
<file path=[Content_Types].xml><?xml version="1.0" encoding="utf-8"?>
<Types xmlns="http://schemas.openxmlformats.org/package/2006/content-types">
  <Override PartName="/ppt/notesSlides/notesSlide24.xml" ContentType="application/vnd.openxmlformats-officedocument.presentationml.notesSlide+xml"/>
  <Default Extension="rels" ContentType="application/vnd.openxmlformats-package.relationships+xml"/>
  <Override PartName="/ppt/slides/slide14.xml" ContentType="application/vnd.openxmlformats-officedocument.presentationml.slide+xml"/>
  <Override PartName="/ppt/notesSlides/notesSlide16.xml" ContentType="application/vnd.openxmlformats-officedocument.presentationml.notesSlide+xml"/>
  <Default Extension="xml" ContentType="application/xml"/>
  <Override PartName="/ppt/slides/slide45.xml" ContentType="application/vnd.openxmlformats-officedocument.presentationml.slide+xml"/>
  <Override PartName="/ppt/tableStyles.xml" ContentType="application/vnd.openxmlformats-officedocument.presentationml.tableStyles+xml"/>
  <Override PartName="/ppt/notesSlides/notesSlide31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28.xml" ContentType="application/vnd.openxmlformats-officedocument.presentationml.slide+xml"/>
  <Override PartName="/ppt/notesSlides/notesSlide40.xml" ContentType="application/vnd.openxmlformats-officedocument.presentationml.notesSlide+xml"/>
  <Override PartName="/ppt/slides/slide21.xml" ContentType="application/vnd.openxmlformats-officedocument.presentationml.slide+xml"/>
  <Override PartName="/ppt/slides/slide37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39.xml" ContentType="application/vnd.openxmlformats-officedocument.presentationml.notesSlide+xml"/>
  <Override PartName="/ppt/notesSlides/notesSlide9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s/slide30.xml" ContentType="application/vnd.openxmlformats-officedocument.presentationml.slide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slides/slide44.xml" ContentType="application/vnd.openxmlformats-officedocument.presentationml.slide+xml"/>
  <Override PartName="/ppt/notesSlides/notesSlide30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27.xml" ContentType="application/vnd.openxmlformats-officedocument.presentationml.slide+xml"/>
  <Override PartName="/ppt/notesSlides/notesSlide29.xml" ContentType="application/vnd.openxmlformats-officedocument.presentationml.notesSlide+xml"/>
  <Override PartName="/ppt/slides/slide20.xml" ContentType="application/vnd.openxmlformats-officedocument.presentationml.slide+xml"/>
  <Override PartName="/ppt/slides/slide36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38.xml" ContentType="application/vnd.openxmlformats-officedocument.presentationml.notesSlide+xml"/>
  <Override PartName="/ppt/slides/slide19.xml" ContentType="application/vnd.openxmlformats-officedocument.presentationml.slide+xml"/>
  <Override PartName="/ppt/notesSlides/notesSlide8.xml" ContentType="application/vnd.openxmlformats-officedocument.presentationml.notesSlide+xml"/>
  <Default Extension="png" ContentType="image/png"/>
  <Override PartName="/ppt/slideLayouts/slideLayout4.xml" ContentType="application/vnd.openxmlformats-officedocument.presentationml.slideLayout+xml"/>
  <Override PartName="/ppt/slides/slide12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slides/slide43.xml" ContentType="application/vnd.openxmlformats-officedocument.presentationml.slide+xml"/>
  <Override PartName="/ppt/slides/slide26.xml" ContentType="application/vnd.openxmlformats-officedocument.presentationml.slide+xml"/>
  <Override PartName="/ppt/notesSlides/notesSlide28.xml" ContentType="application/vnd.openxmlformats-officedocument.presentationml.notesSlide+xml"/>
  <Override PartName="/ppt/slides/slide35.xml" ContentType="application/vnd.openxmlformats-officedocument.presentationml.slide+xml"/>
  <Override PartName="/ppt/notesSlides/notesSlide21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7.xml" ContentType="application/vnd.openxmlformats-officedocument.presentationml.notes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.xml" ContentType="application/vnd.openxmlformats-officedocument.presentationml.notesSlide+xml"/>
  <Override PartName="/ppt/slides/slide42.xml" ContentType="application/vnd.openxmlformats-officedocument.presentationml.slide+xml"/>
  <Override PartName="/ppt/slides/slide25.xml" ContentType="application/vnd.openxmlformats-officedocument.presentationml.slide+xml"/>
  <Override PartName="/ppt/notesSlides/notesSlide27.xml" ContentType="application/vnd.openxmlformats-officedocument.presentationml.notes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34.xml" ContentType="application/vnd.openxmlformats-officedocument.presentationml.slide+xml"/>
  <Override PartName="/ppt/notesSlides/notesSlide20.xml" ContentType="application/vnd.openxmlformats-officedocument.presentationml.notesSlide+xml"/>
  <Override PartName="/ppt/slides/slide2.xml" ContentType="application/vnd.openxmlformats-officedocument.presentationml.slide+xml"/>
  <Override PartName="/ppt/notesSlides/notesSlide3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notesSlides/notesSlide34.xml" ContentType="application/vnd.openxmlformats-officedocument.presentationml.notesSlide+xml"/>
  <Override PartName="/ppt/notesSlides/notesSlide4.xml" ContentType="application/vnd.openxmlformats-officedocument.presentationml.notesSlide+xml"/>
  <Override PartName="/ppt/slides/slide41.xml" ContentType="application/vnd.openxmlformats-officedocument.presentationml.slide+xml"/>
  <Override PartName="/ppt/theme/theme3.xml" ContentType="application/vnd.openxmlformats-officedocument.theme+xml"/>
  <Override PartName="/ppt/slides/slide24.xml" ContentType="application/vnd.openxmlformats-officedocument.presentationml.slide+xml"/>
  <Override PartName="/ppt/notesSlides/notesSlide10.xml" ContentType="application/vnd.openxmlformats-officedocument.presentationml.notesSlide+xml"/>
  <Override PartName="/ppt/notesSlides/notesSlide26.xml" ContentType="application/vnd.openxmlformats-officedocument.presentationml.notes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33.xml" ContentType="application/vnd.openxmlformats-officedocument.presentationml.slide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Default Extension="jpeg" ContentType="image/jpeg"/>
  <Override PartName="/ppt/viewProps.xml" ContentType="application/vnd.openxmlformats-officedocument.presentationml.viewProps+xml"/>
  <Override PartName="/ppt/notesSlides/notesSlide11.xml" ContentType="application/vnd.openxmlformats-officedocument.presentationml.notesSlide+xml"/>
  <Override PartName="/ppt/slides/slide47.xml" ContentType="application/vnd.openxmlformats-officedocument.presentationml.slide+xml"/>
  <Override PartName="/ppt/notesSlides/notesSlide33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40.xml" ContentType="application/vnd.openxmlformats-officedocument.presentationml.slide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s/slide39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notesSlides/notesSlide25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notesSlides/notesSlide17.xml" ContentType="application/vnd.openxmlformats-officedocument.presentationml.notesSlide+xml"/>
  <Override PartName="/ppt/slides/slide46.xml" ContentType="application/vnd.openxmlformats-officedocument.presentationml.slide+xml"/>
  <Override PartName="/ppt/notesSlides/notesSlide32.xml" ContentType="application/vnd.openxmlformats-officedocument.presentationml.notesSlide+xml"/>
  <Override PartName="/ppt/notesSlides/notesSlide2.xml" ContentType="application/vnd.openxmlformats-officedocument.presentationml.notesSlide+xml"/>
  <Override PartName="/ppt/slides/slide29.xml" ContentType="application/vnd.openxmlformats-officedocument.presentationml.slide+xml"/>
  <Override PartName="/ppt/theme/theme1.xml" ContentType="application/vnd.openxmlformats-officedocument.theme+xml"/>
  <Override PartName="/ppt/notesSlides/notesSlide41.xml" ContentType="application/vnd.openxmlformats-officedocument.presentationml.notesSlide+xml"/>
  <Override PartName="/ppt/slides/slide22.xml" ContentType="application/vnd.openxmlformats-officedocument.presentationml.slide+xml"/>
  <Override PartName="/ppt/slides/slide38.xml" ContentType="application/vnd.openxmlformats-officedocument.presentationml.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31.xml" ContentType="application/vnd.openxmlformats-officedocument.presentationml.slide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813" r:id="rId1"/>
  </p:sldMasterIdLst>
  <p:notesMasterIdLst>
    <p:notesMasterId r:id="rId49"/>
  </p:notesMasterIdLst>
  <p:handoutMasterIdLst>
    <p:handoutMasterId r:id="rId50"/>
  </p:handoutMasterIdLst>
  <p:sldIdLst>
    <p:sldId id="256" r:id="rId2"/>
    <p:sldId id="258" r:id="rId3"/>
    <p:sldId id="257" r:id="rId4"/>
    <p:sldId id="260" r:id="rId5"/>
    <p:sldId id="261" r:id="rId6"/>
    <p:sldId id="262" r:id="rId7"/>
    <p:sldId id="263" r:id="rId8"/>
    <p:sldId id="264" r:id="rId9"/>
    <p:sldId id="267" r:id="rId10"/>
    <p:sldId id="268" r:id="rId11"/>
    <p:sldId id="269" r:id="rId12"/>
    <p:sldId id="270" r:id="rId13"/>
    <p:sldId id="272" r:id="rId14"/>
    <p:sldId id="273" r:id="rId15"/>
    <p:sldId id="274" r:id="rId16"/>
    <p:sldId id="271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6" r:id="rId28"/>
    <p:sldId id="287" r:id="rId29"/>
    <p:sldId id="289" r:id="rId30"/>
    <p:sldId id="291" r:id="rId31"/>
    <p:sldId id="292" r:id="rId32"/>
    <p:sldId id="293" r:id="rId33"/>
    <p:sldId id="295" r:id="rId34"/>
    <p:sldId id="308" r:id="rId35"/>
    <p:sldId id="296" r:id="rId36"/>
    <p:sldId id="297" r:id="rId37"/>
    <p:sldId id="298" r:id="rId38"/>
    <p:sldId id="299" r:id="rId39"/>
    <p:sldId id="300" r:id="rId40"/>
    <p:sldId id="301" r:id="rId41"/>
    <p:sldId id="302" r:id="rId42"/>
    <p:sldId id="304" r:id="rId43"/>
    <p:sldId id="303" r:id="rId44"/>
    <p:sldId id="305" r:id="rId45"/>
    <p:sldId id="306" r:id="rId46"/>
    <p:sldId id="307" r:id="rId47"/>
    <p:sldId id="309" r:id="rId48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4" clrMode="gray" hiddenSlides="1" frameSlides="1"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Objects="1">
      <p:cViewPr varScale="1">
        <p:scale>
          <a:sx n="92" d="100"/>
          <a:sy n="92" d="100"/>
        </p:scale>
        <p:origin x="-6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handoutMaster" Target="handoutMasters/handoutMaster1.xml"/><Relationship Id="rId51" Type="http://schemas.openxmlformats.org/officeDocument/2006/relationships/printerSettings" Target="printerSettings/printerSettings1.bin"/><Relationship Id="rId52" Type="http://schemas.openxmlformats.org/officeDocument/2006/relationships/presProps" Target="presProps.xml"/><Relationship Id="rId53" Type="http://schemas.openxmlformats.org/officeDocument/2006/relationships/viewProps" Target="viewProps.xml"/><Relationship Id="rId54" Type="http://schemas.openxmlformats.org/officeDocument/2006/relationships/theme" Target="theme/theme1.xml"/><Relationship Id="rId55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609AE2-3FD7-B545-9560-8BF709AB43BC}" type="datetimeFigureOut">
              <a:rPr lang="fr-FR" smtClean="0"/>
              <a:pPr/>
              <a:t>5/12/10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169D78-D64F-BB41-BDED-3A54EDFC065E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A44089-3325-EF4B-AE30-8468289F5D7A}" type="datetimeFigureOut">
              <a:rPr lang="fr-FR" smtClean="0"/>
              <a:pPr/>
              <a:t>5/12/10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smtClean="0"/>
              <a:t>Cliquez pour modifier les styles du texte du masque</a:t>
            </a:r>
          </a:p>
          <a:p>
            <a:pPr lvl="1"/>
            <a:r>
              <a:rPr lang="nl-BE" smtClean="0"/>
              <a:t>Deuxième niveau</a:t>
            </a:r>
          </a:p>
          <a:p>
            <a:pPr lvl="2"/>
            <a:r>
              <a:rPr lang="nl-BE" smtClean="0"/>
              <a:t>Troisième niveau</a:t>
            </a:r>
          </a:p>
          <a:p>
            <a:pPr lvl="3"/>
            <a:r>
              <a:rPr lang="nl-BE" smtClean="0"/>
              <a:t>Quatrième niveau</a:t>
            </a:r>
          </a:p>
          <a:p>
            <a:pPr lvl="4"/>
            <a:r>
              <a:rPr lang="nl-BE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9336FC-F7A9-584D-B215-31EB0FAE1C82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4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As </a:t>
            </a:r>
            <a:r>
              <a:rPr lang="fr-FR" dirty="0" err="1" smtClean="0"/>
              <a:t>you</a:t>
            </a:r>
            <a:r>
              <a:rPr lang="fr-FR" dirty="0" smtClean="0"/>
              <a:t> </a:t>
            </a:r>
            <a:r>
              <a:rPr lang="fr-FR" dirty="0" err="1" smtClean="0"/>
              <a:t>can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see</a:t>
            </a:r>
            <a:r>
              <a:rPr lang="fr-FR" baseline="0" dirty="0" smtClean="0"/>
              <a:t>, </a:t>
            </a:r>
            <a:r>
              <a:rPr lang="fr-FR" baseline="0" dirty="0" err="1" smtClean="0"/>
              <a:t>t</a:t>
            </a:r>
            <a:r>
              <a:rPr lang="fr-FR" dirty="0" err="1" smtClean="0"/>
              <a:t>his</a:t>
            </a:r>
            <a:r>
              <a:rPr lang="fr-FR" dirty="0" smtClean="0"/>
              <a:t> </a:t>
            </a:r>
            <a:r>
              <a:rPr lang="fr-FR" dirty="0" err="1" smtClean="0"/>
              <a:t>presentation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about the use of the </a:t>
            </a:r>
            <a:r>
              <a:rPr lang="fr-FR" baseline="0" dirty="0" err="1" smtClean="0"/>
              <a:t>Dutch</a:t>
            </a:r>
            <a:r>
              <a:rPr lang="fr-FR" baseline="0" dirty="0" smtClean="0"/>
              <a:t> posture </a:t>
            </a:r>
            <a:r>
              <a:rPr lang="fr-FR" baseline="0" dirty="0" err="1" smtClean="0"/>
              <a:t>verbs</a:t>
            </a:r>
            <a:r>
              <a:rPr lang="fr-FR" baseline="0" dirty="0" smtClean="0"/>
              <a:t>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336FC-F7A9-584D-B215-31EB0FAE1C82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Then</a:t>
            </a:r>
            <a:r>
              <a:rPr lang="fr-FR" dirty="0" smtClean="0"/>
              <a:t> </a:t>
            </a:r>
            <a:r>
              <a:rPr lang="fr-FR" dirty="0" err="1" smtClean="0"/>
              <a:t>Zitten</a:t>
            </a:r>
            <a:endParaRPr lang="fr-FR" dirty="0" smtClean="0"/>
          </a:p>
          <a:p>
            <a:r>
              <a:rPr lang="fr-FR" dirty="0" smtClean="0"/>
              <a:t>P</a:t>
            </a:r>
            <a:r>
              <a:rPr lang="fr-FR" dirty="0" err="1" smtClean="0"/>
              <a:t>rotopicalyy</a:t>
            </a:r>
            <a:r>
              <a:rPr lang="fr-FR" dirty="0" smtClean="0"/>
              <a:t> </a:t>
            </a:r>
            <a:r>
              <a:rPr lang="fr-FR" dirty="0" err="1" smtClean="0"/>
              <a:t>referrs</a:t>
            </a:r>
            <a:r>
              <a:rPr lang="fr-FR" dirty="0" smtClean="0"/>
              <a:t> to the </a:t>
            </a:r>
            <a:r>
              <a:rPr lang="fr-FR" dirty="0" err="1" smtClean="0"/>
              <a:t>sitting</a:t>
            </a:r>
            <a:r>
              <a:rPr lang="fr-FR" dirty="0" smtClean="0"/>
              <a:t> posture</a:t>
            </a:r>
          </a:p>
          <a:p>
            <a:r>
              <a:rPr lang="fr-FR" dirty="0" smtClean="0"/>
              <a:t>A</a:t>
            </a:r>
            <a:r>
              <a:rPr lang="fr-FR" dirty="0" err="1" smtClean="0"/>
              <a:t>nd</a:t>
            </a:r>
            <a:r>
              <a:rPr lang="fr-FR" dirty="0" smtClean="0"/>
              <a:t> </a:t>
            </a:r>
            <a:r>
              <a:rPr lang="fr-FR" dirty="0" err="1" smtClean="0"/>
              <a:t>locationally</a:t>
            </a:r>
            <a:r>
              <a:rPr lang="fr-FR" dirty="0" smtClean="0"/>
              <a:t> </a:t>
            </a:r>
            <a:r>
              <a:rPr lang="fr-FR" dirty="0" err="1" smtClean="0"/>
              <a:t>refers</a:t>
            </a:r>
            <a:r>
              <a:rPr lang="fr-FR" dirty="0" smtClean="0"/>
              <a:t> to </a:t>
            </a:r>
            <a:r>
              <a:rPr lang="fr-FR" dirty="0" err="1" smtClean="0"/>
              <a:t>containment</a:t>
            </a:r>
            <a:r>
              <a:rPr lang="fr-FR" dirty="0" smtClean="0"/>
              <a:t> and </a:t>
            </a:r>
            <a:r>
              <a:rPr lang="fr-FR" dirty="0" err="1" smtClean="0"/>
              <a:t>metaphorical</a:t>
            </a:r>
            <a:r>
              <a:rPr lang="fr-FR" dirty="0" smtClean="0"/>
              <a:t> </a:t>
            </a:r>
            <a:r>
              <a:rPr lang="fr-FR" dirty="0" err="1" smtClean="0"/>
              <a:t>containment</a:t>
            </a:r>
            <a:r>
              <a:rPr lang="fr-FR" dirty="0" smtClean="0"/>
              <a:t> on </a:t>
            </a:r>
            <a:r>
              <a:rPr lang="fr-FR" dirty="0" err="1" smtClean="0"/>
              <a:t>thoen</a:t>
            </a:r>
            <a:r>
              <a:rPr lang="fr-FR" dirty="0" smtClean="0"/>
              <a:t> one hand or to contact</a:t>
            </a:r>
            <a:r>
              <a:rPr lang="fr-FR" baseline="0" dirty="0" smtClean="0"/>
              <a:t> on the </a:t>
            </a:r>
            <a:r>
              <a:rPr lang="fr-FR" baseline="0" dirty="0" err="1" smtClean="0"/>
              <a:t>other</a:t>
            </a:r>
            <a:r>
              <a:rPr lang="fr-FR" baseline="0" dirty="0" smtClean="0"/>
              <a:t> hand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336FC-F7A9-584D-B215-31EB0FAE1C82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I’ll</a:t>
            </a:r>
            <a:r>
              <a:rPr lang="fr-FR" dirty="0" smtClean="0"/>
              <a:t> </a:t>
            </a:r>
            <a:r>
              <a:rPr lang="fr-FR" dirty="0" err="1" smtClean="0"/>
              <a:t>now</a:t>
            </a:r>
            <a:r>
              <a:rPr lang="fr-FR" dirty="0" smtClean="0"/>
              <a:t> focus on the discussion of </a:t>
            </a:r>
            <a:r>
              <a:rPr lang="fr-FR" dirty="0" err="1" smtClean="0"/>
              <a:t>our</a:t>
            </a:r>
            <a:r>
              <a:rPr lang="fr-FR" dirty="0" smtClean="0"/>
              <a:t> </a:t>
            </a:r>
            <a:r>
              <a:rPr lang="fr-FR" dirty="0" err="1" smtClean="0"/>
              <a:t>study</a:t>
            </a:r>
            <a:endParaRPr lang="fr-FR" dirty="0" smtClean="0"/>
          </a:p>
          <a:p>
            <a:r>
              <a:rPr lang="fr-FR" dirty="0" smtClean="0"/>
              <a:t>As i </a:t>
            </a:r>
            <a:r>
              <a:rPr lang="fr-FR" dirty="0" err="1" smtClean="0"/>
              <a:t>said</a:t>
            </a:r>
            <a:r>
              <a:rPr lang="fr-FR" dirty="0" smtClean="0"/>
              <a:t> </a:t>
            </a:r>
            <a:r>
              <a:rPr lang="fr-FR" dirty="0" err="1" smtClean="0"/>
              <a:t>before</a:t>
            </a:r>
            <a:r>
              <a:rPr lang="fr-FR" dirty="0" smtClean="0"/>
              <a:t>, </a:t>
            </a:r>
            <a:r>
              <a:rPr lang="fr-FR" dirty="0" err="1" smtClean="0"/>
              <a:t>our</a:t>
            </a:r>
            <a:r>
              <a:rPr lang="fr-FR" dirty="0" smtClean="0"/>
              <a:t> </a:t>
            </a:r>
            <a:r>
              <a:rPr lang="fr-FR" dirty="0" err="1" smtClean="0"/>
              <a:t>study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a corpus </a:t>
            </a:r>
            <a:r>
              <a:rPr lang="fr-FR" baseline="0" dirty="0" err="1" smtClean="0"/>
              <a:t>study</a:t>
            </a:r>
            <a:endParaRPr lang="fr-FR" baseline="0" dirty="0" smtClean="0"/>
          </a:p>
          <a:p>
            <a:r>
              <a:rPr lang="fr-FR" baseline="0" dirty="0" err="1" smtClean="0"/>
              <a:t>We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uesed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two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corpora</a:t>
            </a:r>
            <a:r>
              <a:rPr lang="fr-FR" baseline="0" dirty="0" smtClean="0"/>
              <a:t>, a </a:t>
            </a:r>
            <a:r>
              <a:rPr lang="fr-FR" baseline="0" dirty="0" err="1" smtClean="0"/>
              <a:t>learner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coprus</a:t>
            </a:r>
            <a:r>
              <a:rPr lang="fr-FR" baseline="0" dirty="0" smtClean="0"/>
              <a:t> on the one hand and a </a:t>
            </a:r>
            <a:r>
              <a:rPr lang="fr-FR" baseline="0" dirty="0" err="1" smtClean="0"/>
              <a:t>contrrol</a:t>
            </a:r>
            <a:r>
              <a:rPr lang="fr-FR" baseline="0" dirty="0" smtClean="0"/>
              <a:t> corpus on the </a:t>
            </a:r>
            <a:r>
              <a:rPr lang="fr-FR" baseline="0" dirty="0" err="1" smtClean="0"/>
              <a:t>other</a:t>
            </a:r>
            <a:endParaRPr lang="fr-FR" baseline="0" dirty="0" smtClean="0"/>
          </a:p>
          <a:p>
            <a:r>
              <a:rPr lang="fr-FR" baseline="0" dirty="0" smtClean="0"/>
              <a:t>The </a:t>
            </a:r>
            <a:r>
              <a:rPr lang="fr-FR" baseline="0" dirty="0" err="1" smtClean="0"/>
              <a:t>learnercorpus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used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a </a:t>
            </a:r>
            <a:r>
              <a:rPr lang="fr-FR" baseline="0" dirty="0" err="1" smtClean="0"/>
              <a:t>selction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fo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texts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from</a:t>
            </a:r>
            <a:r>
              <a:rPr lang="fr-FR" baseline="0" dirty="0" smtClean="0"/>
              <a:t> the </a:t>
            </a:r>
            <a:r>
              <a:rPr lang="fr-FR" baseline="0" dirty="0" err="1" smtClean="0"/>
              <a:t>leernercorpus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Dutch</a:t>
            </a:r>
            <a:r>
              <a:rPr lang="fr-FR" baseline="0" dirty="0" smtClean="0"/>
              <a:t>, a collection of </a:t>
            </a:r>
            <a:r>
              <a:rPr lang="fr-FR" baseline="0" dirty="0" err="1" smtClean="0"/>
              <a:t>texts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writtend</a:t>
            </a:r>
            <a:r>
              <a:rPr lang="fr-FR" baseline="0" dirty="0" smtClean="0"/>
              <a:t> by </a:t>
            </a:r>
            <a:r>
              <a:rPr lang="fr-FR" baseline="0" dirty="0" err="1" smtClean="0"/>
              <a:t>learners</a:t>
            </a:r>
            <a:r>
              <a:rPr lang="fr-FR" baseline="0" dirty="0" smtClean="0"/>
              <a:t> of </a:t>
            </a:r>
            <a:r>
              <a:rPr lang="fr-FR" baseline="0" dirty="0" err="1" smtClean="0"/>
              <a:t>Dutch</a:t>
            </a:r>
            <a:r>
              <a:rPr lang="fr-FR" baseline="0" dirty="0" smtClean="0"/>
              <a:t> </a:t>
            </a:r>
            <a:r>
              <a:rPr lang="fr-FR" baseline="0" dirty="0" err="1" smtClean="0"/>
              <a:t>from</a:t>
            </a:r>
            <a:r>
              <a:rPr lang="fr-FR" baseline="0" dirty="0" smtClean="0"/>
              <a:t> </a:t>
            </a:r>
            <a:r>
              <a:rPr lang="fr-FR" baseline="0" dirty="0" err="1" smtClean="0"/>
              <a:t>different</a:t>
            </a:r>
            <a:r>
              <a:rPr lang="fr-FR" baseline="0" dirty="0" smtClean="0"/>
              <a:t> L1-backgrounds</a:t>
            </a:r>
          </a:p>
          <a:p>
            <a:r>
              <a:rPr lang="fr-FR" baseline="0" dirty="0" smtClean="0"/>
              <a:t>Our French </a:t>
            </a:r>
            <a:r>
              <a:rPr lang="fr-FR" baseline="0" dirty="0" err="1" smtClean="0"/>
              <a:t>selection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consisting</a:t>
            </a:r>
            <a:r>
              <a:rPr lang="fr-FR" baseline="0" dirty="0" smtClean="0"/>
              <a:t> of argumentative </a:t>
            </a:r>
            <a:r>
              <a:rPr lang="fr-FR" baseline="0" dirty="0" err="1" smtClean="0"/>
              <a:t>essays</a:t>
            </a:r>
            <a:r>
              <a:rPr lang="fr-FR" baseline="0" dirty="0" smtClean="0"/>
              <a:t> and </a:t>
            </a:r>
            <a:r>
              <a:rPr lang="fr-FR" baseline="0" dirty="0" err="1" smtClean="0"/>
              <a:t>other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writing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tasks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such</a:t>
            </a:r>
            <a:r>
              <a:rPr lang="fr-FR" baseline="0" dirty="0" smtClean="0"/>
              <a:t> as </a:t>
            </a:r>
            <a:r>
              <a:rPr lang="fr-FR" baseline="0" dirty="0" err="1" smtClean="0"/>
              <a:t>summaries</a:t>
            </a:r>
            <a:r>
              <a:rPr lang="fr-FR" baseline="0" dirty="0" smtClean="0"/>
              <a:t>, reports,…</a:t>
            </a:r>
          </a:p>
          <a:p>
            <a:endParaRPr lang="fr-FR" baseline="0" dirty="0" smtClean="0"/>
          </a:p>
          <a:p>
            <a:r>
              <a:rPr lang="fr-FR" baseline="0" dirty="0" smtClean="0"/>
              <a:t>Our control corpus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rather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small</a:t>
            </a:r>
            <a:r>
              <a:rPr lang="fr-FR" baseline="0" dirty="0" smtClean="0"/>
              <a:t> but </a:t>
            </a:r>
            <a:r>
              <a:rPr lang="fr-FR" baseline="0" dirty="0" err="1" smtClean="0"/>
              <a:t>its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interest</a:t>
            </a:r>
            <a:r>
              <a:rPr lang="fr-FR" baseline="0" dirty="0" smtClean="0"/>
              <a:t> lies in </a:t>
            </a:r>
            <a:r>
              <a:rPr lang="fr-FR" baseline="0" dirty="0" err="1" smtClean="0"/>
              <a:t>its</a:t>
            </a:r>
            <a:r>
              <a:rPr lang="fr-FR" baseline="0" dirty="0" smtClean="0"/>
              <a:t> argumentative nature </a:t>
            </a:r>
            <a:r>
              <a:rPr lang="fr-FR" baseline="0" dirty="0" err="1" smtClean="0"/>
              <a:t>which</a:t>
            </a:r>
            <a:r>
              <a:rPr lang="fr-FR" baseline="0" dirty="0" smtClean="0"/>
              <a:t> matches </a:t>
            </a:r>
            <a:r>
              <a:rPr lang="fr-FR" baseline="0" dirty="0" err="1" smtClean="0"/>
              <a:t>quite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well</a:t>
            </a:r>
            <a:r>
              <a:rPr lang="fr-FR" baseline="0" dirty="0" smtClean="0"/>
              <a:t> the main type of </a:t>
            </a:r>
            <a:r>
              <a:rPr lang="fr-FR" baseline="0" dirty="0" err="1" smtClean="0"/>
              <a:t>texts</a:t>
            </a:r>
            <a:r>
              <a:rPr lang="fr-FR" baseline="0" dirty="0" smtClean="0"/>
              <a:t> in the </a:t>
            </a:r>
            <a:r>
              <a:rPr lang="fr-FR" baseline="0" dirty="0" err="1" smtClean="0"/>
              <a:t>learner</a:t>
            </a:r>
            <a:r>
              <a:rPr lang="fr-FR" baseline="0" dirty="0" smtClean="0"/>
              <a:t> corpus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336FC-F7A9-584D-B215-31EB0FAE1C82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Let’s</a:t>
            </a:r>
            <a:r>
              <a:rPr lang="fr-FR" dirty="0" smtClean="0"/>
              <a:t> </a:t>
            </a:r>
            <a:r>
              <a:rPr lang="fr-FR" dirty="0" err="1" smtClean="0"/>
              <a:t>now</a:t>
            </a:r>
            <a:r>
              <a:rPr lang="fr-FR" baseline="0" dirty="0" smtClean="0"/>
              <a:t> have a first look </a:t>
            </a:r>
            <a:r>
              <a:rPr lang="fr-FR" baseline="0" dirty="0" err="1" smtClean="0"/>
              <a:t>at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overall</a:t>
            </a:r>
            <a:r>
              <a:rPr lang="fr-FR" baseline="0" dirty="0" smtClean="0"/>
              <a:t> </a:t>
            </a:r>
            <a:r>
              <a:rPr lang="fr-FR" baseline="0" dirty="0" err="1" smtClean="0"/>
              <a:t>frequencies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336FC-F7A9-584D-B215-31EB0FAE1C82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 first </a:t>
            </a:r>
            <a:r>
              <a:rPr lang="fr-FR" dirty="0" err="1" smtClean="0"/>
              <a:t>obseervation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that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staan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the </a:t>
            </a:r>
            <a:r>
              <a:rPr lang="fr-FR" baseline="0" dirty="0" err="1" smtClean="0"/>
              <a:t>most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frequently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used</a:t>
            </a:r>
            <a:r>
              <a:rPr lang="fr-FR" baseline="0" dirty="0" smtClean="0"/>
              <a:t> posture </a:t>
            </a:r>
            <a:r>
              <a:rPr lang="fr-FR" baseline="0" dirty="0" err="1" smtClean="0"/>
              <a:t>verbs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both</a:t>
            </a:r>
            <a:r>
              <a:rPr lang="fr-FR" baseline="0" dirty="0" smtClean="0"/>
              <a:t> in the L1 and the L2 </a:t>
            </a:r>
            <a:r>
              <a:rPr lang="fr-FR" baseline="0" dirty="0" err="1" smtClean="0"/>
              <a:t>corpora</a:t>
            </a:r>
            <a:r>
              <a:rPr lang="fr-FR" baseline="0" dirty="0" smtClean="0"/>
              <a:t>, </a:t>
            </a:r>
            <a:r>
              <a:rPr lang="fr-FR" baseline="0" dirty="0" err="1" smtClean="0"/>
              <a:t>followed</a:t>
            </a:r>
            <a:r>
              <a:rPr lang="fr-FR" baseline="0" dirty="0" smtClean="0"/>
              <a:t> by </a:t>
            </a:r>
            <a:r>
              <a:rPr lang="fr-FR" baseline="0" dirty="0" err="1" smtClean="0"/>
              <a:t>liggen</a:t>
            </a:r>
            <a:r>
              <a:rPr lang="fr-FR" baseline="0" dirty="0" smtClean="0"/>
              <a:t> and </a:t>
            </a:r>
            <a:r>
              <a:rPr lang="fr-FR" baseline="0" dirty="0" err="1" smtClean="0"/>
              <a:t>zitten</a:t>
            </a:r>
            <a:r>
              <a:rPr lang="fr-FR" baseline="0" dirty="0" smtClean="0"/>
              <a:t> in the </a:t>
            </a:r>
            <a:r>
              <a:rPr lang="fr-FR" baseline="0" dirty="0" err="1" smtClean="0"/>
              <a:t>ontrol</a:t>
            </a:r>
            <a:r>
              <a:rPr lang="fr-FR" baseline="0" dirty="0" smtClean="0"/>
              <a:t> corpus, </a:t>
            </a:r>
            <a:r>
              <a:rPr lang="fr-FR" baseline="0" dirty="0" err="1" smtClean="0"/>
              <a:t>whereas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zitten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seems</a:t>
            </a:r>
            <a:r>
              <a:rPr lang="fr-FR" baseline="0" dirty="0" smtClean="0"/>
              <a:t> to </a:t>
            </a:r>
            <a:r>
              <a:rPr lang="fr-FR" baseline="0" dirty="0" err="1" smtClean="0"/>
              <a:t>be</a:t>
            </a:r>
            <a:r>
              <a:rPr lang="fr-FR" baseline="0" dirty="0" smtClean="0"/>
              <a:t> more </a:t>
            </a:r>
            <a:r>
              <a:rPr lang="fr-FR" baseline="0" dirty="0" err="1" smtClean="0"/>
              <a:t>frequent</a:t>
            </a:r>
            <a:r>
              <a:rPr lang="fr-FR" baseline="0" dirty="0" smtClean="0"/>
              <a:t> in the </a:t>
            </a:r>
            <a:r>
              <a:rPr lang="fr-FR" baseline="0" dirty="0" err="1" smtClean="0"/>
              <a:t>learner</a:t>
            </a:r>
            <a:r>
              <a:rPr lang="fr-FR" baseline="0" dirty="0" smtClean="0"/>
              <a:t> corpus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336FC-F7A9-584D-B215-31EB0FAE1C82}" type="slidenum">
              <a:rPr lang="fr-FR" smtClean="0"/>
              <a:pPr/>
              <a:t>13</a:t>
            </a:fld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 second observation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learners</a:t>
            </a:r>
            <a:r>
              <a:rPr lang="fr-FR" dirty="0" smtClean="0"/>
              <a:t> </a:t>
            </a:r>
            <a:r>
              <a:rPr lang="fr-FR" dirty="0" err="1" smtClean="0"/>
              <a:t>clearly</a:t>
            </a:r>
            <a:r>
              <a:rPr lang="fr-FR" dirty="0" smtClean="0"/>
              <a:t> </a:t>
            </a:r>
            <a:r>
              <a:rPr lang="fr-FR" dirty="0" err="1" smtClean="0"/>
              <a:t>underuse</a:t>
            </a:r>
            <a:r>
              <a:rPr lang="fr-FR" dirty="0" smtClean="0"/>
              <a:t> the </a:t>
            </a:r>
            <a:r>
              <a:rPr lang="fr-FR" dirty="0" err="1" smtClean="0"/>
              <a:t>three</a:t>
            </a:r>
            <a:r>
              <a:rPr lang="fr-FR" dirty="0" smtClean="0"/>
              <a:t> posture </a:t>
            </a:r>
            <a:r>
              <a:rPr lang="fr-FR" dirty="0" err="1" smtClean="0"/>
              <a:t>verbs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336FC-F7A9-584D-B215-31EB0FAE1C82}" type="slidenum">
              <a:rPr lang="fr-FR" smtClean="0"/>
              <a:pPr/>
              <a:t>14</a:t>
            </a:fld>
            <a:endParaRPr 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</a:t>
            </a:r>
            <a:r>
              <a:rPr lang="fr-FR" dirty="0" err="1" smtClean="0"/>
              <a:t>nd</a:t>
            </a:r>
            <a:r>
              <a:rPr lang="fr-FR" dirty="0" smtClean="0"/>
              <a:t> </a:t>
            </a:r>
            <a:r>
              <a:rPr lang="fr-FR" dirty="0" err="1" smtClean="0"/>
              <a:t>this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especialy</a:t>
            </a:r>
            <a:r>
              <a:rPr lang="fr-FR" dirty="0" smtClean="0"/>
              <a:t> the case of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staan</a:t>
            </a:r>
            <a:r>
              <a:rPr lang="fr-FR" baseline="0" dirty="0" smtClean="0"/>
              <a:t> and </a:t>
            </a:r>
            <a:r>
              <a:rPr lang="fr-FR" baseline="0" dirty="0" err="1" smtClean="0"/>
              <a:t>liggen</a:t>
            </a:r>
            <a:r>
              <a:rPr lang="fr-FR" baseline="0" dirty="0" smtClean="0"/>
              <a:t>, but </a:t>
            </a:r>
            <a:r>
              <a:rPr lang="fr-FR" baseline="0" dirty="0" err="1" smtClean="0"/>
              <a:t>this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less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outspoken</a:t>
            </a:r>
            <a:r>
              <a:rPr lang="fr-FR" baseline="0" dirty="0" smtClean="0"/>
              <a:t> for </a:t>
            </a:r>
            <a:r>
              <a:rPr lang="fr-FR" baseline="0" dirty="0" err="1" smtClean="0"/>
              <a:t>zitten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336FC-F7A9-584D-B215-31EB0FAE1C82}" type="slidenum">
              <a:rPr lang="fr-FR" smtClean="0"/>
              <a:pPr/>
              <a:t>15</a:t>
            </a:fld>
            <a:endParaRPr lang="fr-F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err="1" smtClean="0">
                <a:latin typeface="+mn-lt"/>
                <a:cs typeface="Calibri"/>
              </a:rPr>
              <a:t>After</a:t>
            </a:r>
            <a:r>
              <a:rPr lang="fr-FR" dirty="0" smtClean="0">
                <a:latin typeface="+mn-lt"/>
                <a:cs typeface="Calibri"/>
              </a:rPr>
              <a:t> </a:t>
            </a:r>
            <a:r>
              <a:rPr lang="fr-FR" dirty="0" err="1" smtClean="0">
                <a:latin typeface="+mn-lt"/>
                <a:cs typeface="Calibri"/>
              </a:rPr>
              <a:t>these</a:t>
            </a:r>
            <a:r>
              <a:rPr lang="fr-FR" baseline="0" dirty="0" smtClean="0">
                <a:latin typeface="+mn-lt"/>
                <a:cs typeface="Calibri"/>
              </a:rPr>
              <a:t> first global </a:t>
            </a:r>
            <a:r>
              <a:rPr lang="fr-FR" baseline="0" dirty="0" err="1" smtClean="0">
                <a:latin typeface="+mn-lt"/>
                <a:cs typeface="Calibri"/>
              </a:rPr>
              <a:t>results</a:t>
            </a:r>
            <a:r>
              <a:rPr lang="fr-FR" baseline="0" dirty="0" smtClean="0">
                <a:latin typeface="+mn-lt"/>
                <a:cs typeface="Calibri"/>
              </a:rPr>
              <a:t>, </a:t>
            </a:r>
            <a:r>
              <a:rPr lang="fr-FR" baseline="0" dirty="0" err="1" smtClean="0">
                <a:latin typeface="+mn-lt"/>
                <a:cs typeface="Calibri"/>
              </a:rPr>
              <a:t>we</a:t>
            </a:r>
            <a:r>
              <a:rPr lang="fr-FR" baseline="0" dirty="0" smtClean="0">
                <a:latin typeface="+mn-lt"/>
                <a:cs typeface="Calibri"/>
              </a:rPr>
              <a:t> </a:t>
            </a:r>
            <a:r>
              <a:rPr lang="fr-FR" baseline="0" dirty="0" err="1" smtClean="0">
                <a:latin typeface="+mn-lt"/>
                <a:cs typeface="Calibri"/>
              </a:rPr>
              <a:t>did</a:t>
            </a:r>
            <a:r>
              <a:rPr lang="fr-FR" baseline="0" dirty="0" smtClean="0">
                <a:latin typeface="+mn-lt"/>
                <a:cs typeface="Calibri"/>
              </a:rPr>
              <a:t> a more </a:t>
            </a:r>
            <a:r>
              <a:rPr lang="fr-FR" baseline="0" dirty="0" err="1" smtClean="0">
                <a:latin typeface="+mn-lt"/>
                <a:cs typeface="Calibri"/>
              </a:rPr>
              <a:t>refined</a:t>
            </a:r>
            <a:r>
              <a:rPr lang="fr-FR" baseline="0" dirty="0" smtClean="0">
                <a:latin typeface="+mn-lt"/>
                <a:cs typeface="Calibri"/>
              </a:rPr>
              <a:t> </a:t>
            </a:r>
            <a:r>
              <a:rPr lang="fr-FR" baseline="0" dirty="0" err="1" smtClean="0">
                <a:latin typeface="+mn-lt"/>
                <a:cs typeface="Calibri"/>
              </a:rPr>
              <a:t>analysis</a:t>
            </a:r>
            <a:r>
              <a:rPr lang="fr-FR" baseline="0" dirty="0" smtClean="0">
                <a:latin typeface="+mn-lt"/>
                <a:cs typeface="Calibri"/>
              </a:rPr>
              <a:t> of </a:t>
            </a:r>
            <a:r>
              <a:rPr lang="fr-FR" baseline="0" dirty="0" err="1" smtClean="0">
                <a:latin typeface="+mn-lt"/>
                <a:cs typeface="Calibri"/>
              </a:rPr>
              <a:t>our</a:t>
            </a:r>
            <a:r>
              <a:rPr lang="fr-FR" baseline="0" dirty="0" smtClean="0">
                <a:latin typeface="+mn-lt"/>
                <a:cs typeface="Calibri"/>
              </a:rPr>
              <a:t> data and </a:t>
            </a:r>
            <a:r>
              <a:rPr lang="fr-FR" baseline="0" dirty="0" err="1" smtClean="0">
                <a:latin typeface="+mn-lt"/>
                <a:cs typeface="Calibri"/>
              </a:rPr>
              <a:t>coded</a:t>
            </a:r>
            <a:r>
              <a:rPr lang="fr-FR" baseline="0" dirty="0" smtClean="0">
                <a:latin typeface="+mn-lt"/>
                <a:cs typeface="Calibri"/>
              </a:rPr>
              <a:t> </a:t>
            </a:r>
            <a:r>
              <a:rPr lang="fr-FR" dirty="0" smtClean="0">
                <a:latin typeface="+mn-lt"/>
                <a:cs typeface="Calibri"/>
              </a:rPr>
              <a:t>the </a:t>
            </a:r>
            <a:r>
              <a:rPr lang="fr-FR" dirty="0" err="1" smtClean="0">
                <a:latin typeface="+mn-lt"/>
                <a:cs typeface="Calibri"/>
              </a:rPr>
              <a:t>different</a:t>
            </a:r>
            <a:r>
              <a:rPr lang="fr-FR" dirty="0" smtClean="0">
                <a:latin typeface="+mn-lt"/>
                <a:cs typeface="Calibri"/>
              </a:rPr>
              <a:t> </a:t>
            </a:r>
            <a:r>
              <a:rPr lang="fr-FR" b="1" dirty="0" err="1" smtClean="0">
                <a:solidFill>
                  <a:schemeClr val="accent1"/>
                </a:solidFill>
                <a:latin typeface="+mn-lt"/>
                <a:cs typeface="Calibri"/>
              </a:rPr>
              <a:t>semantic</a:t>
            </a:r>
            <a:r>
              <a:rPr lang="fr-FR" b="1" dirty="0" smtClean="0">
                <a:solidFill>
                  <a:schemeClr val="accent1"/>
                </a:solidFill>
                <a:latin typeface="+mn-lt"/>
                <a:cs typeface="Calibri"/>
              </a:rPr>
              <a:t> </a:t>
            </a:r>
            <a:r>
              <a:rPr lang="fr-FR" b="1" dirty="0" err="1" smtClean="0">
                <a:solidFill>
                  <a:schemeClr val="accent1"/>
                </a:solidFill>
                <a:latin typeface="+mn-lt"/>
                <a:cs typeface="Calibri"/>
              </a:rPr>
              <a:t>categories</a:t>
            </a:r>
            <a:r>
              <a:rPr lang="fr-FR" dirty="0" smtClean="0">
                <a:latin typeface="+mn-lt"/>
                <a:cs typeface="Calibri"/>
              </a:rPr>
              <a:t> </a:t>
            </a:r>
            <a:r>
              <a:rPr lang="fr-FR" i="1" dirty="0" err="1" smtClean="0">
                <a:latin typeface="+mn-lt"/>
                <a:cs typeface="Calibri"/>
              </a:rPr>
              <a:t>staan</a:t>
            </a:r>
            <a:r>
              <a:rPr lang="fr-FR" dirty="0" smtClean="0">
                <a:latin typeface="+mn-lt"/>
                <a:cs typeface="Calibri"/>
              </a:rPr>
              <a:t>, </a:t>
            </a:r>
            <a:r>
              <a:rPr lang="fr-FR" i="1" dirty="0" err="1" smtClean="0">
                <a:latin typeface="+mn-lt"/>
                <a:cs typeface="Calibri"/>
              </a:rPr>
              <a:t>liggen</a:t>
            </a:r>
            <a:r>
              <a:rPr lang="fr-FR" dirty="0" smtClean="0">
                <a:latin typeface="+mn-lt"/>
                <a:cs typeface="Calibri"/>
              </a:rPr>
              <a:t> and </a:t>
            </a:r>
            <a:r>
              <a:rPr lang="fr-FR" i="1" dirty="0" err="1" smtClean="0">
                <a:latin typeface="+mn-lt"/>
                <a:cs typeface="Calibri"/>
              </a:rPr>
              <a:t>zitten</a:t>
            </a:r>
            <a:r>
              <a:rPr lang="fr-FR" dirty="0" smtClean="0">
                <a:latin typeface="+mn-lt"/>
                <a:cs typeface="Calibri"/>
              </a:rPr>
              <a:t> are </a:t>
            </a:r>
            <a:r>
              <a:rPr lang="fr-FR" dirty="0" err="1" smtClean="0">
                <a:latin typeface="+mn-lt"/>
                <a:cs typeface="Calibri"/>
              </a:rPr>
              <a:t>used</a:t>
            </a:r>
            <a:r>
              <a:rPr lang="fr-FR" dirty="0" smtClean="0">
                <a:latin typeface="+mn-lt"/>
                <a:cs typeface="Calibri"/>
              </a:rPr>
              <a:t> in.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err="1" smtClean="0">
                <a:latin typeface="+mn-lt"/>
                <a:cs typeface="Calibri"/>
              </a:rPr>
              <a:t>We</a:t>
            </a:r>
            <a:r>
              <a:rPr lang="fr-FR" dirty="0" smtClean="0">
                <a:latin typeface="+mn-lt"/>
                <a:cs typeface="Calibri"/>
              </a:rPr>
              <a:t> </a:t>
            </a:r>
            <a:r>
              <a:rPr lang="fr-FR" dirty="0" err="1" smtClean="0">
                <a:latin typeface="+mn-lt"/>
                <a:cs typeface="Calibri"/>
              </a:rPr>
              <a:t>did</a:t>
            </a:r>
            <a:r>
              <a:rPr lang="fr-FR" dirty="0" smtClean="0">
                <a:latin typeface="+mn-lt"/>
                <a:cs typeface="Calibri"/>
              </a:rPr>
              <a:t> </a:t>
            </a:r>
            <a:r>
              <a:rPr lang="fr-FR" dirty="0" err="1" smtClean="0">
                <a:latin typeface="+mn-lt"/>
                <a:cs typeface="Calibri"/>
              </a:rPr>
              <a:t>this</a:t>
            </a:r>
            <a:r>
              <a:rPr lang="fr-FR" dirty="0" smtClean="0">
                <a:latin typeface="+mn-lt"/>
                <a:cs typeface="Calibri"/>
              </a:rPr>
              <a:t> </a:t>
            </a:r>
            <a:r>
              <a:rPr lang="fr-FR" dirty="0" err="1" smtClean="0">
                <a:latin typeface="+mn-lt"/>
                <a:cs typeface="Calibri"/>
              </a:rPr>
              <a:t>at</a:t>
            </a:r>
            <a:r>
              <a:rPr lang="fr-FR" baseline="0" dirty="0" smtClean="0">
                <a:latin typeface="+mn-lt"/>
                <a:cs typeface="Calibri"/>
              </a:rPr>
              <a:t> 2 </a:t>
            </a:r>
            <a:r>
              <a:rPr lang="fr-FR" baseline="0" dirty="0" err="1" smtClean="0">
                <a:latin typeface="+mn-lt"/>
                <a:cs typeface="Calibri"/>
              </a:rPr>
              <a:t>levels</a:t>
            </a:r>
            <a:r>
              <a:rPr lang="fr-FR" baseline="0" dirty="0" smtClean="0">
                <a:latin typeface="+mn-lt"/>
                <a:cs typeface="Calibri"/>
              </a:rPr>
              <a:t> of </a:t>
            </a:r>
            <a:r>
              <a:rPr lang="fr-FR" baseline="0" dirty="0" err="1" smtClean="0">
                <a:latin typeface="+mn-lt"/>
                <a:cs typeface="Calibri"/>
              </a:rPr>
              <a:t>detail</a:t>
            </a:r>
            <a:r>
              <a:rPr lang="fr-FR" baseline="0" dirty="0" smtClean="0">
                <a:latin typeface="+mn-lt"/>
                <a:cs typeface="Calibri"/>
              </a:rPr>
              <a:t>: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aseline="0" dirty="0" err="1" smtClean="0">
                <a:latin typeface="+mn-lt"/>
                <a:cs typeface="Calibri"/>
              </a:rPr>
              <a:t>Firstly</a:t>
            </a:r>
            <a:r>
              <a:rPr lang="fr-FR" baseline="0" dirty="0" smtClean="0">
                <a:latin typeface="+mn-lt"/>
                <a:cs typeface="Calibri"/>
              </a:rPr>
              <a:t> </a:t>
            </a:r>
            <a:r>
              <a:rPr lang="fr-FR" baseline="0" dirty="0" err="1" smtClean="0">
                <a:latin typeface="+mn-lt"/>
                <a:cs typeface="Calibri"/>
              </a:rPr>
              <a:t>at</a:t>
            </a:r>
            <a:r>
              <a:rPr lang="fr-FR" baseline="0" dirty="0" smtClean="0">
                <a:latin typeface="+mn-lt"/>
                <a:cs typeface="Calibri"/>
              </a:rPr>
              <a:t> a global </a:t>
            </a:r>
            <a:r>
              <a:rPr lang="fr-FR" baseline="0" dirty="0" err="1" smtClean="0">
                <a:latin typeface="+mn-lt"/>
                <a:cs typeface="Calibri"/>
              </a:rPr>
              <a:t>level</a:t>
            </a:r>
            <a:r>
              <a:rPr lang="fr-FR" baseline="0" dirty="0" smtClean="0">
                <a:latin typeface="+mn-lt"/>
                <a:cs typeface="Calibri"/>
              </a:rPr>
              <a:t>, </a:t>
            </a:r>
            <a:r>
              <a:rPr lang="fr-FR" baseline="0" dirty="0" err="1" smtClean="0">
                <a:latin typeface="+mn-lt"/>
                <a:cs typeface="Calibri"/>
              </a:rPr>
              <a:t>we</a:t>
            </a:r>
            <a:r>
              <a:rPr lang="fr-FR" baseline="0" dirty="0" smtClean="0">
                <a:latin typeface="+mn-lt"/>
                <a:cs typeface="Calibri"/>
              </a:rPr>
              <a:t> made a distinction </a:t>
            </a:r>
            <a:r>
              <a:rPr lang="fr-FR" baseline="0" dirty="0" err="1" smtClean="0">
                <a:latin typeface="+mn-lt"/>
                <a:cs typeface="Calibri"/>
              </a:rPr>
              <a:t>between</a:t>
            </a:r>
            <a:r>
              <a:rPr lang="fr-FR" baseline="0" dirty="0" smtClean="0">
                <a:latin typeface="+mn-lt"/>
                <a:cs typeface="Calibri"/>
              </a:rPr>
              <a:t> </a:t>
            </a:r>
            <a:r>
              <a:rPr lang="fr-FR" baseline="0" dirty="0" err="1" smtClean="0">
                <a:latin typeface="+mn-lt"/>
                <a:cs typeface="Calibri"/>
              </a:rPr>
              <a:t>teh</a:t>
            </a:r>
            <a:r>
              <a:rPr lang="fr-FR" baseline="0" dirty="0" smtClean="0">
                <a:latin typeface="+mn-lt"/>
                <a:cs typeface="Calibri"/>
              </a:rPr>
              <a:t> postural, location and </a:t>
            </a:r>
            <a:r>
              <a:rPr lang="fr-FR" baseline="0" dirty="0" err="1" smtClean="0">
                <a:latin typeface="+mn-lt"/>
                <a:cs typeface="Calibri"/>
              </a:rPr>
              <a:t>metaphorical</a:t>
            </a:r>
            <a:r>
              <a:rPr lang="fr-FR" baseline="0" dirty="0" smtClean="0">
                <a:latin typeface="+mn-lt"/>
                <a:cs typeface="Calibri"/>
              </a:rPr>
              <a:t> uses of the </a:t>
            </a:r>
            <a:r>
              <a:rPr lang="fr-FR" baseline="0" dirty="0" err="1" smtClean="0">
                <a:latin typeface="+mn-lt"/>
                <a:cs typeface="Calibri"/>
              </a:rPr>
              <a:t>vebrs</a:t>
            </a:r>
            <a:r>
              <a:rPr lang="fr-FR" baseline="0" dirty="0" smtClean="0">
                <a:latin typeface="+mn-lt"/>
                <a:cs typeface="Calibri"/>
              </a:rPr>
              <a:t>; </a:t>
            </a:r>
            <a:r>
              <a:rPr lang="fr-FR" baseline="0" dirty="0" err="1" smtClean="0">
                <a:latin typeface="+mn-lt"/>
                <a:cs typeface="Calibri"/>
              </a:rPr>
              <a:t>We</a:t>
            </a:r>
            <a:r>
              <a:rPr lang="fr-FR" baseline="0" dirty="0" smtClean="0">
                <a:latin typeface="+mn-lt"/>
                <a:cs typeface="Calibri"/>
              </a:rPr>
              <a:t> </a:t>
            </a:r>
            <a:r>
              <a:rPr lang="fr-FR" baseline="0" dirty="0" err="1" smtClean="0">
                <a:latin typeface="+mn-lt"/>
                <a:cs typeface="Calibri"/>
              </a:rPr>
              <a:t>then</a:t>
            </a:r>
            <a:r>
              <a:rPr lang="fr-FR" baseline="0" dirty="0" smtClean="0">
                <a:latin typeface="+mn-lt"/>
                <a:cs typeface="Calibri"/>
              </a:rPr>
              <a:t> </a:t>
            </a:r>
            <a:r>
              <a:rPr lang="fr-FR" baseline="0" dirty="0" err="1" smtClean="0">
                <a:latin typeface="+mn-lt"/>
                <a:cs typeface="Calibri"/>
              </a:rPr>
              <a:t>distinguisehd</a:t>
            </a:r>
            <a:r>
              <a:rPr lang="fr-FR" baseline="0" dirty="0" smtClean="0">
                <a:latin typeface="+mn-lt"/>
                <a:cs typeface="Calibri"/>
              </a:rPr>
              <a:t> 3 </a:t>
            </a:r>
            <a:r>
              <a:rPr lang="fr-FR" baseline="0" dirty="0" err="1" smtClean="0">
                <a:latin typeface="+mn-lt"/>
                <a:cs typeface="Calibri"/>
              </a:rPr>
              <a:t>other</a:t>
            </a:r>
            <a:r>
              <a:rPr lang="fr-FR" baseline="0" dirty="0" smtClean="0">
                <a:latin typeface="+mn-lt"/>
                <a:cs typeface="Calibri"/>
              </a:rPr>
              <a:t> </a:t>
            </a:r>
            <a:r>
              <a:rPr lang="fr-FR" baseline="0" dirty="0" err="1" smtClean="0">
                <a:latin typeface="+mn-lt"/>
                <a:cs typeface="Calibri"/>
              </a:rPr>
              <a:t>categories</a:t>
            </a:r>
            <a:r>
              <a:rPr lang="fr-FR" baseline="0" dirty="0" smtClean="0">
                <a:latin typeface="+mn-lt"/>
                <a:cs typeface="Calibri"/>
              </a:rPr>
              <a:t> </a:t>
            </a:r>
            <a:r>
              <a:rPr lang="fr-FR" baseline="0" dirty="0" err="1" smtClean="0">
                <a:latin typeface="+mn-lt"/>
                <a:cs typeface="Calibri"/>
              </a:rPr>
              <a:t>at</a:t>
            </a:r>
            <a:r>
              <a:rPr lang="fr-FR" baseline="0" dirty="0" smtClean="0">
                <a:latin typeface="+mn-lt"/>
                <a:cs typeface="Calibri"/>
              </a:rPr>
              <a:t> the </a:t>
            </a:r>
            <a:r>
              <a:rPr lang="fr-FR" baseline="0" dirty="0" err="1" smtClean="0">
                <a:latin typeface="+mn-lt"/>
                <a:cs typeface="Calibri"/>
              </a:rPr>
              <a:t>highest</a:t>
            </a:r>
            <a:r>
              <a:rPr lang="fr-FR" baseline="0" dirty="0" smtClean="0">
                <a:latin typeface="+mn-lt"/>
                <a:cs typeface="Calibri"/>
              </a:rPr>
              <a:t> </a:t>
            </a:r>
            <a:r>
              <a:rPr lang="fr-FR" baseline="0" dirty="0" err="1" smtClean="0">
                <a:latin typeface="+mn-lt"/>
                <a:cs typeface="Calibri"/>
              </a:rPr>
              <a:t>level</a:t>
            </a:r>
            <a:r>
              <a:rPr lang="fr-FR" baseline="0" dirty="0" smtClean="0">
                <a:latin typeface="+mn-lt"/>
                <a:cs typeface="Calibri"/>
              </a:rPr>
              <a:t> and the use of </a:t>
            </a:r>
            <a:r>
              <a:rPr lang="fr-FR" baseline="0" dirty="0" err="1" smtClean="0">
                <a:latin typeface="+mn-lt"/>
                <a:cs typeface="Calibri"/>
              </a:rPr>
              <a:t>staan</a:t>
            </a:r>
            <a:r>
              <a:rPr lang="fr-FR" baseline="0" dirty="0" smtClean="0">
                <a:latin typeface="+mn-lt"/>
                <a:cs typeface="Calibri"/>
              </a:rPr>
              <a:t>, </a:t>
            </a:r>
            <a:r>
              <a:rPr lang="fr-FR" baseline="0" dirty="0" err="1" smtClean="0">
                <a:latin typeface="+mn-lt"/>
                <a:cs typeface="Calibri"/>
              </a:rPr>
              <a:t>liggen</a:t>
            </a:r>
            <a:r>
              <a:rPr lang="fr-FR" baseline="0" dirty="0" smtClean="0">
                <a:latin typeface="+mn-lt"/>
                <a:cs typeface="Calibri"/>
              </a:rPr>
              <a:t> and </a:t>
            </a:r>
            <a:r>
              <a:rPr lang="fr-FR" baseline="0" dirty="0" err="1" smtClean="0">
                <a:latin typeface="+mn-lt"/>
                <a:cs typeface="Calibri"/>
              </a:rPr>
              <a:t>zitten</a:t>
            </a:r>
            <a:r>
              <a:rPr lang="fr-FR" baseline="0" dirty="0" smtClean="0">
                <a:latin typeface="+mn-lt"/>
                <a:cs typeface="Calibri"/>
              </a:rPr>
              <a:t> as </a:t>
            </a:r>
            <a:r>
              <a:rPr lang="fr-FR" baseline="0" dirty="0" err="1" smtClean="0">
                <a:latin typeface="+mn-lt"/>
                <a:cs typeface="Calibri"/>
              </a:rPr>
              <a:t>root</a:t>
            </a:r>
            <a:r>
              <a:rPr lang="fr-FR" baseline="0" dirty="0" smtClean="0">
                <a:latin typeface="+mn-lt"/>
                <a:cs typeface="Calibri"/>
              </a:rPr>
              <a:t> of a </a:t>
            </a:r>
            <a:r>
              <a:rPr lang="fr-FR" baseline="0" dirty="0" err="1" smtClean="0">
                <a:latin typeface="+mn-lt"/>
                <a:cs typeface="Calibri"/>
              </a:rPr>
              <a:t>particle</a:t>
            </a:r>
            <a:r>
              <a:rPr lang="fr-FR" baseline="0" dirty="0" smtClean="0">
                <a:latin typeface="+mn-lt"/>
                <a:cs typeface="Calibri"/>
              </a:rPr>
              <a:t> </a:t>
            </a:r>
            <a:r>
              <a:rPr lang="fr-FR" baseline="0" dirty="0" err="1" smtClean="0">
                <a:latin typeface="+mn-lt"/>
                <a:cs typeface="Calibri"/>
              </a:rPr>
              <a:t>verb</a:t>
            </a:r>
            <a:r>
              <a:rPr lang="fr-FR" baseline="0" dirty="0" smtClean="0">
                <a:latin typeface="+mn-lt"/>
                <a:cs typeface="Calibri"/>
              </a:rPr>
              <a:t> </a:t>
            </a:r>
            <a:r>
              <a:rPr lang="fr-FR" baseline="0" dirty="0" err="1" smtClean="0">
                <a:latin typeface="+mn-lt"/>
                <a:cs typeface="Calibri"/>
              </a:rPr>
              <a:t>consttuction</a:t>
            </a:r>
            <a:r>
              <a:rPr lang="fr-FR" baseline="0" dirty="0" smtClean="0">
                <a:latin typeface="+mn-lt"/>
                <a:cs typeface="Calibri"/>
              </a:rPr>
              <a:t> on the one hand, </a:t>
            </a:r>
            <a:r>
              <a:rPr lang="fr-FR" baseline="0" dirty="0" err="1" smtClean="0">
                <a:latin typeface="+mn-lt"/>
                <a:cs typeface="Calibri"/>
              </a:rPr>
              <a:t>which</a:t>
            </a:r>
            <a:r>
              <a:rPr lang="fr-FR" baseline="0" dirty="0" smtClean="0">
                <a:latin typeface="+mn-lt"/>
                <a:cs typeface="Calibri"/>
              </a:rPr>
              <a:t> </a:t>
            </a:r>
            <a:r>
              <a:rPr lang="fr-FR" baseline="0" dirty="0" err="1" smtClean="0">
                <a:latin typeface="+mn-lt"/>
                <a:cs typeface="Calibri"/>
              </a:rPr>
              <a:t>sometimes</a:t>
            </a:r>
            <a:r>
              <a:rPr lang="fr-FR" baseline="0" dirty="0" smtClean="0">
                <a:latin typeface="+mn-lt"/>
                <a:cs typeface="Calibri"/>
              </a:rPr>
              <a:t>, or </a:t>
            </a:r>
            <a:r>
              <a:rPr lang="fr-FR" baseline="0" dirty="0" err="1" smtClean="0">
                <a:latin typeface="+mn-lt"/>
                <a:cs typeface="Calibri"/>
              </a:rPr>
              <a:t>historically</a:t>
            </a:r>
            <a:r>
              <a:rPr lang="fr-FR" baseline="0" dirty="0" smtClean="0">
                <a:latin typeface="+mn-lt"/>
                <a:cs typeface="Calibri"/>
              </a:rPr>
              <a:t>, va </a:t>
            </a:r>
            <a:r>
              <a:rPr lang="fr-FR" baseline="0" dirty="0" err="1" smtClean="0">
                <a:latin typeface="+mn-lt"/>
                <a:cs typeface="Calibri"/>
              </a:rPr>
              <a:t>be</a:t>
            </a:r>
            <a:r>
              <a:rPr lang="fr-FR" baseline="0" dirty="0" smtClean="0">
                <a:latin typeface="+mn-lt"/>
                <a:cs typeface="Calibri"/>
              </a:rPr>
              <a:t> </a:t>
            </a:r>
            <a:r>
              <a:rPr lang="fr-FR" baseline="0" dirty="0" err="1" smtClean="0">
                <a:latin typeface="+mn-lt"/>
                <a:cs typeface="Calibri"/>
              </a:rPr>
              <a:t>related</a:t>
            </a:r>
            <a:r>
              <a:rPr lang="fr-FR" baseline="0" dirty="0" smtClean="0">
                <a:latin typeface="+mn-lt"/>
                <a:cs typeface="Calibri"/>
              </a:rPr>
              <a:t> to the use of the </a:t>
            </a:r>
            <a:r>
              <a:rPr lang="fr-FR" baseline="0" dirty="0" err="1" smtClean="0">
                <a:latin typeface="+mn-lt"/>
                <a:cs typeface="Calibri"/>
              </a:rPr>
              <a:t>verb</a:t>
            </a:r>
            <a:r>
              <a:rPr lang="fr-FR" baseline="0" dirty="0" smtClean="0">
                <a:latin typeface="+mn-lt"/>
                <a:cs typeface="Calibri"/>
              </a:rPr>
              <a:t> in isolation, but not </a:t>
            </a:r>
            <a:r>
              <a:rPr lang="fr-FR" baseline="0" dirty="0" err="1" smtClean="0">
                <a:latin typeface="+mn-lt"/>
                <a:cs typeface="Calibri"/>
              </a:rPr>
              <a:t>always</a:t>
            </a:r>
            <a:r>
              <a:rPr lang="fr-FR" baseline="0" dirty="0" smtClean="0">
                <a:latin typeface="+mn-lt"/>
                <a:cs typeface="Calibri"/>
              </a:rPr>
              <a:t>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aseline="0" dirty="0" smtClean="0">
                <a:latin typeface="+mn-lt"/>
                <a:cs typeface="Calibri"/>
              </a:rPr>
              <a:t>and the use of the posture </a:t>
            </a:r>
            <a:r>
              <a:rPr lang="fr-FR" baseline="0" dirty="0" err="1" smtClean="0">
                <a:latin typeface="+mn-lt"/>
                <a:cs typeface="Calibri"/>
              </a:rPr>
              <a:t>verbs</a:t>
            </a:r>
            <a:r>
              <a:rPr lang="fr-FR" baseline="0" dirty="0" smtClean="0">
                <a:latin typeface="+mn-lt"/>
                <a:cs typeface="Calibri"/>
              </a:rPr>
              <a:t> as part of an </a:t>
            </a:r>
            <a:r>
              <a:rPr lang="fr-FR" baseline="0" dirty="0" err="1" smtClean="0">
                <a:latin typeface="+mn-lt"/>
                <a:cs typeface="Calibri"/>
              </a:rPr>
              <a:t>idiomatic</a:t>
            </a:r>
            <a:r>
              <a:rPr lang="fr-FR" baseline="0" dirty="0" smtClean="0">
                <a:latin typeface="+mn-lt"/>
                <a:cs typeface="Calibri"/>
              </a:rPr>
              <a:t> </a:t>
            </a:r>
            <a:r>
              <a:rPr lang="fr-FR" baseline="0" dirty="0" err="1" smtClean="0">
                <a:latin typeface="+mn-lt"/>
                <a:cs typeface="Calibri"/>
              </a:rPr>
              <a:t>expressinos</a:t>
            </a:r>
            <a:r>
              <a:rPr lang="fr-FR" baseline="0" dirty="0" smtClean="0">
                <a:latin typeface="+mn-lt"/>
                <a:cs typeface="Calibri"/>
              </a:rPr>
              <a:t>, the latter </a:t>
            </a:r>
            <a:r>
              <a:rPr lang="fr-FR" baseline="0" dirty="0" err="1" smtClean="0">
                <a:latin typeface="+mn-lt"/>
                <a:cs typeface="Calibri"/>
              </a:rPr>
              <a:t>category</a:t>
            </a:r>
            <a:r>
              <a:rPr lang="fr-FR" baseline="0" dirty="0" smtClean="0">
                <a:latin typeface="+mn-lt"/>
                <a:cs typeface="Calibri"/>
              </a:rPr>
              <a:t> </a:t>
            </a:r>
            <a:r>
              <a:rPr lang="fr-FR" baseline="0" dirty="0" err="1" smtClean="0">
                <a:latin typeface="+mn-lt"/>
                <a:cs typeface="Calibri"/>
              </a:rPr>
              <a:t>refers</a:t>
            </a:r>
            <a:r>
              <a:rPr lang="fr-FR" baseline="0" dirty="0" smtClean="0">
                <a:latin typeface="+mn-lt"/>
                <a:cs typeface="Calibri"/>
              </a:rPr>
              <a:t> to </a:t>
            </a:r>
            <a:r>
              <a:rPr lang="fr-FR" baseline="0" dirty="0" err="1" smtClean="0">
                <a:latin typeface="+mn-lt"/>
                <a:cs typeface="Calibri"/>
              </a:rPr>
              <a:t>fixed</a:t>
            </a:r>
            <a:r>
              <a:rPr lang="fr-FR" baseline="0" dirty="0" smtClean="0">
                <a:latin typeface="+mn-lt"/>
                <a:cs typeface="Calibri"/>
              </a:rPr>
              <a:t> </a:t>
            </a:r>
            <a:r>
              <a:rPr lang="fr-FR" baseline="0" dirty="0" err="1" smtClean="0">
                <a:latin typeface="+mn-lt"/>
                <a:cs typeface="Calibri"/>
              </a:rPr>
              <a:t>collocational</a:t>
            </a:r>
            <a:r>
              <a:rPr lang="fr-FR" baseline="0" dirty="0" smtClean="0">
                <a:latin typeface="+mn-lt"/>
                <a:cs typeface="Calibri"/>
              </a:rPr>
              <a:t> uses as </a:t>
            </a:r>
            <a:r>
              <a:rPr lang="fr-FR" baseline="0" dirty="0" err="1" smtClean="0">
                <a:latin typeface="+mn-lt"/>
                <a:cs typeface="Calibri"/>
              </a:rPr>
              <a:t>well</a:t>
            </a:r>
            <a:r>
              <a:rPr lang="fr-FR" baseline="0" dirty="0" smtClean="0">
                <a:latin typeface="+mn-lt"/>
                <a:cs typeface="Calibri"/>
              </a:rPr>
              <a:t> as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aseline="0" dirty="0" smtClean="0">
                <a:latin typeface="+mn-lt"/>
                <a:cs typeface="Calibri"/>
              </a:rPr>
              <a:t>T</a:t>
            </a:r>
            <a:r>
              <a:rPr lang="fr-FR" baseline="0" dirty="0" err="1" smtClean="0">
                <a:latin typeface="+mn-lt"/>
                <a:cs typeface="Calibri"/>
              </a:rPr>
              <a:t>he</a:t>
            </a:r>
            <a:r>
              <a:rPr lang="fr-FR" baseline="0" dirty="0" smtClean="0">
                <a:latin typeface="+mn-lt"/>
                <a:cs typeface="Calibri"/>
              </a:rPr>
              <a:t> motivation for </a:t>
            </a:r>
            <a:r>
              <a:rPr lang="fr-FR" baseline="0" dirty="0" err="1" smtClean="0">
                <a:latin typeface="+mn-lt"/>
                <a:cs typeface="Calibri"/>
              </a:rPr>
              <a:t>distinguishing</a:t>
            </a:r>
            <a:r>
              <a:rPr lang="fr-FR" baseline="0" dirty="0" smtClean="0">
                <a:latin typeface="+mn-lt"/>
                <a:cs typeface="Calibri"/>
              </a:rPr>
              <a:t> </a:t>
            </a:r>
            <a:r>
              <a:rPr lang="fr-FR" baseline="0" dirty="0" err="1" smtClean="0">
                <a:latin typeface="+mn-lt"/>
                <a:cs typeface="Calibri"/>
              </a:rPr>
              <a:t>these</a:t>
            </a:r>
            <a:r>
              <a:rPr lang="fr-FR" baseline="0" dirty="0" smtClean="0">
                <a:latin typeface="+mn-lt"/>
                <a:cs typeface="Calibri"/>
              </a:rPr>
              <a:t> </a:t>
            </a:r>
            <a:r>
              <a:rPr lang="fr-FR" baseline="0" dirty="0" err="1" smtClean="0">
                <a:latin typeface="+mn-lt"/>
                <a:cs typeface="Calibri"/>
              </a:rPr>
              <a:t>two</a:t>
            </a:r>
            <a:r>
              <a:rPr lang="fr-FR" baseline="0" dirty="0" smtClean="0">
                <a:latin typeface="+mn-lt"/>
                <a:cs typeface="Calibri"/>
              </a:rPr>
              <a:t> </a:t>
            </a:r>
            <a:r>
              <a:rPr lang="fr-FR" baseline="0" dirty="0" err="1" smtClean="0">
                <a:latin typeface="+mn-lt"/>
                <a:cs typeface="Calibri"/>
              </a:rPr>
              <a:t>categories</a:t>
            </a:r>
            <a:r>
              <a:rPr lang="fr-FR" baseline="0" dirty="0" smtClean="0">
                <a:latin typeface="+mn-lt"/>
                <a:cs typeface="Calibri"/>
              </a:rPr>
              <a:t>, </a:t>
            </a:r>
            <a:r>
              <a:rPr lang="fr-FR" baseline="0" dirty="0" err="1" smtClean="0">
                <a:latin typeface="+mn-lt"/>
                <a:cs typeface="Calibri"/>
              </a:rPr>
              <a:t>is</a:t>
            </a:r>
            <a:r>
              <a:rPr lang="fr-FR" baseline="0" dirty="0" smtClean="0">
                <a:latin typeface="+mn-lt"/>
                <a:cs typeface="Calibri"/>
              </a:rPr>
              <a:t> the </a:t>
            </a:r>
            <a:r>
              <a:rPr lang="fr-FR" baseline="0" dirty="0" err="1" smtClean="0">
                <a:latin typeface="+mn-lt"/>
                <a:cs typeface="Calibri"/>
              </a:rPr>
              <a:t>fact</a:t>
            </a:r>
            <a:r>
              <a:rPr lang="fr-FR" baseline="0" dirty="0" smtClean="0">
                <a:latin typeface="+mn-lt"/>
                <a:cs typeface="Calibri"/>
              </a:rPr>
              <a:t> </a:t>
            </a:r>
            <a:r>
              <a:rPr lang="fr-FR" baseline="0" dirty="0" err="1" smtClean="0">
                <a:latin typeface="+mn-lt"/>
                <a:cs typeface="Calibri"/>
              </a:rPr>
              <a:t>that</a:t>
            </a:r>
            <a:r>
              <a:rPr lang="fr-FR" baseline="0" dirty="0" smtClean="0">
                <a:latin typeface="+mn-lt"/>
                <a:cs typeface="Calibri"/>
              </a:rPr>
              <a:t> FS </a:t>
            </a:r>
            <a:r>
              <a:rPr lang="fr-FR" baseline="0" dirty="0" err="1" smtClean="0">
                <a:latin typeface="+mn-lt"/>
                <a:cs typeface="Calibri"/>
              </a:rPr>
              <a:t>learners</a:t>
            </a:r>
            <a:r>
              <a:rPr lang="fr-FR" baseline="0" dirty="0" smtClean="0">
                <a:latin typeface="+mn-lt"/>
                <a:cs typeface="Calibri"/>
              </a:rPr>
              <a:t> </a:t>
            </a:r>
            <a:r>
              <a:rPr lang="fr-FR" baseline="0" dirty="0" err="1" smtClean="0">
                <a:latin typeface="+mn-lt"/>
                <a:cs typeface="Calibri"/>
              </a:rPr>
              <a:t>when</a:t>
            </a:r>
            <a:r>
              <a:rPr lang="fr-FR" baseline="0" dirty="0" smtClean="0">
                <a:latin typeface="+mn-lt"/>
                <a:cs typeface="Calibri"/>
              </a:rPr>
              <a:t> </a:t>
            </a:r>
            <a:r>
              <a:rPr lang="fr-FR" baseline="0" dirty="0" err="1" smtClean="0">
                <a:latin typeface="+mn-lt"/>
                <a:cs typeface="Calibri"/>
              </a:rPr>
              <a:t>using</a:t>
            </a:r>
            <a:r>
              <a:rPr lang="fr-FR" baseline="0" dirty="0" smtClean="0">
                <a:latin typeface="+mn-lt"/>
                <a:cs typeface="Calibri"/>
              </a:rPr>
              <a:t> </a:t>
            </a:r>
            <a:r>
              <a:rPr lang="fr-FR" baseline="0" dirty="0" err="1" smtClean="0">
                <a:latin typeface="+mn-lt"/>
                <a:cs typeface="Calibri"/>
              </a:rPr>
              <a:t>sch</a:t>
            </a:r>
            <a:r>
              <a:rPr lang="fr-FR" baseline="0" dirty="0" smtClean="0">
                <a:latin typeface="+mn-lt"/>
                <a:cs typeface="Calibri"/>
              </a:rPr>
              <a:t> </a:t>
            </a:r>
            <a:r>
              <a:rPr lang="fr-FR" baseline="0" dirty="0" err="1" smtClean="0">
                <a:latin typeface="+mn-lt"/>
                <a:cs typeface="Calibri"/>
              </a:rPr>
              <a:t>constructionsdo</a:t>
            </a:r>
            <a:r>
              <a:rPr lang="fr-FR" baseline="0" dirty="0" smtClean="0">
                <a:latin typeface="+mn-lt"/>
                <a:cs typeface="Calibri"/>
              </a:rPr>
              <a:t> not </a:t>
            </a:r>
            <a:r>
              <a:rPr lang="fr-FR" baseline="0" dirty="0" err="1" smtClean="0">
                <a:latin typeface="+mn-lt"/>
                <a:cs typeface="Calibri"/>
              </a:rPr>
              <a:t>really</a:t>
            </a:r>
            <a:r>
              <a:rPr lang="fr-FR" baseline="0" dirty="0" smtClean="0">
                <a:latin typeface="+mn-lt"/>
                <a:cs typeface="Calibri"/>
              </a:rPr>
              <a:t> </a:t>
            </a:r>
            <a:r>
              <a:rPr lang="fr-FR" baseline="0" dirty="0" err="1" smtClean="0">
                <a:latin typeface="+mn-lt"/>
                <a:cs typeface="Calibri"/>
              </a:rPr>
              <a:t>intend</a:t>
            </a:r>
            <a:r>
              <a:rPr lang="fr-FR" baseline="0" dirty="0" smtClean="0">
                <a:latin typeface="+mn-lt"/>
                <a:cs typeface="Calibri"/>
              </a:rPr>
              <a:t> to use a posture </a:t>
            </a:r>
            <a:r>
              <a:rPr lang="fr-FR" baseline="0" dirty="0" err="1" smtClean="0">
                <a:latin typeface="+mn-lt"/>
                <a:cs typeface="Calibri"/>
              </a:rPr>
              <a:t>verb</a:t>
            </a:r>
            <a:r>
              <a:rPr lang="fr-FR" baseline="0" dirty="0" smtClean="0">
                <a:latin typeface="+mn-lt"/>
                <a:cs typeface="Calibri"/>
              </a:rPr>
              <a:t> but </a:t>
            </a:r>
            <a:r>
              <a:rPr lang="fr-FR" baseline="0" dirty="0" err="1" smtClean="0">
                <a:latin typeface="+mn-lt"/>
                <a:cs typeface="Calibri"/>
              </a:rPr>
              <a:t>directly</a:t>
            </a:r>
            <a:r>
              <a:rPr lang="fr-FR" baseline="0" dirty="0" smtClean="0">
                <a:latin typeface="+mn-lt"/>
                <a:cs typeface="Calibri"/>
              </a:rPr>
              <a:t> translate a french construction </a:t>
            </a:r>
            <a:r>
              <a:rPr lang="fr-FR" baseline="0" dirty="0" err="1" smtClean="0">
                <a:latin typeface="+mn-lt"/>
                <a:cs typeface="Calibri"/>
              </a:rPr>
              <a:t>whoseDutch</a:t>
            </a:r>
            <a:r>
              <a:rPr lang="fr-FR" baseline="0" dirty="0" smtClean="0">
                <a:latin typeface="+mn-lt"/>
                <a:cs typeface="Calibri"/>
              </a:rPr>
              <a:t> </a:t>
            </a:r>
            <a:r>
              <a:rPr lang="fr-FR" baseline="0" dirty="0" err="1" smtClean="0">
                <a:latin typeface="+mn-lt"/>
                <a:cs typeface="Calibri"/>
              </a:rPr>
              <a:t>counterparts</a:t>
            </a:r>
            <a:r>
              <a:rPr lang="fr-FR" baseline="0" dirty="0" smtClean="0">
                <a:latin typeface="+mn-lt"/>
                <a:cs typeface="Calibri"/>
              </a:rPr>
              <a:t> </a:t>
            </a:r>
            <a:r>
              <a:rPr lang="fr-FR" baseline="0" dirty="0" err="1" smtClean="0">
                <a:latin typeface="+mn-lt"/>
                <a:cs typeface="Calibri"/>
              </a:rPr>
              <a:t>happens</a:t>
            </a:r>
            <a:r>
              <a:rPr lang="fr-FR" baseline="0" dirty="0" smtClean="0">
                <a:latin typeface="+mn-lt"/>
                <a:cs typeface="Calibri"/>
              </a:rPr>
              <a:t> to </a:t>
            </a:r>
            <a:r>
              <a:rPr lang="fr-FR" baseline="0" dirty="0" err="1" smtClean="0">
                <a:latin typeface="+mn-lt"/>
                <a:cs typeface="Calibri"/>
              </a:rPr>
              <a:t>be</a:t>
            </a:r>
            <a:r>
              <a:rPr lang="fr-FR" baseline="0" dirty="0" smtClean="0">
                <a:latin typeface="+mn-lt"/>
                <a:cs typeface="Calibri"/>
              </a:rPr>
              <a:t> </a:t>
            </a:r>
            <a:r>
              <a:rPr lang="fr-FR" baseline="0" dirty="0" err="1" smtClean="0">
                <a:latin typeface="+mn-lt"/>
                <a:cs typeface="Calibri"/>
              </a:rPr>
              <a:t>built</a:t>
            </a:r>
            <a:r>
              <a:rPr lang="fr-FR" baseline="0" dirty="0" smtClean="0">
                <a:latin typeface="+mn-lt"/>
                <a:cs typeface="Calibri"/>
              </a:rPr>
              <a:t> </a:t>
            </a:r>
            <a:r>
              <a:rPr lang="fr-FR" baseline="0" dirty="0" err="1" smtClean="0">
                <a:latin typeface="+mn-lt"/>
                <a:cs typeface="Calibri"/>
              </a:rPr>
              <a:t>with</a:t>
            </a:r>
            <a:r>
              <a:rPr lang="fr-FR" baseline="0" dirty="0" smtClean="0">
                <a:latin typeface="+mn-lt"/>
                <a:cs typeface="Calibri"/>
              </a:rPr>
              <a:t> a posture </a:t>
            </a:r>
            <a:r>
              <a:rPr lang="fr-FR" baseline="0" dirty="0" err="1" smtClean="0">
                <a:latin typeface="+mn-lt"/>
                <a:cs typeface="Calibri"/>
              </a:rPr>
              <a:t>verb</a:t>
            </a:r>
            <a:endParaRPr lang="fr-FR" baseline="0" dirty="0" smtClean="0">
              <a:latin typeface="+mn-lt"/>
              <a:cs typeface="Calibri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aseline="0" dirty="0" smtClean="0">
                <a:latin typeface="+mn-lt"/>
                <a:cs typeface="Calibri"/>
              </a:rPr>
              <a:t>A last </a:t>
            </a:r>
            <a:r>
              <a:rPr lang="fr-FR" baseline="0" dirty="0" err="1" smtClean="0">
                <a:latin typeface="+mn-lt"/>
                <a:cs typeface="Calibri"/>
              </a:rPr>
              <a:t>category</a:t>
            </a:r>
            <a:r>
              <a:rPr lang="fr-FR" baseline="0" dirty="0" smtClean="0">
                <a:latin typeface="+mn-lt"/>
                <a:cs typeface="Calibri"/>
              </a:rPr>
              <a:t> </a:t>
            </a:r>
            <a:r>
              <a:rPr lang="fr-FR" baseline="0" dirty="0" err="1" smtClean="0">
                <a:latin typeface="+mn-lt"/>
                <a:cs typeface="Calibri"/>
              </a:rPr>
              <a:t>we</a:t>
            </a:r>
            <a:r>
              <a:rPr lang="fr-FR" baseline="0" dirty="0" smtClean="0">
                <a:latin typeface="+mn-lt"/>
                <a:cs typeface="Calibri"/>
              </a:rPr>
              <a:t> </a:t>
            </a:r>
            <a:r>
              <a:rPr lang="fr-FR" baseline="0" dirty="0" err="1" smtClean="0">
                <a:latin typeface="+mn-lt"/>
                <a:cs typeface="Calibri"/>
              </a:rPr>
              <a:t>identified</a:t>
            </a:r>
            <a:r>
              <a:rPr lang="fr-FR" baseline="0" dirty="0" smtClean="0">
                <a:latin typeface="+mn-lt"/>
                <a:cs typeface="Calibri"/>
              </a:rPr>
              <a:t> </a:t>
            </a:r>
            <a:r>
              <a:rPr lang="fr-FR" baseline="0" dirty="0" err="1" smtClean="0">
                <a:latin typeface="+mn-lt"/>
                <a:cs typeface="Calibri"/>
              </a:rPr>
              <a:t>at</a:t>
            </a:r>
            <a:r>
              <a:rPr lang="fr-FR" baseline="0" dirty="0" smtClean="0">
                <a:latin typeface="+mn-lt"/>
                <a:cs typeface="Calibri"/>
              </a:rPr>
              <a:t> the </a:t>
            </a:r>
            <a:r>
              <a:rPr lang="fr-FR" baseline="0" dirty="0" err="1" smtClean="0">
                <a:latin typeface="+mn-lt"/>
                <a:cs typeface="Calibri"/>
              </a:rPr>
              <a:t>highest</a:t>
            </a:r>
            <a:r>
              <a:rPr lang="fr-FR" baseline="0" dirty="0" smtClean="0">
                <a:latin typeface="+mn-lt"/>
                <a:cs typeface="Calibri"/>
              </a:rPr>
              <a:t> </a:t>
            </a:r>
            <a:r>
              <a:rPr lang="fr-FR" baseline="0" dirty="0" err="1" smtClean="0">
                <a:latin typeface="+mn-lt"/>
                <a:cs typeface="Calibri"/>
              </a:rPr>
              <a:t>level</a:t>
            </a:r>
            <a:r>
              <a:rPr lang="fr-FR" baseline="0" dirty="0" smtClean="0">
                <a:latin typeface="+mn-lt"/>
                <a:cs typeface="Calibri"/>
              </a:rPr>
              <a:t> </a:t>
            </a:r>
            <a:r>
              <a:rPr lang="fr-FR" baseline="0" dirty="0" err="1" smtClean="0">
                <a:latin typeface="+mn-lt"/>
                <a:cs typeface="Calibri"/>
              </a:rPr>
              <a:t>is</a:t>
            </a:r>
            <a:r>
              <a:rPr lang="fr-FR" baseline="0" dirty="0" smtClean="0">
                <a:latin typeface="+mn-lt"/>
                <a:cs typeface="Calibri"/>
              </a:rPr>
              <a:t> the </a:t>
            </a:r>
            <a:r>
              <a:rPr lang="fr-FR" baseline="0" dirty="0" err="1" smtClean="0">
                <a:latin typeface="+mn-lt"/>
                <a:cs typeface="Calibri"/>
              </a:rPr>
              <a:t>error</a:t>
            </a:r>
            <a:r>
              <a:rPr lang="fr-FR" baseline="0" dirty="0" smtClean="0">
                <a:latin typeface="+mn-lt"/>
                <a:cs typeface="Calibri"/>
              </a:rPr>
              <a:t> </a:t>
            </a:r>
            <a:r>
              <a:rPr lang="fr-FR" baseline="0" dirty="0" err="1" smtClean="0">
                <a:latin typeface="+mn-lt"/>
                <a:cs typeface="Calibri"/>
              </a:rPr>
              <a:t>category</a:t>
            </a:r>
            <a:r>
              <a:rPr lang="fr-FR" baseline="0" dirty="0" smtClean="0">
                <a:latin typeface="+mn-lt"/>
                <a:cs typeface="Calibri"/>
              </a:rPr>
              <a:t> to </a:t>
            </a:r>
            <a:r>
              <a:rPr lang="fr-FR" baseline="0" dirty="0" err="1" smtClean="0">
                <a:latin typeface="+mn-lt"/>
                <a:cs typeface="Calibri"/>
              </a:rPr>
              <a:t>refer</a:t>
            </a:r>
            <a:r>
              <a:rPr lang="fr-FR" baseline="0" dirty="0" smtClean="0">
                <a:latin typeface="+mn-lt"/>
                <a:cs typeface="Calibri"/>
              </a:rPr>
              <a:t> to cases </a:t>
            </a:r>
            <a:r>
              <a:rPr lang="fr-FR" baseline="0" dirty="0" err="1" smtClean="0">
                <a:latin typeface="+mn-lt"/>
                <a:cs typeface="Calibri"/>
              </a:rPr>
              <a:t>where</a:t>
            </a:r>
            <a:r>
              <a:rPr lang="fr-FR" baseline="0" dirty="0" smtClean="0">
                <a:latin typeface="+mn-lt"/>
                <a:cs typeface="Calibri"/>
              </a:rPr>
              <a:t> one of the posture </a:t>
            </a:r>
            <a:r>
              <a:rPr lang="fr-FR" baseline="0" dirty="0" err="1" smtClean="0">
                <a:latin typeface="+mn-lt"/>
                <a:cs typeface="Calibri"/>
              </a:rPr>
              <a:t>verbs</a:t>
            </a:r>
            <a:r>
              <a:rPr lang="fr-FR" baseline="0" dirty="0" smtClean="0">
                <a:latin typeface="+mn-lt"/>
                <a:cs typeface="Calibri"/>
              </a:rPr>
              <a:t> </a:t>
            </a:r>
            <a:r>
              <a:rPr lang="fr-FR" baseline="0" dirty="0" err="1" smtClean="0">
                <a:latin typeface="+mn-lt"/>
                <a:cs typeface="Calibri"/>
              </a:rPr>
              <a:t>was</a:t>
            </a:r>
            <a:r>
              <a:rPr lang="fr-FR" baseline="0" dirty="0" smtClean="0">
                <a:latin typeface="+mn-lt"/>
                <a:cs typeface="Calibri"/>
              </a:rPr>
              <a:t> </a:t>
            </a:r>
            <a:r>
              <a:rPr lang="fr-FR" baseline="0" dirty="0" err="1" smtClean="0">
                <a:latin typeface="+mn-lt"/>
                <a:cs typeface="Calibri"/>
              </a:rPr>
              <a:t>used</a:t>
            </a:r>
            <a:r>
              <a:rPr lang="fr-FR" baseline="0" dirty="0" smtClean="0">
                <a:latin typeface="+mn-lt"/>
                <a:cs typeface="Calibri"/>
              </a:rPr>
              <a:t> </a:t>
            </a:r>
            <a:r>
              <a:rPr lang="fr-FR" baseline="0" dirty="0" err="1" smtClean="0">
                <a:latin typeface="+mn-lt"/>
                <a:cs typeface="Calibri"/>
              </a:rPr>
              <a:t>incorrectly</a:t>
            </a:r>
            <a:endParaRPr lang="fr-FR" dirty="0" smtClean="0">
              <a:latin typeface="+mn-lt"/>
              <a:cs typeface="Calibri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336FC-F7A9-584D-B215-31EB0FAE1C82}" type="slidenum">
              <a:rPr lang="fr-FR" smtClean="0"/>
              <a:pPr/>
              <a:t>17</a:t>
            </a:fld>
            <a:endParaRPr lang="fr-F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Once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had</a:t>
            </a:r>
            <a:r>
              <a:rPr lang="fr-FR" dirty="0" smtClean="0"/>
              <a:t> </a:t>
            </a:r>
            <a:r>
              <a:rPr lang="fr-FR" dirty="0" err="1" smtClean="0"/>
              <a:t>determined</a:t>
            </a:r>
            <a:r>
              <a:rPr lang="fr-FR" dirty="0" smtClean="0"/>
              <a:t> the global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category</a:t>
            </a:r>
            <a:r>
              <a:rPr lang="fr-FR" baseline="0" dirty="0" smtClean="0"/>
              <a:t>, </a:t>
            </a:r>
            <a:r>
              <a:rPr lang="fr-FR" baseline="0" dirty="0" err="1" smtClean="0"/>
              <a:t>we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did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another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analysis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at</a:t>
            </a:r>
            <a:r>
              <a:rPr lang="fr-FR" baseline="0" dirty="0" smtClean="0"/>
              <a:t> a more </a:t>
            </a:r>
            <a:r>
              <a:rPr lang="fr-FR" baseline="0" dirty="0" err="1" smtClean="0"/>
              <a:t>refined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level</a:t>
            </a:r>
            <a:r>
              <a:rPr lang="fr-FR" baseline="0" dirty="0" smtClean="0"/>
              <a:t> to </a:t>
            </a:r>
            <a:r>
              <a:rPr lang="fr-FR" baseline="0" dirty="0" err="1" smtClean="0"/>
              <a:t>determine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what</a:t>
            </a:r>
            <a:r>
              <a:rPr lang="fr-FR" baseline="0" dirty="0" smtClean="0"/>
              <a:t> type of location </a:t>
            </a:r>
            <a:r>
              <a:rPr lang="fr-FR" baseline="0" dirty="0" err="1" smtClean="0"/>
              <a:t>oor</a:t>
            </a:r>
            <a:r>
              <a:rPr lang="fr-FR" baseline="0" dirty="0" smtClean="0"/>
              <a:t> </a:t>
            </a:r>
            <a:r>
              <a:rPr lang="fr-FR" baseline="0" dirty="0" err="1" smtClean="0"/>
              <a:t>metaphorical</a:t>
            </a:r>
            <a:r>
              <a:rPr lang="fr-FR" baseline="0" dirty="0" smtClean="0"/>
              <a:t> usage the posture </a:t>
            </a:r>
            <a:r>
              <a:rPr lang="fr-FR" baseline="0" dirty="0" err="1" smtClean="0"/>
              <a:t>verbs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were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used</a:t>
            </a:r>
            <a:r>
              <a:rPr lang="fr-FR" baseline="0" dirty="0" smtClean="0"/>
              <a:t> in</a:t>
            </a:r>
            <a:endParaRPr lang="fr-FR" dirty="0" smtClean="0"/>
          </a:p>
          <a:p>
            <a:r>
              <a:rPr lang="fr-FR" dirty="0" err="1" smtClean="0"/>
              <a:t>Containment</a:t>
            </a:r>
            <a:r>
              <a:rPr lang="fr-FR" dirty="0" smtClean="0"/>
              <a:t> op 2  </a:t>
            </a:r>
            <a:r>
              <a:rPr lang="fr-FR" dirty="0" err="1" smtClean="0"/>
              <a:t>niveaus</a:t>
            </a:r>
            <a:r>
              <a:rPr lang="fr-FR" baseline="0" dirty="0" smtClean="0"/>
              <a:t> =&gt; in </a:t>
            </a:r>
            <a:r>
              <a:rPr lang="fr-FR" baseline="0" dirty="0" err="1" smtClean="0"/>
              <a:t>function</a:t>
            </a:r>
            <a:r>
              <a:rPr lang="fr-FR" baseline="0" dirty="0" smtClean="0"/>
              <a:t> of the nature of the container (</a:t>
            </a:r>
            <a:r>
              <a:rPr lang="fr-FR" baseline="0" dirty="0" err="1" smtClean="0"/>
              <a:t>locational</a:t>
            </a:r>
            <a:r>
              <a:rPr lang="fr-FR" baseline="0" dirty="0" smtClean="0"/>
              <a:t> in the case of a </a:t>
            </a:r>
            <a:r>
              <a:rPr lang="fr-FR" baseline="0" dirty="0" err="1" smtClean="0"/>
              <a:t>concrete</a:t>
            </a:r>
            <a:r>
              <a:rPr lang="fr-FR" baseline="0" dirty="0" smtClean="0"/>
              <a:t> container, and </a:t>
            </a:r>
            <a:r>
              <a:rPr lang="fr-FR" baseline="0" dirty="0" err="1" smtClean="0"/>
              <a:t>metaphorical</a:t>
            </a:r>
            <a:r>
              <a:rPr lang="fr-FR" baseline="0" dirty="0" smtClean="0"/>
              <a:t> in the case of abstract containers)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336FC-F7A9-584D-B215-31EB0FAE1C82}" type="slidenum">
              <a:rPr lang="fr-FR" smtClean="0"/>
              <a:pPr/>
              <a:t>18</a:t>
            </a:fld>
            <a:endParaRPr lang="fr-F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coded</a:t>
            </a:r>
            <a:r>
              <a:rPr lang="fr-FR" dirty="0" smtClean="0"/>
              <a:t> </a:t>
            </a:r>
            <a:r>
              <a:rPr lang="fr-FR" dirty="0" err="1" smtClean="0"/>
              <a:t>containment</a:t>
            </a:r>
            <a:r>
              <a:rPr lang="fr-FR" baseline="0" dirty="0" smtClean="0"/>
              <a:t> in the </a:t>
            </a:r>
            <a:r>
              <a:rPr lang="fr-FR" baseline="0" dirty="0" err="1" smtClean="0"/>
              <a:t>locational</a:t>
            </a:r>
            <a:r>
              <a:rPr lang="fr-FR" baseline="0" dirty="0" smtClean="0"/>
              <a:t> </a:t>
            </a:r>
            <a:r>
              <a:rPr lang="fr-FR" baseline="0" dirty="0" err="1" smtClean="0"/>
              <a:t>domain</a:t>
            </a:r>
            <a:r>
              <a:rPr lang="fr-FR" baseline="0" dirty="0" smtClean="0"/>
              <a:t> in the case of a </a:t>
            </a:r>
            <a:r>
              <a:rPr lang="fr-FR" baseline="0" dirty="0" err="1" smtClean="0"/>
              <a:t>concrete</a:t>
            </a:r>
            <a:r>
              <a:rPr lang="fr-FR" baseline="0" dirty="0" smtClean="0"/>
              <a:t> container and in the </a:t>
            </a:r>
            <a:r>
              <a:rPr lang="fr-FR" baseline="0" dirty="0" err="1" smtClean="0"/>
              <a:t>metphorical</a:t>
            </a:r>
            <a:r>
              <a:rPr lang="fr-FR" baseline="0" dirty="0" smtClean="0"/>
              <a:t> </a:t>
            </a:r>
            <a:r>
              <a:rPr lang="fr-FR" baseline="0" dirty="0" err="1" smtClean="0"/>
              <a:t>domain</a:t>
            </a:r>
            <a:r>
              <a:rPr lang="fr-FR" baseline="0" dirty="0" smtClean="0"/>
              <a:t> in the case of an </a:t>
            </a:r>
            <a:r>
              <a:rPr lang="fr-FR" baseline="0" dirty="0" err="1" smtClean="0"/>
              <a:t>abstrcat</a:t>
            </a:r>
            <a:r>
              <a:rPr lang="fr-FR" baseline="0" dirty="0" smtClean="0"/>
              <a:t> container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336FC-F7A9-584D-B215-31EB0FAE1C82}" type="slidenum">
              <a:rPr lang="fr-FR" smtClean="0"/>
              <a:pPr/>
              <a:t>19</a:t>
            </a:fld>
            <a:endParaRPr lang="fr-F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Let’s</a:t>
            </a:r>
            <a:r>
              <a:rPr lang="fr-FR" dirty="0" smtClean="0"/>
              <a:t> </a:t>
            </a:r>
            <a:r>
              <a:rPr lang="fr-FR" dirty="0" err="1" smtClean="0"/>
              <a:t>now</a:t>
            </a:r>
            <a:r>
              <a:rPr lang="fr-FR" dirty="0" smtClean="0"/>
              <a:t> </a:t>
            </a:r>
            <a:r>
              <a:rPr lang="fr-FR" dirty="0" err="1" smtClean="0"/>
              <a:t>take</a:t>
            </a:r>
            <a:r>
              <a:rPr lang="fr-FR" dirty="0" smtClean="0"/>
              <a:t> a look </a:t>
            </a:r>
            <a:r>
              <a:rPr lang="fr-FR" dirty="0" err="1" smtClean="0"/>
              <a:t>athe</a:t>
            </a:r>
            <a:r>
              <a:rPr lang="fr-FR" dirty="0" smtClean="0"/>
              <a:t> </a:t>
            </a:r>
            <a:r>
              <a:rPr lang="fr-FR" dirty="0" err="1" smtClean="0"/>
              <a:t>results</a:t>
            </a:r>
            <a:endParaRPr lang="fr-FR" dirty="0" smtClean="0"/>
          </a:p>
          <a:p>
            <a:r>
              <a:rPr lang="fr-FR" dirty="0" smtClean="0"/>
              <a:t>A first </a:t>
            </a:r>
            <a:r>
              <a:rPr lang="fr-FR" dirty="0" err="1" smtClean="0"/>
              <a:t>obsevrtaion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that</a:t>
            </a:r>
            <a:r>
              <a:rPr lang="fr-FR" baseline="0" dirty="0" smtClean="0"/>
              <a:t> the </a:t>
            </a:r>
            <a:r>
              <a:rPr lang="fr-FR" baseline="0" dirty="0" err="1" smtClean="0"/>
              <a:t>learners</a:t>
            </a:r>
            <a:r>
              <a:rPr lang="fr-FR" baseline="0" dirty="0" smtClean="0"/>
              <a:t> use the posture </a:t>
            </a:r>
            <a:r>
              <a:rPr lang="fr-FR" baseline="0" dirty="0" err="1" smtClean="0"/>
              <a:t>verbs</a:t>
            </a:r>
            <a:r>
              <a:rPr lang="fr-FR" baseline="0" dirty="0" smtClean="0"/>
              <a:t> more </a:t>
            </a:r>
            <a:r>
              <a:rPr lang="fr-FR" baseline="0" dirty="0" err="1" smtClean="0"/>
              <a:t>often</a:t>
            </a:r>
            <a:r>
              <a:rPr lang="fr-FR" baseline="0" dirty="0" smtClean="0"/>
              <a:t> in basic postural </a:t>
            </a:r>
            <a:r>
              <a:rPr lang="fr-FR" baseline="0" dirty="0" err="1" smtClean="0"/>
              <a:t>contexts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336FC-F7A9-584D-B215-31EB0FAE1C82}" type="slidenum">
              <a:rPr lang="fr-FR" smtClean="0"/>
              <a:pPr/>
              <a:t>21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This </a:t>
            </a:r>
            <a:r>
              <a:rPr lang="fr-FR" dirty="0" err="1" smtClean="0"/>
              <a:t>study</a:t>
            </a:r>
            <a:r>
              <a:rPr lang="fr-FR" dirty="0" smtClean="0"/>
              <a:t> us part of a </a:t>
            </a:r>
            <a:r>
              <a:rPr lang="fr-FR" dirty="0" err="1" smtClean="0"/>
              <a:t>larger</a:t>
            </a:r>
            <a:r>
              <a:rPr lang="fr-FR" dirty="0" smtClean="0"/>
              <a:t> </a:t>
            </a:r>
            <a:r>
              <a:rPr lang="fr-FR" dirty="0" err="1" smtClean="0"/>
              <a:t>research</a:t>
            </a:r>
            <a:r>
              <a:rPr lang="fr-FR" dirty="0" smtClean="0"/>
              <a:t> </a:t>
            </a:r>
            <a:r>
              <a:rPr lang="fr-FR" dirty="0" err="1" smtClean="0"/>
              <a:t>project</a:t>
            </a:r>
            <a:r>
              <a:rPr lang="fr-FR" dirty="0" smtClean="0"/>
              <a:t>, </a:t>
            </a:r>
            <a:r>
              <a:rPr lang="fr-FR" dirty="0" err="1" smtClean="0"/>
              <a:t>namely</a:t>
            </a:r>
            <a:r>
              <a:rPr lang="fr-FR" dirty="0" smtClean="0"/>
              <a:t> th </a:t>
            </a:r>
            <a:r>
              <a:rPr lang="fr-FR" dirty="0" err="1" smtClean="0"/>
              <a:t>elocation</a:t>
            </a:r>
            <a:r>
              <a:rPr lang="fr-FR" dirty="0" smtClean="0"/>
              <a:t> </a:t>
            </a:r>
            <a:r>
              <a:rPr lang="fr-FR" dirty="0" err="1" smtClean="0"/>
              <a:t>verb</a:t>
            </a:r>
            <a:r>
              <a:rPr lang="fr-FR" dirty="0" smtClean="0"/>
              <a:t> </a:t>
            </a:r>
            <a:r>
              <a:rPr lang="fr-FR" dirty="0" err="1" smtClean="0"/>
              <a:t>project</a:t>
            </a:r>
            <a:r>
              <a:rPr lang="fr-FR" dirty="0" smtClean="0"/>
              <a:t> </a:t>
            </a:r>
            <a:r>
              <a:rPr lang="fr-FR" dirty="0" err="1" smtClean="0"/>
              <a:t>focusing</a:t>
            </a:r>
            <a:r>
              <a:rPr lang="fr-FR" dirty="0" smtClean="0"/>
              <a:t> on the </a:t>
            </a:r>
            <a:r>
              <a:rPr lang="fr-FR" dirty="0" err="1" smtClean="0"/>
              <a:t>cross-linguistic</a:t>
            </a:r>
            <a:r>
              <a:rPr lang="fr-FR" dirty="0" smtClean="0"/>
              <a:t> </a:t>
            </a:r>
            <a:r>
              <a:rPr lang="fr-FR" dirty="0" err="1" smtClean="0"/>
              <a:t>comparison</a:t>
            </a:r>
            <a:r>
              <a:rPr lang="fr-FR" dirty="0" smtClean="0"/>
              <a:t> of </a:t>
            </a:r>
            <a:r>
              <a:rPr lang="fr-FR" dirty="0" err="1" smtClean="0"/>
              <a:t>static</a:t>
            </a:r>
            <a:r>
              <a:rPr lang="fr-FR" dirty="0" smtClean="0"/>
              <a:t> location in </a:t>
            </a:r>
            <a:r>
              <a:rPr lang="fr-FR" dirty="0" err="1" smtClean="0"/>
              <a:t>Dutch</a:t>
            </a:r>
            <a:r>
              <a:rPr lang="fr-FR" dirty="0" smtClean="0"/>
              <a:t> …</a:t>
            </a:r>
          </a:p>
          <a:p>
            <a:r>
              <a:rPr lang="fr-FR" dirty="0" smtClean="0"/>
              <a:t>Our </a:t>
            </a:r>
            <a:r>
              <a:rPr lang="fr-FR" dirty="0" err="1" smtClean="0"/>
              <a:t>study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a </a:t>
            </a:r>
            <a:r>
              <a:rPr lang="fr-FR" dirty="0" err="1" smtClean="0"/>
              <a:t>preliminary</a:t>
            </a:r>
            <a:r>
              <a:rPr lang="fr-FR" baseline="0" dirty="0" smtClean="0"/>
              <a:t> </a:t>
            </a:r>
            <a:r>
              <a:rPr lang="fr-FR" dirty="0" err="1" smtClean="0"/>
              <a:t>corpsu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study</a:t>
            </a:r>
            <a:r>
              <a:rPr lang="fr-FR" baseline="0" dirty="0" smtClean="0"/>
              <a:t> in </a:t>
            </a:r>
            <a:r>
              <a:rPr lang="fr-FR" baseline="0" dirty="0" err="1" smtClean="0"/>
              <a:t>which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quantitatively</a:t>
            </a:r>
            <a:r>
              <a:rPr lang="fr-FR" baseline="0" dirty="0" smtClean="0"/>
              <a:t> and </a:t>
            </a:r>
            <a:r>
              <a:rPr lang="fr-FR" baseline="0" dirty="0" err="1" smtClean="0"/>
              <a:t>qualitatively</a:t>
            </a:r>
            <a:r>
              <a:rPr lang="fr-FR" baseline="0" dirty="0" smtClean="0"/>
              <a:t>  analyse the use of… </a:t>
            </a:r>
          </a:p>
          <a:p>
            <a:r>
              <a:rPr lang="fr-FR" baseline="0" dirty="0" smtClean="0"/>
              <a:t>This </a:t>
            </a:r>
            <a:r>
              <a:rPr lang="fr-FR" baseline="0" dirty="0" err="1" smtClean="0"/>
              <a:t>sutdy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will</a:t>
            </a:r>
            <a:r>
              <a:rPr lang="fr-FR" baseline="0" dirty="0" smtClean="0"/>
              <a:t> </a:t>
            </a:r>
            <a:r>
              <a:rPr lang="fr-FR" baseline="0" dirty="0" err="1" smtClean="0"/>
              <a:t>be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followed</a:t>
            </a:r>
            <a:r>
              <a:rPr lang="fr-FR" baseline="0" dirty="0" smtClean="0"/>
              <a:t> by a </a:t>
            </a:r>
            <a:r>
              <a:rPr lang="fr-FR" baseline="0" dirty="0" err="1" smtClean="0"/>
              <a:t>study</a:t>
            </a:r>
            <a:r>
              <a:rPr lang="fr-FR" baseline="0" dirty="0" smtClean="0"/>
              <a:t> of the use of </a:t>
            </a:r>
            <a:r>
              <a:rPr lang="fr-FR" baseline="0" dirty="0" err="1" smtClean="0"/>
              <a:t>these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verbs</a:t>
            </a:r>
            <a:r>
              <a:rPr lang="fr-FR" baseline="0" dirty="0" smtClean="0"/>
              <a:t> in </a:t>
            </a:r>
            <a:r>
              <a:rPr lang="fr-FR" baseline="0" dirty="0" err="1" smtClean="0"/>
              <a:t>eliicited</a:t>
            </a:r>
            <a:r>
              <a:rPr lang="fr-FR" baseline="0" dirty="0" smtClean="0"/>
              <a:t> narrations as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the case for L1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336FC-F7A9-584D-B215-31EB0FAE1C82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</a:t>
            </a:r>
            <a:r>
              <a:rPr lang="fr-FR" dirty="0" err="1" smtClean="0"/>
              <a:t>nd</a:t>
            </a:r>
            <a:r>
              <a:rPr lang="fr-FR" dirty="0" smtClean="0"/>
              <a:t> </a:t>
            </a:r>
            <a:r>
              <a:rPr lang="fr-FR" dirty="0" err="1" smtClean="0"/>
              <a:t>this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especially</a:t>
            </a:r>
            <a:r>
              <a:rPr lang="fr-FR" dirty="0" smtClean="0"/>
              <a:t> the case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zitten</a:t>
            </a:r>
            <a:r>
              <a:rPr lang="fr-FR" baseline="0" dirty="0" smtClean="0"/>
              <a:t> and </a:t>
            </a:r>
            <a:r>
              <a:rPr lang="fr-FR" baseline="0" dirty="0" err="1" smtClean="0"/>
              <a:t>staan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336FC-F7A9-584D-B215-31EB0FAE1C82}" type="slidenum">
              <a:rPr lang="fr-FR" smtClean="0"/>
              <a:pPr/>
              <a:t>22</a:t>
            </a:fld>
            <a:endParaRPr lang="fr-F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 second observation si </a:t>
            </a:r>
            <a:r>
              <a:rPr lang="fr-FR" dirty="0" err="1" smtClean="0"/>
              <a:t>that</a:t>
            </a:r>
            <a:r>
              <a:rPr lang="fr-FR" dirty="0" smtClean="0"/>
              <a:t> the </a:t>
            </a:r>
            <a:r>
              <a:rPr lang="fr-FR" dirty="0" err="1" smtClean="0"/>
              <a:t>learners</a:t>
            </a:r>
            <a:r>
              <a:rPr lang="fr-FR" baseline="0" dirty="0" smtClean="0"/>
              <a:t> tend to use the </a:t>
            </a:r>
            <a:r>
              <a:rPr lang="fr-FR" baseline="0" dirty="0" err="1" smtClean="0"/>
              <a:t>osture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verbs</a:t>
            </a:r>
            <a:r>
              <a:rPr lang="fr-FR" baseline="0" dirty="0" smtClean="0"/>
              <a:t> more </a:t>
            </a:r>
            <a:r>
              <a:rPr lang="fr-FR" baseline="0" dirty="0" err="1" smtClean="0"/>
              <a:t>often</a:t>
            </a:r>
            <a:r>
              <a:rPr lang="fr-FR" baseline="0" dirty="0" smtClean="0"/>
              <a:t> in </a:t>
            </a:r>
            <a:r>
              <a:rPr lang="fr-FR" baseline="0" dirty="0" err="1" smtClean="0"/>
              <a:t>locational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contexts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336FC-F7A9-584D-B215-31EB0FAE1C82}" type="slidenum">
              <a:rPr lang="fr-FR" smtClean="0"/>
              <a:pPr/>
              <a:t>23</a:t>
            </a:fld>
            <a:endParaRPr lang="fr-F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E</a:t>
            </a:r>
            <a:r>
              <a:rPr lang="fr-FR" dirty="0" err="1" smtClean="0"/>
              <a:t>specially</a:t>
            </a:r>
            <a:r>
              <a:rPr lang="fr-FR" dirty="0" smtClean="0"/>
              <a:t> the case for </a:t>
            </a:r>
            <a:r>
              <a:rPr lang="fr-FR" dirty="0" err="1" smtClean="0"/>
              <a:t>liggen</a:t>
            </a:r>
            <a:r>
              <a:rPr lang="fr-FR" dirty="0" smtClean="0"/>
              <a:t>, </a:t>
            </a:r>
            <a:r>
              <a:rPr lang="fr-FR" dirty="0" err="1" smtClean="0"/>
              <a:t>then</a:t>
            </a:r>
            <a:r>
              <a:rPr lang="fr-FR" dirty="0" smtClean="0"/>
              <a:t> </a:t>
            </a:r>
            <a:r>
              <a:rPr lang="fr-FR" dirty="0" err="1" smtClean="0"/>
              <a:t>often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expressing</a:t>
            </a:r>
            <a:r>
              <a:rPr lang="fr-FR" baseline="0" dirty="0" smtClean="0"/>
              <a:t> a </a:t>
            </a:r>
            <a:r>
              <a:rPr lang="fr-FR" baseline="0" dirty="0" err="1" smtClean="0"/>
              <a:t>geotopographical</a:t>
            </a:r>
            <a:r>
              <a:rPr lang="fr-FR" baseline="0" dirty="0" smtClean="0"/>
              <a:t> location</a:t>
            </a:r>
          </a:p>
          <a:p>
            <a:r>
              <a:rPr lang="fr-FR" baseline="0" dirty="0" smtClean="0"/>
              <a:t>And for </a:t>
            </a:r>
            <a:r>
              <a:rPr lang="fr-FR" baseline="0" dirty="0" err="1" smtClean="0"/>
              <a:t>zitten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then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often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expressing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containment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336FC-F7A9-584D-B215-31EB0FAE1C82}" type="slidenum">
              <a:rPr lang="fr-FR" smtClean="0"/>
              <a:pPr/>
              <a:t>24</a:t>
            </a:fld>
            <a:endParaRPr lang="fr-F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Thirdly</a:t>
            </a:r>
            <a:r>
              <a:rPr lang="fr-FR" baseline="0" dirty="0" smtClean="0"/>
              <a:t> the natives use the PV more </a:t>
            </a:r>
            <a:r>
              <a:rPr lang="fr-FR" baseline="0" dirty="0" err="1" smtClean="0"/>
              <a:t>often</a:t>
            </a:r>
            <a:r>
              <a:rPr lang="fr-FR" baseline="0" dirty="0" smtClean="0"/>
              <a:t> in </a:t>
            </a:r>
            <a:r>
              <a:rPr lang="fr-FR" baseline="0" dirty="0" err="1" smtClean="0"/>
              <a:t>metaphorical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contexts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336FC-F7A9-584D-B215-31EB0FAE1C82}" type="slidenum">
              <a:rPr lang="fr-FR" smtClean="0"/>
              <a:pPr/>
              <a:t>25</a:t>
            </a:fld>
            <a:endParaRPr lang="fr-F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And </a:t>
            </a:r>
            <a:r>
              <a:rPr lang="fr-FR" dirty="0" err="1" smtClean="0"/>
              <a:t>this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more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often</a:t>
            </a:r>
            <a:r>
              <a:rPr lang="fr-FR" dirty="0" smtClean="0"/>
              <a:t> the case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with</a:t>
            </a:r>
            <a:r>
              <a:rPr lang="fr-FR" baseline="0" dirty="0" smtClean="0"/>
              <a:t> </a:t>
            </a:r>
            <a:r>
              <a:rPr lang="fr-FR" baseline="0" dirty="0" err="1" smtClean="0"/>
              <a:t>zitten</a:t>
            </a:r>
            <a:r>
              <a:rPr lang="fr-FR" baseline="0" dirty="0" smtClean="0"/>
              <a:t> and </a:t>
            </a:r>
            <a:r>
              <a:rPr lang="fr-FR" baseline="0" dirty="0" err="1" smtClean="0"/>
              <a:t>with</a:t>
            </a:r>
            <a:r>
              <a:rPr lang="fr-FR" baseline="0" dirty="0" smtClean="0"/>
              <a:t> </a:t>
            </a:r>
            <a:r>
              <a:rPr lang="fr-FR" baseline="0" dirty="0" err="1" smtClean="0"/>
              <a:t>liggen</a:t>
            </a:r>
            <a:r>
              <a:rPr lang="fr-FR" baseline="0" dirty="0" smtClean="0"/>
              <a:t>, but not </a:t>
            </a:r>
            <a:r>
              <a:rPr lang="fr-FR" baseline="0" dirty="0" err="1" smtClean="0"/>
              <a:t>with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staan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which</a:t>
            </a:r>
            <a:r>
              <a:rPr lang="fr-FR" baseline="0" dirty="0" smtClean="0"/>
              <a:t> </a:t>
            </a:r>
            <a:r>
              <a:rPr lang="fr-FR" baseline="0" dirty="0" err="1" smtClean="0"/>
              <a:t>occurs</a:t>
            </a:r>
            <a:r>
              <a:rPr lang="fr-FR" baseline="0" dirty="0" smtClean="0"/>
              <a:t> as </a:t>
            </a:r>
            <a:r>
              <a:rPr lang="fr-FR" baseline="0" dirty="0" err="1" smtClean="0"/>
              <a:t>frequently</a:t>
            </a:r>
            <a:r>
              <a:rPr lang="fr-FR" baseline="0" dirty="0" smtClean="0"/>
              <a:t> in the L1 </a:t>
            </a:r>
            <a:r>
              <a:rPr lang="fr-FR" baseline="0" dirty="0" err="1" smtClean="0"/>
              <a:t>coprus</a:t>
            </a:r>
            <a:r>
              <a:rPr lang="fr-FR" baseline="0" dirty="0" smtClean="0"/>
              <a:t> as in the L2 corpus</a:t>
            </a:r>
          </a:p>
          <a:p>
            <a:r>
              <a:rPr lang="fr-FR" baseline="0" dirty="0" err="1" smtClean="0"/>
              <a:t>Both</a:t>
            </a:r>
            <a:r>
              <a:rPr lang="fr-FR" baseline="0" dirty="0" smtClean="0"/>
              <a:t> groups use </a:t>
            </a:r>
            <a:r>
              <a:rPr lang="fr-FR" baseline="0" dirty="0" err="1" smtClean="0"/>
              <a:t>it</a:t>
            </a:r>
            <a:r>
              <a:rPr lang="fr-FR" baseline="0" dirty="0" smtClean="0"/>
              <a:t> in </a:t>
            </a:r>
            <a:r>
              <a:rPr lang="fr-FR" baseline="0" dirty="0" err="1" smtClean="0"/>
              <a:t>different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ways</a:t>
            </a:r>
            <a:r>
              <a:rPr lang="fr-FR" baseline="0" dirty="0" smtClean="0"/>
              <a:t>: in the productions of the </a:t>
            </a:r>
            <a:r>
              <a:rPr lang="fr-FR" baseline="0" dirty="0" err="1" smtClean="0"/>
              <a:t>learners</a:t>
            </a:r>
            <a:r>
              <a:rPr lang="fr-FR" baseline="0" dirty="0" smtClean="0"/>
              <a:t>, the </a:t>
            </a:r>
            <a:r>
              <a:rPr lang="fr-FR" baseline="0" dirty="0" err="1" smtClean="0"/>
              <a:t>prominent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metaphorcail</a:t>
            </a:r>
            <a:r>
              <a:rPr lang="fr-FR" baseline="0" dirty="0" smtClean="0"/>
              <a:t> use of </a:t>
            </a:r>
            <a:r>
              <a:rPr lang="fr-FR" baseline="0" dirty="0" err="1" smtClean="0"/>
              <a:t>staan</a:t>
            </a:r>
            <a:r>
              <a:rPr lang="fr-FR" baseline="0" dirty="0" smtClean="0"/>
              <a:t> in </a:t>
            </a:r>
            <a:r>
              <a:rPr lang="fr-FR" baseline="0" dirty="0" err="1" smtClean="0"/>
              <a:t>metaphorical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contexts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concerns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its</a:t>
            </a:r>
            <a:r>
              <a:rPr lang="fr-FR" baseline="0" dirty="0" smtClean="0"/>
              <a:t> use to code </a:t>
            </a:r>
            <a:r>
              <a:rPr lang="fr-FR" baseline="0" dirty="0" err="1" smtClean="0"/>
              <a:t>written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text</a:t>
            </a:r>
            <a:r>
              <a:rPr lang="fr-FR" baseline="0" dirty="0" smtClean="0"/>
              <a:t>, </a:t>
            </a:r>
            <a:r>
              <a:rPr lang="fr-FR" baseline="0" dirty="0" err="1" smtClean="0"/>
              <a:t>whereas</a:t>
            </a:r>
            <a:r>
              <a:rPr lang="fr-FR" baseline="0" dirty="0" smtClean="0"/>
              <a:t> the natives show a </a:t>
            </a:r>
            <a:r>
              <a:rPr lang="fr-FR" baseline="0" dirty="0" err="1" smtClean="0"/>
              <a:t>gretaer</a:t>
            </a:r>
            <a:r>
              <a:rPr lang="fr-FR" baseline="0" dirty="0" smtClean="0"/>
              <a:t> </a:t>
            </a:r>
            <a:r>
              <a:rPr lang="fr-FR" baseline="0" dirty="0" err="1" smtClean="0"/>
              <a:t>diversity</a:t>
            </a:r>
            <a:r>
              <a:rPr lang="fr-FR" baseline="0" dirty="0" smtClean="0"/>
              <a:t> in </a:t>
            </a:r>
            <a:r>
              <a:rPr lang="fr-FR" baseline="0" dirty="0" err="1" smtClean="0"/>
              <a:t>their</a:t>
            </a:r>
            <a:r>
              <a:rPr lang="fr-FR" baseline="0" dirty="0" smtClean="0"/>
              <a:t> use of the posture </a:t>
            </a:r>
            <a:r>
              <a:rPr lang="fr-FR" baseline="0" dirty="0" err="1" smtClean="0"/>
              <a:t>verbs</a:t>
            </a:r>
            <a:endParaRPr lang="fr-FR" baseline="0" dirty="0" smtClean="0"/>
          </a:p>
          <a:p>
            <a:r>
              <a:rPr lang="fr-FR" baseline="0" dirty="0" smtClean="0"/>
              <a:t>An important point </a:t>
            </a:r>
            <a:r>
              <a:rPr lang="fr-FR" baseline="0" dirty="0" err="1" smtClean="0"/>
              <a:t>ot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make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this</a:t>
            </a:r>
            <a:r>
              <a:rPr lang="fr-FR" baseline="0" dirty="0" smtClean="0"/>
              <a:t> stage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that</a:t>
            </a:r>
            <a:r>
              <a:rPr lang="fr-FR" baseline="0" dirty="0" smtClean="0"/>
              <a:t> the </a:t>
            </a:r>
            <a:r>
              <a:rPr lang="fr-FR" baseline="0" dirty="0" err="1" smtClean="0"/>
              <a:t>fact</a:t>
            </a:r>
            <a:r>
              <a:rPr lang="fr-FR" baseline="0" dirty="0" smtClean="0"/>
              <a:t> the </a:t>
            </a:r>
            <a:r>
              <a:rPr lang="fr-FR" baseline="0" dirty="0" err="1" smtClean="0"/>
              <a:t>PVs</a:t>
            </a:r>
            <a:r>
              <a:rPr lang="fr-FR" baseline="0" dirty="0" smtClean="0"/>
              <a:t> are more </a:t>
            </a:r>
            <a:r>
              <a:rPr lang="fr-FR" baseline="0" dirty="0" err="1" smtClean="0"/>
              <a:t>frequently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used</a:t>
            </a:r>
            <a:r>
              <a:rPr lang="fr-FR" baseline="0" dirty="0" smtClean="0"/>
              <a:t> in </a:t>
            </a:r>
            <a:r>
              <a:rPr lang="fr-FR" baseline="0" dirty="0" err="1" smtClean="0"/>
              <a:t>metaohircal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contexts</a:t>
            </a:r>
            <a:r>
              <a:rPr lang="fr-FR" baseline="0" dirty="0" smtClean="0"/>
              <a:t> in the productions of the natives </a:t>
            </a:r>
            <a:r>
              <a:rPr lang="fr-FR" baseline="0" dirty="0" err="1" smtClean="0"/>
              <a:t>does</a:t>
            </a:r>
            <a:r>
              <a:rPr lang="fr-FR" baseline="0" dirty="0" smtClean="0"/>
              <a:t> not </a:t>
            </a:r>
            <a:r>
              <a:rPr lang="fr-FR" baseline="0" dirty="0" err="1" smtClean="0"/>
              <a:t>mean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that</a:t>
            </a:r>
            <a:r>
              <a:rPr lang="fr-FR" baseline="0" dirty="0" smtClean="0"/>
              <a:t> the </a:t>
            </a:r>
            <a:r>
              <a:rPr lang="fr-FR" baseline="0" dirty="0" err="1" smtClean="0"/>
              <a:t>learners</a:t>
            </a:r>
            <a:r>
              <a:rPr lang="fr-FR" baseline="0" dirty="0" smtClean="0"/>
              <a:t> are not able to deal </a:t>
            </a:r>
            <a:r>
              <a:rPr lang="fr-FR" baseline="0" dirty="0" err="1" smtClean="0"/>
              <a:t>with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these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metaphorcial</a:t>
            </a:r>
            <a:r>
              <a:rPr lang="fr-FR" baseline="0" dirty="0" smtClean="0"/>
              <a:t> uses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336FC-F7A9-584D-B215-31EB0FAE1C82}" type="slidenum">
              <a:rPr lang="fr-FR" smtClean="0"/>
              <a:pPr/>
              <a:t>26</a:t>
            </a:fld>
            <a:endParaRPr lang="fr-FR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 </a:t>
            </a:r>
            <a:r>
              <a:rPr lang="fr-FR" dirty="0" err="1" smtClean="0"/>
              <a:t>fourth</a:t>
            </a:r>
            <a:r>
              <a:rPr lang="fr-FR" dirty="0" smtClean="0"/>
              <a:t> observation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the </a:t>
            </a:r>
            <a:r>
              <a:rPr lang="fr-FR" baseline="0" dirty="0" err="1" smtClean="0"/>
              <a:t>fact</a:t>
            </a:r>
            <a:r>
              <a:rPr lang="fr-FR" baseline="0" dirty="0" smtClean="0"/>
              <a:t> the </a:t>
            </a:r>
            <a:r>
              <a:rPr lang="fr-FR" baseline="0" dirty="0" err="1" smtClean="0"/>
              <a:t>PVs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occru</a:t>
            </a:r>
            <a:r>
              <a:rPr lang="fr-FR" baseline="0" dirty="0" smtClean="0"/>
              <a:t> more </a:t>
            </a:r>
            <a:r>
              <a:rPr lang="fr-FR" baseline="0" dirty="0" err="1" smtClean="0"/>
              <a:t>frequntly</a:t>
            </a:r>
            <a:r>
              <a:rPr lang="fr-FR" baseline="0" dirty="0" smtClean="0"/>
              <a:t> as part of an </a:t>
            </a:r>
            <a:r>
              <a:rPr lang="fr-FR" baseline="0" dirty="0" err="1" smtClean="0"/>
              <a:t>idomatic</a:t>
            </a:r>
            <a:r>
              <a:rPr lang="fr-FR" baseline="0" dirty="0" smtClean="0"/>
              <a:t> expression in the productions of the natives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336FC-F7A9-584D-B215-31EB0FAE1C82}" type="slidenum">
              <a:rPr lang="fr-FR" smtClean="0"/>
              <a:pPr/>
              <a:t>27</a:t>
            </a:fld>
            <a:endParaRPr lang="fr-FR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And </a:t>
            </a:r>
            <a:r>
              <a:rPr lang="fr-FR" dirty="0" err="1" smtClean="0"/>
              <a:t>finally</a:t>
            </a:r>
            <a:r>
              <a:rPr lang="fr-FR" dirty="0" smtClean="0"/>
              <a:t> of course the </a:t>
            </a:r>
            <a:r>
              <a:rPr lang="fr-FR" dirty="0" err="1" smtClean="0"/>
              <a:t>errors</a:t>
            </a:r>
            <a:r>
              <a:rPr lang="fr-FR" dirty="0" smtClean="0"/>
              <a:t> </a:t>
            </a:r>
            <a:r>
              <a:rPr lang="fr-FR" dirty="0" err="1" smtClean="0"/>
              <a:t>only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occur</a:t>
            </a:r>
            <a:r>
              <a:rPr lang="fr-FR" baseline="0" dirty="0" smtClean="0"/>
              <a:t> in the productions of the </a:t>
            </a:r>
            <a:r>
              <a:rPr lang="fr-FR" baseline="0" dirty="0" err="1" smtClean="0"/>
              <a:t>learners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336FC-F7A9-584D-B215-31EB0FAE1C82}" type="slidenum">
              <a:rPr lang="fr-FR" smtClean="0"/>
              <a:pPr/>
              <a:t>28</a:t>
            </a:fld>
            <a:endParaRPr lang="fr-F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In</a:t>
            </a:r>
            <a:r>
              <a:rPr lang="fr-FR" baseline="0" dirty="0" smtClean="0"/>
              <a:t> a </a:t>
            </a:r>
            <a:r>
              <a:rPr lang="fr-FR" baseline="0" dirty="0" err="1" smtClean="0"/>
              <a:t>thrid</a:t>
            </a:r>
            <a:r>
              <a:rPr lang="fr-FR" baseline="0" dirty="0" smtClean="0"/>
              <a:t> stage of </a:t>
            </a:r>
            <a:r>
              <a:rPr lang="fr-FR" baseline="0" dirty="0" err="1" smtClean="0"/>
              <a:t>our</a:t>
            </a:r>
            <a:r>
              <a:rPr lang="fr-FR" baseline="0" dirty="0" smtClean="0"/>
              <a:t> quantitative </a:t>
            </a:r>
            <a:r>
              <a:rPr lang="fr-FR" baseline="0" dirty="0" err="1" smtClean="0"/>
              <a:t>analysis</a:t>
            </a:r>
            <a:r>
              <a:rPr lang="fr-FR" baseline="0" dirty="0" smtClean="0"/>
              <a:t>, </a:t>
            </a:r>
            <a:r>
              <a:rPr lang="fr-FR" baseline="0" dirty="0" err="1" smtClean="0"/>
              <a:t>we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concentrated</a:t>
            </a:r>
            <a:r>
              <a:rPr lang="fr-FR" baseline="0" dirty="0" smtClean="0"/>
              <a:t> on the </a:t>
            </a:r>
            <a:r>
              <a:rPr lang="fr-FR" baseline="0" dirty="0" err="1" smtClean="0"/>
              <a:t>errors</a:t>
            </a:r>
            <a:r>
              <a:rPr lang="fr-FR" baseline="0" dirty="0" smtClean="0"/>
              <a:t> of </a:t>
            </a:r>
            <a:r>
              <a:rPr lang="fr-FR" baseline="0" dirty="0" err="1" smtClean="0"/>
              <a:t>he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learners</a:t>
            </a:r>
            <a:r>
              <a:rPr lang="fr-FR" baseline="0" dirty="0" smtClean="0"/>
              <a:t> and </a:t>
            </a:r>
            <a:r>
              <a:rPr lang="fr-FR" baseline="0" dirty="0" err="1" smtClean="0"/>
              <a:t>tried</a:t>
            </a:r>
            <a:r>
              <a:rPr lang="fr-FR" baseline="0" dirty="0" smtClean="0"/>
              <a:t> to </a:t>
            </a:r>
            <a:r>
              <a:rPr lang="fr-FR" baseline="0" dirty="0" err="1" smtClean="0"/>
              <a:t>determine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what</a:t>
            </a:r>
            <a:r>
              <a:rPr lang="fr-FR" baseline="0" dirty="0" smtClean="0"/>
              <a:t> type of </a:t>
            </a:r>
            <a:r>
              <a:rPr lang="fr-FR" baseline="0" dirty="0" err="1" smtClean="0"/>
              <a:t>errors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they</a:t>
            </a:r>
            <a:r>
              <a:rPr lang="fr-FR" baseline="0" dirty="0" smtClean="0"/>
              <a:t> made</a:t>
            </a:r>
          </a:p>
          <a:p>
            <a:r>
              <a:rPr lang="fr-FR" baseline="0" dirty="0" smtClean="0"/>
              <a:t>In total, </a:t>
            </a:r>
            <a:r>
              <a:rPr lang="fr-FR" baseline="0" dirty="0" err="1" smtClean="0"/>
              <a:t>we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foudn</a:t>
            </a:r>
            <a:r>
              <a:rPr lang="fr-FR" baseline="0" dirty="0" smtClean="0"/>
              <a:t> 46 incorrect uses of the </a:t>
            </a:r>
            <a:r>
              <a:rPr lang="fr-FR" baseline="0" dirty="0" err="1" smtClean="0"/>
              <a:t>PV’s</a:t>
            </a:r>
            <a:r>
              <a:rPr lang="fr-FR" baseline="0" dirty="0" smtClean="0"/>
              <a:t> in </a:t>
            </a:r>
            <a:r>
              <a:rPr lang="fr-FR" baseline="0" dirty="0" err="1" smtClean="0"/>
              <a:t>our</a:t>
            </a:r>
            <a:r>
              <a:rPr lang="fr-FR" baseline="0" dirty="0" smtClean="0"/>
              <a:t> </a:t>
            </a:r>
            <a:r>
              <a:rPr lang="fr-FR" baseline="0" dirty="0" err="1" smtClean="0"/>
              <a:t>learner</a:t>
            </a:r>
            <a:r>
              <a:rPr lang="fr-FR" baseline="0" dirty="0" smtClean="0"/>
              <a:t> corpus, and </a:t>
            </a:r>
            <a:r>
              <a:rPr lang="fr-FR" baseline="0" dirty="0" err="1" smtClean="0"/>
              <a:t>this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was</a:t>
            </a:r>
            <a:r>
              <a:rPr lang="fr-FR" baseline="0" dirty="0" smtClean="0"/>
              <a:t> more </a:t>
            </a:r>
            <a:r>
              <a:rPr lang="fr-FR" baseline="0" dirty="0" err="1" smtClean="0"/>
              <a:t>frequently</a:t>
            </a:r>
            <a:r>
              <a:rPr lang="fr-FR" baseline="0" dirty="0" smtClean="0"/>
              <a:t> the case </a:t>
            </a:r>
            <a:r>
              <a:rPr lang="fr-FR" baseline="0" dirty="0" err="1" smtClean="0"/>
              <a:t>with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staan</a:t>
            </a:r>
            <a:r>
              <a:rPr lang="fr-FR" baseline="0" dirty="0" smtClean="0"/>
              <a:t>, </a:t>
            </a:r>
            <a:r>
              <a:rPr lang="fr-FR" baseline="0" dirty="0" err="1" smtClean="0"/>
              <a:t>followed</a:t>
            </a:r>
            <a:r>
              <a:rPr lang="fr-FR" baseline="0" dirty="0" smtClean="0"/>
              <a:t> by </a:t>
            </a:r>
            <a:r>
              <a:rPr lang="fr-FR" baseline="0" dirty="0" err="1" smtClean="0"/>
              <a:t>loggen</a:t>
            </a:r>
            <a:r>
              <a:rPr lang="fr-FR" baseline="0" dirty="0" smtClean="0"/>
              <a:t> and </a:t>
            </a:r>
            <a:r>
              <a:rPr lang="fr-FR" baseline="0" dirty="0" err="1" smtClean="0"/>
              <a:t>zitten</a:t>
            </a:r>
            <a:endParaRPr lang="fr-FR" baseline="0" dirty="0" smtClean="0"/>
          </a:p>
          <a:p>
            <a:r>
              <a:rPr lang="fr-FR" baseline="0" dirty="0" err="1" smtClean="0"/>
              <a:t>We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identified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two</a:t>
            </a:r>
            <a:r>
              <a:rPr lang="fr-FR" baseline="0" dirty="0" smtClean="0"/>
              <a:t> main </a:t>
            </a:r>
            <a:r>
              <a:rPr lang="fr-FR" baseline="0" dirty="0" err="1" smtClean="0"/>
              <a:t>kinds</a:t>
            </a:r>
            <a:r>
              <a:rPr lang="fr-FR" baseline="0" dirty="0" smtClean="0"/>
              <a:t> of </a:t>
            </a:r>
            <a:r>
              <a:rPr lang="fr-FR" baseline="0" dirty="0" err="1" smtClean="0"/>
              <a:t>errors</a:t>
            </a:r>
            <a:r>
              <a:rPr lang="fr-FR" baseline="0" dirty="0" smtClean="0"/>
              <a:t>, </a:t>
            </a:r>
            <a:r>
              <a:rPr lang="fr-FR" baseline="0" dirty="0" err="1" smtClean="0"/>
              <a:t>namely</a:t>
            </a:r>
            <a:r>
              <a:rPr lang="fr-FR" baseline="0" dirty="0" smtClean="0"/>
              <a:t> 1) the </a:t>
            </a:r>
            <a:r>
              <a:rPr lang="fr-FR" baseline="0" dirty="0" err="1" smtClean="0"/>
              <a:t>contexts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where</a:t>
            </a:r>
            <a:r>
              <a:rPr lang="fr-FR" baseline="0" dirty="0" smtClean="0"/>
              <a:t> the </a:t>
            </a:r>
            <a:r>
              <a:rPr lang="fr-FR" baseline="0" dirty="0" err="1" smtClean="0"/>
              <a:t>wrong</a:t>
            </a:r>
            <a:r>
              <a:rPr lang="fr-FR" baseline="0" dirty="0" smtClean="0"/>
              <a:t> </a:t>
            </a:r>
            <a:r>
              <a:rPr lang="fr-FR" baseline="0" dirty="0" err="1" smtClean="0"/>
              <a:t>verb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was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chosen</a:t>
            </a:r>
            <a:r>
              <a:rPr lang="fr-FR" baseline="0" dirty="0" smtClean="0"/>
              <a:t> and</a:t>
            </a:r>
          </a:p>
          <a:p>
            <a:r>
              <a:rPr lang="fr-FR" baseline="0" dirty="0" smtClean="0"/>
              <a:t>2) The </a:t>
            </a:r>
            <a:r>
              <a:rPr lang="fr-FR" baseline="0" dirty="0" err="1" smtClean="0"/>
              <a:t>contexts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where</a:t>
            </a:r>
            <a:r>
              <a:rPr lang="fr-FR" baseline="0" dirty="0" smtClean="0"/>
              <a:t> a posture </a:t>
            </a:r>
            <a:r>
              <a:rPr lang="fr-FR" baseline="0" dirty="0" err="1" smtClean="0"/>
              <a:t>verb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not possible =&gt; posture </a:t>
            </a:r>
            <a:r>
              <a:rPr lang="fr-FR" baseline="0" dirty="0" err="1" smtClean="0"/>
              <a:t>verb</a:t>
            </a:r>
            <a:r>
              <a:rPr lang="fr-FR" baseline="0" dirty="0" smtClean="0"/>
              <a:t> panic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336FC-F7A9-584D-B215-31EB0FAE1C82}" type="slidenum">
              <a:rPr lang="fr-FR" smtClean="0"/>
              <a:pPr/>
              <a:t>29</a:t>
            </a:fld>
            <a:endParaRPr lang="fr-FR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This </a:t>
            </a:r>
            <a:r>
              <a:rPr lang="fr-FR" dirty="0" err="1" smtClean="0"/>
              <a:t>is</a:t>
            </a:r>
            <a:r>
              <a:rPr lang="fr-FR" dirty="0" smtClean="0"/>
              <a:t> a table </a:t>
            </a:r>
            <a:r>
              <a:rPr lang="fr-FR" dirty="0" err="1" smtClean="0"/>
              <a:t>summarizing</a:t>
            </a:r>
            <a:r>
              <a:rPr lang="fr-FR" dirty="0" smtClean="0"/>
              <a:t> the </a:t>
            </a:r>
            <a:r>
              <a:rPr lang="fr-FR" dirty="0" err="1" smtClean="0"/>
              <a:t>errors</a:t>
            </a:r>
            <a:r>
              <a:rPr lang="fr-FR" dirty="0" smtClean="0"/>
              <a:t> </a:t>
            </a:r>
            <a:r>
              <a:rPr lang="fr-FR" dirty="0" err="1" smtClean="0"/>
              <a:t>relating</a:t>
            </a:r>
            <a:r>
              <a:rPr lang="fr-FR" dirty="0" smtClean="0"/>
              <a:t> to </a:t>
            </a:r>
            <a:r>
              <a:rPr lang="fr-FR" dirty="0" err="1" smtClean="0"/>
              <a:t>Pvconfusion</a:t>
            </a:r>
            <a:r>
              <a:rPr lang="fr-FR" dirty="0" smtClean="0"/>
              <a:t>: (</a:t>
            </a:r>
            <a:r>
              <a:rPr lang="fr-FR" dirty="0" err="1" smtClean="0"/>
              <a:t>we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coded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this</a:t>
            </a:r>
            <a:r>
              <a:rPr lang="fr-FR" baseline="0" dirty="0" smtClean="0"/>
              <a:t> in the </a:t>
            </a:r>
            <a:r>
              <a:rPr lang="fr-FR" baseline="0" dirty="0" err="1" smtClean="0"/>
              <a:t>following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way</a:t>
            </a:r>
            <a:r>
              <a:rPr lang="fr-FR" baseline="0" dirty="0" smtClean="0"/>
              <a:t>)</a:t>
            </a:r>
            <a:endParaRPr lang="fr-FR" dirty="0" smtClean="0"/>
          </a:p>
          <a:p>
            <a:r>
              <a:rPr lang="fr-FR" dirty="0" err="1" smtClean="0"/>
              <a:t>We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firsty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identified</a:t>
            </a:r>
            <a:r>
              <a:rPr lang="fr-FR" baseline="0" dirty="0" smtClean="0"/>
              <a:t> the </a:t>
            </a:r>
            <a:r>
              <a:rPr lang="fr-FR" baseline="0" dirty="0" err="1" smtClean="0"/>
              <a:t>context</a:t>
            </a:r>
            <a:r>
              <a:rPr lang="fr-FR" baseline="0" dirty="0" smtClean="0"/>
              <a:t> to </a:t>
            </a:r>
            <a:r>
              <a:rPr lang="fr-FR" baseline="0" dirty="0" err="1" smtClean="0"/>
              <a:t>be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encoded</a:t>
            </a:r>
            <a:r>
              <a:rPr lang="fr-FR" baseline="0" dirty="0" smtClean="0"/>
              <a:t>, = </a:t>
            </a:r>
            <a:r>
              <a:rPr lang="fr-FR" baseline="0" dirty="0" err="1" smtClean="0"/>
              <a:t>what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verb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would</a:t>
            </a:r>
            <a:r>
              <a:rPr lang="fr-FR" baseline="0" dirty="0" smtClean="0"/>
              <a:t> have been </a:t>
            </a:r>
            <a:r>
              <a:rPr lang="fr-FR" baseline="0" dirty="0" err="1" smtClean="0"/>
              <a:t>used</a:t>
            </a:r>
            <a:r>
              <a:rPr lang="fr-FR" baseline="0" dirty="0" smtClean="0"/>
              <a:t> if the situation </a:t>
            </a:r>
            <a:r>
              <a:rPr lang="fr-FR" baseline="0" dirty="0" err="1" smtClean="0"/>
              <a:t>had</a:t>
            </a:r>
            <a:r>
              <a:rPr lang="fr-FR" baseline="0" dirty="0" smtClean="0"/>
              <a:t> been </a:t>
            </a:r>
            <a:r>
              <a:rPr lang="fr-FR" baseline="0" dirty="0" err="1" smtClean="0"/>
              <a:t>coded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correctly</a:t>
            </a:r>
            <a:endParaRPr lang="fr-FR" baseline="0" dirty="0" smtClean="0"/>
          </a:p>
          <a:p>
            <a:r>
              <a:rPr lang="fr-FR" baseline="0" dirty="0" smtClean="0"/>
              <a:t>For </a:t>
            </a:r>
            <a:r>
              <a:rPr lang="fr-FR" baseline="0" dirty="0" err="1" smtClean="0"/>
              <a:t>example</a:t>
            </a:r>
            <a:r>
              <a:rPr lang="fr-FR" baseline="0" dirty="0" smtClean="0"/>
              <a:t>: </a:t>
            </a:r>
            <a:r>
              <a:rPr lang="fr-FR" baseline="0" dirty="0" err="1" smtClean="0"/>
              <a:t>liggen:locational</a:t>
            </a:r>
            <a:r>
              <a:rPr lang="fr-FR" baseline="0" dirty="0" smtClean="0"/>
              <a:t>: </a:t>
            </a:r>
            <a:r>
              <a:rPr lang="fr-FR" baseline="0" dirty="0" err="1" smtClean="0"/>
              <a:t>geotopographical</a:t>
            </a:r>
            <a:r>
              <a:rPr lang="fr-FR" baseline="0" dirty="0" smtClean="0"/>
              <a:t> </a:t>
            </a:r>
            <a:r>
              <a:rPr lang="fr-FR" baseline="0" dirty="0" err="1" smtClean="0"/>
              <a:t>refers</a:t>
            </a:r>
            <a:r>
              <a:rPr lang="fr-FR" baseline="0" dirty="0" smtClean="0"/>
              <a:t> to </a:t>
            </a:r>
            <a:r>
              <a:rPr lang="fr-FR" baseline="0" dirty="0" err="1" smtClean="0"/>
              <a:t>locational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contexts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denoting</a:t>
            </a:r>
            <a:r>
              <a:rPr lang="fr-FR" baseline="0" dirty="0" smtClean="0"/>
              <a:t> a </a:t>
            </a:r>
            <a:r>
              <a:rPr lang="fr-FR" baseline="0" dirty="0" err="1" smtClean="0"/>
              <a:t>geotopographical</a:t>
            </a:r>
            <a:r>
              <a:rPr lang="fr-FR" baseline="0" dirty="0" smtClean="0"/>
              <a:t> location in </a:t>
            </a:r>
            <a:r>
              <a:rPr lang="fr-FR" baseline="0" dirty="0" err="1" smtClean="0"/>
              <a:t>which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shoud</a:t>
            </a:r>
            <a:r>
              <a:rPr lang="fr-FR" baseline="0" dirty="0" smtClean="0"/>
              <a:t> have been </a:t>
            </a:r>
            <a:r>
              <a:rPr lang="fr-FR" baseline="0" dirty="0" err="1" smtClean="0"/>
              <a:t>coded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with</a:t>
            </a:r>
            <a:r>
              <a:rPr lang="fr-FR" baseline="0" dirty="0" smtClean="0"/>
              <a:t> </a:t>
            </a:r>
            <a:r>
              <a:rPr lang="fr-FR" baseline="0" dirty="0" err="1" smtClean="0"/>
              <a:t>liggen</a:t>
            </a:r>
            <a:r>
              <a:rPr lang="fr-FR" baseline="0" dirty="0" smtClean="0"/>
              <a:t>, but has not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336FC-F7A9-584D-B215-31EB0FAE1C82}" type="slidenum">
              <a:rPr lang="fr-FR" smtClean="0"/>
              <a:pPr/>
              <a:t>30</a:t>
            </a:fld>
            <a:endParaRPr lang="fr-FR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R</a:t>
            </a:r>
            <a:r>
              <a:rPr lang="fr-FR" dirty="0" err="1" smtClean="0"/>
              <a:t>efers</a:t>
            </a:r>
            <a:r>
              <a:rPr lang="fr-FR" dirty="0" smtClean="0"/>
              <a:t> to</a:t>
            </a:r>
            <a:r>
              <a:rPr lang="fr-FR" baseline="0" dirty="0" smtClean="0"/>
              <a:t> cases </a:t>
            </a:r>
            <a:r>
              <a:rPr lang="fr-FR" baseline="0" dirty="0" err="1" smtClean="0"/>
              <a:t>where</a:t>
            </a:r>
            <a:r>
              <a:rPr lang="fr-FR" baseline="0" dirty="0" smtClean="0"/>
              <a:t> a PV has been </a:t>
            </a:r>
            <a:r>
              <a:rPr lang="fr-FR" baseline="0" dirty="0" err="1" smtClean="0"/>
              <a:t>used</a:t>
            </a:r>
            <a:r>
              <a:rPr lang="fr-FR" baseline="0" dirty="0" smtClean="0"/>
              <a:t> in a </a:t>
            </a:r>
            <a:r>
              <a:rPr lang="fr-FR" baseline="0" dirty="0" err="1" smtClean="0"/>
              <a:t>context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where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should’nt</a:t>
            </a:r>
            <a:r>
              <a:rPr lang="fr-FR" baseline="0" dirty="0" smtClean="0"/>
              <a:t> have been </a:t>
            </a:r>
            <a:r>
              <a:rPr lang="fr-FR" baseline="0" dirty="0" err="1" smtClean="0"/>
              <a:t>used</a:t>
            </a:r>
            <a:r>
              <a:rPr lang="fr-FR" baseline="0" dirty="0" smtClean="0"/>
              <a:t> =&gt; </a:t>
            </a:r>
            <a:r>
              <a:rPr lang="fr-FR" baseline="0" dirty="0" err="1" smtClean="0"/>
              <a:t>overuse</a:t>
            </a:r>
            <a:r>
              <a:rPr lang="fr-FR" baseline="0" dirty="0" smtClean="0"/>
              <a:t> / hypercorrection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336FC-F7A9-584D-B215-31EB0FAE1C82}" type="slidenum">
              <a:rPr lang="fr-FR" smtClean="0"/>
              <a:pPr/>
              <a:t>31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In </a:t>
            </a:r>
            <a:r>
              <a:rPr lang="fr-FR" dirty="0" err="1" smtClean="0"/>
              <a:t>this</a:t>
            </a:r>
            <a:r>
              <a:rPr lang="fr-FR" dirty="0" smtClean="0"/>
              <a:t> talk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divided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into</a:t>
            </a:r>
            <a:r>
              <a:rPr lang="fr-FR" baseline="0" dirty="0" smtClean="0"/>
              <a:t> 3 main parts: </a:t>
            </a:r>
            <a:r>
              <a:rPr lang="fr-FR" baseline="0" dirty="0" err="1" smtClean="0"/>
              <a:t>i’ll</a:t>
            </a:r>
            <a:r>
              <a:rPr lang="fr-FR" baseline="0" dirty="0" smtClean="0"/>
              <a:t> </a:t>
            </a:r>
            <a:r>
              <a:rPr lang="fr-FR" baseline="0" dirty="0" err="1" smtClean="0"/>
              <a:t>begin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with</a:t>
            </a:r>
            <a:r>
              <a:rPr lang="fr-FR" baseline="0" dirty="0" smtClean="0"/>
              <a:t> the </a:t>
            </a:r>
            <a:r>
              <a:rPr lang="fr-FR" baseline="0" dirty="0" err="1" smtClean="0"/>
              <a:t>disucssion</a:t>
            </a:r>
            <a:r>
              <a:rPr lang="fr-FR" baseline="0" dirty="0" smtClean="0"/>
              <a:t> of the </a:t>
            </a:r>
            <a:r>
              <a:rPr lang="fr-FR" baseline="0" dirty="0" err="1" smtClean="0"/>
              <a:t>typological</a:t>
            </a:r>
            <a:r>
              <a:rPr lang="fr-FR" baseline="0" dirty="0" smtClean="0"/>
              <a:t> </a:t>
            </a:r>
            <a:r>
              <a:rPr lang="fr-FR" baseline="0" dirty="0" err="1" smtClean="0"/>
              <a:t>differences</a:t>
            </a:r>
            <a:r>
              <a:rPr lang="fr-FR" baseline="0" dirty="0" smtClean="0"/>
              <a:t> … and the </a:t>
            </a:r>
            <a:r>
              <a:rPr lang="fr-FR" baseline="0" dirty="0" err="1" smtClean="0"/>
              <a:t>descitpion</a:t>
            </a:r>
            <a:r>
              <a:rPr lang="fr-FR" baseline="0" dirty="0" smtClean="0"/>
              <a:t>…</a:t>
            </a:r>
            <a:r>
              <a:rPr lang="fr-FR" baseline="0" dirty="0" err="1" smtClean="0"/>
              <a:t>followed</a:t>
            </a:r>
            <a:r>
              <a:rPr lang="fr-FR" baseline="0" dirty="0" smtClean="0"/>
              <a:t> by the discussion of </a:t>
            </a:r>
            <a:r>
              <a:rPr lang="fr-FR" baseline="0" dirty="0" err="1" smtClean="0"/>
              <a:t>our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sutdy</a:t>
            </a:r>
            <a:r>
              <a:rPr lang="fr-FR" baseline="0" dirty="0" smtClean="0"/>
              <a:t> and </a:t>
            </a:r>
            <a:r>
              <a:rPr lang="fr-FR" baseline="0" dirty="0" err="1" smtClean="0"/>
              <a:t>finally</a:t>
            </a:r>
            <a:r>
              <a:rPr lang="fr-FR" baseline="0" dirty="0" smtClean="0"/>
              <a:t> a </a:t>
            </a:r>
            <a:r>
              <a:rPr lang="fr-FR" baseline="0" dirty="0" err="1" smtClean="0"/>
              <a:t>small</a:t>
            </a:r>
            <a:r>
              <a:rPr lang="fr-FR" baseline="0" dirty="0" smtClean="0"/>
              <a:t> discussion of </a:t>
            </a:r>
            <a:r>
              <a:rPr lang="fr-FR" baseline="0" dirty="0" err="1" smtClean="0"/>
              <a:t>our</a:t>
            </a:r>
            <a:r>
              <a:rPr lang="fr-FR" baseline="0" dirty="0" smtClean="0"/>
              <a:t> </a:t>
            </a:r>
            <a:r>
              <a:rPr lang="fr-FR" baseline="0" dirty="0" err="1" smtClean="0"/>
              <a:t>results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336FC-F7A9-584D-B215-31EB0FAE1C82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Symbol" pitchFamily="-65" charset="2"/>
              <a:buChar char=""/>
            </a:pPr>
            <a:r>
              <a:rPr lang="fr-FR" b="1" dirty="0" smtClean="0">
                <a:solidFill>
                  <a:srgbClr val="A04DA3"/>
                </a:solidFill>
                <a:latin typeface="+mn-lt"/>
                <a:cs typeface="Calibri"/>
              </a:rPr>
              <a:t>L</a:t>
            </a:r>
            <a:r>
              <a:rPr lang="fr-FR" b="1" dirty="0" err="1" smtClean="0">
                <a:solidFill>
                  <a:srgbClr val="A04DA3"/>
                </a:solidFill>
                <a:latin typeface="+mn-lt"/>
                <a:cs typeface="Calibri"/>
              </a:rPr>
              <a:t>et’s</a:t>
            </a:r>
            <a:r>
              <a:rPr lang="fr-FR" b="1" dirty="0" smtClean="0">
                <a:solidFill>
                  <a:srgbClr val="A04DA3"/>
                </a:solidFill>
                <a:latin typeface="+mn-lt"/>
                <a:cs typeface="Calibri"/>
              </a:rPr>
              <a:t> </a:t>
            </a:r>
            <a:r>
              <a:rPr lang="fr-FR" b="1" dirty="0" err="1" smtClean="0">
                <a:solidFill>
                  <a:srgbClr val="A04DA3"/>
                </a:solidFill>
                <a:latin typeface="+mn-lt"/>
                <a:cs typeface="Calibri"/>
              </a:rPr>
              <a:t>summarize</a:t>
            </a:r>
            <a:r>
              <a:rPr lang="fr-FR" b="1" dirty="0" smtClean="0">
                <a:solidFill>
                  <a:srgbClr val="A04DA3"/>
                </a:solidFill>
                <a:latin typeface="+mn-lt"/>
                <a:cs typeface="Calibri"/>
              </a:rPr>
              <a:t> </a:t>
            </a:r>
            <a:r>
              <a:rPr lang="fr-FR" b="1" dirty="0" err="1" smtClean="0">
                <a:solidFill>
                  <a:srgbClr val="A04DA3"/>
                </a:solidFill>
                <a:latin typeface="+mn-lt"/>
                <a:cs typeface="Calibri"/>
              </a:rPr>
              <a:t>these</a:t>
            </a:r>
            <a:r>
              <a:rPr lang="fr-FR" b="1" dirty="0" smtClean="0">
                <a:solidFill>
                  <a:srgbClr val="A04DA3"/>
                </a:solidFill>
                <a:latin typeface="+mn-lt"/>
                <a:cs typeface="Calibri"/>
              </a:rPr>
              <a:t> </a:t>
            </a:r>
            <a:r>
              <a:rPr lang="fr-FR" b="1" dirty="0" err="1" smtClean="0">
                <a:solidFill>
                  <a:srgbClr val="A04DA3"/>
                </a:solidFill>
                <a:latin typeface="+mn-lt"/>
                <a:cs typeface="Calibri"/>
              </a:rPr>
              <a:t>results</a:t>
            </a:r>
            <a:r>
              <a:rPr lang="fr-FR" b="1" baseline="0" dirty="0" smtClean="0">
                <a:solidFill>
                  <a:srgbClr val="A04DA3"/>
                </a:solidFill>
                <a:latin typeface="+mn-lt"/>
                <a:cs typeface="Calibri"/>
              </a:rPr>
              <a:t> </a:t>
            </a:r>
            <a:r>
              <a:rPr lang="fr-FR" b="1" baseline="0" dirty="0" err="1" smtClean="0">
                <a:solidFill>
                  <a:srgbClr val="A04DA3"/>
                </a:solidFill>
                <a:latin typeface="+mn-lt"/>
                <a:cs typeface="Calibri"/>
              </a:rPr>
              <a:t>beofre</a:t>
            </a:r>
            <a:r>
              <a:rPr lang="fr-FR" b="1" baseline="0" dirty="0" smtClean="0">
                <a:solidFill>
                  <a:srgbClr val="A04DA3"/>
                </a:solidFill>
                <a:latin typeface="+mn-lt"/>
                <a:cs typeface="Calibri"/>
              </a:rPr>
              <a:t> </a:t>
            </a:r>
            <a:r>
              <a:rPr lang="fr-FR" b="1" baseline="0" dirty="0" err="1" smtClean="0">
                <a:solidFill>
                  <a:srgbClr val="A04DA3"/>
                </a:solidFill>
                <a:latin typeface="+mn-lt"/>
                <a:cs typeface="Calibri"/>
              </a:rPr>
              <a:t>turning</a:t>
            </a:r>
            <a:r>
              <a:rPr lang="fr-FR" b="1" baseline="0" dirty="0" smtClean="0">
                <a:solidFill>
                  <a:srgbClr val="A04DA3"/>
                </a:solidFill>
                <a:latin typeface="+mn-lt"/>
                <a:cs typeface="Calibri"/>
              </a:rPr>
              <a:t> to a ore qualitative </a:t>
            </a:r>
            <a:r>
              <a:rPr lang="fr-FR" b="1" baseline="0" dirty="0" err="1" smtClean="0">
                <a:solidFill>
                  <a:srgbClr val="A04DA3"/>
                </a:solidFill>
                <a:latin typeface="+mn-lt"/>
                <a:cs typeface="Calibri"/>
              </a:rPr>
              <a:t>analysis</a:t>
            </a:r>
            <a:endParaRPr lang="fr-FR" b="1" dirty="0" smtClean="0">
              <a:solidFill>
                <a:srgbClr val="A04DA3"/>
              </a:solidFill>
              <a:latin typeface="+mn-lt"/>
              <a:cs typeface="Calibri"/>
            </a:endParaRPr>
          </a:p>
          <a:p>
            <a:pPr>
              <a:buFont typeface="Symbol" pitchFamily="-65" charset="2"/>
              <a:buChar char=""/>
            </a:pPr>
            <a:r>
              <a:rPr lang="fr-FR" b="1" dirty="0" smtClean="0">
                <a:solidFill>
                  <a:srgbClr val="A04DA3"/>
                </a:solidFill>
                <a:latin typeface="+mn-lt"/>
                <a:cs typeface="Calibri"/>
              </a:rPr>
              <a:t>1 +2 =&gt; </a:t>
            </a:r>
            <a:r>
              <a:rPr lang="fr-FR" b="1" dirty="0" err="1" smtClean="0">
                <a:solidFill>
                  <a:srgbClr val="A04DA3"/>
                </a:solidFill>
                <a:latin typeface="+mn-lt"/>
                <a:cs typeface="Calibri"/>
              </a:rPr>
              <a:t>typological</a:t>
            </a:r>
            <a:r>
              <a:rPr lang="fr-FR" b="1" dirty="0" smtClean="0">
                <a:solidFill>
                  <a:srgbClr val="A04DA3"/>
                </a:solidFill>
                <a:latin typeface="+mn-lt"/>
                <a:cs typeface="Calibri"/>
              </a:rPr>
              <a:t> </a:t>
            </a:r>
            <a:r>
              <a:rPr lang="fr-FR" b="1" dirty="0" err="1" smtClean="0">
                <a:solidFill>
                  <a:srgbClr val="A04DA3"/>
                </a:solidFill>
                <a:latin typeface="+mn-lt"/>
                <a:cs typeface="Calibri"/>
              </a:rPr>
              <a:t>differences</a:t>
            </a:r>
            <a:r>
              <a:rPr lang="fr-FR" dirty="0" smtClean="0">
                <a:latin typeface="+mn-lt"/>
                <a:cs typeface="Calibri"/>
              </a:rPr>
              <a:t> </a:t>
            </a:r>
          </a:p>
          <a:p>
            <a:pPr>
              <a:buFont typeface="Symbol" pitchFamily="-65" charset="2"/>
              <a:buChar char=""/>
            </a:pPr>
            <a:r>
              <a:rPr lang="fr-FR" dirty="0" smtClean="0">
                <a:latin typeface="+mn-lt"/>
                <a:cs typeface="Calibri"/>
              </a:rPr>
              <a:t>I</a:t>
            </a:r>
            <a:r>
              <a:rPr lang="fr-FR" dirty="0" err="1" smtClean="0">
                <a:latin typeface="+mn-lt"/>
                <a:cs typeface="Calibri"/>
              </a:rPr>
              <a:t>dentifcatin</a:t>
            </a:r>
            <a:r>
              <a:rPr lang="fr-FR" dirty="0" smtClean="0">
                <a:latin typeface="+mn-lt"/>
                <a:cs typeface="Calibri"/>
              </a:rPr>
              <a:t> of a PV </a:t>
            </a:r>
            <a:r>
              <a:rPr lang="fr-FR" dirty="0" err="1" smtClean="0">
                <a:latin typeface="+mn-lt"/>
                <a:cs typeface="Calibri"/>
              </a:rPr>
              <a:t>context</a:t>
            </a:r>
            <a:r>
              <a:rPr lang="fr-FR" dirty="0" smtClean="0">
                <a:latin typeface="+mn-lt"/>
                <a:cs typeface="Calibri"/>
              </a:rPr>
              <a:t> =&gt; </a:t>
            </a:r>
            <a:r>
              <a:rPr lang="fr-FR" dirty="0" err="1" smtClean="0">
                <a:latin typeface="+mn-lt"/>
                <a:cs typeface="Calibri"/>
              </a:rPr>
              <a:t>staan</a:t>
            </a:r>
            <a:r>
              <a:rPr lang="fr-FR" dirty="0" smtClean="0">
                <a:latin typeface="+mn-lt"/>
                <a:cs typeface="Calibri"/>
              </a:rPr>
              <a:t> Most </a:t>
            </a:r>
            <a:r>
              <a:rPr lang="fr-FR" dirty="0" err="1" smtClean="0">
                <a:latin typeface="+mn-lt"/>
                <a:cs typeface="Calibri"/>
              </a:rPr>
              <a:t>frequent</a:t>
            </a:r>
            <a:r>
              <a:rPr lang="fr-FR" dirty="0" smtClean="0">
                <a:latin typeface="+mn-lt"/>
                <a:cs typeface="Calibri"/>
              </a:rPr>
              <a:t> input = </a:t>
            </a:r>
            <a:r>
              <a:rPr lang="fr-FR" dirty="0" err="1" smtClean="0">
                <a:latin typeface="+mn-lt"/>
                <a:cs typeface="Calibri"/>
              </a:rPr>
              <a:t>most</a:t>
            </a:r>
            <a:r>
              <a:rPr lang="fr-FR" dirty="0" smtClean="0">
                <a:latin typeface="+mn-lt"/>
                <a:cs typeface="Calibri"/>
              </a:rPr>
              <a:t> </a:t>
            </a:r>
            <a:r>
              <a:rPr lang="fr-FR" dirty="0" err="1" smtClean="0">
                <a:latin typeface="+mn-lt"/>
                <a:cs typeface="Calibri"/>
              </a:rPr>
              <a:t>frequent</a:t>
            </a:r>
            <a:r>
              <a:rPr lang="fr-FR" baseline="0" dirty="0" smtClean="0">
                <a:latin typeface="+mn-lt"/>
                <a:cs typeface="Calibri"/>
              </a:rPr>
              <a:t> output</a:t>
            </a:r>
          </a:p>
          <a:p>
            <a:pPr>
              <a:buFont typeface="Symbol" pitchFamily="-65" charset="2"/>
              <a:buChar char=""/>
            </a:pPr>
            <a:r>
              <a:rPr lang="fr-FR" baseline="0" dirty="0" smtClean="0">
                <a:latin typeface="+mn-lt"/>
                <a:cs typeface="Calibri"/>
              </a:rPr>
              <a:t>O</a:t>
            </a:r>
            <a:r>
              <a:rPr lang="fr-FR" baseline="0" dirty="0" err="1" smtClean="0">
                <a:latin typeface="+mn-lt"/>
                <a:cs typeface="Calibri"/>
              </a:rPr>
              <a:t>veruse</a:t>
            </a:r>
            <a:r>
              <a:rPr lang="fr-FR" baseline="0" dirty="0" smtClean="0">
                <a:latin typeface="+mn-lt"/>
                <a:cs typeface="Calibri"/>
              </a:rPr>
              <a:t> </a:t>
            </a:r>
            <a:r>
              <a:rPr lang="fr-FR" baseline="0" dirty="0" err="1" smtClean="0">
                <a:latin typeface="+mn-lt"/>
                <a:cs typeface="Calibri"/>
              </a:rPr>
              <a:t>binnen</a:t>
            </a:r>
            <a:r>
              <a:rPr lang="fr-FR" baseline="0" dirty="0" smtClean="0">
                <a:latin typeface="+mn-lt"/>
                <a:cs typeface="Calibri"/>
              </a:rPr>
              <a:t> </a:t>
            </a:r>
            <a:r>
              <a:rPr lang="fr-FR" baseline="0" dirty="0" err="1" smtClean="0">
                <a:latin typeface="+mn-lt"/>
                <a:cs typeface="Calibri"/>
              </a:rPr>
              <a:t>bepaalde</a:t>
            </a:r>
            <a:r>
              <a:rPr lang="fr-FR" baseline="0" dirty="0" smtClean="0">
                <a:latin typeface="+mn-lt"/>
                <a:cs typeface="Calibri"/>
              </a:rPr>
              <a:t> </a:t>
            </a:r>
            <a:r>
              <a:rPr lang="fr-FR" baseline="0" dirty="0" err="1" smtClean="0">
                <a:latin typeface="+mn-lt"/>
                <a:cs typeface="Calibri"/>
              </a:rPr>
              <a:t>contexten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336FC-F7A9-584D-B215-31EB0FAE1C82}" type="slidenum">
              <a:rPr lang="fr-FR" smtClean="0"/>
              <a:pPr/>
              <a:t>32</a:t>
            </a:fld>
            <a:endParaRPr lang="fr-FR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In the qualitative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analysis</a:t>
            </a:r>
            <a:r>
              <a:rPr lang="fr-FR" baseline="0" dirty="0" smtClean="0"/>
              <a:t>, </a:t>
            </a:r>
            <a:r>
              <a:rPr lang="fr-FR" baseline="0" dirty="0" err="1" smtClean="0"/>
              <a:t>we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mainly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focused</a:t>
            </a:r>
            <a:r>
              <a:rPr lang="fr-FR" baseline="0" dirty="0" smtClean="0"/>
              <a:t> on the </a:t>
            </a:r>
            <a:r>
              <a:rPr lang="fr-FR" baseline="0" dirty="0" err="1" smtClean="0"/>
              <a:t>two</a:t>
            </a:r>
            <a:r>
              <a:rPr lang="fr-FR" baseline="0" dirty="0" smtClean="0"/>
              <a:t> types of </a:t>
            </a:r>
            <a:r>
              <a:rPr lang="fr-FR" baseline="0" dirty="0" err="1" smtClean="0"/>
              <a:t>erors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encountered</a:t>
            </a:r>
            <a:r>
              <a:rPr lang="fr-FR" baseline="0" dirty="0" smtClean="0"/>
              <a:t> in the </a:t>
            </a:r>
            <a:r>
              <a:rPr lang="fr-FR" baseline="0" dirty="0" err="1" smtClean="0"/>
              <a:t>learner</a:t>
            </a:r>
            <a:r>
              <a:rPr lang="fr-FR" baseline="0" dirty="0" smtClean="0"/>
              <a:t> corpus, </a:t>
            </a:r>
            <a:r>
              <a:rPr lang="fr-FR" baseline="0" dirty="0" err="1" smtClean="0"/>
              <a:t>namely</a:t>
            </a:r>
            <a:endParaRPr lang="fr-FR" baseline="0" dirty="0" smtClean="0"/>
          </a:p>
          <a:p>
            <a:endParaRPr lang="fr-FR" baseline="0" dirty="0" smtClean="0"/>
          </a:p>
          <a:p>
            <a:r>
              <a:rPr lang="fr-FR" baseline="0" dirty="0" smtClean="0"/>
              <a:t>A</a:t>
            </a:r>
            <a:r>
              <a:rPr lang="fr-FR" baseline="0" dirty="0" err="1" smtClean="0"/>
              <a:t>nd</a:t>
            </a:r>
            <a:r>
              <a:rPr lang="fr-FR" baseline="0" dirty="0" smtClean="0"/>
              <a:t> for the </a:t>
            </a:r>
            <a:r>
              <a:rPr lang="fr-FR" baseline="0" dirty="0" err="1" smtClean="0"/>
              <a:t>idscussion</a:t>
            </a:r>
            <a:r>
              <a:rPr lang="fr-FR" baseline="0" dirty="0" smtClean="0"/>
              <a:t> of posture </a:t>
            </a:r>
            <a:r>
              <a:rPr lang="fr-FR" baseline="0" dirty="0" err="1" smtClean="0"/>
              <a:t>vebr</a:t>
            </a:r>
            <a:r>
              <a:rPr lang="fr-FR" baseline="0" dirty="0" smtClean="0"/>
              <a:t> confusion, </a:t>
            </a:r>
            <a:r>
              <a:rPr lang="fr-FR" baseline="0" dirty="0" err="1" smtClean="0"/>
              <a:t>we’ll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concentrate</a:t>
            </a:r>
            <a:r>
              <a:rPr lang="fr-FR" baseline="0" dirty="0" smtClean="0"/>
              <a:t> on 2 </a:t>
            </a:r>
            <a:r>
              <a:rPr lang="fr-FR" baseline="0" dirty="0" err="1" smtClean="0"/>
              <a:t>specific</a:t>
            </a:r>
            <a:r>
              <a:rPr lang="fr-FR" baseline="0" dirty="0" smtClean="0"/>
              <a:t> cases: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336FC-F7A9-584D-B215-31EB0FAE1C82}" type="slidenum">
              <a:rPr lang="fr-FR" smtClean="0"/>
              <a:pPr/>
              <a:t>33</a:t>
            </a:fld>
            <a:endParaRPr lang="fr-FR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Let’s</a:t>
            </a:r>
            <a:r>
              <a:rPr lang="fr-FR" dirty="0" smtClean="0"/>
              <a:t> </a:t>
            </a:r>
            <a:r>
              <a:rPr lang="fr-FR" dirty="0" err="1" smtClean="0"/>
              <a:t>begin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the </a:t>
            </a:r>
            <a:r>
              <a:rPr lang="fr-FR" dirty="0" err="1" smtClean="0"/>
              <a:t>overuse</a:t>
            </a:r>
            <a:r>
              <a:rPr lang="fr-FR" dirty="0" smtClean="0"/>
              <a:t> of posture </a:t>
            </a:r>
            <a:r>
              <a:rPr lang="fr-FR" dirty="0" err="1" smtClean="0"/>
              <a:t>verbs</a:t>
            </a:r>
            <a:endParaRPr lang="fr-FR" dirty="0" smtClean="0"/>
          </a:p>
          <a:p>
            <a:r>
              <a:rPr lang="fr-FR" dirty="0" err="1" smtClean="0"/>
              <a:t>Instead</a:t>
            </a:r>
            <a:r>
              <a:rPr lang="fr-FR" dirty="0" smtClean="0"/>
              <a:t> of a copula </a:t>
            </a:r>
            <a:r>
              <a:rPr lang="fr-FR" dirty="0" err="1" smtClean="0"/>
              <a:t>verb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336FC-F7A9-584D-B215-31EB0FAE1C82}" type="slidenum">
              <a:rPr lang="fr-FR" smtClean="0"/>
              <a:pPr/>
              <a:t>34</a:t>
            </a:fld>
            <a:endParaRPr lang="fr-FR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336FC-F7A9-584D-B215-31EB0FAE1C82}" type="slidenum">
              <a:rPr lang="fr-FR" smtClean="0"/>
              <a:pPr/>
              <a:t>35</a:t>
            </a:fld>
            <a:endParaRPr lang="fr-FR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This use of </a:t>
            </a:r>
            <a:r>
              <a:rPr lang="fr-FR" dirty="0" err="1" smtClean="0"/>
              <a:t>staan</a:t>
            </a:r>
            <a:r>
              <a:rPr lang="fr-FR" dirty="0" smtClean="0"/>
              <a:t> </a:t>
            </a:r>
            <a:r>
              <a:rPr lang="fr-FR" dirty="0" err="1" smtClean="0"/>
              <a:t>represents</a:t>
            </a:r>
            <a:r>
              <a:rPr lang="fr-FR" dirty="0" smtClean="0"/>
              <a:t> about 30% of the uses of the </a:t>
            </a:r>
            <a:r>
              <a:rPr lang="fr-FR" dirty="0" err="1" smtClean="0"/>
              <a:t>verb</a:t>
            </a:r>
            <a:r>
              <a:rPr lang="fr-FR" dirty="0" smtClean="0"/>
              <a:t> by the </a:t>
            </a:r>
            <a:r>
              <a:rPr lang="fr-FR" dirty="0" err="1" smtClean="0"/>
              <a:t>learners</a:t>
            </a:r>
            <a:endParaRPr lang="fr-FR" dirty="0" smtClean="0"/>
          </a:p>
          <a:p>
            <a:r>
              <a:rPr lang="fr-FR" dirty="0" smtClean="0"/>
              <a:t>This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suggests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that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they</a:t>
            </a:r>
            <a:r>
              <a:rPr lang="fr-FR" baseline="0" dirty="0" smtClean="0"/>
              <a:t> are </a:t>
            </a:r>
            <a:r>
              <a:rPr lang="fr-FR" baseline="0" dirty="0" err="1" smtClean="0"/>
              <a:t>mastering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this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staan-context</a:t>
            </a:r>
            <a:r>
              <a:rPr lang="fr-FR" baseline="0" dirty="0" smtClean="0"/>
              <a:t>. </a:t>
            </a:r>
            <a:r>
              <a:rPr lang="fr-FR" baseline="0" dirty="0" err="1" smtClean="0"/>
              <a:t>However</a:t>
            </a:r>
            <a:r>
              <a:rPr lang="fr-FR" baseline="0" dirty="0" smtClean="0"/>
              <a:t>, </a:t>
            </a:r>
            <a:r>
              <a:rPr lang="fr-FR" baseline="0" dirty="0" err="1" smtClean="0"/>
              <a:t>there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remain</a:t>
            </a:r>
            <a:r>
              <a:rPr lang="fr-FR" baseline="0" dirty="0" smtClean="0"/>
              <a:t> om </a:t>
            </a:r>
            <a:r>
              <a:rPr lang="fr-FR" baseline="0" dirty="0" err="1" smtClean="0"/>
              <a:t>mistakes</a:t>
            </a:r>
            <a:endParaRPr lang="fr-FR" baseline="0" dirty="0" smtClean="0"/>
          </a:p>
          <a:p>
            <a:r>
              <a:rPr lang="fr-FR" baseline="0" dirty="0" smtClean="0"/>
              <a:t>1) A</a:t>
            </a:r>
            <a:r>
              <a:rPr lang="fr-FR" baseline="0" dirty="0" err="1" smtClean="0"/>
              <a:t>nother</a:t>
            </a:r>
            <a:r>
              <a:rPr lang="fr-FR" baseline="0" dirty="0" smtClean="0"/>
              <a:t> </a:t>
            </a:r>
            <a:r>
              <a:rPr lang="fr-FR" baseline="0" dirty="0" err="1" smtClean="0"/>
              <a:t>verb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than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staan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used</a:t>
            </a:r>
            <a:endParaRPr lang="fr-FR" baseline="0" dirty="0" smtClean="0"/>
          </a:p>
          <a:p>
            <a:r>
              <a:rPr lang="fr-FR" baseline="0" dirty="0" smtClean="0"/>
              <a:t>2) </a:t>
            </a:r>
            <a:r>
              <a:rPr lang="fr-FR" baseline="0" dirty="0" err="1" smtClean="0"/>
              <a:t>Staan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used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incorrectly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336FC-F7A9-584D-B215-31EB0FAE1C82}" type="slidenum">
              <a:rPr lang="fr-FR" smtClean="0"/>
              <a:pPr/>
              <a:t>36</a:t>
            </a:fld>
            <a:endParaRPr lang="fr-FR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baseline="0" dirty="0" smtClean="0"/>
              <a:t>2 cases of </a:t>
            </a:r>
            <a:r>
              <a:rPr lang="fr-FR" baseline="0" dirty="0" err="1" smtClean="0"/>
              <a:t>containment</a:t>
            </a:r>
            <a:r>
              <a:rPr lang="fr-FR" baseline="0" dirty="0" smtClean="0"/>
              <a:t>: (1) </a:t>
            </a:r>
            <a:r>
              <a:rPr lang="fr-FR" baseline="0" dirty="0" err="1" smtClean="0"/>
              <a:t>literal</a:t>
            </a:r>
            <a:r>
              <a:rPr lang="fr-FR" baseline="0" dirty="0" smtClean="0"/>
              <a:t> </a:t>
            </a:r>
            <a:r>
              <a:rPr lang="fr-FR" baseline="0" dirty="0" err="1" smtClean="0"/>
              <a:t>between</a:t>
            </a:r>
            <a:r>
              <a:rPr lang="fr-FR" baseline="0" dirty="0" smtClean="0"/>
              <a:t> the </a:t>
            </a:r>
            <a:r>
              <a:rPr lang="fr-FR" baseline="0" dirty="0" err="1" smtClean="0"/>
              <a:t>quotation</a:t>
            </a:r>
            <a:r>
              <a:rPr lang="fr-FR" baseline="0" dirty="0" smtClean="0"/>
              <a:t> marks (2) </a:t>
            </a:r>
            <a:r>
              <a:rPr lang="fr-FR" baseline="0" dirty="0" err="1" smtClean="0"/>
              <a:t>metaphorical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contanment</a:t>
            </a:r>
            <a:r>
              <a:rPr lang="fr-FR" baseline="0" dirty="0" smtClean="0"/>
              <a:t>; </a:t>
            </a:r>
            <a:r>
              <a:rPr lang="fr-FR" baseline="0" dirty="0" err="1" smtClean="0"/>
              <a:t>ideas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contained</a:t>
            </a:r>
            <a:r>
              <a:rPr lang="fr-FR" baseline="0" dirty="0" smtClean="0"/>
              <a:t> in a </a:t>
            </a:r>
            <a:r>
              <a:rPr lang="fr-FR" baseline="0" dirty="0" err="1" smtClean="0"/>
              <a:t>paper</a:t>
            </a:r>
            <a:endParaRPr lang="fr-FR" baseline="0" dirty="0" smtClean="0"/>
          </a:p>
          <a:p>
            <a:r>
              <a:rPr lang="fr-FR" baseline="0" dirty="0" smtClean="0"/>
              <a:t>But </a:t>
            </a:r>
            <a:r>
              <a:rPr lang="fr-FR" baseline="0" dirty="0" err="1" smtClean="0"/>
              <a:t>here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the </a:t>
            </a:r>
            <a:r>
              <a:rPr lang="fr-FR" baseline="0" dirty="0" err="1" smtClean="0"/>
              <a:t>written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text</a:t>
            </a:r>
            <a:r>
              <a:rPr lang="fr-FR" baseline="0" dirty="0" smtClean="0"/>
              <a:t> more </a:t>
            </a:r>
            <a:r>
              <a:rPr lang="fr-FR" baseline="0" dirty="0" err="1" smtClean="0"/>
              <a:t>prominent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making</a:t>
            </a:r>
            <a:r>
              <a:rPr lang="fr-FR" baseline="0" dirty="0" smtClean="0"/>
              <a:t> a </a:t>
            </a:r>
            <a:r>
              <a:rPr lang="fr-FR" baseline="0" dirty="0" err="1" smtClean="0"/>
              <a:t>conding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with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staan</a:t>
            </a:r>
            <a:r>
              <a:rPr lang="fr-FR" baseline="0" dirty="0" smtClean="0"/>
              <a:t> more </a:t>
            </a:r>
            <a:r>
              <a:rPr lang="fr-FR" baseline="0" dirty="0" err="1" smtClean="0"/>
              <a:t>idiomatic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336FC-F7A9-584D-B215-31EB0FAE1C82}" type="slidenum">
              <a:rPr lang="fr-FR" smtClean="0"/>
              <a:pPr/>
              <a:t>37</a:t>
            </a:fld>
            <a:endParaRPr lang="fr-FR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Subtle</a:t>
            </a:r>
            <a:r>
              <a:rPr lang="fr-FR" dirty="0" smtClean="0"/>
              <a:t> </a:t>
            </a:r>
            <a:r>
              <a:rPr lang="fr-FR" dirty="0" err="1" smtClean="0"/>
              <a:t>example</a:t>
            </a:r>
            <a:endParaRPr lang="fr-FR" dirty="0" smtClean="0"/>
          </a:p>
          <a:p>
            <a:r>
              <a:rPr lang="fr-FR" dirty="0" err="1" smtClean="0"/>
              <a:t>Overt</a:t>
            </a:r>
            <a:r>
              <a:rPr lang="fr-FR" dirty="0" smtClean="0"/>
              <a:t> expression: direct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metonymishc</a:t>
            </a:r>
            <a:r>
              <a:rPr lang="fr-FR" baseline="0" dirty="0" smtClean="0"/>
              <a:t> </a:t>
            </a:r>
            <a:r>
              <a:rPr lang="fr-FR" baseline="0" dirty="0" err="1" smtClean="0"/>
              <a:t>link</a:t>
            </a:r>
            <a:r>
              <a:rPr lang="fr-FR" baseline="0" dirty="0" smtClean="0"/>
              <a:t> </a:t>
            </a:r>
            <a:r>
              <a:rPr lang="fr-FR" baseline="0" dirty="0" err="1" smtClean="0"/>
              <a:t>between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printed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word</a:t>
            </a:r>
            <a:r>
              <a:rPr lang="fr-FR" baseline="0" dirty="0" smtClean="0"/>
              <a:t> and </a:t>
            </a:r>
            <a:r>
              <a:rPr lang="fr-FR" baseline="0" dirty="0" err="1" smtClean="0"/>
              <a:t>ideas</a:t>
            </a:r>
            <a:endParaRPr lang="fr-FR" baseline="0" dirty="0" smtClean="0"/>
          </a:p>
          <a:p>
            <a:r>
              <a:rPr lang="fr-FR" baseline="0" dirty="0" smtClean="0"/>
              <a:t>Covert expression: indirect </a:t>
            </a:r>
            <a:r>
              <a:rPr lang="fr-FR" baseline="0" dirty="0" err="1" smtClean="0"/>
              <a:t>link</a:t>
            </a:r>
            <a:r>
              <a:rPr lang="fr-FR" baseline="0" dirty="0" smtClean="0"/>
              <a:t> </a:t>
            </a:r>
            <a:r>
              <a:rPr lang="fr-FR" baseline="0" dirty="0" err="1" smtClean="0"/>
              <a:t>between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meaning</a:t>
            </a:r>
            <a:r>
              <a:rPr lang="fr-FR" baseline="0" dirty="0" smtClean="0"/>
              <a:t> and </a:t>
            </a:r>
            <a:r>
              <a:rPr lang="fr-FR" baseline="0" dirty="0" err="1" smtClean="0"/>
              <a:t>text</a:t>
            </a:r>
            <a:r>
              <a:rPr lang="fr-FR" baseline="0" dirty="0" smtClean="0"/>
              <a:t> ()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336FC-F7A9-584D-B215-31EB0FAE1C82}" type="slidenum">
              <a:rPr lang="fr-FR" smtClean="0"/>
              <a:pPr/>
              <a:t>38</a:t>
            </a:fld>
            <a:endParaRPr lang="fr-FR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Let’s</a:t>
            </a:r>
            <a:r>
              <a:rPr lang="fr-FR" dirty="0" smtClean="0"/>
              <a:t> </a:t>
            </a:r>
            <a:r>
              <a:rPr lang="fr-FR" dirty="0" err="1" smtClean="0"/>
              <a:t>now</a:t>
            </a:r>
            <a:r>
              <a:rPr lang="fr-FR" dirty="0" smtClean="0"/>
              <a:t> </a:t>
            </a:r>
            <a:r>
              <a:rPr lang="fr-FR" dirty="0" err="1" smtClean="0"/>
              <a:t>turn</a:t>
            </a:r>
            <a:r>
              <a:rPr lang="fr-FR" dirty="0" smtClean="0"/>
              <a:t> to </a:t>
            </a:r>
            <a:r>
              <a:rPr lang="fr-FR" dirty="0" err="1" smtClean="0"/>
              <a:t>geotopographical</a:t>
            </a:r>
            <a:r>
              <a:rPr lang="fr-FR" dirty="0" smtClean="0"/>
              <a:t> location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336FC-F7A9-584D-B215-31EB0FAE1C82}" type="slidenum">
              <a:rPr lang="fr-FR" smtClean="0"/>
              <a:pPr/>
              <a:t>39</a:t>
            </a:fld>
            <a:endParaRPr lang="fr-FR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S</a:t>
            </a:r>
            <a:r>
              <a:rPr lang="fr-FR" dirty="0" err="1" smtClean="0"/>
              <a:t>taan</a:t>
            </a:r>
            <a:r>
              <a:rPr lang="fr-FR" dirty="0" smtClean="0"/>
              <a:t> </a:t>
            </a:r>
            <a:r>
              <a:rPr lang="fr-FR" dirty="0" err="1" smtClean="0"/>
              <a:t>instead</a:t>
            </a:r>
            <a:r>
              <a:rPr lang="fr-FR" dirty="0" smtClean="0"/>
              <a:t> of </a:t>
            </a:r>
            <a:r>
              <a:rPr lang="fr-FR" dirty="0" err="1" smtClean="0"/>
              <a:t>liggen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336FC-F7A9-584D-B215-31EB0FAE1C82}" type="slidenum">
              <a:rPr lang="fr-FR" smtClean="0"/>
              <a:pPr/>
              <a:t>40</a:t>
            </a:fld>
            <a:endParaRPr lang="fr-FR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1) </a:t>
            </a:r>
            <a:r>
              <a:rPr lang="fr-FR" dirty="0" err="1" smtClean="0"/>
              <a:t>Moet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staan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zijn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want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deliberately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postioned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object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resting</a:t>
            </a:r>
            <a:r>
              <a:rPr lang="fr-FR" baseline="0" dirty="0" smtClean="0"/>
              <a:t> on </a:t>
            </a:r>
            <a:r>
              <a:rPr lang="fr-FR" baseline="0" dirty="0" err="1" smtClean="0"/>
              <a:t>its</a:t>
            </a:r>
            <a:r>
              <a:rPr lang="fr-FR" baseline="0" dirty="0" smtClean="0"/>
              <a:t> base</a:t>
            </a:r>
          </a:p>
          <a:p>
            <a:r>
              <a:rPr lang="fr-FR" baseline="0" dirty="0" smtClean="0"/>
              <a:t>2) M</a:t>
            </a:r>
            <a:r>
              <a:rPr lang="fr-FR" baseline="0" dirty="0" err="1" smtClean="0"/>
              <a:t>appy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effect</a:t>
            </a:r>
            <a:r>
              <a:rPr lang="fr-FR" baseline="0" dirty="0" smtClean="0"/>
              <a:t> for an </a:t>
            </a:r>
            <a:r>
              <a:rPr lang="fr-FR" baseline="0" dirty="0" err="1" smtClean="0"/>
              <a:t>object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that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not a location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336FC-F7A9-584D-B215-31EB0FAE1C82}" type="slidenum">
              <a:rPr lang="fr-FR" smtClean="0"/>
              <a:pPr/>
              <a:t>41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The </a:t>
            </a:r>
            <a:r>
              <a:rPr lang="fr-FR" dirty="0" err="1" smtClean="0"/>
              <a:t>mastering</a:t>
            </a:r>
            <a:r>
              <a:rPr lang="fr-FR" dirty="0" smtClean="0"/>
              <a:t> of </a:t>
            </a:r>
            <a:r>
              <a:rPr lang="fr-FR" dirty="0" err="1" smtClean="0"/>
              <a:t>is</a:t>
            </a:r>
            <a:endParaRPr lang="fr-FR" dirty="0" smtClean="0"/>
          </a:p>
          <a:p>
            <a:r>
              <a:rPr lang="fr-FR" dirty="0" smtClean="0"/>
              <a:t>A</a:t>
            </a:r>
            <a:r>
              <a:rPr lang="fr-FR" dirty="0" err="1" smtClean="0"/>
              <a:t>nd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can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fairly</a:t>
            </a:r>
            <a:r>
              <a:rPr lang="fr-FR" baseline="0" dirty="0" smtClean="0"/>
              <a:t> assume </a:t>
            </a:r>
            <a:r>
              <a:rPr lang="fr-FR" baseline="0" dirty="0" err="1" smtClean="0"/>
              <a:t>that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this</a:t>
            </a:r>
            <a:r>
              <a:rPr lang="fr-FR" baseline="0" dirty="0" smtClean="0"/>
              <a:t> has to do </a:t>
            </a:r>
            <a:r>
              <a:rPr lang="fr-FR" baseline="0" dirty="0" err="1" smtClean="0"/>
              <a:t>with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336FC-F7A9-584D-B215-31EB0FAE1C82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Our data </a:t>
            </a:r>
            <a:r>
              <a:rPr lang="fr-FR" dirty="0" err="1" smtClean="0"/>
              <a:t>also</a:t>
            </a:r>
            <a:r>
              <a:rPr lang="fr-FR" dirty="0" smtClean="0"/>
              <a:t> tend to </a:t>
            </a:r>
            <a:r>
              <a:rPr lang="fr-FR" dirty="0" err="1" smtClean="0"/>
              <a:t>confirm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that</a:t>
            </a:r>
            <a:r>
              <a:rPr lang="fr-FR" baseline="0" dirty="0" smtClean="0"/>
              <a:t> </a:t>
            </a:r>
            <a:r>
              <a:rPr lang="fr-FR" dirty="0" smtClean="0"/>
              <a:t>System of </a:t>
            </a:r>
            <a:r>
              <a:rPr lang="fr-FR" dirty="0" err="1" smtClean="0"/>
              <a:t>its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own</a:t>
            </a:r>
            <a:r>
              <a:rPr lang="fr-FR" baseline="0" dirty="0" smtClean="0"/>
              <a:t> right </a:t>
            </a:r>
            <a:r>
              <a:rPr lang="fr-FR" baseline="0" dirty="0" err="1" smtClean="0"/>
              <a:t>that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follows</a:t>
            </a:r>
            <a:r>
              <a:rPr lang="fr-FR" baseline="0" dirty="0" smtClean="0"/>
              <a:t> a mixed </a:t>
            </a:r>
            <a:r>
              <a:rPr lang="fr-FR" baseline="0" dirty="0" err="1" smtClean="0"/>
              <a:t>logic</a:t>
            </a:r>
            <a:r>
              <a:rPr lang="fr-FR" baseline="0" dirty="0" smtClean="0"/>
              <a:t>: </a:t>
            </a:r>
            <a:r>
              <a:rPr lang="fr-FR" baseline="0" dirty="0" err="1" smtClean="0"/>
              <a:t>some</a:t>
            </a:r>
            <a:r>
              <a:rPr lang="fr-FR" baseline="0" dirty="0" smtClean="0"/>
              <a:t> types of </a:t>
            </a:r>
            <a:r>
              <a:rPr lang="fr-FR" baseline="0" dirty="0" err="1" smtClean="0"/>
              <a:t>errors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aredue</a:t>
            </a:r>
            <a:r>
              <a:rPr lang="fr-FR" baseline="0" dirty="0" smtClean="0"/>
              <a:t> to </a:t>
            </a:r>
            <a:r>
              <a:rPr lang="fr-FR" dirty="0" err="1" smtClean="0"/>
              <a:t>Inter</a:t>
            </a:r>
            <a:r>
              <a:rPr lang="fr-FR" b="1" u="sng" dirty="0" err="1" smtClean="0"/>
              <a:t>fer</a:t>
            </a:r>
            <a:r>
              <a:rPr lang="fr-FR" dirty="0" err="1" smtClean="0"/>
              <a:t>ences</a:t>
            </a:r>
            <a:r>
              <a:rPr lang="fr-FR" dirty="0" smtClean="0"/>
              <a:t>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336FC-F7A9-584D-B215-31EB0FAE1C82}" type="slidenum">
              <a:rPr lang="fr-FR" smtClean="0"/>
              <a:pPr/>
              <a:t>45</a:t>
            </a:fld>
            <a:endParaRPr lang="fr-FR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Eind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then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again</a:t>
            </a:r>
            <a:r>
              <a:rPr lang="fr-FR" baseline="0" dirty="0" smtClean="0"/>
              <a:t>, </a:t>
            </a:r>
            <a:r>
              <a:rPr lang="fr-FR" baseline="0" dirty="0" err="1" smtClean="0"/>
              <a:t>this</a:t>
            </a:r>
            <a:r>
              <a:rPr lang="fr-FR" baseline="0" dirty="0" smtClean="0"/>
              <a:t> corpus </a:t>
            </a:r>
            <a:r>
              <a:rPr lang="fr-FR" baseline="0" dirty="0" err="1" smtClean="0"/>
              <a:t>study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a </a:t>
            </a:r>
            <a:r>
              <a:rPr lang="fr-FR" baseline="0" dirty="0" err="1" smtClean="0"/>
              <a:t>firt</a:t>
            </a:r>
            <a:r>
              <a:rPr lang="fr-FR" baseline="0" dirty="0" smtClean="0"/>
              <a:t> but essential </a:t>
            </a:r>
            <a:r>
              <a:rPr lang="fr-FR" baseline="0" dirty="0" err="1" smtClean="0"/>
              <a:t>step</a:t>
            </a:r>
            <a:r>
              <a:rPr lang="fr-FR" baseline="0" dirty="0" smtClean="0"/>
              <a:t> to </a:t>
            </a:r>
            <a:r>
              <a:rPr lang="fr-FR" baseline="0" dirty="0" err="1" smtClean="0"/>
              <a:t>unravle</a:t>
            </a:r>
            <a:r>
              <a:rPr lang="fr-FR" baseline="0" dirty="0" smtClean="0"/>
              <a:t> the </a:t>
            </a:r>
            <a:r>
              <a:rPr lang="fr-FR" baseline="0" dirty="0" err="1" smtClean="0"/>
              <a:t>processes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work</a:t>
            </a:r>
            <a:r>
              <a:rPr lang="fr-FR" baseline="0" dirty="0" smtClean="0"/>
              <a:t> in L2 acquisition of </a:t>
            </a:r>
            <a:r>
              <a:rPr lang="fr-FR" baseline="0" dirty="0" err="1" smtClean="0"/>
              <a:t>Dutc</a:t>
            </a:r>
            <a:r>
              <a:rPr lang="fr-FR" baseline="0" dirty="0" smtClean="0"/>
              <a:t> posture </a:t>
            </a:r>
            <a:r>
              <a:rPr lang="fr-FR" baseline="0" dirty="0" err="1" smtClean="0"/>
              <a:t>verbs</a:t>
            </a:r>
            <a:endParaRPr lang="fr-FR" baseline="0" dirty="0" smtClean="0"/>
          </a:p>
          <a:p>
            <a:r>
              <a:rPr lang="fr-FR" baseline="0" dirty="0" err="1" smtClean="0"/>
              <a:t>Despite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some</a:t>
            </a:r>
            <a:r>
              <a:rPr lang="fr-FR" baseline="0" dirty="0" smtClean="0"/>
              <a:t> limitations, </a:t>
            </a:r>
            <a:r>
              <a:rPr lang="fr-FR" baseline="0" dirty="0" err="1" smtClean="0"/>
              <a:t>our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study</a:t>
            </a:r>
            <a:r>
              <a:rPr lang="fr-FR" baseline="0" dirty="0" smtClean="0"/>
              <a:t> has </a:t>
            </a:r>
            <a:r>
              <a:rPr lang="fr-FR" baseline="0" dirty="0" err="1" smtClean="0"/>
              <a:t>allowed</a:t>
            </a:r>
            <a:r>
              <a:rPr lang="fr-FR" baseline="0" dirty="0" smtClean="0"/>
              <a:t> us to </a:t>
            </a:r>
            <a:r>
              <a:rPr lang="fr-FR" baseline="0" dirty="0" err="1" smtClean="0"/>
              <a:t>discover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some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general</a:t>
            </a:r>
            <a:r>
              <a:rPr lang="fr-FR" baseline="0" dirty="0" smtClean="0"/>
              <a:t> patterns in the </a:t>
            </a:r>
            <a:r>
              <a:rPr lang="fr-FR" baseline="0" dirty="0" err="1" smtClean="0"/>
              <a:t>errors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produced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byt</a:t>
            </a:r>
            <a:r>
              <a:rPr lang="fr-FR" baseline="0" dirty="0" smtClean="0"/>
              <a:t> the </a:t>
            </a:r>
            <a:r>
              <a:rPr lang="fr-FR" baseline="0" dirty="0" err="1" smtClean="0"/>
              <a:t>learners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which</a:t>
            </a:r>
            <a:r>
              <a:rPr lang="fr-FR" baseline="0" dirty="0" smtClean="0"/>
              <a:t> </a:t>
            </a:r>
            <a:r>
              <a:rPr lang="fr-FR" baseline="0" dirty="0" err="1" smtClean="0"/>
              <a:t>might</a:t>
            </a:r>
            <a:r>
              <a:rPr lang="fr-FR" baseline="0" dirty="0" smtClean="0"/>
              <a:t> have been more </a:t>
            </a:r>
            <a:r>
              <a:rPr lang="fr-FR" baseline="0" dirty="0" err="1" smtClean="0"/>
              <a:t>difficult</a:t>
            </a:r>
            <a:r>
              <a:rPr lang="fr-FR" baseline="0" dirty="0" smtClean="0"/>
              <a:t> to observe in a </a:t>
            </a:r>
            <a:r>
              <a:rPr lang="fr-FR" baseline="0" dirty="0" err="1" smtClean="0"/>
              <a:t>controlled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experimental</a:t>
            </a:r>
            <a:r>
              <a:rPr lang="fr-FR" baseline="0" dirty="0" smtClean="0"/>
              <a:t> setting (=&gt; </a:t>
            </a:r>
            <a:r>
              <a:rPr lang="fr-FR" baseline="0" dirty="0" err="1" smtClean="0"/>
              <a:t>metaphorical</a:t>
            </a:r>
            <a:r>
              <a:rPr lang="fr-FR" baseline="0" dirty="0" smtClean="0"/>
              <a:t> extensions).</a:t>
            </a:r>
          </a:p>
          <a:p>
            <a:endParaRPr lang="fr-FR" baseline="0" dirty="0" smtClean="0"/>
          </a:p>
          <a:p>
            <a:r>
              <a:rPr lang="fr-FR" baseline="0" dirty="0" err="1" smtClean="0"/>
              <a:t>Furthe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research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will</a:t>
            </a:r>
            <a:r>
              <a:rPr lang="fr-FR" baseline="0" dirty="0" smtClean="0"/>
              <a:t> </a:t>
            </a:r>
            <a:r>
              <a:rPr lang="fr-FR" baseline="0" dirty="0" err="1" smtClean="0"/>
              <a:t>be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pursued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along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two</a:t>
            </a:r>
            <a:r>
              <a:rPr lang="fr-FR" baseline="0" dirty="0" smtClean="0"/>
              <a:t> </a:t>
            </a:r>
            <a:r>
              <a:rPr lang="fr-FR" baseline="0" dirty="0" err="1" smtClean="0"/>
              <a:t>paths</a:t>
            </a:r>
            <a:r>
              <a:rPr lang="fr-FR" baseline="0" dirty="0" smtClean="0"/>
              <a:t>: 1) and </a:t>
            </a:r>
            <a:r>
              <a:rPr lang="fr-FR" baseline="0" dirty="0" err="1" smtClean="0"/>
              <a:t>secondly</a:t>
            </a:r>
            <a:r>
              <a:rPr lang="fr-FR" baseline="0" dirty="0" smtClean="0"/>
              <a:t>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336FC-F7A9-584D-B215-31EB0FAE1C82}" type="slidenum">
              <a:rPr lang="fr-FR" smtClean="0"/>
              <a:pPr/>
              <a:t>46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French </a:t>
            </a:r>
            <a:r>
              <a:rPr lang="fr-FR" dirty="0" err="1" smtClean="0"/>
              <a:t>being</a:t>
            </a:r>
            <a:r>
              <a:rPr lang="fr-FR" dirty="0" smtClean="0"/>
              <a:t> a « posture </a:t>
            </a:r>
            <a:r>
              <a:rPr lang="fr-FR" dirty="0" err="1" smtClean="0"/>
              <a:t>poor</a:t>
            </a:r>
            <a:r>
              <a:rPr lang="fr-FR" baseline="0" dirty="0" smtClean="0"/>
              <a:t> </a:t>
            </a:r>
            <a:r>
              <a:rPr lang="fr-FR" baseline="0" dirty="0" err="1" smtClean="0"/>
              <a:t>language</a:t>
            </a:r>
            <a:r>
              <a:rPr lang="fr-FR" baseline="0" dirty="0" smtClean="0"/>
              <a:t> » </a:t>
            </a:r>
            <a:r>
              <a:rPr lang="fr-FR" baseline="0" dirty="0" err="1" smtClean="0"/>
              <a:t>between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quotation</a:t>
            </a:r>
            <a:r>
              <a:rPr lang="fr-FR" baseline="0" dirty="0" smtClean="0"/>
              <a:t> marks in </a:t>
            </a:r>
            <a:r>
              <a:rPr lang="fr-FR" baseline="0" dirty="0" err="1" smtClean="0"/>
              <a:t>which</a:t>
            </a:r>
            <a:r>
              <a:rPr lang="fr-FR" baseline="0" dirty="0" smtClean="0"/>
              <a:t> posture and location are </a:t>
            </a:r>
            <a:r>
              <a:rPr lang="fr-FR" baseline="0" dirty="0" err="1" smtClean="0"/>
              <a:t>expressed</a:t>
            </a:r>
            <a:r>
              <a:rPr lang="fr-FR" baseline="0" dirty="0" smtClean="0"/>
              <a:t> by </a:t>
            </a:r>
            <a:r>
              <a:rPr lang="fr-FR" baseline="0" dirty="0" err="1" smtClean="0"/>
              <a:t>neutral</a:t>
            </a:r>
            <a:r>
              <a:rPr lang="fr-FR" baseline="0" dirty="0" smtClean="0"/>
              <a:t> existence </a:t>
            </a:r>
            <a:r>
              <a:rPr lang="fr-FR" baseline="0" dirty="0" err="1" smtClean="0"/>
              <a:t>verbs</a:t>
            </a:r>
            <a:r>
              <a:rPr lang="fr-FR" baseline="0" dirty="0" smtClean="0"/>
              <a:t> are </a:t>
            </a:r>
            <a:r>
              <a:rPr lang="fr-FR" baseline="0" dirty="0" err="1" smtClean="0"/>
              <a:t>frequrently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used</a:t>
            </a:r>
            <a:endParaRPr lang="fr-FR" baseline="0" dirty="0" smtClean="0"/>
          </a:p>
          <a:p>
            <a:r>
              <a:rPr lang="fr-FR" baseline="0" dirty="0" smtClean="0"/>
              <a:t>In opposition to </a:t>
            </a:r>
            <a:r>
              <a:rPr lang="fr-FR" baseline="0" dirty="0" err="1" smtClean="0"/>
              <a:t>Dutch</a:t>
            </a:r>
            <a:r>
              <a:rPr lang="fr-FR" baseline="0" dirty="0" smtClean="0"/>
              <a:t>, in </a:t>
            </a:r>
            <a:r>
              <a:rPr lang="fr-FR" baseline="0" dirty="0" err="1" smtClean="0"/>
              <a:t>which</a:t>
            </a:r>
            <a:r>
              <a:rPr lang="fr-FR" baseline="0" dirty="0" smtClean="0"/>
              <a:t> location and posture are </a:t>
            </a:r>
            <a:r>
              <a:rPr lang="fr-FR" baseline="0" dirty="0" err="1" smtClean="0"/>
              <a:t>expressed</a:t>
            </a:r>
            <a:r>
              <a:rPr lang="fr-FR" baseline="0" dirty="0" smtClean="0"/>
              <a:t> by </a:t>
            </a:r>
            <a:r>
              <a:rPr lang="fr-FR" baseline="0" dirty="0" err="1" smtClean="0"/>
              <a:t>specific</a:t>
            </a:r>
            <a:r>
              <a:rPr lang="fr-FR" baseline="0" dirty="0" smtClean="0"/>
              <a:t> </a:t>
            </a:r>
            <a:r>
              <a:rPr lang="fr-FR" baseline="0" dirty="0" err="1" smtClean="0"/>
              <a:t>verbs</a:t>
            </a:r>
            <a:r>
              <a:rPr lang="fr-FR" baseline="0" dirty="0" smtClean="0"/>
              <a:t>, </a:t>
            </a:r>
            <a:r>
              <a:rPr lang="fr-FR" baseline="0" dirty="0" err="1" smtClean="0"/>
              <a:t>such</a:t>
            </a:r>
            <a:r>
              <a:rPr lang="fr-FR" baseline="0" dirty="0" smtClean="0"/>
              <a:t> as </a:t>
            </a:r>
            <a:r>
              <a:rPr lang="fr-FR" baseline="0" dirty="0" err="1" smtClean="0"/>
              <a:t>staan</a:t>
            </a:r>
            <a:r>
              <a:rPr lang="fr-FR" baseline="0" dirty="0" smtClean="0"/>
              <a:t>, </a:t>
            </a:r>
            <a:r>
              <a:rPr lang="fr-FR" baseline="0" dirty="0" err="1" smtClean="0"/>
              <a:t>liggen</a:t>
            </a:r>
            <a:r>
              <a:rPr lang="fr-FR" baseline="0" dirty="0" smtClean="0"/>
              <a:t> and </a:t>
            </a:r>
            <a:r>
              <a:rPr lang="fr-FR" baseline="0" dirty="0" err="1" smtClean="0"/>
              <a:t>zitten</a:t>
            </a:r>
            <a:r>
              <a:rPr lang="fr-FR" baseline="0" dirty="0" smtClean="0"/>
              <a:t>. </a:t>
            </a:r>
          </a:p>
          <a:p>
            <a:endParaRPr lang="fr-FR" baseline="0" dirty="0" smtClean="0"/>
          </a:p>
          <a:p>
            <a:r>
              <a:rPr lang="fr-FR" baseline="0" dirty="0" smtClean="0"/>
              <a:t>More </a:t>
            </a:r>
            <a:r>
              <a:rPr lang="fr-FR" baseline="0" dirty="0" err="1" smtClean="0"/>
              <a:t>globally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this</a:t>
            </a:r>
            <a:r>
              <a:rPr lang="fr-FR" baseline="0" dirty="0" smtClean="0"/>
              <a:t> distinction relates to the distinction of </a:t>
            </a:r>
            <a:r>
              <a:rPr lang="fr-FR" baseline="0" dirty="0" err="1" smtClean="0"/>
              <a:t>Talmy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between</a:t>
            </a:r>
            <a:r>
              <a:rPr lang="fr-FR" baseline="0" dirty="0" smtClean="0"/>
              <a:t> 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336FC-F7A9-584D-B215-31EB0FAE1C82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French-speaking</a:t>
            </a:r>
            <a:r>
              <a:rPr lang="fr-FR" dirty="0" smtClean="0"/>
              <a:t> </a:t>
            </a:r>
            <a:r>
              <a:rPr lang="fr-FR" dirty="0" err="1" smtClean="0"/>
              <a:t>learners</a:t>
            </a:r>
            <a:r>
              <a:rPr lang="fr-FR" baseline="0" dirty="0" smtClean="0"/>
              <a:t> are </a:t>
            </a:r>
            <a:r>
              <a:rPr lang="fr-FR" baseline="0" dirty="0" err="1" smtClean="0"/>
              <a:t>faced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with</a:t>
            </a:r>
            <a:r>
              <a:rPr lang="fr-FR" baseline="0" dirty="0" smtClean="0"/>
              <a:t> 3 </a:t>
            </a:r>
            <a:r>
              <a:rPr lang="fr-FR" baseline="0" dirty="0" err="1" smtClean="0"/>
              <a:t>interrelated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problems</a:t>
            </a:r>
            <a:r>
              <a:rPr lang="fr-FR" baseline="0" dirty="0" smtClean="0"/>
              <a:t>, as </a:t>
            </a:r>
            <a:r>
              <a:rPr lang="fr-FR" baseline="0" dirty="0" err="1" smtClean="0"/>
              <a:t>pointed</a:t>
            </a:r>
            <a:r>
              <a:rPr lang="fr-FR" baseline="0" dirty="0" smtClean="0"/>
              <a:t> out by Lemmens 2002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336FC-F7A9-584D-B215-31EB0FAE1C82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I’ll</a:t>
            </a:r>
            <a:r>
              <a:rPr lang="fr-FR" dirty="0" smtClean="0"/>
              <a:t> </a:t>
            </a:r>
            <a:r>
              <a:rPr lang="fr-FR" dirty="0" err="1" smtClean="0"/>
              <a:t>now</a:t>
            </a:r>
            <a:r>
              <a:rPr lang="fr-FR" dirty="0" smtClean="0"/>
              <a:t> </a:t>
            </a:r>
            <a:r>
              <a:rPr lang="fr-FR" dirty="0" err="1" smtClean="0"/>
              <a:t>give</a:t>
            </a:r>
            <a:r>
              <a:rPr lang="fr-FR" dirty="0" smtClean="0"/>
              <a:t> an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overview</a:t>
            </a:r>
            <a:r>
              <a:rPr lang="fr-FR" baseline="0" dirty="0" smtClean="0"/>
              <a:t> of the uses of </a:t>
            </a:r>
            <a:r>
              <a:rPr lang="fr-FR" baseline="0" dirty="0" err="1" smtClean="0"/>
              <a:t>staan</a:t>
            </a:r>
            <a:r>
              <a:rPr lang="fr-FR" baseline="0" dirty="0" smtClean="0"/>
              <a:t>, </a:t>
            </a:r>
            <a:r>
              <a:rPr lang="fr-FR" baseline="0" dirty="0" err="1" smtClean="0"/>
              <a:t>liggen</a:t>
            </a:r>
            <a:r>
              <a:rPr lang="fr-FR" baseline="0" dirty="0" smtClean="0"/>
              <a:t> and </a:t>
            </a:r>
            <a:r>
              <a:rPr lang="fr-FR" baseline="0" dirty="0" err="1" smtClean="0"/>
              <a:t>zitten</a:t>
            </a:r>
            <a:endParaRPr lang="fr-FR" baseline="0" dirty="0" smtClean="0"/>
          </a:p>
          <a:p>
            <a:r>
              <a:rPr lang="fr-FR" dirty="0" smtClean="0"/>
              <a:t>In line </a:t>
            </a:r>
            <a:r>
              <a:rPr lang="fr-FR" dirty="0" err="1" smtClean="0"/>
              <a:t>with</a:t>
            </a:r>
            <a:r>
              <a:rPr lang="fr-FR" baseline="0" dirty="0" smtClean="0"/>
              <a:t> the basic </a:t>
            </a:r>
            <a:r>
              <a:rPr lang="fr-FR" baseline="0" dirty="0" err="1" smtClean="0"/>
              <a:t>assumptions</a:t>
            </a:r>
            <a:r>
              <a:rPr lang="fr-FR" baseline="0" dirty="0" smtClean="0"/>
              <a:t> of Cognitive </a:t>
            </a:r>
            <a:r>
              <a:rPr lang="fr-FR" baseline="0" dirty="0" err="1" smtClean="0"/>
              <a:t>grammar</a:t>
            </a:r>
            <a:r>
              <a:rPr lang="fr-FR" baseline="0" dirty="0" smtClean="0"/>
              <a:t>, </a:t>
            </a:r>
            <a:r>
              <a:rPr lang="fr-FR" baseline="0" dirty="0" err="1" smtClean="0"/>
              <a:t>They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can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be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said</a:t>
            </a:r>
            <a:r>
              <a:rPr lang="fr-FR" baseline="0" dirty="0" smtClean="0"/>
              <a:t> to </a:t>
            </a:r>
            <a:r>
              <a:rPr lang="fr-FR" baseline="0" dirty="0" err="1" smtClean="0"/>
              <a:t>be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structured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around</a:t>
            </a:r>
            <a:r>
              <a:rPr lang="fr-FR" baseline="0" dirty="0" smtClean="0"/>
              <a:t> a prototype </a:t>
            </a:r>
            <a:r>
              <a:rPr lang="fr-FR" baseline="0" dirty="0" err="1" smtClean="0"/>
              <a:t>being</a:t>
            </a:r>
            <a:r>
              <a:rPr lang="fr-FR" baseline="0" dirty="0" smtClean="0"/>
              <a:t> the </a:t>
            </a:r>
            <a:r>
              <a:rPr lang="fr-FR" baseline="0" dirty="0" err="1" smtClean="0"/>
              <a:t>representation</a:t>
            </a:r>
            <a:r>
              <a:rPr lang="fr-FR" baseline="0" dirty="0" smtClean="0"/>
              <a:t> and have a </a:t>
            </a:r>
            <a:r>
              <a:rPr lang="fr-FR" baseline="0" dirty="0" err="1" smtClean="0"/>
              <a:t>series</a:t>
            </a:r>
            <a:r>
              <a:rPr lang="fr-FR" baseline="0" dirty="0" smtClean="0"/>
              <a:t> of </a:t>
            </a:r>
            <a:r>
              <a:rPr lang="fr-FR" baseline="0" dirty="0" err="1" smtClean="0"/>
              <a:t>extended</a:t>
            </a:r>
            <a:r>
              <a:rPr lang="fr-FR" baseline="0" dirty="0" smtClean="0"/>
              <a:t> uses</a:t>
            </a:r>
          </a:p>
          <a:p>
            <a:r>
              <a:rPr lang="fr-FR" baseline="0" dirty="0" err="1" smtClean="0"/>
              <a:t>Globally</a:t>
            </a:r>
            <a:r>
              <a:rPr lang="fr-FR" baseline="0" dirty="0" smtClean="0"/>
              <a:t>, </a:t>
            </a:r>
            <a:r>
              <a:rPr lang="fr-FR" baseline="0" dirty="0" err="1" smtClean="0"/>
              <a:t>we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can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distinguish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three</a:t>
            </a:r>
            <a:r>
              <a:rPr lang="fr-FR" baseline="0" dirty="0" smtClean="0"/>
              <a:t> types of uses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336FC-F7A9-584D-B215-31EB0FAE1C82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(i) The</a:t>
            </a:r>
            <a:r>
              <a:rPr lang="fr-FR" baseline="0" dirty="0" smtClean="0"/>
              <a:t> prototype of </a:t>
            </a:r>
            <a:r>
              <a:rPr lang="fr-FR" baseline="0" dirty="0" err="1" smtClean="0"/>
              <a:t>staan</a:t>
            </a:r>
            <a:r>
              <a:rPr lang="fr-FR" baseline="0" dirty="0" smtClean="0"/>
              <a:t> corresponds to the </a:t>
            </a:r>
            <a:r>
              <a:rPr lang="fr-FR" baseline="0" dirty="0" err="1" smtClean="0"/>
              <a:t>idea</a:t>
            </a:r>
            <a:r>
              <a:rPr lang="fr-FR" baseline="0" dirty="0" smtClean="0"/>
              <a:t> of </a:t>
            </a:r>
            <a:r>
              <a:rPr lang="fr-FR" baseline="0" dirty="0" err="1" smtClean="0"/>
              <a:t>being</a:t>
            </a:r>
            <a:r>
              <a:rPr lang="fr-FR" baseline="0" dirty="0" smtClean="0"/>
              <a:t> on </a:t>
            </a:r>
            <a:r>
              <a:rPr lang="fr-FR" baseline="0" dirty="0" err="1" smtClean="0"/>
              <a:t>on’es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feet</a:t>
            </a:r>
            <a:r>
              <a:rPr lang="fr-FR" baseline="0" dirty="0" smtClean="0"/>
              <a:t> or base</a:t>
            </a:r>
          </a:p>
          <a:p>
            <a:r>
              <a:rPr lang="fr-FR" baseline="0" dirty="0" smtClean="0"/>
              <a:t>(ii) </a:t>
            </a:r>
            <a:r>
              <a:rPr lang="fr-FR" baseline="0" dirty="0" err="1" smtClean="0"/>
              <a:t>Staan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then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applies</a:t>
            </a:r>
            <a:r>
              <a:rPr lang="fr-FR" baseline="0" dirty="0" smtClean="0"/>
              <a:t> in </a:t>
            </a:r>
            <a:r>
              <a:rPr lang="fr-FR" baseline="0" dirty="0" err="1" smtClean="0"/>
              <a:t>locational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contexts</a:t>
            </a:r>
            <a:r>
              <a:rPr lang="fr-FR" baseline="0" dirty="0" smtClean="0"/>
              <a:t> to the notion of </a:t>
            </a:r>
            <a:r>
              <a:rPr lang="fr-FR" baseline="0" dirty="0" err="1" smtClean="0"/>
              <a:t>extention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from</a:t>
            </a:r>
            <a:r>
              <a:rPr lang="fr-FR" baseline="0" dirty="0" smtClean="0"/>
              <a:t> a base</a:t>
            </a:r>
          </a:p>
          <a:p>
            <a:r>
              <a:rPr lang="fr-FR" baseline="0" dirty="0" smtClean="0"/>
              <a:t>(iii) Or </a:t>
            </a:r>
            <a:r>
              <a:rPr lang="fr-FR" baseline="0" dirty="0" err="1" smtClean="0"/>
              <a:t>expressinfg</a:t>
            </a:r>
            <a:r>
              <a:rPr lang="fr-FR" baseline="0" dirty="0" smtClean="0"/>
              <a:t> </a:t>
            </a:r>
            <a:r>
              <a:rPr lang="fr-FR" baseline="0" dirty="0" err="1" smtClean="0"/>
              <a:t>verticality</a:t>
            </a:r>
            <a:r>
              <a:rPr lang="fr-FR" baseline="0" dirty="0" smtClean="0"/>
              <a:t> in the absence of a base</a:t>
            </a:r>
          </a:p>
          <a:p>
            <a:r>
              <a:rPr lang="fr-FR" baseline="0" dirty="0" smtClean="0"/>
              <a:t>(iv) A </a:t>
            </a:r>
            <a:r>
              <a:rPr lang="fr-FR" baseline="0" dirty="0" err="1" smtClean="0"/>
              <a:t>fourth</a:t>
            </a:r>
            <a:r>
              <a:rPr lang="fr-FR" baseline="0" dirty="0" smtClean="0"/>
              <a:t> use of </a:t>
            </a:r>
            <a:r>
              <a:rPr lang="fr-FR" baseline="0" dirty="0" err="1" smtClean="0"/>
              <a:t>staan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refers</a:t>
            </a:r>
            <a:r>
              <a:rPr lang="fr-FR" baseline="0" dirty="0" smtClean="0"/>
              <a:t> to the </a:t>
            </a:r>
            <a:r>
              <a:rPr lang="fr-FR" baseline="0" dirty="0" err="1" smtClean="0"/>
              <a:t>idea</a:t>
            </a:r>
            <a:r>
              <a:rPr lang="fr-FR" baseline="0" dirty="0" smtClean="0"/>
              <a:t> of </a:t>
            </a:r>
            <a:r>
              <a:rPr lang="fr-FR" baseline="0" dirty="0" err="1" smtClean="0"/>
              <a:t>being</a:t>
            </a:r>
            <a:r>
              <a:rPr lang="fr-FR" baseline="0" dirty="0" smtClean="0"/>
              <a:t> in canonical position</a:t>
            </a:r>
          </a:p>
          <a:p>
            <a:r>
              <a:rPr lang="fr-FR" baseline="0" dirty="0" smtClean="0"/>
              <a:t>And </a:t>
            </a:r>
            <a:r>
              <a:rPr lang="fr-FR" baseline="0" dirty="0" err="1" smtClean="0"/>
              <a:t>finally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staan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used</a:t>
            </a:r>
            <a:r>
              <a:rPr lang="fr-FR" baseline="0" dirty="0" smtClean="0"/>
              <a:t> to </a:t>
            </a:r>
            <a:r>
              <a:rPr lang="fr-FR" baseline="0" dirty="0" err="1" smtClean="0"/>
              <a:t>refer</a:t>
            </a:r>
            <a:r>
              <a:rPr lang="fr-FR" baseline="0" dirty="0" smtClean="0"/>
              <a:t> to the </a:t>
            </a:r>
            <a:r>
              <a:rPr lang="fr-FR" baseline="0" dirty="0" err="1" smtClean="0"/>
              <a:t>written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text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336FC-F7A9-584D-B215-31EB0FAE1C82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Liggen</a:t>
            </a:r>
            <a:r>
              <a:rPr lang="fr-FR" dirty="0" smtClean="0"/>
              <a:t> </a:t>
            </a:r>
            <a:r>
              <a:rPr lang="fr-FR" dirty="0" err="1" smtClean="0"/>
              <a:t>prototypically</a:t>
            </a:r>
            <a:r>
              <a:rPr lang="fr-FR" dirty="0" smtClean="0"/>
              <a:t> </a:t>
            </a:r>
            <a:r>
              <a:rPr lang="fr-FR" dirty="0" err="1" smtClean="0"/>
              <a:t>refers</a:t>
            </a:r>
            <a:r>
              <a:rPr lang="fr-FR" dirty="0" smtClean="0"/>
              <a:t> to the </a:t>
            </a:r>
            <a:r>
              <a:rPr lang="fr-FR" dirty="0" err="1" smtClean="0"/>
              <a:t>idea</a:t>
            </a:r>
            <a:r>
              <a:rPr lang="fr-FR" dirty="0" smtClean="0"/>
              <a:t> of </a:t>
            </a:r>
            <a:r>
              <a:rPr lang="fr-FR" dirty="0" err="1" smtClean="0"/>
              <a:t>being</a:t>
            </a:r>
            <a:r>
              <a:rPr lang="fr-FR" dirty="0" smtClean="0"/>
              <a:t> on </a:t>
            </a:r>
            <a:r>
              <a:rPr lang="fr-FR" dirty="0" err="1" smtClean="0"/>
              <a:t>one’s</a:t>
            </a:r>
            <a:r>
              <a:rPr lang="fr-FR" dirty="0" smtClean="0"/>
              <a:t> </a:t>
            </a:r>
            <a:r>
              <a:rPr lang="fr-FR" dirty="0" err="1" smtClean="0"/>
              <a:t>sides</a:t>
            </a:r>
            <a:endParaRPr lang="fr-FR" dirty="0" smtClean="0"/>
          </a:p>
          <a:p>
            <a:r>
              <a:rPr lang="fr-FR" dirty="0" err="1" smtClean="0"/>
              <a:t>Liggen</a:t>
            </a:r>
            <a:r>
              <a:rPr lang="fr-FR" dirty="0" smtClean="0"/>
              <a:t> </a:t>
            </a:r>
            <a:r>
              <a:rPr lang="fr-FR" dirty="0" err="1" smtClean="0"/>
              <a:t>then</a:t>
            </a:r>
            <a:r>
              <a:rPr lang="fr-FR" dirty="0" smtClean="0"/>
              <a:t> </a:t>
            </a:r>
            <a:r>
              <a:rPr lang="fr-FR" dirty="0" err="1" smtClean="0"/>
              <a:t>applies</a:t>
            </a:r>
            <a:r>
              <a:rPr lang="fr-FR" dirty="0" smtClean="0"/>
              <a:t> to </a:t>
            </a:r>
            <a:r>
              <a:rPr lang="fr-FR" dirty="0" err="1" smtClean="0"/>
              <a:t>dimension-less</a:t>
            </a:r>
            <a:r>
              <a:rPr lang="fr-FR" dirty="0" smtClean="0"/>
              <a:t> </a:t>
            </a:r>
            <a:r>
              <a:rPr lang="fr-FR" dirty="0" err="1" smtClean="0"/>
              <a:t>entites</a:t>
            </a:r>
            <a:r>
              <a:rPr lang="fr-FR" dirty="0" smtClean="0"/>
              <a:t> </a:t>
            </a:r>
            <a:r>
              <a:rPr lang="fr-FR" dirty="0" err="1" smtClean="0"/>
              <a:t>such</a:t>
            </a:r>
            <a:r>
              <a:rPr lang="fr-FR" dirty="0" smtClean="0"/>
              <a:t> as a </a:t>
            </a:r>
            <a:r>
              <a:rPr lang="fr-FR" dirty="0" err="1" smtClean="0"/>
              <a:t>ball</a:t>
            </a:r>
            <a:r>
              <a:rPr lang="fr-FR" dirty="0" smtClean="0"/>
              <a:t> or </a:t>
            </a:r>
            <a:r>
              <a:rPr lang="fr-FR" dirty="0" err="1" smtClean="0"/>
              <a:t>salt</a:t>
            </a:r>
            <a:endParaRPr lang="fr-FR" dirty="0" smtClean="0"/>
          </a:p>
          <a:p>
            <a:r>
              <a:rPr lang="fr-FR" dirty="0" smtClean="0"/>
              <a:t>To the location</a:t>
            </a:r>
            <a:r>
              <a:rPr lang="fr-FR" baseline="0" dirty="0" smtClean="0"/>
              <a:t> of buildings</a:t>
            </a:r>
          </a:p>
          <a:p>
            <a:r>
              <a:rPr lang="fr-FR" baseline="0" dirty="0" smtClean="0"/>
              <a:t>A</a:t>
            </a:r>
            <a:r>
              <a:rPr lang="fr-FR" baseline="0" dirty="0" err="1" smtClean="0"/>
              <a:t>nd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lastty</a:t>
            </a:r>
            <a:r>
              <a:rPr lang="fr-FR" baseline="0" dirty="0" smtClean="0"/>
              <a:t> to code abstract </a:t>
            </a:r>
            <a:r>
              <a:rPr lang="fr-FR" baseline="0" dirty="0" err="1" smtClean="0"/>
              <a:t>entities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9336FC-F7A9-584D-B215-31EB0FAE1C82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ctangle à coins arrondis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ctangle à coins arrondis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nl-BE" smtClean="0"/>
              <a:t>Cliquez et modifiez le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BE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0A042FEF-8B4F-2B40-AE53-F89704E0987B}" type="datetimeFigureOut">
              <a:rPr lang="fr-FR" smtClean="0"/>
              <a:pPr/>
              <a:t>5/12/10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DB6EF64-FB19-411E-965E-9F52AA474456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BE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BE" smtClean="0"/>
              <a:t>Cliquez pour modifier les styles du texte du masque</a:t>
            </a:r>
          </a:p>
          <a:p>
            <a:pPr lvl="1" eaLnBrk="1" latinLnBrk="0" hangingPunct="1"/>
            <a:r>
              <a:rPr lang="nl-BE" smtClean="0"/>
              <a:t>Deuxième niveau</a:t>
            </a:r>
          </a:p>
          <a:p>
            <a:pPr lvl="2" eaLnBrk="1" latinLnBrk="0" hangingPunct="1"/>
            <a:r>
              <a:rPr lang="nl-BE" smtClean="0"/>
              <a:t>Troisième niveau</a:t>
            </a:r>
          </a:p>
          <a:p>
            <a:pPr lvl="3" eaLnBrk="1" latinLnBrk="0" hangingPunct="1"/>
            <a:r>
              <a:rPr lang="nl-BE" smtClean="0"/>
              <a:t>Quatrième niveau</a:t>
            </a:r>
          </a:p>
          <a:p>
            <a:pPr lvl="4" eaLnBrk="1" latinLnBrk="0" hangingPunct="1"/>
            <a:r>
              <a:rPr lang="nl-BE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42FEF-8B4F-2B40-AE53-F89704E0987B}" type="datetimeFigureOut">
              <a:rPr lang="fr-FR" smtClean="0"/>
              <a:pPr/>
              <a:t>5/12/10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8E6DC-99D0-B84B-94BA-C0C573B9A8E9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nl-BE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nl-BE" smtClean="0"/>
              <a:t>Cliquez pour modifier les styles du texte du masque</a:t>
            </a:r>
          </a:p>
          <a:p>
            <a:pPr lvl="1" eaLnBrk="1" latinLnBrk="0" hangingPunct="1"/>
            <a:r>
              <a:rPr lang="nl-BE" smtClean="0"/>
              <a:t>Deuxième niveau</a:t>
            </a:r>
          </a:p>
          <a:p>
            <a:pPr lvl="2" eaLnBrk="1" latinLnBrk="0" hangingPunct="1"/>
            <a:r>
              <a:rPr lang="nl-BE" smtClean="0"/>
              <a:t>Troisième niveau</a:t>
            </a:r>
          </a:p>
          <a:p>
            <a:pPr lvl="3" eaLnBrk="1" latinLnBrk="0" hangingPunct="1"/>
            <a:r>
              <a:rPr lang="nl-BE" smtClean="0"/>
              <a:t>Quatrième niveau</a:t>
            </a:r>
          </a:p>
          <a:p>
            <a:pPr lvl="4" eaLnBrk="1" latinLnBrk="0" hangingPunct="1"/>
            <a:r>
              <a:rPr lang="nl-BE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42FEF-8B4F-2B40-AE53-F89704E0987B}" type="datetimeFigureOut">
              <a:rPr lang="fr-FR" smtClean="0"/>
              <a:pPr/>
              <a:t>5/12/10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8E6DC-99D0-B84B-94BA-C0C573B9A8E9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BE" smtClean="0"/>
              <a:t>Cliquez et modifiez le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l-BE" smtClean="0"/>
              <a:t>Cliquez pour modifier les styles du texte du masque</a:t>
            </a:r>
          </a:p>
          <a:p>
            <a:pPr lvl="1" eaLnBrk="1" latinLnBrk="0" hangingPunct="1"/>
            <a:r>
              <a:rPr lang="nl-BE" smtClean="0"/>
              <a:t>Deuxième niveau</a:t>
            </a:r>
          </a:p>
          <a:p>
            <a:pPr lvl="2" eaLnBrk="1" latinLnBrk="0" hangingPunct="1"/>
            <a:r>
              <a:rPr lang="nl-BE" smtClean="0"/>
              <a:t>Troisième niveau</a:t>
            </a:r>
          </a:p>
          <a:p>
            <a:pPr lvl="3" eaLnBrk="1" latinLnBrk="0" hangingPunct="1"/>
            <a:r>
              <a:rPr lang="nl-BE" smtClean="0"/>
              <a:t>Quatrième niveau</a:t>
            </a:r>
          </a:p>
          <a:p>
            <a:pPr lvl="4" eaLnBrk="1" latinLnBrk="0" hangingPunct="1"/>
            <a:r>
              <a:rPr lang="nl-BE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42FEF-8B4F-2B40-AE53-F89704E0987B}" type="datetimeFigureOut">
              <a:rPr lang="fr-FR" smtClean="0"/>
              <a:pPr/>
              <a:t>5/12/10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8E6DC-99D0-B84B-94BA-C0C573B9A8E9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nl-BE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BE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D7F847-C70A-4408-B75A-F7BF76B7147C}" type="datetimeFigureOut">
              <a:rPr lang="fr-FR" smtClean="0"/>
              <a:pPr/>
              <a:t>5/12/10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BE" smtClean="0"/>
              <a:t>Cliquez et modifiez le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BE" smtClean="0"/>
              <a:t>Cliquez pour modifier les styles du texte du masque</a:t>
            </a:r>
          </a:p>
          <a:p>
            <a:pPr lvl="1" eaLnBrk="1" latinLnBrk="0" hangingPunct="1"/>
            <a:r>
              <a:rPr lang="nl-BE" smtClean="0"/>
              <a:t>Deuxième niveau</a:t>
            </a:r>
          </a:p>
          <a:p>
            <a:pPr lvl="2" eaLnBrk="1" latinLnBrk="0" hangingPunct="1"/>
            <a:r>
              <a:rPr lang="nl-BE" smtClean="0"/>
              <a:t>Troisième niveau</a:t>
            </a:r>
          </a:p>
          <a:p>
            <a:pPr lvl="3" eaLnBrk="1" latinLnBrk="0" hangingPunct="1"/>
            <a:r>
              <a:rPr lang="nl-BE" smtClean="0"/>
              <a:t>Quatrième niveau</a:t>
            </a:r>
          </a:p>
          <a:p>
            <a:pPr lvl="4" eaLnBrk="1" latinLnBrk="0" hangingPunct="1"/>
            <a:r>
              <a:rPr lang="nl-BE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BE" smtClean="0"/>
              <a:t>Cliquez pour modifier les styles du texte du masque</a:t>
            </a:r>
          </a:p>
          <a:p>
            <a:pPr lvl="1" eaLnBrk="1" latinLnBrk="0" hangingPunct="1"/>
            <a:r>
              <a:rPr lang="nl-BE" smtClean="0"/>
              <a:t>Deuxième niveau</a:t>
            </a:r>
          </a:p>
          <a:p>
            <a:pPr lvl="2" eaLnBrk="1" latinLnBrk="0" hangingPunct="1"/>
            <a:r>
              <a:rPr lang="nl-BE" smtClean="0"/>
              <a:t>Troisième niveau</a:t>
            </a:r>
          </a:p>
          <a:p>
            <a:pPr lvl="3" eaLnBrk="1" latinLnBrk="0" hangingPunct="1"/>
            <a:r>
              <a:rPr lang="nl-BE" smtClean="0"/>
              <a:t>Quatrième niveau</a:t>
            </a:r>
          </a:p>
          <a:p>
            <a:pPr lvl="4" eaLnBrk="1" latinLnBrk="0" hangingPunct="1"/>
            <a:r>
              <a:rPr lang="nl-BE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42FEF-8B4F-2B40-AE53-F89704E0987B}" type="datetimeFigureOut">
              <a:rPr lang="fr-FR" smtClean="0"/>
              <a:pPr/>
              <a:t>5/12/10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8E6DC-99D0-B84B-94BA-C0C573B9A8E9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nl-BE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BE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BE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BE" smtClean="0"/>
              <a:t>Cliquez pour modifier les styles du texte du masque</a:t>
            </a:r>
          </a:p>
          <a:p>
            <a:pPr lvl="1" eaLnBrk="1" latinLnBrk="0" hangingPunct="1"/>
            <a:r>
              <a:rPr lang="nl-BE" smtClean="0"/>
              <a:t>Deuxième niveau</a:t>
            </a:r>
          </a:p>
          <a:p>
            <a:pPr lvl="2" eaLnBrk="1" latinLnBrk="0" hangingPunct="1"/>
            <a:r>
              <a:rPr lang="nl-BE" smtClean="0"/>
              <a:t>Troisième niveau</a:t>
            </a:r>
          </a:p>
          <a:p>
            <a:pPr lvl="3" eaLnBrk="1" latinLnBrk="0" hangingPunct="1"/>
            <a:r>
              <a:rPr lang="nl-BE" smtClean="0"/>
              <a:t>Quatrième niveau</a:t>
            </a:r>
          </a:p>
          <a:p>
            <a:pPr lvl="4" eaLnBrk="1" latinLnBrk="0" hangingPunct="1"/>
            <a:r>
              <a:rPr lang="nl-BE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BE" smtClean="0"/>
              <a:t>Cliquez pour modifier les styles du texte du masque</a:t>
            </a:r>
          </a:p>
          <a:p>
            <a:pPr lvl="1" eaLnBrk="1" latinLnBrk="0" hangingPunct="1"/>
            <a:r>
              <a:rPr lang="nl-BE" smtClean="0"/>
              <a:t>Deuxième niveau</a:t>
            </a:r>
          </a:p>
          <a:p>
            <a:pPr lvl="2" eaLnBrk="1" latinLnBrk="0" hangingPunct="1"/>
            <a:r>
              <a:rPr lang="nl-BE" smtClean="0"/>
              <a:t>Troisième niveau</a:t>
            </a:r>
          </a:p>
          <a:p>
            <a:pPr lvl="3" eaLnBrk="1" latinLnBrk="0" hangingPunct="1"/>
            <a:r>
              <a:rPr lang="nl-BE" smtClean="0"/>
              <a:t>Quatrième niveau</a:t>
            </a:r>
          </a:p>
          <a:p>
            <a:pPr lvl="4" eaLnBrk="1" latinLnBrk="0" hangingPunct="1"/>
            <a:r>
              <a:rPr lang="nl-BE" smtClean="0"/>
              <a:t>Cinquième niveau</a:t>
            </a:r>
            <a:endParaRPr kumimoji="0" lang="en-US"/>
          </a:p>
        </p:txBody>
      </p:sp>
      <p:sp>
        <p:nvSpPr>
          <p:cNvPr id="26" name="Espace réservé de la date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A042FEF-8B4F-2B40-AE53-F89704E0987B}" type="datetimeFigureOut">
              <a:rPr lang="fr-FR" smtClean="0"/>
              <a:pPr/>
              <a:t>5/12/10</a:t>
            </a:fld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888E6DC-99D0-B84B-94BA-C0C573B9A8E9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nl-BE" smtClean="0"/>
              <a:t>Cliquez et modifiez le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0A042FEF-8B4F-2B40-AE53-F89704E0987B}" type="datetimeFigureOut">
              <a:rPr lang="fr-FR" smtClean="0"/>
              <a:pPr/>
              <a:t>5/12/10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888E6DC-99D0-B84B-94BA-C0C573B9A8E9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42FEF-8B4F-2B40-AE53-F89704E0987B}" type="datetimeFigureOut">
              <a:rPr lang="fr-FR" smtClean="0"/>
              <a:pPr/>
              <a:t>5/12/10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8E6DC-99D0-B84B-94BA-C0C573B9A8E9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nl-BE" smtClean="0"/>
              <a:t>Cliquez et modifiez le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BE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nl-BE" smtClean="0"/>
              <a:t>Cliquez pour modifier les styles du texte du masque</a:t>
            </a:r>
          </a:p>
          <a:p>
            <a:pPr lvl="1" eaLnBrk="1" latinLnBrk="0" hangingPunct="1"/>
            <a:r>
              <a:rPr lang="nl-BE" smtClean="0"/>
              <a:t>Deuxième niveau</a:t>
            </a:r>
          </a:p>
          <a:p>
            <a:pPr lvl="2" eaLnBrk="1" latinLnBrk="0" hangingPunct="1"/>
            <a:r>
              <a:rPr lang="nl-BE" smtClean="0"/>
              <a:t>Troisième niveau</a:t>
            </a:r>
          </a:p>
          <a:p>
            <a:pPr lvl="3" eaLnBrk="1" latinLnBrk="0" hangingPunct="1"/>
            <a:r>
              <a:rPr lang="nl-BE" smtClean="0"/>
              <a:t>Quatrième niveau</a:t>
            </a:r>
          </a:p>
          <a:p>
            <a:pPr lvl="4" eaLnBrk="1" latinLnBrk="0" hangingPunct="1"/>
            <a:r>
              <a:rPr lang="nl-BE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42FEF-8B4F-2B40-AE53-F89704E0987B}" type="datetimeFigureOut">
              <a:rPr lang="fr-FR" smtClean="0"/>
              <a:pPr/>
              <a:t>5/12/10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8E6DC-99D0-B84B-94BA-C0C573B9A8E9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nl-BE" smtClean="0"/>
              <a:t>Cliquez et modifiez le titre</a:t>
            </a:r>
            <a:endParaRPr kumimoji="0" lang="en-US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BE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nl-BE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42FEF-8B4F-2B40-AE53-F89704E0987B}" type="datetimeFigureOut">
              <a:rPr lang="fr-FR" smtClean="0"/>
              <a:pPr/>
              <a:t>5/12/10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8E6DC-99D0-B84B-94BA-C0C573B9A8E9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ctangle à coins arrondis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ctangle à coins arrondis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nl-BE" smtClean="0"/>
              <a:t>Cliquez et modifiez le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BE" smtClean="0"/>
              <a:t>Cliquez pour modifier les styles du texte du masque</a:t>
            </a:r>
          </a:p>
          <a:p>
            <a:pPr lvl="1" eaLnBrk="1" latinLnBrk="0" hangingPunct="1"/>
            <a:r>
              <a:rPr kumimoji="0" lang="nl-BE" smtClean="0"/>
              <a:t>Deuxième niveau</a:t>
            </a:r>
          </a:p>
          <a:p>
            <a:pPr lvl="2" eaLnBrk="1" latinLnBrk="0" hangingPunct="1"/>
            <a:r>
              <a:rPr kumimoji="0" lang="nl-BE" smtClean="0"/>
              <a:t>Troisième niveau</a:t>
            </a:r>
          </a:p>
          <a:p>
            <a:pPr lvl="3" eaLnBrk="1" latinLnBrk="0" hangingPunct="1"/>
            <a:r>
              <a:rPr kumimoji="0" lang="nl-BE" smtClean="0"/>
              <a:t>Quatrième niveau</a:t>
            </a:r>
          </a:p>
          <a:p>
            <a:pPr lvl="4" eaLnBrk="1" latinLnBrk="0" hangingPunct="1"/>
            <a:r>
              <a:rPr kumimoji="0" lang="nl-BE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A042FEF-8B4F-2B40-AE53-F89704E0987B}" type="datetimeFigureOut">
              <a:rPr lang="fr-FR" smtClean="0"/>
              <a:pPr/>
              <a:t>5/12/10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888E6DC-99D0-B84B-94BA-C0C573B9A8E9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4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5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8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2286000"/>
            <a:ext cx="9144000" cy="1433513"/>
          </a:xfrm>
        </p:spPr>
        <p:txBody>
          <a:bodyPr>
            <a:normAutofit/>
          </a:bodyPr>
          <a:lstStyle/>
          <a:p>
            <a:pPr algn="just"/>
            <a:r>
              <a:rPr lang="fr-FR" sz="3600" dirty="0" smtClean="0">
                <a:latin typeface="Calibri"/>
                <a:cs typeface="Calibri"/>
              </a:rPr>
              <a:t>On the use of posture </a:t>
            </a:r>
            <a:r>
              <a:rPr lang="fr-FR" sz="3600" dirty="0" err="1" smtClean="0">
                <a:latin typeface="Calibri"/>
                <a:cs typeface="Calibri"/>
              </a:rPr>
              <a:t>verbs</a:t>
            </a:r>
            <a:r>
              <a:rPr lang="fr-FR" sz="3600" dirty="0" smtClean="0">
                <a:latin typeface="Calibri"/>
                <a:cs typeface="Calibri"/>
              </a:rPr>
              <a:t> by </a:t>
            </a:r>
            <a:r>
              <a:rPr lang="fr-FR" sz="3600" dirty="0" err="1" smtClean="0">
                <a:latin typeface="Calibri"/>
                <a:cs typeface="Calibri"/>
              </a:rPr>
              <a:t>French-speaking</a:t>
            </a:r>
            <a:r>
              <a:rPr lang="fr-FR" sz="3600" dirty="0" smtClean="0">
                <a:latin typeface="Calibri"/>
                <a:cs typeface="Calibri"/>
              </a:rPr>
              <a:t> </a:t>
            </a:r>
            <a:r>
              <a:rPr lang="fr-FR" sz="3600" dirty="0" err="1" smtClean="0">
                <a:latin typeface="Calibri"/>
                <a:cs typeface="Calibri"/>
              </a:rPr>
              <a:t>learners</a:t>
            </a:r>
            <a:r>
              <a:rPr lang="fr-FR" sz="3600" dirty="0" smtClean="0">
                <a:latin typeface="Calibri"/>
                <a:cs typeface="Calibri"/>
              </a:rPr>
              <a:t> of </a:t>
            </a:r>
            <a:r>
              <a:rPr lang="fr-FR" sz="3600" dirty="0" err="1" smtClean="0">
                <a:latin typeface="Calibri"/>
                <a:cs typeface="Calibri"/>
              </a:rPr>
              <a:t>Dutch</a:t>
            </a:r>
            <a:r>
              <a:rPr lang="fr-FR" sz="3600" dirty="0" smtClean="0">
                <a:latin typeface="Calibri"/>
                <a:cs typeface="Calibri"/>
              </a:rPr>
              <a:t>: a </a:t>
            </a:r>
            <a:r>
              <a:rPr lang="fr-FR" sz="3600" dirty="0" err="1" smtClean="0">
                <a:latin typeface="Calibri"/>
                <a:cs typeface="Calibri"/>
              </a:rPr>
              <a:t>corpus-based</a:t>
            </a:r>
            <a:r>
              <a:rPr lang="fr-FR" sz="3600" dirty="0" smtClean="0">
                <a:latin typeface="Calibri"/>
                <a:cs typeface="Calibri"/>
              </a:rPr>
              <a:t> </a:t>
            </a:r>
            <a:r>
              <a:rPr lang="fr-FR" sz="3600" dirty="0" err="1" smtClean="0">
                <a:latin typeface="Calibri"/>
                <a:cs typeface="Calibri"/>
              </a:rPr>
              <a:t>study</a:t>
            </a:r>
            <a:endParaRPr lang="fr-FR" sz="3600" dirty="0">
              <a:latin typeface="Calibri"/>
              <a:cs typeface="Calibri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5334000" cy="2653262"/>
          </a:xfrm>
        </p:spPr>
        <p:txBody>
          <a:bodyPr>
            <a:normAutofit fontScale="85000" lnSpcReduction="20000"/>
          </a:bodyPr>
          <a:lstStyle/>
          <a:p>
            <a:r>
              <a:rPr lang="fr-FR" b="1" dirty="0" smtClean="0">
                <a:latin typeface="Calibri"/>
                <a:cs typeface="Calibri"/>
              </a:rPr>
              <a:t>Maarten Lemmens</a:t>
            </a:r>
          </a:p>
          <a:p>
            <a:r>
              <a:rPr lang="fr-FR" i="1" dirty="0" smtClean="0">
                <a:latin typeface="Calibri"/>
                <a:cs typeface="Calibri"/>
              </a:rPr>
              <a:t>Université de Lille 3 – UMR 8167</a:t>
            </a:r>
          </a:p>
          <a:p>
            <a:endParaRPr lang="fr-FR" dirty="0" smtClean="0">
              <a:latin typeface="Calibri"/>
              <a:cs typeface="Calibri"/>
            </a:endParaRPr>
          </a:p>
          <a:p>
            <a:r>
              <a:rPr lang="fr-FR" b="1" dirty="0" smtClean="0">
                <a:latin typeface="Calibri"/>
                <a:cs typeface="Calibri"/>
              </a:rPr>
              <a:t>Julien </a:t>
            </a:r>
            <a:r>
              <a:rPr lang="fr-FR" b="1" dirty="0" err="1" smtClean="0">
                <a:latin typeface="Calibri"/>
                <a:cs typeface="Calibri"/>
              </a:rPr>
              <a:t>Perrez</a:t>
            </a:r>
            <a:endParaRPr lang="fr-FR" b="1" dirty="0" smtClean="0">
              <a:latin typeface="Calibri"/>
              <a:cs typeface="Calibri"/>
            </a:endParaRPr>
          </a:p>
          <a:p>
            <a:r>
              <a:rPr lang="fr-FR" i="1" dirty="0" smtClean="0">
                <a:latin typeface="Calibri"/>
                <a:cs typeface="Calibri"/>
              </a:rPr>
              <a:t>Facultés universitaires Saint-Louis</a:t>
            </a:r>
          </a:p>
          <a:p>
            <a:r>
              <a:rPr lang="fr-FR" i="1" dirty="0" smtClean="0">
                <a:latin typeface="Calibri"/>
                <a:cs typeface="Calibri"/>
              </a:rPr>
              <a:t>Université catholique de Louvain</a:t>
            </a:r>
          </a:p>
          <a:p>
            <a:endParaRPr lang="fr-FR" i="1" dirty="0" smtClean="0">
              <a:latin typeface="Calibri"/>
              <a:cs typeface="Calibri"/>
            </a:endParaRPr>
          </a:p>
          <a:p>
            <a:r>
              <a:rPr lang="fr-FR" b="1" dirty="0" err="1" smtClean="0">
                <a:latin typeface="Calibri"/>
                <a:cs typeface="Calibri"/>
              </a:rPr>
              <a:t>Anéla-ABLA-BéNéCLA</a:t>
            </a:r>
            <a:r>
              <a:rPr lang="fr-FR" b="1" dirty="0" smtClean="0">
                <a:latin typeface="Calibri"/>
                <a:cs typeface="Calibri"/>
              </a:rPr>
              <a:t> </a:t>
            </a:r>
            <a:r>
              <a:rPr lang="fr-FR" b="1" dirty="0" err="1" smtClean="0">
                <a:latin typeface="Calibri"/>
                <a:cs typeface="Calibri"/>
              </a:rPr>
              <a:t>Spring</a:t>
            </a:r>
            <a:r>
              <a:rPr lang="fr-FR" b="1" dirty="0" smtClean="0">
                <a:latin typeface="Calibri"/>
                <a:cs typeface="Calibri"/>
              </a:rPr>
              <a:t> Meeting</a:t>
            </a:r>
          </a:p>
          <a:p>
            <a:r>
              <a:rPr lang="en-US" dirty="0" smtClean="0">
                <a:latin typeface="Calibri"/>
                <a:cs typeface="Calibri"/>
              </a:rPr>
              <a:t>23 April 2010</a:t>
            </a:r>
            <a:r>
              <a:rPr lang="fr-FR" dirty="0" smtClean="0">
                <a:latin typeface="Calibri"/>
                <a:cs typeface="Calibri"/>
              </a:rPr>
              <a:t> </a:t>
            </a:r>
            <a:endParaRPr lang="fr-FR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28600"/>
            <a:ext cx="8229600" cy="1066800"/>
          </a:xfrm>
        </p:spPr>
        <p:txBody>
          <a:bodyPr/>
          <a:lstStyle/>
          <a:p>
            <a:r>
              <a:rPr lang="fr-FR" dirty="0" smtClean="0">
                <a:latin typeface="Calibri"/>
                <a:cs typeface="Calibri"/>
              </a:rPr>
              <a:t>Uses of </a:t>
            </a:r>
            <a:r>
              <a:rPr lang="fr-FR" i="1" dirty="0" err="1" smtClean="0">
                <a:latin typeface="Calibri"/>
                <a:cs typeface="Calibri"/>
              </a:rPr>
              <a:t>zitten</a:t>
            </a:r>
            <a:endParaRPr lang="fr-FR" i="1" dirty="0">
              <a:latin typeface="Calibri"/>
              <a:cs typeface="Calibri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33400" y="1161872"/>
            <a:ext cx="8229600" cy="12003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514350" indent="-514350">
              <a:buAutoNum type="romanLcParenBoth"/>
            </a:pPr>
            <a:r>
              <a:rPr lang="fr-FR" sz="2400" dirty="0" smtClean="0">
                <a:latin typeface="Calibri"/>
                <a:cs typeface="Calibri"/>
              </a:rPr>
              <a:t>Be in a </a:t>
            </a:r>
            <a:r>
              <a:rPr lang="fr-FR" sz="2400" dirty="0" err="1" smtClean="0">
                <a:latin typeface="Calibri"/>
                <a:cs typeface="Calibri"/>
              </a:rPr>
              <a:t>sitting</a:t>
            </a:r>
            <a:r>
              <a:rPr lang="fr-FR" sz="2400" dirty="0" smtClean="0">
                <a:latin typeface="Calibri"/>
                <a:cs typeface="Calibri"/>
              </a:rPr>
              <a:t> posture (postural variation)</a:t>
            </a:r>
          </a:p>
          <a:p>
            <a:pPr marL="514350" indent="-514350"/>
            <a:r>
              <a:rPr lang="fr-FR" sz="2400" dirty="0" smtClean="0">
                <a:latin typeface="Calibri"/>
                <a:cs typeface="Calibri"/>
              </a:rPr>
              <a:t>	=&gt; default posture of </a:t>
            </a:r>
            <a:r>
              <a:rPr lang="fr-FR" sz="2400" dirty="0" err="1" smtClean="0">
                <a:latin typeface="Calibri"/>
                <a:cs typeface="Calibri"/>
              </a:rPr>
              <a:t>small</a:t>
            </a:r>
            <a:r>
              <a:rPr lang="fr-FR" sz="2400" dirty="0" smtClean="0">
                <a:latin typeface="Calibri"/>
                <a:cs typeface="Calibri"/>
              </a:rPr>
              <a:t> </a:t>
            </a:r>
            <a:r>
              <a:rPr lang="fr-FR" sz="2400" dirty="0" err="1" smtClean="0">
                <a:latin typeface="Calibri"/>
                <a:cs typeface="Calibri"/>
              </a:rPr>
              <a:t>animals</a:t>
            </a:r>
            <a:endParaRPr lang="fr-FR" sz="2400" dirty="0" smtClean="0">
              <a:latin typeface="Calibri"/>
              <a:cs typeface="Calibri"/>
            </a:endParaRPr>
          </a:p>
          <a:p>
            <a:pPr marL="514350" indent="-514350"/>
            <a:r>
              <a:rPr lang="fr-FR" sz="2400" dirty="0" smtClean="0">
                <a:latin typeface="Calibri"/>
                <a:cs typeface="Calibri"/>
              </a:rPr>
              <a:t>		=&gt; default posture of </a:t>
            </a:r>
            <a:r>
              <a:rPr lang="fr-FR" sz="2400" dirty="0" err="1" smtClean="0">
                <a:latin typeface="Calibri"/>
                <a:cs typeface="Calibri"/>
              </a:rPr>
              <a:t>insects</a:t>
            </a:r>
            <a:endParaRPr lang="fr-FR" sz="2400" dirty="0" smtClean="0">
              <a:latin typeface="Calibri"/>
              <a:cs typeface="Calibri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33400" y="2507159"/>
            <a:ext cx="4191000" cy="138499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2400" dirty="0" smtClean="0">
                <a:latin typeface="Calibri"/>
                <a:cs typeface="Calibri"/>
              </a:rPr>
              <a:t>(i</a:t>
            </a:r>
            <a:r>
              <a:rPr lang="nl-BE" sz="2400" dirty="0" smtClean="0">
                <a:latin typeface="Calibri"/>
                <a:cs typeface="Calibri"/>
              </a:rPr>
              <a:t>i) (Close) </a:t>
            </a:r>
            <a:r>
              <a:rPr lang="nl-BE" sz="2400" b="1" dirty="0" smtClean="0">
                <a:latin typeface="Calibri"/>
                <a:cs typeface="Calibri"/>
              </a:rPr>
              <a:t>containment</a:t>
            </a:r>
          </a:p>
          <a:p>
            <a:r>
              <a:rPr lang="nl-BE" sz="2000" i="1" dirty="0" smtClean="0">
                <a:latin typeface="Calibri"/>
                <a:cs typeface="Calibri"/>
              </a:rPr>
              <a:t>Hij zit in de gevangenis</a:t>
            </a:r>
          </a:p>
          <a:p>
            <a:r>
              <a:rPr lang="nl-BE" sz="2000" i="1" dirty="0" smtClean="0">
                <a:latin typeface="Calibri"/>
                <a:cs typeface="Calibri"/>
              </a:rPr>
              <a:t>‘He sits in jail’</a:t>
            </a:r>
          </a:p>
          <a:p>
            <a:endParaRPr lang="fr-FR" sz="2000" i="1" dirty="0">
              <a:latin typeface="Calibri"/>
              <a:cs typeface="Calibri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4800600" y="2514600"/>
            <a:ext cx="3962400" cy="138499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2400" dirty="0" smtClean="0">
                <a:latin typeface="Calibri"/>
                <a:cs typeface="Calibri"/>
              </a:rPr>
              <a:t>(i</a:t>
            </a:r>
            <a:r>
              <a:rPr lang="nl-BE" sz="2400" dirty="0" smtClean="0">
                <a:latin typeface="Calibri"/>
                <a:cs typeface="Calibri"/>
              </a:rPr>
              <a:t>ii) (Close) </a:t>
            </a:r>
            <a:r>
              <a:rPr lang="nl-BE" sz="2400" b="1" dirty="0" smtClean="0">
                <a:latin typeface="Calibri"/>
                <a:cs typeface="Calibri"/>
              </a:rPr>
              <a:t>contact</a:t>
            </a:r>
          </a:p>
          <a:p>
            <a:r>
              <a:rPr lang="nl-BE" sz="2000" i="1" dirty="0" smtClean="0">
                <a:latin typeface="Calibri"/>
                <a:cs typeface="Calibri"/>
              </a:rPr>
              <a:t>Er zit geen deurknob aan deze deur </a:t>
            </a:r>
          </a:p>
          <a:p>
            <a:r>
              <a:rPr lang="nl-BE" sz="2000" i="1" dirty="0" smtClean="0">
                <a:latin typeface="Calibri"/>
                <a:cs typeface="Calibri"/>
              </a:rPr>
              <a:t>‘There sits no doorknob on this door’’</a:t>
            </a:r>
            <a:endParaRPr lang="fr-FR" sz="2000" i="1" dirty="0">
              <a:latin typeface="Calibri"/>
              <a:cs typeface="Calibri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533400" y="4038600"/>
            <a:ext cx="4191000" cy="138499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2400" dirty="0" smtClean="0">
                <a:latin typeface="Calibri"/>
                <a:cs typeface="Calibri"/>
              </a:rPr>
              <a:t>(i</a:t>
            </a:r>
            <a:r>
              <a:rPr lang="nl-BE" sz="2400" dirty="0" smtClean="0">
                <a:latin typeface="Calibri"/>
                <a:cs typeface="Calibri"/>
              </a:rPr>
              <a:t>ib) metaphorical </a:t>
            </a:r>
            <a:r>
              <a:rPr lang="nl-BE" sz="2400" b="1" dirty="0" smtClean="0">
                <a:latin typeface="Calibri"/>
                <a:cs typeface="Calibri"/>
              </a:rPr>
              <a:t>containment</a:t>
            </a:r>
          </a:p>
          <a:p>
            <a:r>
              <a:rPr lang="nl-BE" sz="2000" i="1" dirty="0" smtClean="0">
                <a:latin typeface="Calibri"/>
                <a:cs typeface="Calibri"/>
              </a:rPr>
              <a:t>Er zit spanning in deze wedstrijd</a:t>
            </a:r>
          </a:p>
          <a:p>
            <a:r>
              <a:rPr lang="nl-BE" sz="2000" i="1" dirty="0" smtClean="0">
                <a:latin typeface="Calibri"/>
                <a:cs typeface="Calibri"/>
              </a:rPr>
              <a:t>‘There sits suspense in this match’</a:t>
            </a:r>
          </a:p>
          <a:p>
            <a:endParaRPr lang="fr-FR" sz="2000" i="1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Calibri"/>
                <a:cs typeface="Calibri"/>
              </a:rPr>
              <a:t>Our </a:t>
            </a:r>
            <a:r>
              <a:rPr lang="fr-FR" dirty="0" err="1" smtClean="0">
                <a:latin typeface="Calibri"/>
                <a:cs typeface="Calibri"/>
              </a:rPr>
              <a:t>study</a:t>
            </a:r>
            <a:endParaRPr lang="fr-FR" dirty="0">
              <a:latin typeface="Calibri"/>
              <a:cs typeface="Calibri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>
                <a:latin typeface="Calibri"/>
                <a:cs typeface="Calibri"/>
              </a:rPr>
              <a:t>Corpora</a:t>
            </a:r>
            <a:endParaRPr lang="fr-FR" dirty="0" smtClean="0">
              <a:latin typeface="Calibri"/>
              <a:cs typeface="Calibri"/>
            </a:endParaRPr>
          </a:p>
          <a:p>
            <a:pPr lvl="1"/>
            <a:r>
              <a:rPr lang="fr-FR" dirty="0" err="1" smtClean="0">
                <a:latin typeface="Calibri"/>
                <a:cs typeface="Calibri"/>
              </a:rPr>
              <a:t>Learner</a:t>
            </a:r>
            <a:r>
              <a:rPr lang="fr-FR" dirty="0" smtClean="0">
                <a:latin typeface="Calibri"/>
                <a:cs typeface="Calibri"/>
              </a:rPr>
              <a:t> corpus (</a:t>
            </a:r>
            <a:r>
              <a:rPr lang="fr-FR" i="1" dirty="0" err="1" smtClean="0">
                <a:latin typeface="Calibri"/>
                <a:cs typeface="Calibri"/>
              </a:rPr>
              <a:t>Leerdercorpus</a:t>
            </a:r>
            <a:r>
              <a:rPr lang="fr-FR" i="1" dirty="0" smtClean="0">
                <a:latin typeface="Calibri"/>
                <a:cs typeface="Calibri"/>
              </a:rPr>
              <a:t> </a:t>
            </a:r>
            <a:r>
              <a:rPr lang="fr-FR" i="1" dirty="0" err="1" smtClean="0">
                <a:latin typeface="Calibri"/>
                <a:cs typeface="Calibri"/>
              </a:rPr>
              <a:t>Nederlands</a:t>
            </a:r>
            <a:r>
              <a:rPr lang="fr-FR" dirty="0" smtClean="0">
                <a:latin typeface="Calibri"/>
                <a:cs typeface="Calibri"/>
              </a:rPr>
              <a:t>)</a:t>
            </a:r>
          </a:p>
          <a:p>
            <a:pPr lvl="2"/>
            <a:r>
              <a:rPr lang="fr-FR" dirty="0" smtClean="0">
                <a:latin typeface="Calibri"/>
                <a:cs typeface="Calibri"/>
              </a:rPr>
              <a:t>D</a:t>
            </a:r>
            <a:r>
              <a:rPr lang="fr-FR" dirty="0" err="1" smtClean="0">
                <a:latin typeface="Calibri"/>
                <a:cs typeface="Calibri"/>
              </a:rPr>
              <a:t>ifferent</a:t>
            </a:r>
            <a:r>
              <a:rPr lang="fr-FR" dirty="0" smtClean="0">
                <a:latin typeface="Calibri"/>
                <a:cs typeface="Calibri"/>
              </a:rPr>
              <a:t> L1-backgrounds </a:t>
            </a:r>
          </a:p>
          <a:p>
            <a:pPr lvl="3"/>
            <a:r>
              <a:rPr lang="fr-FR" dirty="0" smtClean="0">
                <a:latin typeface="Calibri"/>
                <a:cs typeface="Calibri"/>
              </a:rPr>
              <a:t>French, </a:t>
            </a:r>
            <a:r>
              <a:rPr lang="fr-FR" dirty="0" err="1" smtClean="0">
                <a:latin typeface="Calibri"/>
                <a:cs typeface="Calibri"/>
              </a:rPr>
              <a:t>German</a:t>
            </a:r>
            <a:r>
              <a:rPr lang="fr-FR" dirty="0" smtClean="0">
                <a:latin typeface="Calibri"/>
                <a:cs typeface="Calibri"/>
              </a:rPr>
              <a:t>, </a:t>
            </a:r>
            <a:r>
              <a:rPr lang="fr-FR" dirty="0" err="1" smtClean="0">
                <a:latin typeface="Calibri"/>
                <a:cs typeface="Calibri"/>
              </a:rPr>
              <a:t>Polish</a:t>
            </a:r>
            <a:r>
              <a:rPr lang="fr-FR" dirty="0" smtClean="0">
                <a:latin typeface="Calibri"/>
                <a:cs typeface="Calibri"/>
              </a:rPr>
              <a:t>, </a:t>
            </a:r>
            <a:r>
              <a:rPr lang="fr-FR" dirty="0" err="1" smtClean="0">
                <a:latin typeface="Calibri"/>
                <a:cs typeface="Calibri"/>
              </a:rPr>
              <a:t>Indonesian</a:t>
            </a:r>
            <a:r>
              <a:rPr lang="fr-FR" dirty="0" smtClean="0">
                <a:latin typeface="Calibri"/>
                <a:cs typeface="Calibri"/>
              </a:rPr>
              <a:t>, </a:t>
            </a:r>
            <a:r>
              <a:rPr lang="fr-FR" dirty="0" err="1" smtClean="0">
                <a:latin typeface="Calibri"/>
                <a:cs typeface="Calibri"/>
              </a:rPr>
              <a:t>Hungarian</a:t>
            </a:r>
            <a:endParaRPr lang="fr-FR" dirty="0" smtClean="0">
              <a:latin typeface="Calibri"/>
              <a:cs typeface="Calibri"/>
            </a:endParaRPr>
          </a:p>
          <a:p>
            <a:pPr lvl="2"/>
            <a:r>
              <a:rPr lang="fr-FR" dirty="0" smtClean="0">
                <a:latin typeface="Calibri"/>
                <a:cs typeface="Calibri"/>
              </a:rPr>
              <a:t>French </a:t>
            </a:r>
            <a:r>
              <a:rPr lang="fr-FR" dirty="0" err="1" smtClean="0">
                <a:latin typeface="Calibri"/>
                <a:cs typeface="Calibri"/>
              </a:rPr>
              <a:t>subcorpus</a:t>
            </a:r>
            <a:r>
              <a:rPr lang="fr-FR" dirty="0" smtClean="0">
                <a:latin typeface="Calibri"/>
                <a:cs typeface="Calibri"/>
              </a:rPr>
              <a:t> =&gt; 323,921 </a:t>
            </a:r>
            <a:r>
              <a:rPr lang="fr-FR" dirty="0" err="1" smtClean="0">
                <a:latin typeface="Calibri"/>
                <a:cs typeface="Calibri"/>
              </a:rPr>
              <a:t>words</a:t>
            </a:r>
            <a:endParaRPr lang="fr-FR" dirty="0" smtClean="0">
              <a:latin typeface="Calibri"/>
              <a:cs typeface="Calibri"/>
            </a:endParaRPr>
          </a:p>
          <a:p>
            <a:pPr lvl="3"/>
            <a:r>
              <a:rPr lang="fr-FR" dirty="0" smtClean="0">
                <a:latin typeface="Calibri"/>
                <a:cs typeface="Calibri"/>
              </a:rPr>
              <a:t>A</a:t>
            </a:r>
            <a:r>
              <a:rPr lang="fr-FR" dirty="0" err="1" smtClean="0">
                <a:latin typeface="Calibri"/>
                <a:cs typeface="Calibri"/>
              </a:rPr>
              <a:t>rgumentative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essays</a:t>
            </a:r>
            <a:endParaRPr lang="fr-FR" dirty="0" smtClean="0">
              <a:latin typeface="Calibri"/>
              <a:cs typeface="Calibri"/>
            </a:endParaRPr>
          </a:p>
          <a:p>
            <a:pPr lvl="3"/>
            <a:r>
              <a:rPr lang="fr-FR" dirty="0" err="1" smtClean="0">
                <a:latin typeface="Calibri"/>
                <a:cs typeface="Calibri"/>
              </a:rPr>
              <a:t>CNaVT-exams</a:t>
            </a:r>
            <a:r>
              <a:rPr lang="fr-FR" dirty="0" smtClean="0">
                <a:latin typeface="Calibri"/>
                <a:cs typeface="Calibri"/>
              </a:rPr>
              <a:t> (</a:t>
            </a:r>
            <a:r>
              <a:rPr lang="fr-FR" dirty="0" err="1" smtClean="0">
                <a:latin typeface="Calibri"/>
                <a:cs typeface="Calibri"/>
              </a:rPr>
              <a:t>essays</a:t>
            </a:r>
            <a:r>
              <a:rPr lang="fr-FR" dirty="0" smtClean="0">
                <a:latin typeface="Calibri"/>
                <a:cs typeface="Calibri"/>
              </a:rPr>
              <a:t>, </a:t>
            </a:r>
            <a:r>
              <a:rPr lang="fr-FR" dirty="0" err="1" smtClean="0">
                <a:latin typeface="Calibri"/>
                <a:cs typeface="Calibri"/>
              </a:rPr>
              <a:t>summaries</a:t>
            </a:r>
            <a:r>
              <a:rPr lang="fr-FR" dirty="0" smtClean="0">
                <a:latin typeface="Calibri"/>
                <a:cs typeface="Calibri"/>
              </a:rPr>
              <a:t>, reports,…)</a:t>
            </a:r>
          </a:p>
          <a:p>
            <a:pPr lvl="1"/>
            <a:r>
              <a:rPr lang="fr-FR" dirty="0" smtClean="0">
                <a:latin typeface="Calibri"/>
                <a:cs typeface="Calibri"/>
              </a:rPr>
              <a:t>Control corpus </a:t>
            </a:r>
            <a:r>
              <a:rPr lang="fr-FR" sz="2200" dirty="0" smtClean="0">
                <a:latin typeface="Calibri"/>
                <a:cs typeface="Calibri"/>
              </a:rPr>
              <a:t>(Corpus </a:t>
            </a:r>
            <a:r>
              <a:rPr lang="fr-FR" sz="2200" dirty="0" err="1" smtClean="0">
                <a:latin typeface="Calibri"/>
                <a:cs typeface="Calibri"/>
              </a:rPr>
              <a:t>Nederlands</a:t>
            </a:r>
            <a:r>
              <a:rPr lang="fr-FR" sz="2200" dirty="0" smtClean="0">
                <a:latin typeface="Calibri"/>
                <a:cs typeface="Calibri"/>
              </a:rPr>
              <a:t> </a:t>
            </a:r>
            <a:r>
              <a:rPr lang="fr-FR" sz="2200" dirty="0" err="1" smtClean="0">
                <a:latin typeface="Calibri"/>
                <a:cs typeface="Calibri"/>
              </a:rPr>
              <a:t>door</a:t>
            </a:r>
            <a:r>
              <a:rPr lang="fr-FR" sz="2200" dirty="0" smtClean="0">
                <a:latin typeface="Calibri"/>
                <a:cs typeface="Calibri"/>
              </a:rPr>
              <a:t> </a:t>
            </a:r>
            <a:r>
              <a:rPr lang="fr-FR" sz="2200" dirty="0" err="1" smtClean="0">
                <a:latin typeface="Calibri"/>
                <a:cs typeface="Calibri"/>
              </a:rPr>
              <a:t>Nederlandstaligen</a:t>
            </a:r>
            <a:r>
              <a:rPr lang="fr-FR" sz="2200" dirty="0" smtClean="0">
                <a:latin typeface="Calibri"/>
                <a:cs typeface="Calibri"/>
              </a:rPr>
              <a:t>)</a:t>
            </a:r>
          </a:p>
          <a:p>
            <a:pPr lvl="2"/>
            <a:r>
              <a:rPr lang="fr-FR" dirty="0" smtClean="0">
                <a:latin typeface="Calibri"/>
                <a:cs typeface="Calibri"/>
              </a:rPr>
              <a:t>Argumentative </a:t>
            </a:r>
            <a:r>
              <a:rPr lang="fr-FR" dirty="0" err="1" smtClean="0">
                <a:latin typeface="Calibri"/>
                <a:cs typeface="Calibri"/>
              </a:rPr>
              <a:t>essays</a:t>
            </a:r>
            <a:endParaRPr lang="fr-FR" dirty="0" smtClean="0">
              <a:latin typeface="Calibri"/>
              <a:cs typeface="Calibri"/>
            </a:endParaRPr>
          </a:p>
          <a:p>
            <a:pPr lvl="2"/>
            <a:r>
              <a:rPr lang="fr-FR" dirty="0" smtClean="0">
                <a:latin typeface="Calibri"/>
                <a:cs typeface="Calibri"/>
              </a:rPr>
              <a:t>52,000 </a:t>
            </a:r>
            <a:r>
              <a:rPr lang="fr-FR" dirty="0" err="1" smtClean="0">
                <a:latin typeface="Calibri"/>
                <a:cs typeface="Calibri"/>
              </a:rPr>
              <a:t>words</a:t>
            </a:r>
            <a:endParaRPr lang="fr-FR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>
                <a:latin typeface="Calibri"/>
                <a:cs typeface="Calibri"/>
              </a:rPr>
              <a:t>Overall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frequencies</a:t>
            </a:r>
            <a:endParaRPr lang="fr-FR" dirty="0">
              <a:latin typeface="Calibri"/>
              <a:cs typeface="Calibri"/>
            </a:endParaRPr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36941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595825">
                <a:tc>
                  <a:txBody>
                    <a:bodyPr/>
                    <a:lstStyle/>
                    <a:p>
                      <a:pPr algn="ctr"/>
                      <a:endParaRPr lang="fr-FR" sz="20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2400" dirty="0" err="1" smtClean="0">
                          <a:latin typeface="Calibri"/>
                          <a:cs typeface="Calibri"/>
                        </a:rPr>
                        <a:t>Learner</a:t>
                      </a:r>
                      <a:endParaRPr lang="fr-FR" sz="24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alibri"/>
                          <a:cs typeface="Calibri"/>
                        </a:rPr>
                        <a:t>Control</a:t>
                      </a:r>
                      <a:endParaRPr lang="fr-FR" sz="24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516381">
                <a:tc>
                  <a:txBody>
                    <a:bodyPr/>
                    <a:lstStyle/>
                    <a:p>
                      <a:pPr algn="ctr"/>
                      <a:endParaRPr lang="fr-FR" sz="2000">
                        <a:latin typeface="Calibri"/>
                        <a:cs typeface="Calibri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2000" smtClean="0">
                          <a:latin typeface="Calibri"/>
                          <a:cs typeface="Calibri"/>
                        </a:rPr>
                        <a:t>323,921 </a:t>
                      </a:r>
                      <a:r>
                        <a:rPr lang="fr-FR" sz="2000" dirty="0" err="1" smtClean="0">
                          <a:latin typeface="Calibri"/>
                          <a:cs typeface="Calibri"/>
                        </a:rPr>
                        <a:t>words</a:t>
                      </a:r>
                      <a:endParaRPr lang="fr-FR" sz="20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2000" smtClean="0">
                          <a:latin typeface="Calibri"/>
                          <a:cs typeface="Calibri"/>
                        </a:rPr>
                        <a:t>52,000 </a:t>
                      </a:r>
                      <a:r>
                        <a:rPr lang="fr-FR" sz="2000" dirty="0" err="1" smtClean="0">
                          <a:latin typeface="Calibri"/>
                          <a:cs typeface="Calibri"/>
                        </a:rPr>
                        <a:t>words</a:t>
                      </a:r>
                      <a:endParaRPr lang="fr-FR" sz="20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20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516381">
                <a:tc>
                  <a:txBody>
                    <a:bodyPr/>
                    <a:lstStyle/>
                    <a:p>
                      <a:pPr algn="ctr"/>
                      <a:endParaRPr lang="fr-FR" sz="200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err="1" smtClean="0">
                          <a:latin typeface="Calibri"/>
                          <a:cs typeface="Calibri"/>
                        </a:rPr>
                        <a:t>Occ</a:t>
                      </a:r>
                      <a:r>
                        <a:rPr lang="fr-FR" sz="2000" dirty="0" smtClean="0">
                          <a:latin typeface="Calibri"/>
                          <a:cs typeface="Calibri"/>
                        </a:rPr>
                        <a:t>.</a:t>
                      </a:r>
                      <a:endParaRPr lang="fr-FR" sz="20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smtClean="0">
                          <a:latin typeface="Calibri"/>
                          <a:cs typeface="Calibri"/>
                        </a:rPr>
                        <a:t>/50,000 </a:t>
                      </a:r>
                      <a:r>
                        <a:rPr lang="fr-FR" sz="2000" dirty="0" smtClean="0">
                          <a:latin typeface="Calibri"/>
                          <a:cs typeface="Calibri"/>
                        </a:rPr>
                        <a:t>w.</a:t>
                      </a:r>
                      <a:endParaRPr lang="fr-FR" sz="20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err="1" smtClean="0">
                          <a:latin typeface="Calibri"/>
                          <a:cs typeface="Calibri"/>
                        </a:rPr>
                        <a:t>Occ</a:t>
                      </a:r>
                      <a:r>
                        <a:rPr lang="fr-FR" sz="2000" dirty="0" smtClean="0">
                          <a:latin typeface="Calibri"/>
                          <a:cs typeface="Calibri"/>
                        </a:rPr>
                        <a:t>.</a:t>
                      </a:r>
                      <a:endParaRPr lang="fr-FR" sz="20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smtClean="0">
                          <a:latin typeface="Calibri"/>
                          <a:cs typeface="Calibri"/>
                        </a:rPr>
                        <a:t>/50,000 </a:t>
                      </a:r>
                      <a:r>
                        <a:rPr lang="fr-FR" sz="2000" dirty="0" smtClean="0">
                          <a:latin typeface="Calibri"/>
                          <a:cs typeface="Calibri"/>
                        </a:rPr>
                        <a:t>w.</a:t>
                      </a:r>
                      <a:endParaRPr lang="fr-FR" sz="20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516381">
                <a:tc>
                  <a:txBody>
                    <a:bodyPr/>
                    <a:lstStyle/>
                    <a:p>
                      <a:pPr algn="ctr"/>
                      <a:r>
                        <a:rPr lang="fr-FR" sz="2000" i="1" dirty="0" err="1" smtClean="0">
                          <a:latin typeface="Calibri"/>
                          <a:cs typeface="Calibri"/>
                        </a:rPr>
                        <a:t>Staan</a:t>
                      </a:r>
                      <a:endParaRPr lang="fr-FR" sz="2000" i="1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Calibri"/>
                          <a:cs typeface="Calibri"/>
                        </a:rPr>
                        <a:t>209</a:t>
                      </a:r>
                      <a:endParaRPr lang="fr-FR" sz="20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Calibri"/>
                          <a:cs typeface="Calibri"/>
                        </a:rPr>
                        <a:t>32.25</a:t>
                      </a:r>
                      <a:endParaRPr lang="fr-FR" sz="20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Calibri"/>
                          <a:cs typeface="Calibri"/>
                        </a:rPr>
                        <a:t>73</a:t>
                      </a:r>
                      <a:endParaRPr lang="fr-FR" sz="20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>
                          <a:latin typeface="Calibri"/>
                          <a:cs typeface="Calibri"/>
                        </a:rPr>
                        <a:t>70.05</a:t>
                      </a:r>
                    </a:p>
                  </a:txBody>
                  <a:tcPr/>
                </a:tc>
              </a:tr>
              <a:tr h="516381">
                <a:tc>
                  <a:txBody>
                    <a:bodyPr/>
                    <a:lstStyle/>
                    <a:p>
                      <a:pPr algn="ctr"/>
                      <a:r>
                        <a:rPr lang="fr-FR" sz="2000" i="1" dirty="0" smtClean="0">
                          <a:latin typeface="Calibri"/>
                          <a:cs typeface="Calibri"/>
                        </a:rPr>
                        <a:t>L</a:t>
                      </a:r>
                      <a:r>
                        <a:rPr lang="fr-FR" sz="2000" i="1" dirty="0" err="1" smtClean="0">
                          <a:latin typeface="Calibri"/>
                          <a:cs typeface="Calibri"/>
                        </a:rPr>
                        <a:t>iggen</a:t>
                      </a:r>
                      <a:r>
                        <a:rPr lang="fr-FR" sz="2000" i="1" dirty="0" smtClean="0">
                          <a:latin typeface="Calibri"/>
                          <a:cs typeface="Calibri"/>
                        </a:rPr>
                        <a:t> </a:t>
                      </a:r>
                      <a:endParaRPr lang="fr-FR" sz="2000" i="1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Calibri"/>
                          <a:cs typeface="Calibri"/>
                        </a:rPr>
                        <a:t>88</a:t>
                      </a:r>
                      <a:endParaRPr lang="fr-FR" sz="20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Calibri"/>
                          <a:cs typeface="Calibri"/>
                        </a:rPr>
                        <a:t>13.6</a:t>
                      </a:r>
                      <a:endParaRPr lang="fr-FR" sz="20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Calibri"/>
                          <a:cs typeface="Calibri"/>
                        </a:rPr>
                        <a:t>55</a:t>
                      </a:r>
                      <a:endParaRPr lang="fr-FR" sz="20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>
                          <a:latin typeface="Calibri"/>
                          <a:cs typeface="Calibri"/>
                        </a:rPr>
                        <a:t>52.8</a:t>
                      </a:r>
                    </a:p>
                  </a:txBody>
                  <a:tcPr/>
                </a:tc>
              </a:tr>
              <a:tr h="516381">
                <a:tc>
                  <a:txBody>
                    <a:bodyPr/>
                    <a:lstStyle/>
                    <a:p>
                      <a:pPr algn="ctr"/>
                      <a:r>
                        <a:rPr lang="fr-FR" sz="2000" i="1" dirty="0" err="1" smtClean="0">
                          <a:latin typeface="Calibri"/>
                          <a:cs typeface="Calibri"/>
                        </a:rPr>
                        <a:t>Zitten</a:t>
                      </a:r>
                      <a:endParaRPr lang="fr-FR" sz="2000" i="1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Calibri"/>
                          <a:cs typeface="Calibri"/>
                        </a:rPr>
                        <a:t>110</a:t>
                      </a:r>
                      <a:endParaRPr lang="fr-FR" sz="20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Calibri"/>
                          <a:cs typeface="Calibri"/>
                        </a:rPr>
                        <a:t>17</a:t>
                      </a:r>
                      <a:endParaRPr lang="fr-FR" sz="20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Calibri"/>
                          <a:cs typeface="Calibri"/>
                        </a:rPr>
                        <a:t>22</a:t>
                      </a:r>
                      <a:endParaRPr lang="fr-FR" sz="20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Calibri"/>
                          <a:cs typeface="Calibri"/>
                        </a:rPr>
                        <a:t>21.1</a:t>
                      </a:r>
                      <a:endParaRPr lang="fr-FR" sz="20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516381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latin typeface="Calibri"/>
                          <a:cs typeface="Calibri"/>
                        </a:rPr>
                        <a:t>Total</a:t>
                      </a:r>
                      <a:endParaRPr lang="fr-FR" sz="2000" b="1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latin typeface="Calibri"/>
                          <a:cs typeface="Calibri"/>
                        </a:rPr>
                        <a:t>407</a:t>
                      </a:r>
                      <a:endParaRPr lang="fr-FR" sz="2000" b="1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latin typeface="Calibri"/>
                          <a:cs typeface="Calibri"/>
                        </a:rPr>
                        <a:t>62.85</a:t>
                      </a:r>
                      <a:endParaRPr lang="fr-FR" sz="2000" b="1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latin typeface="Calibri"/>
                          <a:cs typeface="Calibri"/>
                        </a:rPr>
                        <a:t>150</a:t>
                      </a:r>
                      <a:endParaRPr lang="fr-FR" sz="2000" b="1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latin typeface="Calibri"/>
                          <a:cs typeface="Calibri"/>
                        </a:rPr>
                        <a:t>143.95</a:t>
                      </a:r>
                      <a:endParaRPr lang="fr-FR" sz="2000" b="1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>
                <a:latin typeface="Calibri"/>
                <a:cs typeface="Calibri"/>
              </a:rPr>
              <a:t>Overall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frequencies</a:t>
            </a:r>
            <a:endParaRPr lang="fr-FR" dirty="0">
              <a:latin typeface="Calibri"/>
              <a:cs typeface="Calibri"/>
            </a:endParaRPr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36941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595825">
                <a:tc>
                  <a:txBody>
                    <a:bodyPr/>
                    <a:lstStyle/>
                    <a:p>
                      <a:pPr algn="ctr"/>
                      <a:endParaRPr lang="fr-FR" sz="20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2400" dirty="0" err="1" smtClean="0">
                          <a:latin typeface="Calibri"/>
                          <a:cs typeface="Calibri"/>
                        </a:rPr>
                        <a:t>Learner</a:t>
                      </a:r>
                      <a:endParaRPr lang="fr-FR" sz="24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alibri"/>
                          <a:cs typeface="Calibri"/>
                        </a:rPr>
                        <a:t>Control</a:t>
                      </a:r>
                      <a:endParaRPr lang="fr-FR" sz="24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516381">
                <a:tc>
                  <a:txBody>
                    <a:bodyPr/>
                    <a:lstStyle/>
                    <a:p>
                      <a:pPr algn="ctr"/>
                      <a:endParaRPr lang="fr-FR" sz="2000">
                        <a:latin typeface="Calibri"/>
                        <a:cs typeface="Calibri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2000" smtClean="0">
                          <a:latin typeface="Calibri"/>
                          <a:cs typeface="Calibri"/>
                        </a:rPr>
                        <a:t>323,921 </a:t>
                      </a:r>
                      <a:r>
                        <a:rPr lang="fr-FR" sz="2000" dirty="0" err="1" smtClean="0">
                          <a:latin typeface="Calibri"/>
                          <a:cs typeface="Calibri"/>
                        </a:rPr>
                        <a:t>words</a:t>
                      </a:r>
                      <a:endParaRPr lang="fr-FR" sz="20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2000" smtClean="0">
                          <a:latin typeface="Calibri"/>
                          <a:cs typeface="Calibri"/>
                        </a:rPr>
                        <a:t>52,000 </a:t>
                      </a:r>
                      <a:r>
                        <a:rPr lang="fr-FR" sz="2000" dirty="0" err="1" smtClean="0">
                          <a:latin typeface="Calibri"/>
                          <a:cs typeface="Calibri"/>
                        </a:rPr>
                        <a:t>words</a:t>
                      </a:r>
                      <a:endParaRPr lang="fr-FR" sz="20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20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516381">
                <a:tc>
                  <a:txBody>
                    <a:bodyPr/>
                    <a:lstStyle/>
                    <a:p>
                      <a:pPr algn="ctr"/>
                      <a:endParaRPr lang="fr-FR" sz="200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err="1" smtClean="0">
                          <a:latin typeface="Calibri"/>
                          <a:cs typeface="Calibri"/>
                        </a:rPr>
                        <a:t>Occ</a:t>
                      </a:r>
                      <a:r>
                        <a:rPr lang="fr-FR" sz="2000" dirty="0" smtClean="0">
                          <a:latin typeface="Calibri"/>
                          <a:cs typeface="Calibri"/>
                        </a:rPr>
                        <a:t>.</a:t>
                      </a:r>
                      <a:endParaRPr lang="fr-FR" sz="20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smtClean="0">
                          <a:latin typeface="Calibri"/>
                          <a:cs typeface="Calibri"/>
                        </a:rPr>
                        <a:t>/50,000 </a:t>
                      </a:r>
                      <a:r>
                        <a:rPr lang="fr-FR" sz="2000" dirty="0" smtClean="0">
                          <a:latin typeface="Calibri"/>
                          <a:cs typeface="Calibri"/>
                        </a:rPr>
                        <a:t>w.</a:t>
                      </a:r>
                      <a:endParaRPr lang="fr-FR" sz="20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err="1" smtClean="0">
                          <a:latin typeface="Calibri"/>
                          <a:cs typeface="Calibri"/>
                        </a:rPr>
                        <a:t>Occ</a:t>
                      </a:r>
                      <a:r>
                        <a:rPr lang="fr-FR" sz="2000" dirty="0" smtClean="0">
                          <a:latin typeface="Calibri"/>
                          <a:cs typeface="Calibri"/>
                        </a:rPr>
                        <a:t>.</a:t>
                      </a:r>
                      <a:endParaRPr lang="fr-FR" sz="20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smtClean="0">
                          <a:latin typeface="Calibri"/>
                          <a:cs typeface="Calibri"/>
                        </a:rPr>
                        <a:t>/50,000 </a:t>
                      </a:r>
                      <a:r>
                        <a:rPr lang="fr-FR" sz="2000" dirty="0" smtClean="0">
                          <a:latin typeface="Calibri"/>
                          <a:cs typeface="Calibri"/>
                        </a:rPr>
                        <a:t>w.</a:t>
                      </a:r>
                      <a:endParaRPr lang="fr-FR" sz="20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516381">
                <a:tc>
                  <a:txBody>
                    <a:bodyPr/>
                    <a:lstStyle/>
                    <a:p>
                      <a:pPr algn="ctr"/>
                      <a:r>
                        <a:rPr lang="fr-FR" sz="2000" b="1" i="1" dirty="0" err="1" smtClean="0">
                          <a:solidFill>
                            <a:schemeClr val="accent2"/>
                          </a:solidFill>
                          <a:latin typeface="Calibri"/>
                          <a:cs typeface="Calibri"/>
                        </a:rPr>
                        <a:t>Staan</a:t>
                      </a:r>
                      <a:endParaRPr lang="fr-FR" sz="2000" b="1" i="1" dirty="0">
                        <a:solidFill>
                          <a:schemeClr val="accent2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solidFill>
                            <a:schemeClr val="accent2"/>
                          </a:solidFill>
                          <a:latin typeface="Calibri"/>
                          <a:cs typeface="Calibri"/>
                        </a:rPr>
                        <a:t>209</a:t>
                      </a:r>
                      <a:endParaRPr lang="fr-FR" sz="2000" b="1" dirty="0">
                        <a:solidFill>
                          <a:schemeClr val="accent2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solidFill>
                            <a:schemeClr val="accent2"/>
                          </a:solidFill>
                          <a:latin typeface="Calibri"/>
                          <a:cs typeface="Calibri"/>
                        </a:rPr>
                        <a:t>32.25</a:t>
                      </a:r>
                      <a:endParaRPr lang="fr-FR" sz="2000" b="1" dirty="0">
                        <a:solidFill>
                          <a:schemeClr val="accent2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solidFill>
                            <a:schemeClr val="accent2"/>
                          </a:solidFill>
                          <a:latin typeface="Calibri"/>
                          <a:cs typeface="Calibri"/>
                        </a:rPr>
                        <a:t>73</a:t>
                      </a:r>
                      <a:endParaRPr lang="fr-FR" sz="2000" b="1" dirty="0">
                        <a:solidFill>
                          <a:schemeClr val="accent2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dirty="0" smtClean="0">
                          <a:solidFill>
                            <a:schemeClr val="accent2"/>
                          </a:solidFill>
                          <a:latin typeface="Calibri"/>
                          <a:cs typeface="Calibri"/>
                        </a:rPr>
                        <a:t>70.05</a:t>
                      </a:r>
                    </a:p>
                  </a:txBody>
                  <a:tcPr/>
                </a:tc>
              </a:tr>
              <a:tr h="516381">
                <a:tc>
                  <a:txBody>
                    <a:bodyPr/>
                    <a:lstStyle/>
                    <a:p>
                      <a:pPr algn="ctr"/>
                      <a:r>
                        <a:rPr lang="fr-FR" sz="2000" i="1" dirty="0" smtClean="0">
                          <a:latin typeface="Calibri"/>
                          <a:cs typeface="Calibri"/>
                        </a:rPr>
                        <a:t>L</a:t>
                      </a:r>
                      <a:r>
                        <a:rPr lang="fr-FR" sz="2000" i="1" dirty="0" err="1" smtClean="0">
                          <a:latin typeface="Calibri"/>
                          <a:cs typeface="Calibri"/>
                        </a:rPr>
                        <a:t>iggen</a:t>
                      </a:r>
                      <a:r>
                        <a:rPr lang="fr-FR" sz="2000" i="1" dirty="0" smtClean="0">
                          <a:latin typeface="Calibri"/>
                          <a:cs typeface="Calibri"/>
                        </a:rPr>
                        <a:t> </a:t>
                      </a:r>
                      <a:endParaRPr lang="fr-FR" sz="2000" i="1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Calibri"/>
                          <a:cs typeface="Calibri"/>
                        </a:rPr>
                        <a:t>88</a:t>
                      </a:r>
                      <a:endParaRPr lang="fr-FR" sz="20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Calibri"/>
                          <a:cs typeface="Calibri"/>
                        </a:rPr>
                        <a:t>13.6</a:t>
                      </a:r>
                      <a:endParaRPr lang="fr-FR" sz="20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Calibri"/>
                          <a:cs typeface="Calibri"/>
                        </a:rPr>
                        <a:t>55</a:t>
                      </a:r>
                      <a:endParaRPr lang="fr-FR" sz="20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0" dirty="0" smtClean="0">
                          <a:solidFill>
                            <a:schemeClr val="tx1"/>
                          </a:solidFill>
                          <a:latin typeface="Calibri"/>
                          <a:cs typeface="Calibri"/>
                        </a:rPr>
                        <a:t>52.8</a:t>
                      </a:r>
                    </a:p>
                  </a:txBody>
                  <a:tcPr/>
                </a:tc>
              </a:tr>
              <a:tr h="516381">
                <a:tc>
                  <a:txBody>
                    <a:bodyPr/>
                    <a:lstStyle/>
                    <a:p>
                      <a:pPr algn="ctr"/>
                      <a:r>
                        <a:rPr lang="fr-FR" sz="2000" i="1" dirty="0" err="1" smtClean="0">
                          <a:latin typeface="Calibri"/>
                          <a:cs typeface="Calibri"/>
                        </a:rPr>
                        <a:t>Zitten</a:t>
                      </a:r>
                      <a:endParaRPr lang="fr-FR" sz="2000" i="1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Calibri"/>
                          <a:cs typeface="Calibri"/>
                        </a:rPr>
                        <a:t>110</a:t>
                      </a:r>
                      <a:endParaRPr lang="fr-FR" sz="20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Calibri"/>
                          <a:cs typeface="Calibri"/>
                        </a:rPr>
                        <a:t>17</a:t>
                      </a:r>
                      <a:endParaRPr lang="fr-FR" sz="20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Calibri"/>
                          <a:cs typeface="Calibri"/>
                        </a:rPr>
                        <a:t>22</a:t>
                      </a:r>
                      <a:endParaRPr lang="fr-FR" sz="20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smtClean="0">
                          <a:latin typeface="Calibri"/>
                          <a:cs typeface="Calibri"/>
                        </a:rPr>
                        <a:t>21,1</a:t>
                      </a:r>
                      <a:endParaRPr lang="fr-FR" sz="20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516381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latin typeface="Calibri"/>
                          <a:cs typeface="Calibri"/>
                        </a:rPr>
                        <a:t>Total</a:t>
                      </a:r>
                      <a:endParaRPr lang="fr-FR" sz="2000" b="1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latin typeface="Calibri"/>
                          <a:cs typeface="Calibri"/>
                        </a:rPr>
                        <a:t>407</a:t>
                      </a:r>
                      <a:endParaRPr lang="fr-FR" sz="2000" b="1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latin typeface="Calibri"/>
                          <a:cs typeface="Calibri"/>
                        </a:rPr>
                        <a:t>62.85</a:t>
                      </a:r>
                      <a:endParaRPr lang="fr-FR" sz="2000" b="1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latin typeface="Calibri"/>
                          <a:cs typeface="Calibri"/>
                        </a:rPr>
                        <a:t>150</a:t>
                      </a:r>
                      <a:endParaRPr lang="fr-FR" sz="2000" b="1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latin typeface="Calibri"/>
                          <a:cs typeface="Calibri"/>
                        </a:rPr>
                        <a:t>143.95</a:t>
                      </a:r>
                      <a:endParaRPr lang="fr-FR" sz="2000" b="1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>
                <a:latin typeface="Calibri"/>
                <a:cs typeface="Calibri"/>
              </a:rPr>
              <a:t>Overall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frequencies</a:t>
            </a:r>
            <a:endParaRPr lang="fr-FR" dirty="0">
              <a:latin typeface="Calibri"/>
              <a:cs typeface="Calibri"/>
            </a:endParaRPr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36941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595825">
                <a:tc>
                  <a:txBody>
                    <a:bodyPr/>
                    <a:lstStyle/>
                    <a:p>
                      <a:pPr algn="ctr"/>
                      <a:endParaRPr lang="fr-FR" sz="20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2400" dirty="0" err="1" smtClean="0">
                          <a:latin typeface="Calibri"/>
                          <a:cs typeface="Calibri"/>
                        </a:rPr>
                        <a:t>Learner</a:t>
                      </a:r>
                      <a:endParaRPr lang="fr-FR" sz="24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alibri"/>
                          <a:cs typeface="Calibri"/>
                        </a:rPr>
                        <a:t>Control</a:t>
                      </a:r>
                      <a:endParaRPr lang="fr-FR" sz="24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516381">
                <a:tc>
                  <a:txBody>
                    <a:bodyPr/>
                    <a:lstStyle/>
                    <a:p>
                      <a:pPr algn="ctr"/>
                      <a:endParaRPr lang="fr-FR" sz="2000">
                        <a:latin typeface="Calibri"/>
                        <a:cs typeface="Calibri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2000" smtClean="0">
                          <a:latin typeface="Calibri"/>
                          <a:cs typeface="Calibri"/>
                        </a:rPr>
                        <a:t>323,921 </a:t>
                      </a:r>
                      <a:r>
                        <a:rPr lang="fr-FR" sz="2000" dirty="0" err="1" smtClean="0">
                          <a:latin typeface="Calibri"/>
                          <a:cs typeface="Calibri"/>
                        </a:rPr>
                        <a:t>words</a:t>
                      </a:r>
                      <a:endParaRPr lang="fr-FR" sz="20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2000" smtClean="0">
                          <a:latin typeface="Calibri"/>
                          <a:cs typeface="Calibri"/>
                        </a:rPr>
                        <a:t>52,000 </a:t>
                      </a:r>
                      <a:r>
                        <a:rPr lang="fr-FR" sz="2000" dirty="0" err="1" smtClean="0">
                          <a:latin typeface="Calibri"/>
                          <a:cs typeface="Calibri"/>
                        </a:rPr>
                        <a:t>words</a:t>
                      </a:r>
                      <a:endParaRPr lang="fr-FR" sz="20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20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516381">
                <a:tc>
                  <a:txBody>
                    <a:bodyPr/>
                    <a:lstStyle/>
                    <a:p>
                      <a:pPr algn="ctr"/>
                      <a:endParaRPr lang="fr-FR" sz="200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err="1" smtClean="0">
                          <a:latin typeface="Calibri"/>
                          <a:cs typeface="Calibri"/>
                        </a:rPr>
                        <a:t>Occ</a:t>
                      </a:r>
                      <a:r>
                        <a:rPr lang="fr-FR" sz="2000" dirty="0" smtClean="0">
                          <a:latin typeface="Calibri"/>
                          <a:cs typeface="Calibri"/>
                        </a:rPr>
                        <a:t>.</a:t>
                      </a:r>
                      <a:endParaRPr lang="fr-FR" sz="20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smtClean="0">
                          <a:latin typeface="Calibri"/>
                          <a:cs typeface="Calibri"/>
                        </a:rPr>
                        <a:t>/50,000 </a:t>
                      </a:r>
                      <a:r>
                        <a:rPr lang="fr-FR" sz="2000" dirty="0" smtClean="0">
                          <a:latin typeface="Calibri"/>
                          <a:cs typeface="Calibri"/>
                        </a:rPr>
                        <a:t>w.</a:t>
                      </a:r>
                      <a:endParaRPr lang="fr-FR" sz="20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err="1" smtClean="0">
                          <a:latin typeface="Calibri"/>
                          <a:cs typeface="Calibri"/>
                        </a:rPr>
                        <a:t>Occ</a:t>
                      </a:r>
                      <a:r>
                        <a:rPr lang="fr-FR" sz="2000" dirty="0" smtClean="0">
                          <a:latin typeface="Calibri"/>
                          <a:cs typeface="Calibri"/>
                        </a:rPr>
                        <a:t>.</a:t>
                      </a:r>
                      <a:endParaRPr lang="fr-FR" sz="20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smtClean="0">
                          <a:latin typeface="Calibri"/>
                          <a:cs typeface="Calibri"/>
                        </a:rPr>
                        <a:t>/50,000 </a:t>
                      </a:r>
                      <a:r>
                        <a:rPr lang="fr-FR" sz="2000" dirty="0" smtClean="0">
                          <a:latin typeface="Calibri"/>
                          <a:cs typeface="Calibri"/>
                        </a:rPr>
                        <a:t>w.</a:t>
                      </a:r>
                      <a:endParaRPr lang="fr-FR" sz="20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516381">
                <a:tc>
                  <a:txBody>
                    <a:bodyPr/>
                    <a:lstStyle/>
                    <a:p>
                      <a:pPr algn="ctr"/>
                      <a:r>
                        <a:rPr lang="fr-FR" sz="2000" i="1" dirty="0" err="1" smtClean="0">
                          <a:latin typeface="Calibri"/>
                          <a:cs typeface="Calibri"/>
                        </a:rPr>
                        <a:t>Staan</a:t>
                      </a:r>
                      <a:endParaRPr lang="fr-FR" sz="2000" i="1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Calibri"/>
                          <a:cs typeface="Calibri"/>
                        </a:rPr>
                        <a:t>209</a:t>
                      </a:r>
                      <a:endParaRPr lang="fr-FR" sz="20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Calibri"/>
                          <a:cs typeface="Calibri"/>
                        </a:rPr>
                        <a:t>32.25</a:t>
                      </a:r>
                      <a:endParaRPr lang="fr-FR" sz="20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Calibri"/>
                          <a:cs typeface="Calibri"/>
                        </a:rPr>
                        <a:t>73</a:t>
                      </a:r>
                      <a:endParaRPr lang="fr-FR" sz="20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dirty="0" smtClean="0">
                          <a:latin typeface="Calibri"/>
                          <a:cs typeface="Calibri"/>
                        </a:rPr>
                        <a:t>70.05</a:t>
                      </a:r>
                    </a:p>
                  </a:txBody>
                  <a:tcPr/>
                </a:tc>
              </a:tr>
              <a:tr h="516381">
                <a:tc>
                  <a:txBody>
                    <a:bodyPr/>
                    <a:lstStyle/>
                    <a:p>
                      <a:pPr algn="ctr"/>
                      <a:r>
                        <a:rPr lang="fr-FR" sz="2000" i="1" dirty="0" smtClean="0">
                          <a:latin typeface="Calibri"/>
                          <a:cs typeface="Calibri"/>
                        </a:rPr>
                        <a:t>L</a:t>
                      </a:r>
                      <a:r>
                        <a:rPr lang="fr-FR" sz="2000" i="1" dirty="0" err="1" smtClean="0">
                          <a:latin typeface="Calibri"/>
                          <a:cs typeface="Calibri"/>
                        </a:rPr>
                        <a:t>iggen</a:t>
                      </a:r>
                      <a:r>
                        <a:rPr lang="fr-FR" sz="2000" i="1" dirty="0" smtClean="0">
                          <a:latin typeface="Calibri"/>
                          <a:cs typeface="Calibri"/>
                        </a:rPr>
                        <a:t> </a:t>
                      </a:r>
                      <a:endParaRPr lang="fr-FR" sz="2000" i="1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Calibri"/>
                          <a:cs typeface="Calibri"/>
                        </a:rPr>
                        <a:t>88</a:t>
                      </a:r>
                      <a:endParaRPr lang="fr-FR" sz="20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Calibri"/>
                          <a:cs typeface="Calibri"/>
                        </a:rPr>
                        <a:t>13.6</a:t>
                      </a:r>
                      <a:endParaRPr lang="fr-FR" sz="20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Calibri"/>
                          <a:cs typeface="Calibri"/>
                        </a:rPr>
                        <a:t>55</a:t>
                      </a:r>
                      <a:endParaRPr lang="fr-FR" sz="20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Calibri"/>
                          <a:cs typeface="Calibri"/>
                        </a:rPr>
                        <a:t>52.8</a:t>
                      </a:r>
                    </a:p>
                  </a:txBody>
                  <a:tcPr/>
                </a:tc>
              </a:tr>
              <a:tr h="516381">
                <a:tc>
                  <a:txBody>
                    <a:bodyPr/>
                    <a:lstStyle/>
                    <a:p>
                      <a:pPr algn="ctr"/>
                      <a:r>
                        <a:rPr lang="fr-FR" sz="2000" i="1" dirty="0" err="1" smtClean="0">
                          <a:latin typeface="Calibri"/>
                          <a:cs typeface="Calibri"/>
                        </a:rPr>
                        <a:t>Zitten</a:t>
                      </a:r>
                      <a:endParaRPr lang="fr-FR" sz="2000" i="1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Calibri"/>
                          <a:cs typeface="Calibri"/>
                        </a:rPr>
                        <a:t>110</a:t>
                      </a:r>
                      <a:endParaRPr lang="fr-FR" sz="20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Calibri"/>
                          <a:cs typeface="Calibri"/>
                        </a:rPr>
                        <a:t>17</a:t>
                      </a:r>
                      <a:endParaRPr lang="fr-FR" sz="20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Calibri"/>
                          <a:cs typeface="Calibri"/>
                        </a:rPr>
                        <a:t>22</a:t>
                      </a:r>
                      <a:endParaRPr lang="fr-FR" sz="20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Calibri"/>
                          <a:cs typeface="Calibri"/>
                        </a:rPr>
                        <a:t>21.1</a:t>
                      </a:r>
                      <a:endParaRPr lang="fr-FR" sz="20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516381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latin typeface="Calibri"/>
                          <a:cs typeface="Calibri"/>
                        </a:rPr>
                        <a:t>Total</a:t>
                      </a:r>
                      <a:endParaRPr lang="fr-FR" sz="2000" b="1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latin typeface="Calibri"/>
                          <a:cs typeface="Calibri"/>
                        </a:rPr>
                        <a:t>407</a:t>
                      </a:r>
                      <a:endParaRPr lang="fr-FR" sz="2000" b="1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solidFill>
                            <a:srgbClr val="438086"/>
                          </a:solidFill>
                          <a:latin typeface="Calibri"/>
                          <a:cs typeface="Calibri"/>
                        </a:rPr>
                        <a:t>62.85</a:t>
                      </a:r>
                      <a:endParaRPr lang="fr-FR" sz="2000" b="1" dirty="0">
                        <a:solidFill>
                          <a:srgbClr val="438086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latin typeface="Calibri"/>
                          <a:cs typeface="Calibri"/>
                        </a:rPr>
                        <a:t>150</a:t>
                      </a:r>
                      <a:endParaRPr lang="fr-FR" sz="2000" b="1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solidFill>
                            <a:srgbClr val="438086"/>
                          </a:solidFill>
                          <a:latin typeface="Calibri"/>
                          <a:cs typeface="Calibri"/>
                        </a:rPr>
                        <a:t>143.95</a:t>
                      </a:r>
                      <a:endParaRPr lang="fr-FR" sz="2000" b="1" dirty="0">
                        <a:solidFill>
                          <a:srgbClr val="438086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>
                <a:latin typeface="Calibri"/>
                <a:cs typeface="Calibri"/>
              </a:rPr>
              <a:t>Overall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frequencies</a:t>
            </a:r>
            <a:endParaRPr lang="fr-FR" dirty="0">
              <a:latin typeface="Calibri"/>
              <a:cs typeface="Calibri"/>
            </a:endParaRPr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36941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595825">
                <a:tc>
                  <a:txBody>
                    <a:bodyPr/>
                    <a:lstStyle/>
                    <a:p>
                      <a:pPr algn="ctr"/>
                      <a:endParaRPr lang="fr-FR" sz="20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2400" dirty="0" err="1" smtClean="0">
                          <a:latin typeface="Calibri"/>
                          <a:cs typeface="Calibri"/>
                        </a:rPr>
                        <a:t>Learner</a:t>
                      </a:r>
                      <a:endParaRPr lang="fr-FR" sz="24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latin typeface="Calibri"/>
                          <a:cs typeface="Calibri"/>
                        </a:rPr>
                        <a:t>Control</a:t>
                      </a:r>
                      <a:endParaRPr lang="fr-FR" sz="24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516381">
                <a:tc>
                  <a:txBody>
                    <a:bodyPr/>
                    <a:lstStyle/>
                    <a:p>
                      <a:pPr algn="ctr"/>
                      <a:endParaRPr lang="fr-FR" sz="2000">
                        <a:latin typeface="Calibri"/>
                        <a:cs typeface="Calibri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2000" smtClean="0">
                          <a:latin typeface="Calibri"/>
                          <a:cs typeface="Calibri"/>
                        </a:rPr>
                        <a:t>323,921 </a:t>
                      </a:r>
                      <a:r>
                        <a:rPr lang="fr-FR" sz="2000" dirty="0" err="1" smtClean="0">
                          <a:latin typeface="Calibri"/>
                          <a:cs typeface="Calibri"/>
                        </a:rPr>
                        <a:t>words</a:t>
                      </a:r>
                      <a:endParaRPr lang="fr-FR" sz="20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2000" smtClean="0">
                          <a:latin typeface="Calibri"/>
                          <a:cs typeface="Calibri"/>
                        </a:rPr>
                        <a:t>52,000 </a:t>
                      </a:r>
                      <a:r>
                        <a:rPr lang="fr-FR" sz="2000" dirty="0" err="1" smtClean="0">
                          <a:latin typeface="Calibri"/>
                          <a:cs typeface="Calibri"/>
                        </a:rPr>
                        <a:t>words</a:t>
                      </a:r>
                      <a:endParaRPr lang="fr-FR" sz="20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20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516381">
                <a:tc>
                  <a:txBody>
                    <a:bodyPr/>
                    <a:lstStyle/>
                    <a:p>
                      <a:pPr algn="ctr"/>
                      <a:endParaRPr lang="fr-FR" sz="200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err="1" smtClean="0">
                          <a:latin typeface="Calibri"/>
                          <a:cs typeface="Calibri"/>
                        </a:rPr>
                        <a:t>Occ</a:t>
                      </a:r>
                      <a:r>
                        <a:rPr lang="fr-FR" sz="2000" dirty="0" smtClean="0">
                          <a:latin typeface="Calibri"/>
                          <a:cs typeface="Calibri"/>
                        </a:rPr>
                        <a:t>.</a:t>
                      </a:r>
                      <a:endParaRPr lang="fr-FR" sz="20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smtClean="0">
                          <a:latin typeface="Calibri"/>
                          <a:cs typeface="Calibri"/>
                        </a:rPr>
                        <a:t>/50,000 </a:t>
                      </a:r>
                      <a:r>
                        <a:rPr lang="fr-FR" sz="2000" dirty="0" smtClean="0">
                          <a:latin typeface="Calibri"/>
                          <a:cs typeface="Calibri"/>
                        </a:rPr>
                        <a:t>w.</a:t>
                      </a:r>
                      <a:endParaRPr lang="fr-FR" sz="20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err="1" smtClean="0">
                          <a:latin typeface="Calibri"/>
                          <a:cs typeface="Calibri"/>
                        </a:rPr>
                        <a:t>Occ</a:t>
                      </a:r>
                      <a:r>
                        <a:rPr lang="fr-FR" sz="2000" dirty="0" smtClean="0">
                          <a:latin typeface="Calibri"/>
                          <a:cs typeface="Calibri"/>
                        </a:rPr>
                        <a:t>.</a:t>
                      </a:r>
                      <a:endParaRPr lang="fr-FR" sz="20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smtClean="0">
                          <a:latin typeface="Calibri"/>
                          <a:cs typeface="Calibri"/>
                        </a:rPr>
                        <a:t>/50,000 </a:t>
                      </a:r>
                      <a:r>
                        <a:rPr lang="fr-FR" sz="2000" dirty="0" smtClean="0">
                          <a:latin typeface="Calibri"/>
                          <a:cs typeface="Calibri"/>
                        </a:rPr>
                        <a:t>w.</a:t>
                      </a:r>
                      <a:endParaRPr lang="fr-FR" sz="20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516381">
                <a:tc>
                  <a:txBody>
                    <a:bodyPr/>
                    <a:lstStyle/>
                    <a:p>
                      <a:pPr algn="ctr"/>
                      <a:r>
                        <a:rPr lang="fr-FR" sz="2000" i="1" dirty="0" err="1" smtClean="0">
                          <a:latin typeface="Calibri"/>
                          <a:cs typeface="Calibri"/>
                        </a:rPr>
                        <a:t>Staan</a:t>
                      </a:r>
                      <a:endParaRPr lang="fr-FR" sz="2000" i="1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Calibri"/>
                          <a:cs typeface="Calibri"/>
                        </a:rPr>
                        <a:t>209</a:t>
                      </a:r>
                      <a:endParaRPr lang="fr-FR" sz="20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solidFill>
                            <a:srgbClr val="438086"/>
                          </a:solidFill>
                          <a:latin typeface="Calibri"/>
                          <a:cs typeface="Calibri"/>
                        </a:rPr>
                        <a:t>32.25</a:t>
                      </a:r>
                      <a:endParaRPr lang="fr-FR" sz="2000" b="1" dirty="0">
                        <a:solidFill>
                          <a:srgbClr val="438086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Calibri"/>
                          <a:cs typeface="Calibri"/>
                        </a:rPr>
                        <a:t>73</a:t>
                      </a:r>
                      <a:endParaRPr lang="fr-FR" sz="20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dirty="0" smtClean="0">
                          <a:solidFill>
                            <a:srgbClr val="438086"/>
                          </a:solidFill>
                          <a:latin typeface="Calibri"/>
                          <a:cs typeface="Calibri"/>
                        </a:rPr>
                        <a:t>70.05</a:t>
                      </a:r>
                    </a:p>
                  </a:txBody>
                  <a:tcPr/>
                </a:tc>
              </a:tr>
              <a:tr h="516381">
                <a:tc>
                  <a:txBody>
                    <a:bodyPr/>
                    <a:lstStyle/>
                    <a:p>
                      <a:pPr algn="ctr"/>
                      <a:r>
                        <a:rPr lang="fr-FR" sz="2000" i="1" dirty="0" smtClean="0">
                          <a:latin typeface="Calibri"/>
                          <a:cs typeface="Calibri"/>
                        </a:rPr>
                        <a:t>L</a:t>
                      </a:r>
                      <a:r>
                        <a:rPr lang="fr-FR" sz="2000" i="1" dirty="0" err="1" smtClean="0">
                          <a:latin typeface="Calibri"/>
                          <a:cs typeface="Calibri"/>
                        </a:rPr>
                        <a:t>iggen</a:t>
                      </a:r>
                      <a:r>
                        <a:rPr lang="fr-FR" sz="2000" i="1" dirty="0" smtClean="0">
                          <a:latin typeface="Calibri"/>
                          <a:cs typeface="Calibri"/>
                        </a:rPr>
                        <a:t> </a:t>
                      </a:r>
                      <a:endParaRPr lang="fr-FR" sz="2000" i="1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Calibri"/>
                          <a:cs typeface="Calibri"/>
                        </a:rPr>
                        <a:t>88</a:t>
                      </a:r>
                      <a:endParaRPr lang="fr-FR" sz="20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solidFill>
                            <a:srgbClr val="438086"/>
                          </a:solidFill>
                          <a:latin typeface="Calibri"/>
                          <a:cs typeface="Calibri"/>
                        </a:rPr>
                        <a:t>13.6</a:t>
                      </a:r>
                      <a:endParaRPr lang="fr-FR" sz="2000" b="1" dirty="0">
                        <a:solidFill>
                          <a:srgbClr val="438086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Calibri"/>
                          <a:cs typeface="Calibri"/>
                        </a:rPr>
                        <a:t>55</a:t>
                      </a:r>
                      <a:endParaRPr lang="fr-FR" sz="20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000" b="1" dirty="0" smtClean="0">
                          <a:solidFill>
                            <a:srgbClr val="438086"/>
                          </a:solidFill>
                          <a:latin typeface="Calibri"/>
                          <a:cs typeface="Calibri"/>
                        </a:rPr>
                        <a:t>52.8</a:t>
                      </a:r>
                    </a:p>
                  </a:txBody>
                  <a:tcPr/>
                </a:tc>
              </a:tr>
              <a:tr h="516381">
                <a:tc>
                  <a:txBody>
                    <a:bodyPr/>
                    <a:lstStyle/>
                    <a:p>
                      <a:pPr algn="ctr"/>
                      <a:r>
                        <a:rPr lang="fr-FR" sz="2000" i="1" dirty="0" err="1" smtClean="0">
                          <a:latin typeface="Calibri"/>
                          <a:cs typeface="Calibri"/>
                        </a:rPr>
                        <a:t>Zitten</a:t>
                      </a:r>
                      <a:endParaRPr lang="fr-FR" sz="2000" i="1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Calibri"/>
                          <a:cs typeface="Calibri"/>
                        </a:rPr>
                        <a:t>110</a:t>
                      </a:r>
                      <a:endParaRPr lang="fr-FR" sz="20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Calibri"/>
                          <a:cs typeface="Calibri"/>
                        </a:rPr>
                        <a:t>17</a:t>
                      </a:r>
                      <a:endParaRPr lang="fr-FR" sz="20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dirty="0" smtClean="0">
                          <a:latin typeface="Calibri"/>
                          <a:cs typeface="Calibri"/>
                        </a:rPr>
                        <a:t>22</a:t>
                      </a:r>
                      <a:endParaRPr lang="fr-FR" sz="20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smtClean="0">
                          <a:latin typeface="Calibri"/>
                          <a:cs typeface="Calibri"/>
                        </a:rPr>
                        <a:t>21,1</a:t>
                      </a:r>
                      <a:endParaRPr lang="fr-FR" sz="20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516381"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latin typeface="Calibri"/>
                          <a:cs typeface="Calibri"/>
                        </a:rPr>
                        <a:t>Total</a:t>
                      </a:r>
                      <a:endParaRPr lang="fr-FR" sz="2000" b="1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latin typeface="Calibri"/>
                          <a:cs typeface="Calibri"/>
                        </a:rPr>
                        <a:t>407</a:t>
                      </a:r>
                      <a:endParaRPr lang="fr-FR" sz="2000" b="1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solidFill>
                            <a:srgbClr val="438086"/>
                          </a:solidFill>
                          <a:latin typeface="Calibri"/>
                          <a:cs typeface="Calibri"/>
                        </a:rPr>
                        <a:t>62.85</a:t>
                      </a:r>
                      <a:endParaRPr lang="fr-FR" sz="2000" b="1" dirty="0">
                        <a:solidFill>
                          <a:srgbClr val="438086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latin typeface="Calibri"/>
                          <a:cs typeface="Calibri"/>
                        </a:rPr>
                        <a:t>150</a:t>
                      </a:r>
                      <a:endParaRPr lang="fr-FR" sz="2000" b="1" dirty="0">
                        <a:latin typeface="Calibri"/>
                        <a:cs typeface="Calibri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dirty="0" smtClean="0">
                          <a:solidFill>
                            <a:srgbClr val="438086"/>
                          </a:solidFill>
                          <a:latin typeface="Calibri"/>
                          <a:cs typeface="Calibri"/>
                        </a:rPr>
                        <a:t>143.95</a:t>
                      </a:r>
                      <a:endParaRPr lang="fr-FR" sz="2000" b="1" dirty="0">
                        <a:solidFill>
                          <a:srgbClr val="438086"/>
                        </a:solidFill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>
                <a:latin typeface="Calibri"/>
                <a:cs typeface="Calibri"/>
              </a:rPr>
              <a:t>Overall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frequencies</a:t>
            </a:r>
            <a:endParaRPr lang="fr-FR" dirty="0">
              <a:latin typeface="Calibri"/>
              <a:cs typeface="Calibri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latin typeface="Calibri"/>
                <a:cs typeface="Calibri"/>
              </a:rPr>
              <a:t>Natives:   </a:t>
            </a:r>
            <a:r>
              <a:rPr lang="fr-FR" b="1" dirty="0" err="1" smtClean="0">
                <a:solidFill>
                  <a:srgbClr val="A04DA3"/>
                </a:solidFill>
                <a:latin typeface="Calibri"/>
                <a:cs typeface="Calibri"/>
              </a:rPr>
              <a:t>staan</a:t>
            </a:r>
            <a:r>
              <a:rPr lang="fr-FR" dirty="0" smtClean="0">
                <a:latin typeface="Calibri"/>
                <a:cs typeface="Calibri"/>
              </a:rPr>
              <a:t> &gt; </a:t>
            </a:r>
            <a:r>
              <a:rPr lang="fr-FR" dirty="0" err="1" smtClean="0">
                <a:latin typeface="Calibri"/>
                <a:cs typeface="Calibri"/>
              </a:rPr>
              <a:t>liggen</a:t>
            </a:r>
            <a:r>
              <a:rPr lang="fr-FR" dirty="0" smtClean="0">
                <a:latin typeface="Calibri"/>
                <a:cs typeface="Calibri"/>
              </a:rPr>
              <a:t> &gt; </a:t>
            </a:r>
            <a:r>
              <a:rPr lang="fr-FR" dirty="0" err="1" smtClean="0">
                <a:latin typeface="Calibri"/>
                <a:cs typeface="Calibri"/>
              </a:rPr>
              <a:t>zitten</a:t>
            </a:r>
            <a:endParaRPr lang="fr-FR" dirty="0" smtClean="0">
              <a:latin typeface="Calibri"/>
              <a:cs typeface="Calibri"/>
            </a:endParaRPr>
          </a:p>
          <a:p>
            <a:r>
              <a:rPr lang="fr-FR" dirty="0" err="1" smtClean="0">
                <a:latin typeface="Calibri"/>
                <a:cs typeface="Calibri"/>
              </a:rPr>
              <a:t>Learners</a:t>
            </a:r>
            <a:r>
              <a:rPr lang="fr-FR" dirty="0" smtClean="0">
                <a:latin typeface="Calibri"/>
                <a:cs typeface="Calibri"/>
              </a:rPr>
              <a:t>: </a:t>
            </a:r>
            <a:r>
              <a:rPr lang="fr-FR" b="1" dirty="0" err="1" smtClean="0">
                <a:solidFill>
                  <a:schemeClr val="accent3"/>
                </a:solidFill>
                <a:latin typeface="Calibri"/>
                <a:cs typeface="Calibri"/>
              </a:rPr>
              <a:t>staan</a:t>
            </a:r>
            <a:r>
              <a:rPr lang="fr-FR" dirty="0" smtClean="0">
                <a:latin typeface="Calibri"/>
                <a:cs typeface="Calibri"/>
              </a:rPr>
              <a:t> &gt; </a:t>
            </a:r>
            <a:r>
              <a:rPr lang="fr-FR" dirty="0" err="1" smtClean="0">
                <a:latin typeface="Calibri"/>
                <a:cs typeface="Calibri"/>
              </a:rPr>
              <a:t>zitten</a:t>
            </a:r>
            <a:r>
              <a:rPr lang="fr-FR" dirty="0" smtClean="0">
                <a:latin typeface="Calibri"/>
                <a:cs typeface="Calibri"/>
              </a:rPr>
              <a:t> &gt; </a:t>
            </a:r>
            <a:r>
              <a:rPr lang="fr-FR" dirty="0" err="1" smtClean="0">
                <a:latin typeface="Calibri"/>
                <a:cs typeface="Calibri"/>
              </a:rPr>
              <a:t>liggen</a:t>
            </a:r>
            <a:endParaRPr lang="fr-FR" dirty="0" smtClean="0">
              <a:latin typeface="Calibri"/>
              <a:cs typeface="Calibri"/>
            </a:endParaRPr>
          </a:p>
          <a:p>
            <a:r>
              <a:rPr lang="fr-FR" dirty="0" err="1" smtClean="0">
                <a:latin typeface="Calibri"/>
                <a:cs typeface="Calibri"/>
              </a:rPr>
              <a:t>Underuse</a:t>
            </a:r>
            <a:r>
              <a:rPr lang="fr-FR" dirty="0" smtClean="0">
                <a:latin typeface="Calibri"/>
                <a:cs typeface="Calibri"/>
              </a:rPr>
              <a:t> by the </a:t>
            </a:r>
            <a:r>
              <a:rPr lang="fr-FR" dirty="0" err="1" smtClean="0">
                <a:latin typeface="Calibri"/>
                <a:cs typeface="Calibri"/>
              </a:rPr>
              <a:t>learners</a:t>
            </a:r>
            <a:endParaRPr lang="fr-FR" dirty="0" smtClean="0">
              <a:latin typeface="Calibri"/>
              <a:cs typeface="Calibri"/>
            </a:endParaRPr>
          </a:p>
          <a:p>
            <a:pPr lvl="1"/>
            <a:r>
              <a:rPr lang="fr-FR" dirty="0" smtClean="0">
                <a:latin typeface="Calibri"/>
                <a:cs typeface="Calibri"/>
              </a:rPr>
              <a:t>62.85 vs. 143.95 </a:t>
            </a:r>
            <a:r>
              <a:rPr lang="fr-FR" dirty="0" err="1" smtClean="0">
                <a:latin typeface="Calibri"/>
                <a:cs typeface="Calibri"/>
              </a:rPr>
              <a:t>occ</a:t>
            </a:r>
            <a:r>
              <a:rPr lang="fr-FR" dirty="0" smtClean="0">
                <a:latin typeface="Calibri"/>
                <a:cs typeface="Calibri"/>
              </a:rPr>
              <a:t>. </a:t>
            </a:r>
            <a:r>
              <a:rPr lang="fr-FR" smtClean="0">
                <a:latin typeface="Calibri"/>
                <a:cs typeface="Calibri"/>
              </a:rPr>
              <a:t>/50,000 </a:t>
            </a:r>
            <a:r>
              <a:rPr lang="fr-FR" dirty="0" smtClean="0">
                <a:latin typeface="Calibri"/>
                <a:cs typeface="Calibri"/>
              </a:rPr>
              <a:t>w. </a:t>
            </a:r>
          </a:p>
          <a:p>
            <a:pPr lvl="1"/>
            <a:r>
              <a:rPr lang="fr-FR" dirty="0" err="1" smtClean="0">
                <a:latin typeface="Calibri"/>
                <a:cs typeface="Calibri"/>
              </a:rPr>
              <a:t>Less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outspoken</a:t>
            </a:r>
            <a:r>
              <a:rPr lang="fr-FR" dirty="0" smtClean="0">
                <a:latin typeface="Calibri"/>
                <a:cs typeface="Calibri"/>
              </a:rPr>
              <a:t> for </a:t>
            </a:r>
            <a:r>
              <a:rPr lang="fr-FR" i="1" dirty="0" err="1" smtClean="0">
                <a:latin typeface="Calibri"/>
                <a:cs typeface="Calibri"/>
              </a:rPr>
              <a:t>zitten</a:t>
            </a:r>
            <a:r>
              <a:rPr lang="fr-FR" dirty="0" smtClean="0">
                <a:latin typeface="Calibri"/>
                <a:cs typeface="Calibri"/>
              </a:rPr>
              <a:t> </a:t>
            </a:r>
            <a:endParaRPr lang="fr-FR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r>
              <a:rPr lang="fr-FR" dirty="0" smtClean="0">
                <a:latin typeface="Calibri"/>
                <a:cs typeface="Calibri"/>
              </a:rPr>
              <a:t>Quantitative </a:t>
            </a:r>
            <a:r>
              <a:rPr lang="fr-FR" dirty="0" err="1" smtClean="0">
                <a:latin typeface="Calibri"/>
                <a:cs typeface="Calibri"/>
              </a:rPr>
              <a:t>analysis</a:t>
            </a:r>
            <a:endParaRPr lang="fr-FR" dirty="0">
              <a:latin typeface="Calibri"/>
              <a:cs typeface="Calibri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00600"/>
          </a:xfrm>
        </p:spPr>
        <p:txBody>
          <a:bodyPr>
            <a:normAutofit fontScale="85000" lnSpcReduction="20000"/>
          </a:bodyPr>
          <a:lstStyle/>
          <a:p>
            <a:r>
              <a:rPr lang="fr-FR" dirty="0" err="1" smtClean="0">
                <a:latin typeface="Calibri"/>
                <a:cs typeface="Calibri"/>
              </a:rPr>
              <a:t>Coding</a:t>
            </a:r>
            <a:r>
              <a:rPr lang="fr-FR" dirty="0" smtClean="0">
                <a:latin typeface="Calibri"/>
                <a:cs typeface="Calibri"/>
              </a:rPr>
              <a:t> of the </a:t>
            </a:r>
            <a:r>
              <a:rPr lang="fr-FR" dirty="0" err="1" smtClean="0">
                <a:latin typeface="Calibri"/>
                <a:cs typeface="Calibri"/>
              </a:rPr>
              <a:t>different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b="1" dirty="0" err="1" smtClean="0">
                <a:solidFill>
                  <a:schemeClr val="accent1"/>
                </a:solidFill>
                <a:latin typeface="Calibri"/>
                <a:cs typeface="Calibri"/>
              </a:rPr>
              <a:t>semantic</a:t>
            </a:r>
            <a:r>
              <a:rPr lang="fr-FR" b="1" dirty="0" smtClean="0">
                <a:solidFill>
                  <a:schemeClr val="accent1"/>
                </a:solidFill>
                <a:latin typeface="Calibri"/>
                <a:cs typeface="Calibri"/>
              </a:rPr>
              <a:t> </a:t>
            </a:r>
            <a:r>
              <a:rPr lang="fr-FR" b="1" dirty="0" err="1" smtClean="0">
                <a:solidFill>
                  <a:schemeClr val="accent1"/>
                </a:solidFill>
                <a:latin typeface="Calibri"/>
                <a:cs typeface="Calibri"/>
              </a:rPr>
              <a:t>categories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i="1" dirty="0" err="1" smtClean="0">
                <a:latin typeface="Calibri"/>
                <a:cs typeface="Calibri"/>
              </a:rPr>
              <a:t>staan</a:t>
            </a:r>
            <a:r>
              <a:rPr lang="fr-FR" dirty="0" smtClean="0">
                <a:latin typeface="Calibri"/>
                <a:cs typeface="Calibri"/>
              </a:rPr>
              <a:t>, </a:t>
            </a:r>
            <a:r>
              <a:rPr lang="fr-FR" i="1" dirty="0" err="1" smtClean="0">
                <a:latin typeface="Calibri"/>
                <a:cs typeface="Calibri"/>
              </a:rPr>
              <a:t>liggen</a:t>
            </a:r>
            <a:r>
              <a:rPr lang="fr-FR" dirty="0" smtClean="0">
                <a:latin typeface="Calibri"/>
                <a:cs typeface="Calibri"/>
              </a:rPr>
              <a:t> and </a:t>
            </a:r>
            <a:r>
              <a:rPr lang="fr-FR" i="1" dirty="0" err="1" smtClean="0">
                <a:latin typeface="Calibri"/>
                <a:cs typeface="Calibri"/>
              </a:rPr>
              <a:t>zitten</a:t>
            </a:r>
            <a:r>
              <a:rPr lang="fr-FR" dirty="0" smtClean="0">
                <a:latin typeface="Calibri"/>
                <a:cs typeface="Calibri"/>
              </a:rPr>
              <a:t> are </a:t>
            </a:r>
            <a:r>
              <a:rPr lang="fr-FR" dirty="0" err="1" smtClean="0">
                <a:latin typeface="Calibri"/>
                <a:cs typeface="Calibri"/>
              </a:rPr>
              <a:t>used</a:t>
            </a:r>
            <a:r>
              <a:rPr lang="fr-FR" dirty="0" smtClean="0">
                <a:latin typeface="Calibri"/>
                <a:cs typeface="Calibri"/>
              </a:rPr>
              <a:t> in.</a:t>
            </a:r>
          </a:p>
          <a:p>
            <a:r>
              <a:rPr lang="fr-FR" dirty="0" smtClean="0">
                <a:latin typeface="Calibri"/>
                <a:cs typeface="Calibri"/>
              </a:rPr>
              <a:t>(i) Global </a:t>
            </a:r>
            <a:r>
              <a:rPr lang="fr-FR" dirty="0" err="1" smtClean="0">
                <a:latin typeface="Calibri"/>
                <a:cs typeface="Calibri"/>
              </a:rPr>
              <a:t>level</a:t>
            </a:r>
            <a:endParaRPr lang="fr-FR" dirty="0" smtClean="0">
              <a:latin typeface="Calibri"/>
              <a:cs typeface="Calibri"/>
            </a:endParaRPr>
          </a:p>
          <a:p>
            <a:pPr lvl="1"/>
            <a:r>
              <a:rPr lang="fr-FR" dirty="0" smtClean="0">
                <a:latin typeface="Calibri"/>
                <a:cs typeface="Calibri"/>
              </a:rPr>
              <a:t>P</a:t>
            </a:r>
            <a:r>
              <a:rPr lang="fr-FR" dirty="0" err="1" smtClean="0">
                <a:latin typeface="Calibri"/>
                <a:cs typeface="Calibri"/>
              </a:rPr>
              <a:t>ostural</a:t>
            </a:r>
            <a:r>
              <a:rPr lang="fr-FR" dirty="0" smtClean="0">
                <a:latin typeface="Calibri"/>
                <a:cs typeface="Calibri"/>
              </a:rPr>
              <a:t> use</a:t>
            </a:r>
          </a:p>
          <a:p>
            <a:pPr lvl="1"/>
            <a:r>
              <a:rPr lang="fr-FR" dirty="0" err="1" smtClean="0">
                <a:latin typeface="Calibri"/>
                <a:cs typeface="Calibri"/>
              </a:rPr>
              <a:t>Locational</a:t>
            </a:r>
            <a:r>
              <a:rPr lang="fr-FR" dirty="0" smtClean="0">
                <a:latin typeface="Calibri"/>
                <a:cs typeface="Calibri"/>
              </a:rPr>
              <a:t> use</a:t>
            </a:r>
          </a:p>
          <a:p>
            <a:pPr lvl="1"/>
            <a:r>
              <a:rPr lang="fr-FR" dirty="0" err="1" smtClean="0">
                <a:latin typeface="Calibri"/>
                <a:cs typeface="Calibri"/>
              </a:rPr>
              <a:t>Metaphorical</a:t>
            </a:r>
            <a:r>
              <a:rPr lang="fr-FR" dirty="0" smtClean="0">
                <a:latin typeface="Calibri"/>
                <a:cs typeface="Calibri"/>
              </a:rPr>
              <a:t> use</a:t>
            </a:r>
          </a:p>
          <a:p>
            <a:pPr lvl="1"/>
            <a:r>
              <a:rPr lang="fr-FR" dirty="0" err="1" smtClean="0">
                <a:latin typeface="Calibri"/>
                <a:cs typeface="Calibri"/>
              </a:rPr>
              <a:t>Root</a:t>
            </a:r>
            <a:r>
              <a:rPr lang="fr-FR" dirty="0" smtClean="0">
                <a:latin typeface="Calibri"/>
                <a:cs typeface="Calibri"/>
              </a:rPr>
              <a:t> of a </a:t>
            </a:r>
            <a:r>
              <a:rPr lang="fr-FR" dirty="0" err="1" smtClean="0">
                <a:latin typeface="Calibri"/>
                <a:cs typeface="Calibri"/>
              </a:rPr>
              <a:t>particle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verb</a:t>
            </a:r>
            <a:r>
              <a:rPr lang="fr-FR" dirty="0" smtClean="0">
                <a:latin typeface="Calibri"/>
                <a:cs typeface="Calibri"/>
              </a:rPr>
              <a:t> construction </a:t>
            </a:r>
          </a:p>
          <a:p>
            <a:pPr lvl="2"/>
            <a:r>
              <a:rPr lang="fr-FR" i="1" dirty="0" err="1" smtClean="0">
                <a:latin typeface="Calibri"/>
                <a:cs typeface="Calibri"/>
              </a:rPr>
              <a:t>Opstaan</a:t>
            </a:r>
            <a:r>
              <a:rPr lang="fr-FR" i="1" dirty="0" smtClean="0">
                <a:latin typeface="Calibri"/>
                <a:cs typeface="Calibri"/>
              </a:rPr>
              <a:t> (‘</a:t>
            </a:r>
            <a:r>
              <a:rPr lang="fr-FR" i="1" dirty="0" err="1" smtClean="0">
                <a:latin typeface="Calibri"/>
                <a:cs typeface="Calibri"/>
              </a:rPr>
              <a:t>get</a:t>
            </a:r>
            <a:r>
              <a:rPr lang="fr-FR" i="1" dirty="0" smtClean="0">
                <a:latin typeface="Calibri"/>
                <a:cs typeface="Calibri"/>
              </a:rPr>
              <a:t> up’), </a:t>
            </a:r>
            <a:r>
              <a:rPr lang="fr-FR" i="1" dirty="0" err="1" smtClean="0">
                <a:latin typeface="Calibri"/>
                <a:cs typeface="Calibri"/>
              </a:rPr>
              <a:t>vaststaan</a:t>
            </a:r>
            <a:r>
              <a:rPr lang="fr-FR" i="1" dirty="0" smtClean="0">
                <a:latin typeface="Calibri"/>
                <a:cs typeface="Calibri"/>
              </a:rPr>
              <a:t> (‘</a:t>
            </a:r>
            <a:r>
              <a:rPr lang="fr-FR" i="1" dirty="0" err="1" smtClean="0">
                <a:latin typeface="Calibri"/>
                <a:cs typeface="Calibri"/>
              </a:rPr>
              <a:t>it</a:t>
            </a:r>
            <a:r>
              <a:rPr lang="fr-FR" i="1" dirty="0" smtClean="0">
                <a:latin typeface="Calibri"/>
                <a:cs typeface="Calibri"/>
              </a:rPr>
              <a:t> </a:t>
            </a:r>
            <a:r>
              <a:rPr lang="fr-FR" i="1" dirty="0" err="1" smtClean="0">
                <a:latin typeface="Calibri"/>
                <a:cs typeface="Calibri"/>
              </a:rPr>
              <a:t>is</a:t>
            </a:r>
            <a:r>
              <a:rPr lang="fr-FR" i="1" dirty="0" smtClean="0">
                <a:latin typeface="Calibri"/>
                <a:cs typeface="Calibri"/>
              </a:rPr>
              <a:t> </a:t>
            </a:r>
            <a:r>
              <a:rPr lang="fr-FR" i="1" dirty="0" err="1" smtClean="0">
                <a:latin typeface="Calibri"/>
                <a:cs typeface="Calibri"/>
              </a:rPr>
              <a:t>evident</a:t>
            </a:r>
            <a:r>
              <a:rPr lang="fr-FR" i="1" dirty="0" smtClean="0">
                <a:latin typeface="Calibri"/>
                <a:cs typeface="Calibri"/>
              </a:rPr>
              <a:t> </a:t>
            </a:r>
            <a:r>
              <a:rPr lang="fr-FR" i="1" dirty="0" err="1" smtClean="0">
                <a:latin typeface="Calibri"/>
                <a:cs typeface="Calibri"/>
              </a:rPr>
              <a:t>that</a:t>
            </a:r>
            <a:r>
              <a:rPr lang="fr-FR" i="1" dirty="0" smtClean="0">
                <a:latin typeface="Calibri"/>
                <a:cs typeface="Calibri"/>
              </a:rPr>
              <a:t>’</a:t>
            </a:r>
            <a:r>
              <a:rPr lang="fr-FR" dirty="0" smtClean="0">
                <a:latin typeface="Calibri"/>
                <a:cs typeface="Calibri"/>
              </a:rPr>
              <a:t>)</a:t>
            </a:r>
          </a:p>
          <a:p>
            <a:pPr lvl="1"/>
            <a:r>
              <a:rPr lang="fr-FR" dirty="0" err="1" smtClean="0">
                <a:latin typeface="Calibri"/>
                <a:cs typeface="Calibri"/>
              </a:rPr>
              <a:t>Idiomatic</a:t>
            </a:r>
            <a:r>
              <a:rPr lang="fr-FR" dirty="0" smtClean="0">
                <a:latin typeface="Calibri"/>
                <a:cs typeface="Calibri"/>
              </a:rPr>
              <a:t> expressions</a:t>
            </a:r>
          </a:p>
          <a:p>
            <a:pPr lvl="2"/>
            <a:r>
              <a:rPr lang="fr-FR" dirty="0" smtClean="0">
                <a:latin typeface="Calibri"/>
                <a:cs typeface="Calibri"/>
              </a:rPr>
              <a:t>F</a:t>
            </a:r>
            <a:r>
              <a:rPr lang="fr-FR" dirty="0" err="1" smtClean="0">
                <a:latin typeface="Calibri"/>
                <a:cs typeface="Calibri"/>
              </a:rPr>
              <a:t>ixed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collocational</a:t>
            </a:r>
            <a:r>
              <a:rPr lang="fr-FR" dirty="0" smtClean="0">
                <a:latin typeface="Calibri"/>
                <a:cs typeface="Calibri"/>
              </a:rPr>
              <a:t> uses </a:t>
            </a:r>
          </a:p>
          <a:p>
            <a:pPr lvl="3"/>
            <a:r>
              <a:rPr lang="fr-FR" i="1" dirty="0" err="1" smtClean="0">
                <a:latin typeface="Calibri"/>
                <a:cs typeface="Calibri"/>
              </a:rPr>
              <a:t>bekend</a:t>
            </a:r>
            <a:r>
              <a:rPr lang="fr-FR" i="1" dirty="0" smtClean="0">
                <a:latin typeface="Calibri"/>
                <a:cs typeface="Calibri"/>
              </a:rPr>
              <a:t> </a:t>
            </a:r>
            <a:r>
              <a:rPr lang="fr-FR" i="1" dirty="0" err="1" smtClean="0">
                <a:latin typeface="Calibri"/>
                <a:cs typeface="Calibri"/>
              </a:rPr>
              <a:t>staan</a:t>
            </a:r>
            <a:r>
              <a:rPr lang="fr-FR" i="1" dirty="0" smtClean="0">
                <a:latin typeface="Calibri"/>
                <a:cs typeface="Calibri"/>
              </a:rPr>
              <a:t>, ‘</a:t>
            </a:r>
            <a:r>
              <a:rPr lang="fr-FR" i="1" dirty="0" err="1" smtClean="0">
                <a:latin typeface="Calibri"/>
                <a:cs typeface="Calibri"/>
              </a:rPr>
              <a:t>be</a:t>
            </a:r>
            <a:r>
              <a:rPr lang="fr-FR" i="1" dirty="0" smtClean="0">
                <a:latin typeface="Calibri"/>
                <a:cs typeface="Calibri"/>
              </a:rPr>
              <a:t> </a:t>
            </a:r>
            <a:r>
              <a:rPr lang="fr-FR" i="1" dirty="0" err="1" smtClean="0">
                <a:latin typeface="Calibri"/>
                <a:cs typeface="Calibri"/>
              </a:rPr>
              <a:t>famous</a:t>
            </a:r>
            <a:r>
              <a:rPr lang="fr-FR" i="1" dirty="0" smtClean="0">
                <a:latin typeface="Calibri"/>
                <a:cs typeface="Calibri"/>
              </a:rPr>
              <a:t>’</a:t>
            </a:r>
            <a:endParaRPr lang="fr-FR" dirty="0" smtClean="0">
              <a:latin typeface="Calibri"/>
              <a:cs typeface="Calibri"/>
            </a:endParaRPr>
          </a:p>
          <a:p>
            <a:pPr lvl="2"/>
            <a:r>
              <a:rPr lang="fr-FR" dirty="0" err="1" smtClean="0">
                <a:latin typeface="Calibri"/>
                <a:cs typeface="Calibri"/>
              </a:rPr>
              <a:t>Fixed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multiword</a:t>
            </a:r>
            <a:r>
              <a:rPr lang="fr-FR" dirty="0" smtClean="0">
                <a:latin typeface="Calibri"/>
                <a:cs typeface="Calibri"/>
              </a:rPr>
              <a:t> unit </a:t>
            </a:r>
            <a:r>
              <a:rPr lang="fr-FR" dirty="0" err="1" smtClean="0">
                <a:latin typeface="Calibri"/>
                <a:cs typeface="Calibri"/>
              </a:rPr>
              <a:t>whose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meaning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cannot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be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derived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from</a:t>
            </a:r>
            <a:r>
              <a:rPr lang="fr-FR" dirty="0" smtClean="0">
                <a:latin typeface="Calibri"/>
                <a:cs typeface="Calibri"/>
              </a:rPr>
              <a:t> the </a:t>
            </a:r>
            <a:r>
              <a:rPr lang="fr-FR" dirty="0" err="1" smtClean="0">
                <a:latin typeface="Calibri"/>
                <a:cs typeface="Calibri"/>
              </a:rPr>
              <a:t>meaning</a:t>
            </a:r>
            <a:r>
              <a:rPr lang="fr-FR" dirty="0" smtClean="0">
                <a:latin typeface="Calibri"/>
                <a:cs typeface="Calibri"/>
              </a:rPr>
              <a:t> of </a:t>
            </a:r>
            <a:r>
              <a:rPr lang="fr-FR" dirty="0" err="1" smtClean="0">
                <a:latin typeface="Calibri"/>
                <a:cs typeface="Calibri"/>
              </a:rPr>
              <a:t>its</a:t>
            </a:r>
            <a:r>
              <a:rPr lang="fr-FR" dirty="0" smtClean="0">
                <a:latin typeface="Calibri"/>
                <a:cs typeface="Calibri"/>
              </a:rPr>
              <a:t> components in isolation </a:t>
            </a:r>
          </a:p>
          <a:p>
            <a:pPr lvl="3"/>
            <a:r>
              <a:rPr lang="fr-FR" i="1" dirty="0" err="1" smtClean="0">
                <a:latin typeface="Calibri"/>
                <a:cs typeface="Calibri"/>
              </a:rPr>
              <a:t>voor</a:t>
            </a:r>
            <a:r>
              <a:rPr lang="fr-FR" i="1" dirty="0" smtClean="0">
                <a:latin typeface="Calibri"/>
                <a:cs typeface="Calibri"/>
              </a:rPr>
              <a:t> de hand </a:t>
            </a:r>
            <a:r>
              <a:rPr lang="fr-FR" i="1" dirty="0" err="1" smtClean="0">
                <a:latin typeface="Calibri"/>
                <a:cs typeface="Calibri"/>
              </a:rPr>
              <a:t>liggen</a:t>
            </a:r>
            <a:r>
              <a:rPr lang="fr-FR" i="1" dirty="0" smtClean="0">
                <a:latin typeface="Calibri"/>
                <a:cs typeface="Calibri"/>
              </a:rPr>
              <a:t>, (‘lie for the hand’ =‘</a:t>
            </a:r>
            <a:r>
              <a:rPr lang="fr-FR" i="1" dirty="0" err="1" smtClean="0">
                <a:latin typeface="Calibri"/>
                <a:cs typeface="Calibri"/>
              </a:rPr>
              <a:t>be</a:t>
            </a:r>
            <a:r>
              <a:rPr lang="fr-FR" i="1" dirty="0" smtClean="0">
                <a:latin typeface="Calibri"/>
                <a:cs typeface="Calibri"/>
              </a:rPr>
              <a:t> </a:t>
            </a:r>
            <a:r>
              <a:rPr lang="fr-FR" i="1" dirty="0" err="1" smtClean="0">
                <a:latin typeface="Calibri"/>
                <a:cs typeface="Calibri"/>
              </a:rPr>
              <a:t>evident</a:t>
            </a:r>
            <a:r>
              <a:rPr lang="fr-FR" i="1" dirty="0" smtClean="0">
                <a:latin typeface="Calibri"/>
                <a:cs typeface="Calibri"/>
              </a:rPr>
              <a:t>’)</a:t>
            </a:r>
            <a:endParaRPr lang="fr-FR" dirty="0" smtClean="0">
              <a:latin typeface="Calibri"/>
              <a:cs typeface="Calibri"/>
            </a:endParaRPr>
          </a:p>
          <a:p>
            <a:pPr lvl="1"/>
            <a:r>
              <a:rPr lang="fr-FR" dirty="0" err="1" smtClean="0">
                <a:latin typeface="Calibri"/>
                <a:cs typeface="Calibri"/>
              </a:rPr>
              <a:t>Error</a:t>
            </a:r>
            <a:endParaRPr lang="fr-FR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r>
              <a:rPr lang="fr-FR" dirty="0" smtClean="0">
                <a:latin typeface="Calibri"/>
                <a:cs typeface="Calibri"/>
              </a:rPr>
              <a:t>Quantitative </a:t>
            </a:r>
            <a:r>
              <a:rPr lang="fr-FR" dirty="0" err="1" smtClean="0">
                <a:latin typeface="Calibri"/>
                <a:cs typeface="Calibri"/>
              </a:rPr>
              <a:t>analysis</a:t>
            </a:r>
            <a:endParaRPr lang="fr-FR" dirty="0">
              <a:latin typeface="Calibri"/>
              <a:cs typeface="Calibri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00600"/>
          </a:xfrm>
        </p:spPr>
        <p:txBody>
          <a:bodyPr>
            <a:normAutofit/>
          </a:bodyPr>
          <a:lstStyle/>
          <a:p>
            <a:r>
              <a:rPr lang="fr-FR" dirty="0" smtClean="0">
                <a:latin typeface="Calibri"/>
                <a:cs typeface="Calibri"/>
              </a:rPr>
              <a:t>(ii) more </a:t>
            </a:r>
            <a:r>
              <a:rPr lang="fr-FR" dirty="0" err="1" smtClean="0">
                <a:latin typeface="Calibri"/>
                <a:cs typeface="Calibri"/>
              </a:rPr>
              <a:t>refined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level</a:t>
            </a:r>
            <a:endParaRPr lang="fr-FR" dirty="0" smtClean="0">
              <a:latin typeface="Calibri"/>
              <a:cs typeface="Calibri"/>
            </a:endParaRPr>
          </a:p>
          <a:p>
            <a:pPr lvl="1"/>
            <a:r>
              <a:rPr lang="fr-FR" dirty="0" err="1" smtClean="0">
                <a:latin typeface="Calibri"/>
                <a:cs typeface="Calibri"/>
              </a:rPr>
              <a:t>What</a:t>
            </a:r>
            <a:r>
              <a:rPr lang="fr-FR" dirty="0" smtClean="0">
                <a:latin typeface="Calibri"/>
                <a:cs typeface="Calibri"/>
              </a:rPr>
              <a:t> type of </a:t>
            </a:r>
            <a:r>
              <a:rPr lang="fr-FR" dirty="0" err="1" smtClean="0">
                <a:latin typeface="Calibri"/>
                <a:cs typeface="Calibri"/>
              </a:rPr>
              <a:t>locational</a:t>
            </a:r>
            <a:r>
              <a:rPr lang="fr-FR" dirty="0" smtClean="0">
                <a:latin typeface="Calibri"/>
                <a:cs typeface="Calibri"/>
              </a:rPr>
              <a:t> usage?</a:t>
            </a:r>
          </a:p>
          <a:p>
            <a:pPr lvl="2"/>
            <a:r>
              <a:rPr lang="fr-FR" i="1" dirty="0" err="1" smtClean="0">
                <a:latin typeface="Calibri"/>
                <a:cs typeface="Calibri"/>
              </a:rPr>
              <a:t>Liggen</a:t>
            </a:r>
            <a:r>
              <a:rPr lang="fr-FR" dirty="0" smtClean="0">
                <a:latin typeface="Calibri"/>
                <a:cs typeface="Calibri"/>
              </a:rPr>
              <a:t>: </a:t>
            </a:r>
            <a:r>
              <a:rPr lang="fr-FR" dirty="0" err="1" smtClean="0">
                <a:latin typeface="Calibri"/>
                <a:cs typeface="Calibri"/>
              </a:rPr>
              <a:t>geotopographical</a:t>
            </a:r>
            <a:r>
              <a:rPr lang="fr-FR" dirty="0" smtClean="0">
                <a:latin typeface="Calibri"/>
                <a:cs typeface="Calibri"/>
              </a:rPr>
              <a:t> location, documents on a desk,...</a:t>
            </a:r>
          </a:p>
          <a:p>
            <a:pPr lvl="2"/>
            <a:r>
              <a:rPr lang="fr-FR" i="1" dirty="0" err="1" smtClean="0">
                <a:latin typeface="Calibri"/>
                <a:cs typeface="Calibri"/>
              </a:rPr>
              <a:t>Zitten</a:t>
            </a:r>
            <a:r>
              <a:rPr lang="fr-FR" dirty="0" smtClean="0">
                <a:latin typeface="Calibri"/>
                <a:cs typeface="Calibri"/>
              </a:rPr>
              <a:t>: </a:t>
            </a:r>
            <a:r>
              <a:rPr lang="fr-FR" dirty="0" err="1" smtClean="0">
                <a:latin typeface="Calibri"/>
                <a:cs typeface="Calibri"/>
              </a:rPr>
              <a:t>containment</a:t>
            </a:r>
            <a:r>
              <a:rPr lang="fr-FR" dirty="0" smtClean="0">
                <a:latin typeface="Calibri"/>
                <a:cs typeface="Calibri"/>
              </a:rPr>
              <a:t>, contact,…</a:t>
            </a:r>
          </a:p>
          <a:p>
            <a:pPr lvl="1"/>
            <a:r>
              <a:rPr lang="fr-FR" dirty="0" err="1" smtClean="0">
                <a:latin typeface="Calibri"/>
                <a:cs typeface="Calibri"/>
              </a:rPr>
              <a:t>What</a:t>
            </a:r>
            <a:r>
              <a:rPr lang="fr-FR" dirty="0" smtClean="0">
                <a:latin typeface="Calibri"/>
                <a:cs typeface="Calibri"/>
              </a:rPr>
              <a:t> type of </a:t>
            </a:r>
            <a:r>
              <a:rPr lang="fr-FR" dirty="0" err="1" smtClean="0">
                <a:latin typeface="Calibri"/>
                <a:cs typeface="Calibri"/>
              </a:rPr>
              <a:t>metaphorical</a:t>
            </a:r>
            <a:r>
              <a:rPr lang="fr-FR" dirty="0" smtClean="0">
                <a:latin typeface="Calibri"/>
                <a:cs typeface="Calibri"/>
              </a:rPr>
              <a:t> usage?</a:t>
            </a:r>
          </a:p>
          <a:p>
            <a:pPr lvl="2"/>
            <a:r>
              <a:rPr lang="fr-FR" i="1" dirty="0" err="1" smtClean="0">
                <a:latin typeface="Calibri"/>
                <a:cs typeface="Calibri"/>
              </a:rPr>
              <a:t>Liggen</a:t>
            </a:r>
            <a:r>
              <a:rPr lang="fr-FR" dirty="0" smtClean="0">
                <a:latin typeface="Calibri"/>
                <a:cs typeface="Calibri"/>
              </a:rPr>
              <a:t>: abstract </a:t>
            </a:r>
            <a:r>
              <a:rPr lang="fr-FR" dirty="0" err="1" smtClean="0">
                <a:latin typeface="Calibri"/>
                <a:cs typeface="Calibri"/>
              </a:rPr>
              <a:t>entities</a:t>
            </a:r>
            <a:r>
              <a:rPr lang="fr-FR" dirty="0" smtClean="0">
                <a:latin typeface="Calibri"/>
                <a:cs typeface="Calibri"/>
              </a:rPr>
              <a:t>, </a:t>
            </a:r>
            <a:r>
              <a:rPr lang="fr-FR" dirty="0" err="1" smtClean="0">
                <a:latin typeface="Calibri"/>
                <a:cs typeface="Calibri"/>
              </a:rPr>
              <a:t>scales</a:t>
            </a:r>
            <a:r>
              <a:rPr lang="fr-FR" dirty="0" smtClean="0">
                <a:latin typeface="Calibri"/>
                <a:cs typeface="Calibri"/>
              </a:rPr>
              <a:t>,….</a:t>
            </a:r>
          </a:p>
          <a:p>
            <a:pPr lvl="2"/>
            <a:r>
              <a:rPr lang="fr-FR" i="1" dirty="0" err="1" smtClean="0">
                <a:latin typeface="Calibri"/>
                <a:cs typeface="Calibri"/>
              </a:rPr>
              <a:t>Staan</a:t>
            </a:r>
            <a:r>
              <a:rPr lang="fr-FR" dirty="0" smtClean="0">
                <a:latin typeface="Calibri"/>
                <a:cs typeface="Calibri"/>
              </a:rPr>
              <a:t>: canonical position, </a:t>
            </a:r>
            <a:r>
              <a:rPr lang="fr-FR" dirty="0" err="1" smtClean="0">
                <a:latin typeface="Calibri"/>
                <a:cs typeface="Calibri"/>
              </a:rPr>
              <a:t>written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text</a:t>
            </a:r>
            <a:r>
              <a:rPr lang="fr-FR" dirty="0" smtClean="0">
                <a:latin typeface="Calibri"/>
                <a:cs typeface="Calibri"/>
              </a:rPr>
              <a:t>,…</a:t>
            </a:r>
          </a:p>
          <a:p>
            <a:pPr lvl="2"/>
            <a:r>
              <a:rPr lang="fr-FR" i="1" dirty="0" err="1" smtClean="0">
                <a:latin typeface="Calibri"/>
                <a:cs typeface="Calibri"/>
              </a:rPr>
              <a:t>Zitten</a:t>
            </a:r>
            <a:r>
              <a:rPr lang="fr-FR" dirty="0" smtClean="0">
                <a:latin typeface="Calibri"/>
                <a:cs typeface="Calibri"/>
              </a:rPr>
              <a:t>: </a:t>
            </a:r>
            <a:r>
              <a:rPr lang="fr-FR" dirty="0" err="1" smtClean="0">
                <a:latin typeface="Calibri"/>
                <a:cs typeface="Calibri"/>
              </a:rPr>
              <a:t>containment</a:t>
            </a:r>
            <a:r>
              <a:rPr lang="fr-FR" dirty="0" smtClean="0">
                <a:latin typeface="Calibri"/>
                <a:cs typeface="Calibri"/>
              </a:rPr>
              <a:t>, contact,…</a:t>
            </a:r>
          </a:p>
          <a:p>
            <a:pPr lvl="1"/>
            <a:r>
              <a:rPr lang="fr-FR" dirty="0" err="1" smtClean="0">
                <a:latin typeface="Calibri"/>
                <a:cs typeface="Calibri"/>
              </a:rPr>
              <a:t>What</a:t>
            </a:r>
            <a:r>
              <a:rPr lang="fr-FR" dirty="0" smtClean="0">
                <a:latin typeface="Calibri"/>
                <a:cs typeface="Calibri"/>
              </a:rPr>
              <a:t> type of </a:t>
            </a:r>
            <a:r>
              <a:rPr lang="fr-FR" dirty="0" err="1" smtClean="0">
                <a:latin typeface="Calibri"/>
                <a:cs typeface="Calibri"/>
              </a:rPr>
              <a:t>errors</a:t>
            </a:r>
            <a:r>
              <a:rPr lang="fr-FR" dirty="0" smtClean="0">
                <a:latin typeface="Calibri"/>
                <a:cs typeface="Calibri"/>
              </a:rPr>
              <a:t> in the L2 productions?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r>
              <a:rPr lang="fr-FR" dirty="0" smtClean="0">
                <a:latin typeface="Calibri"/>
                <a:cs typeface="Calibri"/>
              </a:rPr>
              <a:t>Quantitative </a:t>
            </a:r>
            <a:r>
              <a:rPr lang="fr-FR" dirty="0" err="1" smtClean="0">
                <a:latin typeface="Calibri"/>
                <a:cs typeface="Calibri"/>
              </a:rPr>
              <a:t>analysis</a:t>
            </a:r>
            <a:endParaRPr lang="fr-FR" dirty="0">
              <a:latin typeface="Calibri"/>
              <a:cs typeface="Calibri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76400"/>
            <a:ext cx="8458200" cy="4800600"/>
          </a:xfrm>
        </p:spPr>
        <p:txBody>
          <a:bodyPr>
            <a:normAutofit/>
          </a:bodyPr>
          <a:lstStyle/>
          <a:p>
            <a:r>
              <a:rPr lang="fr-FR" dirty="0" smtClean="0">
                <a:latin typeface="Calibri"/>
                <a:cs typeface="Calibri"/>
              </a:rPr>
              <a:t>(ii) more </a:t>
            </a:r>
            <a:r>
              <a:rPr lang="fr-FR" dirty="0" err="1" smtClean="0">
                <a:latin typeface="Calibri"/>
                <a:cs typeface="Calibri"/>
              </a:rPr>
              <a:t>refined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level</a:t>
            </a:r>
            <a:r>
              <a:rPr lang="fr-FR" dirty="0" smtClean="0">
                <a:latin typeface="Calibri"/>
                <a:cs typeface="Calibri"/>
              </a:rPr>
              <a:t>: </a:t>
            </a:r>
            <a:r>
              <a:rPr lang="fr-FR" dirty="0" err="1" smtClean="0">
                <a:latin typeface="Calibri"/>
                <a:cs typeface="Calibri"/>
              </a:rPr>
              <a:t>remarks</a:t>
            </a:r>
            <a:endParaRPr lang="fr-FR" dirty="0" smtClean="0">
              <a:latin typeface="Calibri"/>
              <a:cs typeface="Calibri"/>
            </a:endParaRPr>
          </a:p>
          <a:p>
            <a:pPr lvl="1"/>
            <a:r>
              <a:rPr lang="nl-BE" dirty="0" smtClean="0">
                <a:latin typeface="Calibri"/>
                <a:cs typeface="Calibri"/>
              </a:rPr>
              <a:t>Containment-</a:t>
            </a:r>
            <a:r>
              <a:rPr lang="nl-BE" i="1" dirty="0" smtClean="0">
                <a:latin typeface="Calibri"/>
                <a:cs typeface="Calibri"/>
              </a:rPr>
              <a:t>zitten</a:t>
            </a:r>
            <a:r>
              <a:rPr lang="nl-BE" dirty="0" smtClean="0">
                <a:latin typeface="Calibri"/>
                <a:cs typeface="Calibri"/>
              </a:rPr>
              <a:t>: locational vs. </a:t>
            </a:r>
            <a:r>
              <a:rPr lang="fr-FR" dirty="0" smtClean="0">
                <a:latin typeface="Calibri"/>
                <a:cs typeface="Calibri"/>
              </a:rPr>
              <a:t>m</a:t>
            </a:r>
            <a:r>
              <a:rPr lang="nl-BE" dirty="0" smtClean="0">
                <a:latin typeface="Calibri"/>
                <a:cs typeface="Calibri"/>
              </a:rPr>
              <a:t>etaphorical</a:t>
            </a:r>
          </a:p>
          <a:p>
            <a:pPr lvl="2"/>
            <a:r>
              <a:rPr lang="fr-FR" dirty="0" smtClean="0">
                <a:latin typeface="Calibri"/>
                <a:cs typeface="Calibri"/>
              </a:rPr>
              <a:t>N</a:t>
            </a:r>
            <a:r>
              <a:rPr lang="nl-BE" dirty="0" smtClean="0">
                <a:latin typeface="Calibri"/>
                <a:cs typeface="Calibri"/>
              </a:rPr>
              <a:t>ature of the container</a:t>
            </a:r>
          </a:p>
          <a:p>
            <a:pPr lvl="3"/>
            <a:r>
              <a:rPr lang="nl-BE" b="1" dirty="0" smtClean="0">
                <a:latin typeface="Calibri"/>
                <a:cs typeface="Calibri"/>
              </a:rPr>
              <a:t>Concrete</a:t>
            </a:r>
            <a:r>
              <a:rPr lang="nl-BE" dirty="0" smtClean="0">
                <a:latin typeface="Calibri"/>
                <a:cs typeface="Calibri"/>
              </a:rPr>
              <a:t> container =&gt; locational containment</a:t>
            </a:r>
            <a:endParaRPr lang="nl-BE" i="1" dirty="0" smtClean="0">
              <a:latin typeface="Calibri"/>
              <a:cs typeface="Calibri"/>
            </a:endParaRPr>
          </a:p>
          <a:p>
            <a:pPr lvl="4"/>
            <a:r>
              <a:rPr lang="nl-BE" i="1" dirty="0" smtClean="0">
                <a:latin typeface="Calibri"/>
                <a:cs typeface="Calibri"/>
              </a:rPr>
              <a:t>Ik zit namelijk op kot en heb geen kabelaansluiting (DL2-Z-0042)</a:t>
            </a:r>
          </a:p>
          <a:p>
            <a:pPr lvl="4"/>
            <a:r>
              <a:rPr lang="nl-BE" i="1" dirty="0" smtClean="0">
                <a:latin typeface="Calibri"/>
                <a:cs typeface="Calibri"/>
              </a:rPr>
              <a:t>‘I sit (=live) in a student room and don’t have any cable connection there’</a:t>
            </a:r>
          </a:p>
          <a:p>
            <a:pPr lvl="3"/>
            <a:r>
              <a:rPr lang="nl-BE" b="1" dirty="0" smtClean="0">
                <a:latin typeface="Calibri"/>
                <a:cs typeface="Calibri"/>
              </a:rPr>
              <a:t>Abstract</a:t>
            </a:r>
            <a:r>
              <a:rPr lang="nl-BE" dirty="0" smtClean="0">
                <a:latin typeface="Calibri"/>
                <a:cs typeface="Calibri"/>
              </a:rPr>
              <a:t> container =&gt; metaphorical containment</a:t>
            </a:r>
          </a:p>
          <a:p>
            <a:pPr lvl="4"/>
            <a:r>
              <a:rPr lang="nl-BE" i="1" dirty="0" smtClean="0">
                <a:latin typeface="Calibri"/>
                <a:cs typeface="Calibri"/>
              </a:rPr>
              <a:t>Na het treinongeval en de reis beseft hij waar hij in zijn leven zit (DL2-Z-0053)</a:t>
            </a:r>
          </a:p>
          <a:p>
            <a:pPr lvl="4"/>
            <a:r>
              <a:rPr lang="nl-BE" i="1" dirty="0" smtClean="0">
                <a:latin typeface="Calibri"/>
                <a:cs typeface="Calibri"/>
              </a:rPr>
              <a:t>‘After the train accident and </a:t>
            </a:r>
            <a:r>
              <a:rPr lang="nl-BE" i="1" smtClean="0">
                <a:latin typeface="Calibri"/>
                <a:cs typeface="Calibri"/>
              </a:rPr>
              <a:t>the journey, </a:t>
            </a:r>
            <a:r>
              <a:rPr lang="nl-BE" i="1" dirty="0" smtClean="0">
                <a:latin typeface="Calibri"/>
                <a:cs typeface="Calibri"/>
              </a:rPr>
              <a:t>he realises where he sits’ (</a:t>
            </a:r>
            <a:r>
              <a:rPr lang="nl-BE" i="1" smtClean="0">
                <a:latin typeface="Calibri"/>
                <a:cs typeface="Calibri"/>
              </a:rPr>
              <a:t>=is, </a:t>
            </a:r>
            <a:r>
              <a:rPr lang="nl-BE" i="1" dirty="0" smtClean="0">
                <a:latin typeface="Calibri"/>
                <a:cs typeface="Calibri"/>
              </a:rPr>
              <a:t>stands)</a:t>
            </a:r>
            <a:endParaRPr lang="fr-FR" i="1" dirty="0" smtClean="0">
              <a:latin typeface="Calibri"/>
              <a:cs typeface="Calibri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Calibri"/>
                <a:cs typeface="Calibri"/>
              </a:rPr>
              <a:t>Introduction</a:t>
            </a:r>
            <a:endParaRPr lang="fr-FR" dirty="0">
              <a:latin typeface="Calibri"/>
              <a:cs typeface="Calibri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>
                <a:latin typeface="Calibri"/>
                <a:cs typeface="Calibri"/>
              </a:rPr>
              <a:t>Larger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research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project</a:t>
            </a:r>
            <a:r>
              <a:rPr lang="fr-FR" dirty="0" smtClean="0">
                <a:latin typeface="Calibri"/>
                <a:cs typeface="Calibri"/>
              </a:rPr>
              <a:t>: </a:t>
            </a:r>
          </a:p>
          <a:p>
            <a:pPr lvl="1"/>
            <a:r>
              <a:rPr lang="fr-FR" dirty="0" smtClean="0">
                <a:latin typeface="Calibri"/>
                <a:cs typeface="Calibri"/>
              </a:rPr>
              <a:t>Location </a:t>
            </a:r>
            <a:r>
              <a:rPr lang="fr-FR" dirty="0" err="1" smtClean="0">
                <a:latin typeface="Calibri"/>
                <a:cs typeface="Calibri"/>
              </a:rPr>
              <a:t>verb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project</a:t>
            </a:r>
            <a:r>
              <a:rPr lang="fr-FR" dirty="0" smtClean="0">
                <a:latin typeface="Calibri"/>
                <a:cs typeface="Calibri"/>
              </a:rPr>
              <a:t> (Lemmens 2005)</a:t>
            </a:r>
          </a:p>
          <a:p>
            <a:pPr lvl="1"/>
            <a:r>
              <a:rPr lang="fr-FR" dirty="0" err="1" smtClean="0">
                <a:latin typeface="Calibri"/>
                <a:cs typeface="Calibri"/>
              </a:rPr>
              <a:t>Cross-linguistic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comparison</a:t>
            </a:r>
            <a:r>
              <a:rPr lang="fr-FR" dirty="0" smtClean="0">
                <a:latin typeface="Calibri"/>
                <a:cs typeface="Calibri"/>
              </a:rPr>
              <a:t> of </a:t>
            </a:r>
            <a:r>
              <a:rPr lang="fr-FR" dirty="0" err="1" smtClean="0">
                <a:latin typeface="Calibri"/>
                <a:cs typeface="Calibri"/>
              </a:rPr>
              <a:t>static</a:t>
            </a:r>
            <a:r>
              <a:rPr lang="fr-FR" dirty="0" smtClean="0">
                <a:latin typeface="Calibri"/>
                <a:cs typeface="Calibri"/>
              </a:rPr>
              <a:t> location (</a:t>
            </a:r>
            <a:r>
              <a:rPr lang="fr-FR" dirty="0" err="1" smtClean="0">
                <a:latin typeface="Calibri"/>
                <a:cs typeface="Calibri"/>
              </a:rPr>
              <a:t>Dutch</a:t>
            </a:r>
            <a:r>
              <a:rPr lang="fr-FR" dirty="0" smtClean="0">
                <a:latin typeface="Calibri"/>
                <a:cs typeface="Calibri"/>
              </a:rPr>
              <a:t>, English, </a:t>
            </a:r>
            <a:r>
              <a:rPr lang="fr-FR" dirty="0" err="1" smtClean="0">
                <a:latin typeface="Calibri"/>
                <a:cs typeface="Calibri"/>
              </a:rPr>
              <a:t>Swedish</a:t>
            </a:r>
            <a:r>
              <a:rPr lang="fr-FR" dirty="0" smtClean="0">
                <a:latin typeface="Calibri"/>
                <a:cs typeface="Calibri"/>
              </a:rPr>
              <a:t>, French)</a:t>
            </a:r>
          </a:p>
          <a:p>
            <a:r>
              <a:rPr lang="fr-FR" dirty="0" err="1" smtClean="0">
                <a:latin typeface="Calibri"/>
                <a:cs typeface="Calibri"/>
              </a:rPr>
              <a:t>Prestudy</a:t>
            </a:r>
            <a:r>
              <a:rPr lang="fr-FR" dirty="0" smtClean="0">
                <a:latin typeface="Calibri"/>
                <a:cs typeface="Calibri"/>
              </a:rPr>
              <a:t>:</a:t>
            </a:r>
          </a:p>
          <a:p>
            <a:pPr lvl="1"/>
            <a:r>
              <a:rPr lang="fr-FR" dirty="0" smtClean="0">
                <a:latin typeface="Calibri"/>
                <a:cs typeface="Calibri"/>
              </a:rPr>
              <a:t>Quantitative and qualitative </a:t>
            </a:r>
            <a:r>
              <a:rPr lang="fr-FR" dirty="0" err="1" smtClean="0">
                <a:latin typeface="Calibri"/>
                <a:cs typeface="Calibri"/>
              </a:rPr>
              <a:t>study</a:t>
            </a:r>
            <a:r>
              <a:rPr lang="fr-FR" dirty="0" smtClean="0">
                <a:latin typeface="Calibri"/>
                <a:cs typeface="Calibri"/>
              </a:rPr>
              <a:t> of use of </a:t>
            </a:r>
            <a:r>
              <a:rPr lang="fr-FR" i="1" dirty="0" err="1" smtClean="0">
                <a:latin typeface="Calibri"/>
                <a:cs typeface="Calibri"/>
              </a:rPr>
              <a:t>staan</a:t>
            </a:r>
            <a:r>
              <a:rPr lang="fr-FR" dirty="0" smtClean="0">
                <a:latin typeface="Calibri"/>
                <a:cs typeface="Calibri"/>
              </a:rPr>
              <a:t>, </a:t>
            </a:r>
            <a:r>
              <a:rPr lang="fr-FR" i="1" dirty="0" err="1" smtClean="0">
                <a:latin typeface="Calibri"/>
                <a:cs typeface="Calibri"/>
              </a:rPr>
              <a:t>liggen</a:t>
            </a:r>
            <a:r>
              <a:rPr lang="fr-FR" dirty="0" smtClean="0">
                <a:latin typeface="Calibri"/>
                <a:cs typeface="Calibri"/>
              </a:rPr>
              <a:t> and </a:t>
            </a:r>
            <a:r>
              <a:rPr lang="fr-FR" i="1" dirty="0" err="1" smtClean="0">
                <a:latin typeface="Calibri"/>
                <a:cs typeface="Calibri"/>
              </a:rPr>
              <a:t>zitten</a:t>
            </a:r>
            <a:r>
              <a:rPr lang="fr-FR" dirty="0" smtClean="0">
                <a:latin typeface="Calibri"/>
                <a:cs typeface="Calibri"/>
              </a:rPr>
              <a:t> by </a:t>
            </a:r>
            <a:r>
              <a:rPr lang="fr-FR" dirty="0" err="1" smtClean="0">
                <a:latin typeface="Calibri"/>
                <a:cs typeface="Calibri"/>
              </a:rPr>
              <a:t>French-speaking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learners</a:t>
            </a:r>
            <a:r>
              <a:rPr lang="fr-FR" dirty="0" smtClean="0">
                <a:latin typeface="Calibri"/>
                <a:cs typeface="Calibri"/>
              </a:rPr>
              <a:t> of </a:t>
            </a:r>
            <a:r>
              <a:rPr lang="fr-FR" dirty="0" err="1" smtClean="0">
                <a:latin typeface="Calibri"/>
                <a:cs typeface="Calibri"/>
              </a:rPr>
              <a:t>Dutch</a:t>
            </a:r>
            <a:endParaRPr lang="fr-FR" dirty="0" smtClean="0">
              <a:latin typeface="Calibri"/>
              <a:cs typeface="Calibri"/>
            </a:endParaRPr>
          </a:p>
          <a:p>
            <a:r>
              <a:rPr lang="fr-FR" dirty="0" err="1" smtClean="0">
                <a:latin typeface="Calibri"/>
                <a:cs typeface="Calibri"/>
              </a:rPr>
              <a:t>Next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step</a:t>
            </a:r>
            <a:endParaRPr lang="fr-FR" dirty="0" smtClean="0">
              <a:latin typeface="Calibri"/>
              <a:cs typeface="Calibri"/>
            </a:endParaRPr>
          </a:p>
          <a:p>
            <a:pPr lvl="1"/>
            <a:r>
              <a:rPr lang="fr-FR" dirty="0" err="1" smtClean="0">
                <a:latin typeface="Calibri"/>
                <a:cs typeface="Calibri"/>
              </a:rPr>
              <a:t>Ellicited</a:t>
            </a:r>
            <a:r>
              <a:rPr lang="fr-FR" dirty="0" smtClean="0">
                <a:latin typeface="Calibri"/>
                <a:cs typeface="Calibri"/>
              </a:rPr>
              <a:t> narrations (cf. L1)</a:t>
            </a:r>
          </a:p>
          <a:p>
            <a:pPr lvl="1">
              <a:buNone/>
            </a:pPr>
            <a:endParaRPr lang="fr-FR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/>
          <a:lstStyle/>
          <a:p>
            <a:r>
              <a:rPr lang="fr-FR" dirty="0" smtClean="0">
                <a:latin typeface="Calibri"/>
                <a:cs typeface="Calibri"/>
              </a:rPr>
              <a:t>Quantitative </a:t>
            </a:r>
            <a:r>
              <a:rPr lang="fr-FR" dirty="0" err="1" smtClean="0">
                <a:latin typeface="Calibri"/>
                <a:cs typeface="Calibri"/>
              </a:rPr>
              <a:t>analysis</a:t>
            </a:r>
            <a:endParaRPr lang="fr-FR" dirty="0">
              <a:latin typeface="Calibri"/>
              <a:cs typeface="Calibri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4800600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>
                <a:latin typeface="Calibri"/>
                <a:cs typeface="Calibri"/>
              </a:rPr>
              <a:t>(ii) more </a:t>
            </a:r>
            <a:r>
              <a:rPr lang="fr-FR" dirty="0" err="1" smtClean="0">
                <a:latin typeface="Calibri"/>
                <a:cs typeface="Calibri"/>
              </a:rPr>
              <a:t>refined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level</a:t>
            </a:r>
            <a:r>
              <a:rPr lang="fr-FR" dirty="0" smtClean="0">
                <a:latin typeface="Calibri"/>
                <a:cs typeface="Calibri"/>
              </a:rPr>
              <a:t>: </a:t>
            </a:r>
            <a:r>
              <a:rPr lang="fr-FR" dirty="0" err="1" smtClean="0">
                <a:latin typeface="Calibri"/>
                <a:cs typeface="Calibri"/>
              </a:rPr>
              <a:t>remarks</a:t>
            </a:r>
            <a:endParaRPr lang="fr-FR" dirty="0" smtClean="0">
              <a:latin typeface="Calibri"/>
              <a:cs typeface="Calibri"/>
            </a:endParaRPr>
          </a:p>
          <a:p>
            <a:pPr lvl="1"/>
            <a:r>
              <a:rPr lang="nl-BE" dirty="0" smtClean="0">
                <a:latin typeface="Calibri"/>
                <a:cs typeface="Calibri"/>
              </a:rPr>
              <a:t>Staan =&gt; ‘canonical’</a:t>
            </a:r>
          </a:p>
          <a:p>
            <a:pPr lvl="2"/>
            <a:r>
              <a:rPr lang="nl-BE" dirty="0" smtClean="0">
                <a:latin typeface="Calibri"/>
                <a:cs typeface="Calibri"/>
              </a:rPr>
              <a:t>Locational: canonical</a:t>
            </a:r>
          </a:p>
          <a:p>
            <a:pPr lvl="3">
              <a:buNone/>
            </a:pPr>
            <a:r>
              <a:rPr lang="nl-BE" dirty="0" smtClean="0">
                <a:latin typeface="Calibri"/>
                <a:cs typeface="Calibri"/>
              </a:rPr>
              <a:t>= location related to the default position of a human being or an object</a:t>
            </a:r>
            <a:endParaRPr lang="nl-BE" i="1" dirty="0" smtClean="0">
              <a:solidFill>
                <a:schemeClr val="accent3"/>
              </a:solidFill>
              <a:latin typeface="Calibri"/>
              <a:cs typeface="Calibri"/>
            </a:endParaRPr>
          </a:p>
          <a:p>
            <a:pPr lvl="3">
              <a:buNone/>
            </a:pPr>
            <a:r>
              <a:rPr lang="nl-BE" i="1" dirty="0" smtClean="0">
                <a:solidFill>
                  <a:schemeClr val="accent3"/>
                </a:solidFill>
                <a:latin typeface="Calibri"/>
                <a:cs typeface="Calibri"/>
              </a:rPr>
              <a:t>	Dus de producten zullen op een logische plek in de winkel staan (DL2-S-0040)</a:t>
            </a:r>
          </a:p>
          <a:p>
            <a:pPr lvl="3">
              <a:buNone/>
            </a:pPr>
            <a:r>
              <a:rPr lang="nl-BE" i="1" dirty="0" smtClean="0">
                <a:solidFill>
                  <a:schemeClr val="accent3"/>
                </a:solidFill>
                <a:latin typeface="Calibri"/>
                <a:cs typeface="Calibri"/>
              </a:rPr>
              <a:t>	‘thus the products will stand in a logic location in the store’</a:t>
            </a:r>
          </a:p>
          <a:p>
            <a:pPr lvl="2"/>
            <a:r>
              <a:rPr lang="nl-BE" dirty="0" smtClean="0">
                <a:latin typeface="Calibri"/>
                <a:cs typeface="Calibri"/>
              </a:rPr>
              <a:t>Metaphorical: canonical</a:t>
            </a:r>
          </a:p>
          <a:p>
            <a:pPr lvl="3"/>
            <a:r>
              <a:rPr lang="fr-FR" dirty="0" smtClean="0">
                <a:latin typeface="Calibri"/>
                <a:cs typeface="Calibri"/>
              </a:rPr>
              <a:t>E</a:t>
            </a:r>
            <a:r>
              <a:rPr lang="fr-FR" dirty="0" err="1" smtClean="0">
                <a:latin typeface="Calibri"/>
                <a:cs typeface="Calibri"/>
              </a:rPr>
              <a:t>xtension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that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cans</a:t>
            </a:r>
            <a:r>
              <a:rPr lang="fr-FR" dirty="0" smtClean="0">
                <a:latin typeface="Calibri"/>
                <a:cs typeface="Calibri"/>
              </a:rPr>
              <a:t> till </a:t>
            </a:r>
            <a:r>
              <a:rPr lang="fr-FR" dirty="0" err="1" smtClean="0">
                <a:latin typeface="Calibri"/>
                <a:cs typeface="Calibri"/>
              </a:rPr>
              <a:t>be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related</a:t>
            </a:r>
            <a:r>
              <a:rPr lang="fr-FR" dirty="0" smtClean="0">
                <a:latin typeface="Calibri"/>
                <a:cs typeface="Calibri"/>
              </a:rPr>
              <a:t> to </a:t>
            </a:r>
            <a:r>
              <a:rPr lang="fr-FR" dirty="0" err="1" smtClean="0">
                <a:latin typeface="Calibri"/>
                <a:cs typeface="Calibri"/>
              </a:rPr>
              <a:t>its</a:t>
            </a:r>
            <a:r>
              <a:rPr lang="fr-FR" dirty="0" smtClean="0">
                <a:latin typeface="Calibri"/>
                <a:cs typeface="Calibri"/>
              </a:rPr>
              <a:t> postural or </a:t>
            </a:r>
            <a:r>
              <a:rPr lang="fr-FR" dirty="0" err="1" smtClean="0">
                <a:latin typeface="Calibri"/>
                <a:cs typeface="Calibri"/>
              </a:rPr>
              <a:t>locational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meaning</a:t>
            </a:r>
            <a:endParaRPr lang="fr-FR" dirty="0" smtClean="0">
              <a:latin typeface="Calibri"/>
              <a:cs typeface="Calibri"/>
            </a:endParaRPr>
          </a:p>
          <a:p>
            <a:pPr lvl="3">
              <a:buNone/>
            </a:pPr>
            <a:r>
              <a:rPr lang="fr-FR" dirty="0" smtClean="0">
                <a:latin typeface="Calibri"/>
                <a:cs typeface="Calibri"/>
              </a:rPr>
              <a:t>	</a:t>
            </a:r>
            <a:r>
              <a:rPr lang="fr-FR" i="1" dirty="0" err="1" smtClean="0">
                <a:solidFill>
                  <a:srgbClr val="A04DA3"/>
                </a:solidFill>
                <a:latin typeface="Calibri"/>
                <a:cs typeface="Calibri"/>
              </a:rPr>
              <a:t>Hoe</a:t>
            </a:r>
            <a:r>
              <a:rPr lang="fr-FR" i="1" dirty="0" smtClean="0">
                <a:solidFill>
                  <a:srgbClr val="A04DA3"/>
                </a:solidFill>
                <a:latin typeface="Calibri"/>
                <a:cs typeface="Calibri"/>
              </a:rPr>
              <a:t> </a:t>
            </a:r>
            <a:r>
              <a:rPr lang="fr-FR" i="1" dirty="0" err="1" smtClean="0">
                <a:solidFill>
                  <a:srgbClr val="A04DA3"/>
                </a:solidFill>
                <a:latin typeface="Calibri"/>
                <a:cs typeface="Calibri"/>
              </a:rPr>
              <a:t>sta</a:t>
            </a:r>
            <a:r>
              <a:rPr lang="fr-FR" i="1" dirty="0" smtClean="0">
                <a:solidFill>
                  <a:srgbClr val="A04DA3"/>
                </a:solidFill>
                <a:latin typeface="Calibri"/>
                <a:cs typeface="Calibri"/>
              </a:rPr>
              <a:t> </a:t>
            </a:r>
            <a:r>
              <a:rPr lang="fr-FR" i="1" dirty="0" err="1" smtClean="0">
                <a:solidFill>
                  <a:srgbClr val="A04DA3"/>
                </a:solidFill>
                <a:latin typeface="Calibri"/>
                <a:cs typeface="Calibri"/>
              </a:rPr>
              <a:t>jij</a:t>
            </a:r>
            <a:r>
              <a:rPr lang="fr-FR" i="1" dirty="0" smtClean="0">
                <a:solidFill>
                  <a:srgbClr val="A04DA3"/>
                </a:solidFill>
                <a:latin typeface="Calibri"/>
                <a:cs typeface="Calibri"/>
              </a:rPr>
              <a:t> </a:t>
            </a:r>
            <a:r>
              <a:rPr lang="fr-FR" i="1" dirty="0" err="1" smtClean="0">
                <a:solidFill>
                  <a:srgbClr val="A04DA3"/>
                </a:solidFill>
                <a:latin typeface="Calibri"/>
                <a:cs typeface="Calibri"/>
              </a:rPr>
              <a:t>tegenover</a:t>
            </a:r>
            <a:r>
              <a:rPr lang="fr-FR" i="1" dirty="0" smtClean="0">
                <a:solidFill>
                  <a:srgbClr val="A04DA3"/>
                </a:solidFill>
                <a:latin typeface="Calibri"/>
                <a:cs typeface="Calibri"/>
              </a:rPr>
              <a:t> de </a:t>
            </a:r>
            <a:r>
              <a:rPr lang="fr-FR" i="1" dirty="0" err="1" smtClean="0">
                <a:solidFill>
                  <a:srgbClr val="A04DA3"/>
                </a:solidFill>
                <a:latin typeface="Calibri"/>
                <a:cs typeface="Calibri"/>
              </a:rPr>
              <a:t>nieuwe</a:t>
            </a:r>
            <a:r>
              <a:rPr lang="fr-FR" i="1" dirty="0" smtClean="0">
                <a:solidFill>
                  <a:srgbClr val="A04DA3"/>
                </a:solidFill>
                <a:latin typeface="Calibri"/>
                <a:cs typeface="Calibri"/>
              </a:rPr>
              <a:t> </a:t>
            </a:r>
            <a:r>
              <a:rPr lang="fr-FR" i="1" dirty="0" err="1" smtClean="0">
                <a:solidFill>
                  <a:srgbClr val="A04DA3"/>
                </a:solidFill>
                <a:latin typeface="Calibri"/>
                <a:cs typeface="Calibri"/>
              </a:rPr>
              <a:t>spelling</a:t>
            </a:r>
            <a:r>
              <a:rPr lang="fr-FR" i="1" dirty="0" smtClean="0">
                <a:solidFill>
                  <a:srgbClr val="A04DA3"/>
                </a:solidFill>
                <a:latin typeface="Calibri"/>
                <a:cs typeface="Calibri"/>
              </a:rPr>
              <a:t>?</a:t>
            </a:r>
          </a:p>
          <a:p>
            <a:pPr lvl="3">
              <a:buNone/>
            </a:pPr>
            <a:r>
              <a:rPr lang="fr-FR" i="1" dirty="0" smtClean="0">
                <a:solidFill>
                  <a:srgbClr val="A04DA3"/>
                </a:solidFill>
                <a:latin typeface="Calibri"/>
                <a:cs typeface="Calibri"/>
              </a:rPr>
              <a:t>	‘</a:t>
            </a:r>
            <a:r>
              <a:rPr lang="fr-FR" i="1" dirty="0" err="1" smtClean="0">
                <a:solidFill>
                  <a:srgbClr val="A04DA3"/>
                </a:solidFill>
                <a:latin typeface="Calibri"/>
                <a:cs typeface="Calibri"/>
              </a:rPr>
              <a:t>what’s</a:t>
            </a:r>
            <a:r>
              <a:rPr lang="fr-FR" i="1" dirty="0" smtClean="0">
                <a:solidFill>
                  <a:srgbClr val="A04DA3"/>
                </a:solidFill>
                <a:latin typeface="Calibri"/>
                <a:cs typeface="Calibri"/>
              </a:rPr>
              <a:t> </a:t>
            </a:r>
            <a:r>
              <a:rPr lang="fr-FR" i="1" dirty="0" err="1" smtClean="0">
                <a:solidFill>
                  <a:srgbClr val="A04DA3"/>
                </a:solidFill>
                <a:latin typeface="Calibri"/>
                <a:cs typeface="Calibri"/>
              </a:rPr>
              <a:t>your</a:t>
            </a:r>
            <a:r>
              <a:rPr lang="fr-FR" i="1" dirty="0" smtClean="0">
                <a:solidFill>
                  <a:srgbClr val="A04DA3"/>
                </a:solidFill>
                <a:latin typeface="Calibri"/>
                <a:cs typeface="Calibri"/>
              </a:rPr>
              <a:t> position about…’</a:t>
            </a:r>
          </a:p>
          <a:p>
            <a:pPr lvl="3">
              <a:buNone/>
            </a:pPr>
            <a:r>
              <a:rPr lang="fr-FR" i="1" dirty="0" smtClean="0">
                <a:solidFill>
                  <a:srgbClr val="A04DA3"/>
                </a:solidFill>
                <a:latin typeface="Calibri"/>
                <a:cs typeface="Calibri"/>
              </a:rPr>
              <a:t>&gt;&lt; Dit </a:t>
            </a:r>
            <a:r>
              <a:rPr lang="fr-FR" i="1" dirty="0" err="1" smtClean="0">
                <a:solidFill>
                  <a:srgbClr val="A04DA3"/>
                </a:solidFill>
                <a:latin typeface="Calibri"/>
                <a:cs typeface="Calibri"/>
              </a:rPr>
              <a:t>thema</a:t>
            </a:r>
            <a:r>
              <a:rPr lang="fr-FR" i="1" dirty="0" smtClean="0">
                <a:solidFill>
                  <a:srgbClr val="A04DA3"/>
                </a:solidFill>
                <a:latin typeface="Calibri"/>
                <a:cs typeface="Calibri"/>
              </a:rPr>
              <a:t> </a:t>
            </a:r>
            <a:r>
              <a:rPr lang="fr-FR" i="1" dirty="0" err="1" smtClean="0">
                <a:solidFill>
                  <a:srgbClr val="A04DA3"/>
                </a:solidFill>
                <a:latin typeface="Calibri"/>
                <a:cs typeface="Calibri"/>
              </a:rPr>
              <a:t>staat</a:t>
            </a:r>
            <a:r>
              <a:rPr lang="fr-FR" i="1" dirty="0" smtClean="0">
                <a:solidFill>
                  <a:srgbClr val="A04DA3"/>
                </a:solidFill>
                <a:latin typeface="Calibri"/>
                <a:cs typeface="Calibri"/>
              </a:rPr>
              <a:t> te ver van de </a:t>
            </a:r>
            <a:r>
              <a:rPr lang="fr-FR" i="1" dirty="0" err="1" smtClean="0">
                <a:solidFill>
                  <a:srgbClr val="A04DA3"/>
                </a:solidFill>
                <a:latin typeface="Calibri"/>
                <a:cs typeface="Calibri"/>
              </a:rPr>
              <a:t>leefwereld</a:t>
            </a:r>
            <a:r>
              <a:rPr lang="fr-FR" i="1" dirty="0" smtClean="0">
                <a:solidFill>
                  <a:srgbClr val="A04DA3"/>
                </a:solidFill>
                <a:latin typeface="Calibri"/>
                <a:cs typeface="Calibri"/>
              </a:rPr>
              <a:t> van </a:t>
            </a:r>
            <a:r>
              <a:rPr lang="fr-FR" i="1" dirty="0" err="1" smtClean="0">
                <a:solidFill>
                  <a:srgbClr val="A04DA3"/>
                </a:solidFill>
                <a:latin typeface="Calibri"/>
                <a:cs typeface="Calibri"/>
              </a:rPr>
              <a:t>het</a:t>
            </a:r>
            <a:r>
              <a:rPr lang="fr-FR" i="1" dirty="0" smtClean="0">
                <a:solidFill>
                  <a:srgbClr val="A04DA3"/>
                </a:solidFill>
                <a:latin typeface="Calibri"/>
                <a:cs typeface="Calibri"/>
              </a:rPr>
              <a:t> </a:t>
            </a:r>
            <a:r>
              <a:rPr lang="fr-FR" i="1" dirty="0" err="1" smtClean="0">
                <a:solidFill>
                  <a:srgbClr val="A04DA3"/>
                </a:solidFill>
                <a:latin typeface="Calibri"/>
                <a:cs typeface="Calibri"/>
              </a:rPr>
              <a:t>kind</a:t>
            </a:r>
            <a:r>
              <a:rPr lang="fr-FR" i="1" dirty="0" smtClean="0">
                <a:solidFill>
                  <a:srgbClr val="A04DA3"/>
                </a:solidFill>
                <a:latin typeface="Calibri"/>
                <a:cs typeface="Calibri"/>
              </a:rPr>
              <a:t> (DL1-s-0278)</a:t>
            </a:r>
          </a:p>
          <a:p>
            <a:pPr lvl="3">
              <a:buNone/>
            </a:pPr>
            <a:r>
              <a:rPr lang="fr-FR" i="1" dirty="0" smtClean="0">
                <a:solidFill>
                  <a:srgbClr val="A04DA3"/>
                </a:solidFill>
                <a:latin typeface="Calibri"/>
                <a:cs typeface="Calibri"/>
              </a:rPr>
              <a:t>	‘</a:t>
            </a:r>
            <a:r>
              <a:rPr lang="fr-FR" i="1" dirty="0" err="1" smtClean="0">
                <a:solidFill>
                  <a:srgbClr val="A04DA3"/>
                </a:solidFill>
                <a:latin typeface="Calibri"/>
                <a:cs typeface="Calibri"/>
              </a:rPr>
              <a:t>this</a:t>
            </a:r>
            <a:r>
              <a:rPr lang="fr-FR" i="1" dirty="0" smtClean="0">
                <a:solidFill>
                  <a:srgbClr val="A04DA3"/>
                </a:solidFill>
                <a:latin typeface="Calibri"/>
                <a:cs typeface="Calibri"/>
              </a:rPr>
              <a:t> </a:t>
            </a:r>
            <a:r>
              <a:rPr lang="fr-FR" i="1" dirty="0" err="1" smtClean="0">
                <a:solidFill>
                  <a:srgbClr val="A04DA3"/>
                </a:solidFill>
                <a:latin typeface="Calibri"/>
                <a:cs typeface="Calibri"/>
              </a:rPr>
              <a:t>theme</a:t>
            </a:r>
            <a:r>
              <a:rPr lang="fr-FR" i="1" dirty="0" smtClean="0">
                <a:solidFill>
                  <a:srgbClr val="A04DA3"/>
                </a:solidFill>
                <a:latin typeface="Calibri"/>
                <a:cs typeface="Calibri"/>
              </a:rPr>
              <a:t> stands </a:t>
            </a:r>
            <a:r>
              <a:rPr lang="fr-FR" i="1" dirty="0" err="1" smtClean="0">
                <a:solidFill>
                  <a:srgbClr val="A04DA3"/>
                </a:solidFill>
                <a:latin typeface="Calibri"/>
                <a:cs typeface="Calibri"/>
              </a:rPr>
              <a:t>too</a:t>
            </a:r>
            <a:r>
              <a:rPr lang="fr-FR" i="1" dirty="0" smtClean="0">
                <a:solidFill>
                  <a:srgbClr val="A04DA3"/>
                </a:solidFill>
                <a:latin typeface="Calibri"/>
                <a:cs typeface="Calibri"/>
              </a:rPr>
              <a:t> far </a:t>
            </a:r>
            <a:r>
              <a:rPr lang="fr-FR" i="1" dirty="0" err="1" smtClean="0">
                <a:solidFill>
                  <a:srgbClr val="A04DA3"/>
                </a:solidFill>
                <a:latin typeface="Calibri"/>
                <a:cs typeface="Calibri"/>
              </a:rPr>
              <a:t>from</a:t>
            </a:r>
            <a:r>
              <a:rPr lang="fr-FR" i="1" dirty="0" smtClean="0">
                <a:solidFill>
                  <a:srgbClr val="A04DA3"/>
                </a:solidFill>
                <a:latin typeface="Calibri"/>
                <a:cs typeface="Calibri"/>
              </a:rPr>
              <a:t> the world of the </a:t>
            </a:r>
            <a:r>
              <a:rPr lang="fr-FR" i="1" dirty="0" err="1" smtClean="0">
                <a:solidFill>
                  <a:srgbClr val="A04DA3"/>
                </a:solidFill>
                <a:latin typeface="Calibri"/>
                <a:cs typeface="Calibri"/>
              </a:rPr>
              <a:t>child</a:t>
            </a:r>
            <a:r>
              <a:rPr lang="fr-FR" i="1" dirty="0" smtClean="0">
                <a:solidFill>
                  <a:srgbClr val="A04DA3"/>
                </a:solidFill>
                <a:latin typeface="Calibri"/>
                <a:cs typeface="Calibri"/>
              </a:rPr>
              <a:t>’</a:t>
            </a:r>
            <a:endParaRPr lang="fr-FR" i="1" dirty="0" smtClean="0">
              <a:latin typeface="Calibri"/>
              <a:cs typeface="Calibri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/>
          <a:lstStyle/>
          <a:p>
            <a:r>
              <a:rPr lang="fr-FR" dirty="0" smtClean="0">
                <a:latin typeface="Calibri"/>
                <a:cs typeface="Calibri"/>
              </a:rPr>
              <a:t>Quantitative </a:t>
            </a:r>
            <a:r>
              <a:rPr lang="fr-FR" dirty="0" err="1" smtClean="0">
                <a:latin typeface="Calibri"/>
                <a:cs typeface="Calibri"/>
              </a:rPr>
              <a:t>analysis</a:t>
            </a:r>
            <a:endParaRPr lang="fr-FR" dirty="0">
              <a:latin typeface="Calibri"/>
              <a:cs typeface="Calibri"/>
            </a:endParaRPr>
          </a:p>
        </p:txBody>
      </p:sp>
      <p:pic>
        <p:nvPicPr>
          <p:cNvPr id="6" name="Image 5" descr="Image 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1447800"/>
            <a:ext cx="5829019" cy="4956313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3124200" y="5943600"/>
            <a:ext cx="7620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Arial"/>
                <a:cs typeface="Arial"/>
              </a:rPr>
              <a:t>Control</a:t>
            </a:r>
            <a:endParaRPr lang="fr-FR" sz="1200" dirty="0">
              <a:latin typeface="Arial"/>
              <a:cs typeface="Arial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800600" y="5957500"/>
            <a:ext cx="7620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200" dirty="0" err="1" smtClean="0">
                <a:latin typeface="Arial"/>
                <a:cs typeface="Arial"/>
              </a:rPr>
              <a:t>Learner</a:t>
            </a:r>
            <a:endParaRPr lang="fr-FR" sz="1200" dirty="0">
              <a:latin typeface="Arial"/>
              <a:cs typeface="Arial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791200" y="1752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A04DA3"/>
                </a:solidFill>
                <a:latin typeface="Calibri"/>
                <a:cs typeface="Calibri"/>
              </a:rPr>
              <a:t>1</a:t>
            </a:r>
            <a:endParaRPr lang="fr-FR" sz="2400" b="1" dirty="0">
              <a:solidFill>
                <a:srgbClr val="A04DA3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Calibri"/>
                <a:cs typeface="Calibri"/>
              </a:rPr>
              <a:t>Quantitative </a:t>
            </a:r>
            <a:r>
              <a:rPr lang="fr-FR" dirty="0" err="1" smtClean="0">
                <a:latin typeface="Calibri"/>
                <a:cs typeface="Calibri"/>
              </a:rPr>
              <a:t>analysis</a:t>
            </a:r>
            <a:endParaRPr lang="fr-FR" dirty="0">
              <a:latin typeface="Calibri"/>
              <a:cs typeface="Calibri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arenR"/>
            </a:pPr>
            <a:r>
              <a:rPr lang="fr-FR" dirty="0" err="1" smtClean="0">
                <a:latin typeface="Calibri"/>
                <a:cs typeface="Calibri"/>
              </a:rPr>
              <a:t>Learners</a:t>
            </a:r>
            <a:r>
              <a:rPr lang="fr-FR" dirty="0" smtClean="0">
                <a:latin typeface="Calibri"/>
                <a:cs typeface="Calibri"/>
              </a:rPr>
              <a:t> &gt; natives : postural </a:t>
            </a:r>
            <a:r>
              <a:rPr lang="fr-FR" dirty="0" err="1" smtClean="0">
                <a:latin typeface="Calibri"/>
                <a:cs typeface="Calibri"/>
              </a:rPr>
              <a:t>contexts</a:t>
            </a:r>
            <a:endParaRPr lang="fr-FR" dirty="0" smtClean="0">
              <a:latin typeface="Calibri"/>
              <a:cs typeface="Calibri"/>
            </a:endParaRPr>
          </a:p>
          <a:p>
            <a:pPr marL="916686" lvl="1" indent="-514350">
              <a:buFont typeface="Arial"/>
              <a:buChar char="•"/>
            </a:pPr>
            <a:r>
              <a:rPr lang="fr-FR" i="1" dirty="0" smtClean="0">
                <a:latin typeface="Calibri"/>
                <a:cs typeface="Calibri"/>
              </a:rPr>
              <a:t>Z</a:t>
            </a:r>
            <a:r>
              <a:rPr lang="fr-FR" i="1" dirty="0" err="1" smtClean="0">
                <a:latin typeface="Calibri"/>
                <a:cs typeface="Calibri"/>
              </a:rPr>
              <a:t>itten</a:t>
            </a:r>
            <a:r>
              <a:rPr lang="fr-FR" dirty="0" smtClean="0">
                <a:latin typeface="Calibri"/>
                <a:cs typeface="Calibri"/>
              </a:rPr>
              <a:t> (42% of the cases vs. 13.6%)</a:t>
            </a:r>
          </a:p>
          <a:p>
            <a:pPr marL="916686" lvl="1" indent="-514350">
              <a:buFont typeface="Arial"/>
              <a:buChar char="•"/>
            </a:pPr>
            <a:r>
              <a:rPr lang="fr-FR" i="1" dirty="0" err="1" smtClean="0">
                <a:latin typeface="Calibri"/>
                <a:cs typeface="Calibri"/>
              </a:rPr>
              <a:t>Staan</a:t>
            </a:r>
            <a:r>
              <a:rPr lang="fr-FR" dirty="0" smtClean="0">
                <a:latin typeface="Calibri"/>
                <a:cs typeface="Calibri"/>
              </a:rPr>
              <a:t> (7.4% of the cases vs. 4.1%)</a:t>
            </a:r>
          </a:p>
          <a:p>
            <a:pPr marL="916686" lvl="1" indent="-514350">
              <a:buFont typeface="Arial"/>
              <a:buChar char="•"/>
            </a:pPr>
            <a:endParaRPr lang="fr-FR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/>
          <a:lstStyle/>
          <a:p>
            <a:r>
              <a:rPr lang="fr-FR" dirty="0" smtClean="0">
                <a:latin typeface="Calibri"/>
                <a:cs typeface="Calibri"/>
              </a:rPr>
              <a:t>Quantitative </a:t>
            </a:r>
            <a:r>
              <a:rPr lang="fr-FR" dirty="0" err="1" smtClean="0">
                <a:latin typeface="Calibri"/>
                <a:cs typeface="Calibri"/>
              </a:rPr>
              <a:t>analysis</a:t>
            </a:r>
            <a:endParaRPr lang="fr-FR" dirty="0">
              <a:latin typeface="Calibri"/>
              <a:cs typeface="Calibri"/>
            </a:endParaRPr>
          </a:p>
        </p:txBody>
      </p:sp>
      <p:pic>
        <p:nvPicPr>
          <p:cNvPr id="6" name="Image 5" descr="Image 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1447800"/>
            <a:ext cx="5829019" cy="4956313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5791200" y="1752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A04DA3"/>
                </a:solidFill>
                <a:latin typeface="Calibri"/>
                <a:cs typeface="Calibri"/>
              </a:rPr>
              <a:t>1</a:t>
            </a:r>
            <a:endParaRPr lang="fr-FR" sz="2400" b="1" dirty="0">
              <a:solidFill>
                <a:srgbClr val="A04DA3"/>
              </a:solidFill>
              <a:latin typeface="Calibri"/>
              <a:cs typeface="Calibri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791200" y="2590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A04DA3"/>
                </a:solidFill>
                <a:latin typeface="Calibri"/>
                <a:cs typeface="Calibri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Calibri"/>
                <a:cs typeface="Calibri"/>
              </a:rPr>
              <a:t>Quantitative </a:t>
            </a:r>
            <a:r>
              <a:rPr lang="fr-FR" dirty="0" err="1" smtClean="0">
                <a:latin typeface="Calibri"/>
                <a:cs typeface="Calibri"/>
              </a:rPr>
              <a:t>analysis</a:t>
            </a:r>
            <a:endParaRPr lang="fr-FR" dirty="0">
              <a:latin typeface="Calibri"/>
              <a:cs typeface="Calibri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arenR"/>
            </a:pPr>
            <a:r>
              <a:rPr lang="fr-FR" dirty="0" err="1" smtClean="0">
                <a:latin typeface="Calibri"/>
                <a:cs typeface="Calibri"/>
              </a:rPr>
              <a:t>Learners</a:t>
            </a:r>
            <a:r>
              <a:rPr lang="fr-FR" dirty="0" smtClean="0">
                <a:latin typeface="Calibri"/>
                <a:cs typeface="Calibri"/>
              </a:rPr>
              <a:t> &gt; natives : postural uses</a:t>
            </a:r>
          </a:p>
          <a:p>
            <a:pPr marL="916686" lvl="1" indent="-514350">
              <a:buFont typeface="Arial"/>
              <a:buChar char="•"/>
            </a:pPr>
            <a:r>
              <a:rPr lang="fr-FR" i="1" dirty="0" smtClean="0">
                <a:latin typeface="Calibri"/>
                <a:cs typeface="Calibri"/>
              </a:rPr>
              <a:t>Z</a:t>
            </a:r>
            <a:r>
              <a:rPr lang="fr-FR" i="1" dirty="0" err="1" smtClean="0">
                <a:latin typeface="Calibri"/>
                <a:cs typeface="Calibri"/>
              </a:rPr>
              <a:t>itten</a:t>
            </a:r>
            <a:r>
              <a:rPr lang="fr-FR" dirty="0" smtClean="0">
                <a:latin typeface="Calibri"/>
                <a:cs typeface="Calibri"/>
              </a:rPr>
              <a:t> (42% of the cases vs. 13.6%)</a:t>
            </a:r>
          </a:p>
          <a:p>
            <a:pPr marL="916686" lvl="1" indent="-514350">
              <a:buFont typeface="Arial"/>
              <a:buChar char="•"/>
            </a:pPr>
            <a:r>
              <a:rPr lang="fr-FR" i="1" dirty="0" err="1" smtClean="0">
                <a:latin typeface="Calibri"/>
                <a:cs typeface="Calibri"/>
              </a:rPr>
              <a:t>Staan</a:t>
            </a:r>
            <a:r>
              <a:rPr lang="fr-FR" dirty="0" smtClean="0">
                <a:latin typeface="Calibri"/>
                <a:cs typeface="Calibri"/>
              </a:rPr>
              <a:t> (7.4% of the cases vs. 4.1%)</a:t>
            </a:r>
          </a:p>
          <a:p>
            <a:pPr marL="624078" indent="-514350">
              <a:buFont typeface="+mj-lt"/>
              <a:buAutoNum type="arabicParenR"/>
            </a:pPr>
            <a:r>
              <a:rPr lang="fr-FR" dirty="0" err="1" smtClean="0">
                <a:latin typeface="Calibri"/>
                <a:cs typeface="Calibri"/>
              </a:rPr>
              <a:t>Learners</a:t>
            </a:r>
            <a:r>
              <a:rPr lang="fr-FR" dirty="0" smtClean="0">
                <a:latin typeface="Calibri"/>
                <a:cs typeface="Calibri"/>
              </a:rPr>
              <a:t> &gt; natives: </a:t>
            </a:r>
            <a:r>
              <a:rPr lang="fr-FR" dirty="0" err="1" smtClean="0">
                <a:latin typeface="Calibri"/>
                <a:cs typeface="Calibri"/>
              </a:rPr>
              <a:t>locational</a:t>
            </a:r>
            <a:r>
              <a:rPr lang="fr-FR" dirty="0" smtClean="0">
                <a:latin typeface="Calibri"/>
                <a:cs typeface="Calibri"/>
              </a:rPr>
              <a:t> uses</a:t>
            </a:r>
          </a:p>
          <a:p>
            <a:pPr marL="916686" lvl="1" indent="-514350">
              <a:buFont typeface="Arial"/>
              <a:buChar char="•"/>
            </a:pPr>
            <a:r>
              <a:rPr lang="fr-FR" i="1" dirty="0" err="1" smtClean="0">
                <a:latin typeface="Calibri"/>
                <a:cs typeface="Calibri"/>
              </a:rPr>
              <a:t>Liggen</a:t>
            </a:r>
            <a:r>
              <a:rPr lang="fr-FR" i="1" dirty="0" smtClean="0">
                <a:latin typeface="Calibri"/>
                <a:cs typeface="Calibri"/>
              </a:rPr>
              <a:t> </a:t>
            </a:r>
            <a:r>
              <a:rPr lang="fr-FR" dirty="0" smtClean="0">
                <a:latin typeface="Calibri"/>
                <a:cs typeface="Calibri"/>
              </a:rPr>
              <a:t>(38.6% of the cases vs. 7.3%)</a:t>
            </a:r>
          </a:p>
          <a:p>
            <a:pPr marL="1181862" lvl="2" indent="-514350">
              <a:buNone/>
            </a:pPr>
            <a:r>
              <a:rPr lang="fr-FR" dirty="0" smtClean="0">
                <a:latin typeface="Calibri"/>
                <a:cs typeface="Calibri"/>
              </a:rPr>
              <a:t>	=&gt; </a:t>
            </a:r>
            <a:r>
              <a:rPr lang="fr-FR" dirty="0" err="1" smtClean="0">
                <a:latin typeface="Calibri"/>
                <a:cs typeface="Calibri"/>
              </a:rPr>
              <a:t>geotopographical</a:t>
            </a:r>
            <a:r>
              <a:rPr lang="fr-FR" dirty="0" smtClean="0">
                <a:latin typeface="Calibri"/>
                <a:cs typeface="Calibri"/>
              </a:rPr>
              <a:t> location</a:t>
            </a:r>
          </a:p>
          <a:p>
            <a:pPr marL="916686" lvl="1" indent="-514350">
              <a:buFont typeface="Arial"/>
              <a:buChar char="•"/>
            </a:pPr>
            <a:r>
              <a:rPr lang="fr-FR" i="1" dirty="0" err="1" smtClean="0">
                <a:latin typeface="Calibri"/>
                <a:cs typeface="Calibri"/>
              </a:rPr>
              <a:t>Zitten</a:t>
            </a:r>
            <a:r>
              <a:rPr lang="fr-FR" dirty="0" smtClean="0">
                <a:latin typeface="Calibri"/>
                <a:cs typeface="Calibri"/>
              </a:rPr>
              <a:t> (23.6% of the cases vs. 9.1%)</a:t>
            </a:r>
          </a:p>
          <a:p>
            <a:pPr marL="1181862" lvl="2" indent="-514350">
              <a:buNone/>
            </a:pPr>
            <a:r>
              <a:rPr lang="fr-FR" dirty="0" smtClean="0">
                <a:latin typeface="Calibri"/>
                <a:cs typeface="Calibri"/>
              </a:rPr>
              <a:t>	=&gt; </a:t>
            </a:r>
            <a:r>
              <a:rPr lang="fr-FR" dirty="0" err="1" smtClean="0">
                <a:latin typeface="Calibri"/>
                <a:cs typeface="Calibri"/>
              </a:rPr>
              <a:t>containment</a:t>
            </a:r>
            <a:endParaRPr lang="fr-FR" dirty="0" smtClean="0">
              <a:latin typeface="Calibri"/>
              <a:cs typeface="Calibri"/>
            </a:endParaRPr>
          </a:p>
          <a:p>
            <a:pPr marL="916686" lvl="1" indent="-514350">
              <a:buFont typeface="Arial"/>
              <a:buChar char="•"/>
            </a:pPr>
            <a:endParaRPr lang="fr-FR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/>
          <a:lstStyle/>
          <a:p>
            <a:r>
              <a:rPr lang="fr-FR" dirty="0" smtClean="0">
                <a:latin typeface="Calibri"/>
                <a:cs typeface="Calibri"/>
              </a:rPr>
              <a:t>Quantitative </a:t>
            </a:r>
            <a:r>
              <a:rPr lang="fr-FR" dirty="0" err="1" smtClean="0">
                <a:latin typeface="Calibri"/>
                <a:cs typeface="Calibri"/>
              </a:rPr>
              <a:t>analysis</a:t>
            </a:r>
            <a:endParaRPr lang="fr-FR" dirty="0">
              <a:latin typeface="Calibri"/>
              <a:cs typeface="Calibri"/>
            </a:endParaRPr>
          </a:p>
        </p:txBody>
      </p:sp>
      <p:pic>
        <p:nvPicPr>
          <p:cNvPr id="6" name="Image 5" descr="Image 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1447800"/>
            <a:ext cx="5829019" cy="4956313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5791200" y="1752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A04DA3"/>
                </a:solidFill>
                <a:latin typeface="Calibri"/>
                <a:cs typeface="Calibri"/>
              </a:rPr>
              <a:t>1</a:t>
            </a:r>
            <a:endParaRPr lang="fr-FR" sz="2400" b="1" dirty="0">
              <a:solidFill>
                <a:srgbClr val="A04DA3"/>
              </a:solidFill>
              <a:latin typeface="Calibri"/>
              <a:cs typeface="Calibri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791200" y="2590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A04DA3"/>
                </a:solidFill>
                <a:latin typeface="Calibri"/>
                <a:cs typeface="Calibri"/>
              </a:rPr>
              <a:t>2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3962400" y="320486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A04DA3"/>
                </a:solidFill>
                <a:latin typeface="Calibri"/>
                <a:cs typeface="Calibri"/>
              </a:rPr>
              <a:t>3</a:t>
            </a:r>
            <a:endParaRPr lang="fr-FR" sz="2400" b="1" dirty="0">
              <a:solidFill>
                <a:srgbClr val="A04DA3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Calibri"/>
                <a:cs typeface="Calibri"/>
              </a:rPr>
              <a:t>Quantitative </a:t>
            </a:r>
            <a:r>
              <a:rPr lang="fr-FR" dirty="0" err="1" smtClean="0">
                <a:latin typeface="Calibri"/>
                <a:cs typeface="Calibri"/>
              </a:rPr>
              <a:t>analysis</a:t>
            </a:r>
            <a:endParaRPr lang="fr-FR" dirty="0">
              <a:latin typeface="Calibri"/>
              <a:cs typeface="Calibri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arenR" startAt="3"/>
            </a:pPr>
            <a:r>
              <a:rPr lang="fr-FR" dirty="0" smtClean="0">
                <a:latin typeface="Calibri"/>
                <a:cs typeface="Calibri"/>
              </a:rPr>
              <a:t>Natives &gt; </a:t>
            </a:r>
            <a:r>
              <a:rPr lang="fr-FR" dirty="0" err="1" smtClean="0">
                <a:latin typeface="Calibri"/>
                <a:cs typeface="Calibri"/>
              </a:rPr>
              <a:t>learners</a:t>
            </a:r>
            <a:r>
              <a:rPr lang="fr-FR" dirty="0" smtClean="0">
                <a:latin typeface="Calibri"/>
                <a:cs typeface="Calibri"/>
              </a:rPr>
              <a:t> : </a:t>
            </a:r>
            <a:r>
              <a:rPr lang="fr-FR" dirty="0" err="1" smtClean="0">
                <a:latin typeface="Calibri"/>
                <a:cs typeface="Calibri"/>
              </a:rPr>
              <a:t>metaphorical</a:t>
            </a:r>
            <a:r>
              <a:rPr lang="fr-FR" dirty="0" smtClean="0">
                <a:latin typeface="Calibri"/>
                <a:cs typeface="Calibri"/>
              </a:rPr>
              <a:t> uses</a:t>
            </a:r>
          </a:p>
          <a:p>
            <a:pPr marL="916686" lvl="1" indent="-514350">
              <a:buFont typeface="Arial"/>
              <a:buChar char="•"/>
            </a:pPr>
            <a:r>
              <a:rPr lang="fr-FR" i="1" dirty="0" err="1" smtClean="0">
                <a:latin typeface="Calibri"/>
                <a:cs typeface="Calibri"/>
              </a:rPr>
              <a:t>Zitten</a:t>
            </a:r>
            <a:r>
              <a:rPr lang="fr-FR" dirty="0" smtClean="0">
                <a:latin typeface="Calibri"/>
                <a:cs typeface="Calibri"/>
              </a:rPr>
              <a:t> (59.1% of the cases vs. 21.8%)</a:t>
            </a:r>
          </a:p>
          <a:p>
            <a:pPr marL="916686" lvl="1" indent="-514350">
              <a:buFont typeface="Arial"/>
              <a:buChar char="•"/>
            </a:pPr>
            <a:r>
              <a:rPr lang="fr-FR" i="1" dirty="0" smtClean="0">
                <a:latin typeface="Calibri"/>
                <a:cs typeface="Calibri"/>
              </a:rPr>
              <a:t>L</a:t>
            </a:r>
            <a:r>
              <a:rPr lang="fr-FR" i="1" dirty="0" err="1" smtClean="0">
                <a:latin typeface="Calibri"/>
                <a:cs typeface="Calibri"/>
              </a:rPr>
              <a:t>iggen</a:t>
            </a:r>
            <a:r>
              <a:rPr lang="fr-FR" dirty="0" smtClean="0">
                <a:latin typeface="Calibri"/>
                <a:cs typeface="Calibri"/>
              </a:rPr>
              <a:t> (54.5% of the cases vs. 27.3%)</a:t>
            </a:r>
          </a:p>
          <a:p>
            <a:pPr marL="916686" lvl="1" indent="-514350">
              <a:buFont typeface="Arial"/>
              <a:buChar char="•"/>
            </a:pPr>
            <a:r>
              <a:rPr lang="fr-FR" i="1" dirty="0" err="1" smtClean="0">
                <a:latin typeface="Calibri"/>
                <a:cs typeface="Calibri"/>
              </a:rPr>
              <a:t>Staan</a:t>
            </a:r>
            <a:r>
              <a:rPr lang="fr-FR" dirty="0" smtClean="0">
                <a:latin typeface="Calibri"/>
                <a:cs typeface="Calibri"/>
              </a:rPr>
              <a:t>: L1 = L2 (35% of the cases)</a:t>
            </a:r>
          </a:p>
          <a:p>
            <a:pPr marL="1181862" lvl="2" indent="-514350">
              <a:buFont typeface="Arial"/>
              <a:buChar char="•"/>
            </a:pPr>
            <a:r>
              <a:rPr lang="fr-FR" dirty="0" smtClean="0">
                <a:latin typeface="Calibri"/>
                <a:cs typeface="Calibri"/>
              </a:rPr>
              <a:t>L2 =&gt; </a:t>
            </a:r>
            <a:r>
              <a:rPr lang="fr-FR" dirty="0" err="1" smtClean="0">
                <a:latin typeface="Calibri"/>
                <a:cs typeface="Calibri"/>
              </a:rPr>
              <a:t>written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text</a:t>
            </a:r>
            <a:endParaRPr lang="fr-FR" dirty="0" smtClean="0">
              <a:latin typeface="Calibri"/>
              <a:cs typeface="Calibri"/>
            </a:endParaRPr>
          </a:p>
          <a:p>
            <a:pPr marL="1181862" lvl="2" indent="-514350">
              <a:buFont typeface="Arial"/>
              <a:buChar char="•"/>
            </a:pPr>
            <a:r>
              <a:rPr lang="fr-FR" dirty="0" smtClean="0">
                <a:latin typeface="Calibri"/>
                <a:cs typeface="Calibri"/>
              </a:rPr>
              <a:t>L1 =&gt; </a:t>
            </a:r>
            <a:r>
              <a:rPr lang="fr-FR" dirty="0" err="1" smtClean="0">
                <a:latin typeface="Calibri"/>
                <a:cs typeface="Calibri"/>
              </a:rPr>
              <a:t>greater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variety</a:t>
            </a:r>
            <a:endParaRPr lang="fr-FR" dirty="0" smtClean="0">
              <a:latin typeface="Calibri"/>
              <a:cs typeface="Calibri"/>
            </a:endParaRPr>
          </a:p>
          <a:p>
            <a:pPr marL="916686" lvl="1" indent="-514350">
              <a:buFont typeface="Arial"/>
              <a:buChar char="•"/>
            </a:pPr>
            <a:r>
              <a:rPr lang="fr-FR" dirty="0" err="1" smtClean="0">
                <a:latin typeface="Calibri"/>
                <a:cs typeface="Calibri"/>
              </a:rPr>
              <a:t>Learners</a:t>
            </a:r>
            <a:r>
              <a:rPr lang="fr-FR" dirty="0" smtClean="0">
                <a:latin typeface="Calibri"/>
                <a:cs typeface="Calibri"/>
              </a:rPr>
              <a:t> able to deal </a:t>
            </a:r>
            <a:r>
              <a:rPr lang="fr-FR" dirty="0" err="1" smtClean="0">
                <a:latin typeface="Calibri"/>
                <a:cs typeface="Calibri"/>
              </a:rPr>
              <a:t>with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some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metaphorical</a:t>
            </a:r>
            <a:r>
              <a:rPr lang="fr-FR" dirty="0" smtClean="0">
                <a:latin typeface="Calibri"/>
                <a:cs typeface="Calibri"/>
              </a:rPr>
              <a:t> uses</a:t>
            </a:r>
          </a:p>
          <a:p>
            <a:pPr marL="1181862" lvl="2" indent="-514350">
              <a:buFont typeface="Arial"/>
              <a:buChar char="•"/>
            </a:pPr>
            <a:r>
              <a:rPr lang="fr-FR" i="1" dirty="0" err="1" smtClean="0">
                <a:latin typeface="Calibri"/>
                <a:cs typeface="Calibri"/>
              </a:rPr>
              <a:t>Liggen</a:t>
            </a:r>
            <a:r>
              <a:rPr lang="fr-FR" dirty="0" smtClean="0">
                <a:latin typeface="Calibri"/>
                <a:cs typeface="Calibri"/>
              </a:rPr>
              <a:t> =&gt; abstract </a:t>
            </a:r>
            <a:r>
              <a:rPr lang="fr-FR" dirty="0" err="1" smtClean="0">
                <a:latin typeface="Calibri"/>
                <a:cs typeface="Calibri"/>
              </a:rPr>
              <a:t>entities</a:t>
            </a:r>
            <a:endParaRPr lang="fr-FR" dirty="0" smtClean="0">
              <a:latin typeface="Calibri"/>
              <a:cs typeface="Calibri"/>
            </a:endParaRPr>
          </a:p>
          <a:p>
            <a:pPr marL="1181862" lvl="2" indent="-514350">
              <a:buFont typeface="Arial"/>
              <a:buChar char="•"/>
            </a:pPr>
            <a:r>
              <a:rPr lang="fr-FR" i="1" dirty="0" err="1" smtClean="0">
                <a:latin typeface="Calibri"/>
                <a:cs typeface="Calibri"/>
              </a:rPr>
              <a:t>Zitten</a:t>
            </a:r>
            <a:r>
              <a:rPr lang="fr-FR" dirty="0" smtClean="0">
                <a:latin typeface="Calibri"/>
                <a:cs typeface="Calibri"/>
              </a:rPr>
              <a:t> =&gt; abstract </a:t>
            </a:r>
            <a:r>
              <a:rPr lang="fr-FR" dirty="0" err="1" smtClean="0">
                <a:latin typeface="Calibri"/>
                <a:cs typeface="Calibri"/>
              </a:rPr>
              <a:t>containment</a:t>
            </a:r>
            <a:endParaRPr lang="fr-FR" dirty="0" smtClean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/>
          <a:lstStyle/>
          <a:p>
            <a:r>
              <a:rPr lang="fr-FR" dirty="0" smtClean="0">
                <a:latin typeface="Calibri"/>
                <a:cs typeface="Calibri"/>
              </a:rPr>
              <a:t>Quantitative </a:t>
            </a:r>
            <a:r>
              <a:rPr lang="fr-FR" dirty="0" err="1" smtClean="0">
                <a:latin typeface="Calibri"/>
                <a:cs typeface="Calibri"/>
              </a:rPr>
              <a:t>analysis</a:t>
            </a:r>
            <a:endParaRPr lang="fr-FR" dirty="0">
              <a:latin typeface="Calibri"/>
              <a:cs typeface="Calibri"/>
            </a:endParaRPr>
          </a:p>
        </p:txBody>
      </p:sp>
      <p:pic>
        <p:nvPicPr>
          <p:cNvPr id="6" name="Image 5" descr="Image 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1447800"/>
            <a:ext cx="5829019" cy="4956313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5791200" y="1752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A04DA3"/>
                </a:solidFill>
                <a:latin typeface="Calibri"/>
                <a:cs typeface="Calibri"/>
              </a:rPr>
              <a:t>1</a:t>
            </a:r>
            <a:endParaRPr lang="fr-FR" sz="2400" b="1" dirty="0">
              <a:solidFill>
                <a:srgbClr val="A04DA3"/>
              </a:solidFill>
              <a:latin typeface="Calibri"/>
              <a:cs typeface="Calibri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791200" y="2590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A04DA3"/>
                </a:solidFill>
                <a:latin typeface="Calibri"/>
                <a:cs typeface="Calibri"/>
              </a:rPr>
              <a:t>2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3962400" y="320486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A04DA3"/>
                </a:solidFill>
                <a:latin typeface="Calibri"/>
                <a:cs typeface="Calibri"/>
              </a:rPr>
              <a:t>3</a:t>
            </a:r>
            <a:endParaRPr lang="fr-FR" sz="2400" b="1" dirty="0">
              <a:solidFill>
                <a:srgbClr val="A04DA3"/>
              </a:solidFill>
              <a:latin typeface="Calibri"/>
              <a:cs typeface="Calibri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962400" y="49485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A04DA3"/>
                </a:solidFill>
                <a:latin typeface="Calibri"/>
                <a:cs typeface="Calibri"/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/>
          <a:lstStyle/>
          <a:p>
            <a:r>
              <a:rPr lang="fr-FR" dirty="0" smtClean="0">
                <a:latin typeface="Calibri"/>
                <a:cs typeface="Calibri"/>
              </a:rPr>
              <a:t>Quantitative </a:t>
            </a:r>
            <a:r>
              <a:rPr lang="fr-FR" dirty="0" err="1" smtClean="0">
                <a:latin typeface="Calibri"/>
                <a:cs typeface="Calibri"/>
              </a:rPr>
              <a:t>analysis</a:t>
            </a:r>
            <a:endParaRPr lang="fr-FR" dirty="0">
              <a:latin typeface="Calibri"/>
              <a:cs typeface="Calibri"/>
            </a:endParaRPr>
          </a:p>
        </p:txBody>
      </p:sp>
      <p:pic>
        <p:nvPicPr>
          <p:cNvPr id="6" name="Image 5" descr="Image 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1447800"/>
            <a:ext cx="5829019" cy="4956313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5791200" y="1752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A04DA3"/>
                </a:solidFill>
                <a:latin typeface="Calibri"/>
                <a:cs typeface="Calibri"/>
              </a:rPr>
              <a:t>1</a:t>
            </a:r>
            <a:endParaRPr lang="fr-FR" sz="2400" b="1" dirty="0">
              <a:solidFill>
                <a:srgbClr val="A04DA3"/>
              </a:solidFill>
              <a:latin typeface="Calibri"/>
              <a:cs typeface="Calibri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791200" y="25908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A04DA3"/>
                </a:solidFill>
                <a:latin typeface="Calibri"/>
                <a:cs typeface="Calibri"/>
              </a:rPr>
              <a:t>2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3962400" y="320486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A04DA3"/>
                </a:solidFill>
                <a:latin typeface="Calibri"/>
                <a:cs typeface="Calibri"/>
              </a:rPr>
              <a:t>3</a:t>
            </a:r>
            <a:endParaRPr lang="fr-FR" sz="2400" b="1" dirty="0">
              <a:solidFill>
                <a:srgbClr val="A04DA3"/>
              </a:solidFill>
              <a:latin typeface="Calibri"/>
              <a:cs typeface="Calibri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962400" y="49485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A04DA3"/>
                </a:solidFill>
                <a:latin typeface="Calibri"/>
                <a:cs typeface="Calibri"/>
              </a:rPr>
              <a:t>4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5791200" y="5410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>
                <a:solidFill>
                  <a:srgbClr val="A04DA3"/>
                </a:solidFill>
                <a:latin typeface="Calibri"/>
                <a:cs typeface="Calibri"/>
              </a:rPr>
              <a:t>5</a:t>
            </a:r>
            <a:endParaRPr lang="fr-FR" sz="2400" b="1" dirty="0">
              <a:solidFill>
                <a:srgbClr val="A04DA3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Calibri"/>
                <a:cs typeface="Calibri"/>
              </a:rPr>
              <a:t>Quantitative </a:t>
            </a:r>
            <a:r>
              <a:rPr lang="fr-FR" dirty="0" err="1" smtClean="0">
                <a:latin typeface="Calibri"/>
                <a:cs typeface="Calibri"/>
              </a:rPr>
              <a:t>error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analysis</a:t>
            </a:r>
            <a:endParaRPr lang="fr-FR" dirty="0">
              <a:latin typeface="Calibri"/>
              <a:cs typeface="Calibri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latin typeface="Calibri"/>
                <a:cs typeface="Calibri"/>
              </a:rPr>
              <a:t>Types of </a:t>
            </a:r>
            <a:r>
              <a:rPr lang="fr-FR" dirty="0" err="1" smtClean="0">
                <a:latin typeface="Calibri"/>
                <a:cs typeface="Calibri"/>
              </a:rPr>
              <a:t>errors</a:t>
            </a:r>
            <a:r>
              <a:rPr lang="fr-FR" dirty="0" smtClean="0">
                <a:latin typeface="Calibri"/>
                <a:cs typeface="Calibri"/>
              </a:rPr>
              <a:t>?</a:t>
            </a:r>
          </a:p>
          <a:p>
            <a:r>
              <a:rPr lang="fr-FR" dirty="0" smtClean="0">
                <a:latin typeface="Calibri"/>
                <a:cs typeface="Calibri"/>
              </a:rPr>
              <a:t>46 incorrect uses (11% of the cases)</a:t>
            </a:r>
          </a:p>
          <a:p>
            <a:pPr lvl="1"/>
            <a:r>
              <a:rPr lang="fr-FR" i="1" dirty="0" smtClean="0">
                <a:latin typeface="Calibri"/>
                <a:cs typeface="Calibri"/>
              </a:rPr>
              <a:t>S</a:t>
            </a:r>
            <a:r>
              <a:rPr lang="fr-FR" i="1" dirty="0" err="1" smtClean="0">
                <a:latin typeface="Calibri"/>
                <a:cs typeface="Calibri"/>
              </a:rPr>
              <a:t>taan</a:t>
            </a:r>
            <a:r>
              <a:rPr lang="fr-FR" i="1" dirty="0" smtClean="0">
                <a:latin typeface="Calibri"/>
                <a:cs typeface="Calibri"/>
              </a:rPr>
              <a:t> (65.2%) &gt; L</a:t>
            </a:r>
            <a:r>
              <a:rPr lang="fr-FR" i="1" dirty="0" err="1" smtClean="0">
                <a:latin typeface="Calibri"/>
                <a:cs typeface="Calibri"/>
              </a:rPr>
              <a:t>iggen</a:t>
            </a:r>
            <a:r>
              <a:rPr lang="fr-FR" i="1" dirty="0" smtClean="0">
                <a:latin typeface="Calibri"/>
                <a:cs typeface="Calibri"/>
              </a:rPr>
              <a:t> (19.6%) &gt; </a:t>
            </a:r>
            <a:r>
              <a:rPr lang="fr-FR" i="1" dirty="0" err="1" smtClean="0">
                <a:latin typeface="Calibri"/>
                <a:cs typeface="Calibri"/>
              </a:rPr>
              <a:t>Zitten</a:t>
            </a:r>
            <a:r>
              <a:rPr lang="fr-FR" i="1" dirty="0" smtClean="0">
                <a:latin typeface="Calibri"/>
                <a:cs typeface="Calibri"/>
              </a:rPr>
              <a:t> (15.2%)</a:t>
            </a:r>
          </a:p>
          <a:p>
            <a:r>
              <a:rPr lang="fr-FR" dirty="0" smtClean="0">
                <a:latin typeface="Calibri"/>
                <a:cs typeface="Calibri"/>
              </a:rPr>
              <a:t>2 main types</a:t>
            </a:r>
          </a:p>
          <a:p>
            <a:pPr marL="1191006" lvl="2" indent="-514350">
              <a:buFont typeface="+mj-lt"/>
              <a:buAutoNum type="arabicParenR"/>
            </a:pPr>
            <a:r>
              <a:rPr lang="fr-FR" dirty="0" err="1" smtClean="0">
                <a:latin typeface="Calibri"/>
                <a:cs typeface="Calibri"/>
              </a:rPr>
              <a:t>Wrong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verb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chosen</a:t>
            </a:r>
            <a:r>
              <a:rPr lang="fr-FR" dirty="0" smtClean="0">
                <a:latin typeface="Calibri"/>
                <a:cs typeface="Calibri"/>
              </a:rPr>
              <a:t> =&gt; </a:t>
            </a:r>
            <a:r>
              <a:rPr lang="fr-FR" b="1" dirty="0" smtClean="0">
                <a:latin typeface="Calibri"/>
                <a:cs typeface="Calibri"/>
              </a:rPr>
              <a:t>posture </a:t>
            </a:r>
            <a:r>
              <a:rPr lang="fr-FR" b="1" dirty="0" err="1" smtClean="0">
                <a:latin typeface="Calibri"/>
                <a:cs typeface="Calibri"/>
              </a:rPr>
              <a:t>verb</a:t>
            </a:r>
            <a:r>
              <a:rPr lang="fr-FR" b="1" dirty="0" smtClean="0">
                <a:latin typeface="Calibri"/>
                <a:cs typeface="Calibri"/>
              </a:rPr>
              <a:t> confusion</a:t>
            </a:r>
          </a:p>
          <a:p>
            <a:pPr marL="1191006" lvl="2" indent="-514350">
              <a:buFont typeface="+mj-lt"/>
              <a:buAutoNum type="arabicParenR"/>
            </a:pPr>
            <a:r>
              <a:rPr lang="fr-FR" dirty="0" smtClean="0">
                <a:latin typeface="Calibri"/>
                <a:cs typeface="Calibri"/>
              </a:rPr>
              <a:t>Posture </a:t>
            </a:r>
            <a:r>
              <a:rPr lang="fr-FR" dirty="0" err="1" smtClean="0">
                <a:latin typeface="Calibri"/>
                <a:cs typeface="Calibri"/>
              </a:rPr>
              <a:t>verb</a:t>
            </a:r>
            <a:r>
              <a:rPr lang="fr-FR" dirty="0" smtClean="0">
                <a:latin typeface="Calibri"/>
                <a:cs typeface="Calibri"/>
              </a:rPr>
              <a:t> not possible in a </a:t>
            </a:r>
            <a:r>
              <a:rPr lang="fr-FR" dirty="0" err="1" smtClean="0">
                <a:latin typeface="Calibri"/>
                <a:cs typeface="Calibri"/>
              </a:rPr>
              <a:t>given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context</a:t>
            </a:r>
            <a:r>
              <a:rPr lang="fr-FR" dirty="0" smtClean="0">
                <a:latin typeface="Calibri"/>
                <a:cs typeface="Calibri"/>
              </a:rPr>
              <a:t> =&gt; </a:t>
            </a:r>
            <a:r>
              <a:rPr lang="fr-FR" b="1" dirty="0" smtClean="0">
                <a:latin typeface="Calibri"/>
                <a:cs typeface="Calibri"/>
              </a:rPr>
              <a:t>posture </a:t>
            </a:r>
            <a:r>
              <a:rPr lang="fr-FR" b="1" dirty="0" err="1" smtClean="0">
                <a:latin typeface="Calibri"/>
                <a:cs typeface="Calibri"/>
              </a:rPr>
              <a:t>verb</a:t>
            </a:r>
            <a:r>
              <a:rPr lang="fr-FR" b="1" dirty="0" smtClean="0">
                <a:latin typeface="Calibri"/>
                <a:cs typeface="Calibri"/>
              </a:rPr>
              <a:t> panic</a:t>
            </a:r>
            <a:endParaRPr lang="fr-FR" b="1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Calibri"/>
                <a:cs typeface="Calibri"/>
              </a:rPr>
              <a:t>Structure</a:t>
            </a:r>
            <a:endParaRPr lang="fr-FR" dirty="0">
              <a:latin typeface="Calibri"/>
              <a:cs typeface="Calibri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latin typeface="Calibri"/>
                <a:cs typeface="Calibri"/>
              </a:rPr>
              <a:t>Introduction</a:t>
            </a:r>
          </a:p>
          <a:p>
            <a:pPr lvl="1"/>
            <a:r>
              <a:rPr lang="fr-FR" dirty="0" err="1" smtClean="0">
                <a:latin typeface="Calibri"/>
                <a:cs typeface="Calibri"/>
              </a:rPr>
              <a:t>Typological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differences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between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Dutch</a:t>
            </a:r>
            <a:r>
              <a:rPr lang="fr-FR" dirty="0" smtClean="0">
                <a:latin typeface="Calibri"/>
                <a:cs typeface="Calibri"/>
              </a:rPr>
              <a:t> and French</a:t>
            </a:r>
          </a:p>
          <a:p>
            <a:pPr lvl="1"/>
            <a:r>
              <a:rPr lang="fr-FR" dirty="0" smtClean="0">
                <a:latin typeface="Calibri"/>
                <a:cs typeface="Calibri"/>
              </a:rPr>
              <a:t>Description </a:t>
            </a:r>
            <a:r>
              <a:rPr lang="fr-FR" smtClean="0">
                <a:latin typeface="Calibri"/>
                <a:cs typeface="Calibri"/>
              </a:rPr>
              <a:t>of </a:t>
            </a:r>
            <a:r>
              <a:rPr lang="fr-FR" i="1" smtClean="0">
                <a:latin typeface="Calibri"/>
                <a:cs typeface="Calibri"/>
              </a:rPr>
              <a:t>staan</a:t>
            </a:r>
            <a:r>
              <a:rPr lang="fr-FR" smtClean="0">
                <a:latin typeface="Calibri"/>
                <a:cs typeface="Calibri"/>
              </a:rPr>
              <a:t>, </a:t>
            </a:r>
            <a:r>
              <a:rPr lang="fr-FR" i="1" dirty="0" err="1" smtClean="0">
                <a:latin typeface="Calibri"/>
                <a:cs typeface="Calibri"/>
              </a:rPr>
              <a:t>liggen</a:t>
            </a:r>
            <a:r>
              <a:rPr lang="fr-FR" dirty="0" smtClean="0">
                <a:latin typeface="Calibri"/>
                <a:cs typeface="Calibri"/>
              </a:rPr>
              <a:t> and </a:t>
            </a:r>
            <a:r>
              <a:rPr lang="fr-FR" i="1" dirty="0" err="1" smtClean="0">
                <a:latin typeface="Calibri"/>
                <a:cs typeface="Calibri"/>
              </a:rPr>
              <a:t>zitten</a:t>
            </a:r>
            <a:endParaRPr lang="fr-FR" i="1" dirty="0" smtClean="0">
              <a:latin typeface="Calibri"/>
              <a:cs typeface="Calibri"/>
            </a:endParaRPr>
          </a:p>
          <a:p>
            <a:r>
              <a:rPr lang="fr-FR" dirty="0" smtClean="0">
                <a:latin typeface="Calibri"/>
                <a:cs typeface="Calibri"/>
              </a:rPr>
              <a:t>Our </a:t>
            </a:r>
            <a:r>
              <a:rPr lang="fr-FR" dirty="0" err="1" smtClean="0">
                <a:latin typeface="Calibri"/>
                <a:cs typeface="Calibri"/>
              </a:rPr>
              <a:t>study</a:t>
            </a:r>
            <a:endParaRPr lang="fr-FR" dirty="0" smtClean="0">
              <a:latin typeface="Calibri"/>
              <a:cs typeface="Calibri"/>
            </a:endParaRPr>
          </a:p>
          <a:p>
            <a:pPr lvl="1"/>
            <a:r>
              <a:rPr lang="fr-FR" dirty="0" err="1" smtClean="0">
                <a:latin typeface="Calibri"/>
                <a:cs typeface="Calibri"/>
              </a:rPr>
              <a:t>Method</a:t>
            </a:r>
            <a:endParaRPr lang="fr-FR" dirty="0" smtClean="0">
              <a:latin typeface="Calibri"/>
              <a:cs typeface="Calibri"/>
            </a:endParaRPr>
          </a:p>
          <a:p>
            <a:pPr lvl="1"/>
            <a:r>
              <a:rPr lang="fr-FR" dirty="0" smtClean="0">
                <a:latin typeface="Calibri"/>
                <a:cs typeface="Calibri"/>
              </a:rPr>
              <a:t>Quantitative </a:t>
            </a:r>
            <a:r>
              <a:rPr lang="fr-FR" dirty="0" err="1" smtClean="0">
                <a:latin typeface="Calibri"/>
                <a:cs typeface="Calibri"/>
              </a:rPr>
              <a:t>analysis</a:t>
            </a:r>
            <a:endParaRPr lang="fr-FR" dirty="0" smtClean="0">
              <a:latin typeface="Calibri"/>
              <a:cs typeface="Calibri"/>
            </a:endParaRPr>
          </a:p>
          <a:p>
            <a:pPr lvl="1"/>
            <a:r>
              <a:rPr lang="fr-FR" dirty="0" smtClean="0">
                <a:latin typeface="Calibri"/>
                <a:cs typeface="Calibri"/>
              </a:rPr>
              <a:t>Qualitative </a:t>
            </a:r>
            <a:r>
              <a:rPr lang="fr-FR" dirty="0" err="1" smtClean="0">
                <a:latin typeface="Calibri"/>
                <a:cs typeface="Calibri"/>
              </a:rPr>
              <a:t>analysis</a:t>
            </a:r>
            <a:endParaRPr lang="fr-FR" dirty="0" smtClean="0">
              <a:latin typeface="Calibri"/>
              <a:cs typeface="Calibri"/>
            </a:endParaRPr>
          </a:p>
          <a:p>
            <a:r>
              <a:rPr lang="fr-FR" dirty="0" smtClean="0">
                <a:latin typeface="Calibri"/>
                <a:cs typeface="Calibri"/>
              </a:rPr>
              <a:t>Discussion</a:t>
            </a:r>
          </a:p>
          <a:p>
            <a:endParaRPr lang="fr-FR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990600"/>
            <a:ext cx="7499106" cy="52578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914400" y="3048000"/>
            <a:ext cx="7499106" cy="381000"/>
          </a:xfrm>
          <a:prstGeom prst="rect">
            <a:avLst/>
          </a:prstGeom>
          <a:solidFill>
            <a:schemeClr val="bg1">
              <a:alpha val="0"/>
            </a:schemeClr>
          </a:solidFill>
          <a:ln w="63500"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914400" y="3886200"/>
            <a:ext cx="7499106" cy="381000"/>
          </a:xfrm>
          <a:prstGeom prst="rect">
            <a:avLst/>
          </a:prstGeom>
          <a:solidFill>
            <a:schemeClr val="bg1">
              <a:alpha val="0"/>
            </a:schemeClr>
          </a:solidFill>
          <a:ln w="63500">
            <a:solidFill>
              <a:schemeClr val="accent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133600"/>
            <a:ext cx="8827678" cy="1911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Calibri"/>
                <a:cs typeface="Calibri"/>
              </a:rPr>
              <a:t>Quantitative </a:t>
            </a:r>
            <a:r>
              <a:rPr lang="fr-FR" dirty="0" err="1" smtClean="0">
                <a:latin typeface="Calibri"/>
                <a:cs typeface="Calibri"/>
              </a:rPr>
              <a:t>analysis</a:t>
            </a:r>
            <a:endParaRPr lang="fr-FR" dirty="0">
              <a:latin typeface="Calibri"/>
              <a:cs typeface="Calibri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>
                <a:latin typeface="Calibri"/>
                <a:cs typeface="Calibri"/>
              </a:rPr>
              <a:t>Some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concluding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remarks</a:t>
            </a:r>
            <a:endParaRPr lang="fr-FR" dirty="0" smtClean="0">
              <a:latin typeface="Calibri"/>
              <a:cs typeface="Calibri"/>
            </a:endParaRPr>
          </a:p>
          <a:p>
            <a:pPr marL="925830" lvl="1" indent="-514350">
              <a:buFont typeface="+mj-lt"/>
              <a:buAutoNum type="arabicParenR"/>
            </a:pPr>
            <a:r>
              <a:rPr lang="fr-FR" dirty="0" smtClean="0">
                <a:latin typeface="Calibri"/>
                <a:cs typeface="Calibri"/>
              </a:rPr>
              <a:t>Posture </a:t>
            </a:r>
            <a:r>
              <a:rPr lang="fr-FR" dirty="0" err="1" smtClean="0">
                <a:latin typeface="Calibri"/>
                <a:cs typeface="Calibri"/>
              </a:rPr>
              <a:t>verbs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underused</a:t>
            </a:r>
            <a:r>
              <a:rPr lang="fr-FR" dirty="0" smtClean="0">
                <a:latin typeface="Calibri"/>
                <a:cs typeface="Calibri"/>
              </a:rPr>
              <a:t> in L2 productions</a:t>
            </a:r>
          </a:p>
          <a:p>
            <a:pPr marL="925830" lvl="1" indent="-514350">
              <a:buFont typeface="+mj-lt"/>
              <a:buAutoNum type="arabicParenR"/>
            </a:pPr>
            <a:r>
              <a:rPr lang="fr-FR" dirty="0" smtClean="0">
                <a:latin typeface="Calibri"/>
                <a:cs typeface="Calibri"/>
              </a:rPr>
              <a:t>T</a:t>
            </a:r>
            <a:r>
              <a:rPr lang="fr-FR" dirty="0" err="1" smtClean="0">
                <a:latin typeface="Calibri"/>
                <a:cs typeface="Calibri"/>
              </a:rPr>
              <a:t>he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different</a:t>
            </a:r>
            <a:r>
              <a:rPr lang="fr-FR" dirty="0" smtClean="0">
                <a:latin typeface="Calibri"/>
                <a:cs typeface="Calibri"/>
              </a:rPr>
              <a:t> posture </a:t>
            </a:r>
            <a:r>
              <a:rPr lang="fr-FR" dirty="0" err="1" smtClean="0">
                <a:latin typeface="Calibri"/>
                <a:cs typeface="Calibri"/>
              </a:rPr>
              <a:t>verbs</a:t>
            </a:r>
            <a:r>
              <a:rPr lang="fr-FR" dirty="0" smtClean="0">
                <a:latin typeface="Calibri"/>
                <a:cs typeface="Calibri"/>
              </a:rPr>
              <a:t> are </a:t>
            </a:r>
            <a:r>
              <a:rPr lang="fr-FR" dirty="0" err="1" smtClean="0">
                <a:latin typeface="Calibri"/>
                <a:cs typeface="Calibri"/>
              </a:rPr>
              <a:t>often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confused</a:t>
            </a:r>
            <a:endParaRPr lang="fr-FR" dirty="0" smtClean="0">
              <a:latin typeface="Calibri"/>
              <a:cs typeface="Calibri"/>
            </a:endParaRPr>
          </a:p>
          <a:p>
            <a:pPr marL="925830" lvl="1" indent="-514350">
              <a:buFont typeface="+mj-lt"/>
              <a:buAutoNum type="arabicParenR"/>
            </a:pPr>
            <a:r>
              <a:rPr lang="fr-FR" i="1" dirty="0" smtClean="0">
                <a:latin typeface="Calibri"/>
                <a:cs typeface="Calibri"/>
              </a:rPr>
              <a:t>S</a:t>
            </a:r>
            <a:r>
              <a:rPr lang="fr-FR" i="1" dirty="0" err="1" smtClean="0">
                <a:latin typeface="Calibri"/>
                <a:cs typeface="Calibri"/>
              </a:rPr>
              <a:t>taan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is</a:t>
            </a:r>
            <a:r>
              <a:rPr lang="fr-FR" dirty="0" smtClean="0">
                <a:latin typeface="Calibri"/>
                <a:cs typeface="Calibri"/>
              </a:rPr>
              <a:t> the </a:t>
            </a:r>
            <a:r>
              <a:rPr lang="fr-FR" dirty="0" err="1" smtClean="0">
                <a:latin typeface="Calibri"/>
                <a:cs typeface="Calibri"/>
              </a:rPr>
              <a:t>most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frequent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verb</a:t>
            </a:r>
            <a:r>
              <a:rPr lang="fr-FR" dirty="0" smtClean="0">
                <a:latin typeface="Calibri"/>
                <a:cs typeface="Calibri"/>
              </a:rPr>
              <a:t> in the incorrect sentences (65.2%)</a:t>
            </a:r>
            <a:endParaRPr lang="fr-FR" b="1" dirty="0" smtClean="0">
              <a:solidFill>
                <a:srgbClr val="A04DA3"/>
              </a:solidFill>
              <a:latin typeface="Calibri"/>
              <a:cs typeface="Calibri"/>
            </a:endParaRPr>
          </a:p>
          <a:p>
            <a:pPr marL="925830" lvl="1" indent="-514350">
              <a:buNone/>
            </a:pPr>
            <a:r>
              <a:rPr lang="fr-FR" b="1" dirty="0" smtClean="0">
                <a:solidFill>
                  <a:srgbClr val="A04DA3"/>
                </a:solidFill>
                <a:latin typeface="Calibri"/>
                <a:cs typeface="Calibri"/>
              </a:rPr>
              <a:t>	=&gt; </a:t>
            </a:r>
            <a:r>
              <a:rPr lang="fr-FR" b="1" i="1" dirty="0" err="1" smtClean="0">
                <a:solidFill>
                  <a:srgbClr val="A04DA3"/>
                </a:solidFill>
                <a:latin typeface="Calibri"/>
                <a:cs typeface="Calibri"/>
              </a:rPr>
              <a:t>staan</a:t>
            </a:r>
            <a:r>
              <a:rPr lang="fr-FR" b="1" dirty="0" smtClean="0">
                <a:solidFill>
                  <a:srgbClr val="A04DA3"/>
                </a:solidFill>
                <a:latin typeface="Calibri"/>
                <a:cs typeface="Calibri"/>
              </a:rPr>
              <a:t> as default posture </a:t>
            </a:r>
            <a:r>
              <a:rPr lang="fr-FR" b="1" dirty="0" err="1" smtClean="0">
                <a:solidFill>
                  <a:srgbClr val="A04DA3"/>
                </a:solidFill>
                <a:latin typeface="Calibri"/>
                <a:cs typeface="Calibri"/>
              </a:rPr>
              <a:t>verb</a:t>
            </a:r>
            <a:r>
              <a:rPr lang="fr-FR" b="1" dirty="0" smtClean="0">
                <a:solidFill>
                  <a:srgbClr val="A04DA3"/>
                </a:solidFill>
                <a:latin typeface="Calibri"/>
                <a:cs typeface="Calibri"/>
              </a:rPr>
              <a:t> (// L1 </a:t>
            </a:r>
            <a:r>
              <a:rPr lang="fr-FR" b="1" dirty="0" err="1" smtClean="0">
                <a:solidFill>
                  <a:srgbClr val="A04DA3"/>
                </a:solidFill>
                <a:latin typeface="Calibri"/>
                <a:cs typeface="Calibri"/>
              </a:rPr>
              <a:t>frequency</a:t>
            </a:r>
            <a:r>
              <a:rPr lang="fr-FR" b="1" dirty="0" smtClean="0">
                <a:solidFill>
                  <a:srgbClr val="A04DA3"/>
                </a:solidFill>
                <a:latin typeface="Calibri"/>
                <a:cs typeface="Calibri"/>
              </a:rPr>
              <a:t>?)</a:t>
            </a:r>
            <a:endParaRPr lang="fr-FR" dirty="0" smtClean="0">
              <a:latin typeface="Calibri"/>
              <a:cs typeface="Calibri"/>
            </a:endParaRPr>
          </a:p>
          <a:p>
            <a:pPr marL="925830" lvl="1" indent="-514350">
              <a:buFont typeface="+mj-lt"/>
              <a:buAutoNum type="arabicParenR" startAt="4"/>
            </a:pPr>
            <a:r>
              <a:rPr lang="fr-FR" dirty="0" smtClean="0">
                <a:latin typeface="Calibri"/>
                <a:cs typeface="Calibri"/>
              </a:rPr>
              <a:t>L2 speakers </a:t>
            </a:r>
            <a:r>
              <a:rPr lang="fr-FR" dirty="0" err="1" smtClean="0">
                <a:latin typeface="Calibri"/>
                <a:cs typeface="Calibri"/>
              </a:rPr>
              <a:t>sometimes</a:t>
            </a:r>
            <a:r>
              <a:rPr lang="fr-FR" dirty="0" smtClean="0">
                <a:latin typeface="Calibri"/>
                <a:cs typeface="Calibri"/>
              </a:rPr>
              <a:t> use posture </a:t>
            </a:r>
            <a:r>
              <a:rPr lang="fr-FR" dirty="0" err="1" smtClean="0">
                <a:latin typeface="Calibri"/>
                <a:cs typeface="Calibri"/>
              </a:rPr>
              <a:t>verbs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where</a:t>
            </a:r>
            <a:r>
              <a:rPr lang="fr-FR" dirty="0" smtClean="0">
                <a:latin typeface="Calibri"/>
                <a:cs typeface="Calibri"/>
              </a:rPr>
              <a:t> a </a:t>
            </a:r>
            <a:r>
              <a:rPr lang="fr-FR" dirty="0" err="1" smtClean="0">
                <a:latin typeface="Calibri"/>
                <a:cs typeface="Calibri"/>
              </a:rPr>
              <a:t>neutral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verb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is</a:t>
            </a:r>
            <a:r>
              <a:rPr lang="fr-FR" dirty="0" smtClean="0">
                <a:latin typeface="Calibri"/>
                <a:cs typeface="Calibri"/>
              </a:rPr>
              <a:t> to </a:t>
            </a:r>
            <a:r>
              <a:rPr lang="fr-FR" dirty="0" err="1" smtClean="0">
                <a:latin typeface="Calibri"/>
                <a:cs typeface="Calibri"/>
              </a:rPr>
              <a:t>be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used</a:t>
            </a:r>
            <a:endParaRPr lang="fr-FR" dirty="0" smtClean="0">
              <a:latin typeface="Calibri"/>
              <a:cs typeface="Calibri"/>
            </a:endParaRPr>
          </a:p>
          <a:p>
            <a:pPr marL="925830" lvl="1" indent="-514350">
              <a:buNone/>
            </a:pPr>
            <a:r>
              <a:rPr lang="fr-FR" dirty="0" smtClean="0">
                <a:latin typeface="Calibri"/>
                <a:cs typeface="Calibri"/>
              </a:rPr>
              <a:t>	</a:t>
            </a:r>
            <a:r>
              <a:rPr lang="fr-FR" b="1" dirty="0" smtClean="0">
                <a:solidFill>
                  <a:srgbClr val="A04DA3"/>
                </a:solidFill>
                <a:latin typeface="Calibri"/>
                <a:cs typeface="Calibri"/>
              </a:rPr>
              <a:t>=&gt; </a:t>
            </a:r>
            <a:r>
              <a:rPr lang="fr-FR" b="1" dirty="0" err="1" smtClean="0">
                <a:solidFill>
                  <a:srgbClr val="A04DA3"/>
                </a:solidFill>
                <a:latin typeface="Calibri"/>
                <a:cs typeface="Calibri"/>
              </a:rPr>
              <a:t>overuse</a:t>
            </a:r>
            <a:r>
              <a:rPr lang="fr-FR" b="1" dirty="0" smtClean="0">
                <a:solidFill>
                  <a:srgbClr val="A04DA3"/>
                </a:solidFill>
                <a:latin typeface="Calibri"/>
                <a:cs typeface="Calibri"/>
              </a:rPr>
              <a:t> (hypercorrection)</a:t>
            </a:r>
            <a:endParaRPr lang="fr-FR" b="1" dirty="0">
              <a:solidFill>
                <a:srgbClr val="A04DA3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Calibri"/>
                <a:cs typeface="Calibri"/>
              </a:rPr>
              <a:t>Qualitative </a:t>
            </a:r>
            <a:r>
              <a:rPr lang="fr-FR" dirty="0" err="1" smtClean="0">
                <a:latin typeface="Calibri"/>
                <a:cs typeface="Calibri"/>
              </a:rPr>
              <a:t>analysis</a:t>
            </a:r>
            <a:endParaRPr lang="fr-FR" dirty="0">
              <a:latin typeface="Calibri"/>
              <a:cs typeface="Calibri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>
                <a:latin typeface="Calibri"/>
                <a:cs typeface="Calibri"/>
              </a:rPr>
              <a:t>Overuse</a:t>
            </a:r>
            <a:r>
              <a:rPr lang="fr-FR" dirty="0" smtClean="0">
                <a:latin typeface="Calibri"/>
                <a:cs typeface="Calibri"/>
              </a:rPr>
              <a:t> of posture </a:t>
            </a:r>
            <a:r>
              <a:rPr lang="fr-FR" dirty="0" err="1" smtClean="0">
                <a:latin typeface="Calibri"/>
                <a:cs typeface="Calibri"/>
              </a:rPr>
              <a:t>verbs</a:t>
            </a:r>
            <a:endParaRPr lang="fr-FR" dirty="0" smtClean="0">
              <a:latin typeface="Calibri"/>
              <a:cs typeface="Calibri"/>
            </a:endParaRPr>
          </a:p>
          <a:p>
            <a:r>
              <a:rPr lang="fr-FR" dirty="0" smtClean="0">
                <a:latin typeface="Calibri"/>
                <a:cs typeface="Calibri"/>
              </a:rPr>
              <a:t>Posture </a:t>
            </a:r>
            <a:r>
              <a:rPr lang="fr-FR" dirty="0" err="1" smtClean="0">
                <a:latin typeface="Calibri"/>
                <a:cs typeface="Calibri"/>
              </a:rPr>
              <a:t>verb</a:t>
            </a:r>
            <a:r>
              <a:rPr lang="fr-FR" dirty="0" smtClean="0">
                <a:latin typeface="Calibri"/>
                <a:cs typeface="Calibri"/>
              </a:rPr>
              <a:t> confusion</a:t>
            </a:r>
          </a:p>
          <a:p>
            <a:pPr lvl="1"/>
            <a:r>
              <a:rPr lang="fr-FR" dirty="0" smtClean="0">
                <a:latin typeface="Calibri"/>
                <a:cs typeface="Calibri"/>
              </a:rPr>
              <a:t>2 structures</a:t>
            </a:r>
          </a:p>
          <a:p>
            <a:pPr lvl="2"/>
            <a:r>
              <a:rPr lang="fr-FR" dirty="0" err="1" smtClean="0">
                <a:latin typeface="Calibri"/>
                <a:cs typeface="Calibri"/>
              </a:rPr>
              <a:t>Text</a:t>
            </a:r>
            <a:r>
              <a:rPr lang="fr-FR" dirty="0" smtClean="0">
                <a:latin typeface="Calibri"/>
                <a:cs typeface="Calibri"/>
              </a:rPr>
              <a:t> as standing </a:t>
            </a:r>
            <a:r>
              <a:rPr lang="fr-FR" dirty="0" err="1" smtClean="0">
                <a:latin typeface="Calibri"/>
                <a:cs typeface="Calibri"/>
              </a:rPr>
              <a:t>entity</a:t>
            </a:r>
            <a:r>
              <a:rPr lang="fr-FR" dirty="0" smtClean="0">
                <a:latin typeface="Calibri"/>
                <a:cs typeface="Calibri"/>
              </a:rPr>
              <a:t> (</a:t>
            </a:r>
            <a:r>
              <a:rPr lang="fr-FR" i="1" dirty="0" err="1" smtClean="0">
                <a:latin typeface="Calibri"/>
                <a:cs typeface="Calibri"/>
              </a:rPr>
              <a:t>staan</a:t>
            </a:r>
            <a:r>
              <a:rPr lang="fr-FR" dirty="0" smtClean="0">
                <a:latin typeface="Calibri"/>
                <a:cs typeface="Calibri"/>
              </a:rPr>
              <a:t>)</a:t>
            </a:r>
          </a:p>
          <a:p>
            <a:pPr lvl="2"/>
            <a:r>
              <a:rPr lang="fr-FR" dirty="0" err="1" smtClean="0">
                <a:latin typeface="Calibri"/>
                <a:cs typeface="Calibri"/>
              </a:rPr>
              <a:t>Geotopographical</a:t>
            </a:r>
            <a:r>
              <a:rPr lang="fr-FR" dirty="0" smtClean="0">
                <a:latin typeface="Calibri"/>
                <a:cs typeface="Calibri"/>
              </a:rPr>
              <a:t> location (</a:t>
            </a:r>
            <a:r>
              <a:rPr lang="fr-FR" i="1" dirty="0" err="1" smtClean="0">
                <a:latin typeface="Calibri"/>
                <a:cs typeface="Calibri"/>
              </a:rPr>
              <a:t>liggen</a:t>
            </a:r>
            <a:r>
              <a:rPr lang="fr-FR" dirty="0" smtClean="0">
                <a:latin typeface="Calibri"/>
                <a:cs typeface="Calibri"/>
              </a:rPr>
              <a:t>)</a:t>
            </a:r>
            <a:endParaRPr lang="fr-FR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fr-FR" dirty="0" smtClean="0">
                <a:latin typeface="Calibri"/>
                <a:cs typeface="Calibri"/>
              </a:rPr>
              <a:t>Qualitative </a:t>
            </a:r>
            <a:r>
              <a:rPr lang="fr-FR" dirty="0" err="1" smtClean="0">
                <a:latin typeface="Calibri"/>
                <a:cs typeface="Calibri"/>
              </a:rPr>
              <a:t>analysis</a:t>
            </a:r>
            <a:endParaRPr lang="fr-FR" dirty="0">
              <a:latin typeface="Calibri"/>
              <a:cs typeface="Calibri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1331976"/>
          </a:xfrm>
        </p:spPr>
        <p:txBody>
          <a:bodyPr>
            <a:normAutofit lnSpcReduction="10000"/>
          </a:bodyPr>
          <a:lstStyle/>
          <a:p>
            <a:r>
              <a:rPr lang="fr-FR" dirty="0" err="1" smtClean="0">
                <a:latin typeface="Calibri"/>
                <a:cs typeface="Calibri"/>
              </a:rPr>
              <a:t>Overuse</a:t>
            </a:r>
            <a:r>
              <a:rPr lang="fr-FR" dirty="0" smtClean="0">
                <a:latin typeface="Calibri"/>
                <a:cs typeface="Calibri"/>
              </a:rPr>
              <a:t> of posture </a:t>
            </a:r>
            <a:r>
              <a:rPr lang="fr-FR" dirty="0" err="1" smtClean="0">
                <a:latin typeface="Calibri"/>
                <a:cs typeface="Calibri"/>
              </a:rPr>
              <a:t>verbs</a:t>
            </a:r>
            <a:endParaRPr lang="fr-FR" dirty="0" smtClean="0">
              <a:latin typeface="Calibri"/>
              <a:cs typeface="Calibri"/>
            </a:endParaRPr>
          </a:p>
          <a:p>
            <a:pPr lvl="1"/>
            <a:r>
              <a:rPr lang="fr-FR" dirty="0" smtClean="0">
                <a:latin typeface="Calibri"/>
                <a:cs typeface="Calibri"/>
              </a:rPr>
              <a:t>P</a:t>
            </a:r>
            <a:r>
              <a:rPr lang="fr-FR" dirty="0" err="1" smtClean="0">
                <a:latin typeface="Calibri"/>
                <a:cs typeface="Calibri"/>
              </a:rPr>
              <a:t>osture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verb</a:t>
            </a:r>
            <a:r>
              <a:rPr lang="fr-FR" dirty="0" smtClean="0">
                <a:latin typeface="Calibri"/>
                <a:cs typeface="Calibri"/>
              </a:rPr>
              <a:t> panic: </a:t>
            </a:r>
            <a:r>
              <a:rPr lang="fr-FR" dirty="0" err="1" smtClean="0">
                <a:latin typeface="Calibri"/>
                <a:cs typeface="Calibri"/>
              </a:rPr>
              <a:t>using</a:t>
            </a:r>
            <a:r>
              <a:rPr lang="fr-FR" dirty="0" smtClean="0">
                <a:latin typeface="Calibri"/>
                <a:cs typeface="Calibri"/>
              </a:rPr>
              <a:t> a posture </a:t>
            </a:r>
            <a:r>
              <a:rPr lang="fr-FR" dirty="0" err="1" smtClean="0">
                <a:latin typeface="Calibri"/>
                <a:cs typeface="Calibri"/>
              </a:rPr>
              <a:t>verb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where</a:t>
            </a:r>
            <a:r>
              <a:rPr lang="fr-FR" dirty="0" smtClean="0">
                <a:latin typeface="Calibri"/>
                <a:cs typeface="Calibri"/>
              </a:rPr>
              <a:t> no </a:t>
            </a:r>
            <a:r>
              <a:rPr lang="fr-FR" dirty="0" err="1" smtClean="0">
                <a:latin typeface="Calibri"/>
                <a:cs typeface="Calibri"/>
              </a:rPr>
              <a:t>such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verb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is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allowed</a:t>
            </a:r>
            <a:endParaRPr lang="fr-FR" dirty="0" smtClean="0">
              <a:latin typeface="Calibri"/>
              <a:cs typeface="Calibri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57200" y="3008376"/>
            <a:ext cx="8229600" cy="156966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2400" i="1" dirty="0" smtClean="0">
                <a:latin typeface="Calibri"/>
                <a:cs typeface="Calibri"/>
              </a:rPr>
              <a:t>De </a:t>
            </a:r>
            <a:r>
              <a:rPr lang="fr-FR" sz="2400" i="1" dirty="0" err="1" smtClean="0">
                <a:latin typeface="Calibri"/>
                <a:cs typeface="Calibri"/>
              </a:rPr>
              <a:t>vrouw</a:t>
            </a:r>
            <a:r>
              <a:rPr lang="fr-FR" sz="2400" i="1" dirty="0" smtClean="0">
                <a:latin typeface="Calibri"/>
                <a:cs typeface="Calibri"/>
              </a:rPr>
              <a:t> *</a:t>
            </a:r>
            <a:r>
              <a:rPr lang="fr-FR" sz="2400" b="1" i="1" dirty="0" err="1" smtClean="0">
                <a:latin typeface="Calibri"/>
                <a:cs typeface="Calibri"/>
              </a:rPr>
              <a:t>staat</a:t>
            </a:r>
            <a:r>
              <a:rPr lang="fr-FR" sz="2400" b="1" i="1" dirty="0" smtClean="0">
                <a:latin typeface="Calibri"/>
                <a:cs typeface="Calibri"/>
              </a:rPr>
              <a:t> [</a:t>
            </a:r>
            <a:r>
              <a:rPr lang="fr-FR" sz="2400" b="1" i="1" dirty="0" err="1" smtClean="0">
                <a:latin typeface="Calibri"/>
                <a:cs typeface="Calibri"/>
              </a:rPr>
              <a:t>is</a:t>
            </a:r>
            <a:r>
              <a:rPr lang="fr-FR" sz="2400" b="1" i="1" dirty="0" smtClean="0">
                <a:latin typeface="Calibri"/>
                <a:cs typeface="Calibri"/>
              </a:rPr>
              <a:t>]</a:t>
            </a:r>
            <a:r>
              <a:rPr lang="fr-FR" sz="2400" i="1" dirty="0" smtClean="0">
                <a:latin typeface="Calibri"/>
                <a:cs typeface="Calibri"/>
              </a:rPr>
              <a:t> </a:t>
            </a:r>
            <a:r>
              <a:rPr lang="fr-FR" sz="2400" i="1" dirty="0" err="1" smtClean="0">
                <a:latin typeface="Calibri"/>
                <a:cs typeface="Calibri"/>
              </a:rPr>
              <a:t>een</a:t>
            </a:r>
            <a:r>
              <a:rPr lang="fr-FR" sz="2400" i="1" dirty="0" smtClean="0">
                <a:latin typeface="Calibri"/>
                <a:cs typeface="Calibri"/>
              </a:rPr>
              <a:t> </a:t>
            </a:r>
            <a:r>
              <a:rPr lang="fr-FR" sz="2400" i="1" dirty="0" err="1" smtClean="0">
                <a:latin typeface="Calibri"/>
                <a:cs typeface="Calibri"/>
              </a:rPr>
              <a:t>beetje</a:t>
            </a:r>
            <a:r>
              <a:rPr lang="fr-FR" sz="2400" i="1" dirty="0" smtClean="0">
                <a:latin typeface="Calibri"/>
                <a:cs typeface="Calibri"/>
              </a:rPr>
              <a:t> </a:t>
            </a:r>
            <a:r>
              <a:rPr lang="fr-FR" sz="2400" i="1" dirty="0" err="1" smtClean="0">
                <a:latin typeface="Calibri"/>
                <a:cs typeface="Calibri"/>
              </a:rPr>
              <a:t>wanhopig</a:t>
            </a:r>
            <a:r>
              <a:rPr lang="fr-FR" sz="2400" i="1" dirty="0" smtClean="0">
                <a:latin typeface="Calibri"/>
                <a:cs typeface="Calibri"/>
              </a:rPr>
              <a:t> </a:t>
            </a:r>
            <a:r>
              <a:rPr lang="fr-FR" sz="2400" i="1" dirty="0" err="1" smtClean="0">
                <a:latin typeface="Calibri"/>
                <a:cs typeface="Calibri"/>
              </a:rPr>
              <a:t>omdat</a:t>
            </a:r>
            <a:r>
              <a:rPr lang="fr-FR" sz="2400" i="1" dirty="0" smtClean="0">
                <a:latin typeface="Calibri"/>
                <a:cs typeface="Calibri"/>
              </a:rPr>
              <a:t> </a:t>
            </a:r>
            <a:r>
              <a:rPr lang="fr-FR" sz="2400" i="1" dirty="0" err="1" smtClean="0">
                <a:latin typeface="Calibri"/>
                <a:cs typeface="Calibri"/>
              </a:rPr>
              <a:t>ze</a:t>
            </a:r>
            <a:r>
              <a:rPr lang="fr-FR" sz="2400" i="1" dirty="0" smtClean="0">
                <a:latin typeface="Calibri"/>
                <a:cs typeface="Calibri"/>
              </a:rPr>
              <a:t> </a:t>
            </a:r>
            <a:r>
              <a:rPr lang="fr-FR" sz="2400" i="1" dirty="0" err="1" smtClean="0">
                <a:latin typeface="Calibri"/>
                <a:cs typeface="Calibri"/>
              </a:rPr>
              <a:t>wilde</a:t>
            </a:r>
            <a:r>
              <a:rPr lang="fr-FR" sz="2400" i="1" dirty="0" smtClean="0">
                <a:latin typeface="Calibri"/>
                <a:cs typeface="Calibri"/>
              </a:rPr>
              <a:t> </a:t>
            </a:r>
            <a:r>
              <a:rPr lang="fr-FR" sz="2400" i="1" dirty="0" err="1" smtClean="0">
                <a:latin typeface="Calibri"/>
                <a:cs typeface="Calibri"/>
              </a:rPr>
              <a:t>dat</a:t>
            </a:r>
            <a:r>
              <a:rPr lang="fr-FR" sz="2400" i="1" dirty="0" smtClean="0">
                <a:latin typeface="Calibri"/>
                <a:cs typeface="Calibri"/>
              </a:rPr>
              <a:t> </a:t>
            </a:r>
            <a:r>
              <a:rPr lang="fr-FR" sz="2400" i="1" dirty="0" err="1" smtClean="0">
                <a:latin typeface="Calibri"/>
                <a:cs typeface="Calibri"/>
              </a:rPr>
              <a:t>haar</a:t>
            </a:r>
            <a:r>
              <a:rPr lang="fr-FR" sz="2400" i="1" dirty="0" smtClean="0">
                <a:latin typeface="Calibri"/>
                <a:cs typeface="Calibri"/>
              </a:rPr>
              <a:t> man de </a:t>
            </a:r>
            <a:r>
              <a:rPr lang="fr-FR" sz="2400" i="1" dirty="0" err="1" smtClean="0">
                <a:latin typeface="Calibri"/>
                <a:cs typeface="Calibri"/>
              </a:rPr>
              <a:t>tuintrap</a:t>
            </a:r>
            <a:r>
              <a:rPr lang="fr-FR" sz="2400" i="1" dirty="0" smtClean="0">
                <a:latin typeface="Calibri"/>
                <a:cs typeface="Calibri"/>
              </a:rPr>
              <a:t> </a:t>
            </a:r>
            <a:r>
              <a:rPr lang="fr-FR" sz="2400" i="1" dirty="0" err="1" smtClean="0">
                <a:latin typeface="Calibri"/>
                <a:cs typeface="Calibri"/>
              </a:rPr>
              <a:t>verft</a:t>
            </a:r>
            <a:r>
              <a:rPr lang="fr-FR" sz="2400" i="1" dirty="0" smtClean="0">
                <a:latin typeface="Calibri"/>
                <a:cs typeface="Calibri"/>
              </a:rPr>
              <a:t> (DL2-s-0205)</a:t>
            </a:r>
          </a:p>
          <a:p>
            <a:r>
              <a:rPr lang="fr-FR" sz="2400" i="1" dirty="0" smtClean="0">
                <a:latin typeface="Calibri"/>
                <a:cs typeface="Calibri"/>
              </a:rPr>
              <a:t>‘T</a:t>
            </a:r>
            <a:r>
              <a:rPr lang="fr-FR" sz="2400" i="1" dirty="0" err="1" smtClean="0">
                <a:latin typeface="Calibri"/>
                <a:cs typeface="Calibri"/>
              </a:rPr>
              <a:t>he</a:t>
            </a:r>
            <a:r>
              <a:rPr lang="fr-FR" sz="2400" i="1" dirty="0" smtClean="0">
                <a:latin typeface="Calibri"/>
                <a:cs typeface="Calibri"/>
              </a:rPr>
              <a:t> </a:t>
            </a:r>
            <a:r>
              <a:rPr lang="fr-FR" sz="2400" i="1" dirty="0" err="1" smtClean="0">
                <a:latin typeface="Calibri"/>
                <a:cs typeface="Calibri"/>
              </a:rPr>
              <a:t>woman</a:t>
            </a:r>
            <a:r>
              <a:rPr lang="fr-FR" sz="2400" i="1" dirty="0" smtClean="0">
                <a:latin typeface="Calibri"/>
                <a:cs typeface="Calibri"/>
              </a:rPr>
              <a:t> stands a bit </a:t>
            </a:r>
            <a:r>
              <a:rPr lang="fr-FR" sz="2400" i="1" dirty="0" err="1" smtClean="0">
                <a:latin typeface="Calibri"/>
                <a:cs typeface="Calibri"/>
              </a:rPr>
              <a:t>desperate</a:t>
            </a:r>
            <a:r>
              <a:rPr lang="fr-FR" sz="2400" i="1" dirty="0" smtClean="0">
                <a:latin typeface="Calibri"/>
                <a:cs typeface="Calibri"/>
              </a:rPr>
              <a:t> </a:t>
            </a:r>
            <a:r>
              <a:rPr lang="fr-FR" sz="2400" i="1" dirty="0" err="1" smtClean="0">
                <a:latin typeface="Calibri"/>
                <a:cs typeface="Calibri"/>
              </a:rPr>
              <a:t>because</a:t>
            </a:r>
            <a:r>
              <a:rPr lang="fr-FR" sz="2400" i="1" dirty="0" smtClean="0">
                <a:latin typeface="Calibri"/>
                <a:cs typeface="Calibri"/>
              </a:rPr>
              <a:t> </a:t>
            </a:r>
            <a:r>
              <a:rPr lang="fr-FR" sz="2400" i="1" dirty="0" err="1" smtClean="0">
                <a:latin typeface="Calibri"/>
                <a:cs typeface="Calibri"/>
              </a:rPr>
              <a:t>she</a:t>
            </a:r>
            <a:r>
              <a:rPr lang="fr-FR" sz="2400" i="1" dirty="0" smtClean="0">
                <a:latin typeface="Calibri"/>
                <a:cs typeface="Calibri"/>
              </a:rPr>
              <a:t> </a:t>
            </a:r>
            <a:r>
              <a:rPr lang="fr-FR" sz="2400" i="1" dirty="0" err="1" smtClean="0">
                <a:latin typeface="Calibri"/>
                <a:cs typeface="Calibri"/>
              </a:rPr>
              <a:t>wanted</a:t>
            </a:r>
            <a:r>
              <a:rPr lang="fr-FR" sz="2400" i="1" dirty="0" smtClean="0">
                <a:latin typeface="Calibri"/>
                <a:cs typeface="Calibri"/>
              </a:rPr>
              <a:t> </a:t>
            </a:r>
            <a:r>
              <a:rPr lang="fr-FR" sz="2400" i="1" dirty="0" err="1" smtClean="0">
                <a:latin typeface="Calibri"/>
                <a:cs typeface="Calibri"/>
              </a:rPr>
              <a:t>her</a:t>
            </a:r>
            <a:r>
              <a:rPr lang="fr-FR" sz="2400" i="1" dirty="0" smtClean="0">
                <a:latin typeface="Calibri"/>
                <a:cs typeface="Calibri"/>
              </a:rPr>
              <a:t> </a:t>
            </a:r>
            <a:r>
              <a:rPr lang="fr-FR" sz="2400" i="1" dirty="0" err="1" smtClean="0">
                <a:latin typeface="Calibri"/>
                <a:cs typeface="Calibri"/>
              </a:rPr>
              <a:t>husband</a:t>
            </a:r>
            <a:r>
              <a:rPr lang="fr-FR" sz="2400" i="1" dirty="0" smtClean="0">
                <a:latin typeface="Calibri"/>
                <a:cs typeface="Calibri"/>
              </a:rPr>
              <a:t> to </a:t>
            </a:r>
            <a:r>
              <a:rPr lang="fr-FR" sz="2400" i="1" dirty="0" err="1" smtClean="0">
                <a:latin typeface="Calibri"/>
                <a:cs typeface="Calibri"/>
              </a:rPr>
              <a:t>paint</a:t>
            </a:r>
            <a:r>
              <a:rPr lang="fr-FR" sz="2400" i="1" dirty="0" smtClean="0">
                <a:latin typeface="Calibri"/>
                <a:cs typeface="Calibri"/>
              </a:rPr>
              <a:t> the </a:t>
            </a:r>
            <a:r>
              <a:rPr lang="fr-FR" sz="2400" i="1" dirty="0" err="1" smtClean="0">
                <a:latin typeface="Calibri"/>
                <a:cs typeface="Calibri"/>
              </a:rPr>
              <a:t>gardensteps</a:t>
            </a:r>
            <a:r>
              <a:rPr lang="fr-FR" sz="2400" i="1" dirty="0" smtClean="0">
                <a:latin typeface="Calibri"/>
                <a:cs typeface="Calibri"/>
              </a:rPr>
              <a:t>.’</a:t>
            </a:r>
            <a:endParaRPr lang="fr-FR" sz="2400" i="1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fr-FR" dirty="0" smtClean="0">
                <a:latin typeface="Calibri"/>
                <a:cs typeface="Calibri"/>
              </a:rPr>
              <a:t>Qualitative </a:t>
            </a:r>
            <a:r>
              <a:rPr lang="fr-FR" dirty="0" err="1" smtClean="0">
                <a:latin typeface="Calibri"/>
                <a:cs typeface="Calibri"/>
              </a:rPr>
              <a:t>analysis</a:t>
            </a:r>
            <a:endParaRPr lang="fr-FR" dirty="0">
              <a:latin typeface="Calibri"/>
              <a:cs typeface="Calibri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1331976"/>
          </a:xfrm>
        </p:spPr>
        <p:txBody>
          <a:bodyPr>
            <a:normAutofit lnSpcReduction="10000"/>
          </a:bodyPr>
          <a:lstStyle/>
          <a:p>
            <a:r>
              <a:rPr lang="fr-FR" dirty="0" err="1" smtClean="0">
                <a:latin typeface="Calibri"/>
                <a:cs typeface="Calibri"/>
              </a:rPr>
              <a:t>Overuse</a:t>
            </a:r>
            <a:r>
              <a:rPr lang="fr-FR" dirty="0" smtClean="0">
                <a:latin typeface="Calibri"/>
                <a:cs typeface="Calibri"/>
              </a:rPr>
              <a:t> of posture </a:t>
            </a:r>
            <a:r>
              <a:rPr lang="fr-FR" dirty="0" err="1" smtClean="0">
                <a:latin typeface="Calibri"/>
                <a:cs typeface="Calibri"/>
              </a:rPr>
              <a:t>verbs</a:t>
            </a:r>
            <a:endParaRPr lang="fr-FR" dirty="0" smtClean="0">
              <a:latin typeface="Calibri"/>
              <a:cs typeface="Calibri"/>
            </a:endParaRPr>
          </a:p>
          <a:p>
            <a:pPr lvl="1"/>
            <a:r>
              <a:rPr lang="fr-FR" dirty="0" smtClean="0">
                <a:latin typeface="Calibri"/>
                <a:cs typeface="Calibri"/>
              </a:rPr>
              <a:t>P</a:t>
            </a:r>
            <a:r>
              <a:rPr lang="fr-FR" dirty="0" err="1" smtClean="0">
                <a:latin typeface="Calibri"/>
                <a:cs typeface="Calibri"/>
              </a:rPr>
              <a:t>osture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verb</a:t>
            </a:r>
            <a:r>
              <a:rPr lang="fr-FR" dirty="0" smtClean="0">
                <a:latin typeface="Calibri"/>
                <a:cs typeface="Calibri"/>
              </a:rPr>
              <a:t> panic: </a:t>
            </a:r>
            <a:r>
              <a:rPr lang="fr-FR" dirty="0" err="1" smtClean="0">
                <a:latin typeface="Calibri"/>
                <a:cs typeface="Calibri"/>
              </a:rPr>
              <a:t>using</a:t>
            </a:r>
            <a:r>
              <a:rPr lang="fr-FR" dirty="0" smtClean="0">
                <a:latin typeface="Calibri"/>
                <a:cs typeface="Calibri"/>
              </a:rPr>
              <a:t> a posture </a:t>
            </a:r>
            <a:r>
              <a:rPr lang="fr-FR" dirty="0" err="1" smtClean="0">
                <a:latin typeface="Calibri"/>
                <a:cs typeface="Calibri"/>
              </a:rPr>
              <a:t>verb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where</a:t>
            </a:r>
            <a:r>
              <a:rPr lang="fr-FR" dirty="0" smtClean="0">
                <a:latin typeface="Calibri"/>
                <a:cs typeface="Calibri"/>
              </a:rPr>
              <a:t> no </a:t>
            </a:r>
            <a:r>
              <a:rPr lang="fr-FR" dirty="0" err="1" smtClean="0">
                <a:latin typeface="Calibri"/>
                <a:cs typeface="Calibri"/>
              </a:rPr>
              <a:t>such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verb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is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allowed</a:t>
            </a:r>
            <a:endParaRPr lang="fr-FR" dirty="0" smtClean="0">
              <a:latin typeface="Calibri"/>
              <a:cs typeface="Calibri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57200" y="2971800"/>
            <a:ext cx="8229600" cy="156966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BE" sz="2400" i="1" dirty="0" smtClean="0">
                <a:latin typeface="Calibri"/>
                <a:cs typeface="Calibri"/>
              </a:rPr>
              <a:t>In de eerste tekst zoekt men als er een verband </a:t>
            </a:r>
            <a:r>
              <a:rPr lang="nl-BE" sz="2400" b="1" i="1" dirty="0" smtClean="0">
                <a:latin typeface="Calibri"/>
                <a:cs typeface="Calibri"/>
              </a:rPr>
              <a:t>staat</a:t>
            </a:r>
            <a:r>
              <a:rPr lang="nl-BE" sz="2400" i="1" dirty="0" smtClean="0">
                <a:latin typeface="Calibri"/>
                <a:cs typeface="Calibri"/>
              </a:rPr>
              <a:t> tussen de witte massa (DL2-S-0094)</a:t>
            </a:r>
          </a:p>
          <a:p>
            <a:r>
              <a:rPr lang="nl-BE" sz="2400" i="1" dirty="0" smtClean="0">
                <a:latin typeface="Calibri"/>
                <a:cs typeface="Calibri"/>
              </a:rPr>
              <a:t>‘in the first text they (try to) find whether there stands a connection between the white matter. </a:t>
            </a:r>
            <a:endParaRPr lang="fr-FR" sz="2400" i="1" dirty="0">
              <a:latin typeface="Calibri"/>
              <a:cs typeface="Calibri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57200" y="4648200"/>
            <a:ext cx="82296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fr-FR" sz="2800" dirty="0" smtClean="0">
                <a:latin typeface="Calibri"/>
                <a:cs typeface="Calibri"/>
              </a:rPr>
              <a:t> </a:t>
            </a:r>
            <a:r>
              <a:rPr lang="fr-FR" sz="2800" dirty="0" err="1" smtClean="0">
                <a:latin typeface="Calibri"/>
                <a:cs typeface="Calibri"/>
              </a:rPr>
              <a:t>Constructional</a:t>
            </a:r>
            <a:r>
              <a:rPr lang="fr-FR" sz="2800" dirty="0" smtClean="0">
                <a:latin typeface="Calibri"/>
                <a:cs typeface="Calibri"/>
              </a:rPr>
              <a:t> confusion</a:t>
            </a:r>
          </a:p>
          <a:p>
            <a:pPr lvl="1">
              <a:buFont typeface="Arial"/>
              <a:buChar char="•"/>
            </a:pPr>
            <a:r>
              <a:rPr lang="fr-FR" sz="2400" i="1" dirty="0" smtClean="0">
                <a:solidFill>
                  <a:srgbClr val="438086"/>
                </a:solidFill>
                <a:latin typeface="Calibri"/>
                <a:cs typeface="Calibri"/>
              </a:rPr>
              <a:t> X </a:t>
            </a:r>
            <a:r>
              <a:rPr lang="fr-FR" sz="2400" i="1" dirty="0" err="1" smtClean="0">
                <a:solidFill>
                  <a:srgbClr val="438086"/>
                </a:solidFill>
                <a:latin typeface="Calibri"/>
                <a:cs typeface="Calibri"/>
              </a:rPr>
              <a:t>staat</a:t>
            </a:r>
            <a:r>
              <a:rPr lang="fr-FR" sz="2400" i="1" dirty="0" smtClean="0">
                <a:solidFill>
                  <a:srgbClr val="438086"/>
                </a:solidFill>
                <a:latin typeface="Calibri"/>
                <a:cs typeface="Calibri"/>
              </a:rPr>
              <a:t> in </a:t>
            </a:r>
            <a:r>
              <a:rPr lang="fr-FR" sz="2400" i="1" dirty="0" err="1" smtClean="0">
                <a:solidFill>
                  <a:srgbClr val="438086"/>
                </a:solidFill>
                <a:latin typeface="Calibri"/>
                <a:cs typeface="Calibri"/>
              </a:rPr>
              <a:t>verband</a:t>
            </a:r>
            <a:r>
              <a:rPr lang="fr-FR" sz="2400" i="1" dirty="0" smtClean="0">
                <a:solidFill>
                  <a:srgbClr val="438086"/>
                </a:solidFill>
                <a:latin typeface="Calibri"/>
                <a:cs typeface="Calibri"/>
              </a:rPr>
              <a:t> met Y (‘X stands in </a:t>
            </a:r>
            <a:r>
              <a:rPr lang="fr-FR" sz="2400" i="1" dirty="0" err="1" smtClean="0">
                <a:solidFill>
                  <a:srgbClr val="438086"/>
                </a:solidFill>
                <a:latin typeface="Calibri"/>
                <a:cs typeface="Calibri"/>
              </a:rPr>
              <a:t>connection</a:t>
            </a:r>
            <a:r>
              <a:rPr lang="fr-FR" sz="2400" i="1" dirty="0" smtClean="0">
                <a:solidFill>
                  <a:srgbClr val="438086"/>
                </a:solidFill>
                <a:latin typeface="Calibri"/>
                <a:cs typeface="Calibri"/>
              </a:rPr>
              <a:t> to Y’)</a:t>
            </a:r>
          </a:p>
          <a:p>
            <a:pPr lvl="1">
              <a:buFont typeface="Arial"/>
              <a:buChar char="•"/>
            </a:pPr>
            <a:r>
              <a:rPr lang="fr-FR" sz="2400" i="1" dirty="0" smtClean="0">
                <a:solidFill>
                  <a:srgbClr val="438086"/>
                </a:solidFill>
                <a:latin typeface="Calibri"/>
                <a:cs typeface="Calibri"/>
              </a:rPr>
              <a:t> Er </a:t>
            </a:r>
            <a:r>
              <a:rPr lang="fr-FR" sz="2400" i="1" dirty="0" err="1" smtClean="0">
                <a:solidFill>
                  <a:srgbClr val="438086"/>
                </a:solidFill>
                <a:latin typeface="Calibri"/>
                <a:cs typeface="Calibri"/>
              </a:rPr>
              <a:t>is</a:t>
            </a:r>
            <a:r>
              <a:rPr lang="fr-FR" sz="2400" i="1" dirty="0" smtClean="0">
                <a:solidFill>
                  <a:srgbClr val="438086"/>
                </a:solidFill>
                <a:latin typeface="Calibri"/>
                <a:cs typeface="Calibri"/>
              </a:rPr>
              <a:t> </a:t>
            </a:r>
            <a:r>
              <a:rPr lang="fr-FR" sz="2400" i="1" dirty="0" err="1" smtClean="0">
                <a:solidFill>
                  <a:srgbClr val="438086"/>
                </a:solidFill>
                <a:latin typeface="Calibri"/>
                <a:cs typeface="Calibri"/>
              </a:rPr>
              <a:t>een</a:t>
            </a:r>
            <a:r>
              <a:rPr lang="fr-FR" sz="2400" i="1" dirty="0" smtClean="0">
                <a:solidFill>
                  <a:srgbClr val="438086"/>
                </a:solidFill>
                <a:latin typeface="Calibri"/>
                <a:cs typeface="Calibri"/>
              </a:rPr>
              <a:t> </a:t>
            </a:r>
            <a:r>
              <a:rPr lang="fr-FR" sz="2400" i="1" dirty="0" err="1" smtClean="0">
                <a:solidFill>
                  <a:srgbClr val="438086"/>
                </a:solidFill>
                <a:latin typeface="Calibri"/>
                <a:cs typeface="Calibri"/>
              </a:rPr>
              <a:t>verband</a:t>
            </a:r>
            <a:r>
              <a:rPr lang="fr-FR" sz="2400" i="1" dirty="0" smtClean="0">
                <a:solidFill>
                  <a:srgbClr val="438086"/>
                </a:solidFill>
                <a:latin typeface="Calibri"/>
                <a:cs typeface="Calibri"/>
              </a:rPr>
              <a:t> </a:t>
            </a:r>
            <a:r>
              <a:rPr lang="fr-FR" sz="2400" i="1" dirty="0" err="1" smtClean="0">
                <a:solidFill>
                  <a:srgbClr val="438086"/>
                </a:solidFill>
                <a:latin typeface="Calibri"/>
                <a:cs typeface="Calibri"/>
              </a:rPr>
              <a:t>tussen</a:t>
            </a:r>
            <a:r>
              <a:rPr lang="fr-FR" sz="2400" i="1" dirty="0" smtClean="0">
                <a:solidFill>
                  <a:srgbClr val="438086"/>
                </a:solidFill>
                <a:latin typeface="Calibri"/>
                <a:cs typeface="Calibri"/>
              </a:rPr>
              <a:t> X en Y (‘There </a:t>
            </a:r>
            <a:r>
              <a:rPr lang="fr-FR" sz="2400" i="1" dirty="0" err="1" smtClean="0">
                <a:solidFill>
                  <a:srgbClr val="438086"/>
                </a:solidFill>
                <a:latin typeface="Calibri"/>
                <a:cs typeface="Calibri"/>
              </a:rPr>
              <a:t>is</a:t>
            </a:r>
            <a:r>
              <a:rPr lang="fr-FR" sz="2400" i="1" dirty="0" smtClean="0">
                <a:solidFill>
                  <a:srgbClr val="438086"/>
                </a:solidFill>
                <a:latin typeface="Calibri"/>
                <a:cs typeface="Calibri"/>
              </a:rPr>
              <a:t> a </a:t>
            </a:r>
            <a:r>
              <a:rPr lang="fr-FR" sz="2400" i="1" dirty="0" err="1" smtClean="0">
                <a:solidFill>
                  <a:srgbClr val="438086"/>
                </a:solidFill>
                <a:latin typeface="Calibri"/>
                <a:cs typeface="Calibri"/>
              </a:rPr>
              <a:t>connection</a:t>
            </a:r>
            <a:r>
              <a:rPr lang="fr-FR" sz="2400" i="1" dirty="0" smtClean="0">
                <a:solidFill>
                  <a:srgbClr val="438086"/>
                </a:solidFill>
                <a:latin typeface="Calibri"/>
                <a:cs typeface="Calibri"/>
              </a:rPr>
              <a:t>…)</a:t>
            </a:r>
          </a:p>
          <a:p>
            <a:pPr>
              <a:buFont typeface="Arial"/>
              <a:buChar char="•"/>
            </a:pPr>
            <a:r>
              <a:rPr lang="fr-FR" sz="2800" dirty="0" smtClean="0">
                <a:latin typeface="Calibri"/>
                <a:cs typeface="Calibri"/>
              </a:rPr>
              <a:t> </a:t>
            </a:r>
            <a:r>
              <a:rPr lang="fr-FR" sz="2800" dirty="0" err="1" smtClean="0">
                <a:latin typeface="Calibri"/>
                <a:cs typeface="Calibri"/>
              </a:rPr>
              <a:t>Phonological</a:t>
            </a:r>
            <a:r>
              <a:rPr lang="fr-FR" sz="2800" dirty="0" smtClean="0">
                <a:latin typeface="Calibri"/>
                <a:cs typeface="Calibri"/>
              </a:rPr>
              <a:t> confusion</a:t>
            </a:r>
          </a:p>
          <a:p>
            <a:pPr lvl="1">
              <a:buFont typeface="Arial"/>
              <a:buChar char="•"/>
            </a:pPr>
            <a:r>
              <a:rPr lang="fr-FR" sz="2600" dirty="0" smtClean="0">
                <a:latin typeface="Calibri"/>
                <a:cs typeface="Calibri"/>
              </a:rPr>
              <a:t> </a:t>
            </a:r>
            <a:r>
              <a:rPr lang="fr-FR" sz="2400" i="1" dirty="0" err="1">
                <a:solidFill>
                  <a:srgbClr val="438086"/>
                </a:solidFill>
                <a:latin typeface="Calibri"/>
                <a:cs typeface="Calibri"/>
              </a:rPr>
              <a:t>s</a:t>
            </a:r>
            <a:r>
              <a:rPr lang="fr-FR" sz="2400" i="1" dirty="0" err="1" smtClean="0">
                <a:solidFill>
                  <a:srgbClr val="438086"/>
                </a:solidFill>
                <a:latin typeface="Calibri"/>
                <a:cs typeface="Calibri"/>
              </a:rPr>
              <a:t>taan</a:t>
            </a:r>
            <a:r>
              <a:rPr lang="fr-FR" sz="2400" i="1" dirty="0" smtClean="0">
                <a:solidFill>
                  <a:srgbClr val="438086"/>
                </a:solidFill>
                <a:latin typeface="Calibri"/>
                <a:cs typeface="Calibri"/>
              </a:rPr>
              <a:t> = </a:t>
            </a:r>
            <a:r>
              <a:rPr lang="fr-FR" sz="2400" i="1" dirty="0" err="1" smtClean="0">
                <a:solidFill>
                  <a:srgbClr val="438086"/>
                </a:solidFill>
                <a:latin typeface="Calibri"/>
                <a:cs typeface="Calibri"/>
              </a:rPr>
              <a:t>bestaan</a:t>
            </a:r>
            <a:r>
              <a:rPr lang="fr-FR" sz="2400" i="1" dirty="0" smtClean="0">
                <a:solidFill>
                  <a:srgbClr val="438086"/>
                </a:solidFill>
                <a:latin typeface="Calibri"/>
                <a:cs typeface="Calibri"/>
              </a:rPr>
              <a:t> (‘</a:t>
            </a:r>
            <a:r>
              <a:rPr lang="fr-FR" sz="2400" i="1" dirty="0" err="1" smtClean="0">
                <a:solidFill>
                  <a:srgbClr val="438086"/>
                </a:solidFill>
                <a:latin typeface="Calibri"/>
                <a:cs typeface="Calibri"/>
              </a:rPr>
              <a:t>exist</a:t>
            </a:r>
            <a:r>
              <a:rPr lang="fr-FR" sz="2400" i="1" dirty="0" smtClean="0">
                <a:solidFill>
                  <a:srgbClr val="438086"/>
                </a:solidFill>
                <a:latin typeface="Calibri"/>
                <a:cs typeface="Calibri"/>
              </a:rPr>
              <a:t>’)</a:t>
            </a:r>
            <a:endParaRPr lang="fr-FR" sz="2400" i="1" dirty="0">
              <a:solidFill>
                <a:srgbClr val="438086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r>
              <a:rPr lang="fr-FR" dirty="0" smtClean="0">
                <a:latin typeface="Calibri"/>
                <a:cs typeface="Calibri"/>
              </a:rPr>
              <a:t>Qualitative </a:t>
            </a:r>
            <a:r>
              <a:rPr lang="fr-FR" dirty="0" err="1" smtClean="0">
                <a:latin typeface="Calibri"/>
                <a:cs typeface="Calibri"/>
              </a:rPr>
              <a:t>analysis</a:t>
            </a:r>
            <a:endParaRPr lang="fr-FR" dirty="0">
              <a:latin typeface="Calibri"/>
              <a:cs typeface="Calibri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2627376"/>
          </a:xfrm>
        </p:spPr>
        <p:txBody>
          <a:bodyPr/>
          <a:lstStyle/>
          <a:p>
            <a:r>
              <a:rPr lang="fr-FR" dirty="0" smtClean="0">
                <a:latin typeface="Calibri"/>
                <a:cs typeface="Calibri"/>
              </a:rPr>
              <a:t>Posture </a:t>
            </a:r>
            <a:r>
              <a:rPr lang="fr-FR" dirty="0" err="1" smtClean="0">
                <a:latin typeface="Calibri"/>
                <a:cs typeface="Calibri"/>
              </a:rPr>
              <a:t>verb</a:t>
            </a:r>
            <a:r>
              <a:rPr lang="fr-FR" dirty="0" smtClean="0">
                <a:latin typeface="Calibri"/>
                <a:cs typeface="Calibri"/>
              </a:rPr>
              <a:t> confusion</a:t>
            </a:r>
          </a:p>
          <a:p>
            <a:pPr lvl="1"/>
            <a:r>
              <a:rPr lang="fr-FR" dirty="0" err="1" smtClean="0">
                <a:latin typeface="Calibri"/>
                <a:cs typeface="Calibri"/>
              </a:rPr>
              <a:t>Text</a:t>
            </a:r>
            <a:r>
              <a:rPr lang="fr-FR" dirty="0" smtClean="0">
                <a:latin typeface="Calibri"/>
                <a:cs typeface="Calibri"/>
              </a:rPr>
              <a:t> as standing </a:t>
            </a:r>
            <a:r>
              <a:rPr lang="fr-FR" dirty="0" err="1" smtClean="0">
                <a:latin typeface="Calibri"/>
                <a:cs typeface="Calibri"/>
              </a:rPr>
              <a:t>entity</a:t>
            </a:r>
            <a:endParaRPr lang="fr-FR" dirty="0" smtClean="0">
              <a:latin typeface="Calibri"/>
              <a:cs typeface="Calibri"/>
            </a:endParaRPr>
          </a:p>
          <a:p>
            <a:pPr lvl="2"/>
            <a:r>
              <a:rPr lang="fr-FR" dirty="0" smtClean="0">
                <a:latin typeface="Calibri"/>
                <a:cs typeface="Calibri"/>
              </a:rPr>
              <a:t>30.7% of the correct uses of </a:t>
            </a:r>
            <a:r>
              <a:rPr lang="fr-FR" i="1" dirty="0" err="1" smtClean="0">
                <a:latin typeface="Calibri"/>
                <a:cs typeface="Calibri"/>
              </a:rPr>
              <a:t>staan</a:t>
            </a:r>
            <a:endParaRPr lang="fr-FR" i="1" dirty="0" smtClean="0">
              <a:latin typeface="Calibri"/>
              <a:cs typeface="Calibri"/>
            </a:endParaRPr>
          </a:p>
          <a:p>
            <a:pPr lvl="2"/>
            <a:r>
              <a:rPr lang="fr-FR" dirty="0" smtClean="0">
                <a:latin typeface="Calibri"/>
                <a:cs typeface="Calibri"/>
              </a:rPr>
              <a:t>But </a:t>
            </a:r>
            <a:r>
              <a:rPr lang="fr-FR" dirty="0" err="1" smtClean="0">
                <a:latin typeface="Calibri"/>
                <a:cs typeface="Calibri"/>
              </a:rPr>
              <a:t>some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mistakes</a:t>
            </a:r>
            <a:endParaRPr lang="fr-FR" dirty="0" smtClean="0">
              <a:latin typeface="Calibri"/>
              <a:cs typeface="Calibri"/>
            </a:endParaRPr>
          </a:p>
          <a:p>
            <a:pPr lvl="3"/>
            <a:r>
              <a:rPr lang="fr-FR" i="1" dirty="0" smtClean="0">
                <a:latin typeface="Calibri"/>
                <a:cs typeface="Calibri"/>
              </a:rPr>
              <a:t>S</a:t>
            </a:r>
            <a:r>
              <a:rPr lang="fr-FR" i="1" dirty="0" err="1" smtClean="0">
                <a:latin typeface="Calibri"/>
                <a:cs typeface="Calibri"/>
              </a:rPr>
              <a:t>taan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is</a:t>
            </a:r>
            <a:r>
              <a:rPr lang="fr-FR" dirty="0" smtClean="0">
                <a:latin typeface="Calibri"/>
                <a:cs typeface="Calibri"/>
              </a:rPr>
              <a:t> not </a:t>
            </a:r>
            <a:r>
              <a:rPr lang="fr-FR" dirty="0" err="1" smtClean="0">
                <a:latin typeface="Calibri"/>
                <a:cs typeface="Calibri"/>
              </a:rPr>
              <a:t>being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used</a:t>
            </a:r>
            <a:endParaRPr lang="fr-FR" dirty="0" smtClean="0">
              <a:latin typeface="Calibri"/>
              <a:cs typeface="Calibri"/>
            </a:endParaRPr>
          </a:p>
          <a:p>
            <a:pPr lvl="3"/>
            <a:r>
              <a:rPr lang="fr-FR" i="1" dirty="0" smtClean="0">
                <a:latin typeface="Calibri"/>
                <a:cs typeface="Calibri"/>
              </a:rPr>
              <a:t>St</a:t>
            </a:r>
            <a:r>
              <a:rPr lang="fr-FR" i="1" dirty="0" err="1" smtClean="0">
                <a:latin typeface="Calibri"/>
                <a:cs typeface="Calibri"/>
              </a:rPr>
              <a:t>aan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is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used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incorrectly</a:t>
            </a:r>
            <a:r>
              <a:rPr lang="fr-FR" dirty="0" smtClean="0">
                <a:latin typeface="Calibri"/>
                <a:cs typeface="Calibri"/>
              </a:rPr>
              <a:t> (</a:t>
            </a:r>
            <a:r>
              <a:rPr lang="fr-FR" dirty="0" err="1" smtClean="0">
                <a:latin typeface="Calibri"/>
                <a:cs typeface="Calibri"/>
              </a:rPr>
              <a:t>overextension</a:t>
            </a:r>
            <a:r>
              <a:rPr lang="fr-FR" dirty="0" smtClean="0">
                <a:latin typeface="Calibri"/>
                <a:cs typeface="Calibri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r>
              <a:rPr lang="fr-FR" dirty="0" smtClean="0">
                <a:latin typeface="Calibri"/>
                <a:cs typeface="Calibri"/>
              </a:rPr>
              <a:t>Qualitative </a:t>
            </a:r>
            <a:r>
              <a:rPr lang="fr-FR" dirty="0" err="1" smtClean="0">
                <a:latin typeface="Calibri"/>
                <a:cs typeface="Calibri"/>
              </a:rPr>
              <a:t>analysis</a:t>
            </a:r>
            <a:endParaRPr lang="fr-FR" dirty="0">
              <a:latin typeface="Calibri"/>
              <a:cs typeface="Calibri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990600"/>
          </a:xfrm>
        </p:spPr>
        <p:txBody>
          <a:bodyPr/>
          <a:lstStyle/>
          <a:p>
            <a:r>
              <a:rPr lang="fr-FR" dirty="0" err="1" smtClean="0">
                <a:latin typeface="Calibri"/>
                <a:cs typeface="Calibri"/>
              </a:rPr>
              <a:t>Text</a:t>
            </a:r>
            <a:r>
              <a:rPr lang="fr-FR" dirty="0" smtClean="0">
                <a:latin typeface="Calibri"/>
                <a:cs typeface="Calibri"/>
              </a:rPr>
              <a:t> as standing </a:t>
            </a:r>
            <a:r>
              <a:rPr lang="fr-FR" dirty="0" err="1" smtClean="0">
                <a:latin typeface="Calibri"/>
                <a:cs typeface="Calibri"/>
              </a:rPr>
              <a:t>entity</a:t>
            </a:r>
            <a:endParaRPr lang="fr-FR" dirty="0" smtClean="0">
              <a:latin typeface="Calibri"/>
              <a:cs typeface="Calibri"/>
            </a:endParaRPr>
          </a:p>
          <a:p>
            <a:pPr lvl="1"/>
            <a:r>
              <a:rPr lang="fr-FR" i="1" dirty="0" smtClean="0">
                <a:latin typeface="Calibri"/>
                <a:cs typeface="Calibri"/>
              </a:rPr>
              <a:t>s</a:t>
            </a:r>
            <a:r>
              <a:rPr lang="fr-FR" i="1" dirty="0" err="1" smtClean="0">
                <a:latin typeface="Calibri"/>
                <a:cs typeface="Calibri"/>
              </a:rPr>
              <a:t>taan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is</a:t>
            </a:r>
            <a:r>
              <a:rPr lang="fr-FR" dirty="0" smtClean="0">
                <a:latin typeface="Calibri"/>
                <a:cs typeface="Calibri"/>
              </a:rPr>
              <a:t> not </a:t>
            </a:r>
            <a:r>
              <a:rPr lang="fr-FR" dirty="0" err="1" smtClean="0">
                <a:latin typeface="Calibri"/>
                <a:cs typeface="Calibri"/>
              </a:rPr>
              <a:t>being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used</a:t>
            </a:r>
            <a:endParaRPr lang="fr-FR" dirty="0" smtClean="0">
              <a:latin typeface="Calibri"/>
              <a:cs typeface="Calibri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57200" y="2286000"/>
            <a:ext cx="8229600" cy="156966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2400" i="1" dirty="0" smtClean="0">
                <a:latin typeface="Calibri"/>
                <a:cs typeface="Calibri"/>
              </a:rPr>
              <a:t>« </a:t>
            </a:r>
            <a:r>
              <a:rPr lang="fr-FR" sz="2400" i="1" dirty="0" err="1" smtClean="0">
                <a:latin typeface="Calibri"/>
                <a:cs typeface="Calibri"/>
              </a:rPr>
              <a:t>Zotte</a:t>
            </a:r>
            <a:r>
              <a:rPr lang="fr-FR" sz="2400" i="1" dirty="0" smtClean="0">
                <a:latin typeface="Calibri"/>
                <a:cs typeface="Calibri"/>
              </a:rPr>
              <a:t> </a:t>
            </a:r>
            <a:r>
              <a:rPr lang="fr-FR" sz="2400" i="1" dirty="0" err="1" smtClean="0">
                <a:latin typeface="Calibri"/>
                <a:cs typeface="Calibri"/>
              </a:rPr>
              <a:t>mensen</a:t>
            </a:r>
            <a:r>
              <a:rPr lang="fr-FR" sz="2400" i="1" dirty="0" smtClean="0">
                <a:latin typeface="Calibri"/>
                <a:cs typeface="Calibri"/>
              </a:rPr>
              <a:t> » </a:t>
            </a:r>
            <a:r>
              <a:rPr lang="fr-FR" sz="2400" b="1" i="1" dirty="0" smtClean="0">
                <a:latin typeface="Calibri"/>
                <a:cs typeface="Calibri"/>
              </a:rPr>
              <a:t>*</a:t>
            </a:r>
            <a:r>
              <a:rPr lang="fr-FR" sz="2400" b="1" i="1" dirty="0" err="1" smtClean="0">
                <a:latin typeface="Calibri"/>
                <a:cs typeface="Calibri"/>
              </a:rPr>
              <a:t>zit</a:t>
            </a:r>
            <a:r>
              <a:rPr lang="fr-FR" sz="2400" b="1" i="1" dirty="0" smtClean="0">
                <a:latin typeface="Calibri"/>
                <a:cs typeface="Calibri"/>
              </a:rPr>
              <a:t> </a:t>
            </a:r>
            <a:r>
              <a:rPr lang="fr-FR" sz="2400" i="1" dirty="0" err="1" smtClean="0">
                <a:latin typeface="Calibri"/>
                <a:cs typeface="Calibri"/>
              </a:rPr>
              <a:t>ook</a:t>
            </a:r>
            <a:r>
              <a:rPr lang="fr-FR" sz="2400" i="1" dirty="0" smtClean="0">
                <a:latin typeface="Calibri"/>
                <a:cs typeface="Calibri"/>
              </a:rPr>
              <a:t> </a:t>
            </a:r>
            <a:r>
              <a:rPr lang="fr-FR" sz="2400" i="1" dirty="0" err="1" smtClean="0">
                <a:latin typeface="Calibri"/>
                <a:cs typeface="Calibri"/>
              </a:rPr>
              <a:t>tussen</a:t>
            </a:r>
            <a:r>
              <a:rPr lang="fr-FR" sz="2400" i="1" dirty="0" smtClean="0">
                <a:latin typeface="Calibri"/>
                <a:cs typeface="Calibri"/>
              </a:rPr>
              <a:t> </a:t>
            </a:r>
            <a:r>
              <a:rPr lang="fr-FR" sz="2400" i="1" dirty="0" err="1" smtClean="0">
                <a:latin typeface="Calibri"/>
                <a:cs typeface="Calibri"/>
              </a:rPr>
              <a:t>aanhalingstekens</a:t>
            </a:r>
            <a:r>
              <a:rPr lang="fr-FR" sz="2400" i="1" dirty="0" smtClean="0">
                <a:latin typeface="Calibri"/>
                <a:cs typeface="Calibri"/>
              </a:rPr>
              <a:t> </a:t>
            </a:r>
            <a:r>
              <a:rPr lang="fr-FR" sz="2400" i="1" dirty="0" err="1" smtClean="0">
                <a:latin typeface="Calibri"/>
                <a:cs typeface="Calibri"/>
              </a:rPr>
              <a:t>omdat</a:t>
            </a:r>
            <a:r>
              <a:rPr lang="fr-FR" sz="2400" i="1" dirty="0" smtClean="0">
                <a:latin typeface="Calibri"/>
                <a:cs typeface="Calibri"/>
              </a:rPr>
              <a:t> </a:t>
            </a:r>
            <a:r>
              <a:rPr lang="fr-FR" sz="2400" i="1" dirty="0" err="1" smtClean="0">
                <a:latin typeface="Calibri"/>
                <a:cs typeface="Calibri"/>
              </a:rPr>
              <a:t>het</a:t>
            </a:r>
            <a:r>
              <a:rPr lang="fr-FR" sz="2400" i="1" dirty="0" smtClean="0">
                <a:latin typeface="Calibri"/>
                <a:cs typeface="Calibri"/>
              </a:rPr>
              <a:t> </a:t>
            </a:r>
            <a:r>
              <a:rPr lang="fr-FR" sz="2400" i="1" dirty="0" err="1" smtClean="0">
                <a:latin typeface="Calibri"/>
                <a:cs typeface="Calibri"/>
              </a:rPr>
              <a:t>een</a:t>
            </a:r>
            <a:r>
              <a:rPr lang="fr-FR" sz="2400" i="1" dirty="0" smtClean="0">
                <a:latin typeface="Calibri"/>
                <a:cs typeface="Calibri"/>
              </a:rPr>
              <a:t> </a:t>
            </a:r>
            <a:r>
              <a:rPr lang="fr-FR" sz="2400" i="1" dirty="0" err="1" smtClean="0">
                <a:latin typeface="Calibri"/>
                <a:cs typeface="Calibri"/>
              </a:rPr>
              <a:t>uitdrukking</a:t>
            </a:r>
            <a:r>
              <a:rPr lang="fr-FR" sz="2400" i="1" dirty="0" smtClean="0">
                <a:latin typeface="Calibri"/>
                <a:cs typeface="Calibri"/>
              </a:rPr>
              <a:t> van </a:t>
            </a:r>
            <a:r>
              <a:rPr lang="fr-FR" sz="2400" i="1" dirty="0" err="1" smtClean="0">
                <a:latin typeface="Calibri"/>
                <a:cs typeface="Calibri"/>
              </a:rPr>
              <a:t>het</a:t>
            </a:r>
            <a:r>
              <a:rPr lang="fr-FR" sz="2400" i="1" dirty="0" smtClean="0">
                <a:latin typeface="Calibri"/>
                <a:cs typeface="Calibri"/>
              </a:rPr>
              <a:t> </a:t>
            </a:r>
            <a:r>
              <a:rPr lang="fr-FR" sz="2400" i="1" dirty="0" err="1" smtClean="0">
                <a:latin typeface="Calibri"/>
                <a:cs typeface="Calibri"/>
              </a:rPr>
              <a:t>meisje</a:t>
            </a:r>
            <a:r>
              <a:rPr lang="fr-FR" sz="2400" i="1" dirty="0" smtClean="0">
                <a:latin typeface="Calibri"/>
                <a:cs typeface="Calibri"/>
              </a:rPr>
              <a:t> </a:t>
            </a:r>
            <a:r>
              <a:rPr lang="fr-FR" sz="2400" i="1" dirty="0" err="1" smtClean="0">
                <a:latin typeface="Calibri"/>
                <a:cs typeface="Calibri"/>
              </a:rPr>
              <a:t>is</a:t>
            </a:r>
            <a:r>
              <a:rPr lang="fr-FR" sz="2400" i="1" dirty="0" smtClean="0">
                <a:latin typeface="Calibri"/>
                <a:cs typeface="Calibri"/>
              </a:rPr>
              <a:t> (DL2-Z-0016)</a:t>
            </a:r>
          </a:p>
          <a:p>
            <a:r>
              <a:rPr lang="nl-BE" sz="2400" i="1" dirty="0" smtClean="0">
                <a:latin typeface="Calibri"/>
                <a:cs typeface="Calibri"/>
              </a:rPr>
              <a:t>”crazy people”</a:t>
            </a:r>
            <a:r>
              <a:rPr lang="fr-FR" sz="2400" i="1" dirty="0" smtClean="0">
                <a:latin typeface="Calibri"/>
                <a:cs typeface="Calibri"/>
              </a:rPr>
              <a:t> </a:t>
            </a:r>
            <a:r>
              <a:rPr lang="fr-FR" sz="2400" i="1" dirty="0" err="1" smtClean="0">
                <a:latin typeface="Calibri"/>
                <a:cs typeface="Calibri"/>
              </a:rPr>
              <a:t>sits</a:t>
            </a:r>
            <a:r>
              <a:rPr lang="fr-FR" sz="2400" i="1" dirty="0" smtClean="0">
                <a:latin typeface="Calibri"/>
                <a:cs typeface="Calibri"/>
              </a:rPr>
              <a:t> </a:t>
            </a:r>
            <a:r>
              <a:rPr lang="fr-FR" sz="2400" i="1" dirty="0" err="1" smtClean="0">
                <a:latin typeface="Calibri"/>
                <a:cs typeface="Calibri"/>
              </a:rPr>
              <a:t>also</a:t>
            </a:r>
            <a:r>
              <a:rPr lang="fr-FR" sz="2400" i="1" dirty="0" smtClean="0">
                <a:latin typeface="Calibri"/>
                <a:cs typeface="Calibri"/>
              </a:rPr>
              <a:t> </a:t>
            </a:r>
            <a:r>
              <a:rPr lang="fr-FR" sz="2400" i="1" dirty="0" err="1" smtClean="0">
                <a:latin typeface="Calibri"/>
                <a:cs typeface="Calibri"/>
              </a:rPr>
              <a:t>between</a:t>
            </a:r>
            <a:r>
              <a:rPr lang="fr-FR" sz="2400" i="1" dirty="0" smtClean="0">
                <a:latin typeface="Calibri"/>
                <a:cs typeface="Calibri"/>
              </a:rPr>
              <a:t> </a:t>
            </a:r>
            <a:r>
              <a:rPr lang="fr-FR" sz="2400" i="1" dirty="0" err="1" smtClean="0">
                <a:latin typeface="Calibri"/>
                <a:cs typeface="Calibri"/>
              </a:rPr>
              <a:t>quotation</a:t>
            </a:r>
            <a:r>
              <a:rPr lang="fr-FR" sz="2400" i="1" dirty="0" smtClean="0">
                <a:latin typeface="Calibri"/>
                <a:cs typeface="Calibri"/>
              </a:rPr>
              <a:t> marks </a:t>
            </a:r>
            <a:r>
              <a:rPr lang="fr-FR" sz="2400" i="1" dirty="0" err="1" smtClean="0">
                <a:latin typeface="Calibri"/>
                <a:cs typeface="Calibri"/>
              </a:rPr>
              <a:t>because</a:t>
            </a:r>
            <a:r>
              <a:rPr lang="fr-FR" sz="2400" i="1" dirty="0" smtClean="0">
                <a:latin typeface="Calibri"/>
                <a:cs typeface="Calibri"/>
              </a:rPr>
              <a:t> </a:t>
            </a:r>
            <a:r>
              <a:rPr lang="fr-FR" sz="2400" i="1" dirty="0" err="1" smtClean="0">
                <a:latin typeface="Calibri"/>
                <a:cs typeface="Calibri"/>
              </a:rPr>
              <a:t>it</a:t>
            </a:r>
            <a:r>
              <a:rPr lang="fr-FR" sz="2400" i="1" dirty="0" smtClean="0">
                <a:latin typeface="Calibri"/>
                <a:cs typeface="Calibri"/>
              </a:rPr>
              <a:t> </a:t>
            </a:r>
            <a:r>
              <a:rPr lang="fr-FR" sz="2400" i="1" dirty="0" err="1" smtClean="0">
                <a:latin typeface="Calibri"/>
                <a:cs typeface="Calibri"/>
              </a:rPr>
              <a:t>is</a:t>
            </a:r>
            <a:r>
              <a:rPr lang="fr-FR" sz="2400" i="1" dirty="0" smtClean="0">
                <a:latin typeface="Calibri"/>
                <a:cs typeface="Calibri"/>
              </a:rPr>
              <a:t> the </a:t>
            </a:r>
            <a:r>
              <a:rPr lang="fr-FR" sz="2400" i="1" dirty="0" err="1" smtClean="0">
                <a:latin typeface="Calibri"/>
                <a:cs typeface="Calibri"/>
              </a:rPr>
              <a:t>epxression</a:t>
            </a:r>
            <a:r>
              <a:rPr lang="fr-FR" sz="2400" i="1" dirty="0" smtClean="0">
                <a:latin typeface="Calibri"/>
                <a:cs typeface="Calibri"/>
              </a:rPr>
              <a:t> of the girl</a:t>
            </a:r>
            <a:endParaRPr lang="fr-FR" sz="2400" i="1" dirty="0">
              <a:latin typeface="Calibri"/>
              <a:cs typeface="Calibri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57200" y="4038600"/>
            <a:ext cx="8229600" cy="156966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2400" i="1" dirty="0" smtClean="0">
                <a:latin typeface="Calibri"/>
                <a:cs typeface="Calibri"/>
              </a:rPr>
              <a:t>Maar </a:t>
            </a:r>
            <a:r>
              <a:rPr lang="fr-FR" sz="2400" i="1" dirty="0" err="1" smtClean="0">
                <a:latin typeface="Calibri"/>
                <a:cs typeface="Calibri"/>
              </a:rPr>
              <a:t>als</a:t>
            </a:r>
            <a:r>
              <a:rPr lang="fr-FR" sz="2400" i="1" dirty="0" smtClean="0">
                <a:latin typeface="Calibri"/>
                <a:cs typeface="Calibri"/>
              </a:rPr>
              <a:t> je [die </a:t>
            </a:r>
            <a:r>
              <a:rPr lang="fr-FR" sz="2400" i="1" dirty="0" err="1" smtClean="0">
                <a:latin typeface="Calibri"/>
                <a:cs typeface="Calibri"/>
              </a:rPr>
              <a:t>kranten</a:t>
            </a:r>
            <a:r>
              <a:rPr lang="fr-FR" sz="2400" i="1" dirty="0" smtClean="0">
                <a:latin typeface="Calibri"/>
                <a:cs typeface="Calibri"/>
              </a:rPr>
              <a:t>] </a:t>
            </a:r>
            <a:r>
              <a:rPr lang="fr-FR" sz="2400" i="1" dirty="0" err="1" smtClean="0">
                <a:latin typeface="Calibri"/>
                <a:cs typeface="Calibri"/>
              </a:rPr>
              <a:t>eens</a:t>
            </a:r>
            <a:r>
              <a:rPr lang="fr-FR" sz="2400" i="1" dirty="0" smtClean="0">
                <a:latin typeface="Calibri"/>
                <a:cs typeface="Calibri"/>
              </a:rPr>
              <a:t> </a:t>
            </a:r>
            <a:r>
              <a:rPr lang="fr-FR" sz="2400" i="1" dirty="0" err="1" smtClean="0">
                <a:latin typeface="Calibri"/>
                <a:cs typeface="Calibri"/>
              </a:rPr>
              <a:t>koopt</a:t>
            </a:r>
            <a:r>
              <a:rPr lang="fr-FR" sz="2400" i="1" dirty="0" smtClean="0">
                <a:latin typeface="Calibri"/>
                <a:cs typeface="Calibri"/>
              </a:rPr>
              <a:t>, </a:t>
            </a:r>
            <a:r>
              <a:rPr lang="fr-FR" sz="2400" i="1" dirty="0" err="1" smtClean="0">
                <a:latin typeface="Calibri"/>
                <a:cs typeface="Calibri"/>
              </a:rPr>
              <a:t>ontdekt</a:t>
            </a:r>
            <a:r>
              <a:rPr lang="fr-FR" sz="2400" i="1" dirty="0" smtClean="0">
                <a:latin typeface="Calibri"/>
                <a:cs typeface="Calibri"/>
              </a:rPr>
              <a:t> je </a:t>
            </a:r>
            <a:r>
              <a:rPr lang="fr-FR" sz="2400" i="1" dirty="0" err="1" smtClean="0">
                <a:latin typeface="Calibri"/>
                <a:cs typeface="Calibri"/>
              </a:rPr>
              <a:t>dat</a:t>
            </a:r>
            <a:r>
              <a:rPr lang="fr-FR" sz="2400" i="1" dirty="0" smtClean="0">
                <a:latin typeface="Calibri"/>
                <a:cs typeface="Calibri"/>
              </a:rPr>
              <a:t> </a:t>
            </a:r>
            <a:r>
              <a:rPr lang="fr-FR" sz="2400" i="1" dirty="0" err="1" smtClean="0">
                <a:latin typeface="Calibri"/>
                <a:cs typeface="Calibri"/>
              </a:rPr>
              <a:t>daar</a:t>
            </a:r>
            <a:r>
              <a:rPr lang="fr-FR" sz="2400" i="1" dirty="0" smtClean="0">
                <a:latin typeface="Calibri"/>
                <a:cs typeface="Calibri"/>
              </a:rPr>
              <a:t> </a:t>
            </a:r>
            <a:r>
              <a:rPr lang="fr-FR" sz="2400" i="1" dirty="0" err="1" smtClean="0">
                <a:latin typeface="Calibri"/>
                <a:cs typeface="Calibri"/>
              </a:rPr>
              <a:t>niets</a:t>
            </a:r>
            <a:r>
              <a:rPr lang="fr-FR" sz="2400" i="1" dirty="0" smtClean="0">
                <a:latin typeface="Calibri"/>
                <a:cs typeface="Calibri"/>
              </a:rPr>
              <a:t> in *</a:t>
            </a:r>
            <a:r>
              <a:rPr lang="fr-FR" sz="2400" i="1" dirty="0" err="1" smtClean="0">
                <a:latin typeface="Calibri"/>
                <a:cs typeface="Calibri"/>
              </a:rPr>
              <a:t>zit</a:t>
            </a:r>
            <a:r>
              <a:rPr lang="fr-FR" sz="2400" i="1" dirty="0" smtClean="0">
                <a:latin typeface="Calibri"/>
                <a:cs typeface="Calibri"/>
              </a:rPr>
              <a:t> (DL2-Z-0055)</a:t>
            </a:r>
          </a:p>
          <a:p>
            <a:r>
              <a:rPr lang="fr-FR" sz="2400" i="1" dirty="0" smtClean="0">
                <a:latin typeface="Calibri"/>
                <a:cs typeface="Calibri"/>
              </a:rPr>
              <a:t>But </a:t>
            </a:r>
            <a:r>
              <a:rPr lang="fr-FR" sz="2400" i="1" dirty="0" err="1" smtClean="0">
                <a:latin typeface="Calibri"/>
                <a:cs typeface="Calibri"/>
              </a:rPr>
              <a:t>when</a:t>
            </a:r>
            <a:r>
              <a:rPr lang="fr-FR" sz="2400" i="1" dirty="0" smtClean="0">
                <a:latin typeface="Calibri"/>
                <a:cs typeface="Calibri"/>
              </a:rPr>
              <a:t> ou </a:t>
            </a:r>
            <a:r>
              <a:rPr lang="fr-FR" sz="2400" i="1" dirty="0" err="1" smtClean="0">
                <a:latin typeface="Calibri"/>
                <a:cs typeface="Calibri"/>
              </a:rPr>
              <a:t>buy</a:t>
            </a:r>
            <a:r>
              <a:rPr lang="fr-FR" sz="2400" i="1" dirty="0" smtClean="0">
                <a:latin typeface="Calibri"/>
                <a:cs typeface="Calibri"/>
              </a:rPr>
              <a:t> [</a:t>
            </a:r>
            <a:r>
              <a:rPr lang="fr-FR" sz="2400" i="1" dirty="0" err="1" smtClean="0">
                <a:latin typeface="Calibri"/>
                <a:cs typeface="Calibri"/>
              </a:rPr>
              <a:t>these</a:t>
            </a:r>
            <a:r>
              <a:rPr lang="fr-FR" sz="2400" i="1" dirty="0" smtClean="0">
                <a:latin typeface="Calibri"/>
                <a:cs typeface="Calibri"/>
              </a:rPr>
              <a:t> </a:t>
            </a:r>
            <a:r>
              <a:rPr lang="fr-FR" sz="2400" i="1" dirty="0" err="1" smtClean="0">
                <a:latin typeface="Calibri"/>
                <a:cs typeface="Calibri"/>
              </a:rPr>
              <a:t>newspapers</a:t>
            </a:r>
            <a:r>
              <a:rPr lang="fr-FR" sz="2400" i="1" dirty="0" smtClean="0">
                <a:latin typeface="Calibri"/>
                <a:cs typeface="Calibri"/>
              </a:rPr>
              <a:t>], </a:t>
            </a:r>
            <a:r>
              <a:rPr lang="fr-FR" sz="2400" i="1" dirty="0" err="1" smtClean="0">
                <a:latin typeface="Calibri"/>
                <a:cs typeface="Calibri"/>
              </a:rPr>
              <a:t>you</a:t>
            </a:r>
            <a:r>
              <a:rPr lang="fr-FR" sz="2400" i="1" dirty="0" smtClean="0">
                <a:latin typeface="Calibri"/>
                <a:cs typeface="Calibri"/>
              </a:rPr>
              <a:t> </a:t>
            </a:r>
            <a:r>
              <a:rPr lang="fr-FR" sz="2400" i="1" dirty="0" err="1" smtClean="0">
                <a:latin typeface="Calibri"/>
                <a:cs typeface="Calibri"/>
              </a:rPr>
              <a:t>discover</a:t>
            </a:r>
            <a:r>
              <a:rPr lang="fr-FR" sz="2400" i="1" dirty="0" smtClean="0">
                <a:latin typeface="Calibri"/>
                <a:cs typeface="Calibri"/>
              </a:rPr>
              <a:t> </a:t>
            </a:r>
            <a:r>
              <a:rPr lang="fr-FR" sz="2400" i="1" dirty="0" err="1" smtClean="0">
                <a:latin typeface="Calibri"/>
                <a:cs typeface="Calibri"/>
              </a:rPr>
              <a:t>that</a:t>
            </a:r>
            <a:r>
              <a:rPr lang="fr-FR" sz="2400" i="1" dirty="0" smtClean="0">
                <a:latin typeface="Calibri"/>
                <a:cs typeface="Calibri"/>
              </a:rPr>
              <a:t> </a:t>
            </a:r>
            <a:r>
              <a:rPr lang="fr-FR" sz="2400" i="1" dirty="0" err="1" smtClean="0">
                <a:latin typeface="Calibri"/>
                <a:cs typeface="Calibri"/>
              </a:rPr>
              <a:t>there</a:t>
            </a:r>
            <a:r>
              <a:rPr lang="fr-FR" sz="2400" i="1" dirty="0" smtClean="0">
                <a:latin typeface="Calibri"/>
                <a:cs typeface="Calibri"/>
              </a:rPr>
              <a:t> </a:t>
            </a:r>
            <a:r>
              <a:rPr lang="fr-FR" sz="2400" i="1" dirty="0" err="1" smtClean="0">
                <a:latin typeface="Calibri"/>
                <a:cs typeface="Calibri"/>
              </a:rPr>
              <a:t>sits</a:t>
            </a:r>
            <a:r>
              <a:rPr lang="fr-FR" sz="2400" i="1" dirty="0" smtClean="0">
                <a:latin typeface="Calibri"/>
                <a:cs typeface="Calibri"/>
              </a:rPr>
              <a:t> </a:t>
            </a:r>
            <a:r>
              <a:rPr lang="fr-FR" sz="2400" i="1" dirty="0" err="1" smtClean="0">
                <a:latin typeface="Calibri"/>
                <a:cs typeface="Calibri"/>
              </a:rPr>
              <a:t>nothing</a:t>
            </a:r>
            <a:r>
              <a:rPr lang="fr-FR" sz="2400" i="1" dirty="0" smtClean="0">
                <a:latin typeface="Calibri"/>
                <a:cs typeface="Calibri"/>
              </a:rPr>
              <a:t> in </a:t>
            </a:r>
            <a:r>
              <a:rPr lang="fr-FR" sz="2400" i="1" dirty="0" err="1" smtClean="0">
                <a:latin typeface="Calibri"/>
                <a:cs typeface="Calibri"/>
              </a:rPr>
              <a:t>them</a:t>
            </a:r>
            <a:endParaRPr lang="fr-FR" sz="2400" i="1" dirty="0" smtClean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r>
              <a:rPr lang="fr-FR" dirty="0" smtClean="0">
                <a:latin typeface="Calibri"/>
                <a:cs typeface="Calibri"/>
              </a:rPr>
              <a:t>Qualitative </a:t>
            </a:r>
            <a:r>
              <a:rPr lang="fr-FR" dirty="0" err="1" smtClean="0">
                <a:latin typeface="Calibri"/>
                <a:cs typeface="Calibri"/>
              </a:rPr>
              <a:t>analysis</a:t>
            </a:r>
            <a:endParaRPr lang="fr-FR" dirty="0">
              <a:latin typeface="Calibri"/>
              <a:cs typeface="Calibri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295400"/>
          </a:xfrm>
        </p:spPr>
        <p:txBody>
          <a:bodyPr/>
          <a:lstStyle/>
          <a:p>
            <a:r>
              <a:rPr lang="fr-FR" dirty="0" err="1" smtClean="0">
                <a:latin typeface="Calibri"/>
                <a:cs typeface="Calibri"/>
              </a:rPr>
              <a:t>Text</a:t>
            </a:r>
            <a:r>
              <a:rPr lang="fr-FR" dirty="0" smtClean="0">
                <a:latin typeface="Calibri"/>
                <a:cs typeface="Calibri"/>
              </a:rPr>
              <a:t> as standing </a:t>
            </a:r>
            <a:r>
              <a:rPr lang="fr-FR" dirty="0" err="1" smtClean="0">
                <a:latin typeface="Calibri"/>
                <a:cs typeface="Calibri"/>
              </a:rPr>
              <a:t>entity</a:t>
            </a:r>
            <a:endParaRPr lang="fr-FR" dirty="0" smtClean="0">
              <a:latin typeface="Calibri"/>
              <a:cs typeface="Calibri"/>
            </a:endParaRPr>
          </a:p>
          <a:p>
            <a:pPr lvl="1"/>
            <a:r>
              <a:rPr lang="fr-FR" dirty="0" smtClean="0">
                <a:latin typeface="Calibri"/>
                <a:cs typeface="Calibri"/>
              </a:rPr>
              <a:t>S</a:t>
            </a:r>
            <a:r>
              <a:rPr lang="fr-FR" dirty="0" err="1" smtClean="0">
                <a:latin typeface="Calibri"/>
                <a:cs typeface="Calibri"/>
              </a:rPr>
              <a:t>taan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is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used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incorrectly</a:t>
            </a:r>
            <a:r>
              <a:rPr lang="fr-FR" dirty="0" smtClean="0">
                <a:latin typeface="Calibri"/>
                <a:cs typeface="Calibri"/>
              </a:rPr>
              <a:t> (</a:t>
            </a:r>
            <a:r>
              <a:rPr lang="fr-FR" dirty="0" err="1" smtClean="0">
                <a:latin typeface="Calibri"/>
                <a:cs typeface="Calibri"/>
              </a:rPr>
              <a:t>overextension</a:t>
            </a:r>
            <a:r>
              <a:rPr lang="fr-FR" dirty="0" smtClean="0">
                <a:latin typeface="Calibri"/>
                <a:cs typeface="Calibri"/>
              </a:rPr>
              <a:t>)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457200" y="2590800"/>
            <a:ext cx="8229600" cy="156966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2400" i="1" dirty="0">
                <a:latin typeface="Calibri"/>
                <a:cs typeface="Calibri"/>
              </a:rPr>
              <a:t>Er </a:t>
            </a:r>
            <a:r>
              <a:rPr lang="fr-FR" sz="2400" i="1" baseline="30000" dirty="0">
                <a:latin typeface="Calibri"/>
                <a:cs typeface="Calibri"/>
              </a:rPr>
              <a:t>?</a:t>
            </a:r>
            <a:r>
              <a:rPr lang="fr-FR" sz="2400" i="1" dirty="0">
                <a:latin typeface="Calibri"/>
                <a:cs typeface="Calibri"/>
              </a:rPr>
              <a:t>*</a:t>
            </a:r>
            <a:r>
              <a:rPr lang="fr-FR" sz="2400" b="1" i="1" dirty="0" err="1">
                <a:latin typeface="Calibri"/>
                <a:cs typeface="Calibri"/>
              </a:rPr>
              <a:t>staat</a:t>
            </a:r>
            <a:r>
              <a:rPr lang="fr-FR" sz="2400" i="1" dirty="0">
                <a:latin typeface="Calibri"/>
                <a:cs typeface="Calibri"/>
              </a:rPr>
              <a:t> </a:t>
            </a:r>
            <a:r>
              <a:rPr lang="fr-FR" sz="2400" i="1" dirty="0" err="1">
                <a:latin typeface="Calibri"/>
                <a:cs typeface="Calibri"/>
              </a:rPr>
              <a:t>een</a:t>
            </a:r>
            <a:r>
              <a:rPr lang="fr-FR" sz="2400" i="1" dirty="0">
                <a:latin typeface="Calibri"/>
                <a:cs typeface="Calibri"/>
              </a:rPr>
              <a:t> </a:t>
            </a:r>
            <a:r>
              <a:rPr lang="fr-FR" sz="2400" i="1" dirty="0" err="1">
                <a:latin typeface="Calibri"/>
                <a:cs typeface="Calibri"/>
              </a:rPr>
              <a:t>bijbedoeling</a:t>
            </a:r>
            <a:r>
              <a:rPr lang="fr-FR" sz="2400" i="1" dirty="0">
                <a:latin typeface="Calibri"/>
                <a:cs typeface="Calibri"/>
              </a:rPr>
              <a:t> in de </a:t>
            </a:r>
            <a:r>
              <a:rPr lang="fr-FR" sz="2400" i="1" dirty="0" err="1">
                <a:latin typeface="Calibri"/>
                <a:cs typeface="Calibri"/>
              </a:rPr>
              <a:t>zin</a:t>
            </a:r>
            <a:r>
              <a:rPr lang="fr-FR" sz="2400" i="1" dirty="0">
                <a:latin typeface="Calibri"/>
                <a:cs typeface="Calibri"/>
              </a:rPr>
              <a:t> die op </a:t>
            </a:r>
            <a:r>
              <a:rPr lang="fr-FR" sz="2400" i="1" dirty="0" err="1">
                <a:latin typeface="Calibri"/>
                <a:cs typeface="Calibri"/>
              </a:rPr>
              <a:t>een</a:t>
            </a:r>
            <a:r>
              <a:rPr lang="fr-FR" sz="2400" i="1" dirty="0">
                <a:latin typeface="Calibri"/>
                <a:cs typeface="Calibri"/>
              </a:rPr>
              <a:t> </a:t>
            </a:r>
            <a:r>
              <a:rPr lang="fr-FR" sz="2400" i="1" dirty="0" err="1">
                <a:latin typeface="Calibri"/>
                <a:cs typeface="Calibri"/>
              </a:rPr>
              <a:t>verschillende</a:t>
            </a:r>
            <a:r>
              <a:rPr lang="fr-FR" sz="2400" i="1" dirty="0">
                <a:latin typeface="Calibri"/>
                <a:cs typeface="Calibri"/>
              </a:rPr>
              <a:t> manier </a:t>
            </a:r>
            <a:r>
              <a:rPr lang="fr-FR" sz="2400" i="1" dirty="0" err="1">
                <a:latin typeface="Calibri"/>
                <a:cs typeface="Calibri"/>
              </a:rPr>
              <a:t>geïnterpreteerd</a:t>
            </a:r>
            <a:r>
              <a:rPr lang="fr-FR" sz="2400" i="1" dirty="0">
                <a:latin typeface="Calibri"/>
                <a:cs typeface="Calibri"/>
              </a:rPr>
              <a:t> </a:t>
            </a:r>
            <a:r>
              <a:rPr lang="fr-FR" sz="2400" i="1" dirty="0" err="1">
                <a:latin typeface="Calibri"/>
                <a:cs typeface="Calibri"/>
              </a:rPr>
              <a:t>zal</a:t>
            </a:r>
            <a:r>
              <a:rPr lang="fr-FR" sz="2400" i="1" dirty="0">
                <a:latin typeface="Calibri"/>
                <a:cs typeface="Calibri"/>
              </a:rPr>
              <a:t> </a:t>
            </a:r>
            <a:r>
              <a:rPr lang="fr-FR" sz="2400" i="1" dirty="0" err="1">
                <a:latin typeface="Calibri"/>
                <a:cs typeface="Calibri"/>
              </a:rPr>
              <a:t>worden</a:t>
            </a:r>
            <a:r>
              <a:rPr lang="fr-FR" sz="2400" i="1" dirty="0">
                <a:latin typeface="Calibri"/>
                <a:cs typeface="Calibri"/>
              </a:rPr>
              <a:t> </a:t>
            </a:r>
            <a:r>
              <a:rPr lang="fr-FR" sz="2400" dirty="0">
                <a:latin typeface="Calibri"/>
                <a:cs typeface="Calibri"/>
              </a:rPr>
              <a:t>(DL2-S-0160)</a:t>
            </a:r>
            <a:endParaRPr lang="fr-FR" sz="2400" dirty="0" smtClean="0">
              <a:latin typeface="Calibri"/>
              <a:cs typeface="Calibri"/>
            </a:endParaRPr>
          </a:p>
          <a:p>
            <a:r>
              <a:rPr lang="fr-FR" sz="2400" dirty="0" err="1" smtClean="0">
                <a:latin typeface="Calibri"/>
                <a:cs typeface="Calibri"/>
              </a:rPr>
              <a:t>there</a:t>
            </a:r>
            <a:r>
              <a:rPr lang="fr-FR" sz="2400" dirty="0" smtClean="0">
                <a:latin typeface="Calibri"/>
                <a:cs typeface="Calibri"/>
              </a:rPr>
              <a:t> </a:t>
            </a:r>
            <a:r>
              <a:rPr lang="fr-FR" sz="2400" dirty="0">
                <a:latin typeface="Calibri"/>
                <a:cs typeface="Calibri"/>
              </a:rPr>
              <a:t>stands a </a:t>
            </a:r>
            <a:r>
              <a:rPr lang="fr-FR" sz="2400" dirty="0" err="1">
                <a:latin typeface="Calibri"/>
                <a:cs typeface="Calibri"/>
              </a:rPr>
              <a:t>hidden</a:t>
            </a:r>
            <a:r>
              <a:rPr lang="fr-FR" sz="2400" dirty="0">
                <a:latin typeface="Calibri"/>
                <a:cs typeface="Calibri"/>
              </a:rPr>
              <a:t> intention in the sentence </a:t>
            </a:r>
            <a:r>
              <a:rPr lang="fr-FR" sz="2400" dirty="0" err="1">
                <a:latin typeface="Calibri"/>
                <a:cs typeface="Calibri"/>
              </a:rPr>
              <a:t>that</a:t>
            </a:r>
            <a:r>
              <a:rPr lang="fr-FR" sz="2400" dirty="0">
                <a:latin typeface="Calibri"/>
                <a:cs typeface="Calibri"/>
              </a:rPr>
              <a:t> </a:t>
            </a:r>
            <a:r>
              <a:rPr lang="fr-FR" sz="2400" dirty="0" err="1">
                <a:latin typeface="Calibri"/>
                <a:cs typeface="Calibri"/>
              </a:rPr>
              <a:t>will</a:t>
            </a:r>
            <a:r>
              <a:rPr lang="fr-FR" sz="2400" dirty="0">
                <a:latin typeface="Calibri"/>
                <a:cs typeface="Calibri"/>
              </a:rPr>
              <a:t> </a:t>
            </a:r>
            <a:r>
              <a:rPr lang="fr-FR" sz="2400" dirty="0" err="1">
                <a:latin typeface="Calibri"/>
                <a:cs typeface="Calibri"/>
              </a:rPr>
              <a:t>be</a:t>
            </a:r>
            <a:r>
              <a:rPr lang="fr-FR" sz="2400" dirty="0">
                <a:latin typeface="Calibri"/>
                <a:cs typeface="Calibri"/>
              </a:rPr>
              <a:t> </a:t>
            </a:r>
            <a:r>
              <a:rPr lang="fr-FR" sz="2400" dirty="0" err="1">
                <a:latin typeface="Calibri"/>
                <a:cs typeface="Calibri"/>
              </a:rPr>
              <a:t>interpreted</a:t>
            </a:r>
            <a:r>
              <a:rPr lang="fr-FR" sz="2400" dirty="0">
                <a:latin typeface="Calibri"/>
                <a:cs typeface="Calibri"/>
              </a:rPr>
              <a:t> in a </a:t>
            </a:r>
            <a:r>
              <a:rPr lang="fr-FR" sz="2400" dirty="0" err="1">
                <a:latin typeface="Calibri"/>
                <a:cs typeface="Calibri"/>
              </a:rPr>
              <a:t>different</a:t>
            </a:r>
            <a:r>
              <a:rPr lang="fr-FR" sz="2400" dirty="0">
                <a:latin typeface="Calibri"/>
                <a:cs typeface="Calibri"/>
              </a:rPr>
              <a:t> </a:t>
            </a:r>
            <a:r>
              <a:rPr lang="fr-FR" sz="2400" dirty="0" err="1">
                <a:latin typeface="Calibri"/>
                <a:cs typeface="Calibri"/>
              </a:rPr>
              <a:t>way</a:t>
            </a:r>
            <a:endParaRPr lang="fr-FR" sz="2400" dirty="0">
              <a:latin typeface="Calibri"/>
              <a:cs typeface="Calibri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457200" y="5750004"/>
            <a:ext cx="8458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Calibri"/>
                <a:cs typeface="Calibri"/>
              </a:rPr>
              <a:t>=&gt; </a:t>
            </a:r>
            <a:r>
              <a:rPr lang="fr-FR" sz="2400" dirty="0" err="1" smtClean="0">
                <a:latin typeface="Calibri"/>
                <a:cs typeface="Calibri"/>
              </a:rPr>
              <a:t>Learners</a:t>
            </a:r>
            <a:r>
              <a:rPr lang="fr-FR" sz="2400" dirty="0" smtClean="0">
                <a:latin typeface="Calibri"/>
                <a:cs typeface="Calibri"/>
              </a:rPr>
              <a:t> are </a:t>
            </a:r>
            <a:r>
              <a:rPr lang="fr-FR" sz="2400" dirty="0" err="1" smtClean="0">
                <a:latin typeface="Calibri"/>
                <a:cs typeface="Calibri"/>
              </a:rPr>
              <a:t>aware</a:t>
            </a:r>
            <a:r>
              <a:rPr lang="fr-FR" sz="2400" dirty="0" smtClean="0">
                <a:latin typeface="Calibri"/>
                <a:cs typeface="Calibri"/>
              </a:rPr>
              <a:t> of certain </a:t>
            </a:r>
            <a:r>
              <a:rPr lang="fr-FR" sz="2400" dirty="0" err="1" smtClean="0">
                <a:latin typeface="Calibri"/>
                <a:cs typeface="Calibri"/>
              </a:rPr>
              <a:t>common</a:t>
            </a:r>
            <a:r>
              <a:rPr lang="fr-FR" sz="2400" dirty="0" smtClean="0">
                <a:latin typeface="Calibri"/>
                <a:cs typeface="Calibri"/>
              </a:rPr>
              <a:t> extensions, but do not master </a:t>
            </a:r>
            <a:r>
              <a:rPr lang="fr-FR" sz="2400" dirty="0" err="1" smtClean="0">
                <a:latin typeface="Calibri"/>
                <a:cs typeface="Calibri"/>
              </a:rPr>
              <a:t>some</a:t>
            </a:r>
            <a:r>
              <a:rPr lang="fr-FR" sz="2400" dirty="0" smtClean="0">
                <a:latin typeface="Calibri"/>
                <a:cs typeface="Calibri"/>
              </a:rPr>
              <a:t> of the </a:t>
            </a:r>
            <a:r>
              <a:rPr lang="fr-FR" sz="2400" dirty="0" err="1" smtClean="0">
                <a:latin typeface="Calibri"/>
                <a:cs typeface="Calibri"/>
              </a:rPr>
              <a:t>collocational</a:t>
            </a:r>
            <a:r>
              <a:rPr lang="fr-FR" sz="2400" dirty="0" smtClean="0">
                <a:latin typeface="Calibri"/>
                <a:cs typeface="Calibri"/>
              </a:rPr>
              <a:t> </a:t>
            </a:r>
            <a:r>
              <a:rPr lang="fr-FR" sz="2400" dirty="0" err="1" smtClean="0">
                <a:latin typeface="Calibri"/>
                <a:cs typeface="Calibri"/>
              </a:rPr>
              <a:t>subtleties</a:t>
            </a:r>
            <a:r>
              <a:rPr lang="fr-FR" sz="2400" dirty="0" smtClean="0">
                <a:latin typeface="Calibri"/>
                <a:cs typeface="Calibri"/>
              </a:rPr>
              <a:t> of the </a:t>
            </a:r>
            <a:r>
              <a:rPr lang="fr-FR" sz="2400" dirty="0" err="1" smtClean="0">
                <a:latin typeface="Calibri"/>
                <a:cs typeface="Calibri"/>
              </a:rPr>
              <a:t>target</a:t>
            </a:r>
            <a:r>
              <a:rPr lang="fr-FR" sz="2400" dirty="0" smtClean="0">
                <a:latin typeface="Calibri"/>
                <a:cs typeface="Calibri"/>
              </a:rPr>
              <a:t> </a:t>
            </a:r>
            <a:r>
              <a:rPr lang="fr-FR" sz="2400" dirty="0" err="1" smtClean="0">
                <a:latin typeface="Calibri"/>
                <a:cs typeface="Calibri"/>
              </a:rPr>
              <a:t>language</a:t>
            </a:r>
            <a:r>
              <a:rPr lang="fr-FR" sz="2400" dirty="0" smtClean="0">
                <a:latin typeface="Calibri"/>
                <a:cs typeface="Calibri"/>
              </a:rPr>
              <a:t>.</a:t>
            </a:r>
          </a:p>
          <a:p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609600" y="4495800"/>
            <a:ext cx="8458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fr-FR" sz="2400" dirty="0" smtClean="0">
                <a:latin typeface="Calibri"/>
                <a:cs typeface="Calibri"/>
              </a:rPr>
              <a:t> </a:t>
            </a:r>
            <a:r>
              <a:rPr lang="fr-FR" sz="2400" dirty="0" err="1" smtClean="0">
                <a:latin typeface="Calibri"/>
                <a:cs typeface="Calibri"/>
              </a:rPr>
              <a:t>Overt</a:t>
            </a:r>
            <a:r>
              <a:rPr lang="fr-FR" sz="2400" dirty="0" smtClean="0">
                <a:latin typeface="Calibri"/>
                <a:cs typeface="Calibri"/>
              </a:rPr>
              <a:t> expression of </a:t>
            </a:r>
            <a:r>
              <a:rPr lang="fr-FR" sz="2400" dirty="0" err="1" smtClean="0">
                <a:latin typeface="Calibri"/>
                <a:cs typeface="Calibri"/>
              </a:rPr>
              <a:t>ideas</a:t>
            </a:r>
            <a:r>
              <a:rPr lang="fr-FR" sz="2400" dirty="0" smtClean="0">
                <a:latin typeface="Calibri"/>
                <a:cs typeface="Calibri"/>
              </a:rPr>
              <a:t> = </a:t>
            </a:r>
            <a:r>
              <a:rPr lang="fr-FR" sz="2400" i="1" dirty="0" err="1" smtClean="0">
                <a:latin typeface="Calibri"/>
                <a:cs typeface="Calibri"/>
              </a:rPr>
              <a:t>staan</a:t>
            </a:r>
            <a:r>
              <a:rPr lang="fr-FR" sz="2400" dirty="0" smtClean="0">
                <a:latin typeface="Calibri"/>
                <a:cs typeface="Calibri"/>
              </a:rPr>
              <a:t> (</a:t>
            </a:r>
            <a:r>
              <a:rPr lang="fr-FR" sz="2400" dirty="0" err="1" smtClean="0">
                <a:latin typeface="Calibri"/>
                <a:cs typeface="Calibri"/>
              </a:rPr>
              <a:t>metonymy</a:t>
            </a:r>
            <a:r>
              <a:rPr lang="fr-FR" sz="2400" dirty="0" smtClean="0">
                <a:latin typeface="Calibri"/>
                <a:cs typeface="Calibri"/>
              </a:rPr>
              <a:t>)</a:t>
            </a:r>
          </a:p>
          <a:p>
            <a:pPr>
              <a:buFont typeface="Arial"/>
              <a:buChar char="•"/>
            </a:pPr>
            <a:r>
              <a:rPr lang="fr-FR" sz="2400" dirty="0" smtClean="0">
                <a:latin typeface="Calibri"/>
                <a:cs typeface="Calibri"/>
              </a:rPr>
              <a:t> </a:t>
            </a:r>
            <a:r>
              <a:rPr lang="fr-FR" sz="2400" dirty="0" err="1" smtClean="0">
                <a:latin typeface="Calibri"/>
                <a:cs typeface="Calibri"/>
              </a:rPr>
              <a:t>Covert</a:t>
            </a:r>
            <a:r>
              <a:rPr lang="fr-FR" sz="2400" dirty="0" smtClean="0">
                <a:latin typeface="Calibri"/>
                <a:cs typeface="Calibri"/>
              </a:rPr>
              <a:t> expression of </a:t>
            </a:r>
            <a:r>
              <a:rPr lang="fr-FR" sz="2400" dirty="0" err="1" smtClean="0">
                <a:latin typeface="Calibri"/>
                <a:cs typeface="Calibri"/>
              </a:rPr>
              <a:t>ideas</a:t>
            </a:r>
            <a:r>
              <a:rPr lang="fr-FR" sz="2400" dirty="0" smtClean="0">
                <a:latin typeface="Calibri"/>
                <a:cs typeface="Calibri"/>
              </a:rPr>
              <a:t> = </a:t>
            </a:r>
            <a:r>
              <a:rPr lang="fr-FR" sz="2400" i="1" dirty="0" err="1" smtClean="0">
                <a:latin typeface="Calibri"/>
                <a:cs typeface="Calibri"/>
              </a:rPr>
              <a:t>zitten</a:t>
            </a:r>
            <a:r>
              <a:rPr lang="fr-FR" sz="2400" dirty="0" smtClean="0">
                <a:latin typeface="Calibri"/>
                <a:cs typeface="Calibri"/>
              </a:rPr>
              <a:t> (</a:t>
            </a:r>
            <a:r>
              <a:rPr lang="fr-FR" sz="2400" dirty="0" err="1" smtClean="0">
                <a:latin typeface="Calibri"/>
                <a:cs typeface="Calibri"/>
              </a:rPr>
              <a:t>containment</a:t>
            </a:r>
            <a:r>
              <a:rPr lang="fr-FR" sz="2400" dirty="0" smtClean="0">
                <a:latin typeface="Calibri"/>
                <a:cs typeface="Calibri"/>
              </a:rPr>
              <a:t>)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r>
              <a:rPr lang="fr-FR" dirty="0" smtClean="0">
                <a:latin typeface="Calibri"/>
                <a:cs typeface="Calibri"/>
              </a:rPr>
              <a:t>Qualitative </a:t>
            </a:r>
            <a:r>
              <a:rPr lang="fr-FR" dirty="0" err="1" smtClean="0">
                <a:latin typeface="Calibri"/>
                <a:cs typeface="Calibri"/>
              </a:rPr>
              <a:t>analysis</a:t>
            </a:r>
            <a:endParaRPr lang="fr-FR" dirty="0">
              <a:latin typeface="Calibri"/>
              <a:cs typeface="Calibri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2627376"/>
          </a:xfrm>
        </p:spPr>
        <p:txBody>
          <a:bodyPr>
            <a:normAutofit/>
          </a:bodyPr>
          <a:lstStyle/>
          <a:p>
            <a:r>
              <a:rPr lang="fr-FR" dirty="0" smtClean="0">
                <a:latin typeface="Calibri"/>
                <a:cs typeface="Calibri"/>
              </a:rPr>
              <a:t>Posture </a:t>
            </a:r>
            <a:r>
              <a:rPr lang="fr-FR" dirty="0" err="1" smtClean="0">
                <a:latin typeface="Calibri"/>
                <a:cs typeface="Calibri"/>
              </a:rPr>
              <a:t>verb</a:t>
            </a:r>
            <a:r>
              <a:rPr lang="fr-FR" dirty="0" smtClean="0">
                <a:latin typeface="Calibri"/>
                <a:cs typeface="Calibri"/>
              </a:rPr>
              <a:t> confusion</a:t>
            </a:r>
          </a:p>
          <a:p>
            <a:pPr lvl="1"/>
            <a:r>
              <a:rPr lang="fr-FR" dirty="0" err="1" smtClean="0">
                <a:latin typeface="Calibri"/>
                <a:cs typeface="Calibri"/>
              </a:rPr>
              <a:t>Geotopographical</a:t>
            </a:r>
            <a:r>
              <a:rPr lang="fr-FR" dirty="0" smtClean="0">
                <a:latin typeface="Calibri"/>
                <a:cs typeface="Calibri"/>
              </a:rPr>
              <a:t> location</a:t>
            </a:r>
          </a:p>
          <a:p>
            <a:pPr lvl="2"/>
            <a:r>
              <a:rPr lang="fr-FR" dirty="0" smtClean="0">
                <a:latin typeface="Calibri"/>
                <a:cs typeface="Calibri"/>
              </a:rPr>
              <a:t>L</a:t>
            </a:r>
            <a:r>
              <a:rPr lang="nl-BE" dirty="0" smtClean="0">
                <a:latin typeface="Calibri"/>
                <a:cs typeface="Calibri"/>
              </a:rPr>
              <a:t>ocation of buildings, cities, villages,</a:t>
            </a:r>
            <a:r>
              <a:rPr lang="fr-FR" dirty="0" smtClean="0">
                <a:latin typeface="Calibri"/>
                <a:cs typeface="Calibri"/>
              </a:rPr>
              <a:t>…</a:t>
            </a:r>
          </a:p>
          <a:p>
            <a:pPr lvl="3"/>
            <a:r>
              <a:rPr lang="fr-FR" dirty="0" smtClean="0">
                <a:latin typeface="Calibri"/>
                <a:cs typeface="Calibri"/>
              </a:rPr>
              <a:t>33% of the correct use of </a:t>
            </a:r>
            <a:r>
              <a:rPr lang="fr-FR" i="1" dirty="0" err="1" smtClean="0">
                <a:latin typeface="Calibri"/>
                <a:cs typeface="Calibri"/>
              </a:rPr>
              <a:t>liggen</a:t>
            </a:r>
            <a:endParaRPr lang="fr-FR" i="1" dirty="0" smtClean="0">
              <a:latin typeface="Calibri"/>
              <a:cs typeface="Calibri"/>
            </a:endParaRPr>
          </a:p>
          <a:p>
            <a:pPr lvl="3"/>
            <a:r>
              <a:rPr lang="fr-FR" dirty="0" err="1" smtClean="0">
                <a:latin typeface="Calibri"/>
                <a:cs typeface="Calibri"/>
              </a:rPr>
              <a:t>Some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mistakes</a:t>
            </a:r>
            <a:endParaRPr lang="fr-FR" dirty="0" smtClean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/>
          <a:lstStyle/>
          <a:p>
            <a:r>
              <a:rPr lang="fr-FR" dirty="0" err="1" smtClean="0">
                <a:latin typeface="Calibri"/>
                <a:cs typeface="Calibri"/>
              </a:rPr>
              <a:t>Typological</a:t>
            </a:r>
            <a:r>
              <a:rPr lang="fr-FR" dirty="0" smtClean="0">
                <a:latin typeface="Calibri"/>
                <a:cs typeface="Calibri"/>
              </a:rPr>
              <a:t> background</a:t>
            </a:r>
            <a:endParaRPr lang="fr-FR" dirty="0">
              <a:latin typeface="Calibri"/>
              <a:cs typeface="Calibri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35024"/>
            <a:ext cx="8229600" cy="1636776"/>
          </a:xfrm>
        </p:spPr>
        <p:txBody>
          <a:bodyPr/>
          <a:lstStyle/>
          <a:p>
            <a:r>
              <a:rPr lang="fr-FR" dirty="0" err="1" smtClean="0">
                <a:latin typeface="Calibri"/>
                <a:cs typeface="Calibri"/>
              </a:rPr>
              <a:t>Tricky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matter</a:t>
            </a:r>
            <a:r>
              <a:rPr lang="fr-FR" dirty="0" smtClean="0">
                <a:latin typeface="Calibri"/>
                <a:cs typeface="Calibri"/>
              </a:rPr>
              <a:t> for </a:t>
            </a:r>
            <a:r>
              <a:rPr lang="fr-FR" dirty="0" err="1" smtClean="0">
                <a:latin typeface="Calibri"/>
                <a:cs typeface="Calibri"/>
              </a:rPr>
              <a:t>French-speaking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learners</a:t>
            </a:r>
            <a:endParaRPr lang="fr-FR" dirty="0" smtClean="0">
              <a:latin typeface="Calibri"/>
              <a:cs typeface="Calibri"/>
            </a:endParaRPr>
          </a:p>
          <a:p>
            <a:pPr lvl="1"/>
            <a:r>
              <a:rPr lang="fr-FR" dirty="0" smtClean="0">
                <a:latin typeface="Calibri"/>
                <a:cs typeface="Calibri"/>
              </a:rPr>
              <a:t>E</a:t>
            </a:r>
            <a:r>
              <a:rPr lang="fr-FR" dirty="0" err="1" smtClean="0">
                <a:latin typeface="Calibri"/>
                <a:cs typeface="Calibri"/>
              </a:rPr>
              <a:t>ven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at</a:t>
            </a:r>
            <a:r>
              <a:rPr lang="fr-FR" dirty="0" smtClean="0">
                <a:latin typeface="Calibri"/>
                <a:cs typeface="Calibri"/>
              </a:rPr>
              <a:t> a </a:t>
            </a:r>
            <a:r>
              <a:rPr lang="fr-FR" dirty="0" err="1" smtClean="0">
                <a:latin typeface="Calibri"/>
                <a:cs typeface="Calibri"/>
              </a:rPr>
              <a:t>high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level</a:t>
            </a:r>
            <a:r>
              <a:rPr lang="fr-FR" dirty="0" smtClean="0">
                <a:latin typeface="Calibri"/>
                <a:cs typeface="Calibri"/>
              </a:rPr>
              <a:t> of FL </a:t>
            </a:r>
            <a:r>
              <a:rPr lang="fr-FR" dirty="0" err="1" smtClean="0">
                <a:latin typeface="Calibri"/>
                <a:cs typeface="Calibri"/>
              </a:rPr>
              <a:t>proficiency</a:t>
            </a:r>
            <a:endParaRPr lang="fr-FR" dirty="0" smtClean="0">
              <a:latin typeface="Calibri"/>
              <a:cs typeface="Calibri"/>
            </a:endParaRPr>
          </a:p>
          <a:p>
            <a:r>
              <a:rPr lang="fr-FR" dirty="0" err="1" smtClean="0">
                <a:latin typeface="Calibri"/>
                <a:cs typeface="Calibri"/>
              </a:rPr>
              <a:t>Typological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differences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between</a:t>
            </a:r>
            <a:r>
              <a:rPr lang="fr-FR" dirty="0" smtClean="0">
                <a:latin typeface="Calibri"/>
                <a:cs typeface="Calibri"/>
              </a:rPr>
              <a:t> French and </a:t>
            </a:r>
            <a:r>
              <a:rPr lang="fr-FR" dirty="0" err="1" smtClean="0">
                <a:latin typeface="Calibri"/>
                <a:cs typeface="Calibri"/>
              </a:rPr>
              <a:t>Dutch</a:t>
            </a:r>
            <a:endParaRPr lang="fr-FR" dirty="0" smtClean="0">
              <a:latin typeface="Calibri"/>
              <a:cs typeface="Calibri"/>
            </a:endParaRPr>
          </a:p>
          <a:p>
            <a:pPr lvl="1"/>
            <a:endParaRPr lang="fr-FR" dirty="0">
              <a:latin typeface="Calibri"/>
              <a:cs typeface="Calibri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2768316"/>
            <a:ext cx="5683250" cy="40896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66800"/>
          </a:xfrm>
        </p:spPr>
        <p:txBody>
          <a:bodyPr/>
          <a:lstStyle/>
          <a:p>
            <a:r>
              <a:rPr lang="fr-FR" dirty="0" smtClean="0">
                <a:latin typeface="Calibri"/>
                <a:cs typeface="Calibri"/>
              </a:rPr>
              <a:t>Qualitative </a:t>
            </a:r>
            <a:r>
              <a:rPr lang="fr-FR" dirty="0" err="1" smtClean="0">
                <a:latin typeface="Calibri"/>
                <a:cs typeface="Calibri"/>
              </a:rPr>
              <a:t>analysis</a:t>
            </a:r>
            <a:endParaRPr lang="fr-FR" dirty="0">
              <a:latin typeface="Calibri"/>
              <a:cs typeface="Calibri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1066800"/>
          </a:xfrm>
        </p:spPr>
        <p:txBody>
          <a:bodyPr>
            <a:normAutofit/>
          </a:bodyPr>
          <a:lstStyle/>
          <a:p>
            <a:r>
              <a:rPr lang="fr-FR" dirty="0" err="1" smtClean="0">
                <a:latin typeface="Calibri"/>
                <a:cs typeface="Calibri"/>
              </a:rPr>
              <a:t>Geotopographical</a:t>
            </a:r>
            <a:r>
              <a:rPr lang="fr-FR" dirty="0" smtClean="0">
                <a:latin typeface="Calibri"/>
                <a:cs typeface="Calibri"/>
              </a:rPr>
              <a:t> location</a:t>
            </a:r>
          </a:p>
          <a:p>
            <a:pPr lvl="1"/>
            <a:r>
              <a:rPr lang="fr-FR" dirty="0" err="1" smtClean="0">
                <a:latin typeface="Calibri"/>
                <a:cs typeface="Calibri"/>
              </a:rPr>
              <a:t>Liggen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is</a:t>
            </a:r>
            <a:r>
              <a:rPr lang="fr-FR" dirty="0" smtClean="0">
                <a:latin typeface="Calibri"/>
                <a:cs typeface="Calibri"/>
              </a:rPr>
              <a:t> not </a:t>
            </a:r>
            <a:r>
              <a:rPr lang="fr-FR" dirty="0" err="1" smtClean="0">
                <a:latin typeface="Calibri"/>
                <a:cs typeface="Calibri"/>
              </a:rPr>
              <a:t>being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used</a:t>
            </a:r>
            <a:endParaRPr lang="fr-FR" dirty="0" smtClean="0">
              <a:latin typeface="Calibri"/>
              <a:cs typeface="Calibri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457200" y="2133601"/>
            <a:ext cx="8229600" cy="313932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>
                <a:latin typeface="Calibri"/>
                <a:cs typeface="Calibri"/>
              </a:rPr>
              <a:t>(1)	</a:t>
            </a:r>
            <a:r>
              <a:rPr lang="fr-FR" i="1" dirty="0">
                <a:latin typeface="Calibri"/>
                <a:cs typeface="Calibri"/>
              </a:rPr>
              <a:t>de </a:t>
            </a:r>
            <a:r>
              <a:rPr lang="fr-FR" i="1" dirty="0" err="1">
                <a:latin typeface="Calibri"/>
                <a:cs typeface="Calibri"/>
              </a:rPr>
              <a:t>landen</a:t>
            </a:r>
            <a:r>
              <a:rPr lang="fr-FR" i="1" dirty="0">
                <a:latin typeface="Calibri"/>
                <a:cs typeface="Calibri"/>
              </a:rPr>
              <a:t> die </a:t>
            </a:r>
            <a:r>
              <a:rPr lang="fr-FR" i="1" dirty="0" err="1">
                <a:latin typeface="Calibri"/>
                <a:cs typeface="Calibri"/>
              </a:rPr>
              <a:t>vlak</a:t>
            </a:r>
            <a:r>
              <a:rPr lang="fr-FR" i="1" dirty="0">
                <a:latin typeface="Calibri"/>
                <a:cs typeface="Calibri"/>
              </a:rPr>
              <a:t> </a:t>
            </a:r>
            <a:r>
              <a:rPr lang="fr-FR" i="1" dirty="0" err="1">
                <a:latin typeface="Calibri"/>
                <a:cs typeface="Calibri"/>
              </a:rPr>
              <a:t>bij</a:t>
            </a:r>
            <a:r>
              <a:rPr lang="fr-FR" i="1" dirty="0">
                <a:latin typeface="Calibri"/>
                <a:cs typeface="Calibri"/>
              </a:rPr>
              <a:t> de </a:t>
            </a:r>
            <a:r>
              <a:rPr lang="fr-FR" i="1" dirty="0" err="1">
                <a:latin typeface="Calibri"/>
                <a:cs typeface="Calibri"/>
              </a:rPr>
              <a:t>zee</a:t>
            </a:r>
            <a:r>
              <a:rPr lang="fr-FR" i="1" dirty="0">
                <a:latin typeface="Calibri"/>
                <a:cs typeface="Calibri"/>
              </a:rPr>
              <a:t> *</a:t>
            </a:r>
            <a:r>
              <a:rPr lang="fr-FR" b="1" i="1" dirty="0" err="1">
                <a:latin typeface="Calibri"/>
                <a:cs typeface="Calibri"/>
              </a:rPr>
              <a:t>staan</a:t>
            </a:r>
            <a:r>
              <a:rPr lang="fr-FR" i="1" dirty="0">
                <a:latin typeface="Calibri"/>
                <a:cs typeface="Calibri"/>
              </a:rPr>
              <a:t> ... </a:t>
            </a:r>
            <a:r>
              <a:rPr lang="fr-FR" dirty="0">
                <a:latin typeface="Calibri"/>
                <a:cs typeface="Calibri"/>
              </a:rPr>
              <a:t>(DL2-S-0012)</a:t>
            </a:r>
          </a:p>
          <a:p>
            <a:r>
              <a:rPr lang="fr-FR" dirty="0" smtClean="0">
                <a:latin typeface="Calibri"/>
                <a:cs typeface="Calibri"/>
              </a:rPr>
              <a:t>	the </a:t>
            </a:r>
            <a:r>
              <a:rPr lang="fr-FR" dirty="0">
                <a:latin typeface="Calibri"/>
                <a:cs typeface="Calibri"/>
              </a:rPr>
              <a:t>countries </a:t>
            </a:r>
            <a:r>
              <a:rPr lang="fr-FR" dirty="0" err="1">
                <a:latin typeface="Calibri"/>
                <a:cs typeface="Calibri"/>
              </a:rPr>
              <a:t>that</a:t>
            </a:r>
            <a:r>
              <a:rPr lang="fr-FR" dirty="0">
                <a:latin typeface="Calibri"/>
                <a:cs typeface="Calibri"/>
              </a:rPr>
              <a:t> stand close to the </a:t>
            </a:r>
            <a:r>
              <a:rPr lang="fr-FR" dirty="0" err="1" smtClean="0">
                <a:latin typeface="Calibri"/>
                <a:cs typeface="Calibri"/>
              </a:rPr>
              <a:t>sea</a:t>
            </a:r>
            <a:endParaRPr lang="fr-FR" dirty="0" smtClean="0">
              <a:latin typeface="Calibri"/>
              <a:cs typeface="Calibri"/>
            </a:endParaRPr>
          </a:p>
          <a:p>
            <a:r>
              <a:rPr lang="fr-FR" dirty="0" smtClean="0">
                <a:latin typeface="Calibri"/>
                <a:cs typeface="Calibri"/>
              </a:rPr>
              <a:t>(2)   </a:t>
            </a:r>
            <a:r>
              <a:rPr lang="fr-FR" i="1" dirty="0" err="1" smtClean="0">
                <a:latin typeface="Calibri"/>
                <a:cs typeface="Calibri"/>
              </a:rPr>
              <a:t>terwijl</a:t>
            </a:r>
            <a:r>
              <a:rPr lang="fr-FR" i="1" dirty="0" smtClean="0">
                <a:latin typeface="Calibri"/>
                <a:cs typeface="Calibri"/>
              </a:rPr>
              <a:t> </a:t>
            </a:r>
            <a:r>
              <a:rPr lang="fr-FR" i="1" dirty="0" err="1">
                <a:latin typeface="Calibri"/>
                <a:cs typeface="Calibri"/>
              </a:rPr>
              <a:t>Gosselies</a:t>
            </a:r>
            <a:r>
              <a:rPr lang="fr-FR" i="1" dirty="0">
                <a:latin typeface="Calibri"/>
                <a:cs typeface="Calibri"/>
              </a:rPr>
              <a:t> ... </a:t>
            </a:r>
            <a:r>
              <a:rPr lang="fr-FR" i="1" dirty="0" err="1">
                <a:latin typeface="Calibri"/>
                <a:cs typeface="Calibri"/>
              </a:rPr>
              <a:t>verder</a:t>
            </a:r>
            <a:r>
              <a:rPr lang="fr-FR" i="1" dirty="0">
                <a:latin typeface="Calibri"/>
                <a:cs typeface="Calibri"/>
              </a:rPr>
              <a:t> van Charleroi *</a:t>
            </a:r>
            <a:r>
              <a:rPr lang="fr-FR" b="1" i="1" dirty="0" err="1">
                <a:latin typeface="Calibri"/>
                <a:cs typeface="Calibri"/>
              </a:rPr>
              <a:t>staat</a:t>
            </a:r>
            <a:r>
              <a:rPr lang="fr-FR" i="1" dirty="0">
                <a:latin typeface="Calibri"/>
                <a:cs typeface="Calibri"/>
              </a:rPr>
              <a:t> </a:t>
            </a:r>
            <a:r>
              <a:rPr lang="fr-FR" dirty="0">
                <a:latin typeface="Calibri"/>
                <a:cs typeface="Calibri"/>
              </a:rPr>
              <a:t>(DL2-S-0114)</a:t>
            </a:r>
          </a:p>
          <a:p>
            <a:r>
              <a:rPr lang="fr-FR" dirty="0" smtClean="0">
                <a:latin typeface="Calibri"/>
                <a:cs typeface="Calibri"/>
              </a:rPr>
              <a:t>	</a:t>
            </a:r>
            <a:r>
              <a:rPr lang="fr-FR" dirty="0" err="1" smtClean="0">
                <a:latin typeface="Calibri"/>
                <a:cs typeface="Calibri"/>
              </a:rPr>
              <a:t>while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>
                <a:latin typeface="Calibri"/>
                <a:cs typeface="Calibri"/>
              </a:rPr>
              <a:t>Gosselies</a:t>
            </a:r>
            <a:r>
              <a:rPr lang="fr-FR" dirty="0">
                <a:latin typeface="Calibri"/>
                <a:cs typeface="Calibri"/>
              </a:rPr>
              <a:t> stands </a:t>
            </a:r>
            <a:r>
              <a:rPr lang="fr-FR" dirty="0" err="1">
                <a:latin typeface="Calibri"/>
                <a:cs typeface="Calibri"/>
              </a:rPr>
              <a:t>further</a:t>
            </a:r>
            <a:r>
              <a:rPr lang="fr-FR" dirty="0">
                <a:latin typeface="Calibri"/>
                <a:cs typeface="Calibri"/>
              </a:rPr>
              <a:t> </a:t>
            </a:r>
            <a:r>
              <a:rPr lang="fr-FR" dirty="0" err="1">
                <a:latin typeface="Calibri"/>
                <a:cs typeface="Calibri"/>
              </a:rPr>
              <a:t>away</a:t>
            </a:r>
            <a:r>
              <a:rPr lang="fr-FR" dirty="0">
                <a:latin typeface="Calibri"/>
                <a:cs typeface="Calibri"/>
              </a:rPr>
              <a:t> </a:t>
            </a:r>
            <a:r>
              <a:rPr lang="fr-FR" dirty="0" err="1">
                <a:latin typeface="Calibri"/>
                <a:cs typeface="Calibri"/>
              </a:rPr>
              <a:t>from</a:t>
            </a:r>
            <a:r>
              <a:rPr lang="fr-FR" dirty="0">
                <a:latin typeface="Calibri"/>
                <a:cs typeface="Calibri"/>
              </a:rPr>
              <a:t> Charleroi </a:t>
            </a:r>
            <a:endParaRPr lang="fr-FR" dirty="0" smtClean="0">
              <a:latin typeface="Calibri"/>
              <a:cs typeface="Calibri"/>
            </a:endParaRPr>
          </a:p>
          <a:p>
            <a:r>
              <a:rPr lang="fr-FR" dirty="0" smtClean="0">
                <a:latin typeface="Calibri"/>
                <a:cs typeface="Calibri"/>
              </a:rPr>
              <a:t>(3)   </a:t>
            </a:r>
            <a:r>
              <a:rPr lang="fr-FR" i="1" dirty="0" err="1" smtClean="0">
                <a:latin typeface="Calibri"/>
                <a:cs typeface="Calibri"/>
              </a:rPr>
              <a:t>Daar</a:t>
            </a:r>
            <a:r>
              <a:rPr lang="fr-FR" i="1" dirty="0" smtClean="0">
                <a:latin typeface="Calibri"/>
                <a:cs typeface="Calibri"/>
              </a:rPr>
              <a:t> </a:t>
            </a:r>
            <a:r>
              <a:rPr lang="fr-FR" i="1" dirty="0">
                <a:latin typeface="Calibri"/>
                <a:cs typeface="Calibri"/>
              </a:rPr>
              <a:t>*</a:t>
            </a:r>
            <a:r>
              <a:rPr lang="fr-FR" b="1" i="1" dirty="0" err="1">
                <a:latin typeface="Calibri"/>
                <a:cs typeface="Calibri"/>
              </a:rPr>
              <a:t>staat</a:t>
            </a:r>
            <a:r>
              <a:rPr lang="fr-FR" i="1" dirty="0">
                <a:latin typeface="Calibri"/>
                <a:cs typeface="Calibri"/>
              </a:rPr>
              <a:t> </a:t>
            </a:r>
            <a:r>
              <a:rPr lang="fr-FR" i="1" dirty="0" err="1">
                <a:latin typeface="Calibri"/>
                <a:cs typeface="Calibri"/>
              </a:rPr>
              <a:t>een</a:t>
            </a:r>
            <a:r>
              <a:rPr lang="fr-FR" i="1" dirty="0">
                <a:latin typeface="Calibri"/>
                <a:cs typeface="Calibri"/>
              </a:rPr>
              <a:t> </a:t>
            </a:r>
            <a:r>
              <a:rPr lang="fr-FR" i="1" dirty="0" err="1">
                <a:latin typeface="Calibri"/>
                <a:cs typeface="Calibri"/>
              </a:rPr>
              <a:t>beautycenter</a:t>
            </a:r>
            <a:r>
              <a:rPr lang="fr-FR" i="1" dirty="0">
                <a:latin typeface="Calibri"/>
                <a:cs typeface="Calibri"/>
              </a:rPr>
              <a:t> met </a:t>
            </a:r>
            <a:r>
              <a:rPr lang="fr-FR" i="1" dirty="0" smtClean="0">
                <a:latin typeface="Calibri"/>
                <a:cs typeface="Calibri"/>
              </a:rPr>
              <a:t>sauna, </a:t>
            </a:r>
            <a:r>
              <a:rPr lang="fr-FR" i="1" dirty="0" err="1">
                <a:latin typeface="Calibri"/>
                <a:cs typeface="Calibri"/>
              </a:rPr>
              <a:t>bubbelbad</a:t>
            </a:r>
            <a:r>
              <a:rPr lang="fr-FR" i="1" dirty="0">
                <a:latin typeface="Calibri"/>
                <a:cs typeface="Calibri"/>
              </a:rPr>
              <a:t> en massages. </a:t>
            </a:r>
            <a:r>
              <a:rPr lang="fr-FR" dirty="0">
                <a:latin typeface="Calibri"/>
                <a:cs typeface="Calibri"/>
              </a:rPr>
              <a:t>(DL2</a:t>
            </a:r>
            <a:r>
              <a:rPr lang="fr-FR" dirty="0" smtClean="0">
                <a:latin typeface="Calibri"/>
                <a:cs typeface="Calibri"/>
              </a:rPr>
              <a:t>-</a:t>
            </a:r>
          </a:p>
          <a:p>
            <a:r>
              <a:rPr lang="fr-FR" dirty="0" smtClean="0">
                <a:latin typeface="Calibri"/>
                <a:cs typeface="Calibri"/>
              </a:rPr>
              <a:t>        S</a:t>
            </a:r>
            <a:r>
              <a:rPr lang="fr-FR" dirty="0">
                <a:latin typeface="Calibri"/>
                <a:cs typeface="Calibri"/>
              </a:rPr>
              <a:t>-0158)</a:t>
            </a:r>
          </a:p>
          <a:p>
            <a:r>
              <a:rPr lang="fr-FR" dirty="0" smtClean="0">
                <a:latin typeface="Calibri"/>
                <a:cs typeface="Calibri"/>
              </a:rPr>
              <a:t>	</a:t>
            </a:r>
            <a:r>
              <a:rPr lang="fr-FR" dirty="0" err="1" smtClean="0">
                <a:latin typeface="Calibri"/>
                <a:cs typeface="Calibri"/>
              </a:rPr>
              <a:t>there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>
                <a:latin typeface="Calibri"/>
                <a:cs typeface="Calibri"/>
              </a:rPr>
              <a:t>stands a beauty centre </a:t>
            </a:r>
            <a:r>
              <a:rPr lang="fr-FR" dirty="0" err="1">
                <a:latin typeface="Calibri"/>
                <a:cs typeface="Calibri"/>
              </a:rPr>
              <a:t>with</a:t>
            </a:r>
            <a:r>
              <a:rPr lang="fr-FR" dirty="0">
                <a:latin typeface="Calibri"/>
                <a:cs typeface="Calibri"/>
              </a:rPr>
              <a:t> </a:t>
            </a:r>
            <a:r>
              <a:rPr lang="fr-FR" dirty="0" smtClean="0">
                <a:latin typeface="Calibri"/>
                <a:cs typeface="Calibri"/>
              </a:rPr>
              <a:t>sauna, </a:t>
            </a:r>
            <a:r>
              <a:rPr lang="fr-FR" dirty="0">
                <a:latin typeface="Calibri"/>
                <a:cs typeface="Calibri"/>
              </a:rPr>
              <a:t>jacuzzi and massages</a:t>
            </a:r>
            <a:endParaRPr lang="fr-FR" dirty="0" smtClean="0">
              <a:latin typeface="Calibri"/>
              <a:cs typeface="Calibri"/>
            </a:endParaRPr>
          </a:p>
          <a:p>
            <a:r>
              <a:rPr lang="fr-FR" dirty="0" smtClean="0">
                <a:latin typeface="Calibri"/>
                <a:cs typeface="Calibri"/>
              </a:rPr>
              <a:t>(4)   </a:t>
            </a:r>
            <a:r>
              <a:rPr lang="fr-FR" i="1" dirty="0" smtClean="0">
                <a:latin typeface="Calibri"/>
                <a:cs typeface="Calibri"/>
              </a:rPr>
              <a:t>De </a:t>
            </a:r>
            <a:r>
              <a:rPr lang="fr-FR" i="1" dirty="0" err="1">
                <a:latin typeface="Calibri"/>
                <a:cs typeface="Calibri"/>
              </a:rPr>
              <a:t>universiteit</a:t>
            </a:r>
            <a:r>
              <a:rPr lang="fr-FR" i="1" dirty="0">
                <a:latin typeface="Calibri"/>
                <a:cs typeface="Calibri"/>
              </a:rPr>
              <a:t> *</a:t>
            </a:r>
            <a:r>
              <a:rPr lang="fr-FR" b="1" i="1" dirty="0" err="1">
                <a:latin typeface="Calibri"/>
                <a:cs typeface="Calibri"/>
              </a:rPr>
              <a:t>staat</a:t>
            </a:r>
            <a:r>
              <a:rPr lang="fr-FR" i="1" dirty="0">
                <a:latin typeface="Calibri"/>
                <a:cs typeface="Calibri"/>
              </a:rPr>
              <a:t> in </a:t>
            </a:r>
            <a:r>
              <a:rPr lang="fr-FR" i="1" dirty="0" err="1">
                <a:latin typeface="Calibri"/>
                <a:cs typeface="Calibri"/>
              </a:rPr>
              <a:t>Luik</a:t>
            </a:r>
            <a:r>
              <a:rPr lang="fr-FR" i="1" dirty="0">
                <a:latin typeface="Calibri"/>
                <a:cs typeface="Calibri"/>
              </a:rPr>
              <a:t> en </a:t>
            </a:r>
            <a:r>
              <a:rPr lang="fr-FR" i="1" dirty="0" err="1">
                <a:latin typeface="Calibri"/>
                <a:cs typeface="Calibri"/>
              </a:rPr>
              <a:t>ik</a:t>
            </a:r>
            <a:r>
              <a:rPr lang="fr-FR" i="1" dirty="0">
                <a:latin typeface="Calibri"/>
                <a:cs typeface="Calibri"/>
              </a:rPr>
              <a:t> </a:t>
            </a:r>
            <a:r>
              <a:rPr lang="fr-FR" i="1" dirty="0" err="1">
                <a:latin typeface="Calibri"/>
                <a:cs typeface="Calibri"/>
              </a:rPr>
              <a:t>houd</a:t>
            </a:r>
            <a:r>
              <a:rPr lang="fr-FR" i="1" dirty="0">
                <a:latin typeface="Calibri"/>
                <a:cs typeface="Calibri"/>
              </a:rPr>
              <a:t> </a:t>
            </a:r>
            <a:r>
              <a:rPr lang="fr-FR" i="1" dirty="0" err="1">
                <a:latin typeface="Calibri"/>
                <a:cs typeface="Calibri"/>
              </a:rPr>
              <a:t>veel</a:t>
            </a:r>
            <a:r>
              <a:rPr lang="fr-FR" i="1" dirty="0">
                <a:latin typeface="Calibri"/>
                <a:cs typeface="Calibri"/>
              </a:rPr>
              <a:t> van </a:t>
            </a:r>
            <a:r>
              <a:rPr lang="fr-FR" i="1" dirty="0" err="1">
                <a:latin typeface="Calibri"/>
                <a:cs typeface="Calibri"/>
              </a:rPr>
              <a:t>deze</a:t>
            </a:r>
            <a:r>
              <a:rPr lang="fr-FR" i="1" dirty="0">
                <a:latin typeface="Calibri"/>
                <a:cs typeface="Calibri"/>
              </a:rPr>
              <a:t> </a:t>
            </a:r>
            <a:r>
              <a:rPr lang="fr-FR" i="1" dirty="0" err="1">
                <a:latin typeface="Calibri"/>
                <a:cs typeface="Calibri"/>
              </a:rPr>
              <a:t>stad</a:t>
            </a:r>
            <a:r>
              <a:rPr lang="fr-FR" dirty="0">
                <a:latin typeface="Calibri"/>
                <a:cs typeface="Calibri"/>
              </a:rPr>
              <a:t> (DL2-S-0200)</a:t>
            </a:r>
          </a:p>
          <a:p>
            <a:r>
              <a:rPr lang="fr-FR" dirty="0" smtClean="0">
                <a:latin typeface="Calibri"/>
                <a:cs typeface="Calibri"/>
              </a:rPr>
              <a:t>	the </a:t>
            </a:r>
            <a:r>
              <a:rPr lang="fr-FR" dirty="0" err="1">
                <a:latin typeface="Calibri"/>
                <a:cs typeface="Calibri"/>
              </a:rPr>
              <a:t>university</a:t>
            </a:r>
            <a:r>
              <a:rPr lang="fr-FR" dirty="0">
                <a:latin typeface="Calibri"/>
                <a:cs typeface="Calibri"/>
              </a:rPr>
              <a:t> stands in Liège and I love </a:t>
            </a:r>
            <a:r>
              <a:rPr lang="fr-FR" dirty="0" err="1">
                <a:latin typeface="Calibri"/>
                <a:cs typeface="Calibri"/>
              </a:rPr>
              <a:t>this</a:t>
            </a:r>
            <a:r>
              <a:rPr lang="fr-FR" dirty="0">
                <a:latin typeface="Calibri"/>
                <a:cs typeface="Calibri"/>
              </a:rPr>
              <a:t> city </a:t>
            </a:r>
            <a:r>
              <a:rPr lang="fr-FR" dirty="0" err="1">
                <a:latin typeface="Calibri"/>
                <a:cs typeface="Calibri"/>
              </a:rPr>
              <a:t>very</a:t>
            </a:r>
            <a:r>
              <a:rPr lang="fr-FR" dirty="0">
                <a:latin typeface="Calibri"/>
                <a:cs typeface="Calibri"/>
              </a:rPr>
              <a:t> </a:t>
            </a:r>
            <a:r>
              <a:rPr lang="fr-FR" dirty="0" err="1">
                <a:latin typeface="Calibri"/>
                <a:cs typeface="Calibri"/>
              </a:rPr>
              <a:t>much</a:t>
            </a:r>
            <a:endParaRPr lang="fr-FR" dirty="0">
              <a:latin typeface="Calibri"/>
              <a:cs typeface="Calibri"/>
            </a:endParaRPr>
          </a:p>
          <a:p>
            <a:r>
              <a:rPr lang="en-GB" dirty="0">
                <a:latin typeface="Calibri"/>
                <a:cs typeface="Calibri"/>
              </a:rPr>
              <a:t>	</a:t>
            </a:r>
            <a:r>
              <a:rPr lang="en-GB" dirty="0" err="1">
                <a:latin typeface="Calibri"/>
                <a:cs typeface="Calibri"/>
              </a:rPr>
              <a:t>Gosselies</a:t>
            </a:r>
            <a:r>
              <a:rPr lang="en-GB" dirty="0">
                <a:latin typeface="Calibri"/>
                <a:cs typeface="Calibri"/>
              </a:rPr>
              <a:t> and Charleroi are two cities in the French speaking part of</a:t>
            </a:r>
            <a:r>
              <a:rPr lang="en-GB" dirty="0" smtClean="0">
                <a:latin typeface="Calibri"/>
                <a:cs typeface="Calibri"/>
              </a:rPr>
              <a:t>     </a:t>
            </a:r>
          </a:p>
          <a:p>
            <a:r>
              <a:rPr lang="en-GB" dirty="0" smtClean="0">
                <a:latin typeface="Calibri"/>
                <a:cs typeface="Calibri"/>
              </a:rPr>
              <a:t>        Belgium.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66800"/>
          </a:xfrm>
        </p:spPr>
        <p:txBody>
          <a:bodyPr/>
          <a:lstStyle/>
          <a:p>
            <a:r>
              <a:rPr lang="fr-FR" dirty="0" smtClean="0">
                <a:latin typeface="Calibri"/>
                <a:cs typeface="Calibri"/>
              </a:rPr>
              <a:t>Qualitative </a:t>
            </a:r>
            <a:r>
              <a:rPr lang="fr-FR" dirty="0" err="1" smtClean="0">
                <a:latin typeface="Calibri"/>
                <a:cs typeface="Calibri"/>
              </a:rPr>
              <a:t>analysis</a:t>
            </a:r>
            <a:endParaRPr lang="fr-FR" dirty="0">
              <a:latin typeface="Calibri"/>
              <a:cs typeface="Calibri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1066800"/>
          </a:xfrm>
        </p:spPr>
        <p:txBody>
          <a:bodyPr>
            <a:normAutofit/>
          </a:bodyPr>
          <a:lstStyle/>
          <a:p>
            <a:r>
              <a:rPr lang="fr-FR" dirty="0" err="1" smtClean="0">
                <a:latin typeface="Calibri"/>
                <a:cs typeface="Calibri"/>
              </a:rPr>
              <a:t>Geotopographical</a:t>
            </a:r>
            <a:r>
              <a:rPr lang="fr-FR" dirty="0" smtClean="0">
                <a:latin typeface="Calibri"/>
                <a:cs typeface="Calibri"/>
              </a:rPr>
              <a:t> location</a:t>
            </a:r>
          </a:p>
          <a:p>
            <a:pPr lvl="1"/>
            <a:r>
              <a:rPr lang="fr-FR" dirty="0" err="1" smtClean="0">
                <a:latin typeface="Calibri"/>
                <a:cs typeface="Calibri"/>
              </a:rPr>
              <a:t>Ligge</a:t>
            </a:r>
            <a:r>
              <a:rPr lang="fr-FR" dirty="0" smtClean="0">
                <a:latin typeface="Calibri"/>
                <a:cs typeface="Calibri"/>
              </a:rPr>
              <a:t>n </a:t>
            </a:r>
            <a:r>
              <a:rPr lang="fr-FR" dirty="0" err="1" smtClean="0">
                <a:latin typeface="Calibri"/>
                <a:cs typeface="Calibri"/>
              </a:rPr>
              <a:t>is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used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incorrectly</a:t>
            </a:r>
            <a:r>
              <a:rPr lang="fr-FR" dirty="0" smtClean="0">
                <a:latin typeface="Calibri"/>
                <a:cs typeface="Calibri"/>
              </a:rPr>
              <a:t> (</a:t>
            </a:r>
            <a:r>
              <a:rPr lang="fr-FR" dirty="0" err="1" smtClean="0">
                <a:latin typeface="Calibri"/>
                <a:cs typeface="Calibri"/>
              </a:rPr>
              <a:t>overextension</a:t>
            </a:r>
            <a:r>
              <a:rPr lang="fr-FR" dirty="0" smtClean="0">
                <a:latin typeface="Calibri"/>
                <a:cs typeface="Calibri"/>
              </a:rPr>
              <a:t>)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457200" y="2133601"/>
            <a:ext cx="8229600" cy="286232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>
                <a:latin typeface="Calibri"/>
                <a:cs typeface="Calibri"/>
              </a:rPr>
              <a:t>(1)   </a:t>
            </a:r>
            <a:r>
              <a:rPr lang="en-GB" sz="2000" i="1" dirty="0" err="1" smtClean="0">
                <a:latin typeface="Calibri"/>
                <a:cs typeface="Calibri"/>
              </a:rPr>
              <a:t>Bauval</a:t>
            </a:r>
            <a:r>
              <a:rPr lang="en-GB" sz="2000" i="1" dirty="0" smtClean="0">
                <a:latin typeface="Calibri"/>
                <a:cs typeface="Calibri"/>
              </a:rPr>
              <a:t> [</a:t>
            </a:r>
            <a:r>
              <a:rPr lang="en-GB" sz="2000" i="1" dirty="0" err="1" smtClean="0">
                <a:latin typeface="Calibri"/>
                <a:cs typeface="Calibri"/>
              </a:rPr>
              <a:t>beweert</a:t>
            </a:r>
            <a:r>
              <a:rPr lang="en-GB" sz="2000" i="1" dirty="0" smtClean="0">
                <a:latin typeface="Calibri"/>
                <a:cs typeface="Calibri"/>
              </a:rPr>
              <a:t>] </a:t>
            </a:r>
            <a:r>
              <a:rPr lang="en-GB" sz="2000" i="1" dirty="0" err="1" smtClean="0">
                <a:latin typeface="Calibri"/>
                <a:cs typeface="Calibri"/>
              </a:rPr>
              <a:t>dat</a:t>
            </a:r>
            <a:r>
              <a:rPr lang="en-GB" sz="2000" i="1" dirty="0" smtClean="0">
                <a:latin typeface="Calibri"/>
                <a:cs typeface="Calibri"/>
              </a:rPr>
              <a:t> de </a:t>
            </a:r>
            <a:r>
              <a:rPr lang="en-GB" sz="2000" i="1" dirty="0" err="1" smtClean="0">
                <a:latin typeface="Calibri"/>
                <a:cs typeface="Calibri"/>
              </a:rPr>
              <a:t>piramiden</a:t>
            </a:r>
            <a:r>
              <a:rPr lang="en-GB" sz="2000" i="1" dirty="0" smtClean="0">
                <a:latin typeface="Calibri"/>
                <a:cs typeface="Calibri"/>
              </a:rPr>
              <a:t> van </a:t>
            </a:r>
            <a:r>
              <a:rPr lang="en-GB" sz="2000" i="1" dirty="0" err="1" smtClean="0">
                <a:latin typeface="Calibri"/>
                <a:cs typeface="Calibri"/>
              </a:rPr>
              <a:t>Gizeh</a:t>
            </a:r>
            <a:r>
              <a:rPr lang="en-GB" sz="2000" i="1" dirty="0" smtClean="0">
                <a:latin typeface="Calibri"/>
                <a:cs typeface="Calibri"/>
              </a:rPr>
              <a:t> op </a:t>
            </a:r>
            <a:r>
              <a:rPr lang="en-GB" sz="2000" i="1" dirty="0" err="1" smtClean="0">
                <a:latin typeface="Calibri"/>
                <a:cs typeface="Calibri"/>
              </a:rPr>
              <a:t>een</a:t>
            </a:r>
            <a:r>
              <a:rPr lang="en-GB" sz="2000" i="1" dirty="0" smtClean="0">
                <a:latin typeface="Calibri"/>
                <a:cs typeface="Calibri"/>
              </a:rPr>
              <a:t> </a:t>
            </a:r>
            <a:r>
              <a:rPr lang="en-GB" sz="2000" i="1" dirty="0" err="1" smtClean="0">
                <a:latin typeface="Calibri"/>
                <a:cs typeface="Calibri"/>
              </a:rPr>
              <a:t>bepaalde</a:t>
            </a:r>
            <a:r>
              <a:rPr lang="en-GB" sz="2000" i="1" dirty="0" smtClean="0">
                <a:latin typeface="Calibri"/>
                <a:cs typeface="Calibri"/>
              </a:rPr>
              <a:t> </a:t>
            </a:r>
            <a:r>
              <a:rPr lang="en-GB" sz="2000" i="1" dirty="0" err="1" smtClean="0">
                <a:latin typeface="Calibri"/>
                <a:cs typeface="Calibri"/>
              </a:rPr>
              <a:t>wijze</a:t>
            </a:r>
            <a:r>
              <a:rPr lang="en-GB" sz="2000" i="1" dirty="0" smtClean="0">
                <a:latin typeface="Calibri"/>
                <a:cs typeface="Calibri"/>
              </a:rPr>
              <a:t> </a:t>
            </a:r>
            <a:r>
              <a:rPr lang="en-GB" sz="2000" i="1" baseline="30000" dirty="0" smtClean="0">
                <a:latin typeface="Calibri"/>
                <a:cs typeface="Calibri"/>
              </a:rPr>
              <a:t> </a:t>
            </a:r>
          </a:p>
          <a:p>
            <a:r>
              <a:rPr lang="en-GB" sz="2000" i="1" baseline="30000" dirty="0" smtClean="0">
                <a:latin typeface="Calibri"/>
                <a:cs typeface="Calibri"/>
              </a:rPr>
              <a:t>         </a:t>
            </a:r>
            <a:r>
              <a:rPr lang="en-GB" sz="2000" i="1" dirty="0" smtClean="0">
                <a:latin typeface="Calibri"/>
                <a:cs typeface="Calibri"/>
              </a:rPr>
              <a:t>*</a:t>
            </a:r>
            <a:r>
              <a:rPr lang="en-GB" sz="2000" b="1" i="1" dirty="0" err="1" smtClean="0">
                <a:latin typeface="Calibri"/>
                <a:cs typeface="Calibri"/>
              </a:rPr>
              <a:t>liggen</a:t>
            </a:r>
            <a:r>
              <a:rPr lang="en-GB" sz="2000" i="1" dirty="0" smtClean="0">
                <a:latin typeface="Calibri"/>
                <a:cs typeface="Calibri"/>
              </a:rPr>
              <a:t> in </a:t>
            </a:r>
            <a:r>
              <a:rPr lang="en-GB" sz="2000" i="1" dirty="0" err="1" smtClean="0">
                <a:latin typeface="Calibri"/>
                <a:cs typeface="Calibri"/>
              </a:rPr>
              <a:t>overeenstemming</a:t>
            </a:r>
            <a:r>
              <a:rPr lang="en-GB" sz="2000" i="1" dirty="0" smtClean="0">
                <a:latin typeface="Calibri"/>
                <a:cs typeface="Calibri"/>
              </a:rPr>
              <a:t> met het </a:t>
            </a:r>
            <a:r>
              <a:rPr lang="en-GB" sz="2000" i="1" dirty="0" err="1" smtClean="0">
                <a:latin typeface="Calibri"/>
                <a:cs typeface="Calibri"/>
              </a:rPr>
              <a:t>midden</a:t>
            </a:r>
            <a:r>
              <a:rPr lang="en-GB" sz="2000" i="1" dirty="0" smtClean="0">
                <a:latin typeface="Calibri"/>
                <a:cs typeface="Calibri"/>
              </a:rPr>
              <a:t> van het </a:t>
            </a:r>
            <a:r>
              <a:rPr lang="en-GB" sz="2000" i="1" dirty="0" err="1" smtClean="0">
                <a:latin typeface="Calibri"/>
                <a:cs typeface="Calibri"/>
              </a:rPr>
              <a:t>sterrenbeeld</a:t>
            </a:r>
            <a:r>
              <a:rPr lang="en-GB" sz="2000" i="1" dirty="0" smtClean="0">
                <a:latin typeface="Calibri"/>
                <a:cs typeface="Calibri"/>
              </a:rPr>
              <a:t> Orion.      </a:t>
            </a:r>
          </a:p>
          <a:p>
            <a:r>
              <a:rPr lang="en-GB" sz="2000" i="1" dirty="0" smtClean="0">
                <a:latin typeface="Calibri"/>
                <a:cs typeface="Calibri"/>
              </a:rPr>
              <a:t>         </a:t>
            </a:r>
            <a:r>
              <a:rPr lang="en-GB" sz="2000" dirty="0" smtClean="0">
                <a:latin typeface="Calibri"/>
                <a:cs typeface="Calibri"/>
              </a:rPr>
              <a:t>(DL2-L-0026)</a:t>
            </a:r>
            <a:endParaRPr lang="fr-FR" sz="2000" dirty="0" smtClean="0">
              <a:latin typeface="Calibri"/>
              <a:cs typeface="Calibri"/>
            </a:endParaRPr>
          </a:p>
          <a:p>
            <a:r>
              <a:rPr lang="en-GB" sz="2000" dirty="0" smtClean="0">
                <a:latin typeface="Calibri"/>
                <a:cs typeface="Calibri"/>
              </a:rPr>
              <a:t>	</a:t>
            </a:r>
            <a:r>
              <a:rPr lang="en-GB" sz="2000" dirty="0" err="1" smtClean="0">
                <a:latin typeface="Calibri"/>
                <a:cs typeface="Calibri"/>
              </a:rPr>
              <a:t>Bauval</a:t>
            </a:r>
            <a:r>
              <a:rPr lang="en-GB" sz="2000" dirty="0" smtClean="0">
                <a:latin typeface="Calibri"/>
                <a:cs typeface="Calibri"/>
              </a:rPr>
              <a:t> claims that the </a:t>
            </a:r>
            <a:r>
              <a:rPr lang="en-GB" sz="2000" dirty="0" err="1" smtClean="0">
                <a:latin typeface="Calibri"/>
                <a:cs typeface="Calibri"/>
              </a:rPr>
              <a:t>Gizeh</a:t>
            </a:r>
            <a:r>
              <a:rPr lang="en-GB" sz="2000" dirty="0" smtClean="0">
                <a:latin typeface="Calibri"/>
                <a:cs typeface="Calibri"/>
              </a:rPr>
              <a:t> pyramids lie in a certain way in accordance </a:t>
            </a:r>
          </a:p>
          <a:p>
            <a:r>
              <a:rPr lang="en-GB" sz="2000" dirty="0" smtClean="0">
                <a:latin typeface="Calibri"/>
                <a:cs typeface="Calibri"/>
              </a:rPr>
              <a:t>        with the middle of the Orion constellatio</a:t>
            </a:r>
            <a:r>
              <a:rPr lang="en-GB" sz="2000" i="1" dirty="0" smtClean="0">
                <a:latin typeface="Calibri"/>
                <a:cs typeface="Calibri"/>
              </a:rPr>
              <a:t>n</a:t>
            </a:r>
            <a:endParaRPr lang="fr-FR" sz="2000" i="1" dirty="0" smtClean="0">
              <a:latin typeface="Calibri"/>
              <a:cs typeface="Calibri"/>
            </a:endParaRPr>
          </a:p>
          <a:p>
            <a:r>
              <a:rPr lang="en-GB" sz="2000" dirty="0" smtClean="0">
                <a:latin typeface="Calibri"/>
                <a:cs typeface="Calibri"/>
              </a:rPr>
              <a:t>(2)</a:t>
            </a:r>
            <a:r>
              <a:rPr lang="en-GB" sz="2000" i="1" dirty="0" smtClean="0">
                <a:latin typeface="Calibri"/>
                <a:cs typeface="Calibri"/>
              </a:rPr>
              <a:t> </a:t>
            </a:r>
            <a:r>
              <a:rPr lang="en-GB" sz="2000" i="1" dirty="0" err="1" smtClean="0">
                <a:latin typeface="Calibri"/>
                <a:cs typeface="Calibri"/>
              </a:rPr>
              <a:t>Voor</a:t>
            </a:r>
            <a:r>
              <a:rPr lang="en-GB" sz="2000" i="1" dirty="0" smtClean="0">
                <a:latin typeface="Calibri"/>
                <a:cs typeface="Calibri"/>
              </a:rPr>
              <a:t> </a:t>
            </a:r>
            <a:r>
              <a:rPr lang="en-GB" sz="2000" i="1" dirty="0" err="1">
                <a:latin typeface="Calibri"/>
                <a:cs typeface="Calibri"/>
              </a:rPr>
              <a:t>een</a:t>
            </a:r>
            <a:r>
              <a:rPr lang="en-GB" sz="2000" i="1" dirty="0">
                <a:latin typeface="Calibri"/>
                <a:cs typeface="Calibri"/>
              </a:rPr>
              <a:t> steeds </a:t>
            </a:r>
            <a:r>
              <a:rPr lang="en-GB" sz="2000" i="1" dirty="0" err="1">
                <a:latin typeface="Calibri"/>
                <a:cs typeface="Calibri"/>
              </a:rPr>
              <a:t>betere</a:t>
            </a:r>
            <a:r>
              <a:rPr lang="en-GB" sz="2000" i="1" dirty="0">
                <a:latin typeface="Calibri"/>
                <a:cs typeface="Calibri"/>
              </a:rPr>
              <a:t> </a:t>
            </a:r>
            <a:r>
              <a:rPr lang="en-GB" sz="2000" i="1" dirty="0" err="1">
                <a:latin typeface="Calibri"/>
                <a:cs typeface="Calibri"/>
              </a:rPr>
              <a:t>dienstverlening</a:t>
            </a:r>
            <a:r>
              <a:rPr lang="en-GB" sz="2000" i="1" dirty="0">
                <a:latin typeface="Calibri"/>
                <a:cs typeface="Calibri"/>
              </a:rPr>
              <a:t> </a:t>
            </a:r>
            <a:r>
              <a:rPr lang="en-GB" sz="2000" i="1" dirty="0" err="1">
                <a:latin typeface="Calibri"/>
                <a:cs typeface="Calibri"/>
              </a:rPr>
              <a:t>zal</a:t>
            </a:r>
            <a:r>
              <a:rPr lang="en-GB" sz="2000" i="1" dirty="0">
                <a:latin typeface="Calibri"/>
                <a:cs typeface="Calibri"/>
              </a:rPr>
              <a:t> de </a:t>
            </a:r>
            <a:r>
              <a:rPr lang="en-GB" sz="2000" i="1" dirty="0" err="1">
                <a:latin typeface="Calibri"/>
                <a:cs typeface="Calibri"/>
              </a:rPr>
              <a:t>geldverdeler</a:t>
            </a:r>
            <a:r>
              <a:rPr lang="en-GB" sz="2000" i="1" dirty="0" smtClean="0">
                <a:latin typeface="Calibri"/>
                <a:cs typeface="Calibri"/>
              </a:rPr>
              <a:t>  </a:t>
            </a:r>
          </a:p>
          <a:p>
            <a:r>
              <a:rPr lang="en-GB" sz="2000" i="1" dirty="0" smtClean="0">
                <a:latin typeface="Calibri"/>
                <a:cs typeface="Calibri"/>
              </a:rPr>
              <a:t>      </a:t>
            </a:r>
            <a:r>
              <a:rPr lang="en-GB" sz="2000" i="1" dirty="0" err="1" smtClean="0">
                <a:latin typeface="Calibri"/>
                <a:cs typeface="Calibri"/>
              </a:rPr>
              <a:t>buiten</a:t>
            </a:r>
            <a:r>
              <a:rPr lang="en-GB" sz="2000" i="1" dirty="0" smtClean="0">
                <a:latin typeface="Calibri"/>
                <a:cs typeface="Calibri"/>
              </a:rPr>
              <a:t> </a:t>
            </a:r>
            <a:r>
              <a:rPr lang="en-GB" sz="2000" i="1" dirty="0">
                <a:latin typeface="Calibri"/>
                <a:cs typeface="Calibri"/>
              </a:rPr>
              <a:t>het </a:t>
            </a:r>
            <a:r>
              <a:rPr lang="en-GB" sz="2000" i="1" dirty="0" err="1">
                <a:latin typeface="Calibri"/>
                <a:cs typeface="Calibri"/>
              </a:rPr>
              <a:t>kantoor</a:t>
            </a:r>
            <a:r>
              <a:rPr lang="en-GB" sz="2000" i="1" dirty="0">
                <a:latin typeface="Calibri"/>
                <a:cs typeface="Calibri"/>
              </a:rPr>
              <a:t> *</a:t>
            </a:r>
            <a:r>
              <a:rPr lang="en-GB" sz="2000" b="1" i="1" dirty="0" err="1">
                <a:latin typeface="Calibri"/>
                <a:cs typeface="Calibri"/>
              </a:rPr>
              <a:t>liggen</a:t>
            </a:r>
            <a:r>
              <a:rPr lang="en-GB" sz="2000" dirty="0">
                <a:latin typeface="Calibri"/>
                <a:cs typeface="Calibri"/>
              </a:rPr>
              <a:t> (DL2-L-0030)</a:t>
            </a:r>
            <a:endParaRPr lang="fr-FR" sz="2000" dirty="0">
              <a:latin typeface="Calibri"/>
              <a:cs typeface="Calibri"/>
            </a:endParaRPr>
          </a:p>
          <a:p>
            <a:r>
              <a:rPr lang="en-GB" sz="2000" dirty="0" smtClean="0">
                <a:latin typeface="Calibri"/>
                <a:cs typeface="Calibri"/>
              </a:rPr>
              <a:t>	to </a:t>
            </a:r>
            <a:r>
              <a:rPr lang="en-GB" sz="2000" dirty="0">
                <a:latin typeface="Calibri"/>
                <a:cs typeface="Calibri"/>
              </a:rPr>
              <a:t>provide an increasingly better service the cash dispenser</a:t>
            </a:r>
            <a:r>
              <a:rPr lang="en-GB" sz="2000" dirty="0" smtClean="0">
                <a:latin typeface="Calibri"/>
                <a:cs typeface="Calibri"/>
              </a:rPr>
              <a:t> </a:t>
            </a:r>
          </a:p>
          <a:p>
            <a:r>
              <a:rPr lang="en-GB" sz="2000" dirty="0">
                <a:latin typeface="Calibri"/>
                <a:cs typeface="Calibri"/>
              </a:rPr>
              <a:t>	</a:t>
            </a:r>
            <a:r>
              <a:rPr lang="en-GB" sz="2000" dirty="0" smtClean="0">
                <a:latin typeface="Calibri"/>
                <a:cs typeface="Calibri"/>
              </a:rPr>
              <a:t>will </a:t>
            </a:r>
            <a:r>
              <a:rPr lang="en-GB" sz="2000" dirty="0">
                <a:latin typeface="Calibri"/>
                <a:cs typeface="Calibri"/>
              </a:rPr>
              <a:t>lie outside the bank office</a:t>
            </a:r>
            <a:endParaRPr lang="fr-FR" sz="2000" dirty="0">
              <a:latin typeface="Calibri"/>
              <a:cs typeface="Calibri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457200" y="5597604"/>
            <a:ext cx="8458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latin typeface="Calibri"/>
                <a:cs typeface="Calibri"/>
              </a:rPr>
              <a:t>=&gt; </a:t>
            </a:r>
            <a:r>
              <a:rPr lang="fr-FR" sz="2400" dirty="0" err="1" smtClean="0">
                <a:latin typeface="Calibri"/>
                <a:cs typeface="Calibri"/>
              </a:rPr>
              <a:t>Learners</a:t>
            </a:r>
            <a:r>
              <a:rPr lang="fr-FR" sz="2400" dirty="0" smtClean="0">
                <a:latin typeface="Calibri"/>
                <a:cs typeface="Calibri"/>
              </a:rPr>
              <a:t> are </a:t>
            </a:r>
            <a:r>
              <a:rPr lang="fr-FR" sz="2400" dirty="0" err="1" smtClean="0">
                <a:latin typeface="Calibri"/>
                <a:cs typeface="Calibri"/>
              </a:rPr>
              <a:t>aware</a:t>
            </a:r>
            <a:r>
              <a:rPr lang="fr-FR" sz="2400" dirty="0" smtClean="0">
                <a:latin typeface="Calibri"/>
                <a:cs typeface="Calibri"/>
              </a:rPr>
              <a:t> of certain </a:t>
            </a:r>
            <a:r>
              <a:rPr lang="fr-FR" sz="2400" dirty="0" err="1" smtClean="0">
                <a:latin typeface="Calibri"/>
                <a:cs typeface="Calibri"/>
              </a:rPr>
              <a:t>common</a:t>
            </a:r>
            <a:r>
              <a:rPr lang="fr-FR" sz="2400" dirty="0" smtClean="0">
                <a:latin typeface="Calibri"/>
                <a:cs typeface="Calibri"/>
              </a:rPr>
              <a:t> extensions, but do not master </a:t>
            </a:r>
            <a:r>
              <a:rPr lang="fr-FR" sz="2400" dirty="0" err="1" smtClean="0">
                <a:latin typeface="Calibri"/>
                <a:cs typeface="Calibri"/>
              </a:rPr>
              <a:t>some</a:t>
            </a:r>
            <a:r>
              <a:rPr lang="fr-FR" sz="2400" dirty="0" smtClean="0">
                <a:latin typeface="Calibri"/>
                <a:cs typeface="Calibri"/>
              </a:rPr>
              <a:t> of the </a:t>
            </a:r>
            <a:r>
              <a:rPr lang="fr-FR" sz="2400" dirty="0" err="1" smtClean="0">
                <a:latin typeface="Calibri"/>
                <a:cs typeface="Calibri"/>
              </a:rPr>
              <a:t>collocational</a:t>
            </a:r>
            <a:r>
              <a:rPr lang="fr-FR" sz="2400" dirty="0" smtClean="0">
                <a:latin typeface="Calibri"/>
                <a:cs typeface="Calibri"/>
              </a:rPr>
              <a:t> </a:t>
            </a:r>
            <a:r>
              <a:rPr lang="fr-FR" sz="2400" dirty="0" err="1" smtClean="0">
                <a:latin typeface="Calibri"/>
                <a:cs typeface="Calibri"/>
              </a:rPr>
              <a:t>subtleties</a:t>
            </a:r>
            <a:r>
              <a:rPr lang="fr-FR" sz="2400" dirty="0" smtClean="0">
                <a:latin typeface="Calibri"/>
                <a:cs typeface="Calibri"/>
              </a:rPr>
              <a:t> of the </a:t>
            </a:r>
            <a:r>
              <a:rPr lang="fr-FR" sz="2400" dirty="0" err="1" smtClean="0">
                <a:latin typeface="Calibri"/>
                <a:cs typeface="Calibri"/>
              </a:rPr>
              <a:t>target</a:t>
            </a:r>
            <a:r>
              <a:rPr lang="fr-FR" sz="2400" dirty="0" smtClean="0">
                <a:latin typeface="Calibri"/>
                <a:cs typeface="Calibri"/>
              </a:rPr>
              <a:t> </a:t>
            </a:r>
            <a:r>
              <a:rPr lang="fr-FR" sz="2400" dirty="0" err="1" smtClean="0">
                <a:latin typeface="Calibri"/>
                <a:cs typeface="Calibri"/>
              </a:rPr>
              <a:t>language</a:t>
            </a:r>
            <a:r>
              <a:rPr lang="fr-FR" sz="2400" dirty="0" smtClean="0">
                <a:latin typeface="Calibri"/>
                <a:cs typeface="Calibri"/>
              </a:rPr>
              <a:t>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Calibri"/>
                <a:cs typeface="Calibri"/>
              </a:rPr>
              <a:t>Conclusions</a:t>
            </a:r>
            <a:endParaRPr lang="fr-FR" dirty="0">
              <a:latin typeface="Calibri"/>
              <a:cs typeface="Calibri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arenR"/>
            </a:pPr>
            <a:r>
              <a:rPr lang="fr-FR" dirty="0" err="1" smtClean="0">
                <a:latin typeface="Calibri"/>
                <a:cs typeface="Calibri"/>
              </a:rPr>
              <a:t>Underuse</a:t>
            </a:r>
            <a:r>
              <a:rPr lang="fr-FR" dirty="0" smtClean="0">
                <a:latin typeface="Calibri"/>
                <a:cs typeface="Calibri"/>
              </a:rPr>
              <a:t> by the </a:t>
            </a:r>
            <a:r>
              <a:rPr lang="fr-FR" dirty="0" err="1" smtClean="0">
                <a:latin typeface="Calibri"/>
                <a:cs typeface="Calibri"/>
              </a:rPr>
              <a:t>learners</a:t>
            </a:r>
            <a:endParaRPr lang="fr-FR" dirty="0" smtClean="0">
              <a:latin typeface="Calibri"/>
              <a:cs typeface="Calibri"/>
            </a:endParaRPr>
          </a:p>
          <a:p>
            <a:pPr marL="624078" indent="-514350">
              <a:buNone/>
            </a:pPr>
            <a:r>
              <a:rPr lang="fr-FR" dirty="0" smtClean="0">
                <a:latin typeface="Calibri"/>
                <a:cs typeface="Calibri"/>
              </a:rPr>
              <a:t>	</a:t>
            </a:r>
            <a:r>
              <a:rPr lang="fr-FR" sz="2400" b="1" dirty="0" smtClean="0">
                <a:solidFill>
                  <a:srgbClr val="A04DA3"/>
                </a:solidFill>
                <a:latin typeface="Calibri"/>
                <a:cs typeface="Calibri"/>
              </a:rPr>
              <a:t>=&gt; </a:t>
            </a:r>
            <a:r>
              <a:rPr lang="fr-FR" sz="2400" b="1" dirty="0" err="1" smtClean="0">
                <a:solidFill>
                  <a:srgbClr val="A04DA3"/>
                </a:solidFill>
                <a:latin typeface="Calibri"/>
                <a:cs typeface="Calibri"/>
              </a:rPr>
              <a:t>typological</a:t>
            </a:r>
            <a:r>
              <a:rPr lang="fr-FR" sz="2400" b="1" dirty="0" smtClean="0">
                <a:solidFill>
                  <a:srgbClr val="A04DA3"/>
                </a:solidFill>
                <a:latin typeface="Calibri"/>
                <a:cs typeface="Calibri"/>
              </a:rPr>
              <a:t> </a:t>
            </a:r>
            <a:r>
              <a:rPr lang="fr-FR" sz="2400" b="1" dirty="0" err="1" smtClean="0">
                <a:solidFill>
                  <a:srgbClr val="A04DA3"/>
                </a:solidFill>
                <a:latin typeface="Calibri"/>
                <a:cs typeface="Calibri"/>
              </a:rPr>
              <a:t>differences</a:t>
            </a:r>
            <a:endParaRPr lang="fr-FR" sz="2400" b="1" dirty="0" smtClean="0">
              <a:solidFill>
                <a:srgbClr val="A04DA3"/>
              </a:solidFill>
              <a:latin typeface="Calibri"/>
              <a:cs typeface="Calibri"/>
            </a:endParaRPr>
          </a:p>
          <a:p>
            <a:pPr marL="624078" indent="-514350">
              <a:buFont typeface="+mj-lt"/>
              <a:buAutoNum type="arabicParenR" startAt="2"/>
            </a:pPr>
            <a:r>
              <a:rPr lang="fr-FR" dirty="0" err="1" smtClean="0">
                <a:latin typeface="Calibri"/>
                <a:cs typeface="Calibri"/>
              </a:rPr>
              <a:t>Learners</a:t>
            </a:r>
            <a:r>
              <a:rPr lang="fr-FR" dirty="0" smtClean="0">
                <a:latin typeface="Calibri"/>
                <a:cs typeface="Calibri"/>
              </a:rPr>
              <a:t> &gt; natives: postural and </a:t>
            </a:r>
            <a:r>
              <a:rPr lang="fr-FR" dirty="0" err="1" smtClean="0">
                <a:latin typeface="Calibri"/>
                <a:cs typeface="Calibri"/>
              </a:rPr>
              <a:t>locational</a:t>
            </a:r>
            <a:r>
              <a:rPr lang="fr-FR" dirty="0" smtClean="0">
                <a:latin typeface="Calibri"/>
                <a:cs typeface="Calibri"/>
              </a:rPr>
              <a:t> uses</a:t>
            </a:r>
          </a:p>
          <a:p>
            <a:pPr marL="624078" indent="-514350">
              <a:buFont typeface="+mj-lt"/>
              <a:buAutoNum type="arabicParenR" startAt="2"/>
            </a:pPr>
            <a:r>
              <a:rPr lang="fr-FR" dirty="0" smtClean="0">
                <a:latin typeface="Calibri"/>
                <a:cs typeface="Calibri"/>
              </a:rPr>
              <a:t>Natives &gt; </a:t>
            </a:r>
            <a:r>
              <a:rPr lang="fr-FR" dirty="0" err="1" smtClean="0">
                <a:latin typeface="Calibri"/>
                <a:cs typeface="Calibri"/>
              </a:rPr>
              <a:t>learners</a:t>
            </a:r>
            <a:r>
              <a:rPr lang="fr-FR" dirty="0" smtClean="0">
                <a:latin typeface="Calibri"/>
                <a:cs typeface="Calibri"/>
              </a:rPr>
              <a:t>: </a:t>
            </a:r>
            <a:r>
              <a:rPr lang="fr-FR" dirty="0" err="1" smtClean="0">
                <a:latin typeface="Calibri"/>
                <a:cs typeface="Calibri"/>
              </a:rPr>
              <a:t>metaphorical</a:t>
            </a:r>
            <a:r>
              <a:rPr lang="fr-FR" dirty="0" smtClean="0">
                <a:latin typeface="Calibri"/>
                <a:cs typeface="Calibri"/>
              </a:rPr>
              <a:t> uses</a:t>
            </a:r>
          </a:p>
          <a:p>
            <a:pPr marL="624078" indent="-514350">
              <a:buNone/>
            </a:pPr>
            <a:r>
              <a:rPr lang="fr-FR" dirty="0" smtClean="0">
                <a:latin typeface="Calibri"/>
                <a:cs typeface="Calibri"/>
              </a:rPr>
              <a:t>	</a:t>
            </a:r>
            <a:r>
              <a:rPr lang="fr-FR" sz="2400" b="1" dirty="0" smtClean="0">
                <a:solidFill>
                  <a:srgbClr val="A04DA3"/>
                </a:solidFill>
                <a:latin typeface="Calibri"/>
                <a:cs typeface="Calibri"/>
              </a:rPr>
              <a:t>=&gt; </a:t>
            </a:r>
            <a:r>
              <a:rPr lang="fr-FR" sz="2400" b="1" dirty="0" err="1" smtClean="0">
                <a:solidFill>
                  <a:srgbClr val="A04DA3"/>
                </a:solidFill>
                <a:latin typeface="Calibri"/>
                <a:cs typeface="Calibri"/>
              </a:rPr>
              <a:t>Learners</a:t>
            </a:r>
            <a:r>
              <a:rPr lang="fr-FR" sz="2400" b="1" dirty="0" smtClean="0">
                <a:solidFill>
                  <a:srgbClr val="A04DA3"/>
                </a:solidFill>
                <a:latin typeface="Calibri"/>
                <a:cs typeface="Calibri"/>
              </a:rPr>
              <a:t> more </a:t>
            </a:r>
            <a:r>
              <a:rPr lang="fr-FR" sz="2400" b="1" dirty="0" err="1" smtClean="0">
                <a:solidFill>
                  <a:srgbClr val="A04DA3"/>
                </a:solidFill>
                <a:latin typeface="Calibri"/>
                <a:cs typeface="Calibri"/>
              </a:rPr>
              <a:t>inclined</a:t>
            </a:r>
            <a:r>
              <a:rPr lang="fr-FR" sz="2400" b="1" dirty="0" smtClean="0">
                <a:solidFill>
                  <a:srgbClr val="A04DA3"/>
                </a:solidFill>
                <a:latin typeface="Calibri"/>
                <a:cs typeface="Calibri"/>
              </a:rPr>
              <a:t> to use posture </a:t>
            </a:r>
            <a:r>
              <a:rPr lang="fr-FR" sz="2400" b="1" dirty="0" err="1" smtClean="0">
                <a:solidFill>
                  <a:srgbClr val="A04DA3"/>
                </a:solidFill>
                <a:latin typeface="Calibri"/>
                <a:cs typeface="Calibri"/>
              </a:rPr>
              <a:t>verbs</a:t>
            </a:r>
            <a:r>
              <a:rPr lang="fr-FR" sz="2400" b="1" dirty="0" smtClean="0">
                <a:solidFill>
                  <a:srgbClr val="A04DA3"/>
                </a:solidFill>
                <a:latin typeface="Calibri"/>
                <a:cs typeface="Calibri"/>
              </a:rPr>
              <a:t> in </a:t>
            </a:r>
            <a:r>
              <a:rPr lang="fr-FR" sz="2400" b="1" dirty="0" err="1" smtClean="0">
                <a:solidFill>
                  <a:srgbClr val="A04DA3"/>
                </a:solidFill>
                <a:latin typeface="Calibri"/>
                <a:cs typeface="Calibri"/>
              </a:rPr>
              <a:t>their</a:t>
            </a:r>
            <a:r>
              <a:rPr lang="fr-FR" sz="2400" b="1" dirty="0" smtClean="0">
                <a:solidFill>
                  <a:srgbClr val="A04DA3"/>
                </a:solidFill>
                <a:latin typeface="Calibri"/>
                <a:cs typeface="Calibri"/>
              </a:rPr>
              <a:t> basic </a:t>
            </a:r>
            <a:r>
              <a:rPr lang="fr-FR" sz="2400" b="1" dirty="0" err="1" smtClean="0">
                <a:solidFill>
                  <a:srgbClr val="A04DA3"/>
                </a:solidFill>
                <a:latin typeface="Calibri"/>
                <a:cs typeface="Calibri"/>
              </a:rPr>
              <a:t>contexts</a:t>
            </a:r>
            <a:endParaRPr lang="fr-FR" sz="2400" b="1" dirty="0" smtClean="0">
              <a:solidFill>
                <a:srgbClr val="A04DA3"/>
              </a:solidFill>
              <a:latin typeface="Calibri"/>
              <a:cs typeface="Calibri"/>
            </a:endParaRPr>
          </a:p>
          <a:p>
            <a:pPr marL="624078" indent="-514350">
              <a:buNone/>
            </a:pPr>
            <a:r>
              <a:rPr lang="fr-FR" sz="2400" b="1" dirty="0" smtClean="0">
                <a:solidFill>
                  <a:srgbClr val="A04DA3"/>
                </a:solidFill>
                <a:latin typeface="Calibri"/>
                <a:cs typeface="Calibri"/>
              </a:rPr>
              <a:t>	=&gt; </a:t>
            </a:r>
            <a:r>
              <a:rPr lang="fr-FR" sz="2400" b="1" dirty="0" err="1" smtClean="0">
                <a:solidFill>
                  <a:srgbClr val="A04DA3"/>
                </a:solidFill>
                <a:latin typeface="Calibri"/>
                <a:cs typeface="Calibri"/>
              </a:rPr>
              <a:t>Learners</a:t>
            </a:r>
            <a:r>
              <a:rPr lang="fr-FR" sz="2400" b="1" dirty="0" smtClean="0">
                <a:solidFill>
                  <a:srgbClr val="A04DA3"/>
                </a:solidFill>
                <a:latin typeface="Calibri"/>
                <a:cs typeface="Calibri"/>
              </a:rPr>
              <a:t> </a:t>
            </a:r>
            <a:r>
              <a:rPr lang="fr-FR" sz="2400" b="1" dirty="0" err="1" smtClean="0">
                <a:solidFill>
                  <a:srgbClr val="A04DA3"/>
                </a:solidFill>
                <a:latin typeface="Calibri"/>
                <a:cs typeface="Calibri"/>
              </a:rPr>
              <a:t>less</a:t>
            </a:r>
            <a:r>
              <a:rPr lang="fr-FR" sz="2400" b="1" dirty="0" smtClean="0">
                <a:solidFill>
                  <a:srgbClr val="A04DA3"/>
                </a:solidFill>
                <a:latin typeface="Calibri"/>
                <a:cs typeface="Calibri"/>
              </a:rPr>
              <a:t> </a:t>
            </a:r>
            <a:r>
              <a:rPr lang="fr-FR" sz="2400" b="1" dirty="0" err="1" smtClean="0">
                <a:solidFill>
                  <a:srgbClr val="A04DA3"/>
                </a:solidFill>
                <a:latin typeface="Calibri"/>
                <a:cs typeface="Calibri"/>
              </a:rPr>
              <a:t>at</a:t>
            </a:r>
            <a:r>
              <a:rPr lang="fr-FR" sz="2400" b="1" dirty="0" smtClean="0">
                <a:solidFill>
                  <a:srgbClr val="A04DA3"/>
                </a:solidFill>
                <a:latin typeface="Calibri"/>
                <a:cs typeface="Calibri"/>
              </a:rPr>
              <a:t> </a:t>
            </a:r>
            <a:r>
              <a:rPr lang="fr-FR" sz="2400" b="1" dirty="0" err="1" smtClean="0">
                <a:solidFill>
                  <a:srgbClr val="A04DA3"/>
                </a:solidFill>
                <a:latin typeface="Calibri"/>
                <a:cs typeface="Calibri"/>
              </a:rPr>
              <a:t>ease</a:t>
            </a:r>
            <a:r>
              <a:rPr lang="fr-FR" sz="2400" b="1" dirty="0" smtClean="0">
                <a:solidFill>
                  <a:srgbClr val="A04DA3"/>
                </a:solidFill>
                <a:latin typeface="Calibri"/>
                <a:cs typeface="Calibri"/>
              </a:rPr>
              <a:t> </a:t>
            </a:r>
            <a:r>
              <a:rPr lang="fr-FR" sz="2400" b="1" dirty="0" err="1" smtClean="0">
                <a:solidFill>
                  <a:srgbClr val="A04DA3"/>
                </a:solidFill>
                <a:latin typeface="Calibri"/>
                <a:cs typeface="Calibri"/>
              </a:rPr>
              <a:t>with</a:t>
            </a:r>
            <a:r>
              <a:rPr lang="fr-FR" sz="2400" b="1" dirty="0" smtClean="0">
                <a:solidFill>
                  <a:srgbClr val="A04DA3"/>
                </a:solidFill>
                <a:latin typeface="Calibri"/>
                <a:cs typeface="Calibri"/>
              </a:rPr>
              <a:t> the </a:t>
            </a:r>
            <a:r>
              <a:rPr lang="fr-FR" sz="2400" b="1" dirty="0" err="1" smtClean="0">
                <a:solidFill>
                  <a:srgbClr val="A04DA3"/>
                </a:solidFill>
                <a:latin typeface="Calibri"/>
                <a:cs typeface="Calibri"/>
              </a:rPr>
              <a:t>metaphorical</a:t>
            </a:r>
            <a:r>
              <a:rPr lang="fr-FR" sz="2400" b="1" dirty="0" smtClean="0">
                <a:solidFill>
                  <a:srgbClr val="A04DA3"/>
                </a:solidFill>
                <a:latin typeface="Calibri"/>
                <a:cs typeface="Calibri"/>
              </a:rPr>
              <a:t> extensions of </a:t>
            </a:r>
            <a:r>
              <a:rPr lang="fr-FR" sz="2400" b="1" i="1" dirty="0" err="1" smtClean="0">
                <a:solidFill>
                  <a:srgbClr val="A04DA3"/>
                </a:solidFill>
                <a:latin typeface="Calibri"/>
                <a:cs typeface="Calibri"/>
              </a:rPr>
              <a:t>staan</a:t>
            </a:r>
            <a:r>
              <a:rPr lang="fr-FR" sz="2400" b="1" i="1" dirty="0" smtClean="0">
                <a:solidFill>
                  <a:srgbClr val="A04DA3"/>
                </a:solidFill>
                <a:latin typeface="Calibri"/>
                <a:cs typeface="Calibri"/>
              </a:rPr>
              <a:t> , </a:t>
            </a:r>
            <a:r>
              <a:rPr lang="fr-FR" sz="2400" b="1" i="1" dirty="0" err="1" smtClean="0">
                <a:solidFill>
                  <a:srgbClr val="A04DA3"/>
                </a:solidFill>
                <a:latin typeface="Calibri"/>
                <a:cs typeface="Calibri"/>
              </a:rPr>
              <a:t>liggen</a:t>
            </a:r>
            <a:r>
              <a:rPr lang="fr-FR" sz="2400" b="1" i="1" dirty="0" smtClean="0">
                <a:solidFill>
                  <a:srgbClr val="A04DA3"/>
                </a:solidFill>
                <a:latin typeface="Calibri"/>
                <a:cs typeface="Calibri"/>
              </a:rPr>
              <a:t> and </a:t>
            </a:r>
            <a:r>
              <a:rPr lang="fr-FR" sz="2400" b="1" i="1" dirty="0" err="1" smtClean="0">
                <a:solidFill>
                  <a:srgbClr val="A04DA3"/>
                </a:solidFill>
                <a:latin typeface="Calibri"/>
                <a:cs typeface="Calibri"/>
              </a:rPr>
              <a:t>zitten</a:t>
            </a:r>
            <a:r>
              <a:rPr lang="fr-FR" sz="2400" b="1" i="1" dirty="0" smtClean="0">
                <a:solidFill>
                  <a:srgbClr val="A04DA3"/>
                </a:solidFill>
                <a:latin typeface="Calibri"/>
                <a:cs typeface="Calibri"/>
              </a:rPr>
              <a:t> </a:t>
            </a:r>
            <a:r>
              <a:rPr lang="fr-FR" sz="2400" b="1" dirty="0" smtClean="0">
                <a:solidFill>
                  <a:srgbClr val="A04DA3"/>
                </a:solidFill>
                <a:latin typeface="Calibri"/>
                <a:cs typeface="Calibri"/>
              </a:rPr>
              <a:t>(</a:t>
            </a:r>
            <a:r>
              <a:rPr lang="fr-FR" sz="2400" b="1" dirty="0" err="1" smtClean="0">
                <a:solidFill>
                  <a:srgbClr val="A04DA3"/>
                </a:solidFill>
                <a:latin typeface="Calibri"/>
                <a:cs typeface="Calibri"/>
              </a:rPr>
              <a:t>coding</a:t>
            </a:r>
            <a:r>
              <a:rPr lang="fr-FR" sz="2400" b="1" dirty="0" smtClean="0">
                <a:solidFill>
                  <a:srgbClr val="A04DA3"/>
                </a:solidFill>
                <a:latin typeface="Calibri"/>
                <a:cs typeface="Calibri"/>
              </a:rPr>
              <a:t> </a:t>
            </a:r>
            <a:r>
              <a:rPr lang="fr-FR" sz="2400" b="1" dirty="0" err="1" smtClean="0">
                <a:solidFill>
                  <a:srgbClr val="A04DA3"/>
                </a:solidFill>
                <a:latin typeface="Calibri"/>
                <a:cs typeface="Calibri"/>
              </a:rPr>
              <a:t>flexibility</a:t>
            </a:r>
            <a:r>
              <a:rPr lang="fr-FR" sz="2400" b="1" dirty="0" smtClean="0">
                <a:solidFill>
                  <a:srgbClr val="A04DA3"/>
                </a:solidFill>
                <a:latin typeface="Calibri"/>
                <a:cs typeface="Calibri"/>
              </a:rPr>
              <a:t>)</a:t>
            </a:r>
            <a:endParaRPr lang="fr-FR" sz="2400" b="1" dirty="0">
              <a:solidFill>
                <a:srgbClr val="A04DA3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Calibri"/>
                <a:cs typeface="Calibri"/>
              </a:rPr>
              <a:t>Conclusions</a:t>
            </a:r>
            <a:endParaRPr lang="fr-FR" dirty="0">
              <a:latin typeface="Calibri"/>
              <a:cs typeface="Calibri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24078" indent="-514350">
              <a:buFont typeface="+mj-lt"/>
              <a:buAutoNum type="arabicParenR" startAt="4"/>
            </a:pPr>
            <a:r>
              <a:rPr lang="fr-FR" dirty="0" err="1" smtClean="0">
                <a:latin typeface="Calibri"/>
                <a:cs typeface="Calibri"/>
              </a:rPr>
              <a:t>Learners</a:t>
            </a:r>
            <a:r>
              <a:rPr lang="fr-FR" dirty="0" smtClean="0">
                <a:latin typeface="Calibri"/>
                <a:cs typeface="Calibri"/>
              </a:rPr>
              <a:t> do master </a:t>
            </a:r>
            <a:r>
              <a:rPr lang="fr-FR" dirty="0" err="1" smtClean="0">
                <a:latin typeface="Calibri"/>
                <a:cs typeface="Calibri"/>
              </a:rPr>
              <a:t>some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specific</a:t>
            </a:r>
            <a:r>
              <a:rPr lang="fr-FR" dirty="0" smtClean="0">
                <a:latin typeface="Calibri"/>
                <a:cs typeface="Calibri"/>
              </a:rPr>
              <a:t> patterns of the </a:t>
            </a:r>
            <a:r>
              <a:rPr lang="fr-FR" dirty="0" err="1" smtClean="0">
                <a:latin typeface="Calibri"/>
                <a:cs typeface="Calibri"/>
              </a:rPr>
              <a:t>metaphorical</a:t>
            </a:r>
            <a:r>
              <a:rPr lang="fr-FR" dirty="0" smtClean="0">
                <a:latin typeface="Calibri"/>
                <a:cs typeface="Calibri"/>
              </a:rPr>
              <a:t> uses of the posture </a:t>
            </a:r>
            <a:r>
              <a:rPr lang="fr-FR" dirty="0" err="1" smtClean="0">
                <a:latin typeface="Calibri"/>
                <a:cs typeface="Calibri"/>
              </a:rPr>
              <a:t>verbs</a:t>
            </a:r>
            <a:endParaRPr lang="fr-FR" dirty="0" smtClean="0">
              <a:latin typeface="Calibri"/>
              <a:cs typeface="Calibri"/>
            </a:endParaRPr>
          </a:p>
          <a:p>
            <a:pPr marL="916686" lvl="1" indent="-514350">
              <a:buFont typeface="Arial"/>
              <a:buChar char="•"/>
            </a:pPr>
            <a:r>
              <a:rPr lang="fr-FR" sz="2200" b="1" i="1" dirty="0" err="1" smtClean="0">
                <a:solidFill>
                  <a:srgbClr val="A04DA3"/>
                </a:solidFill>
                <a:latin typeface="Calibri"/>
                <a:cs typeface="Calibri"/>
              </a:rPr>
              <a:t>Zitten</a:t>
            </a:r>
            <a:r>
              <a:rPr lang="fr-FR" sz="2200" b="1" dirty="0" smtClean="0">
                <a:solidFill>
                  <a:srgbClr val="A04DA3"/>
                </a:solidFill>
                <a:latin typeface="Calibri"/>
                <a:cs typeface="Calibri"/>
              </a:rPr>
              <a:t>: </a:t>
            </a:r>
            <a:r>
              <a:rPr lang="fr-FR" sz="2200" b="1" dirty="0" err="1" smtClean="0">
                <a:solidFill>
                  <a:srgbClr val="A04DA3"/>
                </a:solidFill>
                <a:latin typeface="Calibri"/>
                <a:cs typeface="Calibri"/>
              </a:rPr>
              <a:t>containment</a:t>
            </a:r>
            <a:r>
              <a:rPr lang="fr-FR" sz="2200" b="1" dirty="0" smtClean="0">
                <a:solidFill>
                  <a:srgbClr val="A04DA3"/>
                </a:solidFill>
                <a:latin typeface="Calibri"/>
                <a:cs typeface="Calibri"/>
              </a:rPr>
              <a:t>, </a:t>
            </a:r>
            <a:r>
              <a:rPr lang="fr-FR" sz="2200" b="1" i="1" dirty="0" err="1" smtClean="0">
                <a:solidFill>
                  <a:srgbClr val="A04DA3"/>
                </a:solidFill>
                <a:latin typeface="Calibri"/>
                <a:cs typeface="Calibri"/>
              </a:rPr>
              <a:t>staan</a:t>
            </a:r>
            <a:r>
              <a:rPr lang="fr-FR" sz="2200" b="1" dirty="0" smtClean="0">
                <a:solidFill>
                  <a:srgbClr val="A04DA3"/>
                </a:solidFill>
                <a:latin typeface="Calibri"/>
                <a:cs typeface="Calibri"/>
              </a:rPr>
              <a:t>: </a:t>
            </a:r>
            <a:r>
              <a:rPr lang="fr-FR" sz="2200" b="1" dirty="0" err="1" smtClean="0">
                <a:solidFill>
                  <a:srgbClr val="A04DA3"/>
                </a:solidFill>
                <a:latin typeface="Calibri"/>
                <a:cs typeface="Calibri"/>
              </a:rPr>
              <a:t>written</a:t>
            </a:r>
            <a:r>
              <a:rPr lang="fr-FR" sz="2200" b="1" dirty="0" smtClean="0">
                <a:solidFill>
                  <a:srgbClr val="A04DA3"/>
                </a:solidFill>
                <a:latin typeface="Calibri"/>
                <a:cs typeface="Calibri"/>
              </a:rPr>
              <a:t> </a:t>
            </a:r>
            <a:r>
              <a:rPr lang="fr-FR" sz="2200" b="1" dirty="0" err="1" smtClean="0">
                <a:solidFill>
                  <a:srgbClr val="A04DA3"/>
                </a:solidFill>
                <a:latin typeface="Calibri"/>
                <a:cs typeface="Calibri"/>
              </a:rPr>
              <a:t>text</a:t>
            </a:r>
            <a:r>
              <a:rPr lang="fr-FR" sz="2200" b="1" dirty="0" smtClean="0">
                <a:solidFill>
                  <a:srgbClr val="A04DA3"/>
                </a:solidFill>
                <a:latin typeface="Calibri"/>
                <a:cs typeface="Calibri"/>
              </a:rPr>
              <a:t>, </a:t>
            </a:r>
            <a:r>
              <a:rPr lang="fr-FR" sz="2200" b="1" i="1" dirty="0" err="1" smtClean="0">
                <a:solidFill>
                  <a:srgbClr val="A04DA3"/>
                </a:solidFill>
                <a:latin typeface="Calibri"/>
                <a:cs typeface="Calibri"/>
              </a:rPr>
              <a:t>liggen</a:t>
            </a:r>
            <a:r>
              <a:rPr lang="fr-FR" sz="2200" b="1" dirty="0" smtClean="0">
                <a:solidFill>
                  <a:srgbClr val="A04DA3"/>
                </a:solidFill>
                <a:latin typeface="Calibri"/>
                <a:cs typeface="Calibri"/>
              </a:rPr>
              <a:t>: abstract </a:t>
            </a:r>
            <a:r>
              <a:rPr lang="fr-FR" sz="2200" b="1" dirty="0" err="1" smtClean="0">
                <a:solidFill>
                  <a:srgbClr val="A04DA3"/>
                </a:solidFill>
                <a:latin typeface="Calibri"/>
                <a:cs typeface="Calibri"/>
              </a:rPr>
              <a:t>entities</a:t>
            </a:r>
            <a:endParaRPr lang="fr-FR" sz="2200" b="1" dirty="0" smtClean="0">
              <a:solidFill>
                <a:srgbClr val="A04DA3"/>
              </a:solidFill>
              <a:latin typeface="Calibri"/>
              <a:cs typeface="Calibri"/>
            </a:endParaRPr>
          </a:p>
          <a:p>
            <a:pPr marL="624078" indent="-514350">
              <a:buFont typeface="+mj-lt"/>
              <a:buAutoNum type="arabicParenR" startAt="4"/>
            </a:pPr>
            <a:r>
              <a:rPr lang="fr-FR" dirty="0" err="1" smtClean="0">
                <a:latin typeface="Calibri"/>
                <a:cs typeface="Calibri"/>
              </a:rPr>
              <a:t>Overgeneralisation</a:t>
            </a:r>
            <a:r>
              <a:rPr lang="fr-FR" dirty="0" smtClean="0">
                <a:latin typeface="Calibri"/>
                <a:cs typeface="Calibri"/>
              </a:rPr>
              <a:t> of certain of </a:t>
            </a:r>
            <a:r>
              <a:rPr lang="fr-FR" dirty="0" err="1" smtClean="0">
                <a:latin typeface="Calibri"/>
                <a:cs typeface="Calibri"/>
              </a:rPr>
              <a:t>these</a:t>
            </a:r>
            <a:r>
              <a:rPr lang="fr-FR" dirty="0" smtClean="0">
                <a:latin typeface="Calibri"/>
                <a:cs typeface="Calibri"/>
              </a:rPr>
              <a:t> uses by the </a:t>
            </a:r>
            <a:r>
              <a:rPr lang="fr-FR" dirty="0" err="1" smtClean="0">
                <a:latin typeface="Calibri"/>
                <a:cs typeface="Calibri"/>
              </a:rPr>
              <a:t>learners</a:t>
            </a:r>
            <a:endParaRPr lang="fr-FR" dirty="0" smtClean="0">
              <a:latin typeface="Calibri"/>
              <a:cs typeface="Calibri"/>
            </a:endParaRPr>
          </a:p>
          <a:p>
            <a:pPr marL="624078" indent="-514350">
              <a:buFont typeface="+mj-lt"/>
              <a:buAutoNum type="arabicParenR" startAt="4"/>
            </a:pPr>
            <a:r>
              <a:rPr lang="fr-FR" dirty="0" smtClean="0">
                <a:latin typeface="Calibri"/>
                <a:cs typeface="Calibri"/>
              </a:rPr>
              <a:t>Posture </a:t>
            </a:r>
            <a:r>
              <a:rPr lang="fr-FR" dirty="0" err="1" smtClean="0">
                <a:latin typeface="Calibri"/>
                <a:cs typeface="Calibri"/>
              </a:rPr>
              <a:t>verb</a:t>
            </a:r>
            <a:r>
              <a:rPr lang="fr-FR" dirty="0" smtClean="0">
                <a:latin typeface="Calibri"/>
                <a:cs typeface="Calibri"/>
              </a:rPr>
              <a:t> panic</a:t>
            </a:r>
          </a:p>
          <a:p>
            <a:pPr marL="624078" indent="-514350">
              <a:buNone/>
            </a:pPr>
            <a:r>
              <a:rPr lang="fr-FR" dirty="0" smtClean="0">
                <a:latin typeface="Calibri"/>
                <a:cs typeface="Calibri"/>
              </a:rPr>
              <a:t>	</a:t>
            </a:r>
            <a:r>
              <a:rPr lang="fr-FR" sz="2595" b="1" dirty="0" smtClean="0">
                <a:solidFill>
                  <a:schemeClr val="accent3"/>
                </a:solidFill>
                <a:latin typeface="Calibri"/>
                <a:cs typeface="Calibri"/>
              </a:rPr>
              <a:t>=&gt; </a:t>
            </a:r>
            <a:r>
              <a:rPr lang="fr-FR" sz="2595" b="1" dirty="0" err="1" smtClean="0">
                <a:solidFill>
                  <a:schemeClr val="accent3"/>
                </a:solidFill>
                <a:latin typeface="Calibri"/>
                <a:cs typeface="Calibri"/>
              </a:rPr>
              <a:t>learners</a:t>
            </a:r>
            <a:r>
              <a:rPr lang="fr-FR" sz="2595" b="1" dirty="0" smtClean="0">
                <a:solidFill>
                  <a:schemeClr val="accent3"/>
                </a:solidFill>
                <a:latin typeface="Calibri"/>
                <a:cs typeface="Calibri"/>
              </a:rPr>
              <a:t> have </a:t>
            </a:r>
            <a:r>
              <a:rPr lang="fr-FR" sz="2595" b="1" dirty="0" err="1" smtClean="0">
                <a:solidFill>
                  <a:schemeClr val="accent3"/>
                </a:solidFill>
                <a:latin typeface="Calibri"/>
                <a:cs typeface="Calibri"/>
              </a:rPr>
              <a:t>mastered</a:t>
            </a:r>
            <a:r>
              <a:rPr lang="fr-FR" sz="2595" b="1" dirty="0" smtClean="0">
                <a:solidFill>
                  <a:schemeClr val="accent3"/>
                </a:solidFill>
                <a:latin typeface="Calibri"/>
                <a:cs typeface="Calibri"/>
              </a:rPr>
              <a:t> the </a:t>
            </a:r>
            <a:r>
              <a:rPr lang="fr-FR" sz="2595" b="1" dirty="0" err="1" smtClean="0">
                <a:solidFill>
                  <a:schemeClr val="accent3"/>
                </a:solidFill>
                <a:latin typeface="Calibri"/>
                <a:cs typeface="Calibri"/>
              </a:rPr>
              <a:t>logic</a:t>
            </a:r>
            <a:r>
              <a:rPr lang="fr-FR" sz="2595" b="1" dirty="0" smtClean="0">
                <a:solidFill>
                  <a:schemeClr val="accent3"/>
                </a:solidFill>
                <a:latin typeface="Calibri"/>
                <a:cs typeface="Calibri"/>
              </a:rPr>
              <a:t> of certain </a:t>
            </a:r>
            <a:r>
              <a:rPr lang="fr-FR" sz="2595" b="1" dirty="0" err="1" smtClean="0">
                <a:solidFill>
                  <a:schemeClr val="accent3"/>
                </a:solidFill>
                <a:latin typeface="Calibri"/>
                <a:cs typeface="Calibri"/>
              </a:rPr>
              <a:t>specific</a:t>
            </a:r>
            <a:r>
              <a:rPr lang="fr-FR" sz="2595" b="1" dirty="0" smtClean="0">
                <a:solidFill>
                  <a:schemeClr val="accent3"/>
                </a:solidFill>
                <a:latin typeface="Calibri"/>
                <a:cs typeface="Calibri"/>
              </a:rPr>
              <a:t> uses</a:t>
            </a:r>
          </a:p>
          <a:p>
            <a:pPr marL="624078" indent="-514350">
              <a:buNone/>
            </a:pPr>
            <a:r>
              <a:rPr lang="fr-FR" sz="2595" b="1" dirty="0" smtClean="0">
                <a:solidFill>
                  <a:schemeClr val="accent3"/>
                </a:solidFill>
                <a:latin typeface="Calibri"/>
                <a:cs typeface="Calibri"/>
              </a:rPr>
              <a:t>	=&gt; </a:t>
            </a:r>
            <a:r>
              <a:rPr lang="fr-FR" sz="2595" b="1" dirty="0" err="1" smtClean="0">
                <a:solidFill>
                  <a:schemeClr val="accent3"/>
                </a:solidFill>
                <a:latin typeface="Calibri"/>
                <a:cs typeface="Calibri"/>
              </a:rPr>
              <a:t>learners</a:t>
            </a:r>
            <a:r>
              <a:rPr lang="fr-FR" sz="2595" b="1" dirty="0" smtClean="0">
                <a:solidFill>
                  <a:schemeClr val="accent3"/>
                </a:solidFill>
                <a:latin typeface="Calibri"/>
                <a:cs typeface="Calibri"/>
              </a:rPr>
              <a:t> are </a:t>
            </a:r>
            <a:r>
              <a:rPr lang="fr-FR" sz="2595" b="1" dirty="0" err="1" smtClean="0">
                <a:solidFill>
                  <a:schemeClr val="accent3"/>
                </a:solidFill>
                <a:latin typeface="Calibri"/>
                <a:cs typeface="Calibri"/>
              </a:rPr>
              <a:t>exploiting</a:t>
            </a:r>
            <a:r>
              <a:rPr lang="fr-FR" sz="2595" b="1" dirty="0" smtClean="0">
                <a:solidFill>
                  <a:schemeClr val="accent3"/>
                </a:solidFill>
                <a:latin typeface="Calibri"/>
                <a:cs typeface="Calibri"/>
              </a:rPr>
              <a:t> </a:t>
            </a:r>
            <a:r>
              <a:rPr lang="fr-FR" sz="2595" b="1" dirty="0" err="1" smtClean="0">
                <a:solidFill>
                  <a:schemeClr val="accent3"/>
                </a:solidFill>
                <a:latin typeface="Calibri"/>
                <a:cs typeface="Calibri"/>
              </a:rPr>
              <a:t>these</a:t>
            </a:r>
            <a:r>
              <a:rPr lang="fr-FR" sz="2595" b="1" dirty="0" smtClean="0">
                <a:solidFill>
                  <a:schemeClr val="accent3"/>
                </a:solidFill>
                <a:latin typeface="Calibri"/>
                <a:cs typeface="Calibri"/>
              </a:rPr>
              <a:t> insights to code </a:t>
            </a:r>
            <a:r>
              <a:rPr lang="fr-FR" sz="2595" b="1" dirty="0" err="1" smtClean="0">
                <a:solidFill>
                  <a:schemeClr val="accent3"/>
                </a:solidFill>
                <a:latin typeface="Calibri"/>
                <a:cs typeface="Calibri"/>
              </a:rPr>
              <a:t>similar</a:t>
            </a:r>
            <a:r>
              <a:rPr lang="fr-FR" sz="2595" b="1" dirty="0" smtClean="0">
                <a:solidFill>
                  <a:schemeClr val="accent3"/>
                </a:solidFill>
                <a:latin typeface="Calibri"/>
                <a:cs typeface="Calibri"/>
              </a:rPr>
              <a:t> situations</a:t>
            </a:r>
          </a:p>
          <a:p>
            <a:pPr marL="624078" indent="-514350">
              <a:buNone/>
            </a:pPr>
            <a:r>
              <a:rPr lang="fr-FR" sz="2595" b="1" dirty="0" smtClean="0">
                <a:solidFill>
                  <a:schemeClr val="accent2"/>
                </a:solidFill>
                <a:latin typeface="Calibri"/>
                <a:cs typeface="Calibri"/>
              </a:rPr>
              <a:t>		=&gt; </a:t>
            </a:r>
            <a:r>
              <a:rPr lang="fr-FR" sz="2595" b="1" dirty="0" err="1" smtClean="0">
                <a:solidFill>
                  <a:schemeClr val="accent2"/>
                </a:solidFill>
                <a:latin typeface="Calibri"/>
                <a:cs typeface="Calibri"/>
              </a:rPr>
              <a:t>overgeneralise</a:t>
            </a:r>
            <a:r>
              <a:rPr lang="fr-FR" sz="2595" b="1" dirty="0" smtClean="0">
                <a:solidFill>
                  <a:schemeClr val="accent2"/>
                </a:solidFill>
                <a:latin typeface="Calibri"/>
                <a:cs typeface="Calibri"/>
              </a:rPr>
              <a:t> (// L1 acquisition)</a:t>
            </a:r>
          </a:p>
          <a:p>
            <a:pPr marL="624078" indent="-514350">
              <a:buNone/>
            </a:pPr>
            <a:r>
              <a:rPr lang="fr-FR" sz="2595" b="1" dirty="0" smtClean="0">
                <a:solidFill>
                  <a:schemeClr val="accent2"/>
                </a:solidFill>
                <a:latin typeface="Calibri"/>
                <a:cs typeface="Calibri"/>
              </a:rPr>
              <a:t>		=&gt; </a:t>
            </a:r>
            <a:r>
              <a:rPr lang="fr-FR" sz="2595" b="1" dirty="0" err="1" smtClean="0">
                <a:solidFill>
                  <a:schemeClr val="accent2"/>
                </a:solidFill>
                <a:latin typeface="Calibri"/>
                <a:cs typeface="Calibri"/>
              </a:rPr>
              <a:t>some</a:t>
            </a:r>
            <a:r>
              <a:rPr lang="fr-FR" sz="2595" b="1" dirty="0" smtClean="0">
                <a:solidFill>
                  <a:schemeClr val="accent2"/>
                </a:solidFill>
                <a:latin typeface="Calibri"/>
                <a:cs typeface="Calibri"/>
              </a:rPr>
              <a:t> of the </a:t>
            </a:r>
            <a:r>
              <a:rPr lang="fr-FR" sz="2595" b="1" dirty="0" err="1" smtClean="0">
                <a:solidFill>
                  <a:schemeClr val="accent2"/>
                </a:solidFill>
                <a:latin typeface="Calibri"/>
                <a:cs typeface="Calibri"/>
              </a:rPr>
              <a:t>learners</a:t>
            </a:r>
            <a:r>
              <a:rPr lang="fr-FR" sz="2595" b="1" dirty="0" smtClean="0">
                <a:solidFill>
                  <a:schemeClr val="accent2"/>
                </a:solidFill>
                <a:latin typeface="Calibri"/>
                <a:cs typeface="Calibri"/>
              </a:rPr>
              <a:t> </a:t>
            </a:r>
            <a:r>
              <a:rPr lang="fr-FR" sz="2595" b="1" dirty="0" err="1" smtClean="0">
                <a:solidFill>
                  <a:schemeClr val="accent2"/>
                </a:solidFill>
                <a:latin typeface="Calibri"/>
                <a:cs typeface="Calibri"/>
              </a:rPr>
              <a:t>errors</a:t>
            </a:r>
            <a:r>
              <a:rPr lang="fr-FR" sz="2595" b="1" dirty="0" smtClean="0">
                <a:solidFill>
                  <a:schemeClr val="accent2"/>
                </a:solidFill>
                <a:latin typeface="Calibri"/>
                <a:cs typeface="Calibri"/>
              </a:rPr>
              <a:t> </a:t>
            </a:r>
            <a:r>
              <a:rPr lang="fr-FR" sz="2595" b="1" dirty="0" err="1" smtClean="0">
                <a:solidFill>
                  <a:schemeClr val="accent2"/>
                </a:solidFill>
                <a:latin typeface="Calibri"/>
                <a:cs typeface="Calibri"/>
              </a:rPr>
              <a:t>reveal</a:t>
            </a:r>
            <a:r>
              <a:rPr lang="fr-FR" sz="2595" b="1" dirty="0" smtClean="0">
                <a:solidFill>
                  <a:schemeClr val="accent2"/>
                </a:solidFill>
                <a:latin typeface="Calibri"/>
                <a:cs typeface="Calibri"/>
              </a:rPr>
              <a:t> a partial insight </a:t>
            </a:r>
          </a:p>
          <a:p>
            <a:pPr marL="624078" indent="-514350">
              <a:buNone/>
            </a:pPr>
            <a:r>
              <a:rPr lang="fr-FR" sz="2595" b="1" dirty="0" smtClean="0">
                <a:solidFill>
                  <a:schemeClr val="accent2"/>
                </a:solidFill>
                <a:latin typeface="Calibri"/>
                <a:cs typeface="Calibri"/>
              </a:rPr>
              <a:t>		</a:t>
            </a:r>
            <a:r>
              <a:rPr lang="fr-FR" sz="2595" b="1" dirty="0" err="1" smtClean="0">
                <a:solidFill>
                  <a:schemeClr val="accent2"/>
                </a:solidFill>
                <a:latin typeface="Calibri"/>
                <a:cs typeface="Calibri"/>
              </a:rPr>
              <a:t>into</a:t>
            </a:r>
            <a:r>
              <a:rPr lang="fr-FR" sz="2595" b="1" dirty="0" smtClean="0">
                <a:solidFill>
                  <a:schemeClr val="accent2"/>
                </a:solidFill>
                <a:latin typeface="Calibri"/>
                <a:cs typeface="Calibri"/>
              </a:rPr>
              <a:t> the </a:t>
            </a:r>
            <a:r>
              <a:rPr lang="fr-FR" sz="2595" b="1" dirty="0" err="1" smtClean="0">
                <a:solidFill>
                  <a:schemeClr val="accent2"/>
                </a:solidFill>
                <a:latin typeface="Calibri"/>
                <a:cs typeface="Calibri"/>
              </a:rPr>
              <a:t>linguistic</a:t>
            </a:r>
            <a:r>
              <a:rPr lang="fr-FR" sz="2595" b="1" dirty="0" smtClean="0">
                <a:solidFill>
                  <a:schemeClr val="accent2"/>
                </a:solidFill>
                <a:latin typeface="Calibri"/>
                <a:cs typeface="Calibri"/>
              </a:rPr>
              <a:t> system</a:t>
            </a:r>
          </a:p>
          <a:p>
            <a:pPr marL="916686" lvl="1" indent="-514350">
              <a:buFont typeface="+mj-lt"/>
              <a:buAutoNum type="arabicParenR"/>
            </a:pPr>
            <a:endParaRPr lang="fr-FR" sz="2200" b="1" dirty="0">
              <a:solidFill>
                <a:srgbClr val="A04DA3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9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Calibri"/>
                <a:cs typeface="Calibri"/>
              </a:rPr>
              <a:t>Discussion</a:t>
            </a:r>
            <a:endParaRPr lang="fr-FR" dirty="0">
              <a:latin typeface="Calibri"/>
              <a:cs typeface="Calibri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 smtClean="0">
                <a:latin typeface="Calibri"/>
                <a:cs typeface="Calibri"/>
              </a:rPr>
              <a:t>To </a:t>
            </a:r>
            <a:r>
              <a:rPr lang="fr-FR" dirty="0" err="1" smtClean="0">
                <a:latin typeface="Calibri"/>
                <a:cs typeface="Calibri"/>
              </a:rPr>
              <a:t>what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extent</a:t>
            </a:r>
            <a:r>
              <a:rPr lang="fr-FR" dirty="0" smtClean="0">
                <a:latin typeface="Calibri"/>
                <a:cs typeface="Calibri"/>
              </a:rPr>
              <a:t> do the </a:t>
            </a:r>
            <a:r>
              <a:rPr lang="fr-FR" dirty="0" err="1" smtClean="0">
                <a:latin typeface="Calibri"/>
                <a:cs typeface="Calibri"/>
              </a:rPr>
              <a:t>learners</a:t>
            </a:r>
            <a:r>
              <a:rPr lang="fr-FR" dirty="0" smtClean="0">
                <a:latin typeface="Calibri"/>
                <a:cs typeface="Calibri"/>
              </a:rPr>
              <a:t> master the </a:t>
            </a:r>
            <a:r>
              <a:rPr lang="fr-FR" dirty="0" err="1" smtClean="0">
                <a:latin typeface="Calibri"/>
                <a:cs typeface="Calibri"/>
              </a:rPr>
              <a:t>semantic</a:t>
            </a:r>
            <a:r>
              <a:rPr lang="fr-FR" dirty="0" smtClean="0">
                <a:latin typeface="Calibri"/>
                <a:cs typeface="Calibri"/>
              </a:rPr>
              <a:t> network a </a:t>
            </a:r>
            <a:r>
              <a:rPr lang="fr-FR" dirty="0" err="1" smtClean="0">
                <a:latin typeface="Calibri"/>
                <a:cs typeface="Calibri"/>
              </a:rPr>
              <a:t>given</a:t>
            </a:r>
            <a:r>
              <a:rPr lang="fr-FR" dirty="0" smtClean="0">
                <a:latin typeface="Calibri"/>
                <a:cs typeface="Calibri"/>
              </a:rPr>
              <a:t> posture </a:t>
            </a:r>
            <a:r>
              <a:rPr lang="fr-FR" dirty="0" err="1" smtClean="0">
                <a:latin typeface="Calibri"/>
                <a:cs typeface="Calibri"/>
              </a:rPr>
              <a:t>verb</a:t>
            </a:r>
            <a:r>
              <a:rPr lang="fr-FR" dirty="0" smtClean="0">
                <a:latin typeface="Calibri"/>
                <a:cs typeface="Calibri"/>
              </a:rPr>
              <a:t>?</a:t>
            </a:r>
          </a:p>
          <a:p>
            <a:pPr lvl="1"/>
            <a:r>
              <a:rPr lang="fr-FR" dirty="0" err="1" smtClean="0">
                <a:latin typeface="Calibri"/>
                <a:cs typeface="Calibri"/>
              </a:rPr>
              <a:t>Learners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when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assimilating</a:t>
            </a:r>
            <a:r>
              <a:rPr lang="fr-FR" dirty="0" smtClean="0">
                <a:latin typeface="Calibri"/>
                <a:cs typeface="Calibri"/>
              </a:rPr>
              <a:t> a new pattern of use </a:t>
            </a:r>
            <a:r>
              <a:rPr lang="fr-FR" dirty="0" err="1" smtClean="0">
                <a:latin typeface="Calibri"/>
                <a:cs typeface="Calibri"/>
              </a:rPr>
              <a:t>learn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it</a:t>
            </a:r>
            <a:r>
              <a:rPr lang="fr-FR" dirty="0" smtClean="0">
                <a:latin typeface="Calibri"/>
                <a:cs typeface="Calibri"/>
              </a:rPr>
              <a:t> as a </a:t>
            </a:r>
            <a:r>
              <a:rPr lang="fr-FR" b="1" dirty="0" err="1" smtClean="0">
                <a:latin typeface="Calibri"/>
                <a:cs typeface="Calibri"/>
              </a:rPr>
              <a:t>separate</a:t>
            </a:r>
            <a:r>
              <a:rPr lang="fr-FR" b="1" dirty="0" smtClean="0">
                <a:latin typeface="Calibri"/>
                <a:cs typeface="Calibri"/>
              </a:rPr>
              <a:t> unit</a:t>
            </a:r>
            <a:r>
              <a:rPr lang="fr-FR" dirty="0" smtClean="0">
                <a:latin typeface="Calibri"/>
                <a:cs typeface="Calibri"/>
              </a:rPr>
              <a:t> (// </a:t>
            </a:r>
            <a:r>
              <a:rPr lang="fr-FR" dirty="0" err="1" smtClean="0">
                <a:latin typeface="Calibri"/>
                <a:cs typeface="Calibri"/>
              </a:rPr>
              <a:t>usage-based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approach</a:t>
            </a:r>
            <a:r>
              <a:rPr lang="fr-FR" dirty="0" smtClean="0">
                <a:latin typeface="Calibri"/>
                <a:cs typeface="Calibri"/>
              </a:rPr>
              <a:t>)</a:t>
            </a:r>
          </a:p>
          <a:p>
            <a:pPr lvl="2"/>
            <a:r>
              <a:rPr lang="fr-FR" dirty="0" smtClean="0">
                <a:latin typeface="Calibri"/>
                <a:cs typeface="Calibri"/>
              </a:rPr>
              <a:t>« use </a:t>
            </a:r>
            <a:r>
              <a:rPr lang="fr-FR" i="1" dirty="0" err="1" smtClean="0">
                <a:latin typeface="Calibri"/>
                <a:cs typeface="Calibri"/>
              </a:rPr>
              <a:t>staan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when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coding</a:t>
            </a:r>
            <a:r>
              <a:rPr lang="fr-FR" dirty="0" smtClean="0">
                <a:latin typeface="Calibri"/>
                <a:cs typeface="Calibri"/>
              </a:rPr>
              <a:t> the location of an </a:t>
            </a:r>
            <a:r>
              <a:rPr lang="fr-FR" dirty="0" err="1" smtClean="0">
                <a:latin typeface="Calibri"/>
                <a:cs typeface="Calibri"/>
              </a:rPr>
              <a:t>entity</a:t>
            </a:r>
            <a:r>
              <a:rPr lang="fr-FR" dirty="0" smtClean="0">
                <a:latin typeface="Calibri"/>
                <a:cs typeface="Calibri"/>
              </a:rPr>
              <a:t> on </a:t>
            </a:r>
            <a:r>
              <a:rPr lang="fr-FR" dirty="0" err="1" smtClean="0">
                <a:latin typeface="Calibri"/>
                <a:cs typeface="Calibri"/>
              </a:rPr>
              <a:t>its</a:t>
            </a:r>
            <a:r>
              <a:rPr lang="fr-FR" dirty="0" smtClean="0">
                <a:latin typeface="Calibri"/>
                <a:cs typeface="Calibri"/>
              </a:rPr>
              <a:t> base »</a:t>
            </a:r>
          </a:p>
          <a:p>
            <a:pPr lvl="2"/>
            <a:r>
              <a:rPr lang="fr-FR" dirty="0" smtClean="0">
                <a:latin typeface="Calibri"/>
                <a:cs typeface="Calibri"/>
              </a:rPr>
              <a:t>« use</a:t>
            </a:r>
            <a:r>
              <a:rPr lang="fr-FR" i="1" dirty="0" smtClean="0">
                <a:latin typeface="Calibri"/>
                <a:cs typeface="Calibri"/>
              </a:rPr>
              <a:t> </a:t>
            </a:r>
            <a:r>
              <a:rPr lang="fr-FR" i="1" dirty="0" err="1" smtClean="0">
                <a:latin typeface="Calibri"/>
                <a:cs typeface="Calibri"/>
              </a:rPr>
              <a:t>liggen</a:t>
            </a:r>
            <a:r>
              <a:rPr lang="fr-FR" i="1" dirty="0" smtClean="0">
                <a:latin typeface="Calibri"/>
                <a:cs typeface="Calibri"/>
              </a:rPr>
              <a:t> </a:t>
            </a:r>
            <a:r>
              <a:rPr lang="fr-FR" dirty="0" smtClean="0">
                <a:latin typeface="Calibri"/>
                <a:cs typeface="Calibri"/>
              </a:rPr>
              <a:t>for a </a:t>
            </a:r>
            <a:r>
              <a:rPr lang="fr-FR" dirty="0" err="1" smtClean="0">
                <a:latin typeface="Calibri"/>
                <a:cs typeface="Calibri"/>
              </a:rPr>
              <a:t>symmetrical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object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located</a:t>
            </a:r>
            <a:r>
              <a:rPr lang="fr-FR" dirty="0" smtClean="0">
                <a:latin typeface="Calibri"/>
                <a:cs typeface="Calibri"/>
              </a:rPr>
              <a:t> in </a:t>
            </a:r>
            <a:r>
              <a:rPr lang="fr-FR" dirty="0" err="1" smtClean="0">
                <a:latin typeface="Calibri"/>
                <a:cs typeface="Calibri"/>
              </a:rPr>
              <a:t>space</a:t>
            </a:r>
            <a:r>
              <a:rPr lang="fr-FR" dirty="0" smtClean="0">
                <a:latin typeface="Calibri"/>
                <a:cs typeface="Calibri"/>
              </a:rPr>
              <a:t> »</a:t>
            </a:r>
          </a:p>
          <a:p>
            <a:pPr lvl="2"/>
            <a:r>
              <a:rPr lang="fr-FR" dirty="0" smtClean="0">
                <a:latin typeface="Calibri"/>
                <a:cs typeface="Calibri"/>
              </a:rPr>
              <a:t>« use </a:t>
            </a:r>
            <a:r>
              <a:rPr lang="fr-FR" i="1" dirty="0" err="1" smtClean="0">
                <a:latin typeface="Calibri"/>
                <a:cs typeface="Calibri"/>
              </a:rPr>
              <a:t>zitten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when</a:t>
            </a:r>
            <a:r>
              <a:rPr lang="fr-FR" dirty="0" smtClean="0">
                <a:latin typeface="Calibri"/>
                <a:cs typeface="Calibri"/>
              </a:rPr>
              <a:t> an </a:t>
            </a:r>
            <a:r>
              <a:rPr lang="fr-FR" dirty="0" err="1" smtClean="0">
                <a:latin typeface="Calibri"/>
                <a:cs typeface="Calibri"/>
              </a:rPr>
              <a:t>entity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is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closely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contained</a:t>
            </a:r>
            <a:r>
              <a:rPr lang="fr-FR" dirty="0" smtClean="0">
                <a:latin typeface="Calibri"/>
                <a:cs typeface="Calibri"/>
              </a:rPr>
              <a:t> by </a:t>
            </a:r>
            <a:r>
              <a:rPr lang="fr-FR" dirty="0" err="1" smtClean="0">
                <a:latin typeface="Calibri"/>
                <a:cs typeface="Calibri"/>
              </a:rPr>
              <a:t>another</a:t>
            </a:r>
            <a:r>
              <a:rPr lang="fr-FR" dirty="0" smtClean="0">
                <a:latin typeface="Calibri"/>
                <a:cs typeface="Calibri"/>
              </a:rPr>
              <a:t> »</a:t>
            </a:r>
          </a:p>
          <a:p>
            <a:pPr lvl="1"/>
            <a:r>
              <a:rPr lang="fr-FR" dirty="0" err="1" smtClean="0">
                <a:latin typeface="Calibri"/>
                <a:cs typeface="Calibri"/>
              </a:rPr>
              <a:t>Missing</a:t>
            </a:r>
            <a:r>
              <a:rPr lang="fr-FR" dirty="0" smtClean="0">
                <a:latin typeface="Calibri"/>
                <a:cs typeface="Calibri"/>
              </a:rPr>
              <a:t> insights as to how the </a:t>
            </a:r>
            <a:r>
              <a:rPr lang="fr-FR" dirty="0" err="1" smtClean="0">
                <a:latin typeface="Calibri"/>
                <a:cs typeface="Calibri"/>
              </a:rPr>
              <a:t>different</a:t>
            </a:r>
            <a:r>
              <a:rPr lang="fr-FR" dirty="0" smtClean="0">
                <a:latin typeface="Calibri"/>
                <a:cs typeface="Calibri"/>
              </a:rPr>
              <a:t> nuances of a </a:t>
            </a:r>
            <a:r>
              <a:rPr lang="fr-FR" dirty="0" err="1" smtClean="0">
                <a:latin typeface="Calibri"/>
                <a:cs typeface="Calibri"/>
              </a:rPr>
              <a:t>given</a:t>
            </a:r>
            <a:r>
              <a:rPr lang="fr-FR" dirty="0" smtClean="0">
                <a:latin typeface="Calibri"/>
                <a:cs typeface="Calibri"/>
              </a:rPr>
              <a:t> posture </a:t>
            </a:r>
            <a:r>
              <a:rPr lang="fr-FR" dirty="0" err="1" smtClean="0">
                <a:latin typeface="Calibri"/>
                <a:cs typeface="Calibri"/>
              </a:rPr>
              <a:t>verb</a:t>
            </a:r>
            <a:r>
              <a:rPr lang="fr-FR" dirty="0" smtClean="0">
                <a:latin typeface="Calibri"/>
                <a:cs typeface="Calibri"/>
              </a:rPr>
              <a:t> relate to </a:t>
            </a:r>
            <a:r>
              <a:rPr lang="fr-FR" dirty="0" err="1" smtClean="0">
                <a:latin typeface="Calibri"/>
                <a:cs typeface="Calibri"/>
              </a:rPr>
              <a:t>each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other</a:t>
            </a:r>
            <a:endParaRPr lang="fr-FR" dirty="0" smtClean="0">
              <a:latin typeface="Calibri"/>
              <a:cs typeface="Calibri"/>
            </a:endParaRPr>
          </a:p>
          <a:p>
            <a:pPr lvl="2"/>
            <a:r>
              <a:rPr lang="fr-FR" dirty="0" smtClean="0">
                <a:latin typeface="Calibri"/>
                <a:cs typeface="Calibri"/>
              </a:rPr>
              <a:t>=&gt; </a:t>
            </a:r>
            <a:r>
              <a:rPr lang="fr-FR" dirty="0" err="1" smtClean="0">
                <a:latin typeface="Calibri"/>
                <a:cs typeface="Calibri"/>
              </a:rPr>
              <a:t>mastering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some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specific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metaphorical</a:t>
            </a:r>
            <a:r>
              <a:rPr lang="fr-FR" dirty="0" smtClean="0">
                <a:latin typeface="Calibri"/>
                <a:cs typeface="Calibri"/>
              </a:rPr>
              <a:t> uses ≠ </a:t>
            </a:r>
            <a:r>
              <a:rPr lang="fr-FR" dirty="0" err="1" smtClean="0">
                <a:latin typeface="Calibri"/>
                <a:cs typeface="Calibri"/>
              </a:rPr>
              <a:t>mastering</a:t>
            </a:r>
            <a:r>
              <a:rPr lang="fr-FR" dirty="0" smtClean="0">
                <a:latin typeface="Calibri"/>
                <a:cs typeface="Calibri"/>
              </a:rPr>
              <a:t> of the </a:t>
            </a:r>
            <a:r>
              <a:rPr lang="fr-FR" dirty="0" err="1" smtClean="0">
                <a:latin typeface="Calibri"/>
                <a:cs typeface="Calibri"/>
              </a:rPr>
              <a:t>whole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semantic</a:t>
            </a:r>
            <a:r>
              <a:rPr lang="fr-FR" dirty="0" smtClean="0">
                <a:latin typeface="Calibri"/>
                <a:cs typeface="Calibri"/>
              </a:rPr>
              <a:t> structure</a:t>
            </a:r>
            <a:endParaRPr lang="fr-FR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Calibri"/>
                <a:cs typeface="Calibri"/>
              </a:rPr>
              <a:t>Discussion</a:t>
            </a:r>
            <a:endParaRPr lang="fr-FR" dirty="0">
              <a:latin typeface="Calibri"/>
              <a:cs typeface="Calibri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>
                <a:latin typeface="Calibri"/>
                <a:cs typeface="Calibri"/>
              </a:rPr>
              <a:t>Learners</a:t>
            </a:r>
            <a:r>
              <a:rPr lang="fr-FR" dirty="0" smtClean="0">
                <a:latin typeface="Calibri"/>
                <a:cs typeface="Calibri"/>
              </a:rPr>
              <a:t>’ </a:t>
            </a:r>
            <a:r>
              <a:rPr lang="fr-FR" dirty="0" err="1" smtClean="0">
                <a:latin typeface="Calibri"/>
                <a:cs typeface="Calibri"/>
              </a:rPr>
              <a:t>linguistic</a:t>
            </a:r>
            <a:r>
              <a:rPr lang="fr-FR" dirty="0" smtClean="0">
                <a:latin typeface="Calibri"/>
                <a:cs typeface="Calibri"/>
              </a:rPr>
              <a:t> system</a:t>
            </a:r>
          </a:p>
          <a:p>
            <a:pPr lvl="1"/>
            <a:r>
              <a:rPr lang="fr-FR" dirty="0" smtClean="0">
                <a:latin typeface="Calibri"/>
                <a:cs typeface="Calibri"/>
              </a:rPr>
              <a:t>S</a:t>
            </a:r>
            <a:r>
              <a:rPr lang="fr-FR" dirty="0" err="1" smtClean="0">
                <a:latin typeface="Calibri"/>
                <a:cs typeface="Calibri"/>
              </a:rPr>
              <a:t>ystem</a:t>
            </a:r>
            <a:r>
              <a:rPr lang="fr-FR" dirty="0" smtClean="0">
                <a:latin typeface="Calibri"/>
                <a:cs typeface="Calibri"/>
              </a:rPr>
              <a:t> of </a:t>
            </a:r>
            <a:r>
              <a:rPr lang="fr-FR" dirty="0" err="1" smtClean="0">
                <a:latin typeface="Calibri"/>
                <a:cs typeface="Calibri"/>
              </a:rPr>
              <a:t>its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own</a:t>
            </a:r>
            <a:r>
              <a:rPr lang="fr-FR" dirty="0" smtClean="0">
                <a:latin typeface="Calibri"/>
                <a:cs typeface="Calibri"/>
              </a:rPr>
              <a:t> right </a:t>
            </a:r>
          </a:p>
          <a:p>
            <a:pPr lvl="1"/>
            <a:r>
              <a:rPr lang="fr-FR" dirty="0" smtClean="0">
                <a:latin typeface="Calibri"/>
                <a:cs typeface="Calibri"/>
              </a:rPr>
              <a:t>Mixed </a:t>
            </a:r>
            <a:r>
              <a:rPr lang="fr-FR" dirty="0" err="1" smtClean="0">
                <a:latin typeface="Calibri"/>
                <a:cs typeface="Calibri"/>
              </a:rPr>
              <a:t>logic</a:t>
            </a:r>
            <a:r>
              <a:rPr lang="fr-FR" dirty="0" smtClean="0">
                <a:latin typeface="Calibri"/>
                <a:cs typeface="Calibri"/>
              </a:rPr>
              <a:t>:</a:t>
            </a:r>
          </a:p>
          <a:p>
            <a:pPr lvl="2"/>
            <a:r>
              <a:rPr lang="fr-FR" dirty="0" smtClean="0">
                <a:latin typeface="Calibri"/>
                <a:cs typeface="Calibri"/>
              </a:rPr>
              <a:t>I</a:t>
            </a:r>
            <a:r>
              <a:rPr lang="fr-FR" dirty="0" err="1" smtClean="0">
                <a:latin typeface="Calibri"/>
                <a:cs typeface="Calibri"/>
              </a:rPr>
              <a:t>nterferences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from</a:t>
            </a:r>
            <a:r>
              <a:rPr lang="fr-FR" dirty="0" smtClean="0">
                <a:latin typeface="Calibri"/>
                <a:cs typeface="Calibri"/>
              </a:rPr>
              <a:t> L1 (// </a:t>
            </a:r>
            <a:r>
              <a:rPr lang="fr-FR" dirty="0" err="1" smtClean="0">
                <a:latin typeface="Calibri"/>
                <a:cs typeface="Calibri"/>
              </a:rPr>
              <a:t>underuse</a:t>
            </a:r>
            <a:r>
              <a:rPr lang="fr-FR" dirty="0" smtClean="0">
                <a:latin typeface="Calibri"/>
                <a:cs typeface="Calibri"/>
              </a:rPr>
              <a:t>)</a:t>
            </a:r>
          </a:p>
          <a:p>
            <a:pPr lvl="2"/>
            <a:r>
              <a:rPr lang="fr-FR" dirty="0" err="1" smtClean="0">
                <a:latin typeface="Calibri"/>
                <a:cs typeface="Calibri"/>
              </a:rPr>
              <a:t>Overextensions</a:t>
            </a:r>
            <a:r>
              <a:rPr lang="fr-FR" dirty="0" smtClean="0">
                <a:latin typeface="Calibri"/>
                <a:cs typeface="Calibri"/>
              </a:rPr>
              <a:t> of patterns </a:t>
            </a:r>
            <a:r>
              <a:rPr lang="fr-FR" dirty="0" err="1" smtClean="0">
                <a:latin typeface="Calibri"/>
                <a:cs typeface="Calibri"/>
              </a:rPr>
              <a:t>observed</a:t>
            </a:r>
            <a:r>
              <a:rPr lang="fr-FR" dirty="0" smtClean="0">
                <a:latin typeface="Calibri"/>
                <a:cs typeface="Calibri"/>
              </a:rPr>
              <a:t> in L1</a:t>
            </a:r>
          </a:p>
          <a:p>
            <a:r>
              <a:rPr lang="fr-FR" dirty="0" smtClean="0">
                <a:latin typeface="Calibri"/>
                <a:cs typeface="Calibri"/>
              </a:rPr>
              <a:t>Input </a:t>
            </a:r>
            <a:r>
              <a:rPr lang="fr-FR" dirty="0" err="1" smtClean="0">
                <a:latin typeface="Calibri"/>
                <a:cs typeface="Calibri"/>
              </a:rPr>
              <a:t>matters</a:t>
            </a:r>
            <a:r>
              <a:rPr lang="fr-FR" dirty="0" smtClean="0">
                <a:latin typeface="Calibri"/>
                <a:cs typeface="Calibri"/>
              </a:rPr>
              <a:t> for L2 acquisition</a:t>
            </a:r>
          </a:p>
          <a:p>
            <a:pPr lvl="1"/>
            <a:r>
              <a:rPr lang="fr-FR" dirty="0" err="1" smtClean="0">
                <a:latin typeface="Calibri"/>
                <a:cs typeface="Calibri"/>
              </a:rPr>
              <a:t>Learners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seem</a:t>
            </a:r>
            <a:r>
              <a:rPr lang="fr-FR" dirty="0" smtClean="0">
                <a:latin typeface="Calibri"/>
                <a:cs typeface="Calibri"/>
              </a:rPr>
              <a:t> to </a:t>
            </a:r>
            <a:r>
              <a:rPr lang="fr-FR" dirty="0" err="1" smtClean="0">
                <a:latin typeface="Calibri"/>
                <a:cs typeface="Calibri"/>
              </a:rPr>
              <a:t>pick</a:t>
            </a:r>
            <a:r>
              <a:rPr lang="fr-FR" dirty="0" smtClean="0">
                <a:latin typeface="Calibri"/>
                <a:cs typeface="Calibri"/>
              </a:rPr>
              <a:t> up dominant patterns in the </a:t>
            </a:r>
            <a:r>
              <a:rPr lang="fr-FR" dirty="0" err="1" smtClean="0">
                <a:latin typeface="Calibri"/>
                <a:cs typeface="Calibri"/>
              </a:rPr>
              <a:t>target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language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without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being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explicitly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told</a:t>
            </a:r>
            <a:endParaRPr lang="fr-FR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>
                <a:latin typeface="Calibri"/>
                <a:cs typeface="Calibri"/>
              </a:rPr>
              <a:t>Further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work</a:t>
            </a:r>
            <a:endParaRPr lang="fr-FR" dirty="0">
              <a:latin typeface="Calibri"/>
              <a:cs typeface="Calibri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dirty="0" smtClean="0">
                <a:latin typeface="Calibri"/>
                <a:cs typeface="Calibri"/>
              </a:rPr>
              <a:t>Contrastive elicitation experiments (L1 vs. L2)</a:t>
            </a:r>
          </a:p>
          <a:p>
            <a:pPr lvl="1"/>
            <a:r>
              <a:rPr lang="fr-FR" dirty="0" smtClean="0">
                <a:latin typeface="Calibri"/>
                <a:cs typeface="Calibri"/>
              </a:rPr>
              <a:t>D</a:t>
            </a:r>
            <a:r>
              <a:rPr lang="nl-BE" dirty="0" smtClean="0">
                <a:latin typeface="Calibri"/>
                <a:cs typeface="Calibri"/>
              </a:rPr>
              <a:t>escription of the location of entities as given by a controlled set of illustrations</a:t>
            </a:r>
          </a:p>
          <a:p>
            <a:r>
              <a:rPr lang="nl-BE" dirty="0" smtClean="0">
                <a:latin typeface="Calibri"/>
                <a:cs typeface="Calibri"/>
              </a:rPr>
              <a:t>Further analysis of the coding variations observed in this study</a:t>
            </a:r>
            <a:endParaRPr lang="fr-FR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048000"/>
            <a:ext cx="8229600" cy="1066800"/>
          </a:xfrm>
        </p:spPr>
        <p:txBody>
          <a:bodyPr/>
          <a:lstStyle/>
          <a:p>
            <a:pPr algn="ctr"/>
            <a:r>
              <a:rPr lang="fr-FR" dirty="0" err="1" smtClean="0">
                <a:latin typeface="Calibri"/>
                <a:cs typeface="Calibri"/>
              </a:rPr>
              <a:t>Thank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you</a:t>
            </a:r>
            <a:r>
              <a:rPr lang="fr-FR" dirty="0" smtClean="0">
                <a:latin typeface="Calibri"/>
                <a:cs typeface="Calibri"/>
              </a:rPr>
              <a:t> for </a:t>
            </a:r>
            <a:r>
              <a:rPr lang="fr-FR" dirty="0" err="1" smtClean="0">
                <a:latin typeface="Calibri"/>
                <a:cs typeface="Calibri"/>
              </a:rPr>
              <a:t>your</a:t>
            </a:r>
            <a:r>
              <a:rPr lang="fr-FR" dirty="0" smtClean="0">
                <a:latin typeface="Calibri"/>
                <a:cs typeface="Calibri"/>
              </a:rPr>
              <a:t> attention !</a:t>
            </a:r>
            <a:endParaRPr lang="fr-FR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76200" y="838200"/>
          <a:ext cx="4419600" cy="5551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0"/>
              </a:tblGrid>
              <a:tr h="452761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>
                          <a:latin typeface="Calibri"/>
                          <a:cs typeface="Calibri"/>
                        </a:rPr>
                        <a:t>FRENCH</a:t>
                      </a:r>
                      <a:endParaRPr lang="fr-FR" sz="28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5033640"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latin typeface="Calibri"/>
                          <a:cs typeface="Calibri"/>
                        </a:rPr>
                        <a:t>- Posture </a:t>
                      </a:r>
                      <a:r>
                        <a:rPr lang="fr-FR" sz="2000" dirty="0" err="1" smtClean="0">
                          <a:latin typeface="Calibri"/>
                          <a:cs typeface="Calibri"/>
                        </a:rPr>
                        <a:t>poor</a:t>
                      </a:r>
                      <a:r>
                        <a:rPr lang="fr-FR" sz="200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fr-FR" sz="2000" dirty="0" err="1" smtClean="0">
                          <a:latin typeface="Calibri"/>
                          <a:cs typeface="Calibri"/>
                        </a:rPr>
                        <a:t>language</a:t>
                      </a:r>
                      <a:endParaRPr lang="fr-FR" sz="2000" dirty="0" smtClean="0">
                        <a:latin typeface="Calibri"/>
                        <a:cs typeface="Calibri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fr-FR" sz="200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fr-FR" sz="2000" dirty="0" err="1" smtClean="0">
                          <a:latin typeface="Calibri"/>
                          <a:cs typeface="Calibri"/>
                        </a:rPr>
                        <a:t>Neutral</a:t>
                      </a:r>
                      <a:r>
                        <a:rPr lang="fr-FR" sz="2000" dirty="0" smtClean="0">
                          <a:latin typeface="Calibri"/>
                          <a:cs typeface="Calibri"/>
                        </a:rPr>
                        <a:t> existence </a:t>
                      </a:r>
                      <a:r>
                        <a:rPr lang="fr-FR" sz="2000" dirty="0" err="1" smtClean="0">
                          <a:latin typeface="Calibri"/>
                          <a:cs typeface="Calibri"/>
                        </a:rPr>
                        <a:t>verbs</a:t>
                      </a:r>
                      <a:r>
                        <a:rPr lang="fr-FR" sz="2000" dirty="0" smtClean="0">
                          <a:latin typeface="Calibri"/>
                          <a:cs typeface="Calibri"/>
                        </a:rPr>
                        <a:t>  </a:t>
                      </a:r>
                      <a:r>
                        <a:rPr lang="fr-FR" sz="2000" smtClean="0">
                          <a:latin typeface="Calibri"/>
                          <a:cs typeface="Calibri"/>
                        </a:rPr>
                        <a:t>(</a:t>
                      </a:r>
                      <a:r>
                        <a:rPr lang="fr-FR" sz="2000" i="1" smtClean="0">
                          <a:latin typeface="Calibri"/>
                          <a:cs typeface="Calibri"/>
                        </a:rPr>
                        <a:t>être, </a:t>
                      </a:r>
                      <a:r>
                        <a:rPr lang="fr-FR" sz="2000" i="1" dirty="0" smtClean="0">
                          <a:latin typeface="Calibri"/>
                          <a:cs typeface="Calibri"/>
                        </a:rPr>
                        <a:t>se trouver</a:t>
                      </a:r>
                      <a:r>
                        <a:rPr lang="fr-FR" sz="2000" dirty="0" smtClean="0">
                          <a:latin typeface="Calibri"/>
                          <a:cs typeface="Calibri"/>
                        </a:rPr>
                        <a:t>)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sz="200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fr-FR" sz="2000" b="1" dirty="0" err="1" smtClean="0">
                          <a:solidFill>
                            <a:schemeClr val="accent1"/>
                          </a:solidFill>
                          <a:latin typeface="Calibri"/>
                          <a:cs typeface="Calibri"/>
                        </a:rPr>
                        <a:t>Verb-framed</a:t>
                      </a:r>
                      <a:r>
                        <a:rPr lang="fr-FR" sz="2000" b="1" dirty="0" smtClean="0">
                          <a:solidFill>
                            <a:schemeClr val="accent1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lang="fr-FR" sz="2000" dirty="0" err="1" smtClean="0">
                          <a:latin typeface="Calibri"/>
                          <a:cs typeface="Calibri"/>
                        </a:rPr>
                        <a:t>language</a:t>
                      </a:r>
                      <a:r>
                        <a:rPr lang="fr-FR" sz="2000" dirty="0" smtClean="0">
                          <a:latin typeface="Calibri"/>
                          <a:cs typeface="Calibri"/>
                        </a:rPr>
                        <a:t> (</a:t>
                      </a:r>
                      <a:r>
                        <a:rPr lang="fr-FR" sz="2000" dirty="0" err="1" smtClean="0">
                          <a:latin typeface="Calibri"/>
                          <a:cs typeface="Calibri"/>
                        </a:rPr>
                        <a:t>Talmy</a:t>
                      </a:r>
                      <a:r>
                        <a:rPr lang="fr-FR" sz="2000" dirty="0" smtClean="0">
                          <a:latin typeface="Calibri"/>
                          <a:cs typeface="Calibri"/>
                        </a:rPr>
                        <a:t> 2000)</a:t>
                      </a:r>
                    </a:p>
                    <a:p>
                      <a:r>
                        <a:rPr kumimoji="0" lang="fr-FR" sz="2000" kern="1200" baseline="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Calibri"/>
                        </a:rPr>
                        <a:t>    =&gt; </a:t>
                      </a:r>
                      <a:r>
                        <a:rPr kumimoji="0" lang="fr-FR" sz="2000" kern="1200" baseline="0" dirty="0" err="1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Calibri"/>
                        </a:rPr>
                        <a:t>verb</a:t>
                      </a:r>
                      <a:r>
                        <a:rPr kumimoji="0" lang="fr-FR" sz="2000" kern="1200" baseline="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Calibri"/>
                        </a:rPr>
                        <a:t> = </a:t>
                      </a:r>
                      <a:r>
                        <a:rPr kumimoji="0" lang="fr-FR" sz="2000" kern="1200" baseline="0" dirty="0" err="1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Calibri"/>
                        </a:rPr>
                        <a:t>path</a:t>
                      </a:r>
                      <a:endParaRPr kumimoji="0" lang="fr-FR" sz="2000" kern="1200" baseline="0" dirty="0" smtClean="0">
                        <a:solidFill>
                          <a:schemeClr val="dk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  <a:p>
                      <a:r>
                        <a:rPr kumimoji="0" lang="fr-FR" sz="2000" kern="1200" baseline="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Calibri"/>
                        </a:rPr>
                        <a:t>    =&gt; satellite = </a:t>
                      </a:r>
                      <a:r>
                        <a:rPr kumimoji="0" lang="fr-FR" sz="2000" kern="1200" baseline="0" dirty="0" err="1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Calibri"/>
                        </a:rPr>
                        <a:t>manner</a:t>
                      </a:r>
                      <a:r>
                        <a:rPr kumimoji="0" lang="fr-FR" sz="2000" kern="1200" baseline="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Calibri"/>
                        </a:rPr>
                        <a:t> of motion</a:t>
                      </a:r>
                    </a:p>
                    <a:p>
                      <a:endParaRPr kumimoji="0" lang="fr-FR" sz="2000" kern="1200" baseline="0" dirty="0" smtClean="0">
                        <a:solidFill>
                          <a:schemeClr val="dk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  <a:p>
                      <a:r>
                        <a:rPr kumimoji="0" lang="fr-FR" sz="1800" i="1" kern="1200" baseline="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Calibri"/>
                        </a:rPr>
                        <a:t>La bouteille</a:t>
                      </a:r>
                      <a:r>
                        <a:rPr kumimoji="0" lang="fr-FR" sz="1800" b="0" i="1" kern="1200" baseline="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Calibri"/>
                        </a:rPr>
                        <a:t> entra dans la grotte (en flottant) </a:t>
                      </a:r>
                    </a:p>
                    <a:p>
                      <a:r>
                        <a:rPr kumimoji="0" lang="fr-FR" sz="1800" i="1" kern="1200" baseline="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Calibri"/>
                        </a:rPr>
                        <a:t>The </a:t>
                      </a:r>
                      <a:r>
                        <a:rPr kumimoji="0" lang="fr-FR" sz="1800" i="1" kern="1200" baseline="0" dirty="0" err="1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Calibri"/>
                        </a:rPr>
                        <a:t>bottle</a:t>
                      </a:r>
                      <a:r>
                        <a:rPr kumimoji="0" lang="fr-FR" sz="1800" i="1" kern="1200" baseline="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800" i="1" kern="1200" baseline="0" dirty="0" err="1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Calibri"/>
                        </a:rPr>
                        <a:t>entered</a:t>
                      </a:r>
                      <a:r>
                        <a:rPr kumimoji="0" lang="fr-FR" sz="1800" i="1" kern="1200" baseline="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Calibri"/>
                        </a:rPr>
                        <a:t> the cave (</a:t>
                      </a:r>
                      <a:r>
                        <a:rPr kumimoji="0" lang="fr-FR" sz="1800" i="1" kern="1200" baseline="0" dirty="0" err="1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Calibri"/>
                        </a:rPr>
                        <a:t>floating</a:t>
                      </a:r>
                      <a:r>
                        <a:rPr kumimoji="0" lang="fr-FR" sz="1800" i="1" kern="1200" baseline="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Calibri"/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kern="1200" baseline="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Calibri"/>
                        </a:rPr>
                        <a:t>(Lemmens 2005)</a:t>
                      </a:r>
                    </a:p>
                    <a:p>
                      <a:endParaRPr lang="fr-FR" sz="2000" dirty="0" smtClean="0">
                        <a:latin typeface="Calibri"/>
                        <a:cs typeface="Calibri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fr-FR" sz="200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fr-FR" sz="2000" b="1" dirty="0" smtClean="0">
                          <a:solidFill>
                            <a:srgbClr val="53548A"/>
                          </a:solidFill>
                          <a:latin typeface="Calibri"/>
                          <a:cs typeface="Calibri"/>
                        </a:rPr>
                        <a:t>Type I </a:t>
                      </a:r>
                      <a:r>
                        <a:rPr lang="fr-FR" sz="2000" dirty="0" err="1" smtClean="0">
                          <a:latin typeface="Calibri"/>
                          <a:cs typeface="Calibri"/>
                        </a:rPr>
                        <a:t>language</a:t>
                      </a:r>
                      <a:r>
                        <a:rPr lang="fr-FR" sz="2000" dirty="0" smtClean="0">
                          <a:latin typeface="Calibri"/>
                          <a:cs typeface="Calibri"/>
                        </a:rPr>
                        <a:t> (</a:t>
                      </a:r>
                      <a:r>
                        <a:rPr lang="fr-FR" sz="2000" dirty="0" err="1" smtClean="0">
                          <a:latin typeface="Calibri"/>
                          <a:cs typeface="Calibri"/>
                        </a:rPr>
                        <a:t>Levinson</a:t>
                      </a:r>
                      <a:r>
                        <a:rPr lang="fr-FR" sz="2000" dirty="0" smtClean="0">
                          <a:latin typeface="Calibri"/>
                          <a:cs typeface="Calibri"/>
                        </a:rPr>
                        <a:t> &amp; </a:t>
                      </a:r>
                      <a:r>
                        <a:rPr lang="fr-FR" sz="2000" dirty="0" err="1" smtClean="0">
                          <a:latin typeface="Calibri"/>
                          <a:cs typeface="Calibri"/>
                        </a:rPr>
                        <a:t>Ameka</a:t>
                      </a:r>
                      <a:r>
                        <a:rPr lang="fr-FR" sz="2000" dirty="0" smtClean="0">
                          <a:latin typeface="Calibri"/>
                          <a:cs typeface="Calibri"/>
                        </a:rPr>
                        <a:t> 2007)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4572000" y="838200"/>
          <a:ext cx="4419600" cy="55025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>
                          <a:latin typeface="Calibri"/>
                          <a:cs typeface="Calibri"/>
                        </a:rPr>
                        <a:t>DUTCH</a:t>
                      </a:r>
                      <a:endParaRPr lang="fr-FR" sz="28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  <a:tr h="4984407">
                <a:tc>
                  <a:txBody>
                    <a:bodyPr/>
                    <a:lstStyle/>
                    <a:p>
                      <a:r>
                        <a:rPr lang="fr-FR" sz="2000" dirty="0" smtClean="0">
                          <a:latin typeface="Calibri"/>
                          <a:cs typeface="Calibri"/>
                        </a:rPr>
                        <a:t>- Posture </a:t>
                      </a:r>
                      <a:r>
                        <a:rPr lang="fr-FR" sz="2000" dirty="0" err="1" smtClean="0">
                          <a:latin typeface="Calibri"/>
                          <a:cs typeface="Calibri"/>
                        </a:rPr>
                        <a:t>rich</a:t>
                      </a:r>
                      <a:r>
                        <a:rPr lang="fr-FR" sz="200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fr-FR" sz="2000" dirty="0" err="1" smtClean="0">
                          <a:latin typeface="Calibri"/>
                          <a:cs typeface="Calibri"/>
                        </a:rPr>
                        <a:t>language</a:t>
                      </a:r>
                      <a:endParaRPr lang="fr-FR" sz="2000" dirty="0" smtClean="0">
                        <a:latin typeface="Calibri"/>
                        <a:cs typeface="Calibri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fr-FR" sz="2000" dirty="0" smtClean="0">
                          <a:latin typeface="Calibri"/>
                          <a:cs typeface="Calibri"/>
                        </a:rPr>
                        <a:t> Posture </a:t>
                      </a:r>
                      <a:r>
                        <a:rPr lang="fr-FR" sz="2000" dirty="0" err="1" smtClean="0">
                          <a:latin typeface="Calibri"/>
                          <a:cs typeface="Calibri"/>
                        </a:rPr>
                        <a:t>verbs</a:t>
                      </a:r>
                      <a:endParaRPr lang="fr-FR" sz="2000" dirty="0" smtClean="0">
                        <a:latin typeface="Calibri"/>
                        <a:cs typeface="Calibri"/>
                      </a:endParaRPr>
                    </a:p>
                    <a:p>
                      <a:pPr>
                        <a:buFontTx/>
                        <a:buNone/>
                      </a:pPr>
                      <a:endParaRPr lang="fr-FR" sz="2000" dirty="0" smtClean="0">
                        <a:latin typeface="Calibri"/>
                        <a:cs typeface="Calibri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fr-FR" sz="200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fr-FR" sz="2000" b="1" dirty="0" err="1" smtClean="0">
                          <a:solidFill>
                            <a:srgbClr val="53548A"/>
                          </a:solidFill>
                          <a:latin typeface="Calibri"/>
                          <a:cs typeface="Calibri"/>
                        </a:rPr>
                        <a:t>Satellite</a:t>
                      </a:r>
                      <a:r>
                        <a:rPr lang="fr-FR" sz="2000" dirty="0" err="1" smtClean="0">
                          <a:latin typeface="Calibri"/>
                          <a:cs typeface="Calibri"/>
                        </a:rPr>
                        <a:t>-framed</a:t>
                      </a:r>
                      <a:r>
                        <a:rPr lang="fr-FR" sz="200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fr-FR" sz="2000" dirty="0" err="1" smtClean="0">
                          <a:latin typeface="Calibri"/>
                          <a:cs typeface="Calibri"/>
                        </a:rPr>
                        <a:t>language</a:t>
                      </a:r>
                      <a:r>
                        <a:rPr lang="fr-FR" sz="2000" baseline="0" dirty="0" smtClean="0">
                          <a:latin typeface="Calibri"/>
                          <a:cs typeface="Calibri"/>
                        </a:rPr>
                        <a:t> (</a:t>
                      </a:r>
                      <a:r>
                        <a:rPr lang="fr-FR" sz="2000" baseline="0" dirty="0" err="1" smtClean="0">
                          <a:latin typeface="Calibri"/>
                          <a:cs typeface="Calibri"/>
                        </a:rPr>
                        <a:t>Talmy</a:t>
                      </a:r>
                      <a:r>
                        <a:rPr lang="fr-FR" sz="2000" baseline="0" dirty="0" smtClean="0">
                          <a:latin typeface="Calibri"/>
                          <a:cs typeface="Calibri"/>
                        </a:rPr>
                        <a:t> 2000)</a:t>
                      </a:r>
                      <a:endParaRPr lang="fr-FR" sz="2000" dirty="0" smtClean="0">
                        <a:latin typeface="Calibri"/>
                        <a:cs typeface="Calibri"/>
                      </a:endParaRPr>
                    </a:p>
                    <a:p>
                      <a:r>
                        <a:rPr kumimoji="0" lang="fr-FR" sz="2000" kern="1200" baseline="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Calibri"/>
                        </a:rPr>
                        <a:t>    =&gt; </a:t>
                      </a:r>
                      <a:r>
                        <a:rPr kumimoji="0" lang="fr-FR" sz="2000" kern="1200" baseline="0" dirty="0" err="1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Calibri"/>
                        </a:rPr>
                        <a:t>verb</a:t>
                      </a:r>
                      <a:r>
                        <a:rPr kumimoji="0" lang="fr-FR" sz="2000" kern="1200" baseline="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Calibri"/>
                        </a:rPr>
                        <a:t> = </a:t>
                      </a:r>
                      <a:r>
                        <a:rPr kumimoji="0" lang="fr-FR" sz="2000" kern="1200" baseline="0" dirty="0" err="1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Calibri"/>
                        </a:rPr>
                        <a:t>manner</a:t>
                      </a:r>
                      <a:r>
                        <a:rPr kumimoji="0" lang="fr-FR" sz="2000" kern="1200" baseline="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Calibri"/>
                        </a:rPr>
                        <a:t> of motion </a:t>
                      </a:r>
                    </a:p>
                    <a:p>
                      <a:r>
                        <a:rPr kumimoji="0" lang="fr-FR" sz="2000" kern="1200" baseline="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Calibri"/>
                        </a:rPr>
                        <a:t>    =&gt; satellite: </a:t>
                      </a:r>
                      <a:r>
                        <a:rPr kumimoji="0" lang="fr-FR" sz="2000" kern="1200" baseline="0" dirty="0" err="1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Calibri"/>
                        </a:rPr>
                        <a:t>path</a:t>
                      </a:r>
                      <a:endParaRPr kumimoji="0" lang="fr-FR" sz="2000" kern="1200" baseline="0" dirty="0" smtClean="0">
                        <a:solidFill>
                          <a:schemeClr val="dk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  <a:p>
                      <a:endParaRPr kumimoji="0" lang="fr-FR" sz="2000" kern="1200" baseline="0" dirty="0" smtClean="0">
                        <a:solidFill>
                          <a:schemeClr val="dk1"/>
                        </a:solidFill>
                        <a:latin typeface="Calibri"/>
                        <a:ea typeface="+mn-ea"/>
                        <a:cs typeface="Calibri"/>
                      </a:endParaRPr>
                    </a:p>
                    <a:p>
                      <a:r>
                        <a:rPr kumimoji="0" lang="fr-FR" sz="1800" b="0" i="1" kern="1200" baseline="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Calibri"/>
                        </a:rPr>
                        <a:t>De </a:t>
                      </a:r>
                      <a:r>
                        <a:rPr kumimoji="0" lang="fr-FR" sz="1800" b="0" i="1" kern="1200" baseline="0" dirty="0" err="1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Calibri"/>
                        </a:rPr>
                        <a:t>fles</a:t>
                      </a:r>
                      <a:r>
                        <a:rPr kumimoji="0" lang="fr-FR" sz="1800" b="0" i="1" kern="1200" baseline="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800" b="0" i="1" kern="1200" baseline="0" dirty="0" err="1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Calibri"/>
                        </a:rPr>
                        <a:t>dreef</a:t>
                      </a:r>
                      <a:r>
                        <a:rPr kumimoji="0" lang="fr-FR" sz="1800" b="0" i="1" kern="1200" baseline="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Calibri"/>
                        </a:rPr>
                        <a:t> de </a:t>
                      </a:r>
                      <a:r>
                        <a:rPr kumimoji="0" lang="fr-FR" sz="1800" b="0" i="1" kern="1200" baseline="0" dirty="0" err="1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Calibri"/>
                        </a:rPr>
                        <a:t>grot</a:t>
                      </a:r>
                      <a:r>
                        <a:rPr kumimoji="0" lang="fr-FR" sz="1800" b="0" i="1" kern="1200" baseline="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Calibri"/>
                        </a:rPr>
                        <a:t> in</a:t>
                      </a:r>
                    </a:p>
                    <a:p>
                      <a:r>
                        <a:rPr kumimoji="0" lang="fr-FR" sz="1800" i="1" kern="1200" baseline="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Calibri"/>
                        </a:rPr>
                        <a:t>The </a:t>
                      </a:r>
                      <a:r>
                        <a:rPr kumimoji="0" lang="fr-FR" sz="1800" i="1" kern="1200" baseline="0" dirty="0" err="1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Calibri"/>
                        </a:rPr>
                        <a:t>bottle</a:t>
                      </a:r>
                      <a:r>
                        <a:rPr kumimoji="0" lang="fr-FR" sz="1800" i="1" kern="1200" baseline="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800" i="1" kern="1200" baseline="0" dirty="0" err="1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Calibri"/>
                        </a:rPr>
                        <a:t>floated</a:t>
                      </a:r>
                      <a:r>
                        <a:rPr kumimoji="0" lang="fr-FR" sz="1800" i="1" kern="1200" baseline="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Calibri"/>
                        </a:rPr>
                        <a:t> </a:t>
                      </a:r>
                      <a:r>
                        <a:rPr kumimoji="0" lang="fr-FR" sz="1800" i="1" kern="1200" baseline="0" dirty="0" err="1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Calibri"/>
                        </a:rPr>
                        <a:t>into</a:t>
                      </a:r>
                      <a:r>
                        <a:rPr kumimoji="0" lang="fr-FR" sz="1800" i="1" kern="1200" baseline="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Calibri"/>
                        </a:rPr>
                        <a:t> the cave</a:t>
                      </a:r>
                    </a:p>
                    <a:p>
                      <a:r>
                        <a:rPr kumimoji="0" lang="fr-FR" sz="1800" kern="1200" baseline="0" dirty="0" smtClean="0">
                          <a:solidFill>
                            <a:schemeClr val="dk1"/>
                          </a:solidFill>
                          <a:latin typeface="Calibri"/>
                          <a:ea typeface="+mn-ea"/>
                          <a:cs typeface="Calibri"/>
                        </a:rPr>
                        <a:t>(Lemmens 2005)</a:t>
                      </a:r>
                    </a:p>
                    <a:p>
                      <a:endParaRPr lang="fr-FR" sz="2000" dirty="0" smtClean="0">
                        <a:latin typeface="Calibri"/>
                        <a:cs typeface="Calibri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fr-FR" sz="2000" dirty="0" smtClean="0">
                          <a:latin typeface="Calibri"/>
                          <a:cs typeface="Calibri"/>
                        </a:rPr>
                        <a:t> </a:t>
                      </a:r>
                      <a:r>
                        <a:rPr lang="fr-FR" sz="2000" b="1" dirty="0" smtClean="0">
                          <a:solidFill>
                            <a:srgbClr val="53548A"/>
                          </a:solidFill>
                          <a:latin typeface="Calibri"/>
                          <a:cs typeface="Calibri"/>
                        </a:rPr>
                        <a:t>Type II </a:t>
                      </a:r>
                      <a:r>
                        <a:rPr lang="fr-FR" sz="2000" dirty="0" err="1" smtClean="0">
                          <a:latin typeface="Calibri"/>
                          <a:cs typeface="Calibri"/>
                        </a:rPr>
                        <a:t>language</a:t>
                      </a:r>
                      <a:r>
                        <a:rPr lang="fr-FR" sz="2000" dirty="0" smtClean="0">
                          <a:latin typeface="Calibri"/>
                          <a:cs typeface="Calibri"/>
                        </a:rPr>
                        <a:t> (</a:t>
                      </a:r>
                      <a:r>
                        <a:rPr lang="fr-FR" sz="2000" dirty="0" err="1" smtClean="0">
                          <a:latin typeface="Calibri"/>
                          <a:cs typeface="Calibri"/>
                        </a:rPr>
                        <a:t>Levinson</a:t>
                      </a:r>
                      <a:r>
                        <a:rPr lang="fr-FR" sz="2000" dirty="0" smtClean="0">
                          <a:latin typeface="Calibri"/>
                          <a:cs typeface="Calibri"/>
                        </a:rPr>
                        <a:t> &amp; </a:t>
                      </a:r>
                      <a:r>
                        <a:rPr lang="fr-FR" sz="2000" dirty="0" err="1" smtClean="0">
                          <a:latin typeface="Calibri"/>
                          <a:cs typeface="Calibri"/>
                        </a:rPr>
                        <a:t>Ameka</a:t>
                      </a:r>
                      <a:r>
                        <a:rPr lang="fr-FR" sz="2000" dirty="0" smtClean="0">
                          <a:latin typeface="Calibri"/>
                          <a:cs typeface="Calibri"/>
                        </a:rPr>
                        <a:t> 2007)</a:t>
                      </a:r>
                      <a:endParaRPr lang="fr-FR" sz="2200" dirty="0" smtClean="0">
                        <a:latin typeface="Calibri"/>
                        <a:cs typeface="Calibri"/>
                      </a:endParaRPr>
                    </a:p>
                    <a:p>
                      <a:endParaRPr lang="fr-FR" sz="2200" dirty="0">
                        <a:latin typeface="Calibri"/>
                        <a:cs typeface="Calibri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>
                <a:latin typeface="Calibri"/>
                <a:cs typeface="Calibri"/>
              </a:rPr>
              <a:t>Typological</a:t>
            </a:r>
            <a:r>
              <a:rPr lang="fr-FR" dirty="0" smtClean="0">
                <a:latin typeface="Calibri"/>
                <a:cs typeface="Calibri"/>
              </a:rPr>
              <a:t> background</a:t>
            </a:r>
            <a:endParaRPr lang="fr-FR" dirty="0">
              <a:latin typeface="Calibri"/>
              <a:cs typeface="Calibri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4379976"/>
          </a:xfrm>
        </p:spPr>
        <p:txBody>
          <a:bodyPr>
            <a:normAutofit lnSpcReduction="10000"/>
          </a:bodyPr>
          <a:lstStyle/>
          <a:p>
            <a:r>
              <a:rPr lang="fr-FR" dirty="0" err="1" smtClean="0">
                <a:latin typeface="Calibri"/>
                <a:cs typeface="Calibri"/>
              </a:rPr>
              <a:t>Tricky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matter</a:t>
            </a:r>
            <a:r>
              <a:rPr lang="fr-FR" dirty="0" smtClean="0">
                <a:latin typeface="Calibri"/>
                <a:cs typeface="Calibri"/>
              </a:rPr>
              <a:t> for </a:t>
            </a:r>
            <a:r>
              <a:rPr lang="fr-FR" dirty="0" err="1" smtClean="0">
                <a:latin typeface="Calibri"/>
                <a:cs typeface="Calibri"/>
              </a:rPr>
              <a:t>French-speaking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learners</a:t>
            </a:r>
            <a:endParaRPr lang="fr-FR" dirty="0" smtClean="0">
              <a:latin typeface="Calibri"/>
              <a:cs typeface="Calibri"/>
            </a:endParaRPr>
          </a:p>
          <a:p>
            <a:pPr lvl="1"/>
            <a:r>
              <a:rPr lang="fr-FR" dirty="0" smtClean="0">
                <a:latin typeface="Calibri"/>
                <a:cs typeface="Calibri"/>
              </a:rPr>
              <a:t>E</a:t>
            </a:r>
            <a:r>
              <a:rPr lang="fr-FR" dirty="0" err="1" smtClean="0">
                <a:latin typeface="Calibri"/>
                <a:cs typeface="Calibri"/>
              </a:rPr>
              <a:t>ven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at</a:t>
            </a:r>
            <a:r>
              <a:rPr lang="fr-FR" dirty="0" smtClean="0">
                <a:latin typeface="Calibri"/>
                <a:cs typeface="Calibri"/>
              </a:rPr>
              <a:t> a </a:t>
            </a:r>
            <a:r>
              <a:rPr lang="fr-FR" dirty="0" err="1" smtClean="0">
                <a:latin typeface="Calibri"/>
                <a:cs typeface="Calibri"/>
              </a:rPr>
              <a:t>high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level</a:t>
            </a:r>
            <a:r>
              <a:rPr lang="fr-FR" dirty="0" smtClean="0">
                <a:latin typeface="Calibri"/>
                <a:cs typeface="Calibri"/>
              </a:rPr>
              <a:t> of FL </a:t>
            </a:r>
            <a:r>
              <a:rPr lang="fr-FR" dirty="0" err="1" smtClean="0">
                <a:latin typeface="Calibri"/>
                <a:cs typeface="Calibri"/>
              </a:rPr>
              <a:t>proficiency</a:t>
            </a:r>
            <a:endParaRPr lang="fr-FR" dirty="0" smtClean="0">
              <a:latin typeface="Calibri"/>
              <a:cs typeface="Calibri"/>
            </a:endParaRPr>
          </a:p>
          <a:p>
            <a:r>
              <a:rPr lang="fr-FR" dirty="0" err="1" smtClean="0">
                <a:latin typeface="Calibri"/>
                <a:cs typeface="Calibri"/>
              </a:rPr>
              <a:t>Typological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differences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between</a:t>
            </a:r>
            <a:r>
              <a:rPr lang="fr-FR" dirty="0" smtClean="0">
                <a:latin typeface="Calibri"/>
                <a:cs typeface="Calibri"/>
              </a:rPr>
              <a:t> French and </a:t>
            </a:r>
            <a:r>
              <a:rPr lang="fr-FR" dirty="0" err="1" smtClean="0">
                <a:latin typeface="Calibri"/>
                <a:cs typeface="Calibri"/>
              </a:rPr>
              <a:t>Dutch</a:t>
            </a:r>
            <a:endParaRPr lang="fr-FR" dirty="0" smtClean="0">
              <a:latin typeface="Calibri"/>
              <a:cs typeface="Calibri"/>
            </a:endParaRPr>
          </a:p>
          <a:p>
            <a:r>
              <a:rPr lang="fr-FR" dirty="0" smtClean="0">
                <a:latin typeface="Calibri"/>
                <a:cs typeface="Calibri"/>
              </a:rPr>
              <a:t>3 </a:t>
            </a:r>
            <a:r>
              <a:rPr lang="fr-FR" dirty="0" err="1" smtClean="0">
                <a:latin typeface="Calibri"/>
                <a:cs typeface="Calibri"/>
              </a:rPr>
              <a:t>interrelated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problems</a:t>
            </a:r>
            <a:r>
              <a:rPr lang="fr-FR" dirty="0" smtClean="0">
                <a:latin typeface="Calibri"/>
                <a:cs typeface="Calibri"/>
              </a:rPr>
              <a:t> (cf. Lemmens 2002)</a:t>
            </a:r>
          </a:p>
          <a:p>
            <a:pPr marL="925830" lvl="1" indent="-514350">
              <a:buFont typeface="+mj-lt"/>
              <a:buAutoNum type="arabicParenR"/>
            </a:pPr>
            <a:r>
              <a:rPr lang="fr-FR" dirty="0" err="1" smtClean="0">
                <a:latin typeface="Calibri"/>
                <a:cs typeface="Calibri"/>
              </a:rPr>
              <a:t>Get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accustomed</a:t>
            </a:r>
            <a:r>
              <a:rPr lang="fr-FR" dirty="0" smtClean="0">
                <a:latin typeface="Calibri"/>
                <a:cs typeface="Calibri"/>
              </a:rPr>
              <a:t> to </a:t>
            </a:r>
            <a:r>
              <a:rPr lang="fr-FR" b="1" dirty="0" err="1" smtClean="0">
                <a:latin typeface="Calibri"/>
                <a:cs typeface="Calibri"/>
              </a:rPr>
              <a:t>using</a:t>
            </a:r>
            <a:r>
              <a:rPr lang="fr-FR" dirty="0" smtClean="0">
                <a:latin typeface="Calibri"/>
                <a:cs typeface="Calibri"/>
              </a:rPr>
              <a:t> a posture </a:t>
            </a:r>
            <a:r>
              <a:rPr lang="fr-FR" dirty="0" err="1" smtClean="0">
                <a:latin typeface="Calibri"/>
                <a:cs typeface="Calibri"/>
              </a:rPr>
              <a:t>verb</a:t>
            </a:r>
            <a:endParaRPr lang="fr-FR" dirty="0" smtClean="0">
              <a:latin typeface="Calibri"/>
              <a:cs typeface="Calibri"/>
            </a:endParaRPr>
          </a:p>
          <a:p>
            <a:pPr marL="925830" lvl="1" indent="-514350">
              <a:buNone/>
            </a:pPr>
            <a:r>
              <a:rPr lang="fr-FR" dirty="0" smtClean="0">
                <a:latin typeface="Calibri"/>
                <a:cs typeface="Calibri"/>
              </a:rPr>
              <a:t>	</a:t>
            </a:r>
            <a:r>
              <a:rPr lang="fr-FR" dirty="0" smtClean="0">
                <a:solidFill>
                  <a:srgbClr val="783A7A"/>
                </a:solidFill>
                <a:latin typeface="Calibri"/>
                <a:cs typeface="Calibri"/>
              </a:rPr>
              <a:t>=&gt; </a:t>
            </a:r>
            <a:r>
              <a:rPr lang="fr-FR" b="1" dirty="0" err="1" smtClean="0">
                <a:solidFill>
                  <a:schemeClr val="accent3">
                    <a:lumMod val="75000"/>
                  </a:schemeClr>
                </a:solidFill>
                <a:latin typeface="Calibri"/>
                <a:cs typeface="Calibri"/>
              </a:rPr>
              <a:t>coding</a:t>
            </a:r>
            <a:r>
              <a:rPr lang="fr-FR" b="1" dirty="0" smtClean="0">
                <a:solidFill>
                  <a:schemeClr val="accent3">
                    <a:lumMod val="75000"/>
                  </a:schemeClr>
                </a:solidFill>
                <a:latin typeface="Calibri"/>
                <a:cs typeface="Calibri"/>
              </a:rPr>
              <a:t> obligation</a:t>
            </a:r>
          </a:p>
          <a:p>
            <a:pPr marL="925830" lvl="1" indent="-514350">
              <a:buFont typeface="+mj-lt"/>
              <a:buAutoNum type="arabicParenR" startAt="2"/>
            </a:pPr>
            <a:r>
              <a:rPr lang="fr-FR" dirty="0" err="1" smtClean="0">
                <a:latin typeface="Calibri"/>
                <a:cs typeface="Calibri"/>
              </a:rPr>
              <a:t>Decide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b="1" dirty="0" err="1" smtClean="0">
                <a:latin typeface="Calibri"/>
                <a:cs typeface="Calibri"/>
              </a:rPr>
              <a:t>which</a:t>
            </a:r>
            <a:r>
              <a:rPr lang="fr-FR" dirty="0" smtClean="0">
                <a:latin typeface="Calibri"/>
                <a:cs typeface="Calibri"/>
              </a:rPr>
              <a:t> posture </a:t>
            </a:r>
            <a:r>
              <a:rPr lang="fr-FR" dirty="0" err="1" smtClean="0">
                <a:latin typeface="Calibri"/>
                <a:cs typeface="Calibri"/>
              </a:rPr>
              <a:t>verb</a:t>
            </a:r>
            <a:r>
              <a:rPr lang="fr-FR" dirty="0" smtClean="0">
                <a:latin typeface="Calibri"/>
                <a:cs typeface="Calibri"/>
              </a:rPr>
              <a:t> to use</a:t>
            </a:r>
          </a:p>
          <a:p>
            <a:pPr marL="925830" lvl="1" indent="-514350">
              <a:buNone/>
            </a:pPr>
            <a:r>
              <a:rPr lang="fr-FR" dirty="0" smtClean="0">
                <a:latin typeface="Calibri"/>
                <a:cs typeface="Calibri"/>
              </a:rPr>
              <a:t>	</a:t>
            </a:r>
            <a:r>
              <a:rPr lang="fr-FR" dirty="0" smtClean="0">
                <a:solidFill>
                  <a:srgbClr val="783A7A"/>
                </a:solidFill>
                <a:latin typeface="Calibri"/>
                <a:cs typeface="Calibri"/>
              </a:rPr>
              <a:t>=&gt; </a:t>
            </a:r>
            <a:r>
              <a:rPr lang="fr-FR" b="1" dirty="0" err="1" smtClean="0">
                <a:solidFill>
                  <a:srgbClr val="783A7A"/>
                </a:solidFill>
                <a:latin typeface="Calibri"/>
                <a:cs typeface="Calibri"/>
              </a:rPr>
              <a:t>coding</a:t>
            </a:r>
            <a:r>
              <a:rPr lang="fr-FR" b="1" dirty="0" smtClean="0">
                <a:solidFill>
                  <a:srgbClr val="783A7A"/>
                </a:solidFill>
                <a:latin typeface="Calibri"/>
                <a:cs typeface="Calibri"/>
              </a:rPr>
              <a:t> variation</a:t>
            </a:r>
          </a:p>
          <a:p>
            <a:pPr marL="925830" lvl="1" indent="-514350">
              <a:buFont typeface="+mj-lt"/>
              <a:buAutoNum type="arabicParenR" startAt="3"/>
            </a:pPr>
            <a:r>
              <a:rPr lang="fr-FR" dirty="0" smtClean="0">
                <a:latin typeface="Calibri"/>
                <a:cs typeface="Calibri"/>
              </a:rPr>
              <a:t>Deal </a:t>
            </a:r>
            <a:r>
              <a:rPr lang="fr-FR" dirty="0" err="1" smtClean="0">
                <a:latin typeface="Calibri"/>
                <a:cs typeface="Calibri"/>
              </a:rPr>
              <a:t>with</a:t>
            </a:r>
            <a:r>
              <a:rPr lang="fr-FR" dirty="0" smtClean="0">
                <a:latin typeface="Calibri"/>
                <a:cs typeface="Calibri"/>
              </a:rPr>
              <a:t> the </a:t>
            </a:r>
            <a:r>
              <a:rPr lang="fr-FR" b="1" dirty="0" err="1" smtClean="0">
                <a:latin typeface="Calibri"/>
                <a:cs typeface="Calibri"/>
              </a:rPr>
              <a:t>metaphorical</a:t>
            </a:r>
            <a:r>
              <a:rPr lang="fr-FR" b="1" dirty="0" smtClean="0">
                <a:latin typeface="Calibri"/>
                <a:cs typeface="Calibri"/>
              </a:rPr>
              <a:t> extensions</a:t>
            </a:r>
          </a:p>
          <a:p>
            <a:pPr marL="1191006" lvl="2" indent="-514350">
              <a:buNone/>
            </a:pPr>
            <a:r>
              <a:rPr lang="fr-FR" b="1" dirty="0" smtClean="0">
                <a:latin typeface="Calibri"/>
                <a:cs typeface="Calibri"/>
              </a:rPr>
              <a:t>    </a:t>
            </a:r>
            <a:r>
              <a:rPr lang="fr-FR" dirty="0" smtClean="0">
                <a:solidFill>
                  <a:srgbClr val="783A7A"/>
                </a:solidFill>
                <a:latin typeface="Calibri"/>
                <a:cs typeface="Calibri"/>
              </a:rPr>
              <a:t>=&gt; </a:t>
            </a:r>
            <a:r>
              <a:rPr lang="fr-FR" sz="2600" b="1" dirty="0" err="1" smtClean="0">
                <a:solidFill>
                  <a:srgbClr val="783A7A"/>
                </a:solidFill>
                <a:latin typeface="Calibri"/>
                <a:cs typeface="Calibri"/>
              </a:rPr>
              <a:t>coding</a:t>
            </a:r>
            <a:r>
              <a:rPr lang="fr-FR" sz="2600" b="1" dirty="0" smtClean="0">
                <a:solidFill>
                  <a:srgbClr val="783A7A"/>
                </a:solidFill>
                <a:latin typeface="Calibri"/>
                <a:cs typeface="Calibri"/>
              </a:rPr>
              <a:t> </a:t>
            </a:r>
            <a:r>
              <a:rPr lang="fr-FR" sz="2600" b="1" dirty="0" err="1" smtClean="0">
                <a:solidFill>
                  <a:srgbClr val="783A7A"/>
                </a:solidFill>
                <a:latin typeface="Calibri"/>
                <a:cs typeface="Calibri"/>
              </a:rPr>
              <a:t>flexibility</a:t>
            </a:r>
            <a:endParaRPr lang="fr-FR" sz="2600" b="1" dirty="0" smtClean="0">
              <a:solidFill>
                <a:srgbClr val="783A7A"/>
              </a:solidFill>
              <a:latin typeface="Calibri"/>
              <a:cs typeface="Calibri"/>
            </a:endParaRPr>
          </a:p>
          <a:p>
            <a:endParaRPr lang="fr-FR" dirty="0" smtClean="0">
              <a:latin typeface="Calibri"/>
              <a:cs typeface="Calibri"/>
            </a:endParaRPr>
          </a:p>
          <a:p>
            <a:pPr lvl="1"/>
            <a:endParaRPr lang="fr-FR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>
                <a:latin typeface="Calibri"/>
                <a:cs typeface="Calibri"/>
              </a:rPr>
              <a:t>Overview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smtClean="0">
                <a:latin typeface="Calibri"/>
                <a:cs typeface="Calibri"/>
              </a:rPr>
              <a:t>of </a:t>
            </a:r>
            <a:r>
              <a:rPr lang="fr-FR" i="1" smtClean="0">
                <a:latin typeface="Calibri"/>
                <a:cs typeface="Calibri"/>
              </a:rPr>
              <a:t>staan</a:t>
            </a:r>
            <a:r>
              <a:rPr lang="fr-FR" smtClean="0">
                <a:latin typeface="Calibri"/>
                <a:cs typeface="Calibri"/>
              </a:rPr>
              <a:t>, </a:t>
            </a:r>
            <a:r>
              <a:rPr lang="fr-FR" i="1" dirty="0" err="1" smtClean="0">
                <a:latin typeface="Calibri"/>
                <a:cs typeface="Calibri"/>
              </a:rPr>
              <a:t>liggen</a:t>
            </a:r>
            <a:r>
              <a:rPr lang="fr-FR" dirty="0" smtClean="0">
                <a:latin typeface="Calibri"/>
                <a:cs typeface="Calibri"/>
              </a:rPr>
              <a:t> and </a:t>
            </a:r>
            <a:r>
              <a:rPr lang="fr-FR" i="1" dirty="0" err="1" smtClean="0">
                <a:latin typeface="Calibri"/>
                <a:cs typeface="Calibri"/>
              </a:rPr>
              <a:t>zitten</a:t>
            </a:r>
            <a:endParaRPr lang="fr-FR" i="1" dirty="0">
              <a:latin typeface="Calibri"/>
              <a:cs typeface="Calibri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latin typeface="Calibri"/>
                <a:cs typeface="Calibri"/>
              </a:rPr>
              <a:t>S</a:t>
            </a:r>
            <a:r>
              <a:rPr lang="fr-FR" dirty="0" err="1" smtClean="0">
                <a:latin typeface="Calibri"/>
                <a:cs typeface="Calibri"/>
              </a:rPr>
              <a:t>tructured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around</a:t>
            </a:r>
            <a:r>
              <a:rPr lang="fr-FR" dirty="0" smtClean="0">
                <a:latin typeface="Calibri"/>
                <a:cs typeface="Calibri"/>
              </a:rPr>
              <a:t> a prototype</a:t>
            </a:r>
          </a:p>
          <a:p>
            <a:pPr lvl="1">
              <a:buNone/>
            </a:pPr>
            <a:r>
              <a:rPr lang="fr-FR" dirty="0" smtClean="0">
                <a:latin typeface="Calibri"/>
                <a:cs typeface="Calibri"/>
              </a:rPr>
              <a:t>= </a:t>
            </a:r>
            <a:r>
              <a:rPr lang="fr-FR" dirty="0" err="1" smtClean="0">
                <a:latin typeface="Calibri"/>
                <a:cs typeface="Calibri"/>
              </a:rPr>
              <a:t>representation</a:t>
            </a:r>
            <a:r>
              <a:rPr lang="fr-FR" dirty="0" smtClean="0">
                <a:latin typeface="Calibri"/>
                <a:cs typeface="Calibri"/>
              </a:rPr>
              <a:t> of the </a:t>
            </a:r>
            <a:r>
              <a:rPr lang="fr-FR" dirty="0" err="1" smtClean="0">
                <a:latin typeface="Calibri"/>
                <a:cs typeface="Calibri"/>
              </a:rPr>
              <a:t>three</a:t>
            </a:r>
            <a:r>
              <a:rPr lang="fr-FR" dirty="0" smtClean="0">
                <a:latin typeface="Calibri"/>
                <a:cs typeface="Calibri"/>
              </a:rPr>
              <a:t> basic </a:t>
            </a:r>
            <a:r>
              <a:rPr lang="fr-FR" dirty="0" err="1" smtClean="0">
                <a:latin typeface="Calibri"/>
                <a:cs typeface="Calibri"/>
              </a:rPr>
              <a:t>human</a:t>
            </a:r>
            <a:r>
              <a:rPr lang="fr-FR" dirty="0" smtClean="0">
                <a:latin typeface="Calibri"/>
                <a:cs typeface="Calibri"/>
              </a:rPr>
              <a:t> postures</a:t>
            </a:r>
          </a:p>
          <a:p>
            <a:r>
              <a:rPr lang="fr-FR" dirty="0" err="1" smtClean="0">
                <a:latin typeface="Calibri"/>
                <a:cs typeface="Calibri"/>
              </a:rPr>
              <a:t>Extended</a:t>
            </a:r>
            <a:r>
              <a:rPr lang="fr-FR" dirty="0" smtClean="0">
                <a:latin typeface="Calibri"/>
                <a:cs typeface="Calibri"/>
              </a:rPr>
              <a:t> uses</a:t>
            </a:r>
          </a:p>
          <a:p>
            <a:r>
              <a:rPr lang="fr-FR" dirty="0" smtClean="0">
                <a:latin typeface="Calibri"/>
                <a:cs typeface="Calibri"/>
              </a:rPr>
              <a:t>3 types of uses</a:t>
            </a:r>
          </a:p>
          <a:p>
            <a:pPr lvl="1"/>
            <a:r>
              <a:rPr lang="fr-FR" b="1" dirty="0" smtClean="0">
                <a:solidFill>
                  <a:srgbClr val="783A7A"/>
                </a:solidFill>
                <a:latin typeface="Calibri"/>
                <a:cs typeface="Calibri"/>
              </a:rPr>
              <a:t>P</a:t>
            </a:r>
            <a:r>
              <a:rPr lang="fr-FR" b="1" dirty="0" err="1" smtClean="0">
                <a:solidFill>
                  <a:srgbClr val="783A7A"/>
                </a:solidFill>
                <a:latin typeface="Calibri"/>
                <a:cs typeface="Calibri"/>
              </a:rPr>
              <a:t>ostural</a:t>
            </a:r>
            <a:r>
              <a:rPr lang="fr-FR" b="1" dirty="0" smtClean="0">
                <a:solidFill>
                  <a:srgbClr val="783A7A"/>
                </a:solidFill>
                <a:latin typeface="Calibri"/>
                <a:cs typeface="Calibri"/>
              </a:rPr>
              <a:t> </a:t>
            </a:r>
            <a:r>
              <a:rPr lang="fr-FR" dirty="0" smtClean="0">
                <a:latin typeface="Calibri"/>
                <a:cs typeface="Calibri"/>
              </a:rPr>
              <a:t>uses =&gt; </a:t>
            </a:r>
            <a:r>
              <a:rPr lang="fr-FR" dirty="0" err="1" smtClean="0">
                <a:latin typeface="Calibri"/>
                <a:cs typeface="Calibri"/>
              </a:rPr>
              <a:t>human</a:t>
            </a:r>
            <a:r>
              <a:rPr lang="fr-FR" dirty="0" smtClean="0">
                <a:latin typeface="Calibri"/>
                <a:cs typeface="Calibri"/>
              </a:rPr>
              <a:t> position</a:t>
            </a:r>
          </a:p>
          <a:p>
            <a:pPr lvl="1"/>
            <a:r>
              <a:rPr lang="fr-FR" b="1" dirty="0" smtClean="0">
                <a:solidFill>
                  <a:srgbClr val="783A7A"/>
                </a:solidFill>
                <a:latin typeface="Calibri"/>
                <a:cs typeface="Calibri"/>
              </a:rPr>
              <a:t>L</a:t>
            </a:r>
            <a:r>
              <a:rPr lang="fr-FR" b="1" dirty="0" err="1" smtClean="0">
                <a:solidFill>
                  <a:srgbClr val="783A7A"/>
                </a:solidFill>
                <a:latin typeface="Calibri"/>
                <a:cs typeface="Calibri"/>
              </a:rPr>
              <a:t>ocational</a:t>
            </a:r>
            <a:r>
              <a:rPr lang="fr-FR" dirty="0" smtClean="0">
                <a:latin typeface="Calibri"/>
                <a:cs typeface="Calibri"/>
              </a:rPr>
              <a:t> uses =&gt; location of </a:t>
            </a:r>
            <a:r>
              <a:rPr lang="fr-FR" dirty="0" err="1" smtClean="0">
                <a:latin typeface="Calibri"/>
                <a:cs typeface="Calibri"/>
              </a:rPr>
              <a:t>any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entity</a:t>
            </a:r>
            <a:r>
              <a:rPr lang="fr-FR" dirty="0" smtClean="0">
                <a:latin typeface="Calibri"/>
                <a:cs typeface="Calibri"/>
              </a:rPr>
              <a:t> in </a:t>
            </a:r>
            <a:r>
              <a:rPr lang="fr-FR" dirty="0" err="1" smtClean="0">
                <a:latin typeface="Calibri"/>
                <a:cs typeface="Calibri"/>
              </a:rPr>
              <a:t>space</a:t>
            </a:r>
            <a:endParaRPr lang="fr-FR" dirty="0" smtClean="0">
              <a:latin typeface="Calibri"/>
              <a:cs typeface="Calibri"/>
            </a:endParaRPr>
          </a:p>
          <a:p>
            <a:pPr lvl="1"/>
            <a:r>
              <a:rPr lang="fr-FR" b="1" dirty="0" smtClean="0">
                <a:solidFill>
                  <a:srgbClr val="783A7A"/>
                </a:solidFill>
                <a:latin typeface="Calibri"/>
                <a:cs typeface="Calibri"/>
              </a:rPr>
              <a:t>M</a:t>
            </a:r>
            <a:r>
              <a:rPr lang="fr-FR" b="1" dirty="0" err="1" smtClean="0">
                <a:solidFill>
                  <a:srgbClr val="783A7A"/>
                </a:solidFill>
                <a:latin typeface="Calibri"/>
                <a:cs typeface="Calibri"/>
              </a:rPr>
              <a:t>etaphorical</a:t>
            </a:r>
            <a:r>
              <a:rPr lang="fr-FR" dirty="0" smtClean="0">
                <a:latin typeface="Calibri"/>
                <a:cs typeface="Calibri"/>
              </a:rPr>
              <a:t> uses</a:t>
            </a:r>
          </a:p>
          <a:p>
            <a:pPr lvl="2">
              <a:buFont typeface="Symbol" pitchFamily="-65" charset="2"/>
              <a:buChar char=""/>
            </a:pPr>
            <a:r>
              <a:rPr lang="fr-FR" dirty="0" smtClean="0">
                <a:latin typeface="Calibri"/>
                <a:cs typeface="Calibri"/>
              </a:rPr>
              <a:t> Location of a </a:t>
            </a:r>
            <a:r>
              <a:rPr lang="fr-FR" dirty="0" err="1" smtClean="0">
                <a:latin typeface="Calibri"/>
                <a:cs typeface="Calibri"/>
              </a:rPr>
              <a:t>concrete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entity</a:t>
            </a:r>
            <a:r>
              <a:rPr lang="fr-FR" dirty="0" smtClean="0">
                <a:latin typeface="Calibri"/>
                <a:cs typeface="Calibri"/>
              </a:rPr>
              <a:t> in abstract </a:t>
            </a:r>
            <a:r>
              <a:rPr lang="fr-FR" dirty="0" err="1" smtClean="0">
                <a:latin typeface="Calibri"/>
                <a:cs typeface="Calibri"/>
              </a:rPr>
              <a:t>space</a:t>
            </a:r>
            <a:endParaRPr lang="fr-FR" dirty="0" smtClean="0">
              <a:latin typeface="Calibri"/>
              <a:cs typeface="Calibri"/>
            </a:endParaRPr>
          </a:p>
          <a:p>
            <a:pPr lvl="2">
              <a:buFont typeface="Symbol" pitchFamily="-65" charset="2"/>
              <a:buChar char=""/>
            </a:pPr>
            <a:r>
              <a:rPr lang="fr-FR" dirty="0" smtClean="0">
                <a:latin typeface="Calibri"/>
                <a:cs typeface="Calibri"/>
              </a:rPr>
              <a:t> Location of abstract </a:t>
            </a:r>
            <a:r>
              <a:rPr lang="fr-FR" dirty="0" err="1" smtClean="0">
                <a:latin typeface="Calibri"/>
                <a:cs typeface="Calibri"/>
              </a:rPr>
              <a:t>entities</a:t>
            </a:r>
            <a:r>
              <a:rPr lang="fr-FR" dirty="0" smtClean="0">
                <a:latin typeface="Calibri"/>
                <a:cs typeface="Calibri"/>
              </a:rPr>
              <a:t> in </a:t>
            </a:r>
            <a:r>
              <a:rPr lang="fr-FR" dirty="0" err="1" smtClean="0">
                <a:latin typeface="Calibri"/>
                <a:cs typeface="Calibri"/>
              </a:rPr>
              <a:t>concrete</a:t>
            </a:r>
            <a:r>
              <a:rPr lang="fr-FR" dirty="0" smtClean="0">
                <a:latin typeface="Calibri"/>
                <a:cs typeface="Calibri"/>
              </a:rPr>
              <a:t> </a:t>
            </a:r>
            <a:r>
              <a:rPr lang="fr-FR" dirty="0" err="1" smtClean="0">
                <a:latin typeface="Calibri"/>
                <a:cs typeface="Calibri"/>
              </a:rPr>
              <a:t>space</a:t>
            </a:r>
            <a:endParaRPr lang="fr-FR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152400"/>
            <a:ext cx="8229600" cy="1066800"/>
          </a:xfrm>
        </p:spPr>
        <p:txBody>
          <a:bodyPr/>
          <a:lstStyle/>
          <a:p>
            <a:r>
              <a:rPr lang="fr-FR" dirty="0" smtClean="0">
                <a:latin typeface="Calibri"/>
                <a:cs typeface="Calibri"/>
              </a:rPr>
              <a:t>Uses of </a:t>
            </a:r>
            <a:r>
              <a:rPr lang="fr-FR" i="1" dirty="0" err="1" smtClean="0">
                <a:latin typeface="Calibri"/>
                <a:cs typeface="Calibri"/>
              </a:rPr>
              <a:t>staan</a:t>
            </a:r>
            <a:endParaRPr lang="fr-FR" i="1" dirty="0">
              <a:latin typeface="Calibri"/>
              <a:cs typeface="Calibri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838200" y="986135"/>
            <a:ext cx="7924800" cy="4616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2400" dirty="0" smtClean="0">
                <a:latin typeface="Calibri"/>
                <a:cs typeface="Calibri"/>
              </a:rPr>
              <a:t>(i) Be on </a:t>
            </a:r>
            <a:r>
              <a:rPr lang="fr-FR" sz="2400" dirty="0" err="1" smtClean="0">
                <a:latin typeface="Calibri"/>
                <a:cs typeface="Calibri"/>
              </a:rPr>
              <a:t>one’s</a:t>
            </a:r>
            <a:r>
              <a:rPr lang="fr-FR" sz="2400" dirty="0" smtClean="0">
                <a:latin typeface="Calibri"/>
                <a:cs typeface="Calibri"/>
              </a:rPr>
              <a:t> </a:t>
            </a:r>
            <a:r>
              <a:rPr lang="fr-FR" sz="2400" dirty="0" err="1" smtClean="0">
                <a:latin typeface="Calibri"/>
                <a:cs typeface="Calibri"/>
              </a:rPr>
              <a:t>feet</a:t>
            </a:r>
            <a:r>
              <a:rPr lang="fr-FR" sz="2400" dirty="0" smtClean="0">
                <a:latin typeface="Calibri"/>
                <a:cs typeface="Calibri"/>
              </a:rPr>
              <a:t> =&gt; </a:t>
            </a:r>
            <a:r>
              <a:rPr lang="fr-FR" sz="2400" dirty="0" err="1" smtClean="0">
                <a:latin typeface="Calibri"/>
                <a:cs typeface="Calibri"/>
              </a:rPr>
              <a:t>be</a:t>
            </a:r>
            <a:r>
              <a:rPr lang="fr-FR" sz="2400" dirty="0" smtClean="0">
                <a:latin typeface="Calibri"/>
                <a:cs typeface="Calibri"/>
              </a:rPr>
              <a:t> on </a:t>
            </a:r>
            <a:r>
              <a:rPr lang="fr-FR" sz="2400" dirty="0" err="1" smtClean="0">
                <a:latin typeface="Calibri"/>
                <a:cs typeface="Calibri"/>
              </a:rPr>
              <a:t>one’s/its</a:t>
            </a:r>
            <a:r>
              <a:rPr lang="fr-FR" sz="2400" dirty="0" smtClean="0">
                <a:latin typeface="Calibri"/>
                <a:cs typeface="Calibri"/>
              </a:rPr>
              <a:t> </a:t>
            </a:r>
            <a:r>
              <a:rPr lang="fr-FR" sz="2400" b="1" dirty="0" smtClean="0">
                <a:latin typeface="Calibri"/>
                <a:cs typeface="Calibri"/>
              </a:rPr>
              <a:t>BASE</a:t>
            </a:r>
            <a:endParaRPr lang="fr-FR" sz="2400" b="1" dirty="0">
              <a:latin typeface="Calibri"/>
              <a:cs typeface="Calibri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838200" y="1524000"/>
            <a:ext cx="7924800" cy="14465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2400" dirty="0" smtClean="0">
                <a:latin typeface="Calibri"/>
                <a:cs typeface="Calibri"/>
              </a:rPr>
              <a:t>(i</a:t>
            </a:r>
            <a:r>
              <a:rPr lang="nl-BE" sz="2400" dirty="0" smtClean="0">
                <a:latin typeface="Calibri"/>
                <a:cs typeface="Calibri"/>
              </a:rPr>
              <a:t>i) Extend upward from base</a:t>
            </a:r>
            <a:endParaRPr lang="fr-FR" sz="2400" dirty="0" smtClean="0">
              <a:latin typeface="Calibri"/>
              <a:cs typeface="Calibri"/>
            </a:endParaRPr>
          </a:p>
          <a:p>
            <a:pPr>
              <a:buFont typeface="Symbol" pitchFamily="-65" charset="2"/>
              <a:buChar char=""/>
            </a:pPr>
            <a:r>
              <a:rPr lang="fr-FR" sz="2400" dirty="0" smtClean="0">
                <a:latin typeface="Calibri"/>
                <a:cs typeface="Calibri"/>
              </a:rPr>
              <a:t>E</a:t>
            </a:r>
            <a:r>
              <a:rPr lang="fr-FR" sz="2400" dirty="0" err="1" smtClean="0">
                <a:latin typeface="Calibri"/>
                <a:cs typeface="Calibri"/>
              </a:rPr>
              <a:t>xtend</a:t>
            </a:r>
            <a:r>
              <a:rPr lang="fr-FR" sz="2400" dirty="0" smtClean="0">
                <a:latin typeface="Calibri"/>
                <a:cs typeface="Calibri"/>
              </a:rPr>
              <a:t> </a:t>
            </a:r>
            <a:r>
              <a:rPr lang="fr-FR" sz="2400" dirty="0" err="1" smtClean="0">
                <a:latin typeface="Calibri"/>
                <a:cs typeface="Calibri"/>
              </a:rPr>
              <a:t>from</a:t>
            </a:r>
            <a:r>
              <a:rPr lang="fr-FR" sz="2400" dirty="0" smtClean="0">
                <a:latin typeface="Calibri"/>
                <a:cs typeface="Calibri"/>
              </a:rPr>
              <a:t> </a:t>
            </a:r>
            <a:r>
              <a:rPr lang="fr-FR" sz="2400" dirty="0" err="1" smtClean="0">
                <a:latin typeface="Calibri"/>
                <a:cs typeface="Calibri"/>
              </a:rPr>
              <a:t>origin</a:t>
            </a:r>
            <a:r>
              <a:rPr lang="fr-FR" sz="2400" dirty="0" smtClean="0">
                <a:latin typeface="Calibri"/>
                <a:cs typeface="Calibri"/>
              </a:rPr>
              <a:t> in </a:t>
            </a:r>
            <a:r>
              <a:rPr lang="fr-FR" sz="2400" dirty="0" err="1" smtClean="0">
                <a:latin typeface="Calibri"/>
                <a:cs typeface="Calibri"/>
              </a:rPr>
              <a:t>any</a:t>
            </a:r>
            <a:r>
              <a:rPr lang="fr-FR" sz="2400" dirty="0" smtClean="0">
                <a:latin typeface="Calibri"/>
                <a:cs typeface="Calibri"/>
              </a:rPr>
              <a:t> direction</a:t>
            </a:r>
            <a:endParaRPr lang="fr-FR" sz="2000" i="1" dirty="0" smtClean="0">
              <a:latin typeface="Calibri"/>
              <a:cs typeface="Calibri"/>
            </a:endParaRPr>
          </a:p>
          <a:p>
            <a:r>
              <a:rPr lang="fr-FR" sz="2000" i="1" dirty="0" smtClean="0">
                <a:latin typeface="Calibri"/>
                <a:cs typeface="Calibri"/>
              </a:rPr>
              <a:t>Er </a:t>
            </a:r>
            <a:r>
              <a:rPr lang="fr-FR" sz="2000" i="1" dirty="0" err="1" smtClean="0">
                <a:latin typeface="Calibri"/>
                <a:cs typeface="Calibri"/>
              </a:rPr>
              <a:t>staan</a:t>
            </a:r>
            <a:r>
              <a:rPr lang="fr-FR" sz="2000" i="1" dirty="0" smtClean="0">
                <a:latin typeface="Calibri"/>
                <a:cs typeface="Calibri"/>
              </a:rPr>
              <a:t> </a:t>
            </a:r>
            <a:r>
              <a:rPr lang="fr-FR" sz="2000" i="1" dirty="0" err="1" smtClean="0">
                <a:latin typeface="Calibri"/>
                <a:cs typeface="Calibri"/>
              </a:rPr>
              <a:t>geen</a:t>
            </a:r>
            <a:r>
              <a:rPr lang="fr-FR" sz="2000" i="1" dirty="0" smtClean="0">
                <a:latin typeface="Calibri"/>
                <a:cs typeface="Calibri"/>
              </a:rPr>
              <a:t> </a:t>
            </a:r>
            <a:r>
              <a:rPr lang="fr-FR" sz="2000" i="1" dirty="0" err="1" smtClean="0">
                <a:latin typeface="Calibri"/>
                <a:cs typeface="Calibri"/>
              </a:rPr>
              <a:t>takken</a:t>
            </a:r>
            <a:r>
              <a:rPr lang="fr-FR" sz="2000" i="1" dirty="0" smtClean="0">
                <a:latin typeface="Calibri"/>
                <a:cs typeface="Calibri"/>
              </a:rPr>
              <a:t> </a:t>
            </a:r>
            <a:r>
              <a:rPr lang="fr-FR" sz="2000" i="1" dirty="0" err="1" smtClean="0">
                <a:latin typeface="Calibri"/>
                <a:cs typeface="Calibri"/>
              </a:rPr>
              <a:t>meer</a:t>
            </a:r>
            <a:r>
              <a:rPr lang="fr-FR" sz="2000" i="1" dirty="0" smtClean="0">
                <a:latin typeface="Calibri"/>
                <a:cs typeface="Calibri"/>
              </a:rPr>
              <a:t> </a:t>
            </a:r>
            <a:r>
              <a:rPr lang="fr-FR" sz="2000" i="1" dirty="0" err="1" smtClean="0">
                <a:latin typeface="Calibri"/>
                <a:cs typeface="Calibri"/>
              </a:rPr>
              <a:t>aan</a:t>
            </a:r>
            <a:r>
              <a:rPr lang="fr-FR" sz="2000" i="1" dirty="0" smtClean="0">
                <a:latin typeface="Calibri"/>
                <a:cs typeface="Calibri"/>
              </a:rPr>
              <a:t> </a:t>
            </a:r>
            <a:r>
              <a:rPr lang="fr-FR" sz="2000" i="1" dirty="0" err="1" smtClean="0">
                <a:latin typeface="Calibri"/>
                <a:cs typeface="Calibri"/>
              </a:rPr>
              <a:t>deze</a:t>
            </a:r>
            <a:r>
              <a:rPr lang="fr-FR" sz="2000" i="1" dirty="0" smtClean="0">
                <a:latin typeface="Calibri"/>
                <a:cs typeface="Calibri"/>
              </a:rPr>
              <a:t> boom</a:t>
            </a:r>
          </a:p>
          <a:p>
            <a:r>
              <a:rPr lang="fr-FR" sz="2000" i="1" dirty="0" smtClean="0">
                <a:latin typeface="Calibri"/>
                <a:cs typeface="Calibri"/>
              </a:rPr>
              <a:t>‘There stand no branches to </a:t>
            </a:r>
            <a:r>
              <a:rPr lang="fr-FR" sz="2000" i="1" dirty="0" err="1" smtClean="0">
                <a:latin typeface="Calibri"/>
                <a:cs typeface="Calibri"/>
              </a:rPr>
              <a:t>this</a:t>
            </a:r>
            <a:r>
              <a:rPr lang="fr-FR" sz="2000" i="1" dirty="0" smtClean="0">
                <a:latin typeface="Calibri"/>
                <a:cs typeface="Calibri"/>
              </a:rPr>
              <a:t> </a:t>
            </a:r>
            <a:r>
              <a:rPr lang="fr-FR" sz="2000" i="1" dirty="0" err="1" smtClean="0">
                <a:latin typeface="Calibri"/>
                <a:cs typeface="Calibri"/>
              </a:rPr>
              <a:t>tree</a:t>
            </a:r>
            <a:r>
              <a:rPr lang="fr-FR" sz="2000" i="1" dirty="0" smtClean="0">
                <a:latin typeface="Calibri"/>
                <a:cs typeface="Calibri"/>
              </a:rPr>
              <a:t> </a:t>
            </a:r>
            <a:r>
              <a:rPr lang="fr-FR" sz="2000" i="1" dirty="0" err="1" smtClean="0">
                <a:latin typeface="Calibri"/>
                <a:cs typeface="Calibri"/>
              </a:rPr>
              <a:t>anymore</a:t>
            </a:r>
            <a:r>
              <a:rPr lang="fr-FR" sz="2000" i="1" dirty="0" smtClean="0">
                <a:latin typeface="Calibri"/>
                <a:cs typeface="Calibri"/>
              </a:rPr>
              <a:t>’</a:t>
            </a:r>
            <a:endParaRPr lang="fr-FR" sz="2000" i="1" dirty="0">
              <a:latin typeface="Calibri"/>
              <a:cs typeface="Calibri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838200" y="3048000"/>
            <a:ext cx="7924800" cy="107721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2400" dirty="0" smtClean="0">
                <a:latin typeface="Calibri"/>
                <a:cs typeface="Calibri"/>
              </a:rPr>
              <a:t>(i</a:t>
            </a:r>
            <a:r>
              <a:rPr lang="nl-BE" sz="2400" dirty="0" smtClean="0">
                <a:latin typeface="Calibri"/>
                <a:cs typeface="Calibri"/>
              </a:rPr>
              <a:t>ii) Have a </a:t>
            </a:r>
            <a:r>
              <a:rPr lang="nl-BE" sz="2400" b="1" dirty="0" smtClean="0">
                <a:latin typeface="Calibri"/>
                <a:cs typeface="Calibri"/>
              </a:rPr>
              <a:t>vertical orientation </a:t>
            </a:r>
            <a:r>
              <a:rPr lang="nl-BE" sz="2400" dirty="0" smtClean="0">
                <a:latin typeface="Calibri"/>
                <a:cs typeface="Calibri"/>
              </a:rPr>
              <a:t>(absence of a base)</a:t>
            </a:r>
            <a:endParaRPr lang="fr-FR" sz="2000" i="1" dirty="0" smtClean="0">
              <a:latin typeface="Calibri"/>
              <a:cs typeface="Calibri"/>
            </a:endParaRPr>
          </a:p>
          <a:p>
            <a:r>
              <a:rPr lang="fr-FR" sz="2000" i="1" dirty="0" smtClean="0">
                <a:latin typeface="Calibri"/>
                <a:cs typeface="Calibri"/>
              </a:rPr>
              <a:t>De </a:t>
            </a:r>
            <a:r>
              <a:rPr lang="fr-FR" sz="2000" i="1" dirty="0" err="1" smtClean="0">
                <a:latin typeface="Calibri"/>
                <a:cs typeface="Calibri"/>
              </a:rPr>
              <a:t>borden</a:t>
            </a:r>
            <a:r>
              <a:rPr lang="fr-FR" sz="2000" i="1" dirty="0" smtClean="0">
                <a:latin typeface="Calibri"/>
                <a:cs typeface="Calibri"/>
              </a:rPr>
              <a:t> </a:t>
            </a:r>
            <a:r>
              <a:rPr lang="fr-FR" sz="2000" i="1" dirty="0" err="1" smtClean="0">
                <a:latin typeface="Calibri"/>
                <a:cs typeface="Calibri"/>
              </a:rPr>
              <a:t>staan</a:t>
            </a:r>
            <a:r>
              <a:rPr lang="fr-FR" sz="2000" i="1" dirty="0" smtClean="0">
                <a:latin typeface="Calibri"/>
                <a:cs typeface="Calibri"/>
              </a:rPr>
              <a:t> in de </a:t>
            </a:r>
            <a:r>
              <a:rPr lang="fr-FR" sz="2000" i="1" dirty="0" err="1" smtClean="0">
                <a:latin typeface="Calibri"/>
                <a:cs typeface="Calibri"/>
              </a:rPr>
              <a:t>afwasmachine</a:t>
            </a:r>
            <a:endParaRPr lang="fr-FR" sz="2000" i="1" dirty="0">
              <a:latin typeface="Calibri"/>
              <a:cs typeface="Calibri"/>
            </a:endParaRPr>
          </a:p>
          <a:p>
            <a:r>
              <a:rPr lang="fr-FR" sz="2000" i="1" dirty="0" smtClean="0">
                <a:latin typeface="Calibri"/>
                <a:cs typeface="Calibri"/>
              </a:rPr>
              <a:t>‘The </a:t>
            </a:r>
            <a:r>
              <a:rPr lang="fr-FR" sz="2000" i="1" dirty="0" err="1" smtClean="0">
                <a:latin typeface="Calibri"/>
                <a:cs typeface="Calibri"/>
              </a:rPr>
              <a:t>dishes</a:t>
            </a:r>
            <a:r>
              <a:rPr lang="fr-FR" sz="2000" i="1" dirty="0" smtClean="0">
                <a:latin typeface="Calibri"/>
                <a:cs typeface="Calibri"/>
              </a:rPr>
              <a:t> stand in de the </a:t>
            </a:r>
            <a:r>
              <a:rPr lang="fr-FR" sz="2000" i="1" dirty="0" err="1" smtClean="0">
                <a:latin typeface="Calibri"/>
                <a:cs typeface="Calibri"/>
              </a:rPr>
              <a:t>dish</a:t>
            </a:r>
            <a:r>
              <a:rPr lang="fr-FR" sz="2000" i="1" dirty="0" smtClean="0">
                <a:latin typeface="Calibri"/>
                <a:cs typeface="Calibri"/>
              </a:rPr>
              <a:t> </a:t>
            </a:r>
            <a:r>
              <a:rPr lang="fr-FR" sz="2000" i="1" dirty="0" err="1" smtClean="0">
                <a:latin typeface="Calibri"/>
                <a:cs typeface="Calibri"/>
              </a:rPr>
              <a:t>washer</a:t>
            </a:r>
            <a:r>
              <a:rPr lang="fr-FR" sz="2000" i="1" dirty="0" smtClean="0">
                <a:latin typeface="Calibri"/>
                <a:cs typeface="Calibri"/>
              </a:rPr>
              <a:t>’</a:t>
            </a:r>
            <a:endParaRPr lang="fr-FR" sz="2000" i="1" dirty="0">
              <a:latin typeface="Calibri"/>
              <a:cs typeface="Calibri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838200" y="4180582"/>
            <a:ext cx="7924800" cy="175432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dirty="0" smtClean="0">
                <a:latin typeface="Calibri"/>
                <a:cs typeface="Calibri"/>
              </a:rPr>
              <a:t>(i</a:t>
            </a:r>
            <a:r>
              <a:rPr lang="nl-BE" sz="2400" dirty="0">
                <a:latin typeface="Calibri"/>
                <a:cs typeface="Calibri"/>
              </a:rPr>
              <a:t>v</a:t>
            </a:r>
            <a:r>
              <a:rPr lang="nl-BE" sz="2400" dirty="0" smtClean="0">
                <a:latin typeface="Calibri"/>
                <a:cs typeface="Calibri"/>
              </a:rPr>
              <a:t>) Be in </a:t>
            </a:r>
            <a:r>
              <a:rPr lang="nl-BE" sz="2400" b="1" dirty="0" smtClean="0">
                <a:latin typeface="Calibri"/>
                <a:cs typeface="Calibri"/>
              </a:rPr>
              <a:t>canonical position</a:t>
            </a:r>
          </a:p>
          <a:p>
            <a:pPr>
              <a:buFont typeface="Symbol" pitchFamily="-65" charset="2"/>
              <a:buChar char=""/>
            </a:pPr>
            <a:r>
              <a:rPr lang="fr-FR" sz="2200" dirty="0" smtClean="0">
                <a:latin typeface="Calibri"/>
                <a:cs typeface="Calibri"/>
              </a:rPr>
              <a:t>O</a:t>
            </a:r>
            <a:r>
              <a:rPr lang="nl-BE" sz="2200" dirty="0" smtClean="0">
                <a:latin typeface="Calibri"/>
                <a:cs typeface="Calibri"/>
              </a:rPr>
              <a:t>bjects and human beings in their functional position</a:t>
            </a:r>
          </a:p>
          <a:p>
            <a:pPr>
              <a:buFont typeface="Symbol" pitchFamily="-65" charset="2"/>
              <a:buChar char=""/>
            </a:pPr>
            <a:r>
              <a:rPr lang="fr-FR" sz="2200" dirty="0" smtClean="0">
                <a:latin typeface="Calibri"/>
                <a:cs typeface="Calibri"/>
              </a:rPr>
              <a:t>D</a:t>
            </a:r>
            <a:r>
              <a:rPr lang="nl-BE" sz="2200" dirty="0" smtClean="0">
                <a:latin typeface="Calibri"/>
                <a:cs typeface="Calibri"/>
              </a:rPr>
              <a:t>efault position</a:t>
            </a:r>
            <a:endParaRPr lang="fr-FR" sz="2200" dirty="0" smtClean="0">
              <a:latin typeface="Calibri"/>
              <a:cs typeface="Calibri"/>
            </a:endParaRPr>
          </a:p>
          <a:p>
            <a:r>
              <a:rPr lang="fr-FR" sz="2000" i="1" dirty="0" err="1" smtClean="0">
                <a:latin typeface="Calibri"/>
                <a:cs typeface="Calibri"/>
              </a:rPr>
              <a:t>Hij</a:t>
            </a:r>
            <a:r>
              <a:rPr lang="fr-FR" sz="2000" i="1" dirty="0" smtClean="0">
                <a:latin typeface="Calibri"/>
                <a:cs typeface="Calibri"/>
              </a:rPr>
              <a:t> </a:t>
            </a:r>
            <a:r>
              <a:rPr lang="fr-FR" sz="2000" i="1" dirty="0" err="1" smtClean="0">
                <a:latin typeface="Calibri"/>
                <a:cs typeface="Calibri"/>
              </a:rPr>
              <a:t>staat</a:t>
            </a:r>
            <a:r>
              <a:rPr lang="fr-FR" sz="2000" i="1" dirty="0" smtClean="0">
                <a:latin typeface="Calibri"/>
                <a:cs typeface="Calibri"/>
              </a:rPr>
              <a:t> in </a:t>
            </a:r>
            <a:r>
              <a:rPr lang="fr-FR" sz="2000" i="1" dirty="0" err="1" smtClean="0">
                <a:latin typeface="Calibri"/>
                <a:cs typeface="Calibri"/>
              </a:rPr>
              <a:t>het</a:t>
            </a:r>
            <a:r>
              <a:rPr lang="fr-FR" sz="2000" i="1" dirty="0" smtClean="0">
                <a:latin typeface="Calibri"/>
                <a:cs typeface="Calibri"/>
              </a:rPr>
              <a:t> </a:t>
            </a:r>
            <a:r>
              <a:rPr lang="fr-FR" sz="2000" i="1" dirty="0" err="1" smtClean="0">
                <a:latin typeface="Calibri"/>
                <a:cs typeface="Calibri"/>
              </a:rPr>
              <a:t>onderwijs</a:t>
            </a:r>
            <a:r>
              <a:rPr lang="fr-FR" sz="2000" i="1" dirty="0" smtClean="0">
                <a:latin typeface="Calibri"/>
                <a:cs typeface="Calibri"/>
              </a:rPr>
              <a:t> (‘He stands in the </a:t>
            </a:r>
            <a:r>
              <a:rPr lang="fr-FR" sz="2000" i="1" dirty="0" err="1" smtClean="0">
                <a:latin typeface="Calibri"/>
                <a:cs typeface="Calibri"/>
              </a:rPr>
              <a:t>education</a:t>
            </a:r>
            <a:r>
              <a:rPr lang="fr-FR" sz="2000" i="1" dirty="0" smtClean="0">
                <a:latin typeface="Calibri"/>
                <a:cs typeface="Calibri"/>
              </a:rPr>
              <a:t>’)</a:t>
            </a:r>
          </a:p>
          <a:p>
            <a:r>
              <a:rPr lang="fr-FR" sz="2000" i="1" dirty="0" err="1" smtClean="0">
                <a:latin typeface="Calibri"/>
                <a:cs typeface="Calibri"/>
              </a:rPr>
              <a:t>Hoe</a:t>
            </a:r>
            <a:r>
              <a:rPr lang="fr-FR" sz="2000" i="1" dirty="0" smtClean="0">
                <a:latin typeface="Calibri"/>
                <a:cs typeface="Calibri"/>
              </a:rPr>
              <a:t> </a:t>
            </a:r>
            <a:r>
              <a:rPr lang="fr-FR" sz="2000" i="1" dirty="0" err="1" smtClean="0">
                <a:latin typeface="Calibri"/>
                <a:cs typeface="Calibri"/>
              </a:rPr>
              <a:t>sta</a:t>
            </a:r>
            <a:r>
              <a:rPr lang="fr-FR" sz="2000" i="1" dirty="0" smtClean="0">
                <a:latin typeface="Calibri"/>
                <a:cs typeface="Calibri"/>
              </a:rPr>
              <a:t> </a:t>
            </a:r>
            <a:r>
              <a:rPr lang="fr-FR" sz="2000" i="1" dirty="0" err="1" smtClean="0">
                <a:latin typeface="Calibri"/>
                <a:cs typeface="Calibri"/>
              </a:rPr>
              <a:t>jij</a:t>
            </a:r>
            <a:r>
              <a:rPr lang="fr-FR" sz="2000" i="1" dirty="0" smtClean="0">
                <a:latin typeface="Calibri"/>
                <a:cs typeface="Calibri"/>
              </a:rPr>
              <a:t> </a:t>
            </a:r>
            <a:r>
              <a:rPr lang="fr-FR" sz="2000" i="1" dirty="0" err="1" smtClean="0">
                <a:latin typeface="Calibri"/>
                <a:cs typeface="Calibri"/>
              </a:rPr>
              <a:t>tegenover</a:t>
            </a:r>
            <a:r>
              <a:rPr lang="fr-FR" sz="2000" i="1" dirty="0" smtClean="0">
                <a:latin typeface="Calibri"/>
                <a:cs typeface="Calibri"/>
              </a:rPr>
              <a:t> de </a:t>
            </a:r>
            <a:r>
              <a:rPr lang="fr-FR" sz="2000" i="1" dirty="0" err="1" smtClean="0">
                <a:latin typeface="Calibri"/>
                <a:cs typeface="Calibri"/>
              </a:rPr>
              <a:t>nieuwe</a:t>
            </a:r>
            <a:r>
              <a:rPr lang="fr-FR" sz="2000" i="1" dirty="0" smtClean="0">
                <a:latin typeface="Calibri"/>
                <a:cs typeface="Calibri"/>
              </a:rPr>
              <a:t> </a:t>
            </a:r>
            <a:r>
              <a:rPr lang="fr-FR" sz="2000" i="1" dirty="0" err="1" smtClean="0">
                <a:latin typeface="Calibri"/>
                <a:cs typeface="Calibri"/>
              </a:rPr>
              <a:t>spelling</a:t>
            </a:r>
            <a:r>
              <a:rPr lang="fr-FR" sz="2000" i="1" dirty="0" smtClean="0">
                <a:latin typeface="Calibri"/>
                <a:cs typeface="Calibri"/>
              </a:rPr>
              <a:t> (‘</a:t>
            </a:r>
            <a:r>
              <a:rPr lang="fr-FR" sz="2000" i="1" dirty="0" err="1" smtClean="0">
                <a:latin typeface="Calibri"/>
                <a:cs typeface="Calibri"/>
              </a:rPr>
              <a:t>What’s</a:t>
            </a:r>
            <a:r>
              <a:rPr lang="fr-FR" sz="2000" i="1" dirty="0" smtClean="0">
                <a:latin typeface="Calibri"/>
                <a:cs typeface="Calibri"/>
              </a:rPr>
              <a:t> </a:t>
            </a:r>
            <a:r>
              <a:rPr lang="fr-FR" sz="2000" i="1" dirty="0" err="1" smtClean="0">
                <a:latin typeface="Calibri"/>
                <a:cs typeface="Calibri"/>
              </a:rPr>
              <a:t>your</a:t>
            </a:r>
            <a:r>
              <a:rPr lang="fr-FR" sz="2000" i="1" dirty="0" smtClean="0">
                <a:latin typeface="Calibri"/>
                <a:cs typeface="Calibri"/>
              </a:rPr>
              <a:t> position about…)</a:t>
            </a:r>
            <a:endParaRPr lang="fr-FR" sz="2000" i="1" dirty="0">
              <a:latin typeface="Calibri"/>
              <a:cs typeface="Calibri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838200" y="6014591"/>
            <a:ext cx="7924800" cy="76944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2400" dirty="0" smtClean="0">
                <a:latin typeface="Calibri"/>
                <a:cs typeface="Calibri"/>
              </a:rPr>
              <a:t>(</a:t>
            </a:r>
            <a:r>
              <a:rPr lang="nl-BE" sz="2400" dirty="0" smtClean="0">
                <a:latin typeface="Calibri"/>
                <a:cs typeface="Calibri"/>
              </a:rPr>
              <a:t>v) </a:t>
            </a:r>
            <a:r>
              <a:rPr lang="nl-BE" sz="2400" b="1" dirty="0" smtClean="0">
                <a:latin typeface="Calibri"/>
                <a:cs typeface="Calibri"/>
              </a:rPr>
              <a:t>Written text </a:t>
            </a:r>
            <a:r>
              <a:rPr lang="nl-BE" sz="2400" dirty="0" smtClean="0">
                <a:latin typeface="Calibri"/>
                <a:cs typeface="Calibri"/>
              </a:rPr>
              <a:t>as standing entity</a:t>
            </a:r>
            <a:endParaRPr lang="fr-FR" sz="2000" i="1" dirty="0" smtClean="0">
              <a:latin typeface="Calibri"/>
              <a:cs typeface="Calibri"/>
            </a:endParaRPr>
          </a:p>
          <a:p>
            <a:r>
              <a:rPr lang="fr-FR" sz="2000" i="1" dirty="0" smtClean="0">
                <a:latin typeface="Calibri"/>
                <a:cs typeface="Calibri"/>
              </a:rPr>
              <a:t>Wat </a:t>
            </a:r>
            <a:r>
              <a:rPr lang="fr-FR" sz="2000" i="1" dirty="0" err="1" smtClean="0">
                <a:latin typeface="Calibri"/>
                <a:cs typeface="Calibri"/>
              </a:rPr>
              <a:t>staat</a:t>
            </a:r>
            <a:r>
              <a:rPr lang="fr-FR" sz="2000" i="1" dirty="0" smtClean="0">
                <a:latin typeface="Calibri"/>
                <a:cs typeface="Calibri"/>
              </a:rPr>
              <a:t> er op </a:t>
            </a:r>
            <a:r>
              <a:rPr lang="fr-FR" sz="2000" i="1" dirty="0" err="1" smtClean="0">
                <a:latin typeface="Calibri"/>
                <a:cs typeface="Calibri"/>
              </a:rPr>
              <a:t>deze</a:t>
            </a:r>
            <a:r>
              <a:rPr lang="fr-FR" sz="2000" i="1" dirty="0" smtClean="0">
                <a:latin typeface="Calibri"/>
                <a:cs typeface="Calibri"/>
              </a:rPr>
              <a:t> pagina? (‘</a:t>
            </a:r>
            <a:r>
              <a:rPr lang="fr-FR" sz="2000" i="1" dirty="0" err="1" smtClean="0">
                <a:latin typeface="Calibri"/>
                <a:cs typeface="Calibri"/>
              </a:rPr>
              <a:t>What</a:t>
            </a:r>
            <a:r>
              <a:rPr lang="fr-FR" sz="2000" i="1" dirty="0" smtClean="0">
                <a:latin typeface="Calibri"/>
                <a:cs typeface="Calibri"/>
              </a:rPr>
              <a:t> stands </a:t>
            </a:r>
            <a:r>
              <a:rPr lang="fr-FR" sz="2000" i="1" dirty="0" err="1" smtClean="0">
                <a:latin typeface="Calibri"/>
                <a:cs typeface="Calibri"/>
              </a:rPr>
              <a:t>there</a:t>
            </a:r>
            <a:r>
              <a:rPr lang="fr-FR" sz="2000" i="1" dirty="0" smtClean="0">
                <a:latin typeface="Calibri"/>
                <a:cs typeface="Calibri"/>
              </a:rPr>
              <a:t> on </a:t>
            </a:r>
            <a:r>
              <a:rPr lang="fr-FR" sz="2000" i="1" dirty="0" err="1" smtClean="0">
                <a:latin typeface="Calibri"/>
                <a:cs typeface="Calibri"/>
              </a:rPr>
              <a:t>this</a:t>
            </a:r>
            <a:r>
              <a:rPr lang="fr-FR" sz="2000" i="1" dirty="0" smtClean="0">
                <a:latin typeface="Calibri"/>
                <a:cs typeface="Calibri"/>
              </a:rPr>
              <a:t> page?’)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28600"/>
            <a:ext cx="8229600" cy="1066800"/>
          </a:xfrm>
        </p:spPr>
        <p:txBody>
          <a:bodyPr/>
          <a:lstStyle/>
          <a:p>
            <a:r>
              <a:rPr lang="fr-FR" dirty="0" smtClean="0">
                <a:latin typeface="Calibri"/>
                <a:cs typeface="Calibri"/>
              </a:rPr>
              <a:t>Uses of </a:t>
            </a:r>
            <a:r>
              <a:rPr lang="fr-FR" i="1" dirty="0" err="1" smtClean="0">
                <a:latin typeface="Calibri"/>
                <a:cs typeface="Calibri"/>
              </a:rPr>
              <a:t>liggen</a:t>
            </a:r>
            <a:endParaRPr lang="fr-FR" i="1" dirty="0">
              <a:latin typeface="Calibri"/>
              <a:cs typeface="Calibri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838200" y="1161872"/>
            <a:ext cx="7924800" cy="12003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514350" indent="-514350">
              <a:buAutoNum type="romanLcParenBoth"/>
            </a:pPr>
            <a:r>
              <a:rPr lang="fr-FR" sz="2400" dirty="0" smtClean="0">
                <a:latin typeface="Calibri"/>
                <a:cs typeface="Calibri"/>
              </a:rPr>
              <a:t>Be on </a:t>
            </a:r>
            <a:r>
              <a:rPr lang="fr-FR" sz="2400" dirty="0" err="1" smtClean="0">
                <a:latin typeface="Calibri"/>
                <a:cs typeface="Calibri"/>
              </a:rPr>
              <a:t>one’s</a:t>
            </a:r>
            <a:r>
              <a:rPr lang="fr-FR" sz="2400" dirty="0" smtClean="0">
                <a:latin typeface="Calibri"/>
                <a:cs typeface="Calibri"/>
              </a:rPr>
              <a:t> </a:t>
            </a:r>
            <a:r>
              <a:rPr lang="fr-FR" sz="2400" dirty="0" err="1" smtClean="0">
                <a:latin typeface="Calibri"/>
                <a:cs typeface="Calibri"/>
              </a:rPr>
              <a:t>sides</a:t>
            </a:r>
            <a:r>
              <a:rPr lang="fr-FR" sz="2400" dirty="0" smtClean="0">
                <a:latin typeface="Calibri"/>
                <a:cs typeface="Calibri"/>
              </a:rPr>
              <a:t> (</a:t>
            </a:r>
            <a:r>
              <a:rPr lang="fr-FR" sz="2400" dirty="0" err="1" smtClean="0">
                <a:latin typeface="Calibri"/>
                <a:cs typeface="Calibri"/>
              </a:rPr>
              <a:t>human</a:t>
            </a:r>
            <a:r>
              <a:rPr lang="fr-FR" sz="2400" dirty="0" smtClean="0">
                <a:latin typeface="Calibri"/>
                <a:cs typeface="Calibri"/>
              </a:rPr>
              <a:t> posture)</a:t>
            </a:r>
          </a:p>
          <a:p>
            <a:pPr marL="514350" indent="-514350"/>
            <a:r>
              <a:rPr lang="fr-FR" sz="2400" dirty="0" smtClean="0">
                <a:latin typeface="Calibri"/>
                <a:cs typeface="Calibri"/>
              </a:rPr>
              <a:t>	=&gt; not on base </a:t>
            </a:r>
            <a:r>
              <a:rPr lang="fr-FR" sz="2400" dirty="0" err="1" smtClean="0">
                <a:latin typeface="Calibri"/>
                <a:cs typeface="Calibri"/>
              </a:rPr>
              <a:t>with</a:t>
            </a:r>
            <a:r>
              <a:rPr lang="fr-FR" sz="2400" dirty="0" smtClean="0">
                <a:latin typeface="Calibri"/>
                <a:cs typeface="Calibri"/>
              </a:rPr>
              <a:t> horizontal orientation</a:t>
            </a:r>
          </a:p>
          <a:p>
            <a:pPr marL="514350" indent="-514350"/>
            <a:r>
              <a:rPr lang="fr-FR" sz="2400" dirty="0" smtClean="0">
                <a:latin typeface="Calibri"/>
                <a:cs typeface="Calibri"/>
              </a:rPr>
              <a:t>		=&gt; not on </a:t>
            </a:r>
            <a:r>
              <a:rPr lang="fr-FR" sz="2400" dirty="0" err="1" smtClean="0">
                <a:latin typeface="Calibri"/>
                <a:cs typeface="Calibri"/>
              </a:rPr>
              <a:t>one’s</a:t>
            </a:r>
            <a:r>
              <a:rPr lang="fr-FR" sz="2400" dirty="0" smtClean="0">
                <a:latin typeface="Calibri"/>
                <a:cs typeface="Calibri"/>
              </a:rPr>
              <a:t> base (</a:t>
            </a:r>
            <a:r>
              <a:rPr lang="fr-FR" sz="2400" dirty="0" err="1" smtClean="0">
                <a:latin typeface="Calibri"/>
                <a:cs typeface="Calibri"/>
              </a:rPr>
              <a:t>regardless</a:t>
            </a:r>
            <a:r>
              <a:rPr lang="fr-FR" sz="2400" dirty="0" smtClean="0">
                <a:latin typeface="Calibri"/>
                <a:cs typeface="Calibri"/>
              </a:rPr>
              <a:t> of orientation)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838200" y="2507159"/>
            <a:ext cx="7924800" cy="107721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2400" dirty="0" smtClean="0">
                <a:latin typeface="Calibri"/>
                <a:cs typeface="Calibri"/>
              </a:rPr>
              <a:t>(i</a:t>
            </a:r>
            <a:r>
              <a:rPr lang="nl-BE" sz="2400" dirty="0" smtClean="0">
                <a:latin typeface="Calibri"/>
                <a:cs typeface="Calibri"/>
              </a:rPr>
              <a:t>i) Location of dimension-less entities</a:t>
            </a:r>
          </a:p>
          <a:p>
            <a:r>
              <a:rPr lang="nl-BE" sz="2000" i="1" dirty="0" smtClean="0">
                <a:latin typeface="Calibri"/>
                <a:cs typeface="Calibri"/>
              </a:rPr>
              <a:t>De bal ligt in het gras (‘the ball lies on the grass’)</a:t>
            </a:r>
          </a:p>
          <a:p>
            <a:r>
              <a:rPr lang="nl-BE" sz="2000" i="1" dirty="0" smtClean="0">
                <a:latin typeface="Calibri"/>
                <a:cs typeface="Calibri"/>
              </a:rPr>
              <a:t>Het zout ligt op tafel (‘the salt lies on the table’)</a:t>
            </a:r>
            <a:endParaRPr lang="fr-FR" sz="2000" i="1" dirty="0">
              <a:latin typeface="Calibri"/>
              <a:cs typeface="Calibri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838200" y="3733800"/>
            <a:ext cx="7924800" cy="10772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tx1"/>
                </a:solidFill>
                <a:latin typeface="Calibri"/>
                <a:cs typeface="Calibri"/>
              </a:rPr>
              <a:t>(i</a:t>
            </a:r>
            <a:r>
              <a:rPr lang="nl-BE" sz="2400" dirty="0" smtClean="0">
                <a:solidFill>
                  <a:schemeClr val="tx1"/>
                </a:solidFill>
                <a:latin typeface="Calibri"/>
                <a:cs typeface="Calibri"/>
              </a:rPr>
              <a:t>ii) Geotopographical location </a:t>
            </a:r>
            <a:r>
              <a:rPr lang="nl-BE" sz="2400" smtClean="0">
                <a:solidFill>
                  <a:schemeClr val="tx1"/>
                </a:solidFill>
                <a:latin typeface="Calibri"/>
                <a:cs typeface="Calibri"/>
              </a:rPr>
              <a:t>(cities, buildings,</a:t>
            </a:r>
            <a:r>
              <a:rPr lang="fr-FR" sz="2400" smtClean="0">
                <a:solidFill>
                  <a:schemeClr val="tx1"/>
                </a:solidFill>
                <a:latin typeface="Calibri"/>
                <a:cs typeface="Calibri"/>
              </a:rPr>
              <a:t>…</a:t>
            </a:r>
            <a:r>
              <a:rPr lang="fr-FR" sz="2400" dirty="0" smtClean="0">
                <a:solidFill>
                  <a:schemeClr val="tx1"/>
                </a:solidFill>
                <a:latin typeface="Calibri"/>
                <a:cs typeface="Calibri"/>
              </a:rPr>
              <a:t>)</a:t>
            </a:r>
            <a:endParaRPr lang="fr-FR" sz="2000" i="1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fr-FR" sz="2000" i="1" dirty="0" smtClean="0">
                <a:solidFill>
                  <a:schemeClr val="tx1"/>
                </a:solidFill>
                <a:latin typeface="Calibri"/>
                <a:cs typeface="Calibri"/>
              </a:rPr>
              <a:t>De </a:t>
            </a:r>
            <a:r>
              <a:rPr lang="fr-FR" sz="2000" i="1" dirty="0" err="1" smtClean="0">
                <a:solidFill>
                  <a:schemeClr val="tx1"/>
                </a:solidFill>
                <a:latin typeface="Calibri"/>
                <a:cs typeface="Calibri"/>
              </a:rPr>
              <a:t>kerk</a:t>
            </a:r>
            <a:r>
              <a:rPr lang="fr-FR" sz="2000" i="1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fr-FR" sz="2000" i="1" dirty="0" err="1" smtClean="0">
                <a:solidFill>
                  <a:schemeClr val="tx1"/>
                </a:solidFill>
                <a:latin typeface="Calibri"/>
                <a:cs typeface="Calibri"/>
              </a:rPr>
              <a:t>lag</a:t>
            </a:r>
            <a:r>
              <a:rPr lang="fr-FR" sz="2000" i="1" dirty="0" smtClean="0">
                <a:solidFill>
                  <a:schemeClr val="tx1"/>
                </a:solidFill>
                <a:latin typeface="Calibri"/>
                <a:cs typeface="Calibri"/>
              </a:rPr>
              <a:t> pal </a:t>
            </a:r>
            <a:r>
              <a:rPr lang="fr-FR" sz="2000" i="1" dirty="0" err="1" smtClean="0">
                <a:solidFill>
                  <a:schemeClr val="tx1"/>
                </a:solidFill>
                <a:latin typeface="Calibri"/>
                <a:cs typeface="Calibri"/>
              </a:rPr>
              <a:t>voor</a:t>
            </a:r>
            <a:r>
              <a:rPr lang="fr-FR" sz="2000" i="1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fr-FR" sz="2000" i="1" dirty="0" err="1" smtClean="0">
                <a:solidFill>
                  <a:schemeClr val="tx1"/>
                </a:solidFill>
                <a:latin typeface="Calibri"/>
                <a:cs typeface="Calibri"/>
              </a:rPr>
              <a:t>ons</a:t>
            </a:r>
            <a:endParaRPr lang="fr-FR" sz="2000" i="1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fr-FR" sz="2000" i="1" dirty="0" smtClean="0">
                <a:solidFill>
                  <a:schemeClr val="tx1"/>
                </a:solidFill>
                <a:latin typeface="Calibri"/>
                <a:cs typeface="Calibri"/>
              </a:rPr>
              <a:t>‘The </a:t>
            </a:r>
            <a:r>
              <a:rPr lang="fr-FR" sz="2000" i="1" dirty="0" err="1" smtClean="0">
                <a:solidFill>
                  <a:schemeClr val="tx1"/>
                </a:solidFill>
                <a:latin typeface="Calibri"/>
                <a:cs typeface="Calibri"/>
              </a:rPr>
              <a:t>church</a:t>
            </a:r>
            <a:r>
              <a:rPr lang="fr-FR" sz="2000" i="1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fr-FR" sz="2000" i="1" dirty="0" err="1" smtClean="0">
                <a:solidFill>
                  <a:schemeClr val="tx1"/>
                </a:solidFill>
                <a:latin typeface="Calibri"/>
                <a:cs typeface="Calibri"/>
              </a:rPr>
              <a:t>lay</a:t>
            </a:r>
            <a:r>
              <a:rPr lang="fr-FR" sz="2000" i="1" dirty="0" smtClean="0">
                <a:solidFill>
                  <a:schemeClr val="tx1"/>
                </a:solidFill>
                <a:latin typeface="Calibri"/>
                <a:cs typeface="Calibri"/>
              </a:rPr>
              <a:t> right in front of us’</a:t>
            </a:r>
            <a:endParaRPr lang="fr-FR" sz="2000" i="1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838200" y="5094982"/>
            <a:ext cx="7924800" cy="107721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2400" dirty="0" smtClean="0">
                <a:solidFill>
                  <a:schemeClr val="tx1"/>
                </a:solidFill>
                <a:latin typeface="Calibri"/>
                <a:cs typeface="Calibri"/>
              </a:rPr>
              <a:t>(i</a:t>
            </a:r>
            <a:r>
              <a:rPr lang="nl-BE" sz="2400" dirty="0">
                <a:solidFill>
                  <a:schemeClr val="tx1"/>
                </a:solidFill>
                <a:latin typeface="Calibri"/>
                <a:cs typeface="Calibri"/>
              </a:rPr>
              <a:t>v</a:t>
            </a:r>
            <a:r>
              <a:rPr lang="nl-BE" sz="2400" dirty="0" smtClean="0">
                <a:solidFill>
                  <a:schemeClr val="tx1"/>
                </a:solidFill>
                <a:latin typeface="Calibri"/>
                <a:cs typeface="Calibri"/>
              </a:rPr>
              <a:t>) Location of abstract entities</a:t>
            </a:r>
            <a:endParaRPr lang="fr-FR" sz="2000" i="1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fr-FR" sz="2000" i="1" dirty="0" smtClean="0">
                <a:solidFill>
                  <a:schemeClr val="tx1"/>
                </a:solidFill>
                <a:latin typeface="Calibri"/>
                <a:cs typeface="Calibri"/>
              </a:rPr>
              <a:t>De </a:t>
            </a:r>
            <a:r>
              <a:rPr lang="fr-FR" sz="2000" i="1" dirty="0" err="1" smtClean="0">
                <a:solidFill>
                  <a:schemeClr val="tx1"/>
                </a:solidFill>
                <a:latin typeface="Calibri"/>
                <a:cs typeface="Calibri"/>
              </a:rPr>
              <a:t>verantwoordelijkheid</a:t>
            </a:r>
            <a:r>
              <a:rPr lang="fr-FR" sz="2000" i="1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fr-FR" sz="2000" i="1" dirty="0" err="1" smtClean="0">
                <a:solidFill>
                  <a:schemeClr val="tx1"/>
                </a:solidFill>
                <a:latin typeface="Calibri"/>
                <a:cs typeface="Calibri"/>
              </a:rPr>
              <a:t>ligt</a:t>
            </a:r>
            <a:r>
              <a:rPr lang="fr-FR" sz="2000" i="1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fr-FR" sz="2000" i="1" dirty="0" err="1" smtClean="0">
                <a:solidFill>
                  <a:schemeClr val="tx1"/>
                </a:solidFill>
                <a:latin typeface="Calibri"/>
                <a:cs typeface="Calibri"/>
              </a:rPr>
              <a:t>bij</a:t>
            </a:r>
            <a:r>
              <a:rPr lang="fr-FR" sz="2000" i="1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fr-FR" sz="2000" i="1" dirty="0" err="1" smtClean="0">
                <a:solidFill>
                  <a:schemeClr val="tx1"/>
                </a:solidFill>
                <a:latin typeface="Calibri"/>
                <a:cs typeface="Calibri"/>
              </a:rPr>
              <a:t>jou</a:t>
            </a:r>
            <a:endParaRPr lang="fr-FR" sz="2000" i="1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fr-FR" sz="2000" i="1" dirty="0" smtClean="0">
                <a:solidFill>
                  <a:schemeClr val="tx1"/>
                </a:solidFill>
                <a:latin typeface="Calibri"/>
                <a:cs typeface="Calibri"/>
              </a:rPr>
              <a:t>‘The </a:t>
            </a:r>
            <a:r>
              <a:rPr lang="fr-FR" sz="2000" i="1" dirty="0" err="1" smtClean="0">
                <a:solidFill>
                  <a:schemeClr val="tx1"/>
                </a:solidFill>
                <a:latin typeface="Calibri"/>
                <a:cs typeface="Calibri"/>
              </a:rPr>
              <a:t>responsibility</a:t>
            </a:r>
            <a:r>
              <a:rPr lang="fr-FR" sz="2000" i="1" dirty="0" smtClean="0">
                <a:solidFill>
                  <a:schemeClr val="tx1"/>
                </a:solidFill>
                <a:latin typeface="Calibri"/>
                <a:cs typeface="Calibri"/>
              </a:rPr>
              <a:t> lies </a:t>
            </a:r>
            <a:r>
              <a:rPr lang="fr-FR" sz="2000" i="1" dirty="0" err="1" smtClean="0">
                <a:solidFill>
                  <a:schemeClr val="tx1"/>
                </a:solidFill>
                <a:latin typeface="Calibri"/>
                <a:cs typeface="Calibri"/>
              </a:rPr>
              <a:t>with</a:t>
            </a:r>
            <a:r>
              <a:rPr lang="fr-FR" sz="2000" i="1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fr-FR" sz="2000" i="1" dirty="0" err="1" smtClean="0">
                <a:solidFill>
                  <a:schemeClr val="tx1"/>
                </a:solidFill>
                <a:latin typeface="Calibri"/>
                <a:cs typeface="Calibri"/>
              </a:rPr>
              <a:t>jou</a:t>
            </a:r>
            <a:r>
              <a:rPr lang="fr-FR" sz="2000" i="1" dirty="0" smtClean="0">
                <a:solidFill>
                  <a:schemeClr val="tx1"/>
                </a:solidFill>
                <a:latin typeface="Calibri"/>
                <a:cs typeface="Calibri"/>
              </a:rPr>
              <a:t>’</a:t>
            </a:r>
            <a:endParaRPr lang="fr-FR" sz="2000" i="1" dirty="0">
              <a:solidFill>
                <a:schemeClr val="tx1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in">
  <a:themeElements>
    <a:clrScheme name="Urbai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in">
      <a:majorFont>
        <a:latin typeface="Trebuchet MS"/>
        <a:ea typeface=""/>
        <a:cs typeface=""/>
        <a:font script="Jpan" typeface="ＭＳ ゴシック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i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Urbain.thmx</Template>
  <TotalTime>9201</TotalTime>
  <Words>4555</Words>
  <Application>Microsoft Macintosh PowerPoint</Application>
  <PresentationFormat>Présentation à l'écran (4:3)</PresentationFormat>
  <Paragraphs>608</Paragraphs>
  <Slides>47</Slides>
  <Notes>41</Notes>
  <HiddenSlides>1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47</vt:i4>
      </vt:variant>
    </vt:vector>
  </HeadingPairs>
  <TitlesOfParts>
    <vt:vector size="48" baseType="lpstr">
      <vt:lpstr>Urbain</vt:lpstr>
      <vt:lpstr>On the use of posture verbs by French-speaking learners of Dutch: a corpus-based study</vt:lpstr>
      <vt:lpstr>Introduction</vt:lpstr>
      <vt:lpstr>Structure</vt:lpstr>
      <vt:lpstr>Typological background</vt:lpstr>
      <vt:lpstr>Diapositive 5</vt:lpstr>
      <vt:lpstr>Typological background</vt:lpstr>
      <vt:lpstr>Overview of staan, liggen and zitten</vt:lpstr>
      <vt:lpstr>Uses of staan</vt:lpstr>
      <vt:lpstr>Uses of liggen</vt:lpstr>
      <vt:lpstr>Uses of zitten</vt:lpstr>
      <vt:lpstr>Our study</vt:lpstr>
      <vt:lpstr>Overall frequencies</vt:lpstr>
      <vt:lpstr>Overall frequencies</vt:lpstr>
      <vt:lpstr>Overall frequencies</vt:lpstr>
      <vt:lpstr>Overall frequencies</vt:lpstr>
      <vt:lpstr>Overall frequencies</vt:lpstr>
      <vt:lpstr>Quantitative analysis</vt:lpstr>
      <vt:lpstr>Quantitative analysis</vt:lpstr>
      <vt:lpstr>Quantitative analysis</vt:lpstr>
      <vt:lpstr>Quantitative analysis</vt:lpstr>
      <vt:lpstr>Quantitative analysis</vt:lpstr>
      <vt:lpstr>Quantitative analysis</vt:lpstr>
      <vt:lpstr>Quantitative analysis</vt:lpstr>
      <vt:lpstr>Quantitative analysis</vt:lpstr>
      <vt:lpstr>Quantitative analysis</vt:lpstr>
      <vt:lpstr>Quantitative analysis</vt:lpstr>
      <vt:lpstr>Quantitative analysis</vt:lpstr>
      <vt:lpstr>Quantitative analysis</vt:lpstr>
      <vt:lpstr>Quantitative error analysis</vt:lpstr>
      <vt:lpstr>Diapositive 30</vt:lpstr>
      <vt:lpstr>Diapositive 31</vt:lpstr>
      <vt:lpstr>Quantitative analysis</vt:lpstr>
      <vt:lpstr>Qualitative analysis</vt:lpstr>
      <vt:lpstr>Qualitative analysis</vt:lpstr>
      <vt:lpstr>Qualitative analysis</vt:lpstr>
      <vt:lpstr>Qualitative analysis</vt:lpstr>
      <vt:lpstr>Qualitative analysis</vt:lpstr>
      <vt:lpstr>Qualitative analysis</vt:lpstr>
      <vt:lpstr>Qualitative analysis</vt:lpstr>
      <vt:lpstr>Qualitative analysis</vt:lpstr>
      <vt:lpstr>Qualitative analysis</vt:lpstr>
      <vt:lpstr>Conclusions</vt:lpstr>
      <vt:lpstr>Conclusions</vt:lpstr>
      <vt:lpstr>Discussion</vt:lpstr>
      <vt:lpstr>Discussion</vt:lpstr>
      <vt:lpstr>Further work</vt:lpstr>
      <vt:lpstr>Thank you for your attention !</vt:lpstr>
    </vt:vector>
  </TitlesOfParts>
  <Company>UCL / FUSL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the use of posture verbs by French-speaking learners of Dutch: a corpus-based study</dc:title>
  <dc:creator>Julien Perrez</dc:creator>
  <cp:lastModifiedBy>Julien Perrez</cp:lastModifiedBy>
  <cp:revision>44</cp:revision>
  <cp:lastPrinted>2010-04-22T18:32:29Z</cp:lastPrinted>
  <dcterms:created xsi:type="dcterms:W3CDTF">2010-12-05T19:24:50Z</dcterms:created>
  <dcterms:modified xsi:type="dcterms:W3CDTF">2010-12-05T20:21:20Z</dcterms:modified>
</cp:coreProperties>
</file>