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39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notesSlides/notesSlide41.xml" ContentType="application/vnd.openxmlformats-officedocument.presentationml.notesSlid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813" r:id="rId1"/>
  </p:sldMasterIdLst>
  <p:notesMasterIdLst>
    <p:notesMasterId r:id="rId49"/>
  </p:notesMasterIdLst>
  <p:handoutMasterIdLst>
    <p:handoutMasterId r:id="rId50"/>
  </p:handout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1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6" r:id="rId28"/>
    <p:sldId id="287" r:id="rId29"/>
    <p:sldId id="289" r:id="rId30"/>
    <p:sldId id="291" r:id="rId31"/>
    <p:sldId id="292" r:id="rId32"/>
    <p:sldId id="293" r:id="rId33"/>
    <p:sldId id="295" r:id="rId34"/>
    <p:sldId id="308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4" r:id="rId43"/>
    <p:sldId id="303" r:id="rId44"/>
    <p:sldId id="305" r:id="rId45"/>
    <p:sldId id="306" r:id="rId46"/>
    <p:sldId id="307" r:id="rId47"/>
    <p:sldId id="309" r:id="rId4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4" clrMode="gray" hiddenSlides="1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09AE2-3FD7-B545-9560-8BF709AB43BC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69D78-D64F-BB41-BDED-3A54EDFC065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44089-3325-EF4B-AE30-8468289F5D7A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336FC-F7A9-584D-B215-31EB0FAE1C8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As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see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t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about the use of the </a:t>
            </a:r>
            <a:r>
              <a:rPr lang="fr-FR" baseline="0" dirty="0" err="1" smtClean="0"/>
              <a:t>Dutch</a:t>
            </a:r>
            <a:r>
              <a:rPr lang="fr-FR" baseline="0" dirty="0" smtClean="0"/>
              <a:t> posture </a:t>
            </a:r>
            <a:r>
              <a:rPr lang="fr-FR" baseline="0" dirty="0" err="1" smtClean="0"/>
              <a:t>verbs</a:t>
            </a:r>
            <a:r>
              <a:rPr lang="fr-FR" baseline="0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Then</a:t>
            </a:r>
            <a:r>
              <a:rPr lang="fr-FR" dirty="0" smtClean="0"/>
              <a:t> </a:t>
            </a:r>
            <a:r>
              <a:rPr lang="fr-FR" dirty="0" err="1" smtClean="0"/>
              <a:t>Zitten</a:t>
            </a:r>
            <a:endParaRPr lang="fr-FR" dirty="0" smtClean="0"/>
          </a:p>
          <a:p>
            <a:r>
              <a:rPr lang="fr-FR" dirty="0" smtClean="0"/>
              <a:t>P</a:t>
            </a:r>
            <a:r>
              <a:rPr lang="fr-FR" dirty="0" err="1" smtClean="0"/>
              <a:t>rotopicalyy</a:t>
            </a:r>
            <a:r>
              <a:rPr lang="fr-FR" dirty="0" smtClean="0"/>
              <a:t> </a:t>
            </a:r>
            <a:r>
              <a:rPr lang="fr-FR" dirty="0" err="1" smtClean="0"/>
              <a:t>referrs</a:t>
            </a:r>
            <a:r>
              <a:rPr lang="fr-FR" dirty="0" smtClean="0"/>
              <a:t> to the </a:t>
            </a:r>
            <a:r>
              <a:rPr lang="fr-FR" dirty="0" err="1" smtClean="0"/>
              <a:t>sitting</a:t>
            </a:r>
            <a:r>
              <a:rPr lang="fr-FR" dirty="0" smtClean="0"/>
              <a:t> posture</a:t>
            </a:r>
          </a:p>
          <a:p>
            <a:r>
              <a:rPr lang="fr-FR" dirty="0" smtClean="0"/>
              <a:t>A</a:t>
            </a:r>
            <a:r>
              <a:rPr lang="fr-FR" dirty="0" err="1" smtClean="0"/>
              <a:t>nd</a:t>
            </a:r>
            <a:r>
              <a:rPr lang="fr-FR" dirty="0" smtClean="0"/>
              <a:t> </a:t>
            </a:r>
            <a:r>
              <a:rPr lang="fr-FR" dirty="0" err="1" smtClean="0"/>
              <a:t>locationally</a:t>
            </a:r>
            <a:r>
              <a:rPr lang="fr-FR" dirty="0" smtClean="0"/>
              <a:t> </a:t>
            </a:r>
            <a:r>
              <a:rPr lang="fr-FR" dirty="0" err="1" smtClean="0"/>
              <a:t>refers</a:t>
            </a:r>
            <a:r>
              <a:rPr lang="fr-FR" dirty="0" smtClean="0"/>
              <a:t> to </a:t>
            </a:r>
            <a:r>
              <a:rPr lang="fr-FR" dirty="0" err="1" smtClean="0"/>
              <a:t>containment</a:t>
            </a:r>
            <a:r>
              <a:rPr lang="fr-FR" dirty="0" smtClean="0"/>
              <a:t> and </a:t>
            </a:r>
            <a:r>
              <a:rPr lang="fr-FR" dirty="0" err="1" smtClean="0"/>
              <a:t>metaphorical</a:t>
            </a:r>
            <a:r>
              <a:rPr lang="fr-FR" dirty="0" smtClean="0"/>
              <a:t> </a:t>
            </a:r>
            <a:r>
              <a:rPr lang="fr-FR" dirty="0" err="1" smtClean="0"/>
              <a:t>containment</a:t>
            </a:r>
            <a:r>
              <a:rPr lang="fr-FR" dirty="0" smtClean="0"/>
              <a:t> on </a:t>
            </a:r>
            <a:r>
              <a:rPr lang="fr-FR" dirty="0" err="1" smtClean="0"/>
              <a:t>thoen</a:t>
            </a:r>
            <a:r>
              <a:rPr lang="fr-FR" dirty="0" smtClean="0"/>
              <a:t> one hand or to contact</a:t>
            </a:r>
            <a:r>
              <a:rPr lang="fr-FR" baseline="0" dirty="0" smtClean="0"/>
              <a:t> on the </a:t>
            </a:r>
            <a:r>
              <a:rPr lang="fr-FR" baseline="0" dirty="0" err="1" smtClean="0"/>
              <a:t>other</a:t>
            </a:r>
            <a:r>
              <a:rPr lang="fr-FR" baseline="0" dirty="0" smtClean="0"/>
              <a:t> hand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I’ll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r>
              <a:rPr lang="fr-FR" dirty="0" smtClean="0"/>
              <a:t> focus on the discussion of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study</a:t>
            </a:r>
            <a:endParaRPr lang="fr-FR" dirty="0" smtClean="0"/>
          </a:p>
          <a:p>
            <a:r>
              <a:rPr lang="fr-FR" dirty="0" smtClean="0"/>
              <a:t>As i </a:t>
            </a:r>
            <a:r>
              <a:rPr lang="fr-FR" dirty="0" err="1" smtClean="0"/>
              <a:t>said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,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study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a corpus </a:t>
            </a:r>
            <a:r>
              <a:rPr lang="fr-FR" baseline="0" dirty="0" err="1" smtClean="0"/>
              <a:t>study</a:t>
            </a:r>
            <a:endParaRPr lang="fr-FR" baseline="0" dirty="0" smtClean="0"/>
          </a:p>
          <a:p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uesed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two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corpora</a:t>
            </a:r>
            <a:r>
              <a:rPr lang="fr-FR" baseline="0" dirty="0" smtClean="0"/>
              <a:t>, a </a:t>
            </a:r>
            <a:r>
              <a:rPr lang="fr-FR" baseline="0" dirty="0" err="1" smtClean="0"/>
              <a:t>learner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coprus</a:t>
            </a:r>
            <a:r>
              <a:rPr lang="fr-FR" baseline="0" dirty="0" smtClean="0"/>
              <a:t> on the one hand and a </a:t>
            </a:r>
            <a:r>
              <a:rPr lang="fr-FR" baseline="0" dirty="0" err="1" smtClean="0"/>
              <a:t>contrrol</a:t>
            </a:r>
            <a:r>
              <a:rPr lang="fr-FR" baseline="0" dirty="0" smtClean="0"/>
              <a:t> corpus on the </a:t>
            </a:r>
            <a:r>
              <a:rPr lang="fr-FR" baseline="0" dirty="0" err="1" smtClean="0"/>
              <a:t>other</a:t>
            </a:r>
            <a:endParaRPr lang="fr-FR" baseline="0" dirty="0" smtClean="0"/>
          </a:p>
          <a:p>
            <a:r>
              <a:rPr lang="fr-FR" baseline="0" dirty="0" smtClean="0"/>
              <a:t>The </a:t>
            </a:r>
            <a:r>
              <a:rPr lang="fr-FR" baseline="0" dirty="0" err="1" smtClean="0"/>
              <a:t>learnercorpus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selction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fo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texts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leernercorpus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Dutch</a:t>
            </a:r>
            <a:r>
              <a:rPr lang="fr-FR" baseline="0" dirty="0" smtClean="0"/>
              <a:t>, a collection of </a:t>
            </a:r>
            <a:r>
              <a:rPr lang="fr-FR" baseline="0" dirty="0" err="1" smtClean="0"/>
              <a:t>texts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writtend</a:t>
            </a:r>
            <a:r>
              <a:rPr lang="fr-FR" baseline="0" dirty="0" smtClean="0"/>
              <a:t> by </a:t>
            </a:r>
            <a:r>
              <a:rPr lang="fr-FR" baseline="0" dirty="0" err="1" smtClean="0"/>
              <a:t>learners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Dutch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different</a:t>
            </a:r>
            <a:r>
              <a:rPr lang="fr-FR" baseline="0" dirty="0" smtClean="0"/>
              <a:t> L1-backgrounds</a:t>
            </a:r>
          </a:p>
          <a:p>
            <a:r>
              <a:rPr lang="fr-FR" baseline="0" dirty="0" smtClean="0"/>
              <a:t>Our French </a:t>
            </a:r>
            <a:r>
              <a:rPr lang="fr-FR" baseline="0" dirty="0" err="1" smtClean="0"/>
              <a:t>selection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consisting</a:t>
            </a:r>
            <a:r>
              <a:rPr lang="fr-FR" baseline="0" dirty="0" smtClean="0"/>
              <a:t> of argumentative </a:t>
            </a:r>
            <a:r>
              <a:rPr lang="fr-FR" baseline="0" dirty="0" err="1" smtClean="0"/>
              <a:t>essays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other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writing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tasks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such</a:t>
            </a:r>
            <a:r>
              <a:rPr lang="fr-FR" baseline="0" dirty="0" smtClean="0"/>
              <a:t> as </a:t>
            </a:r>
            <a:r>
              <a:rPr lang="fr-FR" baseline="0" dirty="0" err="1" smtClean="0"/>
              <a:t>summaries</a:t>
            </a:r>
            <a:r>
              <a:rPr lang="fr-FR" baseline="0" dirty="0" smtClean="0"/>
              <a:t>, reports,…</a:t>
            </a:r>
          </a:p>
          <a:p>
            <a:endParaRPr lang="fr-FR" baseline="0" dirty="0" smtClean="0"/>
          </a:p>
          <a:p>
            <a:r>
              <a:rPr lang="fr-FR" baseline="0" dirty="0" smtClean="0"/>
              <a:t>Our control corpus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rather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small</a:t>
            </a:r>
            <a:r>
              <a:rPr lang="fr-FR" baseline="0" dirty="0" smtClean="0"/>
              <a:t> but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interest</a:t>
            </a:r>
            <a:r>
              <a:rPr lang="fr-FR" baseline="0" dirty="0" smtClean="0"/>
              <a:t> lies in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argumentative nature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matches </a:t>
            </a:r>
            <a:r>
              <a:rPr lang="fr-FR" baseline="0" dirty="0" err="1" smtClean="0"/>
              <a:t>quite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well</a:t>
            </a:r>
            <a:r>
              <a:rPr lang="fr-FR" baseline="0" dirty="0" smtClean="0"/>
              <a:t> the main type of </a:t>
            </a:r>
            <a:r>
              <a:rPr lang="fr-FR" baseline="0" dirty="0" err="1" smtClean="0"/>
              <a:t>texts</a:t>
            </a:r>
            <a:r>
              <a:rPr lang="fr-FR" baseline="0" dirty="0" smtClean="0"/>
              <a:t> in the </a:t>
            </a:r>
            <a:r>
              <a:rPr lang="fr-FR" baseline="0" dirty="0" err="1" smtClean="0"/>
              <a:t>learner</a:t>
            </a:r>
            <a:r>
              <a:rPr lang="fr-FR" baseline="0" dirty="0" smtClean="0"/>
              <a:t> corpus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Let’s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r>
              <a:rPr lang="fr-FR" baseline="0" dirty="0" smtClean="0"/>
              <a:t> have a first look </a:t>
            </a:r>
            <a:r>
              <a:rPr lang="fr-FR" baseline="0" dirty="0" err="1" smtClean="0"/>
              <a:t>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overall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frequencies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 first </a:t>
            </a:r>
            <a:r>
              <a:rPr lang="fr-FR" dirty="0" err="1" smtClean="0"/>
              <a:t>obseervation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most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frequently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posture </a:t>
            </a:r>
            <a:r>
              <a:rPr lang="fr-FR" baseline="0" dirty="0" err="1" smtClean="0"/>
              <a:t>verbs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both</a:t>
            </a:r>
            <a:r>
              <a:rPr lang="fr-FR" baseline="0" dirty="0" smtClean="0"/>
              <a:t> in the L1 and the L2 </a:t>
            </a:r>
            <a:r>
              <a:rPr lang="fr-FR" baseline="0" dirty="0" err="1" smtClean="0"/>
              <a:t>corpora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followed</a:t>
            </a:r>
            <a:r>
              <a:rPr lang="fr-FR" baseline="0" dirty="0" smtClean="0"/>
              <a:t> by </a:t>
            </a:r>
            <a:r>
              <a:rPr lang="fr-FR" baseline="0" dirty="0" err="1" smtClean="0"/>
              <a:t>liggen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zitten</a:t>
            </a:r>
            <a:r>
              <a:rPr lang="fr-FR" baseline="0" dirty="0" smtClean="0"/>
              <a:t> in the </a:t>
            </a:r>
            <a:r>
              <a:rPr lang="fr-FR" baseline="0" dirty="0" err="1" smtClean="0"/>
              <a:t>ontrol</a:t>
            </a:r>
            <a:r>
              <a:rPr lang="fr-FR" baseline="0" dirty="0" smtClean="0"/>
              <a:t> corpus, </a:t>
            </a:r>
            <a:r>
              <a:rPr lang="fr-FR" baseline="0" dirty="0" err="1" smtClean="0"/>
              <a:t>whereas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zitten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seems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more </a:t>
            </a:r>
            <a:r>
              <a:rPr lang="fr-FR" baseline="0" dirty="0" err="1" smtClean="0"/>
              <a:t>frequent</a:t>
            </a:r>
            <a:r>
              <a:rPr lang="fr-FR" baseline="0" dirty="0" smtClean="0"/>
              <a:t> in the </a:t>
            </a:r>
            <a:r>
              <a:rPr lang="fr-FR" baseline="0" dirty="0" err="1" smtClean="0"/>
              <a:t>learner</a:t>
            </a:r>
            <a:r>
              <a:rPr lang="fr-FR" baseline="0" dirty="0" smtClean="0"/>
              <a:t> corpus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 second observation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learners</a:t>
            </a:r>
            <a:r>
              <a:rPr lang="fr-FR" dirty="0" smtClean="0"/>
              <a:t> </a:t>
            </a:r>
            <a:r>
              <a:rPr lang="fr-FR" dirty="0" err="1" smtClean="0"/>
              <a:t>clearly</a:t>
            </a:r>
            <a:r>
              <a:rPr lang="fr-FR" dirty="0" smtClean="0"/>
              <a:t> </a:t>
            </a:r>
            <a:r>
              <a:rPr lang="fr-FR" dirty="0" err="1" smtClean="0"/>
              <a:t>underuse</a:t>
            </a:r>
            <a:r>
              <a:rPr lang="fr-FR" dirty="0" smtClean="0"/>
              <a:t> the </a:t>
            </a:r>
            <a:r>
              <a:rPr lang="fr-FR" dirty="0" err="1" smtClean="0"/>
              <a:t>three</a:t>
            </a:r>
            <a:r>
              <a:rPr lang="fr-FR" dirty="0" smtClean="0"/>
              <a:t> posture </a:t>
            </a:r>
            <a:r>
              <a:rPr lang="fr-FR" dirty="0" err="1" smtClean="0"/>
              <a:t>verbs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</a:t>
            </a:r>
            <a:r>
              <a:rPr lang="fr-FR" dirty="0" err="1" smtClean="0"/>
              <a:t>nd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especialy</a:t>
            </a:r>
            <a:r>
              <a:rPr lang="fr-FR" dirty="0" smtClean="0"/>
              <a:t> the case of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liggen</a:t>
            </a:r>
            <a:r>
              <a:rPr lang="fr-FR" baseline="0" dirty="0" smtClean="0"/>
              <a:t>, but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less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outspoken</a:t>
            </a:r>
            <a:r>
              <a:rPr lang="fr-FR" baseline="0" dirty="0" smtClean="0"/>
              <a:t> for </a:t>
            </a:r>
            <a:r>
              <a:rPr lang="fr-FR" baseline="0" dirty="0" err="1" smtClean="0"/>
              <a:t>zitten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err="1" smtClean="0">
                <a:latin typeface="+mn-lt"/>
                <a:cs typeface="Calibri"/>
              </a:rPr>
              <a:t>After</a:t>
            </a:r>
            <a:r>
              <a:rPr lang="fr-FR" dirty="0" smtClean="0">
                <a:latin typeface="+mn-lt"/>
                <a:cs typeface="Calibri"/>
              </a:rPr>
              <a:t> </a:t>
            </a:r>
            <a:r>
              <a:rPr lang="fr-FR" dirty="0" err="1" smtClean="0">
                <a:latin typeface="+mn-lt"/>
                <a:cs typeface="Calibri"/>
              </a:rPr>
              <a:t>these</a:t>
            </a:r>
            <a:r>
              <a:rPr lang="fr-FR" baseline="0" dirty="0" smtClean="0">
                <a:latin typeface="+mn-lt"/>
                <a:cs typeface="Calibri"/>
              </a:rPr>
              <a:t> first global </a:t>
            </a:r>
            <a:r>
              <a:rPr lang="fr-FR" baseline="0" dirty="0" err="1" smtClean="0">
                <a:latin typeface="+mn-lt"/>
                <a:cs typeface="Calibri"/>
              </a:rPr>
              <a:t>results</a:t>
            </a:r>
            <a:r>
              <a:rPr lang="fr-FR" baseline="0" dirty="0" smtClean="0">
                <a:latin typeface="+mn-lt"/>
                <a:cs typeface="Calibri"/>
              </a:rPr>
              <a:t>, </a:t>
            </a:r>
            <a:r>
              <a:rPr lang="fr-FR" baseline="0" dirty="0" err="1" smtClean="0">
                <a:latin typeface="+mn-lt"/>
                <a:cs typeface="Calibri"/>
              </a:rPr>
              <a:t>we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did</a:t>
            </a:r>
            <a:r>
              <a:rPr lang="fr-FR" baseline="0" dirty="0" smtClean="0">
                <a:latin typeface="+mn-lt"/>
                <a:cs typeface="Calibri"/>
              </a:rPr>
              <a:t> a more </a:t>
            </a:r>
            <a:r>
              <a:rPr lang="fr-FR" baseline="0" dirty="0" err="1" smtClean="0">
                <a:latin typeface="+mn-lt"/>
                <a:cs typeface="Calibri"/>
              </a:rPr>
              <a:t>refined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analysis</a:t>
            </a:r>
            <a:r>
              <a:rPr lang="fr-FR" baseline="0" dirty="0" smtClean="0">
                <a:latin typeface="+mn-lt"/>
                <a:cs typeface="Calibri"/>
              </a:rPr>
              <a:t> of </a:t>
            </a:r>
            <a:r>
              <a:rPr lang="fr-FR" baseline="0" dirty="0" err="1" smtClean="0">
                <a:latin typeface="+mn-lt"/>
                <a:cs typeface="Calibri"/>
              </a:rPr>
              <a:t>our</a:t>
            </a:r>
            <a:r>
              <a:rPr lang="fr-FR" baseline="0" dirty="0" smtClean="0">
                <a:latin typeface="+mn-lt"/>
                <a:cs typeface="Calibri"/>
              </a:rPr>
              <a:t> data and </a:t>
            </a:r>
            <a:r>
              <a:rPr lang="fr-FR" baseline="0" dirty="0" err="1" smtClean="0">
                <a:latin typeface="+mn-lt"/>
                <a:cs typeface="Calibri"/>
              </a:rPr>
              <a:t>coded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dirty="0" smtClean="0">
                <a:latin typeface="+mn-lt"/>
                <a:cs typeface="Calibri"/>
              </a:rPr>
              <a:t>the </a:t>
            </a:r>
            <a:r>
              <a:rPr lang="fr-FR" dirty="0" err="1" smtClean="0">
                <a:latin typeface="+mn-lt"/>
                <a:cs typeface="Calibri"/>
              </a:rPr>
              <a:t>different</a:t>
            </a:r>
            <a:r>
              <a:rPr lang="fr-FR" dirty="0" smtClean="0">
                <a:latin typeface="+mn-lt"/>
                <a:cs typeface="Calibri"/>
              </a:rPr>
              <a:t> </a:t>
            </a:r>
            <a:r>
              <a:rPr lang="fr-FR" b="1" dirty="0" err="1" smtClean="0">
                <a:solidFill>
                  <a:schemeClr val="accent1"/>
                </a:solidFill>
                <a:latin typeface="+mn-lt"/>
                <a:cs typeface="Calibri"/>
              </a:rPr>
              <a:t>semantic</a:t>
            </a:r>
            <a:r>
              <a:rPr lang="fr-FR" b="1" dirty="0" smtClean="0">
                <a:solidFill>
                  <a:schemeClr val="accent1"/>
                </a:solidFill>
                <a:latin typeface="+mn-lt"/>
                <a:cs typeface="Calibri"/>
              </a:rPr>
              <a:t> </a:t>
            </a:r>
            <a:r>
              <a:rPr lang="fr-FR" b="1" dirty="0" err="1" smtClean="0">
                <a:solidFill>
                  <a:schemeClr val="accent1"/>
                </a:solidFill>
                <a:latin typeface="+mn-lt"/>
                <a:cs typeface="Calibri"/>
              </a:rPr>
              <a:t>categories</a:t>
            </a:r>
            <a:r>
              <a:rPr lang="fr-FR" dirty="0" smtClean="0">
                <a:latin typeface="+mn-lt"/>
                <a:cs typeface="Calibri"/>
              </a:rPr>
              <a:t> </a:t>
            </a:r>
            <a:r>
              <a:rPr lang="fr-FR" i="1" dirty="0" err="1" smtClean="0">
                <a:latin typeface="+mn-lt"/>
                <a:cs typeface="Calibri"/>
              </a:rPr>
              <a:t>staan</a:t>
            </a:r>
            <a:r>
              <a:rPr lang="fr-FR" dirty="0" smtClean="0">
                <a:latin typeface="+mn-lt"/>
                <a:cs typeface="Calibri"/>
              </a:rPr>
              <a:t>, </a:t>
            </a:r>
            <a:r>
              <a:rPr lang="fr-FR" i="1" dirty="0" err="1" smtClean="0">
                <a:latin typeface="+mn-lt"/>
                <a:cs typeface="Calibri"/>
              </a:rPr>
              <a:t>liggen</a:t>
            </a:r>
            <a:r>
              <a:rPr lang="fr-FR" dirty="0" smtClean="0">
                <a:latin typeface="+mn-lt"/>
                <a:cs typeface="Calibri"/>
              </a:rPr>
              <a:t> and </a:t>
            </a:r>
            <a:r>
              <a:rPr lang="fr-FR" i="1" dirty="0" err="1" smtClean="0">
                <a:latin typeface="+mn-lt"/>
                <a:cs typeface="Calibri"/>
              </a:rPr>
              <a:t>zitten</a:t>
            </a:r>
            <a:r>
              <a:rPr lang="fr-FR" dirty="0" smtClean="0">
                <a:latin typeface="+mn-lt"/>
                <a:cs typeface="Calibri"/>
              </a:rPr>
              <a:t> are </a:t>
            </a:r>
            <a:r>
              <a:rPr lang="fr-FR" dirty="0" err="1" smtClean="0">
                <a:latin typeface="+mn-lt"/>
                <a:cs typeface="Calibri"/>
              </a:rPr>
              <a:t>used</a:t>
            </a:r>
            <a:r>
              <a:rPr lang="fr-FR" dirty="0" smtClean="0">
                <a:latin typeface="+mn-lt"/>
                <a:cs typeface="Calibri"/>
              </a:rPr>
              <a:t> in.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err="1" smtClean="0">
                <a:latin typeface="+mn-lt"/>
                <a:cs typeface="Calibri"/>
              </a:rPr>
              <a:t>We</a:t>
            </a:r>
            <a:r>
              <a:rPr lang="fr-FR" dirty="0" smtClean="0">
                <a:latin typeface="+mn-lt"/>
                <a:cs typeface="Calibri"/>
              </a:rPr>
              <a:t> </a:t>
            </a:r>
            <a:r>
              <a:rPr lang="fr-FR" dirty="0" err="1" smtClean="0">
                <a:latin typeface="+mn-lt"/>
                <a:cs typeface="Calibri"/>
              </a:rPr>
              <a:t>did</a:t>
            </a:r>
            <a:r>
              <a:rPr lang="fr-FR" dirty="0" smtClean="0">
                <a:latin typeface="+mn-lt"/>
                <a:cs typeface="Calibri"/>
              </a:rPr>
              <a:t> </a:t>
            </a:r>
            <a:r>
              <a:rPr lang="fr-FR" dirty="0" err="1" smtClean="0">
                <a:latin typeface="+mn-lt"/>
                <a:cs typeface="Calibri"/>
              </a:rPr>
              <a:t>this</a:t>
            </a:r>
            <a:r>
              <a:rPr lang="fr-FR" dirty="0" smtClean="0">
                <a:latin typeface="+mn-lt"/>
                <a:cs typeface="Calibri"/>
              </a:rPr>
              <a:t> </a:t>
            </a:r>
            <a:r>
              <a:rPr lang="fr-FR" dirty="0" err="1" smtClean="0">
                <a:latin typeface="+mn-lt"/>
                <a:cs typeface="Calibri"/>
              </a:rPr>
              <a:t>at</a:t>
            </a:r>
            <a:r>
              <a:rPr lang="fr-FR" baseline="0" dirty="0" smtClean="0">
                <a:latin typeface="+mn-lt"/>
                <a:cs typeface="Calibri"/>
              </a:rPr>
              <a:t> 2 </a:t>
            </a:r>
            <a:r>
              <a:rPr lang="fr-FR" baseline="0" dirty="0" err="1" smtClean="0">
                <a:latin typeface="+mn-lt"/>
                <a:cs typeface="Calibri"/>
              </a:rPr>
              <a:t>levels</a:t>
            </a:r>
            <a:r>
              <a:rPr lang="fr-FR" baseline="0" dirty="0" smtClean="0">
                <a:latin typeface="+mn-lt"/>
                <a:cs typeface="Calibri"/>
              </a:rPr>
              <a:t> of </a:t>
            </a:r>
            <a:r>
              <a:rPr lang="fr-FR" baseline="0" dirty="0" err="1" smtClean="0">
                <a:latin typeface="+mn-lt"/>
                <a:cs typeface="Calibri"/>
              </a:rPr>
              <a:t>detail</a:t>
            </a:r>
            <a:r>
              <a:rPr lang="fr-FR" baseline="0" dirty="0" smtClean="0">
                <a:latin typeface="+mn-lt"/>
                <a:cs typeface="Calibri"/>
              </a:rPr>
              <a:t>: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err="1" smtClean="0">
                <a:latin typeface="+mn-lt"/>
                <a:cs typeface="Calibri"/>
              </a:rPr>
              <a:t>Firstly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at</a:t>
            </a:r>
            <a:r>
              <a:rPr lang="fr-FR" baseline="0" dirty="0" smtClean="0">
                <a:latin typeface="+mn-lt"/>
                <a:cs typeface="Calibri"/>
              </a:rPr>
              <a:t> a global </a:t>
            </a:r>
            <a:r>
              <a:rPr lang="fr-FR" baseline="0" dirty="0" err="1" smtClean="0">
                <a:latin typeface="+mn-lt"/>
                <a:cs typeface="Calibri"/>
              </a:rPr>
              <a:t>level</a:t>
            </a:r>
            <a:r>
              <a:rPr lang="fr-FR" baseline="0" dirty="0" smtClean="0">
                <a:latin typeface="+mn-lt"/>
                <a:cs typeface="Calibri"/>
              </a:rPr>
              <a:t>, </a:t>
            </a:r>
            <a:r>
              <a:rPr lang="fr-FR" baseline="0" dirty="0" err="1" smtClean="0">
                <a:latin typeface="+mn-lt"/>
                <a:cs typeface="Calibri"/>
              </a:rPr>
              <a:t>we</a:t>
            </a:r>
            <a:r>
              <a:rPr lang="fr-FR" baseline="0" dirty="0" smtClean="0">
                <a:latin typeface="+mn-lt"/>
                <a:cs typeface="Calibri"/>
              </a:rPr>
              <a:t> made a distinction </a:t>
            </a:r>
            <a:r>
              <a:rPr lang="fr-FR" baseline="0" dirty="0" err="1" smtClean="0">
                <a:latin typeface="+mn-lt"/>
                <a:cs typeface="Calibri"/>
              </a:rPr>
              <a:t>between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teh</a:t>
            </a:r>
            <a:r>
              <a:rPr lang="fr-FR" baseline="0" dirty="0" smtClean="0">
                <a:latin typeface="+mn-lt"/>
                <a:cs typeface="Calibri"/>
              </a:rPr>
              <a:t> postural, location and </a:t>
            </a:r>
            <a:r>
              <a:rPr lang="fr-FR" baseline="0" dirty="0" err="1" smtClean="0">
                <a:latin typeface="+mn-lt"/>
                <a:cs typeface="Calibri"/>
              </a:rPr>
              <a:t>metaphorical</a:t>
            </a:r>
            <a:r>
              <a:rPr lang="fr-FR" baseline="0" dirty="0" smtClean="0">
                <a:latin typeface="+mn-lt"/>
                <a:cs typeface="Calibri"/>
              </a:rPr>
              <a:t> uses of the </a:t>
            </a:r>
            <a:r>
              <a:rPr lang="fr-FR" baseline="0" dirty="0" err="1" smtClean="0">
                <a:latin typeface="+mn-lt"/>
                <a:cs typeface="Calibri"/>
              </a:rPr>
              <a:t>vebrs</a:t>
            </a:r>
            <a:r>
              <a:rPr lang="fr-FR" baseline="0" dirty="0" smtClean="0">
                <a:latin typeface="+mn-lt"/>
                <a:cs typeface="Calibri"/>
              </a:rPr>
              <a:t>; </a:t>
            </a:r>
            <a:r>
              <a:rPr lang="fr-FR" baseline="0" dirty="0" err="1" smtClean="0">
                <a:latin typeface="+mn-lt"/>
                <a:cs typeface="Calibri"/>
              </a:rPr>
              <a:t>We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then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distinguisehd</a:t>
            </a:r>
            <a:r>
              <a:rPr lang="fr-FR" baseline="0" dirty="0" smtClean="0">
                <a:latin typeface="+mn-lt"/>
                <a:cs typeface="Calibri"/>
              </a:rPr>
              <a:t> 3 </a:t>
            </a:r>
            <a:r>
              <a:rPr lang="fr-FR" baseline="0" dirty="0" err="1" smtClean="0">
                <a:latin typeface="+mn-lt"/>
                <a:cs typeface="Calibri"/>
              </a:rPr>
              <a:t>other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categories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at</a:t>
            </a:r>
            <a:r>
              <a:rPr lang="fr-FR" baseline="0" dirty="0" smtClean="0">
                <a:latin typeface="+mn-lt"/>
                <a:cs typeface="Calibri"/>
              </a:rPr>
              <a:t> the </a:t>
            </a:r>
            <a:r>
              <a:rPr lang="fr-FR" baseline="0" dirty="0" err="1" smtClean="0">
                <a:latin typeface="+mn-lt"/>
                <a:cs typeface="Calibri"/>
              </a:rPr>
              <a:t>highest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level</a:t>
            </a:r>
            <a:r>
              <a:rPr lang="fr-FR" baseline="0" dirty="0" smtClean="0">
                <a:latin typeface="+mn-lt"/>
                <a:cs typeface="Calibri"/>
              </a:rPr>
              <a:t> and the use of </a:t>
            </a:r>
            <a:r>
              <a:rPr lang="fr-FR" baseline="0" dirty="0" err="1" smtClean="0">
                <a:latin typeface="+mn-lt"/>
                <a:cs typeface="Calibri"/>
              </a:rPr>
              <a:t>staan</a:t>
            </a:r>
            <a:r>
              <a:rPr lang="fr-FR" baseline="0" dirty="0" smtClean="0">
                <a:latin typeface="+mn-lt"/>
                <a:cs typeface="Calibri"/>
              </a:rPr>
              <a:t>, </a:t>
            </a:r>
            <a:r>
              <a:rPr lang="fr-FR" baseline="0" dirty="0" err="1" smtClean="0">
                <a:latin typeface="+mn-lt"/>
                <a:cs typeface="Calibri"/>
              </a:rPr>
              <a:t>liggen</a:t>
            </a:r>
            <a:r>
              <a:rPr lang="fr-FR" baseline="0" dirty="0" smtClean="0">
                <a:latin typeface="+mn-lt"/>
                <a:cs typeface="Calibri"/>
              </a:rPr>
              <a:t> and </a:t>
            </a:r>
            <a:r>
              <a:rPr lang="fr-FR" baseline="0" dirty="0" err="1" smtClean="0">
                <a:latin typeface="+mn-lt"/>
                <a:cs typeface="Calibri"/>
              </a:rPr>
              <a:t>zitten</a:t>
            </a:r>
            <a:r>
              <a:rPr lang="fr-FR" baseline="0" dirty="0" smtClean="0">
                <a:latin typeface="+mn-lt"/>
                <a:cs typeface="Calibri"/>
              </a:rPr>
              <a:t> as </a:t>
            </a:r>
            <a:r>
              <a:rPr lang="fr-FR" baseline="0" dirty="0" err="1" smtClean="0">
                <a:latin typeface="+mn-lt"/>
                <a:cs typeface="Calibri"/>
              </a:rPr>
              <a:t>root</a:t>
            </a:r>
            <a:r>
              <a:rPr lang="fr-FR" baseline="0" dirty="0" smtClean="0">
                <a:latin typeface="+mn-lt"/>
                <a:cs typeface="Calibri"/>
              </a:rPr>
              <a:t> of a </a:t>
            </a:r>
            <a:r>
              <a:rPr lang="fr-FR" baseline="0" dirty="0" err="1" smtClean="0">
                <a:latin typeface="+mn-lt"/>
                <a:cs typeface="Calibri"/>
              </a:rPr>
              <a:t>particle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verb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consttuction</a:t>
            </a:r>
            <a:r>
              <a:rPr lang="fr-FR" baseline="0" dirty="0" smtClean="0">
                <a:latin typeface="+mn-lt"/>
                <a:cs typeface="Calibri"/>
              </a:rPr>
              <a:t> on the one hand, </a:t>
            </a:r>
            <a:r>
              <a:rPr lang="fr-FR" baseline="0" dirty="0" err="1" smtClean="0">
                <a:latin typeface="+mn-lt"/>
                <a:cs typeface="Calibri"/>
              </a:rPr>
              <a:t>which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sometimes</a:t>
            </a:r>
            <a:r>
              <a:rPr lang="fr-FR" baseline="0" dirty="0" smtClean="0">
                <a:latin typeface="+mn-lt"/>
                <a:cs typeface="Calibri"/>
              </a:rPr>
              <a:t>, or </a:t>
            </a:r>
            <a:r>
              <a:rPr lang="fr-FR" baseline="0" dirty="0" err="1" smtClean="0">
                <a:latin typeface="+mn-lt"/>
                <a:cs typeface="Calibri"/>
              </a:rPr>
              <a:t>historically</a:t>
            </a:r>
            <a:r>
              <a:rPr lang="fr-FR" baseline="0" dirty="0" smtClean="0">
                <a:latin typeface="+mn-lt"/>
                <a:cs typeface="Calibri"/>
              </a:rPr>
              <a:t>, va </a:t>
            </a:r>
            <a:r>
              <a:rPr lang="fr-FR" baseline="0" dirty="0" err="1" smtClean="0">
                <a:latin typeface="+mn-lt"/>
                <a:cs typeface="Calibri"/>
              </a:rPr>
              <a:t>be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related</a:t>
            </a:r>
            <a:r>
              <a:rPr lang="fr-FR" baseline="0" dirty="0" smtClean="0">
                <a:latin typeface="+mn-lt"/>
                <a:cs typeface="Calibri"/>
              </a:rPr>
              <a:t> to the use of the </a:t>
            </a:r>
            <a:r>
              <a:rPr lang="fr-FR" baseline="0" dirty="0" err="1" smtClean="0">
                <a:latin typeface="+mn-lt"/>
                <a:cs typeface="Calibri"/>
              </a:rPr>
              <a:t>verb</a:t>
            </a:r>
            <a:r>
              <a:rPr lang="fr-FR" baseline="0" dirty="0" smtClean="0">
                <a:latin typeface="+mn-lt"/>
                <a:cs typeface="Calibri"/>
              </a:rPr>
              <a:t> in isolation, but not </a:t>
            </a:r>
            <a:r>
              <a:rPr lang="fr-FR" baseline="0" dirty="0" err="1" smtClean="0">
                <a:latin typeface="+mn-lt"/>
                <a:cs typeface="Calibri"/>
              </a:rPr>
              <a:t>always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>
                <a:latin typeface="+mn-lt"/>
                <a:cs typeface="Calibri"/>
              </a:rPr>
              <a:t>and the use of the posture </a:t>
            </a:r>
            <a:r>
              <a:rPr lang="fr-FR" baseline="0" dirty="0" err="1" smtClean="0">
                <a:latin typeface="+mn-lt"/>
                <a:cs typeface="Calibri"/>
              </a:rPr>
              <a:t>verbs</a:t>
            </a:r>
            <a:r>
              <a:rPr lang="fr-FR" baseline="0" dirty="0" smtClean="0">
                <a:latin typeface="+mn-lt"/>
                <a:cs typeface="Calibri"/>
              </a:rPr>
              <a:t> as part of an </a:t>
            </a:r>
            <a:r>
              <a:rPr lang="fr-FR" baseline="0" dirty="0" err="1" smtClean="0">
                <a:latin typeface="+mn-lt"/>
                <a:cs typeface="Calibri"/>
              </a:rPr>
              <a:t>idiomatic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expressinos</a:t>
            </a:r>
            <a:r>
              <a:rPr lang="fr-FR" baseline="0" dirty="0" smtClean="0">
                <a:latin typeface="+mn-lt"/>
                <a:cs typeface="Calibri"/>
              </a:rPr>
              <a:t>, the latter </a:t>
            </a:r>
            <a:r>
              <a:rPr lang="fr-FR" baseline="0" dirty="0" err="1" smtClean="0">
                <a:latin typeface="+mn-lt"/>
                <a:cs typeface="Calibri"/>
              </a:rPr>
              <a:t>category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refers</a:t>
            </a:r>
            <a:r>
              <a:rPr lang="fr-FR" baseline="0" dirty="0" smtClean="0">
                <a:latin typeface="+mn-lt"/>
                <a:cs typeface="Calibri"/>
              </a:rPr>
              <a:t> to </a:t>
            </a:r>
            <a:r>
              <a:rPr lang="fr-FR" baseline="0" dirty="0" err="1" smtClean="0">
                <a:latin typeface="+mn-lt"/>
                <a:cs typeface="Calibri"/>
              </a:rPr>
              <a:t>fixed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collocational</a:t>
            </a:r>
            <a:r>
              <a:rPr lang="fr-FR" baseline="0" dirty="0" smtClean="0">
                <a:latin typeface="+mn-lt"/>
                <a:cs typeface="Calibri"/>
              </a:rPr>
              <a:t> uses as </a:t>
            </a:r>
            <a:r>
              <a:rPr lang="fr-FR" baseline="0" dirty="0" err="1" smtClean="0">
                <a:latin typeface="+mn-lt"/>
                <a:cs typeface="Calibri"/>
              </a:rPr>
              <a:t>well</a:t>
            </a:r>
            <a:r>
              <a:rPr lang="fr-FR" baseline="0" dirty="0" smtClean="0">
                <a:latin typeface="+mn-lt"/>
                <a:cs typeface="Calibri"/>
              </a:rPr>
              <a:t> as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>
                <a:latin typeface="+mn-lt"/>
                <a:cs typeface="Calibri"/>
              </a:rPr>
              <a:t>T</a:t>
            </a:r>
            <a:r>
              <a:rPr lang="fr-FR" baseline="0" dirty="0" err="1" smtClean="0">
                <a:latin typeface="+mn-lt"/>
                <a:cs typeface="Calibri"/>
              </a:rPr>
              <a:t>he</a:t>
            </a:r>
            <a:r>
              <a:rPr lang="fr-FR" baseline="0" dirty="0" smtClean="0">
                <a:latin typeface="+mn-lt"/>
                <a:cs typeface="Calibri"/>
              </a:rPr>
              <a:t> motivation for </a:t>
            </a:r>
            <a:r>
              <a:rPr lang="fr-FR" baseline="0" dirty="0" err="1" smtClean="0">
                <a:latin typeface="+mn-lt"/>
                <a:cs typeface="Calibri"/>
              </a:rPr>
              <a:t>distinguishing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these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two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categories</a:t>
            </a:r>
            <a:r>
              <a:rPr lang="fr-FR" baseline="0" dirty="0" smtClean="0">
                <a:latin typeface="+mn-lt"/>
                <a:cs typeface="Calibri"/>
              </a:rPr>
              <a:t>, </a:t>
            </a:r>
            <a:r>
              <a:rPr lang="fr-FR" baseline="0" dirty="0" err="1" smtClean="0">
                <a:latin typeface="+mn-lt"/>
                <a:cs typeface="Calibri"/>
              </a:rPr>
              <a:t>is</a:t>
            </a:r>
            <a:r>
              <a:rPr lang="fr-FR" baseline="0" dirty="0" smtClean="0">
                <a:latin typeface="+mn-lt"/>
                <a:cs typeface="Calibri"/>
              </a:rPr>
              <a:t> the </a:t>
            </a:r>
            <a:r>
              <a:rPr lang="fr-FR" baseline="0" dirty="0" err="1" smtClean="0">
                <a:latin typeface="+mn-lt"/>
                <a:cs typeface="Calibri"/>
              </a:rPr>
              <a:t>fact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that</a:t>
            </a:r>
            <a:r>
              <a:rPr lang="fr-FR" baseline="0" dirty="0" smtClean="0">
                <a:latin typeface="+mn-lt"/>
                <a:cs typeface="Calibri"/>
              </a:rPr>
              <a:t> FS </a:t>
            </a:r>
            <a:r>
              <a:rPr lang="fr-FR" baseline="0" dirty="0" err="1" smtClean="0">
                <a:latin typeface="+mn-lt"/>
                <a:cs typeface="Calibri"/>
              </a:rPr>
              <a:t>learners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when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using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sch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constructionsdo</a:t>
            </a:r>
            <a:r>
              <a:rPr lang="fr-FR" baseline="0" dirty="0" smtClean="0">
                <a:latin typeface="+mn-lt"/>
                <a:cs typeface="Calibri"/>
              </a:rPr>
              <a:t> not </a:t>
            </a:r>
            <a:r>
              <a:rPr lang="fr-FR" baseline="0" dirty="0" err="1" smtClean="0">
                <a:latin typeface="+mn-lt"/>
                <a:cs typeface="Calibri"/>
              </a:rPr>
              <a:t>really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intend</a:t>
            </a:r>
            <a:r>
              <a:rPr lang="fr-FR" baseline="0" dirty="0" smtClean="0">
                <a:latin typeface="+mn-lt"/>
                <a:cs typeface="Calibri"/>
              </a:rPr>
              <a:t> to use a posture </a:t>
            </a:r>
            <a:r>
              <a:rPr lang="fr-FR" baseline="0" dirty="0" err="1" smtClean="0">
                <a:latin typeface="+mn-lt"/>
                <a:cs typeface="Calibri"/>
              </a:rPr>
              <a:t>verb</a:t>
            </a:r>
            <a:r>
              <a:rPr lang="fr-FR" baseline="0" dirty="0" smtClean="0">
                <a:latin typeface="+mn-lt"/>
                <a:cs typeface="Calibri"/>
              </a:rPr>
              <a:t> but </a:t>
            </a:r>
            <a:r>
              <a:rPr lang="fr-FR" baseline="0" dirty="0" err="1" smtClean="0">
                <a:latin typeface="+mn-lt"/>
                <a:cs typeface="Calibri"/>
              </a:rPr>
              <a:t>directly</a:t>
            </a:r>
            <a:r>
              <a:rPr lang="fr-FR" baseline="0" dirty="0" smtClean="0">
                <a:latin typeface="+mn-lt"/>
                <a:cs typeface="Calibri"/>
              </a:rPr>
              <a:t> translate a french construction </a:t>
            </a:r>
            <a:r>
              <a:rPr lang="fr-FR" baseline="0" dirty="0" err="1" smtClean="0">
                <a:latin typeface="+mn-lt"/>
                <a:cs typeface="Calibri"/>
              </a:rPr>
              <a:t>whoseDutch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counterparts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happens</a:t>
            </a:r>
            <a:r>
              <a:rPr lang="fr-FR" baseline="0" dirty="0" smtClean="0">
                <a:latin typeface="+mn-lt"/>
                <a:cs typeface="Calibri"/>
              </a:rPr>
              <a:t> to </a:t>
            </a:r>
            <a:r>
              <a:rPr lang="fr-FR" baseline="0" dirty="0" err="1" smtClean="0">
                <a:latin typeface="+mn-lt"/>
                <a:cs typeface="Calibri"/>
              </a:rPr>
              <a:t>be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built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with</a:t>
            </a:r>
            <a:r>
              <a:rPr lang="fr-FR" baseline="0" dirty="0" smtClean="0">
                <a:latin typeface="+mn-lt"/>
                <a:cs typeface="Calibri"/>
              </a:rPr>
              <a:t> a posture </a:t>
            </a:r>
            <a:r>
              <a:rPr lang="fr-FR" baseline="0" dirty="0" err="1" smtClean="0">
                <a:latin typeface="+mn-lt"/>
                <a:cs typeface="Calibri"/>
              </a:rPr>
              <a:t>verb</a:t>
            </a:r>
            <a:endParaRPr lang="fr-FR" baseline="0" dirty="0" smtClean="0">
              <a:latin typeface="+mn-lt"/>
              <a:cs typeface="Calibri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>
                <a:latin typeface="+mn-lt"/>
                <a:cs typeface="Calibri"/>
              </a:rPr>
              <a:t>A last </a:t>
            </a:r>
            <a:r>
              <a:rPr lang="fr-FR" baseline="0" dirty="0" err="1" smtClean="0">
                <a:latin typeface="+mn-lt"/>
                <a:cs typeface="Calibri"/>
              </a:rPr>
              <a:t>category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we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identified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at</a:t>
            </a:r>
            <a:r>
              <a:rPr lang="fr-FR" baseline="0" dirty="0" smtClean="0">
                <a:latin typeface="+mn-lt"/>
                <a:cs typeface="Calibri"/>
              </a:rPr>
              <a:t> the </a:t>
            </a:r>
            <a:r>
              <a:rPr lang="fr-FR" baseline="0" dirty="0" err="1" smtClean="0">
                <a:latin typeface="+mn-lt"/>
                <a:cs typeface="Calibri"/>
              </a:rPr>
              <a:t>highest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level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is</a:t>
            </a:r>
            <a:r>
              <a:rPr lang="fr-FR" baseline="0" dirty="0" smtClean="0">
                <a:latin typeface="+mn-lt"/>
                <a:cs typeface="Calibri"/>
              </a:rPr>
              <a:t> the </a:t>
            </a:r>
            <a:r>
              <a:rPr lang="fr-FR" baseline="0" dirty="0" err="1" smtClean="0">
                <a:latin typeface="+mn-lt"/>
                <a:cs typeface="Calibri"/>
              </a:rPr>
              <a:t>error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category</a:t>
            </a:r>
            <a:r>
              <a:rPr lang="fr-FR" baseline="0" dirty="0" smtClean="0">
                <a:latin typeface="+mn-lt"/>
                <a:cs typeface="Calibri"/>
              </a:rPr>
              <a:t> to </a:t>
            </a:r>
            <a:r>
              <a:rPr lang="fr-FR" baseline="0" dirty="0" err="1" smtClean="0">
                <a:latin typeface="+mn-lt"/>
                <a:cs typeface="Calibri"/>
              </a:rPr>
              <a:t>refer</a:t>
            </a:r>
            <a:r>
              <a:rPr lang="fr-FR" baseline="0" dirty="0" smtClean="0">
                <a:latin typeface="+mn-lt"/>
                <a:cs typeface="Calibri"/>
              </a:rPr>
              <a:t> to cases </a:t>
            </a:r>
            <a:r>
              <a:rPr lang="fr-FR" baseline="0" dirty="0" err="1" smtClean="0">
                <a:latin typeface="+mn-lt"/>
                <a:cs typeface="Calibri"/>
              </a:rPr>
              <a:t>where</a:t>
            </a:r>
            <a:r>
              <a:rPr lang="fr-FR" baseline="0" dirty="0" smtClean="0">
                <a:latin typeface="+mn-lt"/>
                <a:cs typeface="Calibri"/>
              </a:rPr>
              <a:t> one of the posture </a:t>
            </a:r>
            <a:r>
              <a:rPr lang="fr-FR" baseline="0" dirty="0" err="1" smtClean="0">
                <a:latin typeface="+mn-lt"/>
                <a:cs typeface="Calibri"/>
              </a:rPr>
              <a:t>verbs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was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used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incorrectly</a:t>
            </a:r>
            <a:endParaRPr lang="fr-FR" dirty="0" smtClean="0">
              <a:latin typeface="+mn-lt"/>
              <a:cs typeface="Calibri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Once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had</a:t>
            </a:r>
            <a:r>
              <a:rPr lang="fr-FR" dirty="0" smtClean="0"/>
              <a:t> </a:t>
            </a:r>
            <a:r>
              <a:rPr lang="fr-FR" dirty="0" err="1" smtClean="0"/>
              <a:t>determined</a:t>
            </a:r>
            <a:r>
              <a:rPr lang="fr-FR" dirty="0" smtClean="0"/>
              <a:t> the global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category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another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analysis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at</a:t>
            </a:r>
            <a:r>
              <a:rPr lang="fr-FR" baseline="0" dirty="0" smtClean="0"/>
              <a:t> a more </a:t>
            </a:r>
            <a:r>
              <a:rPr lang="fr-FR" baseline="0" dirty="0" err="1" smtClean="0"/>
              <a:t>refined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level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determine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what</a:t>
            </a:r>
            <a:r>
              <a:rPr lang="fr-FR" baseline="0" dirty="0" smtClean="0"/>
              <a:t> type of location </a:t>
            </a:r>
            <a:r>
              <a:rPr lang="fr-FR" baseline="0" dirty="0" err="1" smtClean="0"/>
              <a:t>oor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metaphorical</a:t>
            </a:r>
            <a:r>
              <a:rPr lang="fr-FR" baseline="0" dirty="0" smtClean="0"/>
              <a:t> usage the posture </a:t>
            </a:r>
            <a:r>
              <a:rPr lang="fr-FR" baseline="0" dirty="0" err="1" smtClean="0"/>
              <a:t>verbs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in</a:t>
            </a:r>
            <a:endParaRPr lang="fr-FR" dirty="0" smtClean="0"/>
          </a:p>
          <a:p>
            <a:r>
              <a:rPr lang="fr-FR" dirty="0" err="1" smtClean="0"/>
              <a:t>Containment</a:t>
            </a:r>
            <a:r>
              <a:rPr lang="fr-FR" dirty="0" smtClean="0"/>
              <a:t> op 2  </a:t>
            </a:r>
            <a:r>
              <a:rPr lang="fr-FR" dirty="0" err="1" smtClean="0"/>
              <a:t>niveaus</a:t>
            </a:r>
            <a:r>
              <a:rPr lang="fr-FR" baseline="0" dirty="0" smtClean="0"/>
              <a:t> =&gt; in </a:t>
            </a:r>
            <a:r>
              <a:rPr lang="fr-FR" baseline="0" dirty="0" err="1" smtClean="0"/>
              <a:t>function</a:t>
            </a:r>
            <a:r>
              <a:rPr lang="fr-FR" baseline="0" dirty="0" smtClean="0"/>
              <a:t> of the nature of the container (</a:t>
            </a:r>
            <a:r>
              <a:rPr lang="fr-FR" baseline="0" dirty="0" err="1" smtClean="0"/>
              <a:t>locational</a:t>
            </a:r>
            <a:r>
              <a:rPr lang="fr-FR" baseline="0" dirty="0" smtClean="0"/>
              <a:t> in the case of a </a:t>
            </a:r>
            <a:r>
              <a:rPr lang="fr-FR" baseline="0" dirty="0" err="1" smtClean="0"/>
              <a:t>concrete</a:t>
            </a:r>
            <a:r>
              <a:rPr lang="fr-FR" baseline="0" dirty="0" smtClean="0"/>
              <a:t> container, and </a:t>
            </a:r>
            <a:r>
              <a:rPr lang="fr-FR" baseline="0" dirty="0" err="1" smtClean="0"/>
              <a:t>metaphorical</a:t>
            </a:r>
            <a:r>
              <a:rPr lang="fr-FR" baseline="0" dirty="0" smtClean="0"/>
              <a:t> in the case of abstract containers)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coded</a:t>
            </a:r>
            <a:r>
              <a:rPr lang="fr-FR" dirty="0" smtClean="0"/>
              <a:t> </a:t>
            </a:r>
            <a:r>
              <a:rPr lang="fr-FR" dirty="0" err="1" smtClean="0"/>
              <a:t>containment</a:t>
            </a:r>
            <a:r>
              <a:rPr lang="fr-FR" baseline="0" dirty="0" smtClean="0"/>
              <a:t> in the </a:t>
            </a:r>
            <a:r>
              <a:rPr lang="fr-FR" baseline="0" dirty="0" err="1" smtClean="0"/>
              <a:t>locational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domain</a:t>
            </a:r>
            <a:r>
              <a:rPr lang="fr-FR" baseline="0" dirty="0" smtClean="0"/>
              <a:t> in the case of a </a:t>
            </a:r>
            <a:r>
              <a:rPr lang="fr-FR" baseline="0" dirty="0" err="1" smtClean="0"/>
              <a:t>concrete</a:t>
            </a:r>
            <a:r>
              <a:rPr lang="fr-FR" baseline="0" dirty="0" smtClean="0"/>
              <a:t> container and in the </a:t>
            </a:r>
            <a:r>
              <a:rPr lang="fr-FR" baseline="0" dirty="0" err="1" smtClean="0"/>
              <a:t>metphorical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domain</a:t>
            </a:r>
            <a:r>
              <a:rPr lang="fr-FR" baseline="0" dirty="0" smtClean="0"/>
              <a:t> in the case of an </a:t>
            </a:r>
            <a:r>
              <a:rPr lang="fr-FR" baseline="0" dirty="0" err="1" smtClean="0"/>
              <a:t>abstrcat</a:t>
            </a:r>
            <a:r>
              <a:rPr lang="fr-FR" baseline="0" dirty="0" smtClean="0"/>
              <a:t> container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Let’s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r>
              <a:rPr lang="fr-FR" dirty="0" smtClean="0"/>
              <a:t> a look </a:t>
            </a:r>
            <a:r>
              <a:rPr lang="fr-FR" dirty="0" err="1" smtClean="0"/>
              <a:t>athe</a:t>
            </a:r>
            <a:r>
              <a:rPr lang="fr-FR" dirty="0" smtClean="0"/>
              <a:t> </a:t>
            </a:r>
            <a:r>
              <a:rPr lang="fr-FR" dirty="0" err="1" smtClean="0"/>
              <a:t>results</a:t>
            </a:r>
            <a:endParaRPr lang="fr-FR" dirty="0" smtClean="0"/>
          </a:p>
          <a:p>
            <a:r>
              <a:rPr lang="fr-FR" dirty="0" smtClean="0"/>
              <a:t>A first </a:t>
            </a:r>
            <a:r>
              <a:rPr lang="fr-FR" dirty="0" err="1" smtClean="0"/>
              <a:t>obsevrtaion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learners</a:t>
            </a:r>
            <a:r>
              <a:rPr lang="fr-FR" baseline="0" dirty="0" smtClean="0"/>
              <a:t> use the posture </a:t>
            </a:r>
            <a:r>
              <a:rPr lang="fr-FR" baseline="0" dirty="0" err="1" smtClean="0"/>
              <a:t>verbs</a:t>
            </a:r>
            <a:r>
              <a:rPr lang="fr-FR" baseline="0" dirty="0" smtClean="0"/>
              <a:t> more </a:t>
            </a:r>
            <a:r>
              <a:rPr lang="fr-FR" baseline="0" dirty="0" err="1" smtClean="0"/>
              <a:t>often</a:t>
            </a:r>
            <a:r>
              <a:rPr lang="fr-FR" baseline="0" dirty="0" smtClean="0"/>
              <a:t> in basic postural </a:t>
            </a:r>
            <a:r>
              <a:rPr lang="fr-FR" baseline="0" dirty="0" err="1" smtClean="0"/>
              <a:t>contexts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This </a:t>
            </a:r>
            <a:r>
              <a:rPr lang="fr-FR" dirty="0" err="1" smtClean="0"/>
              <a:t>study</a:t>
            </a:r>
            <a:r>
              <a:rPr lang="fr-FR" dirty="0" smtClean="0"/>
              <a:t> us part of a </a:t>
            </a:r>
            <a:r>
              <a:rPr lang="fr-FR" dirty="0" err="1" smtClean="0"/>
              <a:t>larger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project</a:t>
            </a:r>
            <a:r>
              <a:rPr lang="fr-FR" dirty="0" smtClean="0"/>
              <a:t>, </a:t>
            </a:r>
            <a:r>
              <a:rPr lang="fr-FR" dirty="0" err="1" smtClean="0"/>
              <a:t>namely</a:t>
            </a:r>
            <a:r>
              <a:rPr lang="fr-FR" dirty="0" smtClean="0"/>
              <a:t> th </a:t>
            </a:r>
            <a:r>
              <a:rPr lang="fr-FR" dirty="0" err="1" smtClean="0"/>
              <a:t>elocation</a:t>
            </a:r>
            <a:r>
              <a:rPr lang="fr-FR" dirty="0" smtClean="0"/>
              <a:t> </a:t>
            </a:r>
            <a:r>
              <a:rPr lang="fr-FR" dirty="0" err="1" smtClean="0"/>
              <a:t>verb</a:t>
            </a:r>
            <a:r>
              <a:rPr lang="fr-FR" dirty="0" smtClean="0"/>
              <a:t> </a:t>
            </a:r>
            <a:r>
              <a:rPr lang="fr-FR" dirty="0" err="1" smtClean="0"/>
              <a:t>project</a:t>
            </a:r>
            <a:r>
              <a:rPr lang="fr-FR" dirty="0" smtClean="0"/>
              <a:t> </a:t>
            </a:r>
            <a:r>
              <a:rPr lang="fr-FR" dirty="0" err="1" smtClean="0"/>
              <a:t>focusing</a:t>
            </a:r>
            <a:r>
              <a:rPr lang="fr-FR" dirty="0" smtClean="0"/>
              <a:t> on the </a:t>
            </a:r>
            <a:r>
              <a:rPr lang="fr-FR" dirty="0" err="1" smtClean="0"/>
              <a:t>cross-linguistic</a:t>
            </a:r>
            <a:r>
              <a:rPr lang="fr-FR" dirty="0" smtClean="0"/>
              <a:t> </a:t>
            </a:r>
            <a:r>
              <a:rPr lang="fr-FR" dirty="0" err="1" smtClean="0"/>
              <a:t>comparison</a:t>
            </a:r>
            <a:r>
              <a:rPr lang="fr-FR" dirty="0" smtClean="0"/>
              <a:t> of </a:t>
            </a:r>
            <a:r>
              <a:rPr lang="fr-FR" dirty="0" err="1" smtClean="0"/>
              <a:t>static</a:t>
            </a:r>
            <a:r>
              <a:rPr lang="fr-FR" dirty="0" smtClean="0"/>
              <a:t> location in </a:t>
            </a:r>
            <a:r>
              <a:rPr lang="fr-FR" dirty="0" err="1" smtClean="0"/>
              <a:t>Dutch</a:t>
            </a:r>
            <a:r>
              <a:rPr lang="fr-FR" dirty="0" smtClean="0"/>
              <a:t> …</a:t>
            </a:r>
          </a:p>
          <a:p>
            <a:r>
              <a:rPr lang="fr-FR" dirty="0" smtClean="0"/>
              <a:t>Our </a:t>
            </a:r>
            <a:r>
              <a:rPr lang="fr-FR" dirty="0" err="1" smtClean="0"/>
              <a:t>study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preliminary</a:t>
            </a:r>
            <a:r>
              <a:rPr lang="fr-FR" baseline="0" dirty="0" smtClean="0"/>
              <a:t> </a:t>
            </a:r>
            <a:r>
              <a:rPr lang="fr-FR" dirty="0" err="1" smtClean="0"/>
              <a:t>corpsu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study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quantitatively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qualitatively</a:t>
            </a:r>
            <a:r>
              <a:rPr lang="fr-FR" baseline="0" dirty="0" smtClean="0"/>
              <a:t>  analyse the use of… </a:t>
            </a:r>
          </a:p>
          <a:p>
            <a:r>
              <a:rPr lang="fr-FR" baseline="0" dirty="0" smtClean="0"/>
              <a:t>This </a:t>
            </a:r>
            <a:r>
              <a:rPr lang="fr-FR" baseline="0" dirty="0" err="1" smtClean="0"/>
              <a:t>sutdy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followed</a:t>
            </a:r>
            <a:r>
              <a:rPr lang="fr-FR" baseline="0" dirty="0" smtClean="0"/>
              <a:t> by a </a:t>
            </a:r>
            <a:r>
              <a:rPr lang="fr-FR" baseline="0" dirty="0" err="1" smtClean="0"/>
              <a:t>study</a:t>
            </a:r>
            <a:r>
              <a:rPr lang="fr-FR" baseline="0" dirty="0" smtClean="0"/>
              <a:t> of the use of </a:t>
            </a:r>
            <a:r>
              <a:rPr lang="fr-FR" baseline="0" dirty="0" err="1" smtClean="0"/>
              <a:t>these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verbs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eliicited</a:t>
            </a:r>
            <a:r>
              <a:rPr lang="fr-FR" baseline="0" dirty="0" smtClean="0"/>
              <a:t> narrations as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the case for L1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</a:t>
            </a:r>
            <a:r>
              <a:rPr lang="fr-FR" dirty="0" err="1" smtClean="0"/>
              <a:t>nd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especially</a:t>
            </a:r>
            <a:r>
              <a:rPr lang="fr-FR" dirty="0" smtClean="0"/>
              <a:t> the case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zitten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staan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 second observation si </a:t>
            </a:r>
            <a:r>
              <a:rPr lang="fr-FR" dirty="0" err="1" smtClean="0"/>
              <a:t>that</a:t>
            </a:r>
            <a:r>
              <a:rPr lang="fr-FR" dirty="0" smtClean="0"/>
              <a:t> the </a:t>
            </a:r>
            <a:r>
              <a:rPr lang="fr-FR" dirty="0" err="1" smtClean="0"/>
              <a:t>learners</a:t>
            </a:r>
            <a:r>
              <a:rPr lang="fr-FR" baseline="0" dirty="0" smtClean="0"/>
              <a:t> tend to use the </a:t>
            </a:r>
            <a:r>
              <a:rPr lang="fr-FR" baseline="0" dirty="0" err="1" smtClean="0"/>
              <a:t>osture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verbs</a:t>
            </a:r>
            <a:r>
              <a:rPr lang="fr-FR" baseline="0" dirty="0" smtClean="0"/>
              <a:t> more </a:t>
            </a:r>
            <a:r>
              <a:rPr lang="fr-FR" baseline="0" dirty="0" err="1" smtClean="0"/>
              <a:t>often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locational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contexts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</a:t>
            </a:r>
            <a:r>
              <a:rPr lang="fr-FR" dirty="0" err="1" smtClean="0"/>
              <a:t>specially</a:t>
            </a:r>
            <a:r>
              <a:rPr lang="fr-FR" dirty="0" smtClean="0"/>
              <a:t> the case for </a:t>
            </a:r>
            <a:r>
              <a:rPr lang="fr-FR" dirty="0" err="1" smtClean="0"/>
              <a:t>liggen</a:t>
            </a:r>
            <a:r>
              <a:rPr lang="fr-FR" dirty="0" smtClean="0"/>
              <a:t>, </a:t>
            </a:r>
            <a:r>
              <a:rPr lang="fr-FR" dirty="0" err="1" smtClean="0"/>
              <a:t>then</a:t>
            </a:r>
            <a:r>
              <a:rPr lang="fr-FR" dirty="0" smtClean="0"/>
              <a:t> </a:t>
            </a:r>
            <a:r>
              <a:rPr lang="fr-FR" dirty="0" err="1" smtClean="0"/>
              <a:t>often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expressing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geotopographical</a:t>
            </a:r>
            <a:r>
              <a:rPr lang="fr-FR" baseline="0" dirty="0" smtClean="0"/>
              <a:t> location</a:t>
            </a:r>
          </a:p>
          <a:p>
            <a:r>
              <a:rPr lang="fr-FR" baseline="0" dirty="0" smtClean="0"/>
              <a:t>And for </a:t>
            </a:r>
            <a:r>
              <a:rPr lang="fr-FR" baseline="0" dirty="0" err="1" smtClean="0"/>
              <a:t>zitten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often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expressing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containment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Thirdly</a:t>
            </a:r>
            <a:r>
              <a:rPr lang="fr-FR" baseline="0" dirty="0" smtClean="0"/>
              <a:t> the natives use the PV more </a:t>
            </a:r>
            <a:r>
              <a:rPr lang="fr-FR" baseline="0" dirty="0" err="1" smtClean="0"/>
              <a:t>often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metaphorical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contexts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And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more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often</a:t>
            </a:r>
            <a:r>
              <a:rPr lang="fr-FR" dirty="0" smtClean="0"/>
              <a:t> the case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zitten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liggen</a:t>
            </a:r>
            <a:r>
              <a:rPr lang="fr-FR" baseline="0" dirty="0" smtClean="0"/>
              <a:t>, but not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occurs</a:t>
            </a:r>
            <a:r>
              <a:rPr lang="fr-FR" baseline="0" dirty="0" smtClean="0"/>
              <a:t> as </a:t>
            </a:r>
            <a:r>
              <a:rPr lang="fr-FR" baseline="0" dirty="0" err="1" smtClean="0"/>
              <a:t>frequently</a:t>
            </a:r>
            <a:r>
              <a:rPr lang="fr-FR" baseline="0" dirty="0" smtClean="0"/>
              <a:t> in the L1 </a:t>
            </a:r>
            <a:r>
              <a:rPr lang="fr-FR" baseline="0" dirty="0" err="1" smtClean="0"/>
              <a:t>coprus</a:t>
            </a:r>
            <a:r>
              <a:rPr lang="fr-FR" baseline="0" dirty="0" smtClean="0"/>
              <a:t> as in the L2 corpus</a:t>
            </a:r>
          </a:p>
          <a:p>
            <a:r>
              <a:rPr lang="fr-FR" baseline="0" dirty="0" err="1" smtClean="0"/>
              <a:t>Both</a:t>
            </a:r>
            <a:r>
              <a:rPr lang="fr-FR" baseline="0" dirty="0" smtClean="0"/>
              <a:t> groups use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different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ways</a:t>
            </a:r>
            <a:r>
              <a:rPr lang="fr-FR" baseline="0" dirty="0" smtClean="0"/>
              <a:t>: in the productions of the </a:t>
            </a:r>
            <a:r>
              <a:rPr lang="fr-FR" baseline="0" dirty="0" err="1" smtClean="0"/>
              <a:t>learners</a:t>
            </a:r>
            <a:r>
              <a:rPr lang="fr-FR" baseline="0" dirty="0" smtClean="0"/>
              <a:t>, the </a:t>
            </a:r>
            <a:r>
              <a:rPr lang="fr-FR" baseline="0" dirty="0" err="1" smtClean="0"/>
              <a:t>prominent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metaphorcail</a:t>
            </a:r>
            <a:r>
              <a:rPr lang="fr-FR" baseline="0" dirty="0" smtClean="0"/>
              <a:t> use of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metaphorical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contexts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concerns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use to code </a:t>
            </a:r>
            <a:r>
              <a:rPr lang="fr-FR" baseline="0" dirty="0" err="1" smtClean="0"/>
              <a:t>written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text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whereas</a:t>
            </a:r>
            <a:r>
              <a:rPr lang="fr-FR" baseline="0" dirty="0" smtClean="0"/>
              <a:t> the natives show a </a:t>
            </a:r>
            <a:r>
              <a:rPr lang="fr-FR" baseline="0" dirty="0" err="1" smtClean="0"/>
              <a:t>gretaer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diversity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their</a:t>
            </a:r>
            <a:r>
              <a:rPr lang="fr-FR" baseline="0" dirty="0" smtClean="0"/>
              <a:t> use of the posture </a:t>
            </a:r>
            <a:r>
              <a:rPr lang="fr-FR" baseline="0" dirty="0" err="1" smtClean="0"/>
              <a:t>verbs</a:t>
            </a:r>
            <a:endParaRPr lang="fr-FR" baseline="0" dirty="0" smtClean="0"/>
          </a:p>
          <a:p>
            <a:r>
              <a:rPr lang="fr-FR" baseline="0" dirty="0" smtClean="0"/>
              <a:t>An important point </a:t>
            </a:r>
            <a:r>
              <a:rPr lang="fr-FR" baseline="0" dirty="0" err="1" smtClean="0"/>
              <a:t>ot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make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stage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fact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PVs</a:t>
            </a:r>
            <a:r>
              <a:rPr lang="fr-FR" baseline="0" dirty="0" smtClean="0"/>
              <a:t> are more </a:t>
            </a:r>
            <a:r>
              <a:rPr lang="fr-FR" baseline="0" dirty="0" err="1" smtClean="0"/>
              <a:t>frequently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metaohircal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contexts</a:t>
            </a:r>
            <a:r>
              <a:rPr lang="fr-FR" baseline="0" dirty="0" smtClean="0"/>
              <a:t> in the productions of the natives </a:t>
            </a:r>
            <a:r>
              <a:rPr lang="fr-FR" baseline="0" dirty="0" err="1" smtClean="0"/>
              <a:t>does</a:t>
            </a:r>
            <a:r>
              <a:rPr lang="fr-FR" baseline="0" dirty="0" smtClean="0"/>
              <a:t> not </a:t>
            </a:r>
            <a:r>
              <a:rPr lang="fr-FR" baseline="0" dirty="0" err="1" smtClean="0"/>
              <a:t>mean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learners</a:t>
            </a:r>
            <a:r>
              <a:rPr lang="fr-FR" baseline="0" dirty="0" smtClean="0"/>
              <a:t> are not able to deal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these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metaphorcial</a:t>
            </a:r>
            <a:r>
              <a:rPr lang="fr-FR" baseline="0" dirty="0" smtClean="0"/>
              <a:t> uses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 </a:t>
            </a:r>
            <a:r>
              <a:rPr lang="fr-FR" dirty="0" err="1" smtClean="0"/>
              <a:t>fourth</a:t>
            </a:r>
            <a:r>
              <a:rPr lang="fr-FR" dirty="0" smtClean="0"/>
              <a:t> observation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fact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PVs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occru</a:t>
            </a:r>
            <a:r>
              <a:rPr lang="fr-FR" baseline="0" dirty="0" smtClean="0"/>
              <a:t> more </a:t>
            </a:r>
            <a:r>
              <a:rPr lang="fr-FR" baseline="0" dirty="0" err="1" smtClean="0"/>
              <a:t>frequntly</a:t>
            </a:r>
            <a:r>
              <a:rPr lang="fr-FR" baseline="0" dirty="0" smtClean="0"/>
              <a:t> as part of an </a:t>
            </a:r>
            <a:r>
              <a:rPr lang="fr-FR" baseline="0" dirty="0" err="1" smtClean="0"/>
              <a:t>idomatic</a:t>
            </a:r>
            <a:r>
              <a:rPr lang="fr-FR" baseline="0" dirty="0" smtClean="0"/>
              <a:t> expression in the productions of the natives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And </a:t>
            </a:r>
            <a:r>
              <a:rPr lang="fr-FR" dirty="0" err="1" smtClean="0"/>
              <a:t>finally</a:t>
            </a:r>
            <a:r>
              <a:rPr lang="fr-FR" dirty="0" smtClean="0"/>
              <a:t> of course the </a:t>
            </a:r>
            <a:r>
              <a:rPr lang="fr-FR" dirty="0" err="1" smtClean="0"/>
              <a:t>errors</a:t>
            </a: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occur</a:t>
            </a:r>
            <a:r>
              <a:rPr lang="fr-FR" baseline="0" dirty="0" smtClean="0"/>
              <a:t> in the productions of the </a:t>
            </a:r>
            <a:r>
              <a:rPr lang="fr-FR" baseline="0" dirty="0" err="1" smtClean="0"/>
              <a:t>learners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thrid</a:t>
            </a:r>
            <a:r>
              <a:rPr lang="fr-FR" baseline="0" dirty="0" smtClean="0"/>
              <a:t> stage of </a:t>
            </a:r>
            <a:r>
              <a:rPr lang="fr-FR" baseline="0" dirty="0" err="1" smtClean="0"/>
              <a:t>our</a:t>
            </a:r>
            <a:r>
              <a:rPr lang="fr-FR" baseline="0" dirty="0" smtClean="0"/>
              <a:t> quantitative </a:t>
            </a:r>
            <a:r>
              <a:rPr lang="fr-FR" baseline="0" dirty="0" err="1" smtClean="0"/>
              <a:t>analysis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concentrated</a:t>
            </a:r>
            <a:r>
              <a:rPr lang="fr-FR" baseline="0" dirty="0" smtClean="0"/>
              <a:t> on the </a:t>
            </a:r>
            <a:r>
              <a:rPr lang="fr-FR" baseline="0" dirty="0" err="1" smtClean="0"/>
              <a:t>errors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he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learners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tried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determine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what</a:t>
            </a:r>
            <a:r>
              <a:rPr lang="fr-FR" baseline="0" dirty="0" smtClean="0"/>
              <a:t> type of </a:t>
            </a:r>
            <a:r>
              <a:rPr lang="fr-FR" baseline="0" dirty="0" err="1" smtClean="0"/>
              <a:t>errors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made</a:t>
            </a:r>
          </a:p>
          <a:p>
            <a:r>
              <a:rPr lang="fr-FR" baseline="0" dirty="0" smtClean="0"/>
              <a:t>In total,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foudn</a:t>
            </a:r>
            <a:r>
              <a:rPr lang="fr-FR" baseline="0" dirty="0" smtClean="0"/>
              <a:t> 46 incorrect uses of the </a:t>
            </a:r>
            <a:r>
              <a:rPr lang="fr-FR" baseline="0" dirty="0" err="1" smtClean="0"/>
              <a:t>PV’s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our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learner</a:t>
            </a:r>
            <a:r>
              <a:rPr lang="fr-FR" baseline="0" dirty="0" smtClean="0"/>
              <a:t> corpus, and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was</a:t>
            </a:r>
            <a:r>
              <a:rPr lang="fr-FR" baseline="0" dirty="0" smtClean="0"/>
              <a:t> more </a:t>
            </a:r>
            <a:r>
              <a:rPr lang="fr-FR" baseline="0" dirty="0" err="1" smtClean="0"/>
              <a:t>frequently</a:t>
            </a:r>
            <a:r>
              <a:rPr lang="fr-FR" baseline="0" dirty="0" smtClean="0"/>
              <a:t> the case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followed</a:t>
            </a:r>
            <a:r>
              <a:rPr lang="fr-FR" baseline="0" dirty="0" smtClean="0"/>
              <a:t> by </a:t>
            </a:r>
            <a:r>
              <a:rPr lang="fr-FR" baseline="0" dirty="0" err="1" smtClean="0"/>
              <a:t>loggen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zitten</a:t>
            </a:r>
            <a:endParaRPr lang="fr-FR" baseline="0" dirty="0" smtClean="0"/>
          </a:p>
          <a:p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identified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two</a:t>
            </a:r>
            <a:r>
              <a:rPr lang="fr-FR" baseline="0" dirty="0" smtClean="0"/>
              <a:t> main </a:t>
            </a:r>
            <a:r>
              <a:rPr lang="fr-FR" baseline="0" dirty="0" err="1" smtClean="0"/>
              <a:t>kinds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errors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namely</a:t>
            </a:r>
            <a:r>
              <a:rPr lang="fr-FR" baseline="0" dirty="0" smtClean="0"/>
              <a:t> 1) the </a:t>
            </a:r>
            <a:r>
              <a:rPr lang="fr-FR" baseline="0" dirty="0" err="1" smtClean="0"/>
              <a:t>contexts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where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wrong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verb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was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chosen</a:t>
            </a:r>
            <a:r>
              <a:rPr lang="fr-FR" baseline="0" dirty="0" smtClean="0"/>
              <a:t> and</a:t>
            </a:r>
          </a:p>
          <a:p>
            <a:r>
              <a:rPr lang="fr-FR" baseline="0" dirty="0" smtClean="0"/>
              <a:t>2) The </a:t>
            </a:r>
            <a:r>
              <a:rPr lang="fr-FR" baseline="0" dirty="0" err="1" smtClean="0"/>
              <a:t>contexts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where</a:t>
            </a:r>
            <a:r>
              <a:rPr lang="fr-FR" baseline="0" dirty="0" smtClean="0"/>
              <a:t> a posture </a:t>
            </a:r>
            <a:r>
              <a:rPr lang="fr-FR" baseline="0" dirty="0" err="1" smtClean="0"/>
              <a:t>verb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not possible =&gt; posture </a:t>
            </a:r>
            <a:r>
              <a:rPr lang="fr-FR" baseline="0" dirty="0" err="1" smtClean="0"/>
              <a:t>verb</a:t>
            </a:r>
            <a:r>
              <a:rPr lang="fr-FR" baseline="0" dirty="0" smtClean="0"/>
              <a:t> panic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This </a:t>
            </a:r>
            <a:r>
              <a:rPr lang="fr-FR" dirty="0" err="1" smtClean="0"/>
              <a:t>is</a:t>
            </a:r>
            <a:r>
              <a:rPr lang="fr-FR" dirty="0" smtClean="0"/>
              <a:t> a table </a:t>
            </a:r>
            <a:r>
              <a:rPr lang="fr-FR" dirty="0" err="1" smtClean="0"/>
              <a:t>summarizing</a:t>
            </a:r>
            <a:r>
              <a:rPr lang="fr-FR" dirty="0" smtClean="0"/>
              <a:t> the </a:t>
            </a:r>
            <a:r>
              <a:rPr lang="fr-FR" dirty="0" err="1" smtClean="0"/>
              <a:t>errors</a:t>
            </a:r>
            <a:r>
              <a:rPr lang="fr-FR" dirty="0" smtClean="0"/>
              <a:t> </a:t>
            </a:r>
            <a:r>
              <a:rPr lang="fr-FR" dirty="0" err="1" smtClean="0"/>
              <a:t>relating</a:t>
            </a:r>
            <a:r>
              <a:rPr lang="fr-FR" dirty="0" smtClean="0"/>
              <a:t> to </a:t>
            </a:r>
            <a:r>
              <a:rPr lang="fr-FR" dirty="0" err="1" smtClean="0"/>
              <a:t>Pvconfusion</a:t>
            </a:r>
            <a:r>
              <a:rPr lang="fr-FR" dirty="0" smtClean="0"/>
              <a:t>: (</a:t>
            </a:r>
            <a:r>
              <a:rPr lang="fr-FR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coded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in the </a:t>
            </a:r>
            <a:r>
              <a:rPr lang="fr-FR" baseline="0" dirty="0" err="1" smtClean="0"/>
              <a:t>following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way</a:t>
            </a:r>
            <a:r>
              <a:rPr lang="fr-FR" baseline="0" dirty="0" smtClean="0"/>
              <a:t>)</a:t>
            </a:r>
            <a:endParaRPr lang="fr-FR" dirty="0" smtClean="0"/>
          </a:p>
          <a:p>
            <a:r>
              <a:rPr lang="fr-FR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firsty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identified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context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encoded</a:t>
            </a:r>
            <a:r>
              <a:rPr lang="fr-FR" baseline="0" dirty="0" smtClean="0"/>
              <a:t>, = </a:t>
            </a:r>
            <a:r>
              <a:rPr lang="fr-FR" baseline="0" dirty="0" err="1" smtClean="0"/>
              <a:t>what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verb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would</a:t>
            </a:r>
            <a:r>
              <a:rPr lang="fr-FR" baseline="0" dirty="0" smtClean="0"/>
              <a:t> have been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if the situation </a:t>
            </a:r>
            <a:r>
              <a:rPr lang="fr-FR" baseline="0" dirty="0" err="1" smtClean="0"/>
              <a:t>had</a:t>
            </a:r>
            <a:r>
              <a:rPr lang="fr-FR" baseline="0" dirty="0" smtClean="0"/>
              <a:t> been </a:t>
            </a:r>
            <a:r>
              <a:rPr lang="fr-FR" baseline="0" dirty="0" err="1" smtClean="0"/>
              <a:t>coded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correctly</a:t>
            </a:r>
            <a:endParaRPr lang="fr-FR" baseline="0" dirty="0" smtClean="0"/>
          </a:p>
          <a:p>
            <a:r>
              <a:rPr lang="fr-FR" baseline="0" dirty="0" smtClean="0"/>
              <a:t>For </a:t>
            </a:r>
            <a:r>
              <a:rPr lang="fr-FR" baseline="0" dirty="0" err="1" smtClean="0"/>
              <a:t>example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liggen:locational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geotopographical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refers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locational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contexts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denoting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geotopographical</a:t>
            </a:r>
            <a:r>
              <a:rPr lang="fr-FR" baseline="0" dirty="0" smtClean="0"/>
              <a:t> location in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shoud</a:t>
            </a:r>
            <a:r>
              <a:rPr lang="fr-FR" baseline="0" dirty="0" smtClean="0"/>
              <a:t> have been </a:t>
            </a:r>
            <a:r>
              <a:rPr lang="fr-FR" baseline="0" dirty="0" err="1" smtClean="0"/>
              <a:t>coded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liggen</a:t>
            </a:r>
            <a:r>
              <a:rPr lang="fr-FR" baseline="0" dirty="0" smtClean="0"/>
              <a:t>, but has not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30</a:t>
            </a:fld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</a:t>
            </a:r>
            <a:r>
              <a:rPr lang="fr-FR" dirty="0" err="1" smtClean="0"/>
              <a:t>efers</a:t>
            </a:r>
            <a:r>
              <a:rPr lang="fr-FR" dirty="0" smtClean="0"/>
              <a:t> to</a:t>
            </a:r>
            <a:r>
              <a:rPr lang="fr-FR" baseline="0" dirty="0" smtClean="0"/>
              <a:t> cases </a:t>
            </a:r>
            <a:r>
              <a:rPr lang="fr-FR" baseline="0" dirty="0" err="1" smtClean="0"/>
              <a:t>where</a:t>
            </a:r>
            <a:r>
              <a:rPr lang="fr-FR" baseline="0" dirty="0" smtClean="0"/>
              <a:t> a PV has been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in a </a:t>
            </a:r>
            <a:r>
              <a:rPr lang="fr-FR" baseline="0" dirty="0" err="1" smtClean="0"/>
              <a:t>context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should’nt</a:t>
            </a:r>
            <a:r>
              <a:rPr lang="fr-FR" baseline="0" dirty="0" smtClean="0"/>
              <a:t> have been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=&gt; </a:t>
            </a:r>
            <a:r>
              <a:rPr lang="fr-FR" baseline="0" dirty="0" err="1" smtClean="0"/>
              <a:t>overuse</a:t>
            </a:r>
            <a:r>
              <a:rPr lang="fr-FR" baseline="0" dirty="0" smtClean="0"/>
              <a:t> / hypercorrection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31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 </a:t>
            </a:r>
            <a:r>
              <a:rPr lang="fr-FR" dirty="0" err="1" smtClean="0"/>
              <a:t>this</a:t>
            </a:r>
            <a:r>
              <a:rPr lang="fr-FR" dirty="0" smtClean="0"/>
              <a:t> talk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divided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into</a:t>
            </a:r>
            <a:r>
              <a:rPr lang="fr-FR" baseline="0" dirty="0" smtClean="0"/>
              <a:t> 3 main parts: </a:t>
            </a:r>
            <a:r>
              <a:rPr lang="fr-FR" baseline="0" dirty="0" err="1" smtClean="0"/>
              <a:t>i’ll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begin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disucssion</a:t>
            </a:r>
            <a:r>
              <a:rPr lang="fr-FR" baseline="0" dirty="0" smtClean="0"/>
              <a:t> of the </a:t>
            </a:r>
            <a:r>
              <a:rPr lang="fr-FR" baseline="0" dirty="0" err="1" smtClean="0"/>
              <a:t>typological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differences</a:t>
            </a:r>
            <a:r>
              <a:rPr lang="fr-FR" baseline="0" dirty="0" smtClean="0"/>
              <a:t> … and the </a:t>
            </a:r>
            <a:r>
              <a:rPr lang="fr-FR" baseline="0" dirty="0" err="1" smtClean="0"/>
              <a:t>descitpion</a:t>
            </a:r>
            <a:r>
              <a:rPr lang="fr-FR" baseline="0" dirty="0" smtClean="0"/>
              <a:t>…</a:t>
            </a:r>
            <a:r>
              <a:rPr lang="fr-FR" baseline="0" dirty="0" err="1" smtClean="0"/>
              <a:t>followed</a:t>
            </a:r>
            <a:r>
              <a:rPr lang="fr-FR" baseline="0" dirty="0" smtClean="0"/>
              <a:t> by the discussion of </a:t>
            </a:r>
            <a:r>
              <a:rPr lang="fr-FR" baseline="0" dirty="0" err="1" smtClean="0"/>
              <a:t>our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sutdy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finally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small</a:t>
            </a:r>
            <a:r>
              <a:rPr lang="fr-FR" baseline="0" dirty="0" smtClean="0"/>
              <a:t> discussion of </a:t>
            </a:r>
            <a:r>
              <a:rPr lang="fr-FR" baseline="0" dirty="0" err="1" smtClean="0"/>
              <a:t>our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results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Symbol" pitchFamily="-65" charset="2"/>
              <a:buChar char=""/>
            </a:pPr>
            <a:r>
              <a:rPr lang="fr-FR" b="1" dirty="0" smtClean="0">
                <a:solidFill>
                  <a:srgbClr val="A04DA3"/>
                </a:solidFill>
                <a:latin typeface="+mn-lt"/>
                <a:cs typeface="Calibri"/>
              </a:rPr>
              <a:t>L</a:t>
            </a:r>
            <a:r>
              <a:rPr lang="fr-FR" b="1" dirty="0" err="1" smtClean="0">
                <a:solidFill>
                  <a:srgbClr val="A04DA3"/>
                </a:solidFill>
                <a:latin typeface="+mn-lt"/>
                <a:cs typeface="Calibri"/>
              </a:rPr>
              <a:t>et’s</a:t>
            </a:r>
            <a:r>
              <a:rPr lang="fr-FR" b="1" dirty="0" smtClean="0">
                <a:solidFill>
                  <a:srgbClr val="A04DA3"/>
                </a:solidFill>
                <a:latin typeface="+mn-lt"/>
                <a:cs typeface="Calibri"/>
              </a:rPr>
              <a:t> </a:t>
            </a:r>
            <a:r>
              <a:rPr lang="fr-FR" b="1" dirty="0" err="1" smtClean="0">
                <a:solidFill>
                  <a:srgbClr val="A04DA3"/>
                </a:solidFill>
                <a:latin typeface="+mn-lt"/>
                <a:cs typeface="Calibri"/>
              </a:rPr>
              <a:t>summarize</a:t>
            </a:r>
            <a:r>
              <a:rPr lang="fr-FR" b="1" dirty="0" smtClean="0">
                <a:solidFill>
                  <a:srgbClr val="A04DA3"/>
                </a:solidFill>
                <a:latin typeface="+mn-lt"/>
                <a:cs typeface="Calibri"/>
              </a:rPr>
              <a:t> </a:t>
            </a:r>
            <a:r>
              <a:rPr lang="fr-FR" b="1" dirty="0" err="1" smtClean="0">
                <a:solidFill>
                  <a:srgbClr val="A04DA3"/>
                </a:solidFill>
                <a:latin typeface="+mn-lt"/>
                <a:cs typeface="Calibri"/>
              </a:rPr>
              <a:t>these</a:t>
            </a:r>
            <a:r>
              <a:rPr lang="fr-FR" b="1" dirty="0" smtClean="0">
                <a:solidFill>
                  <a:srgbClr val="A04DA3"/>
                </a:solidFill>
                <a:latin typeface="+mn-lt"/>
                <a:cs typeface="Calibri"/>
              </a:rPr>
              <a:t> </a:t>
            </a:r>
            <a:r>
              <a:rPr lang="fr-FR" b="1" dirty="0" err="1" smtClean="0">
                <a:solidFill>
                  <a:srgbClr val="A04DA3"/>
                </a:solidFill>
                <a:latin typeface="+mn-lt"/>
                <a:cs typeface="Calibri"/>
              </a:rPr>
              <a:t>results</a:t>
            </a:r>
            <a:r>
              <a:rPr lang="fr-FR" b="1" baseline="0" dirty="0" smtClean="0">
                <a:solidFill>
                  <a:srgbClr val="A04DA3"/>
                </a:solidFill>
                <a:latin typeface="+mn-lt"/>
                <a:cs typeface="Calibri"/>
              </a:rPr>
              <a:t> </a:t>
            </a:r>
            <a:r>
              <a:rPr lang="fr-FR" b="1" baseline="0" dirty="0" err="1" smtClean="0">
                <a:solidFill>
                  <a:srgbClr val="A04DA3"/>
                </a:solidFill>
                <a:latin typeface="+mn-lt"/>
                <a:cs typeface="Calibri"/>
              </a:rPr>
              <a:t>beofre</a:t>
            </a:r>
            <a:r>
              <a:rPr lang="fr-FR" b="1" baseline="0" dirty="0" smtClean="0">
                <a:solidFill>
                  <a:srgbClr val="A04DA3"/>
                </a:solidFill>
                <a:latin typeface="+mn-lt"/>
                <a:cs typeface="Calibri"/>
              </a:rPr>
              <a:t> </a:t>
            </a:r>
            <a:r>
              <a:rPr lang="fr-FR" b="1" baseline="0" dirty="0" err="1" smtClean="0">
                <a:solidFill>
                  <a:srgbClr val="A04DA3"/>
                </a:solidFill>
                <a:latin typeface="+mn-lt"/>
                <a:cs typeface="Calibri"/>
              </a:rPr>
              <a:t>turning</a:t>
            </a:r>
            <a:r>
              <a:rPr lang="fr-FR" b="1" baseline="0" dirty="0" smtClean="0">
                <a:solidFill>
                  <a:srgbClr val="A04DA3"/>
                </a:solidFill>
                <a:latin typeface="+mn-lt"/>
                <a:cs typeface="Calibri"/>
              </a:rPr>
              <a:t> to a ore qualitative </a:t>
            </a:r>
            <a:r>
              <a:rPr lang="fr-FR" b="1" baseline="0" dirty="0" err="1" smtClean="0">
                <a:solidFill>
                  <a:srgbClr val="A04DA3"/>
                </a:solidFill>
                <a:latin typeface="+mn-lt"/>
                <a:cs typeface="Calibri"/>
              </a:rPr>
              <a:t>analysis</a:t>
            </a:r>
            <a:endParaRPr lang="fr-FR" b="1" dirty="0" smtClean="0">
              <a:solidFill>
                <a:srgbClr val="A04DA3"/>
              </a:solidFill>
              <a:latin typeface="+mn-lt"/>
              <a:cs typeface="Calibri"/>
            </a:endParaRPr>
          </a:p>
          <a:p>
            <a:pPr>
              <a:buFont typeface="Symbol" pitchFamily="-65" charset="2"/>
              <a:buChar char=""/>
            </a:pPr>
            <a:r>
              <a:rPr lang="fr-FR" b="1" dirty="0" smtClean="0">
                <a:solidFill>
                  <a:srgbClr val="A04DA3"/>
                </a:solidFill>
                <a:latin typeface="+mn-lt"/>
                <a:cs typeface="Calibri"/>
              </a:rPr>
              <a:t>1 +2 =&gt; </a:t>
            </a:r>
            <a:r>
              <a:rPr lang="fr-FR" b="1" dirty="0" err="1" smtClean="0">
                <a:solidFill>
                  <a:srgbClr val="A04DA3"/>
                </a:solidFill>
                <a:latin typeface="+mn-lt"/>
                <a:cs typeface="Calibri"/>
              </a:rPr>
              <a:t>typological</a:t>
            </a:r>
            <a:r>
              <a:rPr lang="fr-FR" b="1" dirty="0" smtClean="0">
                <a:solidFill>
                  <a:srgbClr val="A04DA3"/>
                </a:solidFill>
                <a:latin typeface="+mn-lt"/>
                <a:cs typeface="Calibri"/>
              </a:rPr>
              <a:t> </a:t>
            </a:r>
            <a:r>
              <a:rPr lang="fr-FR" b="1" dirty="0" err="1" smtClean="0">
                <a:solidFill>
                  <a:srgbClr val="A04DA3"/>
                </a:solidFill>
                <a:latin typeface="+mn-lt"/>
                <a:cs typeface="Calibri"/>
              </a:rPr>
              <a:t>differences</a:t>
            </a:r>
            <a:r>
              <a:rPr lang="fr-FR" dirty="0" smtClean="0">
                <a:latin typeface="+mn-lt"/>
                <a:cs typeface="Calibri"/>
              </a:rPr>
              <a:t> </a:t>
            </a:r>
          </a:p>
          <a:p>
            <a:pPr>
              <a:buFont typeface="Symbol" pitchFamily="-65" charset="2"/>
              <a:buChar char=""/>
            </a:pPr>
            <a:r>
              <a:rPr lang="fr-FR" dirty="0" smtClean="0">
                <a:latin typeface="+mn-lt"/>
                <a:cs typeface="Calibri"/>
              </a:rPr>
              <a:t>I</a:t>
            </a:r>
            <a:r>
              <a:rPr lang="fr-FR" dirty="0" err="1" smtClean="0">
                <a:latin typeface="+mn-lt"/>
                <a:cs typeface="Calibri"/>
              </a:rPr>
              <a:t>dentifcatin</a:t>
            </a:r>
            <a:r>
              <a:rPr lang="fr-FR" dirty="0" smtClean="0">
                <a:latin typeface="+mn-lt"/>
                <a:cs typeface="Calibri"/>
              </a:rPr>
              <a:t> of a PV </a:t>
            </a:r>
            <a:r>
              <a:rPr lang="fr-FR" dirty="0" err="1" smtClean="0">
                <a:latin typeface="+mn-lt"/>
                <a:cs typeface="Calibri"/>
              </a:rPr>
              <a:t>context</a:t>
            </a:r>
            <a:r>
              <a:rPr lang="fr-FR" dirty="0" smtClean="0">
                <a:latin typeface="+mn-lt"/>
                <a:cs typeface="Calibri"/>
              </a:rPr>
              <a:t> =&gt; </a:t>
            </a:r>
            <a:r>
              <a:rPr lang="fr-FR" dirty="0" err="1" smtClean="0">
                <a:latin typeface="+mn-lt"/>
                <a:cs typeface="Calibri"/>
              </a:rPr>
              <a:t>staan</a:t>
            </a:r>
            <a:r>
              <a:rPr lang="fr-FR" dirty="0" smtClean="0">
                <a:latin typeface="+mn-lt"/>
                <a:cs typeface="Calibri"/>
              </a:rPr>
              <a:t> Most </a:t>
            </a:r>
            <a:r>
              <a:rPr lang="fr-FR" dirty="0" err="1" smtClean="0">
                <a:latin typeface="+mn-lt"/>
                <a:cs typeface="Calibri"/>
              </a:rPr>
              <a:t>frequent</a:t>
            </a:r>
            <a:r>
              <a:rPr lang="fr-FR" dirty="0" smtClean="0">
                <a:latin typeface="+mn-lt"/>
                <a:cs typeface="Calibri"/>
              </a:rPr>
              <a:t> input = </a:t>
            </a:r>
            <a:r>
              <a:rPr lang="fr-FR" dirty="0" err="1" smtClean="0">
                <a:latin typeface="+mn-lt"/>
                <a:cs typeface="Calibri"/>
              </a:rPr>
              <a:t>most</a:t>
            </a:r>
            <a:r>
              <a:rPr lang="fr-FR" dirty="0" smtClean="0">
                <a:latin typeface="+mn-lt"/>
                <a:cs typeface="Calibri"/>
              </a:rPr>
              <a:t> </a:t>
            </a:r>
            <a:r>
              <a:rPr lang="fr-FR" dirty="0" err="1" smtClean="0">
                <a:latin typeface="+mn-lt"/>
                <a:cs typeface="Calibri"/>
              </a:rPr>
              <a:t>frequent</a:t>
            </a:r>
            <a:r>
              <a:rPr lang="fr-FR" baseline="0" dirty="0" smtClean="0">
                <a:latin typeface="+mn-lt"/>
                <a:cs typeface="Calibri"/>
              </a:rPr>
              <a:t> output</a:t>
            </a:r>
          </a:p>
          <a:p>
            <a:pPr>
              <a:buFont typeface="Symbol" pitchFamily="-65" charset="2"/>
              <a:buChar char=""/>
            </a:pPr>
            <a:r>
              <a:rPr lang="fr-FR" baseline="0" dirty="0" smtClean="0">
                <a:latin typeface="+mn-lt"/>
                <a:cs typeface="Calibri"/>
              </a:rPr>
              <a:t>O</a:t>
            </a:r>
            <a:r>
              <a:rPr lang="fr-FR" baseline="0" dirty="0" err="1" smtClean="0">
                <a:latin typeface="+mn-lt"/>
                <a:cs typeface="Calibri"/>
              </a:rPr>
              <a:t>veruse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binnen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bepaalde</a:t>
            </a:r>
            <a:r>
              <a:rPr lang="fr-FR" baseline="0" dirty="0" smtClean="0">
                <a:latin typeface="+mn-lt"/>
                <a:cs typeface="Calibri"/>
              </a:rPr>
              <a:t> </a:t>
            </a:r>
            <a:r>
              <a:rPr lang="fr-FR" baseline="0" dirty="0" err="1" smtClean="0">
                <a:latin typeface="+mn-lt"/>
                <a:cs typeface="Calibri"/>
              </a:rPr>
              <a:t>contexten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32</a:t>
            </a:fld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 the qualitative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analysis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mainly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focused</a:t>
            </a:r>
            <a:r>
              <a:rPr lang="fr-FR" baseline="0" dirty="0" smtClean="0"/>
              <a:t> on the </a:t>
            </a:r>
            <a:r>
              <a:rPr lang="fr-FR" baseline="0" dirty="0" err="1" smtClean="0"/>
              <a:t>two</a:t>
            </a:r>
            <a:r>
              <a:rPr lang="fr-FR" baseline="0" dirty="0" smtClean="0"/>
              <a:t> types of </a:t>
            </a:r>
            <a:r>
              <a:rPr lang="fr-FR" baseline="0" dirty="0" err="1" smtClean="0"/>
              <a:t>erors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encountered</a:t>
            </a:r>
            <a:r>
              <a:rPr lang="fr-FR" baseline="0" dirty="0" smtClean="0"/>
              <a:t> in the </a:t>
            </a:r>
            <a:r>
              <a:rPr lang="fr-FR" baseline="0" dirty="0" err="1" smtClean="0"/>
              <a:t>learner</a:t>
            </a:r>
            <a:r>
              <a:rPr lang="fr-FR" baseline="0" dirty="0" smtClean="0"/>
              <a:t> corpus, </a:t>
            </a:r>
            <a:r>
              <a:rPr lang="fr-FR" baseline="0" dirty="0" err="1" smtClean="0"/>
              <a:t>namely</a:t>
            </a:r>
            <a:endParaRPr lang="fr-FR" baseline="0" dirty="0" smtClean="0"/>
          </a:p>
          <a:p>
            <a:endParaRPr lang="fr-FR" baseline="0" dirty="0" smtClean="0"/>
          </a:p>
          <a:p>
            <a:r>
              <a:rPr lang="fr-FR" baseline="0" dirty="0" smtClean="0"/>
              <a:t>A</a:t>
            </a:r>
            <a:r>
              <a:rPr lang="fr-FR" baseline="0" dirty="0" err="1" smtClean="0"/>
              <a:t>nd</a:t>
            </a:r>
            <a:r>
              <a:rPr lang="fr-FR" baseline="0" dirty="0" smtClean="0"/>
              <a:t> for the </a:t>
            </a:r>
            <a:r>
              <a:rPr lang="fr-FR" baseline="0" dirty="0" err="1" smtClean="0"/>
              <a:t>idscussion</a:t>
            </a:r>
            <a:r>
              <a:rPr lang="fr-FR" baseline="0" dirty="0" smtClean="0"/>
              <a:t> of posture </a:t>
            </a:r>
            <a:r>
              <a:rPr lang="fr-FR" baseline="0" dirty="0" err="1" smtClean="0"/>
              <a:t>vebr</a:t>
            </a:r>
            <a:r>
              <a:rPr lang="fr-FR" baseline="0" dirty="0" smtClean="0"/>
              <a:t> confusion, </a:t>
            </a:r>
            <a:r>
              <a:rPr lang="fr-FR" baseline="0" dirty="0" err="1" smtClean="0"/>
              <a:t>we’ll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concentrate</a:t>
            </a:r>
            <a:r>
              <a:rPr lang="fr-FR" baseline="0" dirty="0" smtClean="0"/>
              <a:t> on 2 </a:t>
            </a:r>
            <a:r>
              <a:rPr lang="fr-FR" baseline="0" dirty="0" err="1" smtClean="0"/>
              <a:t>specific</a:t>
            </a:r>
            <a:r>
              <a:rPr lang="fr-FR" baseline="0" dirty="0" smtClean="0"/>
              <a:t> cases: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33</a:t>
            </a:fld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Let’s</a:t>
            </a:r>
            <a:r>
              <a:rPr lang="fr-FR" dirty="0" smtClean="0"/>
              <a:t> </a:t>
            </a:r>
            <a:r>
              <a:rPr lang="fr-FR" dirty="0" err="1" smtClean="0"/>
              <a:t>begin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overuse</a:t>
            </a:r>
            <a:r>
              <a:rPr lang="fr-FR" dirty="0" smtClean="0"/>
              <a:t> of posture </a:t>
            </a:r>
            <a:r>
              <a:rPr lang="fr-FR" dirty="0" err="1" smtClean="0"/>
              <a:t>verbs</a:t>
            </a:r>
            <a:endParaRPr lang="fr-FR" dirty="0" smtClean="0"/>
          </a:p>
          <a:p>
            <a:r>
              <a:rPr lang="fr-FR" dirty="0" err="1" smtClean="0"/>
              <a:t>Instead</a:t>
            </a:r>
            <a:r>
              <a:rPr lang="fr-FR" dirty="0" smtClean="0"/>
              <a:t> of a copula </a:t>
            </a:r>
            <a:r>
              <a:rPr lang="fr-FR" dirty="0" err="1" smtClean="0"/>
              <a:t>verb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34</a:t>
            </a:fld>
            <a:endParaRPr 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35</a:t>
            </a:fld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This use of </a:t>
            </a:r>
            <a:r>
              <a:rPr lang="fr-FR" dirty="0" err="1" smtClean="0"/>
              <a:t>staan</a:t>
            </a:r>
            <a:r>
              <a:rPr lang="fr-FR" dirty="0" smtClean="0"/>
              <a:t> </a:t>
            </a:r>
            <a:r>
              <a:rPr lang="fr-FR" dirty="0" err="1" smtClean="0"/>
              <a:t>represents</a:t>
            </a:r>
            <a:r>
              <a:rPr lang="fr-FR" dirty="0" smtClean="0"/>
              <a:t> about 30% of the uses of the </a:t>
            </a:r>
            <a:r>
              <a:rPr lang="fr-FR" dirty="0" err="1" smtClean="0"/>
              <a:t>verb</a:t>
            </a:r>
            <a:r>
              <a:rPr lang="fr-FR" dirty="0" smtClean="0"/>
              <a:t> by the </a:t>
            </a:r>
            <a:r>
              <a:rPr lang="fr-FR" dirty="0" err="1" smtClean="0"/>
              <a:t>learners</a:t>
            </a:r>
            <a:endParaRPr lang="fr-FR" dirty="0" smtClean="0"/>
          </a:p>
          <a:p>
            <a:r>
              <a:rPr lang="fr-FR" dirty="0" smtClean="0"/>
              <a:t>This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suggests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are </a:t>
            </a:r>
            <a:r>
              <a:rPr lang="fr-FR" baseline="0" dirty="0" err="1" smtClean="0"/>
              <a:t>mastering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staan-context</a:t>
            </a:r>
            <a:r>
              <a:rPr lang="fr-FR" baseline="0" dirty="0" smtClean="0"/>
              <a:t>. </a:t>
            </a:r>
            <a:r>
              <a:rPr lang="fr-FR" baseline="0" dirty="0" err="1" smtClean="0"/>
              <a:t>However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there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remain</a:t>
            </a:r>
            <a:r>
              <a:rPr lang="fr-FR" baseline="0" dirty="0" smtClean="0"/>
              <a:t> om </a:t>
            </a:r>
            <a:r>
              <a:rPr lang="fr-FR" baseline="0" dirty="0" err="1" smtClean="0"/>
              <a:t>mistakes</a:t>
            </a:r>
            <a:endParaRPr lang="fr-FR" baseline="0" dirty="0" smtClean="0"/>
          </a:p>
          <a:p>
            <a:r>
              <a:rPr lang="fr-FR" baseline="0" dirty="0" smtClean="0"/>
              <a:t>1) A</a:t>
            </a:r>
            <a:r>
              <a:rPr lang="fr-FR" baseline="0" dirty="0" err="1" smtClean="0"/>
              <a:t>nother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verb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used</a:t>
            </a:r>
            <a:endParaRPr lang="fr-FR" baseline="0" dirty="0" smtClean="0"/>
          </a:p>
          <a:p>
            <a:r>
              <a:rPr lang="fr-FR" baseline="0" dirty="0" smtClean="0"/>
              <a:t>2)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incorrectly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36</a:t>
            </a:fld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aseline="0" dirty="0" smtClean="0"/>
              <a:t>2 cases of </a:t>
            </a:r>
            <a:r>
              <a:rPr lang="fr-FR" baseline="0" dirty="0" err="1" smtClean="0"/>
              <a:t>containment</a:t>
            </a:r>
            <a:r>
              <a:rPr lang="fr-FR" baseline="0" dirty="0" smtClean="0"/>
              <a:t>: (1) </a:t>
            </a:r>
            <a:r>
              <a:rPr lang="fr-FR" baseline="0" dirty="0" err="1" smtClean="0"/>
              <a:t>literal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quotation</a:t>
            </a:r>
            <a:r>
              <a:rPr lang="fr-FR" baseline="0" dirty="0" smtClean="0"/>
              <a:t> marks (2) </a:t>
            </a:r>
            <a:r>
              <a:rPr lang="fr-FR" baseline="0" dirty="0" err="1" smtClean="0"/>
              <a:t>metaphorical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contanment</a:t>
            </a:r>
            <a:r>
              <a:rPr lang="fr-FR" baseline="0" dirty="0" smtClean="0"/>
              <a:t>; </a:t>
            </a:r>
            <a:r>
              <a:rPr lang="fr-FR" baseline="0" dirty="0" err="1" smtClean="0"/>
              <a:t>ideas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contained</a:t>
            </a:r>
            <a:r>
              <a:rPr lang="fr-FR" baseline="0" dirty="0" smtClean="0"/>
              <a:t> in a </a:t>
            </a:r>
            <a:r>
              <a:rPr lang="fr-FR" baseline="0" dirty="0" err="1" smtClean="0"/>
              <a:t>paper</a:t>
            </a:r>
            <a:endParaRPr lang="fr-FR" baseline="0" dirty="0" smtClean="0"/>
          </a:p>
          <a:p>
            <a:r>
              <a:rPr lang="fr-FR" baseline="0" dirty="0" smtClean="0"/>
              <a:t>But </a:t>
            </a:r>
            <a:r>
              <a:rPr lang="fr-FR" baseline="0" dirty="0" err="1" smtClean="0"/>
              <a:t>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written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text</a:t>
            </a:r>
            <a:r>
              <a:rPr lang="fr-FR" baseline="0" dirty="0" smtClean="0"/>
              <a:t> more </a:t>
            </a:r>
            <a:r>
              <a:rPr lang="fr-FR" baseline="0" dirty="0" err="1" smtClean="0"/>
              <a:t>prominent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making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conding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more </a:t>
            </a:r>
            <a:r>
              <a:rPr lang="fr-FR" baseline="0" dirty="0" err="1" smtClean="0"/>
              <a:t>idiomatic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37</a:t>
            </a:fld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Subtle</a:t>
            </a:r>
            <a:r>
              <a:rPr lang="fr-FR" dirty="0" smtClean="0"/>
              <a:t> </a:t>
            </a:r>
            <a:r>
              <a:rPr lang="fr-FR" dirty="0" err="1" smtClean="0"/>
              <a:t>example</a:t>
            </a:r>
            <a:endParaRPr lang="fr-FR" dirty="0" smtClean="0"/>
          </a:p>
          <a:p>
            <a:r>
              <a:rPr lang="fr-FR" dirty="0" err="1" smtClean="0"/>
              <a:t>Overt</a:t>
            </a:r>
            <a:r>
              <a:rPr lang="fr-FR" dirty="0" smtClean="0"/>
              <a:t> expression: direct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metonymishc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link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printed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word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ideas</a:t>
            </a:r>
            <a:endParaRPr lang="fr-FR" baseline="0" dirty="0" smtClean="0"/>
          </a:p>
          <a:p>
            <a:r>
              <a:rPr lang="fr-FR" baseline="0" dirty="0" smtClean="0"/>
              <a:t>Covert expression: indirect </a:t>
            </a:r>
            <a:r>
              <a:rPr lang="fr-FR" baseline="0" dirty="0" err="1" smtClean="0"/>
              <a:t>link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meaning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text</a:t>
            </a:r>
            <a:r>
              <a:rPr lang="fr-FR" baseline="0" dirty="0" smtClean="0"/>
              <a:t> ()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38</a:t>
            </a:fld>
            <a:endParaRPr lang="fr-F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Let’s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r>
              <a:rPr lang="fr-FR" dirty="0" smtClean="0"/>
              <a:t> </a:t>
            </a:r>
            <a:r>
              <a:rPr lang="fr-FR" dirty="0" err="1" smtClean="0"/>
              <a:t>turn</a:t>
            </a:r>
            <a:r>
              <a:rPr lang="fr-FR" dirty="0" smtClean="0"/>
              <a:t> to </a:t>
            </a:r>
            <a:r>
              <a:rPr lang="fr-FR" dirty="0" err="1" smtClean="0"/>
              <a:t>geotopographical</a:t>
            </a:r>
            <a:r>
              <a:rPr lang="fr-FR" dirty="0" smtClean="0"/>
              <a:t> location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39</a:t>
            </a:fld>
            <a:endParaRPr lang="fr-F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</a:t>
            </a:r>
            <a:r>
              <a:rPr lang="fr-FR" dirty="0" err="1" smtClean="0"/>
              <a:t>taan</a:t>
            </a:r>
            <a:r>
              <a:rPr lang="fr-FR" dirty="0" smtClean="0"/>
              <a:t> </a:t>
            </a:r>
            <a:r>
              <a:rPr lang="fr-FR" dirty="0" err="1" smtClean="0"/>
              <a:t>instead</a:t>
            </a:r>
            <a:r>
              <a:rPr lang="fr-FR" dirty="0" smtClean="0"/>
              <a:t> of </a:t>
            </a:r>
            <a:r>
              <a:rPr lang="fr-FR" dirty="0" err="1" smtClean="0"/>
              <a:t>liggen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40</a:t>
            </a:fld>
            <a:endParaRPr lang="fr-F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1) </a:t>
            </a:r>
            <a:r>
              <a:rPr lang="fr-FR" dirty="0" err="1" smtClean="0"/>
              <a:t>Moet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zijn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want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deliberately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postioned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object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resting</a:t>
            </a:r>
            <a:r>
              <a:rPr lang="fr-FR" baseline="0" dirty="0" smtClean="0"/>
              <a:t> on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base</a:t>
            </a:r>
          </a:p>
          <a:p>
            <a:r>
              <a:rPr lang="fr-FR" baseline="0" dirty="0" smtClean="0"/>
              <a:t>2) M</a:t>
            </a:r>
            <a:r>
              <a:rPr lang="fr-FR" baseline="0" dirty="0" err="1" smtClean="0"/>
              <a:t>appy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effect</a:t>
            </a:r>
            <a:r>
              <a:rPr lang="fr-FR" baseline="0" dirty="0" smtClean="0"/>
              <a:t> for an </a:t>
            </a:r>
            <a:r>
              <a:rPr lang="fr-FR" baseline="0" dirty="0" err="1" smtClean="0"/>
              <a:t>object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not a location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41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mastering</a:t>
            </a:r>
            <a:r>
              <a:rPr lang="fr-FR" dirty="0" smtClean="0"/>
              <a:t> of </a:t>
            </a:r>
            <a:r>
              <a:rPr lang="fr-FR" dirty="0" err="1" smtClean="0"/>
              <a:t>is</a:t>
            </a:r>
            <a:endParaRPr lang="fr-FR" dirty="0" smtClean="0"/>
          </a:p>
          <a:p>
            <a:r>
              <a:rPr lang="fr-FR" dirty="0" smtClean="0"/>
              <a:t>A</a:t>
            </a:r>
            <a:r>
              <a:rPr lang="fr-FR" dirty="0" err="1" smtClean="0"/>
              <a:t>nd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fairly</a:t>
            </a:r>
            <a:r>
              <a:rPr lang="fr-FR" baseline="0" dirty="0" smtClean="0"/>
              <a:t> assume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has to do </a:t>
            </a:r>
            <a:r>
              <a:rPr lang="fr-FR" baseline="0" dirty="0" err="1" smtClean="0"/>
              <a:t>with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Our data </a:t>
            </a:r>
            <a:r>
              <a:rPr lang="fr-FR" dirty="0" err="1" smtClean="0"/>
              <a:t>also</a:t>
            </a:r>
            <a:r>
              <a:rPr lang="fr-FR" dirty="0" smtClean="0"/>
              <a:t> tend to </a:t>
            </a:r>
            <a:r>
              <a:rPr lang="fr-FR" dirty="0" err="1" smtClean="0"/>
              <a:t>confirm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dirty="0" smtClean="0"/>
              <a:t>System of </a:t>
            </a:r>
            <a:r>
              <a:rPr lang="fr-FR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own</a:t>
            </a:r>
            <a:r>
              <a:rPr lang="fr-FR" baseline="0" dirty="0" smtClean="0"/>
              <a:t> right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follows</a:t>
            </a:r>
            <a:r>
              <a:rPr lang="fr-FR" baseline="0" dirty="0" smtClean="0"/>
              <a:t> a mixed </a:t>
            </a:r>
            <a:r>
              <a:rPr lang="fr-FR" baseline="0" dirty="0" err="1" smtClean="0"/>
              <a:t>logic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some</a:t>
            </a:r>
            <a:r>
              <a:rPr lang="fr-FR" baseline="0" dirty="0" smtClean="0"/>
              <a:t> types of </a:t>
            </a:r>
            <a:r>
              <a:rPr lang="fr-FR" baseline="0" dirty="0" err="1" smtClean="0"/>
              <a:t>errors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aredue</a:t>
            </a:r>
            <a:r>
              <a:rPr lang="fr-FR" baseline="0" dirty="0" smtClean="0"/>
              <a:t> to </a:t>
            </a:r>
            <a:r>
              <a:rPr lang="fr-FR" dirty="0" err="1" smtClean="0"/>
              <a:t>Inter</a:t>
            </a:r>
            <a:r>
              <a:rPr lang="fr-FR" b="1" u="sng" dirty="0" err="1" smtClean="0"/>
              <a:t>fer</a:t>
            </a:r>
            <a:r>
              <a:rPr lang="fr-FR" dirty="0" err="1" smtClean="0"/>
              <a:t>ences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45</a:t>
            </a:fld>
            <a:endParaRPr lang="fr-F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Eind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again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corpus </a:t>
            </a:r>
            <a:r>
              <a:rPr lang="fr-FR" baseline="0" dirty="0" err="1" smtClean="0"/>
              <a:t>study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firt</a:t>
            </a:r>
            <a:r>
              <a:rPr lang="fr-FR" baseline="0" dirty="0" smtClean="0"/>
              <a:t> but essential </a:t>
            </a:r>
            <a:r>
              <a:rPr lang="fr-FR" baseline="0" dirty="0" err="1" smtClean="0"/>
              <a:t>step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unravle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processes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work</a:t>
            </a:r>
            <a:r>
              <a:rPr lang="fr-FR" baseline="0" dirty="0" smtClean="0"/>
              <a:t> in L2 acquisition of </a:t>
            </a:r>
            <a:r>
              <a:rPr lang="fr-FR" baseline="0" dirty="0" err="1" smtClean="0"/>
              <a:t>Dutc</a:t>
            </a:r>
            <a:r>
              <a:rPr lang="fr-FR" baseline="0" dirty="0" smtClean="0"/>
              <a:t> posture </a:t>
            </a:r>
            <a:r>
              <a:rPr lang="fr-FR" baseline="0" dirty="0" err="1" smtClean="0"/>
              <a:t>verbs</a:t>
            </a:r>
            <a:endParaRPr lang="fr-FR" baseline="0" dirty="0" smtClean="0"/>
          </a:p>
          <a:p>
            <a:r>
              <a:rPr lang="fr-FR" baseline="0" dirty="0" err="1" smtClean="0"/>
              <a:t>Despite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some</a:t>
            </a:r>
            <a:r>
              <a:rPr lang="fr-FR" baseline="0" dirty="0" smtClean="0"/>
              <a:t> limitations, </a:t>
            </a:r>
            <a:r>
              <a:rPr lang="fr-FR" baseline="0" dirty="0" err="1" smtClean="0"/>
              <a:t>our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study</a:t>
            </a:r>
            <a:r>
              <a:rPr lang="fr-FR" baseline="0" dirty="0" smtClean="0"/>
              <a:t> has </a:t>
            </a:r>
            <a:r>
              <a:rPr lang="fr-FR" baseline="0" dirty="0" err="1" smtClean="0"/>
              <a:t>allowed</a:t>
            </a:r>
            <a:r>
              <a:rPr lang="fr-FR" baseline="0" dirty="0" smtClean="0"/>
              <a:t> us to </a:t>
            </a:r>
            <a:r>
              <a:rPr lang="fr-FR" baseline="0" dirty="0" err="1" smtClean="0"/>
              <a:t>discover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some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general</a:t>
            </a:r>
            <a:r>
              <a:rPr lang="fr-FR" baseline="0" dirty="0" smtClean="0"/>
              <a:t> patterns in the </a:t>
            </a:r>
            <a:r>
              <a:rPr lang="fr-FR" baseline="0" dirty="0" err="1" smtClean="0"/>
              <a:t>errors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produced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byt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learners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might</a:t>
            </a:r>
            <a:r>
              <a:rPr lang="fr-FR" baseline="0" dirty="0" smtClean="0"/>
              <a:t> have been more </a:t>
            </a:r>
            <a:r>
              <a:rPr lang="fr-FR" baseline="0" dirty="0" err="1" smtClean="0"/>
              <a:t>difficult</a:t>
            </a:r>
            <a:r>
              <a:rPr lang="fr-FR" baseline="0" dirty="0" smtClean="0"/>
              <a:t> to observe in a </a:t>
            </a:r>
            <a:r>
              <a:rPr lang="fr-FR" baseline="0" dirty="0" err="1" smtClean="0"/>
              <a:t>controlled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experimental</a:t>
            </a:r>
            <a:r>
              <a:rPr lang="fr-FR" baseline="0" dirty="0" smtClean="0"/>
              <a:t> setting (=&gt; </a:t>
            </a:r>
            <a:r>
              <a:rPr lang="fr-FR" baseline="0" dirty="0" err="1" smtClean="0"/>
              <a:t>metaphorical</a:t>
            </a:r>
            <a:r>
              <a:rPr lang="fr-FR" baseline="0" dirty="0" smtClean="0"/>
              <a:t> extensions).</a:t>
            </a:r>
          </a:p>
          <a:p>
            <a:endParaRPr lang="fr-FR" baseline="0" dirty="0" smtClean="0"/>
          </a:p>
          <a:p>
            <a:r>
              <a:rPr lang="fr-FR" baseline="0" dirty="0" err="1" smtClean="0"/>
              <a:t>Furthe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research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pursued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along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two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paths</a:t>
            </a:r>
            <a:r>
              <a:rPr lang="fr-FR" baseline="0" dirty="0" smtClean="0"/>
              <a:t>: 1) and </a:t>
            </a:r>
            <a:r>
              <a:rPr lang="fr-FR" baseline="0" dirty="0" err="1" smtClean="0"/>
              <a:t>secondly</a:t>
            </a:r>
            <a:r>
              <a:rPr lang="fr-FR" baseline="0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46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French </a:t>
            </a:r>
            <a:r>
              <a:rPr lang="fr-FR" dirty="0" err="1" smtClean="0"/>
              <a:t>being</a:t>
            </a:r>
            <a:r>
              <a:rPr lang="fr-FR" dirty="0" smtClean="0"/>
              <a:t> a « posture </a:t>
            </a:r>
            <a:r>
              <a:rPr lang="fr-FR" dirty="0" err="1" smtClean="0"/>
              <a:t>poor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language</a:t>
            </a:r>
            <a:r>
              <a:rPr lang="fr-FR" baseline="0" dirty="0" smtClean="0"/>
              <a:t> »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quotation</a:t>
            </a:r>
            <a:r>
              <a:rPr lang="fr-FR" baseline="0" dirty="0" smtClean="0"/>
              <a:t> marks in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posture and location are </a:t>
            </a:r>
            <a:r>
              <a:rPr lang="fr-FR" baseline="0" dirty="0" err="1" smtClean="0"/>
              <a:t>expressed</a:t>
            </a:r>
            <a:r>
              <a:rPr lang="fr-FR" baseline="0" dirty="0" smtClean="0"/>
              <a:t> by </a:t>
            </a:r>
            <a:r>
              <a:rPr lang="fr-FR" baseline="0" dirty="0" err="1" smtClean="0"/>
              <a:t>neutral</a:t>
            </a:r>
            <a:r>
              <a:rPr lang="fr-FR" baseline="0" dirty="0" smtClean="0"/>
              <a:t> existence </a:t>
            </a:r>
            <a:r>
              <a:rPr lang="fr-FR" baseline="0" dirty="0" err="1" smtClean="0"/>
              <a:t>verbs</a:t>
            </a:r>
            <a:r>
              <a:rPr lang="fr-FR" baseline="0" dirty="0" smtClean="0"/>
              <a:t> are </a:t>
            </a:r>
            <a:r>
              <a:rPr lang="fr-FR" baseline="0" dirty="0" err="1" smtClean="0"/>
              <a:t>frequrently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used</a:t>
            </a:r>
            <a:endParaRPr lang="fr-FR" baseline="0" dirty="0" smtClean="0"/>
          </a:p>
          <a:p>
            <a:r>
              <a:rPr lang="fr-FR" baseline="0" dirty="0" smtClean="0"/>
              <a:t>In opposition to </a:t>
            </a:r>
            <a:r>
              <a:rPr lang="fr-FR" baseline="0" dirty="0" err="1" smtClean="0"/>
              <a:t>Dutch</a:t>
            </a:r>
            <a:r>
              <a:rPr lang="fr-FR" baseline="0" dirty="0" smtClean="0"/>
              <a:t>, in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location and posture are </a:t>
            </a:r>
            <a:r>
              <a:rPr lang="fr-FR" baseline="0" dirty="0" err="1" smtClean="0"/>
              <a:t>expressed</a:t>
            </a:r>
            <a:r>
              <a:rPr lang="fr-FR" baseline="0" dirty="0" smtClean="0"/>
              <a:t> by </a:t>
            </a:r>
            <a:r>
              <a:rPr lang="fr-FR" baseline="0" dirty="0" err="1" smtClean="0"/>
              <a:t>specific</a:t>
            </a:r>
            <a:r>
              <a:rPr lang="fr-FR" baseline="0" dirty="0" smtClean="0"/>
              <a:t> </a:t>
            </a:r>
            <a:r>
              <a:rPr lang="fr-FR" baseline="0" dirty="0" err="1" smtClean="0"/>
              <a:t>verbs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such</a:t>
            </a:r>
            <a:r>
              <a:rPr lang="fr-FR" baseline="0" dirty="0" smtClean="0"/>
              <a:t> as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liggen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zitten</a:t>
            </a:r>
            <a:r>
              <a:rPr lang="fr-FR" baseline="0" dirty="0" smtClean="0"/>
              <a:t>. </a:t>
            </a:r>
          </a:p>
          <a:p>
            <a:endParaRPr lang="fr-FR" baseline="0" dirty="0" smtClean="0"/>
          </a:p>
          <a:p>
            <a:r>
              <a:rPr lang="fr-FR" baseline="0" dirty="0" smtClean="0"/>
              <a:t>More </a:t>
            </a:r>
            <a:r>
              <a:rPr lang="fr-FR" baseline="0" dirty="0" err="1" smtClean="0"/>
              <a:t>globally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distinction relates to the distinction of </a:t>
            </a:r>
            <a:r>
              <a:rPr lang="fr-FR" baseline="0" dirty="0" err="1" smtClean="0"/>
              <a:t>Talmy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French-speaking</a:t>
            </a:r>
            <a:r>
              <a:rPr lang="fr-FR" dirty="0" smtClean="0"/>
              <a:t> </a:t>
            </a:r>
            <a:r>
              <a:rPr lang="fr-FR" dirty="0" err="1" smtClean="0"/>
              <a:t>learners</a:t>
            </a:r>
            <a:r>
              <a:rPr lang="fr-FR" baseline="0" dirty="0" smtClean="0"/>
              <a:t> are </a:t>
            </a:r>
            <a:r>
              <a:rPr lang="fr-FR" baseline="0" dirty="0" err="1" smtClean="0"/>
              <a:t>faced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3 </a:t>
            </a:r>
            <a:r>
              <a:rPr lang="fr-FR" baseline="0" dirty="0" err="1" smtClean="0"/>
              <a:t>interrelated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problems</a:t>
            </a:r>
            <a:r>
              <a:rPr lang="fr-FR" baseline="0" dirty="0" smtClean="0"/>
              <a:t>, as </a:t>
            </a:r>
            <a:r>
              <a:rPr lang="fr-FR" baseline="0" dirty="0" err="1" smtClean="0"/>
              <a:t>pointed</a:t>
            </a:r>
            <a:r>
              <a:rPr lang="fr-FR" baseline="0" dirty="0" smtClean="0"/>
              <a:t> out by Lemmens 2002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I’ll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overview</a:t>
            </a:r>
            <a:r>
              <a:rPr lang="fr-FR" baseline="0" dirty="0" smtClean="0"/>
              <a:t> of the uses of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liggen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zitten</a:t>
            </a:r>
            <a:endParaRPr lang="fr-FR" baseline="0" dirty="0" smtClean="0"/>
          </a:p>
          <a:p>
            <a:r>
              <a:rPr lang="fr-FR" dirty="0" smtClean="0"/>
              <a:t>In line </a:t>
            </a:r>
            <a:r>
              <a:rPr lang="fr-FR" dirty="0" err="1" smtClean="0"/>
              <a:t>with</a:t>
            </a:r>
            <a:r>
              <a:rPr lang="fr-FR" baseline="0" dirty="0" smtClean="0"/>
              <a:t> the basic </a:t>
            </a:r>
            <a:r>
              <a:rPr lang="fr-FR" baseline="0" dirty="0" err="1" smtClean="0"/>
              <a:t>assumptions</a:t>
            </a:r>
            <a:r>
              <a:rPr lang="fr-FR" baseline="0" dirty="0" smtClean="0"/>
              <a:t> of Cognitive </a:t>
            </a:r>
            <a:r>
              <a:rPr lang="fr-FR" baseline="0" dirty="0" err="1" smtClean="0"/>
              <a:t>grammar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said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structured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around</a:t>
            </a:r>
            <a:r>
              <a:rPr lang="fr-FR" baseline="0" dirty="0" smtClean="0"/>
              <a:t> a prototype </a:t>
            </a:r>
            <a:r>
              <a:rPr lang="fr-FR" baseline="0" dirty="0" err="1" smtClean="0"/>
              <a:t>being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representation</a:t>
            </a:r>
            <a:r>
              <a:rPr lang="fr-FR" baseline="0" dirty="0" smtClean="0"/>
              <a:t> and have a </a:t>
            </a:r>
            <a:r>
              <a:rPr lang="fr-FR" baseline="0" dirty="0" err="1" smtClean="0"/>
              <a:t>series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extended</a:t>
            </a:r>
            <a:r>
              <a:rPr lang="fr-FR" baseline="0" dirty="0" smtClean="0"/>
              <a:t> uses</a:t>
            </a:r>
          </a:p>
          <a:p>
            <a:r>
              <a:rPr lang="fr-FR" baseline="0" dirty="0" err="1" smtClean="0"/>
              <a:t>Globally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distinguish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three</a:t>
            </a:r>
            <a:r>
              <a:rPr lang="fr-FR" baseline="0" dirty="0" smtClean="0"/>
              <a:t> types of uses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(i) The</a:t>
            </a:r>
            <a:r>
              <a:rPr lang="fr-FR" baseline="0" dirty="0" smtClean="0"/>
              <a:t> prototype of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corresponds to the </a:t>
            </a:r>
            <a:r>
              <a:rPr lang="fr-FR" baseline="0" dirty="0" err="1" smtClean="0"/>
              <a:t>idea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being</a:t>
            </a:r>
            <a:r>
              <a:rPr lang="fr-FR" baseline="0" dirty="0" smtClean="0"/>
              <a:t> on </a:t>
            </a:r>
            <a:r>
              <a:rPr lang="fr-FR" baseline="0" dirty="0" err="1" smtClean="0"/>
              <a:t>on’es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feet</a:t>
            </a:r>
            <a:r>
              <a:rPr lang="fr-FR" baseline="0" dirty="0" smtClean="0"/>
              <a:t> or base</a:t>
            </a:r>
          </a:p>
          <a:p>
            <a:r>
              <a:rPr lang="fr-FR" baseline="0" dirty="0" smtClean="0"/>
              <a:t>(ii)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applies</a:t>
            </a:r>
            <a:r>
              <a:rPr lang="fr-FR" baseline="0" dirty="0" smtClean="0"/>
              <a:t> in </a:t>
            </a:r>
            <a:r>
              <a:rPr lang="fr-FR" baseline="0" dirty="0" err="1" smtClean="0"/>
              <a:t>locational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contexts</a:t>
            </a:r>
            <a:r>
              <a:rPr lang="fr-FR" baseline="0" dirty="0" smtClean="0"/>
              <a:t> to the notion of </a:t>
            </a:r>
            <a:r>
              <a:rPr lang="fr-FR" baseline="0" dirty="0" err="1" smtClean="0"/>
              <a:t>extention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a base</a:t>
            </a:r>
          </a:p>
          <a:p>
            <a:r>
              <a:rPr lang="fr-FR" baseline="0" dirty="0" smtClean="0"/>
              <a:t>(iii) Or </a:t>
            </a:r>
            <a:r>
              <a:rPr lang="fr-FR" baseline="0" dirty="0" err="1" smtClean="0"/>
              <a:t>expressinfg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verticality</a:t>
            </a:r>
            <a:r>
              <a:rPr lang="fr-FR" baseline="0" dirty="0" smtClean="0"/>
              <a:t> in the absence of a base</a:t>
            </a:r>
          </a:p>
          <a:p>
            <a:r>
              <a:rPr lang="fr-FR" baseline="0" dirty="0" smtClean="0"/>
              <a:t>(iv) A </a:t>
            </a:r>
            <a:r>
              <a:rPr lang="fr-FR" baseline="0" dirty="0" err="1" smtClean="0"/>
              <a:t>fourth</a:t>
            </a:r>
            <a:r>
              <a:rPr lang="fr-FR" baseline="0" dirty="0" smtClean="0"/>
              <a:t> use of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refers</a:t>
            </a:r>
            <a:r>
              <a:rPr lang="fr-FR" baseline="0" dirty="0" smtClean="0"/>
              <a:t> to the </a:t>
            </a:r>
            <a:r>
              <a:rPr lang="fr-FR" baseline="0" dirty="0" err="1" smtClean="0"/>
              <a:t>idea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being</a:t>
            </a:r>
            <a:r>
              <a:rPr lang="fr-FR" baseline="0" dirty="0" smtClean="0"/>
              <a:t> in canonical position</a:t>
            </a:r>
          </a:p>
          <a:p>
            <a:r>
              <a:rPr lang="fr-FR" baseline="0" dirty="0" smtClean="0"/>
              <a:t>And </a:t>
            </a:r>
            <a:r>
              <a:rPr lang="fr-FR" baseline="0" dirty="0" err="1" smtClean="0"/>
              <a:t>finally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staan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used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refer</a:t>
            </a:r>
            <a:r>
              <a:rPr lang="fr-FR" baseline="0" dirty="0" smtClean="0"/>
              <a:t> to the </a:t>
            </a:r>
            <a:r>
              <a:rPr lang="fr-FR" baseline="0" dirty="0" err="1" smtClean="0"/>
              <a:t>written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text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Liggen</a:t>
            </a:r>
            <a:r>
              <a:rPr lang="fr-FR" dirty="0" smtClean="0"/>
              <a:t> </a:t>
            </a:r>
            <a:r>
              <a:rPr lang="fr-FR" dirty="0" err="1" smtClean="0"/>
              <a:t>prototypically</a:t>
            </a:r>
            <a:r>
              <a:rPr lang="fr-FR" dirty="0" smtClean="0"/>
              <a:t> </a:t>
            </a:r>
            <a:r>
              <a:rPr lang="fr-FR" dirty="0" err="1" smtClean="0"/>
              <a:t>refers</a:t>
            </a:r>
            <a:r>
              <a:rPr lang="fr-FR" dirty="0" smtClean="0"/>
              <a:t> to the </a:t>
            </a:r>
            <a:r>
              <a:rPr lang="fr-FR" dirty="0" err="1" smtClean="0"/>
              <a:t>idea</a:t>
            </a:r>
            <a:r>
              <a:rPr lang="fr-FR" dirty="0" smtClean="0"/>
              <a:t> of </a:t>
            </a:r>
            <a:r>
              <a:rPr lang="fr-FR" dirty="0" err="1" smtClean="0"/>
              <a:t>being</a:t>
            </a:r>
            <a:r>
              <a:rPr lang="fr-FR" dirty="0" smtClean="0"/>
              <a:t> on </a:t>
            </a:r>
            <a:r>
              <a:rPr lang="fr-FR" dirty="0" err="1" smtClean="0"/>
              <a:t>one’s</a:t>
            </a:r>
            <a:r>
              <a:rPr lang="fr-FR" dirty="0" smtClean="0"/>
              <a:t> </a:t>
            </a:r>
            <a:r>
              <a:rPr lang="fr-FR" dirty="0" err="1" smtClean="0"/>
              <a:t>sides</a:t>
            </a:r>
            <a:endParaRPr lang="fr-FR" dirty="0" smtClean="0"/>
          </a:p>
          <a:p>
            <a:r>
              <a:rPr lang="fr-FR" dirty="0" err="1" smtClean="0"/>
              <a:t>Liggen</a:t>
            </a:r>
            <a:r>
              <a:rPr lang="fr-FR" dirty="0" smtClean="0"/>
              <a:t> </a:t>
            </a:r>
            <a:r>
              <a:rPr lang="fr-FR" dirty="0" err="1" smtClean="0"/>
              <a:t>then</a:t>
            </a:r>
            <a:r>
              <a:rPr lang="fr-FR" dirty="0" smtClean="0"/>
              <a:t> </a:t>
            </a:r>
            <a:r>
              <a:rPr lang="fr-FR" dirty="0" err="1" smtClean="0"/>
              <a:t>applies</a:t>
            </a:r>
            <a:r>
              <a:rPr lang="fr-FR" dirty="0" smtClean="0"/>
              <a:t> to </a:t>
            </a:r>
            <a:r>
              <a:rPr lang="fr-FR" dirty="0" err="1" smtClean="0"/>
              <a:t>dimension-less</a:t>
            </a:r>
            <a:r>
              <a:rPr lang="fr-FR" dirty="0" smtClean="0"/>
              <a:t> </a:t>
            </a:r>
            <a:r>
              <a:rPr lang="fr-FR" dirty="0" err="1" smtClean="0"/>
              <a:t>entites</a:t>
            </a:r>
            <a:r>
              <a:rPr lang="fr-FR" dirty="0" smtClean="0"/>
              <a:t> </a:t>
            </a:r>
            <a:r>
              <a:rPr lang="fr-FR" dirty="0" err="1" smtClean="0"/>
              <a:t>such</a:t>
            </a:r>
            <a:r>
              <a:rPr lang="fr-FR" dirty="0" smtClean="0"/>
              <a:t> as a </a:t>
            </a:r>
            <a:r>
              <a:rPr lang="fr-FR" dirty="0" err="1" smtClean="0"/>
              <a:t>ball</a:t>
            </a:r>
            <a:r>
              <a:rPr lang="fr-FR" dirty="0" smtClean="0"/>
              <a:t> or </a:t>
            </a:r>
            <a:r>
              <a:rPr lang="fr-FR" dirty="0" err="1" smtClean="0"/>
              <a:t>salt</a:t>
            </a:r>
            <a:endParaRPr lang="fr-FR" dirty="0" smtClean="0"/>
          </a:p>
          <a:p>
            <a:r>
              <a:rPr lang="fr-FR" dirty="0" smtClean="0"/>
              <a:t>To the location</a:t>
            </a:r>
            <a:r>
              <a:rPr lang="fr-FR" baseline="0" dirty="0" smtClean="0"/>
              <a:t> of buildings</a:t>
            </a:r>
          </a:p>
          <a:p>
            <a:r>
              <a:rPr lang="fr-FR" baseline="0" dirty="0" smtClean="0"/>
              <a:t>A</a:t>
            </a:r>
            <a:r>
              <a:rPr lang="fr-FR" baseline="0" dirty="0" err="1" smtClean="0"/>
              <a:t>nd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lastty</a:t>
            </a:r>
            <a:r>
              <a:rPr lang="fr-FR" baseline="0" dirty="0" smtClean="0"/>
              <a:t> to code abstract </a:t>
            </a:r>
            <a:r>
              <a:rPr lang="fr-FR" baseline="0" dirty="0" err="1" smtClean="0"/>
              <a:t>entities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36FC-F7A9-584D-B215-31EB0FAE1C82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BE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DB6EF64-FB19-411E-965E-9F52AA47445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7F847-C70A-4408-B75A-F7BF76B7147C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BE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  <a:p>
            <a:pPr lvl="1" eaLnBrk="1" latinLnBrk="0" hangingPunct="1"/>
            <a:r>
              <a:rPr kumimoji="0" lang="nl-BE" smtClean="0"/>
              <a:t>Deuxième niveau</a:t>
            </a:r>
          </a:p>
          <a:p>
            <a:pPr lvl="2" eaLnBrk="1" latinLnBrk="0" hangingPunct="1"/>
            <a:r>
              <a:rPr kumimoji="0" lang="nl-BE" smtClean="0"/>
              <a:t>Troisième niveau</a:t>
            </a:r>
          </a:p>
          <a:p>
            <a:pPr lvl="3" eaLnBrk="1" latinLnBrk="0" hangingPunct="1"/>
            <a:r>
              <a:rPr kumimoji="0" lang="nl-BE" smtClean="0"/>
              <a:t>Quatrième niveau</a:t>
            </a:r>
          </a:p>
          <a:p>
            <a:pPr lvl="4" eaLnBrk="1" latinLnBrk="0" hangingPunct="1"/>
            <a:r>
              <a:rPr kumimoji="0" lang="nl-BE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A042FEF-8B4F-2B40-AE53-F89704E0987B}" type="datetimeFigureOut">
              <a:rPr lang="fr-FR" smtClean="0"/>
              <a:pPr/>
              <a:t>5/12/10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88E6DC-99D0-B84B-94BA-C0C573B9A8E9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1433513"/>
          </a:xfrm>
        </p:spPr>
        <p:txBody>
          <a:bodyPr>
            <a:normAutofit/>
          </a:bodyPr>
          <a:lstStyle/>
          <a:p>
            <a:pPr algn="just"/>
            <a:r>
              <a:rPr lang="fr-FR" sz="3600" dirty="0" smtClean="0">
                <a:latin typeface="Calibri"/>
                <a:cs typeface="Calibri"/>
              </a:rPr>
              <a:t>On the use of posture </a:t>
            </a:r>
            <a:r>
              <a:rPr lang="fr-FR" sz="3600" dirty="0" err="1" smtClean="0">
                <a:latin typeface="Calibri"/>
                <a:cs typeface="Calibri"/>
              </a:rPr>
              <a:t>verbs</a:t>
            </a:r>
            <a:r>
              <a:rPr lang="fr-FR" sz="3600" dirty="0" smtClean="0">
                <a:latin typeface="Calibri"/>
                <a:cs typeface="Calibri"/>
              </a:rPr>
              <a:t> by </a:t>
            </a:r>
            <a:r>
              <a:rPr lang="fr-FR" sz="3600" dirty="0" err="1" smtClean="0">
                <a:latin typeface="Calibri"/>
                <a:cs typeface="Calibri"/>
              </a:rPr>
              <a:t>French-speaking</a:t>
            </a:r>
            <a:r>
              <a:rPr lang="fr-FR" sz="3600" dirty="0" smtClean="0">
                <a:latin typeface="Calibri"/>
                <a:cs typeface="Calibri"/>
              </a:rPr>
              <a:t> </a:t>
            </a:r>
            <a:r>
              <a:rPr lang="fr-FR" sz="3600" dirty="0" err="1" smtClean="0">
                <a:latin typeface="Calibri"/>
                <a:cs typeface="Calibri"/>
              </a:rPr>
              <a:t>learners</a:t>
            </a:r>
            <a:r>
              <a:rPr lang="fr-FR" sz="3600" dirty="0" smtClean="0">
                <a:latin typeface="Calibri"/>
                <a:cs typeface="Calibri"/>
              </a:rPr>
              <a:t> of </a:t>
            </a:r>
            <a:r>
              <a:rPr lang="fr-FR" sz="3600" dirty="0" err="1" smtClean="0">
                <a:latin typeface="Calibri"/>
                <a:cs typeface="Calibri"/>
              </a:rPr>
              <a:t>Dutch</a:t>
            </a:r>
            <a:r>
              <a:rPr lang="fr-FR" sz="3600" dirty="0" smtClean="0">
                <a:latin typeface="Calibri"/>
                <a:cs typeface="Calibri"/>
              </a:rPr>
              <a:t>: a </a:t>
            </a:r>
            <a:r>
              <a:rPr lang="fr-FR" sz="3600" dirty="0" err="1" smtClean="0">
                <a:latin typeface="Calibri"/>
                <a:cs typeface="Calibri"/>
              </a:rPr>
              <a:t>corpus-based</a:t>
            </a:r>
            <a:r>
              <a:rPr lang="fr-FR" sz="3600" dirty="0" smtClean="0">
                <a:latin typeface="Calibri"/>
                <a:cs typeface="Calibri"/>
              </a:rPr>
              <a:t> </a:t>
            </a:r>
            <a:r>
              <a:rPr lang="fr-FR" sz="3600" dirty="0" err="1" smtClean="0">
                <a:latin typeface="Calibri"/>
                <a:cs typeface="Calibri"/>
              </a:rPr>
              <a:t>study</a:t>
            </a:r>
            <a:endParaRPr lang="fr-FR" sz="3600" dirty="0">
              <a:latin typeface="Calibri"/>
              <a:cs typeface="Calibri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334000" cy="2653262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 smtClean="0">
                <a:latin typeface="Calibri"/>
                <a:cs typeface="Calibri"/>
              </a:rPr>
              <a:t>Maarten Lemmens</a:t>
            </a:r>
          </a:p>
          <a:p>
            <a:r>
              <a:rPr lang="fr-FR" i="1" dirty="0" smtClean="0">
                <a:latin typeface="Calibri"/>
                <a:cs typeface="Calibri"/>
              </a:rPr>
              <a:t>Université de Lille 3 – UMR 8167</a:t>
            </a:r>
          </a:p>
          <a:p>
            <a:endParaRPr lang="fr-FR" dirty="0" smtClean="0">
              <a:latin typeface="Calibri"/>
              <a:cs typeface="Calibri"/>
            </a:endParaRPr>
          </a:p>
          <a:p>
            <a:r>
              <a:rPr lang="fr-FR" b="1" dirty="0" smtClean="0">
                <a:latin typeface="Calibri"/>
                <a:cs typeface="Calibri"/>
              </a:rPr>
              <a:t>Julien </a:t>
            </a:r>
            <a:r>
              <a:rPr lang="fr-FR" b="1" dirty="0" err="1" smtClean="0">
                <a:latin typeface="Calibri"/>
                <a:cs typeface="Calibri"/>
              </a:rPr>
              <a:t>Perrez</a:t>
            </a:r>
            <a:endParaRPr lang="fr-FR" b="1" dirty="0" smtClean="0">
              <a:latin typeface="Calibri"/>
              <a:cs typeface="Calibri"/>
            </a:endParaRPr>
          </a:p>
          <a:p>
            <a:r>
              <a:rPr lang="fr-FR" i="1" dirty="0" smtClean="0">
                <a:latin typeface="Calibri"/>
                <a:cs typeface="Calibri"/>
              </a:rPr>
              <a:t>Facultés universitaires Saint-Louis</a:t>
            </a:r>
          </a:p>
          <a:p>
            <a:r>
              <a:rPr lang="fr-FR" i="1" dirty="0" smtClean="0">
                <a:latin typeface="Calibri"/>
                <a:cs typeface="Calibri"/>
              </a:rPr>
              <a:t>Université catholique de Louvain</a:t>
            </a:r>
          </a:p>
          <a:p>
            <a:endParaRPr lang="fr-FR" i="1" dirty="0" smtClean="0">
              <a:latin typeface="Calibri"/>
              <a:cs typeface="Calibri"/>
            </a:endParaRPr>
          </a:p>
          <a:p>
            <a:r>
              <a:rPr lang="fr-FR" b="1" dirty="0" err="1" smtClean="0">
                <a:latin typeface="Calibri"/>
                <a:cs typeface="Calibri"/>
              </a:rPr>
              <a:t>Anéla-ABLA-BéNéCLA</a:t>
            </a:r>
            <a:r>
              <a:rPr lang="fr-FR" b="1" dirty="0" smtClean="0">
                <a:latin typeface="Calibri"/>
                <a:cs typeface="Calibri"/>
              </a:rPr>
              <a:t> </a:t>
            </a:r>
            <a:r>
              <a:rPr lang="fr-FR" b="1" dirty="0" err="1" smtClean="0">
                <a:latin typeface="Calibri"/>
                <a:cs typeface="Calibri"/>
              </a:rPr>
              <a:t>Spring</a:t>
            </a:r>
            <a:r>
              <a:rPr lang="fr-FR" b="1" dirty="0" smtClean="0">
                <a:latin typeface="Calibri"/>
                <a:cs typeface="Calibri"/>
              </a:rPr>
              <a:t> Meeting</a:t>
            </a:r>
          </a:p>
          <a:p>
            <a:r>
              <a:rPr lang="en-US" dirty="0" smtClean="0">
                <a:latin typeface="Calibri"/>
                <a:cs typeface="Calibri"/>
              </a:rPr>
              <a:t>23 April 2010</a:t>
            </a:r>
            <a:r>
              <a:rPr lang="fr-FR" dirty="0" smtClean="0">
                <a:latin typeface="Calibri"/>
                <a:cs typeface="Calibri"/>
              </a:rPr>
              <a:t> 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Uses of </a:t>
            </a:r>
            <a:r>
              <a:rPr lang="fr-FR" i="1" dirty="0" err="1" smtClean="0">
                <a:latin typeface="Calibri"/>
                <a:cs typeface="Calibri"/>
              </a:rPr>
              <a:t>zitten</a:t>
            </a:r>
            <a:endParaRPr lang="fr-FR" i="1" dirty="0"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3400" y="1161872"/>
            <a:ext cx="8229600" cy="12003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romanLcParenBoth"/>
            </a:pPr>
            <a:r>
              <a:rPr lang="fr-FR" sz="2400" dirty="0" smtClean="0">
                <a:latin typeface="Calibri"/>
                <a:cs typeface="Calibri"/>
              </a:rPr>
              <a:t>Be in a </a:t>
            </a:r>
            <a:r>
              <a:rPr lang="fr-FR" sz="2400" dirty="0" err="1" smtClean="0">
                <a:latin typeface="Calibri"/>
                <a:cs typeface="Calibri"/>
              </a:rPr>
              <a:t>sitting</a:t>
            </a:r>
            <a:r>
              <a:rPr lang="fr-FR" sz="2400" dirty="0" smtClean="0">
                <a:latin typeface="Calibri"/>
                <a:cs typeface="Calibri"/>
              </a:rPr>
              <a:t> posture (postural variation)</a:t>
            </a:r>
          </a:p>
          <a:p>
            <a:pPr marL="514350" indent="-514350"/>
            <a:r>
              <a:rPr lang="fr-FR" sz="2400" dirty="0" smtClean="0">
                <a:latin typeface="Calibri"/>
                <a:cs typeface="Calibri"/>
              </a:rPr>
              <a:t>	=&gt; default posture of </a:t>
            </a:r>
            <a:r>
              <a:rPr lang="fr-FR" sz="2400" dirty="0" err="1" smtClean="0">
                <a:latin typeface="Calibri"/>
                <a:cs typeface="Calibri"/>
              </a:rPr>
              <a:t>small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animals</a:t>
            </a:r>
            <a:endParaRPr lang="fr-FR" sz="2400" dirty="0" smtClean="0">
              <a:latin typeface="Calibri"/>
              <a:cs typeface="Calibri"/>
            </a:endParaRPr>
          </a:p>
          <a:p>
            <a:pPr marL="514350" indent="-514350"/>
            <a:r>
              <a:rPr lang="fr-FR" sz="2400" dirty="0" smtClean="0">
                <a:latin typeface="Calibri"/>
                <a:cs typeface="Calibri"/>
              </a:rPr>
              <a:t>		=&gt; default posture of </a:t>
            </a:r>
            <a:r>
              <a:rPr lang="fr-FR" sz="2400" dirty="0" err="1" smtClean="0">
                <a:latin typeface="Calibri"/>
                <a:cs typeface="Calibri"/>
              </a:rPr>
              <a:t>insects</a:t>
            </a:r>
            <a:endParaRPr lang="fr-FR" sz="2400" dirty="0" smtClean="0">
              <a:latin typeface="Calibri"/>
              <a:cs typeface="Calibri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3400" y="2507159"/>
            <a:ext cx="4191000" cy="138499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(i</a:t>
            </a:r>
            <a:r>
              <a:rPr lang="nl-BE" sz="2400" dirty="0" smtClean="0">
                <a:latin typeface="Calibri"/>
                <a:cs typeface="Calibri"/>
              </a:rPr>
              <a:t>i) (Close) </a:t>
            </a:r>
            <a:r>
              <a:rPr lang="nl-BE" sz="2400" b="1" dirty="0" smtClean="0">
                <a:latin typeface="Calibri"/>
                <a:cs typeface="Calibri"/>
              </a:rPr>
              <a:t>containment</a:t>
            </a:r>
          </a:p>
          <a:p>
            <a:r>
              <a:rPr lang="nl-BE" sz="2000" i="1" dirty="0" smtClean="0">
                <a:latin typeface="Calibri"/>
                <a:cs typeface="Calibri"/>
              </a:rPr>
              <a:t>Hij zit in de gevangenis</a:t>
            </a:r>
          </a:p>
          <a:p>
            <a:r>
              <a:rPr lang="nl-BE" sz="2000" i="1" dirty="0" smtClean="0">
                <a:latin typeface="Calibri"/>
                <a:cs typeface="Calibri"/>
              </a:rPr>
              <a:t>‘He sits in jail’</a:t>
            </a:r>
          </a:p>
          <a:p>
            <a:endParaRPr lang="fr-FR" sz="2000" i="1" dirty="0">
              <a:latin typeface="Calibri"/>
              <a:cs typeface="Calibri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800600" y="2514600"/>
            <a:ext cx="3962400" cy="138499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(i</a:t>
            </a:r>
            <a:r>
              <a:rPr lang="nl-BE" sz="2400" dirty="0" smtClean="0">
                <a:latin typeface="Calibri"/>
                <a:cs typeface="Calibri"/>
              </a:rPr>
              <a:t>ii) (Close) </a:t>
            </a:r>
            <a:r>
              <a:rPr lang="nl-BE" sz="2400" b="1" dirty="0" smtClean="0">
                <a:latin typeface="Calibri"/>
                <a:cs typeface="Calibri"/>
              </a:rPr>
              <a:t>contact</a:t>
            </a:r>
          </a:p>
          <a:p>
            <a:r>
              <a:rPr lang="nl-BE" sz="2000" i="1" dirty="0" smtClean="0">
                <a:latin typeface="Calibri"/>
                <a:cs typeface="Calibri"/>
              </a:rPr>
              <a:t>Er zit geen deurknob aan deze deur </a:t>
            </a:r>
          </a:p>
          <a:p>
            <a:r>
              <a:rPr lang="nl-BE" sz="2000" i="1" dirty="0" smtClean="0">
                <a:latin typeface="Calibri"/>
                <a:cs typeface="Calibri"/>
              </a:rPr>
              <a:t>‘There sits no doorknob on this door’’</a:t>
            </a:r>
            <a:endParaRPr lang="fr-FR" sz="2000" i="1" dirty="0">
              <a:latin typeface="Calibri"/>
              <a:cs typeface="Calibri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33400" y="4038600"/>
            <a:ext cx="4191000" cy="138499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(i</a:t>
            </a:r>
            <a:r>
              <a:rPr lang="nl-BE" sz="2400" dirty="0" smtClean="0">
                <a:latin typeface="Calibri"/>
                <a:cs typeface="Calibri"/>
              </a:rPr>
              <a:t>ib) metaphorical </a:t>
            </a:r>
            <a:r>
              <a:rPr lang="nl-BE" sz="2400" b="1" dirty="0" smtClean="0">
                <a:latin typeface="Calibri"/>
                <a:cs typeface="Calibri"/>
              </a:rPr>
              <a:t>containment</a:t>
            </a:r>
          </a:p>
          <a:p>
            <a:r>
              <a:rPr lang="nl-BE" sz="2000" i="1" dirty="0" smtClean="0">
                <a:latin typeface="Calibri"/>
                <a:cs typeface="Calibri"/>
              </a:rPr>
              <a:t>Er zit spanning in deze wedstrijd</a:t>
            </a:r>
          </a:p>
          <a:p>
            <a:r>
              <a:rPr lang="nl-BE" sz="2000" i="1" dirty="0" smtClean="0">
                <a:latin typeface="Calibri"/>
                <a:cs typeface="Calibri"/>
              </a:rPr>
              <a:t>‘There sits suspense in this match’</a:t>
            </a:r>
          </a:p>
          <a:p>
            <a:endParaRPr lang="fr-FR" sz="2000" i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Our </a:t>
            </a:r>
            <a:r>
              <a:rPr lang="fr-FR" dirty="0" err="1" smtClean="0">
                <a:latin typeface="Calibri"/>
                <a:cs typeface="Calibri"/>
              </a:rPr>
              <a:t>study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Corpora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Learner</a:t>
            </a:r>
            <a:r>
              <a:rPr lang="fr-FR" dirty="0" smtClean="0">
                <a:latin typeface="Calibri"/>
                <a:cs typeface="Calibri"/>
              </a:rPr>
              <a:t> corpus (</a:t>
            </a:r>
            <a:r>
              <a:rPr lang="fr-FR" i="1" dirty="0" err="1" smtClean="0">
                <a:latin typeface="Calibri"/>
                <a:cs typeface="Calibri"/>
              </a:rPr>
              <a:t>Leerdercorpus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 err="1" smtClean="0">
                <a:latin typeface="Calibri"/>
                <a:cs typeface="Calibri"/>
              </a:rPr>
              <a:t>Nederlands</a:t>
            </a:r>
            <a:r>
              <a:rPr lang="fr-FR" dirty="0" smtClean="0">
                <a:latin typeface="Calibri"/>
                <a:cs typeface="Calibri"/>
              </a:rPr>
              <a:t>)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D</a:t>
            </a:r>
            <a:r>
              <a:rPr lang="fr-FR" dirty="0" err="1" smtClean="0">
                <a:latin typeface="Calibri"/>
                <a:cs typeface="Calibri"/>
              </a:rPr>
              <a:t>ifferent</a:t>
            </a:r>
            <a:r>
              <a:rPr lang="fr-FR" dirty="0" smtClean="0">
                <a:latin typeface="Calibri"/>
                <a:cs typeface="Calibri"/>
              </a:rPr>
              <a:t> L1-backgrounds </a:t>
            </a:r>
          </a:p>
          <a:p>
            <a:pPr lvl="3"/>
            <a:r>
              <a:rPr lang="fr-FR" dirty="0" smtClean="0">
                <a:latin typeface="Calibri"/>
                <a:cs typeface="Calibri"/>
              </a:rPr>
              <a:t>French, </a:t>
            </a:r>
            <a:r>
              <a:rPr lang="fr-FR" dirty="0" err="1" smtClean="0">
                <a:latin typeface="Calibri"/>
                <a:cs typeface="Calibri"/>
              </a:rPr>
              <a:t>German</a:t>
            </a:r>
            <a:r>
              <a:rPr lang="fr-FR" dirty="0" smtClean="0">
                <a:latin typeface="Calibri"/>
                <a:cs typeface="Calibri"/>
              </a:rPr>
              <a:t>, </a:t>
            </a:r>
            <a:r>
              <a:rPr lang="fr-FR" dirty="0" err="1" smtClean="0">
                <a:latin typeface="Calibri"/>
                <a:cs typeface="Calibri"/>
              </a:rPr>
              <a:t>Polish</a:t>
            </a:r>
            <a:r>
              <a:rPr lang="fr-FR" dirty="0" smtClean="0">
                <a:latin typeface="Calibri"/>
                <a:cs typeface="Calibri"/>
              </a:rPr>
              <a:t>, </a:t>
            </a:r>
            <a:r>
              <a:rPr lang="fr-FR" dirty="0" err="1" smtClean="0">
                <a:latin typeface="Calibri"/>
                <a:cs typeface="Calibri"/>
              </a:rPr>
              <a:t>Indonesian</a:t>
            </a:r>
            <a:r>
              <a:rPr lang="fr-FR" dirty="0" smtClean="0">
                <a:latin typeface="Calibri"/>
                <a:cs typeface="Calibri"/>
              </a:rPr>
              <a:t>, </a:t>
            </a:r>
            <a:r>
              <a:rPr lang="fr-FR" dirty="0" err="1" smtClean="0">
                <a:latin typeface="Calibri"/>
                <a:cs typeface="Calibri"/>
              </a:rPr>
              <a:t>Hungarian</a:t>
            </a:r>
            <a:endParaRPr lang="fr-FR" dirty="0" smtClean="0">
              <a:latin typeface="Calibri"/>
              <a:cs typeface="Calibri"/>
            </a:endParaRPr>
          </a:p>
          <a:p>
            <a:pPr lvl="2"/>
            <a:r>
              <a:rPr lang="fr-FR" dirty="0" smtClean="0">
                <a:latin typeface="Calibri"/>
                <a:cs typeface="Calibri"/>
              </a:rPr>
              <a:t>French </a:t>
            </a:r>
            <a:r>
              <a:rPr lang="fr-FR" dirty="0" err="1" smtClean="0">
                <a:latin typeface="Calibri"/>
                <a:cs typeface="Calibri"/>
              </a:rPr>
              <a:t>subcorpus</a:t>
            </a:r>
            <a:r>
              <a:rPr lang="fr-FR" dirty="0" smtClean="0">
                <a:latin typeface="Calibri"/>
                <a:cs typeface="Calibri"/>
              </a:rPr>
              <a:t> =&gt; 323,921 </a:t>
            </a:r>
            <a:r>
              <a:rPr lang="fr-FR" dirty="0" err="1" smtClean="0">
                <a:latin typeface="Calibri"/>
                <a:cs typeface="Calibri"/>
              </a:rPr>
              <a:t>words</a:t>
            </a:r>
            <a:endParaRPr lang="fr-FR" dirty="0" smtClean="0">
              <a:latin typeface="Calibri"/>
              <a:cs typeface="Calibri"/>
            </a:endParaRPr>
          </a:p>
          <a:p>
            <a:pPr lvl="3"/>
            <a:r>
              <a:rPr lang="fr-FR" dirty="0" smtClean="0">
                <a:latin typeface="Calibri"/>
                <a:cs typeface="Calibri"/>
              </a:rPr>
              <a:t>A</a:t>
            </a:r>
            <a:r>
              <a:rPr lang="fr-FR" dirty="0" err="1" smtClean="0">
                <a:latin typeface="Calibri"/>
                <a:cs typeface="Calibri"/>
              </a:rPr>
              <a:t>rgumentative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essays</a:t>
            </a:r>
            <a:endParaRPr lang="fr-FR" dirty="0" smtClean="0">
              <a:latin typeface="Calibri"/>
              <a:cs typeface="Calibri"/>
            </a:endParaRPr>
          </a:p>
          <a:p>
            <a:pPr lvl="3"/>
            <a:r>
              <a:rPr lang="fr-FR" dirty="0" err="1" smtClean="0">
                <a:latin typeface="Calibri"/>
                <a:cs typeface="Calibri"/>
              </a:rPr>
              <a:t>CNaVT-exams</a:t>
            </a:r>
            <a:r>
              <a:rPr lang="fr-FR" dirty="0" smtClean="0">
                <a:latin typeface="Calibri"/>
                <a:cs typeface="Calibri"/>
              </a:rPr>
              <a:t> (</a:t>
            </a:r>
            <a:r>
              <a:rPr lang="fr-FR" dirty="0" err="1" smtClean="0">
                <a:latin typeface="Calibri"/>
                <a:cs typeface="Calibri"/>
              </a:rPr>
              <a:t>essays</a:t>
            </a:r>
            <a:r>
              <a:rPr lang="fr-FR" dirty="0" smtClean="0">
                <a:latin typeface="Calibri"/>
                <a:cs typeface="Calibri"/>
              </a:rPr>
              <a:t>, </a:t>
            </a:r>
            <a:r>
              <a:rPr lang="fr-FR" dirty="0" err="1" smtClean="0">
                <a:latin typeface="Calibri"/>
                <a:cs typeface="Calibri"/>
              </a:rPr>
              <a:t>summaries</a:t>
            </a:r>
            <a:r>
              <a:rPr lang="fr-FR" dirty="0" smtClean="0">
                <a:latin typeface="Calibri"/>
                <a:cs typeface="Calibri"/>
              </a:rPr>
              <a:t>, reports,…)</a:t>
            </a:r>
          </a:p>
          <a:p>
            <a:pPr lvl="1"/>
            <a:r>
              <a:rPr lang="fr-FR" dirty="0" smtClean="0">
                <a:latin typeface="Calibri"/>
                <a:cs typeface="Calibri"/>
              </a:rPr>
              <a:t>Control corpus </a:t>
            </a:r>
            <a:r>
              <a:rPr lang="fr-FR" sz="2200" dirty="0" smtClean="0">
                <a:latin typeface="Calibri"/>
                <a:cs typeface="Calibri"/>
              </a:rPr>
              <a:t>(Corpus </a:t>
            </a:r>
            <a:r>
              <a:rPr lang="fr-FR" sz="2200" dirty="0" err="1" smtClean="0">
                <a:latin typeface="Calibri"/>
                <a:cs typeface="Calibri"/>
              </a:rPr>
              <a:t>Nederlands</a:t>
            </a:r>
            <a:r>
              <a:rPr lang="fr-FR" sz="2200" dirty="0" smtClean="0">
                <a:latin typeface="Calibri"/>
                <a:cs typeface="Calibri"/>
              </a:rPr>
              <a:t> </a:t>
            </a:r>
            <a:r>
              <a:rPr lang="fr-FR" sz="2200" dirty="0" err="1" smtClean="0">
                <a:latin typeface="Calibri"/>
                <a:cs typeface="Calibri"/>
              </a:rPr>
              <a:t>door</a:t>
            </a:r>
            <a:r>
              <a:rPr lang="fr-FR" sz="2200" dirty="0" smtClean="0">
                <a:latin typeface="Calibri"/>
                <a:cs typeface="Calibri"/>
              </a:rPr>
              <a:t> </a:t>
            </a:r>
            <a:r>
              <a:rPr lang="fr-FR" sz="2200" dirty="0" err="1" smtClean="0">
                <a:latin typeface="Calibri"/>
                <a:cs typeface="Calibri"/>
              </a:rPr>
              <a:t>Nederlandstaligen</a:t>
            </a:r>
            <a:r>
              <a:rPr lang="fr-FR" sz="2200" dirty="0" smtClean="0">
                <a:latin typeface="Calibri"/>
                <a:cs typeface="Calibri"/>
              </a:rPr>
              <a:t>)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Argumentative </a:t>
            </a:r>
            <a:r>
              <a:rPr lang="fr-FR" dirty="0" err="1" smtClean="0">
                <a:latin typeface="Calibri"/>
                <a:cs typeface="Calibri"/>
              </a:rPr>
              <a:t>essays</a:t>
            </a:r>
            <a:endParaRPr lang="fr-FR" dirty="0" smtClean="0">
              <a:latin typeface="Calibri"/>
              <a:cs typeface="Calibri"/>
            </a:endParaRPr>
          </a:p>
          <a:p>
            <a:pPr lvl="2"/>
            <a:r>
              <a:rPr lang="fr-FR" dirty="0" smtClean="0">
                <a:latin typeface="Calibri"/>
                <a:cs typeface="Calibri"/>
              </a:rPr>
              <a:t>52,000 </a:t>
            </a:r>
            <a:r>
              <a:rPr lang="fr-FR" dirty="0" err="1" smtClean="0">
                <a:latin typeface="Calibri"/>
                <a:cs typeface="Calibri"/>
              </a:rPr>
              <a:t>words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Overall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frequencies</a:t>
            </a:r>
            <a:endParaRPr lang="fr-FR" dirty="0">
              <a:latin typeface="Calibri"/>
              <a:cs typeface="Calibri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694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595825"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err="1" smtClean="0">
                          <a:latin typeface="Calibri"/>
                          <a:cs typeface="Calibri"/>
                        </a:rPr>
                        <a:t>Learner</a:t>
                      </a:r>
                      <a:endParaRPr lang="fr-FR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latin typeface="Calibri"/>
                          <a:cs typeface="Calibri"/>
                        </a:rPr>
                        <a:t>Control</a:t>
                      </a:r>
                      <a:endParaRPr lang="fr-FR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endParaRPr lang="fr-FR" sz="2000">
                        <a:latin typeface="Calibri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323,921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words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52,000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words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endParaRPr lang="fr-FR" sz="200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Occ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/50,000 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w.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Occ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/50,000 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w.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Staan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209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32.25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73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70.05</a:t>
                      </a: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smtClean="0">
                          <a:latin typeface="Calibri"/>
                          <a:cs typeface="Calibri"/>
                        </a:rPr>
                        <a:t>L</a:t>
                      </a:r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iggen</a:t>
                      </a:r>
                      <a:r>
                        <a:rPr lang="fr-FR" sz="2000" i="1" dirty="0" smtClean="0">
                          <a:latin typeface="Calibri"/>
                          <a:cs typeface="Calibri"/>
                        </a:rPr>
                        <a:t> 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88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13.6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55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52.8</a:t>
                      </a: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Zitten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110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17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22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21.1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Total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407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62.85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150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143.95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Overall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frequencies</a:t>
            </a:r>
            <a:endParaRPr lang="fr-FR" dirty="0">
              <a:latin typeface="Calibri"/>
              <a:cs typeface="Calibri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694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595825"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err="1" smtClean="0">
                          <a:latin typeface="Calibri"/>
                          <a:cs typeface="Calibri"/>
                        </a:rPr>
                        <a:t>Learner</a:t>
                      </a:r>
                      <a:endParaRPr lang="fr-FR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latin typeface="Calibri"/>
                          <a:cs typeface="Calibri"/>
                        </a:rPr>
                        <a:t>Control</a:t>
                      </a:r>
                      <a:endParaRPr lang="fr-FR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endParaRPr lang="fr-FR" sz="2000">
                        <a:latin typeface="Calibri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323,921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words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52,000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words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endParaRPr lang="fr-FR" sz="200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Occ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/50,000 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w.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Occ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/50,000 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w.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b="1" i="1" dirty="0" err="1" smtClean="0">
                          <a:solidFill>
                            <a:schemeClr val="accent2"/>
                          </a:solidFill>
                          <a:latin typeface="Calibri"/>
                          <a:cs typeface="Calibri"/>
                        </a:rPr>
                        <a:t>Staan</a:t>
                      </a:r>
                      <a:endParaRPr lang="fr-FR" sz="2000" b="1" i="1" dirty="0">
                        <a:solidFill>
                          <a:schemeClr val="accent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accent2"/>
                          </a:solidFill>
                          <a:latin typeface="Calibri"/>
                          <a:cs typeface="Calibri"/>
                        </a:rPr>
                        <a:t>209</a:t>
                      </a:r>
                      <a:endParaRPr lang="fr-FR" sz="2000" b="1" dirty="0">
                        <a:solidFill>
                          <a:schemeClr val="accent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accent2"/>
                          </a:solidFill>
                          <a:latin typeface="Calibri"/>
                          <a:cs typeface="Calibri"/>
                        </a:rPr>
                        <a:t>32.25</a:t>
                      </a:r>
                      <a:endParaRPr lang="fr-FR" sz="2000" b="1" dirty="0">
                        <a:solidFill>
                          <a:schemeClr val="accent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accent2"/>
                          </a:solidFill>
                          <a:latin typeface="Calibri"/>
                          <a:cs typeface="Calibri"/>
                        </a:rPr>
                        <a:t>73</a:t>
                      </a:r>
                      <a:endParaRPr lang="fr-FR" sz="2000" b="1" dirty="0">
                        <a:solidFill>
                          <a:schemeClr val="accent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solidFill>
                            <a:schemeClr val="accent2"/>
                          </a:solidFill>
                          <a:latin typeface="Calibri"/>
                          <a:cs typeface="Calibri"/>
                        </a:rPr>
                        <a:t>70.05</a:t>
                      </a: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smtClean="0">
                          <a:latin typeface="Calibri"/>
                          <a:cs typeface="Calibri"/>
                        </a:rPr>
                        <a:t>L</a:t>
                      </a:r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iggen</a:t>
                      </a:r>
                      <a:r>
                        <a:rPr lang="fr-FR" sz="2000" i="1" dirty="0" smtClean="0">
                          <a:latin typeface="Calibri"/>
                          <a:cs typeface="Calibri"/>
                        </a:rPr>
                        <a:t> 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88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13.6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55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52.8</a:t>
                      </a: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Zitten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110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17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22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21,1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Total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407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62.85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150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143.95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Overall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frequencies</a:t>
            </a:r>
            <a:endParaRPr lang="fr-FR" dirty="0">
              <a:latin typeface="Calibri"/>
              <a:cs typeface="Calibri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694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595825"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err="1" smtClean="0">
                          <a:latin typeface="Calibri"/>
                          <a:cs typeface="Calibri"/>
                        </a:rPr>
                        <a:t>Learner</a:t>
                      </a:r>
                      <a:endParaRPr lang="fr-FR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latin typeface="Calibri"/>
                          <a:cs typeface="Calibri"/>
                        </a:rPr>
                        <a:t>Control</a:t>
                      </a:r>
                      <a:endParaRPr lang="fr-FR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endParaRPr lang="fr-FR" sz="2000">
                        <a:latin typeface="Calibri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323,921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words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52,000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words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endParaRPr lang="fr-FR" sz="200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Occ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/50,000 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w.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Occ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/50,000 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w.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Staan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209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32.25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73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70.05</a:t>
                      </a: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smtClean="0">
                          <a:latin typeface="Calibri"/>
                          <a:cs typeface="Calibri"/>
                        </a:rPr>
                        <a:t>L</a:t>
                      </a:r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iggen</a:t>
                      </a:r>
                      <a:r>
                        <a:rPr lang="fr-FR" sz="2000" i="1" dirty="0" smtClean="0">
                          <a:latin typeface="Calibri"/>
                          <a:cs typeface="Calibri"/>
                        </a:rPr>
                        <a:t> 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88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13.6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55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52.8</a:t>
                      </a: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Zitten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110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17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22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21.1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Total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407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rgbClr val="438086"/>
                          </a:solidFill>
                          <a:latin typeface="Calibri"/>
                          <a:cs typeface="Calibri"/>
                        </a:rPr>
                        <a:t>62.85</a:t>
                      </a:r>
                      <a:endParaRPr lang="fr-FR" sz="2000" b="1" dirty="0">
                        <a:solidFill>
                          <a:srgbClr val="438086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150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rgbClr val="438086"/>
                          </a:solidFill>
                          <a:latin typeface="Calibri"/>
                          <a:cs typeface="Calibri"/>
                        </a:rPr>
                        <a:t>143.95</a:t>
                      </a:r>
                      <a:endParaRPr lang="fr-FR" sz="2000" b="1" dirty="0">
                        <a:solidFill>
                          <a:srgbClr val="438086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Overall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frequencies</a:t>
            </a:r>
            <a:endParaRPr lang="fr-FR" dirty="0">
              <a:latin typeface="Calibri"/>
              <a:cs typeface="Calibri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694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595825"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err="1" smtClean="0">
                          <a:latin typeface="Calibri"/>
                          <a:cs typeface="Calibri"/>
                        </a:rPr>
                        <a:t>Learner</a:t>
                      </a:r>
                      <a:endParaRPr lang="fr-FR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latin typeface="Calibri"/>
                          <a:cs typeface="Calibri"/>
                        </a:rPr>
                        <a:t>Control</a:t>
                      </a:r>
                      <a:endParaRPr lang="fr-FR" sz="24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endParaRPr lang="fr-FR" sz="2000">
                        <a:latin typeface="Calibri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323,921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words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52,000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words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endParaRPr lang="fr-FR" sz="200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Occ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/50,000 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w.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Occ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/50,000 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w.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Staan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209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rgbClr val="438086"/>
                          </a:solidFill>
                          <a:latin typeface="Calibri"/>
                          <a:cs typeface="Calibri"/>
                        </a:rPr>
                        <a:t>32.25</a:t>
                      </a:r>
                      <a:endParaRPr lang="fr-FR" sz="2000" b="1" dirty="0">
                        <a:solidFill>
                          <a:srgbClr val="438086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73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solidFill>
                            <a:srgbClr val="438086"/>
                          </a:solidFill>
                          <a:latin typeface="Calibri"/>
                          <a:cs typeface="Calibri"/>
                        </a:rPr>
                        <a:t>70.05</a:t>
                      </a: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smtClean="0">
                          <a:latin typeface="Calibri"/>
                          <a:cs typeface="Calibri"/>
                        </a:rPr>
                        <a:t>L</a:t>
                      </a:r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iggen</a:t>
                      </a:r>
                      <a:r>
                        <a:rPr lang="fr-FR" sz="2000" i="1" dirty="0" smtClean="0">
                          <a:latin typeface="Calibri"/>
                          <a:cs typeface="Calibri"/>
                        </a:rPr>
                        <a:t> 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88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rgbClr val="438086"/>
                          </a:solidFill>
                          <a:latin typeface="Calibri"/>
                          <a:cs typeface="Calibri"/>
                        </a:rPr>
                        <a:t>13.6</a:t>
                      </a:r>
                      <a:endParaRPr lang="fr-FR" sz="2000" b="1" dirty="0">
                        <a:solidFill>
                          <a:srgbClr val="438086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55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solidFill>
                            <a:srgbClr val="438086"/>
                          </a:solidFill>
                          <a:latin typeface="Calibri"/>
                          <a:cs typeface="Calibri"/>
                        </a:rPr>
                        <a:t>52.8</a:t>
                      </a: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i="1" dirty="0" err="1" smtClean="0">
                          <a:latin typeface="Calibri"/>
                          <a:cs typeface="Calibri"/>
                        </a:rPr>
                        <a:t>Zitten</a:t>
                      </a:r>
                      <a:endParaRPr lang="fr-FR" sz="2000" i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110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17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atin typeface="Calibri"/>
                          <a:cs typeface="Calibri"/>
                        </a:rPr>
                        <a:t>22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smtClean="0">
                          <a:latin typeface="Calibri"/>
                          <a:cs typeface="Calibri"/>
                        </a:rPr>
                        <a:t>21,1</a:t>
                      </a:r>
                      <a:endParaRPr lang="fr-FR" sz="20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16381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Total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407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rgbClr val="438086"/>
                          </a:solidFill>
                          <a:latin typeface="Calibri"/>
                          <a:cs typeface="Calibri"/>
                        </a:rPr>
                        <a:t>62.85</a:t>
                      </a:r>
                      <a:endParaRPr lang="fr-FR" sz="2000" b="1" dirty="0">
                        <a:solidFill>
                          <a:srgbClr val="438086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alibri"/>
                          <a:cs typeface="Calibri"/>
                        </a:rPr>
                        <a:t>150</a:t>
                      </a:r>
                      <a:endParaRPr lang="fr-FR" sz="2000" b="1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rgbClr val="438086"/>
                          </a:solidFill>
                          <a:latin typeface="Calibri"/>
                          <a:cs typeface="Calibri"/>
                        </a:rPr>
                        <a:t>143.95</a:t>
                      </a:r>
                      <a:endParaRPr lang="fr-FR" sz="2000" b="1" dirty="0">
                        <a:solidFill>
                          <a:srgbClr val="438086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Overall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frequencies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Calibri"/>
                <a:cs typeface="Calibri"/>
              </a:rPr>
              <a:t>Natives:   </a:t>
            </a:r>
            <a:r>
              <a:rPr lang="fr-FR" b="1" dirty="0" err="1" smtClean="0">
                <a:solidFill>
                  <a:srgbClr val="A04DA3"/>
                </a:solidFill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 &gt; </a:t>
            </a:r>
            <a:r>
              <a:rPr lang="fr-FR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 &gt; </a:t>
            </a:r>
            <a:r>
              <a:rPr lang="fr-FR" dirty="0" err="1" smtClean="0">
                <a:latin typeface="Calibri"/>
                <a:cs typeface="Calibri"/>
              </a:rPr>
              <a:t>zitten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: </a:t>
            </a:r>
            <a:r>
              <a:rPr lang="fr-FR" b="1" dirty="0" err="1" smtClean="0">
                <a:solidFill>
                  <a:schemeClr val="accent3"/>
                </a:solidFill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 &gt; </a:t>
            </a:r>
            <a:r>
              <a:rPr lang="fr-FR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 &gt; </a:t>
            </a:r>
            <a:r>
              <a:rPr lang="fr-FR" dirty="0" err="1" smtClean="0">
                <a:latin typeface="Calibri"/>
                <a:cs typeface="Calibri"/>
              </a:rPr>
              <a:t>liggen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err="1" smtClean="0">
                <a:latin typeface="Calibri"/>
                <a:cs typeface="Calibri"/>
              </a:rPr>
              <a:t>Underuse</a:t>
            </a:r>
            <a:r>
              <a:rPr lang="fr-FR" dirty="0" smtClean="0">
                <a:latin typeface="Calibri"/>
                <a:cs typeface="Calibri"/>
              </a:rPr>
              <a:t> by the </a:t>
            </a:r>
            <a:r>
              <a:rPr lang="fr-FR" dirty="0" err="1" smtClean="0">
                <a:latin typeface="Calibri"/>
                <a:cs typeface="Calibri"/>
              </a:rPr>
              <a:t>learners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smtClean="0">
                <a:latin typeface="Calibri"/>
                <a:cs typeface="Calibri"/>
              </a:rPr>
              <a:t>62.85 vs. 143.95 </a:t>
            </a:r>
            <a:r>
              <a:rPr lang="fr-FR" dirty="0" err="1" smtClean="0">
                <a:latin typeface="Calibri"/>
                <a:cs typeface="Calibri"/>
              </a:rPr>
              <a:t>occ</a:t>
            </a:r>
            <a:r>
              <a:rPr lang="fr-FR" dirty="0" smtClean="0">
                <a:latin typeface="Calibri"/>
                <a:cs typeface="Calibri"/>
              </a:rPr>
              <a:t>. </a:t>
            </a:r>
            <a:r>
              <a:rPr lang="fr-FR" smtClean="0">
                <a:latin typeface="Calibri"/>
                <a:cs typeface="Calibri"/>
              </a:rPr>
              <a:t>/50,000 </a:t>
            </a:r>
            <a:r>
              <a:rPr lang="fr-FR" dirty="0" smtClean="0">
                <a:latin typeface="Calibri"/>
                <a:cs typeface="Calibri"/>
              </a:rPr>
              <a:t>w. 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Less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outspoken</a:t>
            </a:r>
            <a:r>
              <a:rPr lang="fr-FR" dirty="0" smtClean="0">
                <a:latin typeface="Calibri"/>
                <a:cs typeface="Calibri"/>
              </a:rPr>
              <a:t> for </a:t>
            </a:r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 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Coding</a:t>
            </a:r>
            <a:r>
              <a:rPr lang="fr-FR" dirty="0" smtClean="0">
                <a:latin typeface="Calibri"/>
                <a:cs typeface="Calibri"/>
              </a:rPr>
              <a:t> of the </a:t>
            </a:r>
            <a:r>
              <a:rPr lang="fr-FR" dirty="0" err="1" smtClean="0">
                <a:latin typeface="Calibri"/>
                <a:cs typeface="Calibri"/>
              </a:rPr>
              <a:t>different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b="1" dirty="0" err="1" smtClean="0">
                <a:solidFill>
                  <a:schemeClr val="accent1"/>
                </a:solidFill>
                <a:latin typeface="Calibri"/>
                <a:cs typeface="Calibri"/>
              </a:rPr>
              <a:t>semantic</a:t>
            </a:r>
            <a:r>
              <a:rPr lang="fr-FR" b="1" dirty="0" smtClean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fr-FR" b="1" dirty="0" err="1" smtClean="0">
                <a:solidFill>
                  <a:schemeClr val="accent1"/>
                </a:solidFill>
                <a:latin typeface="Calibri"/>
                <a:cs typeface="Calibri"/>
              </a:rPr>
              <a:t>categories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i="1" dirty="0" err="1" smtClean="0"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, </a:t>
            </a:r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 and </a:t>
            </a:r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 are </a:t>
            </a:r>
            <a:r>
              <a:rPr lang="fr-FR" dirty="0" err="1" smtClean="0">
                <a:latin typeface="Calibri"/>
                <a:cs typeface="Calibri"/>
              </a:rPr>
              <a:t>used</a:t>
            </a:r>
            <a:r>
              <a:rPr lang="fr-FR" dirty="0" smtClean="0">
                <a:latin typeface="Calibri"/>
                <a:cs typeface="Calibri"/>
              </a:rPr>
              <a:t> in.</a:t>
            </a:r>
          </a:p>
          <a:p>
            <a:r>
              <a:rPr lang="fr-FR" dirty="0" smtClean="0">
                <a:latin typeface="Calibri"/>
                <a:cs typeface="Calibri"/>
              </a:rPr>
              <a:t>(i) Global </a:t>
            </a:r>
            <a:r>
              <a:rPr lang="fr-FR" dirty="0" err="1" smtClean="0">
                <a:latin typeface="Calibri"/>
                <a:cs typeface="Calibri"/>
              </a:rPr>
              <a:t>level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smtClean="0">
                <a:latin typeface="Calibri"/>
                <a:cs typeface="Calibri"/>
              </a:rPr>
              <a:t>P</a:t>
            </a:r>
            <a:r>
              <a:rPr lang="fr-FR" dirty="0" err="1" smtClean="0">
                <a:latin typeface="Calibri"/>
                <a:cs typeface="Calibri"/>
              </a:rPr>
              <a:t>ostural</a:t>
            </a:r>
            <a:r>
              <a:rPr lang="fr-FR" dirty="0" smtClean="0">
                <a:latin typeface="Calibri"/>
                <a:cs typeface="Calibri"/>
              </a:rPr>
              <a:t> use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Locational</a:t>
            </a:r>
            <a:r>
              <a:rPr lang="fr-FR" dirty="0" smtClean="0">
                <a:latin typeface="Calibri"/>
                <a:cs typeface="Calibri"/>
              </a:rPr>
              <a:t> use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Metaphorical</a:t>
            </a:r>
            <a:r>
              <a:rPr lang="fr-FR" dirty="0" smtClean="0">
                <a:latin typeface="Calibri"/>
                <a:cs typeface="Calibri"/>
              </a:rPr>
              <a:t> use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Root</a:t>
            </a:r>
            <a:r>
              <a:rPr lang="fr-FR" dirty="0" smtClean="0">
                <a:latin typeface="Calibri"/>
                <a:cs typeface="Calibri"/>
              </a:rPr>
              <a:t> of a </a:t>
            </a:r>
            <a:r>
              <a:rPr lang="fr-FR" dirty="0" err="1" smtClean="0">
                <a:latin typeface="Calibri"/>
                <a:cs typeface="Calibri"/>
              </a:rPr>
              <a:t>particle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construction </a:t>
            </a:r>
          </a:p>
          <a:p>
            <a:pPr lvl="2"/>
            <a:r>
              <a:rPr lang="fr-FR" i="1" dirty="0" err="1" smtClean="0">
                <a:latin typeface="Calibri"/>
                <a:cs typeface="Calibri"/>
              </a:rPr>
              <a:t>Opstaan</a:t>
            </a:r>
            <a:r>
              <a:rPr lang="fr-FR" i="1" dirty="0" smtClean="0">
                <a:latin typeface="Calibri"/>
                <a:cs typeface="Calibri"/>
              </a:rPr>
              <a:t> (‘</a:t>
            </a:r>
            <a:r>
              <a:rPr lang="fr-FR" i="1" dirty="0" err="1" smtClean="0">
                <a:latin typeface="Calibri"/>
                <a:cs typeface="Calibri"/>
              </a:rPr>
              <a:t>get</a:t>
            </a:r>
            <a:r>
              <a:rPr lang="fr-FR" i="1" dirty="0" smtClean="0">
                <a:latin typeface="Calibri"/>
                <a:cs typeface="Calibri"/>
              </a:rPr>
              <a:t> up’), </a:t>
            </a:r>
            <a:r>
              <a:rPr lang="fr-FR" i="1" dirty="0" err="1" smtClean="0">
                <a:latin typeface="Calibri"/>
                <a:cs typeface="Calibri"/>
              </a:rPr>
              <a:t>vaststaan</a:t>
            </a:r>
            <a:r>
              <a:rPr lang="fr-FR" i="1" dirty="0" smtClean="0">
                <a:latin typeface="Calibri"/>
                <a:cs typeface="Calibri"/>
              </a:rPr>
              <a:t> (‘</a:t>
            </a:r>
            <a:r>
              <a:rPr lang="fr-FR" i="1" dirty="0" err="1" smtClean="0">
                <a:latin typeface="Calibri"/>
                <a:cs typeface="Calibri"/>
              </a:rPr>
              <a:t>it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 err="1" smtClean="0">
                <a:latin typeface="Calibri"/>
                <a:cs typeface="Calibri"/>
              </a:rPr>
              <a:t>is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 err="1" smtClean="0">
                <a:latin typeface="Calibri"/>
                <a:cs typeface="Calibri"/>
              </a:rPr>
              <a:t>evident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 err="1" smtClean="0">
                <a:latin typeface="Calibri"/>
                <a:cs typeface="Calibri"/>
              </a:rPr>
              <a:t>that</a:t>
            </a:r>
            <a:r>
              <a:rPr lang="fr-FR" i="1" dirty="0" smtClean="0">
                <a:latin typeface="Calibri"/>
                <a:cs typeface="Calibri"/>
              </a:rPr>
              <a:t>’</a:t>
            </a:r>
            <a:r>
              <a:rPr lang="fr-FR" dirty="0" smtClean="0">
                <a:latin typeface="Calibri"/>
                <a:cs typeface="Calibri"/>
              </a:rPr>
              <a:t>)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Idiomatic</a:t>
            </a:r>
            <a:r>
              <a:rPr lang="fr-FR" dirty="0" smtClean="0">
                <a:latin typeface="Calibri"/>
                <a:cs typeface="Calibri"/>
              </a:rPr>
              <a:t> expressions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F</a:t>
            </a:r>
            <a:r>
              <a:rPr lang="fr-FR" dirty="0" err="1" smtClean="0">
                <a:latin typeface="Calibri"/>
                <a:cs typeface="Calibri"/>
              </a:rPr>
              <a:t>ixed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collocational</a:t>
            </a:r>
            <a:r>
              <a:rPr lang="fr-FR" dirty="0" smtClean="0">
                <a:latin typeface="Calibri"/>
                <a:cs typeface="Calibri"/>
              </a:rPr>
              <a:t> uses </a:t>
            </a:r>
          </a:p>
          <a:p>
            <a:pPr lvl="3"/>
            <a:r>
              <a:rPr lang="fr-FR" i="1" dirty="0" err="1" smtClean="0">
                <a:latin typeface="Calibri"/>
                <a:cs typeface="Calibri"/>
              </a:rPr>
              <a:t>bekend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 err="1" smtClean="0">
                <a:latin typeface="Calibri"/>
                <a:cs typeface="Calibri"/>
              </a:rPr>
              <a:t>staan</a:t>
            </a:r>
            <a:r>
              <a:rPr lang="fr-FR" i="1" dirty="0" smtClean="0">
                <a:latin typeface="Calibri"/>
                <a:cs typeface="Calibri"/>
              </a:rPr>
              <a:t>, ‘</a:t>
            </a:r>
            <a:r>
              <a:rPr lang="fr-FR" i="1" dirty="0" err="1" smtClean="0">
                <a:latin typeface="Calibri"/>
                <a:cs typeface="Calibri"/>
              </a:rPr>
              <a:t>be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 err="1" smtClean="0">
                <a:latin typeface="Calibri"/>
                <a:cs typeface="Calibri"/>
              </a:rPr>
              <a:t>famous</a:t>
            </a:r>
            <a:r>
              <a:rPr lang="fr-FR" i="1" dirty="0" smtClean="0">
                <a:latin typeface="Calibri"/>
                <a:cs typeface="Calibri"/>
              </a:rPr>
              <a:t>’</a:t>
            </a:r>
            <a:endParaRPr lang="fr-FR" dirty="0" smtClean="0">
              <a:latin typeface="Calibri"/>
              <a:cs typeface="Calibri"/>
            </a:endParaRPr>
          </a:p>
          <a:p>
            <a:pPr lvl="2"/>
            <a:r>
              <a:rPr lang="fr-FR" dirty="0" err="1" smtClean="0">
                <a:latin typeface="Calibri"/>
                <a:cs typeface="Calibri"/>
              </a:rPr>
              <a:t>Fixed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multiword</a:t>
            </a:r>
            <a:r>
              <a:rPr lang="fr-FR" dirty="0" smtClean="0">
                <a:latin typeface="Calibri"/>
                <a:cs typeface="Calibri"/>
              </a:rPr>
              <a:t> unit </a:t>
            </a:r>
            <a:r>
              <a:rPr lang="fr-FR" dirty="0" err="1" smtClean="0">
                <a:latin typeface="Calibri"/>
                <a:cs typeface="Calibri"/>
              </a:rPr>
              <a:t>whose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meaning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cannot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be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derived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from</a:t>
            </a:r>
            <a:r>
              <a:rPr lang="fr-FR" dirty="0" smtClean="0">
                <a:latin typeface="Calibri"/>
                <a:cs typeface="Calibri"/>
              </a:rPr>
              <a:t> the </a:t>
            </a:r>
            <a:r>
              <a:rPr lang="fr-FR" dirty="0" err="1" smtClean="0">
                <a:latin typeface="Calibri"/>
                <a:cs typeface="Calibri"/>
              </a:rPr>
              <a:t>meaning</a:t>
            </a:r>
            <a:r>
              <a:rPr lang="fr-FR" dirty="0" smtClean="0">
                <a:latin typeface="Calibri"/>
                <a:cs typeface="Calibri"/>
              </a:rPr>
              <a:t> of </a:t>
            </a:r>
            <a:r>
              <a:rPr lang="fr-FR" dirty="0" err="1" smtClean="0">
                <a:latin typeface="Calibri"/>
                <a:cs typeface="Calibri"/>
              </a:rPr>
              <a:t>its</a:t>
            </a:r>
            <a:r>
              <a:rPr lang="fr-FR" dirty="0" smtClean="0">
                <a:latin typeface="Calibri"/>
                <a:cs typeface="Calibri"/>
              </a:rPr>
              <a:t> components in isolation </a:t>
            </a:r>
          </a:p>
          <a:p>
            <a:pPr lvl="3"/>
            <a:r>
              <a:rPr lang="fr-FR" i="1" dirty="0" err="1" smtClean="0">
                <a:latin typeface="Calibri"/>
                <a:cs typeface="Calibri"/>
              </a:rPr>
              <a:t>voor</a:t>
            </a:r>
            <a:r>
              <a:rPr lang="fr-FR" i="1" dirty="0" smtClean="0">
                <a:latin typeface="Calibri"/>
                <a:cs typeface="Calibri"/>
              </a:rPr>
              <a:t> de hand </a:t>
            </a:r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i="1" dirty="0" smtClean="0">
                <a:latin typeface="Calibri"/>
                <a:cs typeface="Calibri"/>
              </a:rPr>
              <a:t>, (‘lie for the hand’ =‘</a:t>
            </a:r>
            <a:r>
              <a:rPr lang="fr-FR" i="1" dirty="0" err="1" smtClean="0">
                <a:latin typeface="Calibri"/>
                <a:cs typeface="Calibri"/>
              </a:rPr>
              <a:t>be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 err="1" smtClean="0">
                <a:latin typeface="Calibri"/>
                <a:cs typeface="Calibri"/>
              </a:rPr>
              <a:t>evident</a:t>
            </a:r>
            <a:r>
              <a:rPr lang="fr-FR" i="1" dirty="0" smtClean="0">
                <a:latin typeface="Calibri"/>
                <a:cs typeface="Calibri"/>
              </a:rPr>
              <a:t>’)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Error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Calibri"/>
                <a:cs typeface="Calibri"/>
              </a:rPr>
              <a:t>(ii) more </a:t>
            </a:r>
            <a:r>
              <a:rPr lang="fr-FR" dirty="0" err="1" smtClean="0">
                <a:latin typeface="Calibri"/>
                <a:cs typeface="Calibri"/>
              </a:rPr>
              <a:t>refined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level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What</a:t>
            </a:r>
            <a:r>
              <a:rPr lang="fr-FR" dirty="0" smtClean="0">
                <a:latin typeface="Calibri"/>
                <a:cs typeface="Calibri"/>
              </a:rPr>
              <a:t> type of </a:t>
            </a:r>
            <a:r>
              <a:rPr lang="fr-FR" dirty="0" err="1" smtClean="0">
                <a:latin typeface="Calibri"/>
                <a:cs typeface="Calibri"/>
              </a:rPr>
              <a:t>locational</a:t>
            </a:r>
            <a:r>
              <a:rPr lang="fr-FR" dirty="0" smtClean="0">
                <a:latin typeface="Calibri"/>
                <a:cs typeface="Calibri"/>
              </a:rPr>
              <a:t> usage?</a:t>
            </a:r>
          </a:p>
          <a:p>
            <a:pPr lvl="2"/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: </a:t>
            </a:r>
            <a:r>
              <a:rPr lang="fr-FR" dirty="0" err="1" smtClean="0">
                <a:latin typeface="Calibri"/>
                <a:cs typeface="Calibri"/>
              </a:rPr>
              <a:t>geotopographical</a:t>
            </a:r>
            <a:r>
              <a:rPr lang="fr-FR" dirty="0" smtClean="0">
                <a:latin typeface="Calibri"/>
                <a:cs typeface="Calibri"/>
              </a:rPr>
              <a:t> location, documents on a desk,...</a:t>
            </a:r>
          </a:p>
          <a:p>
            <a:pPr lvl="2"/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: </a:t>
            </a:r>
            <a:r>
              <a:rPr lang="fr-FR" dirty="0" err="1" smtClean="0">
                <a:latin typeface="Calibri"/>
                <a:cs typeface="Calibri"/>
              </a:rPr>
              <a:t>containment</a:t>
            </a:r>
            <a:r>
              <a:rPr lang="fr-FR" dirty="0" smtClean="0">
                <a:latin typeface="Calibri"/>
                <a:cs typeface="Calibri"/>
              </a:rPr>
              <a:t>, contact,…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What</a:t>
            </a:r>
            <a:r>
              <a:rPr lang="fr-FR" dirty="0" smtClean="0">
                <a:latin typeface="Calibri"/>
                <a:cs typeface="Calibri"/>
              </a:rPr>
              <a:t> type of </a:t>
            </a:r>
            <a:r>
              <a:rPr lang="fr-FR" dirty="0" err="1" smtClean="0">
                <a:latin typeface="Calibri"/>
                <a:cs typeface="Calibri"/>
              </a:rPr>
              <a:t>metaphorical</a:t>
            </a:r>
            <a:r>
              <a:rPr lang="fr-FR" dirty="0" smtClean="0">
                <a:latin typeface="Calibri"/>
                <a:cs typeface="Calibri"/>
              </a:rPr>
              <a:t> usage?</a:t>
            </a:r>
          </a:p>
          <a:p>
            <a:pPr lvl="2"/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: abstract </a:t>
            </a:r>
            <a:r>
              <a:rPr lang="fr-FR" dirty="0" err="1" smtClean="0">
                <a:latin typeface="Calibri"/>
                <a:cs typeface="Calibri"/>
              </a:rPr>
              <a:t>entities</a:t>
            </a:r>
            <a:r>
              <a:rPr lang="fr-FR" dirty="0" smtClean="0">
                <a:latin typeface="Calibri"/>
                <a:cs typeface="Calibri"/>
              </a:rPr>
              <a:t>, </a:t>
            </a:r>
            <a:r>
              <a:rPr lang="fr-FR" dirty="0" err="1" smtClean="0">
                <a:latin typeface="Calibri"/>
                <a:cs typeface="Calibri"/>
              </a:rPr>
              <a:t>scales</a:t>
            </a:r>
            <a:r>
              <a:rPr lang="fr-FR" dirty="0" smtClean="0">
                <a:latin typeface="Calibri"/>
                <a:cs typeface="Calibri"/>
              </a:rPr>
              <a:t>,….</a:t>
            </a:r>
          </a:p>
          <a:p>
            <a:pPr lvl="2"/>
            <a:r>
              <a:rPr lang="fr-FR" i="1" dirty="0" err="1" smtClean="0"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: canonical position, </a:t>
            </a:r>
            <a:r>
              <a:rPr lang="fr-FR" dirty="0" err="1" smtClean="0">
                <a:latin typeface="Calibri"/>
                <a:cs typeface="Calibri"/>
              </a:rPr>
              <a:t>written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text</a:t>
            </a:r>
            <a:r>
              <a:rPr lang="fr-FR" dirty="0" smtClean="0">
                <a:latin typeface="Calibri"/>
                <a:cs typeface="Calibri"/>
              </a:rPr>
              <a:t>,…</a:t>
            </a:r>
          </a:p>
          <a:p>
            <a:pPr lvl="2"/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: </a:t>
            </a:r>
            <a:r>
              <a:rPr lang="fr-FR" dirty="0" err="1" smtClean="0">
                <a:latin typeface="Calibri"/>
                <a:cs typeface="Calibri"/>
              </a:rPr>
              <a:t>containment</a:t>
            </a:r>
            <a:r>
              <a:rPr lang="fr-FR" dirty="0" smtClean="0">
                <a:latin typeface="Calibri"/>
                <a:cs typeface="Calibri"/>
              </a:rPr>
              <a:t>, contact,…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What</a:t>
            </a:r>
            <a:r>
              <a:rPr lang="fr-FR" dirty="0" smtClean="0">
                <a:latin typeface="Calibri"/>
                <a:cs typeface="Calibri"/>
              </a:rPr>
              <a:t> type of </a:t>
            </a:r>
            <a:r>
              <a:rPr lang="fr-FR" dirty="0" err="1" smtClean="0">
                <a:latin typeface="Calibri"/>
                <a:cs typeface="Calibri"/>
              </a:rPr>
              <a:t>errors</a:t>
            </a:r>
            <a:r>
              <a:rPr lang="fr-FR" dirty="0" smtClean="0">
                <a:latin typeface="Calibri"/>
                <a:cs typeface="Calibri"/>
              </a:rPr>
              <a:t> in the L2 productions?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800600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Calibri"/>
                <a:cs typeface="Calibri"/>
              </a:rPr>
              <a:t>(ii) more </a:t>
            </a:r>
            <a:r>
              <a:rPr lang="fr-FR" dirty="0" err="1" smtClean="0">
                <a:latin typeface="Calibri"/>
                <a:cs typeface="Calibri"/>
              </a:rPr>
              <a:t>refined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level</a:t>
            </a:r>
            <a:r>
              <a:rPr lang="fr-FR" dirty="0" smtClean="0">
                <a:latin typeface="Calibri"/>
                <a:cs typeface="Calibri"/>
              </a:rPr>
              <a:t>: </a:t>
            </a:r>
            <a:r>
              <a:rPr lang="fr-FR" dirty="0" err="1" smtClean="0">
                <a:latin typeface="Calibri"/>
                <a:cs typeface="Calibri"/>
              </a:rPr>
              <a:t>remarks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nl-BE" dirty="0" smtClean="0">
                <a:latin typeface="Calibri"/>
                <a:cs typeface="Calibri"/>
              </a:rPr>
              <a:t>Containment-</a:t>
            </a:r>
            <a:r>
              <a:rPr lang="nl-BE" i="1" dirty="0" smtClean="0">
                <a:latin typeface="Calibri"/>
                <a:cs typeface="Calibri"/>
              </a:rPr>
              <a:t>zitten</a:t>
            </a:r>
            <a:r>
              <a:rPr lang="nl-BE" dirty="0" smtClean="0">
                <a:latin typeface="Calibri"/>
                <a:cs typeface="Calibri"/>
              </a:rPr>
              <a:t>: locational vs. </a:t>
            </a:r>
            <a:r>
              <a:rPr lang="fr-FR" dirty="0" smtClean="0">
                <a:latin typeface="Calibri"/>
                <a:cs typeface="Calibri"/>
              </a:rPr>
              <a:t>m</a:t>
            </a:r>
            <a:r>
              <a:rPr lang="nl-BE" dirty="0" smtClean="0">
                <a:latin typeface="Calibri"/>
                <a:cs typeface="Calibri"/>
              </a:rPr>
              <a:t>etaphorical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N</a:t>
            </a:r>
            <a:r>
              <a:rPr lang="nl-BE" dirty="0" smtClean="0">
                <a:latin typeface="Calibri"/>
                <a:cs typeface="Calibri"/>
              </a:rPr>
              <a:t>ature of the container</a:t>
            </a:r>
          </a:p>
          <a:p>
            <a:pPr lvl="3"/>
            <a:r>
              <a:rPr lang="nl-BE" b="1" dirty="0" smtClean="0">
                <a:latin typeface="Calibri"/>
                <a:cs typeface="Calibri"/>
              </a:rPr>
              <a:t>Concrete</a:t>
            </a:r>
            <a:r>
              <a:rPr lang="nl-BE" dirty="0" smtClean="0">
                <a:latin typeface="Calibri"/>
                <a:cs typeface="Calibri"/>
              </a:rPr>
              <a:t> container =&gt; locational containment</a:t>
            </a:r>
            <a:endParaRPr lang="nl-BE" i="1" dirty="0" smtClean="0">
              <a:latin typeface="Calibri"/>
              <a:cs typeface="Calibri"/>
            </a:endParaRPr>
          </a:p>
          <a:p>
            <a:pPr lvl="4"/>
            <a:r>
              <a:rPr lang="nl-BE" i="1" dirty="0" smtClean="0">
                <a:latin typeface="Calibri"/>
                <a:cs typeface="Calibri"/>
              </a:rPr>
              <a:t>Ik zit namelijk op kot en heb geen kabelaansluiting (DL2-Z-0042)</a:t>
            </a:r>
          </a:p>
          <a:p>
            <a:pPr lvl="4"/>
            <a:r>
              <a:rPr lang="nl-BE" i="1" dirty="0" smtClean="0">
                <a:latin typeface="Calibri"/>
                <a:cs typeface="Calibri"/>
              </a:rPr>
              <a:t>‘I sit (=live) in a student room and don’t have any cable connection there’</a:t>
            </a:r>
          </a:p>
          <a:p>
            <a:pPr lvl="3"/>
            <a:r>
              <a:rPr lang="nl-BE" b="1" dirty="0" smtClean="0">
                <a:latin typeface="Calibri"/>
                <a:cs typeface="Calibri"/>
              </a:rPr>
              <a:t>Abstract</a:t>
            </a:r>
            <a:r>
              <a:rPr lang="nl-BE" dirty="0" smtClean="0">
                <a:latin typeface="Calibri"/>
                <a:cs typeface="Calibri"/>
              </a:rPr>
              <a:t> container =&gt; metaphorical containment</a:t>
            </a:r>
          </a:p>
          <a:p>
            <a:pPr lvl="4"/>
            <a:r>
              <a:rPr lang="nl-BE" i="1" dirty="0" smtClean="0">
                <a:latin typeface="Calibri"/>
                <a:cs typeface="Calibri"/>
              </a:rPr>
              <a:t>Na het treinongeval en de reis beseft hij waar hij in zijn leven zit (DL2-Z-0053)</a:t>
            </a:r>
          </a:p>
          <a:p>
            <a:pPr lvl="4"/>
            <a:r>
              <a:rPr lang="nl-BE" i="1" dirty="0" smtClean="0">
                <a:latin typeface="Calibri"/>
                <a:cs typeface="Calibri"/>
              </a:rPr>
              <a:t>‘After the train accident and </a:t>
            </a:r>
            <a:r>
              <a:rPr lang="nl-BE" i="1" smtClean="0">
                <a:latin typeface="Calibri"/>
                <a:cs typeface="Calibri"/>
              </a:rPr>
              <a:t>the journey, </a:t>
            </a:r>
            <a:r>
              <a:rPr lang="nl-BE" i="1" dirty="0" smtClean="0">
                <a:latin typeface="Calibri"/>
                <a:cs typeface="Calibri"/>
              </a:rPr>
              <a:t>he realises where he sits’ (</a:t>
            </a:r>
            <a:r>
              <a:rPr lang="nl-BE" i="1" smtClean="0">
                <a:latin typeface="Calibri"/>
                <a:cs typeface="Calibri"/>
              </a:rPr>
              <a:t>=is, </a:t>
            </a:r>
            <a:r>
              <a:rPr lang="nl-BE" i="1" dirty="0" smtClean="0">
                <a:latin typeface="Calibri"/>
                <a:cs typeface="Calibri"/>
              </a:rPr>
              <a:t>stands)</a:t>
            </a:r>
            <a:endParaRPr lang="fr-FR" i="1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Introduction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Larger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research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project</a:t>
            </a:r>
            <a:r>
              <a:rPr lang="fr-FR" dirty="0" smtClean="0">
                <a:latin typeface="Calibri"/>
                <a:cs typeface="Calibri"/>
              </a:rPr>
              <a:t>: </a:t>
            </a:r>
          </a:p>
          <a:p>
            <a:pPr lvl="1"/>
            <a:r>
              <a:rPr lang="fr-FR" dirty="0" smtClean="0">
                <a:latin typeface="Calibri"/>
                <a:cs typeface="Calibri"/>
              </a:rPr>
              <a:t>Location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project</a:t>
            </a:r>
            <a:r>
              <a:rPr lang="fr-FR" dirty="0" smtClean="0">
                <a:latin typeface="Calibri"/>
                <a:cs typeface="Calibri"/>
              </a:rPr>
              <a:t> (Lemmens 2005)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Cross-linguistic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comparison</a:t>
            </a:r>
            <a:r>
              <a:rPr lang="fr-FR" dirty="0" smtClean="0">
                <a:latin typeface="Calibri"/>
                <a:cs typeface="Calibri"/>
              </a:rPr>
              <a:t> of </a:t>
            </a:r>
            <a:r>
              <a:rPr lang="fr-FR" dirty="0" err="1" smtClean="0">
                <a:latin typeface="Calibri"/>
                <a:cs typeface="Calibri"/>
              </a:rPr>
              <a:t>static</a:t>
            </a:r>
            <a:r>
              <a:rPr lang="fr-FR" dirty="0" smtClean="0">
                <a:latin typeface="Calibri"/>
                <a:cs typeface="Calibri"/>
              </a:rPr>
              <a:t> location (</a:t>
            </a:r>
            <a:r>
              <a:rPr lang="fr-FR" dirty="0" err="1" smtClean="0">
                <a:latin typeface="Calibri"/>
                <a:cs typeface="Calibri"/>
              </a:rPr>
              <a:t>Dutch</a:t>
            </a:r>
            <a:r>
              <a:rPr lang="fr-FR" dirty="0" smtClean="0">
                <a:latin typeface="Calibri"/>
                <a:cs typeface="Calibri"/>
              </a:rPr>
              <a:t>, English, </a:t>
            </a:r>
            <a:r>
              <a:rPr lang="fr-FR" dirty="0" err="1" smtClean="0">
                <a:latin typeface="Calibri"/>
                <a:cs typeface="Calibri"/>
              </a:rPr>
              <a:t>Swedish</a:t>
            </a:r>
            <a:r>
              <a:rPr lang="fr-FR" dirty="0" smtClean="0">
                <a:latin typeface="Calibri"/>
                <a:cs typeface="Calibri"/>
              </a:rPr>
              <a:t>, French)</a:t>
            </a:r>
          </a:p>
          <a:p>
            <a:r>
              <a:rPr lang="fr-FR" dirty="0" err="1" smtClean="0">
                <a:latin typeface="Calibri"/>
                <a:cs typeface="Calibri"/>
              </a:rPr>
              <a:t>Prestudy</a:t>
            </a:r>
            <a:r>
              <a:rPr lang="fr-FR" dirty="0" smtClean="0">
                <a:latin typeface="Calibri"/>
                <a:cs typeface="Calibri"/>
              </a:rPr>
              <a:t>:</a:t>
            </a:r>
          </a:p>
          <a:p>
            <a:pPr lvl="1"/>
            <a:r>
              <a:rPr lang="fr-FR" dirty="0" smtClean="0">
                <a:latin typeface="Calibri"/>
                <a:cs typeface="Calibri"/>
              </a:rPr>
              <a:t>Quantitative and qualitative </a:t>
            </a:r>
            <a:r>
              <a:rPr lang="fr-FR" dirty="0" err="1" smtClean="0">
                <a:latin typeface="Calibri"/>
                <a:cs typeface="Calibri"/>
              </a:rPr>
              <a:t>study</a:t>
            </a:r>
            <a:r>
              <a:rPr lang="fr-FR" dirty="0" smtClean="0">
                <a:latin typeface="Calibri"/>
                <a:cs typeface="Calibri"/>
              </a:rPr>
              <a:t> of use of </a:t>
            </a:r>
            <a:r>
              <a:rPr lang="fr-FR" i="1" dirty="0" err="1" smtClean="0"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, </a:t>
            </a:r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 and </a:t>
            </a:r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 by </a:t>
            </a:r>
            <a:r>
              <a:rPr lang="fr-FR" dirty="0" err="1" smtClean="0">
                <a:latin typeface="Calibri"/>
                <a:cs typeface="Calibri"/>
              </a:rPr>
              <a:t>French-speaking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of </a:t>
            </a:r>
            <a:r>
              <a:rPr lang="fr-FR" dirty="0" err="1" smtClean="0">
                <a:latin typeface="Calibri"/>
                <a:cs typeface="Calibri"/>
              </a:rPr>
              <a:t>Dutch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err="1" smtClean="0">
                <a:latin typeface="Calibri"/>
                <a:cs typeface="Calibri"/>
              </a:rPr>
              <a:t>Next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step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Ellicited</a:t>
            </a:r>
            <a:r>
              <a:rPr lang="fr-FR" dirty="0" smtClean="0">
                <a:latin typeface="Calibri"/>
                <a:cs typeface="Calibri"/>
              </a:rPr>
              <a:t> narrations (cf. L1)</a:t>
            </a:r>
          </a:p>
          <a:p>
            <a:pPr lvl="1">
              <a:buNone/>
            </a:pP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0060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>
                <a:latin typeface="Calibri"/>
                <a:cs typeface="Calibri"/>
              </a:rPr>
              <a:t>(ii) more </a:t>
            </a:r>
            <a:r>
              <a:rPr lang="fr-FR" dirty="0" err="1" smtClean="0">
                <a:latin typeface="Calibri"/>
                <a:cs typeface="Calibri"/>
              </a:rPr>
              <a:t>refined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level</a:t>
            </a:r>
            <a:r>
              <a:rPr lang="fr-FR" dirty="0" smtClean="0">
                <a:latin typeface="Calibri"/>
                <a:cs typeface="Calibri"/>
              </a:rPr>
              <a:t>: </a:t>
            </a:r>
            <a:r>
              <a:rPr lang="fr-FR" dirty="0" err="1" smtClean="0">
                <a:latin typeface="Calibri"/>
                <a:cs typeface="Calibri"/>
              </a:rPr>
              <a:t>remarks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nl-BE" dirty="0" smtClean="0">
                <a:latin typeface="Calibri"/>
                <a:cs typeface="Calibri"/>
              </a:rPr>
              <a:t>Staan =&gt; ‘canonical’</a:t>
            </a:r>
          </a:p>
          <a:p>
            <a:pPr lvl="2"/>
            <a:r>
              <a:rPr lang="nl-BE" dirty="0" smtClean="0">
                <a:latin typeface="Calibri"/>
                <a:cs typeface="Calibri"/>
              </a:rPr>
              <a:t>Locational: canonical</a:t>
            </a:r>
          </a:p>
          <a:p>
            <a:pPr lvl="3">
              <a:buNone/>
            </a:pPr>
            <a:r>
              <a:rPr lang="nl-BE" dirty="0" smtClean="0">
                <a:latin typeface="Calibri"/>
                <a:cs typeface="Calibri"/>
              </a:rPr>
              <a:t>= location related to the default position of a human being or an object</a:t>
            </a:r>
            <a:endParaRPr lang="nl-BE" i="1" dirty="0" smtClean="0">
              <a:solidFill>
                <a:schemeClr val="accent3"/>
              </a:solidFill>
              <a:latin typeface="Calibri"/>
              <a:cs typeface="Calibri"/>
            </a:endParaRPr>
          </a:p>
          <a:p>
            <a:pPr lvl="3">
              <a:buNone/>
            </a:pPr>
            <a:r>
              <a:rPr lang="nl-BE" i="1" dirty="0" smtClean="0">
                <a:solidFill>
                  <a:schemeClr val="accent3"/>
                </a:solidFill>
                <a:latin typeface="Calibri"/>
                <a:cs typeface="Calibri"/>
              </a:rPr>
              <a:t>	Dus de producten zullen op een logische plek in de winkel staan (DL2-S-0040)</a:t>
            </a:r>
          </a:p>
          <a:p>
            <a:pPr lvl="3">
              <a:buNone/>
            </a:pPr>
            <a:r>
              <a:rPr lang="nl-BE" i="1" dirty="0" smtClean="0">
                <a:solidFill>
                  <a:schemeClr val="accent3"/>
                </a:solidFill>
                <a:latin typeface="Calibri"/>
                <a:cs typeface="Calibri"/>
              </a:rPr>
              <a:t>	‘thus the products will stand in a logic location in the store’</a:t>
            </a:r>
          </a:p>
          <a:p>
            <a:pPr lvl="2"/>
            <a:r>
              <a:rPr lang="nl-BE" dirty="0" smtClean="0">
                <a:latin typeface="Calibri"/>
                <a:cs typeface="Calibri"/>
              </a:rPr>
              <a:t>Metaphorical: canonical</a:t>
            </a:r>
          </a:p>
          <a:p>
            <a:pPr lvl="3"/>
            <a:r>
              <a:rPr lang="fr-FR" dirty="0" smtClean="0">
                <a:latin typeface="Calibri"/>
                <a:cs typeface="Calibri"/>
              </a:rPr>
              <a:t>E</a:t>
            </a:r>
            <a:r>
              <a:rPr lang="fr-FR" dirty="0" err="1" smtClean="0">
                <a:latin typeface="Calibri"/>
                <a:cs typeface="Calibri"/>
              </a:rPr>
              <a:t>xtension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that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cans</a:t>
            </a:r>
            <a:r>
              <a:rPr lang="fr-FR" dirty="0" smtClean="0">
                <a:latin typeface="Calibri"/>
                <a:cs typeface="Calibri"/>
              </a:rPr>
              <a:t> till </a:t>
            </a:r>
            <a:r>
              <a:rPr lang="fr-FR" dirty="0" err="1" smtClean="0">
                <a:latin typeface="Calibri"/>
                <a:cs typeface="Calibri"/>
              </a:rPr>
              <a:t>be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related</a:t>
            </a:r>
            <a:r>
              <a:rPr lang="fr-FR" dirty="0" smtClean="0">
                <a:latin typeface="Calibri"/>
                <a:cs typeface="Calibri"/>
              </a:rPr>
              <a:t> to </a:t>
            </a:r>
            <a:r>
              <a:rPr lang="fr-FR" dirty="0" err="1" smtClean="0">
                <a:latin typeface="Calibri"/>
                <a:cs typeface="Calibri"/>
              </a:rPr>
              <a:t>its</a:t>
            </a:r>
            <a:r>
              <a:rPr lang="fr-FR" dirty="0" smtClean="0">
                <a:latin typeface="Calibri"/>
                <a:cs typeface="Calibri"/>
              </a:rPr>
              <a:t> postural or </a:t>
            </a:r>
            <a:r>
              <a:rPr lang="fr-FR" dirty="0" err="1" smtClean="0">
                <a:latin typeface="Calibri"/>
                <a:cs typeface="Calibri"/>
              </a:rPr>
              <a:t>locational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meaning</a:t>
            </a:r>
            <a:endParaRPr lang="fr-FR" dirty="0" smtClean="0">
              <a:latin typeface="Calibri"/>
              <a:cs typeface="Calibri"/>
            </a:endParaRPr>
          </a:p>
          <a:p>
            <a:pPr lvl="3">
              <a:buNone/>
            </a:pPr>
            <a:r>
              <a:rPr lang="fr-FR" dirty="0" smtClean="0">
                <a:latin typeface="Calibri"/>
                <a:cs typeface="Calibri"/>
              </a:rPr>
              <a:t>	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Hoe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sta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jij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tegenover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de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nieuwe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spelling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?</a:t>
            </a:r>
          </a:p>
          <a:p>
            <a:pPr lvl="3">
              <a:buNone/>
            </a:pP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	‘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what’s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your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position about…’</a:t>
            </a:r>
          </a:p>
          <a:p>
            <a:pPr lvl="3">
              <a:buNone/>
            </a:pP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&gt;&lt; Dit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thema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staat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te ver van de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leefwereld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van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het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kind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(DL1-s-0278)</a:t>
            </a:r>
          </a:p>
          <a:p>
            <a:pPr lvl="3">
              <a:buNone/>
            </a:pP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	‘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this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theme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stands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too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far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from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 the world of the </a:t>
            </a:r>
            <a:r>
              <a:rPr lang="fr-FR" i="1" dirty="0" err="1" smtClean="0">
                <a:solidFill>
                  <a:srgbClr val="A04DA3"/>
                </a:solidFill>
                <a:latin typeface="Calibri"/>
                <a:cs typeface="Calibri"/>
              </a:rPr>
              <a:t>child</a:t>
            </a:r>
            <a:r>
              <a:rPr lang="fr-FR" i="1" dirty="0" smtClean="0">
                <a:solidFill>
                  <a:srgbClr val="A04DA3"/>
                </a:solidFill>
                <a:latin typeface="Calibri"/>
                <a:cs typeface="Calibri"/>
              </a:rPr>
              <a:t>’</a:t>
            </a:r>
            <a:endParaRPr lang="fr-FR" i="1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pic>
        <p:nvPicPr>
          <p:cNvPr id="6" name="Image 5" descr="Image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447800"/>
            <a:ext cx="5829019" cy="495631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124200" y="5943600"/>
            <a:ext cx="762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Arial"/>
                <a:cs typeface="Arial"/>
              </a:rPr>
              <a:t>Control</a:t>
            </a:r>
            <a:endParaRPr lang="fr-FR" sz="1200" dirty="0">
              <a:latin typeface="Arial"/>
              <a:cs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800600" y="5957500"/>
            <a:ext cx="762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latin typeface="Arial"/>
                <a:cs typeface="Arial"/>
              </a:rPr>
              <a:t>Learner</a:t>
            </a:r>
            <a:endParaRPr lang="fr-FR" sz="1200" dirty="0">
              <a:latin typeface="Arial"/>
              <a:cs typeface="Arial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791200" y="1752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1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arenR"/>
            </a:pP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&gt; natives : postural </a:t>
            </a:r>
            <a:r>
              <a:rPr lang="fr-FR" dirty="0" err="1" smtClean="0">
                <a:latin typeface="Calibri"/>
                <a:cs typeface="Calibri"/>
              </a:rPr>
              <a:t>contexts</a:t>
            </a:r>
            <a:endParaRPr lang="fr-FR" dirty="0" smtClean="0">
              <a:latin typeface="Calibri"/>
              <a:cs typeface="Calibri"/>
            </a:endParaRPr>
          </a:p>
          <a:p>
            <a:pPr marL="916686" lvl="1" indent="-514350">
              <a:buFont typeface="Arial"/>
              <a:buChar char="•"/>
            </a:pPr>
            <a:r>
              <a:rPr lang="fr-FR" i="1" dirty="0" smtClean="0">
                <a:latin typeface="Calibri"/>
                <a:cs typeface="Calibri"/>
              </a:rPr>
              <a:t>Z</a:t>
            </a:r>
            <a:r>
              <a:rPr lang="fr-FR" i="1" dirty="0" err="1" smtClean="0">
                <a:latin typeface="Calibri"/>
                <a:cs typeface="Calibri"/>
              </a:rPr>
              <a:t>itten</a:t>
            </a:r>
            <a:r>
              <a:rPr lang="fr-FR" dirty="0" smtClean="0">
                <a:latin typeface="Calibri"/>
                <a:cs typeface="Calibri"/>
              </a:rPr>
              <a:t> (42% of the cases vs. 13.6%)</a:t>
            </a:r>
          </a:p>
          <a:p>
            <a:pPr marL="916686" lvl="1" indent="-514350">
              <a:buFont typeface="Arial"/>
              <a:buChar char="•"/>
            </a:pPr>
            <a:r>
              <a:rPr lang="fr-FR" i="1" dirty="0" err="1" smtClean="0"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 (7.4% of the cases vs. 4.1%)</a:t>
            </a:r>
          </a:p>
          <a:p>
            <a:pPr marL="916686" lvl="1" indent="-514350">
              <a:buFont typeface="Arial"/>
              <a:buChar char="•"/>
            </a:pP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pic>
        <p:nvPicPr>
          <p:cNvPr id="6" name="Image 5" descr="Image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447800"/>
            <a:ext cx="5829019" cy="495631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791200" y="1752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1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791200" y="25908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A04DA3"/>
                </a:solidFill>
                <a:latin typeface="Calibri"/>
                <a:cs typeface="Calibri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arenR"/>
            </a:pP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&gt; natives : postural uses</a:t>
            </a:r>
          </a:p>
          <a:p>
            <a:pPr marL="916686" lvl="1" indent="-514350">
              <a:buFont typeface="Arial"/>
              <a:buChar char="•"/>
            </a:pPr>
            <a:r>
              <a:rPr lang="fr-FR" i="1" dirty="0" smtClean="0">
                <a:latin typeface="Calibri"/>
                <a:cs typeface="Calibri"/>
              </a:rPr>
              <a:t>Z</a:t>
            </a:r>
            <a:r>
              <a:rPr lang="fr-FR" i="1" dirty="0" err="1" smtClean="0">
                <a:latin typeface="Calibri"/>
                <a:cs typeface="Calibri"/>
              </a:rPr>
              <a:t>itten</a:t>
            </a:r>
            <a:r>
              <a:rPr lang="fr-FR" dirty="0" smtClean="0">
                <a:latin typeface="Calibri"/>
                <a:cs typeface="Calibri"/>
              </a:rPr>
              <a:t> (42% of the cases vs. 13.6%)</a:t>
            </a:r>
          </a:p>
          <a:p>
            <a:pPr marL="916686" lvl="1" indent="-514350">
              <a:buFont typeface="Arial"/>
              <a:buChar char="•"/>
            </a:pPr>
            <a:r>
              <a:rPr lang="fr-FR" i="1" dirty="0" err="1" smtClean="0"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 (7.4% of the cases vs. 4.1%)</a:t>
            </a:r>
          </a:p>
          <a:p>
            <a:pPr marL="624078" indent="-514350">
              <a:buFont typeface="+mj-lt"/>
              <a:buAutoNum type="arabicParenR"/>
            </a:pP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&gt; natives: </a:t>
            </a:r>
            <a:r>
              <a:rPr lang="fr-FR" dirty="0" err="1" smtClean="0">
                <a:latin typeface="Calibri"/>
                <a:cs typeface="Calibri"/>
              </a:rPr>
              <a:t>locational</a:t>
            </a:r>
            <a:r>
              <a:rPr lang="fr-FR" dirty="0" smtClean="0">
                <a:latin typeface="Calibri"/>
                <a:cs typeface="Calibri"/>
              </a:rPr>
              <a:t> uses</a:t>
            </a:r>
          </a:p>
          <a:p>
            <a:pPr marL="916686" lvl="1" indent="-514350">
              <a:buFont typeface="Arial"/>
              <a:buChar char="•"/>
            </a:pPr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dirty="0" smtClean="0">
                <a:latin typeface="Calibri"/>
                <a:cs typeface="Calibri"/>
              </a:rPr>
              <a:t>(38.6% of the cases vs. 7.3%)</a:t>
            </a:r>
          </a:p>
          <a:p>
            <a:pPr marL="1181862" lvl="2" indent="-514350">
              <a:buNone/>
            </a:pPr>
            <a:r>
              <a:rPr lang="fr-FR" dirty="0" smtClean="0">
                <a:latin typeface="Calibri"/>
                <a:cs typeface="Calibri"/>
              </a:rPr>
              <a:t>	=&gt; </a:t>
            </a:r>
            <a:r>
              <a:rPr lang="fr-FR" dirty="0" err="1" smtClean="0">
                <a:latin typeface="Calibri"/>
                <a:cs typeface="Calibri"/>
              </a:rPr>
              <a:t>geotopographical</a:t>
            </a:r>
            <a:r>
              <a:rPr lang="fr-FR" dirty="0" smtClean="0">
                <a:latin typeface="Calibri"/>
                <a:cs typeface="Calibri"/>
              </a:rPr>
              <a:t> location</a:t>
            </a:r>
          </a:p>
          <a:p>
            <a:pPr marL="916686" lvl="1" indent="-514350">
              <a:buFont typeface="Arial"/>
              <a:buChar char="•"/>
            </a:pPr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 (23.6% of the cases vs. 9.1%)</a:t>
            </a:r>
          </a:p>
          <a:p>
            <a:pPr marL="1181862" lvl="2" indent="-514350">
              <a:buNone/>
            </a:pPr>
            <a:r>
              <a:rPr lang="fr-FR" dirty="0" smtClean="0">
                <a:latin typeface="Calibri"/>
                <a:cs typeface="Calibri"/>
              </a:rPr>
              <a:t>	=&gt; </a:t>
            </a:r>
            <a:r>
              <a:rPr lang="fr-FR" dirty="0" err="1" smtClean="0">
                <a:latin typeface="Calibri"/>
                <a:cs typeface="Calibri"/>
              </a:rPr>
              <a:t>containment</a:t>
            </a:r>
            <a:endParaRPr lang="fr-FR" dirty="0" smtClean="0">
              <a:latin typeface="Calibri"/>
              <a:cs typeface="Calibri"/>
            </a:endParaRPr>
          </a:p>
          <a:p>
            <a:pPr marL="916686" lvl="1" indent="-514350">
              <a:buFont typeface="Arial"/>
              <a:buChar char="•"/>
            </a:pP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pic>
        <p:nvPicPr>
          <p:cNvPr id="6" name="Image 5" descr="Image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447800"/>
            <a:ext cx="5829019" cy="495631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791200" y="1752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1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791200" y="25908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A04DA3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962400" y="320486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3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arenR" startAt="3"/>
            </a:pPr>
            <a:r>
              <a:rPr lang="fr-FR" dirty="0" smtClean="0">
                <a:latin typeface="Calibri"/>
                <a:cs typeface="Calibri"/>
              </a:rPr>
              <a:t>Natives &gt; </a:t>
            </a: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: </a:t>
            </a:r>
            <a:r>
              <a:rPr lang="fr-FR" dirty="0" err="1" smtClean="0">
                <a:latin typeface="Calibri"/>
                <a:cs typeface="Calibri"/>
              </a:rPr>
              <a:t>metaphorical</a:t>
            </a:r>
            <a:r>
              <a:rPr lang="fr-FR" dirty="0" smtClean="0">
                <a:latin typeface="Calibri"/>
                <a:cs typeface="Calibri"/>
              </a:rPr>
              <a:t> uses</a:t>
            </a:r>
          </a:p>
          <a:p>
            <a:pPr marL="916686" lvl="1" indent="-514350">
              <a:buFont typeface="Arial"/>
              <a:buChar char="•"/>
            </a:pPr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 (59.1% of the cases vs. 21.8%)</a:t>
            </a:r>
          </a:p>
          <a:p>
            <a:pPr marL="916686" lvl="1" indent="-514350">
              <a:buFont typeface="Arial"/>
              <a:buChar char="•"/>
            </a:pPr>
            <a:r>
              <a:rPr lang="fr-FR" i="1" dirty="0" smtClean="0">
                <a:latin typeface="Calibri"/>
                <a:cs typeface="Calibri"/>
              </a:rPr>
              <a:t>L</a:t>
            </a:r>
            <a:r>
              <a:rPr lang="fr-FR" i="1" dirty="0" err="1" smtClean="0">
                <a:latin typeface="Calibri"/>
                <a:cs typeface="Calibri"/>
              </a:rPr>
              <a:t>iggen</a:t>
            </a:r>
            <a:r>
              <a:rPr lang="fr-FR" dirty="0" smtClean="0">
                <a:latin typeface="Calibri"/>
                <a:cs typeface="Calibri"/>
              </a:rPr>
              <a:t> (54.5% of the cases vs. 27.3%)</a:t>
            </a:r>
          </a:p>
          <a:p>
            <a:pPr marL="916686" lvl="1" indent="-514350">
              <a:buFont typeface="Arial"/>
              <a:buChar char="•"/>
            </a:pPr>
            <a:r>
              <a:rPr lang="fr-FR" i="1" dirty="0" err="1" smtClean="0"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: L1 = L2 (35% of the cases)</a:t>
            </a:r>
          </a:p>
          <a:p>
            <a:pPr marL="1181862" lvl="2" indent="-514350">
              <a:buFont typeface="Arial"/>
              <a:buChar char="•"/>
            </a:pPr>
            <a:r>
              <a:rPr lang="fr-FR" dirty="0" smtClean="0">
                <a:latin typeface="Calibri"/>
                <a:cs typeface="Calibri"/>
              </a:rPr>
              <a:t>L2 =&gt; </a:t>
            </a:r>
            <a:r>
              <a:rPr lang="fr-FR" dirty="0" err="1" smtClean="0">
                <a:latin typeface="Calibri"/>
                <a:cs typeface="Calibri"/>
              </a:rPr>
              <a:t>written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text</a:t>
            </a:r>
            <a:endParaRPr lang="fr-FR" dirty="0" smtClean="0">
              <a:latin typeface="Calibri"/>
              <a:cs typeface="Calibri"/>
            </a:endParaRPr>
          </a:p>
          <a:p>
            <a:pPr marL="1181862" lvl="2" indent="-514350">
              <a:buFont typeface="Arial"/>
              <a:buChar char="•"/>
            </a:pPr>
            <a:r>
              <a:rPr lang="fr-FR" dirty="0" smtClean="0">
                <a:latin typeface="Calibri"/>
                <a:cs typeface="Calibri"/>
              </a:rPr>
              <a:t>L1 =&gt; </a:t>
            </a:r>
            <a:r>
              <a:rPr lang="fr-FR" dirty="0" err="1" smtClean="0">
                <a:latin typeface="Calibri"/>
                <a:cs typeface="Calibri"/>
              </a:rPr>
              <a:t>greater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variety</a:t>
            </a:r>
            <a:endParaRPr lang="fr-FR" dirty="0" smtClean="0">
              <a:latin typeface="Calibri"/>
              <a:cs typeface="Calibri"/>
            </a:endParaRPr>
          </a:p>
          <a:p>
            <a:pPr marL="916686" lvl="1" indent="-514350">
              <a:buFont typeface="Arial"/>
              <a:buChar char="•"/>
            </a:pP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able to deal </a:t>
            </a:r>
            <a:r>
              <a:rPr lang="fr-FR" dirty="0" err="1" smtClean="0">
                <a:latin typeface="Calibri"/>
                <a:cs typeface="Calibri"/>
              </a:rPr>
              <a:t>with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some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metaphorical</a:t>
            </a:r>
            <a:r>
              <a:rPr lang="fr-FR" dirty="0" smtClean="0">
                <a:latin typeface="Calibri"/>
                <a:cs typeface="Calibri"/>
              </a:rPr>
              <a:t> uses</a:t>
            </a:r>
          </a:p>
          <a:p>
            <a:pPr marL="1181862" lvl="2" indent="-514350">
              <a:buFont typeface="Arial"/>
              <a:buChar char="•"/>
            </a:pPr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 =&gt; abstract </a:t>
            </a:r>
            <a:r>
              <a:rPr lang="fr-FR" dirty="0" err="1" smtClean="0">
                <a:latin typeface="Calibri"/>
                <a:cs typeface="Calibri"/>
              </a:rPr>
              <a:t>entities</a:t>
            </a:r>
            <a:endParaRPr lang="fr-FR" dirty="0" smtClean="0">
              <a:latin typeface="Calibri"/>
              <a:cs typeface="Calibri"/>
            </a:endParaRPr>
          </a:p>
          <a:p>
            <a:pPr marL="1181862" lvl="2" indent="-514350">
              <a:buFont typeface="Arial"/>
              <a:buChar char="•"/>
            </a:pPr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 =&gt; abstract </a:t>
            </a:r>
            <a:r>
              <a:rPr lang="fr-FR" dirty="0" err="1" smtClean="0">
                <a:latin typeface="Calibri"/>
                <a:cs typeface="Calibri"/>
              </a:rPr>
              <a:t>containment</a:t>
            </a:r>
            <a:endParaRPr lang="fr-FR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pic>
        <p:nvPicPr>
          <p:cNvPr id="6" name="Image 5" descr="Image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447800"/>
            <a:ext cx="5829019" cy="495631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791200" y="1752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1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791200" y="25908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A04DA3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962400" y="320486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3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962400" y="49485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A04DA3"/>
                </a:solidFill>
                <a:latin typeface="Calibri"/>
                <a:cs typeface="Calibri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pic>
        <p:nvPicPr>
          <p:cNvPr id="6" name="Image 5" descr="Image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447800"/>
            <a:ext cx="5829019" cy="495631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791200" y="1752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1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791200" y="25908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A04DA3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962400" y="320486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3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962400" y="49485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A04DA3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791200" y="5410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5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error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Types of </a:t>
            </a:r>
            <a:r>
              <a:rPr lang="fr-FR" dirty="0" err="1" smtClean="0">
                <a:latin typeface="Calibri"/>
                <a:cs typeface="Calibri"/>
              </a:rPr>
              <a:t>errors</a:t>
            </a:r>
            <a:r>
              <a:rPr lang="fr-FR" dirty="0" smtClean="0">
                <a:latin typeface="Calibri"/>
                <a:cs typeface="Calibri"/>
              </a:rPr>
              <a:t>?</a:t>
            </a:r>
          </a:p>
          <a:p>
            <a:r>
              <a:rPr lang="fr-FR" dirty="0" smtClean="0">
                <a:latin typeface="Calibri"/>
                <a:cs typeface="Calibri"/>
              </a:rPr>
              <a:t>46 incorrect uses (11% of the cases)</a:t>
            </a:r>
          </a:p>
          <a:p>
            <a:pPr lvl="1"/>
            <a:r>
              <a:rPr lang="fr-FR" i="1" dirty="0" smtClean="0">
                <a:latin typeface="Calibri"/>
                <a:cs typeface="Calibri"/>
              </a:rPr>
              <a:t>S</a:t>
            </a:r>
            <a:r>
              <a:rPr lang="fr-FR" i="1" dirty="0" err="1" smtClean="0">
                <a:latin typeface="Calibri"/>
                <a:cs typeface="Calibri"/>
              </a:rPr>
              <a:t>taan</a:t>
            </a:r>
            <a:r>
              <a:rPr lang="fr-FR" i="1" dirty="0" smtClean="0">
                <a:latin typeface="Calibri"/>
                <a:cs typeface="Calibri"/>
              </a:rPr>
              <a:t> (65.2%) &gt; L</a:t>
            </a:r>
            <a:r>
              <a:rPr lang="fr-FR" i="1" dirty="0" err="1" smtClean="0">
                <a:latin typeface="Calibri"/>
                <a:cs typeface="Calibri"/>
              </a:rPr>
              <a:t>iggen</a:t>
            </a:r>
            <a:r>
              <a:rPr lang="fr-FR" i="1" dirty="0" smtClean="0">
                <a:latin typeface="Calibri"/>
                <a:cs typeface="Calibri"/>
              </a:rPr>
              <a:t> (19.6%) &gt; </a:t>
            </a:r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i="1" dirty="0" smtClean="0">
                <a:latin typeface="Calibri"/>
                <a:cs typeface="Calibri"/>
              </a:rPr>
              <a:t> (15.2%)</a:t>
            </a:r>
          </a:p>
          <a:p>
            <a:r>
              <a:rPr lang="fr-FR" dirty="0" smtClean="0">
                <a:latin typeface="Calibri"/>
                <a:cs typeface="Calibri"/>
              </a:rPr>
              <a:t>2 main types</a:t>
            </a:r>
          </a:p>
          <a:p>
            <a:pPr marL="1191006" lvl="2" indent="-514350">
              <a:buFont typeface="+mj-lt"/>
              <a:buAutoNum type="arabicParenR"/>
            </a:pPr>
            <a:r>
              <a:rPr lang="fr-FR" dirty="0" err="1" smtClean="0">
                <a:latin typeface="Calibri"/>
                <a:cs typeface="Calibri"/>
              </a:rPr>
              <a:t>Wrong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chosen</a:t>
            </a:r>
            <a:r>
              <a:rPr lang="fr-FR" dirty="0" smtClean="0">
                <a:latin typeface="Calibri"/>
                <a:cs typeface="Calibri"/>
              </a:rPr>
              <a:t> =&gt; </a:t>
            </a:r>
            <a:r>
              <a:rPr lang="fr-FR" b="1" dirty="0" smtClean="0">
                <a:latin typeface="Calibri"/>
                <a:cs typeface="Calibri"/>
              </a:rPr>
              <a:t>posture </a:t>
            </a:r>
            <a:r>
              <a:rPr lang="fr-FR" b="1" dirty="0" err="1" smtClean="0">
                <a:latin typeface="Calibri"/>
                <a:cs typeface="Calibri"/>
              </a:rPr>
              <a:t>verb</a:t>
            </a:r>
            <a:r>
              <a:rPr lang="fr-FR" b="1" dirty="0" smtClean="0">
                <a:latin typeface="Calibri"/>
                <a:cs typeface="Calibri"/>
              </a:rPr>
              <a:t> confusion</a:t>
            </a:r>
          </a:p>
          <a:p>
            <a:pPr marL="1191006" lvl="2" indent="-514350">
              <a:buFont typeface="+mj-lt"/>
              <a:buAutoNum type="arabicParenR"/>
            </a:pPr>
            <a:r>
              <a:rPr lang="fr-FR" dirty="0" smtClean="0">
                <a:latin typeface="Calibri"/>
                <a:cs typeface="Calibri"/>
              </a:rPr>
              <a:t>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not possible in a </a:t>
            </a:r>
            <a:r>
              <a:rPr lang="fr-FR" dirty="0" err="1" smtClean="0">
                <a:latin typeface="Calibri"/>
                <a:cs typeface="Calibri"/>
              </a:rPr>
              <a:t>given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context</a:t>
            </a:r>
            <a:r>
              <a:rPr lang="fr-FR" dirty="0" smtClean="0">
                <a:latin typeface="Calibri"/>
                <a:cs typeface="Calibri"/>
              </a:rPr>
              <a:t> =&gt; </a:t>
            </a:r>
            <a:r>
              <a:rPr lang="fr-FR" b="1" dirty="0" smtClean="0">
                <a:latin typeface="Calibri"/>
                <a:cs typeface="Calibri"/>
              </a:rPr>
              <a:t>posture </a:t>
            </a:r>
            <a:r>
              <a:rPr lang="fr-FR" b="1" dirty="0" err="1" smtClean="0">
                <a:latin typeface="Calibri"/>
                <a:cs typeface="Calibri"/>
              </a:rPr>
              <a:t>verb</a:t>
            </a:r>
            <a:r>
              <a:rPr lang="fr-FR" b="1" dirty="0" smtClean="0">
                <a:latin typeface="Calibri"/>
                <a:cs typeface="Calibri"/>
              </a:rPr>
              <a:t> panic</a:t>
            </a:r>
            <a:endParaRPr lang="fr-FR" b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Structure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Introduction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Typological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differences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between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Dutch</a:t>
            </a:r>
            <a:r>
              <a:rPr lang="fr-FR" dirty="0" smtClean="0">
                <a:latin typeface="Calibri"/>
                <a:cs typeface="Calibri"/>
              </a:rPr>
              <a:t> and French</a:t>
            </a:r>
          </a:p>
          <a:p>
            <a:pPr lvl="1"/>
            <a:r>
              <a:rPr lang="fr-FR" dirty="0" smtClean="0">
                <a:latin typeface="Calibri"/>
                <a:cs typeface="Calibri"/>
              </a:rPr>
              <a:t>Description </a:t>
            </a:r>
            <a:r>
              <a:rPr lang="fr-FR" smtClean="0">
                <a:latin typeface="Calibri"/>
                <a:cs typeface="Calibri"/>
              </a:rPr>
              <a:t>of </a:t>
            </a:r>
            <a:r>
              <a:rPr lang="fr-FR" i="1" smtClean="0">
                <a:latin typeface="Calibri"/>
                <a:cs typeface="Calibri"/>
              </a:rPr>
              <a:t>staan</a:t>
            </a:r>
            <a:r>
              <a:rPr lang="fr-FR" smtClean="0">
                <a:latin typeface="Calibri"/>
                <a:cs typeface="Calibri"/>
              </a:rPr>
              <a:t>, </a:t>
            </a:r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 and </a:t>
            </a:r>
            <a:r>
              <a:rPr lang="fr-FR" i="1" dirty="0" err="1" smtClean="0">
                <a:latin typeface="Calibri"/>
                <a:cs typeface="Calibri"/>
              </a:rPr>
              <a:t>zitten</a:t>
            </a:r>
            <a:endParaRPr lang="fr-FR" i="1" dirty="0" smtClean="0">
              <a:latin typeface="Calibri"/>
              <a:cs typeface="Calibri"/>
            </a:endParaRPr>
          </a:p>
          <a:p>
            <a:r>
              <a:rPr lang="fr-FR" dirty="0" smtClean="0">
                <a:latin typeface="Calibri"/>
                <a:cs typeface="Calibri"/>
              </a:rPr>
              <a:t>Our </a:t>
            </a:r>
            <a:r>
              <a:rPr lang="fr-FR" dirty="0" err="1" smtClean="0">
                <a:latin typeface="Calibri"/>
                <a:cs typeface="Calibri"/>
              </a:rPr>
              <a:t>study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Method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smtClean="0">
                <a:latin typeface="Calibri"/>
                <a:cs typeface="Calibri"/>
              </a:rPr>
              <a:t>Discussion</a:t>
            </a:r>
          </a:p>
          <a:p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990600"/>
            <a:ext cx="7499106" cy="5257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14400" y="3048000"/>
            <a:ext cx="7499106" cy="381000"/>
          </a:xfrm>
          <a:prstGeom prst="rect">
            <a:avLst/>
          </a:prstGeom>
          <a:solidFill>
            <a:schemeClr val="bg1">
              <a:alpha val="0"/>
            </a:schemeClr>
          </a:solidFill>
          <a:ln w="63500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914400" y="3886200"/>
            <a:ext cx="7499106" cy="381000"/>
          </a:xfrm>
          <a:prstGeom prst="rect">
            <a:avLst/>
          </a:prstGeom>
          <a:solidFill>
            <a:schemeClr val="bg1">
              <a:alpha val="0"/>
            </a:schemeClr>
          </a:solidFill>
          <a:ln w="63500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3600"/>
            <a:ext cx="8827678" cy="1911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Quantitative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Some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concluding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remarks</a:t>
            </a:r>
            <a:endParaRPr lang="fr-FR" dirty="0" smtClean="0">
              <a:latin typeface="Calibri"/>
              <a:cs typeface="Calibri"/>
            </a:endParaRPr>
          </a:p>
          <a:p>
            <a:pPr marL="925830" lvl="1" indent="-514350">
              <a:buFont typeface="+mj-lt"/>
              <a:buAutoNum type="arabicParenR"/>
            </a:pPr>
            <a:r>
              <a:rPr lang="fr-FR" dirty="0" smtClean="0">
                <a:latin typeface="Calibri"/>
                <a:cs typeface="Calibri"/>
              </a:rPr>
              <a:t>Posture </a:t>
            </a:r>
            <a:r>
              <a:rPr lang="fr-FR" dirty="0" err="1" smtClean="0">
                <a:latin typeface="Calibri"/>
                <a:cs typeface="Calibri"/>
              </a:rPr>
              <a:t>verbs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underused</a:t>
            </a:r>
            <a:r>
              <a:rPr lang="fr-FR" dirty="0" smtClean="0">
                <a:latin typeface="Calibri"/>
                <a:cs typeface="Calibri"/>
              </a:rPr>
              <a:t> in L2 productions</a:t>
            </a:r>
          </a:p>
          <a:p>
            <a:pPr marL="925830" lvl="1" indent="-514350">
              <a:buFont typeface="+mj-lt"/>
              <a:buAutoNum type="arabicParenR"/>
            </a:pPr>
            <a:r>
              <a:rPr lang="fr-FR" dirty="0" smtClean="0">
                <a:latin typeface="Calibri"/>
                <a:cs typeface="Calibri"/>
              </a:rPr>
              <a:t>T</a:t>
            </a:r>
            <a:r>
              <a:rPr lang="fr-FR" dirty="0" err="1" smtClean="0">
                <a:latin typeface="Calibri"/>
                <a:cs typeface="Calibri"/>
              </a:rPr>
              <a:t>he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different</a:t>
            </a:r>
            <a:r>
              <a:rPr lang="fr-FR" dirty="0" smtClean="0">
                <a:latin typeface="Calibri"/>
                <a:cs typeface="Calibri"/>
              </a:rPr>
              <a:t> posture </a:t>
            </a:r>
            <a:r>
              <a:rPr lang="fr-FR" dirty="0" err="1" smtClean="0">
                <a:latin typeface="Calibri"/>
                <a:cs typeface="Calibri"/>
              </a:rPr>
              <a:t>verbs</a:t>
            </a:r>
            <a:r>
              <a:rPr lang="fr-FR" dirty="0" smtClean="0">
                <a:latin typeface="Calibri"/>
                <a:cs typeface="Calibri"/>
              </a:rPr>
              <a:t> are </a:t>
            </a:r>
            <a:r>
              <a:rPr lang="fr-FR" dirty="0" err="1" smtClean="0">
                <a:latin typeface="Calibri"/>
                <a:cs typeface="Calibri"/>
              </a:rPr>
              <a:t>often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confused</a:t>
            </a:r>
            <a:endParaRPr lang="fr-FR" dirty="0" smtClean="0">
              <a:latin typeface="Calibri"/>
              <a:cs typeface="Calibri"/>
            </a:endParaRPr>
          </a:p>
          <a:p>
            <a:pPr marL="925830" lvl="1" indent="-514350">
              <a:buFont typeface="+mj-lt"/>
              <a:buAutoNum type="arabicParenR"/>
            </a:pPr>
            <a:r>
              <a:rPr lang="fr-FR" i="1" dirty="0" smtClean="0">
                <a:latin typeface="Calibri"/>
                <a:cs typeface="Calibri"/>
              </a:rPr>
              <a:t>S</a:t>
            </a:r>
            <a:r>
              <a:rPr lang="fr-FR" i="1" dirty="0" err="1" smtClean="0">
                <a:latin typeface="Calibri"/>
                <a:cs typeface="Calibri"/>
              </a:rPr>
              <a:t>taan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the </a:t>
            </a:r>
            <a:r>
              <a:rPr lang="fr-FR" dirty="0" err="1" smtClean="0">
                <a:latin typeface="Calibri"/>
                <a:cs typeface="Calibri"/>
              </a:rPr>
              <a:t>most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frequent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in the incorrect sentences (65.2%)</a:t>
            </a:r>
            <a:endParaRPr lang="fr-FR" b="1" dirty="0" smtClean="0">
              <a:solidFill>
                <a:srgbClr val="A04DA3"/>
              </a:solidFill>
              <a:latin typeface="Calibri"/>
              <a:cs typeface="Calibri"/>
            </a:endParaRPr>
          </a:p>
          <a:p>
            <a:pPr marL="925830" lvl="1" indent="-514350">
              <a:buNone/>
            </a:pPr>
            <a:r>
              <a:rPr lang="fr-FR" b="1" dirty="0" smtClean="0">
                <a:solidFill>
                  <a:srgbClr val="A04DA3"/>
                </a:solidFill>
                <a:latin typeface="Calibri"/>
                <a:cs typeface="Calibri"/>
              </a:rPr>
              <a:t>	=&gt; </a:t>
            </a:r>
            <a:r>
              <a:rPr lang="fr-FR" b="1" i="1" dirty="0" err="1" smtClean="0">
                <a:solidFill>
                  <a:srgbClr val="A04DA3"/>
                </a:solidFill>
                <a:latin typeface="Calibri"/>
                <a:cs typeface="Calibri"/>
              </a:rPr>
              <a:t>staan</a:t>
            </a:r>
            <a:r>
              <a:rPr lang="fr-FR" b="1" dirty="0" smtClean="0">
                <a:solidFill>
                  <a:srgbClr val="A04DA3"/>
                </a:solidFill>
                <a:latin typeface="Calibri"/>
                <a:cs typeface="Calibri"/>
              </a:rPr>
              <a:t> as default posture </a:t>
            </a:r>
            <a:r>
              <a:rPr lang="fr-FR" b="1" dirty="0" err="1" smtClean="0">
                <a:solidFill>
                  <a:srgbClr val="A04DA3"/>
                </a:solidFill>
                <a:latin typeface="Calibri"/>
                <a:cs typeface="Calibri"/>
              </a:rPr>
              <a:t>verb</a:t>
            </a:r>
            <a:r>
              <a:rPr lang="fr-FR" b="1" dirty="0" smtClean="0">
                <a:solidFill>
                  <a:srgbClr val="A04DA3"/>
                </a:solidFill>
                <a:latin typeface="Calibri"/>
                <a:cs typeface="Calibri"/>
              </a:rPr>
              <a:t> (// L1 </a:t>
            </a:r>
            <a:r>
              <a:rPr lang="fr-FR" b="1" dirty="0" err="1" smtClean="0">
                <a:solidFill>
                  <a:srgbClr val="A04DA3"/>
                </a:solidFill>
                <a:latin typeface="Calibri"/>
                <a:cs typeface="Calibri"/>
              </a:rPr>
              <a:t>frequency</a:t>
            </a:r>
            <a:r>
              <a:rPr lang="fr-FR" b="1" dirty="0" smtClean="0">
                <a:solidFill>
                  <a:srgbClr val="A04DA3"/>
                </a:solidFill>
                <a:latin typeface="Calibri"/>
                <a:cs typeface="Calibri"/>
              </a:rPr>
              <a:t>?)</a:t>
            </a:r>
            <a:endParaRPr lang="fr-FR" dirty="0" smtClean="0">
              <a:latin typeface="Calibri"/>
              <a:cs typeface="Calibri"/>
            </a:endParaRPr>
          </a:p>
          <a:p>
            <a:pPr marL="925830" lvl="1" indent="-514350">
              <a:buFont typeface="+mj-lt"/>
              <a:buAutoNum type="arabicParenR" startAt="4"/>
            </a:pPr>
            <a:r>
              <a:rPr lang="fr-FR" dirty="0" smtClean="0">
                <a:latin typeface="Calibri"/>
                <a:cs typeface="Calibri"/>
              </a:rPr>
              <a:t>L2 speakers </a:t>
            </a:r>
            <a:r>
              <a:rPr lang="fr-FR" dirty="0" err="1" smtClean="0">
                <a:latin typeface="Calibri"/>
                <a:cs typeface="Calibri"/>
              </a:rPr>
              <a:t>sometimes</a:t>
            </a:r>
            <a:r>
              <a:rPr lang="fr-FR" dirty="0" smtClean="0">
                <a:latin typeface="Calibri"/>
                <a:cs typeface="Calibri"/>
              </a:rPr>
              <a:t> use posture </a:t>
            </a:r>
            <a:r>
              <a:rPr lang="fr-FR" dirty="0" err="1" smtClean="0">
                <a:latin typeface="Calibri"/>
                <a:cs typeface="Calibri"/>
              </a:rPr>
              <a:t>verbs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where</a:t>
            </a:r>
            <a:r>
              <a:rPr lang="fr-FR" dirty="0" smtClean="0">
                <a:latin typeface="Calibri"/>
                <a:cs typeface="Calibri"/>
              </a:rPr>
              <a:t> a </a:t>
            </a:r>
            <a:r>
              <a:rPr lang="fr-FR" dirty="0" err="1" smtClean="0">
                <a:latin typeface="Calibri"/>
                <a:cs typeface="Calibri"/>
              </a:rPr>
              <a:t>neutral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to </a:t>
            </a:r>
            <a:r>
              <a:rPr lang="fr-FR" dirty="0" err="1" smtClean="0">
                <a:latin typeface="Calibri"/>
                <a:cs typeface="Calibri"/>
              </a:rPr>
              <a:t>be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used</a:t>
            </a:r>
            <a:endParaRPr lang="fr-FR" dirty="0" smtClean="0">
              <a:latin typeface="Calibri"/>
              <a:cs typeface="Calibri"/>
            </a:endParaRPr>
          </a:p>
          <a:p>
            <a:pPr marL="925830" lvl="1" indent="-514350">
              <a:buNone/>
            </a:pPr>
            <a:r>
              <a:rPr lang="fr-FR" dirty="0" smtClean="0">
                <a:latin typeface="Calibri"/>
                <a:cs typeface="Calibri"/>
              </a:rPr>
              <a:t>	</a:t>
            </a:r>
            <a:r>
              <a:rPr lang="fr-FR" b="1" dirty="0" smtClean="0">
                <a:solidFill>
                  <a:srgbClr val="A04DA3"/>
                </a:solidFill>
                <a:latin typeface="Calibri"/>
                <a:cs typeface="Calibri"/>
              </a:rPr>
              <a:t>=&gt; </a:t>
            </a:r>
            <a:r>
              <a:rPr lang="fr-FR" b="1" dirty="0" err="1" smtClean="0">
                <a:solidFill>
                  <a:srgbClr val="A04DA3"/>
                </a:solidFill>
                <a:latin typeface="Calibri"/>
                <a:cs typeface="Calibri"/>
              </a:rPr>
              <a:t>overuse</a:t>
            </a:r>
            <a:r>
              <a:rPr lang="fr-FR" b="1" dirty="0" smtClean="0">
                <a:solidFill>
                  <a:srgbClr val="A04DA3"/>
                </a:solidFill>
                <a:latin typeface="Calibri"/>
                <a:cs typeface="Calibri"/>
              </a:rPr>
              <a:t> (hypercorrection)</a:t>
            </a:r>
            <a:endParaRPr lang="fr-FR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Overuse</a:t>
            </a:r>
            <a:r>
              <a:rPr lang="fr-FR" dirty="0" smtClean="0">
                <a:latin typeface="Calibri"/>
                <a:cs typeface="Calibri"/>
              </a:rPr>
              <a:t> of posture </a:t>
            </a:r>
            <a:r>
              <a:rPr lang="fr-FR" dirty="0" err="1" smtClean="0">
                <a:latin typeface="Calibri"/>
                <a:cs typeface="Calibri"/>
              </a:rPr>
              <a:t>verbs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smtClean="0">
                <a:latin typeface="Calibri"/>
                <a:cs typeface="Calibri"/>
              </a:rPr>
              <a:t>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confusion</a:t>
            </a:r>
          </a:p>
          <a:p>
            <a:pPr lvl="1"/>
            <a:r>
              <a:rPr lang="fr-FR" dirty="0" smtClean="0">
                <a:latin typeface="Calibri"/>
                <a:cs typeface="Calibri"/>
              </a:rPr>
              <a:t>2 structures</a:t>
            </a:r>
          </a:p>
          <a:p>
            <a:pPr lvl="2"/>
            <a:r>
              <a:rPr lang="fr-FR" dirty="0" err="1" smtClean="0">
                <a:latin typeface="Calibri"/>
                <a:cs typeface="Calibri"/>
              </a:rPr>
              <a:t>Text</a:t>
            </a:r>
            <a:r>
              <a:rPr lang="fr-FR" dirty="0" smtClean="0">
                <a:latin typeface="Calibri"/>
                <a:cs typeface="Calibri"/>
              </a:rPr>
              <a:t> as standing </a:t>
            </a:r>
            <a:r>
              <a:rPr lang="fr-FR" dirty="0" err="1" smtClean="0">
                <a:latin typeface="Calibri"/>
                <a:cs typeface="Calibri"/>
              </a:rPr>
              <a:t>entity</a:t>
            </a:r>
            <a:r>
              <a:rPr lang="fr-FR" dirty="0" smtClean="0">
                <a:latin typeface="Calibri"/>
                <a:cs typeface="Calibri"/>
              </a:rPr>
              <a:t> (</a:t>
            </a:r>
            <a:r>
              <a:rPr lang="fr-FR" i="1" dirty="0" err="1" smtClean="0"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)</a:t>
            </a:r>
          </a:p>
          <a:p>
            <a:pPr lvl="2"/>
            <a:r>
              <a:rPr lang="fr-FR" dirty="0" err="1" smtClean="0">
                <a:latin typeface="Calibri"/>
                <a:cs typeface="Calibri"/>
              </a:rPr>
              <a:t>Geotopographical</a:t>
            </a:r>
            <a:r>
              <a:rPr lang="fr-FR" dirty="0" smtClean="0">
                <a:latin typeface="Calibri"/>
                <a:cs typeface="Calibri"/>
              </a:rPr>
              <a:t> location (</a:t>
            </a:r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)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1331976"/>
          </a:xfrm>
        </p:spPr>
        <p:txBody>
          <a:bodyPr>
            <a:normAutofit lnSpcReduction="10000"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Overuse</a:t>
            </a:r>
            <a:r>
              <a:rPr lang="fr-FR" dirty="0" smtClean="0">
                <a:latin typeface="Calibri"/>
                <a:cs typeface="Calibri"/>
              </a:rPr>
              <a:t> of posture </a:t>
            </a:r>
            <a:r>
              <a:rPr lang="fr-FR" dirty="0" err="1" smtClean="0">
                <a:latin typeface="Calibri"/>
                <a:cs typeface="Calibri"/>
              </a:rPr>
              <a:t>verbs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smtClean="0">
                <a:latin typeface="Calibri"/>
                <a:cs typeface="Calibri"/>
              </a:rPr>
              <a:t>P</a:t>
            </a:r>
            <a:r>
              <a:rPr lang="fr-FR" dirty="0" err="1" smtClean="0">
                <a:latin typeface="Calibri"/>
                <a:cs typeface="Calibri"/>
              </a:rPr>
              <a:t>osture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panic: </a:t>
            </a:r>
            <a:r>
              <a:rPr lang="fr-FR" dirty="0" err="1" smtClean="0">
                <a:latin typeface="Calibri"/>
                <a:cs typeface="Calibri"/>
              </a:rPr>
              <a:t>using</a:t>
            </a:r>
            <a:r>
              <a:rPr lang="fr-FR" dirty="0" smtClean="0">
                <a:latin typeface="Calibri"/>
                <a:cs typeface="Calibri"/>
              </a:rPr>
              <a:t> a 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where</a:t>
            </a:r>
            <a:r>
              <a:rPr lang="fr-FR" dirty="0" smtClean="0">
                <a:latin typeface="Calibri"/>
                <a:cs typeface="Calibri"/>
              </a:rPr>
              <a:t> no </a:t>
            </a:r>
            <a:r>
              <a:rPr lang="fr-FR" dirty="0" err="1" smtClean="0">
                <a:latin typeface="Calibri"/>
                <a:cs typeface="Calibri"/>
              </a:rPr>
              <a:t>such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allowed</a:t>
            </a:r>
            <a:endParaRPr lang="fr-FR" dirty="0" smtClean="0">
              <a:latin typeface="Calibri"/>
              <a:cs typeface="Calibri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57200" y="3008376"/>
            <a:ext cx="8229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i="1" dirty="0" smtClean="0">
                <a:latin typeface="Calibri"/>
                <a:cs typeface="Calibri"/>
              </a:rPr>
              <a:t>De </a:t>
            </a:r>
            <a:r>
              <a:rPr lang="fr-FR" sz="2400" i="1" dirty="0" err="1" smtClean="0">
                <a:latin typeface="Calibri"/>
                <a:cs typeface="Calibri"/>
              </a:rPr>
              <a:t>vrouw</a:t>
            </a:r>
            <a:r>
              <a:rPr lang="fr-FR" sz="2400" i="1" dirty="0" smtClean="0">
                <a:latin typeface="Calibri"/>
                <a:cs typeface="Calibri"/>
              </a:rPr>
              <a:t> *</a:t>
            </a:r>
            <a:r>
              <a:rPr lang="fr-FR" sz="2400" b="1" i="1" dirty="0" err="1" smtClean="0">
                <a:latin typeface="Calibri"/>
                <a:cs typeface="Calibri"/>
              </a:rPr>
              <a:t>staat</a:t>
            </a:r>
            <a:r>
              <a:rPr lang="fr-FR" sz="2400" b="1" i="1" dirty="0" smtClean="0">
                <a:latin typeface="Calibri"/>
                <a:cs typeface="Calibri"/>
              </a:rPr>
              <a:t> [</a:t>
            </a:r>
            <a:r>
              <a:rPr lang="fr-FR" sz="2400" b="1" i="1" dirty="0" err="1" smtClean="0">
                <a:latin typeface="Calibri"/>
                <a:cs typeface="Calibri"/>
              </a:rPr>
              <a:t>is</a:t>
            </a:r>
            <a:r>
              <a:rPr lang="fr-FR" sz="2400" b="1" i="1" dirty="0" smtClean="0">
                <a:latin typeface="Calibri"/>
                <a:cs typeface="Calibri"/>
              </a:rPr>
              <a:t>]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een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beetje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wanhopig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omdat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ze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wilde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dat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haar</a:t>
            </a:r>
            <a:r>
              <a:rPr lang="fr-FR" sz="2400" i="1" dirty="0" smtClean="0">
                <a:latin typeface="Calibri"/>
                <a:cs typeface="Calibri"/>
              </a:rPr>
              <a:t> man de </a:t>
            </a:r>
            <a:r>
              <a:rPr lang="fr-FR" sz="2400" i="1" dirty="0" err="1" smtClean="0">
                <a:latin typeface="Calibri"/>
                <a:cs typeface="Calibri"/>
              </a:rPr>
              <a:t>tuintrap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verft</a:t>
            </a:r>
            <a:r>
              <a:rPr lang="fr-FR" sz="2400" i="1" dirty="0" smtClean="0">
                <a:latin typeface="Calibri"/>
                <a:cs typeface="Calibri"/>
              </a:rPr>
              <a:t> (DL2-s-0205)</a:t>
            </a:r>
          </a:p>
          <a:p>
            <a:r>
              <a:rPr lang="fr-FR" sz="2400" i="1" dirty="0" smtClean="0">
                <a:latin typeface="Calibri"/>
                <a:cs typeface="Calibri"/>
              </a:rPr>
              <a:t>‘T</a:t>
            </a:r>
            <a:r>
              <a:rPr lang="fr-FR" sz="2400" i="1" dirty="0" err="1" smtClean="0">
                <a:latin typeface="Calibri"/>
                <a:cs typeface="Calibri"/>
              </a:rPr>
              <a:t>he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woman</a:t>
            </a:r>
            <a:r>
              <a:rPr lang="fr-FR" sz="2400" i="1" dirty="0" smtClean="0">
                <a:latin typeface="Calibri"/>
                <a:cs typeface="Calibri"/>
              </a:rPr>
              <a:t> stands a bit </a:t>
            </a:r>
            <a:r>
              <a:rPr lang="fr-FR" sz="2400" i="1" dirty="0" err="1" smtClean="0">
                <a:latin typeface="Calibri"/>
                <a:cs typeface="Calibri"/>
              </a:rPr>
              <a:t>desperate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because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she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wanted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her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husband</a:t>
            </a:r>
            <a:r>
              <a:rPr lang="fr-FR" sz="2400" i="1" dirty="0" smtClean="0">
                <a:latin typeface="Calibri"/>
                <a:cs typeface="Calibri"/>
              </a:rPr>
              <a:t> to </a:t>
            </a:r>
            <a:r>
              <a:rPr lang="fr-FR" sz="2400" i="1" dirty="0" err="1" smtClean="0">
                <a:latin typeface="Calibri"/>
                <a:cs typeface="Calibri"/>
              </a:rPr>
              <a:t>paint</a:t>
            </a:r>
            <a:r>
              <a:rPr lang="fr-FR" sz="2400" i="1" dirty="0" smtClean="0">
                <a:latin typeface="Calibri"/>
                <a:cs typeface="Calibri"/>
              </a:rPr>
              <a:t> the </a:t>
            </a:r>
            <a:r>
              <a:rPr lang="fr-FR" sz="2400" i="1" dirty="0" err="1" smtClean="0">
                <a:latin typeface="Calibri"/>
                <a:cs typeface="Calibri"/>
              </a:rPr>
              <a:t>gardensteps</a:t>
            </a:r>
            <a:r>
              <a:rPr lang="fr-FR" sz="2400" i="1" dirty="0" smtClean="0">
                <a:latin typeface="Calibri"/>
                <a:cs typeface="Calibri"/>
              </a:rPr>
              <a:t>.’</a:t>
            </a:r>
            <a:endParaRPr lang="fr-FR" sz="2400" i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1331976"/>
          </a:xfrm>
        </p:spPr>
        <p:txBody>
          <a:bodyPr>
            <a:normAutofit lnSpcReduction="10000"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Overuse</a:t>
            </a:r>
            <a:r>
              <a:rPr lang="fr-FR" dirty="0" smtClean="0">
                <a:latin typeface="Calibri"/>
                <a:cs typeface="Calibri"/>
              </a:rPr>
              <a:t> of posture </a:t>
            </a:r>
            <a:r>
              <a:rPr lang="fr-FR" dirty="0" err="1" smtClean="0">
                <a:latin typeface="Calibri"/>
                <a:cs typeface="Calibri"/>
              </a:rPr>
              <a:t>verbs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smtClean="0">
                <a:latin typeface="Calibri"/>
                <a:cs typeface="Calibri"/>
              </a:rPr>
              <a:t>P</a:t>
            </a:r>
            <a:r>
              <a:rPr lang="fr-FR" dirty="0" err="1" smtClean="0">
                <a:latin typeface="Calibri"/>
                <a:cs typeface="Calibri"/>
              </a:rPr>
              <a:t>osture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panic: </a:t>
            </a:r>
            <a:r>
              <a:rPr lang="fr-FR" dirty="0" err="1" smtClean="0">
                <a:latin typeface="Calibri"/>
                <a:cs typeface="Calibri"/>
              </a:rPr>
              <a:t>using</a:t>
            </a:r>
            <a:r>
              <a:rPr lang="fr-FR" dirty="0" smtClean="0">
                <a:latin typeface="Calibri"/>
                <a:cs typeface="Calibri"/>
              </a:rPr>
              <a:t> a 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where</a:t>
            </a:r>
            <a:r>
              <a:rPr lang="fr-FR" dirty="0" smtClean="0">
                <a:latin typeface="Calibri"/>
                <a:cs typeface="Calibri"/>
              </a:rPr>
              <a:t> no </a:t>
            </a:r>
            <a:r>
              <a:rPr lang="fr-FR" dirty="0" err="1" smtClean="0">
                <a:latin typeface="Calibri"/>
                <a:cs typeface="Calibri"/>
              </a:rPr>
              <a:t>such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allowed</a:t>
            </a:r>
            <a:endParaRPr lang="fr-FR" dirty="0" smtClean="0"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57200" y="2971800"/>
            <a:ext cx="8229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nl-BE" sz="2400" i="1" dirty="0" smtClean="0">
                <a:latin typeface="Calibri"/>
                <a:cs typeface="Calibri"/>
              </a:rPr>
              <a:t>In de eerste tekst zoekt men als er een verband </a:t>
            </a:r>
            <a:r>
              <a:rPr lang="nl-BE" sz="2400" b="1" i="1" dirty="0" smtClean="0">
                <a:latin typeface="Calibri"/>
                <a:cs typeface="Calibri"/>
              </a:rPr>
              <a:t>staat</a:t>
            </a:r>
            <a:r>
              <a:rPr lang="nl-BE" sz="2400" i="1" dirty="0" smtClean="0">
                <a:latin typeface="Calibri"/>
                <a:cs typeface="Calibri"/>
              </a:rPr>
              <a:t> tussen de witte massa (DL2-S-0094)</a:t>
            </a:r>
          </a:p>
          <a:p>
            <a:r>
              <a:rPr lang="nl-BE" sz="2400" i="1" dirty="0" smtClean="0">
                <a:latin typeface="Calibri"/>
                <a:cs typeface="Calibri"/>
              </a:rPr>
              <a:t>‘in the first text they (try to) find whether there stands a connection between the white matter. </a:t>
            </a:r>
            <a:endParaRPr lang="fr-FR" sz="2400" i="1" dirty="0">
              <a:latin typeface="Calibri"/>
              <a:cs typeface="Calibri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57200" y="4648200"/>
            <a:ext cx="8229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fr-FR" sz="2800" dirty="0" smtClean="0">
                <a:latin typeface="Calibri"/>
                <a:cs typeface="Calibri"/>
              </a:rPr>
              <a:t> </a:t>
            </a:r>
            <a:r>
              <a:rPr lang="fr-FR" sz="2800" dirty="0" err="1" smtClean="0">
                <a:latin typeface="Calibri"/>
                <a:cs typeface="Calibri"/>
              </a:rPr>
              <a:t>Constructional</a:t>
            </a:r>
            <a:r>
              <a:rPr lang="fr-FR" sz="2800" dirty="0" smtClean="0">
                <a:latin typeface="Calibri"/>
                <a:cs typeface="Calibri"/>
              </a:rPr>
              <a:t> confusion</a:t>
            </a:r>
          </a:p>
          <a:p>
            <a:pPr lvl="1">
              <a:buFont typeface="Arial"/>
              <a:buChar char="•"/>
            </a:pP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X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staat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in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verband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met Y (‘X stands in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connection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to Y’)</a:t>
            </a:r>
          </a:p>
          <a:p>
            <a:pPr lvl="1">
              <a:buFont typeface="Arial"/>
              <a:buChar char="•"/>
            </a:pP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Er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is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een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verband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tussen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X en Y (‘There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is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a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connection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…)</a:t>
            </a:r>
          </a:p>
          <a:p>
            <a:pPr>
              <a:buFont typeface="Arial"/>
              <a:buChar char="•"/>
            </a:pPr>
            <a:r>
              <a:rPr lang="fr-FR" sz="2800" dirty="0" smtClean="0">
                <a:latin typeface="Calibri"/>
                <a:cs typeface="Calibri"/>
              </a:rPr>
              <a:t> </a:t>
            </a:r>
            <a:r>
              <a:rPr lang="fr-FR" sz="2800" dirty="0" err="1" smtClean="0">
                <a:latin typeface="Calibri"/>
                <a:cs typeface="Calibri"/>
              </a:rPr>
              <a:t>Phonological</a:t>
            </a:r>
            <a:r>
              <a:rPr lang="fr-FR" sz="2800" dirty="0" smtClean="0">
                <a:latin typeface="Calibri"/>
                <a:cs typeface="Calibri"/>
              </a:rPr>
              <a:t> confusion</a:t>
            </a:r>
          </a:p>
          <a:p>
            <a:pPr lvl="1">
              <a:buFont typeface="Arial"/>
              <a:buChar char="•"/>
            </a:pPr>
            <a:r>
              <a:rPr lang="fr-FR" sz="2600" dirty="0" smtClean="0">
                <a:latin typeface="Calibri"/>
                <a:cs typeface="Calibri"/>
              </a:rPr>
              <a:t> </a:t>
            </a:r>
            <a:r>
              <a:rPr lang="fr-FR" sz="2400" i="1" dirty="0" err="1">
                <a:solidFill>
                  <a:srgbClr val="438086"/>
                </a:solidFill>
                <a:latin typeface="Calibri"/>
                <a:cs typeface="Calibri"/>
              </a:rPr>
              <a:t>s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taan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= 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bestaan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 (‘</a:t>
            </a:r>
            <a:r>
              <a:rPr lang="fr-FR" sz="2400" i="1" dirty="0" err="1" smtClean="0">
                <a:solidFill>
                  <a:srgbClr val="438086"/>
                </a:solidFill>
                <a:latin typeface="Calibri"/>
                <a:cs typeface="Calibri"/>
              </a:rPr>
              <a:t>exist</a:t>
            </a:r>
            <a:r>
              <a:rPr lang="fr-FR" sz="2400" i="1" dirty="0" smtClean="0">
                <a:solidFill>
                  <a:srgbClr val="438086"/>
                </a:solidFill>
                <a:latin typeface="Calibri"/>
                <a:cs typeface="Calibri"/>
              </a:rPr>
              <a:t>’)</a:t>
            </a:r>
            <a:endParaRPr lang="fr-FR" sz="2400" i="1" dirty="0">
              <a:solidFill>
                <a:srgbClr val="438086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627376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confusion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Text</a:t>
            </a:r>
            <a:r>
              <a:rPr lang="fr-FR" dirty="0" smtClean="0">
                <a:latin typeface="Calibri"/>
                <a:cs typeface="Calibri"/>
              </a:rPr>
              <a:t> as standing </a:t>
            </a:r>
            <a:r>
              <a:rPr lang="fr-FR" dirty="0" err="1" smtClean="0">
                <a:latin typeface="Calibri"/>
                <a:cs typeface="Calibri"/>
              </a:rPr>
              <a:t>entity</a:t>
            </a:r>
            <a:endParaRPr lang="fr-FR" dirty="0" smtClean="0">
              <a:latin typeface="Calibri"/>
              <a:cs typeface="Calibri"/>
            </a:endParaRPr>
          </a:p>
          <a:p>
            <a:pPr lvl="2"/>
            <a:r>
              <a:rPr lang="fr-FR" dirty="0" smtClean="0">
                <a:latin typeface="Calibri"/>
                <a:cs typeface="Calibri"/>
              </a:rPr>
              <a:t>30.7% of the correct uses of </a:t>
            </a:r>
            <a:r>
              <a:rPr lang="fr-FR" i="1" dirty="0" err="1" smtClean="0">
                <a:latin typeface="Calibri"/>
                <a:cs typeface="Calibri"/>
              </a:rPr>
              <a:t>staan</a:t>
            </a:r>
            <a:endParaRPr lang="fr-FR" i="1" dirty="0" smtClean="0">
              <a:latin typeface="Calibri"/>
              <a:cs typeface="Calibri"/>
            </a:endParaRPr>
          </a:p>
          <a:p>
            <a:pPr lvl="2"/>
            <a:r>
              <a:rPr lang="fr-FR" dirty="0" smtClean="0">
                <a:latin typeface="Calibri"/>
                <a:cs typeface="Calibri"/>
              </a:rPr>
              <a:t>But </a:t>
            </a:r>
            <a:r>
              <a:rPr lang="fr-FR" dirty="0" err="1" smtClean="0">
                <a:latin typeface="Calibri"/>
                <a:cs typeface="Calibri"/>
              </a:rPr>
              <a:t>some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mistakes</a:t>
            </a:r>
            <a:endParaRPr lang="fr-FR" dirty="0" smtClean="0">
              <a:latin typeface="Calibri"/>
              <a:cs typeface="Calibri"/>
            </a:endParaRPr>
          </a:p>
          <a:p>
            <a:pPr lvl="3"/>
            <a:r>
              <a:rPr lang="fr-FR" i="1" dirty="0" smtClean="0">
                <a:latin typeface="Calibri"/>
                <a:cs typeface="Calibri"/>
              </a:rPr>
              <a:t>S</a:t>
            </a:r>
            <a:r>
              <a:rPr lang="fr-FR" i="1" dirty="0" err="1" smtClean="0">
                <a:latin typeface="Calibri"/>
                <a:cs typeface="Calibri"/>
              </a:rPr>
              <a:t>taan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not </a:t>
            </a:r>
            <a:r>
              <a:rPr lang="fr-FR" dirty="0" err="1" smtClean="0">
                <a:latin typeface="Calibri"/>
                <a:cs typeface="Calibri"/>
              </a:rPr>
              <a:t>being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used</a:t>
            </a:r>
            <a:endParaRPr lang="fr-FR" dirty="0" smtClean="0">
              <a:latin typeface="Calibri"/>
              <a:cs typeface="Calibri"/>
            </a:endParaRPr>
          </a:p>
          <a:p>
            <a:pPr lvl="3"/>
            <a:r>
              <a:rPr lang="fr-FR" i="1" dirty="0" smtClean="0">
                <a:latin typeface="Calibri"/>
                <a:cs typeface="Calibri"/>
              </a:rPr>
              <a:t>St</a:t>
            </a:r>
            <a:r>
              <a:rPr lang="fr-FR" i="1" dirty="0" err="1" smtClean="0">
                <a:latin typeface="Calibri"/>
                <a:cs typeface="Calibri"/>
              </a:rPr>
              <a:t>aan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used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incorrectly</a:t>
            </a:r>
            <a:r>
              <a:rPr lang="fr-FR" dirty="0" smtClean="0">
                <a:latin typeface="Calibri"/>
                <a:cs typeface="Calibri"/>
              </a:rPr>
              <a:t> (</a:t>
            </a:r>
            <a:r>
              <a:rPr lang="fr-FR" dirty="0" err="1" smtClean="0">
                <a:latin typeface="Calibri"/>
                <a:cs typeface="Calibri"/>
              </a:rPr>
              <a:t>overextension</a:t>
            </a:r>
            <a:r>
              <a:rPr lang="fr-FR" dirty="0" smtClean="0"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90600"/>
          </a:xfrm>
        </p:spPr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Text</a:t>
            </a:r>
            <a:r>
              <a:rPr lang="fr-FR" dirty="0" smtClean="0">
                <a:latin typeface="Calibri"/>
                <a:cs typeface="Calibri"/>
              </a:rPr>
              <a:t> as standing </a:t>
            </a:r>
            <a:r>
              <a:rPr lang="fr-FR" dirty="0" err="1" smtClean="0">
                <a:latin typeface="Calibri"/>
                <a:cs typeface="Calibri"/>
              </a:rPr>
              <a:t>entity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i="1" dirty="0" smtClean="0">
                <a:latin typeface="Calibri"/>
                <a:cs typeface="Calibri"/>
              </a:rPr>
              <a:t>s</a:t>
            </a:r>
            <a:r>
              <a:rPr lang="fr-FR" i="1" dirty="0" err="1" smtClean="0">
                <a:latin typeface="Calibri"/>
                <a:cs typeface="Calibri"/>
              </a:rPr>
              <a:t>taan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not </a:t>
            </a:r>
            <a:r>
              <a:rPr lang="fr-FR" dirty="0" err="1" smtClean="0">
                <a:latin typeface="Calibri"/>
                <a:cs typeface="Calibri"/>
              </a:rPr>
              <a:t>being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used</a:t>
            </a:r>
            <a:endParaRPr lang="fr-FR" dirty="0" smtClean="0">
              <a:latin typeface="Calibri"/>
              <a:cs typeface="Calibri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57200" y="2286000"/>
            <a:ext cx="8229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i="1" dirty="0" smtClean="0">
                <a:latin typeface="Calibri"/>
                <a:cs typeface="Calibri"/>
              </a:rPr>
              <a:t>« </a:t>
            </a:r>
            <a:r>
              <a:rPr lang="fr-FR" sz="2400" i="1" dirty="0" err="1" smtClean="0">
                <a:latin typeface="Calibri"/>
                <a:cs typeface="Calibri"/>
              </a:rPr>
              <a:t>Zotte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mensen</a:t>
            </a:r>
            <a:r>
              <a:rPr lang="fr-FR" sz="2400" i="1" dirty="0" smtClean="0">
                <a:latin typeface="Calibri"/>
                <a:cs typeface="Calibri"/>
              </a:rPr>
              <a:t> » </a:t>
            </a:r>
            <a:r>
              <a:rPr lang="fr-FR" sz="2400" b="1" i="1" dirty="0" smtClean="0">
                <a:latin typeface="Calibri"/>
                <a:cs typeface="Calibri"/>
              </a:rPr>
              <a:t>*</a:t>
            </a:r>
            <a:r>
              <a:rPr lang="fr-FR" sz="2400" b="1" i="1" dirty="0" err="1" smtClean="0">
                <a:latin typeface="Calibri"/>
                <a:cs typeface="Calibri"/>
              </a:rPr>
              <a:t>zit</a:t>
            </a:r>
            <a:r>
              <a:rPr lang="fr-FR" sz="2400" b="1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ook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tussen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aanhalingstekens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omdat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het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een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uitdrukking</a:t>
            </a:r>
            <a:r>
              <a:rPr lang="fr-FR" sz="2400" i="1" dirty="0" smtClean="0">
                <a:latin typeface="Calibri"/>
                <a:cs typeface="Calibri"/>
              </a:rPr>
              <a:t> van </a:t>
            </a:r>
            <a:r>
              <a:rPr lang="fr-FR" sz="2400" i="1" dirty="0" err="1" smtClean="0">
                <a:latin typeface="Calibri"/>
                <a:cs typeface="Calibri"/>
              </a:rPr>
              <a:t>het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meisje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is</a:t>
            </a:r>
            <a:r>
              <a:rPr lang="fr-FR" sz="2400" i="1" dirty="0" smtClean="0">
                <a:latin typeface="Calibri"/>
                <a:cs typeface="Calibri"/>
              </a:rPr>
              <a:t> (DL2-Z-0016)</a:t>
            </a:r>
          </a:p>
          <a:p>
            <a:r>
              <a:rPr lang="nl-BE" sz="2400" i="1" dirty="0" smtClean="0">
                <a:latin typeface="Calibri"/>
                <a:cs typeface="Calibri"/>
              </a:rPr>
              <a:t>”crazy people”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sits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also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between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quotation</a:t>
            </a:r>
            <a:r>
              <a:rPr lang="fr-FR" sz="2400" i="1" dirty="0" smtClean="0">
                <a:latin typeface="Calibri"/>
                <a:cs typeface="Calibri"/>
              </a:rPr>
              <a:t> marks </a:t>
            </a:r>
            <a:r>
              <a:rPr lang="fr-FR" sz="2400" i="1" dirty="0" err="1" smtClean="0">
                <a:latin typeface="Calibri"/>
                <a:cs typeface="Calibri"/>
              </a:rPr>
              <a:t>because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it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is</a:t>
            </a:r>
            <a:r>
              <a:rPr lang="fr-FR" sz="2400" i="1" dirty="0" smtClean="0">
                <a:latin typeface="Calibri"/>
                <a:cs typeface="Calibri"/>
              </a:rPr>
              <a:t> the </a:t>
            </a:r>
            <a:r>
              <a:rPr lang="fr-FR" sz="2400" i="1" dirty="0" err="1" smtClean="0">
                <a:latin typeface="Calibri"/>
                <a:cs typeface="Calibri"/>
              </a:rPr>
              <a:t>epxression</a:t>
            </a:r>
            <a:r>
              <a:rPr lang="fr-FR" sz="2400" i="1" dirty="0" smtClean="0">
                <a:latin typeface="Calibri"/>
                <a:cs typeface="Calibri"/>
              </a:rPr>
              <a:t> of the girl</a:t>
            </a:r>
            <a:endParaRPr lang="fr-FR" sz="2400" i="1" dirty="0"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57200" y="4038600"/>
            <a:ext cx="8229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i="1" dirty="0" smtClean="0">
                <a:latin typeface="Calibri"/>
                <a:cs typeface="Calibri"/>
              </a:rPr>
              <a:t>Maar </a:t>
            </a:r>
            <a:r>
              <a:rPr lang="fr-FR" sz="2400" i="1" dirty="0" err="1" smtClean="0">
                <a:latin typeface="Calibri"/>
                <a:cs typeface="Calibri"/>
              </a:rPr>
              <a:t>als</a:t>
            </a:r>
            <a:r>
              <a:rPr lang="fr-FR" sz="2400" i="1" dirty="0" smtClean="0">
                <a:latin typeface="Calibri"/>
                <a:cs typeface="Calibri"/>
              </a:rPr>
              <a:t> je [die </a:t>
            </a:r>
            <a:r>
              <a:rPr lang="fr-FR" sz="2400" i="1" dirty="0" err="1" smtClean="0">
                <a:latin typeface="Calibri"/>
                <a:cs typeface="Calibri"/>
              </a:rPr>
              <a:t>kranten</a:t>
            </a:r>
            <a:r>
              <a:rPr lang="fr-FR" sz="2400" i="1" dirty="0" smtClean="0">
                <a:latin typeface="Calibri"/>
                <a:cs typeface="Calibri"/>
              </a:rPr>
              <a:t>] </a:t>
            </a:r>
            <a:r>
              <a:rPr lang="fr-FR" sz="2400" i="1" dirty="0" err="1" smtClean="0">
                <a:latin typeface="Calibri"/>
                <a:cs typeface="Calibri"/>
              </a:rPr>
              <a:t>eens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koopt</a:t>
            </a:r>
            <a:r>
              <a:rPr lang="fr-FR" sz="2400" i="1" dirty="0" smtClean="0">
                <a:latin typeface="Calibri"/>
                <a:cs typeface="Calibri"/>
              </a:rPr>
              <a:t>, </a:t>
            </a:r>
            <a:r>
              <a:rPr lang="fr-FR" sz="2400" i="1" dirty="0" err="1" smtClean="0">
                <a:latin typeface="Calibri"/>
                <a:cs typeface="Calibri"/>
              </a:rPr>
              <a:t>ontdekt</a:t>
            </a:r>
            <a:r>
              <a:rPr lang="fr-FR" sz="2400" i="1" dirty="0" smtClean="0">
                <a:latin typeface="Calibri"/>
                <a:cs typeface="Calibri"/>
              </a:rPr>
              <a:t> je </a:t>
            </a:r>
            <a:r>
              <a:rPr lang="fr-FR" sz="2400" i="1" dirty="0" err="1" smtClean="0">
                <a:latin typeface="Calibri"/>
                <a:cs typeface="Calibri"/>
              </a:rPr>
              <a:t>dat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daar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niets</a:t>
            </a:r>
            <a:r>
              <a:rPr lang="fr-FR" sz="2400" i="1" dirty="0" smtClean="0">
                <a:latin typeface="Calibri"/>
                <a:cs typeface="Calibri"/>
              </a:rPr>
              <a:t> in *</a:t>
            </a:r>
            <a:r>
              <a:rPr lang="fr-FR" sz="2400" i="1" dirty="0" err="1" smtClean="0">
                <a:latin typeface="Calibri"/>
                <a:cs typeface="Calibri"/>
              </a:rPr>
              <a:t>zit</a:t>
            </a:r>
            <a:r>
              <a:rPr lang="fr-FR" sz="2400" i="1" dirty="0" smtClean="0">
                <a:latin typeface="Calibri"/>
                <a:cs typeface="Calibri"/>
              </a:rPr>
              <a:t> (DL2-Z-0055)</a:t>
            </a:r>
          </a:p>
          <a:p>
            <a:r>
              <a:rPr lang="fr-FR" sz="2400" i="1" dirty="0" smtClean="0">
                <a:latin typeface="Calibri"/>
                <a:cs typeface="Calibri"/>
              </a:rPr>
              <a:t>But </a:t>
            </a:r>
            <a:r>
              <a:rPr lang="fr-FR" sz="2400" i="1" dirty="0" err="1" smtClean="0">
                <a:latin typeface="Calibri"/>
                <a:cs typeface="Calibri"/>
              </a:rPr>
              <a:t>when</a:t>
            </a:r>
            <a:r>
              <a:rPr lang="fr-FR" sz="2400" i="1" dirty="0" smtClean="0">
                <a:latin typeface="Calibri"/>
                <a:cs typeface="Calibri"/>
              </a:rPr>
              <a:t> ou </a:t>
            </a:r>
            <a:r>
              <a:rPr lang="fr-FR" sz="2400" i="1" dirty="0" err="1" smtClean="0">
                <a:latin typeface="Calibri"/>
                <a:cs typeface="Calibri"/>
              </a:rPr>
              <a:t>buy</a:t>
            </a:r>
            <a:r>
              <a:rPr lang="fr-FR" sz="2400" i="1" dirty="0" smtClean="0">
                <a:latin typeface="Calibri"/>
                <a:cs typeface="Calibri"/>
              </a:rPr>
              <a:t> [</a:t>
            </a:r>
            <a:r>
              <a:rPr lang="fr-FR" sz="2400" i="1" dirty="0" err="1" smtClean="0">
                <a:latin typeface="Calibri"/>
                <a:cs typeface="Calibri"/>
              </a:rPr>
              <a:t>these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newspapers</a:t>
            </a:r>
            <a:r>
              <a:rPr lang="fr-FR" sz="2400" i="1" dirty="0" smtClean="0">
                <a:latin typeface="Calibri"/>
                <a:cs typeface="Calibri"/>
              </a:rPr>
              <a:t>], </a:t>
            </a:r>
            <a:r>
              <a:rPr lang="fr-FR" sz="2400" i="1" dirty="0" err="1" smtClean="0">
                <a:latin typeface="Calibri"/>
                <a:cs typeface="Calibri"/>
              </a:rPr>
              <a:t>you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discover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that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there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sits</a:t>
            </a:r>
            <a:r>
              <a:rPr lang="fr-FR" sz="2400" i="1" dirty="0" smtClean="0">
                <a:latin typeface="Calibri"/>
                <a:cs typeface="Calibri"/>
              </a:rPr>
              <a:t> </a:t>
            </a:r>
            <a:r>
              <a:rPr lang="fr-FR" sz="2400" i="1" dirty="0" err="1" smtClean="0">
                <a:latin typeface="Calibri"/>
                <a:cs typeface="Calibri"/>
              </a:rPr>
              <a:t>nothing</a:t>
            </a:r>
            <a:r>
              <a:rPr lang="fr-FR" sz="2400" i="1" dirty="0" smtClean="0">
                <a:latin typeface="Calibri"/>
                <a:cs typeface="Calibri"/>
              </a:rPr>
              <a:t> in </a:t>
            </a:r>
            <a:r>
              <a:rPr lang="fr-FR" sz="2400" i="1" dirty="0" err="1" smtClean="0">
                <a:latin typeface="Calibri"/>
                <a:cs typeface="Calibri"/>
              </a:rPr>
              <a:t>them</a:t>
            </a:r>
            <a:endParaRPr lang="fr-FR" sz="2400" i="1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295400"/>
          </a:xfrm>
        </p:spPr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Text</a:t>
            </a:r>
            <a:r>
              <a:rPr lang="fr-FR" dirty="0" smtClean="0">
                <a:latin typeface="Calibri"/>
                <a:cs typeface="Calibri"/>
              </a:rPr>
              <a:t> as standing </a:t>
            </a:r>
            <a:r>
              <a:rPr lang="fr-FR" dirty="0" err="1" smtClean="0">
                <a:latin typeface="Calibri"/>
                <a:cs typeface="Calibri"/>
              </a:rPr>
              <a:t>entity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smtClean="0">
                <a:latin typeface="Calibri"/>
                <a:cs typeface="Calibri"/>
              </a:rPr>
              <a:t>S</a:t>
            </a:r>
            <a:r>
              <a:rPr lang="fr-FR" dirty="0" err="1" smtClean="0">
                <a:latin typeface="Calibri"/>
                <a:cs typeface="Calibri"/>
              </a:rPr>
              <a:t>taan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used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incorrectly</a:t>
            </a:r>
            <a:r>
              <a:rPr lang="fr-FR" dirty="0" smtClean="0">
                <a:latin typeface="Calibri"/>
                <a:cs typeface="Calibri"/>
              </a:rPr>
              <a:t> (</a:t>
            </a:r>
            <a:r>
              <a:rPr lang="fr-FR" dirty="0" err="1" smtClean="0">
                <a:latin typeface="Calibri"/>
                <a:cs typeface="Calibri"/>
              </a:rPr>
              <a:t>overextension</a:t>
            </a:r>
            <a:r>
              <a:rPr lang="fr-FR" dirty="0" smtClean="0">
                <a:latin typeface="Calibri"/>
                <a:cs typeface="Calibri"/>
              </a:rPr>
              <a:t>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57200" y="2590800"/>
            <a:ext cx="8229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i="1" dirty="0">
                <a:latin typeface="Calibri"/>
                <a:cs typeface="Calibri"/>
              </a:rPr>
              <a:t>Er </a:t>
            </a:r>
            <a:r>
              <a:rPr lang="fr-FR" sz="2400" i="1" baseline="30000" dirty="0">
                <a:latin typeface="Calibri"/>
                <a:cs typeface="Calibri"/>
              </a:rPr>
              <a:t>?</a:t>
            </a:r>
            <a:r>
              <a:rPr lang="fr-FR" sz="2400" i="1" dirty="0">
                <a:latin typeface="Calibri"/>
                <a:cs typeface="Calibri"/>
              </a:rPr>
              <a:t>*</a:t>
            </a:r>
            <a:r>
              <a:rPr lang="fr-FR" sz="2400" b="1" i="1" dirty="0" err="1">
                <a:latin typeface="Calibri"/>
                <a:cs typeface="Calibri"/>
              </a:rPr>
              <a:t>staat</a:t>
            </a:r>
            <a:r>
              <a:rPr lang="fr-FR" sz="2400" i="1" dirty="0">
                <a:latin typeface="Calibri"/>
                <a:cs typeface="Calibri"/>
              </a:rPr>
              <a:t> </a:t>
            </a:r>
            <a:r>
              <a:rPr lang="fr-FR" sz="2400" i="1" dirty="0" err="1">
                <a:latin typeface="Calibri"/>
                <a:cs typeface="Calibri"/>
              </a:rPr>
              <a:t>een</a:t>
            </a:r>
            <a:r>
              <a:rPr lang="fr-FR" sz="2400" i="1" dirty="0">
                <a:latin typeface="Calibri"/>
                <a:cs typeface="Calibri"/>
              </a:rPr>
              <a:t> </a:t>
            </a:r>
            <a:r>
              <a:rPr lang="fr-FR" sz="2400" i="1" dirty="0" err="1">
                <a:latin typeface="Calibri"/>
                <a:cs typeface="Calibri"/>
              </a:rPr>
              <a:t>bijbedoeling</a:t>
            </a:r>
            <a:r>
              <a:rPr lang="fr-FR" sz="2400" i="1" dirty="0">
                <a:latin typeface="Calibri"/>
                <a:cs typeface="Calibri"/>
              </a:rPr>
              <a:t> in de </a:t>
            </a:r>
            <a:r>
              <a:rPr lang="fr-FR" sz="2400" i="1" dirty="0" err="1">
                <a:latin typeface="Calibri"/>
                <a:cs typeface="Calibri"/>
              </a:rPr>
              <a:t>zin</a:t>
            </a:r>
            <a:r>
              <a:rPr lang="fr-FR" sz="2400" i="1" dirty="0">
                <a:latin typeface="Calibri"/>
                <a:cs typeface="Calibri"/>
              </a:rPr>
              <a:t> die op </a:t>
            </a:r>
            <a:r>
              <a:rPr lang="fr-FR" sz="2400" i="1" dirty="0" err="1">
                <a:latin typeface="Calibri"/>
                <a:cs typeface="Calibri"/>
              </a:rPr>
              <a:t>een</a:t>
            </a:r>
            <a:r>
              <a:rPr lang="fr-FR" sz="2400" i="1" dirty="0">
                <a:latin typeface="Calibri"/>
                <a:cs typeface="Calibri"/>
              </a:rPr>
              <a:t> </a:t>
            </a:r>
            <a:r>
              <a:rPr lang="fr-FR" sz="2400" i="1" dirty="0" err="1">
                <a:latin typeface="Calibri"/>
                <a:cs typeface="Calibri"/>
              </a:rPr>
              <a:t>verschillende</a:t>
            </a:r>
            <a:r>
              <a:rPr lang="fr-FR" sz="2400" i="1" dirty="0">
                <a:latin typeface="Calibri"/>
                <a:cs typeface="Calibri"/>
              </a:rPr>
              <a:t> manier </a:t>
            </a:r>
            <a:r>
              <a:rPr lang="fr-FR" sz="2400" i="1" dirty="0" err="1">
                <a:latin typeface="Calibri"/>
                <a:cs typeface="Calibri"/>
              </a:rPr>
              <a:t>geïnterpreteerd</a:t>
            </a:r>
            <a:r>
              <a:rPr lang="fr-FR" sz="2400" i="1" dirty="0">
                <a:latin typeface="Calibri"/>
                <a:cs typeface="Calibri"/>
              </a:rPr>
              <a:t> </a:t>
            </a:r>
            <a:r>
              <a:rPr lang="fr-FR" sz="2400" i="1" dirty="0" err="1">
                <a:latin typeface="Calibri"/>
                <a:cs typeface="Calibri"/>
              </a:rPr>
              <a:t>zal</a:t>
            </a:r>
            <a:r>
              <a:rPr lang="fr-FR" sz="2400" i="1" dirty="0">
                <a:latin typeface="Calibri"/>
                <a:cs typeface="Calibri"/>
              </a:rPr>
              <a:t> </a:t>
            </a:r>
            <a:r>
              <a:rPr lang="fr-FR" sz="2400" i="1" dirty="0" err="1">
                <a:latin typeface="Calibri"/>
                <a:cs typeface="Calibri"/>
              </a:rPr>
              <a:t>worden</a:t>
            </a:r>
            <a:r>
              <a:rPr lang="fr-FR" sz="2400" i="1" dirty="0">
                <a:latin typeface="Calibri"/>
                <a:cs typeface="Calibri"/>
              </a:rPr>
              <a:t> </a:t>
            </a:r>
            <a:r>
              <a:rPr lang="fr-FR" sz="2400" dirty="0">
                <a:latin typeface="Calibri"/>
                <a:cs typeface="Calibri"/>
              </a:rPr>
              <a:t>(DL2-S-0160)</a:t>
            </a:r>
            <a:endParaRPr lang="fr-FR" sz="2400" dirty="0" smtClean="0">
              <a:latin typeface="Calibri"/>
              <a:cs typeface="Calibri"/>
            </a:endParaRPr>
          </a:p>
          <a:p>
            <a:r>
              <a:rPr lang="fr-FR" sz="2400" dirty="0" err="1" smtClean="0">
                <a:latin typeface="Calibri"/>
                <a:cs typeface="Calibri"/>
              </a:rPr>
              <a:t>there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>
                <a:latin typeface="Calibri"/>
                <a:cs typeface="Calibri"/>
              </a:rPr>
              <a:t>stands a </a:t>
            </a:r>
            <a:r>
              <a:rPr lang="fr-FR" sz="2400" dirty="0" err="1">
                <a:latin typeface="Calibri"/>
                <a:cs typeface="Calibri"/>
              </a:rPr>
              <a:t>hidden</a:t>
            </a:r>
            <a:r>
              <a:rPr lang="fr-FR" sz="2400" dirty="0">
                <a:latin typeface="Calibri"/>
                <a:cs typeface="Calibri"/>
              </a:rPr>
              <a:t> intention in the sentence </a:t>
            </a:r>
            <a:r>
              <a:rPr lang="fr-FR" sz="2400" dirty="0" err="1">
                <a:latin typeface="Calibri"/>
                <a:cs typeface="Calibri"/>
              </a:rPr>
              <a:t>that</a:t>
            </a:r>
            <a:r>
              <a:rPr lang="fr-FR" sz="2400" dirty="0">
                <a:latin typeface="Calibri"/>
                <a:cs typeface="Calibri"/>
              </a:rPr>
              <a:t> </a:t>
            </a:r>
            <a:r>
              <a:rPr lang="fr-FR" sz="2400" dirty="0" err="1">
                <a:latin typeface="Calibri"/>
                <a:cs typeface="Calibri"/>
              </a:rPr>
              <a:t>will</a:t>
            </a:r>
            <a:r>
              <a:rPr lang="fr-FR" sz="2400" dirty="0">
                <a:latin typeface="Calibri"/>
                <a:cs typeface="Calibri"/>
              </a:rPr>
              <a:t> </a:t>
            </a:r>
            <a:r>
              <a:rPr lang="fr-FR" sz="2400" dirty="0" err="1">
                <a:latin typeface="Calibri"/>
                <a:cs typeface="Calibri"/>
              </a:rPr>
              <a:t>be</a:t>
            </a:r>
            <a:r>
              <a:rPr lang="fr-FR" sz="2400" dirty="0">
                <a:latin typeface="Calibri"/>
                <a:cs typeface="Calibri"/>
              </a:rPr>
              <a:t> </a:t>
            </a:r>
            <a:r>
              <a:rPr lang="fr-FR" sz="2400" dirty="0" err="1">
                <a:latin typeface="Calibri"/>
                <a:cs typeface="Calibri"/>
              </a:rPr>
              <a:t>interpreted</a:t>
            </a:r>
            <a:r>
              <a:rPr lang="fr-FR" sz="2400" dirty="0">
                <a:latin typeface="Calibri"/>
                <a:cs typeface="Calibri"/>
              </a:rPr>
              <a:t> in a </a:t>
            </a:r>
            <a:r>
              <a:rPr lang="fr-FR" sz="2400" dirty="0" err="1">
                <a:latin typeface="Calibri"/>
                <a:cs typeface="Calibri"/>
              </a:rPr>
              <a:t>different</a:t>
            </a:r>
            <a:r>
              <a:rPr lang="fr-FR" sz="2400" dirty="0">
                <a:latin typeface="Calibri"/>
                <a:cs typeface="Calibri"/>
              </a:rPr>
              <a:t> </a:t>
            </a:r>
            <a:r>
              <a:rPr lang="fr-FR" sz="2400" dirty="0" err="1">
                <a:latin typeface="Calibri"/>
                <a:cs typeface="Calibri"/>
              </a:rPr>
              <a:t>way</a:t>
            </a:r>
            <a:endParaRPr lang="fr-FR" sz="2400" dirty="0">
              <a:latin typeface="Calibri"/>
              <a:cs typeface="Calibri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57200" y="5750004"/>
            <a:ext cx="845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=&gt; </a:t>
            </a:r>
            <a:r>
              <a:rPr lang="fr-FR" sz="2400" dirty="0" err="1" smtClean="0">
                <a:latin typeface="Calibri"/>
                <a:cs typeface="Calibri"/>
              </a:rPr>
              <a:t>Learners</a:t>
            </a:r>
            <a:r>
              <a:rPr lang="fr-FR" sz="2400" dirty="0" smtClean="0">
                <a:latin typeface="Calibri"/>
                <a:cs typeface="Calibri"/>
              </a:rPr>
              <a:t> are </a:t>
            </a:r>
            <a:r>
              <a:rPr lang="fr-FR" sz="2400" dirty="0" err="1" smtClean="0">
                <a:latin typeface="Calibri"/>
                <a:cs typeface="Calibri"/>
              </a:rPr>
              <a:t>aware</a:t>
            </a:r>
            <a:r>
              <a:rPr lang="fr-FR" sz="2400" dirty="0" smtClean="0">
                <a:latin typeface="Calibri"/>
                <a:cs typeface="Calibri"/>
              </a:rPr>
              <a:t> of certain </a:t>
            </a:r>
            <a:r>
              <a:rPr lang="fr-FR" sz="2400" dirty="0" err="1" smtClean="0">
                <a:latin typeface="Calibri"/>
                <a:cs typeface="Calibri"/>
              </a:rPr>
              <a:t>common</a:t>
            </a:r>
            <a:r>
              <a:rPr lang="fr-FR" sz="2400" dirty="0" smtClean="0">
                <a:latin typeface="Calibri"/>
                <a:cs typeface="Calibri"/>
              </a:rPr>
              <a:t> extensions, but do not master </a:t>
            </a:r>
            <a:r>
              <a:rPr lang="fr-FR" sz="2400" dirty="0" err="1" smtClean="0">
                <a:latin typeface="Calibri"/>
                <a:cs typeface="Calibri"/>
              </a:rPr>
              <a:t>some</a:t>
            </a:r>
            <a:r>
              <a:rPr lang="fr-FR" sz="2400" dirty="0" smtClean="0">
                <a:latin typeface="Calibri"/>
                <a:cs typeface="Calibri"/>
              </a:rPr>
              <a:t> of the </a:t>
            </a:r>
            <a:r>
              <a:rPr lang="fr-FR" sz="2400" dirty="0" err="1" smtClean="0">
                <a:latin typeface="Calibri"/>
                <a:cs typeface="Calibri"/>
              </a:rPr>
              <a:t>collocational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subtleties</a:t>
            </a:r>
            <a:r>
              <a:rPr lang="fr-FR" sz="2400" dirty="0" smtClean="0">
                <a:latin typeface="Calibri"/>
                <a:cs typeface="Calibri"/>
              </a:rPr>
              <a:t> of the </a:t>
            </a:r>
            <a:r>
              <a:rPr lang="fr-FR" sz="2400" dirty="0" err="1" smtClean="0">
                <a:latin typeface="Calibri"/>
                <a:cs typeface="Calibri"/>
              </a:rPr>
              <a:t>target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language</a:t>
            </a:r>
            <a:r>
              <a:rPr lang="fr-FR" sz="2400" dirty="0" smtClean="0">
                <a:latin typeface="Calibri"/>
                <a:cs typeface="Calibri"/>
              </a:rPr>
              <a:t>.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09600" y="4495800"/>
            <a:ext cx="845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Overt</a:t>
            </a:r>
            <a:r>
              <a:rPr lang="fr-FR" sz="2400" dirty="0" smtClean="0">
                <a:latin typeface="Calibri"/>
                <a:cs typeface="Calibri"/>
              </a:rPr>
              <a:t> expression of </a:t>
            </a:r>
            <a:r>
              <a:rPr lang="fr-FR" sz="2400" dirty="0" err="1" smtClean="0">
                <a:latin typeface="Calibri"/>
                <a:cs typeface="Calibri"/>
              </a:rPr>
              <a:t>ideas</a:t>
            </a:r>
            <a:r>
              <a:rPr lang="fr-FR" sz="2400" dirty="0" smtClean="0">
                <a:latin typeface="Calibri"/>
                <a:cs typeface="Calibri"/>
              </a:rPr>
              <a:t> = </a:t>
            </a:r>
            <a:r>
              <a:rPr lang="fr-FR" sz="2400" i="1" dirty="0" err="1" smtClean="0">
                <a:latin typeface="Calibri"/>
                <a:cs typeface="Calibri"/>
              </a:rPr>
              <a:t>staan</a:t>
            </a:r>
            <a:r>
              <a:rPr lang="fr-FR" sz="2400" dirty="0" smtClean="0">
                <a:latin typeface="Calibri"/>
                <a:cs typeface="Calibri"/>
              </a:rPr>
              <a:t> (</a:t>
            </a:r>
            <a:r>
              <a:rPr lang="fr-FR" sz="2400" dirty="0" err="1" smtClean="0">
                <a:latin typeface="Calibri"/>
                <a:cs typeface="Calibri"/>
              </a:rPr>
              <a:t>metonymy</a:t>
            </a:r>
            <a:r>
              <a:rPr lang="fr-FR" sz="2400" dirty="0" smtClean="0">
                <a:latin typeface="Calibri"/>
                <a:cs typeface="Calibri"/>
              </a:rPr>
              <a:t>)</a:t>
            </a:r>
          </a:p>
          <a:p>
            <a:pPr>
              <a:buFont typeface="Arial"/>
              <a:buChar char="•"/>
            </a:pP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Covert</a:t>
            </a:r>
            <a:r>
              <a:rPr lang="fr-FR" sz="2400" dirty="0" smtClean="0">
                <a:latin typeface="Calibri"/>
                <a:cs typeface="Calibri"/>
              </a:rPr>
              <a:t> expression of </a:t>
            </a:r>
            <a:r>
              <a:rPr lang="fr-FR" sz="2400" dirty="0" err="1" smtClean="0">
                <a:latin typeface="Calibri"/>
                <a:cs typeface="Calibri"/>
              </a:rPr>
              <a:t>ideas</a:t>
            </a:r>
            <a:r>
              <a:rPr lang="fr-FR" sz="2400" dirty="0" smtClean="0">
                <a:latin typeface="Calibri"/>
                <a:cs typeface="Calibri"/>
              </a:rPr>
              <a:t> = </a:t>
            </a:r>
            <a:r>
              <a:rPr lang="fr-FR" sz="2400" i="1" dirty="0" err="1" smtClean="0">
                <a:latin typeface="Calibri"/>
                <a:cs typeface="Calibri"/>
              </a:rPr>
              <a:t>zitten</a:t>
            </a:r>
            <a:r>
              <a:rPr lang="fr-FR" sz="2400" dirty="0" smtClean="0">
                <a:latin typeface="Calibri"/>
                <a:cs typeface="Calibri"/>
              </a:rPr>
              <a:t> (</a:t>
            </a:r>
            <a:r>
              <a:rPr lang="fr-FR" sz="2400" dirty="0" err="1" smtClean="0">
                <a:latin typeface="Calibri"/>
                <a:cs typeface="Calibri"/>
              </a:rPr>
              <a:t>containment</a:t>
            </a:r>
            <a:r>
              <a:rPr lang="fr-FR" sz="2400" dirty="0" smtClean="0">
                <a:latin typeface="Calibri"/>
                <a:cs typeface="Calibri"/>
              </a:rPr>
              <a:t>)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627376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Calibri"/>
                <a:cs typeface="Calibri"/>
              </a:rPr>
              <a:t>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confusion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Geotopographical</a:t>
            </a:r>
            <a:r>
              <a:rPr lang="fr-FR" dirty="0" smtClean="0">
                <a:latin typeface="Calibri"/>
                <a:cs typeface="Calibri"/>
              </a:rPr>
              <a:t> location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L</a:t>
            </a:r>
            <a:r>
              <a:rPr lang="nl-BE" dirty="0" smtClean="0">
                <a:latin typeface="Calibri"/>
                <a:cs typeface="Calibri"/>
              </a:rPr>
              <a:t>ocation of buildings, cities, villages,</a:t>
            </a:r>
            <a:r>
              <a:rPr lang="fr-FR" dirty="0" smtClean="0">
                <a:latin typeface="Calibri"/>
                <a:cs typeface="Calibri"/>
              </a:rPr>
              <a:t>…</a:t>
            </a:r>
          </a:p>
          <a:p>
            <a:pPr lvl="3"/>
            <a:r>
              <a:rPr lang="fr-FR" dirty="0" smtClean="0">
                <a:latin typeface="Calibri"/>
                <a:cs typeface="Calibri"/>
              </a:rPr>
              <a:t>33% of the correct use of </a:t>
            </a:r>
            <a:r>
              <a:rPr lang="fr-FR" i="1" dirty="0" err="1" smtClean="0">
                <a:latin typeface="Calibri"/>
                <a:cs typeface="Calibri"/>
              </a:rPr>
              <a:t>liggen</a:t>
            </a:r>
            <a:endParaRPr lang="fr-FR" i="1" dirty="0" smtClean="0">
              <a:latin typeface="Calibri"/>
              <a:cs typeface="Calibri"/>
            </a:endParaRPr>
          </a:p>
          <a:p>
            <a:pPr lvl="3"/>
            <a:r>
              <a:rPr lang="fr-FR" dirty="0" err="1" smtClean="0">
                <a:latin typeface="Calibri"/>
                <a:cs typeface="Calibri"/>
              </a:rPr>
              <a:t>Some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mistakes</a:t>
            </a:r>
            <a:endParaRPr lang="fr-FR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Typological</a:t>
            </a:r>
            <a:r>
              <a:rPr lang="fr-FR" dirty="0" smtClean="0">
                <a:latin typeface="Calibri"/>
                <a:cs typeface="Calibri"/>
              </a:rPr>
              <a:t> background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35024"/>
            <a:ext cx="8229600" cy="1636776"/>
          </a:xfrm>
        </p:spPr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Tricky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matter</a:t>
            </a:r>
            <a:r>
              <a:rPr lang="fr-FR" dirty="0" smtClean="0">
                <a:latin typeface="Calibri"/>
                <a:cs typeface="Calibri"/>
              </a:rPr>
              <a:t> for </a:t>
            </a:r>
            <a:r>
              <a:rPr lang="fr-FR" dirty="0" err="1" smtClean="0">
                <a:latin typeface="Calibri"/>
                <a:cs typeface="Calibri"/>
              </a:rPr>
              <a:t>French-speaking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learners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smtClean="0">
                <a:latin typeface="Calibri"/>
                <a:cs typeface="Calibri"/>
              </a:rPr>
              <a:t>E</a:t>
            </a:r>
            <a:r>
              <a:rPr lang="fr-FR" dirty="0" err="1" smtClean="0">
                <a:latin typeface="Calibri"/>
                <a:cs typeface="Calibri"/>
              </a:rPr>
              <a:t>ven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at</a:t>
            </a:r>
            <a:r>
              <a:rPr lang="fr-FR" dirty="0" smtClean="0">
                <a:latin typeface="Calibri"/>
                <a:cs typeface="Calibri"/>
              </a:rPr>
              <a:t> a </a:t>
            </a:r>
            <a:r>
              <a:rPr lang="fr-FR" dirty="0" err="1" smtClean="0">
                <a:latin typeface="Calibri"/>
                <a:cs typeface="Calibri"/>
              </a:rPr>
              <a:t>high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level</a:t>
            </a:r>
            <a:r>
              <a:rPr lang="fr-FR" dirty="0" smtClean="0">
                <a:latin typeface="Calibri"/>
                <a:cs typeface="Calibri"/>
              </a:rPr>
              <a:t> of FL </a:t>
            </a:r>
            <a:r>
              <a:rPr lang="fr-FR" dirty="0" err="1" smtClean="0">
                <a:latin typeface="Calibri"/>
                <a:cs typeface="Calibri"/>
              </a:rPr>
              <a:t>proficiency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err="1" smtClean="0">
                <a:latin typeface="Calibri"/>
                <a:cs typeface="Calibri"/>
              </a:rPr>
              <a:t>Typological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differences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between</a:t>
            </a:r>
            <a:r>
              <a:rPr lang="fr-FR" dirty="0" smtClean="0">
                <a:latin typeface="Calibri"/>
                <a:cs typeface="Calibri"/>
              </a:rPr>
              <a:t> French and </a:t>
            </a:r>
            <a:r>
              <a:rPr lang="fr-FR" dirty="0" err="1" smtClean="0">
                <a:latin typeface="Calibri"/>
                <a:cs typeface="Calibri"/>
              </a:rPr>
              <a:t>Dutch</a:t>
            </a:r>
            <a:endParaRPr lang="fr-FR" dirty="0" smtClean="0">
              <a:latin typeface="Calibri"/>
              <a:cs typeface="Calibri"/>
            </a:endParaRPr>
          </a:p>
          <a:p>
            <a:pPr lvl="1"/>
            <a:endParaRPr lang="fr-FR" dirty="0">
              <a:latin typeface="Calibri"/>
              <a:cs typeface="Calibri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2768316"/>
            <a:ext cx="5683250" cy="40896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066800"/>
          </a:xfrm>
        </p:spPr>
        <p:txBody>
          <a:bodyPr>
            <a:normAutofit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Geotopographical</a:t>
            </a:r>
            <a:r>
              <a:rPr lang="fr-FR" dirty="0" smtClean="0">
                <a:latin typeface="Calibri"/>
                <a:cs typeface="Calibri"/>
              </a:rPr>
              <a:t> location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not </a:t>
            </a:r>
            <a:r>
              <a:rPr lang="fr-FR" dirty="0" err="1" smtClean="0">
                <a:latin typeface="Calibri"/>
                <a:cs typeface="Calibri"/>
              </a:rPr>
              <a:t>being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used</a:t>
            </a:r>
            <a:endParaRPr lang="fr-FR" dirty="0" smtClean="0">
              <a:latin typeface="Calibri"/>
              <a:cs typeface="Calibri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57200" y="2133601"/>
            <a:ext cx="8229600" cy="313932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/>
                <a:cs typeface="Calibri"/>
              </a:rPr>
              <a:t>(1)	</a:t>
            </a:r>
            <a:r>
              <a:rPr lang="fr-FR" i="1" dirty="0">
                <a:latin typeface="Calibri"/>
                <a:cs typeface="Calibri"/>
              </a:rPr>
              <a:t>de </a:t>
            </a:r>
            <a:r>
              <a:rPr lang="fr-FR" i="1" dirty="0" err="1">
                <a:latin typeface="Calibri"/>
                <a:cs typeface="Calibri"/>
              </a:rPr>
              <a:t>landen</a:t>
            </a:r>
            <a:r>
              <a:rPr lang="fr-FR" i="1" dirty="0">
                <a:latin typeface="Calibri"/>
                <a:cs typeface="Calibri"/>
              </a:rPr>
              <a:t> die </a:t>
            </a:r>
            <a:r>
              <a:rPr lang="fr-FR" i="1" dirty="0" err="1">
                <a:latin typeface="Calibri"/>
                <a:cs typeface="Calibri"/>
              </a:rPr>
              <a:t>vlak</a:t>
            </a:r>
            <a:r>
              <a:rPr lang="fr-FR" i="1" dirty="0">
                <a:latin typeface="Calibri"/>
                <a:cs typeface="Calibri"/>
              </a:rPr>
              <a:t> </a:t>
            </a:r>
            <a:r>
              <a:rPr lang="fr-FR" i="1" dirty="0" err="1">
                <a:latin typeface="Calibri"/>
                <a:cs typeface="Calibri"/>
              </a:rPr>
              <a:t>bij</a:t>
            </a:r>
            <a:r>
              <a:rPr lang="fr-FR" i="1" dirty="0">
                <a:latin typeface="Calibri"/>
                <a:cs typeface="Calibri"/>
              </a:rPr>
              <a:t> de </a:t>
            </a:r>
            <a:r>
              <a:rPr lang="fr-FR" i="1" dirty="0" err="1">
                <a:latin typeface="Calibri"/>
                <a:cs typeface="Calibri"/>
              </a:rPr>
              <a:t>zee</a:t>
            </a:r>
            <a:r>
              <a:rPr lang="fr-FR" i="1" dirty="0">
                <a:latin typeface="Calibri"/>
                <a:cs typeface="Calibri"/>
              </a:rPr>
              <a:t> *</a:t>
            </a:r>
            <a:r>
              <a:rPr lang="fr-FR" b="1" i="1" dirty="0" err="1">
                <a:latin typeface="Calibri"/>
                <a:cs typeface="Calibri"/>
              </a:rPr>
              <a:t>staan</a:t>
            </a:r>
            <a:r>
              <a:rPr lang="fr-FR" i="1" dirty="0">
                <a:latin typeface="Calibri"/>
                <a:cs typeface="Calibri"/>
              </a:rPr>
              <a:t> ... </a:t>
            </a:r>
            <a:r>
              <a:rPr lang="fr-FR" dirty="0">
                <a:latin typeface="Calibri"/>
                <a:cs typeface="Calibri"/>
              </a:rPr>
              <a:t>(DL2-S-0012)</a:t>
            </a:r>
          </a:p>
          <a:p>
            <a:r>
              <a:rPr lang="fr-FR" dirty="0" smtClean="0">
                <a:latin typeface="Calibri"/>
                <a:cs typeface="Calibri"/>
              </a:rPr>
              <a:t>	the </a:t>
            </a:r>
            <a:r>
              <a:rPr lang="fr-FR" dirty="0">
                <a:latin typeface="Calibri"/>
                <a:cs typeface="Calibri"/>
              </a:rPr>
              <a:t>countries </a:t>
            </a:r>
            <a:r>
              <a:rPr lang="fr-FR" dirty="0" err="1">
                <a:latin typeface="Calibri"/>
                <a:cs typeface="Calibri"/>
              </a:rPr>
              <a:t>that</a:t>
            </a:r>
            <a:r>
              <a:rPr lang="fr-FR" dirty="0">
                <a:latin typeface="Calibri"/>
                <a:cs typeface="Calibri"/>
              </a:rPr>
              <a:t> stand close to the </a:t>
            </a:r>
            <a:r>
              <a:rPr lang="fr-FR" dirty="0" err="1" smtClean="0">
                <a:latin typeface="Calibri"/>
                <a:cs typeface="Calibri"/>
              </a:rPr>
              <a:t>sea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smtClean="0">
                <a:latin typeface="Calibri"/>
                <a:cs typeface="Calibri"/>
              </a:rPr>
              <a:t>(2)   </a:t>
            </a:r>
            <a:r>
              <a:rPr lang="fr-FR" i="1" dirty="0" err="1" smtClean="0">
                <a:latin typeface="Calibri"/>
                <a:cs typeface="Calibri"/>
              </a:rPr>
              <a:t>terwijl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 err="1">
                <a:latin typeface="Calibri"/>
                <a:cs typeface="Calibri"/>
              </a:rPr>
              <a:t>Gosselies</a:t>
            </a:r>
            <a:r>
              <a:rPr lang="fr-FR" i="1" dirty="0">
                <a:latin typeface="Calibri"/>
                <a:cs typeface="Calibri"/>
              </a:rPr>
              <a:t> ... </a:t>
            </a:r>
            <a:r>
              <a:rPr lang="fr-FR" i="1" dirty="0" err="1">
                <a:latin typeface="Calibri"/>
                <a:cs typeface="Calibri"/>
              </a:rPr>
              <a:t>verder</a:t>
            </a:r>
            <a:r>
              <a:rPr lang="fr-FR" i="1" dirty="0">
                <a:latin typeface="Calibri"/>
                <a:cs typeface="Calibri"/>
              </a:rPr>
              <a:t> van Charleroi *</a:t>
            </a:r>
            <a:r>
              <a:rPr lang="fr-FR" b="1" i="1" dirty="0" err="1">
                <a:latin typeface="Calibri"/>
                <a:cs typeface="Calibri"/>
              </a:rPr>
              <a:t>staat</a:t>
            </a:r>
            <a:r>
              <a:rPr lang="fr-FR" i="1" dirty="0">
                <a:latin typeface="Calibri"/>
                <a:cs typeface="Calibri"/>
              </a:rPr>
              <a:t> </a:t>
            </a:r>
            <a:r>
              <a:rPr lang="fr-FR" dirty="0">
                <a:latin typeface="Calibri"/>
                <a:cs typeface="Calibri"/>
              </a:rPr>
              <a:t>(DL2-S-0114)</a:t>
            </a:r>
          </a:p>
          <a:p>
            <a:r>
              <a:rPr lang="fr-FR" dirty="0" smtClean="0">
                <a:latin typeface="Calibri"/>
                <a:cs typeface="Calibri"/>
              </a:rPr>
              <a:t>	</a:t>
            </a:r>
            <a:r>
              <a:rPr lang="fr-FR" dirty="0" err="1" smtClean="0">
                <a:latin typeface="Calibri"/>
                <a:cs typeface="Calibri"/>
              </a:rPr>
              <a:t>while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>
                <a:latin typeface="Calibri"/>
                <a:cs typeface="Calibri"/>
              </a:rPr>
              <a:t>Gosselies</a:t>
            </a:r>
            <a:r>
              <a:rPr lang="fr-FR" dirty="0">
                <a:latin typeface="Calibri"/>
                <a:cs typeface="Calibri"/>
              </a:rPr>
              <a:t> stands </a:t>
            </a:r>
            <a:r>
              <a:rPr lang="fr-FR" dirty="0" err="1">
                <a:latin typeface="Calibri"/>
                <a:cs typeface="Calibri"/>
              </a:rPr>
              <a:t>further</a:t>
            </a:r>
            <a:r>
              <a:rPr lang="fr-FR" dirty="0">
                <a:latin typeface="Calibri"/>
                <a:cs typeface="Calibri"/>
              </a:rPr>
              <a:t> </a:t>
            </a:r>
            <a:r>
              <a:rPr lang="fr-FR" dirty="0" err="1">
                <a:latin typeface="Calibri"/>
                <a:cs typeface="Calibri"/>
              </a:rPr>
              <a:t>away</a:t>
            </a:r>
            <a:r>
              <a:rPr lang="fr-FR" dirty="0">
                <a:latin typeface="Calibri"/>
                <a:cs typeface="Calibri"/>
              </a:rPr>
              <a:t> </a:t>
            </a:r>
            <a:r>
              <a:rPr lang="fr-FR" dirty="0" err="1">
                <a:latin typeface="Calibri"/>
                <a:cs typeface="Calibri"/>
              </a:rPr>
              <a:t>from</a:t>
            </a:r>
            <a:r>
              <a:rPr lang="fr-FR" dirty="0">
                <a:latin typeface="Calibri"/>
                <a:cs typeface="Calibri"/>
              </a:rPr>
              <a:t> Charleroi 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smtClean="0">
                <a:latin typeface="Calibri"/>
                <a:cs typeface="Calibri"/>
              </a:rPr>
              <a:t>(3)   </a:t>
            </a:r>
            <a:r>
              <a:rPr lang="fr-FR" i="1" dirty="0" err="1" smtClean="0">
                <a:latin typeface="Calibri"/>
                <a:cs typeface="Calibri"/>
              </a:rPr>
              <a:t>Daar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>
                <a:latin typeface="Calibri"/>
                <a:cs typeface="Calibri"/>
              </a:rPr>
              <a:t>*</a:t>
            </a:r>
            <a:r>
              <a:rPr lang="fr-FR" b="1" i="1" dirty="0" err="1">
                <a:latin typeface="Calibri"/>
                <a:cs typeface="Calibri"/>
              </a:rPr>
              <a:t>staat</a:t>
            </a:r>
            <a:r>
              <a:rPr lang="fr-FR" i="1" dirty="0">
                <a:latin typeface="Calibri"/>
                <a:cs typeface="Calibri"/>
              </a:rPr>
              <a:t> </a:t>
            </a:r>
            <a:r>
              <a:rPr lang="fr-FR" i="1" dirty="0" err="1">
                <a:latin typeface="Calibri"/>
                <a:cs typeface="Calibri"/>
              </a:rPr>
              <a:t>een</a:t>
            </a:r>
            <a:r>
              <a:rPr lang="fr-FR" i="1" dirty="0">
                <a:latin typeface="Calibri"/>
                <a:cs typeface="Calibri"/>
              </a:rPr>
              <a:t> </a:t>
            </a:r>
            <a:r>
              <a:rPr lang="fr-FR" i="1" dirty="0" err="1">
                <a:latin typeface="Calibri"/>
                <a:cs typeface="Calibri"/>
              </a:rPr>
              <a:t>beautycenter</a:t>
            </a:r>
            <a:r>
              <a:rPr lang="fr-FR" i="1" dirty="0">
                <a:latin typeface="Calibri"/>
                <a:cs typeface="Calibri"/>
              </a:rPr>
              <a:t> met </a:t>
            </a:r>
            <a:r>
              <a:rPr lang="fr-FR" i="1" dirty="0" smtClean="0">
                <a:latin typeface="Calibri"/>
                <a:cs typeface="Calibri"/>
              </a:rPr>
              <a:t>sauna, </a:t>
            </a:r>
            <a:r>
              <a:rPr lang="fr-FR" i="1" dirty="0" err="1">
                <a:latin typeface="Calibri"/>
                <a:cs typeface="Calibri"/>
              </a:rPr>
              <a:t>bubbelbad</a:t>
            </a:r>
            <a:r>
              <a:rPr lang="fr-FR" i="1" dirty="0">
                <a:latin typeface="Calibri"/>
                <a:cs typeface="Calibri"/>
              </a:rPr>
              <a:t> en massages. </a:t>
            </a:r>
            <a:r>
              <a:rPr lang="fr-FR" dirty="0">
                <a:latin typeface="Calibri"/>
                <a:cs typeface="Calibri"/>
              </a:rPr>
              <a:t>(DL2</a:t>
            </a:r>
            <a:r>
              <a:rPr lang="fr-FR" dirty="0" smtClean="0">
                <a:latin typeface="Calibri"/>
                <a:cs typeface="Calibri"/>
              </a:rPr>
              <a:t>-</a:t>
            </a:r>
          </a:p>
          <a:p>
            <a:r>
              <a:rPr lang="fr-FR" dirty="0" smtClean="0">
                <a:latin typeface="Calibri"/>
                <a:cs typeface="Calibri"/>
              </a:rPr>
              <a:t>        S</a:t>
            </a:r>
            <a:r>
              <a:rPr lang="fr-FR" dirty="0">
                <a:latin typeface="Calibri"/>
                <a:cs typeface="Calibri"/>
              </a:rPr>
              <a:t>-0158)</a:t>
            </a:r>
          </a:p>
          <a:p>
            <a:r>
              <a:rPr lang="fr-FR" dirty="0" smtClean="0">
                <a:latin typeface="Calibri"/>
                <a:cs typeface="Calibri"/>
              </a:rPr>
              <a:t>	</a:t>
            </a:r>
            <a:r>
              <a:rPr lang="fr-FR" dirty="0" err="1" smtClean="0">
                <a:latin typeface="Calibri"/>
                <a:cs typeface="Calibri"/>
              </a:rPr>
              <a:t>there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>
                <a:latin typeface="Calibri"/>
                <a:cs typeface="Calibri"/>
              </a:rPr>
              <a:t>stands a beauty centre </a:t>
            </a:r>
            <a:r>
              <a:rPr lang="fr-FR" dirty="0" err="1">
                <a:latin typeface="Calibri"/>
                <a:cs typeface="Calibri"/>
              </a:rPr>
              <a:t>with</a:t>
            </a:r>
            <a:r>
              <a:rPr lang="fr-FR" dirty="0">
                <a:latin typeface="Calibri"/>
                <a:cs typeface="Calibri"/>
              </a:rPr>
              <a:t> </a:t>
            </a:r>
            <a:r>
              <a:rPr lang="fr-FR" dirty="0" smtClean="0">
                <a:latin typeface="Calibri"/>
                <a:cs typeface="Calibri"/>
              </a:rPr>
              <a:t>sauna, </a:t>
            </a:r>
            <a:r>
              <a:rPr lang="fr-FR" dirty="0">
                <a:latin typeface="Calibri"/>
                <a:cs typeface="Calibri"/>
              </a:rPr>
              <a:t>jacuzzi and massages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smtClean="0">
                <a:latin typeface="Calibri"/>
                <a:cs typeface="Calibri"/>
              </a:rPr>
              <a:t>(4)   </a:t>
            </a:r>
            <a:r>
              <a:rPr lang="fr-FR" i="1" dirty="0" smtClean="0">
                <a:latin typeface="Calibri"/>
                <a:cs typeface="Calibri"/>
              </a:rPr>
              <a:t>De </a:t>
            </a:r>
            <a:r>
              <a:rPr lang="fr-FR" i="1" dirty="0" err="1">
                <a:latin typeface="Calibri"/>
                <a:cs typeface="Calibri"/>
              </a:rPr>
              <a:t>universiteit</a:t>
            </a:r>
            <a:r>
              <a:rPr lang="fr-FR" i="1" dirty="0">
                <a:latin typeface="Calibri"/>
                <a:cs typeface="Calibri"/>
              </a:rPr>
              <a:t> *</a:t>
            </a:r>
            <a:r>
              <a:rPr lang="fr-FR" b="1" i="1" dirty="0" err="1">
                <a:latin typeface="Calibri"/>
                <a:cs typeface="Calibri"/>
              </a:rPr>
              <a:t>staat</a:t>
            </a:r>
            <a:r>
              <a:rPr lang="fr-FR" i="1" dirty="0">
                <a:latin typeface="Calibri"/>
                <a:cs typeface="Calibri"/>
              </a:rPr>
              <a:t> in </a:t>
            </a:r>
            <a:r>
              <a:rPr lang="fr-FR" i="1" dirty="0" err="1">
                <a:latin typeface="Calibri"/>
                <a:cs typeface="Calibri"/>
              </a:rPr>
              <a:t>Luik</a:t>
            </a:r>
            <a:r>
              <a:rPr lang="fr-FR" i="1" dirty="0">
                <a:latin typeface="Calibri"/>
                <a:cs typeface="Calibri"/>
              </a:rPr>
              <a:t> en </a:t>
            </a:r>
            <a:r>
              <a:rPr lang="fr-FR" i="1" dirty="0" err="1">
                <a:latin typeface="Calibri"/>
                <a:cs typeface="Calibri"/>
              </a:rPr>
              <a:t>ik</a:t>
            </a:r>
            <a:r>
              <a:rPr lang="fr-FR" i="1" dirty="0">
                <a:latin typeface="Calibri"/>
                <a:cs typeface="Calibri"/>
              </a:rPr>
              <a:t> </a:t>
            </a:r>
            <a:r>
              <a:rPr lang="fr-FR" i="1" dirty="0" err="1">
                <a:latin typeface="Calibri"/>
                <a:cs typeface="Calibri"/>
              </a:rPr>
              <a:t>houd</a:t>
            </a:r>
            <a:r>
              <a:rPr lang="fr-FR" i="1" dirty="0">
                <a:latin typeface="Calibri"/>
                <a:cs typeface="Calibri"/>
              </a:rPr>
              <a:t> </a:t>
            </a:r>
            <a:r>
              <a:rPr lang="fr-FR" i="1" dirty="0" err="1">
                <a:latin typeface="Calibri"/>
                <a:cs typeface="Calibri"/>
              </a:rPr>
              <a:t>veel</a:t>
            </a:r>
            <a:r>
              <a:rPr lang="fr-FR" i="1" dirty="0">
                <a:latin typeface="Calibri"/>
                <a:cs typeface="Calibri"/>
              </a:rPr>
              <a:t> van </a:t>
            </a:r>
            <a:r>
              <a:rPr lang="fr-FR" i="1" dirty="0" err="1">
                <a:latin typeface="Calibri"/>
                <a:cs typeface="Calibri"/>
              </a:rPr>
              <a:t>deze</a:t>
            </a:r>
            <a:r>
              <a:rPr lang="fr-FR" i="1" dirty="0">
                <a:latin typeface="Calibri"/>
                <a:cs typeface="Calibri"/>
              </a:rPr>
              <a:t> </a:t>
            </a:r>
            <a:r>
              <a:rPr lang="fr-FR" i="1" dirty="0" err="1">
                <a:latin typeface="Calibri"/>
                <a:cs typeface="Calibri"/>
              </a:rPr>
              <a:t>stad</a:t>
            </a:r>
            <a:r>
              <a:rPr lang="fr-FR" dirty="0">
                <a:latin typeface="Calibri"/>
                <a:cs typeface="Calibri"/>
              </a:rPr>
              <a:t> (DL2-S-0200)</a:t>
            </a:r>
          </a:p>
          <a:p>
            <a:r>
              <a:rPr lang="fr-FR" dirty="0" smtClean="0">
                <a:latin typeface="Calibri"/>
                <a:cs typeface="Calibri"/>
              </a:rPr>
              <a:t>	the </a:t>
            </a:r>
            <a:r>
              <a:rPr lang="fr-FR" dirty="0" err="1">
                <a:latin typeface="Calibri"/>
                <a:cs typeface="Calibri"/>
              </a:rPr>
              <a:t>university</a:t>
            </a:r>
            <a:r>
              <a:rPr lang="fr-FR" dirty="0">
                <a:latin typeface="Calibri"/>
                <a:cs typeface="Calibri"/>
              </a:rPr>
              <a:t> stands in Liège and I love </a:t>
            </a:r>
            <a:r>
              <a:rPr lang="fr-FR" dirty="0" err="1">
                <a:latin typeface="Calibri"/>
                <a:cs typeface="Calibri"/>
              </a:rPr>
              <a:t>this</a:t>
            </a:r>
            <a:r>
              <a:rPr lang="fr-FR" dirty="0">
                <a:latin typeface="Calibri"/>
                <a:cs typeface="Calibri"/>
              </a:rPr>
              <a:t> city </a:t>
            </a:r>
            <a:r>
              <a:rPr lang="fr-FR" dirty="0" err="1">
                <a:latin typeface="Calibri"/>
                <a:cs typeface="Calibri"/>
              </a:rPr>
              <a:t>very</a:t>
            </a:r>
            <a:r>
              <a:rPr lang="fr-FR" dirty="0">
                <a:latin typeface="Calibri"/>
                <a:cs typeface="Calibri"/>
              </a:rPr>
              <a:t> </a:t>
            </a:r>
            <a:r>
              <a:rPr lang="fr-FR" dirty="0" err="1">
                <a:latin typeface="Calibri"/>
                <a:cs typeface="Calibri"/>
              </a:rPr>
              <a:t>much</a:t>
            </a:r>
            <a:endParaRPr lang="fr-FR" dirty="0">
              <a:latin typeface="Calibri"/>
              <a:cs typeface="Calibri"/>
            </a:endParaRPr>
          </a:p>
          <a:p>
            <a:r>
              <a:rPr lang="en-GB" dirty="0">
                <a:latin typeface="Calibri"/>
                <a:cs typeface="Calibri"/>
              </a:rPr>
              <a:t>	</a:t>
            </a:r>
            <a:r>
              <a:rPr lang="en-GB" dirty="0" err="1">
                <a:latin typeface="Calibri"/>
                <a:cs typeface="Calibri"/>
              </a:rPr>
              <a:t>Gosselies</a:t>
            </a:r>
            <a:r>
              <a:rPr lang="en-GB" dirty="0">
                <a:latin typeface="Calibri"/>
                <a:cs typeface="Calibri"/>
              </a:rPr>
              <a:t> and Charleroi are two cities in the French speaking part of</a:t>
            </a:r>
            <a:r>
              <a:rPr lang="en-GB" dirty="0" smtClean="0">
                <a:latin typeface="Calibri"/>
                <a:cs typeface="Calibri"/>
              </a:rPr>
              <a:t>     </a:t>
            </a:r>
          </a:p>
          <a:p>
            <a:r>
              <a:rPr lang="en-GB" dirty="0" smtClean="0">
                <a:latin typeface="Calibri"/>
                <a:cs typeface="Calibri"/>
              </a:rPr>
              <a:t>        Belgium.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Qualitative </a:t>
            </a:r>
            <a:r>
              <a:rPr lang="fr-FR" dirty="0" err="1" smtClean="0">
                <a:latin typeface="Calibri"/>
                <a:cs typeface="Calibri"/>
              </a:rPr>
              <a:t>analysis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066800"/>
          </a:xfrm>
        </p:spPr>
        <p:txBody>
          <a:bodyPr>
            <a:normAutofit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Geotopographical</a:t>
            </a:r>
            <a:r>
              <a:rPr lang="fr-FR" dirty="0" smtClean="0">
                <a:latin typeface="Calibri"/>
                <a:cs typeface="Calibri"/>
              </a:rPr>
              <a:t> location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Ligge</a:t>
            </a:r>
            <a:r>
              <a:rPr lang="fr-FR" dirty="0" smtClean="0">
                <a:latin typeface="Calibri"/>
                <a:cs typeface="Calibri"/>
              </a:rPr>
              <a:t>n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used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incorrectly</a:t>
            </a:r>
            <a:r>
              <a:rPr lang="fr-FR" dirty="0" smtClean="0">
                <a:latin typeface="Calibri"/>
                <a:cs typeface="Calibri"/>
              </a:rPr>
              <a:t> (</a:t>
            </a:r>
            <a:r>
              <a:rPr lang="fr-FR" dirty="0" err="1" smtClean="0">
                <a:latin typeface="Calibri"/>
                <a:cs typeface="Calibri"/>
              </a:rPr>
              <a:t>overextension</a:t>
            </a:r>
            <a:r>
              <a:rPr lang="fr-FR" dirty="0" smtClean="0">
                <a:latin typeface="Calibri"/>
                <a:cs typeface="Calibri"/>
              </a:rPr>
              <a:t>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57200" y="2133601"/>
            <a:ext cx="8229600" cy="286232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/>
                <a:cs typeface="Calibri"/>
              </a:rPr>
              <a:t>(1)   </a:t>
            </a:r>
            <a:r>
              <a:rPr lang="en-GB" sz="2000" i="1" dirty="0" err="1" smtClean="0">
                <a:latin typeface="Calibri"/>
                <a:cs typeface="Calibri"/>
              </a:rPr>
              <a:t>Bauval</a:t>
            </a:r>
            <a:r>
              <a:rPr lang="en-GB" sz="2000" i="1" dirty="0" smtClean="0">
                <a:latin typeface="Calibri"/>
                <a:cs typeface="Calibri"/>
              </a:rPr>
              <a:t> [</a:t>
            </a:r>
            <a:r>
              <a:rPr lang="en-GB" sz="2000" i="1" dirty="0" err="1" smtClean="0">
                <a:latin typeface="Calibri"/>
                <a:cs typeface="Calibri"/>
              </a:rPr>
              <a:t>beweert</a:t>
            </a:r>
            <a:r>
              <a:rPr lang="en-GB" sz="2000" i="1" dirty="0" smtClean="0">
                <a:latin typeface="Calibri"/>
                <a:cs typeface="Calibri"/>
              </a:rPr>
              <a:t>] </a:t>
            </a:r>
            <a:r>
              <a:rPr lang="en-GB" sz="2000" i="1" dirty="0" err="1" smtClean="0">
                <a:latin typeface="Calibri"/>
                <a:cs typeface="Calibri"/>
              </a:rPr>
              <a:t>dat</a:t>
            </a:r>
            <a:r>
              <a:rPr lang="en-GB" sz="2000" i="1" dirty="0" smtClean="0">
                <a:latin typeface="Calibri"/>
                <a:cs typeface="Calibri"/>
              </a:rPr>
              <a:t> de </a:t>
            </a:r>
            <a:r>
              <a:rPr lang="en-GB" sz="2000" i="1" dirty="0" err="1" smtClean="0">
                <a:latin typeface="Calibri"/>
                <a:cs typeface="Calibri"/>
              </a:rPr>
              <a:t>piramiden</a:t>
            </a:r>
            <a:r>
              <a:rPr lang="en-GB" sz="2000" i="1" dirty="0" smtClean="0">
                <a:latin typeface="Calibri"/>
                <a:cs typeface="Calibri"/>
              </a:rPr>
              <a:t> van </a:t>
            </a:r>
            <a:r>
              <a:rPr lang="en-GB" sz="2000" i="1" dirty="0" err="1" smtClean="0">
                <a:latin typeface="Calibri"/>
                <a:cs typeface="Calibri"/>
              </a:rPr>
              <a:t>Gizeh</a:t>
            </a:r>
            <a:r>
              <a:rPr lang="en-GB" sz="2000" i="1" dirty="0" smtClean="0">
                <a:latin typeface="Calibri"/>
                <a:cs typeface="Calibri"/>
              </a:rPr>
              <a:t> op </a:t>
            </a:r>
            <a:r>
              <a:rPr lang="en-GB" sz="2000" i="1" dirty="0" err="1" smtClean="0">
                <a:latin typeface="Calibri"/>
                <a:cs typeface="Calibri"/>
              </a:rPr>
              <a:t>een</a:t>
            </a:r>
            <a:r>
              <a:rPr lang="en-GB" sz="2000" i="1" dirty="0" smtClean="0">
                <a:latin typeface="Calibri"/>
                <a:cs typeface="Calibri"/>
              </a:rPr>
              <a:t> </a:t>
            </a:r>
            <a:r>
              <a:rPr lang="en-GB" sz="2000" i="1" dirty="0" err="1" smtClean="0">
                <a:latin typeface="Calibri"/>
                <a:cs typeface="Calibri"/>
              </a:rPr>
              <a:t>bepaalde</a:t>
            </a:r>
            <a:r>
              <a:rPr lang="en-GB" sz="2000" i="1" dirty="0" smtClean="0">
                <a:latin typeface="Calibri"/>
                <a:cs typeface="Calibri"/>
              </a:rPr>
              <a:t> </a:t>
            </a:r>
            <a:r>
              <a:rPr lang="en-GB" sz="2000" i="1" dirty="0" err="1" smtClean="0">
                <a:latin typeface="Calibri"/>
                <a:cs typeface="Calibri"/>
              </a:rPr>
              <a:t>wijze</a:t>
            </a:r>
            <a:r>
              <a:rPr lang="en-GB" sz="2000" i="1" dirty="0" smtClean="0">
                <a:latin typeface="Calibri"/>
                <a:cs typeface="Calibri"/>
              </a:rPr>
              <a:t> </a:t>
            </a:r>
            <a:r>
              <a:rPr lang="en-GB" sz="2000" i="1" baseline="30000" dirty="0" smtClean="0">
                <a:latin typeface="Calibri"/>
                <a:cs typeface="Calibri"/>
              </a:rPr>
              <a:t> </a:t>
            </a:r>
          </a:p>
          <a:p>
            <a:r>
              <a:rPr lang="en-GB" sz="2000" i="1" baseline="30000" dirty="0" smtClean="0">
                <a:latin typeface="Calibri"/>
                <a:cs typeface="Calibri"/>
              </a:rPr>
              <a:t>         </a:t>
            </a:r>
            <a:r>
              <a:rPr lang="en-GB" sz="2000" i="1" dirty="0" smtClean="0">
                <a:latin typeface="Calibri"/>
                <a:cs typeface="Calibri"/>
              </a:rPr>
              <a:t>*</a:t>
            </a:r>
            <a:r>
              <a:rPr lang="en-GB" sz="2000" b="1" i="1" dirty="0" err="1" smtClean="0">
                <a:latin typeface="Calibri"/>
                <a:cs typeface="Calibri"/>
              </a:rPr>
              <a:t>liggen</a:t>
            </a:r>
            <a:r>
              <a:rPr lang="en-GB" sz="2000" i="1" dirty="0" smtClean="0">
                <a:latin typeface="Calibri"/>
                <a:cs typeface="Calibri"/>
              </a:rPr>
              <a:t> in </a:t>
            </a:r>
            <a:r>
              <a:rPr lang="en-GB" sz="2000" i="1" dirty="0" err="1" smtClean="0">
                <a:latin typeface="Calibri"/>
                <a:cs typeface="Calibri"/>
              </a:rPr>
              <a:t>overeenstemming</a:t>
            </a:r>
            <a:r>
              <a:rPr lang="en-GB" sz="2000" i="1" dirty="0" smtClean="0">
                <a:latin typeface="Calibri"/>
                <a:cs typeface="Calibri"/>
              </a:rPr>
              <a:t> met het </a:t>
            </a:r>
            <a:r>
              <a:rPr lang="en-GB" sz="2000" i="1" dirty="0" err="1" smtClean="0">
                <a:latin typeface="Calibri"/>
                <a:cs typeface="Calibri"/>
              </a:rPr>
              <a:t>midden</a:t>
            </a:r>
            <a:r>
              <a:rPr lang="en-GB" sz="2000" i="1" dirty="0" smtClean="0">
                <a:latin typeface="Calibri"/>
                <a:cs typeface="Calibri"/>
              </a:rPr>
              <a:t> van het </a:t>
            </a:r>
            <a:r>
              <a:rPr lang="en-GB" sz="2000" i="1" dirty="0" err="1" smtClean="0">
                <a:latin typeface="Calibri"/>
                <a:cs typeface="Calibri"/>
              </a:rPr>
              <a:t>sterrenbeeld</a:t>
            </a:r>
            <a:r>
              <a:rPr lang="en-GB" sz="2000" i="1" dirty="0" smtClean="0">
                <a:latin typeface="Calibri"/>
                <a:cs typeface="Calibri"/>
              </a:rPr>
              <a:t> Orion.      </a:t>
            </a:r>
          </a:p>
          <a:p>
            <a:r>
              <a:rPr lang="en-GB" sz="2000" i="1" dirty="0" smtClean="0">
                <a:latin typeface="Calibri"/>
                <a:cs typeface="Calibri"/>
              </a:rPr>
              <a:t>         </a:t>
            </a:r>
            <a:r>
              <a:rPr lang="en-GB" sz="2000" dirty="0" smtClean="0">
                <a:latin typeface="Calibri"/>
                <a:cs typeface="Calibri"/>
              </a:rPr>
              <a:t>(DL2-L-0026)</a:t>
            </a:r>
            <a:endParaRPr lang="fr-FR" sz="2000" dirty="0" smtClean="0">
              <a:latin typeface="Calibri"/>
              <a:cs typeface="Calibri"/>
            </a:endParaRPr>
          </a:p>
          <a:p>
            <a:r>
              <a:rPr lang="en-GB" sz="2000" dirty="0" smtClean="0">
                <a:latin typeface="Calibri"/>
                <a:cs typeface="Calibri"/>
              </a:rPr>
              <a:t>	</a:t>
            </a:r>
            <a:r>
              <a:rPr lang="en-GB" sz="2000" dirty="0" err="1" smtClean="0">
                <a:latin typeface="Calibri"/>
                <a:cs typeface="Calibri"/>
              </a:rPr>
              <a:t>Bauval</a:t>
            </a:r>
            <a:r>
              <a:rPr lang="en-GB" sz="2000" dirty="0" smtClean="0">
                <a:latin typeface="Calibri"/>
                <a:cs typeface="Calibri"/>
              </a:rPr>
              <a:t> claims that the </a:t>
            </a:r>
            <a:r>
              <a:rPr lang="en-GB" sz="2000" dirty="0" err="1" smtClean="0">
                <a:latin typeface="Calibri"/>
                <a:cs typeface="Calibri"/>
              </a:rPr>
              <a:t>Gizeh</a:t>
            </a:r>
            <a:r>
              <a:rPr lang="en-GB" sz="2000" dirty="0" smtClean="0">
                <a:latin typeface="Calibri"/>
                <a:cs typeface="Calibri"/>
              </a:rPr>
              <a:t> pyramids lie in a certain way in accordance </a:t>
            </a:r>
          </a:p>
          <a:p>
            <a:r>
              <a:rPr lang="en-GB" sz="2000" dirty="0" smtClean="0">
                <a:latin typeface="Calibri"/>
                <a:cs typeface="Calibri"/>
              </a:rPr>
              <a:t>        with the middle of the Orion constellatio</a:t>
            </a:r>
            <a:r>
              <a:rPr lang="en-GB" sz="2000" i="1" dirty="0" smtClean="0">
                <a:latin typeface="Calibri"/>
                <a:cs typeface="Calibri"/>
              </a:rPr>
              <a:t>n</a:t>
            </a:r>
            <a:endParaRPr lang="fr-FR" sz="2000" i="1" dirty="0" smtClean="0">
              <a:latin typeface="Calibri"/>
              <a:cs typeface="Calibri"/>
            </a:endParaRPr>
          </a:p>
          <a:p>
            <a:r>
              <a:rPr lang="en-GB" sz="2000" dirty="0" smtClean="0">
                <a:latin typeface="Calibri"/>
                <a:cs typeface="Calibri"/>
              </a:rPr>
              <a:t>(2)</a:t>
            </a:r>
            <a:r>
              <a:rPr lang="en-GB" sz="2000" i="1" dirty="0" smtClean="0">
                <a:latin typeface="Calibri"/>
                <a:cs typeface="Calibri"/>
              </a:rPr>
              <a:t> </a:t>
            </a:r>
            <a:r>
              <a:rPr lang="en-GB" sz="2000" i="1" dirty="0" err="1" smtClean="0">
                <a:latin typeface="Calibri"/>
                <a:cs typeface="Calibri"/>
              </a:rPr>
              <a:t>Voor</a:t>
            </a:r>
            <a:r>
              <a:rPr lang="en-GB" sz="2000" i="1" dirty="0" smtClean="0">
                <a:latin typeface="Calibri"/>
                <a:cs typeface="Calibri"/>
              </a:rPr>
              <a:t> </a:t>
            </a:r>
            <a:r>
              <a:rPr lang="en-GB" sz="2000" i="1" dirty="0" err="1">
                <a:latin typeface="Calibri"/>
                <a:cs typeface="Calibri"/>
              </a:rPr>
              <a:t>een</a:t>
            </a:r>
            <a:r>
              <a:rPr lang="en-GB" sz="2000" i="1" dirty="0">
                <a:latin typeface="Calibri"/>
                <a:cs typeface="Calibri"/>
              </a:rPr>
              <a:t> steeds </a:t>
            </a:r>
            <a:r>
              <a:rPr lang="en-GB" sz="2000" i="1" dirty="0" err="1">
                <a:latin typeface="Calibri"/>
                <a:cs typeface="Calibri"/>
              </a:rPr>
              <a:t>betere</a:t>
            </a:r>
            <a:r>
              <a:rPr lang="en-GB" sz="2000" i="1" dirty="0">
                <a:latin typeface="Calibri"/>
                <a:cs typeface="Calibri"/>
              </a:rPr>
              <a:t> </a:t>
            </a:r>
            <a:r>
              <a:rPr lang="en-GB" sz="2000" i="1" dirty="0" err="1">
                <a:latin typeface="Calibri"/>
                <a:cs typeface="Calibri"/>
              </a:rPr>
              <a:t>dienstverlening</a:t>
            </a:r>
            <a:r>
              <a:rPr lang="en-GB" sz="2000" i="1" dirty="0">
                <a:latin typeface="Calibri"/>
                <a:cs typeface="Calibri"/>
              </a:rPr>
              <a:t> </a:t>
            </a:r>
            <a:r>
              <a:rPr lang="en-GB" sz="2000" i="1" dirty="0" err="1">
                <a:latin typeface="Calibri"/>
                <a:cs typeface="Calibri"/>
              </a:rPr>
              <a:t>zal</a:t>
            </a:r>
            <a:r>
              <a:rPr lang="en-GB" sz="2000" i="1" dirty="0">
                <a:latin typeface="Calibri"/>
                <a:cs typeface="Calibri"/>
              </a:rPr>
              <a:t> de </a:t>
            </a:r>
            <a:r>
              <a:rPr lang="en-GB" sz="2000" i="1" dirty="0" err="1">
                <a:latin typeface="Calibri"/>
                <a:cs typeface="Calibri"/>
              </a:rPr>
              <a:t>geldverdeler</a:t>
            </a:r>
            <a:r>
              <a:rPr lang="en-GB" sz="2000" i="1" dirty="0" smtClean="0">
                <a:latin typeface="Calibri"/>
                <a:cs typeface="Calibri"/>
              </a:rPr>
              <a:t>  </a:t>
            </a:r>
          </a:p>
          <a:p>
            <a:r>
              <a:rPr lang="en-GB" sz="2000" i="1" dirty="0" smtClean="0">
                <a:latin typeface="Calibri"/>
                <a:cs typeface="Calibri"/>
              </a:rPr>
              <a:t>      </a:t>
            </a:r>
            <a:r>
              <a:rPr lang="en-GB" sz="2000" i="1" dirty="0" err="1" smtClean="0">
                <a:latin typeface="Calibri"/>
                <a:cs typeface="Calibri"/>
              </a:rPr>
              <a:t>buiten</a:t>
            </a:r>
            <a:r>
              <a:rPr lang="en-GB" sz="2000" i="1" dirty="0" smtClean="0">
                <a:latin typeface="Calibri"/>
                <a:cs typeface="Calibri"/>
              </a:rPr>
              <a:t> </a:t>
            </a:r>
            <a:r>
              <a:rPr lang="en-GB" sz="2000" i="1" dirty="0">
                <a:latin typeface="Calibri"/>
                <a:cs typeface="Calibri"/>
              </a:rPr>
              <a:t>het </a:t>
            </a:r>
            <a:r>
              <a:rPr lang="en-GB" sz="2000" i="1" dirty="0" err="1">
                <a:latin typeface="Calibri"/>
                <a:cs typeface="Calibri"/>
              </a:rPr>
              <a:t>kantoor</a:t>
            </a:r>
            <a:r>
              <a:rPr lang="en-GB" sz="2000" i="1" dirty="0">
                <a:latin typeface="Calibri"/>
                <a:cs typeface="Calibri"/>
              </a:rPr>
              <a:t> *</a:t>
            </a:r>
            <a:r>
              <a:rPr lang="en-GB" sz="2000" b="1" i="1" dirty="0" err="1">
                <a:latin typeface="Calibri"/>
                <a:cs typeface="Calibri"/>
              </a:rPr>
              <a:t>liggen</a:t>
            </a:r>
            <a:r>
              <a:rPr lang="en-GB" sz="2000" dirty="0">
                <a:latin typeface="Calibri"/>
                <a:cs typeface="Calibri"/>
              </a:rPr>
              <a:t> (DL2-L-0030)</a:t>
            </a:r>
            <a:endParaRPr lang="fr-FR" sz="2000" dirty="0">
              <a:latin typeface="Calibri"/>
              <a:cs typeface="Calibri"/>
            </a:endParaRPr>
          </a:p>
          <a:p>
            <a:r>
              <a:rPr lang="en-GB" sz="2000" dirty="0" smtClean="0">
                <a:latin typeface="Calibri"/>
                <a:cs typeface="Calibri"/>
              </a:rPr>
              <a:t>	to </a:t>
            </a:r>
            <a:r>
              <a:rPr lang="en-GB" sz="2000" dirty="0">
                <a:latin typeface="Calibri"/>
                <a:cs typeface="Calibri"/>
              </a:rPr>
              <a:t>provide an increasingly better service the cash dispenser</a:t>
            </a:r>
            <a:r>
              <a:rPr lang="en-GB" sz="2000" dirty="0" smtClean="0">
                <a:latin typeface="Calibri"/>
                <a:cs typeface="Calibri"/>
              </a:rPr>
              <a:t> </a:t>
            </a:r>
          </a:p>
          <a:p>
            <a:r>
              <a:rPr lang="en-GB" sz="2000" dirty="0">
                <a:latin typeface="Calibri"/>
                <a:cs typeface="Calibri"/>
              </a:rPr>
              <a:t>	</a:t>
            </a:r>
            <a:r>
              <a:rPr lang="en-GB" sz="2000" dirty="0" smtClean="0">
                <a:latin typeface="Calibri"/>
                <a:cs typeface="Calibri"/>
              </a:rPr>
              <a:t>will </a:t>
            </a:r>
            <a:r>
              <a:rPr lang="en-GB" sz="2000" dirty="0">
                <a:latin typeface="Calibri"/>
                <a:cs typeface="Calibri"/>
              </a:rPr>
              <a:t>lie outside the bank office</a:t>
            </a:r>
            <a:endParaRPr lang="fr-FR" sz="2000" dirty="0"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57200" y="5597604"/>
            <a:ext cx="845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=&gt; </a:t>
            </a:r>
            <a:r>
              <a:rPr lang="fr-FR" sz="2400" dirty="0" err="1" smtClean="0">
                <a:latin typeface="Calibri"/>
                <a:cs typeface="Calibri"/>
              </a:rPr>
              <a:t>Learners</a:t>
            </a:r>
            <a:r>
              <a:rPr lang="fr-FR" sz="2400" dirty="0" smtClean="0">
                <a:latin typeface="Calibri"/>
                <a:cs typeface="Calibri"/>
              </a:rPr>
              <a:t> are </a:t>
            </a:r>
            <a:r>
              <a:rPr lang="fr-FR" sz="2400" dirty="0" err="1" smtClean="0">
                <a:latin typeface="Calibri"/>
                <a:cs typeface="Calibri"/>
              </a:rPr>
              <a:t>aware</a:t>
            </a:r>
            <a:r>
              <a:rPr lang="fr-FR" sz="2400" dirty="0" smtClean="0">
                <a:latin typeface="Calibri"/>
                <a:cs typeface="Calibri"/>
              </a:rPr>
              <a:t> of certain </a:t>
            </a:r>
            <a:r>
              <a:rPr lang="fr-FR" sz="2400" dirty="0" err="1" smtClean="0">
                <a:latin typeface="Calibri"/>
                <a:cs typeface="Calibri"/>
              </a:rPr>
              <a:t>common</a:t>
            </a:r>
            <a:r>
              <a:rPr lang="fr-FR" sz="2400" dirty="0" smtClean="0">
                <a:latin typeface="Calibri"/>
                <a:cs typeface="Calibri"/>
              </a:rPr>
              <a:t> extensions, but do not master </a:t>
            </a:r>
            <a:r>
              <a:rPr lang="fr-FR" sz="2400" dirty="0" err="1" smtClean="0">
                <a:latin typeface="Calibri"/>
                <a:cs typeface="Calibri"/>
              </a:rPr>
              <a:t>some</a:t>
            </a:r>
            <a:r>
              <a:rPr lang="fr-FR" sz="2400" dirty="0" smtClean="0">
                <a:latin typeface="Calibri"/>
                <a:cs typeface="Calibri"/>
              </a:rPr>
              <a:t> of the </a:t>
            </a:r>
            <a:r>
              <a:rPr lang="fr-FR" sz="2400" dirty="0" err="1" smtClean="0">
                <a:latin typeface="Calibri"/>
                <a:cs typeface="Calibri"/>
              </a:rPr>
              <a:t>collocational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subtleties</a:t>
            </a:r>
            <a:r>
              <a:rPr lang="fr-FR" sz="2400" dirty="0" smtClean="0">
                <a:latin typeface="Calibri"/>
                <a:cs typeface="Calibri"/>
              </a:rPr>
              <a:t> of the </a:t>
            </a:r>
            <a:r>
              <a:rPr lang="fr-FR" sz="2400" dirty="0" err="1" smtClean="0">
                <a:latin typeface="Calibri"/>
                <a:cs typeface="Calibri"/>
              </a:rPr>
              <a:t>target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language</a:t>
            </a:r>
            <a:r>
              <a:rPr lang="fr-FR" sz="2400" dirty="0" smtClean="0">
                <a:latin typeface="Calibri"/>
                <a:cs typeface="Calibri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Conclusions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arenR"/>
            </a:pPr>
            <a:r>
              <a:rPr lang="fr-FR" dirty="0" err="1" smtClean="0">
                <a:latin typeface="Calibri"/>
                <a:cs typeface="Calibri"/>
              </a:rPr>
              <a:t>Underuse</a:t>
            </a:r>
            <a:r>
              <a:rPr lang="fr-FR" dirty="0" smtClean="0">
                <a:latin typeface="Calibri"/>
                <a:cs typeface="Calibri"/>
              </a:rPr>
              <a:t> by the </a:t>
            </a:r>
            <a:r>
              <a:rPr lang="fr-FR" dirty="0" err="1" smtClean="0">
                <a:latin typeface="Calibri"/>
                <a:cs typeface="Calibri"/>
              </a:rPr>
              <a:t>learners</a:t>
            </a:r>
            <a:endParaRPr lang="fr-FR" dirty="0" smtClean="0">
              <a:latin typeface="Calibri"/>
              <a:cs typeface="Calibri"/>
            </a:endParaRPr>
          </a:p>
          <a:p>
            <a:pPr marL="624078" indent="-514350">
              <a:buNone/>
            </a:pPr>
            <a:r>
              <a:rPr lang="fr-FR" dirty="0" smtClean="0">
                <a:latin typeface="Calibri"/>
                <a:cs typeface="Calibri"/>
              </a:rPr>
              <a:t>	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=&gt;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typological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differences</a:t>
            </a:r>
            <a:endParaRPr lang="fr-FR" sz="2400" b="1" dirty="0" smtClean="0">
              <a:solidFill>
                <a:srgbClr val="A04DA3"/>
              </a:solidFill>
              <a:latin typeface="Calibri"/>
              <a:cs typeface="Calibri"/>
            </a:endParaRPr>
          </a:p>
          <a:p>
            <a:pPr marL="624078" indent="-514350">
              <a:buFont typeface="+mj-lt"/>
              <a:buAutoNum type="arabicParenR" startAt="2"/>
            </a:pP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&gt; natives: postural and </a:t>
            </a:r>
            <a:r>
              <a:rPr lang="fr-FR" dirty="0" err="1" smtClean="0">
                <a:latin typeface="Calibri"/>
                <a:cs typeface="Calibri"/>
              </a:rPr>
              <a:t>locational</a:t>
            </a:r>
            <a:r>
              <a:rPr lang="fr-FR" dirty="0" smtClean="0">
                <a:latin typeface="Calibri"/>
                <a:cs typeface="Calibri"/>
              </a:rPr>
              <a:t> uses</a:t>
            </a:r>
          </a:p>
          <a:p>
            <a:pPr marL="624078" indent="-514350">
              <a:buFont typeface="+mj-lt"/>
              <a:buAutoNum type="arabicParenR" startAt="2"/>
            </a:pPr>
            <a:r>
              <a:rPr lang="fr-FR" dirty="0" smtClean="0">
                <a:latin typeface="Calibri"/>
                <a:cs typeface="Calibri"/>
              </a:rPr>
              <a:t>Natives &gt; </a:t>
            </a: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: </a:t>
            </a:r>
            <a:r>
              <a:rPr lang="fr-FR" dirty="0" err="1" smtClean="0">
                <a:latin typeface="Calibri"/>
                <a:cs typeface="Calibri"/>
              </a:rPr>
              <a:t>metaphorical</a:t>
            </a:r>
            <a:r>
              <a:rPr lang="fr-FR" dirty="0" smtClean="0">
                <a:latin typeface="Calibri"/>
                <a:cs typeface="Calibri"/>
              </a:rPr>
              <a:t> uses</a:t>
            </a:r>
          </a:p>
          <a:p>
            <a:pPr marL="624078" indent="-514350">
              <a:buNone/>
            </a:pPr>
            <a:r>
              <a:rPr lang="fr-FR" dirty="0" smtClean="0">
                <a:latin typeface="Calibri"/>
                <a:cs typeface="Calibri"/>
              </a:rPr>
              <a:t>	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=&gt;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Learners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more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inclined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to use posture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verbs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in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their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basic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contexts</a:t>
            </a:r>
            <a:endParaRPr lang="fr-FR" sz="2400" b="1" dirty="0" smtClean="0">
              <a:solidFill>
                <a:srgbClr val="A04DA3"/>
              </a:solidFill>
              <a:latin typeface="Calibri"/>
              <a:cs typeface="Calibri"/>
            </a:endParaRPr>
          </a:p>
          <a:p>
            <a:pPr marL="624078" indent="-514350">
              <a:buNone/>
            </a:pP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	=&gt;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Learners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less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at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ease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with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the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metaphorical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extensions of </a:t>
            </a:r>
            <a:r>
              <a:rPr lang="fr-FR" sz="2400" b="1" i="1" dirty="0" err="1" smtClean="0">
                <a:solidFill>
                  <a:srgbClr val="A04DA3"/>
                </a:solidFill>
                <a:latin typeface="Calibri"/>
                <a:cs typeface="Calibri"/>
              </a:rPr>
              <a:t>staan</a:t>
            </a:r>
            <a:r>
              <a:rPr lang="fr-FR" sz="2400" b="1" i="1" dirty="0" smtClean="0">
                <a:solidFill>
                  <a:srgbClr val="A04DA3"/>
                </a:solidFill>
                <a:latin typeface="Calibri"/>
                <a:cs typeface="Calibri"/>
              </a:rPr>
              <a:t> , </a:t>
            </a:r>
            <a:r>
              <a:rPr lang="fr-FR" sz="2400" b="1" i="1" dirty="0" err="1" smtClean="0">
                <a:solidFill>
                  <a:srgbClr val="A04DA3"/>
                </a:solidFill>
                <a:latin typeface="Calibri"/>
                <a:cs typeface="Calibri"/>
              </a:rPr>
              <a:t>liggen</a:t>
            </a:r>
            <a:r>
              <a:rPr lang="fr-FR" sz="2400" b="1" i="1" dirty="0" smtClean="0">
                <a:solidFill>
                  <a:srgbClr val="A04DA3"/>
                </a:solidFill>
                <a:latin typeface="Calibri"/>
                <a:cs typeface="Calibri"/>
              </a:rPr>
              <a:t> and </a:t>
            </a:r>
            <a:r>
              <a:rPr lang="fr-FR" sz="2400" b="1" i="1" dirty="0" err="1" smtClean="0">
                <a:solidFill>
                  <a:srgbClr val="A04DA3"/>
                </a:solidFill>
                <a:latin typeface="Calibri"/>
                <a:cs typeface="Calibri"/>
              </a:rPr>
              <a:t>zitten</a:t>
            </a:r>
            <a:r>
              <a:rPr lang="fr-FR" sz="2400" b="1" i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(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coding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sz="2400" b="1" dirty="0" err="1" smtClean="0">
                <a:solidFill>
                  <a:srgbClr val="A04DA3"/>
                </a:solidFill>
                <a:latin typeface="Calibri"/>
                <a:cs typeface="Calibri"/>
              </a:rPr>
              <a:t>flexibility</a:t>
            </a:r>
            <a:r>
              <a:rPr lang="fr-FR" sz="2400" b="1" dirty="0" smtClean="0">
                <a:solidFill>
                  <a:srgbClr val="A04DA3"/>
                </a:solidFill>
                <a:latin typeface="Calibri"/>
                <a:cs typeface="Calibri"/>
              </a:rPr>
              <a:t>)</a:t>
            </a:r>
            <a:endParaRPr lang="fr-FR" sz="24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Conclusions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arenR" startAt="4"/>
            </a:pP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do master </a:t>
            </a:r>
            <a:r>
              <a:rPr lang="fr-FR" dirty="0" err="1" smtClean="0">
                <a:latin typeface="Calibri"/>
                <a:cs typeface="Calibri"/>
              </a:rPr>
              <a:t>some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specific</a:t>
            </a:r>
            <a:r>
              <a:rPr lang="fr-FR" dirty="0" smtClean="0">
                <a:latin typeface="Calibri"/>
                <a:cs typeface="Calibri"/>
              </a:rPr>
              <a:t> patterns of the </a:t>
            </a:r>
            <a:r>
              <a:rPr lang="fr-FR" dirty="0" err="1" smtClean="0">
                <a:latin typeface="Calibri"/>
                <a:cs typeface="Calibri"/>
              </a:rPr>
              <a:t>metaphorical</a:t>
            </a:r>
            <a:r>
              <a:rPr lang="fr-FR" dirty="0" smtClean="0">
                <a:latin typeface="Calibri"/>
                <a:cs typeface="Calibri"/>
              </a:rPr>
              <a:t> uses of the posture </a:t>
            </a:r>
            <a:r>
              <a:rPr lang="fr-FR" dirty="0" err="1" smtClean="0">
                <a:latin typeface="Calibri"/>
                <a:cs typeface="Calibri"/>
              </a:rPr>
              <a:t>verbs</a:t>
            </a:r>
            <a:endParaRPr lang="fr-FR" dirty="0" smtClean="0">
              <a:latin typeface="Calibri"/>
              <a:cs typeface="Calibri"/>
            </a:endParaRPr>
          </a:p>
          <a:p>
            <a:pPr marL="916686" lvl="1" indent="-514350">
              <a:buFont typeface="Arial"/>
              <a:buChar char="•"/>
            </a:pPr>
            <a:r>
              <a:rPr lang="fr-FR" sz="2200" b="1" i="1" dirty="0" err="1" smtClean="0">
                <a:solidFill>
                  <a:srgbClr val="A04DA3"/>
                </a:solidFill>
                <a:latin typeface="Calibri"/>
                <a:cs typeface="Calibri"/>
              </a:rPr>
              <a:t>Zitten</a:t>
            </a:r>
            <a:r>
              <a:rPr lang="fr-FR" sz="2200" b="1" dirty="0" smtClean="0">
                <a:solidFill>
                  <a:srgbClr val="A04DA3"/>
                </a:solidFill>
                <a:latin typeface="Calibri"/>
                <a:cs typeface="Calibri"/>
              </a:rPr>
              <a:t>: </a:t>
            </a:r>
            <a:r>
              <a:rPr lang="fr-FR" sz="2200" b="1" dirty="0" err="1" smtClean="0">
                <a:solidFill>
                  <a:srgbClr val="A04DA3"/>
                </a:solidFill>
                <a:latin typeface="Calibri"/>
                <a:cs typeface="Calibri"/>
              </a:rPr>
              <a:t>containment</a:t>
            </a:r>
            <a:r>
              <a:rPr lang="fr-FR" sz="2200" b="1" dirty="0" smtClean="0">
                <a:solidFill>
                  <a:srgbClr val="A04DA3"/>
                </a:solidFill>
                <a:latin typeface="Calibri"/>
                <a:cs typeface="Calibri"/>
              </a:rPr>
              <a:t>, </a:t>
            </a:r>
            <a:r>
              <a:rPr lang="fr-FR" sz="2200" b="1" i="1" dirty="0" err="1" smtClean="0">
                <a:solidFill>
                  <a:srgbClr val="A04DA3"/>
                </a:solidFill>
                <a:latin typeface="Calibri"/>
                <a:cs typeface="Calibri"/>
              </a:rPr>
              <a:t>staan</a:t>
            </a:r>
            <a:r>
              <a:rPr lang="fr-FR" sz="2200" b="1" dirty="0" smtClean="0">
                <a:solidFill>
                  <a:srgbClr val="A04DA3"/>
                </a:solidFill>
                <a:latin typeface="Calibri"/>
                <a:cs typeface="Calibri"/>
              </a:rPr>
              <a:t>: </a:t>
            </a:r>
            <a:r>
              <a:rPr lang="fr-FR" sz="2200" b="1" dirty="0" err="1" smtClean="0">
                <a:solidFill>
                  <a:srgbClr val="A04DA3"/>
                </a:solidFill>
                <a:latin typeface="Calibri"/>
                <a:cs typeface="Calibri"/>
              </a:rPr>
              <a:t>written</a:t>
            </a:r>
            <a:r>
              <a:rPr lang="fr-FR" sz="2200" b="1" dirty="0" smtClean="0">
                <a:solidFill>
                  <a:srgbClr val="A04DA3"/>
                </a:solidFill>
                <a:latin typeface="Calibri"/>
                <a:cs typeface="Calibri"/>
              </a:rPr>
              <a:t> </a:t>
            </a:r>
            <a:r>
              <a:rPr lang="fr-FR" sz="2200" b="1" dirty="0" err="1" smtClean="0">
                <a:solidFill>
                  <a:srgbClr val="A04DA3"/>
                </a:solidFill>
                <a:latin typeface="Calibri"/>
                <a:cs typeface="Calibri"/>
              </a:rPr>
              <a:t>text</a:t>
            </a:r>
            <a:r>
              <a:rPr lang="fr-FR" sz="2200" b="1" dirty="0" smtClean="0">
                <a:solidFill>
                  <a:srgbClr val="A04DA3"/>
                </a:solidFill>
                <a:latin typeface="Calibri"/>
                <a:cs typeface="Calibri"/>
              </a:rPr>
              <a:t>, </a:t>
            </a:r>
            <a:r>
              <a:rPr lang="fr-FR" sz="2200" b="1" i="1" dirty="0" err="1" smtClean="0">
                <a:solidFill>
                  <a:srgbClr val="A04DA3"/>
                </a:solidFill>
                <a:latin typeface="Calibri"/>
                <a:cs typeface="Calibri"/>
              </a:rPr>
              <a:t>liggen</a:t>
            </a:r>
            <a:r>
              <a:rPr lang="fr-FR" sz="2200" b="1" dirty="0" smtClean="0">
                <a:solidFill>
                  <a:srgbClr val="A04DA3"/>
                </a:solidFill>
                <a:latin typeface="Calibri"/>
                <a:cs typeface="Calibri"/>
              </a:rPr>
              <a:t>: abstract </a:t>
            </a:r>
            <a:r>
              <a:rPr lang="fr-FR" sz="2200" b="1" dirty="0" err="1" smtClean="0">
                <a:solidFill>
                  <a:srgbClr val="A04DA3"/>
                </a:solidFill>
                <a:latin typeface="Calibri"/>
                <a:cs typeface="Calibri"/>
              </a:rPr>
              <a:t>entities</a:t>
            </a:r>
            <a:endParaRPr lang="fr-FR" sz="2200" b="1" dirty="0" smtClean="0">
              <a:solidFill>
                <a:srgbClr val="A04DA3"/>
              </a:solidFill>
              <a:latin typeface="Calibri"/>
              <a:cs typeface="Calibri"/>
            </a:endParaRPr>
          </a:p>
          <a:p>
            <a:pPr marL="624078" indent="-514350">
              <a:buFont typeface="+mj-lt"/>
              <a:buAutoNum type="arabicParenR" startAt="4"/>
            </a:pPr>
            <a:r>
              <a:rPr lang="fr-FR" dirty="0" err="1" smtClean="0">
                <a:latin typeface="Calibri"/>
                <a:cs typeface="Calibri"/>
              </a:rPr>
              <a:t>Overgeneralisation</a:t>
            </a:r>
            <a:r>
              <a:rPr lang="fr-FR" dirty="0" smtClean="0">
                <a:latin typeface="Calibri"/>
                <a:cs typeface="Calibri"/>
              </a:rPr>
              <a:t> of certain of </a:t>
            </a:r>
            <a:r>
              <a:rPr lang="fr-FR" dirty="0" err="1" smtClean="0">
                <a:latin typeface="Calibri"/>
                <a:cs typeface="Calibri"/>
              </a:rPr>
              <a:t>these</a:t>
            </a:r>
            <a:r>
              <a:rPr lang="fr-FR" dirty="0" smtClean="0">
                <a:latin typeface="Calibri"/>
                <a:cs typeface="Calibri"/>
              </a:rPr>
              <a:t> uses by the </a:t>
            </a:r>
            <a:r>
              <a:rPr lang="fr-FR" dirty="0" err="1" smtClean="0">
                <a:latin typeface="Calibri"/>
                <a:cs typeface="Calibri"/>
              </a:rPr>
              <a:t>learners</a:t>
            </a:r>
            <a:endParaRPr lang="fr-FR" dirty="0" smtClean="0">
              <a:latin typeface="Calibri"/>
              <a:cs typeface="Calibri"/>
            </a:endParaRPr>
          </a:p>
          <a:p>
            <a:pPr marL="624078" indent="-514350">
              <a:buFont typeface="+mj-lt"/>
              <a:buAutoNum type="arabicParenR" startAt="4"/>
            </a:pPr>
            <a:r>
              <a:rPr lang="fr-FR" dirty="0" smtClean="0">
                <a:latin typeface="Calibri"/>
                <a:cs typeface="Calibri"/>
              </a:rPr>
              <a:t>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panic</a:t>
            </a:r>
          </a:p>
          <a:p>
            <a:pPr marL="624078" indent="-514350">
              <a:buNone/>
            </a:pPr>
            <a:r>
              <a:rPr lang="fr-FR" dirty="0" smtClean="0">
                <a:latin typeface="Calibri"/>
                <a:cs typeface="Calibri"/>
              </a:rPr>
              <a:t>	</a:t>
            </a: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=&gt; </a:t>
            </a:r>
            <a:r>
              <a:rPr lang="fr-FR" sz="2595" b="1" dirty="0" err="1" smtClean="0">
                <a:solidFill>
                  <a:schemeClr val="accent3"/>
                </a:solidFill>
                <a:latin typeface="Calibri"/>
                <a:cs typeface="Calibri"/>
              </a:rPr>
              <a:t>learners</a:t>
            </a: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 have </a:t>
            </a:r>
            <a:r>
              <a:rPr lang="fr-FR" sz="2595" b="1" dirty="0" err="1" smtClean="0">
                <a:solidFill>
                  <a:schemeClr val="accent3"/>
                </a:solidFill>
                <a:latin typeface="Calibri"/>
                <a:cs typeface="Calibri"/>
              </a:rPr>
              <a:t>mastered</a:t>
            </a: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 the </a:t>
            </a:r>
            <a:r>
              <a:rPr lang="fr-FR" sz="2595" b="1" dirty="0" err="1" smtClean="0">
                <a:solidFill>
                  <a:schemeClr val="accent3"/>
                </a:solidFill>
                <a:latin typeface="Calibri"/>
                <a:cs typeface="Calibri"/>
              </a:rPr>
              <a:t>logic</a:t>
            </a: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 of certain </a:t>
            </a:r>
            <a:r>
              <a:rPr lang="fr-FR" sz="2595" b="1" dirty="0" err="1" smtClean="0">
                <a:solidFill>
                  <a:schemeClr val="accent3"/>
                </a:solidFill>
                <a:latin typeface="Calibri"/>
                <a:cs typeface="Calibri"/>
              </a:rPr>
              <a:t>specific</a:t>
            </a: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 uses</a:t>
            </a:r>
          </a:p>
          <a:p>
            <a:pPr marL="624078" indent="-514350">
              <a:buNone/>
            </a:pP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	=&gt; </a:t>
            </a:r>
            <a:r>
              <a:rPr lang="fr-FR" sz="2595" b="1" dirty="0" err="1" smtClean="0">
                <a:solidFill>
                  <a:schemeClr val="accent3"/>
                </a:solidFill>
                <a:latin typeface="Calibri"/>
                <a:cs typeface="Calibri"/>
              </a:rPr>
              <a:t>learners</a:t>
            </a: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 are </a:t>
            </a:r>
            <a:r>
              <a:rPr lang="fr-FR" sz="2595" b="1" dirty="0" err="1" smtClean="0">
                <a:solidFill>
                  <a:schemeClr val="accent3"/>
                </a:solidFill>
                <a:latin typeface="Calibri"/>
                <a:cs typeface="Calibri"/>
              </a:rPr>
              <a:t>exploiting</a:t>
            </a: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 </a:t>
            </a:r>
            <a:r>
              <a:rPr lang="fr-FR" sz="2595" b="1" dirty="0" err="1" smtClean="0">
                <a:solidFill>
                  <a:schemeClr val="accent3"/>
                </a:solidFill>
                <a:latin typeface="Calibri"/>
                <a:cs typeface="Calibri"/>
              </a:rPr>
              <a:t>these</a:t>
            </a: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 insights to code </a:t>
            </a:r>
            <a:r>
              <a:rPr lang="fr-FR" sz="2595" b="1" dirty="0" err="1" smtClean="0">
                <a:solidFill>
                  <a:schemeClr val="accent3"/>
                </a:solidFill>
                <a:latin typeface="Calibri"/>
                <a:cs typeface="Calibri"/>
              </a:rPr>
              <a:t>similar</a:t>
            </a:r>
            <a:r>
              <a:rPr lang="fr-FR" sz="2595" b="1" dirty="0" smtClean="0">
                <a:solidFill>
                  <a:schemeClr val="accent3"/>
                </a:solidFill>
                <a:latin typeface="Calibri"/>
                <a:cs typeface="Calibri"/>
              </a:rPr>
              <a:t> situations</a:t>
            </a:r>
          </a:p>
          <a:p>
            <a:pPr marL="624078" indent="-514350">
              <a:buNone/>
            </a:pP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		=&gt; </a:t>
            </a:r>
            <a:r>
              <a:rPr lang="fr-FR" sz="2595" b="1" dirty="0" err="1" smtClean="0">
                <a:solidFill>
                  <a:schemeClr val="accent2"/>
                </a:solidFill>
                <a:latin typeface="Calibri"/>
                <a:cs typeface="Calibri"/>
              </a:rPr>
              <a:t>overgeneralise</a:t>
            </a: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 (// L1 acquisition)</a:t>
            </a:r>
          </a:p>
          <a:p>
            <a:pPr marL="624078" indent="-514350">
              <a:buNone/>
            </a:pP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		=&gt; </a:t>
            </a:r>
            <a:r>
              <a:rPr lang="fr-FR" sz="2595" b="1" dirty="0" err="1" smtClean="0">
                <a:solidFill>
                  <a:schemeClr val="accent2"/>
                </a:solidFill>
                <a:latin typeface="Calibri"/>
                <a:cs typeface="Calibri"/>
              </a:rPr>
              <a:t>some</a:t>
            </a: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 of the </a:t>
            </a:r>
            <a:r>
              <a:rPr lang="fr-FR" sz="2595" b="1" dirty="0" err="1" smtClean="0">
                <a:solidFill>
                  <a:schemeClr val="accent2"/>
                </a:solidFill>
                <a:latin typeface="Calibri"/>
                <a:cs typeface="Calibri"/>
              </a:rPr>
              <a:t>learners</a:t>
            </a: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lang="fr-FR" sz="2595" b="1" dirty="0" err="1" smtClean="0">
                <a:solidFill>
                  <a:schemeClr val="accent2"/>
                </a:solidFill>
                <a:latin typeface="Calibri"/>
                <a:cs typeface="Calibri"/>
              </a:rPr>
              <a:t>errors</a:t>
            </a: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lang="fr-FR" sz="2595" b="1" dirty="0" err="1" smtClean="0">
                <a:solidFill>
                  <a:schemeClr val="accent2"/>
                </a:solidFill>
                <a:latin typeface="Calibri"/>
                <a:cs typeface="Calibri"/>
              </a:rPr>
              <a:t>reveal</a:t>
            </a: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 a partial insight </a:t>
            </a:r>
          </a:p>
          <a:p>
            <a:pPr marL="624078" indent="-514350">
              <a:buNone/>
            </a:pP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		</a:t>
            </a:r>
            <a:r>
              <a:rPr lang="fr-FR" sz="2595" b="1" dirty="0" err="1" smtClean="0">
                <a:solidFill>
                  <a:schemeClr val="accent2"/>
                </a:solidFill>
                <a:latin typeface="Calibri"/>
                <a:cs typeface="Calibri"/>
              </a:rPr>
              <a:t>into</a:t>
            </a: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 the </a:t>
            </a:r>
            <a:r>
              <a:rPr lang="fr-FR" sz="2595" b="1" dirty="0" err="1" smtClean="0">
                <a:solidFill>
                  <a:schemeClr val="accent2"/>
                </a:solidFill>
                <a:latin typeface="Calibri"/>
                <a:cs typeface="Calibri"/>
              </a:rPr>
              <a:t>linguistic</a:t>
            </a:r>
            <a:r>
              <a:rPr lang="fr-FR" sz="2595" b="1" dirty="0" smtClean="0">
                <a:solidFill>
                  <a:schemeClr val="accent2"/>
                </a:solidFill>
                <a:latin typeface="Calibri"/>
                <a:cs typeface="Calibri"/>
              </a:rPr>
              <a:t> system</a:t>
            </a:r>
          </a:p>
          <a:p>
            <a:pPr marL="916686" lvl="1" indent="-514350">
              <a:buFont typeface="+mj-lt"/>
              <a:buAutoNum type="arabicParenR"/>
            </a:pPr>
            <a:endParaRPr lang="fr-FR" sz="2200" b="1" dirty="0">
              <a:solidFill>
                <a:srgbClr val="A04DA3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Discussion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>
                <a:latin typeface="Calibri"/>
                <a:cs typeface="Calibri"/>
              </a:rPr>
              <a:t>To </a:t>
            </a:r>
            <a:r>
              <a:rPr lang="fr-FR" dirty="0" err="1" smtClean="0">
                <a:latin typeface="Calibri"/>
                <a:cs typeface="Calibri"/>
              </a:rPr>
              <a:t>what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extent</a:t>
            </a:r>
            <a:r>
              <a:rPr lang="fr-FR" dirty="0" smtClean="0">
                <a:latin typeface="Calibri"/>
                <a:cs typeface="Calibri"/>
              </a:rPr>
              <a:t> do the </a:t>
            </a:r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master the </a:t>
            </a:r>
            <a:r>
              <a:rPr lang="fr-FR" dirty="0" err="1" smtClean="0">
                <a:latin typeface="Calibri"/>
                <a:cs typeface="Calibri"/>
              </a:rPr>
              <a:t>semantic</a:t>
            </a:r>
            <a:r>
              <a:rPr lang="fr-FR" dirty="0" smtClean="0">
                <a:latin typeface="Calibri"/>
                <a:cs typeface="Calibri"/>
              </a:rPr>
              <a:t> network a </a:t>
            </a:r>
            <a:r>
              <a:rPr lang="fr-FR" dirty="0" err="1" smtClean="0">
                <a:latin typeface="Calibri"/>
                <a:cs typeface="Calibri"/>
              </a:rPr>
              <a:t>given</a:t>
            </a:r>
            <a:r>
              <a:rPr lang="fr-FR" dirty="0" smtClean="0">
                <a:latin typeface="Calibri"/>
                <a:cs typeface="Calibri"/>
              </a:rPr>
              <a:t> 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?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when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assimilating</a:t>
            </a:r>
            <a:r>
              <a:rPr lang="fr-FR" dirty="0" smtClean="0">
                <a:latin typeface="Calibri"/>
                <a:cs typeface="Calibri"/>
              </a:rPr>
              <a:t> a new pattern of use </a:t>
            </a:r>
            <a:r>
              <a:rPr lang="fr-FR" dirty="0" err="1" smtClean="0">
                <a:latin typeface="Calibri"/>
                <a:cs typeface="Calibri"/>
              </a:rPr>
              <a:t>learn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it</a:t>
            </a:r>
            <a:r>
              <a:rPr lang="fr-FR" dirty="0" smtClean="0">
                <a:latin typeface="Calibri"/>
                <a:cs typeface="Calibri"/>
              </a:rPr>
              <a:t> as a </a:t>
            </a:r>
            <a:r>
              <a:rPr lang="fr-FR" b="1" dirty="0" err="1" smtClean="0">
                <a:latin typeface="Calibri"/>
                <a:cs typeface="Calibri"/>
              </a:rPr>
              <a:t>separate</a:t>
            </a:r>
            <a:r>
              <a:rPr lang="fr-FR" b="1" dirty="0" smtClean="0">
                <a:latin typeface="Calibri"/>
                <a:cs typeface="Calibri"/>
              </a:rPr>
              <a:t> unit</a:t>
            </a:r>
            <a:r>
              <a:rPr lang="fr-FR" dirty="0" smtClean="0">
                <a:latin typeface="Calibri"/>
                <a:cs typeface="Calibri"/>
              </a:rPr>
              <a:t> (// </a:t>
            </a:r>
            <a:r>
              <a:rPr lang="fr-FR" dirty="0" err="1" smtClean="0">
                <a:latin typeface="Calibri"/>
                <a:cs typeface="Calibri"/>
              </a:rPr>
              <a:t>usage-based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approach</a:t>
            </a:r>
            <a:r>
              <a:rPr lang="fr-FR" dirty="0" smtClean="0">
                <a:latin typeface="Calibri"/>
                <a:cs typeface="Calibri"/>
              </a:rPr>
              <a:t>)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« use </a:t>
            </a:r>
            <a:r>
              <a:rPr lang="fr-FR" i="1" dirty="0" err="1" smtClean="0">
                <a:latin typeface="Calibri"/>
                <a:cs typeface="Calibri"/>
              </a:rPr>
              <a:t>staan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when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coding</a:t>
            </a:r>
            <a:r>
              <a:rPr lang="fr-FR" dirty="0" smtClean="0">
                <a:latin typeface="Calibri"/>
                <a:cs typeface="Calibri"/>
              </a:rPr>
              <a:t> the location of an </a:t>
            </a:r>
            <a:r>
              <a:rPr lang="fr-FR" dirty="0" err="1" smtClean="0">
                <a:latin typeface="Calibri"/>
                <a:cs typeface="Calibri"/>
              </a:rPr>
              <a:t>entity</a:t>
            </a:r>
            <a:r>
              <a:rPr lang="fr-FR" dirty="0" smtClean="0">
                <a:latin typeface="Calibri"/>
                <a:cs typeface="Calibri"/>
              </a:rPr>
              <a:t> on </a:t>
            </a:r>
            <a:r>
              <a:rPr lang="fr-FR" dirty="0" err="1" smtClean="0">
                <a:latin typeface="Calibri"/>
                <a:cs typeface="Calibri"/>
              </a:rPr>
              <a:t>its</a:t>
            </a:r>
            <a:r>
              <a:rPr lang="fr-FR" dirty="0" smtClean="0">
                <a:latin typeface="Calibri"/>
                <a:cs typeface="Calibri"/>
              </a:rPr>
              <a:t> base »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« use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i="1" dirty="0" smtClean="0">
                <a:latin typeface="Calibri"/>
                <a:cs typeface="Calibri"/>
              </a:rPr>
              <a:t> </a:t>
            </a:r>
            <a:r>
              <a:rPr lang="fr-FR" dirty="0" smtClean="0">
                <a:latin typeface="Calibri"/>
                <a:cs typeface="Calibri"/>
              </a:rPr>
              <a:t>for a </a:t>
            </a:r>
            <a:r>
              <a:rPr lang="fr-FR" dirty="0" err="1" smtClean="0">
                <a:latin typeface="Calibri"/>
                <a:cs typeface="Calibri"/>
              </a:rPr>
              <a:t>symmetrical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object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located</a:t>
            </a:r>
            <a:r>
              <a:rPr lang="fr-FR" dirty="0" smtClean="0">
                <a:latin typeface="Calibri"/>
                <a:cs typeface="Calibri"/>
              </a:rPr>
              <a:t> in </a:t>
            </a:r>
            <a:r>
              <a:rPr lang="fr-FR" dirty="0" err="1" smtClean="0">
                <a:latin typeface="Calibri"/>
                <a:cs typeface="Calibri"/>
              </a:rPr>
              <a:t>space</a:t>
            </a:r>
            <a:r>
              <a:rPr lang="fr-FR" dirty="0" smtClean="0">
                <a:latin typeface="Calibri"/>
                <a:cs typeface="Calibri"/>
              </a:rPr>
              <a:t> »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« use </a:t>
            </a:r>
            <a:r>
              <a:rPr lang="fr-FR" i="1" dirty="0" err="1" smtClean="0">
                <a:latin typeface="Calibri"/>
                <a:cs typeface="Calibri"/>
              </a:rPr>
              <a:t>zitten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when</a:t>
            </a:r>
            <a:r>
              <a:rPr lang="fr-FR" dirty="0" smtClean="0">
                <a:latin typeface="Calibri"/>
                <a:cs typeface="Calibri"/>
              </a:rPr>
              <a:t> an </a:t>
            </a:r>
            <a:r>
              <a:rPr lang="fr-FR" dirty="0" err="1" smtClean="0">
                <a:latin typeface="Calibri"/>
                <a:cs typeface="Calibri"/>
              </a:rPr>
              <a:t>entity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is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closely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contained</a:t>
            </a:r>
            <a:r>
              <a:rPr lang="fr-FR" dirty="0" smtClean="0">
                <a:latin typeface="Calibri"/>
                <a:cs typeface="Calibri"/>
              </a:rPr>
              <a:t> by </a:t>
            </a:r>
            <a:r>
              <a:rPr lang="fr-FR" dirty="0" err="1" smtClean="0">
                <a:latin typeface="Calibri"/>
                <a:cs typeface="Calibri"/>
              </a:rPr>
              <a:t>another</a:t>
            </a:r>
            <a:r>
              <a:rPr lang="fr-FR" dirty="0" smtClean="0">
                <a:latin typeface="Calibri"/>
                <a:cs typeface="Calibri"/>
              </a:rPr>
              <a:t> »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Missing</a:t>
            </a:r>
            <a:r>
              <a:rPr lang="fr-FR" dirty="0" smtClean="0">
                <a:latin typeface="Calibri"/>
                <a:cs typeface="Calibri"/>
              </a:rPr>
              <a:t> insights as to how the </a:t>
            </a:r>
            <a:r>
              <a:rPr lang="fr-FR" dirty="0" err="1" smtClean="0">
                <a:latin typeface="Calibri"/>
                <a:cs typeface="Calibri"/>
              </a:rPr>
              <a:t>different</a:t>
            </a:r>
            <a:r>
              <a:rPr lang="fr-FR" dirty="0" smtClean="0">
                <a:latin typeface="Calibri"/>
                <a:cs typeface="Calibri"/>
              </a:rPr>
              <a:t> nuances of a </a:t>
            </a:r>
            <a:r>
              <a:rPr lang="fr-FR" dirty="0" err="1" smtClean="0">
                <a:latin typeface="Calibri"/>
                <a:cs typeface="Calibri"/>
              </a:rPr>
              <a:t>given</a:t>
            </a:r>
            <a:r>
              <a:rPr lang="fr-FR" dirty="0" smtClean="0">
                <a:latin typeface="Calibri"/>
                <a:cs typeface="Calibri"/>
              </a:rPr>
              <a:t> 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relate to </a:t>
            </a:r>
            <a:r>
              <a:rPr lang="fr-FR" dirty="0" err="1" smtClean="0">
                <a:latin typeface="Calibri"/>
                <a:cs typeface="Calibri"/>
              </a:rPr>
              <a:t>each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other</a:t>
            </a:r>
            <a:endParaRPr lang="fr-FR" dirty="0" smtClean="0">
              <a:latin typeface="Calibri"/>
              <a:cs typeface="Calibri"/>
            </a:endParaRPr>
          </a:p>
          <a:p>
            <a:pPr lvl="2"/>
            <a:r>
              <a:rPr lang="fr-FR" dirty="0" smtClean="0">
                <a:latin typeface="Calibri"/>
                <a:cs typeface="Calibri"/>
              </a:rPr>
              <a:t>=&gt; </a:t>
            </a:r>
            <a:r>
              <a:rPr lang="fr-FR" dirty="0" err="1" smtClean="0">
                <a:latin typeface="Calibri"/>
                <a:cs typeface="Calibri"/>
              </a:rPr>
              <a:t>mastering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some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specific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metaphorical</a:t>
            </a:r>
            <a:r>
              <a:rPr lang="fr-FR" dirty="0" smtClean="0">
                <a:latin typeface="Calibri"/>
                <a:cs typeface="Calibri"/>
              </a:rPr>
              <a:t> uses ≠ </a:t>
            </a:r>
            <a:r>
              <a:rPr lang="fr-FR" dirty="0" err="1" smtClean="0">
                <a:latin typeface="Calibri"/>
                <a:cs typeface="Calibri"/>
              </a:rPr>
              <a:t>mastering</a:t>
            </a:r>
            <a:r>
              <a:rPr lang="fr-FR" dirty="0" smtClean="0">
                <a:latin typeface="Calibri"/>
                <a:cs typeface="Calibri"/>
              </a:rPr>
              <a:t> of the </a:t>
            </a:r>
            <a:r>
              <a:rPr lang="fr-FR" dirty="0" err="1" smtClean="0">
                <a:latin typeface="Calibri"/>
                <a:cs typeface="Calibri"/>
              </a:rPr>
              <a:t>whole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semantic</a:t>
            </a:r>
            <a:r>
              <a:rPr lang="fr-FR" dirty="0" smtClean="0">
                <a:latin typeface="Calibri"/>
                <a:cs typeface="Calibri"/>
              </a:rPr>
              <a:t> structure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Discussion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’ </a:t>
            </a:r>
            <a:r>
              <a:rPr lang="fr-FR" dirty="0" err="1" smtClean="0">
                <a:latin typeface="Calibri"/>
                <a:cs typeface="Calibri"/>
              </a:rPr>
              <a:t>linguistic</a:t>
            </a:r>
            <a:r>
              <a:rPr lang="fr-FR" dirty="0" smtClean="0">
                <a:latin typeface="Calibri"/>
                <a:cs typeface="Calibri"/>
              </a:rPr>
              <a:t> system</a:t>
            </a:r>
          </a:p>
          <a:p>
            <a:pPr lvl="1"/>
            <a:r>
              <a:rPr lang="fr-FR" dirty="0" smtClean="0">
                <a:latin typeface="Calibri"/>
                <a:cs typeface="Calibri"/>
              </a:rPr>
              <a:t>S</a:t>
            </a:r>
            <a:r>
              <a:rPr lang="fr-FR" dirty="0" err="1" smtClean="0">
                <a:latin typeface="Calibri"/>
                <a:cs typeface="Calibri"/>
              </a:rPr>
              <a:t>ystem</a:t>
            </a:r>
            <a:r>
              <a:rPr lang="fr-FR" dirty="0" smtClean="0">
                <a:latin typeface="Calibri"/>
                <a:cs typeface="Calibri"/>
              </a:rPr>
              <a:t> of </a:t>
            </a:r>
            <a:r>
              <a:rPr lang="fr-FR" dirty="0" err="1" smtClean="0">
                <a:latin typeface="Calibri"/>
                <a:cs typeface="Calibri"/>
              </a:rPr>
              <a:t>its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own</a:t>
            </a:r>
            <a:r>
              <a:rPr lang="fr-FR" dirty="0" smtClean="0">
                <a:latin typeface="Calibri"/>
                <a:cs typeface="Calibri"/>
              </a:rPr>
              <a:t> right </a:t>
            </a:r>
          </a:p>
          <a:p>
            <a:pPr lvl="1"/>
            <a:r>
              <a:rPr lang="fr-FR" dirty="0" smtClean="0">
                <a:latin typeface="Calibri"/>
                <a:cs typeface="Calibri"/>
              </a:rPr>
              <a:t>Mixed </a:t>
            </a:r>
            <a:r>
              <a:rPr lang="fr-FR" dirty="0" err="1" smtClean="0">
                <a:latin typeface="Calibri"/>
                <a:cs typeface="Calibri"/>
              </a:rPr>
              <a:t>logic</a:t>
            </a:r>
            <a:r>
              <a:rPr lang="fr-FR" dirty="0" smtClean="0">
                <a:latin typeface="Calibri"/>
                <a:cs typeface="Calibri"/>
              </a:rPr>
              <a:t>: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I</a:t>
            </a:r>
            <a:r>
              <a:rPr lang="fr-FR" dirty="0" err="1" smtClean="0">
                <a:latin typeface="Calibri"/>
                <a:cs typeface="Calibri"/>
              </a:rPr>
              <a:t>nterferences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from</a:t>
            </a:r>
            <a:r>
              <a:rPr lang="fr-FR" dirty="0" smtClean="0">
                <a:latin typeface="Calibri"/>
                <a:cs typeface="Calibri"/>
              </a:rPr>
              <a:t> L1 (// </a:t>
            </a:r>
            <a:r>
              <a:rPr lang="fr-FR" dirty="0" err="1" smtClean="0">
                <a:latin typeface="Calibri"/>
                <a:cs typeface="Calibri"/>
              </a:rPr>
              <a:t>underuse</a:t>
            </a:r>
            <a:r>
              <a:rPr lang="fr-FR" dirty="0" smtClean="0">
                <a:latin typeface="Calibri"/>
                <a:cs typeface="Calibri"/>
              </a:rPr>
              <a:t>)</a:t>
            </a:r>
          </a:p>
          <a:p>
            <a:pPr lvl="2"/>
            <a:r>
              <a:rPr lang="fr-FR" dirty="0" err="1" smtClean="0">
                <a:latin typeface="Calibri"/>
                <a:cs typeface="Calibri"/>
              </a:rPr>
              <a:t>Overextensions</a:t>
            </a:r>
            <a:r>
              <a:rPr lang="fr-FR" dirty="0" smtClean="0">
                <a:latin typeface="Calibri"/>
                <a:cs typeface="Calibri"/>
              </a:rPr>
              <a:t> of patterns </a:t>
            </a:r>
            <a:r>
              <a:rPr lang="fr-FR" dirty="0" err="1" smtClean="0">
                <a:latin typeface="Calibri"/>
                <a:cs typeface="Calibri"/>
              </a:rPr>
              <a:t>observed</a:t>
            </a:r>
            <a:r>
              <a:rPr lang="fr-FR" dirty="0" smtClean="0">
                <a:latin typeface="Calibri"/>
                <a:cs typeface="Calibri"/>
              </a:rPr>
              <a:t> in L1</a:t>
            </a:r>
          </a:p>
          <a:p>
            <a:r>
              <a:rPr lang="fr-FR" dirty="0" smtClean="0">
                <a:latin typeface="Calibri"/>
                <a:cs typeface="Calibri"/>
              </a:rPr>
              <a:t>Input </a:t>
            </a:r>
            <a:r>
              <a:rPr lang="fr-FR" dirty="0" err="1" smtClean="0">
                <a:latin typeface="Calibri"/>
                <a:cs typeface="Calibri"/>
              </a:rPr>
              <a:t>matters</a:t>
            </a:r>
            <a:r>
              <a:rPr lang="fr-FR" dirty="0" smtClean="0">
                <a:latin typeface="Calibri"/>
                <a:cs typeface="Calibri"/>
              </a:rPr>
              <a:t> for L2 acquisition</a:t>
            </a:r>
          </a:p>
          <a:p>
            <a:pPr lvl="1"/>
            <a:r>
              <a:rPr lang="fr-FR" dirty="0" err="1" smtClean="0">
                <a:latin typeface="Calibri"/>
                <a:cs typeface="Calibri"/>
              </a:rPr>
              <a:t>Learners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seem</a:t>
            </a:r>
            <a:r>
              <a:rPr lang="fr-FR" dirty="0" smtClean="0">
                <a:latin typeface="Calibri"/>
                <a:cs typeface="Calibri"/>
              </a:rPr>
              <a:t> to </a:t>
            </a:r>
            <a:r>
              <a:rPr lang="fr-FR" dirty="0" err="1" smtClean="0">
                <a:latin typeface="Calibri"/>
                <a:cs typeface="Calibri"/>
              </a:rPr>
              <a:t>pick</a:t>
            </a:r>
            <a:r>
              <a:rPr lang="fr-FR" dirty="0" smtClean="0">
                <a:latin typeface="Calibri"/>
                <a:cs typeface="Calibri"/>
              </a:rPr>
              <a:t> up dominant patterns in the </a:t>
            </a:r>
            <a:r>
              <a:rPr lang="fr-FR" dirty="0" err="1" smtClean="0">
                <a:latin typeface="Calibri"/>
                <a:cs typeface="Calibri"/>
              </a:rPr>
              <a:t>target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language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without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being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explicitly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told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Further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work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 smtClean="0">
                <a:latin typeface="Calibri"/>
                <a:cs typeface="Calibri"/>
              </a:rPr>
              <a:t>Contrastive elicitation experiments (L1 vs. L2)</a:t>
            </a:r>
          </a:p>
          <a:p>
            <a:pPr lvl="1"/>
            <a:r>
              <a:rPr lang="fr-FR" dirty="0" smtClean="0">
                <a:latin typeface="Calibri"/>
                <a:cs typeface="Calibri"/>
              </a:rPr>
              <a:t>D</a:t>
            </a:r>
            <a:r>
              <a:rPr lang="nl-BE" dirty="0" smtClean="0">
                <a:latin typeface="Calibri"/>
                <a:cs typeface="Calibri"/>
              </a:rPr>
              <a:t>escription of the location of entities as given by a controlled set of illustrations</a:t>
            </a:r>
          </a:p>
          <a:p>
            <a:r>
              <a:rPr lang="nl-BE" dirty="0" smtClean="0">
                <a:latin typeface="Calibri"/>
                <a:cs typeface="Calibri"/>
              </a:rPr>
              <a:t>Further analysis of the coding variations observed in this study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229600" cy="1066800"/>
          </a:xfrm>
        </p:spPr>
        <p:txBody>
          <a:bodyPr/>
          <a:lstStyle/>
          <a:p>
            <a:pPr algn="ctr"/>
            <a:r>
              <a:rPr lang="fr-FR" dirty="0" err="1" smtClean="0">
                <a:latin typeface="Calibri"/>
                <a:cs typeface="Calibri"/>
              </a:rPr>
              <a:t>Thank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you</a:t>
            </a:r>
            <a:r>
              <a:rPr lang="fr-FR" dirty="0" smtClean="0">
                <a:latin typeface="Calibri"/>
                <a:cs typeface="Calibri"/>
              </a:rPr>
              <a:t> for </a:t>
            </a:r>
            <a:r>
              <a:rPr lang="fr-FR" dirty="0" err="1" smtClean="0">
                <a:latin typeface="Calibri"/>
                <a:cs typeface="Calibri"/>
              </a:rPr>
              <a:t>your</a:t>
            </a:r>
            <a:r>
              <a:rPr lang="fr-FR" dirty="0" smtClean="0">
                <a:latin typeface="Calibri"/>
                <a:cs typeface="Calibri"/>
              </a:rPr>
              <a:t> attention !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6200" y="838200"/>
          <a:ext cx="4419600" cy="5551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</a:tblGrid>
              <a:tr h="452761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latin typeface="Calibri"/>
                          <a:cs typeface="Calibri"/>
                        </a:rPr>
                        <a:t>FRENCH</a:t>
                      </a:r>
                      <a:endParaRPr lang="fr-FR" sz="28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50336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/>
                          <a:cs typeface="Calibri"/>
                        </a:rPr>
                        <a:t>- Posture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poor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language</a:t>
                      </a:r>
                      <a:endParaRPr lang="fr-FR" sz="2000" dirty="0" smtClean="0">
                        <a:latin typeface="Calibri"/>
                        <a:cs typeface="Calibri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Neutral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existence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verbs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 </a:t>
                      </a:r>
                      <a:r>
                        <a:rPr lang="fr-FR" sz="200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fr-FR" sz="2000" i="1" smtClean="0">
                          <a:latin typeface="Calibri"/>
                          <a:cs typeface="Calibri"/>
                        </a:rPr>
                        <a:t>être, </a:t>
                      </a:r>
                      <a:r>
                        <a:rPr lang="fr-FR" sz="2000" i="1" dirty="0" smtClean="0">
                          <a:latin typeface="Calibri"/>
                          <a:cs typeface="Calibri"/>
                        </a:rPr>
                        <a:t>se trouver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2000" b="1" dirty="0" err="1" smtClean="0">
                          <a:solidFill>
                            <a:schemeClr val="accent1"/>
                          </a:solidFill>
                          <a:latin typeface="Calibri"/>
                          <a:cs typeface="Calibri"/>
                        </a:rPr>
                        <a:t>Verb-framed</a:t>
                      </a:r>
                      <a:r>
                        <a:rPr lang="fr-FR" sz="2000" b="1" dirty="0" smtClean="0">
                          <a:solidFill>
                            <a:schemeClr val="accent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language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(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Talmy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2000)</a:t>
                      </a:r>
                    </a:p>
                    <a:p>
                      <a:r>
                        <a:rPr kumimoji="0" lang="fr-FR" sz="200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   =&gt; </a:t>
                      </a:r>
                      <a:r>
                        <a:rPr kumimoji="0" lang="fr-FR" sz="2000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verb</a:t>
                      </a:r>
                      <a:r>
                        <a:rPr kumimoji="0" lang="fr-FR" sz="200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= </a:t>
                      </a:r>
                      <a:r>
                        <a:rPr kumimoji="0" lang="fr-FR" sz="2000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path</a:t>
                      </a:r>
                      <a:endParaRPr kumimoji="0" lang="fr-FR" sz="2000" kern="1200" baseline="0" dirty="0" smtClean="0">
                        <a:solidFill>
                          <a:schemeClr val="dk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kumimoji="0" lang="fr-FR" sz="200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   =&gt; satellite = </a:t>
                      </a:r>
                      <a:r>
                        <a:rPr kumimoji="0" lang="fr-FR" sz="2000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manner</a:t>
                      </a:r>
                      <a:r>
                        <a:rPr kumimoji="0" lang="fr-FR" sz="200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of motion</a:t>
                      </a:r>
                    </a:p>
                    <a:p>
                      <a:endParaRPr kumimoji="0" lang="fr-FR" sz="2000" kern="1200" baseline="0" dirty="0" smtClean="0">
                        <a:solidFill>
                          <a:schemeClr val="dk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kumimoji="0" lang="fr-FR" sz="180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La bouteille</a:t>
                      </a:r>
                      <a:r>
                        <a:rPr kumimoji="0" lang="fr-FR" sz="1800" b="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entra dans la grotte (en flottant) </a:t>
                      </a:r>
                    </a:p>
                    <a:p>
                      <a:r>
                        <a:rPr kumimoji="0" lang="fr-FR" sz="180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The </a:t>
                      </a:r>
                      <a:r>
                        <a:rPr kumimoji="0" lang="fr-FR" sz="1800" i="1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bottle</a:t>
                      </a:r>
                      <a:r>
                        <a:rPr kumimoji="0" lang="fr-FR" sz="180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kumimoji="0" lang="fr-FR" sz="1800" i="1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entered</a:t>
                      </a:r>
                      <a:r>
                        <a:rPr kumimoji="0" lang="fr-FR" sz="180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the cave (</a:t>
                      </a:r>
                      <a:r>
                        <a:rPr kumimoji="0" lang="fr-FR" sz="1800" i="1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floating</a:t>
                      </a:r>
                      <a:r>
                        <a:rPr kumimoji="0" lang="fr-FR" sz="180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(Lemmens 2005)</a:t>
                      </a:r>
                    </a:p>
                    <a:p>
                      <a:endParaRPr lang="fr-FR" sz="2000" dirty="0" smtClean="0">
                        <a:latin typeface="Calibri"/>
                        <a:cs typeface="Calibri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2000" b="1" dirty="0" smtClean="0">
                          <a:solidFill>
                            <a:srgbClr val="53548A"/>
                          </a:solidFill>
                          <a:latin typeface="Calibri"/>
                          <a:cs typeface="Calibri"/>
                        </a:rPr>
                        <a:t>Type I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language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(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Levinson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&amp;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Ameka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2007)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4572000" y="838200"/>
          <a:ext cx="4419600" cy="5502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latin typeface="Calibri"/>
                          <a:cs typeface="Calibri"/>
                        </a:rPr>
                        <a:t>DUTCH</a:t>
                      </a:r>
                      <a:endParaRPr lang="fr-FR" sz="28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4984407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/>
                          <a:cs typeface="Calibri"/>
                        </a:rPr>
                        <a:t>- Posture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rich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language</a:t>
                      </a:r>
                      <a:endParaRPr lang="fr-FR" sz="2000" dirty="0" smtClean="0">
                        <a:latin typeface="Calibri"/>
                        <a:cs typeface="Calibri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Posture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verbs</a:t>
                      </a:r>
                      <a:endParaRPr lang="fr-FR" sz="2000" dirty="0" smtClean="0">
                        <a:latin typeface="Calibri"/>
                        <a:cs typeface="Calibri"/>
                      </a:endParaRPr>
                    </a:p>
                    <a:p>
                      <a:pPr>
                        <a:buFontTx/>
                        <a:buNone/>
                      </a:pPr>
                      <a:endParaRPr lang="fr-FR" sz="2000" dirty="0" smtClean="0">
                        <a:latin typeface="Calibri"/>
                        <a:cs typeface="Calibri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2000" b="1" dirty="0" err="1" smtClean="0">
                          <a:solidFill>
                            <a:srgbClr val="53548A"/>
                          </a:solidFill>
                          <a:latin typeface="Calibri"/>
                          <a:cs typeface="Calibri"/>
                        </a:rPr>
                        <a:t>Satellite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-framed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language</a:t>
                      </a:r>
                      <a:r>
                        <a:rPr lang="fr-FR" sz="2000" baseline="0" dirty="0" smtClean="0">
                          <a:latin typeface="Calibri"/>
                          <a:cs typeface="Calibri"/>
                        </a:rPr>
                        <a:t> (</a:t>
                      </a:r>
                      <a:r>
                        <a:rPr lang="fr-FR" sz="2000" baseline="0" dirty="0" err="1" smtClean="0">
                          <a:latin typeface="Calibri"/>
                          <a:cs typeface="Calibri"/>
                        </a:rPr>
                        <a:t>Talmy</a:t>
                      </a:r>
                      <a:r>
                        <a:rPr lang="fr-FR" sz="2000" baseline="0" dirty="0" smtClean="0">
                          <a:latin typeface="Calibri"/>
                          <a:cs typeface="Calibri"/>
                        </a:rPr>
                        <a:t> 2000)</a:t>
                      </a:r>
                      <a:endParaRPr lang="fr-FR" sz="2000" dirty="0" smtClean="0">
                        <a:latin typeface="Calibri"/>
                        <a:cs typeface="Calibri"/>
                      </a:endParaRPr>
                    </a:p>
                    <a:p>
                      <a:r>
                        <a:rPr kumimoji="0" lang="fr-FR" sz="200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   =&gt; </a:t>
                      </a:r>
                      <a:r>
                        <a:rPr kumimoji="0" lang="fr-FR" sz="2000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verb</a:t>
                      </a:r>
                      <a:r>
                        <a:rPr kumimoji="0" lang="fr-FR" sz="200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= </a:t>
                      </a:r>
                      <a:r>
                        <a:rPr kumimoji="0" lang="fr-FR" sz="2000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manner</a:t>
                      </a:r>
                      <a:r>
                        <a:rPr kumimoji="0" lang="fr-FR" sz="200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of motion </a:t>
                      </a:r>
                    </a:p>
                    <a:p>
                      <a:r>
                        <a:rPr kumimoji="0" lang="fr-FR" sz="200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   =&gt; satellite: </a:t>
                      </a:r>
                      <a:r>
                        <a:rPr kumimoji="0" lang="fr-FR" sz="2000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path</a:t>
                      </a:r>
                      <a:endParaRPr kumimoji="0" lang="fr-FR" sz="2000" kern="1200" baseline="0" dirty="0" smtClean="0">
                        <a:solidFill>
                          <a:schemeClr val="dk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endParaRPr kumimoji="0" lang="fr-FR" sz="2000" kern="1200" baseline="0" dirty="0" smtClean="0">
                        <a:solidFill>
                          <a:schemeClr val="dk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kumimoji="0" lang="fr-FR" sz="1800" b="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De </a:t>
                      </a:r>
                      <a:r>
                        <a:rPr kumimoji="0" lang="fr-FR" sz="1800" b="0" i="1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fles</a:t>
                      </a:r>
                      <a:r>
                        <a:rPr kumimoji="0" lang="fr-FR" sz="1800" b="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kumimoji="0" lang="fr-FR" sz="1800" b="0" i="1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dreef</a:t>
                      </a:r>
                      <a:r>
                        <a:rPr kumimoji="0" lang="fr-FR" sz="1800" b="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de </a:t>
                      </a:r>
                      <a:r>
                        <a:rPr kumimoji="0" lang="fr-FR" sz="1800" b="0" i="1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grot</a:t>
                      </a:r>
                      <a:r>
                        <a:rPr kumimoji="0" lang="fr-FR" sz="1800" b="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in</a:t>
                      </a:r>
                    </a:p>
                    <a:p>
                      <a:r>
                        <a:rPr kumimoji="0" lang="fr-FR" sz="180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The </a:t>
                      </a:r>
                      <a:r>
                        <a:rPr kumimoji="0" lang="fr-FR" sz="1800" i="1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bottle</a:t>
                      </a:r>
                      <a:r>
                        <a:rPr kumimoji="0" lang="fr-FR" sz="180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kumimoji="0" lang="fr-FR" sz="1800" i="1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floated</a:t>
                      </a:r>
                      <a:r>
                        <a:rPr kumimoji="0" lang="fr-FR" sz="180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kumimoji="0" lang="fr-FR" sz="1800" i="1" kern="1200" baseline="0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into</a:t>
                      </a:r>
                      <a:r>
                        <a:rPr kumimoji="0" lang="fr-FR" sz="1800" i="1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 the cave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Calibri"/>
                        </a:rPr>
                        <a:t>(Lemmens 2005)</a:t>
                      </a:r>
                    </a:p>
                    <a:p>
                      <a:endParaRPr lang="fr-FR" sz="2000" dirty="0" smtClean="0">
                        <a:latin typeface="Calibri"/>
                        <a:cs typeface="Calibri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2000" b="1" dirty="0" smtClean="0">
                          <a:solidFill>
                            <a:srgbClr val="53548A"/>
                          </a:solidFill>
                          <a:latin typeface="Calibri"/>
                          <a:cs typeface="Calibri"/>
                        </a:rPr>
                        <a:t>Type II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language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(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Levinson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&amp; </a:t>
                      </a:r>
                      <a:r>
                        <a:rPr lang="fr-FR" sz="2000" dirty="0" err="1" smtClean="0">
                          <a:latin typeface="Calibri"/>
                          <a:cs typeface="Calibri"/>
                        </a:rPr>
                        <a:t>Ameka</a:t>
                      </a:r>
                      <a:r>
                        <a:rPr lang="fr-FR" sz="2000" dirty="0" smtClean="0">
                          <a:latin typeface="Calibri"/>
                          <a:cs typeface="Calibri"/>
                        </a:rPr>
                        <a:t> 2007)</a:t>
                      </a:r>
                      <a:endParaRPr lang="fr-FR" sz="2200" dirty="0" smtClean="0">
                        <a:latin typeface="Calibri"/>
                        <a:cs typeface="Calibri"/>
                      </a:endParaRPr>
                    </a:p>
                    <a:p>
                      <a:endParaRPr lang="fr-FR" sz="22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Typological</a:t>
            </a:r>
            <a:r>
              <a:rPr lang="fr-FR" dirty="0" smtClean="0">
                <a:latin typeface="Calibri"/>
                <a:cs typeface="Calibri"/>
              </a:rPr>
              <a:t> background</a:t>
            </a:r>
            <a:endParaRPr lang="fr-FR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79976"/>
          </a:xfrm>
        </p:spPr>
        <p:txBody>
          <a:bodyPr>
            <a:normAutofit lnSpcReduction="10000"/>
          </a:bodyPr>
          <a:lstStyle/>
          <a:p>
            <a:r>
              <a:rPr lang="fr-FR" dirty="0" err="1" smtClean="0">
                <a:latin typeface="Calibri"/>
                <a:cs typeface="Calibri"/>
              </a:rPr>
              <a:t>Tricky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matter</a:t>
            </a:r>
            <a:r>
              <a:rPr lang="fr-FR" dirty="0" smtClean="0">
                <a:latin typeface="Calibri"/>
                <a:cs typeface="Calibri"/>
              </a:rPr>
              <a:t> for </a:t>
            </a:r>
            <a:r>
              <a:rPr lang="fr-FR" dirty="0" err="1" smtClean="0">
                <a:latin typeface="Calibri"/>
                <a:cs typeface="Calibri"/>
              </a:rPr>
              <a:t>French-speaking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learners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dirty="0" smtClean="0">
                <a:latin typeface="Calibri"/>
                <a:cs typeface="Calibri"/>
              </a:rPr>
              <a:t>E</a:t>
            </a:r>
            <a:r>
              <a:rPr lang="fr-FR" dirty="0" err="1" smtClean="0">
                <a:latin typeface="Calibri"/>
                <a:cs typeface="Calibri"/>
              </a:rPr>
              <a:t>ven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at</a:t>
            </a:r>
            <a:r>
              <a:rPr lang="fr-FR" dirty="0" smtClean="0">
                <a:latin typeface="Calibri"/>
                <a:cs typeface="Calibri"/>
              </a:rPr>
              <a:t> a </a:t>
            </a:r>
            <a:r>
              <a:rPr lang="fr-FR" dirty="0" err="1" smtClean="0">
                <a:latin typeface="Calibri"/>
                <a:cs typeface="Calibri"/>
              </a:rPr>
              <a:t>high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level</a:t>
            </a:r>
            <a:r>
              <a:rPr lang="fr-FR" dirty="0" smtClean="0">
                <a:latin typeface="Calibri"/>
                <a:cs typeface="Calibri"/>
              </a:rPr>
              <a:t> of FL </a:t>
            </a:r>
            <a:r>
              <a:rPr lang="fr-FR" dirty="0" err="1" smtClean="0">
                <a:latin typeface="Calibri"/>
                <a:cs typeface="Calibri"/>
              </a:rPr>
              <a:t>proficiency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err="1" smtClean="0">
                <a:latin typeface="Calibri"/>
                <a:cs typeface="Calibri"/>
              </a:rPr>
              <a:t>Typological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differences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between</a:t>
            </a:r>
            <a:r>
              <a:rPr lang="fr-FR" dirty="0" smtClean="0">
                <a:latin typeface="Calibri"/>
                <a:cs typeface="Calibri"/>
              </a:rPr>
              <a:t> French and </a:t>
            </a:r>
            <a:r>
              <a:rPr lang="fr-FR" dirty="0" err="1" smtClean="0">
                <a:latin typeface="Calibri"/>
                <a:cs typeface="Calibri"/>
              </a:rPr>
              <a:t>Dutch</a:t>
            </a:r>
            <a:endParaRPr lang="fr-FR" dirty="0" smtClean="0">
              <a:latin typeface="Calibri"/>
              <a:cs typeface="Calibri"/>
            </a:endParaRPr>
          </a:p>
          <a:p>
            <a:r>
              <a:rPr lang="fr-FR" dirty="0" smtClean="0">
                <a:latin typeface="Calibri"/>
                <a:cs typeface="Calibri"/>
              </a:rPr>
              <a:t>3 </a:t>
            </a:r>
            <a:r>
              <a:rPr lang="fr-FR" dirty="0" err="1" smtClean="0">
                <a:latin typeface="Calibri"/>
                <a:cs typeface="Calibri"/>
              </a:rPr>
              <a:t>interrelated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problems</a:t>
            </a:r>
            <a:r>
              <a:rPr lang="fr-FR" dirty="0" smtClean="0">
                <a:latin typeface="Calibri"/>
                <a:cs typeface="Calibri"/>
              </a:rPr>
              <a:t> (cf. Lemmens 2002)</a:t>
            </a:r>
          </a:p>
          <a:p>
            <a:pPr marL="925830" lvl="1" indent="-514350">
              <a:buFont typeface="+mj-lt"/>
              <a:buAutoNum type="arabicParenR"/>
            </a:pPr>
            <a:r>
              <a:rPr lang="fr-FR" dirty="0" err="1" smtClean="0">
                <a:latin typeface="Calibri"/>
                <a:cs typeface="Calibri"/>
              </a:rPr>
              <a:t>Get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accustomed</a:t>
            </a:r>
            <a:r>
              <a:rPr lang="fr-FR" dirty="0" smtClean="0">
                <a:latin typeface="Calibri"/>
                <a:cs typeface="Calibri"/>
              </a:rPr>
              <a:t> to </a:t>
            </a:r>
            <a:r>
              <a:rPr lang="fr-FR" b="1" dirty="0" err="1" smtClean="0">
                <a:latin typeface="Calibri"/>
                <a:cs typeface="Calibri"/>
              </a:rPr>
              <a:t>using</a:t>
            </a:r>
            <a:r>
              <a:rPr lang="fr-FR" dirty="0" smtClean="0">
                <a:latin typeface="Calibri"/>
                <a:cs typeface="Calibri"/>
              </a:rPr>
              <a:t> a 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endParaRPr lang="fr-FR" dirty="0" smtClean="0">
              <a:latin typeface="Calibri"/>
              <a:cs typeface="Calibri"/>
            </a:endParaRPr>
          </a:p>
          <a:p>
            <a:pPr marL="925830" lvl="1" indent="-514350">
              <a:buNone/>
            </a:pPr>
            <a:r>
              <a:rPr lang="fr-FR" dirty="0" smtClean="0">
                <a:latin typeface="Calibri"/>
                <a:cs typeface="Calibri"/>
              </a:rPr>
              <a:t>	</a:t>
            </a:r>
            <a:r>
              <a:rPr lang="fr-FR" dirty="0" smtClean="0">
                <a:solidFill>
                  <a:srgbClr val="783A7A"/>
                </a:solidFill>
                <a:latin typeface="Calibri"/>
                <a:cs typeface="Calibri"/>
              </a:rPr>
              <a:t>=&gt; </a:t>
            </a:r>
            <a:r>
              <a:rPr lang="fr-FR" b="1" dirty="0" err="1" smtClean="0">
                <a:solidFill>
                  <a:schemeClr val="accent3">
                    <a:lumMod val="75000"/>
                  </a:schemeClr>
                </a:solidFill>
                <a:latin typeface="Calibri"/>
                <a:cs typeface="Calibri"/>
              </a:rPr>
              <a:t>coding</a:t>
            </a: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  <a:latin typeface="Calibri"/>
                <a:cs typeface="Calibri"/>
              </a:rPr>
              <a:t> obligation</a:t>
            </a:r>
          </a:p>
          <a:p>
            <a:pPr marL="925830" lvl="1" indent="-514350">
              <a:buFont typeface="+mj-lt"/>
              <a:buAutoNum type="arabicParenR" startAt="2"/>
            </a:pPr>
            <a:r>
              <a:rPr lang="fr-FR" dirty="0" err="1" smtClean="0">
                <a:latin typeface="Calibri"/>
                <a:cs typeface="Calibri"/>
              </a:rPr>
              <a:t>Decide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b="1" dirty="0" err="1" smtClean="0">
                <a:latin typeface="Calibri"/>
                <a:cs typeface="Calibri"/>
              </a:rPr>
              <a:t>which</a:t>
            </a:r>
            <a:r>
              <a:rPr lang="fr-FR" dirty="0" smtClean="0">
                <a:latin typeface="Calibri"/>
                <a:cs typeface="Calibri"/>
              </a:rPr>
              <a:t> posture </a:t>
            </a:r>
            <a:r>
              <a:rPr lang="fr-FR" dirty="0" err="1" smtClean="0">
                <a:latin typeface="Calibri"/>
                <a:cs typeface="Calibri"/>
              </a:rPr>
              <a:t>verb</a:t>
            </a:r>
            <a:r>
              <a:rPr lang="fr-FR" dirty="0" smtClean="0">
                <a:latin typeface="Calibri"/>
                <a:cs typeface="Calibri"/>
              </a:rPr>
              <a:t> to use</a:t>
            </a:r>
          </a:p>
          <a:p>
            <a:pPr marL="925830" lvl="1" indent="-514350">
              <a:buNone/>
            </a:pPr>
            <a:r>
              <a:rPr lang="fr-FR" dirty="0" smtClean="0">
                <a:latin typeface="Calibri"/>
                <a:cs typeface="Calibri"/>
              </a:rPr>
              <a:t>	</a:t>
            </a:r>
            <a:r>
              <a:rPr lang="fr-FR" dirty="0" smtClean="0">
                <a:solidFill>
                  <a:srgbClr val="783A7A"/>
                </a:solidFill>
                <a:latin typeface="Calibri"/>
                <a:cs typeface="Calibri"/>
              </a:rPr>
              <a:t>=&gt; </a:t>
            </a:r>
            <a:r>
              <a:rPr lang="fr-FR" b="1" dirty="0" err="1" smtClean="0">
                <a:solidFill>
                  <a:srgbClr val="783A7A"/>
                </a:solidFill>
                <a:latin typeface="Calibri"/>
                <a:cs typeface="Calibri"/>
              </a:rPr>
              <a:t>coding</a:t>
            </a:r>
            <a:r>
              <a:rPr lang="fr-FR" b="1" dirty="0" smtClean="0">
                <a:solidFill>
                  <a:srgbClr val="783A7A"/>
                </a:solidFill>
                <a:latin typeface="Calibri"/>
                <a:cs typeface="Calibri"/>
              </a:rPr>
              <a:t> variation</a:t>
            </a:r>
          </a:p>
          <a:p>
            <a:pPr marL="925830" lvl="1" indent="-514350">
              <a:buFont typeface="+mj-lt"/>
              <a:buAutoNum type="arabicParenR" startAt="3"/>
            </a:pPr>
            <a:r>
              <a:rPr lang="fr-FR" dirty="0" smtClean="0">
                <a:latin typeface="Calibri"/>
                <a:cs typeface="Calibri"/>
              </a:rPr>
              <a:t>Deal </a:t>
            </a:r>
            <a:r>
              <a:rPr lang="fr-FR" dirty="0" err="1" smtClean="0">
                <a:latin typeface="Calibri"/>
                <a:cs typeface="Calibri"/>
              </a:rPr>
              <a:t>with</a:t>
            </a:r>
            <a:r>
              <a:rPr lang="fr-FR" dirty="0" smtClean="0">
                <a:latin typeface="Calibri"/>
                <a:cs typeface="Calibri"/>
              </a:rPr>
              <a:t> the </a:t>
            </a:r>
            <a:r>
              <a:rPr lang="fr-FR" b="1" dirty="0" err="1" smtClean="0">
                <a:latin typeface="Calibri"/>
                <a:cs typeface="Calibri"/>
              </a:rPr>
              <a:t>metaphorical</a:t>
            </a:r>
            <a:r>
              <a:rPr lang="fr-FR" b="1" dirty="0" smtClean="0">
                <a:latin typeface="Calibri"/>
                <a:cs typeface="Calibri"/>
              </a:rPr>
              <a:t> extensions</a:t>
            </a:r>
          </a:p>
          <a:p>
            <a:pPr marL="1191006" lvl="2" indent="-514350">
              <a:buNone/>
            </a:pPr>
            <a:r>
              <a:rPr lang="fr-FR" b="1" dirty="0" smtClean="0">
                <a:latin typeface="Calibri"/>
                <a:cs typeface="Calibri"/>
              </a:rPr>
              <a:t>    </a:t>
            </a:r>
            <a:r>
              <a:rPr lang="fr-FR" dirty="0" smtClean="0">
                <a:solidFill>
                  <a:srgbClr val="783A7A"/>
                </a:solidFill>
                <a:latin typeface="Calibri"/>
                <a:cs typeface="Calibri"/>
              </a:rPr>
              <a:t>=&gt; </a:t>
            </a:r>
            <a:r>
              <a:rPr lang="fr-FR" sz="2600" b="1" dirty="0" err="1" smtClean="0">
                <a:solidFill>
                  <a:srgbClr val="783A7A"/>
                </a:solidFill>
                <a:latin typeface="Calibri"/>
                <a:cs typeface="Calibri"/>
              </a:rPr>
              <a:t>coding</a:t>
            </a:r>
            <a:r>
              <a:rPr lang="fr-FR" sz="2600" b="1" dirty="0" smtClean="0">
                <a:solidFill>
                  <a:srgbClr val="783A7A"/>
                </a:solidFill>
                <a:latin typeface="Calibri"/>
                <a:cs typeface="Calibri"/>
              </a:rPr>
              <a:t> </a:t>
            </a:r>
            <a:r>
              <a:rPr lang="fr-FR" sz="2600" b="1" dirty="0" err="1" smtClean="0">
                <a:solidFill>
                  <a:srgbClr val="783A7A"/>
                </a:solidFill>
                <a:latin typeface="Calibri"/>
                <a:cs typeface="Calibri"/>
              </a:rPr>
              <a:t>flexibility</a:t>
            </a:r>
            <a:endParaRPr lang="fr-FR" sz="2600" b="1" dirty="0" smtClean="0">
              <a:solidFill>
                <a:srgbClr val="783A7A"/>
              </a:solidFill>
              <a:latin typeface="Calibri"/>
              <a:cs typeface="Calibri"/>
            </a:endParaRPr>
          </a:p>
          <a:p>
            <a:endParaRPr lang="fr-FR" dirty="0" smtClean="0">
              <a:latin typeface="Calibri"/>
              <a:cs typeface="Calibri"/>
            </a:endParaRPr>
          </a:p>
          <a:p>
            <a:pPr lvl="1"/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latin typeface="Calibri"/>
                <a:cs typeface="Calibri"/>
              </a:rPr>
              <a:t>Overview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smtClean="0">
                <a:latin typeface="Calibri"/>
                <a:cs typeface="Calibri"/>
              </a:rPr>
              <a:t>of </a:t>
            </a:r>
            <a:r>
              <a:rPr lang="fr-FR" i="1" smtClean="0">
                <a:latin typeface="Calibri"/>
                <a:cs typeface="Calibri"/>
              </a:rPr>
              <a:t>staan</a:t>
            </a:r>
            <a:r>
              <a:rPr lang="fr-FR" smtClean="0">
                <a:latin typeface="Calibri"/>
                <a:cs typeface="Calibri"/>
              </a:rPr>
              <a:t>, </a:t>
            </a:r>
            <a:r>
              <a:rPr lang="fr-FR" i="1" dirty="0" err="1" smtClean="0">
                <a:latin typeface="Calibri"/>
                <a:cs typeface="Calibri"/>
              </a:rPr>
              <a:t>liggen</a:t>
            </a:r>
            <a:r>
              <a:rPr lang="fr-FR" dirty="0" smtClean="0">
                <a:latin typeface="Calibri"/>
                <a:cs typeface="Calibri"/>
              </a:rPr>
              <a:t> and </a:t>
            </a:r>
            <a:r>
              <a:rPr lang="fr-FR" i="1" dirty="0" err="1" smtClean="0">
                <a:latin typeface="Calibri"/>
                <a:cs typeface="Calibri"/>
              </a:rPr>
              <a:t>zitten</a:t>
            </a:r>
            <a:endParaRPr lang="fr-FR" i="1" dirty="0">
              <a:latin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S</a:t>
            </a:r>
            <a:r>
              <a:rPr lang="fr-FR" dirty="0" err="1" smtClean="0">
                <a:latin typeface="Calibri"/>
                <a:cs typeface="Calibri"/>
              </a:rPr>
              <a:t>tructured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around</a:t>
            </a:r>
            <a:r>
              <a:rPr lang="fr-FR" dirty="0" smtClean="0">
                <a:latin typeface="Calibri"/>
                <a:cs typeface="Calibri"/>
              </a:rPr>
              <a:t> a prototype</a:t>
            </a:r>
          </a:p>
          <a:p>
            <a:pPr lvl="1">
              <a:buNone/>
            </a:pPr>
            <a:r>
              <a:rPr lang="fr-FR" dirty="0" smtClean="0">
                <a:latin typeface="Calibri"/>
                <a:cs typeface="Calibri"/>
              </a:rPr>
              <a:t>= </a:t>
            </a:r>
            <a:r>
              <a:rPr lang="fr-FR" dirty="0" err="1" smtClean="0">
                <a:latin typeface="Calibri"/>
                <a:cs typeface="Calibri"/>
              </a:rPr>
              <a:t>representation</a:t>
            </a:r>
            <a:r>
              <a:rPr lang="fr-FR" dirty="0" smtClean="0">
                <a:latin typeface="Calibri"/>
                <a:cs typeface="Calibri"/>
              </a:rPr>
              <a:t> of the </a:t>
            </a:r>
            <a:r>
              <a:rPr lang="fr-FR" dirty="0" err="1" smtClean="0">
                <a:latin typeface="Calibri"/>
                <a:cs typeface="Calibri"/>
              </a:rPr>
              <a:t>three</a:t>
            </a:r>
            <a:r>
              <a:rPr lang="fr-FR" dirty="0" smtClean="0">
                <a:latin typeface="Calibri"/>
                <a:cs typeface="Calibri"/>
              </a:rPr>
              <a:t> basic </a:t>
            </a:r>
            <a:r>
              <a:rPr lang="fr-FR" dirty="0" err="1" smtClean="0">
                <a:latin typeface="Calibri"/>
                <a:cs typeface="Calibri"/>
              </a:rPr>
              <a:t>human</a:t>
            </a:r>
            <a:r>
              <a:rPr lang="fr-FR" dirty="0" smtClean="0">
                <a:latin typeface="Calibri"/>
                <a:cs typeface="Calibri"/>
              </a:rPr>
              <a:t> postures</a:t>
            </a:r>
          </a:p>
          <a:p>
            <a:r>
              <a:rPr lang="fr-FR" dirty="0" err="1" smtClean="0">
                <a:latin typeface="Calibri"/>
                <a:cs typeface="Calibri"/>
              </a:rPr>
              <a:t>Extended</a:t>
            </a:r>
            <a:r>
              <a:rPr lang="fr-FR" dirty="0" smtClean="0">
                <a:latin typeface="Calibri"/>
                <a:cs typeface="Calibri"/>
              </a:rPr>
              <a:t> uses</a:t>
            </a:r>
          </a:p>
          <a:p>
            <a:r>
              <a:rPr lang="fr-FR" dirty="0" smtClean="0">
                <a:latin typeface="Calibri"/>
                <a:cs typeface="Calibri"/>
              </a:rPr>
              <a:t>3 types of uses</a:t>
            </a:r>
          </a:p>
          <a:p>
            <a:pPr lvl="1"/>
            <a:r>
              <a:rPr lang="fr-FR" b="1" dirty="0" smtClean="0">
                <a:solidFill>
                  <a:srgbClr val="783A7A"/>
                </a:solidFill>
                <a:latin typeface="Calibri"/>
                <a:cs typeface="Calibri"/>
              </a:rPr>
              <a:t>P</a:t>
            </a:r>
            <a:r>
              <a:rPr lang="fr-FR" b="1" dirty="0" err="1" smtClean="0">
                <a:solidFill>
                  <a:srgbClr val="783A7A"/>
                </a:solidFill>
                <a:latin typeface="Calibri"/>
                <a:cs typeface="Calibri"/>
              </a:rPr>
              <a:t>ostural</a:t>
            </a:r>
            <a:r>
              <a:rPr lang="fr-FR" b="1" dirty="0" smtClean="0">
                <a:solidFill>
                  <a:srgbClr val="783A7A"/>
                </a:solidFill>
                <a:latin typeface="Calibri"/>
                <a:cs typeface="Calibri"/>
              </a:rPr>
              <a:t> </a:t>
            </a:r>
            <a:r>
              <a:rPr lang="fr-FR" dirty="0" smtClean="0">
                <a:latin typeface="Calibri"/>
                <a:cs typeface="Calibri"/>
              </a:rPr>
              <a:t>uses =&gt; </a:t>
            </a:r>
            <a:r>
              <a:rPr lang="fr-FR" dirty="0" err="1" smtClean="0">
                <a:latin typeface="Calibri"/>
                <a:cs typeface="Calibri"/>
              </a:rPr>
              <a:t>human</a:t>
            </a:r>
            <a:r>
              <a:rPr lang="fr-FR" dirty="0" smtClean="0">
                <a:latin typeface="Calibri"/>
                <a:cs typeface="Calibri"/>
              </a:rPr>
              <a:t> position</a:t>
            </a:r>
          </a:p>
          <a:p>
            <a:pPr lvl="1"/>
            <a:r>
              <a:rPr lang="fr-FR" b="1" dirty="0" smtClean="0">
                <a:solidFill>
                  <a:srgbClr val="783A7A"/>
                </a:solidFill>
                <a:latin typeface="Calibri"/>
                <a:cs typeface="Calibri"/>
              </a:rPr>
              <a:t>L</a:t>
            </a:r>
            <a:r>
              <a:rPr lang="fr-FR" b="1" dirty="0" err="1" smtClean="0">
                <a:solidFill>
                  <a:srgbClr val="783A7A"/>
                </a:solidFill>
                <a:latin typeface="Calibri"/>
                <a:cs typeface="Calibri"/>
              </a:rPr>
              <a:t>ocational</a:t>
            </a:r>
            <a:r>
              <a:rPr lang="fr-FR" dirty="0" smtClean="0">
                <a:latin typeface="Calibri"/>
                <a:cs typeface="Calibri"/>
              </a:rPr>
              <a:t> uses =&gt; location of </a:t>
            </a:r>
            <a:r>
              <a:rPr lang="fr-FR" dirty="0" err="1" smtClean="0">
                <a:latin typeface="Calibri"/>
                <a:cs typeface="Calibri"/>
              </a:rPr>
              <a:t>any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entity</a:t>
            </a:r>
            <a:r>
              <a:rPr lang="fr-FR" dirty="0" smtClean="0">
                <a:latin typeface="Calibri"/>
                <a:cs typeface="Calibri"/>
              </a:rPr>
              <a:t> in </a:t>
            </a:r>
            <a:r>
              <a:rPr lang="fr-FR" dirty="0" err="1" smtClean="0">
                <a:latin typeface="Calibri"/>
                <a:cs typeface="Calibri"/>
              </a:rPr>
              <a:t>space</a:t>
            </a:r>
            <a:endParaRPr lang="fr-FR" dirty="0" smtClean="0">
              <a:latin typeface="Calibri"/>
              <a:cs typeface="Calibri"/>
            </a:endParaRPr>
          </a:p>
          <a:p>
            <a:pPr lvl="1"/>
            <a:r>
              <a:rPr lang="fr-FR" b="1" dirty="0" smtClean="0">
                <a:solidFill>
                  <a:srgbClr val="783A7A"/>
                </a:solidFill>
                <a:latin typeface="Calibri"/>
                <a:cs typeface="Calibri"/>
              </a:rPr>
              <a:t>M</a:t>
            </a:r>
            <a:r>
              <a:rPr lang="fr-FR" b="1" dirty="0" err="1" smtClean="0">
                <a:solidFill>
                  <a:srgbClr val="783A7A"/>
                </a:solidFill>
                <a:latin typeface="Calibri"/>
                <a:cs typeface="Calibri"/>
              </a:rPr>
              <a:t>etaphorical</a:t>
            </a:r>
            <a:r>
              <a:rPr lang="fr-FR" dirty="0" smtClean="0">
                <a:latin typeface="Calibri"/>
                <a:cs typeface="Calibri"/>
              </a:rPr>
              <a:t> uses</a:t>
            </a:r>
          </a:p>
          <a:p>
            <a:pPr lvl="2">
              <a:buFont typeface="Symbol" pitchFamily="-65" charset="2"/>
              <a:buChar char=""/>
            </a:pPr>
            <a:r>
              <a:rPr lang="fr-FR" dirty="0" smtClean="0">
                <a:latin typeface="Calibri"/>
                <a:cs typeface="Calibri"/>
              </a:rPr>
              <a:t> Location of a </a:t>
            </a:r>
            <a:r>
              <a:rPr lang="fr-FR" dirty="0" err="1" smtClean="0">
                <a:latin typeface="Calibri"/>
                <a:cs typeface="Calibri"/>
              </a:rPr>
              <a:t>concrete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entity</a:t>
            </a:r>
            <a:r>
              <a:rPr lang="fr-FR" dirty="0" smtClean="0">
                <a:latin typeface="Calibri"/>
                <a:cs typeface="Calibri"/>
              </a:rPr>
              <a:t> in abstract </a:t>
            </a:r>
            <a:r>
              <a:rPr lang="fr-FR" dirty="0" err="1" smtClean="0">
                <a:latin typeface="Calibri"/>
                <a:cs typeface="Calibri"/>
              </a:rPr>
              <a:t>space</a:t>
            </a:r>
            <a:endParaRPr lang="fr-FR" dirty="0" smtClean="0">
              <a:latin typeface="Calibri"/>
              <a:cs typeface="Calibri"/>
            </a:endParaRPr>
          </a:p>
          <a:p>
            <a:pPr lvl="2">
              <a:buFont typeface="Symbol" pitchFamily="-65" charset="2"/>
              <a:buChar char=""/>
            </a:pPr>
            <a:r>
              <a:rPr lang="fr-FR" dirty="0" smtClean="0">
                <a:latin typeface="Calibri"/>
                <a:cs typeface="Calibri"/>
              </a:rPr>
              <a:t> Location of abstract </a:t>
            </a:r>
            <a:r>
              <a:rPr lang="fr-FR" dirty="0" err="1" smtClean="0">
                <a:latin typeface="Calibri"/>
                <a:cs typeface="Calibri"/>
              </a:rPr>
              <a:t>entities</a:t>
            </a:r>
            <a:r>
              <a:rPr lang="fr-FR" dirty="0" smtClean="0">
                <a:latin typeface="Calibri"/>
                <a:cs typeface="Calibri"/>
              </a:rPr>
              <a:t> in </a:t>
            </a:r>
            <a:r>
              <a:rPr lang="fr-FR" dirty="0" err="1" smtClean="0">
                <a:latin typeface="Calibri"/>
                <a:cs typeface="Calibri"/>
              </a:rPr>
              <a:t>concrete</a:t>
            </a:r>
            <a:r>
              <a:rPr lang="fr-FR" dirty="0" smtClean="0">
                <a:latin typeface="Calibri"/>
                <a:cs typeface="Calibri"/>
              </a:rPr>
              <a:t> </a:t>
            </a:r>
            <a:r>
              <a:rPr lang="fr-FR" dirty="0" err="1" smtClean="0">
                <a:latin typeface="Calibri"/>
                <a:cs typeface="Calibri"/>
              </a:rPr>
              <a:t>space</a:t>
            </a:r>
            <a:endParaRPr lang="fr-FR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Uses of </a:t>
            </a:r>
            <a:r>
              <a:rPr lang="fr-FR" i="1" dirty="0" err="1" smtClean="0">
                <a:latin typeface="Calibri"/>
                <a:cs typeface="Calibri"/>
              </a:rPr>
              <a:t>staan</a:t>
            </a:r>
            <a:endParaRPr lang="fr-FR" i="1" dirty="0"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38200" y="986135"/>
            <a:ext cx="79248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(i) Be on </a:t>
            </a:r>
            <a:r>
              <a:rPr lang="fr-FR" sz="2400" dirty="0" err="1" smtClean="0">
                <a:latin typeface="Calibri"/>
                <a:cs typeface="Calibri"/>
              </a:rPr>
              <a:t>one’s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feet</a:t>
            </a:r>
            <a:r>
              <a:rPr lang="fr-FR" sz="2400" dirty="0" smtClean="0">
                <a:latin typeface="Calibri"/>
                <a:cs typeface="Calibri"/>
              </a:rPr>
              <a:t> =&gt; </a:t>
            </a:r>
            <a:r>
              <a:rPr lang="fr-FR" sz="2400" dirty="0" err="1" smtClean="0">
                <a:latin typeface="Calibri"/>
                <a:cs typeface="Calibri"/>
              </a:rPr>
              <a:t>be</a:t>
            </a:r>
            <a:r>
              <a:rPr lang="fr-FR" sz="2400" dirty="0" smtClean="0">
                <a:latin typeface="Calibri"/>
                <a:cs typeface="Calibri"/>
              </a:rPr>
              <a:t> on </a:t>
            </a:r>
            <a:r>
              <a:rPr lang="fr-FR" sz="2400" dirty="0" err="1" smtClean="0">
                <a:latin typeface="Calibri"/>
                <a:cs typeface="Calibri"/>
              </a:rPr>
              <a:t>one’s/its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b="1" dirty="0" smtClean="0">
                <a:latin typeface="Calibri"/>
                <a:cs typeface="Calibri"/>
              </a:rPr>
              <a:t>BASE</a:t>
            </a:r>
            <a:endParaRPr lang="fr-FR" sz="2400" b="1" dirty="0">
              <a:latin typeface="Calibri"/>
              <a:cs typeface="Calibri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38200" y="1524000"/>
            <a:ext cx="7924800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(i</a:t>
            </a:r>
            <a:r>
              <a:rPr lang="nl-BE" sz="2400" dirty="0" smtClean="0">
                <a:latin typeface="Calibri"/>
                <a:cs typeface="Calibri"/>
              </a:rPr>
              <a:t>i) Extend upward from base</a:t>
            </a:r>
            <a:endParaRPr lang="fr-FR" sz="2400" dirty="0" smtClean="0">
              <a:latin typeface="Calibri"/>
              <a:cs typeface="Calibri"/>
            </a:endParaRPr>
          </a:p>
          <a:p>
            <a:pPr>
              <a:buFont typeface="Symbol" pitchFamily="-65" charset="2"/>
              <a:buChar char=""/>
            </a:pPr>
            <a:r>
              <a:rPr lang="fr-FR" sz="2400" dirty="0" smtClean="0">
                <a:latin typeface="Calibri"/>
                <a:cs typeface="Calibri"/>
              </a:rPr>
              <a:t>E</a:t>
            </a:r>
            <a:r>
              <a:rPr lang="fr-FR" sz="2400" dirty="0" err="1" smtClean="0">
                <a:latin typeface="Calibri"/>
                <a:cs typeface="Calibri"/>
              </a:rPr>
              <a:t>xtend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from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origin</a:t>
            </a:r>
            <a:r>
              <a:rPr lang="fr-FR" sz="2400" dirty="0" smtClean="0">
                <a:latin typeface="Calibri"/>
                <a:cs typeface="Calibri"/>
              </a:rPr>
              <a:t> in </a:t>
            </a:r>
            <a:r>
              <a:rPr lang="fr-FR" sz="2400" dirty="0" err="1" smtClean="0">
                <a:latin typeface="Calibri"/>
                <a:cs typeface="Calibri"/>
              </a:rPr>
              <a:t>any</a:t>
            </a:r>
            <a:r>
              <a:rPr lang="fr-FR" sz="2400" dirty="0" smtClean="0">
                <a:latin typeface="Calibri"/>
                <a:cs typeface="Calibri"/>
              </a:rPr>
              <a:t> direction</a:t>
            </a:r>
            <a:endParaRPr lang="fr-FR" sz="2000" i="1" dirty="0" smtClean="0">
              <a:latin typeface="Calibri"/>
              <a:cs typeface="Calibri"/>
            </a:endParaRPr>
          </a:p>
          <a:p>
            <a:r>
              <a:rPr lang="fr-FR" sz="2000" i="1" dirty="0" smtClean="0">
                <a:latin typeface="Calibri"/>
                <a:cs typeface="Calibri"/>
              </a:rPr>
              <a:t>Er </a:t>
            </a:r>
            <a:r>
              <a:rPr lang="fr-FR" sz="2000" i="1" dirty="0" err="1" smtClean="0">
                <a:latin typeface="Calibri"/>
                <a:cs typeface="Calibri"/>
              </a:rPr>
              <a:t>staan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geen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takken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meer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aan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deze</a:t>
            </a:r>
            <a:r>
              <a:rPr lang="fr-FR" sz="2000" i="1" dirty="0" smtClean="0">
                <a:latin typeface="Calibri"/>
                <a:cs typeface="Calibri"/>
              </a:rPr>
              <a:t> boom</a:t>
            </a:r>
          </a:p>
          <a:p>
            <a:r>
              <a:rPr lang="fr-FR" sz="2000" i="1" dirty="0" smtClean="0">
                <a:latin typeface="Calibri"/>
                <a:cs typeface="Calibri"/>
              </a:rPr>
              <a:t>‘There stand no branches to </a:t>
            </a:r>
            <a:r>
              <a:rPr lang="fr-FR" sz="2000" i="1" dirty="0" err="1" smtClean="0">
                <a:latin typeface="Calibri"/>
                <a:cs typeface="Calibri"/>
              </a:rPr>
              <a:t>this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tree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anymore</a:t>
            </a:r>
            <a:r>
              <a:rPr lang="fr-FR" sz="2000" i="1" dirty="0" smtClean="0">
                <a:latin typeface="Calibri"/>
                <a:cs typeface="Calibri"/>
              </a:rPr>
              <a:t>’</a:t>
            </a:r>
            <a:endParaRPr lang="fr-FR" sz="2000" i="1" dirty="0">
              <a:latin typeface="Calibri"/>
              <a:cs typeface="Calibri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8200" y="3048000"/>
            <a:ext cx="7924800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(i</a:t>
            </a:r>
            <a:r>
              <a:rPr lang="nl-BE" sz="2400" dirty="0" smtClean="0">
                <a:latin typeface="Calibri"/>
                <a:cs typeface="Calibri"/>
              </a:rPr>
              <a:t>ii) Have a </a:t>
            </a:r>
            <a:r>
              <a:rPr lang="nl-BE" sz="2400" b="1" dirty="0" smtClean="0">
                <a:latin typeface="Calibri"/>
                <a:cs typeface="Calibri"/>
              </a:rPr>
              <a:t>vertical orientation </a:t>
            </a:r>
            <a:r>
              <a:rPr lang="nl-BE" sz="2400" dirty="0" smtClean="0">
                <a:latin typeface="Calibri"/>
                <a:cs typeface="Calibri"/>
              </a:rPr>
              <a:t>(absence of a base)</a:t>
            </a:r>
            <a:endParaRPr lang="fr-FR" sz="2000" i="1" dirty="0" smtClean="0">
              <a:latin typeface="Calibri"/>
              <a:cs typeface="Calibri"/>
            </a:endParaRPr>
          </a:p>
          <a:p>
            <a:r>
              <a:rPr lang="fr-FR" sz="2000" i="1" dirty="0" smtClean="0">
                <a:latin typeface="Calibri"/>
                <a:cs typeface="Calibri"/>
              </a:rPr>
              <a:t>De </a:t>
            </a:r>
            <a:r>
              <a:rPr lang="fr-FR" sz="2000" i="1" dirty="0" err="1" smtClean="0">
                <a:latin typeface="Calibri"/>
                <a:cs typeface="Calibri"/>
              </a:rPr>
              <a:t>borden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staan</a:t>
            </a:r>
            <a:r>
              <a:rPr lang="fr-FR" sz="2000" i="1" dirty="0" smtClean="0">
                <a:latin typeface="Calibri"/>
                <a:cs typeface="Calibri"/>
              </a:rPr>
              <a:t> in de </a:t>
            </a:r>
            <a:r>
              <a:rPr lang="fr-FR" sz="2000" i="1" dirty="0" err="1" smtClean="0">
                <a:latin typeface="Calibri"/>
                <a:cs typeface="Calibri"/>
              </a:rPr>
              <a:t>afwasmachine</a:t>
            </a:r>
            <a:endParaRPr lang="fr-FR" sz="2000" i="1" dirty="0">
              <a:latin typeface="Calibri"/>
              <a:cs typeface="Calibri"/>
            </a:endParaRPr>
          </a:p>
          <a:p>
            <a:r>
              <a:rPr lang="fr-FR" sz="2000" i="1" dirty="0" smtClean="0">
                <a:latin typeface="Calibri"/>
                <a:cs typeface="Calibri"/>
              </a:rPr>
              <a:t>‘The </a:t>
            </a:r>
            <a:r>
              <a:rPr lang="fr-FR" sz="2000" i="1" dirty="0" err="1" smtClean="0">
                <a:latin typeface="Calibri"/>
                <a:cs typeface="Calibri"/>
              </a:rPr>
              <a:t>dishes</a:t>
            </a:r>
            <a:r>
              <a:rPr lang="fr-FR" sz="2000" i="1" dirty="0" smtClean="0">
                <a:latin typeface="Calibri"/>
                <a:cs typeface="Calibri"/>
              </a:rPr>
              <a:t> stand in de the </a:t>
            </a:r>
            <a:r>
              <a:rPr lang="fr-FR" sz="2000" i="1" dirty="0" err="1" smtClean="0">
                <a:latin typeface="Calibri"/>
                <a:cs typeface="Calibri"/>
              </a:rPr>
              <a:t>dish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washer</a:t>
            </a:r>
            <a:r>
              <a:rPr lang="fr-FR" sz="2000" i="1" dirty="0" smtClean="0">
                <a:latin typeface="Calibri"/>
                <a:cs typeface="Calibri"/>
              </a:rPr>
              <a:t>’</a:t>
            </a:r>
            <a:endParaRPr lang="fr-FR" sz="2000" i="1" dirty="0">
              <a:latin typeface="Calibri"/>
              <a:cs typeface="Calibri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38200" y="4180582"/>
            <a:ext cx="7924800" cy="17543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(i</a:t>
            </a:r>
            <a:r>
              <a:rPr lang="nl-BE" sz="2400" dirty="0">
                <a:latin typeface="Calibri"/>
                <a:cs typeface="Calibri"/>
              </a:rPr>
              <a:t>v</a:t>
            </a:r>
            <a:r>
              <a:rPr lang="nl-BE" sz="2400" dirty="0" smtClean="0">
                <a:latin typeface="Calibri"/>
                <a:cs typeface="Calibri"/>
              </a:rPr>
              <a:t>) Be in </a:t>
            </a:r>
            <a:r>
              <a:rPr lang="nl-BE" sz="2400" b="1" dirty="0" smtClean="0">
                <a:latin typeface="Calibri"/>
                <a:cs typeface="Calibri"/>
              </a:rPr>
              <a:t>canonical position</a:t>
            </a:r>
          </a:p>
          <a:p>
            <a:pPr>
              <a:buFont typeface="Symbol" pitchFamily="-65" charset="2"/>
              <a:buChar char=""/>
            </a:pPr>
            <a:r>
              <a:rPr lang="fr-FR" sz="2200" dirty="0" smtClean="0">
                <a:latin typeface="Calibri"/>
                <a:cs typeface="Calibri"/>
              </a:rPr>
              <a:t>O</a:t>
            </a:r>
            <a:r>
              <a:rPr lang="nl-BE" sz="2200" dirty="0" smtClean="0">
                <a:latin typeface="Calibri"/>
                <a:cs typeface="Calibri"/>
              </a:rPr>
              <a:t>bjects and human beings in their functional position</a:t>
            </a:r>
          </a:p>
          <a:p>
            <a:pPr>
              <a:buFont typeface="Symbol" pitchFamily="-65" charset="2"/>
              <a:buChar char=""/>
            </a:pPr>
            <a:r>
              <a:rPr lang="fr-FR" sz="2200" dirty="0" smtClean="0">
                <a:latin typeface="Calibri"/>
                <a:cs typeface="Calibri"/>
              </a:rPr>
              <a:t>D</a:t>
            </a:r>
            <a:r>
              <a:rPr lang="nl-BE" sz="2200" dirty="0" smtClean="0">
                <a:latin typeface="Calibri"/>
                <a:cs typeface="Calibri"/>
              </a:rPr>
              <a:t>efault position</a:t>
            </a:r>
            <a:endParaRPr lang="fr-FR" sz="2200" dirty="0" smtClean="0">
              <a:latin typeface="Calibri"/>
              <a:cs typeface="Calibri"/>
            </a:endParaRPr>
          </a:p>
          <a:p>
            <a:r>
              <a:rPr lang="fr-FR" sz="2000" i="1" dirty="0" err="1" smtClean="0">
                <a:latin typeface="Calibri"/>
                <a:cs typeface="Calibri"/>
              </a:rPr>
              <a:t>Hij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staat</a:t>
            </a:r>
            <a:r>
              <a:rPr lang="fr-FR" sz="2000" i="1" dirty="0" smtClean="0">
                <a:latin typeface="Calibri"/>
                <a:cs typeface="Calibri"/>
              </a:rPr>
              <a:t> in </a:t>
            </a:r>
            <a:r>
              <a:rPr lang="fr-FR" sz="2000" i="1" dirty="0" err="1" smtClean="0">
                <a:latin typeface="Calibri"/>
                <a:cs typeface="Calibri"/>
              </a:rPr>
              <a:t>het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onderwijs</a:t>
            </a:r>
            <a:r>
              <a:rPr lang="fr-FR" sz="2000" i="1" dirty="0" smtClean="0">
                <a:latin typeface="Calibri"/>
                <a:cs typeface="Calibri"/>
              </a:rPr>
              <a:t> (‘He stands in the </a:t>
            </a:r>
            <a:r>
              <a:rPr lang="fr-FR" sz="2000" i="1" dirty="0" err="1" smtClean="0">
                <a:latin typeface="Calibri"/>
                <a:cs typeface="Calibri"/>
              </a:rPr>
              <a:t>education</a:t>
            </a:r>
            <a:r>
              <a:rPr lang="fr-FR" sz="2000" i="1" dirty="0" smtClean="0">
                <a:latin typeface="Calibri"/>
                <a:cs typeface="Calibri"/>
              </a:rPr>
              <a:t>’)</a:t>
            </a:r>
          </a:p>
          <a:p>
            <a:r>
              <a:rPr lang="fr-FR" sz="2000" i="1" dirty="0" err="1" smtClean="0">
                <a:latin typeface="Calibri"/>
                <a:cs typeface="Calibri"/>
              </a:rPr>
              <a:t>Hoe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sta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jij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tegenover</a:t>
            </a:r>
            <a:r>
              <a:rPr lang="fr-FR" sz="2000" i="1" dirty="0" smtClean="0">
                <a:latin typeface="Calibri"/>
                <a:cs typeface="Calibri"/>
              </a:rPr>
              <a:t> de </a:t>
            </a:r>
            <a:r>
              <a:rPr lang="fr-FR" sz="2000" i="1" dirty="0" err="1" smtClean="0">
                <a:latin typeface="Calibri"/>
                <a:cs typeface="Calibri"/>
              </a:rPr>
              <a:t>nieuwe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spelling</a:t>
            </a:r>
            <a:r>
              <a:rPr lang="fr-FR" sz="2000" i="1" dirty="0" smtClean="0">
                <a:latin typeface="Calibri"/>
                <a:cs typeface="Calibri"/>
              </a:rPr>
              <a:t> (‘</a:t>
            </a:r>
            <a:r>
              <a:rPr lang="fr-FR" sz="2000" i="1" dirty="0" err="1" smtClean="0">
                <a:latin typeface="Calibri"/>
                <a:cs typeface="Calibri"/>
              </a:rPr>
              <a:t>What’s</a:t>
            </a:r>
            <a:r>
              <a:rPr lang="fr-FR" sz="2000" i="1" dirty="0" smtClean="0">
                <a:latin typeface="Calibri"/>
                <a:cs typeface="Calibri"/>
              </a:rPr>
              <a:t> </a:t>
            </a:r>
            <a:r>
              <a:rPr lang="fr-FR" sz="2000" i="1" dirty="0" err="1" smtClean="0">
                <a:latin typeface="Calibri"/>
                <a:cs typeface="Calibri"/>
              </a:rPr>
              <a:t>your</a:t>
            </a:r>
            <a:r>
              <a:rPr lang="fr-FR" sz="2000" i="1" dirty="0" smtClean="0">
                <a:latin typeface="Calibri"/>
                <a:cs typeface="Calibri"/>
              </a:rPr>
              <a:t> position about…)</a:t>
            </a:r>
            <a:endParaRPr lang="fr-FR" sz="2000" i="1" dirty="0">
              <a:latin typeface="Calibri"/>
              <a:cs typeface="Calibri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838200" y="6014591"/>
            <a:ext cx="792480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(</a:t>
            </a:r>
            <a:r>
              <a:rPr lang="nl-BE" sz="2400" dirty="0" smtClean="0">
                <a:latin typeface="Calibri"/>
                <a:cs typeface="Calibri"/>
              </a:rPr>
              <a:t>v) </a:t>
            </a:r>
            <a:r>
              <a:rPr lang="nl-BE" sz="2400" b="1" dirty="0" smtClean="0">
                <a:latin typeface="Calibri"/>
                <a:cs typeface="Calibri"/>
              </a:rPr>
              <a:t>Written text </a:t>
            </a:r>
            <a:r>
              <a:rPr lang="nl-BE" sz="2400" dirty="0" smtClean="0">
                <a:latin typeface="Calibri"/>
                <a:cs typeface="Calibri"/>
              </a:rPr>
              <a:t>as standing entity</a:t>
            </a:r>
            <a:endParaRPr lang="fr-FR" sz="2000" i="1" dirty="0" smtClean="0">
              <a:latin typeface="Calibri"/>
              <a:cs typeface="Calibri"/>
            </a:endParaRPr>
          </a:p>
          <a:p>
            <a:r>
              <a:rPr lang="fr-FR" sz="2000" i="1" dirty="0" smtClean="0">
                <a:latin typeface="Calibri"/>
                <a:cs typeface="Calibri"/>
              </a:rPr>
              <a:t>Wat </a:t>
            </a:r>
            <a:r>
              <a:rPr lang="fr-FR" sz="2000" i="1" dirty="0" err="1" smtClean="0">
                <a:latin typeface="Calibri"/>
                <a:cs typeface="Calibri"/>
              </a:rPr>
              <a:t>staat</a:t>
            </a:r>
            <a:r>
              <a:rPr lang="fr-FR" sz="2000" i="1" dirty="0" smtClean="0">
                <a:latin typeface="Calibri"/>
                <a:cs typeface="Calibri"/>
              </a:rPr>
              <a:t> er op </a:t>
            </a:r>
            <a:r>
              <a:rPr lang="fr-FR" sz="2000" i="1" dirty="0" err="1" smtClean="0">
                <a:latin typeface="Calibri"/>
                <a:cs typeface="Calibri"/>
              </a:rPr>
              <a:t>deze</a:t>
            </a:r>
            <a:r>
              <a:rPr lang="fr-FR" sz="2000" i="1" dirty="0" smtClean="0">
                <a:latin typeface="Calibri"/>
                <a:cs typeface="Calibri"/>
              </a:rPr>
              <a:t> pagina? (‘</a:t>
            </a:r>
            <a:r>
              <a:rPr lang="fr-FR" sz="2000" i="1" dirty="0" err="1" smtClean="0">
                <a:latin typeface="Calibri"/>
                <a:cs typeface="Calibri"/>
              </a:rPr>
              <a:t>What</a:t>
            </a:r>
            <a:r>
              <a:rPr lang="fr-FR" sz="2000" i="1" dirty="0" smtClean="0">
                <a:latin typeface="Calibri"/>
                <a:cs typeface="Calibri"/>
              </a:rPr>
              <a:t> stands </a:t>
            </a:r>
            <a:r>
              <a:rPr lang="fr-FR" sz="2000" i="1" dirty="0" err="1" smtClean="0">
                <a:latin typeface="Calibri"/>
                <a:cs typeface="Calibri"/>
              </a:rPr>
              <a:t>there</a:t>
            </a:r>
            <a:r>
              <a:rPr lang="fr-FR" sz="2000" i="1" dirty="0" smtClean="0">
                <a:latin typeface="Calibri"/>
                <a:cs typeface="Calibri"/>
              </a:rPr>
              <a:t> on </a:t>
            </a:r>
            <a:r>
              <a:rPr lang="fr-FR" sz="2000" i="1" dirty="0" err="1" smtClean="0">
                <a:latin typeface="Calibri"/>
                <a:cs typeface="Calibri"/>
              </a:rPr>
              <a:t>this</a:t>
            </a:r>
            <a:r>
              <a:rPr lang="fr-FR" sz="2000" i="1" dirty="0" smtClean="0">
                <a:latin typeface="Calibri"/>
                <a:cs typeface="Calibri"/>
              </a:rPr>
              <a:t> page?’)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066800"/>
          </a:xfrm>
        </p:spPr>
        <p:txBody>
          <a:bodyPr/>
          <a:lstStyle/>
          <a:p>
            <a:r>
              <a:rPr lang="fr-FR" dirty="0" smtClean="0">
                <a:latin typeface="Calibri"/>
                <a:cs typeface="Calibri"/>
              </a:rPr>
              <a:t>Uses of </a:t>
            </a:r>
            <a:r>
              <a:rPr lang="fr-FR" i="1" dirty="0" err="1" smtClean="0">
                <a:latin typeface="Calibri"/>
                <a:cs typeface="Calibri"/>
              </a:rPr>
              <a:t>liggen</a:t>
            </a:r>
            <a:endParaRPr lang="fr-FR" i="1" dirty="0">
              <a:latin typeface="Calibri"/>
              <a:cs typeface="Calibri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38200" y="1161872"/>
            <a:ext cx="7924800" cy="12003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romanLcParenBoth"/>
            </a:pPr>
            <a:r>
              <a:rPr lang="fr-FR" sz="2400" dirty="0" smtClean="0">
                <a:latin typeface="Calibri"/>
                <a:cs typeface="Calibri"/>
              </a:rPr>
              <a:t>Be on </a:t>
            </a:r>
            <a:r>
              <a:rPr lang="fr-FR" sz="2400" dirty="0" err="1" smtClean="0">
                <a:latin typeface="Calibri"/>
                <a:cs typeface="Calibri"/>
              </a:rPr>
              <a:t>one’s</a:t>
            </a:r>
            <a:r>
              <a:rPr lang="fr-FR" sz="2400" dirty="0" smtClean="0">
                <a:latin typeface="Calibri"/>
                <a:cs typeface="Calibri"/>
              </a:rPr>
              <a:t> </a:t>
            </a:r>
            <a:r>
              <a:rPr lang="fr-FR" sz="2400" dirty="0" err="1" smtClean="0">
                <a:latin typeface="Calibri"/>
                <a:cs typeface="Calibri"/>
              </a:rPr>
              <a:t>sides</a:t>
            </a:r>
            <a:r>
              <a:rPr lang="fr-FR" sz="2400" dirty="0" smtClean="0">
                <a:latin typeface="Calibri"/>
                <a:cs typeface="Calibri"/>
              </a:rPr>
              <a:t> (</a:t>
            </a:r>
            <a:r>
              <a:rPr lang="fr-FR" sz="2400" dirty="0" err="1" smtClean="0">
                <a:latin typeface="Calibri"/>
                <a:cs typeface="Calibri"/>
              </a:rPr>
              <a:t>human</a:t>
            </a:r>
            <a:r>
              <a:rPr lang="fr-FR" sz="2400" dirty="0" smtClean="0">
                <a:latin typeface="Calibri"/>
                <a:cs typeface="Calibri"/>
              </a:rPr>
              <a:t> posture)</a:t>
            </a:r>
          </a:p>
          <a:p>
            <a:pPr marL="514350" indent="-514350"/>
            <a:r>
              <a:rPr lang="fr-FR" sz="2400" dirty="0" smtClean="0">
                <a:latin typeface="Calibri"/>
                <a:cs typeface="Calibri"/>
              </a:rPr>
              <a:t>	=&gt; not on base </a:t>
            </a:r>
            <a:r>
              <a:rPr lang="fr-FR" sz="2400" dirty="0" err="1" smtClean="0">
                <a:latin typeface="Calibri"/>
                <a:cs typeface="Calibri"/>
              </a:rPr>
              <a:t>with</a:t>
            </a:r>
            <a:r>
              <a:rPr lang="fr-FR" sz="2400" dirty="0" smtClean="0">
                <a:latin typeface="Calibri"/>
                <a:cs typeface="Calibri"/>
              </a:rPr>
              <a:t> horizontal orientation</a:t>
            </a:r>
          </a:p>
          <a:p>
            <a:pPr marL="514350" indent="-514350"/>
            <a:r>
              <a:rPr lang="fr-FR" sz="2400" dirty="0" smtClean="0">
                <a:latin typeface="Calibri"/>
                <a:cs typeface="Calibri"/>
              </a:rPr>
              <a:t>		=&gt; not on </a:t>
            </a:r>
            <a:r>
              <a:rPr lang="fr-FR" sz="2400" dirty="0" err="1" smtClean="0">
                <a:latin typeface="Calibri"/>
                <a:cs typeface="Calibri"/>
              </a:rPr>
              <a:t>one’s</a:t>
            </a:r>
            <a:r>
              <a:rPr lang="fr-FR" sz="2400" dirty="0" smtClean="0">
                <a:latin typeface="Calibri"/>
                <a:cs typeface="Calibri"/>
              </a:rPr>
              <a:t> base (</a:t>
            </a:r>
            <a:r>
              <a:rPr lang="fr-FR" sz="2400" dirty="0" err="1" smtClean="0">
                <a:latin typeface="Calibri"/>
                <a:cs typeface="Calibri"/>
              </a:rPr>
              <a:t>regardless</a:t>
            </a:r>
            <a:r>
              <a:rPr lang="fr-FR" sz="2400" dirty="0" smtClean="0">
                <a:latin typeface="Calibri"/>
                <a:cs typeface="Calibri"/>
              </a:rPr>
              <a:t> of orientation)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38200" y="2507159"/>
            <a:ext cx="7924800" cy="10772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(i</a:t>
            </a:r>
            <a:r>
              <a:rPr lang="nl-BE" sz="2400" dirty="0" smtClean="0">
                <a:latin typeface="Calibri"/>
                <a:cs typeface="Calibri"/>
              </a:rPr>
              <a:t>i) Location of dimension-less entities</a:t>
            </a:r>
          </a:p>
          <a:p>
            <a:r>
              <a:rPr lang="nl-BE" sz="2000" i="1" dirty="0" smtClean="0">
                <a:latin typeface="Calibri"/>
                <a:cs typeface="Calibri"/>
              </a:rPr>
              <a:t>De bal ligt in het gras (‘the ball lies on the grass’)</a:t>
            </a:r>
          </a:p>
          <a:p>
            <a:r>
              <a:rPr lang="nl-BE" sz="2000" i="1" dirty="0" smtClean="0">
                <a:latin typeface="Calibri"/>
                <a:cs typeface="Calibri"/>
              </a:rPr>
              <a:t>Het zout ligt op tafel (‘the salt lies on the table’)</a:t>
            </a:r>
            <a:endParaRPr lang="fr-FR" sz="2000" i="1" dirty="0">
              <a:latin typeface="Calibri"/>
              <a:cs typeface="Calibri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8200" y="3733800"/>
            <a:ext cx="7924800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tx1"/>
                </a:solidFill>
                <a:latin typeface="Calibri"/>
                <a:cs typeface="Calibri"/>
              </a:rPr>
              <a:t>(i</a:t>
            </a:r>
            <a:r>
              <a:rPr lang="nl-BE" sz="2400" dirty="0" smtClean="0">
                <a:solidFill>
                  <a:schemeClr val="tx1"/>
                </a:solidFill>
                <a:latin typeface="Calibri"/>
                <a:cs typeface="Calibri"/>
              </a:rPr>
              <a:t>ii) Geotopographical location </a:t>
            </a:r>
            <a:r>
              <a:rPr lang="nl-BE" sz="2400" smtClean="0">
                <a:solidFill>
                  <a:schemeClr val="tx1"/>
                </a:solidFill>
                <a:latin typeface="Calibri"/>
                <a:cs typeface="Calibri"/>
              </a:rPr>
              <a:t>(cities, buildings,</a:t>
            </a:r>
            <a:r>
              <a:rPr lang="fr-FR" sz="2400" smtClean="0">
                <a:solidFill>
                  <a:schemeClr val="tx1"/>
                </a:solidFill>
                <a:latin typeface="Calibri"/>
                <a:cs typeface="Calibri"/>
              </a:rPr>
              <a:t>…</a:t>
            </a:r>
            <a:r>
              <a:rPr lang="fr-FR" sz="2400" dirty="0" smtClean="0">
                <a:solidFill>
                  <a:schemeClr val="tx1"/>
                </a:solidFill>
                <a:latin typeface="Calibri"/>
                <a:cs typeface="Calibri"/>
              </a:rPr>
              <a:t>)</a:t>
            </a:r>
            <a:endParaRPr lang="fr-FR" sz="2000" i="1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De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kerk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lag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pal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voor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ons</a:t>
            </a:r>
            <a:endParaRPr lang="fr-FR" sz="2000" i="1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‘The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church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lay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right in front of us’</a:t>
            </a:r>
            <a:endParaRPr lang="fr-FR" sz="2000" i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38200" y="5094982"/>
            <a:ext cx="7924800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tx1"/>
                </a:solidFill>
                <a:latin typeface="Calibri"/>
                <a:cs typeface="Calibri"/>
              </a:rPr>
              <a:t>(i</a:t>
            </a:r>
            <a:r>
              <a:rPr lang="nl-BE" sz="2400" dirty="0">
                <a:solidFill>
                  <a:schemeClr val="tx1"/>
                </a:solidFill>
                <a:latin typeface="Calibri"/>
                <a:cs typeface="Calibri"/>
              </a:rPr>
              <a:t>v</a:t>
            </a:r>
            <a:r>
              <a:rPr lang="nl-BE" sz="2400" dirty="0" smtClean="0">
                <a:solidFill>
                  <a:schemeClr val="tx1"/>
                </a:solidFill>
                <a:latin typeface="Calibri"/>
                <a:cs typeface="Calibri"/>
              </a:rPr>
              <a:t>) Location of abstract entities</a:t>
            </a:r>
            <a:endParaRPr lang="fr-FR" sz="2000" i="1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De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verantwoordelijkheid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ligt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bij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jou</a:t>
            </a:r>
            <a:endParaRPr lang="fr-FR" sz="2000" i="1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‘The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responsibility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lies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2000" i="1" dirty="0" err="1" smtClean="0">
                <a:solidFill>
                  <a:schemeClr val="tx1"/>
                </a:solidFill>
                <a:latin typeface="Calibri"/>
                <a:cs typeface="Calibri"/>
              </a:rPr>
              <a:t>jou</a:t>
            </a:r>
            <a:r>
              <a:rPr lang="fr-FR" sz="2000" i="1" dirty="0" smtClean="0">
                <a:solidFill>
                  <a:schemeClr val="tx1"/>
                </a:solidFill>
                <a:latin typeface="Calibri"/>
                <a:cs typeface="Calibri"/>
              </a:rPr>
              <a:t>’</a:t>
            </a:r>
            <a:endParaRPr lang="fr-FR" sz="2000" i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Urbain.thmx</Template>
  <TotalTime>9201</TotalTime>
  <Words>4555</Words>
  <Application>Microsoft Macintosh PowerPoint</Application>
  <PresentationFormat>Présentation à l'écran (4:3)</PresentationFormat>
  <Paragraphs>608</Paragraphs>
  <Slides>47</Slides>
  <Notes>41</Notes>
  <HiddenSlides>1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47</vt:i4>
      </vt:variant>
    </vt:vector>
  </HeadingPairs>
  <TitlesOfParts>
    <vt:vector size="48" baseType="lpstr">
      <vt:lpstr>Urbain</vt:lpstr>
      <vt:lpstr>On the use of posture verbs by French-speaking learners of Dutch: a corpus-based study</vt:lpstr>
      <vt:lpstr>Introduction</vt:lpstr>
      <vt:lpstr>Structure</vt:lpstr>
      <vt:lpstr>Typological background</vt:lpstr>
      <vt:lpstr>Diapositive 5</vt:lpstr>
      <vt:lpstr>Typological background</vt:lpstr>
      <vt:lpstr>Overview of staan, liggen and zitten</vt:lpstr>
      <vt:lpstr>Uses of staan</vt:lpstr>
      <vt:lpstr>Uses of liggen</vt:lpstr>
      <vt:lpstr>Uses of zitten</vt:lpstr>
      <vt:lpstr>Our study</vt:lpstr>
      <vt:lpstr>Overall frequencies</vt:lpstr>
      <vt:lpstr>Overall frequencies</vt:lpstr>
      <vt:lpstr>Overall frequencies</vt:lpstr>
      <vt:lpstr>Overall frequencies</vt:lpstr>
      <vt:lpstr>Overall frequencies</vt:lpstr>
      <vt:lpstr>Quantitative analysis</vt:lpstr>
      <vt:lpstr>Quantitative analysis</vt:lpstr>
      <vt:lpstr>Quantitative analysis</vt:lpstr>
      <vt:lpstr>Quantitative analysis</vt:lpstr>
      <vt:lpstr>Quantitative analysis</vt:lpstr>
      <vt:lpstr>Quantitative analysis</vt:lpstr>
      <vt:lpstr>Quantitative analysis</vt:lpstr>
      <vt:lpstr>Quantitative analysis</vt:lpstr>
      <vt:lpstr>Quantitative analysis</vt:lpstr>
      <vt:lpstr>Quantitative analysis</vt:lpstr>
      <vt:lpstr>Quantitative analysis</vt:lpstr>
      <vt:lpstr>Quantitative analysis</vt:lpstr>
      <vt:lpstr>Quantitative error analysis</vt:lpstr>
      <vt:lpstr>Diapositive 30</vt:lpstr>
      <vt:lpstr>Diapositive 31</vt:lpstr>
      <vt:lpstr>Quantitative analysis</vt:lpstr>
      <vt:lpstr>Qualitative analysis</vt:lpstr>
      <vt:lpstr>Qualitative analysis</vt:lpstr>
      <vt:lpstr>Qualitative analysis</vt:lpstr>
      <vt:lpstr>Qualitative analysis</vt:lpstr>
      <vt:lpstr>Qualitative analysis</vt:lpstr>
      <vt:lpstr>Qualitative analysis</vt:lpstr>
      <vt:lpstr>Qualitative analysis</vt:lpstr>
      <vt:lpstr>Qualitative analysis</vt:lpstr>
      <vt:lpstr>Qualitative analysis</vt:lpstr>
      <vt:lpstr>Conclusions</vt:lpstr>
      <vt:lpstr>Conclusions</vt:lpstr>
      <vt:lpstr>Discussion</vt:lpstr>
      <vt:lpstr>Discussion</vt:lpstr>
      <vt:lpstr>Further work</vt:lpstr>
      <vt:lpstr>Thank you for your attention !</vt:lpstr>
    </vt:vector>
  </TitlesOfParts>
  <Company>UCL / FUSL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use of posture verbs by French-speaking learners of Dutch: a corpus-based study</dc:title>
  <dc:creator>Julien Perrez</dc:creator>
  <cp:lastModifiedBy>Julien Perrez</cp:lastModifiedBy>
  <cp:revision>44</cp:revision>
  <cp:lastPrinted>2010-04-22T18:32:29Z</cp:lastPrinted>
  <dcterms:created xsi:type="dcterms:W3CDTF">2010-12-05T19:24:50Z</dcterms:created>
  <dcterms:modified xsi:type="dcterms:W3CDTF">2010-12-05T20:21:20Z</dcterms:modified>
</cp:coreProperties>
</file>