
<file path=[Content_Types].xml><?xml version="1.0" encoding="utf-8"?>
<Types xmlns="http://schemas.openxmlformats.org/package/2006/content-types">
  <Override PartName="/ppt/slides/slide12.xml" ContentType="application/vnd.openxmlformats-officedocument.presentationml.slide+xml"/>
  <Override PartName="/ppt/slides/slide4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s/slide22.xml" ContentType="application/vnd.openxmlformats-officedocument.presentationml.slide+xml"/>
  <Override PartName="/ppt/slides/slide28.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docProps/app.xml" ContentType="application/vnd.openxmlformats-officedocument.extended-properties+xml"/>
  <Override PartName="/ppt/slides/slide30.xml" ContentType="application/vnd.openxmlformats-officedocument.presentationml.slide+xml"/>
  <Override PartName="/ppt/slides/slide35.xml" ContentType="application/vnd.openxmlformats-officedocument.presentationml.slide+xml"/>
  <Override PartName="/ppt/slides/slide42.xml" ContentType="application/vnd.openxmlformats-officedocument.presentationml.slide+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47.xml" ContentType="application/vnd.openxmlformats-officedocument.presentationml.slide+xml"/>
  <Override PartName="/ppt/slides/slide45.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s/slide50.xml" ContentType="application/vnd.openxmlformats-officedocument.presentationml.slide+xml"/>
  <Override PartName="/ppt/slides/slide23.xml" ContentType="application/vnd.openxmlformats-officedocument.presentationml.slide+xml"/>
  <Override PartName="/ppt/slides/slide54.xml" ContentType="application/vnd.openxmlformats-officedocument.presentationml.slide+xml"/>
  <Override PartName="/ppt/slides/slide57.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s/slide52.xml" ContentType="application/vnd.openxmlformats-officedocument.presentationml.slide+xml"/>
  <Override PartName="/ppt/slides/slide1.xml" ContentType="application/vnd.openxmlformats-officedocument.presentationml.slide+xml"/>
  <Override PartName="/ppt/slides/slide51.xml" ContentType="application/vnd.openxmlformats-officedocument.presentationml.slide+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s/slide58.xml" ContentType="application/vnd.openxmlformats-officedocument.presentationml.slide+xml"/>
  <Override PartName="/ppt/notesMasters/notesMaster1.xml" ContentType="application/vnd.openxmlformats-officedocument.presentationml.notesMaster+xml"/>
  <Override PartName="/ppt/viewProps.xml" ContentType="application/vnd.openxmlformats-officedocument.presentationml.viewProps+xml"/>
  <Override PartName="/ppt/slides/slide25.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s/slide13.xml" ContentType="application/vnd.openxmlformats-officedocument.presentationml.slide+xml"/>
  <Override PartName="/ppt/slides/slide40.xml" ContentType="application/vnd.openxmlformats-officedocument.presentationml.slide+xml"/>
  <Override PartName="/ppt/slides/slide14.xml" ContentType="application/vnd.openxmlformats-officedocument.presentationml.slide+xml"/>
  <Override PartName="/ppt/slides/slide34.xml" ContentType="application/vnd.openxmlformats-officedocument.presentationml.slide+xml"/>
  <Override PartName="/ppt/slides/slide44.xml" ContentType="application/vnd.openxmlformats-officedocument.presentationml.slide+xml"/>
  <Default Extension="pict" ContentType="image/pict"/>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s/slide49.xml" ContentType="application/vnd.openxmlformats-officedocument.presentationml.slide+xml"/>
  <Override PartName="/ppt/slideLayouts/slideLayout2.xml" ContentType="application/vnd.openxmlformats-officedocument.presentationml.slideLayout+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s/slide43.xml" ContentType="application/vnd.openxmlformats-officedocument.presentationml.slide+xml"/>
  <Override PartName="/ppt/slides/slide48.xml" ContentType="application/vnd.openxmlformats-officedocument.presentationml.slide+xml"/>
  <Override PartName="/ppt/theme/theme1.xml" ContentType="application/vnd.openxmlformats-officedocument.theme+xml"/>
  <Override PartName="/ppt/presentation.xml" ContentType="application/vnd.openxmlformats-officedocument.presentationml.presentation.main+xml"/>
  <Override PartName="/ppt/slideLayouts/slideLayout6.xml" ContentType="application/vnd.openxmlformats-officedocument.presentationml.slideLayout+xml"/>
  <Override PartName="/ppt/slides/slide5.xml" ContentType="application/vnd.openxmlformats-officedocument.presentationml.slide+xml"/>
  <Override PartName="/ppt/slides/slide37.xml" ContentType="application/vnd.openxmlformats-officedocument.presentationml.slide+xml"/>
  <Override PartName="/ppt/slides/slide10.xml" ContentType="application/vnd.openxmlformats-officedocument.presentationml.slide+xml"/>
  <Override PartName="/ppt/slides/slide59.xml" ContentType="application/vnd.openxmlformats-officedocument.presentationml.slide+xml"/>
  <Override PartName="/ppt/slides/slide33.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vml" ContentType="application/vnd.openxmlformats-officedocument.vmlDrawin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56.xml" ContentType="application/vnd.openxmlformats-officedocument.presentationml.slide+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53.xml" ContentType="application/vnd.openxmlformats-officedocument.presentationml.slide+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slides/slide55.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38.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61"/>
  </p:notesMasterIdLst>
  <p:sldIdLst>
    <p:sldId id="256" r:id="rId2"/>
    <p:sldId id="257" r:id="rId3"/>
    <p:sldId id="264" r:id="rId4"/>
    <p:sldId id="259" r:id="rId5"/>
    <p:sldId id="258" r:id="rId6"/>
    <p:sldId id="262" r:id="rId7"/>
    <p:sldId id="270" r:id="rId8"/>
    <p:sldId id="265" r:id="rId9"/>
    <p:sldId id="271" r:id="rId10"/>
    <p:sldId id="272" r:id="rId11"/>
    <p:sldId id="263" r:id="rId12"/>
    <p:sldId id="273" r:id="rId13"/>
    <p:sldId id="274" r:id="rId14"/>
    <p:sldId id="276" r:id="rId15"/>
    <p:sldId id="275" r:id="rId16"/>
    <p:sldId id="277" r:id="rId17"/>
    <p:sldId id="278" r:id="rId18"/>
    <p:sldId id="286" r:id="rId19"/>
    <p:sldId id="280" r:id="rId20"/>
    <p:sldId id="281" r:id="rId21"/>
    <p:sldId id="285" r:id="rId22"/>
    <p:sldId id="282" r:id="rId23"/>
    <p:sldId id="287" r:id="rId24"/>
    <p:sldId id="283" r:id="rId25"/>
    <p:sldId id="288" r:id="rId26"/>
    <p:sldId id="284" r:id="rId27"/>
    <p:sldId id="289" r:id="rId28"/>
    <p:sldId id="290" r:id="rId29"/>
    <p:sldId id="291" r:id="rId30"/>
    <p:sldId id="292" r:id="rId31"/>
    <p:sldId id="293" r:id="rId32"/>
    <p:sldId id="268" r:id="rId33"/>
    <p:sldId id="294" r:id="rId34"/>
    <p:sldId id="295" r:id="rId35"/>
    <p:sldId id="296" r:id="rId36"/>
    <p:sldId id="297" r:id="rId37"/>
    <p:sldId id="298" r:id="rId38"/>
    <p:sldId id="299" r:id="rId39"/>
    <p:sldId id="301" r:id="rId40"/>
    <p:sldId id="269" r:id="rId41"/>
    <p:sldId id="302" r:id="rId42"/>
    <p:sldId id="303" r:id="rId43"/>
    <p:sldId id="304" r:id="rId44"/>
    <p:sldId id="305" r:id="rId45"/>
    <p:sldId id="306" r:id="rId46"/>
    <p:sldId id="267" r:id="rId47"/>
    <p:sldId id="307" r:id="rId48"/>
    <p:sldId id="308" r:id="rId49"/>
    <p:sldId id="309" r:id="rId50"/>
    <p:sldId id="310" r:id="rId51"/>
    <p:sldId id="317" r:id="rId52"/>
    <p:sldId id="318" r:id="rId53"/>
    <p:sldId id="311" r:id="rId54"/>
    <p:sldId id="315" r:id="rId55"/>
    <p:sldId id="312" r:id="rId56"/>
    <p:sldId id="313" r:id="rId57"/>
    <p:sldId id="314" r:id="rId58"/>
    <p:sldId id="316" r:id="rId59"/>
    <p:sldId id="319" r:id="rId60"/>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showGuides="1">
      <p:cViewPr varScale="1">
        <p:scale>
          <a:sx n="91" d="100"/>
          <a:sy n="91" d="100"/>
        </p:scale>
        <p:origin x="-704" y="-1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64" Type="http://schemas.openxmlformats.org/officeDocument/2006/relationships/viewProps" Target="viewProps.xml"/><Relationship Id="rId60" Type="http://schemas.openxmlformats.org/officeDocument/2006/relationships/slide" Target="slides/slide59.xml"/><Relationship Id="rId39" Type="http://schemas.openxmlformats.org/officeDocument/2006/relationships/slide" Target="slides/slide38.xml"/><Relationship Id="rId7" Type="http://schemas.openxmlformats.org/officeDocument/2006/relationships/slide" Target="slides/slide6.xml"/><Relationship Id="rId43" Type="http://schemas.openxmlformats.org/officeDocument/2006/relationships/slide" Target="slides/slide42.xml"/><Relationship Id="rId25" Type="http://schemas.openxmlformats.org/officeDocument/2006/relationships/slide" Target="slides/slide24.xml"/><Relationship Id="rId10" Type="http://schemas.openxmlformats.org/officeDocument/2006/relationships/slide" Target="slides/slide9.xml"/><Relationship Id="rId50" Type="http://schemas.openxmlformats.org/officeDocument/2006/relationships/slide" Target="slides/slide49.xml"/><Relationship Id="rId63" Type="http://schemas.openxmlformats.org/officeDocument/2006/relationships/presProps" Target="presProps.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27" Type="http://schemas.openxmlformats.org/officeDocument/2006/relationships/slide" Target="slides/slide26.xml"/><Relationship Id="rId14" Type="http://schemas.openxmlformats.org/officeDocument/2006/relationships/slide" Target="slides/slide13.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slide" Target="slides/slide44.xml"/><Relationship Id="rId58" Type="http://schemas.openxmlformats.org/officeDocument/2006/relationships/slide" Target="slides/slide57.xml"/><Relationship Id="rId42" Type="http://schemas.openxmlformats.org/officeDocument/2006/relationships/slide" Target="slides/slide41.xml"/><Relationship Id="rId6" Type="http://schemas.openxmlformats.org/officeDocument/2006/relationships/slide" Target="slides/slide5.xml"/><Relationship Id="rId49" Type="http://schemas.openxmlformats.org/officeDocument/2006/relationships/slide" Target="slides/slide48.xml"/><Relationship Id="rId44" Type="http://schemas.openxmlformats.org/officeDocument/2006/relationships/slide" Target="slides/slide43.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 Type="http://schemas.openxmlformats.org/officeDocument/2006/relationships/slide" Target="slides/slide1.xml"/><Relationship Id="rId46" Type="http://schemas.openxmlformats.org/officeDocument/2006/relationships/slide" Target="slides/slide45.xml"/><Relationship Id="rId57" Type="http://schemas.openxmlformats.org/officeDocument/2006/relationships/slide" Target="slides/slide56.xml"/><Relationship Id="rId59" Type="http://schemas.openxmlformats.org/officeDocument/2006/relationships/slide" Target="slides/slide58.xml"/><Relationship Id="rId35" Type="http://schemas.openxmlformats.org/officeDocument/2006/relationships/slide" Target="slides/slide34.xml"/><Relationship Id="rId51" Type="http://schemas.openxmlformats.org/officeDocument/2006/relationships/slide" Target="slides/slide50.xml"/><Relationship Id="rId55" Type="http://schemas.openxmlformats.org/officeDocument/2006/relationships/slide" Target="slides/slide54.xml"/><Relationship Id="rId31" Type="http://schemas.openxmlformats.org/officeDocument/2006/relationships/slide" Target="slides/slide30.xml"/><Relationship Id="rId34" Type="http://schemas.openxmlformats.org/officeDocument/2006/relationships/slide" Target="slides/slide33.xml"/><Relationship Id="rId40" Type="http://schemas.openxmlformats.org/officeDocument/2006/relationships/slide" Target="slides/slide39.xml"/><Relationship Id="rId62" Type="http://schemas.openxmlformats.org/officeDocument/2006/relationships/printerSettings" Target="printerSettings/printerSettings1.bin"/><Relationship Id="rId66" Type="http://schemas.openxmlformats.org/officeDocument/2006/relationships/tableStyles" Target="tableStyles.xml"/><Relationship Id="rId36" Type="http://schemas.openxmlformats.org/officeDocument/2006/relationships/slide" Target="slides/slide35.xml"/><Relationship Id="rId1" Type="http://schemas.openxmlformats.org/officeDocument/2006/relationships/slideMaster" Target="slideMasters/slideMaster1.xml"/><Relationship Id="rId24" Type="http://schemas.openxmlformats.org/officeDocument/2006/relationships/slide" Target="slides/slide23.xml"/><Relationship Id="rId47" Type="http://schemas.openxmlformats.org/officeDocument/2006/relationships/slide" Target="slides/slide46.xml"/><Relationship Id="rId56" Type="http://schemas.openxmlformats.org/officeDocument/2006/relationships/slide" Target="slides/slide55.xml"/><Relationship Id="rId48" Type="http://schemas.openxmlformats.org/officeDocument/2006/relationships/slide" Target="slides/slide47.xml"/><Relationship Id="rId8" Type="http://schemas.openxmlformats.org/officeDocument/2006/relationships/slide" Target="slides/slide7.xml"/><Relationship Id="rId13" Type="http://schemas.openxmlformats.org/officeDocument/2006/relationships/slide" Target="slides/slide12.xml"/><Relationship Id="rId32" Type="http://schemas.openxmlformats.org/officeDocument/2006/relationships/slide" Target="slides/slide31.xml"/><Relationship Id="rId37" Type="http://schemas.openxmlformats.org/officeDocument/2006/relationships/slide" Target="slides/slide36.xml"/><Relationship Id="rId52" Type="http://schemas.openxmlformats.org/officeDocument/2006/relationships/slide" Target="slides/slide51.xml"/><Relationship Id="rId65" Type="http://schemas.openxmlformats.org/officeDocument/2006/relationships/theme" Target="theme/theme1.xml"/><Relationship Id="rId54" Type="http://schemas.openxmlformats.org/officeDocument/2006/relationships/slide" Target="slides/slide53.xml"/><Relationship Id="rId12" Type="http://schemas.openxmlformats.org/officeDocument/2006/relationships/slide" Target="slides/slide11.xml"/><Relationship Id="rId3" Type="http://schemas.openxmlformats.org/officeDocument/2006/relationships/slide" Target="slides/slide2.xml"/><Relationship Id="rId23" Type="http://schemas.openxmlformats.org/officeDocument/2006/relationships/slide" Target="slides/slide22.xml"/><Relationship Id="rId61" Type="http://schemas.openxmlformats.org/officeDocument/2006/relationships/notesMaster" Target="notesMasters/notesMaster1.xml"/><Relationship Id="rId53" Type="http://schemas.openxmlformats.org/officeDocument/2006/relationships/slide" Target="slides/slide52.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22" Type="http://schemas.openxmlformats.org/officeDocument/2006/relationships/slide" Target="slides/slide21.xml"/><Relationship Id="rId21" Type="http://schemas.openxmlformats.org/officeDocument/2006/relationships/slide" Target="slides/slide2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ict"/></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6396C6-D26A-6945-9C09-512DEF6E4773}" type="datetimeFigureOut">
              <a:rPr lang="fr-FR" smtClean="0"/>
              <a:t>19/02/10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73E46-9DD3-9C42-AD46-EC189AC7E32B}" type="slidenum">
              <a:rPr lang="fr-FR" smtClean="0"/>
              <a:t>‹#›</a:t>
            </a:fld>
            <a:endParaRPr lang="fr-FR"/>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Exemple SNCB</a:t>
            </a:r>
            <a:r>
              <a:rPr lang="fr-FR" baseline="0" dirty="0" smtClean="0"/>
              <a:t> =&gt;tu vas </a:t>
            </a:r>
            <a:r>
              <a:rPr lang="fr-FR" baseline="0" dirty="0" err="1" smtClean="0"/>
              <a:t>engueler</a:t>
            </a:r>
            <a:r>
              <a:rPr lang="fr-FR" baseline="0" dirty="0" smtClean="0"/>
              <a:t> </a:t>
            </a:r>
            <a:r>
              <a:rPr lang="fr-FR" baseline="0" dirty="0" err="1" smtClean="0"/>
              <a:t>qqun</a:t>
            </a:r>
            <a:endParaRPr lang="fr-FR" dirty="0"/>
          </a:p>
        </p:txBody>
      </p:sp>
      <p:sp>
        <p:nvSpPr>
          <p:cNvPr id="4" name="Espace réservé du numéro de diapositive 3"/>
          <p:cNvSpPr>
            <a:spLocks noGrp="1"/>
          </p:cNvSpPr>
          <p:nvPr>
            <p:ph type="sldNum" sz="quarter" idx="10"/>
          </p:nvPr>
        </p:nvSpPr>
        <p:spPr/>
        <p:txBody>
          <a:bodyPr/>
          <a:lstStyle/>
          <a:p>
            <a:fld id="{40873E46-9DD3-9C42-AD46-EC189AC7E32B}" type="slidenum">
              <a:rPr lang="fr-FR" smtClean="0"/>
              <a:t>27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253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fr-FR" smtClean="0"/>
              <a:t>Ces différences </a:t>
            </a:r>
          </a:p>
        </p:txBody>
      </p:sp>
      <p:sp>
        <p:nvSpPr>
          <p:cNvPr id="22532"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3AFC254-C2BE-E548-A463-AE1DA33B6FD7}" type="slidenum">
              <a:rPr lang="fr-FR">
                <a:ea typeface="ＭＳ Ｐゴシック" charset="-128"/>
                <a:cs typeface="ＭＳ Ｐゴシック" charset="-128"/>
              </a:rPr>
              <a:pPr fontAlgn="base">
                <a:spcBef>
                  <a:spcPct val="0"/>
                </a:spcBef>
                <a:spcAft>
                  <a:spcPct val="0"/>
                </a:spcAft>
              </a:pPr>
              <a:t>53</a:t>
            </a:fld>
            <a:endParaRPr lang="fr-FR">
              <a:ea typeface="ＭＳ Ｐゴシック" charset="-128"/>
              <a:cs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969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fr-FR" smtClean="0"/>
              <a:t>Mon impression est dinc que par défaut, on ne mettra pas l’accent sur la manière en français, à moins d’insister, c’est possible, mais par défaut on ne le fait pas)</a:t>
            </a:r>
          </a:p>
        </p:txBody>
      </p:sp>
      <p:sp>
        <p:nvSpPr>
          <p:cNvPr id="29700"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E45C2D3-E932-5E49-BD71-5E05FDE36EDF}" type="slidenum">
              <a:rPr lang="fr-FR">
                <a:ea typeface="ＭＳ Ｐゴシック" charset="-128"/>
                <a:cs typeface="ＭＳ Ｐゴシック" charset="-128"/>
              </a:rPr>
              <a:pPr fontAlgn="base">
                <a:spcBef>
                  <a:spcPct val="0"/>
                </a:spcBef>
                <a:spcAft>
                  <a:spcPct val="0"/>
                </a:spcAft>
              </a:pPr>
              <a:t>54</a:t>
            </a:fld>
            <a:endParaRPr lang="fr-FR">
              <a:ea typeface="ＭＳ Ｐゴシック" charset="-128"/>
              <a:cs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457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fr-FR" smtClean="0"/>
              <a:t>Entité de référence = entité par rapport à laquelle le Figure bouge</a:t>
            </a:r>
          </a:p>
          <a:p>
            <a:pPr>
              <a:spcBef>
                <a:spcPct val="0"/>
              </a:spcBef>
            </a:pPr>
            <a:endParaRPr lang="fr-FR" smtClean="0"/>
          </a:p>
        </p:txBody>
      </p:sp>
      <p:sp>
        <p:nvSpPr>
          <p:cNvPr id="24580"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CB4860D-B4F8-9744-BF7D-D960EDC3EDBA}" type="slidenum">
              <a:rPr lang="fr-FR">
                <a:ea typeface="ＭＳ Ｐゴシック" charset="-128"/>
                <a:cs typeface="ＭＳ Ｐゴシック" charset="-128"/>
              </a:rPr>
              <a:pPr fontAlgn="base">
                <a:spcBef>
                  <a:spcPct val="0"/>
                </a:spcBef>
                <a:spcAft>
                  <a:spcPct val="0"/>
                </a:spcAft>
              </a:pPr>
              <a:t>55</a:t>
            </a:fld>
            <a:endParaRPr lang="fr-FR">
              <a:ea typeface="ＭＳ Ｐゴシック" charset="-128"/>
              <a:cs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765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fr-FR" smtClean="0"/>
              <a:t>Entité de référence = entité par rapport à laquelle le Figure bouge</a:t>
            </a:r>
          </a:p>
          <a:p>
            <a:pPr>
              <a:spcBef>
                <a:spcPct val="0"/>
              </a:spcBef>
            </a:pPr>
            <a:endParaRPr lang="fr-FR" smtClean="0"/>
          </a:p>
        </p:txBody>
      </p:sp>
      <p:sp>
        <p:nvSpPr>
          <p:cNvPr id="27652"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A6A5DF0-005C-904A-8CAC-4E1DDD380B3F}" type="slidenum">
              <a:rPr lang="fr-FR">
                <a:ea typeface="ＭＳ Ｐゴシック" charset="-128"/>
                <a:cs typeface="ＭＳ Ｐゴシック" charset="-128"/>
              </a:rPr>
              <a:pPr fontAlgn="base">
                <a:spcBef>
                  <a:spcPct val="0"/>
                </a:spcBef>
                <a:spcAft>
                  <a:spcPct val="0"/>
                </a:spcAft>
              </a:pPr>
              <a:t>57</a:t>
            </a:fld>
            <a:endParaRPr lang="fr-FR">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4301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fr-FR" dirty="0" smtClean="0"/>
              <a:t>Exemple de flexibilité du sens + fondement expérientiel</a:t>
            </a:r>
            <a:endParaRPr lang="fr-FR" dirty="0" smtClean="0"/>
          </a:p>
        </p:txBody>
      </p:sp>
      <p:sp>
        <p:nvSpPr>
          <p:cNvPr id="43012"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A0BB046-0532-394E-859C-9615BF410E20}" type="slidenum">
              <a:rPr lang="fr-FR">
                <a:ea typeface="ＭＳ Ｐゴシック" charset="-128"/>
                <a:cs typeface="ＭＳ Ｐゴシック" charset="-128"/>
              </a:rPr>
              <a:pPr fontAlgn="base">
                <a:spcBef>
                  <a:spcPct val="0"/>
                </a:spcBef>
                <a:spcAft>
                  <a:spcPct val="0"/>
                </a:spcAft>
              </a:pPr>
              <a:t>58</a:t>
            </a:fld>
            <a:endParaRPr lang="fr-FR">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BE"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83C07642-F4CC-CB43-9B4D-1E97C6E935D7}" type="datetimeFigureOut">
              <a:rPr lang="fr-FR" smtClean="0"/>
              <a:pPr/>
              <a:t>19/02/10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99193F2-DE37-7A41-9717-F8BD077C2597}" type="slidenum">
              <a:rPr lang="fr-FR" smtClean="0"/>
              <a:pPr/>
              <a:t>‹#›</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nl-BE"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nl-BE"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fld id="{83C07642-F4CC-CB43-9B4D-1E97C6E935D7}" type="datetimeFigureOut">
              <a:rPr lang="fr-FR" smtClean="0"/>
              <a:pPr/>
              <a:t>19/02/10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99193F2-DE37-7A41-9717-F8BD077C2597}"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399193F2-DE37-7A41-9717-F8BD077C2597}" type="slidenum">
              <a:rPr lang="fr-FR" smtClean="0"/>
              <a:pPr/>
              <a:t>‹#›</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4" name="Espace réservé de la date 3"/>
          <p:cNvSpPr>
            <a:spLocks noGrp="1"/>
          </p:cNvSpPr>
          <p:nvPr>
            <p:ph type="dt" sz="half" idx="10"/>
          </p:nvPr>
        </p:nvSpPr>
        <p:spPr/>
        <p:txBody>
          <a:bodyPr/>
          <a:lstStyle/>
          <a:p>
            <a:fld id="{83C07642-F4CC-CB43-9B4D-1E97C6E935D7}" type="datetimeFigureOut">
              <a:rPr lang="fr-FR" smtClean="0"/>
              <a:pPr/>
              <a:t>19/02/10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nl-BE"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nl-BE" smtClean="0"/>
              <a:t>Cliquez et modifiez le titre</a:t>
            </a:r>
            <a:endParaRPr kumimoji="0" lang="en-US"/>
          </a:p>
        </p:txBody>
      </p:sp>
      <p:sp>
        <p:nvSpPr>
          <p:cNvPr id="4" name="Espace réservé de la date 3"/>
          <p:cNvSpPr>
            <a:spLocks noGrp="1"/>
          </p:cNvSpPr>
          <p:nvPr>
            <p:ph type="dt" sz="half" idx="10"/>
          </p:nvPr>
        </p:nvSpPr>
        <p:spPr/>
        <p:txBody>
          <a:bodyPr/>
          <a:lstStyle/>
          <a:p>
            <a:fld id="{83C07642-F4CC-CB43-9B4D-1E97C6E935D7}" type="datetimeFigureOut">
              <a:rPr lang="fr-FR" smtClean="0"/>
              <a:pPr/>
              <a:t>19/02/10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399193F2-DE37-7A41-9717-F8BD077C2597}" type="slidenum">
              <a:rPr lang="fr-FR" smtClean="0"/>
              <a:pPr/>
              <a:t>‹#›</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En-têt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BE"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83C07642-F4CC-CB43-9B4D-1E97C6E935D7}" type="datetimeFigureOut">
              <a:rPr lang="fr-FR" smtClean="0"/>
              <a:pPr/>
              <a:t>19/02/10</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99193F2-DE37-7A41-9717-F8BD077C2597}" type="slidenum">
              <a:rPr lang="fr-FR" smtClean="0"/>
              <a:pPr/>
              <a:t>‹#›</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nl-BE"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nl-BE" smtClean="0"/>
              <a:t>Cliquez et modifiez le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83C07642-F4CC-CB43-9B4D-1E97C6E935D7}" type="datetimeFigureOut">
              <a:rPr lang="fr-FR" smtClean="0"/>
              <a:pPr/>
              <a:t>19/02/10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99193F2-DE37-7A41-9717-F8BD077C2597}" type="slidenum">
              <a:rPr lang="fr-FR" smtClean="0"/>
              <a:pPr/>
              <a:t>‹#›</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BE"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nl-BE" smtClean="0"/>
              <a:t>Cliquez pour modifier les styles du texte du masque</a:t>
            </a:r>
          </a:p>
        </p:txBody>
      </p:sp>
      <p:sp>
        <p:nvSpPr>
          <p:cNvPr id="7" name="Espace réservé de la date 6"/>
          <p:cNvSpPr>
            <a:spLocks noGrp="1"/>
          </p:cNvSpPr>
          <p:nvPr>
            <p:ph type="dt" sz="half" idx="10"/>
          </p:nvPr>
        </p:nvSpPr>
        <p:spPr/>
        <p:txBody>
          <a:bodyPr/>
          <a:lstStyle/>
          <a:p>
            <a:fld id="{83C07642-F4CC-CB43-9B4D-1E97C6E935D7}" type="datetimeFigureOut">
              <a:rPr lang="fr-FR" smtClean="0"/>
              <a:pPr/>
              <a:t>19/02/10</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399193F2-DE37-7A41-9717-F8BD077C2597}" type="slidenum">
              <a:rPr lang="fr-FR" smtClean="0"/>
              <a:pPr/>
              <a:t>‹#›</a:t>
            </a:fld>
            <a:endParaRPr lang="fr-FR"/>
          </a:p>
        </p:txBody>
      </p:sp>
      <p:sp>
        <p:nvSpPr>
          <p:cNvPr id="23" name="Titre 22"/>
          <p:cNvSpPr>
            <a:spLocks noGrp="1"/>
          </p:cNvSpPr>
          <p:nvPr>
            <p:ph type="title"/>
          </p:nvPr>
        </p:nvSpPr>
        <p:spPr/>
        <p:txBody>
          <a:bodyPr rtlCol="0" anchor="b" anchorCtr="0"/>
          <a:lstStyle/>
          <a:p>
            <a:r>
              <a:rPr kumimoji="0" lang="nl-BE" smtClean="0"/>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nl-BE" smtClean="0"/>
              <a:t>Cliquez et modifiez le titre</a:t>
            </a:r>
            <a:endParaRPr kumimoji="0" lang="en-US"/>
          </a:p>
        </p:txBody>
      </p:sp>
      <p:sp>
        <p:nvSpPr>
          <p:cNvPr id="3" name="Espace réservé de la date 2"/>
          <p:cNvSpPr>
            <a:spLocks noGrp="1"/>
          </p:cNvSpPr>
          <p:nvPr>
            <p:ph type="dt" sz="half" idx="10"/>
          </p:nvPr>
        </p:nvSpPr>
        <p:spPr/>
        <p:txBody>
          <a:bodyPr/>
          <a:lstStyle/>
          <a:p>
            <a:fld id="{83C07642-F4CC-CB43-9B4D-1E97C6E935D7}" type="datetimeFigureOut">
              <a:rPr lang="fr-FR" smtClean="0"/>
              <a:pPr/>
              <a:t>19/02/10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399193F2-DE37-7A41-9717-F8BD077C2597}"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83C07642-F4CC-CB43-9B4D-1E97C6E935D7}" type="datetimeFigureOut">
              <a:rPr lang="fr-FR" smtClean="0"/>
              <a:pPr/>
              <a:t>19/02/10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99193F2-DE37-7A41-9717-F8BD077C2597}"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nl-BE" smtClean="0"/>
              <a:t>Cliquez et modifiez le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nl-BE"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nl-BE" smtClean="0"/>
              <a:t>Cliquez pour modifier les styles du texte du masque</a:t>
            </a:r>
          </a:p>
          <a:p>
            <a:pPr lvl="1" eaLnBrk="1" latinLnBrk="0" hangingPunct="1"/>
            <a:r>
              <a:rPr lang="nl-BE" smtClean="0"/>
              <a:t>Deuxième niveau</a:t>
            </a:r>
          </a:p>
          <a:p>
            <a:pPr lvl="2" eaLnBrk="1" latinLnBrk="0" hangingPunct="1"/>
            <a:r>
              <a:rPr lang="nl-BE" smtClean="0"/>
              <a:t>Troisième niveau</a:t>
            </a:r>
          </a:p>
          <a:p>
            <a:pPr lvl="3" eaLnBrk="1" latinLnBrk="0" hangingPunct="1"/>
            <a:r>
              <a:rPr lang="nl-BE" smtClean="0"/>
              <a:t>Quatrième niveau</a:t>
            </a:r>
          </a:p>
          <a:p>
            <a:pPr lvl="4" eaLnBrk="1" latinLnBrk="0" hangingPunct="1"/>
            <a:r>
              <a:rPr lang="nl-BE"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99193F2-DE37-7A41-9717-F8BD077C2597}" type="slidenum">
              <a:rPr lang="fr-FR" smtClean="0"/>
              <a:pPr/>
              <a:t>‹#›</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83C07642-F4CC-CB43-9B4D-1E97C6E935D7}" type="datetimeFigureOut">
              <a:rPr lang="fr-FR" smtClean="0"/>
              <a:pPr/>
              <a:t>19/02/10</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399193F2-DE37-7A41-9717-F8BD077C2597}" type="slidenum">
              <a:rPr lang="fr-FR" smtClean="0"/>
              <a:pPr/>
              <a:t>‹#›</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nl-BE" smtClean="0"/>
              <a:t>Cliquez et modifiez le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nl-BE"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nl-BE"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83C07642-F4CC-CB43-9B4D-1E97C6E935D7}" type="datetimeFigureOut">
              <a:rPr lang="fr-FR" smtClean="0"/>
              <a:pPr/>
              <a:t>19/02/10</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3C07642-F4CC-CB43-9B4D-1E97C6E935D7}" type="datetimeFigureOut">
              <a:rPr lang="fr-FR" smtClean="0"/>
              <a:pPr/>
              <a:t>19/02/10</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99193F2-DE37-7A41-9717-F8BD077C2597}" type="slidenum">
              <a:rPr lang="fr-FR" smtClean="0"/>
              <a:pPr/>
              <a:t>‹#›</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nl-BE" smtClean="0"/>
              <a:t>Cliquez et modifiez le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nl-BE" smtClean="0"/>
              <a:t>Cliquez pour modifier les styles du texte du masque</a:t>
            </a:r>
          </a:p>
          <a:p>
            <a:pPr lvl="1" eaLnBrk="1" latinLnBrk="0" hangingPunct="1"/>
            <a:r>
              <a:rPr kumimoji="0" lang="nl-BE" smtClean="0"/>
              <a:t>Deuxième niveau</a:t>
            </a:r>
          </a:p>
          <a:p>
            <a:pPr lvl="2" eaLnBrk="1" latinLnBrk="0" hangingPunct="1"/>
            <a:r>
              <a:rPr kumimoji="0" lang="nl-BE" smtClean="0"/>
              <a:t>Troisième niveau</a:t>
            </a:r>
          </a:p>
          <a:p>
            <a:pPr lvl="3" eaLnBrk="1" latinLnBrk="0" hangingPunct="1"/>
            <a:r>
              <a:rPr kumimoji="0" lang="nl-BE" smtClean="0"/>
              <a:t>Quatrième niveau</a:t>
            </a:r>
          </a:p>
          <a:p>
            <a:pPr lvl="4" eaLnBrk="1" latinLnBrk="0" hangingPunct="1"/>
            <a:r>
              <a:rPr kumimoji="0" lang="nl-BE"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6.xml"/><Relationship Id="rId3" Type="http://schemas.openxmlformats.org/officeDocument/2006/relationships/oleObject" Target="Macintosh%20HD:Users:julienperrez:Documents:FUSL:Linguistique%20ge%CC%81ne%CC%81rale:2009-2010:Linguistique%20ge%CC%81ne%CC%81rale%20%E2%80%93%20Questionnaire.doc!OLE_LINK1" TargetMode="External"/><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4368800"/>
            <a:ext cx="6400800" cy="1752600"/>
          </a:xfrm>
        </p:spPr>
        <p:txBody>
          <a:bodyPr/>
          <a:lstStyle/>
          <a:p>
            <a:pPr algn="r"/>
            <a:r>
              <a:rPr lang="fr-FR" dirty="0" smtClean="0"/>
              <a:t>Séminaire SIRL</a:t>
            </a:r>
          </a:p>
          <a:p>
            <a:pPr algn="r"/>
            <a:r>
              <a:rPr lang="fr-FR" dirty="0" smtClean="0"/>
              <a:t>Facultés universitaires Saint-Louis</a:t>
            </a:r>
          </a:p>
          <a:p>
            <a:pPr algn="r"/>
            <a:r>
              <a:rPr lang="fr-FR" dirty="0" smtClean="0"/>
              <a:t>19/02/2010</a:t>
            </a:r>
            <a:endParaRPr lang="fr-FR" dirty="0"/>
          </a:p>
        </p:txBody>
      </p:sp>
      <p:sp>
        <p:nvSpPr>
          <p:cNvPr id="2" name="Titre 1"/>
          <p:cNvSpPr>
            <a:spLocks noGrp="1"/>
          </p:cNvSpPr>
          <p:nvPr>
            <p:ph type="ctrTitle"/>
          </p:nvPr>
        </p:nvSpPr>
        <p:spPr/>
        <p:txBody>
          <a:bodyPr>
            <a:normAutofit fontScale="90000"/>
          </a:bodyPr>
          <a:lstStyle/>
          <a:p>
            <a:r>
              <a:rPr lang="fr-FR" dirty="0" smtClean="0"/>
              <a:t>La polysémie de la métaphore: </a:t>
            </a:r>
            <a:br>
              <a:rPr lang="fr-FR" dirty="0" smtClean="0"/>
            </a:br>
            <a:r>
              <a:rPr lang="fr-FR" dirty="0" smtClean="0"/>
              <a:t>Introduction à l’approche cognitive du langage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métaphores conceptuelles: introduction</a:t>
            </a:r>
            <a:endParaRPr lang="fr-FR" dirty="0"/>
          </a:p>
        </p:txBody>
      </p:sp>
      <p:sp>
        <p:nvSpPr>
          <p:cNvPr id="3" name="Espace réservé du contenu 2"/>
          <p:cNvSpPr>
            <a:spLocks noGrp="1"/>
          </p:cNvSpPr>
          <p:nvPr>
            <p:ph sz="quarter" idx="1"/>
          </p:nvPr>
        </p:nvSpPr>
        <p:spPr/>
        <p:txBody>
          <a:bodyPr>
            <a:normAutofit lnSpcReduction="10000"/>
          </a:bodyPr>
          <a:lstStyle/>
          <a:p>
            <a:pPr marL="514350" indent="-514350"/>
            <a:r>
              <a:rPr lang="fr-FR" dirty="0" smtClean="0"/>
              <a:t>Point de départ: notre système conceptuel est de nature métaphorique</a:t>
            </a:r>
          </a:p>
          <a:p>
            <a:pPr marL="514350" indent="-514350"/>
            <a:r>
              <a:rPr lang="fr-FR" dirty="0" smtClean="0"/>
              <a:t>Métaphore au centre de notre cognition et de nos activités quotidiennes</a:t>
            </a:r>
          </a:p>
          <a:p>
            <a:pPr marL="514350" indent="-514350"/>
            <a:r>
              <a:rPr lang="fr-FR" dirty="0" smtClean="0"/>
              <a:t>Analyse du langage pour approcher ce système conceptuel</a:t>
            </a:r>
          </a:p>
          <a:p>
            <a:pPr marL="514350" indent="-514350"/>
            <a:r>
              <a:rPr lang="fr-FR" dirty="0" smtClean="0"/>
              <a:t>Exemple: LA DISCUSSION, C’EST LA GUERRE</a:t>
            </a:r>
          </a:p>
          <a:p>
            <a:pPr lvl="1"/>
            <a:r>
              <a:rPr lang="fr-FR" sz="2300" dirty="0" smtClean="0"/>
              <a:t>Vos affirmations sont </a:t>
            </a:r>
            <a:r>
              <a:rPr lang="fr-FR" sz="2300" i="1" dirty="0" smtClean="0"/>
              <a:t>indéfendables</a:t>
            </a:r>
            <a:endParaRPr lang="fr-FR" dirty="0" smtClean="0"/>
          </a:p>
          <a:p>
            <a:pPr lvl="1"/>
            <a:r>
              <a:rPr lang="fr-FR" sz="2300" dirty="0" smtClean="0"/>
              <a:t>Il a</a:t>
            </a:r>
            <a:r>
              <a:rPr lang="fr-FR" sz="2300" i="1" dirty="0" smtClean="0"/>
              <a:t> attaqué chaque point faible</a:t>
            </a:r>
            <a:r>
              <a:rPr lang="fr-FR" sz="2300" dirty="0" smtClean="0"/>
              <a:t> de mon argumentation</a:t>
            </a:r>
            <a:endParaRPr lang="fr-FR" dirty="0" smtClean="0"/>
          </a:p>
          <a:p>
            <a:pPr lvl="1"/>
            <a:r>
              <a:rPr lang="fr-FR" sz="2300" dirty="0" smtClean="0"/>
              <a:t>J’ai </a:t>
            </a:r>
            <a:r>
              <a:rPr lang="fr-FR" sz="2300" i="1" dirty="0" smtClean="0"/>
              <a:t>démoli</a:t>
            </a:r>
            <a:r>
              <a:rPr lang="fr-FR" sz="2300" dirty="0" smtClean="0"/>
              <a:t> son argumentation</a:t>
            </a:r>
            <a:endParaRPr lang="fr-FR" dirty="0" smtClean="0"/>
          </a:p>
          <a:p>
            <a:pPr lvl="1"/>
            <a:r>
              <a:rPr lang="fr-FR" sz="2300" dirty="0" smtClean="0"/>
              <a:t>Tu n’es pas d’accord ? Alors, </a:t>
            </a:r>
            <a:r>
              <a:rPr lang="fr-FR" sz="2300" i="1" dirty="0" smtClean="0"/>
              <a:t>défends-</a:t>
            </a:r>
            <a:r>
              <a:rPr lang="fr-FR" sz="2300" dirty="0" smtClean="0"/>
              <a:t>toi !</a:t>
            </a:r>
            <a:endParaRPr lang="fr-FR" dirty="0" smtClean="0"/>
          </a:p>
          <a:p>
            <a:pPr marL="788670" lvl="1" indent="-514350"/>
            <a:endParaRPr lang="fr-FR" dirty="0" smtClean="0"/>
          </a:p>
          <a:p>
            <a:pPr marL="514350" indent="-514350"/>
            <a:endParaRPr lang="fr-F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l"/>
            <a:r>
              <a:rPr lang="fr-FR" dirty="0" smtClean="0"/>
              <a:t>LA DISCUSSION, C’EST LA GUERRE</a:t>
            </a:r>
            <a:endParaRPr lang="fr-FR" dirty="0"/>
          </a:p>
        </p:txBody>
      </p:sp>
      <p:graphicFrame>
        <p:nvGraphicFramePr>
          <p:cNvPr id="20482" name="Object 2"/>
          <p:cNvGraphicFramePr>
            <a:graphicFrameLocks noChangeAspect="1"/>
          </p:cNvGraphicFramePr>
          <p:nvPr/>
        </p:nvGraphicFramePr>
        <p:xfrm>
          <a:off x="127849" y="2332904"/>
          <a:ext cx="8888302" cy="3003353"/>
        </p:xfrm>
        <a:graphic>
          <a:graphicData uri="http://schemas.openxmlformats.org/presentationml/2006/ole">
            <p:oleObj spid="_x0000_s20482" name="Document" r:id="rId3" imgW="5562600" imgH="1879600" progId="Word.Document.12">
              <p:link updateAutomatic="1"/>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métaphores conceptuelles: introduction</a:t>
            </a:r>
            <a:endParaRPr lang="fr-FR" dirty="0"/>
          </a:p>
        </p:txBody>
      </p:sp>
      <p:sp>
        <p:nvSpPr>
          <p:cNvPr id="3" name="Espace réservé du contenu 2"/>
          <p:cNvSpPr>
            <a:spLocks noGrp="1"/>
          </p:cNvSpPr>
          <p:nvPr>
            <p:ph sz="quarter" idx="1"/>
          </p:nvPr>
        </p:nvSpPr>
        <p:spPr/>
        <p:txBody>
          <a:bodyPr>
            <a:normAutofit/>
          </a:bodyPr>
          <a:lstStyle/>
          <a:p>
            <a:pPr marL="514350" indent="-514350"/>
            <a:r>
              <a:rPr lang="fr-FR" dirty="0" smtClean="0"/>
              <a:t>Métaphore = plus qu’une affaire de langage </a:t>
            </a:r>
          </a:p>
          <a:p>
            <a:pPr marL="514350" indent="-514350"/>
            <a:r>
              <a:rPr lang="fr-FR" dirty="0" smtClean="0"/>
              <a:t>Métaphore =&gt; processus de pensées</a:t>
            </a:r>
          </a:p>
          <a:p>
            <a:pPr marL="788670" lvl="1" indent="-514350"/>
            <a:endParaRPr lang="fr-FR" dirty="0" smtClean="0"/>
          </a:p>
          <a:p>
            <a:pPr marL="514350" indent="-514350"/>
            <a:endParaRPr lang="fr-FR"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métaphores conceptuelles:</a:t>
            </a:r>
            <a:r>
              <a:rPr lang="fr-FR" dirty="0" smtClean="0"/>
              <a:t> caractéristiques</a:t>
            </a:r>
            <a:endParaRPr lang="fr-FR" dirty="0"/>
          </a:p>
        </p:txBody>
      </p:sp>
      <p:sp>
        <p:nvSpPr>
          <p:cNvPr id="3" name="Espace réservé du contenu 2"/>
          <p:cNvSpPr>
            <a:spLocks noGrp="1"/>
          </p:cNvSpPr>
          <p:nvPr>
            <p:ph sz="quarter" idx="1"/>
          </p:nvPr>
        </p:nvSpPr>
        <p:spPr/>
        <p:txBody>
          <a:bodyPr>
            <a:normAutofit/>
          </a:bodyPr>
          <a:lstStyle/>
          <a:p>
            <a:r>
              <a:rPr lang="fr-FR" dirty="0" smtClean="0"/>
              <a:t>Systématicité</a:t>
            </a:r>
          </a:p>
          <a:p>
            <a:pPr lvl="1"/>
            <a:r>
              <a:rPr lang="fr-FR" dirty="0" smtClean="0"/>
              <a:t>Entre les expressions métaphoriques de notre langage et les concepts métaphoriques auxquels elles renvoient</a:t>
            </a:r>
          </a:p>
          <a:p>
            <a:r>
              <a:rPr lang="fr-FR" dirty="0" smtClean="0"/>
              <a:t>LE TEMPS, C’EST DE L’ARGENT</a:t>
            </a:r>
          </a:p>
          <a:p>
            <a:pPr lvl="1"/>
            <a:r>
              <a:rPr lang="fr-FR" dirty="0" smtClean="0"/>
              <a:t>Tu me fais </a:t>
            </a:r>
            <a:r>
              <a:rPr lang="fr-FR" i="1" dirty="0" smtClean="0"/>
              <a:t>perdre</a:t>
            </a:r>
            <a:r>
              <a:rPr lang="fr-FR" dirty="0" smtClean="0"/>
              <a:t> mon temps</a:t>
            </a:r>
          </a:p>
          <a:p>
            <a:pPr lvl="1"/>
            <a:r>
              <a:rPr lang="fr-FR" dirty="0" smtClean="0"/>
              <a:t>Ce procédé vous fera </a:t>
            </a:r>
            <a:r>
              <a:rPr lang="fr-FR" i="1" dirty="0" smtClean="0"/>
              <a:t>gagner</a:t>
            </a:r>
            <a:r>
              <a:rPr lang="fr-FR" dirty="0" smtClean="0"/>
              <a:t> des heures</a:t>
            </a:r>
          </a:p>
          <a:p>
            <a:pPr lvl="1"/>
            <a:r>
              <a:rPr lang="fr-FR" dirty="0" smtClean="0"/>
              <a:t>Comment </a:t>
            </a:r>
            <a:r>
              <a:rPr lang="fr-FR" i="1" dirty="0" smtClean="0"/>
              <a:t>gérez</a:t>
            </a:r>
            <a:r>
              <a:rPr lang="fr-FR" dirty="0" smtClean="0"/>
              <a:t>-vous votre temps ?</a:t>
            </a:r>
          </a:p>
          <a:p>
            <a:pPr lvl="1"/>
            <a:r>
              <a:rPr lang="fr-FR" dirty="0" smtClean="0"/>
              <a:t>Réparer ce pneu m’a </a:t>
            </a:r>
            <a:r>
              <a:rPr lang="fr-FR" i="1" dirty="0" smtClean="0"/>
              <a:t>coûté</a:t>
            </a:r>
            <a:r>
              <a:rPr lang="fr-FR" dirty="0" smtClean="0"/>
              <a:t> une heure</a:t>
            </a:r>
          </a:p>
          <a:p>
            <a:pPr lvl="1"/>
            <a:r>
              <a:rPr lang="fr-FR" dirty="0" smtClean="0"/>
              <a:t>Je </a:t>
            </a:r>
            <a:r>
              <a:rPr lang="fr-FR" dirty="0" smtClean="0"/>
              <a:t>n’ai pas de temps à </a:t>
            </a:r>
            <a:r>
              <a:rPr lang="fr-FR" i="1" dirty="0" smtClean="0"/>
              <a:t>perdre</a:t>
            </a:r>
          </a:p>
          <a:p>
            <a:pPr lvl="1"/>
            <a:r>
              <a:rPr lang="fr-FR" dirty="0" smtClean="0"/>
              <a:t>Merci de nous avoir </a:t>
            </a:r>
            <a:r>
              <a:rPr lang="fr-FR" i="1" dirty="0" smtClean="0"/>
              <a:t>donné</a:t>
            </a:r>
            <a:r>
              <a:rPr lang="fr-FR" dirty="0" smtClean="0"/>
              <a:t> de votre temps</a:t>
            </a:r>
          </a:p>
          <a:p>
            <a:pPr lvl="1"/>
            <a:r>
              <a:rPr lang="fr-FR" dirty="0" smtClean="0"/>
              <a:t>Ce temps ne lui </a:t>
            </a:r>
            <a:r>
              <a:rPr lang="fr-FR" i="1" dirty="0" smtClean="0"/>
              <a:t>appartient</a:t>
            </a:r>
            <a:r>
              <a:rPr lang="fr-FR" dirty="0" smtClean="0"/>
              <a:t> pas.</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métaphores conceptuelles:</a:t>
            </a:r>
            <a:r>
              <a:rPr lang="fr-FR" dirty="0" smtClean="0"/>
              <a:t> caractéristiques</a:t>
            </a:r>
            <a:endParaRPr lang="fr-FR" dirty="0"/>
          </a:p>
        </p:txBody>
      </p:sp>
      <p:sp>
        <p:nvSpPr>
          <p:cNvPr id="3" name="Espace réservé du contenu 2"/>
          <p:cNvSpPr>
            <a:spLocks noGrp="1"/>
          </p:cNvSpPr>
          <p:nvPr>
            <p:ph sz="quarter" idx="1"/>
          </p:nvPr>
        </p:nvSpPr>
        <p:spPr/>
        <p:txBody>
          <a:bodyPr>
            <a:normAutofit/>
          </a:bodyPr>
          <a:lstStyle/>
          <a:p>
            <a:r>
              <a:rPr lang="fr-FR" dirty="0" smtClean="0"/>
              <a:t>Systématicité métaphorique &gt; mise en valeur et masquage</a:t>
            </a:r>
          </a:p>
          <a:p>
            <a:pPr lvl="1"/>
            <a:r>
              <a:rPr lang="fr-FR" dirty="0" smtClean="0"/>
              <a:t>Comprendre un aspect d’un concept en termes d’un autre masquera nécessairement d’autres aspects du m</a:t>
            </a:r>
            <a:r>
              <a:rPr lang="fr-FR" dirty="0" smtClean="0"/>
              <a:t>ême concept</a:t>
            </a:r>
            <a:endParaRPr lang="fr-FR"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deuxième partie</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startAt="2"/>
            </a:pPr>
            <a:r>
              <a:rPr lang="fr-FR" dirty="0" smtClean="0"/>
              <a:t>Les </a:t>
            </a:r>
            <a:r>
              <a:rPr lang="fr-FR" dirty="0" smtClean="0"/>
              <a:t>métaphores selon </a:t>
            </a:r>
            <a:r>
              <a:rPr lang="fr-FR" dirty="0" err="1" smtClean="0"/>
              <a:t>Lakoff</a:t>
            </a:r>
            <a:r>
              <a:rPr lang="fr-FR" dirty="0" smtClean="0"/>
              <a:t> &amp; </a:t>
            </a:r>
            <a:r>
              <a:rPr lang="fr-FR" dirty="0" smtClean="0"/>
              <a:t>Johnson</a:t>
            </a:r>
          </a:p>
          <a:p>
            <a:pPr marL="788670" lvl="1" indent="-514350">
              <a:buFont typeface="+mj-lt"/>
              <a:buAutoNum type="arabicPeriod"/>
            </a:pPr>
            <a:r>
              <a:rPr lang="fr-FR" dirty="0" smtClean="0"/>
              <a:t>Métaphores conceptuelles</a:t>
            </a:r>
          </a:p>
          <a:p>
            <a:pPr marL="788670" lvl="1" indent="-514350">
              <a:buFont typeface="+mj-lt"/>
              <a:buAutoNum type="arabicPeriod"/>
            </a:pPr>
            <a:r>
              <a:rPr lang="fr-FR" b="1" dirty="0" smtClean="0">
                <a:solidFill>
                  <a:schemeClr val="accent1"/>
                </a:solidFill>
              </a:rPr>
              <a:t>Métaphores d’orientation</a:t>
            </a:r>
          </a:p>
          <a:p>
            <a:pPr marL="788670" lvl="1" indent="-514350">
              <a:buFont typeface="+mj-lt"/>
              <a:buAutoNum type="arabicPeriod"/>
            </a:pPr>
            <a:r>
              <a:rPr lang="fr-FR" dirty="0" smtClean="0"/>
              <a:t>Métaphores ontologiques</a:t>
            </a:r>
          </a:p>
          <a:p>
            <a:pPr marL="1062990" lvl="2" indent="-514350">
              <a:buFont typeface="+mj-lt"/>
              <a:buAutoNum type="arabicPeriod"/>
            </a:pPr>
            <a:r>
              <a:rPr lang="fr-FR" dirty="0" smtClean="0"/>
              <a:t>Les métaphores d’entité et de substance</a:t>
            </a:r>
          </a:p>
          <a:p>
            <a:pPr marL="1062990" lvl="2" indent="-514350">
              <a:buFont typeface="+mj-lt"/>
              <a:buAutoNum type="arabicPeriod"/>
            </a:pPr>
            <a:r>
              <a:rPr lang="fr-FR" dirty="0" smtClean="0"/>
              <a:t>Les métaphores du contenant</a:t>
            </a:r>
          </a:p>
          <a:p>
            <a:pPr marL="1062990" lvl="2" indent="-514350">
              <a:buFont typeface="+mj-lt"/>
              <a:buAutoNum type="arabicPeriod"/>
            </a:pPr>
            <a:r>
              <a:rPr lang="fr-FR" dirty="0" smtClean="0"/>
              <a:t>La personnification</a:t>
            </a:r>
          </a:p>
          <a:p>
            <a:pPr marL="788670" lvl="1" indent="-514350">
              <a:buFont typeface="+mj-lt"/>
              <a:buAutoNum type="arabicPeriod"/>
            </a:pPr>
            <a:r>
              <a:rPr lang="fr-FR" dirty="0" smtClean="0"/>
              <a:t>Métonymie</a:t>
            </a:r>
          </a:p>
          <a:p>
            <a:pPr marL="788670" lvl="1" indent="-514350">
              <a:buFont typeface="+mj-lt"/>
              <a:buAutoNum type="arabicPeriod"/>
            </a:pPr>
            <a:r>
              <a:rPr lang="fr-FR" dirty="0" smtClean="0"/>
              <a:t>Résumé</a:t>
            </a:r>
            <a:endParaRPr lang="fr-FR"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métaphores</a:t>
            </a:r>
            <a:r>
              <a:rPr lang="fr-FR" dirty="0" smtClean="0"/>
              <a:t> d’orientation</a:t>
            </a:r>
            <a:endParaRPr lang="fr-FR" dirty="0"/>
          </a:p>
        </p:txBody>
      </p:sp>
      <p:sp>
        <p:nvSpPr>
          <p:cNvPr id="3" name="Espace réservé du contenu 2"/>
          <p:cNvSpPr>
            <a:spLocks noGrp="1"/>
          </p:cNvSpPr>
          <p:nvPr>
            <p:ph sz="quarter" idx="1"/>
          </p:nvPr>
        </p:nvSpPr>
        <p:spPr/>
        <p:txBody>
          <a:bodyPr>
            <a:normAutofit fontScale="92500" lnSpcReduction="10000"/>
          </a:bodyPr>
          <a:lstStyle/>
          <a:p>
            <a:r>
              <a:rPr lang="fr-FR" dirty="0" smtClean="0"/>
              <a:t>Orientation spatiale</a:t>
            </a:r>
          </a:p>
          <a:p>
            <a:pPr lvl="1"/>
            <a:r>
              <a:rPr lang="fr-FR" dirty="0" err="1" smtClean="0"/>
              <a:t>Haut-bas</a:t>
            </a:r>
            <a:endParaRPr lang="fr-FR" dirty="0" smtClean="0"/>
          </a:p>
          <a:p>
            <a:pPr lvl="1"/>
            <a:r>
              <a:rPr lang="fr-FR" dirty="0" err="1" smtClean="0"/>
              <a:t>Dedans-dehors</a:t>
            </a:r>
            <a:endParaRPr lang="fr-FR" dirty="0" smtClean="0"/>
          </a:p>
          <a:p>
            <a:pPr lvl="1"/>
            <a:r>
              <a:rPr lang="fr-FR" dirty="0" err="1" smtClean="0"/>
              <a:t>Devant-derrière</a:t>
            </a:r>
            <a:endParaRPr lang="fr-FR" dirty="0" smtClean="0"/>
          </a:p>
          <a:p>
            <a:pPr lvl="1"/>
            <a:r>
              <a:rPr lang="fr-FR" dirty="0" err="1" smtClean="0"/>
              <a:t>Central-périphérique</a:t>
            </a:r>
            <a:endParaRPr lang="fr-FR" dirty="0" smtClean="0"/>
          </a:p>
          <a:p>
            <a:r>
              <a:rPr lang="fr-FR" dirty="0" smtClean="0"/>
              <a:t>Quelques exemples</a:t>
            </a:r>
          </a:p>
          <a:p>
            <a:pPr lvl="1"/>
            <a:r>
              <a:rPr lang="fr-FR" dirty="0" smtClean="0"/>
              <a:t>LE BONHEUR EST EN HAUT, LA TRISTESSE EST EN BAS</a:t>
            </a:r>
          </a:p>
          <a:p>
            <a:pPr lvl="2"/>
            <a:r>
              <a:rPr lang="fr-FR" sz="2100" dirty="0" smtClean="0"/>
              <a:t>Je suis </a:t>
            </a:r>
            <a:r>
              <a:rPr lang="fr-FR" sz="2100" i="1" dirty="0" smtClean="0"/>
              <a:t>aux anges</a:t>
            </a:r>
            <a:endParaRPr lang="fr-FR" dirty="0" smtClean="0"/>
          </a:p>
          <a:p>
            <a:pPr lvl="2"/>
            <a:r>
              <a:rPr lang="fr-FR" sz="2100" dirty="0" smtClean="0"/>
              <a:t>Ça m’a </a:t>
            </a:r>
            <a:r>
              <a:rPr lang="fr-FR" sz="2100" i="1" dirty="0" smtClean="0"/>
              <a:t>remonté</a:t>
            </a:r>
            <a:r>
              <a:rPr lang="fr-FR" sz="2100" dirty="0" smtClean="0"/>
              <a:t> le moral</a:t>
            </a:r>
            <a:endParaRPr lang="fr-FR" dirty="0" smtClean="0"/>
          </a:p>
          <a:p>
            <a:pPr lvl="2"/>
            <a:r>
              <a:rPr lang="fr-FR" sz="2100" dirty="0" smtClean="0"/>
              <a:t>Il ne faut pas te laisser </a:t>
            </a:r>
            <a:r>
              <a:rPr lang="fr-FR" sz="2100" i="1" dirty="0" smtClean="0"/>
              <a:t>abattre</a:t>
            </a:r>
            <a:endParaRPr lang="fr-FR" dirty="0" smtClean="0"/>
          </a:p>
          <a:p>
            <a:pPr lvl="2"/>
            <a:r>
              <a:rPr lang="fr-FR" sz="2100" dirty="0" smtClean="0"/>
              <a:t>Il est </a:t>
            </a:r>
            <a:r>
              <a:rPr lang="fr-FR" sz="2100" i="1" dirty="0" smtClean="0"/>
              <a:t>au 7è ciel</a:t>
            </a:r>
            <a:endParaRPr lang="fr-FR" dirty="0" smtClean="0"/>
          </a:p>
          <a:p>
            <a:pPr lvl="2"/>
            <a:r>
              <a:rPr lang="fr-FR" sz="2100" dirty="0" smtClean="0"/>
              <a:t>Il est dans </a:t>
            </a:r>
            <a:r>
              <a:rPr lang="fr-FR" sz="2100" i="1" dirty="0" smtClean="0"/>
              <a:t>le 36è dessous</a:t>
            </a:r>
            <a:endParaRPr lang="fr-FR" dirty="0" smtClean="0"/>
          </a:p>
          <a:p>
            <a:pPr lvl="2"/>
            <a:r>
              <a:rPr lang="fr-FR" sz="2100" dirty="0" smtClean="0"/>
              <a:t>Il a le </a:t>
            </a:r>
            <a:r>
              <a:rPr lang="fr-FR" sz="2100" i="1" dirty="0" smtClean="0"/>
              <a:t>moral à zéro</a:t>
            </a:r>
            <a:endParaRPr lang="fr-FR" dirty="0" smtClean="0"/>
          </a:p>
          <a:p>
            <a:pPr lvl="2"/>
            <a:endParaRPr lang="fr-FR"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métaphores</a:t>
            </a:r>
            <a:r>
              <a:rPr lang="fr-FR" dirty="0" smtClean="0"/>
              <a:t> d’orientation</a:t>
            </a:r>
            <a:endParaRPr lang="fr-FR" dirty="0"/>
          </a:p>
        </p:txBody>
      </p:sp>
      <p:sp>
        <p:nvSpPr>
          <p:cNvPr id="3" name="Espace réservé du contenu 2"/>
          <p:cNvSpPr>
            <a:spLocks noGrp="1"/>
          </p:cNvSpPr>
          <p:nvPr>
            <p:ph sz="quarter" idx="1"/>
          </p:nvPr>
        </p:nvSpPr>
        <p:spPr/>
        <p:txBody>
          <a:bodyPr>
            <a:normAutofit/>
          </a:bodyPr>
          <a:lstStyle/>
          <a:p>
            <a:r>
              <a:rPr lang="fr-FR" dirty="0" smtClean="0"/>
              <a:t>Quelques exemples</a:t>
            </a:r>
          </a:p>
          <a:p>
            <a:pPr lvl="1"/>
            <a:r>
              <a:rPr lang="fr-FR" dirty="0" smtClean="0"/>
              <a:t>LE CONSCIENT EST EN HAUT, L’INCONSCIENT EN BAS</a:t>
            </a:r>
          </a:p>
          <a:p>
            <a:pPr lvl="2"/>
            <a:r>
              <a:rPr lang="fr-FR" sz="2100" dirty="0" smtClean="0"/>
              <a:t>Il est </a:t>
            </a:r>
            <a:r>
              <a:rPr lang="fr-FR" sz="2100" i="1" dirty="0" smtClean="0"/>
              <a:t>plongé </a:t>
            </a:r>
            <a:r>
              <a:rPr lang="fr-FR" sz="2100" dirty="0" smtClean="0"/>
              <a:t>dans un profond sommeil</a:t>
            </a:r>
            <a:endParaRPr lang="fr-FR" dirty="0" smtClean="0"/>
          </a:p>
          <a:p>
            <a:pPr lvl="2"/>
            <a:r>
              <a:rPr lang="fr-FR" sz="2100" dirty="0" smtClean="0"/>
              <a:t>Il </a:t>
            </a:r>
            <a:r>
              <a:rPr lang="fr-FR" sz="2100" i="1" dirty="0" smtClean="0"/>
              <a:t>tombe</a:t>
            </a:r>
            <a:r>
              <a:rPr lang="fr-FR" sz="2100" dirty="0" smtClean="0"/>
              <a:t> de fatigue</a:t>
            </a:r>
            <a:endParaRPr lang="fr-FR" dirty="0" smtClean="0"/>
          </a:p>
          <a:p>
            <a:pPr lvl="2"/>
            <a:r>
              <a:rPr lang="fr-FR" sz="2100" dirty="0" smtClean="0"/>
              <a:t>Il est </a:t>
            </a:r>
            <a:r>
              <a:rPr lang="fr-FR" sz="2100" i="1" dirty="0" smtClean="0"/>
              <a:t>sous</a:t>
            </a:r>
            <a:r>
              <a:rPr lang="fr-FR" sz="2100" dirty="0" smtClean="0"/>
              <a:t> </a:t>
            </a:r>
            <a:r>
              <a:rPr lang="fr-FR" sz="2100" dirty="0" smtClean="0"/>
              <a:t>hypnose</a:t>
            </a:r>
            <a:endParaRPr lang="fr-FR" sz="3200" dirty="0" smtClean="0"/>
          </a:p>
          <a:p>
            <a:pPr lvl="1"/>
            <a:r>
              <a:rPr lang="fr-FR" sz="2300" dirty="0" smtClean="0"/>
              <a:t>LA SANTE ET LA VIE SONT EN HAUTS, LA MALADIE ET LA MORT EN BAS</a:t>
            </a:r>
            <a:endParaRPr lang="fr-FR" dirty="0" smtClean="0"/>
          </a:p>
          <a:p>
            <a:pPr lvl="2"/>
            <a:r>
              <a:rPr lang="fr-FR" sz="2100" dirty="0" smtClean="0"/>
              <a:t>Il est </a:t>
            </a:r>
            <a:r>
              <a:rPr lang="fr-FR" sz="2100" i="1" dirty="0" smtClean="0"/>
              <a:t>tombé</a:t>
            </a:r>
            <a:r>
              <a:rPr lang="fr-FR" sz="2100" dirty="0" smtClean="0"/>
              <a:t> raide mort</a:t>
            </a:r>
            <a:endParaRPr lang="fr-FR" dirty="0" smtClean="0"/>
          </a:p>
          <a:p>
            <a:pPr lvl="2"/>
            <a:r>
              <a:rPr lang="fr-FR" sz="2100" dirty="0" smtClean="0"/>
              <a:t>Sa santé est </a:t>
            </a:r>
            <a:r>
              <a:rPr lang="fr-FR" sz="2100" i="1" dirty="0" smtClean="0"/>
              <a:t>déclinante</a:t>
            </a:r>
            <a:endParaRPr lang="fr-FR" i="1" dirty="0" smtClean="0"/>
          </a:p>
          <a:p>
            <a:pPr lvl="2"/>
            <a:r>
              <a:rPr lang="fr-FR" sz="2100" dirty="0" smtClean="0"/>
              <a:t>Il </a:t>
            </a:r>
            <a:r>
              <a:rPr lang="fr-FR" sz="2100" i="1" dirty="0" smtClean="0"/>
              <a:t>remonte</a:t>
            </a:r>
            <a:r>
              <a:rPr lang="fr-FR" sz="2100" dirty="0" smtClean="0"/>
              <a:t> la pente</a:t>
            </a:r>
            <a:endParaRPr lang="fr-FR" dirty="0" smtClean="0"/>
          </a:p>
          <a:p>
            <a:pPr lvl="2"/>
            <a:r>
              <a:rPr lang="fr-FR" sz="2100" dirty="0" smtClean="0"/>
              <a:t>Il est </a:t>
            </a:r>
            <a:r>
              <a:rPr lang="fr-FR" sz="2100" i="1" dirty="0" smtClean="0"/>
              <a:t>au sommet </a:t>
            </a:r>
            <a:r>
              <a:rPr lang="fr-FR" sz="2100" dirty="0" smtClean="0"/>
              <a:t>de sa forme</a:t>
            </a:r>
            <a:endParaRPr lang="fr-FR" dirty="0" smtClean="0"/>
          </a:p>
          <a:p>
            <a:pPr lvl="2"/>
            <a:endParaRPr lang="fr-FR" dirty="0" smtClean="0"/>
          </a:p>
          <a:p>
            <a:pPr lvl="2"/>
            <a:endParaRPr lang="fr-FR"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métaphores</a:t>
            </a:r>
            <a:r>
              <a:rPr lang="fr-FR" dirty="0" smtClean="0"/>
              <a:t> d’orientation</a:t>
            </a:r>
            <a:endParaRPr lang="fr-FR" dirty="0"/>
          </a:p>
        </p:txBody>
      </p:sp>
      <p:sp>
        <p:nvSpPr>
          <p:cNvPr id="3" name="Espace réservé du contenu 2"/>
          <p:cNvSpPr>
            <a:spLocks noGrp="1"/>
          </p:cNvSpPr>
          <p:nvPr>
            <p:ph sz="quarter" idx="1"/>
          </p:nvPr>
        </p:nvSpPr>
        <p:spPr/>
        <p:txBody>
          <a:bodyPr>
            <a:normAutofit fontScale="92500" lnSpcReduction="10000"/>
          </a:bodyPr>
          <a:lstStyle/>
          <a:p>
            <a:r>
              <a:rPr lang="fr-FR" dirty="0" smtClean="0"/>
              <a:t>Quelques exemples</a:t>
            </a:r>
          </a:p>
          <a:p>
            <a:pPr lvl="1"/>
            <a:r>
              <a:rPr lang="fr-FR" sz="2300" dirty="0" smtClean="0"/>
              <a:t>CONTRAINDRE ou DOMINER EST EN HAUT, ÊTRE CONTRAINT ou DOMINE est EN </a:t>
            </a:r>
            <a:r>
              <a:rPr lang="fr-FR" sz="2300" dirty="0" smtClean="0"/>
              <a:t>BAS</a:t>
            </a:r>
            <a:endParaRPr lang="fr-FR" sz="3200" dirty="0" smtClean="0"/>
          </a:p>
          <a:p>
            <a:pPr lvl="2"/>
            <a:r>
              <a:rPr lang="fr-FR" sz="2100" dirty="0" smtClean="0"/>
              <a:t>J’ai du pouvoir </a:t>
            </a:r>
            <a:r>
              <a:rPr lang="fr-FR" sz="2100" i="1" dirty="0" smtClean="0"/>
              <a:t>sur</a:t>
            </a:r>
            <a:r>
              <a:rPr lang="fr-FR" sz="2100" dirty="0" smtClean="0"/>
              <a:t> lui</a:t>
            </a:r>
            <a:endParaRPr lang="fr-FR" dirty="0" smtClean="0"/>
          </a:p>
          <a:p>
            <a:pPr lvl="2"/>
            <a:r>
              <a:rPr lang="fr-FR" sz="2100" dirty="0" smtClean="0"/>
              <a:t>Prendre le </a:t>
            </a:r>
            <a:r>
              <a:rPr lang="fr-FR" sz="2100" i="1" dirty="0" smtClean="0"/>
              <a:t>dessus</a:t>
            </a:r>
            <a:endParaRPr lang="fr-FR" i="1" dirty="0" smtClean="0"/>
          </a:p>
          <a:p>
            <a:pPr lvl="2"/>
            <a:r>
              <a:rPr lang="fr-FR" sz="2100" dirty="0" smtClean="0"/>
              <a:t>Son </a:t>
            </a:r>
            <a:r>
              <a:rPr lang="fr-FR" sz="2100" i="1" dirty="0" smtClean="0"/>
              <a:t>ascension</a:t>
            </a:r>
            <a:r>
              <a:rPr lang="fr-FR" sz="2100" dirty="0" smtClean="0"/>
              <a:t> </a:t>
            </a:r>
            <a:r>
              <a:rPr lang="fr-FR" sz="2100" dirty="0" smtClean="0"/>
              <a:t>sociale a été rapide</a:t>
            </a:r>
            <a:endParaRPr lang="fr-FR" dirty="0" smtClean="0"/>
          </a:p>
          <a:p>
            <a:pPr lvl="2"/>
            <a:r>
              <a:rPr lang="fr-FR" sz="2100" dirty="0" smtClean="0"/>
              <a:t>Il est mon </a:t>
            </a:r>
            <a:r>
              <a:rPr lang="fr-FR" sz="2100" i="1" dirty="0" smtClean="0"/>
              <a:t>inférieur/supérieur</a:t>
            </a:r>
            <a:endParaRPr lang="fr-FR" i="1" dirty="0" smtClean="0"/>
          </a:p>
          <a:p>
            <a:pPr lvl="2"/>
            <a:r>
              <a:rPr lang="fr-FR" sz="2100" dirty="0" smtClean="0"/>
              <a:t>Il est </a:t>
            </a:r>
            <a:r>
              <a:rPr lang="fr-FR" sz="2100" i="1" dirty="0" smtClean="0"/>
              <a:t>au bas de </a:t>
            </a:r>
            <a:r>
              <a:rPr lang="fr-FR" sz="2100" dirty="0" smtClean="0"/>
              <a:t>l’échelle</a:t>
            </a:r>
          </a:p>
          <a:p>
            <a:r>
              <a:rPr lang="fr-FR" dirty="0" smtClean="0"/>
              <a:t>Les métaphores d’orientation sont enracinées dans notre expérience culturelle et physique</a:t>
            </a:r>
          </a:p>
          <a:p>
            <a:r>
              <a:rPr lang="fr-FR" dirty="0" smtClean="0"/>
              <a:t>Systématicité interne</a:t>
            </a:r>
          </a:p>
          <a:p>
            <a:r>
              <a:rPr lang="fr-FR" dirty="0" smtClean="0"/>
              <a:t>Systématicité </a:t>
            </a:r>
            <a:r>
              <a:rPr lang="fr-FR" dirty="0" smtClean="0"/>
              <a:t>externe</a:t>
            </a:r>
          </a:p>
          <a:p>
            <a:pPr lvl="2"/>
            <a:endParaRPr lang="fr-FR" dirty="0" smtClean="0"/>
          </a:p>
          <a:p>
            <a:pPr lvl="2"/>
            <a:endParaRPr lang="fr-FR"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deuxième partie</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startAt="2"/>
            </a:pPr>
            <a:r>
              <a:rPr lang="fr-FR" dirty="0" smtClean="0"/>
              <a:t>Les </a:t>
            </a:r>
            <a:r>
              <a:rPr lang="fr-FR" dirty="0" smtClean="0"/>
              <a:t>métaphores selon </a:t>
            </a:r>
            <a:r>
              <a:rPr lang="fr-FR" dirty="0" err="1" smtClean="0"/>
              <a:t>Lakoff</a:t>
            </a:r>
            <a:r>
              <a:rPr lang="fr-FR" dirty="0" smtClean="0"/>
              <a:t> &amp; </a:t>
            </a:r>
            <a:r>
              <a:rPr lang="fr-FR" dirty="0" smtClean="0"/>
              <a:t>Johnson</a:t>
            </a:r>
          </a:p>
          <a:p>
            <a:pPr marL="788670" lvl="1" indent="-514350">
              <a:buFont typeface="+mj-lt"/>
              <a:buAutoNum type="arabicPeriod"/>
            </a:pPr>
            <a:r>
              <a:rPr lang="fr-FR" dirty="0" smtClean="0"/>
              <a:t>Métaphores conceptuelles</a:t>
            </a:r>
          </a:p>
          <a:p>
            <a:pPr marL="788670" lvl="1" indent="-514350">
              <a:buFont typeface="+mj-lt"/>
              <a:buAutoNum type="arabicPeriod"/>
            </a:pPr>
            <a:r>
              <a:rPr lang="fr-FR" dirty="0" smtClean="0"/>
              <a:t>Métaphores d’orientation</a:t>
            </a:r>
          </a:p>
          <a:p>
            <a:pPr marL="788670" lvl="1" indent="-514350">
              <a:buFont typeface="+mj-lt"/>
              <a:buAutoNum type="arabicPeriod"/>
            </a:pPr>
            <a:r>
              <a:rPr lang="fr-FR" b="1" dirty="0" smtClean="0">
                <a:solidFill>
                  <a:srgbClr val="D16349"/>
                </a:solidFill>
              </a:rPr>
              <a:t>Métaphores ontologiques</a:t>
            </a:r>
          </a:p>
          <a:p>
            <a:pPr marL="1062990" lvl="2" indent="-514350">
              <a:buFont typeface="+mj-lt"/>
              <a:buAutoNum type="arabicPeriod"/>
            </a:pPr>
            <a:r>
              <a:rPr lang="fr-FR" dirty="0" smtClean="0"/>
              <a:t>Les métaphores d’entité et de substance</a:t>
            </a:r>
          </a:p>
          <a:p>
            <a:pPr marL="1062990" lvl="2" indent="-514350">
              <a:buFont typeface="+mj-lt"/>
              <a:buAutoNum type="arabicPeriod"/>
            </a:pPr>
            <a:r>
              <a:rPr lang="fr-FR" dirty="0" smtClean="0"/>
              <a:t>Les métaphores du contenant</a:t>
            </a:r>
          </a:p>
          <a:p>
            <a:pPr marL="1062990" lvl="2" indent="-514350">
              <a:buFont typeface="+mj-lt"/>
              <a:buAutoNum type="arabicPeriod"/>
            </a:pPr>
            <a:r>
              <a:rPr lang="fr-FR" dirty="0" smtClean="0"/>
              <a:t>La personnification</a:t>
            </a:r>
          </a:p>
          <a:p>
            <a:pPr marL="788670" lvl="1" indent="-514350">
              <a:buFont typeface="+mj-lt"/>
              <a:buAutoNum type="arabicPeriod"/>
            </a:pPr>
            <a:r>
              <a:rPr lang="fr-FR" dirty="0" smtClean="0"/>
              <a:t>Métonymie</a:t>
            </a:r>
          </a:p>
          <a:p>
            <a:pPr marL="788670" lvl="1" indent="-514350">
              <a:buFont typeface="+mj-lt"/>
              <a:buAutoNum type="arabicPeriod"/>
            </a:pPr>
            <a:r>
              <a:rPr lang="fr-FR" dirty="0" smtClean="0"/>
              <a:t>Résumé</a:t>
            </a:r>
            <a:endParaRPr lang="fr-F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présentation</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a:pPr>
            <a:r>
              <a:rPr lang="fr-FR" dirty="0" smtClean="0"/>
              <a:t>Introduction</a:t>
            </a:r>
          </a:p>
          <a:p>
            <a:pPr marL="514350" indent="-514350">
              <a:buFont typeface="+mj-lt"/>
              <a:buAutoNum type="arabicPeriod"/>
            </a:pPr>
            <a:r>
              <a:rPr lang="fr-FR" dirty="0" smtClean="0"/>
              <a:t>Les métaphores selon </a:t>
            </a:r>
            <a:r>
              <a:rPr lang="fr-FR" dirty="0" err="1" smtClean="0"/>
              <a:t>Lakoff</a:t>
            </a:r>
            <a:r>
              <a:rPr lang="fr-FR" dirty="0" smtClean="0"/>
              <a:t> &amp; Johnson</a:t>
            </a:r>
            <a:endParaRPr lang="fr-FR" dirty="0" smtClean="0"/>
          </a:p>
          <a:p>
            <a:pPr marL="514350" indent="-514350">
              <a:buFont typeface="+mj-lt"/>
              <a:buAutoNum type="arabicPeriod"/>
            </a:pPr>
            <a:r>
              <a:rPr lang="fr-FR" dirty="0" smtClean="0"/>
              <a:t>Impact</a:t>
            </a:r>
            <a:r>
              <a:rPr lang="fr-FR" dirty="0" smtClean="0"/>
              <a:t> « philosophique »</a:t>
            </a:r>
          </a:p>
          <a:p>
            <a:pPr marL="514350" indent="-514350">
              <a:buFont typeface="+mj-lt"/>
              <a:buAutoNum type="arabicPeriod"/>
            </a:pPr>
            <a:r>
              <a:rPr lang="fr-FR" dirty="0" smtClean="0"/>
              <a:t>Impact politique</a:t>
            </a:r>
            <a:endParaRPr lang="fr-FR" dirty="0" smtClean="0"/>
          </a:p>
          <a:p>
            <a:pPr marL="514350" indent="-514350">
              <a:buFont typeface="+mj-lt"/>
              <a:buAutoNum type="arabicPeriod"/>
            </a:pPr>
            <a:r>
              <a:rPr lang="fr-FR" dirty="0" smtClean="0"/>
              <a:t>Impact linguistique</a:t>
            </a:r>
            <a:endParaRPr lang="fr-FR"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deuxième partie</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startAt="2"/>
            </a:pPr>
            <a:r>
              <a:rPr lang="fr-FR" dirty="0" smtClean="0"/>
              <a:t>Les </a:t>
            </a:r>
            <a:r>
              <a:rPr lang="fr-FR" dirty="0" smtClean="0"/>
              <a:t>métaphores selon </a:t>
            </a:r>
            <a:r>
              <a:rPr lang="fr-FR" dirty="0" err="1" smtClean="0"/>
              <a:t>Lakoff</a:t>
            </a:r>
            <a:r>
              <a:rPr lang="fr-FR" dirty="0" smtClean="0"/>
              <a:t> &amp; </a:t>
            </a:r>
            <a:r>
              <a:rPr lang="fr-FR" dirty="0" smtClean="0"/>
              <a:t>Johnson</a:t>
            </a:r>
          </a:p>
          <a:p>
            <a:pPr marL="788670" lvl="1" indent="-514350">
              <a:buFont typeface="+mj-lt"/>
              <a:buAutoNum type="arabicPeriod"/>
            </a:pPr>
            <a:r>
              <a:rPr lang="fr-FR" dirty="0" smtClean="0"/>
              <a:t>Métaphores conceptuelles</a:t>
            </a:r>
          </a:p>
          <a:p>
            <a:pPr marL="788670" lvl="1" indent="-514350">
              <a:buFont typeface="+mj-lt"/>
              <a:buAutoNum type="arabicPeriod"/>
            </a:pPr>
            <a:r>
              <a:rPr lang="fr-FR" dirty="0" smtClean="0"/>
              <a:t>Métaphores d’orientation</a:t>
            </a:r>
          </a:p>
          <a:p>
            <a:pPr marL="788670" lvl="1" indent="-514350">
              <a:buFont typeface="+mj-lt"/>
              <a:buAutoNum type="arabicPeriod"/>
            </a:pPr>
            <a:r>
              <a:rPr lang="fr-FR" b="1" dirty="0" smtClean="0">
                <a:solidFill>
                  <a:srgbClr val="D16349"/>
                </a:solidFill>
              </a:rPr>
              <a:t>Métaphores ontologiques</a:t>
            </a:r>
          </a:p>
          <a:p>
            <a:pPr marL="1062990" lvl="2" indent="-514350">
              <a:buFont typeface="+mj-lt"/>
              <a:buAutoNum type="arabicPeriod"/>
            </a:pPr>
            <a:r>
              <a:rPr lang="fr-FR" b="1" dirty="0" smtClean="0">
                <a:solidFill>
                  <a:schemeClr val="accent1"/>
                </a:solidFill>
              </a:rPr>
              <a:t>Les métaphores d’entité et de substance</a:t>
            </a:r>
          </a:p>
          <a:p>
            <a:pPr marL="1062990" lvl="2" indent="-514350">
              <a:buFont typeface="+mj-lt"/>
              <a:buAutoNum type="arabicPeriod"/>
            </a:pPr>
            <a:r>
              <a:rPr lang="fr-FR" dirty="0" smtClean="0"/>
              <a:t>Les métaphores du contenant</a:t>
            </a:r>
          </a:p>
          <a:p>
            <a:pPr marL="1062990" lvl="2" indent="-514350">
              <a:buFont typeface="+mj-lt"/>
              <a:buAutoNum type="arabicPeriod"/>
            </a:pPr>
            <a:r>
              <a:rPr lang="fr-FR" dirty="0" smtClean="0"/>
              <a:t>La personnification</a:t>
            </a:r>
          </a:p>
          <a:p>
            <a:pPr marL="788670" lvl="1" indent="-514350">
              <a:buFont typeface="+mj-lt"/>
              <a:buAutoNum type="arabicPeriod"/>
            </a:pPr>
            <a:r>
              <a:rPr lang="fr-FR" dirty="0" smtClean="0"/>
              <a:t>Métonymie</a:t>
            </a:r>
          </a:p>
          <a:p>
            <a:pPr marL="788670" lvl="1" indent="-514350">
              <a:buFont typeface="+mj-lt"/>
              <a:buAutoNum type="arabicPeriod"/>
            </a:pPr>
            <a:r>
              <a:rPr lang="fr-FR" dirty="0" smtClean="0"/>
              <a:t>Résumé</a:t>
            </a:r>
            <a:endParaRPr lang="fr-F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Les métaphores</a:t>
            </a:r>
            <a:r>
              <a:rPr lang="fr-FR" sz="2800" dirty="0" smtClean="0"/>
              <a:t> ontologiques &gt; entité et substance</a:t>
            </a:r>
            <a:endParaRPr lang="fr-FR" sz="2800" dirty="0"/>
          </a:p>
        </p:txBody>
      </p:sp>
      <p:sp>
        <p:nvSpPr>
          <p:cNvPr id="3" name="Espace réservé du contenu 2"/>
          <p:cNvSpPr>
            <a:spLocks noGrp="1"/>
          </p:cNvSpPr>
          <p:nvPr>
            <p:ph sz="quarter" idx="1"/>
          </p:nvPr>
        </p:nvSpPr>
        <p:spPr/>
        <p:txBody>
          <a:bodyPr>
            <a:normAutofit fontScale="92500" lnSpcReduction="10000"/>
          </a:bodyPr>
          <a:lstStyle/>
          <a:p>
            <a:r>
              <a:rPr lang="fr-FR" dirty="0" smtClean="0"/>
              <a:t>L’INFLATION EST UNE ENTITE</a:t>
            </a:r>
          </a:p>
          <a:p>
            <a:pPr lvl="1"/>
            <a:r>
              <a:rPr lang="fr-FR" dirty="0" smtClean="0"/>
              <a:t>L’inflation fait baisser notre niveau de vie</a:t>
            </a:r>
          </a:p>
          <a:p>
            <a:pPr lvl="1"/>
            <a:r>
              <a:rPr lang="fr-FR" dirty="0" smtClean="0"/>
              <a:t>Il faut combattre l’inflation</a:t>
            </a:r>
          </a:p>
          <a:p>
            <a:pPr lvl="1"/>
            <a:r>
              <a:rPr lang="fr-FR" dirty="0" smtClean="0"/>
              <a:t>L’inflation me </a:t>
            </a:r>
            <a:r>
              <a:rPr lang="fr-FR" dirty="0" smtClean="0"/>
              <a:t>déprime</a:t>
            </a:r>
          </a:p>
          <a:p>
            <a:r>
              <a:rPr lang="fr-FR" dirty="0" smtClean="0"/>
              <a:t>L’ESPRIT EST UNE ENTITE</a:t>
            </a:r>
          </a:p>
          <a:p>
            <a:pPr lvl="1"/>
            <a:r>
              <a:rPr lang="fr-FR" dirty="0" smtClean="0"/>
              <a:t>L’ESPRIT EST UNE MACHINE</a:t>
            </a:r>
          </a:p>
          <a:p>
            <a:pPr lvl="2"/>
            <a:r>
              <a:rPr lang="fr-FR" sz="2100" dirty="0" smtClean="0"/>
              <a:t>Mon esprit est incapable de fonctionner aujourd’hui</a:t>
            </a:r>
            <a:endParaRPr lang="fr-FR" dirty="0" smtClean="0"/>
          </a:p>
          <a:p>
            <a:pPr lvl="2"/>
            <a:r>
              <a:rPr lang="fr-FR" sz="2100" dirty="0" smtClean="0"/>
              <a:t>Ça ne tourne pas rond dans son </a:t>
            </a:r>
            <a:r>
              <a:rPr lang="fr-FR" sz="2100" dirty="0" smtClean="0"/>
              <a:t>esprit</a:t>
            </a:r>
          </a:p>
          <a:p>
            <a:pPr lvl="1"/>
            <a:r>
              <a:rPr lang="fr-FR" dirty="0" smtClean="0"/>
              <a:t>L’ESPRIT EST UN OBJET FRAGILE</a:t>
            </a:r>
          </a:p>
          <a:p>
            <a:pPr lvl="2"/>
            <a:r>
              <a:rPr lang="fr-FR" sz="2100" dirty="0" smtClean="0"/>
              <a:t>Il a craqué à l’interrogatoire</a:t>
            </a:r>
            <a:endParaRPr lang="fr-FR" dirty="0" smtClean="0"/>
          </a:p>
          <a:p>
            <a:pPr lvl="2"/>
            <a:r>
              <a:rPr lang="fr-FR" sz="2100" dirty="0" smtClean="0"/>
              <a:t>Cette expérience l’a brisé</a:t>
            </a:r>
            <a:endParaRPr lang="fr-FR" dirty="0" smtClean="0"/>
          </a:p>
          <a:p>
            <a:pPr lvl="2"/>
            <a:r>
              <a:rPr lang="fr-FR" sz="2100" dirty="0" smtClean="0"/>
              <a:t>Je suis à ramasser à la petite cuillère</a:t>
            </a:r>
            <a:endParaRPr lang="fr-FR" dirty="0" smtClean="0"/>
          </a:p>
          <a:p>
            <a:pPr lvl="2"/>
            <a:r>
              <a:rPr lang="fr-FR" sz="2100" dirty="0" smtClean="0"/>
              <a:t>…</a:t>
            </a:r>
            <a:endParaRPr lang="fr-FR" dirty="0" smtClean="0"/>
          </a:p>
          <a:p>
            <a:pPr lvl="2"/>
            <a:endParaRPr lang="fr-FR" dirty="0" smtClean="0"/>
          </a:p>
          <a:p>
            <a:pPr lvl="2"/>
            <a:endParaRPr lang="fr-FR" dirty="0" smtClean="0"/>
          </a:p>
          <a:p>
            <a:pPr lvl="2"/>
            <a:endParaRPr lang="fr-F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deuxième partie</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startAt="2"/>
            </a:pPr>
            <a:r>
              <a:rPr lang="fr-FR" dirty="0" smtClean="0"/>
              <a:t>Les </a:t>
            </a:r>
            <a:r>
              <a:rPr lang="fr-FR" dirty="0" smtClean="0"/>
              <a:t>métaphores selon </a:t>
            </a:r>
            <a:r>
              <a:rPr lang="fr-FR" dirty="0" err="1" smtClean="0"/>
              <a:t>Lakoff</a:t>
            </a:r>
            <a:r>
              <a:rPr lang="fr-FR" dirty="0" smtClean="0"/>
              <a:t> &amp; </a:t>
            </a:r>
            <a:r>
              <a:rPr lang="fr-FR" dirty="0" smtClean="0"/>
              <a:t>Johnson</a:t>
            </a:r>
          </a:p>
          <a:p>
            <a:pPr marL="788670" lvl="1" indent="-514350">
              <a:buFont typeface="+mj-lt"/>
              <a:buAutoNum type="arabicPeriod"/>
            </a:pPr>
            <a:r>
              <a:rPr lang="fr-FR" dirty="0" smtClean="0"/>
              <a:t>Métaphores conceptuelles</a:t>
            </a:r>
          </a:p>
          <a:p>
            <a:pPr marL="788670" lvl="1" indent="-514350">
              <a:buFont typeface="+mj-lt"/>
              <a:buAutoNum type="arabicPeriod"/>
            </a:pPr>
            <a:r>
              <a:rPr lang="fr-FR" dirty="0" smtClean="0"/>
              <a:t>Métaphores d’orientation</a:t>
            </a:r>
          </a:p>
          <a:p>
            <a:pPr marL="788670" lvl="1" indent="-514350">
              <a:buFont typeface="+mj-lt"/>
              <a:buAutoNum type="arabicPeriod"/>
            </a:pPr>
            <a:r>
              <a:rPr lang="fr-FR" b="1" dirty="0" smtClean="0">
                <a:solidFill>
                  <a:srgbClr val="D16349"/>
                </a:solidFill>
              </a:rPr>
              <a:t>Métaphores ontologiques</a:t>
            </a:r>
          </a:p>
          <a:p>
            <a:pPr marL="1062990" lvl="2" indent="-514350">
              <a:buFont typeface="+mj-lt"/>
              <a:buAutoNum type="arabicPeriod"/>
            </a:pPr>
            <a:r>
              <a:rPr lang="fr-FR" dirty="0" smtClean="0"/>
              <a:t>Les métaphores d’entité et de substance</a:t>
            </a:r>
          </a:p>
          <a:p>
            <a:pPr marL="1062990" lvl="2" indent="-514350">
              <a:buFont typeface="+mj-lt"/>
              <a:buAutoNum type="arabicPeriod"/>
            </a:pPr>
            <a:r>
              <a:rPr lang="fr-FR" b="1" dirty="0" smtClean="0">
                <a:solidFill>
                  <a:srgbClr val="D16349"/>
                </a:solidFill>
              </a:rPr>
              <a:t>Les métaphores du contenant</a:t>
            </a:r>
          </a:p>
          <a:p>
            <a:pPr marL="1062990" lvl="2" indent="-514350">
              <a:buFont typeface="+mj-lt"/>
              <a:buAutoNum type="arabicPeriod"/>
            </a:pPr>
            <a:r>
              <a:rPr lang="fr-FR" dirty="0" smtClean="0"/>
              <a:t>La personnification</a:t>
            </a:r>
          </a:p>
          <a:p>
            <a:pPr marL="788670" lvl="1" indent="-514350">
              <a:buFont typeface="+mj-lt"/>
              <a:buAutoNum type="arabicPeriod"/>
            </a:pPr>
            <a:r>
              <a:rPr lang="fr-FR" dirty="0" smtClean="0"/>
              <a:t>Métonymie</a:t>
            </a:r>
          </a:p>
          <a:p>
            <a:pPr marL="788670" lvl="1" indent="-514350">
              <a:buFont typeface="+mj-lt"/>
              <a:buAutoNum type="arabicPeriod"/>
            </a:pPr>
            <a:r>
              <a:rPr lang="fr-FR" dirty="0" smtClean="0"/>
              <a:t>Résumé</a:t>
            </a:r>
            <a:endParaRPr lang="fr-FR"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400" dirty="0" smtClean="0"/>
              <a:t>Les métaphores</a:t>
            </a:r>
            <a:r>
              <a:rPr lang="fr-FR" sz="3400" dirty="0" smtClean="0"/>
              <a:t> ontologiques &gt; contenant</a:t>
            </a:r>
            <a:endParaRPr lang="fr-FR" sz="3400" dirty="0"/>
          </a:p>
        </p:txBody>
      </p:sp>
      <p:sp>
        <p:nvSpPr>
          <p:cNvPr id="3" name="Espace réservé du contenu 2"/>
          <p:cNvSpPr>
            <a:spLocks noGrp="1"/>
          </p:cNvSpPr>
          <p:nvPr>
            <p:ph sz="quarter" idx="1"/>
          </p:nvPr>
        </p:nvSpPr>
        <p:spPr/>
        <p:txBody>
          <a:bodyPr>
            <a:normAutofit fontScale="92500" lnSpcReduction="20000"/>
          </a:bodyPr>
          <a:lstStyle/>
          <a:p>
            <a:r>
              <a:rPr lang="fr-FR" dirty="0" smtClean="0"/>
              <a:t>Les zones territoriales</a:t>
            </a:r>
          </a:p>
          <a:p>
            <a:pPr lvl="1"/>
            <a:r>
              <a:rPr lang="fr-FR" dirty="0" smtClean="0"/>
              <a:t>Les </a:t>
            </a:r>
            <a:r>
              <a:rPr lang="fr-FR" dirty="0" smtClean="0"/>
              <a:t>êtres humains sont des contenants</a:t>
            </a:r>
          </a:p>
          <a:p>
            <a:r>
              <a:rPr lang="fr-FR" dirty="0" smtClean="0"/>
              <a:t>Le champ visuel</a:t>
            </a:r>
          </a:p>
          <a:p>
            <a:pPr lvl="1"/>
            <a:r>
              <a:rPr lang="fr-FR" dirty="0" smtClean="0"/>
              <a:t>La navire entre dans le champ de vision</a:t>
            </a:r>
          </a:p>
          <a:p>
            <a:pPr lvl="1"/>
            <a:r>
              <a:rPr lang="fr-FR" dirty="0" smtClean="0"/>
              <a:t>Il est en vue &gt;&lt; il est hors de vue</a:t>
            </a:r>
          </a:p>
          <a:p>
            <a:pPr lvl="1"/>
            <a:r>
              <a:rPr lang="fr-FR" dirty="0" smtClean="0"/>
              <a:t>L’arbre est dans mon champ de </a:t>
            </a:r>
            <a:r>
              <a:rPr lang="fr-FR" dirty="0" smtClean="0"/>
              <a:t>vision</a:t>
            </a:r>
          </a:p>
          <a:p>
            <a:r>
              <a:rPr lang="fr-FR" dirty="0" smtClean="0"/>
              <a:t>Evénements, actions, activités, états</a:t>
            </a:r>
          </a:p>
          <a:p>
            <a:pPr lvl="1"/>
            <a:r>
              <a:rPr lang="fr-FR" dirty="0" smtClean="0"/>
              <a:t>Il est</a:t>
            </a:r>
            <a:r>
              <a:rPr lang="fr-FR" dirty="0" smtClean="0"/>
              <a:t> </a:t>
            </a:r>
            <a:r>
              <a:rPr lang="fr-FR" i="1" dirty="0" smtClean="0"/>
              <a:t>en </a:t>
            </a:r>
            <a:r>
              <a:rPr lang="fr-FR" dirty="0" smtClean="0"/>
              <a:t>plein désespoir</a:t>
            </a:r>
          </a:p>
          <a:p>
            <a:pPr lvl="1"/>
            <a:r>
              <a:rPr lang="fr-FR" dirty="0" smtClean="0"/>
              <a:t>Il est</a:t>
            </a:r>
            <a:r>
              <a:rPr lang="fr-FR" dirty="0" smtClean="0"/>
              <a:t> </a:t>
            </a:r>
            <a:r>
              <a:rPr lang="fr-FR" i="1" dirty="0" smtClean="0"/>
              <a:t>hors</a:t>
            </a:r>
            <a:r>
              <a:rPr lang="fr-FR" dirty="0" smtClean="0"/>
              <a:t> </a:t>
            </a:r>
            <a:r>
              <a:rPr lang="fr-FR" dirty="0" smtClean="0"/>
              <a:t>d’état de nuire</a:t>
            </a:r>
          </a:p>
          <a:p>
            <a:pPr lvl="1"/>
            <a:r>
              <a:rPr lang="fr-FR" dirty="0" smtClean="0"/>
              <a:t>Il sort du coma</a:t>
            </a:r>
          </a:p>
          <a:p>
            <a:pPr lvl="1"/>
            <a:r>
              <a:rPr lang="fr-FR" dirty="0" smtClean="0"/>
              <a:t>Je suis en forme</a:t>
            </a:r>
          </a:p>
          <a:p>
            <a:pPr lvl="1"/>
            <a:r>
              <a:rPr lang="fr-FR" dirty="0" smtClean="0"/>
              <a:t>Il est entré dans une phase d’euphorie</a:t>
            </a:r>
          </a:p>
          <a:p>
            <a:pPr lvl="1"/>
            <a:r>
              <a:rPr lang="fr-FR" dirty="0" smtClean="0"/>
              <a:t>Il a plongé dans la dépression</a:t>
            </a:r>
          </a:p>
          <a:p>
            <a:endParaRPr lang="fr-FR" dirty="0" smtClean="0"/>
          </a:p>
          <a:p>
            <a:endParaRPr lang="fr-FR" dirty="0" smtClean="0"/>
          </a:p>
          <a:p>
            <a:pPr lvl="2"/>
            <a:endParaRPr lang="fr-FR" dirty="0" smtClean="0"/>
          </a:p>
          <a:p>
            <a:pPr lvl="2"/>
            <a:endParaRPr lang="fr-FR" dirty="0" smtClean="0"/>
          </a:p>
          <a:p>
            <a:pPr lvl="2"/>
            <a:endParaRPr lang="fr-FR"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deuxième partie</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startAt="2"/>
            </a:pPr>
            <a:r>
              <a:rPr lang="fr-FR" dirty="0" smtClean="0"/>
              <a:t>Les </a:t>
            </a:r>
            <a:r>
              <a:rPr lang="fr-FR" dirty="0" smtClean="0"/>
              <a:t>métaphores selon </a:t>
            </a:r>
            <a:r>
              <a:rPr lang="fr-FR" dirty="0" err="1" smtClean="0"/>
              <a:t>Lakoff</a:t>
            </a:r>
            <a:r>
              <a:rPr lang="fr-FR" dirty="0" smtClean="0"/>
              <a:t> &amp; </a:t>
            </a:r>
            <a:r>
              <a:rPr lang="fr-FR" dirty="0" smtClean="0"/>
              <a:t>Johnson</a:t>
            </a:r>
          </a:p>
          <a:p>
            <a:pPr marL="788670" lvl="1" indent="-514350">
              <a:buFont typeface="+mj-lt"/>
              <a:buAutoNum type="arabicPeriod"/>
            </a:pPr>
            <a:r>
              <a:rPr lang="fr-FR" dirty="0" smtClean="0"/>
              <a:t>Métaphores conceptuelles</a:t>
            </a:r>
          </a:p>
          <a:p>
            <a:pPr marL="788670" lvl="1" indent="-514350">
              <a:buFont typeface="+mj-lt"/>
              <a:buAutoNum type="arabicPeriod"/>
            </a:pPr>
            <a:r>
              <a:rPr lang="fr-FR" dirty="0" smtClean="0"/>
              <a:t>Métaphores d’orientation</a:t>
            </a:r>
          </a:p>
          <a:p>
            <a:pPr marL="788670" lvl="1" indent="-514350">
              <a:buFont typeface="+mj-lt"/>
              <a:buAutoNum type="arabicPeriod"/>
            </a:pPr>
            <a:r>
              <a:rPr lang="fr-FR" b="1" dirty="0" smtClean="0">
                <a:solidFill>
                  <a:srgbClr val="D16349"/>
                </a:solidFill>
              </a:rPr>
              <a:t>Métaphores ontologiques</a:t>
            </a:r>
          </a:p>
          <a:p>
            <a:pPr marL="1062990" lvl="2" indent="-514350">
              <a:buFont typeface="+mj-lt"/>
              <a:buAutoNum type="arabicPeriod"/>
            </a:pPr>
            <a:r>
              <a:rPr lang="fr-FR" dirty="0" smtClean="0"/>
              <a:t>Les métaphores d’entité et de substance</a:t>
            </a:r>
          </a:p>
          <a:p>
            <a:pPr marL="1062990" lvl="2" indent="-514350">
              <a:buFont typeface="+mj-lt"/>
              <a:buAutoNum type="arabicPeriod"/>
            </a:pPr>
            <a:r>
              <a:rPr lang="fr-FR" dirty="0" smtClean="0"/>
              <a:t>Les métaphores du contenant</a:t>
            </a:r>
          </a:p>
          <a:p>
            <a:pPr marL="1062990" lvl="2" indent="-514350">
              <a:buFont typeface="+mj-lt"/>
              <a:buAutoNum type="arabicPeriod"/>
            </a:pPr>
            <a:r>
              <a:rPr lang="fr-FR" b="1" dirty="0" smtClean="0">
                <a:solidFill>
                  <a:srgbClr val="D16349"/>
                </a:solidFill>
              </a:rPr>
              <a:t>La personnification</a:t>
            </a:r>
          </a:p>
          <a:p>
            <a:pPr marL="788670" lvl="1" indent="-514350">
              <a:buFont typeface="+mj-lt"/>
              <a:buAutoNum type="arabicPeriod"/>
            </a:pPr>
            <a:r>
              <a:rPr lang="fr-FR" dirty="0" smtClean="0"/>
              <a:t>Métonymie</a:t>
            </a:r>
          </a:p>
          <a:p>
            <a:pPr marL="788670" lvl="1" indent="-514350">
              <a:buFont typeface="+mj-lt"/>
              <a:buAutoNum type="arabicPeriod"/>
            </a:pPr>
            <a:r>
              <a:rPr lang="fr-FR" dirty="0" smtClean="0"/>
              <a:t>Résumé</a:t>
            </a:r>
            <a:endParaRPr lang="fr-FR"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normAutofit/>
          </a:bodyPr>
          <a:lstStyle/>
          <a:p>
            <a:r>
              <a:rPr lang="fr-FR" sz="2800" dirty="0" smtClean="0"/>
              <a:t>Les métaphores</a:t>
            </a:r>
            <a:r>
              <a:rPr lang="fr-FR" sz="2800" dirty="0" smtClean="0"/>
              <a:t> ontologiques &gt; personnification</a:t>
            </a:r>
            <a:endParaRPr lang="fr-FR" sz="2800" dirty="0"/>
          </a:p>
        </p:txBody>
      </p:sp>
      <p:sp>
        <p:nvSpPr>
          <p:cNvPr id="3" name="Espace réservé du contenu 2"/>
          <p:cNvSpPr>
            <a:spLocks noGrp="1"/>
          </p:cNvSpPr>
          <p:nvPr>
            <p:ph sz="quarter" idx="1"/>
          </p:nvPr>
        </p:nvSpPr>
        <p:spPr/>
        <p:txBody>
          <a:bodyPr>
            <a:normAutofit/>
          </a:bodyPr>
          <a:lstStyle/>
          <a:p>
            <a:r>
              <a:rPr lang="fr-FR" dirty="0" smtClean="0"/>
              <a:t>Objet physique perçu comme une personne</a:t>
            </a:r>
          </a:p>
          <a:p>
            <a:pPr lvl="1"/>
            <a:r>
              <a:rPr lang="fr-FR" dirty="0" smtClean="0"/>
              <a:t>Ce fait plaide contre les théories classiques</a:t>
            </a:r>
          </a:p>
          <a:p>
            <a:pPr lvl="1"/>
            <a:r>
              <a:rPr lang="fr-FR" dirty="0" smtClean="0"/>
              <a:t>La vie m’a trompé</a:t>
            </a:r>
          </a:p>
          <a:p>
            <a:pPr lvl="1"/>
            <a:r>
              <a:rPr lang="fr-FR" dirty="0" smtClean="0"/>
              <a:t>Sa religion lui interdit de boire du vin</a:t>
            </a:r>
          </a:p>
          <a:p>
            <a:pPr lvl="1"/>
            <a:r>
              <a:rPr lang="fr-FR" dirty="0" smtClean="0"/>
              <a:t>La maladie l’a </a:t>
            </a:r>
            <a:r>
              <a:rPr lang="fr-FR" dirty="0" smtClean="0"/>
              <a:t>frappé</a:t>
            </a:r>
          </a:p>
          <a:p>
            <a:r>
              <a:rPr lang="fr-FR" dirty="0" smtClean="0"/>
              <a:t>Focus sur un aspect d’une personne</a:t>
            </a:r>
          </a:p>
          <a:p>
            <a:endParaRPr lang="fr-FR" dirty="0" smtClean="0"/>
          </a:p>
          <a:p>
            <a:endParaRPr lang="fr-FR" dirty="0" smtClean="0"/>
          </a:p>
          <a:p>
            <a:endParaRPr lang="fr-FR" dirty="0" smtClean="0"/>
          </a:p>
          <a:p>
            <a:pPr lvl="2"/>
            <a:endParaRPr lang="fr-FR" dirty="0" smtClean="0"/>
          </a:p>
          <a:p>
            <a:pPr lvl="2"/>
            <a:endParaRPr lang="fr-FR" dirty="0" smtClean="0"/>
          </a:p>
          <a:p>
            <a:pPr lvl="2"/>
            <a:endParaRPr lang="fr-FR"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deuxième partie</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startAt="2"/>
            </a:pPr>
            <a:r>
              <a:rPr lang="fr-FR" dirty="0" smtClean="0"/>
              <a:t>Les </a:t>
            </a:r>
            <a:r>
              <a:rPr lang="fr-FR" dirty="0" smtClean="0"/>
              <a:t>métaphores selon </a:t>
            </a:r>
            <a:r>
              <a:rPr lang="fr-FR" dirty="0" err="1" smtClean="0"/>
              <a:t>Lakoff</a:t>
            </a:r>
            <a:r>
              <a:rPr lang="fr-FR" dirty="0" smtClean="0"/>
              <a:t> &amp; </a:t>
            </a:r>
            <a:r>
              <a:rPr lang="fr-FR" dirty="0" smtClean="0"/>
              <a:t>Johnson</a:t>
            </a:r>
          </a:p>
          <a:p>
            <a:pPr marL="788670" lvl="1" indent="-514350">
              <a:buFont typeface="+mj-lt"/>
              <a:buAutoNum type="arabicPeriod"/>
            </a:pPr>
            <a:r>
              <a:rPr lang="fr-FR" dirty="0" smtClean="0"/>
              <a:t>Métaphores conceptuelles</a:t>
            </a:r>
          </a:p>
          <a:p>
            <a:pPr marL="788670" lvl="1" indent="-514350">
              <a:buFont typeface="+mj-lt"/>
              <a:buAutoNum type="arabicPeriod"/>
            </a:pPr>
            <a:r>
              <a:rPr lang="fr-FR" dirty="0" smtClean="0"/>
              <a:t>Métaphores d’orientation</a:t>
            </a:r>
          </a:p>
          <a:p>
            <a:pPr marL="788670" lvl="1" indent="-514350">
              <a:buFont typeface="+mj-lt"/>
              <a:buAutoNum type="arabicPeriod"/>
            </a:pPr>
            <a:r>
              <a:rPr lang="fr-FR" dirty="0" smtClean="0"/>
              <a:t>Métaphores ontologiques</a:t>
            </a:r>
          </a:p>
          <a:p>
            <a:pPr marL="1062990" lvl="2" indent="-514350">
              <a:buFont typeface="+mj-lt"/>
              <a:buAutoNum type="arabicPeriod"/>
            </a:pPr>
            <a:r>
              <a:rPr lang="fr-FR" dirty="0" smtClean="0"/>
              <a:t>Les métaphores d’entité et de substance</a:t>
            </a:r>
          </a:p>
          <a:p>
            <a:pPr marL="1062990" lvl="2" indent="-514350">
              <a:buFont typeface="+mj-lt"/>
              <a:buAutoNum type="arabicPeriod"/>
            </a:pPr>
            <a:r>
              <a:rPr lang="fr-FR" dirty="0" smtClean="0"/>
              <a:t>Les métaphores du contenant</a:t>
            </a:r>
          </a:p>
          <a:p>
            <a:pPr marL="1062990" lvl="2" indent="-514350">
              <a:buFont typeface="+mj-lt"/>
              <a:buAutoNum type="arabicPeriod"/>
            </a:pPr>
            <a:r>
              <a:rPr lang="fr-FR" dirty="0" smtClean="0"/>
              <a:t>La personnification</a:t>
            </a:r>
          </a:p>
          <a:p>
            <a:pPr marL="788670" lvl="1" indent="-514350">
              <a:buFont typeface="+mj-lt"/>
              <a:buAutoNum type="arabicPeriod"/>
            </a:pPr>
            <a:r>
              <a:rPr lang="fr-FR" b="1" dirty="0" smtClean="0">
                <a:solidFill>
                  <a:srgbClr val="D16349"/>
                </a:solidFill>
              </a:rPr>
              <a:t>Métonymie</a:t>
            </a:r>
          </a:p>
          <a:p>
            <a:pPr marL="788670" lvl="1" indent="-514350">
              <a:buFont typeface="+mj-lt"/>
              <a:buAutoNum type="arabicPeriod"/>
            </a:pPr>
            <a:r>
              <a:rPr lang="fr-FR" dirty="0" smtClean="0"/>
              <a:t>Résumé</a:t>
            </a:r>
            <a:endParaRPr lang="fr-FR"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normAutofit/>
          </a:bodyPr>
          <a:lstStyle/>
          <a:p>
            <a:r>
              <a:rPr lang="fr-FR" sz="4000" dirty="0" smtClean="0"/>
              <a:t>La métonymie</a:t>
            </a:r>
            <a:endParaRPr lang="fr-FR" sz="4000" dirty="0"/>
          </a:p>
        </p:txBody>
      </p:sp>
      <p:sp>
        <p:nvSpPr>
          <p:cNvPr id="3" name="Espace réservé du contenu 2"/>
          <p:cNvSpPr>
            <a:spLocks noGrp="1"/>
          </p:cNvSpPr>
          <p:nvPr>
            <p:ph sz="quarter" idx="1"/>
          </p:nvPr>
        </p:nvSpPr>
        <p:spPr/>
        <p:txBody>
          <a:bodyPr>
            <a:normAutofit/>
          </a:bodyPr>
          <a:lstStyle/>
          <a:p>
            <a:r>
              <a:rPr lang="fr-FR" dirty="0" smtClean="0"/>
              <a:t>Utilisation d’une entité pour faire référence à une autre entité qui lui est liée</a:t>
            </a:r>
          </a:p>
          <a:p>
            <a:r>
              <a:rPr lang="fr-FR" dirty="0" smtClean="0"/>
              <a:t>Métaphore &gt; compréhension</a:t>
            </a:r>
          </a:p>
          <a:p>
            <a:r>
              <a:rPr lang="fr-FR" dirty="0" smtClean="0"/>
              <a:t>Métonymie &gt; fonction référentielle + compréhension</a:t>
            </a:r>
          </a:p>
          <a:p>
            <a:pPr lvl="1"/>
            <a:r>
              <a:rPr lang="fr-FR" dirty="0" smtClean="0"/>
              <a:t>La fuite de cerveaux</a:t>
            </a:r>
          </a:p>
          <a:p>
            <a:pPr lvl="1"/>
            <a:r>
              <a:rPr lang="fr-FR" dirty="0" smtClean="0"/>
              <a:t>Nous avons besoin de bons cerveaux pour une étude</a:t>
            </a:r>
          </a:p>
          <a:p>
            <a:r>
              <a:rPr lang="fr-FR" dirty="0" smtClean="0"/>
              <a:t>Concepts métonymiques font partie de notre mode ordinaire de penser</a:t>
            </a:r>
          </a:p>
          <a:p>
            <a:pPr lvl="1"/>
            <a:r>
              <a:rPr lang="fr-FR" dirty="0" smtClean="0"/>
              <a:t>LE VISAGE POUR LA PERSONNE</a:t>
            </a:r>
          </a:p>
          <a:p>
            <a:endParaRPr lang="fr-FR" dirty="0" smtClean="0"/>
          </a:p>
          <a:p>
            <a:endParaRPr lang="fr-FR" dirty="0" smtClean="0"/>
          </a:p>
          <a:p>
            <a:pPr lvl="2"/>
            <a:endParaRPr lang="fr-FR" dirty="0" smtClean="0"/>
          </a:p>
          <a:p>
            <a:pPr lvl="2"/>
            <a:endParaRPr lang="fr-FR" dirty="0" smtClean="0"/>
          </a:p>
          <a:p>
            <a:pPr lvl="2"/>
            <a:endParaRPr lang="fr-FR"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normAutofit/>
          </a:bodyPr>
          <a:lstStyle/>
          <a:p>
            <a:r>
              <a:rPr lang="fr-FR" sz="4000" dirty="0" smtClean="0"/>
              <a:t>La métonymie</a:t>
            </a:r>
            <a:endParaRPr lang="fr-FR" sz="4000" dirty="0"/>
          </a:p>
        </p:txBody>
      </p:sp>
      <p:sp>
        <p:nvSpPr>
          <p:cNvPr id="3" name="Espace réservé du contenu 2"/>
          <p:cNvSpPr>
            <a:spLocks noGrp="1"/>
          </p:cNvSpPr>
          <p:nvPr>
            <p:ph sz="quarter" idx="1"/>
          </p:nvPr>
        </p:nvSpPr>
        <p:spPr/>
        <p:txBody>
          <a:bodyPr>
            <a:normAutofit fontScale="92500"/>
          </a:bodyPr>
          <a:lstStyle/>
          <a:p>
            <a:r>
              <a:rPr lang="fr-FR" dirty="0" smtClean="0"/>
              <a:t>Exemples</a:t>
            </a:r>
          </a:p>
          <a:p>
            <a:pPr lvl="1"/>
            <a:r>
              <a:rPr lang="fr-FR" dirty="0" smtClean="0"/>
              <a:t>PRODUCTEUR POUR LE PRODUIT</a:t>
            </a:r>
          </a:p>
          <a:p>
            <a:pPr lvl="2"/>
            <a:r>
              <a:rPr lang="fr-FR" dirty="0" smtClean="0"/>
              <a:t>Il a un Picasso dans son bureau</a:t>
            </a:r>
          </a:p>
          <a:p>
            <a:pPr lvl="1"/>
            <a:r>
              <a:rPr lang="fr-FR" dirty="0" smtClean="0"/>
              <a:t>OBJET UTILISE POUR UTILISATEUR</a:t>
            </a:r>
          </a:p>
          <a:p>
            <a:pPr lvl="2"/>
            <a:r>
              <a:rPr lang="fr-FR" dirty="0" smtClean="0"/>
              <a:t>Le </a:t>
            </a:r>
            <a:r>
              <a:rPr lang="fr-FR" dirty="0" err="1" smtClean="0"/>
              <a:t>jambon-beurre</a:t>
            </a:r>
            <a:r>
              <a:rPr lang="fr-FR" dirty="0" smtClean="0"/>
              <a:t> donne des pourboires minables</a:t>
            </a:r>
          </a:p>
          <a:p>
            <a:pPr lvl="1"/>
            <a:r>
              <a:rPr lang="fr-FR" dirty="0" smtClean="0"/>
              <a:t>RESPONSABLE POUR EXECUTANT</a:t>
            </a:r>
          </a:p>
          <a:p>
            <a:pPr lvl="2"/>
            <a:r>
              <a:rPr lang="fr-FR" dirty="0" smtClean="0"/>
              <a:t>Nixon a bombardé Hano</a:t>
            </a:r>
            <a:r>
              <a:rPr lang="fr-FR" dirty="0" smtClean="0"/>
              <a:t>ï</a:t>
            </a:r>
            <a:endParaRPr lang="fr-FR" dirty="0" smtClean="0"/>
          </a:p>
          <a:p>
            <a:pPr lvl="1"/>
            <a:r>
              <a:rPr lang="fr-FR" dirty="0" smtClean="0"/>
              <a:t>INSTITUTION POUR LES GENS RESPONSABLES</a:t>
            </a:r>
          </a:p>
          <a:p>
            <a:pPr lvl="2"/>
            <a:r>
              <a:rPr lang="fr-FR" dirty="0" smtClean="0"/>
              <a:t>Nous n’arriverions jamais à ce que l’université soit d’accord avec cela</a:t>
            </a:r>
          </a:p>
          <a:p>
            <a:pPr lvl="1"/>
            <a:r>
              <a:rPr lang="fr-FR" dirty="0" smtClean="0"/>
              <a:t>LE LIEU POUR L’INSTITUTION</a:t>
            </a:r>
          </a:p>
          <a:p>
            <a:pPr lvl="2"/>
            <a:r>
              <a:rPr lang="fr-FR" dirty="0" smtClean="0"/>
              <a:t>Washington est insensible aux besoins du peuple</a:t>
            </a:r>
          </a:p>
          <a:p>
            <a:pPr lvl="1"/>
            <a:r>
              <a:rPr lang="fr-FR" dirty="0" smtClean="0"/>
              <a:t>…</a:t>
            </a:r>
          </a:p>
          <a:p>
            <a:endParaRPr lang="fr-FR" dirty="0" smtClean="0"/>
          </a:p>
          <a:p>
            <a:endParaRPr lang="fr-FR" dirty="0" smtClean="0"/>
          </a:p>
          <a:p>
            <a:pPr lvl="2"/>
            <a:endParaRPr lang="fr-FR" dirty="0" smtClean="0"/>
          </a:p>
          <a:p>
            <a:pPr lvl="2"/>
            <a:endParaRPr lang="fr-FR" dirty="0" smtClean="0"/>
          </a:p>
          <a:p>
            <a:pPr lvl="2"/>
            <a:endParaRPr lang="fr-FR"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normAutofit/>
          </a:bodyPr>
          <a:lstStyle/>
          <a:p>
            <a:r>
              <a:rPr lang="fr-FR" sz="4000" dirty="0" smtClean="0"/>
              <a:t>La métonymie</a:t>
            </a:r>
            <a:endParaRPr lang="fr-FR" sz="4000" dirty="0"/>
          </a:p>
        </p:txBody>
      </p:sp>
      <p:sp>
        <p:nvSpPr>
          <p:cNvPr id="3" name="Espace réservé du contenu 2"/>
          <p:cNvSpPr>
            <a:spLocks noGrp="1"/>
          </p:cNvSpPr>
          <p:nvPr>
            <p:ph sz="quarter" idx="1"/>
          </p:nvPr>
        </p:nvSpPr>
        <p:spPr/>
        <p:txBody>
          <a:bodyPr>
            <a:normAutofit/>
          </a:bodyPr>
          <a:lstStyle/>
          <a:p>
            <a:r>
              <a:rPr lang="fr-FR" dirty="0" smtClean="0"/>
              <a:t>Métonymies structurent notre pensée</a:t>
            </a:r>
          </a:p>
          <a:p>
            <a:r>
              <a:rPr lang="fr-FR" dirty="0" smtClean="0"/>
              <a:t>Fondées sur notre expérience</a:t>
            </a:r>
          </a:p>
          <a:p>
            <a:endParaRPr lang="fr-FR" dirty="0" smtClean="0"/>
          </a:p>
          <a:p>
            <a:endParaRPr lang="fr-FR" dirty="0" smtClean="0"/>
          </a:p>
          <a:p>
            <a:pPr lvl="2"/>
            <a:endParaRPr lang="fr-FR" dirty="0" smtClean="0"/>
          </a:p>
          <a:p>
            <a:pPr lvl="2"/>
            <a:endParaRPr lang="fr-FR" dirty="0" smtClean="0"/>
          </a:p>
          <a:p>
            <a:pPr lvl="2"/>
            <a:endParaRPr lang="fr-F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présentation</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a:pPr>
            <a:r>
              <a:rPr lang="fr-FR" b="1" dirty="0" smtClean="0">
                <a:solidFill>
                  <a:schemeClr val="accent1"/>
                </a:solidFill>
              </a:rPr>
              <a:t>Introduction</a:t>
            </a:r>
          </a:p>
          <a:p>
            <a:pPr marL="514350" indent="-514350">
              <a:buFont typeface="+mj-lt"/>
              <a:buAutoNum type="arabicPeriod"/>
            </a:pPr>
            <a:r>
              <a:rPr lang="fr-FR" dirty="0" smtClean="0"/>
              <a:t>Les métaphores selon </a:t>
            </a:r>
            <a:r>
              <a:rPr lang="fr-FR" dirty="0" err="1" smtClean="0"/>
              <a:t>Lakoff</a:t>
            </a:r>
            <a:r>
              <a:rPr lang="fr-FR" dirty="0" smtClean="0"/>
              <a:t> &amp; Johnson</a:t>
            </a:r>
            <a:endParaRPr lang="fr-FR" dirty="0" smtClean="0"/>
          </a:p>
          <a:p>
            <a:pPr marL="514350" indent="-514350">
              <a:buFont typeface="+mj-lt"/>
              <a:buAutoNum type="arabicPeriod"/>
            </a:pPr>
            <a:r>
              <a:rPr lang="fr-FR" dirty="0" smtClean="0"/>
              <a:t>Impact</a:t>
            </a:r>
            <a:r>
              <a:rPr lang="fr-FR" dirty="0" smtClean="0"/>
              <a:t> « philosophique »</a:t>
            </a:r>
          </a:p>
          <a:p>
            <a:pPr marL="514350" indent="-514350">
              <a:buFont typeface="+mj-lt"/>
              <a:buAutoNum type="arabicPeriod"/>
            </a:pPr>
            <a:r>
              <a:rPr lang="fr-FR" dirty="0" smtClean="0"/>
              <a:t>Impact politique</a:t>
            </a:r>
            <a:endParaRPr lang="fr-FR" dirty="0" smtClean="0"/>
          </a:p>
          <a:p>
            <a:pPr marL="514350" indent="-514350">
              <a:buFont typeface="+mj-lt"/>
              <a:buAutoNum type="arabicPeriod"/>
            </a:pPr>
            <a:r>
              <a:rPr lang="fr-FR" dirty="0" smtClean="0"/>
              <a:t>Impact linguistique</a:t>
            </a:r>
            <a:endParaRPr lang="fr-FR"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deuxième partie</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startAt="2"/>
            </a:pPr>
            <a:r>
              <a:rPr lang="fr-FR" dirty="0" smtClean="0"/>
              <a:t>Les </a:t>
            </a:r>
            <a:r>
              <a:rPr lang="fr-FR" dirty="0" smtClean="0"/>
              <a:t>métaphores selon </a:t>
            </a:r>
            <a:r>
              <a:rPr lang="fr-FR" dirty="0" err="1" smtClean="0"/>
              <a:t>Lakoff</a:t>
            </a:r>
            <a:r>
              <a:rPr lang="fr-FR" dirty="0" smtClean="0"/>
              <a:t> &amp; </a:t>
            </a:r>
            <a:r>
              <a:rPr lang="fr-FR" dirty="0" smtClean="0"/>
              <a:t>Johnson</a:t>
            </a:r>
          </a:p>
          <a:p>
            <a:pPr marL="788670" lvl="1" indent="-514350">
              <a:buFont typeface="+mj-lt"/>
              <a:buAutoNum type="arabicPeriod"/>
            </a:pPr>
            <a:r>
              <a:rPr lang="fr-FR" dirty="0" smtClean="0"/>
              <a:t>Métaphores conceptuelles</a:t>
            </a:r>
          </a:p>
          <a:p>
            <a:pPr marL="788670" lvl="1" indent="-514350">
              <a:buFont typeface="+mj-lt"/>
              <a:buAutoNum type="arabicPeriod"/>
            </a:pPr>
            <a:r>
              <a:rPr lang="fr-FR" dirty="0" smtClean="0"/>
              <a:t>Métaphores d’orientation</a:t>
            </a:r>
          </a:p>
          <a:p>
            <a:pPr marL="788670" lvl="1" indent="-514350">
              <a:buFont typeface="+mj-lt"/>
              <a:buAutoNum type="arabicPeriod"/>
            </a:pPr>
            <a:r>
              <a:rPr lang="fr-FR" dirty="0" smtClean="0"/>
              <a:t>Métaphores ontologiques</a:t>
            </a:r>
          </a:p>
          <a:p>
            <a:pPr marL="1062990" lvl="2" indent="-514350">
              <a:buFont typeface="+mj-lt"/>
              <a:buAutoNum type="arabicPeriod"/>
            </a:pPr>
            <a:r>
              <a:rPr lang="fr-FR" dirty="0" smtClean="0"/>
              <a:t>Les métaphores d’entité et de substance</a:t>
            </a:r>
          </a:p>
          <a:p>
            <a:pPr marL="1062990" lvl="2" indent="-514350">
              <a:buFont typeface="+mj-lt"/>
              <a:buAutoNum type="arabicPeriod"/>
            </a:pPr>
            <a:r>
              <a:rPr lang="fr-FR" dirty="0" smtClean="0"/>
              <a:t>Les métaphores du contenant</a:t>
            </a:r>
          </a:p>
          <a:p>
            <a:pPr marL="1062990" lvl="2" indent="-514350">
              <a:buFont typeface="+mj-lt"/>
              <a:buAutoNum type="arabicPeriod"/>
            </a:pPr>
            <a:r>
              <a:rPr lang="fr-FR" dirty="0" smtClean="0"/>
              <a:t>La personnification</a:t>
            </a:r>
          </a:p>
          <a:p>
            <a:pPr marL="788670" lvl="1" indent="-514350">
              <a:buFont typeface="+mj-lt"/>
              <a:buAutoNum type="arabicPeriod"/>
            </a:pPr>
            <a:r>
              <a:rPr lang="fr-FR" dirty="0" smtClean="0">
                <a:solidFill>
                  <a:srgbClr val="646B86"/>
                </a:solidFill>
              </a:rPr>
              <a:t>Métonymie</a:t>
            </a:r>
          </a:p>
          <a:p>
            <a:pPr marL="788670" lvl="1" indent="-514350">
              <a:buFont typeface="+mj-lt"/>
              <a:buAutoNum type="arabicPeriod"/>
            </a:pPr>
            <a:r>
              <a:rPr lang="fr-FR" b="1" dirty="0" smtClean="0">
                <a:solidFill>
                  <a:srgbClr val="D16349"/>
                </a:solidFill>
              </a:rPr>
              <a:t>Résumé</a:t>
            </a:r>
            <a:endParaRPr lang="fr-FR" b="1" dirty="0" smtClean="0">
              <a:solidFill>
                <a:srgbClr val="D16349"/>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Les métaphores selon </a:t>
            </a:r>
            <a:r>
              <a:rPr lang="fr-FR" sz="2800" dirty="0" err="1" smtClean="0"/>
              <a:t>Lakoff</a:t>
            </a:r>
            <a:r>
              <a:rPr lang="fr-FR" sz="2800" dirty="0" smtClean="0"/>
              <a:t> &amp; Johnson &gt; résumé</a:t>
            </a:r>
            <a:endParaRPr lang="fr-FR" sz="2800" dirty="0"/>
          </a:p>
        </p:txBody>
      </p:sp>
      <p:sp>
        <p:nvSpPr>
          <p:cNvPr id="3" name="Espace réservé du contenu 2"/>
          <p:cNvSpPr>
            <a:spLocks noGrp="1"/>
          </p:cNvSpPr>
          <p:nvPr>
            <p:ph sz="quarter" idx="1"/>
          </p:nvPr>
        </p:nvSpPr>
        <p:spPr/>
        <p:txBody>
          <a:bodyPr/>
          <a:lstStyle/>
          <a:p>
            <a:r>
              <a:rPr lang="fr-FR" dirty="0" smtClean="0"/>
              <a:t>Métaphore = construction conceptuelle centrale au développement de notre mode de pensée</a:t>
            </a:r>
          </a:p>
          <a:p>
            <a:r>
              <a:rPr lang="fr-FR" dirty="0" smtClean="0"/>
              <a:t>Métaphores conceptuelles basées sur l’expérience physique que nous faisons du monde qui nous entoure</a:t>
            </a:r>
          </a:p>
          <a:p>
            <a:r>
              <a:rPr lang="fr-FR" dirty="0" smtClean="0"/>
              <a:t>Métaphores conceptuelles peuvent varier en fonction de notre environnement</a:t>
            </a:r>
          </a:p>
          <a:p>
            <a:r>
              <a:rPr lang="fr-FR" dirty="0" smtClean="0"/>
              <a:t>Métaphores conceptuelles se reflètent dans notre langage</a:t>
            </a: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présentation</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a:pPr>
            <a:r>
              <a:rPr lang="fr-FR" dirty="0" smtClean="0"/>
              <a:t>Introduction</a:t>
            </a:r>
          </a:p>
          <a:p>
            <a:pPr marL="514350" indent="-514350">
              <a:buFont typeface="+mj-lt"/>
              <a:buAutoNum type="arabicPeriod"/>
            </a:pPr>
            <a:r>
              <a:rPr lang="fr-FR" dirty="0" smtClean="0"/>
              <a:t>Les métaphores selon </a:t>
            </a:r>
            <a:r>
              <a:rPr lang="fr-FR" dirty="0" err="1" smtClean="0"/>
              <a:t>Lakoff</a:t>
            </a:r>
            <a:r>
              <a:rPr lang="fr-FR" dirty="0" smtClean="0"/>
              <a:t> &amp; Johnson</a:t>
            </a:r>
            <a:endParaRPr lang="fr-FR" dirty="0" smtClean="0"/>
          </a:p>
          <a:p>
            <a:pPr marL="514350" indent="-514350">
              <a:buFont typeface="+mj-lt"/>
              <a:buAutoNum type="arabicPeriod"/>
            </a:pPr>
            <a:r>
              <a:rPr lang="fr-FR" b="1" dirty="0" smtClean="0">
                <a:solidFill>
                  <a:srgbClr val="D16349"/>
                </a:solidFill>
              </a:rPr>
              <a:t>Impact</a:t>
            </a:r>
            <a:r>
              <a:rPr lang="fr-FR" b="1" dirty="0" smtClean="0">
                <a:solidFill>
                  <a:srgbClr val="D16349"/>
                </a:solidFill>
              </a:rPr>
              <a:t> « philosophique »</a:t>
            </a:r>
          </a:p>
          <a:p>
            <a:pPr marL="514350" indent="-514350">
              <a:buFont typeface="+mj-lt"/>
              <a:buAutoNum type="arabicPeriod"/>
            </a:pPr>
            <a:r>
              <a:rPr lang="fr-FR" dirty="0" smtClean="0"/>
              <a:t>Impact politique</a:t>
            </a:r>
            <a:endParaRPr lang="fr-FR" dirty="0" smtClean="0"/>
          </a:p>
          <a:p>
            <a:pPr marL="514350" indent="-514350">
              <a:buFont typeface="+mj-lt"/>
              <a:buAutoNum type="arabicPeriod"/>
            </a:pPr>
            <a:r>
              <a:rPr lang="fr-FR" dirty="0" smtClean="0"/>
              <a:t>Impact linguistique</a:t>
            </a:r>
            <a:endParaRPr lang="fr-FR"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philosophique</a:t>
            </a:r>
            <a:endParaRPr lang="fr-FR" dirty="0"/>
          </a:p>
        </p:txBody>
      </p:sp>
      <p:sp>
        <p:nvSpPr>
          <p:cNvPr id="3" name="Espace réservé du contenu 2"/>
          <p:cNvSpPr>
            <a:spLocks noGrp="1"/>
          </p:cNvSpPr>
          <p:nvPr>
            <p:ph sz="quarter" idx="1"/>
          </p:nvPr>
        </p:nvSpPr>
        <p:spPr/>
        <p:txBody>
          <a:bodyPr>
            <a:normAutofit lnSpcReduction="10000"/>
          </a:bodyPr>
          <a:lstStyle/>
          <a:p>
            <a:r>
              <a:rPr lang="fr-FR" dirty="0" smtClean="0"/>
              <a:t>Domaines d’expérience fondamentaux</a:t>
            </a:r>
          </a:p>
          <a:p>
            <a:pPr lvl="1"/>
            <a:r>
              <a:rPr lang="fr-FR" dirty="0" smtClean="0"/>
              <a:t>Naturels</a:t>
            </a:r>
          </a:p>
          <a:p>
            <a:pPr lvl="1"/>
            <a:r>
              <a:rPr lang="fr-FR" dirty="0" smtClean="0"/>
              <a:t>Produit de </a:t>
            </a:r>
          </a:p>
          <a:p>
            <a:pPr lvl="2"/>
            <a:r>
              <a:rPr lang="fr-FR" dirty="0" smtClean="0"/>
              <a:t>Notre corps</a:t>
            </a:r>
          </a:p>
          <a:p>
            <a:pPr lvl="2"/>
            <a:r>
              <a:rPr lang="fr-FR" dirty="0" smtClean="0"/>
              <a:t>Nos interactions avec notre environnement physique</a:t>
            </a:r>
          </a:p>
          <a:p>
            <a:pPr lvl="2"/>
            <a:r>
              <a:rPr lang="fr-FR" dirty="0" smtClean="0"/>
              <a:t>Nos interactions avec d’autres hommes à l’intérieur de notre culture</a:t>
            </a:r>
          </a:p>
          <a:p>
            <a:r>
              <a:rPr lang="fr-FR" dirty="0" smtClean="0"/>
              <a:t>Notre système conceptuel trouve son fondement dans nos expériences du monde</a:t>
            </a:r>
          </a:p>
          <a:p>
            <a:r>
              <a:rPr lang="fr-FR" dirty="0" err="1" smtClean="0"/>
              <a:t>Expérientialisme</a:t>
            </a:r>
            <a:r>
              <a:rPr lang="fr-FR" dirty="0" smtClean="0"/>
              <a:t> ou réalisme expérientiel</a:t>
            </a:r>
          </a:p>
          <a:p>
            <a:r>
              <a:rPr lang="fr-FR" dirty="0" smtClean="0"/>
              <a:t>&gt;&lt; point de vue objectiviste</a:t>
            </a:r>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philosophique</a:t>
            </a:r>
            <a:endParaRPr lang="fr-FR" dirty="0"/>
          </a:p>
        </p:txBody>
      </p:sp>
      <p:sp>
        <p:nvSpPr>
          <p:cNvPr id="3" name="Espace réservé du contenu 2"/>
          <p:cNvSpPr>
            <a:spLocks noGrp="1"/>
          </p:cNvSpPr>
          <p:nvPr>
            <p:ph sz="quarter" idx="1"/>
          </p:nvPr>
        </p:nvSpPr>
        <p:spPr/>
        <p:txBody>
          <a:bodyPr>
            <a:normAutofit fontScale="92500" lnSpcReduction="10000"/>
          </a:bodyPr>
          <a:lstStyle/>
          <a:p>
            <a:r>
              <a:rPr lang="fr-FR" dirty="0" smtClean="0"/>
              <a:t>Point de vue objectiviste</a:t>
            </a:r>
          </a:p>
          <a:p>
            <a:pPr lvl="1"/>
            <a:r>
              <a:rPr lang="fr-FR" dirty="0" smtClean="0"/>
              <a:t>Définir = établir une liste de propriétés inhérentes</a:t>
            </a:r>
          </a:p>
          <a:p>
            <a:r>
              <a:rPr lang="fr-FR" dirty="0" smtClean="0"/>
              <a:t>Point de vue </a:t>
            </a:r>
            <a:r>
              <a:rPr lang="fr-FR" dirty="0" err="1" smtClean="0"/>
              <a:t>expérientialiste</a:t>
            </a:r>
            <a:endParaRPr lang="fr-FR" dirty="0" smtClean="0"/>
          </a:p>
          <a:p>
            <a:pPr lvl="1"/>
            <a:r>
              <a:rPr lang="fr-FR" dirty="0" smtClean="0"/>
              <a:t>Propriétés interactionnelles</a:t>
            </a:r>
          </a:p>
          <a:p>
            <a:r>
              <a:rPr lang="fr-FR" dirty="0" smtClean="0"/>
              <a:t>Exemple</a:t>
            </a:r>
          </a:p>
          <a:p>
            <a:pPr lvl="1"/>
            <a:r>
              <a:rPr lang="fr-FR" dirty="0" smtClean="0"/>
              <a:t>FUSIL</a:t>
            </a:r>
          </a:p>
          <a:p>
            <a:pPr lvl="2"/>
            <a:r>
              <a:rPr lang="fr-FR" dirty="0" smtClean="0"/>
              <a:t>Fusil noir vs. faux fusil</a:t>
            </a:r>
          </a:p>
          <a:p>
            <a:pPr lvl="2"/>
            <a:r>
              <a:rPr lang="fr-FR" dirty="0" smtClean="0"/>
              <a:t>Différentes propriétés</a:t>
            </a:r>
          </a:p>
          <a:p>
            <a:pPr lvl="3"/>
            <a:r>
              <a:rPr lang="fr-FR" dirty="0" smtClean="0"/>
              <a:t>Perceptives</a:t>
            </a:r>
          </a:p>
          <a:p>
            <a:pPr lvl="3"/>
            <a:r>
              <a:rPr lang="fr-FR" dirty="0" smtClean="0"/>
              <a:t>Liées aux activités motrices</a:t>
            </a:r>
          </a:p>
          <a:p>
            <a:pPr lvl="3"/>
            <a:r>
              <a:rPr lang="fr-FR" dirty="0" smtClean="0"/>
              <a:t>Propriétés intentionnelles</a:t>
            </a:r>
          </a:p>
          <a:p>
            <a:pPr lvl="3"/>
            <a:r>
              <a:rPr lang="fr-FR" dirty="0" smtClean="0"/>
              <a:t>Propriétés fonctionnelles</a:t>
            </a:r>
          </a:p>
          <a:p>
            <a:pPr lvl="3"/>
            <a:r>
              <a:rPr lang="fr-FR" dirty="0" smtClean="0"/>
              <a:t>Histoire fonctionnelle</a:t>
            </a:r>
          </a:p>
          <a:p>
            <a:pPr lvl="2"/>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philosophique</a:t>
            </a:r>
            <a:endParaRPr lang="fr-FR" dirty="0"/>
          </a:p>
        </p:txBody>
      </p:sp>
      <p:sp>
        <p:nvSpPr>
          <p:cNvPr id="3" name="Espace réservé du contenu 2"/>
          <p:cNvSpPr>
            <a:spLocks noGrp="1"/>
          </p:cNvSpPr>
          <p:nvPr>
            <p:ph sz="quarter" idx="1"/>
          </p:nvPr>
        </p:nvSpPr>
        <p:spPr/>
        <p:txBody>
          <a:bodyPr>
            <a:normAutofit/>
          </a:bodyPr>
          <a:lstStyle/>
          <a:p>
            <a:r>
              <a:rPr lang="fr-FR" dirty="0" smtClean="0"/>
              <a:t>Concept « fusil »</a:t>
            </a:r>
          </a:p>
          <a:p>
            <a:pPr lvl="1"/>
            <a:r>
              <a:rPr lang="fr-FR" dirty="0" smtClean="0"/>
              <a:t>En partie défini par des propriétés interactionnelles</a:t>
            </a:r>
          </a:p>
          <a:p>
            <a:r>
              <a:rPr lang="fr-FR" dirty="0" smtClean="0"/>
              <a:t>Nos concepts d’objets, événements, activités</a:t>
            </a:r>
          </a:p>
          <a:p>
            <a:pPr lvl="1"/>
            <a:r>
              <a:rPr lang="fr-FR" dirty="0" smtClean="0"/>
              <a:t>Gestalts multidimensionnelle dont les dimensions émergent naturellement de notre expérience du monde</a:t>
            </a:r>
          </a:p>
          <a:p>
            <a:pPr lvl="2"/>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philosophique</a:t>
            </a:r>
            <a:endParaRPr lang="fr-FR" dirty="0"/>
          </a:p>
        </p:txBody>
      </p:sp>
      <p:sp>
        <p:nvSpPr>
          <p:cNvPr id="3" name="Espace réservé du contenu 2"/>
          <p:cNvSpPr>
            <a:spLocks noGrp="1"/>
          </p:cNvSpPr>
          <p:nvPr>
            <p:ph sz="quarter" idx="1"/>
          </p:nvPr>
        </p:nvSpPr>
        <p:spPr/>
        <p:txBody>
          <a:bodyPr/>
          <a:lstStyle/>
          <a:p>
            <a:r>
              <a:rPr lang="fr-FR" dirty="0" smtClean="0"/>
              <a:t>Catégorisation</a:t>
            </a:r>
          </a:p>
          <a:p>
            <a:pPr lvl="1"/>
            <a:r>
              <a:rPr lang="fr-FR" dirty="0" smtClean="0"/>
              <a:t>Point de vue objectiviste = ensemble de propriétés inhérentes aux entités de la catégorie</a:t>
            </a:r>
          </a:p>
          <a:p>
            <a:pPr lvl="1"/>
            <a:r>
              <a:rPr lang="fr-FR" dirty="0" smtClean="0"/>
              <a:t>&gt;&lt; prototypes</a:t>
            </a:r>
          </a:p>
          <a:p>
            <a:pPr lvl="1"/>
            <a:r>
              <a:rPr lang="fr-FR" dirty="0" smtClean="0"/>
              <a:t>&gt;&lt; ressemblances de famille</a:t>
            </a:r>
          </a:p>
          <a:p>
            <a:pPr lvl="1"/>
            <a:r>
              <a:rPr lang="fr-FR" dirty="0" smtClean="0"/>
              <a:t>&gt;&lt; propriétés interactionnelles</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philosophique</a:t>
            </a:r>
            <a:endParaRPr lang="fr-FR" dirty="0"/>
          </a:p>
        </p:txBody>
      </p:sp>
      <p:sp>
        <p:nvSpPr>
          <p:cNvPr id="3" name="Espace réservé du contenu 2"/>
          <p:cNvSpPr>
            <a:spLocks noGrp="1"/>
          </p:cNvSpPr>
          <p:nvPr>
            <p:ph sz="quarter" idx="1"/>
          </p:nvPr>
        </p:nvSpPr>
        <p:spPr/>
        <p:txBody>
          <a:bodyPr>
            <a:normAutofit fontScale="92500"/>
          </a:bodyPr>
          <a:lstStyle/>
          <a:p>
            <a:r>
              <a:rPr lang="fr-FR" dirty="0" err="1" smtClean="0"/>
              <a:t>Expérientialisme</a:t>
            </a:r>
            <a:r>
              <a:rPr lang="fr-FR" dirty="0" smtClean="0"/>
              <a:t> = compromis entre objectivisme et </a:t>
            </a:r>
            <a:r>
              <a:rPr lang="fr-FR" dirty="0" smtClean="0"/>
              <a:t>subjectivisme</a:t>
            </a:r>
          </a:p>
          <a:p>
            <a:r>
              <a:rPr lang="fr-FR" dirty="0" smtClean="0"/>
              <a:t>Postulats objectivistes</a:t>
            </a:r>
          </a:p>
          <a:p>
            <a:pPr lvl="1"/>
            <a:r>
              <a:rPr lang="fr-FR" dirty="0" smtClean="0"/>
              <a:t>Monde est constitué d’objets possédant des propriétés indépendants</a:t>
            </a:r>
          </a:p>
          <a:p>
            <a:pPr lvl="1"/>
            <a:r>
              <a:rPr lang="fr-FR" dirty="0" smtClean="0"/>
              <a:t>La réalité objective existe</a:t>
            </a:r>
          </a:p>
          <a:p>
            <a:pPr lvl="1"/>
            <a:r>
              <a:rPr lang="fr-FR" dirty="0" smtClean="0"/>
              <a:t>Nous ne pouvons nous fier aux jugements subjectifs des individus</a:t>
            </a:r>
          </a:p>
          <a:p>
            <a:pPr lvl="1"/>
            <a:r>
              <a:rPr lang="fr-FR" dirty="0" smtClean="0"/>
              <a:t>La science nous offre une méthode de dépasser nos limitations subjectives</a:t>
            </a:r>
          </a:p>
          <a:p>
            <a:pPr lvl="1"/>
            <a:r>
              <a:rPr lang="fr-FR" dirty="0" smtClean="0"/>
              <a:t>Les mots ont des sens fixes</a:t>
            </a:r>
          </a:p>
          <a:p>
            <a:pPr lvl="1"/>
            <a:r>
              <a:rPr lang="fr-FR" dirty="0" smtClean="0"/>
              <a:t>Une position objective est rationnelle</a:t>
            </a:r>
          </a:p>
          <a:p>
            <a:pPr lvl="1"/>
            <a:r>
              <a:rPr lang="fr-FR" dirty="0" smtClean="0"/>
              <a:t>…</a:t>
            </a: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philosophique</a:t>
            </a:r>
            <a:endParaRPr lang="fr-FR" dirty="0"/>
          </a:p>
        </p:txBody>
      </p:sp>
      <p:sp>
        <p:nvSpPr>
          <p:cNvPr id="3" name="Espace réservé du contenu 2"/>
          <p:cNvSpPr>
            <a:spLocks noGrp="1"/>
          </p:cNvSpPr>
          <p:nvPr>
            <p:ph sz="quarter" idx="1"/>
          </p:nvPr>
        </p:nvSpPr>
        <p:spPr/>
        <p:txBody>
          <a:bodyPr>
            <a:normAutofit/>
          </a:bodyPr>
          <a:lstStyle/>
          <a:p>
            <a:r>
              <a:rPr lang="fr-FR" dirty="0" smtClean="0"/>
              <a:t>Postulats subjectivistes</a:t>
            </a:r>
          </a:p>
          <a:p>
            <a:pPr lvl="1"/>
            <a:r>
              <a:rPr lang="fr-FR" dirty="0" smtClean="0"/>
              <a:t>Nous nous fions à nos sens et nos intuitions</a:t>
            </a:r>
          </a:p>
          <a:p>
            <a:pPr lvl="1"/>
            <a:r>
              <a:rPr lang="fr-FR" dirty="0" smtClean="0"/>
              <a:t>Art et la poésie transcende la rationalité et l’objectivité</a:t>
            </a:r>
          </a:p>
          <a:p>
            <a:pPr lvl="1"/>
            <a:r>
              <a:rPr lang="fr-FR" dirty="0" smtClean="0"/>
              <a:t>Le science ne nous est d’aucun aide pour les questions les plus importantes de la vie</a:t>
            </a: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philosophique</a:t>
            </a:r>
            <a:endParaRPr lang="fr-FR" dirty="0"/>
          </a:p>
        </p:txBody>
      </p:sp>
      <p:sp>
        <p:nvSpPr>
          <p:cNvPr id="3" name="Espace réservé du contenu 2"/>
          <p:cNvSpPr>
            <a:spLocks noGrp="1"/>
          </p:cNvSpPr>
          <p:nvPr>
            <p:ph sz="quarter" idx="1"/>
          </p:nvPr>
        </p:nvSpPr>
        <p:spPr/>
        <p:txBody>
          <a:bodyPr>
            <a:normAutofit/>
          </a:bodyPr>
          <a:lstStyle/>
          <a:p>
            <a:r>
              <a:rPr lang="fr-FR" dirty="0" smtClean="0"/>
              <a:t>Synthèse </a:t>
            </a:r>
            <a:r>
              <a:rPr lang="fr-FR" dirty="0" err="1" smtClean="0"/>
              <a:t>expérientialiste</a:t>
            </a:r>
            <a:r>
              <a:rPr lang="fr-FR" dirty="0" smtClean="0"/>
              <a:t> de la compréhension</a:t>
            </a:r>
          </a:p>
          <a:p>
            <a:pPr lvl="1"/>
            <a:r>
              <a:rPr lang="fr-FR" dirty="0" smtClean="0"/>
              <a:t>Métaphore associe raison et imagination</a:t>
            </a:r>
          </a:p>
          <a:p>
            <a:pPr lvl="1"/>
            <a:r>
              <a:rPr lang="fr-FR" dirty="0" smtClean="0"/>
              <a:t>= rationalité imaginative</a:t>
            </a:r>
          </a:p>
          <a:p>
            <a:pPr lvl="1"/>
            <a:r>
              <a:rPr lang="fr-FR" dirty="0" smtClean="0"/>
              <a:t>Vérité relative à la compréhension</a:t>
            </a:r>
          </a:p>
          <a:p>
            <a:pPr lvl="1"/>
            <a:r>
              <a:rPr lang="fr-FR" dirty="0" smtClean="0"/>
              <a:t>Vérité est relative à notre système conceptuel, qui est fondé sur nos expériences</a:t>
            </a:r>
          </a:p>
          <a:p>
            <a:pPr lvl="1"/>
            <a:r>
              <a:rPr lang="fr-FR" dirty="0" smtClean="0"/>
              <a:t>Compréhension émerge de l’interaction et d’une négociation incessante avec l’environnement et les autres hommes</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l"/>
            <a:r>
              <a:rPr lang="fr-FR" dirty="0" smtClean="0"/>
              <a:t>Métaphore?</a:t>
            </a:r>
            <a:endParaRPr lang="fr-FR" dirty="0"/>
          </a:p>
        </p:txBody>
      </p:sp>
      <p:sp>
        <p:nvSpPr>
          <p:cNvPr id="5" name="ZoneTexte 4"/>
          <p:cNvSpPr txBox="1"/>
          <p:nvPr/>
        </p:nvSpPr>
        <p:spPr>
          <a:xfrm>
            <a:off x="789534" y="1630304"/>
            <a:ext cx="7569224" cy="1846659"/>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fr-FR" sz="2400" dirty="0" smtClean="0"/>
              <a:t>« Figure d’expression  fondée sur le transfert à une entité  du terme qui en désigne une autre »  </a:t>
            </a:r>
          </a:p>
          <a:p>
            <a:endParaRPr lang="fr-FR" sz="2400" dirty="0" smtClean="0"/>
          </a:p>
          <a:p>
            <a:r>
              <a:rPr lang="fr-FR" sz="2400" dirty="0" smtClean="0"/>
              <a:t>								(Aristote, </a:t>
            </a:r>
            <a:r>
              <a:rPr lang="fr-FR" sz="2400" i="1" dirty="0" smtClean="0"/>
              <a:t>La Poétique</a:t>
            </a:r>
            <a:r>
              <a:rPr lang="fr-FR" sz="2400" dirty="0" smtClean="0"/>
              <a:t>)</a:t>
            </a:r>
          </a:p>
          <a:p>
            <a:endParaRPr lang="fr-FR" dirty="0"/>
          </a:p>
        </p:txBody>
      </p:sp>
      <p:sp>
        <p:nvSpPr>
          <p:cNvPr id="6" name="ZoneTexte 5"/>
          <p:cNvSpPr txBox="1"/>
          <p:nvPr/>
        </p:nvSpPr>
        <p:spPr>
          <a:xfrm>
            <a:off x="789534" y="3655314"/>
            <a:ext cx="7569224" cy="2585323"/>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just"/>
            <a:r>
              <a:rPr lang="fr-FR" sz="2400" dirty="0" smtClean="0"/>
              <a:t>« figure d'expression par laquelle on désigne une entité conceptuelle au moyen d'un terme qui, en langue, en signifie une autre en vertu d'une analogie entre les deux entités rapprochées et finalement fondues. »</a:t>
            </a:r>
          </a:p>
          <a:p>
            <a:r>
              <a:rPr lang="fr-FR" sz="2400" dirty="0" smtClean="0"/>
              <a:t>													(</a:t>
            </a:r>
            <a:r>
              <a:rPr lang="fr-FR" sz="2400" dirty="0" err="1" smtClean="0"/>
              <a:t>tlfi</a:t>
            </a:r>
            <a:r>
              <a:rPr lang="fr-FR" sz="2400" dirty="0" smtClean="0"/>
              <a:t>)</a:t>
            </a:r>
          </a:p>
          <a:p>
            <a:endParaRPr lang="fr-FR" dirty="0"/>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présentation</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a:pPr>
            <a:r>
              <a:rPr lang="fr-FR" dirty="0" smtClean="0"/>
              <a:t>Introduction</a:t>
            </a:r>
          </a:p>
          <a:p>
            <a:pPr marL="514350" indent="-514350">
              <a:buFont typeface="+mj-lt"/>
              <a:buAutoNum type="arabicPeriod"/>
            </a:pPr>
            <a:r>
              <a:rPr lang="fr-FR" dirty="0" smtClean="0"/>
              <a:t>Les métaphores selon </a:t>
            </a:r>
            <a:r>
              <a:rPr lang="fr-FR" dirty="0" err="1" smtClean="0"/>
              <a:t>Lakoff</a:t>
            </a:r>
            <a:r>
              <a:rPr lang="fr-FR" dirty="0" smtClean="0"/>
              <a:t> &amp; Johnson</a:t>
            </a:r>
            <a:endParaRPr lang="fr-FR" dirty="0" smtClean="0"/>
          </a:p>
          <a:p>
            <a:pPr marL="514350" indent="-514350">
              <a:buFont typeface="+mj-lt"/>
              <a:buAutoNum type="arabicPeriod"/>
            </a:pPr>
            <a:r>
              <a:rPr lang="fr-FR" dirty="0" smtClean="0"/>
              <a:t>Impact</a:t>
            </a:r>
            <a:r>
              <a:rPr lang="fr-FR" dirty="0" smtClean="0"/>
              <a:t> « philosophique »</a:t>
            </a:r>
          </a:p>
          <a:p>
            <a:pPr marL="514350" indent="-514350">
              <a:buFont typeface="+mj-lt"/>
              <a:buAutoNum type="arabicPeriod"/>
            </a:pPr>
            <a:r>
              <a:rPr lang="fr-FR" b="1" dirty="0" smtClean="0">
                <a:solidFill>
                  <a:schemeClr val="accent1"/>
                </a:solidFill>
              </a:rPr>
              <a:t>Impact politique</a:t>
            </a:r>
            <a:endParaRPr lang="fr-FR" b="1" dirty="0" smtClean="0">
              <a:solidFill>
                <a:schemeClr val="accent1"/>
              </a:solidFill>
            </a:endParaRPr>
          </a:p>
          <a:p>
            <a:pPr marL="514350" indent="-514350">
              <a:buFont typeface="+mj-lt"/>
              <a:buAutoNum type="arabicPeriod"/>
            </a:pPr>
            <a:r>
              <a:rPr lang="fr-FR" dirty="0" smtClean="0"/>
              <a:t>Impact linguistique</a:t>
            </a:r>
            <a:endParaRPr lang="fr-FR"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politique</a:t>
            </a:r>
            <a:endParaRPr lang="fr-FR" dirty="0"/>
          </a:p>
        </p:txBody>
      </p:sp>
      <p:sp>
        <p:nvSpPr>
          <p:cNvPr id="3" name="Espace réservé du contenu 2"/>
          <p:cNvSpPr>
            <a:spLocks noGrp="1"/>
          </p:cNvSpPr>
          <p:nvPr>
            <p:ph sz="quarter" idx="1"/>
          </p:nvPr>
        </p:nvSpPr>
        <p:spPr/>
        <p:txBody>
          <a:bodyPr/>
          <a:lstStyle/>
          <a:p>
            <a:r>
              <a:rPr lang="fr-FR" dirty="0" smtClean="0"/>
              <a:t>« </a:t>
            </a:r>
            <a:r>
              <a:rPr lang="fr-FR" dirty="0" err="1" smtClean="0"/>
              <a:t>Metaphors</a:t>
            </a:r>
            <a:r>
              <a:rPr lang="fr-FR" dirty="0" smtClean="0"/>
              <a:t> </a:t>
            </a:r>
            <a:r>
              <a:rPr lang="fr-FR" dirty="0" err="1" smtClean="0"/>
              <a:t>can</a:t>
            </a:r>
            <a:r>
              <a:rPr lang="fr-FR" dirty="0" smtClean="0"/>
              <a:t> </a:t>
            </a:r>
            <a:r>
              <a:rPr lang="fr-FR" dirty="0" err="1" smtClean="0"/>
              <a:t>kill</a:t>
            </a:r>
            <a:r>
              <a:rPr lang="fr-FR" dirty="0" smtClean="0"/>
              <a:t> »</a:t>
            </a:r>
          </a:p>
          <a:p>
            <a:pPr lvl="1"/>
            <a:r>
              <a:rPr lang="fr-FR" dirty="0" smtClean="0"/>
              <a:t>LA GUERRE, C’EST DE LA POLITIUE POURSUIVIE PAR D’AUTRES MOYENS</a:t>
            </a:r>
          </a:p>
          <a:p>
            <a:pPr lvl="1"/>
            <a:r>
              <a:rPr lang="fr-FR" dirty="0" smtClean="0"/>
              <a:t>POLITICS IS BUSINESS</a:t>
            </a:r>
          </a:p>
          <a:p>
            <a:pPr lvl="1"/>
            <a:r>
              <a:rPr lang="fr-FR" dirty="0" smtClean="0"/>
              <a:t>Deux systèmes métaphoriques</a:t>
            </a:r>
          </a:p>
          <a:p>
            <a:pPr lvl="2"/>
            <a:r>
              <a:rPr lang="fr-FR" dirty="0" smtClean="0"/>
              <a:t>L’ETAT EST UNE PERSONNE</a:t>
            </a:r>
          </a:p>
          <a:p>
            <a:pPr lvl="2"/>
            <a:r>
              <a:rPr lang="fr-FR" dirty="0" smtClean="0"/>
              <a:t>LE CONTE DE FEES DE LA GUERRE JUSTE</a:t>
            </a:r>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politique</a:t>
            </a:r>
            <a:endParaRPr lang="fr-FR" dirty="0"/>
          </a:p>
        </p:txBody>
      </p:sp>
      <p:sp>
        <p:nvSpPr>
          <p:cNvPr id="3" name="Espace réservé du contenu 2"/>
          <p:cNvSpPr>
            <a:spLocks noGrp="1"/>
          </p:cNvSpPr>
          <p:nvPr>
            <p:ph sz="quarter" idx="1"/>
          </p:nvPr>
        </p:nvSpPr>
        <p:spPr/>
        <p:txBody>
          <a:bodyPr>
            <a:normAutofit lnSpcReduction="10000"/>
          </a:bodyPr>
          <a:lstStyle/>
          <a:p>
            <a:r>
              <a:rPr lang="fr-FR" dirty="0" smtClean="0"/>
              <a:t>L’ETAT EST UNE PERSONNE</a:t>
            </a:r>
          </a:p>
          <a:p>
            <a:pPr lvl="1"/>
            <a:r>
              <a:rPr lang="fr-FR" dirty="0" smtClean="0"/>
              <a:t>Etat = personne</a:t>
            </a:r>
          </a:p>
          <a:p>
            <a:pPr lvl="2"/>
            <a:r>
              <a:rPr lang="fr-FR" dirty="0" smtClean="0"/>
              <a:t>Relations</a:t>
            </a:r>
          </a:p>
          <a:p>
            <a:pPr lvl="2"/>
            <a:r>
              <a:rPr lang="fr-FR" dirty="0" smtClean="0"/>
              <a:t>Voisins</a:t>
            </a:r>
          </a:p>
          <a:p>
            <a:pPr lvl="2"/>
            <a:r>
              <a:rPr lang="fr-FR" dirty="0" smtClean="0"/>
              <a:t>Territoire = maison</a:t>
            </a:r>
          </a:p>
          <a:p>
            <a:pPr lvl="1"/>
            <a:r>
              <a:rPr lang="fr-FR" dirty="0" smtClean="0"/>
              <a:t>Bien-</a:t>
            </a:r>
            <a:r>
              <a:rPr lang="fr-FR" dirty="0" smtClean="0"/>
              <a:t>être = richesse</a:t>
            </a:r>
          </a:p>
          <a:p>
            <a:pPr lvl="1"/>
            <a:r>
              <a:rPr lang="fr-FR" dirty="0" smtClean="0"/>
              <a:t>Richesse= santé économique</a:t>
            </a:r>
          </a:p>
          <a:p>
            <a:pPr lvl="1"/>
            <a:r>
              <a:rPr lang="fr-FR" dirty="0" smtClean="0"/>
              <a:t>Santé économique dépendante du pétrole</a:t>
            </a:r>
          </a:p>
          <a:p>
            <a:pPr lvl="1"/>
            <a:r>
              <a:rPr lang="fr-FR" dirty="0" smtClean="0"/>
              <a:t>Force = force militaire</a:t>
            </a:r>
          </a:p>
          <a:p>
            <a:pPr lvl="1"/>
            <a:r>
              <a:rPr lang="fr-FR" dirty="0" smtClean="0"/>
              <a:t>Maturité = industrialisation</a:t>
            </a:r>
          </a:p>
          <a:p>
            <a:pPr lvl="1"/>
            <a:r>
              <a:rPr lang="fr-FR" dirty="0" smtClean="0"/>
              <a:t>Moralité = finance</a:t>
            </a:r>
          </a:p>
          <a:p>
            <a:pPr lvl="1"/>
            <a:r>
              <a:rPr lang="fr-FR" dirty="0" smtClean="0"/>
              <a:t>Guerre = conflit entre deux personnes</a:t>
            </a:r>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politique</a:t>
            </a:r>
            <a:endParaRPr lang="fr-FR" dirty="0"/>
          </a:p>
        </p:txBody>
      </p:sp>
      <p:sp>
        <p:nvSpPr>
          <p:cNvPr id="3" name="Espace réservé du contenu 2"/>
          <p:cNvSpPr>
            <a:spLocks noGrp="1"/>
          </p:cNvSpPr>
          <p:nvPr>
            <p:ph sz="quarter" idx="1"/>
          </p:nvPr>
        </p:nvSpPr>
        <p:spPr/>
        <p:txBody>
          <a:bodyPr>
            <a:normAutofit lnSpcReduction="10000"/>
          </a:bodyPr>
          <a:lstStyle/>
          <a:p>
            <a:r>
              <a:rPr lang="fr-FR" dirty="0" smtClean="0"/>
              <a:t>LE CONTE DE FEES DE LA GUERRE JUSTE</a:t>
            </a:r>
          </a:p>
          <a:p>
            <a:pPr lvl="1"/>
            <a:r>
              <a:rPr lang="fr-FR" dirty="0" smtClean="0"/>
              <a:t>Personnages</a:t>
            </a:r>
          </a:p>
          <a:p>
            <a:pPr lvl="2"/>
            <a:r>
              <a:rPr lang="fr-FR" dirty="0" smtClean="0"/>
              <a:t>Vilain</a:t>
            </a:r>
          </a:p>
          <a:p>
            <a:pPr lvl="2"/>
            <a:r>
              <a:rPr lang="fr-FR" dirty="0" smtClean="0"/>
              <a:t>Victime</a:t>
            </a:r>
          </a:p>
          <a:p>
            <a:pPr lvl="2"/>
            <a:r>
              <a:rPr lang="fr-FR" dirty="0" smtClean="0"/>
              <a:t>Héros</a:t>
            </a:r>
          </a:p>
          <a:p>
            <a:pPr lvl="1"/>
            <a:r>
              <a:rPr lang="fr-FR" dirty="0" smtClean="0"/>
              <a:t>Scénario</a:t>
            </a:r>
          </a:p>
          <a:p>
            <a:pPr lvl="2"/>
            <a:r>
              <a:rPr lang="fr-FR" dirty="0" smtClean="0"/>
              <a:t>Vilain commet un crime contre une victime innocente</a:t>
            </a:r>
          </a:p>
          <a:p>
            <a:pPr lvl="2"/>
            <a:r>
              <a:rPr lang="fr-FR" dirty="0" smtClean="0"/>
              <a:t>Déséquilibre moral</a:t>
            </a:r>
          </a:p>
          <a:p>
            <a:pPr lvl="2"/>
            <a:r>
              <a:rPr lang="fr-FR" dirty="0" smtClean="0"/>
              <a:t>Vilain est diabolique</a:t>
            </a:r>
          </a:p>
          <a:p>
            <a:pPr lvl="2"/>
            <a:r>
              <a:rPr lang="fr-FR" dirty="0" smtClean="0"/>
              <a:t>Le héros défie le vilain, le vainc et sauve la victime</a:t>
            </a:r>
          </a:p>
          <a:p>
            <a:pPr lvl="2"/>
            <a:r>
              <a:rPr lang="fr-FR" dirty="0" smtClean="0"/>
              <a:t>Equilibre moral restauré</a:t>
            </a:r>
          </a:p>
          <a:p>
            <a:pPr lvl="2"/>
            <a:r>
              <a:rPr lang="fr-FR" dirty="0" smtClean="0"/>
              <a:t>Héros acclamé</a:t>
            </a:r>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politique</a:t>
            </a:r>
            <a:endParaRPr lang="fr-FR" dirty="0"/>
          </a:p>
        </p:txBody>
      </p:sp>
      <p:sp>
        <p:nvSpPr>
          <p:cNvPr id="3" name="Espace réservé du contenu 2"/>
          <p:cNvSpPr>
            <a:spLocks noGrp="1"/>
          </p:cNvSpPr>
          <p:nvPr>
            <p:ph sz="quarter" idx="1"/>
          </p:nvPr>
        </p:nvSpPr>
        <p:spPr/>
        <p:txBody>
          <a:bodyPr>
            <a:normAutofit/>
          </a:bodyPr>
          <a:lstStyle/>
          <a:p>
            <a:r>
              <a:rPr lang="fr-FR" dirty="0" smtClean="0"/>
              <a:t>Administration Bush</a:t>
            </a:r>
          </a:p>
          <a:p>
            <a:pPr lvl="1"/>
            <a:r>
              <a:rPr lang="fr-FR" dirty="0" smtClean="0"/>
              <a:t>2 scénarios</a:t>
            </a:r>
          </a:p>
          <a:p>
            <a:pPr lvl="2"/>
            <a:r>
              <a:rPr lang="fr-FR" dirty="0" smtClean="0"/>
              <a:t>Scénario de l’auto-défense</a:t>
            </a:r>
          </a:p>
          <a:p>
            <a:pPr lvl="3"/>
            <a:r>
              <a:rPr lang="fr-FR" dirty="0" smtClean="0"/>
              <a:t>Vilain = Irak</a:t>
            </a:r>
          </a:p>
          <a:p>
            <a:pPr lvl="3"/>
            <a:r>
              <a:rPr lang="fr-FR" dirty="0" smtClean="0"/>
              <a:t>Victime = USA + nations industrialisées</a:t>
            </a:r>
          </a:p>
          <a:p>
            <a:pPr lvl="3"/>
            <a:r>
              <a:rPr lang="fr-FR" dirty="0" smtClean="0"/>
              <a:t>Héros = USA</a:t>
            </a:r>
          </a:p>
          <a:p>
            <a:pPr lvl="3"/>
            <a:r>
              <a:rPr lang="fr-FR" dirty="0" smtClean="0"/>
              <a:t>Crime =menace de mort</a:t>
            </a:r>
          </a:p>
          <a:p>
            <a:pPr lvl="2"/>
            <a:r>
              <a:rPr lang="fr-FR" dirty="0" smtClean="0"/>
              <a:t>Scénario du sauvetage</a:t>
            </a:r>
          </a:p>
          <a:p>
            <a:pPr lvl="3"/>
            <a:r>
              <a:rPr lang="fr-FR" dirty="0" smtClean="0"/>
              <a:t>Vilain = Irak</a:t>
            </a:r>
          </a:p>
          <a:p>
            <a:pPr lvl="3"/>
            <a:r>
              <a:rPr lang="fr-FR" dirty="0" smtClean="0"/>
              <a:t>Victime =</a:t>
            </a:r>
            <a:r>
              <a:rPr lang="fr-FR" dirty="0" smtClean="0"/>
              <a:t> </a:t>
            </a:r>
            <a:r>
              <a:rPr lang="fr-FR" dirty="0" err="1" smtClean="0"/>
              <a:t>Koweit</a:t>
            </a:r>
            <a:endParaRPr lang="fr-FR" dirty="0" smtClean="0"/>
          </a:p>
          <a:p>
            <a:pPr lvl="3"/>
            <a:r>
              <a:rPr lang="fr-FR" dirty="0" smtClean="0"/>
              <a:t>Héros = USA</a:t>
            </a:r>
          </a:p>
          <a:p>
            <a:pPr lvl="3"/>
            <a:r>
              <a:rPr lang="fr-FR" dirty="0" smtClean="0"/>
              <a:t>Crime </a:t>
            </a:r>
            <a:r>
              <a:rPr lang="fr-FR" dirty="0" smtClean="0"/>
              <a:t>= kidnapping et viol</a:t>
            </a:r>
          </a:p>
          <a:p>
            <a:pPr lvl="2"/>
            <a:endParaRPr lang="fr-FR" dirty="0" smtClean="0"/>
          </a:p>
          <a:p>
            <a:pPr lvl="3"/>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politique</a:t>
            </a:r>
            <a:endParaRPr lang="fr-FR" dirty="0"/>
          </a:p>
        </p:txBody>
      </p:sp>
      <p:sp>
        <p:nvSpPr>
          <p:cNvPr id="3" name="Espace réservé du contenu 2"/>
          <p:cNvSpPr>
            <a:spLocks noGrp="1"/>
          </p:cNvSpPr>
          <p:nvPr>
            <p:ph sz="quarter" idx="1"/>
          </p:nvPr>
        </p:nvSpPr>
        <p:spPr/>
        <p:txBody>
          <a:bodyPr>
            <a:normAutofit/>
          </a:bodyPr>
          <a:lstStyle/>
          <a:p>
            <a:r>
              <a:rPr lang="fr-FR" dirty="0" smtClean="0"/>
              <a:t>Moral </a:t>
            </a:r>
            <a:r>
              <a:rPr lang="fr-FR" dirty="0" err="1" smtClean="0"/>
              <a:t>politics</a:t>
            </a:r>
            <a:endParaRPr lang="fr-FR" dirty="0" smtClean="0"/>
          </a:p>
          <a:p>
            <a:pPr lvl="1"/>
            <a:r>
              <a:rPr lang="fr-FR" dirty="0" smtClean="0"/>
              <a:t>Conservateurs</a:t>
            </a:r>
          </a:p>
          <a:p>
            <a:pPr lvl="1"/>
            <a:r>
              <a:rPr lang="fr-FR" dirty="0" smtClean="0"/>
              <a:t>Libéraux</a:t>
            </a:r>
          </a:p>
          <a:p>
            <a:pPr lvl="2"/>
            <a:endParaRPr lang="fr-FR" dirty="0" smtClean="0"/>
          </a:p>
          <a:p>
            <a:pPr lvl="3"/>
            <a:endParaRPr lang="fr-FR" dirty="0"/>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présentation</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a:pPr>
            <a:r>
              <a:rPr lang="fr-FR" dirty="0" smtClean="0"/>
              <a:t>Introduction</a:t>
            </a:r>
          </a:p>
          <a:p>
            <a:pPr marL="514350" indent="-514350">
              <a:buFont typeface="+mj-lt"/>
              <a:buAutoNum type="arabicPeriod"/>
            </a:pPr>
            <a:r>
              <a:rPr lang="fr-FR" dirty="0" smtClean="0"/>
              <a:t>Les métaphores selon </a:t>
            </a:r>
            <a:r>
              <a:rPr lang="fr-FR" dirty="0" err="1" smtClean="0"/>
              <a:t>Lakoff</a:t>
            </a:r>
            <a:r>
              <a:rPr lang="fr-FR" dirty="0" smtClean="0"/>
              <a:t> &amp; Johnson</a:t>
            </a:r>
            <a:endParaRPr lang="fr-FR" dirty="0" smtClean="0"/>
          </a:p>
          <a:p>
            <a:pPr marL="514350" indent="-514350">
              <a:buFont typeface="+mj-lt"/>
              <a:buAutoNum type="arabicPeriod"/>
            </a:pPr>
            <a:r>
              <a:rPr lang="fr-FR" dirty="0" smtClean="0"/>
              <a:t>Impact</a:t>
            </a:r>
            <a:r>
              <a:rPr lang="fr-FR" dirty="0" smtClean="0"/>
              <a:t> « philosophique »</a:t>
            </a:r>
          </a:p>
          <a:p>
            <a:pPr marL="514350" indent="-514350">
              <a:buFont typeface="+mj-lt"/>
              <a:buAutoNum type="arabicPeriod"/>
            </a:pPr>
            <a:r>
              <a:rPr lang="fr-FR" dirty="0" smtClean="0"/>
              <a:t>Impact politique</a:t>
            </a:r>
            <a:endParaRPr lang="fr-FR" dirty="0" smtClean="0"/>
          </a:p>
          <a:p>
            <a:pPr marL="514350" indent="-514350">
              <a:buFont typeface="+mj-lt"/>
              <a:buAutoNum type="arabicPeriod"/>
            </a:pPr>
            <a:r>
              <a:rPr lang="fr-FR" b="1" dirty="0" smtClean="0">
                <a:solidFill>
                  <a:srgbClr val="D16349"/>
                </a:solidFill>
              </a:rPr>
              <a:t>Impact linguistique</a:t>
            </a:r>
            <a:endParaRPr lang="fr-FR" b="1" dirty="0" smtClean="0">
              <a:solidFill>
                <a:srgbClr val="D16349"/>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linguistique &gt; linguistique générative</a:t>
            </a:r>
            <a:endParaRPr lang="fr-FR" dirty="0"/>
          </a:p>
        </p:txBody>
      </p:sp>
      <p:sp>
        <p:nvSpPr>
          <p:cNvPr id="3" name="Espace réservé du contenu 2"/>
          <p:cNvSpPr>
            <a:spLocks noGrp="1"/>
          </p:cNvSpPr>
          <p:nvPr>
            <p:ph sz="quarter" idx="1"/>
          </p:nvPr>
        </p:nvSpPr>
        <p:spPr/>
        <p:txBody>
          <a:bodyPr>
            <a:normAutofit fontScale="92500" lnSpcReduction="20000"/>
          </a:bodyPr>
          <a:lstStyle/>
          <a:p>
            <a:r>
              <a:rPr lang="fr-FR" dirty="0" smtClean="0"/>
              <a:t>Postulats de la linguistique générative</a:t>
            </a:r>
          </a:p>
          <a:p>
            <a:pPr lvl="1"/>
            <a:r>
              <a:rPr lang="fr-FR" dirty="0" smtClean="0"/>
              <a:t>Compétence vs. performance</a:t>
            </a:r>
          </a:p>
          <a:p>
            <a:pPr lvl="1"/>
            <a:r>
              <a:rPr lang="fr-FR" dirty="0" smtClean="0"/>
              <a:t>Chaque locuteur possède un organe linguistique spécialisé</a:t>
            </a:r>
          </a:p>
          <a:p>
            <a:pPr lvl="1"/>
            <a:r>
              <a:rPr lang="fr-FR" dirty="0" smtClean="0"/>
              <a:t>Chaque </a:t>
            </a:r>
            <a:r>
              <a:rPr lang="fr-FR" dirty="0" err="1" smtClean="0"/>
              <a:t>langua</a:t>
            </a:r>
            <a:r>
              <a:rPr lang="fr-FR" dirty="0" smtClean="0"/>
              <a:t> a une structure observable, résultat d’un système inné universellement partagé</a:t>
            </a:r>
          </a:p>
          <a:p>
            <a:r>
              <a:rPr lang="fr-FR" dirty="0" smtClean="0"/>
              <a:t>Observations</a:t>
            </a:r>
          </a:p>
          <a:p>
            <a:pPr lvl="1"/>
            <a:r>
              <a:rPr lang="fr-FR" dirty="0" err="1" smtClean="0"/>
              <a:t>Surgénéralisation</a:t>
            </a:r>
            <a:r>
              <a:rPr lang="fr-FR" dirty="0" smtClean="0"/>
              <a:t> durant la période d’apprentissage</a:t>
            </a:r>
          </a:p>
          <a:p>
            <a:pPr lvl="1"/>
            <a:r>
              <a:rPr lang="fr-FR" dirty="0" smtClean="0"/>
              <a:t>Apprentissage </a:t>
            </a:r>
            <a:r>
              <a:rPr lang="fr-FR" dirty="0" err="1" smtClean="0"/>
              <a:t>unifromisé</a:t>
            </a:r>
            <a:r>
              <a:rPr lang="fr-FR" dirty="0" smtClean="0"/>
              <a:t> de la langue maternelle</a:t>
            </a:r>
          </a:p>
          <a:p>
            <a:pPr lvl="1"/>
            <a:r>
              <a:rPr lang="fr-FR" dirty="0" smtClean="0"/>
              <a:t>Phénomènes structuraux universaux</a:t>
            </a:r>
          </a:p>
          <a:p>
            <a:r>
              <a:rPr lang="fr-FR" dirty="0" smtClean="0"/>
              <a:t>Langage = processus cognitif résultant de la faculté de langage</a:t>
            </a:r>
          </a:p>
          <a:p>
            <a:r>
              <a:rPr lang="fr-FR" dirty="0" smtClean="0"/>
              <a:t>Faculté de langage = capacité innée spécialisée de l’espèce humaine qui permet l’acquisition du langage</a:t>
            </a:r>
          </a:p>
          <a:p>
            <a:pPr lvl="1"/>
            <a:endParaRPr lang="fr-FR" dirty="0"/>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linguistique &gt; linguistique générative</a:t>
            </a:r>
            <a:endParaRPr lang="fr-FR" dirty="0"/>
          </a:p>
        </p:txBody>
      </p:sp>
      <p:sp>
        <p:nvSpPr>
          <p:cNvPr id="3" name="Espace réservé du contenu 2"/>
          <p:cNvSpPr>
            <a:spLocks noGrp="1"/>
          </p:cNvSpPr>
          <p:nvPr>
            <p:ph sz="quarter" idx="1"/>
          </p:nvPr>
        </p:nvSpPr>
        <p:spPr/>
        <p:txBody>
          <a:bodyPr>
            <a:normAutofit/>
          </a:bodyPr>
          <a:lstStyle/>
          <a:p>
            <a:r>
              <a:rPr lang="fr-FR" dirty="0" smtClean="0"/>
              <a:t>Pauvreté du stimulus</a:t>
            </a:r>
          </a:p>
          <a:p>
            <a:pPr lvl="1"/>
            <a:r>
              <a:rPr lang="fr-FR" dirty="0" smtClean="0"/>
              <a:t>Processus d’apprentissage semblables</a:t>
            </a:r>
          </a:p>
          <a:p>
            <a:pPr lvl="2"/>
            <a:r>
              <a:rPr lang="fr-FR" dirty="0" smtClean="0"/>
              <a:t>Acquisition rapide de nouveaux mots</a:t>
            </a:r>
          </a:p>
          <a:p>
            <a:pPr lvl="2"/>
            <a:r>
              <a:rPr lang="fr-FR" dirty="0" smtClean="0"/>
              <a:t>Mise en place d’une syntaxe</a:t>
            </a:r>
          </a:p>
          <a:p>
            <a:pPr lvl="1"/>
            <a:r>
              <a:rPr lang="fr-FR" dirty="0" smtClean="0"/>
              <a:t>&gt;&lt; enseignement trop pauvre</a:t>
            </a:r>
          </a:p>
          <a:p>
            <a:r>
              <a:rPr lang="fr-FR" dirty="0" smtClean="0"/>
              <a:t>Grammaire universelle</a:t>
            </a:r>
          </a:p>
          <a:p>
            <a:pPr lvl="1"/>
            <a:r>
              <a:rPr lang="fr-FR" dirty="0" smtClean="0"/>
              <a:t>Deux types de termes</a:t>
            </a:r>
          </a:p>
          <a:p>
            <a:pPr lvl="1"/>
            <a:r>
              <a:rPr lang="fr-FR" dirty="0" smtClean="0"/>
              <a:t>Ordre des mots pertinents</a:t>
            </a:r>
          </a:p>
          <a:p>
            <a:pPr lvl="1"/>
            <a:r>
              <a:rPr lang="fr-FR" dirty="0" smtClean="0"/>
              <a:t>Groupements de mots pertinents</a:t>
            </a:r>
          </a:p>
          <a:p>
            <a:pPr lvl="1"/>
            <a:r>
              <a:rPr lang="fr-FR" dirty="0" smtClean="0"/>
              <a:t>Règles de transformation (passif)</a:t>
            </a:r>
          </a:p>
          <a:p>
            <a:pPr lvl="1"/>
            <a:endParaRPr lang="fr-FR" dirty="0"/>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linguistique &gt; linguistique cognitive</a:t>
            </a:r>
            <a:endParaRPr lang="fr-FR" dirty="0"/>
          </a:p>
        </p:txBody>
      </p:sp>
      <p:sp>
        <p:nvSpPr>
          <p:cNvPr id="3" name="Espace réservé du contenu 2"/>
          <p:cNvSpPr>
            <a:spLocks noGrp="1"/>
          </p:cNvSpPr>
          <p:nvPr>
            <p:ph sz="quarter" idx="1"/>
          </p:nvPr>
        </p:nvSpPr>
        <p:spPr/>
        <p:txBody>
          <a:bodyPr>
            <a:normAutofit/>
          </a:bodyPr>
          <a:lstStyle/>
          <a:p>
            <a:r>
              <a:rPr lang="fr-FR" dirty="0" smtClean="0"/>
              <a:t>Linguistique cognitive</a:t>
            </a:r>
          </a:p>
          <a:p>
            <a:pPr lvl="1"/>
            <a:r>
              <a:rPr lang="fr-FR" dirty="0" smtClean="0"/>
              <a:t>Archipel</a:t>
            </a:r>
          </a:p>
          <a:p>
            <a:pPr lvl="2"/>
            <a:r>
              <a:rPr lang="fr-FR" dirty="0" smtClean="0"/>
              <a:t>Cognitive </a:t>
            </a:r>
            <a:r>
              <a:rPr lang="fr-FR" dirty="0" err="1" smtClean="0"/>
              <a:t>grammer</a:t>
            </a:r>
            <a:endParaRPr lang="fr-FR" dirty="0" smtClean="0"/>
          </a:p>
          <a:p>
            <a:pPr lvl="2"/>
            <a:r>
              <a:rPr lang="fr-FR" dirty="0" smtClean="0"/>
              <a:t>Radial networks</a:t>
            </a:r>
          </a:p>
          <a:p>
            <a:pPr lvl="2"/>
            <a:r>
              <a:rPr lang="fr-FR" dirty="0" err="1" smtClean="0"/>
              <a:t>Conceptual</a:t>
            </a:r>
            <a:r>
              <a:rPr lang="fr-FR" dirty="0" smtClean="0"/>
              <a:t> </a:t>
            </a:r>
            <a:r>
              <a:rPr lang="fr-FR" dirty="0" err="1" smtClean="0"/>
              <a:t>metaphors</a:t>
            </a:r>
            <a:endParaRPr lang="fr-FR" dirty="0" smtClean="0"/>
          </a:p>
          <a:p>
            <a:pPr lvl="2"/>
            <a:r>
              <a:rPr lang="fr-FR" dirty="0" smtClean="0"/>
              <a:t>Mental </a:t>
            </a:r>
            <a:r>
              <a:rPr lang="fr-FR" dirty="0" err="1" smtClean="0"/>
              <a:t>spaces</a:t>
            </a:r>
            <a:endParaRPr lang="fr-FR" dirty="0" smtClean="0"/>
          </a:p>
          <a:p>
            <a:pPr lvl="2"/>
            <a:r>
              <a:rPr lang="fr-FR" dirty="0" smtClean="0"/>
              <a:t>Prototype </a:t>
            </a:r>
            <a:r>
              <a:rPr lang="fr-FR" dirty="0" err="1" smtClean="0"/>
              <a:t>theory</a:t>
            </a:r>
            <a:endParaRPr lang="fr-FR" dirty="0" smtClean="0"/>
          </a:p>
          <a:p>
            <a:pPr lvl="2"/>
            <a:r>
              <a:rPr lang="fr-FR" dirty="0" smtClean="0"/>
              <a:t>Frame </a:t>
            </a:r>
            <a:r>
              <a:rPr lang="fr-FR" dirty="0" err="1" smtClean="0"/>
              <a:t>semantics</a:t>
            </a:r>
            <a:endParaRPr lang="fr-FR" dirty="0" smtClean="0"/>
          </a:p>
          <a:p>
            <a:pPr lvl="2"/>
            <a:r>
              <a:rPr lang="fr-FR" dirty="0" smtClean="0"/>
              <a:t>Construction </a:t>
            </a:r>
            <a:r>
              <a:rPr lang="fr-FR" dirty="0" err="1" smtClean="0"/>
              <a:t>grammar</a:t>
            </a:r>
            <a:endParaRPr lang="fr-FR" dirty="0" smtClean="0"/>
          </a:p>
          <a:p>
            <a:pPr lvl="2"/>
            <a:r>
              <a:rPr lang="fr-FR" dirty="0" err="1" smtClean="0"/>
              <a:t>Usage-based</a:t>
            </a:r>
            <a:r>
              <a:rPr lang="fr-FR" dirty="0" smtClean="0"/>
              <a:t> </a:t>
            </a:r>
            <a:r>
              <a:rPr lang="fr-FR" dirty="0" err="1" smtClean="0"/>
              <a:t>linguistics</a:t>
            </a:r>
            <a:endParaRPr lang="fr-FR" dirty="0" smtClean="0"/>
          </a:p>
          <a:p>
            <a:pPr lvl="1"/>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Métaphore?</a:t>
            </a:r>
            <a:endParaRPr lang="fr-FR" dirty="0"/>
          </a:p>
        </p:txBody>
      </p:sp>
      <p:sp>
        <p:nvSpPr>
          <p:cNvPr id="3" name="Espace réservé du contenu 2"/>
          <p:cNvSpPr>
            <a:spLocks noGrp="1"/>
          </p:cNvSpPr>
          <p:nvPr>
            <p:ph sz="quarter" idx="1"/>
          </p:nvPr>
        </p:nvSpPr>
        <p:spPr/>
        <p:txBody>
          <a:bodyPr/>
          <a:lstStyle/>
          <a:p>
            <a:r>
              <a:rPr lang="fr-FR" i="1" dirty="0" smtClean="0"/>
              <a:t>Ulysse </a:t>
            </a:r>
            <a:r>
              <a:rPr lang="fr-FR" i="1" dirty="0" err="1" smtClean="0"/>
              <a:t>from</a:t>
            </a:r>
            <a:r>
              <a:rPr lang="fr-FR" i="1" dirty="0" smtClean="0"/>
              <a:t> Bagdad</a:t>
            </a:r>
            <a:r>
              <a:rPr lang="fr-FR" dirty="0" smtClean="0"/>
              <a:t> (E.-E. Schmitt, 2008)</a:t>
            </a:r>
          </a:p>
          <a:p>
            <a:pPr lvl="1"/>
            <a:r>
              <a:rPr lang="fr-FR" dirty="0" smtClean="0"/>
              <a:t>« le manteau d’obscurité qui s’abat sur le cosmos »</a:t>
            </a:r>
          </a:p>
          <a:p>
            <a:pPr lvl="1"/>
            <a:r>
              <a:rPr lang="fr-FR" dirty="0" smtClean="0"/>
              <a:t>« la mariage croustillant de la farine avec l’eau »</a:t>
            </a:r>
          </a:p>
          <a:p>
            <a:pPr lvl="1"/>
            <a:r>
              <a:rPr lang="fr-FR" dirty="0" smtClean="0"/>
              <a:t>« l’auteur de mes jours »</a:t>
            </a:r>
          </a:p>
          <a:p>
            <a:pPr lvl="1"/>
            <a:r>
              <a:rPr lang="fr-FR" dirty="0" smtClean="0"/>
              <a:t>…</a:t>
            </a:r>
          </a:p>
          <a:p>
            <a:r>
              <a:rPr lang="fr-FR" dirty="0" smtClean="0"/>
              <a:t>Usage </a:t>
            </a:r>
            <a:r>
              <a:rPr lang="fr-FR" dirty="0" err="1" smtClean="0"/>
              <a:t>extra-ordinaire</a:t>
            </a:r>
            <a:endParaRPr lang="fr-FR" dirty="0" smtClean="0"/>
          </a:p>
          <a:p>
            <a:r>
              <a:rPr lang="fr-FR" dirty="0" smtClean="0"/>
              <a:t>Caractéristique du langage</a:t>
            </a:r>
          </a:p>
          <a:p>
            <a:pPr lvl="1">
              <a:buNone/>
            </a:pPr>
            <a:endParaRPr lang="fr-FR" dirty="0" smtClean="0"/>
          </a:p>
          <a:p>
            <a:pPr lvl="1"/>
            <a:endParaRPr lang="fr-FR" dirty="0" smtClean="0"/>
          </a:p>
          <a:p>
            <a:endParaRPr lang="fr-FR" dirty="0"/>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linguistique &gt; linguistique cognitive</a:t>
            </a:r>
            <a:endParaRPr lang="fr-FR" dirty="0"/>
          </a:p>
        </p:txBody>
      </p:sp>
      <p:sp>
        <p:nvSpPr>
          <p:cNvPr id="3" name="Espace réservé du contenu 2"/>
          <p:cNvSpPr>
            <a:spLocks noGrp="1"/>
          </p:cNvSpPr>
          <p:nvPr>
            <p:ph sz="quarter" idx="1"/>
          </p:nvPr>
        </p:nvSpPr>
        <p:spPr/>
        <p:txBody>
          <a:bodyPr>
            <a:normAutofit/>
          </a:bodyPr>
          <a:lstStyle/>
          <a:p>
            <a:r>
              <a:rPr lang="fr-FR" dirty="0" smtClean="0"/>
              <a:t>Point de départ</a:t>
            </a:r>
          </a:p>
          <a:p>
            <a:pPr lvl="1"/>
            <a:r>
              <a:rPr lang="fr-FR" dirty="0" smtClean="0"/>
              <a:t>Langage = manifestation de sens</a:t>
            </a:r>
          </a:p>
          <a:p>
            <a:pPr lvl="2"/>
            <a:r>
              <a:rPr lang="fr-FR" dirty="0" smtClean="0"/>
              <a:t>Organiser, traiter et passer l’information</a:t>
            </a:r>
          </a:p>
          <a:p>
            <a:pPr lvl="1"/>
            <a:r>
              <a:rPr lang="fr-FR" dirty="0" smtClean="0"/>
              <a:t>Langage forme de connaissance à part entière</a:t>
            </a:r>
          </a:p>
          <a:p>
            <a:r>
              <a:rPr lang="fr-FR" dirty="0" smtClean="0"/>
              <a:t>Linguistique Cognitive</a:t>
            </a:r>
          </a:p>
          <a:p>
            <a:pPr lvl="1"/>
            <a:r>
              <a:rPr lang="fr-FR" dirty="0" smtClean="0"/>
              <a:t>4 caractéristiques principales de son approche du sens</a:t>
            </a:r>
          </a:p>
          <a:p>
            <a:pPr marL="1051560" lvl="2" indent="-457200">
              <a:buFont typeface="+mj-lt"/>
              <a:buAutoNum type="arabicParenR"/>
            </a:pPr>
            <a:r>
              <a:rPr lang="fr-FR" dirty="0" smtClean="0"/>
              <a:t>Le sens linguistique n’est pas un reflet objectif de la réalité, mais un moyen de façonner cette réalité</a:t>
            </a:r>
          </a:p>
          <a:p>
            <a:pPr marL="1325880" lvl="3" indent="-457200"/>
            <a:r>
              <a:rPr lang="fr-FR" dirty="0" smtClean="0"/>
              <a:t>Incarne une perspective sur le monde</a:t>
            </a:r>
          </a:p>
          <a:p>
            <a:pPr marL="1325880" lvl="3" indent="-457200"/>
            <a:r>
              <a:rPr lang="fr-FR" dirty="0" smtClean="0"/>
              <a:t>Exemple: maison</a:t>
            </a:r>
          </a:p>
          <a:p>
            <a:pPr lvl="1"/>
            <a:endParaRPr lang="fr-FR" dirty="0"/>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linguistique &gt; linguistique cognitive</a:t>
            </a:r>
            <a:endParaRPr lang="fr-FR" dirty="0"/>
          </a:p>
        </p:txBody>
      </p:sp>
      <p:sp>
        <p:nvSpPr>
          <p:cNvPr id="3" name="Espace réservé du contenu 2"/>
          <p:cNvSpPr>
            <a:spLocks noGrp="1"/>
          </p:cNvSpPr>
          <p:nvPr>
            <p:ph sz="quarter" idx="1"/>
          </p:nvPr>
        </p:nvSpPr>
        <p:spPr/>
        <p:txBody>
          <a:bodyPr>
            <a:normAutofit lnSpcReduction="10000"/>
          </a:bodyPr>
          <a:lstStyle/>
          <a:p>
            <a:r>
              <a:rPr lang="fr-FR" dirty="0" smtClean="0"/>
              <a:t>Linguistique Cognitive</a:t>
            </a:r>
          </a:p>
          <a:p>
            <a:pPr lvl="1"/>
            <a:r>
              <a:rPr lang="fr-FR" dirty="0" smtClean="0"/>
              <a:t>4 caractéristiques principales de son approche du sens</a:t>
            </a:r>
          </a:p>
          <a:p>
            <a:pPr marL="1051560" lvl="2" indent="-457200">
              <a:buFont typeface="+mj-lt"/>
              <a:buAutoNum type="arabicParenR"/>
            </a:pPr>
            <a:r>
              <a:rPr lang="fr-FR" dirty="0" smtClean="0"/>
              <a:t>Le sens linguistique n’est pas un reflet objectif de la réalité, mais un moyen de façonner cette réalité</a:t>
            </a:r>
          </a:p>
          <a:p>
            <a:pPr marL="1325880" lvl="3" indent="-457200"/>
            <a:r>
              <a:rPr lang="fr-FR" dirty="0" smtClean="0"/>
              <a:t>Incarne une perspective sur le monde</a:t>
            </a:r>
          </a:p>
          <a:p>
            <a:pPr marL="1325880" lvl="3" indent="-457200"/>
            <a:r>
              <a:rPr lang="fr-FR" dirty="0" smtClean="0"/>
              <a:t>Exemple: maison</a:t>
            </a:r>
          </a:p>
          <a:p>
            <a:pPr marL="1051560" lvl="2" indent="-457200">
              <a:buFont typeface="+mj-lt"/>
              <a:buAutoNum type="arabicParenR"/>
            </a:pPr>
            <a:r>
              <a:rPr lang="fr-FR" dirty="0" smtClean="0"/>
              <a:t>Le sens linguistique est dynamique et flexible</a:t>
            </a:r>
          </a:p>
          <a:p>
            <a:pPr marL="1051560" lvl="2" indent="-457200">
              <a:buFont typeface="+mj-lt"/>
              <a:buAutoNum type="arabicParenR"/>
            </a:pPr>
            <a:r>
              <a:rPr lang="fr-FR" dirty="0" smtClean="0"/>
              <a:t>Le sens linguistique est encyclopédique et </a:t>
            </a:r>
            <a:r>
              <a:rPr lang="fr-FR" dirty="0" err="1" smtClean="0"/>
              <a:t>non-autonome</a:t>
            </a:r>
            <a:endParaRPr lang="fr-FR" dirty="0" smtClean="0"/>
          </a:p>
          <a:p>
            <a:pPr marL="1325880" lvl="3" indent="-457200"/>
            <a:r>
              <a:rPr lang="fr-FR" dirty="0" smtClean="0"/>
              <a:t>Le sens que nous construisons reflète notre expérience globale d’</a:t>
            </a:r>
            <a:r>
              <a:rPr lang="fr-FR" dirty="0" smtClean="0"/>
              <a:t>être humain</a:t>
            </a:r>
          </a:p>
          <a:p>
            <a:pPr marL="1325880" lvl="3" indent="-457200"/>
            <a:r>
              <a:rPr lang="fr-FR" dirty="0" smtClean="0"/>
              <a:t>Le sens linguistique n’est pas séparé des autres formes de connaissance du monde</a:t>
            </a:r>
          </a:p>
          <a:p>
            <a:pPr marL="1325880" lvl="3" indent="-457200"/>
            <a:r>
              <a:rPr lang="fr-FR" dirty="0" smtClean="0"/>
              <a:t>Fondement expérientiel du sens linguistique</a:t>
            </a:r>
            <a:endParaRPr lang="fr-FR" dirty="0" smtClean="0"/>
          </a:p>
          <a:p>
            <a:pPr lvl="1"/>
            <a:endParaRPr lang="fr-FR" dirty="0"/>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Impact linguistique &gt; linguistique cognitive</a:t>
            </a:r>
            <a:endParaRPr lang="fr-FR" dirty="0"/>
          </a:p>
        </p:txBody>
      </p:sp>
      <p:sp>
        <p:nvSpPr>
          <p:cNvPr id="3" name="Espace réservé du contenu 2"/>
          <p:cNvSpPr>
            <a:spLocks noGrp="1"/>
          </p:cNvSpPr>
          <p:nvPr>
            <p:ph sz="quarter" idx="1"/>
          </p:nvPr>
        </p:nvSpPr>
        <p:spPr/>
        <p:txBody>
          <a:bodyPr>
            <a:normAutofit/>
          </a:bodyPr>
          <a:lstStyle/>
          <a:p>
            <a:r>
              <a:rPr lang="fr-FR" dirty="0" smtClean="0"/>
              <a:t>Linguistique Cognitive</a:t>
            </a:r>
          </a:p>
          <a:p>
            <a:pPr lvl="1"/>
            <a:r>
              <a:rPr lang="fr-FR" dirty="0" smtClean="0"/>
              <a:t>4 caractéristiques principales de son approche du sens</a:t>
            </a:r>
          </a:p>
          <a:p>
            <a:pPr marL="1051560" lvl="2" indent="-457200">
              <a:buFont typeface="+mj-lt"/>
              <a:buAutoNum type="arabicParenR" startAt="4"/>
            </a:pPr>
            <a:r>
              <a:rPr lang="fr-FR" dirty="0" smtClean="0"/>
              <a:t>Le sens linguistique est basé sur l’usage</a:t>
            </a:r>
          </a:p>
          <a:p>
            <a:pPr marL="777240" lvl="1" indent="-457200"/>
            <a:r>
              <a:rPr lang="fr-FR" dirty="0" smtClean="0"/>
              <a:t>Cherche à définir les mécanismes du langage et à les relier aux autres facultés de langage. </a:t>
            </a:r>
          </a:p>
          <a:p>
            <a:pPr marL="777240" lvl="1" indent="-457200"/>
            <a:r>
              <a:rPr lang="fr-FR" dirty="0" smtClean="0"/>
              <a:t>Variation est centrale dans le langage</a:t>
            </a:r>
          </a:p>
          <a:p>
            <a:pPr marL="777240" lvl="1" indent="-457200"/>
            <a:r>
              <a:rPr lang="fr-FR" dirty="0" smtClean="0"/>
              <a:t>Le sens se construit de manière variable d’une langue à l’autre</a:t>
            </a:r>
            <a:endParaRPr lang="fr-FR" dirty="0"/>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Espace réservé du texte 9"/>
          <p:cNvSpPr>
            <a:spLocks noGrp="1"/>
          </p:cNvSpPr>
          <p:nvPr>
            <p:ph type="body" idx="1"/>
          </p:nvPr>
        </p:nvSpPr>
        <p:spPr>
          <a:xfrm>
            <a:off x="381000" y="2244725"/>
            <a:ext cx="4041775" cy="457200"/>
          </a:xfrm>
          <a:solidFill>
            <a:srgbClr val="53548A"/>
          </a:solidFill>
        </p:spPr>
        <p:txBody>
          <a:bodyPr/>
          <a:lstStyle/>
          <a:p>
            <a:pPr marL="44450"/>
            <a:r>
              <a:rPr lang="fr-FR" smtClean="0">
                <a:solidFill>
                  <a:srgbClr val="FFFFFF"/>
                </a:solidFill>
                <a:latin typeface="Calibri" charset="0"/>
                <a:ea typeface="Calibri" charset="0"/>
                <a:cs typeface="Calibri" charset="0"/>
              </a:rPr>
              <a:t>Français</a:t>
            </a:r>
          </a:p>
        </p:txBody>
      </p:sp>
      <p:sp>
        <p:nvSpPr>
          <p:cNvPr id="21507" name="Espace réservé du texte 11"/>
          <p:cNvSpPr>
            <a:spLocks noGrp="1"/>
          </p:cNvSpPr>
          <p:nvPr>
            <p:ph type="body" sz="half" idx="3"/>
          </p:nvPr>
        </p:nvSpPr>
        <p:spPr>
          <a:xfrm>
            <a:off x="4721225" y="2244725"/>
            <a:ext cx="4041775" cy="457200"/>
          </a:xfrm>
          <a:solidFill>
            <a:srgbClr val="53548A"/>
          </a:solidFill>
        </p:spPr>
        <p:txBody>
          <a:bodyPr/>
          <a:lstStyle/>
          <a:p>
            <a:pPr marL="44450"/>
            <a:r>
              <a:rPr lang="fr-FR" smtClean="0">
                <a:solidFill>
                  <a:srgbClr val="FFFFFF"/>
                </a:solidFill>
                <a:latin typeface="Calibri" charset="0"/>
                <a:ea typeface="Calibri" charset="0"/>
                <a:cs typeface="Calibri" charset="0"/>
              </a:rPr>
              <a:t>Néerlandais</a:t>
            </a:r>
          </a:p>
        </p:txBody>
      </p:sp>
      <p:sp>
        <p:nvSpPr>
          <p:cNvPr id="8" name="Espace réservé du contenu 7"/>
          <p:cNvSpPr>
            <a:spLocks noGrp="1"/>
          </p:cNvSpPr>
          <p:nvPr>
            <p:ph sz="quarter" idx="2"/>
          </p:nvPr>
        </p:nvSpPr>
        <p:spPr>
          <a:xfrm>
            <a:off x="381000" y="2708275"/>
            <a:ext cx="4041775" cy="3886200"/>
          </a:xfrm>
        </p:spPr>
        <p:txBody>
          <a:bodyPr>
            <a:normAutofit lnSpcReduction="10000"/>
          </a:bodyPr>
          <a:lstStyle/>
          <a:p>
            <a:r>
              <a:rPr lang="fr-FR" smtClean="0">
                <a:latin typeface="Calibri" charset="0"/>
                <a:ea typeface="Calibri" charset="0"/>
                <a:cs typeface="Calibri" charset="0"/>
              </a:rPr>
              <a:t>Langue pauvre</a:t>
            </a:r>
          </a:p>
          <a:p>
            <a:r>
              <a:rPr lang="fr-FR" smtClean="0">
                <a:latin typeface="Calibri" charset="0"/>
                <a:ea typeface="Calibri" charset="0"/>
                <a:cs typeface="Calibri" charset="0"/>
              </a:rPr>
              <a:t>Position exprimée de manière générale</a:t>
            </a:r>
          </a:p>
          <a:p>
            <a:pPr lvl="1"/>
            <a:r>
              <a:rPr lang="fr-FR" smtClean="0">
                <a:latin typeface="Calibri" charset="0"/>
                <a:ea typeface="Calibri" charset="0"/>
                <a:cs typeface="Calibri" charset="0"/>
              </a:rPr>
              <a:t>L’assiette </a:t>
            </a:r>
            <a:r>
              <a:rPr lang="fr-FR" b="1" smtClean="0">
                <a:latin typeface="Calibri" charset="0"/>
                <a:ea typeface="Calibri" charset="0"/>
                <a:cs typeface="Calibri" charset="0"/>
              </a:rPr>
              <a:t>est</a:t>
            </a:r>
            <a:r>
              <a:rPr lang="fr-FR" smtClean="0">
                <a:latin typeface="Calibri" charset="0"/>
                <a:ea typeface="Calibri" charset="0"/>
                <a:cs typeface="Calibri" charset="0"/>
              </a:rPr>
              <a:t> sur la table</a:t>
            </a:r>
          </a:p>
          <a:p>
            <a:pPr lvl="1"/>
            <a:r>
              <a:rPr lang="fr-FR" smtClean="0">
                <a:latin typeface="Calibri" charset="0"/>
                <a:ea typeface="Calibri" charset="0"/>
                <a:cs typeface="Calibri" charset="0"/>
              </a:rPr>
              <a:t>La clé </a:t>
            </a:r>
            <a:r>
              <a:rPr lang="fr-FR" b="1" smtClean="0">
                <a:latin typeface="Calibri" charset="0"/>
                <a:ea typeface="Calibri" charset="0"/>
                <a:cs typeface="Calibri" charset="0"/>
              </a:rPr>
              <a:t>est</a:t>
            </a:r>
            <a:r>
              <a:rPr lang="fr-FR" smtClean="0">
                <a:latin typeface="Calibri" charset="0"/>
                <a:ea typeface="Calibri" charset="0"/>
                <a:cs typeface="Calibri" charset="0"/>
              </a:rPr>
              <a:t> dans la serrure</a:t>
            </a:r>
          </a:p>
          <a:p>
            <a:pPr lvl="1"/>
            <a:r>
              <a:rPr lang="fr-FR" smtClean="0">
                <a:latin typeface="Calibri" charset="0"/>
                <a:ea typeface="Calibri" charset="0"/>
                <a:cs typeface="Calibri" charset="0"/>
              </a:rPr>
              <a:t>Le bâtiment que vous cherchez </a:t>
            </a:r>
            <a:r>
              <a:rPr lang="fr-FR" b="1" smtClean="0">
                <a:latin typeface="Calibri" charset="0"/>
                <a:ea typeface="Calibri" charset="0"/>
                <a:cs typeface="Calibri" charset="0"/>
              </a:rPr>
              <a:t>se trouve</a:t>
            </a:r>
            <a:r>
              <a:rPr lang="fr-FR" smtClean="0">
                <a:latin typeface="Calibri" charset="0"/>
                <a:ea typeface="Calibri" charset="0"/>
                <a:cs typeface="Calibri" charset="0"/>
              </a:rPr>
              <a:t> deux rues plus loin</a:t>
            </a:r>
          </a:p>
          <a:p>
            <a:pPr lvl="1"/>
            <a:r>
              <a:rPr lang="fr-FR" b="1" smtClean="0">
                <a:latin typeface="Calibri" charset="0"/>
                <a:ea typeface="Calibri" charset="0"/>
                <a:cs typeface="Calibri" charset="0"/>
              </a:rPr>
              <a:t>Il y a </a:t>
            </a:r>
            <a:r>
              <a:rPr lang="fr-FR" smtClean="0">
                <a:latin typeface="Calibri" charset="0"/>
                <a:ea typeface="Calibri" charset="0"/>
                <a:cs typeface="Calibri" charset="0"/>
              </a:rPr>
              <a:t>une araignée sur le plafond</a:t>
            </a:r>
          </a:p>
        </p:txBody>
      </p:sp>
      <p:sp>
        <p:nvSpPr>
          <p:cNvPr id="14" name="Espace réservé du contenu 13"/>
          <p:cNvSpPr>
            <a:spLocks noGrp="1"/>
          </p:cNvSpPr>
          <p:nvPr>
            <p:ph sz="quarter" idx="4"/>
          </p:nvPr>
        </p:nvSpPr>
        <p:spPr>
          <a:xfrm>
            <a:off x="4718050" y="2708275"/>
            <a:ext cx="4041775" cy="3886200"/>
          </a:xfrm>
        </p:spPr>
        <p:txBody>
          <a:bodyPr/>
          <a:lstStyle/>
          <a:p>
            <a:r>
              <a:rPr lang="fr-FR" smtClean="0">
                <a:latin typeface="Calibri" charset="0"/>
                <a:ea typeface="Calibri" charset="0"/>
                <a:cs typeface="Calibri" charset="0"/>
              </a:rPr>
              <a:t>Langue riche</a:t>
            </a:r>
          </a:p>
          <a:p>
            <a:r>
              <a:rPr lang="fr-FR" smtClean="0">
                <a:latin typeface="Calibri" charset="0"/>
                <a:ea typeface="Calibri" charset="0"/>
                <a:cs typeface="Calibri" charset="0"/>
              </a:rPr>
              <a:t>Position exprimée de manière spécifique</a:t>
            </a:r>
          </a:p>
          <a:p>
            <a:pPr lvl="1"/>
            <a:r>
              <a:rPr lang="fr-FR" smtClean="0">
                <a:latin typeface="Calibri" charset="0"/>
                <a:ea typeface="Calibri" charset="0"/>
                <a:cs typeface="Calibri" charset="0"/>
              </a:rPr>
              <a:t>Het bord </a:t>
            </a:r>
            <a:r>
              <a:rPr lang="fr-FR" b="1" smtClean="0">
                <a:latin typeface="Calibri" charset="0"/>
                <a:ea typeface="Calibri" charset="0"/>
                <a:cs typeface="Calibri" charset="0"/>
              </a:rPr>
              <a:t>staat</a:t>
            </a:r>
            <a:r>
              <a:rPr lang="fr-FR" smtClean="0">
                <a:latin typeface="Calibri" charset="0"/>
                <a:ea typeface="Calibri" charset="0"/>
                <a:cs typeface="Calibri" charset="0"/>
              </a:rPr>
              <a:t> op tafel</a:t>
            </a:r>
          </a:p>
          <a:p>
            <a:pPr lvl="1"/>
            <a:r>
              <a:rPr lang="fr-FR" smtClean="0">
                <a:latin typeface="Calibri" charset="0"/>
                <a:ea typeface="Calibri" charset="0"/>
                <a:cs typeface="Calibri" charset="0"/>
              </a:rPr>
              <a:t>De sleutel </a:t>
            </a:r>
            <a:r>
              <a:rPr lang="fr-FR" b="1" smtClean="0">
                <a:latin typeface="Calibri" charset="0"/>
                <a:ea typeface="Calibri" charset="0"/>
                <a:cs typeface="Calibri" charset="0"/>
              </a:rPr>
              <a:t>zit</a:t>
            </a:r>
            <a:r>
              <a:rPr lang="fr-FR" smtClean="0">
                <a:latin typeface="Calibri" charset="0"/>
                <a:ea typeface="Calibri" charset="0"/>
                <a:cs typeface="Calibri" charset="0"/>
              </a:rPr>
              <a:t> in het slot</a:t>
            </a:r>
          </a:p>
          <a:p>
            <a:pPr lvl="1"/>
            <a:r>
              <a:rPr lang="fr-FR" smtClean="0">
                <a:latin typeface="Calibri" charset="0"/>
                <a:ea typeface="Calibri" charset="0"/>
                <a:cs typeface="Calibri" charset="0"/>
              </a:rPr>
              <a:t>Het gebouw </a:t>
            </a:r>
            <a:r>
              <a:rPr lang="fr-FR" b="1" smtClean="0">
                <a:latin typeface="Calibri" charset="0"/>
                <a:ea typeface="Calibri" charset="0"/>
                <a:cs typeface="Calibri" charset="0"/>
              </a:rPr>
              <a:t>ligt</a:t>
            </a:r>
            <a:r>
              <a:rPr lang="fr-FR" smtClean="0">
                <a:latin typeface="Calibri" charset="0"/>
                <a:ea typeface="Calibri" charset="0"/>
                <a:cs typeface="Calibri" charset="0"/>
              </a:rPr>
              <a:t> twee straten verderop</a:t>
            </a:r>
          </a:p>
          <a:p>
            <a:pPr lvl="1"/>
            <a:r>
              <a:rPr lang="fr-FR" smtClean="0">
                <a:latin typeface="Calibri" charset="0"/>
                <a:ea typeface="Calibri" charset="0"/>
                <a:cs typeface="Calibri" charset="0"/>
              </a:rPr>
              <a:t>Er </a:t>
            </a:r>
            <a:r>
              <a:rPr lang="fr-FR" b="1" smtClean="0">
                <a:latin typeface="Calibri" charset="0"/>
                <a:ea typeface="Calibri" charset="0"/>
                <a:cs typeface="Calibri" charset="0"/>
              </a:rPr>
              <a:t>zit</a:t>
            </a:r>
            <a:r>
              <a:rPr lang="fr-FR" smtClean="0">
                <a:latin typeface="Calibri" charset="0"/>
                <a:ea typeface="Calibri" charset="0"/>
                <a:cs typeface="Calibri" charset="0"/>
              </a:rPr>
              <a:t> een spin op het plafond</a:t>
            </a:r>
          </a:p>
          <a:p>
            <a:endParaRPr lang="fr-FR" smtClean="0"/>
          </a:p>
        </p:txBody>
      </p:sp>
      <p:sp>
        <p:nvSpPr>
          <p:cNvPr id="21510" name="Titre 6"/>
          <p:cNvSpPr>
            <a:spLocks noGrp="1"/>
          </p:cNvSpPr>
          <p:nvPr>
            <p:ph type="title"/>
          </p:nvPr>
        </p:nvSpPr>
        <p:spPr>
          <a:xfrm>
            <a:off x="527050" y="73025"/>
            <a:ext cx="8382000" cy="1069975"/>
          </a:xfrm>
        </p:spPr>
        <p:txBody>
          <a:bodyPr>
            <a:normAutofit fontScale="90000"/>
          </a:bodyPr>
          <a:lstStyle/>
          <a:p>
            <a:r>
              <a:rPr lang="fr-FR" dirty="0" smtClean="0">
                <a:latin typeface="Calibri" charset="0"/>
                <a:ea typeface="Calibri" charset="0"/>
                <a:cs typeface="Calibri" charset="0"/>
              </a:rPr>
              <a:t>Un cas concret: les expressions de</a:t>
            </a:r>
            <a:r>
              <a:rPr lang="fr-FR" dirty="0" smtClean="0">
                <a:latin typeface="Calibri" charset="0"/>
                <a:ea typeface="Calibri" charset="0"/>
                <a:cs typeface="Calibri" charset="0"/>
              </a:rPr>
              <a:t> position et de mouvement</a:t>
            </a: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xEl>
                                              <p:pRg st="1" end="1"/>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xEl>
                                              <p:pRg st="2" end="2"/>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xEl>
                                              <p:pRg st="3" end="3"/>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xEl>
                                              <p:pRg st="4" end="4"/>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4" grpId="0" build="p"/>
    </p:bld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ZoneTexte 8"/>
          <p:cNvSpPr txBox="1"/>
          <p:nvPr/>
        </p:nvSpPr>
        <p:spPr>
          <a:xfrm>
            <a:off x="1065213" y="4321175"/>
            <a:ext cx="7013575" cy="12017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fontAlgn="auto">
              <a:spcBef>
                <a:spcPts val="0"/>
              </a:spcBef>
              <a:spcAft>
                <a:spcPts val="0"/>
              </a:spcAft>
              <a:defRPr/>
            </a:pPr>
            <a:r>
              <a:rPr lang="fr-FR" sz="2400" dirty="0">
                <a:latin typeface="Calibri"/>
                <a:cs typeface="Calibri"/>
              </a:rPr>
              <a:t>La victime a été transportée à l'hôpital après avoir été sérieusement touché à la tête et à la poitrine</a:t>
            </a:r>
          </a:p>
          <a:p>
            <a:pPr fontAlgn="auto">
              <a:spcBef>
                <a:spcPts val="0"/>
              </a:spcBef>
              <a:spcAft>
                <a:spcPts val="0"/>
              </a:spcAft>
              <a:defRPr/>
            </a:pPr>
            <a:endParaRPr lang="fr-FR" sz="2400" dirty="0">
              <a:latin typeface="Calibri"/>
              <a:cs typeface="Calibri"/>
            </a:endParaRPr>
          </a:p>
        </p:txBody>
      </p:sp>
      <p:sp>
        <p:nvSpPr>
          <p:cNvPr id="11" name="ZoneTexte 10"/>
          <p:cNvSpPr txBox="1"/>
          <p:nvPr/>
        </p:nvSpPr>
        <p:spPr>
          <a:xfrm>
            <a:off x="1065213" y="1963738"/>
            <a:ext cx="7013575" cy="4603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spAutoFit/>
          </a:bodyPr>
          <a:lstStyle/>
          <a:p>
            <a:pPr fontAlgn="auto">
              <a:spcBef>
                <a:spcPts val="0"/>
              </a:spcBef>
              <a:spcAft>
                <a:spcPts val="0"/>
              </a:spcAft>
              <a:defRPr/>
            </a:pPr>
            <a:r>
              <a:rPr lang="fr-FR" sz="2400" dirty="0" err="1">
                <a:latin typeface="Calibri"/>
                <a:cs typeface="Calibri"/>
              </a:rPr>
              <a:t>Partizan-fans</a:t>
            </a:r>
            <a:r>
              <a:rPr lang="fr-FR" sz="2400" dirty="0">
                <a:latin typeface="Calibri"/>
                <a:cs typeface="Calibri"/>
              </a:rPr>
              <a:t> </a:t>
            </a:r>
            <a:r>
              <a:rPr lang="fr-FR" sz="2400" dirty="0" err="1">
                <a:latin typeface="Calibri"/>
                <a:cs typeface="Calibri"/>
              </a:rPr>
              <a:t>slaan</a:t>
            </a:r>
            <a:r>
              <a:rPr lang="fr-FR" sz="2400" dirty="0">
                <a:latin typeface="Calibri"/>
                <a:cs typeface="Calibri"/>
              </a:rPr>
              <a:t> </a:t>
            </a:r>
            <a:r>
              <a:rPr lang="fr-FR" sz="2400" dirty="0" err="1">
                <a:latin typeface="Calibri"/>
                <a:cs typeface="Calibri"/>
              </a:rPr>
              <a:t>Fransman</a:t>
            </a:r>
            <a:r>
              <a:rPr lang="fr-FR" sz="2400" dirty="0">
                <a:latin typeface="Calibri"/>
                <a:cs typeface="Calibri"/>
              </a:rPr>
              <a:t> </a:t>
            </a:r>
            <a:r>
              <a:rPr lang="fr-FR" sz="2400" dirty="0" err="1">
                <a:latin typeface="Calibri"/>
                <a:cs typeface="Calibri"/>
              </a:rPr>
              <a:t>het</a:t>
            </a:r>
            <a:r>
              <a:rPr lang="fr-FR" sz="2400" dirty="0">
                <a:latin typeface="Calibri"/>
                <a:cs typeface="Calibri"/>
              </a:rPr>
              <a:t> </a:t>
            </a:r>
            <a:r>
              <a:rPr lang="fr-FR" sz="2400" dirty="0" err="1">
                <a:latin typeface="Calibri"/>
                <a:cs typeface="Calibri"/>
              </a:rPr>
              <a:t>ziekenhuis</a:t>
            </a:r>
            <a:r>
              <a:rPr lang="fr-FR" sz="2400" dirty="0">
                <a:latin typeface="Calibri"/>
                <a:cs typeface="Calibri"/>
              </a:rPr>
              <a:t> in</a:t>
            </a:r>
            <a:endParaRPr lang="fr-FR" sz="2400" dirty="0">
              <a:latin typeface="Calibri"/>
              <a:cs typeface="Calibri"/>
            </a:endParaRPr>
          </a:p>
        </p:txBody>
      </p:sp>
      <p:sp>
        <p:nvSpPr>
          <p:cNvPr id="13" name="ZoneTexte 12"/>
          <p:cNvSpPr txBox="1"/>
          <p:nvPr/>
        </p:nvSpPr>
        <p:spPr>
          <a:xfrm>
            <a:off x="1065213" y="2960688"/>
            <a:ext cx="7013575" cy="8302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fontAlgn="auto">
              <a:spcBef>
                <a:spcPts val="0"/>
              </a:spcBef>
              <a:spcAft>
                <a:spcPts val="0"/>
              </a:spcAft>
              <a:defRPr/>
            </a:pPr>
            <a:r>
              <a:rPr lang="fr-FR" sz="2400" dirty="0">
                <a:latin typeface="Calibri"/>
                <a:cs typeface="Calibri"/>
              </a:rPr>
              <a:t>Des fans du </a:t>
            </a:r>
            <a:r>
              <a:rPr lang="fr-FR" sz="2400" dirty="0" err="1">
                <a:latin typeface="Calibri"/>
                <a:cs typeface="Calibri"/>
              </a:rPr>
              <a:t>Partizan</a:t>
            </a:r>
            <a:r>
              <a:rPr lang="fr-FR" sz="2400" dirty="0">
                <a:latin typeface="Calibri"/>
                <a:cs typeface="Calibri"/>
              </a:rPr>
              <a:t> envoient un Français à l’hôpital</a:t>
            </a:r>
          </a:p>
          <a:p>
            <a:pPr fontAlgn="auto">
              <a:spcBef>
                <a:spcPts val="0"/>
              </a:spcBef>
              <a:spcAft>
                <a:spcPts val="0"/>
              </a:spcAft>
              <a:defRPr/>
            </a:pPr>
            <a:endParaRPr lang="fr-FR" sz="2400" dirty="0">
              <a:latin typeface="Calibri"/>
              <a:cs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checkerboard(across)">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animBg="1"/>
    </p:bld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Titre 1"/>
          <p:cNvSpPr>
            <a:spLocks noGrp="1"/>
          </p:cNvSpPr>
          <p:nvPr>
            <p:ph type="title"/>
          </p:nvPr>
        </p:nvSpPr>
        <p:spPr/>
        <p:txBody>
          <a:bodyPr/>
          <a:lstStyle/>
          <a:p>
            <a:r>
              <a:rPr lang="fr-FR" dirty="0" smtClean="0">
                <a:latin typeface="Calibri" charset="0"/>
                <a:ea typeface="Calibri" charset="0"/>
                <a:cs typeface="Calibri" charset="0"/>
              </a:rPr>
              <a:t>Un cas concret: les expressions de mouvement</a:t>
            </a:r>
            <a:endParaRPr lang="fr-FR" dirty="0" smtClean="0"/>
          </a:p>
        </p:txBody>
      </p:sp>
      <p:sp>
        <p:nvSpPr>
          <p:cNvPr id="3" name="Espace réservé du contenu 2"/>
          <p:cNvSpPr>
            <a:spLocks noGrp="1"/>
          </p:cNvSpPr>
          <p:nvPr>
            <p:ph sz="quarter" idx="1"/>
          </p:nvPr>
        </p:nvSpPr>
        <p:spPr/>
        <p:txBody>
          <a:bodyPr/>
          <a:lstStyle/>
          <a:p>
            <a:pPr>
              <a:buFont typeface="Georgia" charset="0"/>
              <a:buNone/>
            </a:pPr>
            <a:endParaRPr lang="fr-FR" smtClean="0">
              <a:latin typeface="Calibri" charset="0"/>
              <a:ea typeface="Calibri" charset="0"/>
              <a:cs typeface="Calibri" charset="0"/>
            </a:endParaRPr>
          </a:p>
          <a:p>
            <a:r>
              <a:rPr lang="fr-FR" smtClean="0">
                <a:latin typeface="Calibri" charset="0"/>
                <a:ea typeface="Calibri" charset="0"/>
                <a:cs typeface="Calibri" charset="0"/>
              </a:rPr>
              <a:t>Typologie de Talmy</a:t>
            </a:r>
          </a:p>
          <a:p>
            <a:pPr lvl="1"/>
            <a:r>
              <a:rPr lang="fr-FR" smtClean="0">
                <a:latin typeface="Calibri" charset="0"/>
                <a:ea typeface="Calibri" charset="0"/>
                <a:cs typeface="Calibri" charset="0"/>
              </a:rPr>
              <a:t>Motion event</a:t>
            </a:r>
          </a:p>
          <a:p>
            <a:pPr lvl="2"/>
            <a:r>
              <a:rPr lang="fr-FR" b="1" smtClean="0">
                <a:solidFill>
                  <a:srgbClr val="D16349"/>
                </a:solidFill>
                <a:latin typeface="Calibri" charset="0"/>
                <a:ea typeface="Calibri" charset="0"/>
                <a:cs typeface="Calibri" charset="0"/>
              </a:rPr>
              <a:t>Figure:</a:t>
            </a:r>
            <a:r>
              <a:rPr lang="fr-FR" smtClean="0">
                <a:latin typeface="Calibri" charset="0"/>
                <a:ea typeface="Calibri" charset="0"/>
                <a:cs typeface="Calibri" charset="0"/>
              </a:rPr>
              <a:t> entité qui bouge</a:t>
            </a:r>
          </a:p>
          <a:p>
            <a:pPr lvl="2"/>
            <a:r>
              <a:rPr lang="fr-FR" b="1" smtClean="0">
                <a:solidFill>
                  <a:srgbClr val="D16349"/>
                </a:solidFill>
                <a:latin typeface="Calibri" charset="0"/>
                <a:ea typeface="Calibri" charset="0"/>
                <a:cs typeface="Calibri" charset="0"/>
              </a:rPr>
              <a:t>Ground:</a:t>
            </a:r>
            <a:r>
              <a:rPr lang="fr-FR" smtClean="0">
                <a:latin typeface="Calibri" charset="0"/>
                <a:ea typeface="Calibri" charset="0"/>
                <a:cs typeface="Calibri" charset="0"/>
              </a:rPr>
              <a:t> entité de référence</a:t>
            </a:r>
          </a:p>
          <a:p>
            <a:pPr lvl="2"/>
            <a:r>
              <a:rPr lang="fr-FR" b="1" smtClean="0">
                <a:solidFill>
                  <a:srgbClr val="D16349"/>
                </a:solidFill>
                <a:latin typeface="Calibri" charset="0"/>
                <a:ea typeface="Calibri" charset="0"/>
                <a:cs typeface="Calibri" charset="0"/>
              </a:rPr>
              <a:t>Path:</a:t>
            </a:r>
            <a:r>
              <a:rPr lang="fr-FR" smtClean="0">
                <a:latin typeface="Calibri" charset="0"/>
                <a:ea typeface="Calibri" charset="0"/>
                <a:cs typeface="Calibri" charset="0"/>
              </a:rPr>
              <a:t> direction suivie</a:t>
            </a:r>
          </a:p>
          <a:p>
            <a:pPr lvl="2"/>
            <a:r>
              <a:rPr lang="fr-FR" b="1" smtClean="0">
                <a:solidFill>
                  <a:srgbClr val="D16349"/>
                </a:solidFill>
                <a:latin typeface="Calibri" charset="0"/>
                <a:ea typeface="Calibri" charset="0"/>
                <a:cs typeface="Calibri" charset="0"/>
              </a:rPr>
              <a:t>Manner: </a:t>
            </a:r>
            <a:r>
              <a:rPr lang="fr-FR" smtClean="0">
                <a:latin typeface="Calibri" charset="0"/>
                <a:ea typeface="Calibri" charset="0"/>
                <a:cs typeface="Calibri" charset="0"/>
              </a:rPr>
              <a:t>type de mouvement</a:t>
            </a:r>
          </a:p>
          <a:p>
            <a:pPr lvl="1"/>
            <a:r>
              <a:rPr lang="fr-FR" i="1" smtClean="0">
                <a:latin typeface="Calibri" charset="0"/>
                <a:ea typeface="Calibri" charset="0"/>
                <a:cs typeface="Calibri" charset="0"/>
              </a:rPr>
              <a:t>Pierre est entré dans l’école en courant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cxnSp>
        <p:nvCxnSpPr>
          <p:cNvPr id="5" name="Connecteur droit 4"/>
          <p:cNvCxnSpPr/>
          <p:nvPr/>
        </p:nvCxnSpPr>
        <p:spPr>
          <a:xfrm>
            <a:off x="774700" y="5311775"/>
            <a:ext cx="7769225" cy="15875"/>
          </a:xfrm>
          <a:prstGeom prst="line">
            <a:avLst/>
          </a:prstGeom>
          <a:ln w="50800">
            <a:solidFill>
              <a:schemeClr val="tx1"/>
            </a:solidFill>
            <a:prstDash val="solid"/>
          </a:ln>
        </p:spPr>
        <p:style>
          <a:lnRef idx="2">
            <a:schemeClr val="accent1"/>
          </a:lnRef>
          <a:fillRef idx="0">
            <a:schemeClr val="accent1"/>
          </a:fillRef>
          <a:effectRef idx="1">
            <a:schemeClr val="accent1"/>
          </a:effectRef>
          <a:fontRef idx="minor">
            <a:schemeClr val="tx1"/>
          </a:fontRef>
        </p:style>
      </p:cxnSp>
      <p:sp>
        <p:nvSpPr>
          <p:cNvPr id="6" name="Cube 5"/>
          <p:cNvSpPr/>
          <p:nvPr/>
        </p:nvSpPr>
        <p:spPr>
          <a:xfrm>
            <a:off x="6334125" y="1022350"/>
            <a:ext cx="2193925" cy="4256088"/>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b="1" dirty="0"/>
              <a:t>ECOLE</a:t>
            </a:r>
            <a:endParaRPr lang="fr-FR" sz="2400" b="1" dirty="0"/>
          </a:p>
        </p:txBody>
      </p:sp>
      <p:sp>
        <p:nvSpPr>
          <p:cNvPr id="7" name="Ellipse 6"/>
          <p:cNvSpPr/>
          <p:nvPr/>
        </p:nvSpPr>
        <p:spPr>
          <a:xfrm>
            <a:off x="1385888" y="2919413"/>
            <a:ext cx="692150" cy="660400"/>
          </a:xfrm>
          <a:prstGeom prst="ellipse">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fr-FR"/>
          </a:p>
        </p:txBody>
      </p:sp>
      <p:cxnSp>
        <p:nvCxnSpPr>
          <p:cNvPr id="9" name="Connecteur droit 8"/>
          <p:cNvCxnSpPr/>
          <p:nvPr/>
        </p:nvCxnSpPr>
        <p:spPr>
          <a:xfrm rot="16200000" flipH="1">
            <a:off x="1229520" y="4066381"/>
            <a:ext cx="989012" cy="15875"/>
          </a:xfrm>
          <a:prstGeom prst="line">
            <a:avLst/>
          </a:prstGeom>
          <a:ln>
            <a:prstDash val="solid"/>
          </a:ln>
        </p:spPr>
        <p:style>
          <a:lnRef idx="2">
            <a:schemeClr val="accent1"/>
          </a:lnRef>
          <a:fillRef idx="0">
            <a:schemeClr val="accent1"/>
          </a:fillRef>
          <a:effectRef idx="1">
            <a:schemeClr val="accent1"/>
          </a:effectRef>
          <a:fontRef idx="minor">
            <a:schemeClr val="tx1"/>
          </a:fontRef>
        </p:style>
      </p:cxnSp>
      <p:cxnSp>
        <p:nvCxnSpPr>
          <p:cNvPr id="11" name="Connecteur droit 10"/>
          <p:cNvCxnSpPr/>
          <p:nvPr/>
        </p:nvCxnSpPr>
        <p:spPr>
          <a:xfrm rot="5400000">
            <a:off x="1196181" y="4758532"/>
            <a:ext cx="709613" cy="330200"/>
          </a:xfrm>
          <a:prstGeom prst="line">
            <a:avLst/>
          </a:prstGeom>
          <a:ln>
            <a:prstDash val="solid"/>
          </a:ln>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16200000" flipH="1">
            <a:off x="1542256" y="4742657"/>
            <a:ext cx="709613" cy="361950"/>
          </a:xfrm>
          <a:prstGeom prst="line">
            <a:avLst/>
          </a:prstGeom>
          <a:ln>
            <a:prstDash val="solid"/>
          </a:ln>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p:nvCxnSpPr>
        <p:spPr>
          <a:xfrm flipV="1">
            <a:off x="1385888" y="3959225"/>
            <a:ext cx="692150" cy="15875"/>
          </a:xfrm>
          <a:prstGeom prst="line">
            <a:avLst/>
          </a:prstGeom>
          <a:ln>
            <a:prstDash val="solid"/>
          </a:ln>
        </p:spPr>
        <p:style>
          <a:lnRef idx="2">
            <a:schemeClr val="accent1"/>
          </a:lnRef>
          <a:fillRef idx="0">
            <a:schemeClr val="accent1"/>
          </a:fillRef>
          <a:effectRef idx="1">
            <a:schemeClr val="accent1"/>
          </a:effectRef>
          <a:fontRef idx="minor">
            <a:schemeClr val="tx1"/>
          </a:fontRef>
        </p:style>
      </p:cxnSp>
      <p:cxnSp>
        <p:nvCxnSpPr>
          <p:cNvPr id="17" name="Connecteur droit avec flèche 16"/>
          <p:cNvCxnSpPr/>
          <p:nvPr/>
        </p:nvCxnSpPr>
        <p:spPr>
          <a:xfrm>
            <a:off x="2919413" y="2919413"/>
            <a:ext cx="2671762" cy="1587"/>
          </a:xfrm>
          <a:prstGeom prst="straightConnector1">
            <a:avLst/>
          </a:prstGeom>
          <a:ln w="12700" cmpd="sng">
            <a:solidFill>
              <a:schemeClr val="tx2"/>
            </a:solidFill>
            <a:prstDash val="solid"/>
            <a:tailEnd type="arrow"/>
          </a:ln>
        </p:spPr>
        <p:style>
          <a:lnRef idx="2">
            <a:schemeClr val="accent1"/>
          </a:lnRef>
          <a:fillRef idx="0">
            <a:schemeClr val="accent1"/>
          </a:fillRef>
          <a:effectRef idx="1">
            <a:schemeClr val="accent1"/>
          </a:effectRef>
          <a:fontRef idx="minor">
            <a:schemeClr val="tx1"/>
          </a:fontRef>
        </p:style>
      </p:cxnSp>
      <p:sp>
        <p:nvSpPr>
          <p:cNvPr id="18" name="ZoneTexte 17"/>
          <p:cNvSpPr txBox="1"/>
          <p:nvPr/>
        </p:nvSpPr>
        <p:spPr>
          <a:xfrm>
            <a:off x="774700" y="2374900"/>
            <a:ext cx="1303338" cy="36988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spAutoFit/>
          </a:bodyPr>
          <a:lstStyle/>
          <a:p>
            <a:pPr fontAlgn="auto">
              <a:spcBef>
                <a:spcPts val="0"/>
              </a:spcBef>
              <a:spcAft>
                <a:spcPts val="0"/>
              </a:spcAft>
              <a:defRPr/>
            </a:pPr>
            <a:r>
              <a:rPr lang="fr-FR" b="1" dirty="0">
                <a:solidFill>
                  <a:schemeClr val="bg1"/>
                </a:solidFill>
              </a:rPr>
              <a:t>FIGURE</a:t>
            </a:r>
            <a:endParaRPr lang="fr-FR" b="1" dirty="0">
              <a:solidFill>
                <a:schemeClr val="bg1"/>
              </a:solidFill>
            </a:endParaRPr>
          </a:p>
        </p:txBody>
      </p:sp>
      <p:sp>
        <p:nvSpPr>
          <p:cNvPr id="19" name="ZoneTexte 18"/>
          <p:cNvSpPr txBox="1"/>
          <p:nvPr/>
        </p:nvSpPr>
        <p:spPr>
          <a:xfrm>
            <a:off x="6334125" y="263525"/>
            <a:ext cx="1500188" cy="36988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spAutoFit/>
          </a:bodyPr>
          <a:lstStyle/>
          <a:p>
            <a:pPr fontAlgn="auto">
              <a:spcBef>
                <a:spcPts val="0"/>
              </a:spcBef>
              <a:spcAft>
                <a:spcPts val="0"/>
              </a:spcAft>
              <a:defRPr/>
            </a:pPr>
            <a:r>
              <a:rPr lang="fr-FR" b="1" dirty="0">
                <a:solidFill>
                  <a:schemeClr val="bg1"/>
                </a:solidFill>
              </a:rPr>
              <a:t>GROUND</a:t>
            </a:r>
            <a:endParaRPr lang="fr-FR" b="1" dirty="0">
              <a:solidFill>
                <a:schemeClr val="bg1"/>
              </a:solidFill>
            </a:endParaRPr>
          </a:p>
        </p:txBody>
      </p:sp>
      <p:sp>
        <p:nvSpPr>
          <p:cNvPr id="20" name="ZoneTexte 19"/>
          <p:cNvSpPr txBox="1"/>
          <p:nvPr/>
        </p:nvSpPr>
        <p:spPr>
          <a:xfrm>
            <a:off x="3821113" y="2006600"/>
            <a:ext cx="995362" cy="3683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spAutoFit/>
          </a:bodyPr>
          <a:lstStyle/>
          <a:p>
            <a:pPr fontAlgn="auto">
              <a:spcBef>
                <a:spcPts val="0"/>
              </a:spcBef>
              <a:spcAft>
                <a:spcPts val="0"/>
              </a:spcAft>
              <a:defRPr/>
            </a:pPr>
            <a:r>
              <a:rPr lang="fr-FR" b="1" dirty="0">
                <a:solidFill>
                  <a:schemeClr val="bg1"/>
                </a:solidFill>
              </a:rPr>
              <a:t>PATH</a:t>
            </a:r>
            <a:endParaRPr lang="fr-FR" b="1" dirty="0">
              <a:solidFill>
                <a:schemeClr val="bg1"/>
              </a:solidFill>
            </a:endParaRPr>
          </a:p>
        </p:txBody>
      </p:sp>
      <p:sp>
        <p:nvSpPr>
          <p:cNvPr id="21" name="ZoneTexte 20"/>
          <p:cNvSpPr txBox="1"/>
          <p:nvPr/>
        </p:nvSpPr>
        <p:spPr>
          <a:xfrm>
            <a:off x="3973513" y="3790950"/>
            <a:ext cx="1320800" cy="36988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spAutoFit/>
          </a:bodyPr>
          <a:lstStyle/>
          <a:p>
            <a:pPr fontAlgn="auto">
              <a:spcBef>
                <a:spcPts val="0"/>
              </a:spcBef>
              <a:spcAft>
                <a:spcPts val="0"/>
              </a:spcAft>
              <a:defRPr/>
            </a:pPr>
            <a:r>
              <a:rPr lang="fr-FR" b="1" dirty="0">
                <a:solidFill>
                  <a:schemeClr val="bg1"/>
                </a:solidFill>
              </a:rPr>
              <a:t>MANNER</a:t>
            </a:r>
            <a:endParaRPr lang="fr-FR" b="1" dirty="0">
              <a:solidFill>
                <a:schemeClr val="bg1"/>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Espace réservé du texte 3"/>
          <p:cNvSpPr>
            <a:spLocks noGrp="1"/>
          </p:cNvSpPr>
          <p:nvPr>
            <p:ph type="body" idx="1"/>
          </p:nvPr>
        </p:nvSpPr>
        <p:spPr>
          <a:xfrm>
            <a:off x="381000" y="2244725"/>
            <a:ext cx="4041775" cy="457200"/>
          </a:xfrm>
          <a:solidFill>
            <a:schemeClr val="accent1"/>
          </a:solidFill>
        </p:spPr>
        <p:txBody>
          <a:bodyPr/>
          <a:lstStyle/>
          <a:p>
            <a:pPr marL="44450"/>
            <a:r>
              <a:rPr lang="fr-FR" smtClean="0">
                <a:solidFill>
                  <a:schemeClr val="bg1"/>
                </a:solidFill>
              </a:rPr>
              <a:t>Verb-framed languages</a:t>
            </a:r>
          </a:p>
        </p:txBody>
      </p:sp>
      <p:sp>
        <p:nvSpPr>
          <p:cNvPr id="26627" name="Espace réservé du texte 4"/>
          <p:cNvSpPr>
            <a:spLocks noGrp="1"/>
          </p:cNvSpPr>
          <p:nvPr>
            <p:ph type="body" sz="half" idx="3"/>
          </p:nvPr>
        </p:nvSpPr>
        <p:spPr>
          <a:xfrm>
            <a:off x="4721225" y="2244725"/>
            <a:ext cx="4041775" cy="457200"/>
          </a:xfrm>
          <a:solidFill>
            <a:srgbClr val="53548A"/>
          </a:solidFill>
        </p:spPr>
        <p:txBody>
          <a:bodyPr/>
          <a:lstStyle/>
          <a:p>
            <a:pPr marL="44450"/>
            <a:r>
              <a:rPr lang="fr-FR" dirty="0" err="1" smtClean="0">
                <a:solidFill>
                  <a:srgbClr val="FFFFFF"/>
                </a:solidFill>
              </a:rPr>
              <a:t>Satellite-framed</a:t>
            </a:r>
            <a:r>
              <a:rPr lang="fr-FR" dirty="0" smtClean="0">
                <a:solidFill>
                  <a:srgbClr val="FFFFFF"/>
                </a:solidFill>
              </a:rPr>
              <a:t> </a:t>
            </a:r>
            <a:r>
              <a:rPr lang="fr-FR" dirty="0" err="1" smtClean="0">
                <a:solidFill>
                  <a:srgbClr val="FFFFFF"/>
                </a:solidFill>
              </a:rPr>
              <a:t>languages</a:t>
            </a:r>
            <a:endParaRPr lang="fr-FR" dirty="0" smtClean="0">
              <a:solidFill>
                <a:srgbClr val="FFFFFF"/>
              </a:solidFill>
            </a:endParaRPr>
          </a:p>
        </p:txBody>
      </p:sp>
      <p:sp>
        <p:nvSpPr>
          <p:cNvPr id="3" name="Espace réservé du contenu 2"/>
          <p:cNvSpPr>
            <a:spLocks noGrp="1"/>
          </p:cNvSpPr>
          <p:nvPr>
            <p:ph sz="quarter" idx="2"/>
          </p:nvPr>
        </p:nvSpPr>
        <p:spPr>
          <a:xfrm>
            <a:off x="381000" y="2708275"/>
            <a:ext cx="4041775" cy="3886200"/>
          </a:xfrm>
        </p:spPr>
        <p:txBody>
          <a:bodyPr>
            <a:normAutofit lnSpcReduction="10000"/>
          </a:bodyPr>
          <a:lstStyle/>
          <a:p>
            <a:r>
              <a:rPr lang="fr-FR" b="1" dirty="0" err="1" smtClean="0"/>
              <a:t>Path</a:t>
            </a:r>
            <a:r>
              <a:rPr lang="fr-FR" dirty="0" smtClean="0"/>
              <a:t> exprimé par le verbe principal</a:t>
            </a:r>
          </a:p>
          <a:p>
            <a:r>
              <a:rPr lang="fr-FR" b="1" dirty="0" err="1" smtClean="0"/>
              <a:t>Manner</a:t>
            </a:r>
            <a:r>
              <a:rPr lang="fr-FR" dirty="0" smtClean="0"/>
              <a:t> exprimée par un élément périphrastique</a:t>
            </a:r>
          </a:p>
          <a:p>
            <a:r>
              <a:rPr lang="fr-FR" dirty="0" smtClean="0"/>
              <a:t>Français, langues romanes en général</a:t>
            </a:r>
            <a:endParaRPr lang="fr-FR" i="1" dirty="0" smtClean="0"/>
          </a:p>
          <a:p>
            <a:pPr lvl="1"/>
            <a:r>
              <a:rPr lang="fr-FR" i="1" dirty="0" smtClean="0"/>
              <a:t>Pierre </a:t>
            </a:r>
            <a:r>
              <a:rPr lang="fr-FR" b="1" i="1" dirty="0" smtClean="0"/>
              <a:t>entra (=</a:t>
            </a:r>
            <a:r>
              <a:rPr lang="fr-FR" b="1" i="1" dirty="0" err="1" smtClean="0"/>
              <a:t>path</a:t>
            </a:r>
            <a:r>
              <a:rPr lang="fr-FR" b="1" i="1" dirty="0" smtClean="0"/>
              <a:t>)</a:t>
            </a:r>
            <a:r>
              <a:rPr lang="fr-FR" i="1" dirty="0" smtClean="0"/>
              <a:t> dans l’école </a:t>
            </a:r>
            <a:r>
              <a:rPr lang="fr-FR" b="1" i="1" dirty="0" smtClean="0"/>
              <a:t>en courant (=</a:t>
            </a:r>
            <a:r>
              <a:rPr lang="fr-FR" b="1" i="1" dirty="0" err="1" smtClean="0"/>
              <a:t>manner</a:t>
            </a:r>
            <a:r>
              <a:rPr lang="fr-FR" b="1" i="1" dirty="0" smtClean="0"/>
              <a:t>)</a:t>
            </a:r>
          </a:p>
          <a:p>
            <a:pPr lvl="1"/>
            <a:endParaRPr lang="fr-FR" dirty="0" smtClean="0"/>
          </a:p>
          <a:p>
            <a:pPr lvl="2"/>
            <a:endParaRPr lang="fr-FR" dirty="0" smtClean="0"/>
          </a:p>
        </p:txBody>
      </p:sp>
      <p:sp>
        <p:nvSpPr>
          <p:cNvPr id="6" name="Espace réservé du contenu 5"/>
          <p:cNvSpPr>
            <a:spLocks noGrp="1"/>
          </p:cNvSpPr>
          <p:nvPr>
            <p:ph sz="quarter" idx="4"/>
          </p:nvPr>
        </p:nvSpPr>
        <p:spPr>
          <a:xfrm>
            <a:off x="4718050" y="2708275"/>
            <a:ext cx="4041775" cy="3886200"/>
          </a:xfrm>
        </p:spPr>
        <p:txBody>
          <a:bodyPr/>
          <a:lstStyle/>
          <a:p>
            <a:r>
              <a:rPr lang="fr-FR" b="1" smtClean="0"/>
              <a:t>Manner</a:t>
            </a:r>
            <a:r>
              <a:rPr lang="fr-FR" smtClean="0"/>
              <a:t> exprimée dans le verbe principal</a:t>
            </a:r>
          </a:p>
          <a:p>
            <a:r>
              <a:rPr lang="fr-FR" b="1" smtClean="0"/>
              <a:t>Path</a:t>
            </a:r>
            <a:r>
              <a:rPr lang="fr-FR" smtClean="0"/>
              <a:t> exprimé dans un élément accompagnant le verbe</a:t>
            </a:r>
          </a:p>
          <a:p>
            <a:r>
              <a:rPr lang="fr-FR" smtClean="0"/>
              <a:t>Langues germaniques</a:t>
            </a:r>
          </a:p>
          <a:p>
            <a:pPr lvl="1"/>
            <a:r>
              <a:rPr lang="fr-FR" smtClean="0"/>
              <a:t>Piet </a:t>
            </a:r>
            <a:r>
              <a:rPr lang="fr-FR" b="1" smtClean="0"/>
              <a:t>liep</a:t>
            </a:r>
            <a:r>
              <a:rPr lang="fr-FR" smtClean="0"/>
              <a:t> (=</a:t>
            </a:r>
            <a:r>
              <a:rPr lang="fr-FR" b="1" smtClean="0"/>
              <a:t>manner</a:t>
            </a:r>
            <a:r>
              <a:rPr lang="fr-FR" smtClean="0"/>
              <a:t>) de school </a:t>
            </a:r>
            <a:r>
              <a:rPr lang="fr-FR" b="1" smtClean="0"/>
              <a:t>binnen</a:t>
            </a:r>
            <a:r>
              <a:rPr lang="fr-FR" smtClean="0"/>
              <a:t> (=</a:t>
            </a:r>
            <a:r>
              <a:rPr lang="fr-FR" b="1" smtClean="0"/>
              <a:t>path</a:t>
            </a:r>
            <a:r>
              <a:rPr lang="fr-FR" smtClean="0"/>
              <a:t>)</a:t>
            </a:r>
          </a:p>
        </p:txBody>
      </p:sp>
      <p:sp>
        <p:nvSpPr>
          <p:cNvPr id="26630" name="Titre 1"/>
          <p:cNvSpPr>
            <a:spLocks noGrp="1"/>
          </p:cNvSpPr>
          <p:nvPr>
            <p:ph type="title"/>
          </p:nvPr>
        </p:nvSpPr>
        <p:spPr>
          <a:xfrm>
            <a:off x="381000" y="27910"/>
            <a:ext cx="8382000" cy="1069975"/>
          </a:xfrm>
        </p:spPr>
        <p:txBody>
          <a:bodyPr/>
          <a:lstStyle/>
          <a:p>
            <a:r>
              <a:rPr lang="fr-FR" dirty="0" smtClean="0"/>
              <a:t>Typologie de </a:t>
            </a:r>
            <a:r>
              <a:rPr lang="fr-FR" dirty="0" err="1" smtClean="0"/>
              <a:t>Talmy</a:t>
            </a: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heckerboard(across)">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Effect transition="in" filter="checkerboard(across)">
                                      <p:cBhvr>
                                        <p:cTn id="21" dur="500"/>
                                        <p:tgtEl>
                                          <p:spTgt spid="6">
                                            <p:txEl>
                                              <p:pRg st="0" end="0"/>
                                            </p:txEl>
                                          </p:spTgt>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6">
                                            <p:txEl>
                                              <p:pRg st="1" end="1"/>
                                            </p:txEl>
                                          </p:spTgt>
                                        </p:tgtEl>
                                        <p:attrNameLst>
                                          <p:attrName>style.visibility</p:attrName>
                                        </p:attrNameLst>
                                      </p:cBhvr>
                                      <p:to>
                                        <p:strVal val="visible"/>
                                      </p:to>
                                    </p:set>
                                    <p:animEffect transition="in" filter="checkerboard(across)">
                                      <p:cBhvr>
                                        <p:cTn id="24" dur="500"/>
                                        <p:tgtEl>
                                          <p:spTgt spid="6">
                                            <p:txEl>
                                              <p:pRg st="1" end="1"/>
                                            </p:txEl>
                                          </p:spTgt>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checkerboard(across)">
                                      <p:cBhvr>
                                        <p:cTn id="27" dur="500"/>
                                        <p:tgtEl>
                                          <p:spTgt spid="6">
                                            <p:txEl>
                                              <p:pRg st="2" end="2"/>
                                            </p:txEl>
                                          </p:spTgt>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6">
                                            <p:txEl>
                                              <p:pRg st="3" end="3"/>
                                            </p:txEl>
                                          </p:spTgt>
                                        </p:tgtEl>
                                        <p:attrNameLst>
                                          <p:attrName>style.visibility</p:attrName>
                                        </p:attrNameLst>
                                      </p:cBhvr>
                                      <p:to>
                                        <p:strVal val="visible"/>
                                      </p:to>
                                    </p:set>
                                    <p:animEffect transition="in" filter="checkerboard(across)">
                                      <p:cBhvr>
                                        <p:cTn id="30"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6" grpId="0" build="allAtOnce"/>
    </p:bld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Titre 1"/>
          <p:cNvSpPr>
            <a:spLocks noGrp="1"/>
          </p:cNvSpPr>
          <p:nvPr>
            <p:ph type="title"/>
          </p:nvPr>
        </p:nvSpPr>
        <p:spPr>
          <a:xfrm>
            <a:off x="381000" y="0"/>
            <a:ext cx="8229600" cy="1066800"/>
          </a:xfrm>
        </p:spPr>
        <p:txBody>
          <a:bodyPr/>
          <a:lstStyle/>
          <a:p>
            <a:r>
              <a:rPr lang="fr-FR" dirty="0" smtClean="0">
                <a:latin typeface="Calibri" charset="0"/>
                <a:ea typeface="Calibri" charset="0"/>
                <a:cs typeface="Calibri" charset="0"/>
              </a:rPr>
              <a:t>Emplois de </a:t>
            </a:r>
            <a:r>
              <a:rPr lang="fr-FR" i="1" dirty="0" err="1" smtClean="0">
                <a:latin typeface="Calibri" charset="0"/>
                <a:ea typeface="Calibri" charset="0"/>
                <a:cs typeface="Calibri" charset="0"/>
              </a:rPr>
              <a:t>zitten</a:t>
            </a:r>
            <a:endParaRPr lang="fr-FR" i="1" dirty="0" smtClean="0">
              <a:latin typeface="Calibri" charset="0"/>
              <a:ea typeface="Calibri" charset="0"/>
              <a:cs typeface="Calibri" charset="0"/>
            </a:endParaRPr>
          </a:p>
        </p:txBody>
      </p:sp>
      <p:sp>
        <p:nvSpPr>
          <p:cNvPr id="5" name="ZoneTexte 4"/>
          <p:cNvSpPr txBox="1"/>
          <p:nvPr/>
        </p:nvSpPr>
        <p:spPr>
          <a:xfrm>
            <a:off x="381000" y="1162050"/>
            <a:ext cx="8382000" cy="1200150"/>
          </a:xfrm>
          <a:prstGeom prst="rect">
            <a:avLst/>
          </a:prstGeom>
        </p:spPr>
        <p:style>
          <a:lnRef idx="3">
            <a:schemeClr val="lt1"/>
          </a:lnRef>
          <a:fillRef idx="1">
            <a:schemeClr val="accent1"/>
          </a:fillRef>
          <a:effectRef idx="1">
            <a:schemeClr val="accent1"/>
          </a:effectRef>
          <a:fontRef idx="minor">
            <a:schemeClr val="lt1"/>
          </a:fontRef>
        </p:style>
        <p:txBody>
          <a:bodyPr>
            <a:spAutoFit/>
          </a:bodyPr>
          <a:lstStyle/>
          <a:p>
            <a:pPr marL="514350" indent="-514350" fontAlgn="auto">
              <a:spcBef>
                <a:spcPts val="0"/>
              </a:spcBef>
              <a:spcAft>
                <a:spcPts val="0"/>
              </a:spcAft>
              <a:buFontTx/>
              <a:buAutoNum type="romanLcParenBoth"/>
              <a:defRPr/>
            </a:pPr>
            <a:r>
              <a:rPr lang="fr-FR" sz="2400" dirty="0">
                <a:latin typeface="Calibri"/>
                <a:cs typeface="Calibri"/>
              </a:rPr>
              <a:t>Être en position assise (+ variété de positions)</a:t>
            </a:r>
          </a:p>
          <a:p>
            <a:pPr marL="514350" indent="-514350" fontAlgn="auto">
              <a:spcBef>
                <a:spcPts val="0"/>
              </a:spcBef>
              <a:spcAft>
                <a:spcPts val="0"/>
              </a:spcAft>
              <a:defRPr/>
            </a:pPr>
            <a:r>
              <a:rPr lang="fr-FR" sz="2400" dirty="0">
                <a:latin typeface="Calibri"/>
                <a:cs typeface="Calibri"/>
              </a:rPr>
              <a:t>	=&gt; position par défaut des petits animaux</a:t>
            </a:r>
          </a:p>
          <a:p>
            <a:pPr marL="514350" indent="-514350" fontAlgn="auto">
              <a:spcBef>
                <a:spcPts val="0"/>
              </a:spcBef>
              <a:spcAft>
                <a:spcPts val="0"/>
              </a:spcAft>
              <a:defRPr/>
            </a:pPr>
            <a:r>
              <a:rPr lang="fr-FR" sz="2400" dirty="0">
                <a:latin typeface="Calibri"/>
                <a:cs typeface="Calibri"/>
              </a:rPr>
              <a:t>		=&gt; position pas défaut des insectes</a:t>
            </a:r>
          </a:p>
        </p:txBody>
      </p:sp>
      <p:sp>
        <p:nvSpPr>
          <p:cNvPr id="6" name="ZoneTexte 5"/>
          <p:cNvSpPr txBox="1"/>
          <p:nvPr/>
        </p:nvSpPr>
        <p:spPr>
          <a:xfrm>
            <a:off x="381000" y="2506663"/>
            <a:ext cx="4191000" cy="1385887"/>
          </a:xfrm>
          <a:prstGeom prst="rect">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a:spAutoFit/>
          </a:bodyPr>
          <a:lstStyle/>
          <a:p>
            <a:pPr fontAlgn="auto">
              <a:spcBef>
                <a:spcPts val="0"/>
              </a:spcBef>
              <a:spcAft>
                <a:spcPts val="0"/>
              </a:spcAft>
              <a:defRPr/>
            </a:pPr>
            <a:r>
              <a:rPr lang="fr-FR" sz="2400" dirty="0">
                <a:latin typeface="Calibri"/>
                <a:cs typeface="Calibri"/>
              </a:rPr>
              <a:t>(i</a:t>
            </a:r>
            <a:r>
              <a:rPr lang="nl-BE" sz="2400" dirty="0">
                <a:latin typeface="Calibri"/>
                <a:cs typeface="Calibri"/>
              </a:rPr>
              <a:t>i) C</a:t>
            </a:r>
            <a:r>
              <a:rPr lang="nl-BE" sz="2400" b="1" dirty="0">
                <a:latin typeface="Calibri"/>
                <a:cs typeface="Calibri"/>
              </a:rPr>
              <a:t>ontainment</a:t>
            </a:r>
          </a:p>
          <a:p>
            <a:pPr fontAlgn="auto">
              <a:spcBef>
                <a:spcPts val="0"/>
              </a:spcBef>
              <a:spcAft>
                <a:spcPts val="0"/>
              </a:spcAft>
              <a:defRPr/>
            </a:pPr>
            <a:r>
              <a:rPr lang="nl-BE" sz="2000" i="1" dirty="0">
                <a:latin typeface="Calibri"/>
                <a:cs typeface="Calibri"/>
              </a:rPr>
              <a:t>Hij zit in de gevangenis</a:t>
            </a:r>
          </a:p>
          <a:p>
            <a:pPr fontAlgn="auto">
              <a:spcBef>
                <a:spcPts val="0"/>
              </a:spcBef>
              <a:spcAft>
                <a:spcPts val="0"/>
              </a:spcAft>
              <a:defRPr/>
            </a:pPr>
            <a:r>
              <a:rPr lang="nl-BE" sz="2000" i="1" dirty="0">
                <a:latin typeface="Calibri"/>
                <a:cs typeface="Calibri"/>
              </a:rPr>
              <a:t>‘Il est en prison’</a:t>
            </a:r>
          </a:p>
          <a:p>
            <a:pPr fontAlgn="auto">
              <a:spcBef>
                <a:spcPts val="0"/>
              </a:spcBef>
              <a:spcAft>
                <a:spcPts val="0"/>
              </a:spcAft>
              <a:defRPr/>
            </a:pPr>
            <a:endParaRPr lang="fr-FR" sz="2000" i="1" dirty="0">
              <a:latin typeface="Calibri"/>
              <a:cs typeface="Calibri"/>
            </a:endParaRPr>
          </a:p>
        </p:txBody>
      </p:sp>
      <p:sp>
        <p:nvSpPr>
          <p:cNvPr id="9" name="ZoneTexte 8"/>
          <p:cNvSpPr txBox="1"/>
          <p:nvPr/>
        </p:nvSpPr>
        <p:spPr>
          <a:xfrm>
            <a:off x="4800600" y="2514600"/>
            <a:ext cx="3962400" cy="2616200"/>
          </a:xfrm>
          <a:prstGeom prst="rect">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a:spAutoFit/>
          </a:bodyPr>
          <a:lstStyle/>
          <a:p>
            <a:pPr fontAlgn="auto">
              <a:spcBef>
                <a:spcPts val="0"/>
              </a:spcBef>
              <a:spcAft>
                <a:spcPts val="0"/>
              </a:spcAft>
              <a:defRPr/>
            </a:pPr>
            <a:r>
              <a:rPr lang="fr-FR" sz="2400" dirty="0">
                <a:latin typeface="Calibri"/>
                <a:cs typeface="Calibri"/>
              </a:rPr>
              <a:t>(i</a:t>
            </a:r>
            <a:r>
              <a:rPr lang="nl-BE" sz="2400" dirty="0">
                <a:latin typeface="Calibri"/>
                <a:cs typeface="Calibri"/>
              </a:rPr>
              <a:t>ii) </a:t>
            </a:r>
            <a:r>
              <a:rPr lang="nl-BE" sz="2400" b="1" dirty="0">
                <a:latin typeface="Calibri"/>
                <a:cs typeface="Calibri"/>
              </a:rPr>
              <a:t>Contact</a:t>
            </a:r>
          </a:p>
          <a:p>
            <a:pPr fontAlgn="auto">
              <a:spcBef>
                <a:spcPts val="0"/>
              </a:spcBef>
              <a:spcAft>
                <a:spcPts val="0"/>
              </a:spcAft>
              <a:defRPr/>
            </a:pPr>
            <a:r>
              <a:rPr lang="nl-BE" sz="2000" i="1" dirty="0">
                <a:latin typeface="Calibri"/>
                <a:cs typeface="Calibri"/>
              </a:rPr>
              <a:t>Er zit geen deurknob aan deze deur </a:t>
            </a:r>
          </a:p>
          <a:p>
            <a:pPr fontAlgn="auto">
              <a:spcBef>
                <a:spcPts val="0"/>
              </a:spcBef>
              <a:spcAft>
                <a:spcPts val="0"/>
              </a:spcAft>
              <a:defRPr/>
            </a:pPr>
            <a:r>
              <a:rPr lang="nl-BE" sz="2000" i="1" dirty="0">
                <a:latin typeface="Calibri"/>
                <a:cs typeface="Calibri"/>
              </a:rPr>
              <a:t>‘Il n’y a pas de clenche à cette porte’’</a:t>
            </a:r>
          </a:p>
          <a:p>
            <a:pPr fontAlgn="auto">
              <a:spcBef>
                <a:spcPts val="0"/>
              </a:spcBef>
              <a:spcAft>
                <a:spcPts val="0"/>
              </a:spcAft>
              <a:defRPr/>
            </a:pPr>
            <a:r>
              <a:rPr lang="nl-BE" sz="2000" i="1" dirty="0">
                <a:latin typeface="Calibri"/>
                <a:cs typeface="Calibri"/>
              </a:rPr>
              <a:t>De backhand van Federer zit net naast</a:t>
            </a:r>
          </a:p>
          <a:p>
            <a:pPr fontAlgn="auto">
              <a:spcBef>
                <a:spcPts val="0"/>
              </a:spcBef>
              <a:spcAft>
                <a:spcPts val="0"/>
              </a:spcAft>
              <a:defRPr/>
            </a:pPr>
            <a:r>
              <a:rPr lang="nl-BE" sz="2000" i="1" dirty="0">
                <a:latin typeface="Calibri"/>
                <a:cs typeface="Calibri"/>
              </a:rPr>
              <a:t>‘est juste à côté de la ligne’</a:t>
            </a:r>
          </a:p>
          <a:p>
            <a:pPr fontAlgn="auto">
              <a:spcBef>
                <a:spcPts val="0"/>
              </a:spcBef>
              <a:spcAft>
                <a:spcPts val="0"/>
              </a:spcAft>
              <a:defRPr/>
            </a:pPr>
            <a:endParaRPr lang="fr-FR" sz="2000" i="1" dirty="0">
              <a:latin typeface="Calibri"/>
              <a:cs typeface="Calibri"/>
            </a:endParaRPr>
          </a:p>
        </p:txBody>
      </p:sp>
      <p:sp>
        <p:nvSpPr>
          <p:cNvPr id="10" name="ZoneTexte 9"/>
          <p:cNvSpPr txBox="1"/>
          <p:nvPr/>
        </p:nvSpPr>
        <p:spPr>
          <a:xfrm>
            <a:off x="381000" y="4038600"/>
            <a:ext cx="4267200" cy="2308225"/>
          </a:xfrm>
          <a:prstGeom prst="rect">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a:spAutoFit/>
          </a:bodyPr>
          <a:lstStyle/>
          <a:p>
            <a:pPr fontAlgn="auto">
              <a:spcBef>
                <a:spcPts val="0"/>
              </a:spcBef>
              <a:spcAft>
                <a:spcPts val="0"/>
              </a:spcAft>
              <a:defRPr/>
            </a:pPr>
            <a:r>
              <a:rPr lang="fr-FR" sz="2400" dirty="0">
                <a:latin typeface="Calibri"/>
                <a:cs typeface="Calibri"/>
              </a:rPr>
              <a:t>(i</a:t>
            </a:r>
            <a:r>
              <a:rPr lang="nl-BE" sz="2400" dirty="0">
                <a:latin typeface="Calibri"/>
                <a:cs typeface="Calibri"/>
              </a:rPr>
              <a:t>ib) </a:t>
            </a:r>
            <a:r>
              <a:rPr lang="nl-BE" sz="2400" b="1" dirty="0">
                <a:latin typeface="Calibri"/>
                <a:cs typeface="Calibri"/>
              </a:rPr>
              <a:t>Containment métaphorique</a:t>
            </a:r>
          </a:p>
          <a:p>
            <a:pPr fontAlgn="auto">
              <a:spcBef>
                <a:spcPts val="0"/>
              </a:spcBef>
              <a:spcAft>
                <a:spcPts val="0"/>
              </a:spcAft>
              <a:defRPr/>
            </a:pPr>
            <a:r>
              <a:rPr lang="nl-BE" sz="2000" i="1" dirty="0">
                <a:latin typeface="Calibri"/>
                <a:cs typeface="Calibri"/>
              </a:rPr>
              <a:t>Er zit spanning in deze wedstrijd</a:t>
            </a:r>
          </a:p>
          <a:p>
            <a:pPr fontAlgn="auto">
              <a:spcBef>
                <a:spcPts val="0"/>
              </a:spcBef>
              <a:spcAft>
                <a:spcPts val="0"/>
              </a:spcAft>
              <a:defRPr/>
            </a:pPr>
            <a:r>
              <a:rPr lang="nl-BE" sz="2000" i="1" dirty="0">
                <a:latin typeface="Calibri"/>
                <a:cs typeface="Calibri"/>
              </a:rPr>
              <a:t>‘Il y a du suspense dans ce match’</a:t>
            </a:r>
          </a:p>
          <a:p>
            <a:pPr fontAlgn="auto">
              <a:spcBef>
                <a:spcPts val="0"/>
              </a:spcBef>
              <a:spcAft>
                <a:spcPts val="0"/>
              </a:spcAft>
              <a:defRPr/>
            </a:pPr>
            <a:r>
              <a:rPr lang="nl-BE" sz="2000" i="1" dirty="0">
                <a:latin typeface="Calibri"/>
                <a:cs typeface="Calibri"/>
              </a:rPr>
              <a:t>Ik zit in de problemen</a:t>
            </a:r>
          </a:p>
          <a:p>
            <a:pPr fontAlgn="auto">
              <a:spcBef>
                <a:spcPts val="0"/>
              </a:spcBef>
              <a:spcAft>
                <a:spcPts val="0"/>
              </a:spcAft>
              <a:defRPr/>
            </a:pPr>
            <a:r>
              <a:rPr lang="nl-BE" sz="2000" i="1" dirty="0">
                <a:latin typeface="Calibri"/>
                <a:cs typeface="Calibri"/>
              </a:rPr>
              <a:t>‘J’ai des problèmes jusque par-dessus la tête’</a:t>
            </a:r>
          </a:p>
          <a:p>
            <a:pPr fontAlgn="auto">
              <a:spcBef>
                <a:spcPts val="0"/>
              </a:spcBef>
              <a:spcAft>
                <a:spcPts val="0"/>
              </a:spcAft>
              <a:defRPr/>
            </a:pPr>
            <a:endParaRPr lang="fr-FR" sz="2000" i="1" dirty="0">
              <a:latin typeface="Calibri"/>
              <a:cs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 guise de conclusion</a:t>
            </a:r>
            <a:endParaRPr lang="fr-FR" dirty="0"/>
          </a:p>
        </p:txBody>
      </p:sp>
      <p:sp>
        <p:nvSpPr>
          <p:cNvPr id="3" name="Espace réservé du contenu 2"/>
          <p:cNvSpPr>
            <a:spLocks noGrp="1"/>
          </p:cNvSpPr>
          <p:nvPr>
            <p:ph sz="quarter" idx="1"/>
          </p:nvPr>
        </p:nvSpPr>
        <p:spPr/>
        <p:txBody>
          <a:bodyPr>
            <a:normAutofit fontScale="92500" lnSpcReduction="10000"/>
          </a:bodyPr>
          <a:lstStyle/>
          <a:p>
            <a:r>
              <a:rPr lang="fr-FR" dirty="0" smtClean="0"/>
              <a:t>Les métaphores sont partout</a:t>
            </a:r>
          </a:p>
          <a:p>
            <a:pPr lvl="1"/>
            <a:r>
              <a:rPr lang="fr-FR" dirty="0" smtClean="0"/>
              <a:t>construction </a:t>
            </a:r>
            <a:r>
              <a:rPr lang="fr-FR" dirty="0" smtClean="0"/>
              <a:t>conceptuelle centrale au développement de notre mode de pensée</a:t>
            </a:r>
            <a:endParaRPr lang="fr-FR" dirty="0" smtClean="0"/>
          </a:p>
          <a:p>
            <a:pPr lvl="1"/>
            <a:r>
              <a:rPr lang="fr-FR" dirty="0" smtClean="0"/>
              <a:t>basées </a:t>
            </a:r>
            <a:r>
              <a:rPr lang="fr-FR" dirty="0" smtClean="0"/>
              <a:t>sur l’expérience physique que nous faisons du monde qui nous </a:t>
            </a:r>
            <a:r>
              <a:rPr lang="fr-FR" dirty="0" smtClean="0"/>
              <a:t>entoure</a:t>
            </a:r>
          </a:p>
          <a:p>
            <a:pPr lvl="1"/>
            <a:r>
              <a:rPr lang="fr-FR" dirty="0" smtClean="0"/>
              <a:t>Métaphores langagières sont possibles gr</a:t>
            </a:r>
            <a:r>
              <a:rPr lang="fr-FR" dirty="0" smtClean="0"/>
              <a:t>âce à cette conception métaphorique du monde</a:t>
            </a:r>
          </a:p>
          <a:p>
            <a:pPr lvl="1"/>
            <a:r>
              <a:rPr lang="fr-FR" dirty="0" smtClean="0"/>
              <a:t>Métaphores font le lien entre raison et imagination et permettent envisager une synthèse </a:t>
            </a:r>
            <a:r>
              <a:rPr lang="fr-FR" dirty="0" err="1" smtClean="0"/>
              <a:t>éxpérientialiste</a:t>
            </a:r>
            <a:r>
              <a:rPr lang="fr-FR" dirty="0" smtClean="0"/>
              <a:t> de la compréhension (et de </a:t>
            </a:r>
            <a:r>
              <a:rPr lang="fr-FR" smtClean="0"/>
              <a:t>la vérité</a:t>
            </a:r>
            <a:r>
              <a:rPr lang="fr-FR" dirty="0" smtClean="0"/>
              <a:t>) qui va au-delà de la dichotomie entre objectivisme et subjectivisme</a:t>
            </a:r>
          </a:p>
          <a:p>
            <a:pPr lvl="1"/>
            <a:r>
              <a:rPr lang="fr-FR" dirty="0" smtClean="0"/>
              <a:t>Métaphores nous permettent de comprendre comment nous comprenons le monde</a:t>
            </a:r>
          </a:p>
          <a:p>
            <a:pPr lvl="1"/>
            <a:r>
              <a:rPr lang="fr-FR" dirty="0" smtClean="0"/>
              <a:t>Linguistique cognitive</a:t>
            </a:r>
            <a:endParaRPr lang="fr-FR" dirty="0" smtClean="0"/>
          </a:p>
          <a:p>
            <a:endParaRPr lang="fr-FR" dirty="0" smtClean="0"/>
          </a:p>
          <a:p>
            <a:pPr lvl="1"/>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Exercice</a:t>
            </a:r>
            <a:endParaRPr lang="fr-FR" dirty="0"/>
          </a:p>
        </p:txBody>
      </p:sp>
      <p:pic>
        <p:nvPicPr>
          <p:cNvPr id="8" name="Image 7" descr="Image 5.pn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présentation</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a:pPr>
            <a:r>
              <a:rPr lang="fr-FR" dirty="0" smtClean="0"/>
              <a:t>Introduction</a:t>
            </a:r>
          </a:p>
          <a:p>
            <a:pPr marL="514350" indent="-514350">
              <a:buFont typeface="+mj-lt"/>
              <a:buAutoNum type="arabicPeriod"/>
            </a:pPr>
            <a:r>
              <a:rPr lang="fr-FR" dirty="0" smtClean="0"/>
              <a:t>Les métaphores selon </a:t>
            </a:r>
            <a:r>
              <a:rPr lang="fr-FR" dirty="0" err="1" smtClean="0"/>
              <a:t>Lakoff</a:t>
            </a:r>
            <a:r>
              <a:rPr lang="fr-FR" dirty="0" smtClean="0"/>
              <a:t> &amp; Johnson</a:t>
            </a:r>
            <a:endParaRPr lang="fr-FR" dirty="0" smtClean="0"/>
          </a:p>
          <a:p>
            <a:pPr marL="514350" indent="-514350">
              <a:buFont typeface="+mj-lt"/>
              <a:buAutoNum type="arabicPeriod"/>
            </a:pPr>
            <a:r>
              <a:rPr lang="fr-FR" dirty="0" smtClean="0"/>
              <a:t>Impact</a:t>
            </a:r>
            <a:r>
              <a:rPr lang="fr-FR" dirty="0" smtClean="0"/>
              <a:t> « philosophique »</a:t>
            </a:r>
          </a:p>
          <a:p>
            <a:pPr marL="514350" indent="-514350">
              <a:buFont typeface="+mj-lt"/>
              <a:buAutoNum type="arabicPeriod"/>
            </a:pPr>
            <a:r>
              <a:rPr lang="fr-FR" dirty="0" smtClean="0"/>
              <a:t>Impact </a:t>
            </a:r>
            <a:r>
              <a:rPr lang="fr-FR" dirty="0" smtClean="0"/>
              <a:t>politique</a:t>
            </a:r>
            <a:endParaRPr lang="fr-FR" dirty="0" smtClean="0"/>
          </a:p>
          <a:p>
            <a:pPr marL="514350" indent="-514350">
              <a:buFont typeface="+mj-lt"/>
              <a:buAutoNum type="arabicPeriod"/>
            </a:pPr>
            <a:r>
              <a:rPr lang="fr-FR" dirty="0" smtClean="0"/>
              <a:t>Impact linguistique</a:t>
            </a:r>
            <a:endParaRPr lang="fr-F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présentation</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a:pPr>
            <a:r>
              <a:rPr lang="fr-FR" dirty="0" smtClean="0"/>
              <a:t>Introduction</a:t>
            </a:r>
          </a:p>
          <a:p>
            <a:pPr marL="514350" indent="-514350">
              <a:buFont typeface="+mj-lt"/>
              <a:buAutoNum type="arabicPeriod"/>
            </a:pPr>
            <a:r>
              <a:rPr lang="fr-FR" b="1" dirty="0" smtClean="0">
                <a:solidFill>
                  <a:srgbClr val="D16349"/>
                </a:solidFill>
              </a:rPr>
              <a:t>Les métaphores selon </a:t>
            </a:r>
            <a:r>
              <a:rPr lang="fr-FR" b="1" dirty="0" err="1" smtClean="0">
                <a:solidFill>
                  <a:srgbClr val="D16349"/>
                </a:solidFill>
              </a:rPr>
              <a:t>Lakoff</a:t>
            </a:r>
            <a:r>
              <a:rPr lang="fr-FR" b="1" dirty="0" smtClean="0">
                <a:solidFill>
                  <a:srgbClr val="D16349"/>
                </a:solidFill>
              </a:rPr>
              <a:t> &amp; Johnson</a:t>
            </a:r>
            <a:endParaRPr lang="fr-FR" b="1" dirty="0" smtClean="0">
              <a:solidFill>
                <a:srgbClr val="D16349"/>
              </a:solidFill>
            </a:endParaRPr>
          </a:p>
          <a:p>
            <a:pPr marL="514350" indent="-514350">
              <a:buFont typeface="+mj-lt"/>
              <a:buAutoNum type="arabicPeriod"/>
            </a:pPr>
            <a:r>
              <a:rPr lang="fr-FR" dirty="0" smtClean="0"/>
              <a:t>Impact</a:t>
            </a:r>
            <a:r>
              <a:rPr lang="fr-FR" dirty="0" smtClean="0"/>
              <a:t> « philosophique »</a:t>
            </a:r>
          </a:p>
          <a:p>
            <a:pPr marL="514350" indent="-514350">
              <a:buFont typeface="+mj-lt"/>
              <a:buAutoNum type="arabicPeriod"/>
            </a:pPr>
            <a:r>
              <a:rPr lang="fr-FR" dirty="0" smtClean="0"/>
              <a:t>Impact </a:t>
            </a:r>
            <a:r>
              <a:rPr lang="fr-FR" dirty="0" smtClean="0"/>
              <a:t>politique</a:t>
            </a:r>
            <a:endParaRPr lang="fr-FR" dirty="0" smtClean="0"/>
          </a:p>
          <a:p>
            <a:pPr marL="514350" indent="-514350">
              <a:buFont typeface="+mj-lt"/>
              <a:buAutoNum type="arabicPeriod"/>
            </a:pPr>
            <a:r>
              <a:rPr lang="fr-FR" dirty="0" smtClean="0"/>
              <a:t>Impact linguistique</a:t>
            </a:r>
            <a:endParaRPr lang="fr-F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la deuxième partie</a:t>
            </a:r>
            <a:endParaRPr lang="fr-FR" dirty="0"/>
          </a:p>
        </p:txBody>
      </p:sp>
      <p:sp>
        <p:nvSpPr>
          <p:cNvPr id="3" name="Espace réservé du contenu 2"/>
          <p:cNvSpPr>
            <a:spLocks noGrp="1"/>
          </p:cNvSpPr>
          <p:nvPr>
            <p:ph sz="quarter" idx="1"/>
          </p:nvPr>
        </p:nvSpPr>
        <p:spPr/>
        <p:txBody>
          <a:bodyPr>
            <a:normAutofit/>
          </a:bodyPr>
          <a:lstStyle/>
          <a:p>
            <a:pPr marL="514350" indent="-514350">
              <a:buFont typeface="+mj-lt"/>
              <a:buAutoNum type="arabicPeriod" startAt="2"/>
            </a:pPr>
            <a:r>
              <a:rPr lang="fr-FR" dirty="0" smtClean="0"/>
              <a:t>Les </a:t>
            </a:r>
            <a:r>
              <a:rPr lang="fr-FR" dirty="0" smtClean="0"/>
              <a:t>métaphores selon </a:t>
            </a:r>
            <a:r>
              <a:rPr lang="fr-FR" dirty="0" err="1" smtClean="0"/>
              <a:t>Lakoff</a:t>
            </a:r>
            <a:r>
              <a:rPr lang="fr-FR" dirty="0" smtClean="0"/>
              <a:t> &amp; </a:t>
            </a:r>
            <a:r>
              <a:rPr lang="fr-FR" dirty="0" smtClean="0"/>
              <a:t>Johnson</a:t>
            </a:r>
          </a:p>
          <a:p>
            <a:pPr marL="788670" lvl="1" indent="-514350">
              <a:buFont typeface="+mj-lt"/>
              <a:buAutoNum type="arabicPeriod"/>
            </a:pPr>
            <a:r>
              <a:rPr lang="fr-FR" dirty="0" smtClean="0"/>
              <a:t>Métaphores conceptuelles</a:t>
            </a:r>
          </a:p>
          <a:p>
            <a:pPr marL="788670" lvl="1" indent="-514350">
              <a:buFont typeface="+mj-lt"/>
              <a:buAutoNum type="arabicPeriod"/>
            </a:pPr>
            <a:r>
              <a:rPr lang="fr-FR" dirty="0" smtClean="0"/>
              <a:t>Métaphores d’orientation</a:t>
            </a:r>
          </a:p>
          <a:p>
            <a:pPr marL="788670" lvl="1" indent="-514350">
              <a:buFont typeface="+mj-lt"/>
              <a:buAutoNum type="arabicPeriod"/>
            </a:pPr>
            <a:r>
              <a:rPr lang="fr-FR" dirty="0" smtClean="0"/>
              <a:t>Métaphores ontologiques</a:t>
            </a:r>
          </a:p>
          <a:p>
            <a:pPr marL="1062990" lvl="2" indent="-514350">
              <a:buFont typeface="+mj-lt"/>
              <a:buAutoNum type="arabicPeriod"/>
            </a:pPr>
            <a:r>
              <a:rPr lang="fr-FR" dirty="0" smtClean="0"/>
              <a:t>Les métaphores d’entité et de substance</a:t>
            </a:r>
          </a:p>
          <a:p>
            <a:pPr marL="1062990" lvl="2" indent="-514350">
              <a:buFont typeface="+mj-lt"/>
              <a:buAutoNum type="arabicPeriod"/>
            </a:pPr>
            <a:r>
              <a:rPr lang="fr-FR" dirty="0" smtClean="0"/>
              <a:t>Les métaphores du contenant</a:t>
            </a:r>
          </a:p>
          <a:p>
            <a:pPr marL="1062990" lvl="2" indent="-514350">
              <a:buFont typeface="+mj-lt"/>
              <a:buAutoNum type="arabicPeriod"/>
            </a:pPr>
            <a:r>
              <a:rPr lang="fr-FR" dirty="0" smtClean="0"/>
              <a:t>La personnification</a:t>
            </a:r>
          </a:p>
          <a:p>
            <a:pPr marL="788670" lvl="1" indent="-514350">
              <a:buFont typeface="+mj-lt"/>
              <a:buAutoNum type="arabicPeriod"/>
            </a:pPr>
            <a:r>
              <a:rPr lang="fr-FR" dirty="0" smtClean="0"/>
              <a:t>Métonymie</a:t>
            </a:r>
          </a:p>
          <a:p>
            <a:pPr marL="788670" lvl="1" indent="-514350">
              <a:buFont typeface="+mj-lt"/>
              <a:buAutoNum type="arabicPeriod"/>
            </a:pPr>
            <a:r>
              <a:rPr lang="fr-FR" dirty="0" smtClean="0"/>
              <a:t>Résumé</a:t>
            </a:r>
            <a:endParaRPr lang="fr-FR"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que">
  <a:themeElements>
    <a:clrScheme name="Civique">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que">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que">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Civique.thmx</Template>
  <TotalTime>17812</TotalTime>
  <Words>2675</Words>
  <Application>Microsoft Macintosh PowerPoint</Application>
  <PresentationFormat>Présentation à l'écran (4:3)</PresentationFormat>
  <Paragraphs>534</Paragraphs>
  <Slides>59</Slides>
  <Notes>6</Notes>
  <HiddenSlides>0</HiddenSlides>
  <MMClips>0</MMClips>
  <ScaleCrop>false</ScaleCrop>
  <HeadingPairs>
    <vt:vector size="6" baseType="variant">
      <vt:variant>
        <vt:lpstr>Modèle de conception</vt:lpstr>
      </vt:variant>
      <vt:variant>
        <vt:i4>1</vt:i4>
      </vt:variant>
      <vt:variant>
        <vt:lpstr>Liaisons</vt:lpstr>
      </vt:variant>
      <vt:variant>
        <vt:i4>1</vt:i4>
      </vt:variant>
      <vt:variant>
        <vt:lpstr>Titres des diapositives</vt:lpstr>
      </vt:variant>
      <vt:variant>
        <vt:i4>59</vt:i4>
      </vt:variant>
    </vt:vector>
  </HeadingPairs>
  <TitlesOfParts>
    <vt:vector size="61" baseType="lpstr">
      <vt:lpstr>Civique</vt:lpstr>
      <vt:lpstr>Macintosh HD:Users:julienperrez:Documents:FUSL:Linguistique ge%CC%81ne%CC%81rale:2009-2010:Linguistique ge%CC%81ne%CC%81rale %E2%80%93 Questionnaire.doc!OLE_LINK1</vt:lpstr>
      <vt:lpstr>La polysémie de la métaphore:  Introduction à l’approche cognitive du langage </vt:lpstr>
      <vt:lpstr>Plan de la présentation</vt:lpstr>
      <vt:lpstr>Plan de la présentation</vt:lpstr>
      <vt:lpstr>Métaphore?</vt:lpstr>
      <vt:lpstr>Métaphore?</vt:lpstr>
      <vt:lpstr>Exercice</vt:lpstr>
      <vt:lpstr>Plan de la présentation</vt:lpstr>
      <vt:lpstr>Plan de la présentation</vt:lpstr>
      <vt:lpstr>Plan de la deuxième partie</vt:lpstr>
      <vt:lpstr>Les métaphores conceptuelles: introduction</vt:lpstr>
      <vt:lpstr>LA DISCUSSION, C’EST LA GUERRE</vt:lpstr>
      <vt:lpstr>Les métaphores conceptuelles: introduction</vt:lpstr>
      <vt:lpstr>Les métaphores conceptuelles: caractéristiques</vt:lpstr>
      <vt:lpstr>Les métaphores conceptuelles: caractéristiques</vt:lpstr>
      <vt:lpstr>Plan de la deuxième partie</vt:lpstr>
      <vt:lpstr>Les métaphores d’orientation</vt:lpstr>
      <vt:lpstr>Les métaphores d’orientation</vt:lpstr>
      <vt:lpstr>Les métaphores d’orientation</vt:lpstr>
      <vt:lpstr>Plan de la deuxième partie</vt:lpstr>
      <vt:lpstr>Plan de la deuxième partie</vt:lpstr>
      <vt:lpstr>Les métaphores ontologiques &gt; entité et substance</vt:lpstr>
      <vt:lpstr>Plan de la deuxième partie</vt:lpstr>
      <vt:lpstr>Les métaphores ontologiques &gt; contenant</vt:lpstr>
      <vt:lpstr>Plan de la deuxième partie</vt:lpstr>
      <vt:lpstr>Les métaphores ontologiques &gt; personnification</vt:lpstr>
      <vt:lpstr>Plan de la deuxième partie</vt:lpstr>
      <vt:lpstr>La métonymie</vt:lpstr>
      <vt:lpstr>La métonymie</vt:lpstr>
      <vt:lpstr>La métonymie</vt:lpstr>
      <vt:lpstr>Plan de la deuxième partie</vt:lpstr>
      <vt:lpstr>Les métaphores selon Lakoff &amp; Johnson &gt; résumé</vt:lpstr>
      <vt:lpstr>Plan de la présentation</vt:lpstr>
      <vt:lpstr>Impact philosophique</vt:lpstr>
      <vt:lpstr>Impact philosophique</vt:lpstr>
      <vt:lpstr>Impact philosophique</vt:lpstr>
      <vt:lpstr>Impact philosophique</vt:lpstr>
      <vt:lpstr>Impact philosophique</vt:lpstr>
      <vt:lpstr>Impact philosophique</vt:lpstr>
      <vt:lpstr>Impact philosophique</vt:lpstr>
      <vt:lpstr>Plan de la présentation</vt:lpstr>
      <vt:lpstr>Impact politique</vt:lpstr>
      <vt:lpstr>Impact politique</vt:lpstr>
      <vt:lpstr>Impact politique</vt:lpstr>
      <vt:lpstr>Impact politique</vt:lpstr>
      <vt:lpstr>Impact politique</vt:lpstr>
      <vt:lpstr>Plan de la présentation</vt:lpstr>
      <vt:lpstr>Impact linguistique &gt; linguistique générative</vt:lpstr>
      <vt:lpstr>Impact linguistique &gt; linguistique générative</vt:lpstr>
      <vt:lpstr>Impact linguistique &gt; linguistique cognitive</vt:lpstr>
      <vt:lpstr>Impact linguistique &gt; linguistique cognitive</vt:lpstr>
      <vt:lpstr>Impact linguistique &gt; linguistique cognitive</vt:lpstr>
      <vt:lpstr>Impact linguistique &gt; linguistique cognitive</vt:lpstr>
      <vt:lpstr>Un cas concret: les expressions de position et de mouvement</vt:lpstr>
      <vt:lpstr>Diapositive 54</vt:lpstr>
      <vt:lpstr>Un cas concret: les expressions de mouvement</vt:lpstr>
      <vt:lpstr>Diapositive 56</vt:lpstr>
      <vt:lpstr>Typologie de Talmy</vt:lpstr>
      <vt:lpstr>Emplois de zitten</vt:lpstr>
      <vt:lpstr>En guise de conclusion</vt:lpstr>
    </vt:vector>
  </TitlesOfParts>
  <Company>UCL / FUSL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polysémie de la métaphore:  Introduction à l’approche cognitive du langage </dc:title>
  <dc:creator>Julien Perrez</dc:creator>
  <cp:lastModifiedBy>Julien Perrez</cp:lastModifiedBy>
  <cp:revision>18</cp:revision>
  <dcterms:created xsi:type="dcterms:W3CDTF">2010-02-19T05:59:34Z</dcterms:created>
  <dcterms:modified xsi:type="dcterms:W3CDTF">2010-02-19T09:02:08Z</dcterms:modified>
</cp:coreProperties>
</file>