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83" r:id="rId5"/>
    <p:sldId id="284" r:id="rId6"/>
    <p:sldId id="281" r:id="rId7"/>
    <p:sldId id="271" r:id="rId8"/>
    <p:sldId id="280" r:id="rId9"/>
    <p:sldId id="261" r:id="rId10"/>
    <p:sldId id="274" r:id="rId11"/>
    <p:sldId id="262" r:id="rId12"/>
    <p:sldId id="263" r:id="rId13"/>
    <p:sldId id="267" r:id="rId14"/>
    <p:sldId id="264" r:id="rId15"/>
    <p:sldId id="282" r:id="rId16"/>
    <p:sldId id="285" r:id="rId17"/>
    <p:sldId id="266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44C874"/>
    <a:srgbClr val="2968E0"/>
    <a:srgbClr val="FFFF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2822" autoAdjust="0"/>
    <p:restoredTop sz="74291" autoAdjust="0"/>
  </p:normalViewPr>
  <p:slideViewPr>
    <p:cSldViewPr snapToGrid="0" snapToObjects="1">
      <p:cViewPr>
        <p:scale>
          <a:sx n="150" d="100"/>
          <a:sy n="150" d="100"/>
        </p:scale>
        <p:origin x="1616" y="27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400" d="100"/>
        <a:sy n="400" d="100"/>
      </p:scale>
      <p:origin x="0" y="461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438A9-7D8A-F744-A819-6966FB9742F6}" type="datetimeFigureOut">
              <a:rPr lang="fr-FR" smtClean="0"/>
              <a:pPr/>
              <a:t>16/10/12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84F3-63F6-AA44-9127-DDBF0C7851E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16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thank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organization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comittee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me the </a:t>
            </a:r>
            <a:r>
              <a:rPr lang="fr-FR" baseline="0" dirty="0" err="1" smtClean="0"/>
              <a:t>opportunity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food</a:t>
            </a:r>
            <a:r>
              <a:rPr lang="fr-FR" baseline="0" dirty="0" smtClean="0"/>
              <a:t> science </a:t>
            </a:r>
            <a:r>
              <a:rPr lang="fr-FR" baseline="0" dirty="0" err="1" smtClean="0"/>
              <a:t>department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 Partner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The </a:t>
            </a:r>
            <a:r>
              <a:rPr lang="fr-FR" baseline="0" dirty="0" err="1" smtClean="0"/>
              <a:t>title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« 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Study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of the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microbial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flora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of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freshwater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seawater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fish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filets in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different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packaging conditions by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metagenomic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analysis</a:t>
            </a:r>
            <a:endParaRPr lang="fr-FR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The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aim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of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this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presentation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is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to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give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you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an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example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of the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potential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of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this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technique</a:t>
            </a:r>
            <a:r>
              <a:rPr lang="fr-FR" baseline="0" dirty="0" smtClean="0">
                <a:solidFill>
                  <a:schemeClr val="tx1"/>
                </a:solidFill>
                <a:latin typeface="Verdana"/>
                <a:cs typeface="Verdana"/>
              </a:rPr>
              <a:t>. </a:t>
            </a:r>
            <a:r>
              <a:rPr lang="fr-FR" baseline="0" dirty="0" smtClean="0">
                <a:solidFill>
                  <a:schemeClr val="tx1"/>
                </a:solidFill>
                <a:latin typeface="Verdana"/>
                <a:cs typeface="Verdana"/>
              </a:rPr>
              <a:t>In 15 </a:t>
            </a:r>
            <a:r>
              <a:rPr lang="fr-FR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minuts</a:t>
            </a:r>
            <a:r>
              <a:rPr lang="fr-FR" baseline="0" dirty="0" smtClean="0">
                <a:solidFill>
                  <a:schemeClr val="tx1"/>
                </a:solidFill>
                <a:latin typeface="Verdana"/>
                <a:cs typeface="Verdana"/>
              </a:rPr>
              <a:t> I </a:t>
            </a:r>
            <a:r>
              <a:rPr lang="fr-FR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don’t</a:t>
            </a:r>
            <a:r>
              <a:rPr lang="fr-FR" baseline="0" dirty="0" smtClean="0">
                <a:solidFill>
                  <a:schemeClr val="tx1"/>
                </a:solidFill>
                <a:latin typeface="Verdana"/>
                <a:cs typeface="Verdana"/>
              </a:rPr>
              <a:t> have time to </a:t>
            </a:r>
            <a:r>
              <a:rPr lang="fr-FR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explain</a:t>
            </a:r>
            <a:r>
              <a:rPr lang="fr-FR" baseline="0" dirty="0" smtClean="0">
                <a:solidFill>
                  <a:schemeClr val="tx1"/>
                </a:solidFill>
                <a:latin typeface="Verdana"/>
                <a:cs typeface="Verdana"/>
              </a:rPr>
              <a:t> all </a:t>
            </a:r>
            <a:r>
              <a:rPr lang="fr-FR" baseline="0" dirty="0" smtClean="0">
                <a:solidFill>
                  <a:schemeClr val="tx1"/>
                </a:solidFill>
                <a:latin typeface="Verdana"/>
                <a:cs typeface="Verdana"/>
              </a:rPr>
              <a:t>the techniques and </a:t>
            </a:r>
            <a:r>
              <a:rPr lang="fr-FR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bioformatics</a:t>
            </a:r>
            <a:r>
              <a:rPr lang="fr-FR" baseline="0" dirty="0" smtClean="0">
                <a:solidFill>
                  <a:schemeClr val="tx1"/>
                </a:solidFill>
                <a:latin typeface="Verdana"/>
                <a:cs typeface="Verdana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>
                <a:solidFill>
                  <a:schemeClr val="tx1"/>
                </a:solidFill>
                <a:latin typeface="Verdana"/>
                <a:cs typeface="Verdana"/>
              </a:rPr>
              <a:t>It </a:t>
            </a:r>
            <a:r>
              <a:rPr lang="fr-FR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gives</a:t>
            </a:r>
            <a:r>
              <a:rPr lang="fr-FR" baseline="0" dirty="0" smtClean="0">
                <a:solidFill>
                  <a:schemeClr val="tx1"/>
                </a:solidFill>
                <a:latin typeface="Verdana"/>
                <a:cs typeface="Verdana"/>
              </a:rPr>
              <a:t> a simple </a:t>
            </a:r>
            <a:r>
              <a:rPr lang="fr-FR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example</a:t>
            </a:r>
            <a:r>
              <a:rPr lang="fr-FR" baseline="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just</a:t>
            </a:r>
            <a:r>
              <a:rPr lang="fr-FR" baseline="0" dirty="0" smtClean="0">
                <a:solidFill>
                  <a:schemeClr val="tx1"/>
                </a:solidFill>
                <a:latin typeface="Verdana"/>
                <a:cs typeface="Verdana"/>
              </a:rPr>
              <a:t> to focus on the </a:t>
            </a:r>
            <a:r>
              <a:rPr lang="fr-FR" baseline="0" dirty="0" smtClean="0">
                <a:solidFill>
                  <a:schemeClr val="tx1"/>
                </a:solidFill>
                <a:latin typeface="Verdana"/>
                <a:cs typeface="Verdana"/>
              </a:rPr>
              <a:t>application of </a:t>
            </a:r>
            <a:r>
              <a:rPr lang="fr-FR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metagenomics</a:t>
            </a:r>
            <a:r>
              <a:rPr lang="fr-FR" baseline="0" dirty="0" smtClean="0">
                <a:solidFill>
                  <a:schemeClr val="tx1"/>
                </a:solidFill>
                <a:latin typeface="Verdana"/>
                <a:cs typeface="Verdana"/>
              </a:rPr>
              <a:t>.</a:t>
            </a:r>
            <a:endParaRPr lang="fr-FR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84F3-63F6-AA44-9127-DDBF0C7851E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total of 45 and 43 bacterial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species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identified for the pangasius and the haddock, respectively. Variations in the initial flora were observed depending on the packaging conditions and the fish species.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bacterial strains are over the acceptable limit of spoilage (6 log) at the end of the shelf life </a:t>
            </a: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Gram-negative bacteria are always predominant in the initial flora and at the end of the shelf life in all samples. 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84F3-63F6-AA44-9127-DDBF0C7851E5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the </a:t>
            </a:r>
            <a:r>
              <a:rPr lang="en-GB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metagen,omic</a:t>
            </a:r>
            <a:r>
              <a:rPr lang="en-GB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for the pangasius</a:t>
            </a:r>
          </a:p>
          <a:p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GB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axis you have the </a:t>
            </a:r>
            <a:r>
              <a:rPr lang="en-GB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diffrenet</a:t>
            </a:r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bacterial species identified</a:t>
            </a:r>
          </a:p>
          <a:p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GB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axis, you have the</a:t>
            </a:r>
            <a:r>
              <a:rPr lang="en-GB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estimated</a:t>
            </a:r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concentration in log </a:t>
            </a:r>
          </a:p>
          <a:p>
            <a:endParaRPr lang="en-GB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blue you have the estimated concentration of</a:t>
            </a:r>
            <a:r>
              <a:rPr lang="en-GB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each species </a:t>
            </a:r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Day 0</a:t>
            </a:r>
          </a:p>
          <a:p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red, in FW</a:t>
            </a:r>
          </a:p>
          <a:p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green in the Map</a:t>
            </a:r>
          </a:p>
          <a:p>
            <a:endParaRPr lang="en-GB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Planococcus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donghaensis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only present before the fish is packed with 31% of the sequences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it could be a freshness indicator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day 0,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Carnobacterium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Psychrobacter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the most important genus</a:t>
            </a:r>
          </a:p>
          <a:p>
            <a:endParaRPr lang="en-GB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Brochothrix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thermosphacta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55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for the MAP and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Psychrobacter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 with 77% for the FW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 can favor the dominance of a facultative anaerobic population including LAB and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Brochotrix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thermosphacta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another important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end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shelf life is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Carnobacterium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FW and MAP, respectively.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Carnobacterium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spoilage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refrigerated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meat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responsible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spoilage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and, in certain cases,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bioprotective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84F3-63F6-AA44-9127-DDBF0C7851E5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haddock,</a:t>
            </a: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day 0.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Acinetobacter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Photobacterium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the most prominent genus with 10% and 80%.</a:t>
            </a: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the FW, the flora is composed by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Acinetobacter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Chryseobacterium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Psychrobacter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MAP,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Acinetobacter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Photobacterium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compose mainly the flora with 10 and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70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respectively.</a:t>
            </a:r>
            <a:r>
              <a:rPr lang="fr-FR" dirty="0" smtClean="0"/>
              <a:t> </a:t>
            </a:r>
            <a:endParaRPr lang="en-GB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Photobacterium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contribute to the off-flavours and taste associated with spoiled seafood </a:t>
            </a:r>
            <a:endParaRPr lang="en-GB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Shewanella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baltica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Brochothrix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thermosphacta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were found in the two fish filets. </a:t>
            </a:r>
          </a:p>
          <a:p>
            <a:endParaRPr lang="en-GB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Shewanella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baltica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bad odours 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(hydrogen</a:t>
            </a:r>
            <a:r>
              <a:rPr lang="en-GB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sulfyde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Brochothrix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thermosphacta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produces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volatile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compounds such as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acetoin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diacetyl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(aerobic growth), or lactic acid and ethanol (anaerobic growth)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84F3-63F6-AA44-9127-DDBF0C7851E5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metagenomic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analysis offers a new tool to identify microorganisms present in perishable food and their evolution depending of environmental conditions.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given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metagenomics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analysis provide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clear picture of the microbial community.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Microbiological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ecology studies have shown that the bacterial world on perishable foods are much more diverse than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bacteria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studied by culture media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manufacturers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government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agencies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retailers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laboratories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researchers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culture media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knowing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communities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inside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previous independent culture techniques,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Metagenomic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gives more valuable information and its use could be considered as a technique for quality control,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adequately the shelf life or to develop new food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84F3-63F6-AA44-9127-DDBF0C7851E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perspectives are </a:t>
            </a:r>
            <a:r>
              <a:rPr lang="fr-FR" dirty="0" err="1" smtClean="0"/>
              <a:t>numerous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valuable</a:t>
            </a:r>
            <a:r>
              <a:rPr lang="fr-FR" baseline="0" dirty="0" smtClean="0"/>
              <a:t> informations on</a:t>
            </a:r>
          </a:p>
          <a:p>
            <a:r>
              <a:rPr lang="fr-FR" baseline="0" dirty="0" smtClean="0"/>
              <a:t>- the </a:t>
            </a:r>
            <a:r>
              <a:rPr lang="fr-FR" baseline="0" dirty="0" err="1" smtClean="0"/>
              <a:t>flora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raw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material</a:t>
            </a:r>
            <a:r>
              <a:rPr lang="fr-FR" baseline="0" dirty="0" smtClean="0"/>
              <a:t>,</a:t>
            </a:r>
          </a:p>
          <a:p>
            <a:r>
              <a:rPr lang="fr-FR" baseline="0" dirty="0" smtClean="0"/>
              <a:t>- the influence of </a:t>
            </a:r>
            <a:r>
              <a:rPr lang="fr-FR" baseline="0" dirty="0" err="1" smtClean="0"/>
              <a:t>extrinsec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factors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temperature</a:t>
            </a:r>
            <a:r>
              <a:rPr lang="fr-FR" baseline="0" dirty="0" smtClean="0"/>
              <a:t>, packaging, </a:t>
            </a:r>
          </a:p>
          <a:p>
            <a:r>
              <a:rPr lang="fr-FR" dirty="0" smtClean="0"/>
              <a:t>- the </a:t>
            </a:r>
            <a:r>
              <a:rPr lang="fr-FR" dirty="0" err="1" smtClean="0"/>
              <a:t>effect</a:t>
            </a:r>
            <a:r>
              <a:rPr lang="fr-FR" dirty="0" smtClean="0"/>
              <a:t> of bio </a:t>
            </a:r>
            <a:r>
              <a:rPr lang="fr-FR" dirty="0" err="1" smtClean="0"/>
              <a:t>preservation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err="1" smtClean="0"/>
              <a:t>etc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84F3-63F6-AA44-9127-DDBF0C7851E5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Finally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nice</a:t>
            </a:r>
            <a:r>
              <a:rPr lang="fr-FR" dirty="0" smtClean="0"/>
              <a:t> collaborations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department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faculty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research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centers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matrix</a:t>
            </a:r>
            <a:r>
              <a:rPr lang="fr-FR" baseline="0" dirty="0" smtClean="0"/>
              <a:t> as</a:t>
            </a:r>
          </a:p>
          <a:p>
            <a:endParaRPr lang="fr-FR" baseline="0" dirty="0" smtClean="0"/>
          </a:p>
          <a:p>
            <a:r>
              <a:rPr lang="fr-FR" dirty="0" smtClean="0"/>
              <a:t>Food </a:t>
            </a:r>
            <a:r>
              <a:rPr lang="fr-FR" dirty="0" err="1" smtClean="0"/>
              <a:t>samples</a:t>
            </a:r>
            <a:r>
              <a:rPr lang="fr-FR" dirty="0" smtClean="0"/>
              <a:t> </a:t>
            </a:r>
          </a:p>
          <a:p>
            <a:r>
              <a:rPr lang="fr-FR" dirty="0" smtClean="0"/>
              <a:t>Sillages</a:t>
            </a:r>
          </a:p>
          <a:p>
            <a:r>
              <a:rPr lang="fr-FR" dirty="0" smtClean="0"/>
              <a:t>Intestinal </a:t>
            </a:r>
            <a:r>
              <a:rPr lang="fr-FR" dirty="0" err="1" smtClean="0"/>
              <a:t>flora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guts</a:t>
            </a:r>
            <a:r>
              <a:rPr lang="fr-FR" dirty="0" smtClean="0"/>
              <a:t> of </a:t>
            </a:r>
            <a:r>
              <a:rPr lang="fr-FR" dirty="0" err="1" smtClean="0"/>
              <a:t>animals</a:t>
            </a:r>
            <a:endParaRPr lang="fr-FR" dirty="0" smtClean="0"/>
          </a:p>
          <a:p>
            <a:r>
              <a:rPr lang="fr-FR" dirty="0" err="1" smtClean="0"/>
              <a:t>Sea</a:t>
            </a:r>
            <a:r>
              <a:rPr lang="fr-FR" dirty="0" smtClean="0"/>
              <a:t> water</a:t>
            </a:r>
          </a:p>
          <a:p>
            <a:r>
              <a:rPr lang="fr-FR" dirty="0" err="1" smtClean="0"/>
              <a:t>Seeds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begin</a:t>
            </a:r>
            <a:r>
              <a:rPr lang="fr-FR" baseline="0" dirty="0" smtClean="0"/>
              <a:t> a collaboration to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virus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84F3-63F6-AA44-9127-DDBF0C7851E5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to </a:t>
            </a:r>
            <a:r>
              <a:rPr lang="fr-FR" dirty="0" err="1" smtClean="0"/>
              <a:t>thank</a:t>
            </a:r>
            <a:r>
              <a:rPr lang="fr-FR" dirty="0" smtClean="0"/>
              <a:t> Pr Daube</a:t>
            </a:r>
            <a:r>
              <a:rPr lang="fr-FR" baseline="0" dirty="0" smtClean="0"/>
              <a:t> and all the team </a:t>
            </a:r>
            <a:r>
              <a:rPr lang="fr-FR" baseline="0" dirty="0" err="1" smtClean="0"/>
              <a:t>who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implied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development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metagenomics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84F3-63F6-AA44-9127-DDBF0C7851E5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84F3-63F6-AA44-9127-DDBF0C7851E5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r>
              <a:rPr lang="fr-FR" dirty="0" smtClean="0"/>
              <a:t>The</a:t>
            </a:r>
            <a:r>
              <a:rPr lang="fr-FR" baseline="0" dirty="0" smtClean="0"/>
              <a:t> plan of the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divided</a:t>
            </a:r>
            <a:r>
              <a:rPr lang="fr-FR" baseline="0" dirty="0" smtClean="0"/>
              <a:t> in 5 parts</a:t>
            </a:r>
          </a:p>
          <a:p>
            <a:endParaRPr lang="fr-FR" baseline="0" dirty="0" smtClean="0"/>
          </a:p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brief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introduction on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food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baseline="0" dirty="0" err="1" smtClean="0">
                <a:solidFill>
                  <a:schemeClr val="bg1">
                    <a:lumMod val="65000"/>
                  </a:schemeClr>
                </a:solidFill>
              </a:rPr>
              <a:t>spoilage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and an </a:t>
            </a:r>
            <a:r>
              <a:rPr lang="fr-FR" baseline="0" dirty="0" err="1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of the </a:t>
            </a:r>
            <a:r>
              <a:rPr lang="fr-FR" baseline="0" dirty="0" err="1" smtClean="0">
                <a:solidFill>
                  <a:schemeClr val="bg1">
                    <a:lumMod val="65000"/>
                  </a:schemeClr>
                </a:solidFill>
              </a:rPr>
              <a:t>metagenomic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technique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Aim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of the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study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analyzed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samples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Others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samples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that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baseline="0" dirty="0" err="1" smtClean="0">
                <a:solidFill>
                  <a:schemeClr val="bg1">
                    <a:lumMod val="65000"/>
                  </a:schemeClr>
                </a:solidFill>
              </a:rPr>
              <a:t>we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have </a:t>
            </a:r>
            <a:r>
              <a:rPr lang="fr-FR" baseline="0" dirty="0" err="1" smtClean="0">
                <a:solidFill>
                  <a:schemeClr val="bg1">
                    <a:lumMod val="65000"/>
                  </a:schemeClr>
                </a:solidFill>
              </a:rPr>
              <a:t>alerady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baseline="0" dirty="0" err="1" smtClean="0">
                <a:solidFill>
                  <a:schemeClr val="bg1">
                    <a:lumMod val="65000"/>
                  </a:schemeClr>
                </a:solidFill>
              </a:rPr>
              <a:t>tested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fr-FR" baseline="0" dirty="0" err="1" smtClean="0">
                <a:solidFill>
                  <a:schemeClr val="bg1">
                    <a:lumMod val="65000"/>
                  </a:schemeClr>
                </a:solidFill>
              </a:rPr>
              <a:t>metagenomics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84F3-63F6-AA44-9127-DDBF0C7851E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In general, fish and seafood are spoiling more rapidly than other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meat</a:t>
            </a:r>
            <a:r>
              <a:rPr lang="en-GB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food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, and such spoilage is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bacterial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in nature.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their compositions, bacteria can grow to unacceptable levels contributing  to deterioration or spoilage.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 spoilage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damaged the texture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flavour of the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Foods become harmful to people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unsuitable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consumption.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spoilage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depends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initial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flora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environmental conditions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during the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sheldf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life (as packaging, temperature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study we have chosen two fish filets. A fish from fresh water and a fish from sea water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84F3-63F6-AA44-9127-DDBF0C7851E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Surveillance of spoilage during storage of food is mainly based on the enumeration of total viable counts and some specific flora growing in selective media.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We have also detection methods used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pathogens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Classical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microbiology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limitations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It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to have 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It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lot of labour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There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identification of the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culturable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</a:t>
            </a:r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performance of the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selective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questionable</a:t>
            </a:r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Etc.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is not enough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understand the modifications of the microbial ecology on foods in response to different conditions.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5AB6-8599-A641-9CC7-A7A146FA657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Molecular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technologies can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give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microbial community structure, including the identification and quantification of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culturable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non-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culturable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organisms, at a much higher resolution than was previously possible with culture-based methods.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culture-independent techniques, the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metagenomic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analysis targeting the 16S ribosomal DNA has appeared a powerful tool to study bacterial composition of various ecosystems like seas , soils but also rumen or sludge Its interest has started to appear in food microbiology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Briefly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bacterial V1-V3 regions of the 16S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 were amplified by PCR using a home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made primer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PCR products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were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checked by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electrophoresis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purified.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 amounts of each of the PCR products were pooled and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amplified by emulsion PCR before sequencing. </a:t>
            </a: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Pyrosequencing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performed with the Roche 454 GS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Junior</a:t>
            </a: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bioinformatic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pipeleine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make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treatment on the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sequnces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Gs Junior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sequences that passed the quality check were aligned to the SILVA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and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NCBI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database</a:t>
            </a: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5AB6-8599-A641-9CC7-A7A146FA657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Classical microbiologu is long, expensive , time consuming </a:t>
            </a:r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</a:t>
            </a:r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identify one colony, you need to</a:t>
            </a:r>
            <a:r>
              <a:rPr lang="nl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isolate and to send this colony for sequencing</a:t>
            </a:r>
            <a:r>
              <a:rPr lang="nl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more colonies, you have to repeat operations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metagenomic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gives much more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than the classical microbiology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bacterial flora.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get thousands sequences from a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allows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full characterization of the total flora in only one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approach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highlight the presence of less known or yet un-described bacteria. 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84F3-63F6-AA44-9127-DDBF0C7851E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the guidelines to conduct an ageing study,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fishfilets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(haddock and pangasius) samples were analyzed the day of receipt and at the end the shelf life after storage at 4°C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8°C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the food samples,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packagings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were made in atmosphere permeable food wrap (FW) for atmospheric air condition and in trays under modified atmosphere (MAP).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84F3-63F6-AA44-9127-DDBF0C7851E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aim is to study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 the bacterial community dynamics during the shelf life. Classical microbiology was performed on the same samples in order to compare the results between the two approaches.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84F3-63F6-AA44-9127-DDBF0C7851E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expected, bacteria grow on PCA between day 0 and at the end of the shelf life for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two fish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pangasius samples, the lactic acid bacteria grow between day 0 and at the end of the shelf life especially for the MAP sample.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Pseudomonadaceae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Enterobacteriaceae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increase respectively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log CFU/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log CFU/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between day 0 and at the end of the shelf life for the two types of packaging.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haddock, the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Pseudomonadaceae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grow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log CFU between day 0 and at the end of the shelf life for the two types of packaging. 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84F3-63F6-AA44-9127-DDBF0C7851E5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1708-8FA2-7045-8D01-F3D3EFB54D2D}" type="datetimeFigureOut">
              <a:rPr lang="fr-FR" smtClean="0"/>
              <a:pPr/>
              <a:t>16/10/12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81E7-A837-9049-A171-07BDC5756F7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1708-8FA2-7045-8D01-F3D3EFB54D2D}" type="datetimeFigureOut">
              <a:rPr lang="fr-FR" smtClean="0"/>
              <a:pPr/>
              <a:t>16/10/12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81E7-A837-9049-A171-07BDC5756F7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1708-8FA2-7045-8D01-F3D3EFB54D2D}" type="datetimeFigureOut">
              <a:rPr lang="fr-FR" smtClean="0"/>
              <a:pPr/>
              <a:t>16/10/12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81E7-A837-9049-A171-07BDC5756F7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1708-8FA2-7045-8D01-F3D3EFB54D2D}" type="datetimeFigureOut">
              <a:rPr lang="fr-FR" smtClean="0"/>
              <a:pPr/>
              <a:t>16/10/12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81E7-A837-9049-A171-07BDC5756F7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1708-8FA2-7045-8D01-F3D3EFB54D2D}" type="datetimeFigureOut">
              <a:rPr lang="fr-FR" smtClean="0"/>
              <a:pPr/>
              <a:t>16/10/12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81E7-A837-9049-A171-07BDC5756F7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1708-8FA2-7045-8D01-F3D3EFB54D2D}" type="datetimeFigureOut">
              <a:rPr lang="fr-FR" smtClean="0"/>
              <a:pPr/>
              <a:t>16/10/12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81E7-A837-9049-A171-07BDC5756F7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1708-8FA2-7045-8D01-F3D3EFB54D2D}" type="datetimeFigureOut">
              <a:rPr lang="fr-FR" smtClean="0"/>
              <a:pPr/>
              <a:t>16/10/12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81E7-A837-9049-A171-07BDC5756F7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1708-8FA2-7045-8D01-F3D3EFB54D2D}" type="datetimeFigureOut">
              <a:rPr lang="fr-FR" smtClean="0"/>
              <a:pPr/>
              <a:t>16/10/12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81E7-A837-9049-A171-07BDC5756F7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1708-8FA2-7045-8D01-F3D3EFB54D2D}" type="datetimeFigureOut">
              <a:rPr lang="fr-FR" smtClean="0"/>
              <a:pPr/>
              <a:t>16/10/12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81E7-A837-9049-A171-07BDC5756F7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1708-8FA2-7045-8D01-F3D3EFB54D2D}" type="datetimeFigureOut">
              <a:rPr lang="fr-FR" smtClean="0"/>
              <a:pPr/>
              <a:t>16/10/12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81E7-A837-9049-A171-07BDC5756F7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1708-8FA2-7045-8D01-F3D3EFB54D2D}" type="datetimeFigureOut">
              <a:rPr lang="fr-FR" smtClean="0"/>
              <a:pPr/>
              <a:t>16/10/12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81E7-A837-9049-A171-07BDC5756F7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E1708-8FA2-7045-8D01-F3D3EFB54D2D}" type="datetimeFigureOut">
              <a:rPr lang="fr-FR" smtClean="0"/>
              <a:pPr/>
              <a:t>16/10/12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A81E7-A837-9049-A171-07BDC5756F7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7" Type="http://schemas.openxmlformats.org/officeDocument/2006/relationships/image" Target="../media/image10.wmf"/><Relationship Id="rId11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0" Type="http://schemas.openxmlformats.org/officeDocument/2006/relationships/image" Target="../media/image13.gif"/><Relationship Id="rId5" Type="http://schemas.openxmlformats.org/officeDocument/2006/relationships/image" Target="../media/image8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12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9.png"/><Relationship Id="rId4" Type="http://schemas.openxmlformats.org/officeDocument/2006/relationships/image" Target="../media/image19.png"/><Relationship Id="rId7" Type="http://schemas.openxmlformats.org/officeDocument/2006/relationships/image" Target="../media/image22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6" Type="http://schemas.openxmlformats.org/officeDocument/2006/relationships/image" Target="../media/image31.jpeg"/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0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9" Type="http://schemas.openxmlformats.org/officeDocument/2006/relationships/image" Target="../media/image24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Document1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0877" y="5040061"/>
            <a:ext cx="8923123" cy="134082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Study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of the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microbial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flora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of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freshwater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seawater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fish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filets in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different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packaging conditions by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metagenomic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analysis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Verdana"/>
                <a:cs typeface="Verdana"/>
              </a:rPr>
              <a:t>targeted</a:t>
            </a:r>
            <a:r>
              <a:rPr lang="fr-FR" dirty="0" smtClean="0">
                <a:solidFill>
                  <a:schemeClr val="tx1"/>
                </a:solidFill>
                <a:latin typeface="Verdana"/>
                <a:cs typeface="Verdana"/>
              </a:rPr>
              <a:t> on the 16S ribosomal DNA</a:t>
            </a:r>
            <a:endParaRPr lang="fr-FR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9372"/>
            <a:ext cx="9174377" cy="213817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77" y="175542"/>
            <a:ext cx="4595940" cy="14458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435" y="175542"/>
            <a:ext cx="3376083" cy="177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 err="1" smtClean="0">
                <a:latin typeface="Verdana"/>
                <a:cs typeface="Verdana"/>
              </a:rPr>
              <a:t>Results</a:t>
            </a:r>
            <a:endParaRPr lang="fr-FR" sz="3200" dirty="0">
              <a:latin typeface="Verdana"/>
              <a:cs typeface="Verdan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>
                <a:schemeClr val="bg1">
                  <a:lumMod val="50000"/>
                </a:schemeClr>
              </a:buClr>
              <a:buNone/>
            </a:pPr>
            <a:r>
              <a:rPr lang="en-GB" sz="2919" dirty="0" smtClean="0">
                <a:solidFill>
                  <a:schemeClr val="bg1">
                    <a:lumMod val="65000"/>
                  </a:schemeClr>
                </a:solidFill>
              </a:rPr>
              <a:t>With </a:t>
            </a:r>
            <a:r>
              <a:rPr lang="en-GB" sz="2919" dirty="0" err="1" smtClean="0">
                <a:solidFill>
                  <a:schemeClr val="bg1">
                    <a:lumMod val="65000"/>
                  </a:schemeClr>
                </a:solidFill>
              </a:rPr>
              <a:t>metagenomics</a:t>
            </a:r>
            <a:r>
              <a:rPr lang="en-GB" sz="2919" dirty="0" smtClean="0">
                <a:solidFill>
                  <a:schemeClr val="bg1">
                    <a:lumMod val="65000"/>
                  </a:schemeClr>
                </a:solidFill>
              </a:rPr>
              <a:t> :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en-GB" sz="2919" dirty="0" smtClean="0">
                <a:solidFill>
                  <a:schemeClr val="bg1">
                    <a:lumMod val="65000"/>
                  </a:schemeClr>
                </a:solidFill>
              </a:rPr>
              <a:t>45</a:t>
            </a:r>
            <a:r>
              <a:rPr lang="en-GB" sz="3176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3176" dirty="0">
                <a:solidFill>
                  <a:schemeClr val="bg1">
                    <a:lumMod val="65000"/>
                  </a:schemeClr>
                </a:solidFill>
              </a:rPr>
              <a:t>different</a:t>
            </a:r>
            <a:r>
              <a:rPr lang="en-GB" sz="3176" dirty="0" smtClean="0">
                <a:solidFill>
                  <a:schemeClr val="bg1">
                    <a:lumMod val="65000"/>
                  </a:schemeClr>
                </a:solidFill>
              </a:rPr>
              <a:t> bacteria species </a:t>
            </a:r>
            <a:r>
              <a:rPr lang="en-GB" sz="3176" dirty="0" smtClean="0">
                <a:solidFill>
                  <a:schemeClr val="bg1">
                    <a:lumMod val="65000"/>
                  </a:schemeClr>
                </a:solidFill>
              </a:rPr>
              <a:t>identified for the pangasius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en-GB" sz="3176" dirty="0" smtClean="0">
                <a:solidFill>
                  <a:schemeClr val="bg1">
                    <a:lumMod val="65000"/>
                  </a:schemeClr>
                </a:solidFill>
              </a:rPr>
              <a:t>43 </a:t>
            </a:r>
            <a:r>
              <a:rPr lang="en-GB" sz="3176" dirty="0" smtClean="0">
                <a:solidFill>
                  <a:schemeClr val="bg1">
                    <a:lumMod val="65000"/>
                  </a:schemeClr>
                </a:solidFill>
              </a:rPr>
              <a:t>different bacteria species identified for the</a:t>
            </a:r>
            <a:r>
              <a:rPr lang="en-GB" sz="3176" dirty="0" smtClean="0">
                <a:solidFill>
                  <a:schemeClr val="bg1">
                    <a:lumMod val="65000"/>
                  </a:schemeClr>
                </a:solidFill>
              </a:rPr>
              <a:t> haddock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en-GB" sz="3176" dirty="0" smtClean="0">
                <a:solidFill>
                  <a:schemeClr val="bg1">
                    <a:lumMod val="65000"/>
                  </a:schemeClr>
                </a:solidFill>
              </a:rPr>
              <a:t>Significant variations of the initial flora at the end of the shelf life depending of the fish and packaging 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en-GB" sz="3176" dirty="0" smtClean="0">
                <a:solidFill>
                  <a:schemeClr val="bg1">
                    <a:lumMod val="65000"/>
                  </a:schemeClr>
                </a:solidFill>
              </a:rPr>
              <a:t>Relation between spoilage and the activity of some bacterial species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endParaRPr lang="en-GB" sz="3176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>
              <a:buClr>
                <a:schemeClr val="bg1">
                  <a:lumMod val="50000"/>
                </a:schemeClr>
              </a:buClr>
            </a:pPr>
            <a:endParaRPr lang="en-GB" sz="3176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417638"/>
            <a:ext cx="8229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 err="1" smtClean="0">
                <a:latin typeface="Verdana"/>
                <a:cs typeface="Verdana"/>
              </a:rPr>
              <a:t>Pangasius</a:t>
            </a:r>
            <a:r>
              <a:rPr lang="fr-FR" sz="3200" dirty="0" smtClean="0">
                <a:latin typeface="Verdana"/>
                <a:cs typeface="Verdana"/>
              </a:rPr>
              <a:t> (</a:t>
            </a:r>
            <a:r>
              <a:rPr lang="fr-FR" sz="3200" dirty="0" err="1" smtClean="0">
                <a:latin typeface="Verdana"/>
                <a:cs typeface="Verdana"/>
              </a:rPr>
              <a:t>freshwater</a:t>
            </a:r>
            <a:r>
              <a:rPr lang="fr-FR" sz="3200" dirty="0" smtClean="0">
                <a:latin typeface="Verdana"/>
                <a:cs typeface="Verdana"/>
              </a:rPr>
              <a:t>)</a:t>
            </a:r>
            <a:endParaRPr lang="fr-FR" sz="3200" dirty="0">
              <a:latin typeface="Verdana"/>
              <a:cs typeface="Verdana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417638"/>
            <a:ext cx="8229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684" y="1600200"/>
            <a:ext cx="6895432" cy="499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2646948" y="2411663"/>
            <a:ext cx="408042" cy="27672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842000" y="2411663"/>
            <a:ext cx="1310267" cy="27672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053263" y="2411663"/>
            <a:ext cx="521369" cy="27672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57200" y="2226997"/>
            <a:ext cx="16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n>
                  <a:solidFill>
                    <a:srgbClr val="FF0000"/>
                  </a:solidFill>
                </a:ln>
              </a:rPr>
              <a:t>Spoilage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fr-FR" dirty="0" err="1" smtClean="0">
                <a:ln>
                  <a:solidFill>
                    <a:srgbClr val="FF0000"/>
                  </a:solidFill>
                </a:ln>
              </a:rPr>
              <a:t>flora</a:t>
            </a:r>
            <a:endParaRPr lang="fr-FR" dirty="0" smtClean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97637" y="5949139"/>
            <a:ext cx="194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n>
                  <a:solidFill>
                    <a:srgbClr val="FF0000"/>
                  </a:solidFill>
                </a:ln>
              </a:rPr>
              <a:t>H</a:t>
            </a:r>
            <a:r>
              <a:rPr lang="fr-FR" baseline="-25000" dirty="0" smtClean="0">
                <a:ln>
                  <a:solidFill>
                    <a:srgbClr val="FF0000"/>
                  </a:solidFill>
                </a:ln>
              </a:rPr>
              <a:t>2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S </a:t>
            </a:r>
            <a:r>
              <a:rPr lang="fr-FR" dirty="0" err="1" smtClean="0">
                <a:ln>
                  <a:solidFill>
                    <a:srgbClr val="FF0000"/>
                  </a:solidFill>
                </a:ln>
              </a:rPr>
              <a:t>producing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fr-FR" dirty="0" err="1" smtClean="0">
                <a:ln>
                  <a:solidFill>
                    <a:srgbClr val="FF0000"/>
                  </a:solidFill>
                </a:ln>
              </a:rPr>
              <a:t>strain</a:t>
            </a:r>
            <a:endParaRPr lang="fr-FR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06393" y="5802997"/>
            <a:ext cx="194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n>
                  <a:solidFill>
                    <a:srgbClr val="FF0000"/>
                  </a:solidFill>
                </a:ln>
              </a:rPr>
              <a:t>Undesired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 volatil </a:t>
            </a:r>
            <a:r>
              <a:rPr lang="fr-FR" dirty="0" err="1" smtClean="0">
                <a:ln>
                  <a:solidFill>
                    <a:srgbClr val="FF0000"/>
                  </a:solidFill>
                </a:ln>
              </a:rPr>
              <a:t>coumpounds</a:t>
            </a:r>
            <a:endParaRPr lang="fr-FR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7" name="Connecteur en angle 16"/>
          <p:cNvCxnSpPr/>
          <p:nvPr/>
        </p:nvCxnSpPr>
        <p:spPr>
          <a:xfrm flipV="1">
            <a:off x="1677249" y="5403727"/>
            <a:ext cx="1114172" cy="353104"/>
          </a:xfrm>
          <a:prstGeom prst="bentConnector3">
            <a:avLst>
              <a:gd name="adj1" fmla="val -2688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1" idx="0"/>
          </p:cNvCxnSpPr>
          <p:nvPr/>
        </p:nvCxnSpPr>
        <p:spPr>
          <a:xfrm rot="5400000" flipH="1" flipV="1">
            <a:off x="7191364" y="5772587"/>
            <a:ext cx="353103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3054990" y="2411663"/>
            <a:ext cx="915431" cy="2767263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57200" y="2748729"/>
            <a:ext cx="1604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Lactic</a:t>
            </a:r>
            <a:r>
              <a:rPr lang="fr-FR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fr-FR" dirty="0" err="1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Acid</a:t>
            </a:r>
            <a:r>
              <a:rPr lang="fr-FR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fr-FR" dirty="0" err="1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Bacteria</a:t>
            </a:r>
            <a:endParaRPr lang="fr-FR" dirty="0" smtClean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152267" y="2411663"/>
            <a:ext cx="408042" cy="27672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/>
      <p:bldP spid="11" grpId="0"/>
      <p:bldP spid="15" grpId="0"/>
      <p:bldP spid="24" grpId="1" animBg="1"/>
      <p:bldP spid="2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62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100" dirty="0" smtClean="0">
                <a:latin typeface="+mn-lt"/>
                <a:ea typeface="+mn-ea"/>
                <a:cs typeface="+mn-cs"/>
              </a:rPr>
              <a:t>Haddock (</a:t>
            </a:r>
            <a:r>
              <a:rPr lang="fr-FR" sz="3100" dirty="0" err="1">
                <a:latin typeface="+mn-lt"/>
                <a:ea typeface="+mn-ea"/>
                <a:cs typeface="+mn-cs"/>
              </a:rPr>
              <a:t>seawater</a:t>
            </a:r>
            <a:r>
              <a:rPr lang="fr-FR" sz="3100" dirty="0">
                <a:latin typeface="+mn-lt"/>
                <a:ea typeface="+mn-ea"/>
                <a:cs typeface="+mn-cs"/>
              </a:rPr>
              <a:t>)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417638"/>
            <a:ext cx="8229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484" y="1600200"/>
            <a:ext cx="6997031" cy="506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1573462" y="2411663"/>
            <a:ext cx="993275" cy="27672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862052" y="2411663"/>
            <a:ext cx="1156369" cy="27672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371475" y="2411663"/>
            <a:ext cx="432644" cy="27672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804120" y="2411663"/>
            <a:ext cx="251588" cy="2767263"/>
          </a:xfrm>
          <a:prstGeom prst="ellipse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71378" y="2042331"/>
            <a:ext cx="16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n>
                  <a:solidFill>
                    <a:srgbClr val="FF0000"/>
                  </a:solidFill>
                </a:ln>
              </a:rPr>
              <a:t>Spoilage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fr-FR" dirty="0" err="1" smtClean="0">
                <a:ln>
                  <a:solidFill>
                    <a:srgbClr val="FF0000"/>
                  </a:solidFill>
                </a:ln>
              </a:rPr>
              <a:t>flora</a:t>
            </a:r>
            <a:endParaRPr lang="fr-FR" dirty="0" smtClean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53602" y="772895"/>
            <a:ext cx="1604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n>
                  <a:solidFill>
                    <a:srgbClr val="4F81BD"/>
                  </a:solidFill>
                </a:ln>
                <a:solidFill>
                  <a:srgbClr val="8EB4E3"/>
                </a:solidFill>
              </a:rPr>
              <a:t>Freshness</a:t>
            </a:r>
            <a:r>
              <a:rPr lang="fr-FR" dirty="0" smtClean="0">
                <a:ln>
                  <a:solidFill>
                    <a:srgbClr val="4F81BD"/>
                  </a:solidFill>
                </a:ln>
                <a:solidFill>
                  <a:srgbClr val="8EB4E3"/>
                </a:solidFill>
              </a:rPr>
              <a:t> </a:t>
            </a:r>
            <a:r>
              <a:rPr lang="fr-FR" dirty="0" err="1" smtClean="0">
                <a:ln>
                  <a:solidFill>
                    <a:srgbClr val="4F81BD"/>
                  </a:solidFill>
                </a:ln>
                <a:solidFill>
                  <a:srgbClr val="8EB4E3"/>
                </a:solidFill>
              </a:rPr>
              <a:t>indicator</a:t>
            </a:r>
            <a:endParaRPr lang="fr-FR" dirty="0" smtClean="0">
              <a:ln>
                <a:solidFill>
                  <a:srgbClr val="4F81BD"/>
                </a:solidFill>
              </a:ln>
              <a:solidFill>
                <a:srgbClr val="8EB4E3"/>
              </a:solidFill>
            </a:endParaRPr>
          </a:p>
        </p:txBody>
      </p:sp>
      <p:cxnSp>
        <p:nvCxnSpPr>
          <p:cNvPr id="16" name="Connecteur en angle 15"/>
          <p:cNvCxnSpPr>
            <a:stCxn id="12" idx="2"/>
          </p:cNvCxnSpPr>
          <p:nvPr/>
        </p:nvCxnSpPr>
        <p:spPr>
          <a:xfrm rot="5400000">
            <a:off x="4558695" y="1916239"/>
            <a:ext cx="994027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7438444" y="2411663"/>
            <a:ext cx="432644" cy="27672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814030" y="2414047"/>
            <a:ext cx="240959" cy="27672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086558" y="5980945"/>
            <a:ext cx="78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n>
                  <a:solidFill>
                    <a:srgbClr val="FF0000"/>
                  </a:solidFill>
                </a:ln>
              </a:rPr>
              <a:t>MAP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180389" y="5980945"/>
            <a:ext cx="16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n>
                  <a:solidFill>
                    <a:srgbClr val="FF0000"/>
                  </a:solidFill>
                </a:ln>
              </a:rPr>
              <a:t>Plastic </a:t>
            </a:r>
            <a:r>
              <a:rPr lang="fr-FR" dirty="0" err="1" smtClean="0">
                <a:ln>
                  <a:solidFill>
                    <a:srgbClr val="FF0000"/>
                  </a:solidFill>
                </a:ln>
              </a:rPr>
              <a:t>wrap</a:t>
            </a:r>
            <a:endParaRPr lang="fr-FR" dirty="0" smtClean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H="1" flipV="1">
            <a:off x="2555845" y="5577949"/>
            <a:ext cx="79963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 flipH="1" flipV="1">
            <a:off x="7280781" y="5581130"/>
            <a:ext cx="79963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8" grpId="0" animBg="1"/>
      <p:bldP spid="19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 smtClean="0">
                <a:latin typeface="Verdana"/>
                <a:cs typeface="Verdana"/>
              </a:rPr>
              <a:t>Conclusions</a:t>
            </a:r>
            <a:endParaRPr lang="fr-FR" sz="3200" dirty="0">
              <a:latin typeface="Verdana"/>
              <a:cs typeface="Verdan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Few informations 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</a:rPr>
              <a:t>classical</a:t>
            </a: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</a:rPr>
              <a:t>microbiology</a:t>
            </a:r>
            <a:endParaRPr lang="fr-FR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Identification and quantification of all 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</a:rPr>
              <a:t>bacteria</a:t>
            </a: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</a:rPr>
              <a:t>species</a:t>
            </a: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</a:rPr>
              <a:t>now</a:t>
            </a: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 possible 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</a:rPr>
              <a:t>metagenomics</a:t>
            </a:r>
            <a:endParaRPr lang="fr-FR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Evaluation of 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</a:rPr>
              <a:t>specific</a:t>
            </a: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</a:rPr>
              <a:t>function</a:t>
            </a: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 of micro 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</a:rPr>
              <a:t>organisms</a:t>
            </a: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</a:rPr>
              <a:t>food</a:t>
            </a: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</a:rPr>
              <a:t>products</a:t>
            </a: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 =&gt; expertise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fr-FR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fr-FR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417638"/>
            <a:ext cx="8229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lèche vers le bas 5"/>
          <p:cNvSpPr/>
          <p:nvPr/>
        </p:nvSpPr>
        <p:spPr>
          <a:xfrm>
            <a:off x="4071262" y="4227292"/>
            <a:ext cx="1139207" cy="8216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47021" y="5048945"/>
            <a:ext cx="7600935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bg1">
                  <a:lumMod val="50000"/>
                </a:schemeClr>
              </a:buClr>
            </a:pPr>
            <a:r>
              <a:rPr lang="fr-FR" sz="3200" dirty="0" err="1" smtClean="0">
                <a:solidFill>
                  <a:schemeClr val="bg1"/>
                </a:solidFill>
              </a:rPr>
              <a:t>Metagenomic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tools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could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adequately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determine</a:t>
            </a:r>
            <a:r>
              <a:rPr lang="fr-FR" sz="3200" dirty="0" smtClean="0">
                <a:solidFill>
                  <a:schemeClr val="bg1"/>
                </a:solidFill>
              </a:rPr>
              <a:t> the </a:t>
            </a:r>
            <a:r>
              <a:rPr lang="fr-FR" sz="3200" dirty="0" err="1" smtClean="0">
                <a:solidFill>
                  <a:schemeClr val="bg1"/>
                </a:solidFill>
              </a:rPr>
              <a:t>duration</a:t>
            </a:r>
            <a:r>
              <a:rPr lang="fr-FR" sz="3200" dirty="0" smtClean="0">
                <a:solidFill>
                  <a:schemeClr val="bg1"/>
                </a:solidFill>
              </a:rPr>
              <a:t> of </a:t>
            </a:r>
            <a:r>
              <a:rPr lang="fr-FR" sz="3200" dirty="0" err="1" smtClean="0">
                <a:solidFill>
                  <a:schemeClr val="bg1"/>
                </a:solidFill>
              </a:rPr>
              <a:t>shelf-life</a:t>
            </a:r>
            <a:endParaRPr lang="fr-FR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 smtClean="0">
                <a:latin typeface="Verdana"/>
                <a:cs typeface="Verdana"/>
              </a:rPr>
              <a:t>Perspectives</a:t>
            </a:r>
            <a:endParaRPr lang="fr-FR" sz="3600" dirty="0">
              <a:latin typeface="Verdana"/>
              <a:cs typeface="Verdan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5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chemeClr val="bg1">
                  <a:lumMod val="50000"/>
                </a:schemeClr>
              </a:buClr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Knowing and controlling the total supply chain who can influence the total </a:t>
            </a:r>
            <a:r>
              <a:rPr lang="en-GB" b="1" dirty="0" err="1" smtClean="0">
                <a:solidFill>
                  <a:schemeClr val="accent1"/>
                </a:solidFill>
              </a:rPr>
              <a:t>shelflife</a:t>
            </a:r>
            <a:endParaRPr lang="en-GB" b="1" dirty="0" smtClean="0">
              <a:solidFill>
                <a:schemeClr val="accent1"/>
              </a:solidFill>
            </a:endParaRP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en-GB" i="1" dirty="0" smtClean="0">
                <a:solidFill>
                  <a:srgbClr val="A6A6A6"/>
                </a:solidFill>
              </a:rPr>
              <a:t>Raw material biology ( wild catch – farmed )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en-GB" i="1" dirty="0" smtClean="0">
                <a:solidFill>
                  <a:srgbClr val="A6A6A6"/>
                </a:solidFill>
              </a:rPr>
              <a:t>Hygiene ( PR programs)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en-GB" i="1" dirty="0" smtClean="0">
                <a:solidFill>
                  <a:srgbClr val="A6A6A6"/>
                </a:solidFill>
              </a:rPr>
              <a:t>Temperature ( PR programs)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en-GB" i="1" dirty="0" err="1" smtClean="0">
                <a:solidFill>
                  <a:srgbClr val="A6A6A6"/>
                </a:solidFill>
              </a:rPr>
              <a:t>Carnobacterium</a:t>
            </a:r>
            <a:r>
              <a:rPr lang="en-GB" i="1" dirty="0" smtClean="0">
                <a:solidFill>
                  <a:srgbClr val="A6A6A6"/>
                </a:solidFill>
              </a:rPr>
              <a:t> </a:t>
            </a:r>
            <a:r>
              <a:rPr lang="en-GB" dirty="0">
                <a:solidFill>
                  <a:srgbClr val="A6A6A6"/>
                </a:solidFill>
              </a:rPr>
              <a:t>strains</a:t>
            </a:r>
            <a:r>
              <a:rPr lang="en-GB" dirty="0" smtClean="0">
                <a:solidFill>
                  <a:srgbClr val="A6A6A6"/>
                </a:solidFill>
              </a:rPr>
              <a:t> could be added on such lightly preserved product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en-GB" dirty="0" smtClean="0">
                <a:solidFill>
                  <a:srgbClr val="A6A6A6"/>
                </a:solidFill>
              </a:rPr>
              <a:t>Environmental factors could be modified (pH, lactic acid, packaging)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endParaRPr lang="en-GB" dirty="0" smtClean="0">
              <a:solidFill>
                <a:srgbClr val="A6A6A6"/>
              </a:solidFill>
            </a:endParaRPr>
          </a:p>
          <a:p>
            <a:pPr algn="just">
              <a:buClr>
                <a:schemeClr val="bg1">
                  <a:lumMod val="50000"/>
                </a:schemeClr>
              </a:buClr>
              <a:buNone/>
            </a:pPr>
            <a:r>
              <a:rPr lang="en-GB" i="1" dirty="0" smtClean="0">
                <a:solidFill>
                  <a:srgbClr val="FF0000"/>
                </a:solidFill>
              </a:rPr>
              <a:t>-&gt; A NEW APPROACH OF FOOD QUALITY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endParaRPr lang="fr-FR" dirty="0" smtClean="0"/>
          </a:p>
          <a:p>
            <a:pPr algn="just">
              <a:buClr>
                <a:schemeClr val="bg1">
                  <a:lumMod val="50000"/>
                </a:schemeClr>
              </a:buClr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30989" y="1414462"/>
            <a:ext cx="8229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 err="1" smtClean="0">
                <a:latin typeface="Verdana"/>
                <a:cs typeface="Verdana"/>
              </a:rPr>
              <a:t>Others</a:t>
            </a:r>
            <a:r>
              <a:rPr lang="fr-FR" sz="3600" dirty="0" smtClean="0">
                <a:latin typeface="Verdana"/>
                <a:cs typeface="Verdana"/>
              </a:rPr>
              <a:t> </a:t>
            </a:r>
            <a:r>
              <a:rPr lang="fr-FR" sz="3600" dirty="0" err="1" smtClean="0">
                <a:latin typeface="Verdana"/>
                <a:cs typeface="Verdana"/>
              </a:rPr>
              <a:t>samples</a:t>
            </a:r>
            <a:endParaRPr lang="fr-FR" sz="3600" dirty="0">
              <a:latin typeface="Verdana"/>
              <a:cs typeface="Verdan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5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chemeClr val="bg1">
                  <a:lumMod val="50000"/>
                </a:schemeClr>
              </a:buClr>
            </a:pPr>
            <a:r>
              <a:rPr lang="fr-FR" dirty="0" smtClean="0"/>
              <a:t>Food </a:t>
            </a:r>
            <a:r>
              <a:rPr lang="fr-FR" dirty="0" err="1" smtClean="0"/>
              <a:t>samples</a:t>
            </a:r>
            <a:r>
              <a:rPr lang="fr-FR" dirty="0" smtClean="0"/>
              <a:t> 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fr-FR" dirty="0" smtClean="0"/>
              <a:t>Sillages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fr-FR" dirty="0" smtClean="0"/>
              <a:t>Intestinal </a:t>
            </a:r>
            <a:r>
              <a:rPr lang="fr-FR" dirty="0" err="1" smtClean="0"/>
              <a:t>flora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guts</a:t>
            </a:r>
            <a:r>
              <a:rPr lang="fr-FR" dirty="0" smtClean="0"/>
              <a:t> of </a:t>
            </a:r>
            <a:r>
              <a:rPr lang="fr-FR" dirty="0" err="1" smtClean="0"/>
              <a:t>animals</a:t>
            </a:r>
            <a:endParaRPr lang="fr-FR" dirty="0" smtClean="0"/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fr-FR" dirty="0" err="1" smtClean="0"/>
              <a:t>Sea</a:t>
            </a:r>
            <a:r>
              <a:rPr lang="fr-FR" dirty="0" smtClean="0"/>
              <a:t> water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fr-FR" dirty="0" err="1" smtClean="0"/>
              <a:t>Seeds</a:t>
            </a:r>
            <a:endParaRPr lang="fr-FR" dirty="0" smtClean="0"/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fr-FR" dirty="0" smtClean="0"/>
              <a:t>Virus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fr-FR" dirty="0" smtClean="0"/>
              <a:t>…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endParaRPr lang="fr-FR" dirty="0" smtClean="0"/>
          </a:p>
          <a:p>
            <a:pPr algn="just">
              <a:buClr>
                <a:schemeClr val="bg1">
                  <a:lumMod val="50000"/>
                </a:schemeClr>
              </a:buClr>
            </a:pPr>
            <a:endParaRPr lang="fr-FR" dirty="0" smtClean="0"/>
          </a:p>
          <a:p>
            <a:pPr algn="just">
              <a:buClr>
                <a:schemeClr val="bg1">
                  <a:lumMod val="50000"/>
                </a:schemeClr>
              </a:buClr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30989" y="1414462"/>
            <a:ext cx="8229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 err="1" smtClean="0">
                <a:latin typeface="Verdana"/>
                <a:cs typeface="Verdana"/>
              </a:rPr>
              <a:t>Acknowledgments</a:t>
            </a:r>
            <a:endParaRPr lang="fr-FR" sz="3600" dirty="0">
              <a:latin typeface="Verdana"/>
              <a:cs typeface="Verdan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5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chemeClr val="bg1">
                  <a:lumMod val="50000"/>
                </a:schemeClr>
              </a:buClr>
            </a:pPr>
            <a:r>
              <a:rPr lang="fr-FR" dirty="0" smtClean="0"/>
              <a:t>Pr Georges Daube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fr-FR" dirty="0" smtClean="0"/>
              <a:t>Dr Carine </a:t>
            </a:r>
            <a:r>
              <a:rPr lang="fr-FR" dirty="0" err="1" smtClean="0"/>
              <a:t>Nezer</a:t>
            </a:r>
            <a:endParaRPr lang="fr-FR" dirty="0" smtClean="0"/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fr-FR" dirty="0" smtClean="0"/>
              <a:t>Dr Bernard </a:t>
            </a:r>
            <a:r>
              <a:rPr lang="fr-FR" dirty="0" err="1" smtClean="0"/>
              <a:t>Taminiau</a:t>
            </a:r>
            <a:endParaRPr lang="fr-FR" dirty="0" smtClean="0"/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fr-FR" dirty="0" smtClean="0"/>
              <a:t>Mlle </a:t>
            </a:r>
            <a:r>
              <a:rPr lang="fr-FR" dirty="0" err="1" smtClean="0"/>
              <a:t>Celine</a:t>
            </a:r>
            <a:r>
              <a:rPr lang="fr-FR" dirty="0" smtClean="0"/>
              <a:t> </a:t>
            </a:r>
            <a:r>
              <a:rPr lang="fr-FR" dirty="0" err="1" smtClean="0"/>
              <a:t>Ferauche</a:t>
            </a:r>
            <a:endParaRPr lang="fr-FR" dirty="0" smtClean="0"/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fr-FR" dirty="0" smtClean="0"/>
              <a:t>Mr Jean Yves </a:t>
            </a:r>
            <a:r>
              <a:rPr lang="fr-FR" dirty="0" smtClean="0"/>
              <a:t>François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fr-FR" dirty="0" smtClean="0"/>
              <a:t>Dr Jean Baptiste </a:t>
            </a:r>
            <a:r>
              <a:rPr lang="fr-FR" dirty="0" err="1" smtClean="0"/>
              <a:t>Poullet</a:t>
            </a:r>
            <a:endParaRPr lang="fr-FR" dirty="0" smtClean="0"/>
          </a:p>
          <a:p>
            <a:pPr algn="just">
              <a:buClr>
                <a:schemeClr val="bg1">
                  <a:lumMod val="50000"/>
                </a:schemeClr>
              </a:buClr>
              <a:buNone/>
            </a:pPr>
            <a:endParaRPr lang="fr-FR" dirty="0" smtClean="0"/>
          </a:p>
          <a:p>
            <a:pPr algn="just">
              <a:buClr>
                <a:schemeClr val="bg1">
                  <a:lumMod val="50000"/>
                </a:schemeClr>
              </a:buClr>
            </a:pPr>
            <a:endParaRPr lang="fr-FR" dirty="0" smtClean="0"/>
          </a:p>
          <a:p>
            <a:pPr algn="just">
              <a:buClr>
                <a:schemeClr val="bg1">
                  <a:lumMod val="50000"/>
                </a:schemeClr>
              </a:buClr>
            </a:pPr>
            <a:endParaRPr lang="fr-FR" dirty="0" smtClean="0"/>
          </a:p>
          <a:p>
            <a:pPr algn="just">
              <a:buClr>
                <a:schemeClr val="bg1">
                  <a:lumMod val="50000"/>
                </a:schemeClr>
              </a:buClr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30989" y="1414462"/>
            <a:ext cx="8229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77" y="175542"/>
            <a:ext cx="4595940" cy="14458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435" y="175542"/>
            <a:ext cx="3376083" cy="177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 smtClean="0">
                <a:latin typeface="Verdana"/>
                <a:cs typeface="Verdana"/>
              </a:rPr>
              <a:t>Plan</a:t>
            </a:r>
            <a:endParaRPr lang="fr-FR" sz="3200" dirty="0">
              <a:latin typeface="Verdana"/>
              <a:cs typeface="Verdan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General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Context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Aim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of the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study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analyzed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samples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Others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samples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417638"/>
            <a:ext cx="8229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 err="1" smtClean="0">
                <a:latin typeface="Verdana"/>
                <a:cs typeface="Verdana"/>
              </a:rPr>
              <a:t>Context</a:t>
            </a:r>
            <a:endParaRPr lang="fr-FR" sz="3200" dirty="0">
              <a:latin typeface="Verdana"/>
              <a:cs typeface="Verdan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Fish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spoiling</a:t>
            </a:r>
            <a:r>
              <a:rPr lang="fr-FR" dirty="0" smtClean="0"/>
              <a:t> </a:t>
            </a:r>
            <a:r>
              <a:rPr lang="fr-FR" dirty="0" err="1" smtClean="0"/>
              <a:t>rapidely</a:t>
            </a:r>
            <a:r>
              <a:rPr lang="fr-FR" dirty="0" smtClean="0"/>
              <a:t> </a:t>
            </a:r>
          </a:p>
          <a:p>
            <a:pPr>
              <a:buFont typeface="Symbol" pitchFamily="26" charset="2"/>
              <a:buChar char=""/>
            </a:pPr>
            <a:r>
              <a:rPr lang="fr-FR" dirty="0" err="1" smtClean="0"/>
              <a:t>caused</a:t>
            </a:r>
            <a:r>
              <a:rPr lang="fr-FR" dirty="0" smtClean="0"/>
              <a:t> by </a:t>
            </a:r>
            <a:r>
              <a:rPr lang="fr-FR" dirty="0" err="1" smtClean="0"/>
              <a:t>bacterial</a:t>
            </a:r>
            <a:r>
              <a:rPr lang="fr-FR" dirty="0" smtClean="0"/>
              <a:t> </a:t>
            </a:r>
            <a:r>
              <a:rPr lang="fr-FR" dirty="0" err="1" smtClean="0"/>
              <a:t>flora</a:t>
            </a:r>
            <a:endParaRPr lang="fr-FR" dirty="0" smtClean="0"/>
          </a:p>
          <a:p>
            <a:pPr marL="5016500" indent="0">
              <a:buFont typeface="Symbol" pitchFamily="26" charset="2"/>
              <a:buChar char=""/>
            </a:pPr>
            <a:endParaRPr lang="fr-FR" dirty="0" smtClean="0"/>
          </a:p>
          <a:p>
            <a:pPr marL="5016500" indent="0">
              <a:buNone/>
            </a:pPr>
            <a:r>
              <a:rPr lang="fr-FR" dirty="0" smtClean="0"/>
              <a:t>Pangasius</a:t>
            </a:r>
          </a:p>
          <a:p>
            <a:pPr marL="5016500" indent="0">
              <a:buFont typeface="Symbol" pitchFamily="26" charset="2"/>
              <a:buChar char=""/>
            </a:pPr>
            <a:endParaRPr lang="fr-FR" dirty="0" smtClean="0"/>
          </a:p>
          <a:p>
            <a:pPr marL="5016500" indent="0">
              <a:buFont typeface="Symbol" pitchFamily="26" charset="2"/>
              <a:buChar char=""/>
            </a:pPr>
            <a:endParaRPr lang="fr-FR" dirty="0" smtClean="0"/>
          </a:p>
          <a:p>
            <a:pPr marL="5016500" indent="0">
              <a:buNone/>
            </a:pPr>
            <a:r>
              <a:rPr lang="fr-FR" dirty="0" smtClean="0"/>
              <a:t>Haddock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417638"/>
            <a:ext cx="8229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67" y="2858030"/>
            <a:ext cx="4275277" cy="16091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67" y="4467225"/>
            <a:ext cx="3916937" cy="1658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Verdana"/>
                <a:cs typeface="Verdana"/>
              </a:rPr>
              <a:t>Food microbiological analysis</a:t>
            </a:r>
            <a:endParaRPr lang="en-GB" sz="3200" dirty="0">
              <a:latin typeface="Verdana"/>
              <a:cs typeface="Verdan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464" y="1549806"/>
            <a:ext cx="5200536" cy="4806544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sz="2800" b="1" dirty="0" smtClean="0">
                <a:solidFill>
                  <a:srgbClr val="31859C"/>
                </a:solidFill>
              </a:rPr>
              <a:t>Detection methods </a:t>
            </a:r>
            <a:r>
              <a:rPr lang="en-GB" sz="2800" dirty="0" smtClean="0">
                <a:solidFill>
                  <a:srgbClr val="000000"/>
                </a:solidFill>
              </a:rPr>
              <a:t>(P/A in x g))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GB" sz="2400" dirty="0" smtClean="0">
                <a:solidFill>
                  <a:srgbClr val="000000"/>
                </a:solidFill>
              </a:rPr>
              <a:t>Only for bacterial pathogens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GB" sz="2400" dirty="0" smtClean="0">
                <a:solidFill>
                  <a:srgbClr val="000000"/>
                </a:solidFill>
              </a:rPr>
              <a:t>Always enrichment necessary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GB" sz="2800" b="1" dirty="0" smtClean="0">
                <a:solidFill>
                  <a:srgbClr val="31859C"/>
                </a:solidFill>
              </a:rPr>
              <a:t>Counting methods </a:t>
            </a:r>
            <a:r>
              <a:rPr lang="en-GB" sz="2800" dirty="0" smtClean="0">
                <a:solidFill>
                  <a:srgbClr val="000000"/>
                </a:solidFill>
              </a:rPr>
              <a:t>(</a:t>
            </a:r>
            <a:r>
              <a:rPr lang="en-GB" sz="2800" dirty="0" err="1" smtClean="0">
                <a:solidFill>
                  <a:srgbClr val="000000"/>
                </a:solidFill>
              </a:rPr>
              <a:t>cfu</a:t>
            </a:r>
            <a:r>
              <a:rPr lang="en-GB" sz="2800" dirty="0" smtClean="0">
                <a:solidFill>
                  <a:srgbClr val="000000"/>
                </a:solidFill>
              </a:rPr>
              <a:t>/g)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GB" sz="2400" dirty="0">
                <a:solidFill>
                  <a:srgbClr val="000000"/>
                </a:solidFill>
              </a:rPr>
              <a:t>Available for some indicator </a:t>
            </a:r>
            <a:r>
              <a:rPr lang="en-GB" sz="2400" dirty="0" smtClean="0">
                <a:solidFill>
                  <a:srgbClr val="000000"/>
                </a:solidFill>
              </a:rPr>
              <a:t>flora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endParaRPr lang="en-GB" sz="2400" dirty="0">
              <a:solidFill>
                <a:srgbClr val="000000"/>
              </a:solidFill>
            </a:endParaRP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GB" sz="2400" dirty="0" smtClean="0">
                <a:solidFill>
                  <a:srgbClr val="000000"/>
                </a:solidFill>
              </a:rPr>
              <a:t>Available for some              bacterial pathogens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Clr>
                <a:schemeClr val="bg1">
                  <a:lumMod val="50000"/>
                </a:schemeClr>
              </a:buClr>
            </a:pP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417638"/>
            <a:ext cx="8229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81E7-A837-9049-A171-07BDC5756F73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9" name="Grouper 29"/>
          <p:cNvGrpSpPr/>
          <p:nvPr/>
        </p:nvGrpSpPr>
        <p:grpSpPr>
          <a:xfrm>
            <a:off x="6837255" y="1526745"/>
            <a:ext cx="2206165" cy="5194730"/>
            <a:chOff x="6837255" y="1526745"/>
            <a:chExt cx="2206165" cy="5194730"/>
          </a:xfrm>
        </p:grpSpPr>
        <p:pic>
          <p:nvPicPr>
            <p:cNvPr id="6" name="Picture 128" descr="viande-hachee-avarie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255" y="1526745"/>
              <a:ext cx="806034" cy="61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 descr="Capture d’écran 2012-06-10 à 13.20.4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6899380" y="2483617"/>
              <a:ext cx="711389" cy="898066"/>
            </a:xfrm>
            <a:prstGeom prst="rect">
              <a:avLst/>
            </a:prstGeom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301" y="3553878"/>
              <a:ext cx="1082550" cy="81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380" y="4649660"/>
              <a:ext cx="579959" cy="77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8073436" y="4649660"/>
              <a:ext cx="969984" cy="711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1463" y="5823647"/>
              <a:ext cx="1600090" cy="89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lèche vers le bas 14"/>
            <p:cNvSpPr/>
            <p:nvPr/>
          </p:nvSpPr>
          <p:spPr>
            <a:xfrm>
              <a:off x="7118908" y="2202118"/>
              <a:ext cx="273945" cy="24402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vers le bas 15"/>
            <p:cNvSpPr/>
            <p:nvPr/>
          </p:nvSpPr>
          <p:spPr>
            <a:xfrm>
              <a:off x="7980901" y="3259671"/>
              <a:ext cx="273945" cy="24402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7255880" y="4385155"/>
              <a:ext cx="273945" cy="24402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lèche vers le bas 19"/>
            <p:cNvSpPr/>
            <p:nvPr/>
          </p:nvSpPr>
          <p:spPr>
            <a:xfrm>
              <a:off x="8073436" y="4385155"/>
              <a:ext cx="273945" cy="24402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lèche vers le bas 20"/>
            <p:cNvSpPr/>
            <p:nvPr/>
          </p:nvSpPr>
          <p:spPr>
            <a:xfrm>
              <a:off x="7673851" y="4385155"/>
              <a:ext cx="273945" cy="143849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655548" y="2794968"/>
              <a:ext cx="1102924" cy="3693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Detection</a:t>
              </a:r>
              <a:endParaRPr lang="en-GB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8220302" y="5474291"/>
              <a:ext cx="614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24 H</a:t>
              </a:r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876042" y="5361488"/>
              <a:ext cx="61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3-7 J</a:t>
              </a:r>
              <a:endParaRPr lang="fr-FR" dirty="0"/>
            </a:p>
          </p:txBody>
        </p:sp>
      </p:grpSp>
      <p:grpSp>
        <p:nvGrpSpPr>
          <p:cNvPr id="30" name="Grouper 8"/>
          <p:cNvGrpSpPr/>
          <p:nvPr/>
        </p:nvGrpSpPr>
        <p:grpSpPr>
          <a:xfrm>
            <a:off x="2051374" y="2794968"/>
            <a:ext cx="4728617" cy="3997813"/>
            <a:chOff x="2051374" y="2794968"/>
            <a:chExt cx="4728617" cy="3997813"/>
          </a:xfrm>
        </p:grpSpPr>
        <p:grpSp>
          <p:nvGrpSpPr>
            <p:cNvPr id="31" name="Grouper 30"/>
            <p:cNvGrpSpPr/>
            <p:nvPr/>
          </p:nvGrpSpPr>
          <p:grpSpPr>
            <a:xfrm>
              <a:off x="5568290" y="2794968"/>
              <a:ext cx="1211701" cy="3793086"/>
              <a:chOff x="5568290" y="2794968"/>
              <a:chExt cx="1211701" cy="3793086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4792" y="3553878"/>
                <a:ext cx="1082550" cy="811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Image 9" descr="r2amed.gif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tretch>
                <a:fillRect/>
              </a:stretch>
            </p:blipFill>
            <p:spPr>
              <a:xfrm>
                <a:off x="5568290" y="5780253"/>
                <a:ext cx="1211701" cy="807801"/>
              </a:xfrm>
              <a:prstGeom prst="rect">
                <a:avLst/>
              </a:prstGeom>
            </p:spPr>
          </p:pic>
          <p:sp>
            <p:nvSpPr>
              <p:cNvPr id="17" name="Flèche vers le bas 16"/>
              <p:cNvSpPr/>
              <p:nvPr/>
            </p:nvSpPr>
            <p:spPr>
              <a:xfrm>
                <a:off x="6011473" y="3259671"/>
                <a:ext cx="273945" cy="244023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Flèche vers le bas 17"/>
              <p:cNvSpPr/>
              <p:nvPr/>
            </p:nvSpPr>
            <p:spPr>
              <a:xfrm>
                <a:off x="6011473" y="4385155"/>
                <a:ext cx="273945" cy="244023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Flèche vers le bas 21"/>
              <p:cNvSpPr/>
              <p:nvPr/>
            </p:nvSpPr>
            <p:spPr>
              <a:xfrm>
                <a:off x="6011473" y="5421993"/>
                <a:ext cx="273945" cy="244023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5646779" y="2794968"/>
                <a:ext cx="103056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Counting</a:t>
                </a:r>
                <a:endParaRPr lang="en-GB" dirty="0"/>
              </a:p>
            </p:txBody>
          </p:sp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5979" y="4649660"/>
                <a:ext cx="938231" cy="703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8" name="Image 27" descr="Capture d’écran 2011-05-20 à 16.22.28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2051374" y="5674681"/>
              <a:ext cx="1852205" cy="1118100"/>
            </a:xfrm>
            <a:prstGeom prst="rect">
              <a:avLst/>
            </a:prstGeom>
          </p:spPr>
        </p:pic>
        <p:pic>
          <p:nvPicPr>
            <p:cNvPr id="29" name="Image 28" descr="Capture d’écran 2012-06-10 à 13.42.24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3622585" y="4385155"/>
              <a:ext cx="1377204" cy="12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5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Verdana"/>
                <a:cs typeface="Verdana"/>
              </a:rPr>
              <a:t>Metagenomics</a:t>
            </a:r>
            <a:endParaRPr lang="en-GB" sz="3200" dirty="0">
              <a:latin typeface="Verdana"/>
              <a:cs typeface="Verdana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543389" y="2798979"/>
            <a:ext cx="194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High throughput DNA sequencing </a:t>
            </a:r>
            <a:endParaRPr lang="en-GB" dirty="0"/>
          </a:p>
        </p:txBody>
      </p:sp>
      <p:sp>
        <p:nvSpPr>
          <p:cNvPr id="34" name="ZoneTexte 33"/>
          <p:cNvSpPr txBox="1"/>
          <p:nvPr/>
        </p:nvSpPr>
        <p:spPr>
          <a:xfrm>
            <a:off x="4538013" y="3587751"/>
            <a:ext cx="19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Raw data</a:t>
            </a:r>
            <a:endParaRPr lang="en-GB" dirty="0"/>
          </a:p>
        </p:txBody>
      </p:sp>
      <p:sp>
        <p:nvSpPr>
          <p:cNvPr id="35" name="ZoneTexte 34"/>
          <p:cNvSpPr txBox="1"/>
          <p:nvPr/>
        </p:nvSpPr>
        <p:spPr>
          <a:xfrm>
            <a:off x="3572847" y="4273140"/>
            <a:ext cx="19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Mothur</a:t>
            </a:r>
            <a:endParaRPr lang="en-GB" dirty="0"/>
          </a:p>
        </p:txBody>
      </p:sp>
      <p:sp>
        <p:nvSpPr>
          <p:cNvPr id="36" name="ZoneTexte 35"/>
          <p:cNvSpPr txBox="1"/>
          <p:nvPr/>
        </p:nvSpPr>
        <p:spPr>
          <a:xfrm>
            <a:off x="5508555" y="4241449"/>
            <a:ext cx="19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Blast</a:t>
            </a:r>
            <a:endParaRPr lang="en-GB" dirty="0"/>
          </a:p>
        </p:txBody>
      </p:sp>
      <p:sp>
        <p:nvSpPr>
          <p:cNvPr id="37" name="ZoneTexte 36"/>
          <p:cNvSpPr txBox="1"/>
          <p:nvPr/>
        </p:nvSpPr>
        <p:spPr>
          <a:xfrm>
            <a:off x="4538013" y="5007925"/>
            <a:ext cx="19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Perl script</a:t>
            </a:r>
            <a:endParaRPr lang="en-GB" dirty="0"/>
          </a:p>
        </p:txBody>
      </p:sp>
      <p:sp>
        <p:nvSpPr>
          <p:cNvPr id="38" name="ZoneTexte 37"/>
          <p:cNvSpPr txBox="1"/>
          <p:nvPr/>
        </p:nvSpPr>
        <p:spPr>
          <a:xfrm>
            <a:off x="4543389" y="5557949"/>
            <a:ext cx="19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Normalisation</a:t>
            </a:r>
            <a:endParaRPr lang="en-GB" dirty="0"/>
          </a:p>
        </p:txBody>
      </p:sp>
      <p:sp>
        <p:nvSpPr>
          <p:cNvPr id="39" name="ZoneTexte 38"/>
          <p:cNvSpPr txBox="1"/>
          <p:nvPr/>
        </p:nvSpPr>
        <p:spPr>
          <a:xfrm>
            <a:off x="5807977" y="870994"/>
            <a:ext cx="19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Food samples</a:t>
            </a:r>
            <a:endParaRPr lang="en-GB" dirty="0"/>
          </a:p>
        </p:txBody>
      </p:sp>
      <p:sp>
        <p:nvSpPr>
          <p:cNvPr id="40" name="ZoneTexte 39"/>
          <p:cNvSpPr txBox="1"/>
          <p:nvPr/>
        </p:nvSpPr>
        <p:spPr>
          <a:xfrm>
            <a:off x="4538013" y="1547232"/>
            <a:ext cx="19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DNA extractions</a:t>
            </a:r>
            <a:endParaRPr lang="en-GB" dirty="0"/>
          </a:p>
        </p:txBody>
      </p:sp>
      <p:sp>
        <p:nvSpPr>
          <p:cNvPr id="41" name="ZoneTexte 40"/>
          <p:cNvSpPr txBox="1"/>
          <p:nvPr/>
        </p:nvSpPr>
        <p:spPr>
          <a:xfrm>
            <a:off x="4173513" y="2055016"/>
            <a:ext cx="268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Amplification/preparation of libraries</a:t>
            </a:r>
            <a:endParaRPr lang="en-GB" dirty="0"/>
          </a:p>
        </p:txBody>
      </p:sp>
      <p:sp>
        <p:nvSpPr>
          <p:cNvPr id="42" name="ZoneTexte 41"/>
          <p:cNvSpPr txBox="1"/>
          <p:nvPr/>
        </p:nvSpPr>
        <p:spPr>
          <a:xfrm>
            <a:off x="7202916" y="1547232"/>
            <a:ext cx="1941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Classical microbiological analysis</a:t>
            </a:r>
            <a:endParaRPr lang="en-GB" dirty="0"/>
          </a:p>
        </p:txBody>
      </p:sp>
      <p:sp>
        <p:nvSpPr>
          <p:cNvPr id="43" name="ZoneTexte 42"/>
          <p:cNvSpPr txBox="1"/>
          <p:nvPr/>
        </p:nvSpPr>
        <p:spPr>
          <a:xfrm>
            <a:off x="4938211" y="6206951"/>
            <a:ext cx="19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 analysis</a:t>
            </a:r>
            <a:endParaRPr lang="en-GB" dirty="0"/>
          </a:p>
        </p:txBody>
      </p:sp>
      <p:cxnSp>
        <p:nvCxnSpPr>
          <p:cNvPr id="44" name="Connecteur en angle 43"/>
          <p:cNvCxnSpPr>
            <a:stCxn id="39" idx="2"/>
            <a:endCxn id="40" idx="0"/>
          </p:cNvCxnSpPr>
          <p:nvPr/>
        </p:nvCxnSpPr>
        <p:spPr>
          <a:xfrm rot="5400000">
            <a:off x="5990084" y="758797"/>
            <a:ext cx="306906" cy="126996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en angle 44"/>
          <p:cNvCxnSpPr>
            <a:stCxn id="39" idx="2"/>
          </p:cNvCxnSpPr>
          <p:nvPr/>
        </p:nvCxnSpPr>
        <p:spPr>
          <a:xfrm rot="16200000" flipH="1">
            <a:off x="7398198" y="620646"/>
            <a:ext cx="306906" cy="154626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40" idx="2"/>
            <a:endCxn id="41" idx="0"/>
          </p:cNvCxnSpPr>
          <p:nvPr/>
        </p:nvCxnSpPr>
        <p:spPr>
          <a:xfrm>
            <a:off x="5508555" y="1916564"/>
            <a:ext cx="5376" cy="138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41" idx="2"/>
            <a:endCxn id="33" idx="0"/>
          </p:cNvCxnSpPr>
          <p:nvPr/>
        </p:nvCxnSpPr>
        <p:spPr>
          <a:xfrm>
            <a:off x="5513931" y="2701347"/>
            <a:ext cx="0" cy="97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33" idx="2"/>
            <a:endCxn id="34" idx="0"/>
          </p:cNvCxnSpPr>
          <p:nvPr/>
        </p:nvCxnSpPr>
        <p:spPr>
          <a:xfrm flipH="1">
            <a:off x="5508555" y="3445310"/>
            <a:ext cx="5376" cy="142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37" idx="2"/>
            <a:endCxn id="38" idx="0"/>
          </p:cNvCxnSpPr>
          <p:nvPr/>
        </p:nvCxnSpPr>
        <p:spPr>
          <a:xfrm>
            <a:off x="5508555" y="5377257"/>
            <a:ext cx="5376" cy="180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ngle 49"/>
          <p:cNvCxnSpPr>
            <a:stCxn id="34" idx="2"/>
          </p:cNvCxnSpPr>
          <p:nvPr/>
        </p:nvCxnSpPr>
        <p:spPr>
          <a:xfrm rot="5400000">
            <a:off x="4883796" y="3611300"/>
            <a:ext cx="278976" cy="97054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ngle 50"/>
          <p:cNvCxnSpPr>
            <a:endCxn id="37" idx="0"/>
          </p:cNvCxnSpPr>
          <p:nvPr/>
        </p:nvCxnSpPr>
        <p:spPr>
          <a:xfrm rot="16200000" flipH="1">
            <a:off x="4822017" y="4321387"/>
            <a:ext cx="402534" cy="97054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>
            <a:stCxn id="36" idx="2"/>
            <a:endCxn id="37" idx="0"/>
          </p:cNvCxnSpPr>
          <p:nvPr/>
        </p:nvCxnSpPr>
        <p:spPr>
          <a:xfrm rot="5400000">
            <a:off x="5795254" y="4324082"/>
            <a:ext cx="397144" cy="97054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5030161" y="4447482"/>
            <a:ext cx="1111250" cy="10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ngle 53"/>
          <p:cNvCxnSpPr>
            <a:stCxn id="38" idx="2"/>
          </p:cNvCxnSpPr>
          <p:nvPr/>
        </p:nvCxnSpPr>
        <p:spPr>
          <a:xfrm rot="16200000" flipH="1">
            <a:off x="5748213" y="5692999"/>
            <a:ext cx="649003" cy="1117566"/>
          </a:xfrm>
          <a:prstGeom prst="bentConnector3">
            <a:avLst>
              <a:gd name="adj1" fmla="val 614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/>
          <p:nvPr/>
        </p:nvCxnSpPr>
        <p:spPr>
          <a:xfrm rot="5400000">
            <a:off x="5425280" y="3676780"/>
            <a:ext cx="4105722" cy="1693287"/>
          </a:xfrm>
          <a:prstGeom prst="bentConnector3">
            <a:avLst>
              <a:gd name="adj1" fmla="val 9407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 rot="16200000">
            <a:off x="2747543" y="5022929"/>
            <a:ext cx="2147256" cy="2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 smtClean="0"/>
              <a:t>Bioinformatic</a:t>
            </a:r>
            <a:r>
              <a:rPr lang="fr-FR" sz="800" dirty="0" smtClean="0"/>
              <a:t> </a:t>
            </a:r>
            <a:r>
              <a:rPr lang="fr-FR" sz="800" dirty="0" err="1" smtClean="0"/>
              <a:t>analysis</a:t>
            </a:r>
            <a:endParaRPr lang="fr-FR" sz="800" dirty="0"/>
          </a:p>
        </p:txBody>
      </p:sp>
      <p:sp>
        <p:nvSpPr>
          <p:cNvPr id="57" name="Rectangle 56"/>
          <p:cNvSpPr/>
          <p:nvPr/>
        </p:nvSpPr>
        <p:spPr>
          <a:xfrm>
            <a:off x="3713449" y="4046699"/>
            <a:ext cx="3140899" cy="215758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 rot="16200000">
            <a:off x="2685351" y="2544263"/>
            <a:ext cx="2487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aseline="30000" dirty="0" err="1"/>
              <a:t>Bacterial</a:t>
            </a:r>
            <a:r>
              <a:rPr lang="fr-FR" sz="1200" baseline="30000" dirty="0"/>
              <a:t> 16S </a:t>
            </a:r>
            <a:r>
              <a:rPr lang="fr-FR" sz="1200" baseline="30000" dirty="0" err="1"/>
              <a:t>rRNA</a:t>
            </a:r>
            <a:r>
              <a:rPr lang="fr-FR" sz="1200" baseline="30000" dirty="0"/>
              <a:t> </a:t>
            </a:r>
            <a:r>
              <a:rPr lang="fr-FR" sz="1200" baseline="30000" dirty="0" err="1"/>
              <a:t>gene</a:t>
            </a:r>
            <a:r>
              <a:rPr lang="fr-FR" sz="1200" baseline="30000" dirty="0"/>
              <a:t> amplification and </a:t>
            </a:r>
            <a:r>
              <a:rPr lang="fr-FR" sz="1200" baseline="30000" dirty="0" err="1"/>
              <a:t>barcoded</a:t>
            </a:r>
            <a:r>
              <a:rPr lang="fr-FR" sz="1200" baseline="30000" dirty="0"/>
              <a:t> </a:t>
            </a:r>
            <a:r>
              <a:rPr lang="fr-FR" sz="1200" baseline="30000" dirty="0" err="1"/>
              <a:t>pyrosequencing</a:t>
            </a:r>
            <a:endParaRPr lang="fr-FR" sz="1200" dirty="0"/>
          </a:p>
        </p:txBody>
      </p:sp>
      <p:sp>
        <p:nvSpPr>
          <p:cNvPr id="59" name="Rectangle 58"/>
          <p:cNvSpPr/>
          <p:nvPr/>
        </p:nvSpPr>
        <p:spPr>
          <a:xfrm>
            <a:off x="3713450" y="1469998"/>
            <a:ext cx="3140899" cy="24870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457200" y="1547232"/>
            <a:ext cx="2781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- 40 Mb data</a:t>
            </a:r>
          </a:p>
          <a:p>
            <a:r>
              <a:rPr lang="fr-FR" dirty="0" smtClean="0"/>
              <a:t>- 100.000 </a:t>
            </a:r>
            <a:r>
              <a:rPr lang="fr-FR" dirty="0" err="1" smtClean="0"/>
              <a:t>sequences</a:t>
            </a:r>
            <a:r>
              <a:rPr lang="fr-FR" dirty="0" smtClean="0"/>
              <a:t> / </a:t>
            </a:r>
            <a:r>
              <a:rPr lang="fr-FR" dirty="0" err="1" smtClean="0"/>
              <a:t>run</a:t>
            </a:r>
            <a:endParaRPr lang="fr-FR" dirty="0" smtClean="0"/>
          </a:p>
          <a:p>
            <a:r>
              <a:rPr lang="fr-FR" dirty="0" smtClean="0"/>
              <a:t>- 3 </a:t>
            </a:r>
            <a:r>
              <a:rPr lang="fr-FR" dirty="0" err="1" smtClean="0"/>
              <a:t>days</a:t>
            </a:r>
            <a:r>
              <a:rPr lang="fr-FR" dirty="0" smtClean="0"/>
              <a:t> for one </a:t>
            </a:r>
            <a:r>
              <a:rPr lang="fr-FR" dirty="0" err="1" smtClean="0"/>
              <a:t>run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58" y="3866726"/>
            <a:ext cx="2816942" cy="182646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5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 err="1" smtClean="0">
                <a:latin typeface="Verdana"/>
                <a:cs typeface="Verdana"/>
              </a:rPr>
              <a:t>Why</a:t>
            </a:r>
            <a:r>
              <a:rPr lang="fr-FR" sz="3200" dirty="0" smtClean="0">
                <a:latin typeface="Verdana"/>
                <a:cs typeface="Verdana"/>
              </a:rPr>
              <a:t> </a:t>
            </a:r>
            <a:r>
              <a:rPr lang="fr-FR" sz="3200" dirty="0" err="1" smtClean="0">
                <a:latin typeface="Verdana"/>
                <a:cs typeface="Verdana"/>
              </a:rPr>
              <a:t>metagenomics</a:t>
            </a:r>
            <a:r>
              <a:rPr lang="fr-FR" sz="3200" dirty="0" smtClean="0">
                <a:latin typeface="Verdana"/>
                <a:cs typeface="Verdana"/>
              </a:rPr>
              <a:t> ?</a:t>
            </a:r>
            <a:endParaRPr lang="fr-FR" sz="3200" dirty="0">
              <a:latin typeface="Verdana"/>
              <a:cs typeface="Verdana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417638"/>
            <a:ext cx="8229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04977" y="4908245"/>
            <a:ext cx="908084" cy="301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apture d’écran 2011-08-30 à 14.45.02.png"/>
          <p:cNvPicPr>
            <a:picLocks noChangeAspect="1"/>
          </p:cNvPicPr>
          <p:nvPr/>
        </p:nvPicPr>
        <p:blipFill>
          <a:blip r:embed="rId3"/>
          <a:srcRect l="4348" r="8695"/>
          <a:stretch>
            <a:fillRect/>
          </a:stretch>
        </p:blipFill>
        <p:spPr>
          <a:xfrm>
            <a:off x="2690439" y="2477218"/>
            <a:ext cx="608319" cy="942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 descr="Capture d’écran 2011-08-30 à 14.53.53.png"/>
          <p:cNvPicPr>
            <a:picLocks noChangeAspect="1"/>
          </p:cNvPicPr>
          <p:nvPr/>
        </p:nvPicPr>
        <p:blipFill>
          <a:blip r:embed="rId4"/>
          <a:srcRect l="10778" r="2695"/>
          <a:stretch>
            <a:fillRect/>
          </a:stretch>
        </p:blipFill>
        <p:spPr>
          <a:xfrm>
            <a:off x="1947462" y="2477218"/>
            <a:ext cx="642891" cy="942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 descr="Capture d’écran 2011-08-30 à 14.55.49.png"/>
          <p:cNvPicPr>
            <a:picLocks noChangeAspect="1"/>
          </p:cNvPicPr>
          <p:nvPr/>
        </p:nvPicPr>
        <p:blipFill>
          <a:blip r:embed="rId5"/>
          <a:srcRect r="6327"/>
          <a:stretch>
            <a:fillRect/>
          </a:stretch>
        </p:blipFill>
        <p:spPr>
          <a:xfrm>
            <a:off x="420230" y="2486033"/>
            <a:ext cx="686540" cy="94228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er 24"/>
          <p:cNvGrpSpPr/>
          <p:nvPr/>
        </p:nvGrpSpPr>
        <p:grpSpPr>
          <a:xfrm>
            <a:off x="2334707" y="3491704"/>
            <a:ext cx="1686104" cy="1067815"/>
            <a:chOff x="5974170" y="2654632"/>
            <a:chExt cx="2951962" cy="1484822"/>
          </a:xfrm>
        </p:grpSpPr>
        <p:pic>
          <p:nvPicPr>
            <p:cNvPr id="13" name="Image 12" descr="Capture d’écran 2011-08-30 à 15.06.55.png"/>
            <p:cNvPicPr>
              <a:picLocks noChangeAspect="1"/>
            </p:cNvPicPr>
            <p:nvPr/>
          </p:nvPicPr>
          <p:blipFill>
            <a:blip r:embed="rId6"/>
            <a:srcRect l="30197" r="14777" b="68348"/>
            <a:stretch>
              <a:fillRect/>
            </a:stretch>
          </p:blipFill>
          <p:spPr>
            <a:xfrm>
              <a:off x="5974170" y="2654632"/>
              <a:ext cx="2941230" cy="204177"/>
            </a:xfrm>
            <a:prstGeom prst="rect">
              <a:avLst/>
            </a:prstGeom>
          </p:spPr>
        </p:pic>
        <p:pic>
          <p:nvPicPr>
            <p:cNvPr id="14" name="Image 13" descr="Capture d’écran 2011-08-30 à 15.07.08.png"/>
            <p:cNvPicPr>
              <a:picLocks noChangeAspect="1"/>
            </p:cNvPicPr>
            <p:nvPr/>
          </p:nvPicPr>
          <p:blipFill>
            <a:blip r:embed="rId7"/>
            <a:srcRect l="8858" t="9251" r="6180"/>
            <a:stretch>
              <a:fillRect/>
            </a:stretch>
          </p:blipFill>
          <p:spPr>
            <a:xfrm>
              <a:off x="6014552" y="2912025"/>
              <a:ext cx="2900848" cy="122107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986594" y="2654632"/>
              <a:ext cx="2939538" cy="14848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 descr="Capture d’écran 2011-08-30 à 15.38.2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621" y="2477218"/>
            <a:ext cx="663288" cy="951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 16" descr="Capture d’écran 2011-08-30 à 11.40.32.png"/>
          <p:cNvPicPr preferRelativeResize="0">
            <a:picLocks noChangeAspect="1"/>
          </p:cNvPicPr>
          <p:nvPr/>
        </p:nvPicPr>
        <p:blipFill>
          <a:blip r:embed="rId9"/>
          <a:srcRect r="18119" b="47947"/>
          <a:stretch>
            <a:fillRect/>
          </a:stretch>
        </p:blipFill>
        <p:spPr>
          <a:xfrm>
            <a:off x="420229" y="3491705"/>
            <a:ext cx="1689099" cy="1064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 descr="Capture d’écran 2011-08-30 à 14.55.49.png"/>
          <p:cNvPicPr>
            <a:picLocks noChangeAspect="1"/>
          </p:cNvPicPr>
          <p:nvPr/>
        </p:nvPicPr>
        <p:blipFill>
          <a:blip r:embed="rId5"/>
          <a:srcRect r="18982"/>
          <a:stretch>
            <a:fillRect/>
          </a:stretch>
        </p:blipFill>
        <p:spPr>
          <a:xfrm>
            <a:off x="420230" y="4637858"/>
            <a:ext cx="593791" cy="942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Image 18" descr="Capture d’écran 2011-08-30 à 15.12.46.png"/>
          <p:cNvPicPr>
            <a:picLocks noChangeAspect="1"/>
          </p:cNvPicPr>
          <p:nvPr/>
        </p:nvPicPr>
        <p:blipFill>
          <a:blip r:embed="rId10"/>
          <a:srcRect l="22525" r="15594" b="62449"/>
          <a:stretch>
            <a:fillRect/>
          </a:stretch>
        </p:blipFill>
        <p:spPr>
          <a:xfrm>
            <a:off x="1062779" y="4637858"/>
            <a:ext cx="1181100" cy="946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/>
          <a:srcRect l="63293" b="6389"/>
          <a:stretch>
            <a:fillRect/>
          </a:stretch>
        </p:blipFill>
        <p:spPr>
          <a:xfrm>
            <a:off x="3380188" y="2472813"/>
            <a:ext cx="631100" cy="9464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Image 20" descr="Capture d’écran 2011-08-30 à 15.38.24.png"/>
          <p:cNvPicPr>
            <a:picLocks noChangeAspect="1"/>
          </p:cNvPicPr>
          <p:nvPr/>
        </p:nvPicPr>
        <p:blipFill>
          <a:blip r:embed="rId8"/>
          <a:srcRect t="3281" b="3281"/>
          <a:stretch>
            <a:fillRect/>
          </a:stretch>
        </p:blipFill>
        <p:spPr>
          <a:xfrm>
            <a:off x="2334708" y="4651156"/>
            <a:ext cx="737540" cy="9331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 21" descr="Capture d’écran 2011-08-30 à 15.52.08.png"/>
          <p:cNvPicPr>
            <a:picLocks noChangeAspect="1"/>
          </p:cNvPicPr>
          <p:nvPr/>
        </p:nvPicPr>
        <p:blipFill>
          <a:blip r:embed="rId12"/>
          <a:srcRect t="23849" b="6814"/>
          <a:stretch>
            <a:fillRect/>
          </a:stretch>
        </p:blipFill>
        <p:spPr>
          <a:xfrm>
            <a:off x="3128127" y="4651156"/>
            <a:ext cx="883161" cy="921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5103509" y="4868743"/>
            <a:ext cx="1286374" cy="28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r 29"/>
          <p:cNvGrpSpPr/>
          <p:nvPr/>
        </p:nvGrpSpPr>
        <p:grpSpPr>
          <a:xfrm>
            <a:off x="6814157" y="3291965"/>
            <a:ext cx="1695676" cy="965773"/>
            <a:chOff x="3429000" y="2738114"/>
            <a:chExt cx="2209801" cy="1324880"/>
          </a:xfrm>
        </p:grpSpPr>
        <p:pic>
          <p:nvPicPr>
            <p:cNvPr id="45" name="Image 44" descr="Capture d’écran 2011-08-29 à 22.40.14.png"/>
            <p:cNvPicPr>
              <a:picLocks noChangeAspect="1"/>
            </p:cNvPicPr>
            <p:nvPr/>
          </p:nvPicPr>
          <p:blipFill>
            <a:blip r:embed="rId13"/>
            <a:srcRect r="5875"/>
            <a:stretch>
              <a:fillRect/>
            </a:stretch>
          </p:blipFill>
          <p:spPr>
            <a:xfrm>
              <a:off x="3429000" y="2738114"/>
              <a:ext cx="2209799" cy="132488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3429000" y="2738114"/>
              <a:ext cx="2209801" cy="13248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r 23"/>
          <p:cNvGrpSpPr/>
          <p:nvPr/>
        </p:nvGrpSpPr>
        <p:grpSpPr>
          <a:xfrm>
            <a:off x="4884596" y="2448535"/>
            <a:ext cx="3615490" cy="753826"/>
            <a:chOff x="3048000" y="1339198"/>
            <a:chExt cx="5257800" cy="1523727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48000" y="1378822"/>
              <a:ext cx="1982831" cy="148216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glow rad="101600">
                <a:srgbClr val="FF0000">
                  <a:alpha val="75000"/>
                </a:srgbClr>
              </a:glow>
            </a:effectLst>
          </p:spPr>
        </p:pic>
        <p:grpSp>
          <p:nvGrpSpPr>
            <p:cNvPr id="12" name="Grouper 21"/>
            <p:cNvGrpSpPr/>
            <p:nvPr/>
          </p:nvGrpSpPr>
          <p:grpSpPr>
            <a:xfrm>
              <a:off x="6400800" y="1339198"/>
              <a:ext cx="1905000" cy="1523727"/>
              <a:chOff x="228600" y="1447800"/>
              <a:chExt cx="3733800" cy="267859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28600" y="1447800"/>
                <a:ext cx="3733800" cy="267859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3" name="Grouper 19"/>
              <p:cNvGrpSpPr/>
              <p:nvPr/>
            </p:nvGrpSpPr>
            <p:grpSpPr>
              <a:xfrm>
                <a:off x="270642" y="1563748"/>
                <a:ext cx="3691758" cy="2474852"/>
                <a:chOff x="0" y="1651538"/>
                <a:chExt cx="3691758" cy="2474852"/>
              </a:xfrm>
            </p:grpSpPr>
            <p:pic>
              <p:nvPicPr>
                <p:cNvPr id="40" name="Image 39" descr="Capture d’écran 2011-08-31 à 15.41.35.png"/>
                <p:cNvPicPr>
                  <a:picLocks noChangeAspect="1"/>
                </p:cNvPicPr>
                <p:nvPr/>
              </p:nvPicPr>
              <p:blipFill>
                <a:blip r:embed="rId15"/>
                <a:srcRect l="30354" t="20000" r="55610" b="58268"/>
                <a:stretch>
                  <a:fillRect/>
                </a:stretch>
              </p:blipFill>
              <p:spPr>
                <a:xfrm>
                  <a:off x="2404242" y="1651538"/>
                  <a:ext cx="1287516" cy="124194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1" name="Image 40" descr="Capture d’écran 2011-08-31 à 15.41.35.png"/>
                <p:cNvPicPr>
                  <a:picLocks noChangeAspect="1"/>
                </p:cNvPicPr>
                <p:nvPr/>
              </p:nvPicPr>
              <p:blipFill>
                <a:blip r:embed="rId15"/>
                <a:srcRect l="3445" t="20472" r="82677" b="58268"/>
                <a:stretch>
                  <a:fillRect/>
                </a:stretch>
              </p:blipFill>
              <p:spPr>
                <a:xfrm>
                  <a:off x="685800" y="2893487"/>
                  <a:ext cx="1287865" cy="123290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2" name="Image 41" descr="Capture d’écran 2011-08-31 à 15.41.35.png"/>
                <p:cNvPicPr>
                  <a:picLocks noChangeAspect="1"/>
                </p:cNvPicPr>
                <p:nvPr/>
              </p:nvPicPr>
              <p:blipFill>
                <a:blip r:embed="rId15"/>
                <a:srcRect l="16732" t="21260" r="70374" b="58268"/>
                <a:stretch>
                  <a:fillRect/>
                </a:stretch>
              </p:blipFill>
              <p:spPr>
                <a:xfrm>
                  <a:off x="1954913" y="2893488"/>
                  <a:ext cx="1242612" cy="123290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3" name="Image 42" descr="Capture d’écran 2011-08-31 à 15.41.35.png"/>
                <p:cNvPicPr>
                  <a:picLocks noChangeAspect="1"/>
                </p:cNvPicPr>
                <p:nvPr/>
              </p:nvPicPr>
              <p:blipFill>
                <a:blip r:embed="rId15"/>
                <a:srcRect l="10335" t="42520" r="76024" b="35433"/>
                <a:stretch>
                  <a:fillRect/>
                </a:stretch>
              </p:blipFill>
              <p:spPr>
                <a:xfrm>
                  <a:off x="0" y="1651538"/>
                  <a:ext cx="1247278" cy="125990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4" name="Image 43" descr="Capture d’écran 2011-08-31 à 15.41.35.png"/>
                <p:cNvPicPr>
                  <a:picLocks noChangeAspect="1"/>
                </p:cNvPicPr>
                <p:nvPr/>
              </p:nvPicPr>
              <p:blipFill>
                <a:blip r:embed="rId15"/>
                <a:srcRect l="24114" t="42520" r="62736" b="35433"/>
                <a:stretch>
                  <a:fillRect/>
                </a:stretch>
              </p:blipFill>
              <p:spPr>
                <a:xfrm>
                  <a:off x="1247278" y="1651538"/>
                  <a:ext cx="1202537" cy="125990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</p:grpSp>
        <p:cxnSp>
          <p:nvCxnSpPr>
            <p:cNvPr id="36" name="Connecteur droit 35"/>
            <p:cNvCxnSpPr/>
            <p:nvPr/>
          </p:nvCxnSpPr>
          <p:spPr>
            <a:xfrm flipV="1">
              <a:off x="6425098" y="1339198"/>
              <a:ext cx="1880702" cy="1480204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6425098" y="1339198"/>
              <a:ext cx="1880702" cy="1523727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lèche à angle droit 27"/>
          <p:cNvSpPr/>
          <p:nvPr/>
        </p:nvSpPr>
        <p:spPr>
          <a:xfrm rot="16200000" flipH="1">
            <a:off x="5905979" y="3409186"/>
            <a:ext cx="366886" cy="175422"/>
          </a:xfrm>
          <a:prstGeom prst="bentUpArrow">
            <a:avLst>
              <a:gd name="adj1" fmla="val 31666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1"/>
          <a:srcRect l="71407" r="2705"/>
          <a:stretch>
            <a:fillRect/>
          </a:stretch>
        </p:blipFill>
        <p:spPr>
          <a:xfrm>
            <a:off x="4878052" y="3311532"/>
            <a:ext cx="812447" cy="9501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Flèche vers la droite 29"/>
          <p:cNvSpPr/>
          <p:nvPr/>
        </p:nvSpPr>
        <p:spPr>
          <a:xfrm>
            <a:off x="5995556" y="3980007"/>
            <a:ext cx="526244" cy="1271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78052" y="4479921"/>
            <a:ext cx="3622036" cy="1080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" name="ZoneTexte 31"/>
          <p:cNvSpPr txBox="1"/>
          <p:nvPr/>
        </p:nvSpPr>
        <p:spPr>
          <a:xfrm>
            <a:off x="7164988" y="3257907"/>
            <a:ext cx="163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FF0000"/>
                </a:solidFill>
              </a:rPr>
              <a:t>5 à 10.000 </a:t>
            </a:r>
            <a:r>
              <a:rPr lang="fr-FR" sz="900" b="1" dirty="0" err="1" smtClean="0">
                <a:solidFill>
                  <a:srgbClr val="FF0000"/>
                </a:solidFill>
              </a:rPr>
              <a:t>sequences</a:t>
            </a:r>
            <a:r>
              <a:rPr lang="fr-FR" sz="900" b="1" dirty="0" smtClean="0">
                <a:solidFill>
                  <a:srgbClr val="FF0000"/>
                </a:solidFill>
              </a:rPr>
              <a:t> /</a:t>
            </a:r>
          </a:p>
          <a:p>
            <a:r>
              <a:rPr lang="fr-FR" sz="900" b="1" dirty="0" err="1" smtClean="0">
                <a:solidFill>
                  <a:srgbClr val="FF0000"/>
                </a:solidFill>
              </a:rPr>
              <a:t>sample</a:t>
            </a:r>
            <a:endParaRPr lang="fr-FR" sz="900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471956" y="4181114"/>
            <a:ext cx="247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rgbClr val="FF0000"/>
                </a:solidFill>
              </a:rPr>
              <a:t>Bacterial</a:t>
            </a:r>
            <a:r>
              <a:rPr lang="fr-FR" sz="1200" b="1" dirty="0" smtClean="0">
                <a:solidFill>
                  <a:srgbClr val="FF0000"/>
                </a:solidFill>
              </a:rPr>
              <a:t>  </a:t>
            </a:r>
            <a:r>
              <a:rPr lang="fr-FR" sz="1200" b="1" dirty="0" err="1" smtClean="0">
                <a:solidFill>
                  <a:srgbClr val="FF0000"/>
                </a:solidFill>
              </a:rPr>
              <a:t>diversity</a:t>
            </a:r>
            <a:r>
              <a:rPr lang="fr-FR" sz="1200" b="1" dirty="0" smtClean="0">
                <a:solidFill>
                  <a:srgbClr val="FF0000"/>
                </a:solidFill>
              </a:rPr>
              <a:t> profile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5414282" y="1570825"/>
            <a:ext cx="2971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Metagenomics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300007" y="1570825"/>
            <a:ext cx="3720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Classical microbiology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20406" y="5647813"/>
            <a:ext cx="466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cs typeface="Apple Symbols"/>
              </a:rPr>
              <a:t>  1   </a:t>
            </a:r>
            <a:r>
              <a:rPr lang="fr-FR" sz="1200" b="1" dirty="0" err="1" smtClean="0">
                <a:cs typeface="Apple Symbols"/>
              </a:rPr>
              <a:t>colony</a:t>
            </a:r>
            <a:r>
              <a:rPr lang="fr-FR" sz="1200" b="1" dirty="0" smtClean="0">
                <a:cs typeface="Apple Symbols"/>
              </a:rPr>
              <a:t>              1 </a:t>
            </a:r>
            <a:r>
              <a:rPr lang="fr-FR" sz="1200" b="1" dirty="0" err="1" smtClean="0">
                <a:cs typeface="Apple Symbols"/>
              </a:rPr>
              <a:t>analysis</a:t>
            </a:r>
            <a:r>
              <a:rPr lang="fr-FR" sz="1200" b="1" dirty="0" smtClean="0">
                <a:cs typeface="Apple Symbols"/>
              </a:rPr>
              <a:t>                      1 </a:t>
            </a:r>
            <a:r>
              <a:rPr lang="fr-FR" sz="1200" b="1" dirty="0" err="1" smtClean="0">
                <a:cs typeface="Apple Symbols"/>
              </a:rPr>
              <a:t>bacterial</a:t>
            </a:r>
            <a:r>
              <a:rPr lang="fr-FR" sz="1200" b="1" dirty="0" smtClean="0">
                <a:cs typeface="Apple Symbols"/>
              </a:rPr>
              <a:t> identification </a:t>
            </a:r>
          </a:p>
          <a:p>
            <a:r>
              <a:rPr lang="fr-FR" sz="1200" b="1" dirty="0" smtClean="0">
                <a:cs typeface="Apple Symbols"/>
              </a:rPr>
              <a:t>20 colonies           20 </a:t>
            </a:r>
            <a:r>
              <a:rPr lang="fr-FR" sz="1200" b="1" dirty="0" err="1" smtClean="0">
                <a:cs typeface="Apple Symbols"/>
              </a:rPr>
              <a:t>analysis</a:t>
            </a:r>
            <a:r>
              <a:rPr lang="fr-FR" sz="1200" b="1" dirty="0" smtClean="0">
                <a:cs typeface="Apple Symbols"/>
              </a:rPr>
              <a:t>                   20 </a:t>
            </a:r>
            <a:r>
              <a:rPr lang="fr-FR" sz="1200" b="1" dirty="0" err="1" smtClean="0">
                <a:cs typeface="Apple Symbols"/>
              </a:rPr>
              <a:t>bacterial</a:t>
            </a:r>
            <a:r>
              <a:rPr lang="fr-FR" sz="1200" b="1" dirty="0" smtClean="0">
                <a:cs typeface="Apple Symbols"/>
              </a:rPr>
              <a:t> identifications</a:t>
            </a:r>
          </a:p>
          <a:p>
            <a:pPr algn="ctr"/>
            <a:r>
              <a:rPr lang="fr-FR" sz="1200" b="1" i="1" dirty="0" smtClean="0">
                <a:solidFill>
                  <a:srgbClr val="FF0000"/>
                </a:solidFill>
                <a:cs typeface="Apple Symbols"/>
              </a:rPr>
              <a:t>    </a:t>
            </a:r>
          </a:p>
          <a:p>
            <a:pPr algn="ctr"/>
            <a:r>
              <a:rPr lang="fr-FR" sz="1200" b="1" i="1" dirty="0">
                <a:solidFill>
                  <a:srgbClr val="FF0000"/>
                </a:solidFill>
                <a:cs typeface="Apple Symbols"/>
              </a:rPr>
              <a:t> </a:t>
            </a:r>
            <a:r>
              <a:rPr lang="fr-FR" sz="1200" b="1" i="1" dirty="0" smtClean="0">
                <a:solidFill>
                  <a:srgbClr val="FF0000"/>
                </a:solidFill>
                <a:cs typeface="Apple Symbols"/>
              </a:rPr>
              <a:t>   But are </a:t>
            </a:r>
            <a:r>
              <a:rPr lang="fr-FR" sz="1200" b="1" i="1" dirty="0" err="1" smtClean="0">
                <a:solidFill>
                  <a:srgbClr val="FF0000"/>
                </a:solidFill>
                <a:cs typeface="Apple Symbols"/>
              </a:rPr>
              <a:t>they</a:t>
            </a:r>
            <a:r>
              <a:rPr lang="fr-FR" sz="1200" b="1" i="1" dirty="0" smtClean="0">
                <a:solidFill>
                  <a:srgbClr val="FF0000"/>
                </a:solidFill>
                <a:cs typeface="Apple Symbols"/>
              </a:rPr>
              <a:t> the </a:t>
            </a:r>
            <a:r>
              <a:rPr lang="fr-FR" sz="1200" b="1" i="1" dirty="0" err="1" smtClean="0">
                <a:solidFill>
                  <a:srgbClr val="FF0000"/>
                </a:solidFill>
                <a:cs typeface="Apple Symbols"/>
              </a:rPr>
              <a:t>ones</a:t>
            </a:r>
            <a:r>
              <a:rPr lang="fr-FR" sz="1200" b="1" i="1" dirty="0" smtClean="0">
                <a:solidFill>
                  <a:srgbClr val="FF0000"/>
                </a:solidFill>
                <a:cs typeface="Apple Symbols"/>
              </a:rPr>
              <a:t> </a:t>
            </a:r>
            <a:r>
              <a:rPr lang="fr-FR" sz="1200" b="1" i="1" dirty="0" err="1" smtClean="0">
                <a:solidFill>
                  <a:srgbClr val="FF0000"/>
                </a:solidFill>
                <a:cs typeface="Apple Symbols"/>
              </a:rPr>
              <a:t>being</a:t>
            </a:r>
            <a:r>
              <a:rPr lang="fr-FR" sz="1200" b="1" i="1" dirty="0" smtClean="0">
                <a:solidFill>
                  <a:srgbClr val="FF0000"/>
                </a:solidFill>
                <a:cs typeface="Apple Symbols"/>
              </a:rPr>
              <a:t> </a:t>
            </a:r>
            <a:r>
              <a:rPr lang="fr-FR" sz="1200" b="1" i="1" dirty="0" err="1" smtClean="0">
                <a:solidFill>
                  <a:srgbClr val="FF0000"/>
                </a:solidFill>
                <a:cs typeface="Apple Symbols"/>
              </a:rPr>
              <a:t>sought</a:t>
            </a:r>
            <a:r>
              <a:rPr lang="fr-FR" sz="1200" b="1" i="1" dirty="0" smtClean="0">
                <a:solidFill>
                  <a:srgbClr val="FF0000"/>
                </a:solidFill>
                <a:cs typeface="Apple Symbols"/>
              </a:rPr>
              <a:t> ??</a:t>
            </a:r>
            <a:endParaRPr lang="fr-FR" sz="1200" b="1" i="1" dirty="0">
              <a:solidFill>
                <a:srgbClr val="FF0000"/>
              </a:solidFill>
              <a:cs typeface="Apple Symbols"/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1201620" y="5804183"/>
            <a:ext cx="224933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2532779" y="5808153"/>
            <a:ext cx="203200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1201619" y="5988312"/>
            <a:ext cx="224933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2517586" y="5962876"/>
            <a:ext cx="203200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er 62"/>
          <p:cNvGrpSpPr/>
          <p:nvPr/>
        </p:nvGrpSpPr>
        <p:grpSpPr>
          <a:xfrm>
            <a:off x="4649587" y="5711313"/>
            <a:ext cx="4127204" cy="276999"/>
            <a:chOff x="4699258" y="6045200"/>
            <a:chExt cx="4127204" cy="276999"/>
          </a:xfrm>
        </p:grpSpPr>
        <p:sp>
          <p:nvSpPr>
            <p:cNvPr id="53" name="ZoneTexte 52"/>
            <p:cNvSpPr txBox="1"/>
            <p:nvPr/>
          </p:nvSpPr>
          <p:spPr>
            <a:xfrm>
              <a:off x="4699258" y="6045200"/>
              <a:ext cx="4127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cs typeface="Apple Symbols"/>
                </a:rPr>
                <a:t>1 </a:t>
              </a:r>
              <a:r>
                <a:rPr lang="fr-FR" sz="1200" b="1" dirty="0" err="1" smtClean="0">
                  <a:cs typeface="Apple Symbols"/>
                </a:rPr>
                <a:t>analysis</a:t>
              </a:r>
              <a:r>
                <a:rPr lang="fr-FR" sz="1200" b="1" dirty="0" smtClean="0">
                  <a:cs typeface="Apple Symbols"/>
                </a:rPr>
                <a:t>                 10.000 </a:t>
              </a:r>
              <a:r>
                <a:rPr lang="fr-FR" sz="1200" b="1" dirty="0" err="1" smtClean="0">
                  <a:cs typeface="Apple Symbols"/>
                </a:rPr>
                <a:t>bacterial</a:t>
              </a:r>
              <a:r>
                <a:rPr lang="fr-FR" sz="1200" b="1" dirty="0" smtClean="0">
                  <a:cs typeface="Apple Symbols"/>
                </a:rPr>
                <a:t> identifications</a:t>
              </a:r>
            </a:p>
          </p:txBody>
        </p:sp>
        <p:cxnSp>
          <p:nvCxnSpPr>
            <p:cNvPr id="62" name="Connecteur droit avec flèche 61"/>
            <p:cNvCxnSpPr/>
            <p:nvPr/>
          </p:nvCxnSpPr>
          <p:spPr>
            <a:xfrm>
              <a:off x="6000582" y="6216652"/>
              <a:ext cx="203200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8" grpId="0" animBg="1"/>
      <p:bldP spid="30" grpId="0" animBg="1"/>
      <p:bldP spid="32" grpId="0"/>
      <p:bldP spid="33" grpId="0"/>
      <p:bldP spid="47" grpId="0"/>
      <p:bldP spid="48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 err="1" smtClean="0">
                <a:latin typeface="Verdana"/>
                <a:cs typeface="Verdana"/>
              </a:rPr>
              <a:t>Analyzed</a:t>
            </a:r>
            <a:r>
              <a:rPr lang="fr-FR" sz="3200" dirty="0" smtClean="0">
                <a:latin typeface="Verdana"/>
                <a:cs typeface="Verdana"/>
              </a:rPr>
              <a:t> </a:t>
            </a:r>
            <a:r>
              <a:rPr lang="fr-FR" sz="3200" dirty="0" err="1" smtClean="0">
                <a:latin typeface="Verdana"/>
                <a:cs typeface="Verdana"/>
              </a:rPr>
              <a:t>samples</a:t>
            </a:r>
            <a:r>
              <a:rPr lang="fr-FR" sz="3200" dirty="0" smtClean="0">
                <a:latin typeface="Verdana"/>
                <a:cs typeface="Verdana"/>
              </a:rPr>
              <a:t>:</a:t>
            </a:r>
            <a:endParaRPr lang="fr-FR" sz="3200" dirty="0">
              <a:latin typeface="Verdana"/>
              <a:cs typeface="Verdana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417638"/>
            <a:ext cx="8229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2075270" y="1574800"/>
            <a:ext cx="521969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classical microbiology and </a:t>
            </a:r>
            <a:r>
              <a:rPr lang="en-US" dirty="0" err="1" smtClean="0">
                <a:solidFill>
                  <a:schemeClr val="bg1"/>
                </a:solidFill>
              </a:rPr>
              <a:t>metagenomic</a:t>
            </a:r>
            <a:r>
              <a:rPr lang="en-US" dirty="0" smtClean="0">
                <a:solidFill>
                  <a:schemeClr val="bg1"/>
                </a:solidFill>
              </a:rPr>
              <a:t> analysis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rot="16200000" flipV="1">
            <a:off x="1278799" y="3030666"/>
            <a:ext cx="172608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16200000" flipV="1">
            <a:off x="4069819" y="3022789"/>
            <a:ext cx="172608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16200000" flipV="1">
            <a:off x="7477959" y="2990254"/>
            <a:ext cx="172608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63080" y="3151145"/>
            <a:ext cx="176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of packaging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185740" y="3125071"/>
            <a:ext cx="2212205" cy="369332"/>
          </a:xfrm>
          <a:prstGeom prst="rect">
            <a:avLst/>
          </a:prstGeom>
          <a:noFill/>
          <a:ln>
            <a:solidFill>
              <a:srgbClr val="2968E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End of the shelf life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365645" y="3109095"/>
            <a:ext cx="2321155" cy="369332"/>
          </a:xfrm>
          <a:prstGeom prst="rect">
            <a:avLst/>
          </a:prstGeom>
          <a:noFill/>
          <a:ln>
            <a:solidFill>
              <a:srgbClr val="44C87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End of the shelf life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545141" y="3582496"/>
            <a:ext cx="136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68E0"/>
                </a:solidFill>
              </a:rPr>
              <a:t>Plastic  wrap</a:t>
            </a:r>
            <a:endParaRPr lang="fr-FR" dirty="0" smtClean="0">
              <a:solidFill>
                <a:srgbClr val="2968E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267581" y="3579130"/>
            <a:ext cx="63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4C874"/>
                </a:solidFill>
              </a:rPr>
              <a:t>MAP</a:t>
            </a:r>
            <a:endParaRPr lang="fr-FR" dirty="0" smtClean="0">
              <a:solidFill>
                <a:srgbClr val="44C874"/>
              </a:solidFill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556" y="2118731"/>
            <a:ext cx="1395020" cy="572201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607660" y="2315544"/>
            <a:ext cx="174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Seawater</a:t>
            </a:r>
            <a:r>
              <a:rPr lang="en-US" sz="1600" b="1" dirty="0" smtClean="0"/>
              <a:t>: </a:t>
            </a:r>
            <a:r>
              <a:rPr lang="fr-FR" sz="1600" dirty="0" smtClean="0"/>
              <a:t>Eglefin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892561" y="3941962"/>
            <a:ext cx="77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Day 2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109761" y="3613523"/>
            <a:ext cx="86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Day 0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279561" y="3962560"/>
            <a:ext cx="77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Day 6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Flèche vers la droite 57"/>
          <p:cNvSpPr/>
          <p:nvPr/>
        </p:nvSpPr>
        <p:spPr>
          <a:xfrm>
            <a:off x="299506" y="2456242"/>
            <a:ext cx="241554" cy="1807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/>
          <p:cNvCxnSpPr/>
          <p:nvPr/>
        </p:nvCxnSpPr>
        <p:spPr>
          <a:xfrm rot="16200000" flipV="1">
            <a:off x="1263479" y="5255952"/>
            <a:ext cx="172608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rot="16200000" flipV="1">
            <a:off x="4054499" y="5248075"/>
            <a:ext cx="172608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rot="16200000" flipV="1">
            <a:off x="7484433" y="5237334"/>
            <a:ext cx="129021" cy="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547760" y="5376431"/>
            <a:ext cx="176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of packaging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170421" y="5350357"/>
            <a:ext cx="1991764" cy="369332"/>
          </a:xfrm>
          <a:prstGeom prst="rect">
            <a:avLst/>
          </a:prstGeom>
          <a:noFill/>
          <a:ln>
            <a:solidFill>
              <a:srgbClr val="2968E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End of the shelf life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6576556" y="5334381"/>
            <a:ext cx="1991764" cy="369332"/>
          </a:xfrm>
          <a:prstGeom prst="rect">
            <a:avLst/>
          </a:prstGeom>
          <a:noFill/>
          <a:ln>
            <a:solidFill>
              <a:srgbClr val="44C87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End of the shelf life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3529821" y="5807782"/>
            <a:ext cx="136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68E0"/>
                </a:solidFill>
              </a:rPr>
              <a:t>Plastic  wrap</a:t>
            </a:r>
            <a:endParaRPr lang="fr-FR" dirty="0" smtClean="0">
              <a:solidFill>
                <a:srgbClr val="2968E0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252261" y="5804416"/>
            <a:ext cx="63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4C874"/>
                </a:solidFill>
              </a:rPr>
              <a:t>MAP</a:t>
            </a:r>
            <a:endParaRPr lang="fr-FR" dirty="0" smtClean="0">
              <a:solidFill>
                <a:srgbClr val="44C874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92340" y="4540830"/>
            <a:ext cx="217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Freshwater</a:t>
            </a:r>
            <a:r>
              <a:rPr lang="en-US" sz="1600" b="1" dirty="0" smtClean="0"/>
              <a:t>: </a:t>
            </a:r>
            <a:r>
              <a:rPr lang="fr-FR" sz="1600" dirty="0" err="1" smtClean="0"/>
              <a:t>Pangasius</a:t>
            </a:r>
            <a:endParaRPr lang="fr-FR" sz="1600" dirty="0" smtClean="0"/>
          </a:p>
        </p:txBody>
      </p:sp>
      <p:sp>
        <p:nvSpPr>
          <p:cNvPr id="70" name="ZoneTexte 69"/>
          <p:cNvSpPr txBox="1"/>
          <p:nvPr/>
        </p:nvSpPr>
        <p:spPr>
          <a:xfrm>
            <a:off x="3877241" y="6167248"/>
            <a:ext cx="77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Day 5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1094441" y="5838809"/>
            <a:ext cx="86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Day 0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7264241" y="6187846"/>
            <a:ext cx="77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Day 8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Flèche vers la droite 72"/>
          <p:cNvSpPr/>
          <p:nvPr/>
        </p:nvSpPr>
        <p:spPr>
          <a:xfrm>
            <a:off x="284186" y="4681528"/>
            <a:ext cx="241554" cy="1807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740" y="4361328"/>
            <a:ext cx="1549591" cy="583375"/>
          </a:xfrm>
          <a:prstGeom prst="rect">
            <a:avLst/>
          </a:prstGeom>
        </p:spPr>
      </p:pic>
      <p:cxnSp>
        <p:nvCxnSpPr>
          <p:cNvPr id="39" name="Connecteur droit avec flèche 38"/>
          <p:cNvCxnSpPr/>
          <p:nvPr/>
        </p:nvCxnSpPr>
        <p:spPr>
          <a:xfrm>
            <a:off x="1109761" y="2903951"/>
            <a:ext cx="7577039" cy="3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1094441" y="5169649"/>
            <a:ext cx="7577039" cy="3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 animBg="1"/>
      <p:bldP spid="36" grpId="0"/>
      <p:bldP spid="37" grpId="0"/>
      <p:bldP spid="53" grpId="0"/>
      <p:bldP spid="54" grpId="0"/>
      <p:bldP spid="55" grpId="0"/>
      <p:bldP spid="56" grpId="0"/>
      <p:bldP spid="58" grpId="0" animBg="1"/>
      <p:bldP spid="63" grpId="0"/>
      <p:bldP spid="64" grpId="0" animBg="1"/>
      <p:bldP spid="65" grpId="0" animBg="1"/>
      <p:bldP spid="66" grpId="0"/>
      <p:bldP spid="67" grpId="0"/>
      <p:bldP spid="69" grpId="0"/>
      <p:bldP spid="70" grpId="0"/>
      <p:bldP spid="71" grpId="0"/>
      <p:bldP spid="72" grpId="0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 smtClean="0">
                <a:latin typeface="Verdana"/>
                <a:cs typeface="Verdana"/>
              </a:rPr>
              <a:t>The </a:t>
            </a:r>
            <a:r>
              <a:rPr lang="fr-FR" sz="3200" dirty="0" err="1" smtClean="0">
                <a:latin typeface="Verdana"/>
                <a:cs typeface="Verdana"/>
              </a:rPr>
              <a:t>aim</a:t>
            </a:r>
            <a:r>
              <a:rPr lang="fr-FR" sz="3200" dirty="0" smtClean="0">
                <a:latin typeface="Verdana"/>
                <a:cs typeface="Verdana"/>
              </a:rPr>
              <a:t> of the </a:t>
            </a:r>
            <a:r>
              <a:rPr lang="fr-FR" sz="3200" dirty="0" err="1" smtClean="0">
                <a:latin typeface="Verdana"/>
                <a:cs typeface="Verdana"/>
              </a:rPr>
              <a:t>study</a:t>
            </a:r>
            <a:endParaRPr lang="fr-FR" sz="3200" dirty="0">
              <a:latin typeface="Verdana"/>
              <a:cs typeface="Verdana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417638"/>
            <a:ext cx="8229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353760" y="5398864"/>
            <a:ext cx="5913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Validation of the shelf life</a:t>
            </a:r>
            <a:endParaRPr lang="fr-FR" sz="3200" b="1" i="1" dirty="0" smtClean="0">
              <a:solidFill>
                <a:srgbClr val="FF0000"/>
              </a:solidFill>
            </a:endParaRPr>
          </a:p>
          <a:p>
            <a:endParaRPr lang="fr-FR" sz="3200" b="1" i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7200" y="1590439"/>
            <a:ext cx="7814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A6A6A6"/>
                </a:solidFill>
              </a:rPr>
              <a:t>Identification of flora involved in the fish from </a:t>
            </a:r>
          </a:p>
          <a:p>
            <a:r>
              <a:rPr lang="en-US" sz="3200" b="1" dirty="0" smtClean="0">
                <a:solidFill>
                  <a:srgbClr val="A6A6A6"/>
                </a:solidFill>
              </a:rPr>
              <a:t>freshwater</a:t>
            </a:r>
            <a:r>
              <a:rPr lang="en-US" sz="3200" dirty="0" smtClean="0">
                <a:solidFill>
                  <a:srgbClr val="A6A6A6"/>
                </a:solidFill>
              </a:rPr>
              <a:t> and </a:t>
            </a:r>
            <a:r>
              <a:rPr lang="en-US" sz="3200" b="1" dirty="0" smtClean="0">
                <a:solidFill>
                  <a:srgbClr val="A6A6A6"/>
                </a:solidFill>
              </a:rPr>
              <a:t>seawater </a:t>
            </a:r>
            <a:r>
              <a:rPr lang="en-US" sz="3200" dirty="0" smtClean="0">
                <a:solidFill>
                  <a:srgbClr val="A6A6A6"/>
                </a:solidFill>
              </a:rPr>
              <a:t> </a:t>
            </a:r>
            <a:endParaRPr lang="fr-FR" sz="3200" dirty="0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814660" y="3375020"/>
            <a:ext cx="7577300" cy="24658"/>
          </a:xfrm>
          <a:prstGeom prst="line">
            <a:avLst/>
          </a:prstGeom>
          <a:ln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16200000" flipV="1">
            <a:off x="1278799" y="3485982"/>
            <a:ext cx="172608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V="1">
            <a:off x="4069819" y="3478105"/>
            <a:ext cx="172608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V="1">
            <a:off x="7477959" y="3445570"/>
            <a:ext cx="172608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63080" y="3606461"/>
            <a:ext cx="176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Day of packaging 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185741" y="3580387"/>
            <a:ext cx="1991764" cy="369332"/>
          </a:xfrm>
          <a:prstGeom prst="rect">
            <a:avLst/>
          </a:prstGeom>
          <a:noFill/>
          <a:ln>
            <a:solidFill>
              <a:srgbClr val="2968E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End of the shelf life 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591876" y="3564411"/>
            <a:ext cx="1991764" cy="369332"/>
          </a:xfrm>
          <a:prstGeom prst="rect">
            <a:avLst/>
          </a:prstGeom>
          <a:noFill/>
          <a:ln>
            <a:solidFill>
              <a:srgbClr val="44C87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End of the shelf life 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3545141" y="4037812"/>
            <a:ext cx="136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68E0"/>
                </a:solidFill>
              </a:rPr>
              <a:t>Plastic  wrap</a:t>
            </a:r>
            <a:endParaRPr lang="fr-FR" dirty="0" smtClean="0">
              <a:solidFill>
                <a:srgbClr val="2968E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67581" y="4034446"/>
            <a:ext cx="63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4C874"/>
                </a:solidFill>
              </a:rPr>
              <a:t>MAP</a:t>
            </a:r>
            <a:endParaRPr lang="fr-FR" dirty="0" smtClean="0">
              <a:solidFill>
                <a:srgbClr val="44C874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56" y="4503740"/>
            <a:ext cx="955399" cy="39188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656" y="4080053"/>
            <a:ext cx="1023640" cy="38537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19820" y="4044318"/>
            <a:ext cx="998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Pangasius</a:t>
            </a:r>
            <a:endParaRPr lang="fr-FR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28460" y="4472304"/>
            <a:ext cx="745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Eglefin</a:t>
            </a:r>
          </a:p>
        </p:txBody>
      </p:sp>
      <p:sp>
        <p:nvSpPr>
          <p:cNvPr id="29" name="Flèche vers la droite 28"/>
          <p:cNvSpPr/>
          <p:nvPr/>
        </p:nvSpPr>
        <p:spPr>
          <a:xfrm>
            <a:off x="888367" y="5631379"/>
            <a:ext cx="333613" cy="2946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 err="1" smtClean="0">
                <a:latin typeface="Verdana"/>
                <a:cs typeface="Verdana"/>
              </a:rPr>
              <a:t>Results</a:t>
            </a:r>
            <a:endParaRPr lang="fr-FR" sz="3200" dirty="0">
              <a:latin typeface="Verdana"/>
              <a:cs typeface="Verdan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chemeClr val="bg1">
                  <a:lumMod val="50000"/>
                </a:schemeClr>
              </a:buClr>
              <a:buNone/>
            </a:pPr>
            <a:r>
              <a:rPr lang="en-GB" sz="2919" dirty="0" smtClean="0">
                <a:solidFill>
                  <a:schemeClr val="bg1">
                    <a:lumMod val="65000"/>
                  </a:schemeClr>
                </a:solidFill>
              </a:rPr>
              <a:t>With classical microbiology</a:t>
            </a:r>
            <a:r>
              <a:rPr lang="en-GB" sz="2919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  <a:p>
            <a:pPr algn="just">
              <a:buClr>
                <a:schemeClr val="bg1">
                  <a:lumMod val="50000"/>
                </a:schemeClr>
              </a:buClr>
              <a:buNone/>
            </a:pPr>
            <a:endParaRPr lang="en-GB" sz="2919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>
              <a:buClr>
                <a:schemeClr val="bg1">
                  <a:lumMod val="50000"/>
                </a:schemeClr>
              </a:buClr>
            </a:pPr>
            <a:endParaRPr lang="en-GB" sz="3176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>
              <a:buClr>
                <a:schemeClr val="bg1">
                  <a:lumMod val="50000"/>
                </a:schemeClr>
              </a:buClr>
            </a:pPr>
            <a:endParaRPr lang="en-GB" sz="3176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that’s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it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417638"/>
            <a:ext cx="8229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73615" y="2057400"/>
          <a:ext cx="8277277" cy="4216400"/>
        </p:xfrm>
        <a:graphic>
          <a:graphicData uri="http://schemas.openxmlformats.org/presentationml/2006/ole">
            <p:oleObj spid="_x0000_s30722" name="Document" r:id="rId4" imgW="6083300" imgH="30988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</TotalTime>
  <Words>1967</Words>
  <Application>Microsoft Macintosh PowerPoint</Application>
  <PresentationFormat>Présentation à l'écran (4:3)</PresentationFormat>
  <Paragraphs>303</Paragraphs>
  <Slides>17</Slides>
  <Notes>17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Office</vt:lpstr>
      <vt:lpstr>Document1!OLE_LINK1</vt:lpstr>
      <vt:lpstr>Diapositive 1</vt:lpstr>
      <vt:lpstr>Plan</vt:lpstr>
      <vt:lpstr>Context</vt:lpstr>
      <vt:lpstr>Food microbiological analysis</vt:lpstr>
      <vt:lpstr>Metagenomics</vt:lpstr>
      <vt:lpstr>Why metagenomics ?</vt:lpstr>
      <vt:lpstr>Analyzed samples:</vt:lpstr>
      <vt:lpstr>The aim of the study</vt:lpstr>
      <vt:lpstr>Results</vt:lpstr>
      <vt:lpstr>Results</vt:lpstr>
      <vt:lpstr>Pangasius (freshwater)</vt:lpstr>
      <vt:lpstr>Haddock (seawater)</vt:lpstr>
      <vt:lpstr>Conclusions</vt:lpstr>
      <vt:lpstr>Perspectives</vt:lpstr>
      <vt:lpstr>Others samples</vt:lpstr>
      <vt:lpstr>Acknowledgments</vt:lpstr>
      <vt:lpstr>Thank you</vt:lpstr>
    </vt:vector>
  </TitlesOfParts>
  <Company>Quality Partner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Mac 066</dc:creator>
  <cp:lastModifiedBy>Laurent Delhalle</cp:lastModifiedBy>
  <cp:revision>64</cp:revision>
  <dcterms:created xsi:type="dcterms:W3CDTF">2012-10-16T10:54:37Z</dcterms:created>
  <dcterms:modified xsi:type="dcterms:W3CDTF">2012-10-16T16:07:20Z</dcterms:modified>
</cp:coreProperties>
</file>