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
  </p:notesMasterIdLst>
  <p:handoutMasterIdLst>
    <p:handoutMasterId r:id="rId27"/>
  </p:handoutMasterIdLst>
  <p:sldIdLst>
    <p:sldId id="256" r:id="rId2"/>
    <p:sldId id="257" r:id="rId3"/>
    <p:sldId id="258" r:id="rId4"/>
    <p:sldId id="262" r:id="rId5"/>
    <p:sldId id="261" r:id="rId6"/>
    <p:sldId id="263" r:id="rId7"/>
    <p:sldId id="267" r:id="rId8"/>
    <p:sldId id="264" r:id="rId9"/>
    <p:sldId id="265" r:id="rId10"/>
    <p:sldId id="266" r:id="rId11"/>
    <p:sldId id="268" r:id="rId12"/>
    <p:sldId id="269" r:id="rId13"/>
    <p:sldId id="285" r:id="rId14"/>
    <p:sldId id="286" r:id="rId15"/>
    <p:sldId id="287" r:id="rId16"/>
    <p:sldId id="276" r:id="rId17"/>
    <p:sldId id="277" r:id="rId18"/>
    <p:sldId id="279" r:id="rId19"/>
    <p:sldId id="280" r:id="rId20"/>
    <p:sldId id="281" r:id="rId21"/>
    <p:sldId id="282" r:id="rId22"/>
    <p:sldId id="283" r:id="rId23"/>
    <p:sldId id="284" r:id="rId24"/>
    <p:sldId id="288" r:id="rId25"/>
  </p:sldIdLst>
  <p:sldSz cx="10799763" cy="6656388"/>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8" autoAdjust="0"/>
    <p:restoredTop sz="90868" autoAdjust="0"/>
  </p:normalViewPr>
  <p:slideViewPr>
    <p:cSldViewPr snapToGrid="0" snapToObjects="1">
      <p:cViewPr>
        <p:scale>
          <a:sx n="108" d="100"/>
          <a:sy n="108" d="100"/>
        </p:scale>
        <p:origin x="-264" y="-80"/>
      </p:cViewPr>
      <p:guideLst>
        <p:guide orient="horz" pos="2097"/>
        <p:guide pos="3402"/>
      </p:guideLst>
    </p:cSldViewPr>
  </p:slideViewPr>
  <p:notesTextViewPr>
    <p:cViewPr>
      <p:scale>
        <a:sx n="100" d="100"/>
        <a:sy n="100" d="100"/>
      </p:scale>
      <p:origin x="0" y="0"/>
    </p:cViewPr>
  </p:notesTextViewPr>
  <p:sorterViewPr>
    <p:cViewPr>
      <p:scale>
        <a:sx n="119" d="100"/>
        <a:sy n="119"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Microsoft_Excel1.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Microsoft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fr-FR" dirty="0" smtClean="0"/>
              <a:t>Total </a:t>
            </a:r>
            <a:r>
              <a:rPr lang="fr-FR" dirty="0" err="1" smtClean="0"/>
              <a:t>confirmed</a:t>
            </a:r>
            <a:r>
              <a:rPr lang="fr-FR" dirty="0" smtClean="0"/>
              <a:t> cases per </a:t>
            </a:r>
            <a:r>
              <a:rPr lang="fr-FR" dirty="0" err="1" smtClean="0"/>
              <a:t>year</a:t>
            </a:r>
            <a:endParaRPr lang="fr-FR" dirty="0"/>
          </a:p>
        </c:rich>
      </c:tx>
      <c:layout/>
      <c:overlay val="0"/>
    </c:title>
    <c:autoTitleDeleted val="0"/>
    <c:plotArea>
      <c:layout/>
      <c:barChart>
        <c:barDir val="col"/>
        <c:grouping val="clustered"/>
        <c:varyColors val="0"/>
        <c:ser>
          <c:idx val="0"/>
          <c:order val="0"/>
          <c:tx>
            <c:strRef>
              <c:f>Feuil1!$B$1</c:f>
              <c:strCache>
                <c:ptCount val="1"/>
                <c:pt idx="0">
                  <c:v>Série 1</c:v>
                </c:pt>
              </c:strCache>
            </c:strRef>
          </c:tx>
          <c:invertIfNegative val="0"/>
          <c:cat>
            <c:numRef>
              <c:f>Feuil1!$A$2:$A$5</c:f>
              <c:numCache>
                <c:formatCode>General</c:formatCode>
                <c:ptCount val="4"/>
                <c:pt idx="0">
                  <c:v>2006.0</c:v>
                </c:pt>
                <c:pt idx="1">
                  <c:v>2007.0</c:v>
                </c:pt>
                <c:pt idx="2">
                  <c:v>2008.0</c:v>
                </c:pt>
                <c:pt idx="3">
                  <c:v>2009.0</c:v>
                </c:pt>
              </c:numCache>
            </c:numRef>
          </c:cat>
          <c:val>
            <c:numRef>
              <c:f>Feuil1!$B$2:$B$5</c:f>
              <c:numCache>
                <c:formatCode>General</c:formatCode>
                <c:ptCount val="4"/>
                <c:pt idx="0">
                  <c:v>67.0</c:v>
                </c:pt>
                <c:pt idx="1">
                  <c:v>57.0</c:v>
                </c:pt>
                <c:pt idx="2">
                  <c:v>64.0</c:v>
                </c:pt>
                <c:pt idx="3">
                  <c:v>58.0</c:v>
                </c:pt>
              </c:numCache>
            </c:numRef>
          </c:val>
        </c:ser>
        <c:dLbls>
          <c:showLegendKey val="0"/>
          <c:showVal val="0"/>
          <c:showCatName val="0"/>
          <c:showSerName val="0"/>
          <c:showPercent val="0"/>
          <c:showBubbleSize val="0"/>
        </c:dLbls>
        <c:gapWidth val="150"/>
        <c:axId val="2101923432"/>
        <c:axId val="2101926376"/>
      </c:barChart>
      <c:catAx>
        <c:axId val="2101923432"/>
        <c:scaling>
          <c:orientation val="minMax"/>
        </c:scaling>
        <c:delete val="0"/>
        <c:axPos val="b"/>
        <c:numFmt formatCode="General" sourceLinked="1"/>
        <c:majorTickMark val="out"/>
        <c:minorTickMark val="none"/>
        <c:tickLblPos val="nextTo"/>
        <c:crossAx val="2101926376"/>
        <c:crosses val="autoZero"/>
        <c:auto val="1"/>
        <c:lblAlgn val="ctr"/>
        <c:lblOffset val="100"/>
        <c:noMultiLvlLbl val="0"/>
      </c:catAx>
      <c:valAx>
        <c:axId val="2101926376"/>
        <c:scaling>
          <c:orientation val="minMax"/>
        </c:scaling>
        <c:delete val="0"/>
        <c:axPos val="l"/>
        <c:majorGridlines/>
        <c:numFmt formatCode="General" sourceLinked="1"/>
        <c:majorTickMark val="out"/>
        <c:minorTickMark val="none"/>
        <c:tickLblPos val="nextTo"/>
        <c:crossAx val="2101923432"/>
        <c:crosses val="autoZero"/>
        <c:crossBetween val="between"/>
      </c:valAx>
    </c:plotArea>
    <c:plotVisOnly val="1"/>
    <c:dispBlanksAs val="gap"/>
    <c:showDLblsOverMax val="0"/>
  </c:chart>
  <c:txPr>
    <a:bodyPr/>
    <a:lstStyle/>
    <a:p>
      <a:pPr>
        <a:defRPr sz="1800"/>
      </a:pPr>
      <a:endParaRPr lang="fr-F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054796974114795"/>
          <c:y val="0.0456647398843931"/>
          <c:w val="0.924456570773857"/>
          <c:h val="0.838660962177416"/>
        </c:manualLayout>
      </c:layout>
      <c:barChart>
        <c:barDir val="col"/>
        <c:grouping val="clustered"/>
        <c:varyColors val="0"/>
        <c:ser>
          <c:idx val="0"/>
          <c:order val="0"/>
          <c:tx>
            <c:strRef>
              <c:f>Feuil1!$B$1</c:f>
              <c:strCache>
                <c:ptCount val="1"/>
                <c:pt idx="0">
                  <c:v>1/2a</c:v>
                </c:pt>
              </c:strCache>
            </c:strRef>
          </c:tx>
          <c:invertIfNegative val="0"/>
          <c:cat>
            <c:strRef>
              <c:f>Feuil1!$A$2:$A$11</c:f>
              <c:strCache>
                <c:ptCount val="10"/>
                <c:pt idx="0">
                  <c:v>1-5 d</c:v>
                </c:pt>
                <c:pt idx="1">
                  <c:v>6d - 1y</c:v>
                </c:pt>
                <c:pt idx="2">
                  <c:v>2 - 10y</c:v>
                </c:pt>
                <c:pt idx="3">
                  <c:v>11 - 20y</c:v>
                </c:pt>
                <c:pt idx="4">
                  <c:v>31 - 40y</c:v>
                </c:pt>
                <c:pt idx="5">
                  <c:v>41 - 50y</c:v>
                </c:pt>
                <c:pt idx="6">
                  <c:v>51 - 60y</c:v>
                </c:pt>
                <c:pt idx="7">
                  <c:v>61 - 70y</c:v>
                </c:pt>
                <c:pt idx="8">
                  <c:v>71 - 80y</c:v>
                </c:pt>
                <c:pt idx="9">
                  <c:v>81 - 90y</c:v>
                </c:pt>
              </c:strCache>
            </c:strRef>
          </c:cat>
          <c:val>
            <c:numRef>
              <c:f>Feuil1!$B$2:$B$11</c:f>
              <c:numCache>
                <c:formatCode>General</c:formatCode>
                <c:ptCount val="10"/>
                <c:pt idx="0">
                  <c:v>1.0</c:v>
                </c:pt>
                <c:pt idx="5">
                  <c:v>1.0</c:v>
                </c:pt>
                <c:pt idx="6">
                  <c:v>4.0</c:v>
                </c:pt>
                <c:pt idx="7">
                  <c:v>3.0</c:v>
                </c:pt>
                <c:pt idx="8">
                  <c:v>10.0</c:v>
                </c:pt>
                <c:pt idx="9">
                  <c:v>2.0</c:v>
                </c:pt>
              </c:numCache>
            </c:numRef>
          </c:val>
        </c:ser>
        <c:ser>
          <c:idx val="1"/>
          <c:order val="1"/>
          <c:tx>
            <c:strRef>
              <c:f>Feuil1!$C$1</c:f>
              <c:strCache>
                <c:ptCount val="1"/>
                <c:pt idx="0">
                  <c:v>1/2b</c:v>
                </c:pt>
              </c:strCache>
            </c:strRef>
          </c:tx>
          <c:invertIfNegative val="0"/>
          <c:cat>
            <c:strRef>
              <c:f>Feuil1!$A$2:$A$11</c:f>
              <c:strCache>
                <c:ptCount val="10"/>
                <c:pt idx="0">
                  <c:v>1-5 d</c:v>
                </c:pt>
                <c:pt idx="1">
                  <c:v>6d - 1y</c:v>
                </c:pt>
                <c:pt idx="2">
                  <c:v>2 - 10y</c:v>
                </c:pt>
                <c:pt idx="3">
                  <c:v>11 - 20y</c:v>
                </c:pt>
                <c:pt idx="4">
                  <c:v>31 - 40y</c:v>
                </c:pt>
                <c:pt idx="5">
                  <c:v>41 - 50y</c:v>
                </c:pt>
                <c:pt idx="6">
                  <c:v>51 - 60y</c:v>
                </c:pt>
                <c:pt idx="7">
                  <c:v>61 - 70y</c:v>
                </c:pt>
                <c:pt idx="8">
                  <c:v>71 - 80y</c:v>
                </c:pt>
                <c:pt idx="9">
                  <c:v>81 - 90y</c:v>
                </c:pt>
              </c:strCache>
            </c:strRef>
          </c:cat>
          <c:val>
            <c:numRef>
              <c:f>Feuil1!$C$2:$C$11</c:f>
              <c:numCache>
                <c:formatCode>General</c:formatCode>
                <c:ptCount val="10"/>
                <c:pt idx="0">
                  <c:v>0.0</c:v>
                </c:pt>
                <c:pt idx="4">
                  <c:v>2.0</c:v>
                </c:pt>
                <c:pt idx="5">
                  <c:v>2.0</c:v>
                </c:pt>
                <c:pt idx="6">
                  <c:v>1.0</c:v>
                </c:pt>
                <c:pt idx="7">
                  <c:v>4.4</c:v>
                </c:pt>
                <c:pt idx="8">
                  <c:v>1.0</c:v>
                </c:pt>
                <c:pt idx="9">
                  <c:v>1.0</c:v>
                </c:pt>
              </c:numCache>
            </c:numRef>
          </c:val>
        </c:ser>
        <c:ser>
          <c:idx val="2"/>
          <c:order val="2"/>
          <c:tx>
            <c:strRef>
              <c:f>Feuil1!$D$1</c:f>
              <c:strCache>
                <c:ptCount val="1"/>
                <c:pt idx="0">
                  <c:v>1/2c</c:v>
                </c:pt>
              </c:strCache>
            </c:strRef>
          </c:tx>
          <c:invertIfNegative val="0"/>
          <c:cat>
            <c:strRef>
              <c:f>Feuil1!$A$2:$A$11</c:f>
              <c:strCache>
                <c:ptCount val="10"/>
                <c:pt idx="0">
                  <c:v>1-5 d</c:v>
                </c:pt>
                <c:pt idx="1">
                  <c:v>6d - 1y</c:v>
                </c:pt>
                <c:pt idx="2">
                  <c:v>2 - 10y</c:v>
                </c:pt>
                <c:pt idx="3">
                  <c:v>11 - 20y</c:v>
                </c:pt>
                <c:pt idx="4">
                  <c:v>31 - 40y</c:v>
                </c:pt>
                <c:pt idx="5">
                  <c:v>41 - 50y</c:v>
                </c:pt>
                <c:pt idx="6">
                  <c:v>51 - 60y</c:v>
                </c:pt>
                <c:pt idx="7">
                  <c:v>61 - 70y</c:v>
                </c:pt>
                <c:pt idx="8">
                  <c:v>71 - 80y</c:v>
                </c:pt>
                <c:pt idx="9">
                  <c:v>81 - 90y</c:v>
                </c:pt>
              </c:strCache>
            </c:strRef>
          </c:cat>
          <c:val>
            <c:numRef>
              <c:f>Feuil1!$D$2:$D$11</c:f>
              <c:numCache>
                <c:formatCode>General</c:formatCode>
                <c:ptCount val="10"/>
                <c:pt idx="6">
                  <c:v>1.0</c:v>
                </c:pt>
              </c:numCache>
            </c:numRef>
          </c:val>
        </c:ser>
        <c:ser>
          <c:idx val="3"/>
          <c:order val="3"/>
          <c:tx>
            <c:strRef>
              <c:f>Feuil1!$E$1</c:f>
              <c:strCache>
                <c:ptCount val="1"/>
                <c:pt idx="0">
                  <c:v>4b</c:v>
                </c:pt>
              </c:strCache>
            </c:strRef>
          </c:tx>
          <c:invertIfNegative val="0"/>
          <c:cat>
            <c:strRef>
              <c:f>Feuil1!$A$2:$A$11</c:f>
              <c:strCache>
                <c:ptCount val="10"/>
                <c:pt idx="0">
                  <c:v>1-5 d</c:v>
                </c:pt>
                <c:pt idx="1">
                  <c:v>6d - 1y</c:v>
                </c:pt>
                <c:pt idx="2">
                  <c:v>2 - 10y</c:v>
                </c:pt>
                <c:pt idx="3">
                  <c:v>11 - 20y</c:v>
                </c:pt>
                <c:pt idx="4">
                  <c:v>31 - 40y</c:v>
                </c:pt>
                <c:pt idx="5">
                  <c:v>41 - 50y</c:v>
                </c:pt>
                <c:pt idx="6">
                  <c:v>51 - 60y</c:v>
                </c:pt>
                <c:pt idx="7">
                  <c:v>61 - 70y</c:v>
                </c:pt>
                <c:pt idx="8">
                  <c:v>71 - 80y</c:v>
                </c:pt>
                <c:pt idx="9">
                  <c:v>81 - 90y</c:v>
                </c:pt>
              </c:strCache>
            </c:strRef>
          </c:cat>
          <c:val>
            <c:numRef>
              <c:f>Feuil1!$E$2:$E$11</c:f>
              <c:numCache>
                <c:formatCode>General</c:formatCode>
                <c:ptCount val="10"/>
                <c:pt idx="0">
                  <c:v>2.0</c:v>
                </c:pt>
                <c:pt idx="3">
                  <c:v>1.0</c:v>
                </c:pt>
                <c:pt idx="7">
                  <c:v>2.0</c:v>
                </c:pt>
                <c:pt idx="8">
                  <c:v>6.0</c:v>
                </c:pt>
                <c:pt idx="9">
                  <c:v>3.0</c:v>
                </c:pt>
              </c:numCache>
            </c:numRef>
          </c:val>
        </c:ser>
        <c:ser>
          <c:idx val="4"/>
          <c:order val="4"/>
          <c:tx>
            <c:strRef>
              <c:f>Feuil1!$F$1</c:f>
              <c:strCache>
                <c:ptCount val="1"/>
                <c:pt idx="0">
                  <c:v>serogroup 4</c:v>
                </c:pt>
              </c:strCache>
            </c:strRef>
          </c:tx>
          <c:invertIfNegative val="0"/>
          <c:cat>
            <c:strRef>
              <c:f>Feuil1!$A$2:$A$11</c:f>
              <c:strCache>
                <c:ptCount val="10"/>
                <c:pt idx="0">
                  <c:v>1-5 d</c:v>
                </c:pt>
                <c:pt idx="1">
                  <c:v>6d - 1y</c:v>
                </c:pt>
                <c:pt idx="2">
                  <c:v>2 - 10y</c:v>
                </c:pt>
                <c:pt idx="3">
                  <c:v>11 - 20y</c:v>
                </c:pt>
                <c:pt idx="4">
                  <c:v>31 - 40y</c:v>
                </c:pt>
                <c:pt idx="5">
                  <c:v>41 - 50y</c:v>
                </c:pt>
                <c:pt idx="6">
                  <c:v>51 - 60y</c:v>
                </c:pt>
                <c:pt idx="7">
                  <c:v>61 - 70y</c:v>
                </c:pt>
                <c:pt idx="8">
                  <c:v>71 - 80y</c:v>
                </c:pt>
                <c:pt idx="9">
                  <c:v>81 - 90y</c:v>
                </c:pt>
              </c:strCache>
            </c:strRef>
          </c:cat>
          <c:val>
            <c:numRef>
              <c:f>Feuil1!$F$2:$F$11</c:f>
              <c:numCache>
                <c:formatCode>General</c:formatCode>
                <c:ptCount val="10"/>
                <c:pt idx="3">
                  <c:v>1.0</c:v>
                </c:pt>
                <c:pt idx="7">
                  <c:v>1.0</c:v>
                </c:pt>
              </c:numCache>
            </c:numRef>
          </c:val>
        </c:ser>
        <c:ser>
          <c:idx val="5"/>
          <c:order val="5"/>
          <c:tx>
            <c:strRef>
              <c:f>Feuil1!$G$1</c:f>
              <c:strCache>
                <c:ptCount val="1"/>
                <c:pt idx="0">
                  <c:v>total</c:v>
                </c:pt>
              </c:strCache>
            </c:strRef>
          </c:tx>
          <c:invertIfNegative val="0"/>
          <c:cat>
            <c:strRef>
              <c:f>Feuil1!$A$2:$A$11</c:f>
              <c:strCache>
                <c:ptCount val="10"/>
                <c:pt idx="0">
                  <c:v>1-5 d</c:v>
                </c:pt>
                <c:pt idx="1">
                  <c:v>6d - 1y</c:v>
                </c:pt>
                <c:pt idx="2">
                  <c:v>2 - 10y</c:v>
                </c:pt>
                <c:pt idx="3">
                  <c:v>11 - 20y</c:v>
                </c:pt>
                <c:pt idx="4">
                  <c:v>31 - 40y</c:v>
                </c:pt>
                <c:pt idx="5">
                  <c:v>41 - 50y</c:v>
                </c:pt>
                <c:pt idx="6">
                  <c:v>51 - 60y</c:v>
                </c:pt>
                <c:pt idx="7">
                  <c:v>61 - 70y</c:v>
                </c:pt>
                <c:pt idx="8">
                  <c:v>71 - 80y</c:v>
                </c:pt>
                <c:pt idx="9">
                  <c:v>81 - 90y</c:v>
                </c:pt>
              </c:strCache>
            </c:strRef>
          </c:cat>
          <c:val>
            <c:numRef>
              <c:f>Feuil1!$G$2:$G$11</c:f>
              <c:numCache>
                <c:formatCode>General</c:formatCode>
                <c:ptCount val="10"/>
                <c:pt idx="0">
                  <c:v>3.0</c:v>
                </c:pt>
                <c:pt idx="3">
                  <c:v>2.0</c:v>
                </c:pt>
                <c:pt idx="4">
                  <c:v>2.0</c:v>
                </c:pt>
                <c:pt idx="5">
                  <c:v>3.0</c:v>
                </c:pt>
                <c:pt idx="6">
                  <c:v>8.0</c:v>
                </c:pt>
                <c:pt idx="7">
                  <c:v>8.0</c:v>
                </c:pt>
                <c:pt idx="8">
                  <c:v>17.0</c:v>
                </c:pt>
                <c:pt idx="9">
                  <c:v>6.0</c:v>
                </c:pt>
              </c:numCache>
            </c:numRef>
          </c:val>
        </c:ser>
        <c:dLbls>
          <c:showLegendKey val="0"/>
          <c:showVal val="0"/>
          <c:showCatName val="0"/>
          <c:showSerName val="0"/>
          <c:showPercent val="0"/>
          <c:showBubbleSize val="0"/>
        </c:dLbls>
        <c:gapWidth val="150"/>
        <c:axId val="2112578200"/>
        <c:axId val="2112581336"/>
      </c:barChart>
      <c:catAx>
        <c:axId val="2112578200"/>
        <c:scaling>
          <c:orientation val="minMax"/>
        </c:scaling>
        <c:delete val="0"/>
        <c:axPos val="b"/>
        <c:majorTickMark val="out"/>
        <c:minorTickMark val="none"/>
        <c:tickLblPos val="nextTo"/>
        <c:crossAx val="2112581336"/>
        <c:crosses val="autoZero"/>
        <c:auto val="1"/>
        <c:lblAlgn val="ctr"/>
        <c:lblOffset val="100"/>
        <c:noMultiLvlLbl val="0"/>
      </c:catAx>
      <c:valAx>
        <c:axId val="2112581336"/>
        <c:scaling>
          <c:orientation val="minMax"/>
        </c:scaling>
        <c:delete val="0"/>
        <c:axPos val="l"/>
        <c:majorGridlines/>
        <c:numFmt formatCode="General" sourceLinked="1"/>
        <c:majorTickMark val="out"/>
        <c:minorTickMark val="none"/>
        <c:tickLblPos val="nextTo"/>
        <c:crossAx val="2112578200"/>
        <c:crosses val="autoZero"/>
        <c:crossBetween val="between"/>
      </c:valAx>
    </c:plotArea>
    <c:legend>
      <c:legendPos val="r"/>
      <c:layout>
        <c:manualLayout>
          <c:xMode val="edge"/>
          <c:yMode val="edge"/>
          <c:x val="0.0594430418189302"/>
          <c:y val="0.0918032861499249"/>
          <c:w val="0.15140135611557"/>
          <c:h val="0.515815393018069"/>
        </c:manualLayout>
      </c:layout>
      <c:overlay val="0"/>
      <c:spPr>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c:spPr>
      <c:txPr>
        <a:bodyPr/>
        <a:lstStyle/>
        <a:p>
          <a:pPr>
            <a:defRPr>
              <a:solidFill>
                <a:schemeClr val="dk1"/>
              </a:solidFill>
              <a:latin typeface="+mn-lt"/>
              <a:ea typeface="+mn-ea"/>
              <a:cs typeface="+mn-cs"/>
            </a:defRPr>
          </a:pPr>
          <a:endParaRPr lang="fr-FR"/>
        </a:p>
      </c:txPr>
    </c:legend>
    <c:plotVisOnly val="1"/>
    <c:dispBlanksAs val="gap"/>
    <c:showDLblsOverMax val="0"/>
  </c:chart>
  <c:txPr>
    <a:bodyPr/>
    <a:lstStyle/>
    <a:p>
      <a:pPr>
        <a:defRPr sz="1800"/>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171003028384429"/>
          <c:y val="0.164973959525937"/>
          <c:w val="0.793622847901871"/>
          <c:h val="0.769756500523165"/>
        </c:manualLayout>
      </c:layout>
      <c:pie3DChart>
        <c:varyColors val="1"/>
        <c:ser>
          <c:idx val="0"/>
          <c:order val="0"/>
          <c:tx>
            <c:strRef>
              <c:f>Feuil1!$B$1</c:f>
              <c:strCache>
                <c:ptCount val="1"/>
                <c:pt idx="0">
                  <c:v>% of outbreaks implicating milk and milk products (France, 1988-1997) : N=177</c:v>
                </c:pt>
              </c:strCache>
            </c:strRef>
          </c:tx>
          <c:dLbls>
            <c:dLbl>
              <c:idx val="0"/>
              <c:layout>
                <c:manualLayout>
                  <c:x val="-0.0443575934641819"/>
                  <c:y val="-0.0499577586481372"/>
                </c:manualLayout>
              </c:layout>
              <c:tx>
                <c:rich>
                  <a:bodyPr/>
                  <a:lstStyle/>
                  <a:p>
                    <a:r>
                      <a:rPr lang="fr-FR" b="0" i="1" dirty="0"/>
                      <a:t>Salmonella</a:t>
                    </a:r>
                    <a:r>
                      <a:rPr lang="fr-FR" dirty="0"/>
                      <a:t>, 19,20%</a:t>
                    </a:r>
                  </a:p>
                </c:rich>
              </c:tx>
              <c:showLegendKey val="0"/>
              <c:showVal val="1"/>
              <c:showCatName val="1"/>
              <c:showSerName val="0"/>
              <c:showPercent val="0"/>
              <c:showBubbleSize val="0"/>
            </c:dLbl>
            <c:dLbl>
              <c:idx val="1"/>
              <c:layout/>
              <c:tx>
                <c:rich>
                  <a:bodyPr/>
                  <a:lstStyle/>
                  <a:p>
                    <a:r>
                      <a:rPr lang="fr-FR" b="0" i="1" dirty="0"/>
                      <a:t>S</a:t>
                    </a:r>
                    <a:r>
                      <a:rPr lang="fr-FR" b="0" i="1"/>
                      <a:t>. </a:t>
                    </a:r>
                    <a:r>
                      <a:rPr lang="fr-FR" b="0" i="1" smtClean="0"/>
                      <a:t>aureus</a:t>
                    </a:r>
                    <a:r>
                      <a:rPr lang="fr-FR"/>
                      <a:t>, 58,80%</a:t>
                    </a:r>
                  </a:p>
                </c:rich>
              </c:tx>
              <c:showLegendKey val="0"/>
              <c:showVal val="1"/>
              <c:showCatName val="1"/>
              <c:showSerName val="0"/>
              <c:showPercent val="0"/>
              <c:showBubbleSize val="0"/>
            </c:dLbl>
            <c:dLbl>
              <c:idx val="2"/>
              <c:layout>
                <c:manualLayout>
                  <c:x val="-0.0224864027827573"/>
                  <c:y val="0.0161973885816196"/>
                </c:manualLayout>
              </c:layout>
              <c:tx>
                <c:rich>
                  <a:bodyPr/>
                  <a:lstStyle/>
                  <a:p>
                    <a:r>
                      <a:rPr lang="fr-FR" b="0" i="1" dirty="0" smtClean="0"/>
                      <a:t>C</a:t>
                    </a:r>
                    <a:r>
                      <a:rPr lang="fr-FR" b="0" i="1" dirty="0"/>
                      <a:t>. </a:t>
                    </a:r>
                    <a:r>
                      <a:rPr lang="fr-FR" b="0" i="1" dirty="0" smtClean="0"/>
                      <a:t>perfringens</a:t>
                    </a:r>
                    <a:r>
                      <a:rPr lang="fr-FR" dirty="0"/>
                      <a:t>, 1,70%</a:t>
                    </a:r>
                  </a:p>
                </c:rich>
              </c:tx>
              <c:showLegendKey val="0"/>
              <c:showVal val="1"/>
              <c:showCatName val="1"/>
              <c:showSerName val="0"/>
              <c:showPercent val="0"/>
              <c:showBubbleSize val="0"/>
            </c:dLbl>
            <c:dLbl>
              <c:idx val="3"/>
              <c:layout>
                <c:manualLayout>
                  <c:x val="-0.0413904632589078"/>
                  <c:y val="-0.135785992270509"/>
                </c:manualLayout>
              </c:layout>
              <c:showLegendKey val="0"/>
              <c:showVal val="1"/>
              <c:showCatName val="1"/>
              <c:showSerName val="0"/>
              <c:showPercent val="0"/>
              <c:showBubbleSize val="0"/>
            </c:dLbl>
            <c:dLbl>
              <c:idx val="4"/>
              <c:layout>
                <c:manualLayout>
                  <c:x val="0.0521873784260029"/>
                  <c:y val="-0.0674577161232863"/>
                </c:manualLayout>
              </c:layout>
              <c:showLegendKey val="0"/>
              <c:showVal val="1"/>
              <c:showCatName val="1"/>
              <c:showSerName val="0"/>
              <c:showPercent val="0"/>
              <c:showBubbleSize val="0"/>
            </c:dLbl>
            <c:showLegendKey val="0"/>
            <c:showVal val="1"/>
            <c:showCatName val="1"/>
            <c:showSerName val="0"/>
            <c:showPercent val="0"/>
            <c:showBubbleSize val="0"/>
            <c:showLeaderLines val="0"/>
          </c:dLbls>
          <c:cat>
            <c:strRef>
              <c:f>Feuil1!$A$2:$A$6</c:f>
              <c:strCache>
                <c:ptCount val="5"/>
                <c:pt idx="0">
                  <c:v>Salmonella</c:v>
                </c:pt>
                <c:pt idx="1">
                  <c:v>S. Aureus</c:v>
                </c:pt>
                <c:pt idx="2">
                  <c:v>C. Perfringens</c:v>
                </c:pt>
                <c:pt idx="3">
                  <c:v>other agents</c:v>
                </c:pt>
                <c:pt idx="4">
                  <c:v>unknow aetiology</c:v>
                </c:pt>
              </c:strCache>
            </c:strRef>
          </c:cat>
          <c:val>
            <c:numRef>
              <c:f>Feuil1!$B$2:$B$6</c:f>
              <c:numCache>
                <c:formatCode>0.00%</c:formatCode>
                <c:ptCount val="5"/>
                <c:pt idx="0">
                  <c:v>0.192</c:v>
                </c:pt>
                <c:pt idx="1">
                  <c:v>0.588</c:v>
                </c:pt>
                <c:pt idx="2">
                  <c:v>0.017</c:v>
                </c:pt>
                <c:pt idx="3">
                  <c:v>0.051</c:v>
                </c:pt>
                <c:pt idx="4">
                  <c:v>0.153</c:v>
                </c:pt>
              </c:numCache>
            </c:numRef>
          </c:val>
        </c:ser>
        <c:dLbls>
          <c:showLegendKey val="0"/>
          <c:showVal val="0"/>
          <c:showCatName val="0"/>
          <c:showSerName val="0"/>
          <c:showPercent val="0"/>
          <c:showBubbleSize val="0"/>
          <c:showLeaderLines val="0"/>
        </c:dLbls>
      </c:pie3DChart>
    </c:plotArea>
    <c:plotVisOnly val="1"/>
    <c:dispBlanksAs val="gap"/>
    <c:showDLblsOverMax val="0"/>
  </c:chart>
  <c:txPr>
    <a:bodyPr/>
    <a:lstStyle/>
    <a:p>
      <a:pPr>
        <a:defRPr sz="1800"/>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C3C845-9D95-7A45-8EC4-35872DBC2D83}" type="doc">
      <dgm:prSet loTypeId="urn:microsoft.com/office/officeart/2005/8/layout/hChevron3" loCatId="" qsTypeId="urn:microsoft.com/office/officeart/2005/8/quickstyle/simple4" qsCatId="simple" csTypeId="urn:microsoft.com/office/officeart/2005/8/colors/accent1_2" csCatId="accent1" phldr="1"/>
      <dgm:spPr/>
    </dgm:pt>
    <dgm:pt modelId="{B44A1FA0-19B0-C146-865C-BC7C5C240C02}">
      <dgm:prSet phldrT="[Texte]" phldr="1"/>
      <dgm:spPr/>
      <dgm:t>
        <a:bodyPr/>
        <a:lstStyle/>
        <a:p>
          <a:endParaRPr lang="en-US" dirty="0"/>
        </a:p>
      </dgm:t>
    </dgm:pt>
    <dgm:pt modelId="{9C1B6EEB-AD34-3C4E-A995-2685589D4BA3}" type="parTrans" cxnId="{7077C22F-3027-4A4C-A735-80EDF098A3D3}">
      <dgm:prSet/>
      <dgm:spPr/>
      <dgm:t>
        <a:bodyPr/>
        <a:lstStyle/>
        <a:p>
          <a:endParaRPr lang="en-US"/>
        </a:p>
      </dgm:t>
    </dgm:pt>
    <dgm:pt modelId="{3A394877-E321-954E-90D8-4D7DEDEC185C}" type="sibTrans" cxnId="{7077C22F-3027-4A4C-A735-80EDF098A3D3}">
      <dgm:prSet/>
      <dgm:spPr/>
      <dgm:t>
        <a:bodyPr/>
        <a:lstStyle/>
        <a:p>
          <a:endParaRPr lang="en-US"/>
        </a:p>
      </dgm:t>
    </dgm:pt>
    <dgm:pt modelId="{49C63D36-08D6-FF4E-A69B-A13661B9F34E}">
      <dgm:prSet phldrT="[Texte]"/>
      <dgm:spPr/>
      <dgm:t>
        <a:bodyPr/>
        <a:lstStyle/>
        <a:p>
          <a:endParaRPr lang="en-US" dirty="0"/>
        </a:p>
      </dgm:t>
    </dgm:pt>
    <dgm:pt modelId="{A236CB13-5A65-6D4D-9FEB-0909E9858757}" type="parTrans" cxnId="{A0E7FEEF-5F34-2F4E-B724-1C1490F1CB14}">
      <dgm:prSet/>
      <dgm:spPr/>
      <dgm:t>
        <a:bodyPr/>
        <a:lstStyle/>
        <a:p>
          <a:endParaRPr lang="en-US"/>
        </a:p>
      </dgm:t>
    </dgm:pt>
    <dgm:pt modelId="{3E2C0B9D-5543-3A47-8002-8AE4D2E63E86}" type="sibTrans" cxnId="{A0E7FEEF-5F34-2F4E-B724-1C1490F1CB14}">
      <dgm:prSet/>
      <dgm:spPr/>
      <dgm:t>
        <a:bodyPr/>
        <a:lstStyle/>
        <a:p>
          <a:endParaRPr lang="en-US"/>
        </a:p>
      </dgm:t>
    </dgm:pt>
    <dgm:pt modelId="{579CF868-D4D9-9341-B5B3-9DDE19A9205E}">
      <dgm:prSet phldrT="[Texte]" phldr="1"/>
      <dgm:spPr/>
      <dgm:t>
        <a:bodyPr/>
        <a:lstStyle/>
        <a:p>
          <a:endParaRPr lang="en-US"/>
        </a:p>
      </dgm:t>
    </dgm:pt>
    <dgm:pt modelId="{8BD5CD38-5CBA-5048-9C03-B6E9843CBBDC}" type="parTrans" cxnId="{450DE894-75FE-F745-BACE-61FE4E97D72F}">
      <dgm:prSet/>
      <dgm:spPr/>
      <dgm:t>
        <a:bodyPr/>
        <a:lstStyle/>
        <a:p>
          <a:endParaRPr lang="en-US"/>
        </a:p>
      </dgm:t>
    </dgm:pt>
    <dgm:pt modelId="{FC4CC2A2-94D7-824F-8DEC-25BE0C13A215}" type="sibTrans" cxnId="{450DE894-75FE-F745-BACE-61FE4E97D72F}">
      <dgm:prSet/>
      <dgm:spPr/>
      <dgm:t>
        <a:bodyPr/>
        <a:lstStyle/>
        <a:p>
          <a:endParaRPr lang="en-US"/>
        </a:p>
      </dgm:t>
    </dgm:pt>
    <dgm:pt modelId="{7BC1261F-90AF-144A-9F64-BB364EE52F81}" type="pres">
      <dgm:prSet presAssocID="{E1C3C845-9D95-7A45-8EC4-35872DBC2D83}" presName="Name0" presStyleCnt="0">
        <dgm:presLayoutVars>
          <dgm:dir/>
          <dgm:resizeHandles val="exact"/>
        </dgm:presLayoutVars>
      </dgm:prSet>
      <dgm:spPr/>
    </dgm:pt>
    <dgm:pt modelId="{23BAF15E-57F0-524A-A24A-3041FF5AE0F8}" type="pres">
      <dgm:prSet presAssocID="{B44A1FA0-19B0-C146-865C-BC7C5C240C02}" presName="parTxOnly" presStyleLbl="node1" presStyleIdx="0" presStyleCnt="3" custScaleY="34373">
        <dgm:presLayoutVars>
          <dgm:bulletEnabled val="1"/>
        </dgm:presLayoutVars>
      </dgm:prSet>
      <dgm:spPr/>
      <dgm:t>
        <a:bodyPr/>
        <a:lstStyle/>
        <a:p>
          <a:endParaRPr lang="fr-FR"/>
        </a:p>
      </dgm:t>
    </dgm:pt>
    <dgm:pt modelId="{44C8784D-DF12-0B4A-8ED8-C309BA1D2B36}" type="pres">
      <dgm:prSet presAssocID="{3A394877-E321-954E-90D8-4D7DEDEC185C}" presName="parSpace" presStyleCnt="0"/>
      <dgm:spPr/>
    </dgm:pt>
    <dgm:pt modelId="{072B6F7C-1D55-D84C-B392-229444DC0061}" type="pres">
      <dgm:prSet presAssocID="{49C63D36-08D6-FF4E-A69B-A13661B9F34E}" presName="parTxOnly" presStyleLbl="node1" presStyleIdx="1" presStyleCnt="3" custScaleY="34373">
        <dgm:presLayoutVars>
          <dgm:bulletEnabled val="1"/>
        </dgm:presLayoutVars>
      </dgm:prSet>
      <dgm:spPr/>
      <dgm:t>
        <a:bodyPr/>
        <a:lstStyle/>
        <a:p>
          <a:endParaRPr lang="en-US"/>
        </a:p>
      </dgm:t>
    </dgm:pt>
    <dgm:pt modelId="{9BEB1BD2-43A6-6446-83D9-892DCF79255E}" type="pres">
      <dgm:prSet presAssocID="{3E2C0B9D-5543-3A47-8002-8AE4D2E63E86}" presName="parSpace" presStyleCnt="0"/>
      <dgm:spPr/>
    </dgm:pt>
    <dgm:pt modelId="{0088EBCE-CB28-A046-8DCD-106E07F95C59}" type="pres">
      <dgm:prSet presAssocID="{579CF868-D4D9-9341-B5B3-9DDE19A9205E}" presName="parTxOnly" presStyleLbl="node1" presStyleIdx="2" presStyleCnt="3" custScaleY="34373">
        <dgm:presLayoutVars>
          <dgm:bulletEnabled val="1"/>
        </dgm:presLayoutVars>
      </dgm:prSet>
      <dgm:spPr/>
      <dgm:t>
        <a:bodyPr/>
        <a:lstStyle/>
        <a:p>
          <a:endParaRPr lang="fr-FR"/>
        </a:p>
      </dgm:t>
    </dgm:pt>
  </dgm:ptLst>
  <dgm:cxnLst>
    <dgm:cxn modelId="{450DE894-75FE-F745-BACE-61FE4E97D72F}" srcId="{E1C3C845-9D95-7A45-8EC4-35872DBC2D83}" destId="{579CF868-D4D9-9341-B5B3-9DDE19A9205E}" srcOrd="2" destOrd="0" parTransId="{8BD5CD38-5CBA-5048-9C03-B6E9843CBBDC}" sibTransId="{FC4CC2A2-94D7-824F-8DEC-25BE0C13A215}"/>
    <dgm:cxn modelId="{7077C22F-3027-4A4C-A735-80EDF098A3D3}" srcId="{E1C3C845-9D95-7A45-8EC4-35872DBC2D83}" destId="{B44A1FA0-19B0-C146-865C-BC7C5C240C02}" srcOrd="0" destOrd="0" parTransId="{9C1B6EEB-AD34-3C4E-A995-2685589D4BA3}" sibTransId="{3A394877-E321-954E-90D8-4D7DEDEC185C}"/>
    <dgm:cxn modelId="{8C5C9854-7C15-844A-AD6E-24FDD4D03419}" type="presOf" srcId="{E1C3C845-9D95-7A45-8EC4-35872DBC2D83}" destId="{7BC1261F-90AF-144A-9F64-BB364EE52F81}" srcOrd="0" destOrd="0" presId="urn:microsoft.com/office/officeart/2005/8/layout/hChevron3"/>
    <dgm:cxn modelId="{6CBB1CBE-9D6C-ED48-928C-44994F8B05EA}" type="presOf" srcId="{B44A1FA0-19B0-C146-865C-BC7C5C240C02}" destId="{23BAF15E-57F0-524A-A24A-3041FF5AE0F8}" srcOrd="0" destOrd="0" presId="urn:microsoft.com/office/officeart/2005/8/layout/hChevron3"/>
    <dgm:cxn modelId="{A0E7FEEF-5F34-2F4E-B724-1C1490F1CB14}" srcId="{E1C3C845-9D95-7A45-8EC4-35872DBC2D83}" destId="{49C63D36-08D6-FF4E-A69B-A13661B9F34E}" srcOrd="1" destOrd="0" parTransId="{A236CB13-5A65-6D4D-9FEB-0909E9858757}" sibTransId="{3E2C0B9D-5543-3A47-8002-8AE4D2E63E86}"/>
    <dgm:cxn modelId="{80E6D5FB-63F6-2E4D-B607-F951937B9832}" type="presOf" srcId="{579CF868-D4D9-9341-B5B3-9DDE19A9205E}" destId="{0088EBCE-CB28-A046-8DCD-106E07F95C59}" srcOrd="0" destOrd="0" presId="urn:microsoft.com/office/officeart/2005/8/layout/hChevron3"/>
    <dgm:cxn modelId="{A5CC2634-6A85-C646-BA9E-9DE28A750D5E}" type="presOf" srcId="{49C63D36-08D6-FF4E-A69B-A13661B9F34E}" destId="{072B6F7C-1D55-D84C-B392-229444DC0061}" srcOrd="0" destOrd="0" presId="urn:microsoft.com/office/officeart/2005/8/layout/hChevron3"/>
    <dgm:cxn modelId="{5FDD772B-8B3B-814E-AF0F-E1D7AE9A843B}" type="presParOf" srcId="{7BC1261F-90AF-144A-9F64-BB364EE52F81}" destId="{23BAF15E-57F0-524A-A24A-3041FF5AE0F8}" srcOrd="0" destOrd="0" presId="urn:microsoft.com/office/officeart/2005/8/layout/hChevron3"/>
    <dgm:cxn modelId="{B469F280-50D8-2F44-8084-B61531E2C6AC}" type="presParOf" srcId="{7BC1261F-90AF-144A-9F64-BB364EE52F81}" destId="{44C8784D-DF12-0B4A-8ED8-C309BA1D2B36}" srcOrd="1" destOrd="0" presId="urn:microsoft.com/office/officeart/2005/8/layout/hChevron3"/>
    <dgm:cxn modelId="{0B1F9B12-F7A6-024F-9E4F-46E6D98F7282}" type="presParOf" srcId="{7BC1261F-90AF-144A-9F64-BB364EE52F81}" destId="{072B6F7C-1D55-D84C-B392-229444DC0061}" srcOrd="2" destOrd="0" presId="urn:microsoft.com/office/officeart/2005/8/layout/hChevron3"/>
    <dgm:cxn modelId="{67BDC1C5-DBE9-924B-8A02-78C395EF8BF2}" type="presParOf" srcId="{7BC1261F-90AF-144A-9F64-BB364EE52F81}" destId="{9BEB1BD2-43A6-6446-83D9-892DCF79255E}" srcOrd="3" destOrd="0" presId="urn:microsoft.com/office/officeart/2005/8/layout/hChevron3"/>
    <dgm:cxn modelId="{CCBDD5F9-2C5D-B84A-87CC-B1A751EF87F2}" type="presParOf" srcId="{7BC1261F-90AF-144A-9F64-BB364EE52F81}" destId="{0088EBCE-CB28-A046-8DCD-106E07F95C59}"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C3C845-9D95-7A45-8EC4-35872DBC2D83}" type="doc">
      <dgm:prSet loTypeId="urn:microsoft.com/office/officeart/2005/8/layout/hChevron3" loCatId="" qsTypeId="urn:microsoft.com/office/officeart/2005/8/quickstyle/simple4" qsCatId="simple" csTypeId="urn:microsoft.com/office/officeart/2005/8/colors/accent1_2" csCatId="accent1" phldr="1"/>
      <dgm:spPr/>
    </dgm:pt>
    <dgm:pt modelId="{B44A1FA0-19B0-C146-865C-BC7C5C240C02}">
      <dgm:prSet phldrT="[Texte]" phldr="1"/>
      <dgm:spPr/>
      <dgm:t>
        <a:bodyPr/>
        <a:lstStyle/>
        <a:p>
          <a:endParaRPr lang="en-US" dirty="0"/>
        </a:p>
      </dgm:t>
    </dgm:pt>
    <dgm:pt modelId="{9C1B6EEB-AD34-3C4E-A995-2685589D4BA3}" type="parTrans" cxnId="{7077C22F-3027-4A4C-A735-80EDF098A3D3}">
      <dgm:prSet/>
      <dgm:spPr/>
      <dgm:t>
        <a:bodyPr/>
        <a:lstStyle/>
        <a:p>
          <a:endParaRPr lang="en-US"/>
        </a:p>
      </dgm:t>
    </dgm:pt>
    <dgm:pt modelId="{3A394877-E321-954E-90D8-4D7DEDEC185C}" type="sibTrans" cxnId="{7077C22F-3027-4A4C-A735-80EDF098A3D3}">
      <dgm:prSet/>
      <dgm:spPr/>
      <dgm:t>
        <a:bodyPr/>
        <a:lstStyle/>
        <a:p>
          <a:endParaRPr lang="en-US"/>
        </a:p>
      </dgm:t>
    </dgm:pt>
    <dgm:pt modelId="{49C63D36-08D6-FF4E-A69B-A13661B9F34E}">
      <dgm:prSet phldrT="[Texte]"/>
      <dgm:spPr/>
      <dgm:t>
        <a:bodyPr/>
        <a:lstStyle/>
        <a:p>
          <a:endParaRPr lang="en-US" dirty="0"/>
        </a:p>
      </dgm:t>
    </dgm:pt>
    <dgm:pt modelId="{A236CB13-5A65-6D4D-9FEB-0909E9858757}" type="parTrans" cxnId="{A0E7FEEF-5F34-2F4E-B724-1C1490F1CB14}">
      <dgm:prSet/>
      <dgm:spPr/>
      <dgm:t>
        <a:bodyPr/>
        <a:lstStyle/>
        <a:p>
          <a:endParaRPr lang="en-US"/>
        </a:p>
      </dgm:t>
    </dgm:pt>
    <dgm:pt modelId="{3E2C0B9D-5543-3A47-8002-8AE4D2E63E86}" type="sibTrans" cxnId="{A0E7FEEF-5F34-2F4E-B724-1C1490F1CB14}">
      <dgm:prSet/>
      <dgm:spPr/>
      <dgm:t>
        <a:bodyPr/>
        <a:lstStyle/>
        <a:p>
          <a:endParaRPr lang="en-US"/>
        </a:p>
      </dgm:t>
    </dgm:pt>
    <dgm:pt modelId="{579CF868-D4D9-9341-B5B3-9DDE19A9205E}">
      <dgm:prSet phldrT="[Texte]" phldr="1"/>
      <dgm:spPr/>
      <dgm:t>
        <a:bodyPr/>
        <a:lstStyle/>
        <a:p>
          <a:endParaRPr lang="en-US"/>
        </a:p>
      </dgm:t>
    </dgm:pt>
    <dgm:pt modelId="{8BD5CD38-5CBA-5048-9C03-B6E9843CBBDC}" type="parTrans" cxnId="{450DE894-75FE-F745-BACE-61FE4E97D72F}">
      <dgm:prSet/>
      <dgm:spPr/>
      <dgm:t>
        <a:bodyPr/>
        <a:lstStyle/>
        <a:p>
          <a:endParaRPr lang="en-US"/>
        </a:p>
      </dgm:t>
    </dgm:pt>
    <dgm:pt modelId="{FC4CC2A2-94D7-824F-8DEC-25BE0C13A215}" type="sibTrans" cxnId="{450DE894-75FE-F745-BACE-61FE4E97D72F}">
      <dgm:prSet/>
      <dgm:spPr/>
      <dgm:t>
        <a:bodyPr/>
        <a:lstStyle/>
        <a:p>
          <a:endParaRPr lang="en-US"/>
        </a:p>
      </dgm:t>
    </dgm:pt>
    <dgm:pt modelId="{7BC1261F-90AF-144A-9F64-BB364EE52F81}" type="pres">
      <dgm:prSet presAssocID="{E1C3C845-9D95-7A45-8EC4-35872DBC2D83}" presName="Name0" presStyleCnt="0">
        <dgm:presLayoutVars>
          <dgm:dir/>
          <dgm:resizeHandles val="exact"/>
        </dgm:presLayoutVars>
      </dgm:prSet>
      <dgm:spPr/>
    </dgm:pt>
    <dgm:pt modelId="{23BAF15E-57F0-524A-A24A-3041FF5AE0F8}" type="pres">
      <dgm:prSet presAssocID="{B44A1FA0-19B0-C146-865C-BC7C5C240C02}" presName="parTxOnly" presStyleLbl="node1" presStyleIdx="0" presStyleCnt="3" custScaleY="34373">
        <dgm:presLayoutVars>
          <dgm:bulletEnabled val="1"/>
        </dgm:presLayoutVars>
      </dgm:prSet>
      <dgm:spPr/>
      <dgm:t>
        <a:bodyPr/>
        <a:lstStyle/>
        <a:p>
          <a:endParaRPr lang="fr-FR"/>
        </a:p>
      </dgm:t>
    </dgm:pt>
    <dgm:pt modelId="{44C8784D-DF12-0B4A-8ED8-C309BA1D2B36}" type="pres">
      <dgm:prSet presAssocID="{3A394877-E321-954E-90D8-4D7DEDEC185C}" presName="parSpace" presStyleCnt="0"/>
      <dgm:spPr/>
    </dgm:pt>
    <dgm:pt modelId="{072B6F7C-1D55-D84C-B392-229444DC0061}" type="pres">
      <dgm:prSet presAssocID="{49C63D36-08D6-FF4E-A69B-A13661B9F34E}" presName="parTxOnly" presStyleLbl="node1" presStyleIdx="1" presStyleCnt="3" custScaleY="34373">
        <dgm:presLayoutVars>
          <dgm:bulletEnabled val="1"/>
        </dgm:presLayoutVars>
      </dgm:prSet>
      <dgm:spPr/>
      <dgm:t>
        <a:bodyPr/>
        <a:lstStyle/>
        <a:p>
          <a:endParaRPr lang="en-US"/>
        </a:p>
      </dgm:t>
    </dgm:pt>
    <dgm:pt modelId="{9BEB1BD2-43A6-6446-83D9-892DCF79255E}" type="pres">
      <dgm:prSet presAssocID="{3E2C0B9D-5543-3A47-8002-8AE4D2E63E86}" presName="parSpace" presStyleCnt="0"/>
      <dgm:spPr/>
    </dgm:pt>
    <dgm:pt modelId="{0088EBCE-CB28-A046-8DCD-106E07F95C59}" type="pres">
      <dgm:prSet presAssocID="{579CF868-D4D9-9341-B5B3-9DDE19A9205E}" presName="parTxOnly" presStyleLbl="node1" presStyleIdx="2" presStyleCnt="3" custScaleY="34373">
        <dgm:presLayoutVars>
          <dgm:bulletEnabled val="1"/>
        </dgm:presLayoutVars>
      </dgm:prSet>
      <dgm:spPr/>
      <dgm:t>
        <a:bodyPr/>
        <a:lstStyle/>
        <a:p>
          <a:endParaRPr lang="fr-FR"/>
        </a:p>
      </dgm:t>
    </dgm:pt>
  </dgm:ptLst>
  <dgm:cxnLst>
    <dgm:cxn modelId="{7077C22F-3027-4A4C-A735-80EDF098A3D3}" srcId="{E1C3C845-9D95-7A45-8EC4-35872DBC2D83}" destId="{B44A1FA0-19B0-C146-865C-BC7C5C240C02}" srcOrd="0" destOrd="0" parTransId="{9C1B6EEB-AD34-3C4E-A995-2685589D4BA3}" sibTransId="{3A394877-E321-954E-90D8-4D7DEDEC185C}"/>
    <dgm:cxn modelId="{F6CE6F44-C14D-BC4C-9155-3EE5848F4197}" type="presOf" srcId="{E1C3C845-9D95-7A45-8EC4-35872DBC2D83}" destId="{7BC1261F-90AF-144A-9F64-BB364EE52F81}" srcOrd="0" destOrd="0" presId="urn:microsoft.com/office/officeart/2005/8/layout/hChevron3"/>
    <dgm:cxn modelId="{581813B8-B285-A34A-B167-333DF055DDAC}" type="presOf" srcId="{579CF868-D4D9-9341-B5B3-9DDE19A9205E}" destId="{0088EBCE-CB28-A046-8DCD-106E07F95C59}" srcOrd="0" destOrd="0" presId="urn:microsoft.com/office/officeart/2005/8/layout/hChevron3"/>
    <dgm:cxn modelId="{C49FF50D-89F3-7747-B953-54BAC5FA98BE}" type="presOf" srcId="{49C63D36-08D6-FF4E-A69B-A13661B9F34E}" destId="{072B6F7C-1D55-D84C-B392-229444DC0061}" srcOrd="0" destOrd="0" presId="urn:microsoft.com/office/officeart/2005/8/layout/hChevron3"/>
    <dgm:cxn modelId="{450DE894-75FE-F745-BACE-61FE4E97D72F}" srcId="{E1C3C845-9D95-7A45-8EC4-35872DBC2D83}" destId="{579CF868-D4D9-9341-B5B3-9DDE19A9205E}" srcOrd="2" destOrd="0" parTransId="{8BD5CD38-5CBA-5048-9C03-B6E9843CBBDC}" sibTransId="{FC4CC2A2-94D7-824F-8DEC-25BE0C13A215}"/>
    <dgm:cxn modelId="{48518235-25AC-C64B-B82D-BC95C4A82A8A}" type="presOf" srcId="{B44A1FA0-19B0-C146-865C-BC7C5C240C02}" destId="{23BAF15E-57F0-524A-A24A-3041FF5AE0F8}" srcOrd="0" destOrd="0" presId="urn:microsoft.com/office/officeart/2005/8/layout/hChevron3"/>
    <dgm:cxn modelId="{A0E7FEEF-5F34-2F4E-B724-1C1490F1CB14}" srcId="{E1C3C845-9D95-7A45-8EC4-35872DBC2D83}" destId="{49C63D36-08D6-FF4E-A69B-A13661B9F34E}" srcOrd="1" destOrd="0" parTransId="{A236CB13-5A65-6D4D-9FEB-0909E9858757}" sibTransId="{3E2C0B9D-5543-3A47-8002-8AE4D2E63E86}"/>
    <dgm:cxn modelId="{4CD512D1-446C-CB4E-B5FB-4EFA20B09717}" type="presParOf" srcId="{7BC1261F-90AF-144A-9F64-BB364EE52F81}" destId="{23BAF15E-57F0-524A-A24A-3041FF5AE0F8}" srcOrd="0" destOrd="0" presId="urn:microsoft.com/office/officeart/2005/8/layout/hChevron3"/>
    <dgm:cxn modelId="{59873875-EF93-4D4C-B7BE-69A4168549ED}" type="presParOf" srcId="{7BC1261F-90AF-144A-9F64-BB364EE52F81}" destId="{44C8784D-DF12-0B4A-8ED8-C309BA1D2B36}" srcOrd="1" destOrd="0" presId="urn:microsoft.com/office/officeart/2005/8/layout/hChevron3"/>
    <dgm:cxn modelId="{807A3E11-A4B1-7A4D-A8DB-C30E8925B76E}" type="presParOf" srcId="{7BC1261F-90AF-144A-9F64-BB364EE52F81}" destId="{072B6F7C-1D55-D84C-B392-229444DC0061}" srcOrd="2" destOrd="0" presId="urn:microsoft.com/office/officeart/2005/8/layout/hChevron3"/>
    <dgm:cxn modelId="{1C6740CF-A012-A340-A52F-C2C16BBA9CE9}" type="presParOf" srcId="{7BC1261F-90AF-144A-9F64-BB364EE52F81}" destId="{9BEB1BD2-43A6-6446-83D9-892DCF79255E}" srcOrd="3" destOrd="0" presId="urn:microsoft.com/office/officeart/2005/8/layout/hChevron3"/>
    <dgm:cxn modelId="{B7998B10-FA48-3A44-A428-AE7BDB92B96F}" type="presParOf" srcId="{7BC1261F-90AF-144A-9F64-BB364EE52F81}" destId="{0088EBCE-CB28-A046-8DCD-106E07F95C59}"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C3C845-9D95-7A45-8EC4-35872DBC2D83}" type="doc">
      <dgm:prSet loTypeId="urn:microsoft.com/office/officeart/2005/8/layout/hChevron3" loCatId="" qsTypeId="urn:microsoft.com/office/officeart/2005/8/quickstyle/simple4" qsCatId="simple" csTypeId="urn:microsoft.com/office/officeart/2005/8/colors/accent1_2" csCatId="accent1" phldr="1"/>
      <dgm:spPr/>
    </dgm:pt>
    <dgm:pt modelId="{B44A1FA0-19B0-C146-865C-BC7C5C240C02}">
      <dgm:prSet phldrT="[Texte]" phldr="1"/>
      <dgm:spPr/>
      <dgm:t>
        <a:bodyPr/>
        <a:lstStyle/>
        <a:p>
          <a:endParaRPr lang="en-US" dirty="0"/>
        </a:p>
      </dgm:t>
    </dgm:pt>
    <dgm:pt modelId="{9C1B6EEB-AD34-3C4E-A995-2685589D4BA3}" type="parTrans" cxnId="{7077C22F-3027-4A4C-A735-80EDF098A3D3}">
      <dgm:prSet/>
      <dgm:spPr/>
      <dgm:t>
        <a:bodyPr/>
        <a:lstStyle/>
        <a:p>
          <a:endParaRPr lang="en-US"/>
        </a:p>
      </dgm:t>
    </dgm:pt>
    <dgm:pt modelId="{3A394877-E321-954E-90D8-4D7DEDEC185C}" type="sibTrans" cxnId="{7077C22F-3027-4A4C-A735-80EDF098A3D3}">
      <dgm:prSet/>
      <dgm:spPr/>
      <dgm:t>
        <a:bodyPr/>
        <a:lstStyle/>
        <a:p>
          <a:endParaRPr lang="en-US"/>
        </a:p>
      </dgm:t>
    </dgm:pt>
    <dgm:pt modelId="{49C63D36-08D6-FF4E-A69B-A13661B9F34E}">
      <dgm:prSet phldrT="[Texte]"/>
      <dgm:spPr/>
      <dgm:t>
        <a:bodyPr/>
        <a:lstStyle/>
        <a:p>
          <a:endParaRPr lang="en-US" dirty="0"/>
        </a:p>
      </dgm:t>
    </dgm:pt>
    <dgm:pt modelId="{A236CB13-5A65-6D4D-9FEB-0909E9858757}" type="parTrans" cxnId="{A0E7FEEF-5F34-2F4E-B724-1C1490F1CB14}">
      <dgm:prSet/>
      <dgm:spPr/>
      <dgm:t>
        <a:bodyPr/>
        <a:lstStyle/>
        <a:p>
          <a:endParaRPr lang="en-US"/>
        </a:p>
      </dgm:t>
    </dgm:pt>
    <dgm:pt modelId="{3E2C0B9D-5543-3A47-8002-8AE4D2E63E86}" type="sibTrans" cxnId="{A0E7FEEF-5F34-2F4E-B724-1C1490F1CB14}">
      <dgm:prSet/>
      <dgm:spPr/>
      <dgm:t>
        <a:bodyPr/>
        <a:lstStyle/>
        <a:p>
          <a:endParaRPr lang="en-US"/>
        </a:p>
      </dgm:t>
    </dgm:pt>
    <dgm:pt modelId="{579CF868-D4D9-9341-B5B3-9DDE19A9205E}">
      <dgm:prSet phldrT="[Texte]" phldr="1"/>
      <dgm:spPr/>
      <dgm:t>
        <a:bodyPr/>
        <a:lstStyle/>
        <a:p>
          <a:endParaRPr lang="en-US"/>
        </a:p>
      </dgm:t>
    </dgm:pt>
    <dgm:pt modelId="{8BD5CD38-5CBA-5048-9C03-B6E9843CBBDC}" type="parTrans" cxnId="{450DE894-75FE-F745-BACE-61FE4E97D72F}">
      <dgm:prSet/>
      <dgm:spPr/>
      <dgm:t>
        <a:bodyPr/>
        <a:lstStyle/>
        <a:p>
          <a:endParaRPr lang="en-US"/>
        </a:p>
      </dgm:t>
    </dgm:pt>
    <dgm:pt modelId="{FC4CC2A2-94D7-824F-8DEC-25BE0C13A215}" type="sibTrans" cxnId="{450DE894-75FE-F745-BACE-61FE4E97D72F}">
      <dgm:prSet/>
      <dgm:spPr/>
      <dgm:t>
        <a:bodyPr/>
        <a:lstStyle/>
        <a:p>
          <a:endParaRPr lang="en-US"/>
        </a:p>
      </dgm:t>
    </dgm:pt>
    <dgm:pt modelId="{7BC1261F-90AF-144A-9F64-BB364EE52F81}" type="pres">
      <dgm:prSet presAssocID="{E1C3C845-9D95-7A45-8EC4-35872DBC2D83}" presName="Name0" presStyleCnt="0">
        <dgm:presLayoutVars>
          <dgm:dir/>
          <dgm:resizeHandles val="exact"/>
        </dgm:presLayoutVars>
      </dgm:prSet>
      <dgm:spPr/>
    </dgm:pt>
    <dgm:pt modelId="{23BAF15E-57F0-524A-A24A-3041FF5AE0F8}" type="pres">
      <dgm:prSet presAssocID="{B44A1FA0-19B0-C146-865C-BC7C5C240C02}" presName="parTxOnly" presStyleLbl="node1" presStyleIdx="0" presStyleCnt="3" custScaleY="34373">
        <dgm:presLayoutVars>
          <dgm:bulletEnabled val="1"/>
        </dgm:presLayoutVars>
      </dgm:prSet>
      <dgm:spPr/>
      <dgm:t>
        <a:bodyPr/>
        <a:lstStyle/>
        <a:p>
          <a:endParaRPr lang="fr-FR"/>
        </a:p>
      </dgm:t>
    </dgm:pt>
    <dgm:pt modelId="{44C8784D-DF12-0B4A-8ED8-C309BA1D2B36}" type="pres">
      <dgm:prSet presAssocID="{3A394877-E321-954E-90D8-4D7DEDEC185C}" presName="parSpace" presStyleCnt="0"/>
      <dgm:spPr/>
    </dgm:pt>
    <dgm:pt modelId="{072B6F7C-1D55-D84C-B392-229444DC0061}" type="pres">
      <dgm:prSet presAssocID="{49C63D36-08D6-FF4E-A69B-A13661B9F34E}" presName="parTxOnly" presStyleLbl="node1" presStyleIdx="1" presStyleCnt="3" custScaleY="34373">
        <dgm:presLayoutVars>
          <dgm:bulletEnabled val="1"/>
        </dgm:presLayoutVars>
      </dgm:prSet>
      <dgm:spPr/>
      <dgm:t>
        <a:bodyPr/>
        <a:lstStyle/>
        <a:p>
          <a:endParaRPr lang="en-US"/>
        </a:p>
      </dgm:t>
    </dgm:pt>
    <dgm:pt modelId="{9BEB1BD2-43A6-6446-83D9-892DCF79255E}" type="pres">
      <dgm:prSet presAssocID="{3E2C0B9D-5543-3A47-8002-8AE4D2E63E86}" presName="parSpace" presStyleCnt="0"/>
      <dgm:spPr/>
    </dgm:pt>
    <dgm:pt modelId="{0088EBCE-CB28-A046-8DCD-106E07F95C59}" type="pres">
      <dgm:prSet presAssocID="{579CF868-D4D9-9341-B5B3-9DDE19A9205E}" presName="parTxOnly" presStyleLbl="node1" presStyleIdx="2" presStyleCnt="3" custScaleY="34373">
        <dgm:presLayoutVars>
          <dgm:bulletEnabled val="1"/>
        </dgm:presLayoutVars>
      </dgm:prSet>
      <dgm:spPr/>
      <dgm:t>
        <a:bodyPr/>
        <a:lstStyle/>
        <a:p>
          <a:endParaRPr lang="fr-FR"/>
        </a:p>
      </dgm:t>
    </dgm:pt>
  </dgm:ptLst>
  <dgm:cxnLst>
    <dgm:cxn modelId="{7077C22F-3027-4A4C-A735-80EDF098A3D3}" srcId="{E1C3C845-9D95-7A45-8EC4-35872DBC2D83}" destId="{B44A1FA0-19B0-C146-865C-BC7C5C240C02}" srcOrd="0" destOrd="0" parTransId="{9C1B6EEB-AD34-3C4E-A995-2685589D4BA3}" sibTransId="{3A394877-E321-954E-90D8-4D7DEDEC185C}"/>
    <dgm:cxn modelId="{8271DC8D-E55E-6741-8067-DA1BFF2002E7}" type="presOf" srcId="{E1C3C845-9D95-7A45-8EC4-35872DBC2D83}" destId="{7BC1261F-90AF-144A-9F64-BB364EE52F81}" srcOrd="0" destOrd="0" presId="urn:microsoft.com/office/officeart/2005/8/layout/hChevron3"/>
    <dgm:cxn modelId="{11CBDC12-3CC4-4B41-A7DD-ABAC476E5A2B}" type="presOf" srcId="{579CF868-D4D9-9341-B5B3-9DDE19A9205E}" destId="{0088EBCE-CB28-A046-8DCD-106E07F95C59}" srcOrd="0" destOrd="0" presId="urn:microsoft.com/office/officeart/2005/8/layout/hChevron3"/>
    <dgm:cxn modelId="{82DD2943-A020-D942-AF78-EBFCC27CBEA7}" type="presOf" srcId="{B44A1FA0-19B0-C146-865C-BC7C5C240C02}" destId="{23BAF15E-57F0-524A-A24A-3041FF5AE0F8}" srcOrd="0" destOrd="0" presId="urn:microsoft.com/office/officeart/2005/8/layout/hChevron3"/>
    <dgm:cxn modelId="{2D66F2A0-3451-6848-AB99-26285DD7FAAE}" type="presOf" srcId="{49C63D36-08D6-FF4E-A69B-A13661B9F34E}" destId="{072B6F7C-1D55-D84C-B392-229444DC0061}" srcOrd="0" destOrd="0" presId="urn:microsoft.com/office/officeart/2005/8/layout/hChevron3"/>
    <dgm:cxn modelId="{450DE894-75FE-F745-BACE-61FE4E97D72F}" srcId="{E1C3C845-9D95-7A45-8EC4-35872DBC2D83}" destId="{579CF868-D4D9-9341-B5B3-9DDE19A9205E}" srcOrd="2" destOrd="0" parTransId="{8BD5CD38-5CBA-5048-9C03-B6E9843CBBDC}" sibTransId="{FC4CC2A2-94D7-824F-8DEC-25BE0C13A215}"/>
    <dgm:cxn modelId="{A0E7FEEF-5F34-2F4E-B724-1C1490F1CB14}" srcId="{E1C3C845-9D95-7A45-8EC4-35872DBC2D83}" destId="{49C63D36-08D6-FF4E-A69B-A13661B9F34E}" srcOrd="1" destOrd="0" parTransId="{A236CB13-5A65-6D4D-9FEB-0909E9858757}" sibTransId="{3E2C0B9D-5543-3A47-8002-8AE4D2E63E86}"/>
    <dgm:cxn modelId="{F6AF2685-18AD-BD4C-B63F-3C4FC3A84666}" type="presParOf" srcId="{7BC1261F-90AF-144A-9F64-BB364EE52F81}" destId="{23BAF15E-57F0-524A-A24A-3041FF5AE0F8}" srcOrd="0" destOrd="0" presId="urn:microsoft.com/office/officeart/2005/8/layout/hChevron3"/>
    <dgm:cxn modelId="{C4E1F92B-685E-474C-BB25-B9FF3414015D}" type="presParOf" srcId="{7BC1261F-90AF-144A-9F64-BB364EE52F81}" destId="{44C8784D-DF12-0B4A-8ED8-C309BA1D2B36}" srcOrd="1" destOrd="0" presId="urn:microsoft.com/office/officeart/2005/8/layout/hChevron3"/>
    <dgm:cxn modelId="{9EBC2C6E-41AC-C44D-AC97-4B2709864EDD}" type="presParOf" srcId="{7BC1261F-90AF-144A-9F64-BB364EE52F81}" destId="{072B6F7C-1D55-D84C-B392-229444DC0061}" srcOrd="2" destOrd="0" presId="urn:microsoft.com/office/officeart/2005/8/layout/hChevron3"/>
    <dgm:cxn modelId="{840B3F11-9D35-8A47-A222-4A3C4C8D0983}" type="presParOf" srcId="{7BC1261F-90AF-144A-9F64-BB364EE52F81}" destId="{9BEB1BD2-43A6-6446-83D9-892DCF79255E}" srcOrd="3" destOrd="0" presId="urn:microsoft.com/office/officeart/2005/8/layout/hChevron3"/>
    <dgm:cxn modelId="{566D3A97-5D92-DF41-B634-7FEFF9EE2F23}" type="presParOf" srcId="{7BC1261F-90AF-144A-9F64-BB364EE52F81}" destId="{0088EBCE-CB28-A046-8DCD-106E07F95C59}"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AF15E-57F0-524A-A24A-3041FF5AE0F8}">
      <dsp:nvSpPr>
        <dsp:cNvPr id="0" name=""/>
        <dsp:cNvSpPr/>
      </dsp:nvSpPr>
      <dsp:spPr>
        <a:xfrm>
          <a:off x="4503" y="264370"/>
          <a:ext cx="3938080" cy="541454"/>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74676" rIns="37338" bIns="74676" numCol="1" spcCol="1270" anchor="ctr" anchorCtr="0">
          <a:noAutofit/>
        </a:bodyPr>
        <a:lstStyle/>
        <a:p>
          <a:pPr lvl="0" algn="ctr" defTabSz="1244600">
            <a:lnSpc>
              <a:spcPct val="90000"/>
            </a:lnSpc>
            <a:spcBef>
              <a:spcPct val="0"/>
            </a:spcBef>
            <a:spcAft>
              <a:spcPct val="35000"/>
            </a:spcAft>
          </a:pPr>
          <a:endParaRPr lang="en-US" sz="2800" kern="1200" dirty="0"/>
        </a:p>
      </dsp:txBody>
      <dsp:txXfrm>
        <a:off x="4503" y="264370"/>
        <a:ext cx="3802717" cy="541454"/>
      </dsp:txXfrm>
    </dsp:sp>
    <dsp:sp modelId="{072B6F7C-1D55-D84C-B392-229444DC0061}">
      <dsp:nvSpPr>
        <dsp:cNvPr id="0" name=""/>
        <dsp:cNvSpPr/>
      </dsp:nvSpPr>
      <dsp:spPr>
        <a:xfrm>
          <a:off x="3154967" y="264370"/>
          <a:ext cx="3938080" cy="541454"/>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endParaRPr lang="en-US" sz="2800" kern="1200" dirty="0"/>
        </a:p>
      </dsp:txBody>
      <dsp:txXfrm>
        <a:off x="3425694" y="264370"/>
        <a:ext cx="3396626" cy="541454"/>
      </dsp:txXfrm>
    </dsp:sp>
    <dsp:sp modelId="{0088EBCE-CB28-A046-8DCD-106E07F95C59}">
      <dsp:nvSpPr>
        <dsp:cNvPr id="0" name=""/>
        <dsp:cNvSpPr/>
      </dsp:nvSpPr>
      <dsp:spPr>
        <a:xfrm>
          <a:off x="6305432" y="264370"/>
          <a:ext cx="3938080" cy="541454"/>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endParaRPr lang="en-US" sz="2800" kern="1200"/>
        </a:p>
      </dsp:txBody>
      <dsp:txXfrm>
        <a:off x="6576159" y="264370"/>
        <a:ext cx="3396626" cy="5414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AF15E-57F0-524A-A24A-3041FF5AE0F8}">
      <dsp:nvSpPr>
        <dsp:cNvPr id="0" name=""/>
        <dsp:cNvSpPr/>
      </dsp:nvSpPr>
      <dsp:spPr>
        <a:xfrm>
          <a:off x="4503" y="264370"/>
          <a:ext cx="3938080" cy="541454"/>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74676" rIns="37338" bIns="74676" numCol="1" spcCol="1270" anchor="ctr" anchorCtr="0">
          <a:noAutofit/>
        </a:bodyPr>
        <a:lstStyle/>
        <a:p>
          <a:pPr lvl="0" algn="ctr" defTabSz="1244600">
            <a:lnSpc>
              <a:spcPct val="90000"/>
            </a:lnSpc>
            <a:spcBef>
              <a:spcPct val="0"/>
            </a:spcBef>
            <a:spcAft>
              <a:spcPct val="35000"/>
            </a:spcAft>
          </a:pPr>
          <a:endParaRPr lang="en-US" sz="2800" kern="1200" dirty="0"/>
        </a:p>
      </dsp:txBody>
      <dsp:txXfrm>
        <a:off x="4503" y="264370"/>
        <a:ext cx="3802717" cy="541454"/>
      </dsp:txXfrm>
    </dsp:sp>
    <dsp:sp modelId="{072B6F7C-1D55-D84C-B392-229444DC0061}">
      <dsp:nvSpPr>
        <dsp:cNvPr id="0" name=""/>
        <dsp:cNvSpPr/>
      </dsp:nvSpPr>
      <dsp:spPr>
        <a:xfrm>
          <a:off x="3154967" y="264370"/>
          <a:ext cx="3938080" cy="541454"/>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endParaRPr lang="en-US" sz="2800" kern="1200" dirty="0"/>
        </a:p>
      </dsp:txBody>
      <dsp:txXfrm>
        <a:off x="3425694" y="264370"/>
        <a:ext cx="3396626" cy="541454"/>
      </dsp:txXfrm>
    </dsp:sp>
    <dsp:sp modelId="{0088EBCE-CB28-A046-8DCD-106E07F95C59}">
      <dsp:nvSpPr>
        <dsp:cNvPr id="0" name=""/>
        <dsp:cNvSpPr/>
      </dsp:nvSpPr>
      <dsp:spPr>
        <a:xfrm>
          <a:off x="6305432" y="264370"/>
          <a:ext cx="3938080" cy="541454"/>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endParaRPr lang="en-US" sz="2800" kern="1200"/>
        </a:p>
      </dsp:txBody>
      <dsp:txXfrm>
        <a:off x="6576159" y="264370"/>
        <a:ext cx="3396626" cy="5414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AF15E-57F0-524A-A24A-3041FF5AE0F8}">
      <dsp:nvSpPr>
        <dsp:cNvPr id="0" name=""/>
        <dsp:cNvSpPr/>
      </dsp:nvSpPr>
      <dsp:spPr>
        <a:xfrm>
          <a:off x="4503" y="264370"/>
          <a:ext cx="3938080" cy="541454"/>
        </a:xfrm>
        <a:prstGeom prst="homePlat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9352" tIns="74676" rIns="37338" bIns="74676" numCol="1" spcCol="1270" anchor="ctr" anchorCtr="0">
          <a:noAutofit/>
        </a:bodyPr>
        <a:lstStyle/>
        <a:p>
          <a:pPr lvl="0" algn="ctr" defTabSz="1244600">
            <a:lnSpc>
              <a:spcPct val="90000"/>
            </a:lnSpc>
            <a:spcBef>
              <a:spcPct val="0"/>
            </a:spcBef>
            <a:spcAft>
              <a:spcPct val="35000"/>
            </a:spcAft>
          </a:pPr>
          <a:endParaRPr lang="en-US" sz="2800" kern="1200" dirty="0"/>
        </a:p>
      </dsp:txBody>
      <dsp:txXfrm>
        <a:off x="4503" y="264370"/>
        <a:ext cx="3802717" cy="541454"/>
      </dsp:txXfrm>
    </dsp:sp>
    <dsp:sp modelId="{072B6F7C-1D55-D84C-B392-229444DC0061}">
      <dsp:nvSpPr>
        <dsp:cNvPr id="0" name=""/>
        <dsp:cNvSpPr/>
      </dsp:nvSpPr>
      <dsp:spPr>
        <a:xfrm>
          <a:off x="3154967" y="264370"/>
          <a:ext cx="3938080" cy="541454"/>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endParaRPr lang="en-US" sz="2800" kern="1200" dirty="0"/>
        </a:p>
      </dsp:txBody>
      <dsp:txXfrm>
        <a:off x="3425694" y="264370"/>
        <a:ext cx="3396626" cy="541454"/>
      </dsp:txXfrm>
    </dsp:sp>
    <dsp:sp modelId="{0088EBCE-CB28-A046-8DCD-106E07F95C59}">
      <dsp:nvSpPr>
        <dsp:cNvPr id="0" name=""/>
        <dsp:cNvSpPr/>
      </dsp:nvSpPr>
      <dsp:spPr>
        <a:xfrm>
          <a:off x="6305432" y="264370"/>
          <a:ext cx="3938080" cy="541454"/>
        </a:xfrm>
        <a:prstGeom prst="chevron">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2014" tIns="74676" rIns="37338" bIns="74676" numCol="1" spcCol="1270" anchor="ctr" anchorCtr="0">
          <a:noAutofit/>
        </a:bodyPr>
        <a:lstStyle/>
        <a:p>
          <a:pPr lvl="0" algn="ctr" defTabSz="1244600">
            <a:lnSpc>
              <a:spcPct val="90000"/>
            </a:lnSpc>
            <a:spcBef>
              <a:spcPct val="0"/>
            </a:spcBef>
            <a:spcAft>
              <a:spcPct val="35000"/>
            </a:spcAft>
          </a:pPr>
          <a:endParaRPr lang="en-US" sz="2800" kern="1200"/>
        </a:p>
      </dsp:txBody>
      <dsp:txXfrm>
        <a:off x="6576159" y="264370"/>
        <a:ext cx="3396626" cy="54145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drawings/drawing1.xml><?xml version="1.0" encoding="utf-8"?>
<c:userShapes xmlns:c="http://schemas.openxmlformats.org/drawingml/2006/chart">
  <cdr:relSizeAnchor xmlns:cdr="http://schemas.openxmlformats.org/drawingml/2006/chartDrawing">
    <cdr:from>
      <cdr:x>0.85766</cdr:x>
      <cdr:y>0.17794</cdr:y>
    </cdr:from>
    <cdr:to>
      <cdr:x>0.85948</cdr:x>
      <cdr:y>0.59389</cdr:y>
    </cdr:to>
    <cdr:cxnSp macro="">
      <cdr:nvCxnSpPr>
        <cdr:cNvPr id="3" name="Connecteur droit avec flèche 2"/>
        <cdr:cNvCxnSpPr/>
      </cdr:nvCxnSpPr>
      <cdr:spPr>
        <a:xfrm xmlns:a="http://schemas.openxmlformats.org/drawingml/2006/main">
          <a:off x="7058212" y="805329"/>
          <a:ext cx="14941" cy="1882589"/>
        </a:xfrm>
        <a:prstGeom xmlns:a="http://schemas.openxmlformats.org/drawingml/2006/main" prst="straightConnector1">
          <a:avLst/>
        </a:prstGeom>
        <a:ln xmlns:a="http://schemas.openxmlformats.org/drawingml/2006/main">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75AC1A-B3D1-304E-8C07-976D3E15BCCD}" type="datetimeFigureOut">
              <a:rPr lang="fr-FR" smtClean="0"/>
              <a:t>28/07/11</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06A1B62-D0B5-9D44-8D03-1781C8F070F8}" type="slidenum">
              <a:rPr lang="fr-FR" smtClean="0"/>
              <a:t>‹#›</a:t>
            </a:fld>
            <a:endParaRPr lang="fr-FR"/>
          </a:p>
        </p:txBody>
      </p:sp>
    </p:spTree>
    <p:extLst>
      <p:ext uri="{BB962C8B-B14F-4D97-AF65-F5344CB8AC3E}">
        <p14:creationId xmlns:p14="http://schemas.microsoft.com/office/powerpoint/2010/main" val="40966113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5A62EB-3184-B041-8E12-08238F9E0742}" type="datetimeFigureOut">
              <a:rPr lang="fr-FR" smtClean="0"/>
              <a:t>28/07/11</a:t>
            </a:fld>
            <a:endParaRPr lang="fr-FR"/>
          </a:p>
        </p:txBody>
      </p:sp>
      <p:sp>
        <p:nvSpPr>
          <p:cNvPr id="4" name="Espace réservé de l'image des diapositives 3"/>
          <p:cNvSpPr>
            <a:spLocks noGrp="1" noRot="1" noChangeAspect="1"/>
          </p:cNvSpPr>
          <p:nvPr>
            <p:ph type="sldImg" idx="2"/>
          </p:nvPr>
        </p:nvSpPr>
        <p:spPr>
          <a:xfrm>
            <a:off x="647700" y="685800"/>
            <a:ext cx="55626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15D4F6-3D51-9F4E-A6BB-B821F77145C3}" type="slidenum">
              <a:rPr lang="fr-FR" smtClean="0"/>
              <a:t>‹#›</a:t>
            </a:fld>
            <a:endParaRPr lang="fr-FR"/>
          </a:p>
        </p:txBody>
      </p:sp>
    </p:spTree>
    <p:extLst>
      <p:ext uri="{BB962C8B-B14F-4D97-AF65-F5344CB8AC3E}">
        <p14:creationId xmlns:p14="http://schemas.microsoft.com/office/powerpoint/2010/main" val="163166426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Rapport de </a:t>
            </a:r>
            <a:r>
              <a:rPr lang="en-US" dirty="0" err="1" smtClean="0"/>
              <a:t>l’ISP</a:t>
            </a:r>
            <a:r>
              <a:rPr lang="en-US" dirty="0" smtClean="0"/>
              <a:t> : </a:t>
            </a:r>
            <a:r>
              <a:rPr lang="en-US" dirty="0" err="1" smtClean="0"/>
              <a:t>chiffres</a:t>
            </a:r>
            <a:r>
              <a:rPr lang="en-US" dirty="0" smtClean="0"/>
              <a:t> de 2008</a:t>
            </a:r>
          </a:p>
          <a:p>
            <a:endParaRPr lang="en-US" dirty="0" smtClean="0"/>
          </a:p>
          <a:p>
            <a:r>
              <a:rPr lang="en-US" dirty="0" smtClean="0"/>
              <a:t>18 / 53</a:t>
            </a:r>
            <a:r>
              <a:rPr lang="en-US" baseline="0" dirty="0" smtClean="0"/>
              <a:t> = </a:t>
            </a:r>
            <a:r>
              <a:rPr lang="en-US" baseline="0" dirty="0" err="1" smtClean="0"/>
              <a:t>serovar</a:t>
            </a:r>
            <a:r>
              <a:rPr lang="en-US" baseline="0" dirty="0" smtClean="0"/>
              <a:t> 4b</a:t>
            </a:r>
            <a:endParaRPr lang="en-US" dirty="0"/>
          </a:p>
        </p:txBody>
      </p:sp>
      <p:sp>
        <p:nvSpPr>
          <p:cNvPr id="4" name="Espace réservé du numéro de diapositive 3"/>
          <p:cNvSpPr>
            <a:spLocks noGrp="1"/>
          </p:cNvSpPr>
          <p:nvPr>
            <p:ph type="sldNum" sz="quarter" idx="10"/>
          </p:nvPr>
        </p:nvSpPr>
        <p:spPr/>
        <p:txBody>
          <a:bodyPr/>
          <a:lstStyle/>
          <a:p>
            <a:fld id="{6515D4F6-3D51-9F4E-A6BB-B821F77145C3}" type="slidenum">
              <a:rPr lang="fr-FR" smtClean="0"/>
              <a:t>7</a:t>
            </a:fld>
            <a:endParaRPr lang="fr-FR"/>
          </a:p>
        </p:txBody>
      </p:sp>
    </p:spTree>
    <p:extLst>
      <p:ext uri="{BB962C8B-B14F-4D97-AF65-F5344CB8AC3E}">
        <p14:creationId xmlns:p14="http://schemas.microsoft.com/office/powerpoint/2010/main" val="3614304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Insister </a:t>
            </a:r>
            <a:r>
              <a:rPr lang="en-US" dirty="0" err="1" smtClean="0"/>
              <a:t>sur</a:t>
            </a:r>
            <a:r>
              <a:rPr lang="en-US" dirty="0" smtClean="0"/>
              <a:t> les </a:t>
            </a:r>
            <a:r>
              <a:rPr lang="en-US" dirty="0" err="1" smtClean="0"/>
              <a:t>températures</a:t>
            </a:r>
            <a:r>
              <a:rPr lang="en-US" dirty="0" smtClean="0"/>
              <a:t> de </a:t>
            </a:r>
            <a:r>
              <a:rPr lang="en-US" dirty="0" err="1" smtClean="0"/>
              <a:t>refroidissement</a:t>
            </a:r>
            <a:r>
              <a:rPr lang="en-US" dirty="0" smtClean="0"/>
              <a:t> </a:t>
            </a:r>
            <a:r>
              <a:rPr lang="en-US" dirty="0" err="1" smtClean="0"/>
              <a:t>te</a:t>
            </a:r>
            <a:r>
              <a:rPr lang="en-US" dirty="0" smtClean="0"/>
              <a:t> le pH qui </a:t>
            </a:r>
            <a:r>
              <a:rPr lang="en-US" dirty="0" err="1" smtClean="0"/>
              <a:t>décroît</a:t>
            </a:r>
            <a:endParaRPr lang="en-US" dirty="0"/>
          </a:p>
        </p:txBody>
      </p:sp>
      <p:sp>
        <p:nvSpPr>
          <p:cNvPr id="4" name="Espace réservé du numéro de diapositive 3"/>
          <p:cNvSpPr>
            <a:spLocks noGrp="1"/>
          </p:cNvSpPr>
          <p:nvPr>
            <p:ph type="sldNum" sz="quarter" idx="10"/>
          </p:nvPr>
        </p:nvSpPr>
        <p:spPr/>
        <p:txBody>
          <a:bodyPr/>
          <a:lstStyle/>
          <a:p>
            <a:fld id="{6515D4F6-3D51-9F4E-A6BB-B821F77145C3}" type="slidenum">
              <a:rPr lang="fr-FR" smtClean="0"/>
              <a:t>19</a:t>
            </a:fld>
            <a:endParaRPr lang="fr-FR"/>
          </a:p>
        </p:txBody>
      </p:sp>
    </p:spTree>
    <p:extLst>
      <p:ext uri="{BB962C8B-B14F-4D97-AF65-F5344CB8AC3E}">
        <p14:creationId xmlns:p14="http://schemas.microsoft.com/office/powerpoint/2010/main" val="809583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09982" y="2067795"/>
            <a:ext cx="9179799" cy="1426809"/>
          </a:xfrm>
        </p:spPr>
        <p:txBody>
          <a:bodyPr/>
          <a:lstStyle/>
          <a:p>
            <a:r>
              <a:rPr lang="nl-BE" smtClean="0"/>
              <a:t>Cliquez et modifiez le titre</a:t>
            </a:r>
            <a:endParaRPr lang="fr-FR"/>
          </a:p>
        </p:txBody>
      </p:sp>
      <p:sp>
        <p:nvSpPr>
          <p:cNvPr id="3" name="Sous-titre 2"/>
          <p:cNvSpPr>
            <a:spLocks noGrp="1"/>
          </p:cNvSpPr>
          <p:nvPr>
            <p:ph type="subTitle" idx="1"/>
          </p:nvPr>
        </p:nvSpPr>
        <p:spPr>
          <a:xfrm>
            <a:off x="1619965" y="3771953"/>
            <a:ext cx="7559834" cy="170107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pPr eaLnBrk="1" latinLnBrk="0" hangingPunct="1"/>
            <a:fld id="{73FEC165-A55C-D14A-8564-A0D9BAA5E1EA}" type="datetime1">
              <a:rPr lang="fr-BE" smtClean="0"/>
              <a:t>28/07/11</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3337085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pPr eaLnBrk="1" latinLnBrk="0" hangingPunct="1"/>
            <a:fld id="{643A30A3-76C3-1940-B5A9-4AF4D5AB22E4}" type="datetime1">
              <a:rPr lang="fr-BE" smtClean="0"/>
              <a:t>28/07/11</a:t>
            </a:fld>
            <a:endParaRPr lang="en-US" dirty="0"/>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354176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829828" y="266565"/>
            <a:ext cx="2429947" cy="5679501"/>
          </a:xfrm>
        </p:spPr>
        <p:txBody>
          <a:bodyPr vert="eaVert"/>
          <a:lstStyle/>
          <a:p>
            <a:r>
              <a:rPr lang="nl-BE" smtClean="0"/>
              <a:t>Cliquez et modifiez le titre</a:t>
            </a:r>
            <a:endParaRPr lang="fr-FR"/>
          </a:p>
        </p:txBody>
      </p:sp>
      <p:sp>
        <p:nvSpPr>
          <p:cNvPr id="3" name="Espace réservé du texte vertical 2"/>
          <p:cNvSpPr>
            <a:spLocks noGrp="1"/>
          </p:cNvSpPr>
          <p:nvPr>
            <p:ph type="body" orient="vert" idx="1"/>
          </p:nvPr>
        </p:nvSpPr>
        <p:spPr>
          <a:xfrm>
            <a:off x="539988" y="266565"/>
            <a:ext cx="7109844" cy="5679501"/>
          </a:xfrm>
        </p:spPr>
        <p:txBody>
          <a:bodyPr vert="eaVert"/>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pPr eaLnBrk="1" latinLnBrk="0" hangingPunct="1"/>
            <a:fld id="{785E5BE8-9481-A94D-AE9C-A8E0F6AEEA94}" type="datetime1">
              <a:rPr lang="fr-BE" smtClean="0"/>
              <a:t>28/07/11</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402133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idx="1"/>
          </p:nvPr>
        </p:nvSpPr>
        <p:spPr/>
        <p:txBody>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10"/>
          </p:nvPr>
        </p:nvSpPr>
        <p:spPr/>
        <p:txBody>
          <a:bodyPr/>
          <a:lstStyle/>
          <a:p>
            <a:pPr eaLnBrk="1" latinLnBrk="0" hangingPunct="1"/>
            <a:fld id="{77D8C47C-C52E-C448-9AF7-D1A0F2E6805F}" type="datetime1">
              <a:rPr lang="fr-BE" smtClean="0"/>
              <a:t>28/07/11</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473452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53107" y="4277346"/>
            <a:ext cx="9179799" cy="1322033"/>
          </a:xfrm>
        </p:spPr>
        <p:txBody>
          <a:bodyPr anchor="t"/>
          <a:lstStyle>
            <a:lvl1pPr algn="l">
              <a:defRPr sz="4000" b="1" cap="all"/>
            </a:lvl1pPr>
          </a:lstStyle>
          <a:p>
            <a:r>
              <a:rPr lang="nl-BE" smtClean="0"/>
              <a:t>Cliquez et modifiez le titre</a:t>
            </a:r>
            <a:endParaRPr lang="fr-FR"/>
          </a:p>
        </p:txBody>
      </p:sp>
      <p:sp>
        <p:nvSpPr>
          <p:cNvPr id="3" name="Espace réservé du texte 2"/>
          <p:cNvSpPr>
            <a:spLocks noGrp="1"/>
          </p:cNvSpPr>
          <p:nvPr>
            <p:ph type="body" idx="1"/>
          </p:nvPr>
        </p:nvSpPr>
        <p:spPr>
          <a:xfrm>
            <a:off x="853107" y="2821262"/>
            <a:ext cx="9179799" cy="145608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smtClean="0"/>
              <a:t>Cliquez pour modifier les styles du texte du masque</a:t>
            </a:r>
          </a:p>
        </p:txBody>
      </p:sp>
      <p:sp>
        <p:nvSpPr>
          <p:cNvPr id="4" name="Espace réservé de la date 3"/>
          <p:cNvSpPr>
            <a:spLocks noGrp="1"/>
          </p:cNvSpPr>
          <p:nvPr>
            <p:ph type="dt" sz="half" idx="10"/>
          </p:nvPr>
        </p:nvSpPr>
        <p:spPr/>
        <p:txBody>
          <a:bodyPr/>
          <a:lstStyle/>
          <a:p>
            <a:pPr eaLnBrk="1" latinLnBrk="0" hangingPunct="1"/>
            <a:fld id="{C524F157-D4DC-804E-9282-580C8D52FC9E}" type="datetime1">
              <a:rPr lang="fr-BE" smtClean="0"/>
              <a:t>28/07/11</a:t>
            </a:fld>
            <a:endParaRPr lang="en-US"/>
          </a:p>
        </p:txBody>
      </p:sp>
      <p:sp>
        <p:nvSpPr>
          <p:cNvPr id="5" name="Espace réservé du pied de page 4"/>
          <p:cNvSpPr>
            <a:spLocks noGrp="1"/>
          </p:cNvSpPr>
          <p:nvPr>
            <p:ph type="ftr" sz="quarter" idx="11"/>
          </p:nvPr>
        </p:nvSpPr>
        <p:spPr/>
        <p:txBody>
          <a:bodyPr/>
          <a:lstStyle/>
          <a:p>
            <a:endParaRPr kumimoji="0" lang="en-US"/>
          </a:p>
        </p:txBody>
      </p:sp>
      <p:sp>
        <p:nvSpPr>
          <p:cNvPr id="6" name="Espace réservé du numéro de diapositive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209349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u contenu 2"/>
          <p:cNvSpPr>
            <a:spLocks noGrp="1"/>
          </p:cNvSpPr>
          <p:nvPr>
            <p:ph sz="half" idx="1"/>
          </p:nvPr>
        </p:nvSpPr>
        <p:spPr>
          <a:xfrm>
            <a:off x="539988" y="1553158"/>
            <a:ext cx="4769895" cy="43929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contenu 3"/>
          <p:cNvSpPr>
            <a:spLocks noGrp="1"/>
          </p:cNvSpPr>
          <p:nvPr>
            <p:ph sz="half" idx="2"/>
          </p:nvPr>
        </p:nvSpPr>
        <p:spPr>
          <a:xfrm>
            <a:off x="5489880" y="1553158"/>
            <a:ext cx="4769895" cy="43929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e la date 4"/>
          <p:cNvSpPr>
            <a:spLocks noGrp="1"/>
          </p:cNvSpPr>
          <p:nvPr>
            <p:ph type="dt" sz="half" idx="10"/>
          </p:nvPr>
        </p:nvSpPr>
        <p:spPr/>
        <p:txBody>
          <a:bodyPr/>
          <a:lstStyle/>
          <a:p>
            <a:pPr eaLnBrk="1" latinLnBrk="0" hangingPunct="1"/>
            <a:fld id="{584D0939-CE00-B546-BF0C-C1286616ABFD}" type="datetime1">
              <a:rPr lang="fr-BE" smtClean="0"/>
              <a:t>28/07/11</a:t>
            </a:fld>
            <a:endParaRPr lang="en-US"/>
          </a:p>
        </p:txBody>
      </p:sp>
      <p:sp>
        <p:nvSpPr>
          <p:cNvPr id="6" name="Espace réservé du pied de page 5"/>
          <p:cNvSpPr>
            <a:spLocks noGrp="1"/>
          </p:cNvSpPr>
          <p:nvPr>
            <p:ph type="ftr" sz="quarter" idx="11"/>
          </p:nvPr>
        </p:nvSpPr>
        <p:spPr/>
        <p:txBody>
          <a:bodyPr/>
          <a:lstStyle/>
          <a:p>
            <a:endParaRPr kumimoji="0" lang="en-US"/>
          </a:p>
        </p:txBody>
      </p:sp>
      <p:sp>
        <p:nvSpPr>
          <p:cNvPr id="7" name="Espace réservé du numéro de diapositive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3023763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nl-BE" smtClean="0"/>
              <a:t>Cliquez et modifiez le titre</a:t>
            </a:r>
            <a:endParaRPr lang="fr-FR"/>
          </a:p>
        </p:txBody>
      </p:sp>
      <p:sp>
        <p:nvSpPr>
          <p:cNvPr id="3" name="Espace réservé du texte 2"/>
          <p:cNvSpPr>
            <a:spLocks noGrp="1"/>
          </p:cNvSpPr>
          <p:nvPr>
            <p:ph type="body" idx="1"/>
          </p:nvPr>
        </p:nvSpPr>
        <p:spPr>
          <a:xfrm>
            <a:off x="539988" y="1489984"/>
            <a:ext cx="4771771" cy="62095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4" name="Espace réservé du contenu 3"/>
          <p:cNvSpPr>
            <a:spLocks noGrp="1"/>
          </p:cNvSpPr>
          <p:nvPr>
            <p:ph sz="half" idx="2"/>
          </p:nvPr>
        </p:nvSpPr>
        <p:spPr>
          <a:xfrm>
            <a:off x="539988" y="2110938"/>
            <a:ext cx="4771771" cy="38351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5" name="Espace réservé du texte 4"/>
          <p:cNvSpPr>
            <a:spLocks noGrp="1"/>
          </p:cNvSpPr>
          <p:nvPr>
            <p:ph type="body" sz="quarter" idx="3"/>
          </p:nvPr>
        </p:nvSpPr>
        <p:spPr>
          <a:xfrm>
            <a:off x="5486130" y="1489984"/>
            <a:ext cx="4773645" cy="62095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smtClean="0"/>
              <a:t>Cliquez pour modifier les styles du texte du masque</a:t>
            </a:r>
          </a:p>
        </p:txBody>
      </p:sp>
      <p:sp>
        <p:nvSpPr>
          <p:cNvPr id="6" name="Espace réservé du contenu 5"/>
          <p:cNvSpPr>
            <a:spLocks noGrp="1"/>
          </p:cNvSpPr>
          <p:nvPr>
            <p:ph sz="quarter" idx="4"/>
          </p:nvPr>
        </p:nvSpPr>
        <p:spPr>
          <a:xfrm>
            <a:off x="5486130" y="2110938"/>
            <a:ext cx="4773645" cy="38351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7" name="Espace réservé de la date 6"/>
          <p:cNvSpPr>
            <a:spLocks noGrp="1"/>
          </p:cNvSpPr>
          <p:nvPr>
            <p:ph type="dt" sz="half" idx="10"/>
          </p:nvPr>
        </p:nvSpPr>
        <p:spPr/>
        <p:txBody>
          <a:bodyPr/>
          <a:lstStyle/>
          <a:p>
            <a:pPr eaLnBrk="1" latinLnBrk="0" hangingPunct="1"/>
            <a:fld id="{5BDE1CE3-0298-504A-86B6-E3CC1CEE4E79}" type="datetime1">
              <a:rPr lang="fr-BE" smtClean="0"/>
              <a:t>28/07/11</a:t>
            </a:fld>
            <a:endParaRPr lang="en-US"/>
          </a:p>
        </p:txBody>
      </p:sp>
      <p:sp>
        <p:nvSpPr>
          <p:cNvPr id="8" name="Espace réservé du pied de page 7"/>
          <p:cNvSpPr>
            <a:spLocks noGrp="1"/>
          </p:cNvSpPr>
          <p:nvPr>
            <p:ph type="ftr" sz="quarter" idx="11"/>
          </p:nvPr>
        </p:nvSpPr>
        <p:spPr/>
        <p:txBody>
          <a:bodyPr/>
          <a:lstStyle/>
          <a:p>
            <a:endParaRPr kumimoji="0" lang="en-US"/>
          </a:p>
        </p:txBody>
      </p:sp>
      <p:sp>
        <p:nvSpPr>
          <p:cNvPr id="9" name="Espace réservé du numéro de diapositive 8"/>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858990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nl-BE" smtClean="0"/>
              <a:t>Cliquez et modifiez le titre</a:t>
            </a:r>
            <a:endParaRPr lang="fr-FR"/>
          </a:p>
        </p:txBody>
      </p:sp>
      <p:sp>
        <p:nvSpPr>
          <p:cNvPr id="3" name="Espace réservé de la date 2"/>
          <p:cNvSpPr>
            <a:spLocks noGrp="1"/>
          </p:cNvSpPr>
          <p:nvPr>
            <p:ph type="dt" sz="half" idx="10"/>
          </p:nvPr>
        </p:nvSpPr>
        <p:spPr/>
        <p:txBody>
          <a:bodyPr/>
          <a:lstStyle/>
          <a:p>
            <a:pPr eaLnBrk="1" latinLnBrk="0" hangingPunct="1"/>
            <a:fld id="{345B4BC0-B92E-F94C-8344-358902F420AA}" type="datetime1">
              <a:rPr lang="fr-BE" smtClean="0"/>
              <a:t>28/07/11</a:t>
            </a:fld>
            <a:endParaRPr lang="en-US"/>
          </a:p>
        </p:txBody>
      </p:sp>
      <p:sp>
        <p:nvSpPr>
          <p:cNvPr id="4" name="Espace réservé du pied de page 3"/>
          <p:cNvSpPr>
            <a:spLocks noGrp="1"/>
          </p:cNvSpPr>
          <p:nvPr>
            <p:ph type="ftr" sz="quarter" idx="11"/>
          </p:nvPr>
        </p:nvSpPr>
        <p:spPr/>
        <p:txBody>
          <a:bodyPr/>
          <a:lstStyle/>
          <a:p>
            <a:endParaRPr kumimoji="0" lang="en-US"/>
          </a:p>
        </p:txBody>
      </p:sp>
      <p:sp>
        <p:nvSpPr>
          <p:cNvPr id="5" name="Espace réservé du numéro de diapositive 4"/>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169013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eaLnBrk="1" latinLnBrk="0" hangingPunct="1"/>
            <a:fld id="{0EEB7E23-B997-A24A-9CA8-2EBBDA7C5030}" type="datetime1">
              <a:rPr lang="fr-BE" smtClean="0"/>
              <a:t>28/07/11</a:t>
            </a:fld>
            <a:endParaRPr lang="en-US"/>
          </a:p>
        </p:txBody>
      </p:sp>
      <p:sp>
        <p:nvSpPr>
          <p:cNvPr id="3" name="Espace réservé du pied de page 2"/>
          <p:cNvSpPr>
            <a:spLocks noGrp="1"/>
          </p:cNvSpPr>
          <p:nvPr>
            <p:ph type="ftr" sz="quarter" idx="11"/>
          </p:nvPr>
        </p:nvSpPr>
        <p:spPr/>
        <p:txBody>
          <a:bodyPr/>
          <a:lstStyle/>
          <a:p>
            <a:endParaRPr kumimoji="0" lang="en-US"/>
          </a:p>
        </p:txBody>
      </p:sp>
      <p:sp>
        <p:nvSpPr>
          <p:cNvPr id="4" name="Espace réservé du numéro de diapositive 3"/>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3413893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9989" y="265023"/>
            <a:ext cx="3553048" cy="1127888"/>
          </a:xfrm>
        </p:spPr>
        <p:txBody>
          <a:bodyPr anchor="b"/>
          <a:lstStyle>
            <a:lvl1pPr algn="l">
              <a:defRPr sz="2000" b="1"/>
            </a:lvl1pPr>
          </a:lstStyle>
          <a:p>
            <a:r>
              <a:rPr lang="nl-BE" smtClean="0"/>
              <a:t>Cliquez et modifiez le titre</a:t>
            </a:r>
            <a:endParaRPr lang="fr-FR"/>
          </a:p>
        </p:txBody>
      </p:sp>
      <p:sp>
        <p:nvSpPr>
          <p:cNvPr id="3" name="Espace réservé du contenu 2"/>
          <p:cNvSpPr>
            <a:spLocks noGrp="1"/>
          </p:cNvSpPr>
          <p:nvPr>
            <p:ph idx="1"/>
          </p:nvPr>
        </p:nvSpPr>
        <p:spPr>
          <a:xfrm>
            <a:off x="4222407" y="265023"/>
            <a:ext cx="6037368" cy="568104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u texte 3"/>
          <p:cNvSpPr>
            <a:spLocks noGrp="1"/>
          </p:cNvSpPr>
          <p:nvPr>
            <p:ph type="body" sz="half" idx="2"/>
          </p:nvPr>
        </p:nvSpPr>
        <p:spPr>
          <a:xfrm>
            <a:off x="539989" y="1392911"/>
            <a:ext cx="3553048" cy="45531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pPr eaLnBrk="1" latinLnBrk="0" hangingPunct="1"/>
            <a:fld id="{5EF05203-1921-B84B-B93A-BDF9F20C4A15}" type="datetime1">
              <a:rPr lang="fr-BE" smtClean="0"/>
              <a:t>28/07/11</a:t>
            </a:fld>
            <a:endParaRPr lang="en-US"/>
          </a:p>
        </p:txBody>
      </p:sp>
      <p:sp>
        <p:nvSpPr>
          <p:cNvPr id="6" name="Espace réservé du pied de page 5"/>
          <p:cNvSpPr>
            <a:spLocks noGrp="1"/>
          </p:cNvSpPr>
          <p:nvPr>
            <p:ph type="ftr" sz="quarter" idx="11"/>
          </p:nvPr>
        </p:nvSpPr>
        <p:spPr/>
        <p:txBody>
          <a:bodyPr/>
          <a:lstStyle/>
          <a:p>
            <a:endParaRPr kumimoji="0" lang="en-US"/>
          </a:p>
        </p:txBody>
      </p:sp>
      <p:sp>
        <p:nvSpPr>
          <p:cNvPr id="7" name="Espace réservé du numéro de diapositive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86867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116829" y="4659472"/>
            <a:ext cx="6479858" cy="550077"/>
          </a:xfrm>
        </p:spPr>
        <p:txBody>
          <a:bodyPr anchor="b"/>
          <a:lstStyle>
            <a:lvl1pPr algn="l">
              <a:defRPr sz="2000" b="1"/>
            </a:lvl1pPr>
          </a:lstStyle>
          <a:p>
            <a:r>
              <a:rPr lang="nl-BE" smtClean="0"/>
              <a:t>Cliquez et modifiez le titre</a:t>
            </a:r>
            <a:endParaRPr lang="fr-FR"/>
          </a:p>
        </p:txBody>
      </p:sp>
      <p:sp>
        <p:nvSpPr>
          <p:cNvPr id="3" name="Espace réservé pour une image  2"/>
          <p:cNvSpPr>
            <a:spLocks noGrp="1"/>
          </p:cNvSpPr>
          <p:nvPr>
            <p:ph type="pic" idx="1"/>
          </p:nvPr>
        </p:nvSpPr>
        <p:spPr>
          <a:xfrm>
            <a:off x="2116829" y="594760"/>
            <a:ext cx="6479858" cy="39938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116829" y="5209548"/>
            <a:ext cx="6479858" cy="7812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smtClean="0"/>
              <a:t>Cliquez pour modifier les styles du texte du masque</a:t>
            </a:r>
          </a:p>
        </p:txBody>
      </p:sp>
      <p:sp>
        <p:nvSpPr>
          <p:cNvPr id="5" name="Espace réservé de la date 4"/>
          <p:cNvSpPr>
            <a:spLocks noGrp="1"/>
          </p:cNvSpPr>
          <p:nvPr>
            <p:ph type="dt" sz="half" idx="10"/>
          </p:nvPr>
        </p:nvSpPr>
        <p:spPr/>
        <p:txBody>
          <a:bodyPr/>
          <a:lstStyle/>
          <a:p>
            <a:pPr eaLnBrk="1" latinLnBrk="0" hangingPunct="1"/>
            <a:fld id="{1490C950-539B-B04C-92CC-C63306CD7F05}" type="datetime1">
              <a:rPr lang="fr-BE" smtClean="0"/>
              <a:t>28/07/11</a:t>
            </a:fld>
            <a:endParaRPr lang="en-US"/>
          </a:p>
        </p:txBody>
      </p:sp>
      <p:sp>
        <p:nvSpPr>
          <p:cNvPr id="6" name="Espace réservé du pied de page 5"/>
          <p:cNvSpPr>
            <a:spLocks noGrp="1"/>
          </p:cNvSpPr>
          <p:nvPr>
            <p:ph type="ftr" sz="quarter" idx="11"/>
          </p:nvPr>
        </p:nvSpPr>
        <p:spPr/>
        <p:txBody>
          <a:bodyPr/>
          <a:lstStyle/>
          <a:p>
            <a:endParaRPr kumimoji="0" lang="en-US"/>
          </a:p>
        </p:txBody>
      </p:sp>
      <p:sp>
        <p:nvSpPr>
          <p:cNvPr id="7" name="Espace réservé du numéro de diapositive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extLst>
      <p:ext uri="{BB962C8B-B14F-4D97-AF65-F5344CB8AC3E}">
        <p14:creationId xmlns:p14="http://schemas.microsoft.com/office/powerpoint/2010/main" val="39417872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39988" y="266564"/>
            <a:ext cx="9719787" cy="1109398"/>
          </a:xfrm>
          <a:prstGeom prst="rect">
            <a:avLst/>
          </a:prstGeom>
        </p:spPr>
        <p:txBody>
          <a:bodyPr vert="horz" lIns="91440" tIns="45720" rIns="91440" bIns="45720" rtlCol="0" anchor="ctr">
            <a:normAutofit/>
          </a:bodyPr>
          <a:lstStyle/>
          <a:p>
            <a:r>
              <a:rPr lang="nl-BE" smtClean="0"/>
              <a:t>Cliquez et modifiez le titre</a:t>
            </a:r>
            <a:endParaRPr lang="fr-FR"/>
          </a:p>
        </p:txBody>
      </p:sp>
      <p:sp>
        <p:nvSpPr>
          <p:cNvPr id="3" name="Espace réservé du texte 2"/>
          <p:cNvSpPr>
            <a:spLocks noGrp="1"/>
          </p:cNvSpPr>
          <p:nvPr>
            <p:ph type="body" idx="1"/>
          </p:nvPr>
        </p:nvSpPr>
        <p:spPr>
          <a:xfrm>
            <a:off x="539988" y="1553158"/>
            <a:ext cx="9719787" cy="4392908"/>
          </a:xfrm>
          <a:prstGeom prst="rect">
            <a:avLst/>
          </a:prstGeom>
        </p:spPr>
        <p:txBody>
          <a:bodyPr vert="horz" lIns="91440" tIns="45720" rIns="91440" bIns="45720" rtlCol="0">
            <a:normAutofit/>
          </a:bodyPr>
          <a:lstStyle/>
          <a:p>
            <a:pPr lvl="0"/>
            <a:r>
              <a:rPr lang="nl-BE" smtClean="0"/>
              <a:t>Cliquez pour modifier les styles du texte du masque</a:t>
            </a:r>
          </a:p>
          <a:p>
            <a:pPr lvl="1"/>
            <a:r>
              <a:rPr lang="nl-BE" smtClean="0"/>
              <a:t>Deuxième niveau</a:t>
            </a:r>
          </a:p>
          <a:p>
            <a:pPr lvl="2"/>
            <a:r>
              <a:rPr lang="nl-BE" smtClean="0"/>
              <a:t>Troisième niveau</a:t>
            </a:r>
          </a:p>
          <a:p>
            <a:pPr lvl="3"/>
            <a:r>
              <a:rPr lang="nl-BE" smtClean="0"/>
              <a:t>Quatrième niveau</a:t>
            </a:r>
          </a:p>
          <a:p>
            <a:pPr lvl="4"/>
            <a:r>
              <a:rPr lang="nl-BE" smtClean="0"/>
              <a:t>Cinquième niveau</a:t>
            </a:r>
            <a:endParaRPr lang="fr-FR"/>
          </a:p>
        </p:txBody>
      </p:sp>
      <p:sp>
        <p:nvSpPr>
          <p:cNvPr id="4" name="Espace réservé de la date 3"/>
          <p:cNvSpPr>
            <a:spLocks noGrp="1"/>
          </p:cNvSpPr>
          <p:nvPr>
            <p:ph type="dt" sz="half" idx="2"/>
          </p:nvPr>
        </p:nvSpPr>
        <p:spPr>
          <a:xfrm>
            <a:off x="539988" y="6169486"/>
            <a:ext cx="2519945" cy="354391"/>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latinLnBrk="0" hangingPunct="1"/>
            <a:fld id="{B1F60CC5-D705-0F4D-8AE7-5F63AED950C2}" type="datetime1">
              <a:rPr lang="fr-BE" smtClean="0"/>
              <a:t>28/07/11</a:t>
            </a:fld>
            <a:endParaRPr lang="en-US" sz="1000">
              <a:solidFill>
                <a:schemeClr val="tx2">
                  <a:shade val="50000"/>
                </a:schemeClr>
              </a:solidFill>
            </a:endParaRPr>
          </a:p>
        </p:txBody>
      </p:sp>
      <p:sp>
        <p:nvSpPr>
          <p:cNvPr id="5" name="Espace réservé du pied de page 4"/>
          <p:cNvSpPr>
            <a:spLocks noGrp="1"/>
          </p:cNvSpPr>
          <p:nvPr>
            <p:ph type="ftr" sz="quarter" idx="3"/>
          </p:nvPr>
        </p:nvSpPr>
        <p:spPr>
          <a:xfrm>
            <a:off x="3689919" y="6169486"/>
            <a:ext cx="3419925" cy="354391"/>
          </a:xfrm>
          <a:prstGeom prst="rect">
            <a:avLst/>
          </a:prstGeom>
        </p:spPr>
        <p:txBody>
          <a:bodyPr vert="horz" lIns="91440" tIns="45720" rIns="91440" bIns="45720" rtlCol="0" anchor="ctr"/>
          <a:lstStyle>
            <a:lvl1pPr algn="ctr">
              <a:defRPr sz="1200">
                <a:solidFill>
                  <a:schemeClr val="tx1">
                    <a:tint val="75000"/>
                  </a:schemeClr>
                </a:solidFill>
              </a:defRPr>
            </a:lvl1pPr>
          </a:lstStyle>
          <a:p>
            <a:pPr algn="ctr" eaLnBrk="1" latinLnBrk="0" hangingPunct="1"/>
            <a:endParaRPr kumimoji="0" lang="en-US" sz="1000" dirty="0">
              <a:solidFill>
                <a:schemeClr val="tx2">
                  <a:shade val="50000"/>
                </a:schemeClr>
              </a:solidFill>
            </a:endParaRPr>
          </a:p>
        </p:txBody>
      </p:sp>
      <p:sp>
        <p:nvSpPr>
          <p:cNvPr id="6" name="Espace réservé du numéro de diapositive 5"/>
          <p:cNvSpPr>
            <a:spLocks noGrp="1"/>
          </p:cNvSpPr>
          <p:nvPr>
            <p:ph type="sldNum" sz="quarter" idx="4"/>
          </p:nvPr>
        </p:nvSpPr>
        <p:spPr>
          <a:xfrm>
            <a:off x="7739830" y="6169486"/>
            <a:ext cx="2519945" cy="354391"/>
          </a:xfrm>
          <a:prstGeom prst="rect">
            <a:avLst/>
          </a:prstGeom>
        </p:spPr>
        <p:txBody>
          <a:bodyPr vert="horz" lIns="91440" tIns="45720" rIns="91440" bIns="45720" rtlCol="0" anchor="ctr"/>
          <a:lstStyle>
            <a:lvl1pPr algn="r">
              <a:defRPr sz="1200">
                <a:solidFill>
                  <a:schemeClr val="tx1">
                    <a:tint val="75000"/>
                  </a:schemeClr>
                </a:solidFill>
              </a:defRPr>
            </a:lvl1pPr>
          </a:lstStyle>
          <a:p>
            <a:fld id="{2AA957AF-53C0-420B-9C2D-77DB1416566C}" type="slidenum">
              <a:rPr kumimoji="0" lang="en-US" smtClean="0"/>
              <a:pPr eaLnBrk="1" latinLnBrk="0" hangingPunct="1"/>
              <a:t>‹#›</a:t>
            </a:fld>
            <a:endParaRPr kumimoji="0" lang="en-US" sz="1000" dirty="0">
              <a:solidFill>
                <a:schemeClr val="tx2">
                  <a:shade val="50000"/>
                </a:schemeClr>
              </a:solidFill>
            </a:endParaRPr>
          </a:p>
        </p:txBody>
      </p:sp>
    </p:spTree>
    <p:extLst>
      <p:ext uri="{BB962C8B-B14F-4D97-AF65-F5344CB8AC3E}">
        <p14:creationId xmlns:p14="http://schemas.microsoft.com/office/powerpoint/2010/main" val="33686098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da.ulg.ac.be/" TargetMode="External"/><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jpeg"/><Relationship Id="rId7" Type="http://schemas.openxmlformats.org/officeDocument/2006/relationships/image" Target="../media/image5.JP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package" Target="../embeddings/Document_Microsoft_Word4.docx"/><Relationship Id="rId6" Type="http://schemas.openxmlformats.org/officeDocument/2006/relationships/image" Target="../media/image31.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package" Target="../embeddings/Document_Microsoft_Word5.docx"/><Relationship Id="rId5" Type="http://schemas.openxmlformats.org/officeDocument/2006/relationships/image" Target="../media/image3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package" Target="../embeddings/Document_Microsoft_Word6.docx"/><Relationship Id="rId5" Type="http://schemas.openxmlformats.org/officeDocument/2006/relationships/image" Target="../media/image3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package" Target="../embeddings/Document_Microsoft_Word7.docx"/><Relationship Id="rId5" Type="http://schemas.openxmlformats.org/officeDocument/2006/relationships/image" Target="../media/image34.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chart" Target="../charts/char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57141" y="1656552"/>
            <a:ext cx="6319627" cy="1972262"/>
          </a:xfrm>
        </p:spPr>
        <p:txBody>
          <a:bodyPr>
            <a:noAutofit/>
          </a:bodyPr>
          <a:lstStyle/>
          <a:p>
            <a:r>
              <a:rPr lang="en-US" sz="2800" dirty="0" smtClean="0"/>
              <a:t>Case study of contamination by </a:t>
            </a:r>
            <a:r>
              <a:rPr lang="en-US" sz="2800" i="1" dirty="0" smtClean="0"/>
              <a:t>Listeria </a:t>
            </a:r>
            <a:r>
              <a:rPr lang="en-US" sz="2800" i="1" dirty="0" err="1" smtClean="0"/>
              <a:t>monocytogenes</a:t>
            </a:r>
            <a:r>
              <a:rPr lang="en-US" sz="2800" i="1" dirty="0" smtClean="0"/>
              <a:t> </a:t>
            </a:r>
            <a:r>
              <a:rPr lang="en-US" sz="2800" dirty="0" smtClean="0"/>
              <a:t>in raw goat milk cheese: development of a quantitative risk assessment model of the production chain</a:t>
            </a:r>
            <a:br>
              <a:rPr lang="en-US" sz="2800" dirty="0" smtClean="0"/>
            </a:br>
            <a:endParaRPr lang="en-US" sz="2800" dirty="0"/>
          </a:p>
        </p:txBody>
      </p:sp>
      <p:sp>
        <p:nvSpPr>
          <p:cNvPr id="3" name="Sous-titre 2"/>
          <p:cNvSpPr>
            <a:spLocks noGrp="1"/>
          </p:cNvSpPr>
          <p:nvPr>
            <p:ph type="subTitle" idx="1"/>
          </p:nvPr>
        </p:nvSpPr>
        <p:spPr>
          <a:xfrm>
            <a:off x="2232545" y="3611582"/>
            <a:ext cx="5491482" cy="1124625"/>
          </a:xfrm>
        </p:spPr>
        <p:txBody>
          <a:bodyPr>
            <a:normAutofit/>
          </a:bodyPr>
          <a:lstStyle/>
          <a:p>
            <a:r>
              <a:rPr lang="en-US" sz="2400" dirty="0" smtClean="0"/>
              <a:t>KORSAK Nicolas, DAUBE Georges &amp; DELHALLE Laurent</a:t>
            </a:r>
          </a:p>
          <a:p>
            <a:endParaRPr lang="en-US" sz="2400"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294067" cy="140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Espace réservé du numéro de diapositive 5"/>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1</a:t>
            </a:fld>
            <a:endParaRPr kumimoji="0" lang="en-US"/>
          </a:p>
        </p:txBody>
      </p:sp>
      <p:sp>
        <p:nvSpPr>
          <p:cNvPr id="7" name="ZoneTexte 6"/>
          <p:cNvSpPr txBox="1"/>
          <p:nvPr/>
        </p:nvSpPr>
        <p:spPr>
          <a:xfrm>
            <a:off x="2232545" y="4893660"/>
            <a:ext cx="6765983" cy="1384995"/>
          </a:xfrm>
          <a:prstGeom prst="rect">
            <a:avLst/>
          </a:prstGeom>
          <a:noFill/>
        </p:spPr>
        <p:txBody>
          <a:bodyPr wrap="none" rtlCol="0">
            <a:spAutoFit/>
          </a:bodyPr>
          <a:lstStyle/>
          <a:p>
            <a:pPr algn="ctr"/>
            <a:r>
              <a:rPr lang="en-US" dirty="0"/>
              <a:t>University of Liège, Faculty of Veterinary Medicine, </a:t>
            </a:r>
            <a:endParaRPr lang="en-US" dirty="0" smtClean="0"/>
          </a:p>
          <a:p>
            <a:r>
              <a:rPr lang="en-US" dirty="0" smtClean="0"/>
              <a:t>Department </a:t>
            </a:r>
            <a:r>
              <a:rPr lang="en-US" dirty="0"/>
              <a:t>of Food Science, </a:t>
            </a:r>
            <a:r>
              <a:rPr lang="en-US" dirty="0" err="1"/>
              <a:t>Sart-Tilman</a:t>
            </a:r>
            <a:r>
              <a:rPr lang="en-US" dirty="0"/>
              <a:t>, B43bis, 4000 Liege, Belgium</a:t>
            </a:r>
            <a:endParaRPr lang="en-GB" dirty="0"/>
          </a:p>
          <a:p>
            <a:r>
              <a:rPr lang="en-US" dirty="0"/>
              <a:t>Tel: </a:t>
            </a:r>
            <a:r>
              <a:rPr lang="en-US" dirty="0" smtClean="0"/>
              <a:t>+32 </a:t>
            </a:r>
            <a:r>
              <a:rPr lang="en-US" dirty="0"/>
              <a:t>4 366 40 40, fax: </a:t>
            </a:r>
            <a:r>
              <a:rPr lang="en-US" dirty="0" smtClean="0"/>
              <a:t>+32 </a:t>
            </a:r>
            <a:r>
              <a:rPr lang="en-US" dirty="0"/>
              <a:t>4 366 40 </a:t>
            </a:r>
            <a:r>
              <a:rPr lang="en-US" dirty="0" smtClean="0"/>
              <a:t>44</a:t>
            </a:r>
          </a:p>
          <a:p>
            <a:r>
              <a:rPr lang="en-US" dirty="0" smtClean="0"/>
              <a:t>Web</a:t>
            </a:r>
            <a:r>
              <a:rPr lang="en-US" dirty="0"/>
              <a:t>:  </a:t>
            </a:r>
            <a:r>
              <a:rPr lang="en-US" dirty="0">
                <a:hlinkClick r:id="rId3"/>
              </a:rPr>
              <a:t>http://www.dda.ulg.ac.be</a:t>
            </a:r>
            <a:r>
              <a:rPr lang="en-US" dirty="0" smtClean="0">
                <a:hlinkClick r:id="rId3"/>
              </a:rPr>
              <a:t>/</a:t>
            </a:r>
            <a:r>
              <a:rPr lang="en-US" dirty="0" smtClean="0"/>
              <a:t> </a:t>
            </a:r>
            <a:endParaRPr lang="en-GB" dirty="0"/>
          </a:p>
          <a:p>
            <a:endParaRPr lang="fr-FR" sz="1200"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169" y="1"/>
            <a:ext cx="2417594" cy="148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 name="Image 3" descr="Georges Daube.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265" y="4014516"/>
            <a:ext cx="1598994" cy="1598994"/>
          </a:xfrm>
          <a:prstGeom prst="rect">
            <a:avLst/>
          </a:prstGeom>
        </p:spPr>
      </p:pic>
      <p:pic>
        <p:nvPicPr>
          <p:cNvPr id="11" name="Image 10" descr="Laurent Delhalle.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0534" y="3068046"/>
            <a:ext cx="1668161" cy="1668161"/>
          </a:xfrm>
          <a:prstGeom prst="rect">
            <a:avLst/>
          </a:prstGeom>
        </p:spPr>
      </p:pic>
      <p:pic>
        <p:nvPicPr>
          <p:cNvPr id="12" name="Image 11" descr="IM00144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985" y="1834609"/>
            <a:ext cx="1660213" cy="2075267"/>
          </a:xfrm>
          <a:prstGeom prst="rect">
            <a:avLst/>
          </a:prstGeom>
        </p:spPr>
      </p:pic>
      <p:pic>
        <p:nvPicPr>
          <p:cNvPr id="13" name="Image 12"/>
          <p:cNvPicPr>
            <a:picLocks noChangeAspect="1"/>
          </p:cNvPicPr>
          <p:nvPr/>
        </p:nvPicPr>
        <p:blipFill>
          <a:blip r:embed="rId8"/>
          <a:stretch>
            <a:fillRect/>
          </a:stretch>
        </p:blipFill>
        <p:spPr>
          <a:xfrm>
            <a:off x="3767292" y="249786"/>
            <a:ext cx="2759312" cy="855692"/>
          </a:xfrm>
          <a:prstGeom prst="rect">
            <a:avLst/>
          </a:prstGeom>
        </p:spPr>
      </p:pic>
    </p:spTree>
    <p:extLst>
      <p:ext uri="{BB962C8B-B14F-4D97-AF65-F5344CB8AC3E}">
        <p14:creationId xmlns:p14="http://schemas.microsoft.com/office/powerpoint/2010/main" val="48632876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04329" y="520561"/>
            <a:ext cx="8477461" cy="792077"/>
          </a:xfrm>
        </p:spPr>
        <p:txBody>
          <a:bodyPr>
            <a:noAutofit/>
          </a:bodyPr>
          <a:lstStyle/>
          <a:p>
            <a:r>
              <a:rPr lang="en-US" sz="3200" dirty="0" err="1" smtClean="0"/>
              <a:t>Listeriosis</a:t>
            </a:r>
            <a:r>
              <a:rPr lang="en-US" sz="3200" dirty="0" smtClean="0"/>
              <a:t> outbreaks linked to milk products (2/2)</a:t>
            </a:r>
            <a:endParaRPr lang="en-US" sz="3200"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625519273"/>
              </p:ext>
            </p:extLst>
          </p:nvPr>
        </p:nvGraphicFramePr>
        <p:xfrm>
          <a:off x="355749" y="1473169"/>
          <a:ext cx="9903815" cy="4352200"/>
        </p:xfrm>
        <a:graphic>
          <a:graphicData uri="http://schemas.openxmlformats.org/drawingml/2006/table">
            <a:tbl>
              <a:tblPr firstRow="1" bandRow="1">
                <a:tableStyleId>{5C22544A-7EE6-4342-B048-85BDC9FD1C3A}</a:tableStyleId>
              </a:tblPr>
              <a:tblGrid>
                <a:gridCol w="1323649"/>
                <a:gridCol w="1909220"/>
                <a:gridCol w="2819225"/>
                <a:gridCol w="1903893"/>
                <a:gridCol w="1947828"/>
              </a:tblGrid>
              <a:tr h="680431">
                <a:tc>
                  <a:txBody>
                    <a:bodyPr/>
                    <a:lstStyle/>
                    <a:p>
                      <a:r>
                        <a:rPr lang="en-US" sz="2000" dirty="0" smtClean="0"/>
                        <a:t>year</a:t>
                      </a:r>
                      <a:endParaRPr lang="en-US" sz="2000" dirty="0"/>
                    </a:p>
                  </a:txBody>
                  <a:tcPr marL="107998" marR="107998" marT="44376" marB="44376"/>
                </a:tc>
                <a:tc>
                  <a:txBody>
                    <a:bodyPr/>
                    <a:lstStyle/>
                    <a:p>
                      <a:r>
                        <a:rPr lang="en-US" sz="2000" dirty="0" smtClean="0"/>
                        <a:t>Country of origin</a:t>
                      </a:r>
                      <a:endParaRPr lang="en-US" sz="2000" dirty="0"/>
                    </a:p>
                  </a:txBody>
                  <a:tcPr marL="107998" marR="107998" marT="44376" marB="44376"/>
                </a:tc>
                <a:tc>
                  <a:txBody>
                    <a:bodyPr/>
                    <a:lstStyle/>
                    <a:p>
                      <a:r>
                        <a:rPr lang="en-US" sz="2000" dirty="0" smtClean="0"/>
                        <a:t>Milk product</a:t>
                      </a:r>
                      <a:endParaRPr lang="en-US" sz="2000" dirty="0"/>
                    </a:p>
                  </a:txBody>
                  <a:tcPr marL="107998" marR="107998" marT="44376" marB="44376"/>
                </a:tc>
                <a:tc>
                  <a:txBody>
                    <a:bodyPr/>
                    <a:lstStyle/>
                    <a:p>
                      <a:r>
                        <a:rPr lang="en-US" sz="2000" dirty="0" smtClean="0"/>
                        <a:t>Type of milk</a:t>
                      </a:r>
                      <a:endParaRPr lang="en-US" sz="2000" dirty="0"/>
                    </a:p>
                  </a:txBody>
                  <a:tcPr marL="107998" marR="107998" marT="44376" marB="44376"/>
                </a:tc>
                <a:tc>
                  <a:txBody>
                    <a:bodyPr/>
                    <a:lstStyle/>
                    <a:p>
                      <a:r>
                        <a:rPr lang="en-US" sz="2000" dirty="0" smtClean="0"/>
                        <a:t>Cases (deaths)</a:t>
                      </a:r>
                      <a:endParaRPr lang="en-US" sz="2000" dirty="0"/>
                    </a:p>
                  </a:txBody>
                  <a:tcPr marL="107998" marR="107998" marT="44376" marB="44376"/>
                </a:tc>
              </a:tr>
              <a:tr h="716686">
                <a:tc>
                  <a:txBody>
                    <a:bodyPr/>
                    <a:lstStyle/>
                    <a:p>
                      <a:r>
                        <a:rPr lang="en-US" sz="2000" dirty="0" smtClean="0"/>
                        <a:t>1995</a:t>
                      </a:r>
                      <a:endParaRPr lang="en-US" sz="2000" dirty="0"/>
                    </a:p>
                  </a:txBody>
                  <a:tcPr marL="107998" marR="107998" marT="44376" marB="44376"/>
                </a:tc>
                <a:tc>
                  <a:txBody>
                    <a:bodyPr/>
                    <a:lstStyle/>
                    <a:p>
                      <a:r>
                        <a:rPr lang="en-US" sz="2000" dirty="0" smtClean="0"/>
                        <a:t>France</a:t>
                      </a:r>
                      <a:endParaRPr lang="en-US" sz="2000" dirty="0"/>
                    </a:p>
                  </a:txBody>
                  <a:tcPr marL="107998" marR="107998" marT="44376" marB="44376"/>
                </a:tc>
                <a:tc>
                  <a:txBody>
                    <a:bodyPr/>
                    <a:lstStyle/>
                    <a:p>
                      <a:r>
                        <a:rPr lang="en-US" sz="2000" dirty="0" smtClean="0"/>
                        <a:t>Brie de </a:t>
                      </a:r>
                      <a:r>
                        <a:rPr lang="en-US" sz="2000" dirty="0" err="1" smtClean="0"/>
                        <a:t>Meaux</a:t>
                      </a:r>
                      <a:endParaRPr lang="en-US" sz="2000" dirty="0"/>
                    </a:p>
                  </a:txBody>
                  <a:tcPr marL="107998" marR="107998" marT="44376" marB="44376"/>
                </a:tc>
                <a:tc>
                  <a:txBody>
                    <a:bodyPr/>
                    <a:lstStyle/>
                    <a:p>
                      <a:r>
                        <a:rPr lang="en-US" sz="2000" dirty="0" smtClean="0"/>
                        <a:t>raw</a:t>
                      </a:r>
                      <a:endParaRPr lang="en-US" sz="2000" dirty="0"/>
                    </a:p>
                  </a:txBody>
                  <a:tcPr marL="107998" marR="107998" marT="44376" marB="44376"/>
                </a:tc>
                <a:tc>
                  <a:txBody>
                    <a:bodyPr/>
                    <a:lstStyle/>
                    <a:p>
                      <a:r>
                        <a:rPr lang="en-US" sz="2000" dirty="0" smtClean="0"/>
                        <a:t>37 (11)</a:t>
                      </a:r>
                      <a:endParaRPr lang="en-US" sz="2000" dirty="0"/>
                    </a:p>
                  </a:txBody>
                  <a:tcPr marL="107998" marR="107998" marT="44376" marB="44376"/>
                </a:tc>
              </a:tr>
              <a:tr h="716686">
                <a:tc>
                  <a:txBody>
                    <a:bodyPr/>
                    <a:lstStyle/>
                    <a:p>
                      <a:r>
                        <a:rPr lang="en-US" sz="2000" dirty="0" smtClean="0"/>
                        <a:t>1997</a:t>
                      </a:r>
                      <a:endParaRPr lang="en-US" sz="2000" dirty="0"/>
                    </a:p>
                  </a:txBody>
                  <a:tcPr marL="107998" marR="107998" marT="44376" marB="44376"/>
                </a:tc>
                <a:tc>
                  <a:txBody>
                    <a:bodyPr/>
                    <a:lstStyle/>
                    <a:p>
                      <a:r>
                        <a:rPr lang="en-US" sz="2000" dirty="0" smtClean="0"/>
                        <a:t>France</a:t>
                      </a:r>
                      <a:endParaRPr lang="en-US" sz="2000" dirty="0"/>
                    </a:p>
                  </a:txBody>
                  <a:tcPr marL="107998" marR="107998" marT="44376" marB="44376"/>
                </a:tc>
                <a:tc>
                  <a:txBody>
                    <a:bodyPr/>
                    <a:lstStyle/>
                    <a:p>
                      <a:r>
                        <a:rPr lang="en-US" sz="2000" dirty="0" err="1" smtClean="0"/>
                        <a:t>Livarot</a:t>
                      </a:r>
                      <a:r>
                        <a:rPr lang="en-US" sz="2000" dirty="0" smtClean="0"/>
                        <a:t>, Pont-</a:t>
                      </a:r>
                      <a:r>
                        <a:rPr lang="en-US" sz="2000" dirty="0" err="1" smtClean="0"/>
                        <a:t>l’évêque</a:t>
                      </a:r>
                      <a:endParaRPr lang="en-US" sz="2000" dirty="0"/>
                    </a:p>
                  </a:txBody>
                  <a:tcPr marL="107998" marR="107998" marT="44376" marB="44376"/>
                </a:tc>
                <a:tc>
                  <a:txBody>
                    <a:bodyPr/>
                    <a:lstStyle/>
                    <a:p>
                      <a:r>
                        <a:rPr lang="en-US" sz="2000" dirty="0" smtClean="0"/>
                        <a:t>raw</a:t>
                      </a:r>
                      <a:endParaRPr lang="en-US" sz="2000" dirty="0"/>
                    </a:p>
                  </a:txBody>
                  <a:tcPr marL="107998" marR="107998" marT="44376" marB="44376"/>
                </a:tc>
                <a:tc>
                  <a:txBody>
                    <a:bodyPr/>
                    <a:lstStyle/>
                    <a:p>
                      <a:r>
                        <a:rPr lang="en-US" sz="2000" dirty="0" smtClean="0"/>
                        <a:t>14</a:t>
                      </a:r>
                      <a:endParaRPr lang="en-US" sz="2000" dirty="0"/>
                    </a:p>
                  </a:txBody>
                  <a:tcPr marL="107998" marR="107998" marT="44376" marB="44376"/>
                </a:tc>
              </a:tr>
              <a:tr h="716686">
                <a:tc>
                  <a:txBody>
                    <a:bodyPr/>
                    <a:lstStyle/>
                    <a:p>
                      <a:r>
                        <a:rPr lang="en-US" sz="2000" dirty="0" smtClean="0"/>
                        <a:t>1988-1999</a:t>
                      </a:r>
                      <a:endParaRPr lang="en-US" sz="2000" dirty="0"/>
                    </a:p>
                  </a:txBody>
                  <a:tcPr marL="107998" marR="107998" marT="44376" marB="44376"/>
                </a:tc>
                <a:tc>
                  <a:txBody>
                    <a:bodyPr/>
                    <a:lstStyle/>
                    <a:p>
                      <a:r>
                        <a:rPr lang="en-US" sz="2000" dirty="0" smtClean="0"/>
                        <a:t>Finland</a:t>
                      </a:r>
                      <a:endParaRPr lang="en-US" sz="2000" dirty="0"/>
                    </a:p>
                  </a:txBody>
                  <a:tcPr marL="107998" marR="107998" marT="44376" marB="44376"/>
                </a:tc>
                <a:tc>
                  <a:txBody>
                    <a:bodyPr/>
                    <a:lstStyle/>
                    <a:p>
                      <a:r>
                        <a:rPr lang="en-US" sz="2000" dirty="0" smtClean="0"/>
                        <a:t>Butter</a:t>
                      </a:r>
                      <a:endParaRPr lang="en-US" sz="2000" dirty="0"/>
                    </a:p>
                  </a:txBody>
                  <a:tcPr marL="107998" marR="107998" marT="44376" marB="44376"/>
                </a:tc>
                <a:tc>
                  <a:txBody>
                    <a:bodyPr/>
                    <a:lstStyle/>
                    <a:p>
                      <a:r>
                        <a:rPr lang="en-US" sz="2000" dirty="0" smtClean="0"/>
                        <a:t>Pasteurized</a:t>
                      </a:r>
                      <a:endParaRPr lang="en-US" sz="2000" dirty="0"/>
                    </a:p>
                  </a:txBody>
                  <a:tcPr marL="107998" marR="107998" marT="44376" marB="44376"/>
                </a:tc>
                <a:tc>
                  <a:txBody>
                    <a:bodyPr/>
                    <a:lstStyle/>
                    <a:p>
                      <a:r>
                        <a:rPr lang="en-US" sz="2000" dirty="0" smtClean="0"/>
                        <a:t>18 (4)</a:t>
                      </a:r>
                      <a:endParaRPr lang="en-US" sz="2000" dirty="0"/>
                    </a:p>
                  </a:txBody>
                  <a:tcPr marL="107998" marR="107998" marT="44376" marB="44376"/>
                </a:tc>
              </a:tr>
              <a:tr h="716686">
                <a:tc>
                  <a:txBody>
                    <a:bodyPr/>
                    <a:lstStyle/>
                    <a:p>
                      <a:r>
                        <a:rPr lang="en-US" sz="2000" dirty="0" smtClean="0"/>
                        <a:t>2000</a:t>
                      </a:r>
                      <a:endParaRPr lang="en-US" sz="2000" dirty="0"/>
                    </a:p>
                  </a:txBody>
                  <a:tcPr marL="107998" marR="107998" marT="44376" marB="44376"/>
                </a:tc>
                <a:tc>
                  <a:txBody>
                    <a:bodyPr/>
                    <a:lstStyle/>
                    <a:p>
                      <a:r>
                        <a:rPr lang="en-US" sz="2000" dirty="0" smtClean="0"/>
                        <a:t>USA</a:t>
                      </a:r>
                      <a:endParaRPr lang="en-US" sz="2000" dirty="0"/>
                    </a:p>
                  </a:txBody>
                  <a:tcPr marL="107998" marR="107998" marT="44376" marB="44376"/>
                </a:tc>
                <a:tc>
                  <a:txBody>
                    <a:bodyPr/>
                    <a:lstStyle/>
                    <a:p>
                      <a:r>
                        <a:rPr lang="en-US" sz="2000" kern="1200" dirty="0" smtClean="0">
                          <a:solidFill>
                            <a:schemeClr val="dk1"/>
                          </a:solidFill>
                          <a:latin typeface="+mn-lt"/>
                          <a:ea typeface="+mn-ea"/>
                          <a:cs typeface="+mn-cs"/>
                        </a:rPr>
                        <a:t>Mexican-style soft cheese</a:t>
                      </a:r>
                      <a:endParaRPr lang="en-US" sz="2000" dirty="0"/>
                    </a:p>
                  </a:txBody>
                  <a:tcPr marL="107998" marR="107998" marT="44376" marB="4437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latin typeface="+mn-lt"/>
                          <a:ea typeface="+mn-ea"/>
                          <a:cs typeface="+mn-cs"/>
                        </a:rPr>
                        <a:t>Raw milk</a:t>
                      </a:r>
                      <a:endParaRPr lang="en-US" sz="2000" dirty="0" smtClean="0"/>
                    </a:p>
                  </a:txBody>
                  <a:tcPr marL="107998" marR="107998" marT="44376" marB="44376"/>
                </a:tc>
                <a:tc>
                  <a:txBody>
                    <a:bodyPr/>
                    <a:lstStyle/>
                    <a:p>
                      <a:r>
                        <a:rPr lang="en-US" sz="2000" dirty="0" smtClean="0"/>
                        <a:t>13</a:t>
                      </a:r>
                      <a:endParaRPr lang="en-US" sz="2000" dirty="0"/>
                    </a:p>
                  </a:txBody>
                  <a:tcPr marL="107998" marR="107998" marT="44376" marB="44376"/>
                </a:tc>
              </a:tr>
              <a:tr h="384591">
                <a:tc>
                  <a:txBody>
                    <a:bodyPr/>
                    <a:lstStyle/>
                    <a:p>
                      <a:r>
                        <a:rPr lang="en-US" sz="2000" dirty="0" smtClean="0"/>
                        <a:t>2001</a:t>
                      </a:r>
                      <a:endParaRPr lang="en-US" sz="2000" dirty="0"/>
                    </a:p>
                  </a:txBody>
                  <a:tcPr marL="107998" marR="107998" marT="44376" marB="44376"/>
                </a:tc>
                <a:tc>
                  <a:txBody>
                    <a:bodyPr/>
                    <a:lstStyle/>
                    <a:p>
                      <a:r>
                        <a:rPr lang="en-US" sz="2000" dirty="0" smtClean="0"/>
                        <a:t>Sweden</a:t>
                      </a:r>
                      <a:endParaRPr lang="en-US" sz="2000" dirty="0"/>
                    </a:p>
                  </a:txBody>
                  <a:tcPr marL="107998" marR="107998" marT="44376" marB="44376"/>
                </a:tc>
                <a:tc>
                  <a:txBody>
                    <a:bodyPr/>
                    <a:lstStyle/>
                    <a:p>
                      <a:r>
                        <a:rPr lang="en-US" sz="2000" dirty="0" smtClean="0"/>
                        <a:t>Soft cheese</a:t>
                      </a:r>
                      <a:endParaRPr lang="en-US" sz="2000" dirty="0"/>
                    </a:p>
                  </a:txBody>
                  <a:tcPr marL="107998" marR="107998" marT="44376" marB="44376"/>
                </a:tc>
                <a:tc>
                  <a:txBody>
                    <a:bodyPr/>
                    <a:lstStyle/>
                    <a:p>
                      <a:r>
                        <a:rPr lang="en-US" sz="2000" dirty="0" smtClean="0"/>
                        <a:t>unspecified</a:t>
                      </a:r>
                      <a:endParaRPr lang="en-US" sz="2000" dirty="0"/>
                    </a:p>
                  </a:txBody>
                  <a:tcPr marL="107998" marR="107998" marT="44376" marB="44376"/>
                </a:tc>
                <a:tc>
                  <a:txBody>
                    <a:bodyPr/>
                    <a:lstStyle/>
                    <a:p>
                      <a:r>
                        <a:rPr lang="en-US" sz="2000" dirty="0" smtClean="0"/>
                        <a:t>33</a:t>
                      </a:r>
                      <a:endParaRPr lang="en-US" sz="2000" dirty="0"/>
                    </a:p>
                  </a:txBody>
                  <a:tcPr marL="107998" marR="107998" marT="44376" marB="44376"/>
                </a:tc>
              </a:tr>
              <a:tr h="384591">
                <a:tc>
                  <a:txBody>
                    <a:bodyPr/>
                    <a:lstStyle/>
                    <a:p>
                      <a:r>
                        <a:rPr lang="en-US" sz="2000" dirty="0" smtClean="0"/>
                        <a:t>2005</a:t>
                      </a:r>
                      <a:endParaRPr lang="en-US" sz="2000" dirty="0"/>
                    </a:p>
                  </a:txBody>
                  <a:tcPr marL="107998" marR="107998" marT="44376" marB="44376"/>
                </a:tc>
                <a:tc>
                  <a:txBody>
                    <a:bodyPr/>
                    <a:lstStyle/>
                    <a:p>
                      <a:r>
                        <a:rPr lang="en-US" sz="2000" dirty="0" smtClean="0"/>
                        <a:t>Switzerland </a:t>
                      </a:r>
                      <a:endParaRPr lang="en-US" sz="2000" dirty="0"/>
                    </a:p>
                  </a:txBody>
                  <a:tcPr marL="107998" marR="107998" marT="44376" marB="44376"/>
                </a:tc>
                <a:tc>
                  <a:txBody>
                    <a:bodyPr/>
                    <a:lstStyle/>
                    <a:p>
                      <a:r>
                        <a:rPr lang="en-US" sz="2000" dirty="0" smtClean="0"/>
                        <a:t>Soft cheese</a:t>
                      </a:r>
                      <a:endParaRPr lang="en-US" sz="2000" dirty="0"/>
                    </a:p>
                  </a:txBody>
                  <a:tcPr marL="107998" marR="107998" marT="44376" marB="4437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unspecified</a:t>
                      </a:r>
                    </a:p>
                  </a:txBody>
                  <a:tcPr marL="107998" marR="107998" marT="44376" marB="44376"/>
                </a:tc>
                <a:tc>
                  <a:txBody>
                    <a:bodyPr/>
                    <a:lstStyle/>
                    <a:p>
                      <a:r>
                        <a:rPr lang="en-US" sz="2000" dirty="0" smtClean="0"/>
                        <a:t>12 (3)</a:t>
                      </a:r>
                      <a:endParaRPr lang="en-US" sz="2000" dirty="0"/>
                    </a:p>
                  </a:txBody>
                  <a:tcPr marL="107998" marR="107998" marT="44376" marB="44376"/>
                </a:tc>
              </a:tr>
            </a:tbl>
          </a:graphicData>
        </a:graphic>
      </p:graphicFrame>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10</a:t>
            </a:fld>
            <a:endParaRPr kumimoji="0" lang="en-US"/>
          </a:p>
        </p:txBody>
      </p:sp>
      <p:pic>
        <p:nvPicPr>
          <p:cNvPr id="3" name="Image 2"/>
          <p:cNvPicPr>
            <a:picLocks noChangeAspect="1"/>
          </p:cNvPicPr>
          <p:nvPr/>
        </p:nvPicPr>
        <p:blipFill>
          <a:blip r:embed="rId2"/>
          <a:stretch>
            <a:fillRect/>
          </a:stretch>
        </p:blipFill>
        <p:spPr>
          <a:xfrm>
            <a:off x="9181790" y="0"/>
            <a:ext cx="1617973" cy="1236477"/>
          </a:xfrm>
          <a:prstGeom prst="rect">
            <a:avLst/>
          </a:prstGeom>
        </p:spPr>
      </p:pic>
      <p:pic>
        <p:nvPicPr>
          <p:cNvPr id="6" name="Image 5"/>
          <p:cNvPicPr>
            <a:picLocks noChangeAspect="1"/>
          </p:cNvPicPr>
          <p:nvPr/>
        </p:nvPicPr>
        <p:blipFill>
          <a:blip r:embed="rId3"/>
          <a:stretch>
            <a:fillRect/>
          </a:stretch>
        </p:blipFill>
        <p:spPr>
          <a:xfrm>
            <a:off x="9761927" y="4178325"/>
            <a:ext cx="995274" cy="995274"/>
          </a:xfrm>
          <a:prstGeom prst="rect">
            <a:avLst/>
          </a:prstGeom>
        </p:spPr>
      </p:pic>
    </p:spTree>
    <p:extLst>
      <p:ext uri="{BB962C8B-B14F-4D97-AF65-F5344CB8AC3E}">
        <p14:creationId xmlns:p14="http://schemas.microsoft.com/office/powerpoint/2010/main" val="14073176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US" sz="3200" dirty="0" smtClean="0"/>
              <a:t>Case of listeria contamination </a:t>
            </a:r>
            <a:br>
              <a:rPr lang="en-US" sz="3200" dirty="0" smtClean="0"/>
            </a:br>
            <a:r>
              <a:rPr lang="en-US" sz="3200" dirty="0" smtClean="0"/>
              <a:t>in cheese made raw goat milk – anamnestic elements</a:t>
            </a:r>
            <a:endParaRPr lang="en-US" sz="3200" dirty="0"/>
          </a:p>
        </p:txBody>
      </p:sp>
      <p:sp>
        <p:nvSpPr>
          <p:cNvPr id="3" name="Espace réservé du contenu 2"/>
          <p:cNvSpPr>
            <a:spLocks noGrp="1"/>
          </p:cNvSpPr>
          <p:nvPr>
            <p:ph idx="1"/>
          </p:nvPr>
        </p:nvSpPr>
        <p:spPr>
          <a:xfrm>
            <a:off x="539989" y="1553158"/>
            <a:ext cx="6347358" cy="4392908"/>
          </a:xfrm>
        </p:spPr>
        <p:txBody>
          <a:bodyPr>
            <a:normAutofit fontScale="92500"/>
          </a:bodyPr>
          <a:lstStyle/>
          <a:p>
            <a:r>
              <a:rPr lang="en-US" dirty="0" smtClean="0"/>
              <a:t>Herd: 350 goats, Alpine breed</a:t>
            </a:r>
          </a:p>
          <a:p>
            <a:r>
              <a:rPr lang="en-US" dirty="0" smtClean="0"/>
              <a:t>Births from October to March</a:t>
            </a:r>
          </a:p>
          <a:p>
            <a:r>
              <a:rPr lang="en-US" dirty="0" smtClean="0"/>
              <a:t>2.3 kids / female</a:t>
            </a:r>
          </a:p>
          <a:p>
            <a:r>
              <a:rPr lang="en-US" dirty="0" smtClean="0"/>
              <a:t>Culling after 5 lactations periods (3.11 l/goat/day)</a:t>
            </a:r>
          </a:p>
          <a:p>
            <a:r>
              <a:rPr lang="en-US" dirty="0" smtClean="0"/>
              <a:t>Feed: hay and herb silage</a:t>
            </a:r>
          </a:p>
          <a:p>
            <a:r>
              <a:rPr lang="en-US" dirty="0" smtClean="0"/>
              <a:t>Historic of clinical animal </a:t>
            </a:r>
            <a:r>
              <a:rPr lang="en-US" dirty="0" err="1" smtClean="0"/>
              <a:t>listeriosis</a:t>
            </a:r>
            <a:r>
              <a:rPr lang="en-US" dirty="0" smtClean="0"/>
              <a:t> in the herd (nervous signs, abortions…)</a:t>
            </a:r>
            <a:endParaRPr lang="en-US" dirty="0"/>
          </a:p>
        </p:txBody>
      </p:sp>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11</a:t>
            </a:fld>
            <a:endParaRPr kumimoji="0" lang="en-US"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887348" y="2071252"/>
            <a:ext cx="3561900" cy="2900592"/>
          </a:xfrm>
          <a:prstGeom prst="rect">
            <a:avLst/>
          </a:prstGeom>
        </p:spPr>
      </p:pic>
    </p:spTree>
    <p:extLst>
      <p:ext uri="{BB962C8B-B14F-4D97-AF65-F5344CB8AC3E}">
        <p14:creationId xmlns:p14="http://schemas.microsoft.com/office/powerpoint/2010/main" val="39543407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12</a:t>
            </a:fld>
            <a:endParaRPr kumimoji="0" lang="en-US"/>
          </a:p>
        </p:txBody>
      </p:sp>
      <p:sp>
        <p:nvSpPr>
          <p:cNvPr id="5" name="Text Box 1"/>
          <p:cNvSpPr txBox="1">
            <a:spLocks noChangeArrowheads="1"/>
          </p:cNvSpPr>
          <p:nvPr/>
        </p:nvSpPr>
        <p:spPr bwMode="auto">
          <a:xfrm>
            <a:off x="233340" y="1538184"/>
            <a:ext cx="1848117" cy="690987"/>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Cambria" charset="0"/>
                <a:ea typeface="ÇlÇr ñæí©" charset="0"/>
              </a:rPr>
              <a:t>Herd of goats</a:t>
            </a:r>
            <a:endParaRPr kumimoji="0" lang="en-US" sz="2000" b="0" i="0" u="none" strike="noStrike" cap="none" normalizeH="0" baseline="0" dirty="0">
              <a:ln>
                <a:noFill/>
              </a:ln>
              <a:solidFill>
                <a:schemeClr val="tx1"/>
              </a:solidFill>
              <a:effectLst/>
            </a:endParaRPr>
          </a:p>
        </p:txBody>
      </p:sp>
      <p:sp>
        <p:nvSpPr>
          <p:cNvPr id="6" name="Text Box 2"/>
          <p:cNvSpPr txBox="1">
            <a:spLocks noChangeArrowheads="1"/>
          </p:cNvSpPr>
          <p:nvPr/>
        </p:nvSpPr>
        <p:spPr bwMode="auto">
          <a:xfrm>
            <a:off x="8174950" y="1540612"/>
            <a:ext cx="2138270" cy="700585"/>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mbria" charset="0"/>
                <a:ea typeface="ÇlÇr ñæí©" charset="0"/>
              </a:rPr>
              <a:t>3</a:t>
            </a:r>
            <a:r>
              <a:rPr kumimoji="0" lang="en-GB" sz="2000" b="0" i="0" u="none" strike="noStrike" cap="none" normalizeH="0" baseline="0" dirty="0">
                <a:ln>
                  <a:noFill/>
                </a:ln>
                <a:solidFill>
                  <a:schemeClr val="tx1"/>
                </a:solidFill>
                <a:effectLst/>
                <a:latin typeface="Cambria" charset="0"/>
                <a:ea typeface="ÇlÇr ñæí©" charset="0"/>
              </a:rPr>
              <a:t>. Mixing of milk</a:t>
            </a:r>
            <a:endParaRPr kumimoji="0" lang="en-US" sz="2000" b="0" i="0" u="none" strike="noStrike" cap="none" normalizeH="0" baseline="0" dirty="0">
              <a:ln>
                <a:noFill/>
              </a:ln>
              <a:solidFill>
                <a:schemeClr val="tx1"/>
              </a:solidFill>
              <a:effectLst/>
            </a:endParaRPr>
          </a:p>
        </p:txBody>
      </p:sp>
      <p:sp>
        <p:nvSpPr>
          <p:cNvPr id="7" name="Text Box 3"/>
          <p:cNvSpPr txBox="1">
            <a:spLocks noChangeArrowheads="1"/>
          </p:cNvSpPr>
          <p:nvPr/>
        </p:nvSpPr>
        <p:spPr bwMode="auto">
          <a:xfrm>
            <a:off x="268920" y="2402862"/>
            <a:ext cx="2171007" cy="847427"/>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Cambria" charset="0"/>
                <a:ea typeface="ÇlÇr ñæí©" charset="0"/>
              </a:rPr>
              <a:t>4. Adjunction of starter to milk</a:t>
            </a:r>
            <a:endParaRPr kumimoji="0" lang="en-US" sz="2000" b="0" i="0" u="none" strike="noStrike" cap="none" normalizeH="0" baseline="0" dirty="0">
              <a:ln>
                <a:noFill/>
              </a:ln>
              <a:solidFill>
                <a:schemeClr val="tx1"/>
              </a:solidFill>
              <a:effectLst/>
            </a:endParaRPr>
          </a:p>
        </p:txBody>
      </p:sp>
      <p:sp>
        <p:nvSpPr>
          <p:cNvPr id="8" name="Text Box 4"/>
          <p:cNvSpPr txBox="1">
            <a:spLocks noChangeArrowheads="1"/>
          </p:cNvSpPr>
          <p:nvPr/>
        </p:nvSpPr>
        <p:spPr bwMode="auto">
          <a:xfrm>
            <a:off x="2630875" y="2402862"/>
            <a:ext cx="2224630" cy="847427"/>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Cambria" charset="0"/>
                <a:ea typeface="ÇlÇr ñæí©" charset="0"/>
              </a:rPr>
              <a:t>5. Adjunction of rennet to milk</a:t>
            </a:r>
            <a:endParaRPr kumimoji="0" lang="en-US" sz="2000" b="0" i="0" u="none" strike="noStrike" cap="none" normalizeH="0" baseline="0" dirty="0">
              <a:ln>
                <a:noFill/>
              </a:ln>
              <a:solidFill>
                <a:schemeClr val="tx1"/>
              </a:solidFill>
              <a:effectLst/>
            </a:endParaRPr>
          </a:p>
        </p:txBody>
      </p:sp>
      <p:sp>
        <p:nvSpPr>
          <p:cNvPr id="9" name="Text Box 5"/>
          <p:cNvSpPr txBox="1">
            <a:spLocks noChangeArrowheads="1"/>
          </p:cNvSpPr>
          <p:nvPr/>
        </p:nvSpPr>
        <p:spPr bwMode="auto">
          <a:xfrm>
            <a:off x="5004906" y="2383197"/>
            <a:ext cx="1800028" cy="905110"/>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Cambria" charset="0"/>
                <a:ea typeface="ÇlÇr ñæí©" charset="0"/>
              </a:rPr>
              <a:t>6. Draining off of curdles</a:t>
            </a:r>
            <a:endParaRPr kumimoji="0" lang="en-US" sz="2000" b="0" i="0" u="none" strike="noStrike" cap="none" normalizeH="0" baseline="0" dirty="0">
              <a:ln>
                <a:noFill/>
              </a:ln>
              <a:solidFill>
                <a:schemeClr val="tx1"/>
              </a:solidFill>
              <a:effectLst/>
            </a:endParaRPr>
          </a:p>
        </p:txBody>
      </p:sp>
      <p:sp>
        <p:nvSpPr>
          <p:cNvPr id="10" name="Text Box 6"/>
          <p:cNvSpPr txBox="1">
            <a:spLocks noChangeArrowheads="1"/>
          </p:cNvSpPr>
          <p:nvPr/>
        </p:nvSpPr>
        <p:spPr bwMode="auto">
          <a:xfrm>
            <a:off x="7023914" y="2400355"/>
            <a:ext cx="1432134" cy="849934"/>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mbria" charset="0"/>
                <a:ea typeface="ÇlÇr ñæí©" charset="0"/>
              </a:rPr>
              <a:t>7</a:t>
            </a:r>
            <a:r>
              <a:rPr kumimoji="0" lang="en-GB" sz="2000" b="0" i="0" u="none" strike="noStrike" cap="none" normalizeH="0" baseline="0" dirty="0">
                <a:ln>
                  <a:noFill/>
                </a:ln>
                <a:solidFill>
                  <a:schemeClr val="tx1"/>
                </a:solidFill>
                <a:effectLst/>
                <a:latin typeface="Cambria" charset="0"/>
                <a:ea typeface="ÇlÇr ñæí©" charset="0"/>
              </a:rPr>
              <a:t>. Salting 1 and 2</a:t>
            </a:r>
            <a:endParaRPr kumimoji="0" lang="en-US" sz="2000" b="0" i="0" u="none" strike="noStrike" cap="none" normalizeH="0" baseline="0" dirty="0">
              <a:ln>
                <a:noFill/>
              </a:ln>
              <a:solidFill>
                <a:schemeClr val="tx1"/>
              </a:solidFill>
              <a:effectLst/>
            </a:endParaRPr>
          </a:p>
        </p:txBody>
      </p:sp>
      <p:sp>
        <p:nvSpPr>
          <p:cNvPr id="11" name="Text Box 7"/>
          <p:cNvSpPr txBox="1">
            <a:spLocks noChangeArrowheads="1"/>
          </p:cNvSpPr>
          <p:nvPr/>
        </p:nvSpPr>
        <p:spPr bwMode="auto">
          <a:xfrm>
            <a:off x="8685118" y="2352091"/>
            <a:ext cx="1937231" cy="898198"/>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Cambria" charset="0"/>
                <a:ea typeface="ÇlÇr ñæí©" charset="0"/>
              </a:rPr>
              <a:t>8. Cooled storage and wrapping</a:t>
            </a:r>
            <a:endParaRPr kumimoji="0" lang="en-US" sz="2000" b="0" i="0" u="none" strike="noStrike" cap="none" normalizeH="0" baseline="0" dirty="0">
              <a:ln>
                <a:noFill/>
              </a:ln>
              <a:solidFill>
                <a:schemeClr val="tx1"/>
              </a:solidFill>
              <a:effectLst/>
            </a:endParaRPr>
          </a:p>
        </p:txBody>
      </p:sp>
      <p:sp>
        <p:nvSpPr>
          <p:cNvPr id="19" name="Text Box 15"/>
          <p:cNvSpPr txBox="1">
            <a:spLocks noChangeArrowheads="1"/>
          </p:cNvSpPr>
          <p:nvPr/>
        </p:nvSpPr>
        <p:spPr bwMode="auto">
          <a:xfrm>
            <a:off x="2407450" y="1538184"/>
            <a:ext cx="2284648" cy="690987"/>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Cambria" charset="0"/>
                <a:ea typeface="ÇlÇr ñæí©" charset="0"/>
              </a:rPr>
              <a:t>1. Storage of the evening milk</a:t>
            </a:r>
            <a:endParaRPr kumimoji="0" lang="en-US" sz="2000" b="0" i="0" u="none" strike="noStrike" cap="none" normalizeH="0" baseline="0" dirty="0">
              <a:ln>
                <a:noFill/>
              </a:ln>
              <a:solidFill>
                <a:schemeClr val="tx1"/>
              </a:solidFill>
              <a:effectLst/>
            </a:endParaRPr>
          </a:p>
        </p:txBody>
      </p:sp>
      <p:sp>
        <p:nvSpPr>
          <p:cNvPr id="20" name="Text Box 16"/>
          <p:cNvSpPr txBox="1">
            <a:spLocks noChangeArrowheads="1"/>
          </p:cNvSpPr>
          <p:nvPr/>
        </p:nvSpPr>
        <p:spPr bwMode="auto">
          <a:xfrm>
            <a:off x="5352004" y="1538184"/>
            <a:ext cx="2268253" cy="690987"/>
          </a:xfrm>
          <a:prstGeom prst="rect">
            <a:avLst/>
          </a:prstGeom>
          <a:solidFill>
            <a:srgbClr val="FFFFFF"/>
          </a:solidFill>
          <a:ln w="9525">
            <a:solidFill>
              <a:srgbClr val="000000"/>
            </a:solidFill>
            <a:miter lim="800000"/>
            <a:headEnd/>
            <a:tailEnd/>
          </a:ln>
        </p:spPr>
        <p:txBody>
          <a:bodyPr vert="horz" wrap="square" lIns="91440" tIns="45720" rIns="91440" bIns="45720" numCol="1" anchor="ctr"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Cambria" charset="0"/>
                <a:ea typeface="ÇlÇr ñæí©" charset="0"/>
              </a:rPr>
              <a:t>2. Storage of the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Cambria" charset="0"/>
                <a:ea typeface="ÇlÇr ñæí©" charset="0"/>
              </a:rPr>
              <a:t>morning milk</a:t>
            </a:r>
            <a:endParaRPr kumimoji="0" lang="en-US" sz="2000" b="0" i="0" u="none" strike="noStrike" cap="none" normalizeH="0" baseline="0" dirty="0">
              <a:ln>
                <a:noFill/>
              </a:ln>
              <a:solidFill>
                <a:schemeClr val="tx1"/>
              </a:solidFill>
              <a:effectLst/>
            </a:endParaRPr>
          </a:p>
        </p:txBody>
      </p:sp>
      <p:sp>
        <p:nvSpPr>
          <p:cNvPr id="22" name="Titre 1"/>
          <p:cNvSpPr>
            <a:spLocks noGrp="1"/>
          </p:cNvSpPr>
          <p:nvPr>
            <p:ph type="title"/>
          </p:nvPr>
        </p:nvSpPr>
        <p:spPr>
          <a:xfrm>
            <a:off x="539988" y="266564"/>
            <a:ext cx="9719787" cy="719549"/>
          </a:xfrm>
        </p:spPr>
        <p:txBody>
          <a:bodyPr>
            <a:noAutofit/>
          </a:bodyPr>
          <a:lstStyle/>
          <a:p>
            <a:r>
              <a:rPr lang="en-US" sz="3200" dirty="0" smtClean="0"/>
              <a:t>Process of cheese making</a:t>
            </a:r>
            <a:endParaRPr lang="en-US" sz="3200" dirty="0"/>
          </a:p>
        </p:txBody>
      </p:sp>
      <p:cxnSp>
        <p:nvCxnSpPr>
          <p:cNvPr id="24" name="Connecteur droit avec flèche 23"/>
          <p:cNvCxnSpPr>
            <a:stCxn id="5" idx="3"/>
            <a:endCxn id="19" idx="1"/>
          </p:cNvCxnSpPr>
          <p:nvPr/>
        </p:nvCxnSpPr>
        <p:spPr>
          <a:xfrm>
            <a:off x="2081457" y="1883678"/>
            <a:ext cx="32599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a:stCxn id="19" idx="3"/>
            <a:endCxn id="20" idx="1"/>
          </p:cNvCxnSpPr>
          <p:nvPr/>
        </p:nvCxnSpPr>
        <p:spPr>
          <a:xfrm>
            <a:off x="4692098" y="1883678"/>
            <a:ext cx="65990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Connecteur droit avec flèche 29"/>
          <p:cNvCxnSpPr>
            <a:stCxn id="7" idx="3"/>
            <a:endCxn id="8" idx="1"/>
          </p:cNvCxnSpPr>
          <p:nvPr/>
        </p:nvCxnSpPr>
        <p:spPr>
          <a:xfrm>
            <a:off x="2439927" y="2826576"/>
            <a:ext cx="1909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a:stCxn id="9" idx="3"/>
            <a:endCxn id="10" idx="1"/>
          </p:cNvCxnSpPr>
          <p:nvPr/>
        </p:nvCxnSpPr>
        <p:spPr>
          <a:xfrm flipV="1">
            <a:off x="6804934" y="2825322"/>
            <a:ext cx="218980" cy="104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aphicFrame>
        <p:nvGraphicFramePr>
          <p:cNvPr id="42" name="Tableau 41"/>
          <p:cNvGraphicFramePr>
            <a:graphicFrameLocks noGrp="1"/>
          </p:cNvGraphicFramePr>
          <p:nvPr>
            <p:extLst>
              <p:ext uri="{D42A27DB-BD31-4B8C-83A1-F6EECF244321}">
                <p14:modId xmlns:p14="http://schemas.microsoft.com/office/powerpoint/2010/main" val="3355831373"/>
              </p:ext>
            </p:extLst>
          </p:nvPr>
        </p:nvGraphicFramePr>
        <p:xfrm>
          <a:off x="449466" y="4516594"/>
          <a:ext cx="9810308" cy="1955799"/>
        </p:xfrm>
        <a:graphic>
          <a:graphicData uri="http://schemas.openxmlformats.org/drawingml/2006/table">
            <a:tbl>
              <a:tblPr/>
              <a:tblGrid>
                <a:gridCol w="6024587"/>
                <a:gridCol w="881978"/>
                <a:gridCol w="881978"/>
                <a:gridCol w="2021765"/>
              </a:tblGrid>
              <a:tr h="368300">
                <a:tc>
                  <a:txBody>
                    <a:bodyPr/>
                    <a:lstStyle/>
                    <a:p>
                      <a:pPr algn="l" fontAlgn="ctr"/>
                      <a:r>
                        <a:rPr lang="en-US" sz="2000" b="1" i="0" u="none" strike="noStrike" noProof="0" smtClean="0">
                          <a:solidFill>
                            <a:srgbClr val="000000"/>
                          </a:solidFill>
                          <a:effectLst/>
                          <a:latin typeface="Times New Roman"/>
                        </a:rPr>
                        <a:t> </a:t>
                      </a:r>
                      <a:endParaRPr lang="en-US" sz="2000" b="1" i="0" u="none" strike="noStrike" noProof="0">
                        <a:solidFill>
                          <a:srgbClr val="000000"/>
                        </a:solidFill>
                        <a:effectLst/>
                        <a:latin typeface="Times New Roman"/>
                      </a:endParaRPr>
                    </a:p>
                  </a:txBody>
                  <a:tcPr marL="12700" marR="12700" marT="1270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2000" b="1" i="0" u="none" strike="noStrike" noProof="0" smtClean="0">
                          <a:solidFill>
                            <a:srgbClr val="000000"/>
                          </a:solidFill>
                          <a:effectLst/>
                          <a:latin typeface="Times New Roman"/>
                        </a:rPr>
                        <a:t>pH</a:t>
                      </a:r>
                      <a:endParaRPr lang="en-US" sz="2000" b="1" i="0" u="none" strike="noStrike" noProof="0">
                        <a:solidFill>
                          <a:srgbClr val="000000"/>
                        </a:solidFill>
                        <a:effectLst/>
                        <a:latin typeface="Times New Roman"/>
                      </a:endParaRPr>
                    </a:p>
                  </a:txBody>
                  <a:tcPr marL="12700" marR="12700" marT="1270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000" b="1" i="1" u="none" strike="noStrike" noProof="0" smtClean="0">
                          <a:solidFill>
                            <a:srgbClr val="000000"/>
                          </a:solidFill>
                          <a:effectLst/>
                          <a:latin typeface="Times New Roman"/>
                        </a:rPr>
                        <a:t>a</a:t>
                      </a:r>
                      <a:r>
                        <a:rPr lang="en-US" sz="2000" b="1" i="1" u="none" strike="noStrike" baseline="-25000" noProof="0" smtClean="0">
                          <a:solidFill>
                            <a:srgbClr val="000000"/>
                          </a:solidFill>
                          <a:effectLst/>
                          <a:latin typeface="Times New Roman"/>
                        </a:rPr>
                        <a:t>w</a:t>
                      </a:r>
                      <a:endParaRPr lang="en-US" sz="2000" b="1" i="1" u="none" strike="noStrike" noProof="0">
                        <a:solidFill>
                          <a:srgbClr val="000000"/>
                        </a:solidFill>
                        <a:effectLst/>
                        <a:latin typeface="Times New Roman"/>
                      </a:endParaRPr>
                    </a:p>
                  </a:txBody>
                  <a:tcPr marL="12700" marR="12700" marT="1270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000" b="1" i="0" u="none" strike="noStrike" noProof="0" smtClean="0">
                          <a:solidFill>
                            <a:srgbClr val="000000"/>
                          </a:solidFill>
                          <a:effectLst/>
                          <a:latin typeface="Times New Roman"/>
                        </a:rPr>
                        <a:t>Salt content (%)</a:t>
                      </a:r>
                      <a:endParaRPr lang="en-US" sz="2000" b="1" i="0" u="none" strike="noStrike" noProof="0">
                        <a:solidFill>
                          <a:srgbClr val="000000"/>
                        </a:solidFill>
                        <a:effectLst/>
                        <a:latin typeface="Times New Roman"/>
                      </a:endParaRPr>
                    </a:p>
                  </a:txBody>
                  <a:tcPr marL="12700" marR="12700" marT="12700" marB="0" anchor="ctr">
                    <a:lnL>
                      <a:noFill/>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fontAlgn="ctr"/>
                      <a:r>
                        <a:rPr lang="en-US" sz="2000" b="0" i="0" u="none" strike="noStrike" noProof="0" smtClean="0">
                          <a:solidFill>
                            <a:srgbClr val="000000"/>
                          </a:solidFill>
                          <a:effectLst/>
                          <a:latin typeface="Times New Roman"/>
                        </a:rPr>
                        <a:t>Fresh goat milk</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2000" b="0" i="0" u="none" strike="noStrike" noProof="0" smtClean="0">
                          <a:solidFill>
                            <a:srgbClr val="000000"/>
                          </a:solidFill>
                          <a:effectLst/>
                          <a:latin typeface="Times New Roman"/>
                        </a:rPr>
                        <a:t>6.63</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000" b="0" i="0" u="none" strike="noStrike" noProof="0" smtClean="0">
                          <a:solidFill>
                            <a:srgbClr val="000000"/>
                          </a:solidFill>
                          <a:effectLst/>
                          <a:latin typeface="Times New Roman"/>
                        </a:rPr>
                        <a:t>1</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000" b="0" i="0" u="none" strike="noStrike" noProof="0" smtClean="0">
                          <a:solidFill>
                            <a:srgbClr val="000000"/>
                          </a:solidFill>
                          <a:effectLst/>
                          <a:latin typeface="Times New Roman"/>
                        </a:rPr>
                        <a:t>0</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fontAlgn="ctr"/>
                      <a:r>
                        <a:rPr lang="en-US" sz="2000" b="0" i="0" u="none" strike="noStrike" noProof="0" smtClean="0">
                          <a:solidFill>
                            <a:srgbClr val="000000"/>
                          </a:solidFill>
                          <a:effectLst/>
                          <a:latin typeface="Times New Roman"/>
                        </a:rPr>
                        <a:t>Goat milk with adjunction of ferment and rennet (24h)</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2000" b="0" i="0" u="none" strike="noStrike" noProof="0" smtClean="0">
                          <a:solidFill>
                            <a:srgbClr val="000000"/>
                          </a:solidFill>
                          <a:effectLst/>
                          <a:latin typeface="Times New Roman"/>
                        </a:rPr>
                        <a:t>6.58</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000" b="0" i="0" u="none" strike="noStrike" noProof="0" smtClean="0">
                          <a:solidFill>
                            <a:srgbClr val="000000"/>
                          </a:solidFill>
                          <a:effectLst/>
                          <a:latin typeface="Times New Roman"/>
                        </a:rPr>
                        <a:t>1</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000" b="0" i="0" u="none" strike="noStrike" noProof="0" smtClean="0">
                          <a:solidFill>
                            <a:srgbClr val="000000"/>
                          </a:solidFill>
                          <a:effectLst/>
                          <a:latin typeface="Times New Roman"/>
                        </a:rPr>
                        <a:t>0</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fontAlgn="ctr"/>
                      <a:r>
                        <a:rPr lang="en-US" sz="2000" b="0" i="0" u="none" strike="noStrike" noProof="0" smtClean="0">
                          <a:solidFill>
                            <a:srgbClr val="000000"/>
                          </a:solidFill>
                          <a:effectLst/>
                          <a:latin typeface="Times New Roman"/>
                        </a:rPr>
                        <a:t>Curdles (24h) not drained off</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2000" b="0" i="0" u="none" strike="noStrike" noProof="0" smtClean="0">
                          <a:solidFill>
                            <a:srgbClr val="000000"/>
                          </a:solidFill>
                          <a:effectLst/>
                          <a:latin typeface="Times New Roman"/>
                        </a:rPr>
                        <a:t>4.41</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000" b="0" i="0" u="none" strike="noStrike" noProof="0" smtClean="0">
                          <a:solidFill>
                            <a:srgbClr val="000000"/>
                          </a:solidFill>
                          <a:effectLst/>
                          <a:latin typeface="Times New Roman"/>
                        </a:rPr>
                        <a:t>0.987</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000" b="0" i="0" u="none" strike="noStrike" noProof="0" smtClean="0">
                          <a:solidFill>
                            <a:srgbClr val="000000"/>
                          </a:solidFill>
                          <a:effectLst/>
                          <a:latin typeface="Times New Roman"/>
                        </a:rPr>
                        <a:t>0</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fontAlgn="ctr"/>
                      <a:r>
                        <a:rPr lang="en-US" sz="2000" b="0" i="0" u="none" strike="noStrike" noProof="0" smtClean="0">
                          <a:solidFill>
                            <a:srgbClr val="000000"/>
                          </a:solidFill>
                          <a:effectLst/>
                          <a:latin typeface="Times New Roman"/>
                        </a:rPr>
                        <a:t>Curdles drained off (48h after adding the ferment)</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2000" b="0" i="0" u="none" strike="noStrike" noProof="0" smtClean="0">
                          <a:solidFill>
                            <a:srgbClr val="000000"/>
                          </a:solidFill>
                          <a:effectLst/>
                          <a:latin typeface="Times New Roman"/>
                        </a:rPr>
                        <a:t>4.28</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000" b="0" i="0" u="none" strike="noStrike" noProof="0" smtClean="0">
                          <a:solidFill>
                            <a:srgbClr val="000000"/>
                          </a:solidFill>
                          <a:effectLst/>
                          <a:latin typeface="Times New Roman"/>
                        </a:rPr>
                        <a:t>0.987</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2000" b="0" i="0" u="none" strike="noStrike" noProof="0" smtClean="0">
                          <a:solidFill>
                            <a:srgbClr val="000000"/>
                          </a:solidFill>
                          <a:effectLst/>
                          <a:latin typeface="Times New Roman"/>
                        </a:rPr>
                        <a:t>0</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04800">
                <a:tc>
                  <a:txBody>
                    <a:bodyPr/>
                    <a:lstStyle/>
                    <a:p>
                      <a:pPr algn="l" fontAlgn="ctr"/>
                      <a:r>
                        <a:rPr lang="en-US" sz="2000" b="0" i="0" u="none" strike="noStrike" noProof="0" smtClean="0">
                          <a:solidFill>
                            <a:srgbClr val="000000"/>
                          </a:solidFill>
                          <a:effectLst/>
                          <a:latin typeface="Times New Roman"/>
                        </a:rPr>
                        <a:t>Fresh cheese salted in the mass (24h)</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ctr"/>
                      <a:r>
                        <a:rPr lang="en-US" sz="2000" b="0" i="0" u="none" strike="noStrike" noProof="0" smtClean="0">
                          <a:solidFill>
                            <a:srgbClr val="000000"/>
                          </a:solidFill>
                          <a:effectLst/>
                          <a:latin typeface="Times New Roman"/>
                        </a:rPr>
                        <a:t>4.42</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2000" b="0" i="0" u="none" strike="noStrike" noProof="0" smtClean="0">
                          <a:solidFill>
                            <a:srgbClr val="000000"/>
                          </a:solidFill>
                          <a:effectLst/>
                          <a:latin typeface="Times New Roman"/>
                        </a:rPr>
                        <a:t>0.977</a:t>
                      </a:r>
                      <a:endParaRPr lang="en-US" sz="2000" b="0" i="0" u="none" strike="noStrike" noProof="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ctr"/>
                      <a:r>
                        <a:rPr lang="en-US" sz="2000" b="0" i="0" u="none" strike="noStrike" noProof="0" dirty="0" smtClean="0">
                          <a:solidFill>
                            <a:srgbClr val="000000"/>
                          </a:solidFill>
                          <a:effectLst/>
                          <a:latin typeface="Times New Roman"/>
                        </a:rPr>
                        <a:t>1.42</a:t>
                      </a:r>
                      <a:endParaRPr lang="en-US" sz="2000" b="0" i="0" u="none" strike="noStrike" noProof="0" dirty="0">
                        <a:solidFill>
                          <a:srgbClr val="000000"/>
                        </a:solidFill>
                        <a:effectLst/>
                        <a:latin typeface="Times New Roman"/>
                      </a:endParaRPr>
                    </a:p>
                  </a:txBody>
                  <a:tcPr marL="12700" marR="12700" marT="12700" marB="0" anchor="ctr">
                    <a:lnL>
                      <a:noFill/>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cxnSp>
        <p:nvCxnSpPr>
          <p:cNvPr id="44" name="Connecteur droit avec flèche 43"/>
          <p:cNvCxnSpPr>
            <a:stCxn id="20" idx="3"/>
            <a:endCxn id="6" idx="1"/>
          </p:cNvCxnSpPr>
          <p:nvPr/>
        </p:nvCxnSpPr>
        <p:spPr>
          <a:xfrm>
            <a:off x="7620257" y="1883678"/>
            <a:ext cx="554693" cy="72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Connecteur droit avec flèche 45"/>
          <p:cNvCxnSpPr>
            <a:stCxn id="8" idx="3"/>
            <a:endCxn id="9" idx="1"/>
          </p:cNvCxnSpPr>
          <p:nvPr/>
        </p:nvCxnSpPr>
        <p:spPr>
          <a:xfrm>
            <a:off x="4855505" y="2826576"/>
            <a:ext cx="149401" cy="91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Connecteur droit avec flèche 47"/>
          <p:cNvCxnSpPr>
            <a:stCxn id="10" idx="3"/>
            <a:endCxn id="11" idx="1"/>
          </p:cNvCxnSpPr>
          <p:nvPr/>
        </p:nvCxnSpPr>
        <p:spPr>
          <a:xfrm flipV="1">
            <a:off x="8456048" y="2801190"/>
            <a:ext cx="229070" cy="241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9" name="Image 48" descr="chevr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20" y="128828"/>
            <a:ext cx="2026450" cy="1103004"/>
          </a:xfrm>
          <a:prstGeom prst="rect">
            <a:avLst/>
          </a:prstGeom>
        </p:spPr>
      </p:pic>
      <p:pic>
        <p:nvPicPr>
          <p:cNvPr id="38" name="Image 37"/>
          <p:cNvPicPr>
            <a:picLocks noChangeAspect="1"/>
          </p:cNvPicPr>
          <p:nvPr/>
        </p:nvPicPr>
        <p:blipFill>
          <a:blip r:embed="rId3"/>
          <a:stretch>
            <a:fillRect/>
          </a:stretch>
        </p:blipFill>
        <p:spPr>
          <a:xfrm>
            <a:off x="4539222" y="3402792"/>
            <a:ext cx="1241873" cy="972800"/>
          </a:xfrm>
          <a:prstGeom prst="rect">
            <a:avLst/>
          </a:prstGeom>
        </p:spPr>
      </p:pic>
      <p:pic>
        <p:nvPicPr>
          <p:cNvPr id="39" name="Image 38"/>
          <p:cNvPicPr>
            <a:picLocks noChangeAspect="1"/>
          </p:cNvPicPr>
          <p:nvPr/>
        </p:nvPicPr>
        <p:blipFill>
          <a:blip r:embed="rId4"/>
          <a:stretch>
            <a:fillRect/>
          </a:stretch>
        </p:blipFill>
        <p:spPr>
          <a:xfrm>
            <a:off x="7249230" y="3390515"/>
            <a:ext cx="1207682" cy="974620"/>
          </a:xfrm>
          <a:prstGeom prst="rect">
            <a:avLst/>
          </a:prstGeom>
        </p:spPr>
      </p:pic>
      <p:pic>
        <p:nvPicPr>
          <p:cNvPr id="2" name="Image 1"/>
          <p:cNvPicPr>
            <a:picLocks noChangeAspect="1"/>
          </p:cNvPicPr>
          <p:nvPr/>
        </p:nvPicPr>
        <p:blipFill>
          <a:blip r:embed="rId5"/>
          <a:stretch>
            <a:fillRect/>
          </a:stretch>
        </p:blipFill>
        <p:spPr>
          <a:xfrm>
            <a:off x="8480432" y="366627"/>
            <a:ext cx="1650396" cy="924005"/>
          </a:xfrm>
          <a:prstGeom prst="rect">
            <a:avLst/>
          </a:prstGeom>
        </p:spPr>
      </p:pic>
      <p:pic>
        <p:nvPicPr>
          <p:cNvPr id="3" name="Image 2"/>
          <p:cNvPicPr>
            <a:picLocks noChangeAspect="1"/>
          </p:cNvPicPr>
          <p:nvPr/>
        </p:nvPicPr>
        <p:blipFill>
          <a:blip r:embed="rId6"/>
          <a:stretch>
            <a:fillRect/>
          </a:stretch>
        </p:blipFill>
        <p:spPr>
          <a:xfrm>
            <a:off x="233341" y="3288307"/>
            <a:ext cx="1761814" cy="1145365"/>
          </a:xfrm>
          <a:prstGeom prst="rect">
            <a:avLst/>
          </a:prstGeom>
        </p:spPr>
      </p:pic>
      <p:pic>
        <p:nvPicPr>
          <p:cNvPr id="12" name="Image 11"/>
          <p:cNvPicPr>
            <a:picLocks noChangeAspect="1"/>
          </p:cNvPicPr>
          <p:nvPr/>
        </p:nvPicPr>
        <p:blipFill>
          <a:blip r:embed="rId7"/>
          <a:stretch>
            <a:fillRect/>
          </a:stretch>
        </p:blipFill>
        <p:spPr>
          <a:xfrm>
            <a:off x="2986944" y="3286623"/>
            <a:ext cx="1384032" cy="1147049"/>
          </a:xfrm>
          <a:prstGeom prst="rect">
            <a:avLst/>
          </a:prstGeom>
        </p:spPr>
      </p:pic>
      <p:pic>
        <p:nvPicPr>
          <p:cNvPr id="13" name="Image 12"/>
          <p:cNvPicPr>
            <a:picLocks noChangeAspect="1"/>
          </p:cNvPicPr>
          <p:nvPr/>
        </p:nvPicPr>
        <p:blipFill>
          <a:blip r:embed="rId8"/>
          <a:stretch>
            <a:fillRect/>
          </a:stretch>
        </p:blipFill>
        <p:spPr>
          <a:xfrm>
            <a:off x="5646918" y="3441955"/>
            <a:ext cx="1651478" cy="917598"/>
          </a:xfrm>
          <a:prstGeom prst="rect">
            <a:avLst/>
          </a:prstGeom>
        </p:spPr>
      </p:pic>
      <p:pic>
        <p:nvPicPr>
          <p:cNvPr id="14" name="Image 13"/>
          <p:cNvPicPr>
            <a:picLocks noChangeAspect="1"/>
          </p:cNvPicPr>
          <p:nvPr/>
        </p:nvPicPr>
        <p:blipFill>
          <a:blip r:embed="rId9"/>
          <a:stretch>
            <a:fillRect/>
          </a:stretch>
        </p:blipFill>
        <p:spPr>
          <a:xfrm>
            <a:off x="8685118" y="3398171"/>
            <a:ext cx="1314612" cy="882200"/>
          </a:xfrm>
          <a:prstGeom prst="rect">
            <a:avLst/>
          </a:prstGeom>
        </p:spPr>
      </p:pic>
    </p:spTree>
    <p:extLst>
      <p:ext uri="{BB962C8B-B14F-4D97-AF65-F5344CB8AC3E}">
        <p14:creationId xmlns:p14="http://schemas.microsoft.com/office/powerpoint/2010/main" val="30184676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1"/>
            <p:extLst>
              <p:ext uri="{D42A27DB-BD31-4B8C-83A1-F6EECF244321}">
                <p14:modId xmlns:p14="http://schemas.microsoft.com/office/powerpoint/2010/main" val="1268374827"/>
              </p:ext>
            </p:extLst>
          </p:nvPr>
        </p:nvGraphicFramePr>
        <p:xfrm>
          <a:off x="364550" y="2716630"/>
          <a:ext cx="10248016" cy="1070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13</a:t>
            </a:fld>
            <a:endParaRPr kumimoji="0" lang="en-US"/>
          </a:p>
        </p:txBody>
      </p:sp>
      <p:sp>
        <p:nvSpPr>
          <p:cNvPr id="7" name="Rectangle 6"/>
          <p:cNvSpPr/>
          <p:nvPr/>
        </p:nvSpPr>
        <p:spPr>
          <a:xfrm>
            <a:off x="351825" y="5523155"/>
            <a:ext cx="1357651" cy="646331"/>
          </a:xfrm>
          <a:prstGeom prst="rect">
            <a:avLst/>
          </a:prstGeom>
        </p:spPr>
        <p:txBody>
          <a:bodyPr wrap="none">
            <a:spAutoFit/>
          </a:bodyPr>
          <a:lstStyle/>
          <a:p>
            <a:pPr marR="160020"/>
            <a:r>
              <a:rPr lang="en-GB" dirty="0">
                <a:solidFill>
                  <a:srgbClr val="000000"/>
                </a:solidFill>
                <a:latin typeface="Times New Roman"/>
                <a:ea typeface="Times New Roman"/>
              </a:rPr>
              <a:t>birth of the </a:t>
            </a:r>
            <a:r>
              <a:rPr lang="en-GB" dirty="0" smtClean="0">
                <a:solidFill>
                  <a:srgbClr val="000000"/>
                </a:solidFill>
                <a:latin typeface="Times New Roman"/>
                <a:ea typeface="Times New Roman"/>
              </a:rPr>
              <a:t/>
            </a:r>
            <a:br>
              <a:rPr lang="en-GB" dirty="0" smtClean="0">
                <a:solidFill>
                  <a:srgbClr val="000000"/>
                </a:solidFill>
                <a:latin typeface="Times New Roman"/>
                <a:ea typeface="Times New Roman"/>
              </a:rPr>
            </a:br>
            <a:r>
              <a:rPr lang="en-GB" dirty="0" smtClean="0">
                <a:solidFill>
                  <a:srgbClr val="000000"/>
                </a:solidFill>
                <a:latin typeface="Times New Roman"/>
                <a:ea typeface="Times New Roman"/>
              </a:rPr>
              <a:t>shedder </a:t>
            </a:r>
            <a:r>
              <a:rPr lang="en-GB" dirty="0">
                <a:solidFill>
                  <a:srgbClr val="000000"/>
                </a:solidFill>
                <a:latin typeface="Times New Roman"/>
                <a:ea typeface="Times New Roman"/>
              </a:rPr>
              <a:t>goat</a:t>
            </a:r>
            <a:endParaRPr lang="fr-FR" dirty="0">
              <a:latin typeface="Times New Roman"/>
              <a:ea typeface="Times New Roman"/>
            </a:endParaRPr>
          </a:p>
        </p:txBody>
      </p:sp>
      <p:sp>
        <p:nvSpPr>
          <p:cNvPr id="8" name="Rectangle 7"/>
          <p:cNvSpPr/>
          <p:nvPr/>
        </p:nvSpPr>
        <p:spPr>
          <a:xfrm>
            <a:off x="374722" y="5060205"/>
            <a:ext cx="1107996" cy="369332"/>
          </a:xfrm>
          <a:prstGeom prst="rect">
            <a:avLst/>
          </a:prstGeom>
        </p:spPr>
        <p:txBody>
          <a:bodyPr wrap="none">
            <a:spAutoFit/>
          </a:bodyPr>
          <a:lstStyle/>
          <a:p>
            <a:r>
              <a:rPr lang="en-GB" dirty="0">
                <a:solidFill>
                  <a:srgbClr val="000000"/>
                </a:solidFill>
                <a:latin typeface="Times New Roman"/>
                <a:ea typeface="Times New Roman"/>
              </a:rPr>
              <a:t>22 </a:t>
            </a:r>
            <a:r>
              <a:rPr lang="en-GB" dirty="0" smtClean="0">
                <a:solidFill>
                  <a:srgbClr val="000000"/>
                </a:solidFill>
                <a:latin typeface="Times New Roman"/>
                <a:ea typeface="Times New Roman"/>
              </a:rPr>
              <a:t>Feb 04 </a:t>
            </a:r>
            <a:endParaRPr lang="fr-FR" dirty="0">
              <a:latin typeface="Times New Roman"/>
              <a:ea typeface="Times New Roman"/>
            </a:endParaRPr>
          </a:p>
        </p:txBody>
      </p:sp>
      <p:sp>
        <p:nvSpPr>
          <p:cNvPr id="12" name="Rectangle 11"/>
          <p:cNvSpPr/>
          <p:nvPr/>
        </p:nvSpPr>
        <p:spPr>
          <a:xfrm>
            <a:off x="539988" y="1762842"/>
            <a:ext cx="2139979" cy="646331"/>
          </a:xfrm>
          <a:prstGeom prst="rect">
            <a:avLst/>
          </a:prstGeom>
        </p:spPr>
        <p:txBody>
          <a:bodyPr wrap="none">
            <a:spAutoFit/>
          </a:bodyPr>
          <a:lstStyle/>
          <a:p>
            <a:r>
              <a:rPr lang="en-GB" dirty="0">
                <a:solidFill>
                  <a:srgbClr val="000000"/>
                </a:solidFill>
                <a:latin typeface="Times New Roman"/>
                <a:ea typeface="Times New Roman"/>
              </a:rPr>
              <a:t>no </a:t>
            </a:r>
            <a:r>
              <a:rPr lang="en-GB" i="1" dirty="0">
                <a:solidFill>
                  <a:srgbClr val="000000"/>
                </a:solidFill>
                <a:latin typeface="Times New Roman"/>
                <a:ea typeface="Times New Roman"/>
              </a:rPr>
              <a:t>L. </a:t>
            </a:r>
            <a:r>
              <a:rPr lang="en-GB" i="1" dirty="0" err="1">
                <a:solidFill>
                  <a:srgbClr val="000000"/>
                </a:solidFill>
                <a:latin typeface="Times New Roman"/>
                <a:ea typeface="Times New Roman"/>
              </a:rPr>
              <a:t>monocytogenes</a:t>
            </a:r>
            <a:r>
              <a:rPr lang="en-GB" dirty="0">
                <a:solidFill>
                  <a:srgbClr val="000000"/>
                </a:solidFill>
                <a:latin typeface="Times New Roman"/>
                <a:ea typeface="Times New Roman"/>
              </a:rPr>
              <a:t> </a:t>
            </a:r>
            <a:r>
              <a:rPr lang="en-GB" dirty="0" smtClean="0">
                <a:solidFill>
                  <a:srgbClr val="000000"/>
                </a:solidFill>
                <a:latin typeface="Times New Roman"/>
                <a:ea typeface="Times New Roman"/>
              </a:rPr>
              <a:t/>
            </a:r>
            <a:br>
              <a:rPr lang="en-GB" dirty="0" smtClean="0">
                <a:solidFill>
                  <a:srgbClr val="000000"/>
                </a:solidFill>
                <a:latin typeface="Times New Roman"/>
                <a:ea typeface="Times New Roman"/>
              </a:rPr>
            </a:br>
            <a:r>
              <a:rPr lang="en-GB" dirty="0" smtClean="0">
                <a:solidFill>
                  <a:srgbClr val="000000"/>
                </a:solidFill>
                <a:latin typeface="Times New Roman"/>
                <a:ea typeface="Times New Roman"/>
              </a:rPr>
              <a:t>in </a:t>
            </a:r>
            <a:r>
              <a:rPr lang="en-GB" dirty="0">
                <a:solidFill>
                  <a:srgbClr val="000000"/>
                </a:solidFill>
                <a:latin typeface="Times New Roman"/>
                <a:ea typeface="Times New Roman"/>
              </a:rPr>
              <a:t>the products</a:t>
            </a:r>
            <a:endParaRPr lang="fr-FR" dirty="0">
              <a:latin typeface="Times New Roman"/>
              <a:ea typeface="Times New Roman"/>
            </a:endParaRPr>
          </a:p>
        </p:txBody>
      </p:sp>
      <p:sp>
        <p:nvSpPr>
          <p:cNvPr id="13" name="Rectangle 12"/>
          <p:cNvSpPr/>
          <p:nvPr/>
        </p:nvSpPr>
        <p:spPr>
          <a:xfrm>
            <a:off x="562885" y="1299892"/>
            <a:ext cx="1364188" cy="369332"/>
          </a:xfrm>
          <a:prstGeom prst="rect">
            <a:avLst/>
          </a:prstGeom>
        </p:spPr>
        <p:txBody>
          <a:bodyPr wrap="none">
            <a:spAutoFit/>
          </a:bodyPr>
          <a:lstStyle/>
          <a:p>
            <a:r>
              <a:rPr lang="en-GB" dirty="0" smtClean="0">
                <a:solidFill>
                  <a:srgbClr val="000000"/>
                </a:solidFill>
                <a:latin typeface="Times New Roman"/>
                <a:ea typeface="Times New Roman"/>
              </a:rPr>
              <a:t>20 March 05 </a:t>
            </a:r>
            <a:endParaRPr lang="fr-FR" dirty="0">
              <a:latin typeface="Times New Roman"/>
              <a:ea typeface="Times New Roman"/>
            </a:endParaRPr>
          </a:p>
        </p:txBody>
      </p:sp>
      <p:sp>
        <p:nvSpPr>
          <p:cNvPr id="16" name="Rectangle 15"/>
          <p:cNvSpPr/>
          <p:nvPr/>
        </p:nvSpPr>
        <p:spPr>
          <a:xfrm>
            <a:off x="1841224" y="4543234"/>
            <a:ext cx="1659429" cy="646331"/>
          </a:xfrm>
          <a:prstGeom prst="rect">
            <a:avLst/>
          </a:prstGeom>
        </p:spPr>
        <p:txBody>
          <a:bodyPr wrap="none">
            <a:spAutoFit/>
          </a:bodyPr>
          <a:lstStyle/>
          <a:p>
            <a:r>
              <a:rPr lang="en-GB" dirty="0" smtClean="0">
                <a:solidFill>
                  <a:srgbClr val="000000"/>
                </a:solidFill>
                <a:latin typeface="Times New Roman"/>
                <a:ea typeface="Times New Roman"/>
              </a:rPr>
              <a:t>Dropping of the</a:t>
            </a:r>
            <a:br>
              <a:rPr lang="en-GB" dirty="0" smtClean="0">
                <a:solidFill>
                  <a:srgbClr val="000000"/>
                </a:solidFill>
                <a:latin typeface="Times New Roman"/>
                <a:ea typeface="Times New Roman"/>
              </a:rPr>
            </a:br>
            <a:r>
              <a:rPr lang="en-GB" dirty="0" smtClean="0">
                <a:solidFill>
                  <a:srgbClr val="000000"/>
                </a:solidFill>
                <a:latin typeface="Times New Roman"/>
                <a:ea typeface="Times New Roman"/>
              </a:rPr>
              <a:t> “shedder” goat</a:t>
            </a:r>
            <a:endParaRPr lang="fr-FR" dirty="0">
              <a:latin typeface="Times New Roman"/>
              <a:ea typeface="Times New Roman"/>
            </a:endParaRPr>
          </a:p>
        </p:txBody>
      </p:sp>
      <p:sp>
        <p:nvSpPr>
          <p:cNvPr id="17" name="Rectangle 16"/>
          <p:cNvSpPr/>
          <p:nvPr/>
        </p:nvSpPr>
        <p:spPr>
          <a:xfrm>
            <a:off x="1864121" y="4080284"/>
            <a:ext cx="1075648" cy="369332"/>
          </a:xfrm>
          <a:prstGeom prst="rect">
            <a:avLst/>
          </a:prstGeom>
        </p:spPr>
        <p:txBody>
          <a:bodyPr wrap="none">
            <a:spAutoFit/>
          </a:bodyPr>
          <a:lstStyle/>
          <a:p>
            <a:r>
              <a:rPr lang="en-GB" dirty="0" smtClean="0">
                <a:solidFill>
                  <a:srgbClr val="000000"/>
                </a:solidFill>
                <a:latin typeface="Times New Roman"/>
                <a:ea typeface="Times New Roman"/>
              </a:rPr>
              <a:t>March 05 </a:t>
            </a:r>
            <a:endParaRPr lang="fr-FR" dirty="0">
              <a:latin typeface="Times New Roman"/>
              <a:ea typeface="Times New Roman"/>
            </a:endParaRPr>
          </a:p>
        </p:txBody>
      </p:sp>
      <p:sp>
        <p:nvSpPr>
          <p:cNvPr id="19" name="Flèche vers le haut 18"/>
          <p:cNvSpPr/>
          <p:nvPr/>
        </p:nvSpPr>
        <p:spPr>
          <a:xfrm>
            <a:off x="505655" y="3734023"/>
            <a:ext cx="164635" cy="118182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lèche vers le haut 19"/>
          <p:cNvSpPr/>
          <p:nvPr/>
        </p:nvSpPr>
        <p:spPr>
          <a:xfrm>
            <a:off x="2292646" y="3615934"/>
            <a:ext cx="164635" cy="55900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èche vers le haut 20"/>
          <p:cNvSpPr/>
          <p:nvPr/>
        </p:nvSpPr>
        <p:spPr>
          <a:xfrm flipV="1">
            <a:off x="1181251" y="2588629"/>
            <a:ext cx="164635" cy="3749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737733" y="976113"/>
            <a:ext cx="1137977" cy="369332"/>
          </a:xfrm>
          <a:prstGeom prst="rect">
            <a:avLst/>
          </a:prstGeom>
        </p:spPr>
        <p:txBody>
          <a:bodyPr wrap="none">
            <a:spAutoFit/>
          </a:bodyPr>
          <a:lstStyle/>
          <a:p>
            <a:r>
              <a:rPr lang="en-GB" dirty="0" smtClean="0">
                <a:solidFill>
                  <a:srgbClr val="000000"/>
                </a:solidFill>
                <a:latin typeface="Times New Roman"/>
                <a:ea typeface="Times New Roman"/>
              </a:rPr>
              <a:t>11 July 05 </a:t>
            </a:r>
            <a:endParaRPr lang="fr-FR" dirty="0">
              <a:latin typeface="Times New Roman"/>
              <a:ea typeface="Times New Roman"/>
            </a:endParaRPr>
          </a:p>
        </p:txBody>
      </p:sp>
      <p:sp>
        <p:nvSpPr>
          <p:cNvPr id="24" name="Flèche vers le haut 23"/>
          <p:cNvSpPr/>
          <p:nvPr/>
        </p:nvSpPr>
        <p:spPr>
          <a:xfrm flipV="1">
            <a:off x="3991550" y="2588629"/>
            <a:ext cx="164635" cy="3749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714836" y="1341520"/>
            <a:ext cx="2447217" cy="1200329"/>
          </a:xfrm>
          <a:prstGeom prst="rect">
            <a:avLst/>
          </a:prstGeom>
        </p:spPr>
        <p:txBody>
          <a:bodyPr wrap="square">
            <a:spAutoFit/>
          </a:bodyPr>
          <a:lstStyle/>
          <a:p>
            <a:pPr marR="160020"/>
            <a:r>
              <a:rPr lang="en-GB" dirty="0">
                <a:solidFill>
                  <a:srgbClr val="000000"/>
                </a:solidFill>
                <a:latin typeface="Times New Roman"/>
                <a:ea typeface="Times New Roman"/>
              </a:rPr>
              <a:t>New analyses </a:t>
            </a:r>
            <a:r>
              <a:rPr lang="en-GB" dirty="0" smtClean="0">
                <a:solidFill>
                  <a:srgbClr val="000000"/>
                </a:solidFill>
                <a:latin typeface="Times New Roman"/>
                <a:ea typeface="Times New Roman"/>
              </a:rPr>
              <a:t>upon </a:t>
            </a:r>
            <a:r>
              <a:rPr lang="en-GB" dirty="0">
                <a:solidFill>
                  <a:srgbClr val="000000"/>
                </a:solidFill>
                <a:latin typeface="Times New Roman"/>
                <a:ea typeface="Times New Roman"/>
              </a:rPr>
              <a:t>request </a:t>
            </a:r>
            <a:r>
              <a:rPr lang="en-GB" dirty="0" smtClean="0">
                <a:solidFill>
                  <a:srgbClr val="000000"/>
                </a:solidFill>
                <a:latin typeface="Times New Roman"/>
                <a:ea typeface="Times New Roman"/>
              </a:rPr>
              <a:t/>
            </a:r>
            <a:br>
              <a:rPr lang="en-GB" dirty="0" smtClean="0">
                <a:solidFill>
                  <a:srgbClr val="000000"/>
                </a:solidFill>
                <a:latin typeface="Times New Roman"/>
                <a:ea typeface="Times New Roman"/>
              </a:rPr>
            </a:br>
            <a:r>
              <a:rPr lang="en-GB" dirty="0" smtClean="0">
                <a:solidFill>
                  <a:srgbClr val="000000"/>
                </a:solidFill>
                <a:latin typeface="Times New Roman"/>
                <a:ea typeface="Times New Roman"/>
              </a:rPr>
              <a:t>in </a:t>
            </a:r>
            <a:r>
              <a:rPr lang="en-GB" dirty="0">
                <a:solidFill>
                  <a:srgbClr val="000000"/>
                </a:solidFill>
                <a:latin typeface="Times New Roman"/>
                <a:ea typeface="Times New Roman"/>
              </a:rPr>
              <a:t>an external laboratory. </a:t>
            </a:r>
            <a:endParaRPr lang="fr-FR" dirty="0">
              <a:latin typeface="Times New Roman"/>
              <a:ea typeface="Times New Roman"/>
            </a:endParaRPr>
          </a:p>
        </p:txBody>
      </p:sp>
      <p:sp>
        <p:nvSpPr>
          <p:cNvPr id="26" name="Rectangle 25"/>
          <p:cNvSpPr/>
          <p:nvPr/>
        </p:nvSpPr>
        <p:spPr>
          <a:xfrm>
            <a:off x="3415248" y="3753877"/>
            <a:ext cx="2153869" cy="2031325"/>
          </a:xfrm>
          <a:prstGeom prst="rect">
            <a:avLst/>
          </a:prstGeom>
        </p:spPr>
        <p:txBody>
          <a:bodyPr wrap="square">
            <a:spAutoFit/>
          </a:bodyPr>
          <a:lstStyle/>
          <a:p>
            <a:pPr marR="160020"/>
            <a:r>
              <a:rPr lang="en-GB" dirty="0" smtClean="0">
                <a:solidFill>
                  <a:srgbClr val="000000"/>
                </a:solidFill>
                <a:latin typeface="Times New Roman"/>
                <a:ea typeface="Times New Roman"/>
              </a:rPr>
              <a:t>Lm in the products (in 25g). The </a:t>
            </a:r>
            <a:r>
              <a:rPr lang="en-GB" dirty="0">
                <a:solidFill>
                  <a:srgbClr val="000000"/>
                </a:solidFill>
                <a:latin typeface="Times New Roman"/>
                <a:ea typeface="Times New Roman"/>
              </a:rPr>
              <a:t>herd is then blocked and the </a:t>
            </a:r>
            <a:r>
              <a:rPr lang="en-GB" dirty="0" smtClean="0">
                <a:solidFill>
                  <a:srgbClr val="000000"/>
                </a:solidFill>
                <a:latin typeface="Times New Roman"/>
                <a:ea typeface="Times New Roman"/>
              </a:rPr>
              <a:t>sale. </a:t>
            </a:r>
            <a:r>
              <a:rPr lang="en-GB" dirty="0">
                <a:solidFill>
                  <a:srgbClr val="000000"/>
                </a:solidFill>
                <a:latin typeface="Times New Roman"/>
                <a:ea typeface="Times New Roman"/>
              </a:rPr>
              <a:t>The farmer himself performs the recall of products.</a:t>
            </a:r>
            <a:endParaRPr lang="fr-FR" dirty="0">
              <a:latin typeface="Times New Roman"/>
              <a:ea typeface="Times New Roman"/>
            </a:endParaRPr>
          </a:p>
        </p:txBody>
      </p:sp>
      <p:sp>
        <p:nvSpPr>
          <p:cNvPr id="27" name="Rectangle 26"/>
          <p:cNvSpPr/>
          <p:nvPr/>
        </p:nvSpPr>
        <p:spPr>
          <a:xfrm>
            <a:off x="6184950" y="952113"/>
            <a:ext cx="1146543" cy="369332"/>
          </a:xfrm>
          <a:prstGeom prst="rect">
            <a:avLst/>
          </a:prstGeom>
        </p:spPr>
        <p:txBody>
          <a:bodyPr wrap="none">
            <a:spAutoFit/>
          </a:bodyPr>
          <a:lstStyle/>
          <a:p>
            <a:r>
              <a:rPr lang="en-GB" dirty="0" smtClean="0">
                <a:solidFill>
                  <a:srgbClr val="000000"/>
                </a:solidFill>
                <a:latin typeface="Times New Roman"/>
                <a:ea typeface="Times New Roman"/>
              </a:rPr>
              <a:t>12 July 05 </a:t>
            </a:r>
            <a:endParaRPr lang="fr-FR" dirty="0">
              <a:latin typeface="Times New Roman"/>
              <a:ea typeface="Times New Roman"/>
            </a:endParaRPr>
          </a:p>
        </p:txBody>
      </p:sp>
      <p:sp>
        <p:nvSpPr>
          <p:cNvPr id="28" name="Flèche vers le haut 27"/>
          <p:cNvSpPr/>
          <p:nvPr/>
        </p:nvSpPr>
        <p:spPr>
          <a:xfrm flipV="1">
            <a:off x="6438767" y="2564629"/>
            <a:ext cx="164635" cy="3749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162054" y="1317520"/>
            <a:ext cx="1716908" cy="923330"/>
          </a:xfrm>
          <a:prstGeom prst="rect">
            <a:avLst/>
          </a:prstGeom>
        </p:spPr>
        <p:txBody>
          <a:bodyPr wrap="square">
            <a:spAutoFit/>
          </a:bodyPr>
          <a:lstStyle/>
          <a:p>
            <a:pPr marR="160020"/>
            <a:r>
              <a:rPr lang="en-GB" dirty="0">
                <a:solidFill>
                  <a:srgbClr val="000000"/>
                </a:solidFill>
                <a:latin typeface="Times New Roman"/>
                <a:ea typeface="Times New Roman"/>
              </a:rPr>
              <a:t>Numbers of </a:t>
            </a:r>
            <a:r>
              <a:rPr lang="en-GB" i="1" dirty="0" smtClean="0">
                <a:solidFill>
                  <a:srgbClr val="000000"/>
                </a:solidFill>
                <a:latin typeface="Times New Roman"/>
                <a:ea typeface="Times New Roman"/>
              </a:rPr>
              <a:t>Lm </a:t>
            </a:r>
            <a:r>
              <a:rPr lang="en-GB" dirty="0" smtClean="0">
                <a:solidFill>
                  <a:srgbClr val="000000"/>
                </a:solidFill>
                <a:latin typeface="Times New Roman"/>
                <a:ea typeface="Times New Roman"/>
              </a:rPr>
              <a:t>in </a:t>
            </a:r>
            <a:r>
              <a:rPr lang="en-GB" dirty="0">
                <a:solidFill>
                  <a:srgbClr val="000000"/>
                </a:solidFill>
                <a:latin typeface="Times New Roman"/>
                <a:ea typeface="Times New Roman"/>
              </a:rPr>
              <a:t>different final products. </a:t>
            </a:r>
            <a:endParaRPr lang="fr-FR" dirty="0">
              <a:latin typeface="Times New Roman"/>
              <a:ea typeface="Times New Roman"/>
            </a:endParaRPr>
          </a:p>
        </p:txBody>
      </p:sp>
      <p:sp>
        <p:nvSpPr>
          <p:cNvPr id="30" name="Rectangle 29"/>
          <p:cNvSpPr/>
          <p:nvPr/>
        </p:nvSpPr>
        <p:spPr>
          <a:xfrm>
            <a:off x="5947870" y="3886423"/>
            <a:ext cx="3142334" cy="2031325"/>
          </a:xfrm>
          <a:prstGeom prst="rect">
            <a:avLst/>
          </a:prstGeom>
        </p:spPr>
        <p:txBody>
          <a:bodyPr wrap="square">
            <a:spAutoFit/>
          </a:bodyPr>
          <a:lstStyle/>
          <a:p>
            <a:pPr marL="342900" lvl="0" indent="-342900">
              <a:buFont typeface="Wingdings"/>
              <a:buChar char=""/>
              <a:tabLst>
                <a:tab pos="160020" algn="l"/>
              </a:tabLst>
            </a:pPr>
            <a:r>
              <a:rPr lang="en-GB" dirty="0">
                <a:solidFill>
                  <a:srgbClr val="000000"/>
                </a:solidFill>
                <a:latin typeface="Times New Roman"/>
                <a:ea typeface="Times New Roman"/>
              </a:rPr>
              <a:t>fresh cheese not ripened: 4.3.10³ </a:t>
            </a:r>
            <a:r>
              <a:rPr lang="en-GB" dirty="0" err="1">
                <a:solidFill>
                  <a:srgbClr val="000000"/>
                </a:solidFill>
                <a:latin typeface="Times New Roman"/>
                <a:ea typeface="Times New Roman"/>
              </a:rPr>
              <a:t>cfu</a:t>
            </a:r>
            <a:r>
              <a:rPr lang="en-GB" dirty="0">
                <a:solidFill>
                  <a:srgbClr val="000000"/>
                </a:solidFill>
                <a:latin typeface="Times New Roman"/>
                <a:ea typeface="Times New Roman"/>
              </a:rPr>
              <a:t>/g ; </a:t>
            </a:r>
            <a:endParaRPr lang="fr-FR" dirty="0">
              <a:latin typeface="Times New Roman"/>
              <a:ea typeface="Times New Roman"/>
            </a:endParaRPr>
          </a:p>
          <a:p>
            <a:pPr marL="342900" lvl="0" indent="-342900">
              <a:buFont typeface="Wingdings"/>
              <a:buChar char=""/>
              <a:tabLst>
                <a:tab pos="160020" algn="l"/>
              </a:tabLst>
            </a:pPr>
            <a:r>
              <a:rPr lang="en-GB" dirty="0">
                <a:solidFill>
                  <a:srgbClr val="000000"/>
                </a:solidFill>
                <a:latin typeface="Times New Roman"/>
                <a:ea typeface="Times New Roman"/>
              </a:rPr>
              <a:t>goat cheese ripened: 6.5.10³ </a:t>
            </a:r>
            <a:r>
              <a:rPr lang="en-GB" dirty="0" err="1">
                <a:solidFill>
                  <a:srgbClr val="000000"/>
                </a:solidFill>
                <a:latin typeface="Times New Roman"/>
                <a:ea typeface="Times New Roman"/>
              </a:rPr>
              <a:t>cfu</a:t>
            </a:r>
            <a:r>
              <a:rPr lang="en-GB" dirty="0">
                <a:solidFill>
                  <a:srgbClr val="000000"/>
                </a:solidFill>
                <a:latin typeface="Times New Roman"/>
                <a:ea typeface="Times New Roman"/>
              </a:rPr>
              <a:t>/g </a:t>
            </a:r>
            <a:endParaRPr lang="fr-FR" dirty="0">
              <a:latin typeface="Times New Roman"/>
              <a:ea typeface="Times New Roman"/>
            </a:endParaRPr>
          </a:p>
          <a:p>
            <a:pPr marL="342900" lvl="0" indent="-342900">
              <a:buFont typeface="Wingdings"/>
              <a:buChar char=""/>
              <a:tabLst>
                <a:tab pos="160020" algn="l"/>
              </a:tabLst>
            </a:pPr>
            <a:r>
              <a:rPr lang="en-GB" dirty="0">
                <a:solidFill>
                  <a:srgbClr val="000000"/>
                </a:solidFill>
                <a:latin typeface="Times New Roman"/>
                <a:ea typeface="Times New Roman"/>
              </a:rPr>
              <a:t>goat cheese ripened and coated with charcoal: 5.1.10³ </a:t>
            </a:r>
            <a:r>
              <a:rPr lang="en-GB" dirty="0" err="1">
                <a:solidFill>
                  <a:srgbClr val="000000"/>
                </a:solidFill>
                <a:latin typeface="Times New Roman"/>
                <a:ea typeface="Times New Roman"/>
              </a:rPr>
              <a:t>cfu</a:t>
            </a:r>
            <a:r>
              <a:rPr lang="en-GB" dirty="0">
                <a:solidFill>
                  <a:srgbClr val="000000"/>
                </a:solidFill>
                <a:latin typeface="Times New Roman"/>
                <a:ea typeface="Times New Roman"/>
              </a:rPr>
              <a:t>/g</a:t>
            </a:r>
            <a:endParaRPr lang="fr-FR" dirty="0">
              <a:latin typeface="Times New Roman"/>
              <a:ea typeface="Times New Roman"/>
            </a:endParaRPr>
          </a:p>
        </p:txBody>
      </p:sp>
      <p:sp>
        <p:nvSpPr>
          <p:cNvPr id="31" name="Rectangle 30"/>
          <p:cNvSpPr/>
          <p:nvPr/>
        </p:nvSpPr>
        <p:spPr>
          <a:xfrm>
            <a:off x="6307204" y="5984820"/>
            <a:ext cx="3334491" cy="369332"/>
          </a:xfrm>
          <a:prstGeom prst="rect">
            <a:avLst/>
          </a:prstGeom>
        </p:spPr>
        <p:txBody>
          <a:bodyPr wrap="none">
            <a:spAutoFit/>
          </a:bodyPr>
          <a:lstStyle/>
          <a:p>
            <a:r>
              <a:rPr lang="en-GB" dirty="0">
                <a:solidFill>
                  <a:srgbClr val="000000"/>
                </a:solidFill>
                <a:latin typeface="Times New Roman"/>
                <a:ea typeface="Times New Roman"/>
              </a:rPr>
              <a:t>Serotype 1/2a with a β-</a:t>
            </a:r>
            <a:r>
              <a:rPr lang="en-GB" dirty="0" err="1">
                <a:solidFill>
                  <a:srgbClr val="000000"/>
                </a:solidFill>
                <a:latin typeface="Times New Roman"/>
                <a:ea typeface="Times New Roman"/>
              </a:rPr>
              <a:t>hemolysis</a:t>
            </a:r>
            <a:r>
              <a:rPr lang="en-GB" dirty="0">
                <a:solidFill>
                  <a:srgbClr val="000000"/>
                </a:solidFill>
                <a:latin typeface="Times New Roman"/>
                <a:ea typeface="Times New Roman"/>
              </a:rPr>
              <a:t>.</a:t>
            </a:r>
            <a:endParaRPr lang="fr-FR" dirty="0">
              <a:latin typeface="Times New Roman"/>
              <a:ea typeface="Times New Roman"/>
            </a:endParaRPr>
          </a:p>
        </p:txBody>
      </p:sp>
      <p:sp>
        <p:nvSpPr>
          <p:cNvPr id="33" name="Titre 1"/>
          <p:cNvSpPr>
            <a:spLocks noGrp="1"/>
          </p:cNvSpPr>
          <p:nvPr>
            <p:ph type="title"/>
          </p:nvPr>
        </p:nvSpPr>
        <p:spPr>
          <a:xfrm>
            <a:off x="4492183" y="83443"/>
            <a:ext cx="6295921" cy="576259"/>
          </a:xfrm>
        </p:spPr>
        <p:txBody>
          <a:bodyPr>
            <a:noAutofit/>
          </a:bodyPr>
          <a:lstStyle/>
          <a:p>
            <a:r>
              <a:rPr lang="en-US" sz="2800" dirty="0" smtClean="0"/>
              <a:t>Time line: case of Lm contamination (1/3)</a:t>
            </a:r>
            <a:endParaRPr lang="en-US" sz="2800" dirty="0"/>
          </a:p>
        </p:txBody>
      </p:sp>
    </p:spTree>
    <p:extLst>
      <p:ext uri="{BB962C8B-B14F-4D97-AF65-F5344CB8AC3E}">
        <p14:creationId xmlns:p14="http://schemas.microsoft.com/office/powerpoint/2010/main" val="3113094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3" grpId="0"/>
      <p:bldP spid="16" grpId="0"/>
      <p:bldP spid="17" grpId="0"/>
      <p:bldP spid="19" grpId="0" animBg="1"/>
      <p:bldP spid="20" grpId="0" animBg="1"/>
      <p:bldP spid="21" grpId="0" animBg="1"/>
      <p:bldP spid="23" grpId="0"/>
      <p:bldP spid="24" grpId="0" animBg="1"/>
      <p:bldP spid="25" grpId="0"/>
      <p:bldP spid="26" grpId="0"/>
      <p:bldP spid="27" grpId="0"/>
      <p:bldP spid="28" grpId="0" animBg="1"/>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92183" y="83443"/>
            <a:ext cx="6295921" cy="576259"/>
          </a:xfrm>
        </p:spPr>
        <p:txBody>
          <a:bodyPr>
            <a:noAutofit/>
          </a:bodyPr>
          <a:lstStyle/>
          <a:p>
            <a:r>
              <a:rPr lang="en-US" sz="2800" dirty="0" smtClean="0"/>
              <a:t>Time line: case of Lm contamination (2/3)</a:t>
            </a:r>
            <a:endParaRPr lang="en-US" sz="2800"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822831738"/>
              </p:ext>
            </p:extLst>
          </p:nvPr>
        </p:nvGraphicFramePr>
        <p:xfrm>
          <a:off x="364550" y="2716630"/>
          <a:ext cx="10248016" cy="1070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14</a:t>
            </a:fld>
            <a:endParaRPr kumimoji="0" lang="en-US"/>
          </a:p>
        </p:txBody>
      </p:sp>
      <p:sp>
        <p:nvSpPr>
          <p:cNvPr id="12" name="Rectangle 11"/>
          <p:cNvSpPr/>
          <p:nvPr/>
        </p:nvSpPr>
        <p:spPr>
          <a:xfrm>
            <a:off x="440240" y="834523"/>
            <a:ext cx="1752658" cy="1477328"/>
          </a:xfrm>
          <a:prstGeom prst="rect">
            <a:avLst/>
          </a:prstGeom>
        </p:spPr>
        <p:txBody>
          <a:bodyPr wrap="square">
            <a:spAutoFit/>
          </a:bodyPr>
          <a:lstStyle/>
          <a:p>
            <a:pPr marR="160020"/>
            <a:r>
              <a:rPr lang="en-GB" dirty="0" smtClean="0">
                <a:solidFill>
                  <a:srgbClr val="000000"/>
                </a:solidFill>
                <a:latin typeface="Times New Roman"/>
                <a:ea typeface="Times New Roman"/>
              </a:rPr>
              <a:t>pools </a:t>
            </a:r>
            <a:r>
              <a:rPr lang="en-GB" dirty="0">
                <a:solidFill>
                  <a:srgbClr val="000000"/>
                </a:solidFill>
                <a:latin typeface="Times New Roman"/>
                <a:ea typeface="Times New Roman"/>
              </a:rPr>
              <a:t>of 20 samples of milk from goats </a:t>
            </a:r>
            <a:r>
              <a:rPr lang="en-GB" dirty="0" smtClean="0">
                <a:solidFill>
                  <a:srgbClr val="000000"/>
                </a:solidFill>
                <a:latin typeface="Times New Roman"/>
                <a:ea typeface="Times New Roman"/>
              </a:rPr>
              <a:t>directly </a:t>
            </a:r>
            <a:r>
              <a:rPr lang="en-GB" dirty="0">
                <a:solidFill>
                  <a:srgbClr val="000000"/>
                </a:solidFill>
                <a:latin typeface="Times New Roman"/>
                <a:ea typeface="Times New Roman"/>
              </a:rPr>
              <a:t>after </a:t>
            </a:r>
            <a:r>
              <a:rPr lang="en-GB" dirty="0" smtClean="0">
                <a:solidFill>
                  <a:srgbClr val="000000"/>
                </a:solidFill>
                <a:latin typeface="Times New Roman"/>
                <a:ea typeface="Times New Roman"/>
              </a:rPr>
              <a:t>milking. </a:t>
            </a:r>
            <a:endParaRPr lang="fr-FR" dirty="0">
              <a:latin typeface="Times New Roman"/>
              <a:ea typeface="Times New Roman"/>
            </a:endParaRPr>
          </a:p>
        </p:txBody>
      </p:sp>
      <p:sp>
        <p:nvSpPr>
          <p:cNvPr id="13" name="Rectangle 12"/>
          <p:cNvSpPr/>
          <p:nvPr/>
        </p:nvSpPr>
        <p:spPr>
          <a:xfrm>
            <a:off x="463136" y="371573"/>
            <a:ext cx="1454244" cy="369332"/>
          </a:xfrm>
          <a:prstGeom prst="rect">
            <a:avLst/>
          </a:prstGeom>
        </p:spPr>
        <p:txBody>
          <a:bodyPr wrap="none">
            <a:spAutoFit/>
          </a:bodyPr>
          <a:lstStyle/>
          <a:p>
            <a:r>
              <a:rPr lang="en-GB" dirty="0" smtClean="0">
                <a:solidFill>
                  <a:srgbClr val="000000"/>
                </a:solidFill>
                <a:latin typeface="Times New Roman"/>
                <a:ea typeface="Times New Roman"/>
              </a:rPr>
              <a:t>15-18 July 05 </a:t>
            </a:r>
            <a:endParaRPr lang="fr-FR" dirty="0">
              <a:latin typeface="Times New Roman"/>
              <a:ea typeface="Times New Roman"/>
            </a:endParaRPr>
          </a:p>
        </p:txBody>
      </p:sp>
      <p:sp>
        <p:nvSpPr>
          <p:cNvPr id="16" name="Rectangle 15"/>
          <p:cNvSpPr/>
          <p:nvPr/>
        </p:nvSpPr>
        <p:spPr>
          <a:xfrm>
            <a:off x="1929335" y="1064521"/>
            <a:ext cx="1471275" cy="1477328"/>
          </a:xfrm>
          <a:prstGeom prst="rect">
            <a:avLst/>
          </a:prstGeom>
        </p:spPr>
        <p:txBody>
          <a:bodyPr wrap="square">
            <a:spAutoFit/>
          </a:bodyPr>
          <a:lstStyle/>
          <a:p>
            <a:pPr marR="160020"/>
            <a:r>
              <a:rPr lang="en-GB" dirty="0">
                <a:solidFill>
                  <a:srgbClr val="000000"/>
                </a:solidFill>
                <a:latin typeface="Times New Roman"/>
                <a:ea typeface="Times New Roman"/>
              </a:rPr>
              <a:t>Transfer of the goat to the faculty </a:t>
            </a:r>
            <a:r>
              <a:rPr lang="en-GB" dirty="0" smtClean="0">
                <a:solidFill>
                  <a:srgbClr val="000000"/>
                </a:solidFill>
                <a:latin typeface="Times New Roman"/>
                <a:ea typeface="Times New Roman"/>
              </a:rPr>
              <a:t>veterinary medicine. </a:t>
            </a:r>
            <a:endParaRPr lang="fr-FR" dirty="0">
              <a:latin typeface="Times New Roman"/>
              <a:ea typeface="Times New Roman"/>
            </a:endParaRPr>
          </a:p>
        </p:txBody>
      </p:sp>
      <p:sp>
        <p:nvSpPr>
          <p:cNvPr id="17" name="Rectangle 16"/>
          <p:cNvSpPr/>
          <p:nvPr/>
        </p:nvSpPr>
        <p:spPr>
          <a:xfrm>
            <a:off x="1929335" y="465191"/>
            <a:ext cx="1146543" cy="369332"/>
          </a:xfrm>
          <a:prstGeom prst="rect">
            <a:avLst/>
          </a:prstGeom>
        </p:spPr>
        <p:txBody>
          <a:bodyPr wrap="none">
            <a:spAutoFit/>
          </a:bodyPr>
          <a:lstStyle/>
          <a:p>
            <a:r>
              <a:rPr lang="en-GB" dirty="0" smtClean="0">
                <a:solidFill>
                  <a:srgbClr val="000000"/>
                </a:solidFill>
                <a:latin typeface="Times New Roman"/>
                <a:ea typeface="Times New Roman"/>
              </a:rPr>
              <a:t>19 July 05 </a:t>
            </a:r>
            <a:endParaRPr lang="fr-FR" dirty="0">
              <a:latin typeface="Times New Roman"/>
              <a:ea typeface="Times New Roman"/>
            </a:endParaRPr>
          </a:p>
        </p:txBody>
      </p:sp>
      <p:sp>
        <p:nvSpPr>
          <p:cNvPr id="21" name="Flèche vers le haut 20"/>
          <p:cNvSpPr/>
          <p:nvPr/>
        </p:nvSpPr>
        <p:spPr>
          <a:xfrm flipV="1">
            <a:off x="804943" y="2588629"/>
            <a:ext cx="164635" cy="3749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714836" y="556239"/>
            <a:ext cx="1287544" cy="369332"/>
          </a:xfrm>
          <a:prstGeom prst="rect">
            <a:avLst/>
          </a:prstGeom>
        </p:spPr>
        <p:txBody>
          <a:bodyPr wrap="none">
            <a:spAutoFit/>
          </a:bodyPr>
          <a:lstStyle/>
          <a:p>
            <a:r>
              <a:rPr lang="en-GB" dirty="0" smtClean="0">
                <a:solidFill>
                  <a:srgbClr val="000000"/>
                </a:solidFill>
                <a:latin typeface="Times New Roman"/>
                <a:ea typeface="Times New Roman"/>
              </a:rPr>
              <a:t>End July 05 </a:t>
            </a:r>
            <a:endParaRPr lang="fr-FR" dirty="0">
              <a:latin typeface="Times New Roman"/>
              <a:ea typeface="Times New Roman"/>
            </a:endParaRPr>
          </a:p>
        </p:txBody>
      </p:sp>
      <p:sp>
        <p:nvSpPr>
          <p:cNvPr id="24" name="Flèche vers le haut 23"/>
          <p:cNvSpPr/>
          <p:nvPr/>
        </p:nvSpPr>
        <p:spPr>
          <a:xfrm flipV="1">
            <a:off x="3991550" y="2588629"/>
            <a:ext cx="164635" cy="3749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512412" y="1122817"/>
            <a:ext cx="2447217" cy="1200329"/>
          </a:xfrm>
          <a:prstGeom prst="rect">
            <a:avLst/>
          </a:prstGeom>
        </p:spPr>
        <p:txBody>
          <a:bodyPr wrap="square">
            <a:spAutoFit/>
          </a:bodyPr>
          <a:lstStyle/>
          <a:p>
            <a:pPr marR="160020"/>
            <a:r>
              <a:rPr lang="en-GB" dirty="0">
                <a:solidFill>
                  <a:srgbClr val="000000"/>
                </a:solidFill>
                <a:latin typeface="Times New Roman"/>
                <a:ea typeface="Times New Roman"/>
              </a:rPr>
              <a:t>Re-start of the fabrication process with mandatory </a:t>
            </a:r>
            <a:r>
              <a:rPr lang="en-GB" dirty="0" smtClean="0">
                <a:solidFill>
                  <a:srgbClr val="000000"/>
                </a:solidFill>
                <a:latin typeface="Times New Roman"/>
                <a:ea typeface="Times New Roman"/>
              </a:rPr>
              <a:t>analyses</a:t>
            </a:r>
            <a:endParaRPr lang="fr-FR" dirty="0">
              <a:latin typeface="Times New Roman"/>
              <a:ea typeface="Times New Roman"/>
            </a:endParaRPr>
          </a:p>
        </p:txBody>
      </p:sp>
      <p:sp>
        <p:nvSpPr>
          <p:cNvPr id="27" name="Rectangle 26"/>
          <p:cNvSpPr/>
          <p:nvPr/>
        </p:nvSpPr>
        <p:spPr>
          <a:xfrm>
            <a:off x="6184950" y="952113"/>
            <a:ext cx="1922334" cy="369332"/>
          </a:xfrm>
          <a:prstGeom prst="rect">
            <a:avLst/>
          </a:prstGeom>
        </p:spPr>
        <p:txBody>
          <a:bodyPr wrap="none">
            <a:spAutoFit/>
          </a:bodyPr>
          <a:lstStyle/>
          <a:p>
            <a:r>
              <a:rPr lang="en-GB" dirty="0" smtClean="0">
                <a:solidFill>
                  <a:srgbClr val="000000"/>
                </a:solidFill>
                <a:latin typeface="Times New Roman"/>
                <a:ea typeface="Times New Roman"/>
              </a:rPr>
              <a:t>14-22 </a:t>
            </a:r>
            <a:r>
              <a:rPr lang="en-GB" dirty="0">
                <a:solidFill>
                  <a:srgbClr val="000000"/>
                </a:solidFill>
                <a:latin typeface="Times New Roman"/>
                <a:ea typeface="Times New Roman"/>
              </a:rPr>
              <a:t>S</a:t>
            </a:r>
            <a:r>
              <a:rPr lang="en-GB" dirty="0" smtClean="0">
                <a:solidFill>
                  <a:srgbClr val="000000"/>
                </a:solidFill>
                <a:latin typeface="Times New Roman"/>
                <a:ea typeface="Times New Roman"/>
              </a:rPr>
              <a:t>ept July 05 </a:t>
            </a:r>
            <a:endParaRPr lang="fr-FR" dirty="0">
              <a:latin typeface="Times New Roman"/>
              <a:ea typeface="Times New Roman"/>
            </a:endParaRPr>
          </a:p>
        </p:txBody>
      </p:sp>
      <p:sp>
        <p:nvSpPr>
          <p:cNvPr id="28" name="Flèche vers le haut 27"/>
          <p:cNvSpPr/>
          <p:nvPr/>
        </p:nvSpPr>
        <p:spPr>
          <a:xfrm flipV="1">
            <a:off x="6438767" y="2564629"/>
            <a:ext cx="164635" cy="3749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162054" y="1317520"/>
            <a:ext cx="1716908" cy="1200329"/>
          </a:xfrm>
          <a:prstGeom prst="rect">
            <a:avLst/>
          </a:prstGeom>
        </p:spPr>
        <p:txBody>
          <a:bodyPr wrap="square">
            <a:spAutoFit/>
          </a:bodyPr>
          <a:lstStyle/>
          <a:p>
            <a:pPr marR="160020"/>
            <a:r>
              <a:rPr lang="en-GB" dirty="0">
                <a:solidFill>
                  <a:srgbClr val="000000"/>
                </a:solidFill>
                <a:latin typeface="Times New Roman"/>
                <a:ea typeface="Times New Roman"/>
              </a:rPr>
              <a:t>Milk samples taken on the hospitalized </a:t>
            </a:r>
            <a:r>
              <a:rPr lang="en-GB" dirty="0" smtClean="0">
                <a:solidFill>
                  <a:srgbClr val="000000"/>
                </a:solidFill>
                <a:latin typeface="Times New Roman"/>
                <a:ea typeface="Times New Roman"/>
              </a:rPr>
              <a:t>goat</a:t>
            </a:r>
            <a:endParaRPr lang="fr-FR" dirty="0">
              <a:latin typeface="Times New Roman"/>
              <a:ea typeface="Times New Roman"/>
            </a:endParaRPr>
          </a:p>
        </p:txBody>
      </p:sp>
      <p:sp>
        <p:nvSpPr>
          <p:cNvPr id="30" name="Rectangle 29"/>
          <p:cNvSpPr/>
          <p:nvPr/>
        </p:nvSpPr>
        <p:spPr>
          <a:xfrm>
            <a:off x="5947870" y="3886423"/>
            <a:ext cx="3142334" cy="1754327"/>
          </a:xfrm>
          <a:prstGeom prst="rect">
            <a:avLst/>
          </a:prstGeom>
        </p:spPr>
        <p:txBody>
          <a:bodyPr wrap="square">
            <a:spAutoFit/>
          </a:bodyPr>
          <a:lstStyle/>
          <a:p>
            <a:pPr marL="342900" lvl="0" indent="-342900">
              <a:buFont typeface="Wingdings"/>
              <a:buChar char=""/>
              <a:tabLst>
                <a:tab pos="160020" algn="l"/>
              </a:tabLst>
            </a:pPr>
            <a:r>
              <a:rPr lang="en-GB" dirty="0">
                <a:solidFill>
                  <a:srgbClr val="000000"/>
                </a:solidFill>
                <a:latin typeface="Times New Roman"/>
                <a:ea typeface="Times New Roman"/>
              </a:rPr>
              <a:t>4.3.10² </a:t>
            </a:r>
            <a:r>
              <a:rPr lang="en-GB" dirty="0" err="1">
                <a:solidFill>
                  <a:srgbClr val="000000"/>
                </a:solidFill>
                <a:latin typeface="Times New Roman"/>
                <a:ea typeface="Times New Roman"/>
              </a:rPr>
              <a:t>cfu</a:t>
            </a:r>
            <a:r>
              <a:rPr lang="en-GB" dirty="0">
                <a:solidFill>
                  <a:srgbClr val="000000"/>
                </a:solidFill>
                <a:latin typeface="Times New Roman"/>
                <a:ea typeface="Times New Roman"/>
              </a:rPr>
              <a:t> </a:t>
            </a:r>
            <a:r>
              <a:rPr lang="en-GB" i="1" dirty="0">
                <a:solidFill>
                  <a:srgbClr val="000000"/>
                </a:solidFill>
                <a:latin typeface="Times New Roman"/>
                <a:ea typeface="Times New Roman"/>
              </a:rPr>
              <a:t>L. </a:t>
            </a:r>
            <a:r>
              <a:rPr lang="en-GB" i="1" dirty="0" err="1">
                <a:solidFill>
                  <a:srgbClr val="000000"/>
                </a:solidFill>
                <a:latin typeface="Times New Roman"/>
                <a:ea typeface="Times New Roman"/>
              </a:rPr>
              <a:t>monocytogenes</a:t>
            </a:r>
            <a:r>
              <a:rPr lang="en-GB" dirty="0">
                <a:solidFill>
                  <a:srgbClr val="000000"/>
                </a:solidFill>
                <a:latin typeface="Times New Roman"/>
                <a:ea typeface="Times New Roman"/>
              </a:rPr>
              <a:t>/ml for the right part. </a:t>
            </a:r>
            <a:r>
              <a:rPr lang="en-GB" dirty="0" smtClean="0">
                <a:solidFill>
                  <a:srgbClr val="000000"/>
                </a:solidFill>
                <a:latin typeface="Times New Roman"/>
                <a:ea typeface="Times New Roman"/>
              </a:rPr>
              <a:t>Absence </a:t>
            </a:r>
            <a:r>
              <a:rPr lang="en-GB" dirty="0">
                <a:solidFill>
                  <a:srgbClr val="000000"/>
                </a:solidFill>
                <a:latin typeface="Times New Roman"/>
                <a:ea typeface="Times New Roman"/>
              </a:rPr>
              <a:t>of </a:t>
            </a:r>
            <a:r>
              <a:rPr lang="en-GB" i="1" dirty="0">
                <a:solidFill>
                  <a:srgbClr val="000000"/>
                </a:solidFill>
                <a:latin typeface="Times New Roman"/>
                <a:ea typeface="Times New Roman"/>
              </a:rPr>
              <a:t>L. </a:t>
            </a:r>
            <a:r>
              <a:rPr lang="en-GB" i="1" dirty="0" err="1">
                <a:solidFill>
                  <a:srgbClr val="000000"/>
                </a:solidFill>
                <a:latin typeface="Times New Roman"/>
                <a:ea typeface="Times New Roman"/>
              </a:rPr>
              <a:t>monocytogenes</a:t>
            </a:r>
            <a:r>
              <a:rPr lang="en-GB" dirty="0">
                <a:solidFill>
                  <a:srgbClr val="000000"/>
                </a:solidFill>
                <a:latin typeface="Times New Roman"/>
                <a:ea typeface="Times New Roman"/>
              </a:rPr>
              <a:t> in 25 ml for the left part of the mammary gland</a:t>
            </a:r>
            <a:endParaRPr lang="fr-FR" dirty="0">
              <a:latin typeface="Times New Roman"/>
              <a:ea typeface="Times New Roman"/>
            </a:endParaRPr>
          </a:p>
        </p:txBody>
      </p:sp>
      <p:sp>
        <p:nvSpPr>
          <p:cNvPr id="3" name="Rectangle 2"/>
          <p:cNvSpPr/>
          <p:nvPr/>
        </p:nvSpPr>
        <p:spPr>
          <a:xfrm>
            <a:off x="364550" y="3751116"/>
            <a:ext cx="1352358" cy="2031325"/>
          </a:xfrm>
          <a:prstGeom prst="rect">
            <a:avLst/>
          </a:prstGeom>
        </p:spPr>
        <p:txBody>
          <a:bodyPr wrap="square">
            <a:spAutoFit/>
          </a:bodyPr>
          <a:lstStyle/>
          <a:p>
            <a:r>
              <a:rPr lang="en-GB" dirty="0">
                <a:solidFill>
                  <a:srgbClr val="000000"/>
                </a:solidFill>
                <a:latin typeface="Times New Roman"/>
                <a:ea typeface="Times New Roman"/>
              </a:rPr>
              <a:t>Only 1 pool </a:t>
            </a:r>
            <a:r>
              <a:rPr lang="en-GB" dirty="0" smtClean="0">
                <a:solidFill>
                  <a:srgbClr val="000000"/>
                </a:solidFill>
                <a:latin typeface="Times New Roman"/>
                <a:ea typeface="Times New Roman"/>
              </a:rPr>
              <a:t>positive + only </a:t>
            </a:r>
            <a:r>
              <a:rPr lang="en-GB" dirty="0">
                <a:solidFill>
                  <a:srgbClr val="000000"/>
                </a:solidFill>
                <a:latin typeface="Times New Roman"/>
                <a:ea typeface="Times New Roman"/>
              </a:rPr>
              <a:t>one clearly excreting goat in the herd.</a:t>
            </a:r>
            <a:endParaRPr lang="fr-FR" dirty="0">
              <a:latin typeface="Times New Roman"/>
              <a:ea typeface="Times New Roman"/>
            </a:endParaRPr>
          </a:p>
        </p:txBody>
      </p:sp>
      <p:sp>
        <p:nvSpPr>
          <p:cNvPr id="32" name="Flèche vers le haut 31"/>
          <p:cNvSpPr/>
          <p:nvPr/>
        </p:nvSpPr>
        <p:spPr>
          <a:xfrm flipV="1">
            <a:off x="2292646" y="2553533"/>
            <a:ext cx="164635" cy="3749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870052" y="4015630"/>
            <a:ext cx="1175964" cy="1200329"/>
          </a:xfrm>
          <a:prstGeom prst="rect">
            <a:avLst/>
          </a:prstGeom>
        </p:spPr>
        <p:txBody>
          <a:bodyPr wrap="square">
            <a:spAutoFit/>
          </a:bodyPr>
          <a:lstStyle/>
          <a:p>
            <a:r>
              <a:rPr lang="en-GB" dirty="0">
                <a:solidFill>
                  <a:srgbClr val="000000"/>
                </a:solidFill>
                <a:latin typeface="Times New Roman"/>
                <a:ea typeface="Times New Roman"/>
              </a:rPr>
              <a:t>No clinical signs </a:t>
            </a:r>
            <a:r>
              <a:rPr lang="en-GB" dirty="0" smtClean="0">
                <a:solidFill>
                  <a:srgbClr val="000000"/>
                </a:solidFill>
                <a:latin typeface="Times New Roman"/>
                <a:ea typeface="Times New Roman"/>
              </a:rPr>
              <a:t>observed</a:t>
            </a:r>
            <a:endParaRPr lang="fr-FR" dirty="0">
              <a:latin typeface="Times New Roman"/>
              <a:ea typeface="Times New Roman"/>
            </a:endParaRPr>
          </a:p>
        </p:txBody>
      </p:sp>
      <p:sp>
        <p:nvSpPr>
          <p:cNvPr id="9" name="Rectangle 8"/>
          <p:cNvSpPr/>
          <p:nvPr/>
        </p:nvSpPr>
        <p:spPr>
          <a:xfrm>
            <a:off x="3260879" y="3746321"/>
            <a:ext cx="2698750" cy="2031325"/>
          </a:xfrm>
          <a:prstGeom prst="rect">
            <a:avLst/>
          </a:prstGeom>
        </p:spPr>
        <p:txBody>
          <a:bodyPr>
            <a:spAutoFit/>
          </a:bodyPr>
          <a:lstStyle/>
          <a:p>
            <a:pPr marR="160020" lvl="0"/>
            <a:r>
              <a:rPr lang="en-GB" dirty="0" smtClean="0">
                <a:solidFill>
                  <a:srgbClr val="000000"/>
                </a:solidFill>
                <a:latin typeface="Times New Roman"/>
                <a:ea typeface="Times New Roman"/>
              </a:rPr>
              <a:t>5 </a:t>
            </a:r>
            <a:r>
              <a:rPr lang="en-GB" dirty="0">
                <a:solidFill>
                  <a:srgbClr val="000000"/>
                </a:solidFill>
                <a:latin typeface="Times New Roman"/>
                <a:ea typeface="Times New Roman"/>
              </a:rPr>
              <a:t>samples on the 1st batch of the final products, then 1 sample each [for the next] 5 batches of final products – both ripened goat cheese and not </a:t>
            </a:r>
            <a:r>
              <a:rPr lang="en-GB" dirty="0" smtClean="0">
                <a:solidFill>
                  <a:srgbClr val="000000"/>
                </a:solidFill>
                <a:latin typeface="Times New Roman"/>
                <a:ea typeface="Times New Roman"/>
              </a:rPr>
              <a:t>ripened.</a:t>
            </a:r>
            <a:endParaRPr lang="fr-FR" dirty="0">
              <a:solidFill>
                <a:prstClr val="black"/>
              </a:solidFill>
              <a:latin typeface="Times New Roman"/>
              <a:ea typeface="Times New Roman"/>
            </a:endParaRPr>
          </a:p>
        </p:txBody>
      </p:sp>
      <p:sp>
        <p:nvSpPr>
          <p:cNvPr id="10" name="Rectangle 9"/>
          <p:cNvSpPr/>
          <p:nvPr/>
        </p:nvSpPr>
        <p:spPr>
          <a:xfrm>
            <a:off x="3440920" y="5790807"/>
            <a:ext cx="1753260" cy="646331"/>
          </a:xfrm>
          <a:prstGeom prst="rect">
            <a:avLst/>
          </a:prstGeom>
        </p:spPr>
        <p:txBody>
          <a:bodyPr wrap="square">
            <a:spAutoFit/>
          </a:bodyPr>
          <a:lstStyle/>
          <a:p>
            <a:r>
              <a:rPr lang="en-GB" dirty="0">
                <a:solidFill>
                  <a:srgbClr val="000000"/>
                </a:solidFill>
                <a:latin typeface="Times New Roman"/>
                <a:ea typeface="Times New Roman"/>
              </a:rPr>
              <a:t>no </a:t>
            </a:r>
            <a:r>
              <a:rPr lang="en-GB" i="1" dirty="0">
                <a:solidFill>
                  <a:srgbClr val="000000"/>
                </a:solidFill>
                <a:latin typeface="Times New Roman"/>
                <a:ea typeface="Times New Roman"/>
              </a:rPr>
              <a:t>L. </a:t>
            </a:r>
            <a:r>
              <a:rPr lang="en-GB" i="1" dirty="0" smtClean="0">
                <a:solidFill>
                  <a:srgbClr val="000000"/>
                </a:solidFill>
                <a:latin typeface="Times New Roman"/>
                <a:ea typeface="Times New Roman"/>
              </a:rPr>
              <a:t>m </a:t>
            </a:r>
            <a:r>
              <a:rPr lang="en-GB" dirty="0" smtClean="0">
                <a:solidFill>
                  <a:srgbClr val="000000"/>
                </a:solidFill>
                <a:latin typeface="Times New Roman"/>
                <a:ea typeface="Times New Roman"/>
              </a:rPr>
              <a:t>found </a:t>
            </a:r>
            <a:r>
              <a:rPr lang="en-GB" dirty="0">
                <a:solidFill>
                  <a:srgbClr val="000000"/>
                </a:solidFill>
                <a:latin typeface="Times New Roman"/>
                <a:ea typeface="Times New Roman"/>
              </a:rPr>
              <a:t>in the </a:t>
            </a:r>
            <a:r>
              <a:rPr lang="en-GB" dirty="0" smtClean="0">
                <a:solidFill>
                  <a:srgbClr val="000000"/>
                </a:solidFill>
                <a:latin typeface="Times New Roman"/>
                <a:ea typeface="Times New Roman"/>
              </a:rPr>
              <a:t>products</a:t>
            </a:r>
            <a:endParaRPr lang="fr-FR" dirty="0">
              <a:latin typeface="Times New Roman"/>
              <a:ea typeface="Times New Roman"/>
            </a:endParaRPr>
          </a:p>
        </p:txBody>
      </p:sp>
    </p:spTree>
    <p:extLst>
      <p:ext uri="{BB962C8B-B14F-4D97-AF65-F5344CB8AC3E}">
        <p14:creationId xmlns:p14="http://schemas.microsoft.com/office/powerpoint/2010/main" val="3271636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21" grpId="0" animBg="1"/>
      <p:bldP spid="23" grpId="0"/>
      <p:bldP spid="24" grpId="0" animBg="1"/>
      <p:bldP spid="25" grpId="0"/>
      <p:bldP spid="27" grpId="0"/>
      <p:bldP spid="28" grpId="0" animBg="1"/>
      <p:bldP spid="29" grpId="0"/>
      <p:bldP spid="30" grpId="0"/>
      <p:bldP spid="3" grpId="0"/>
      <p:bldP spid="32" grpId="0" animBg="1"/>
      <p:bldP spid="6"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92183" y="83443"/>
            <a:ext cx="6295921" cy="576259"/>
          </a:xfrm>
        </p:spPr>
        <p:txBody>
          <a:bodyPr>
            <a:noAutofit/>
          </a:bodyPr>
          <a:lstStyle/>
          <a:p>
            <a:r>
              <a:rPr lang="en-US" sz="2800" dirty="0" smtClean="0"/>
              <a:t>Time line: case of Lm contamination (3/3)</a:t>
            </a:r>
            <a:endParaRPr lang="en-US" sz="2800"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396621469"/>
              </p:ext>
            </p:extLst>
          </p:nvPr>
        </p:nvGraphicFramePr>
        <p:xfrm>
          <a:off x="364550" y="2716630"/>
          <a:ext cx="10248016" cy="1070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15</a:t>
            </a:fld>
            <a:endParaRPr kumimoji="0" lang="en-US"/>
          </a:p>
        </p:txBody>
      </p:sp>
      <p:sp>
        <p:nvSpPr>
          <p:cNvPr id="12" name="Rectangle 11"/>
          <p:cNvSpPr/>
          <p:nvPr/>
        </p:nvSpPr>
        <p:spPr>
          <a:xfrm>
            <a:off x="93249" y="4227289"/>
            <a:ext cx="1752658" cy="2308324"/>
          </a:xfrm>
          <a:prstGeom prst="rect">
            <a:avLst/>
          </a:prstGeom>
        </p:spPr>
        <p:txBody>
          <a:bodyPr wrap="square">
            <a:spAutoFit/>
          </a:bodyPr>
          <a:lstStyle/>
          <a:p>
            <a:pPr marR="160020"/>
            <a:r>
              <a:rPr lang="en-GB" dirty="0" smtClean="0">
                <a:solidFill>
                  <a:srgbClr val="000000"/>
                </a:solidFill>
                <a:latin typeface="Times New Roman"/>
                <a:ea typeface="Times New Roman"/>
              </a:rPr>
              <a:t>Strain sent </a:t>
            </a:r>
            <a:r>
              <a:rPr lang="en-GB" dirty="0">
                <a:solidFill>
                  <a:srgbClr val="000000"/>
                </a:solidFill>
                <a:latin typeface="Times New Roman"/>
                <a:ea typeface="Times New Roman"/>
              </a:rPr>
              <a:t>to the </a:t>
            </a:r>
            <a:r>
              <a:rPr lang="en-GB" dirty="0" smtClean="0">
                <a:solidFill>
                  <a:srgbClr val="000000"/>
                </a:solidFill>
                <a:latin typeface="Times New Roman"/>
                <a:ea typeface="Times New Roman"/>
              </a:rPr>
              <a:t>(</a:t>
            </a:r>
            <a:r>
              <a:rPr lang="en-GB" dirty="0">
                <a:solidFill>
                  <a:srgbClr val="000000"/>
                </a:solidFill>
                <a:latin typeface="Times New Roman"/>
                <a:ea typeface="Times New Roman"/>
              </a:rPr>
              <a:t>NRL) in </a:t>
            </a:r>
            <a:r>
              <a:rPr lang="en-GB" dirty="0" smtClean="0">
                <a:solidFill>
                  <a:srgbClr val="000000"/>
                </a:solidFill>
                <a:latin typeface="Times New Roman"/>
                <a:ea typeface="Times New Roman"/>
              </a:rPr>
              <a:t>Brussels. </a:t>
            </a:r>
            <a:r>
              <a:rPr lang="en-GB" dirty="0">
                <a:solidFill>
                  <a:srgbClr val="000000"/>
                </a:solidFill>
                <a:latin typeface="Times New Roman"/>
                <a:ea typeface="Times New Roman"/>
              </a:rPr>
              <a:t>Meanwhile, another strain </a:t>
            </a:r>
            <a:r>
              <a:rPr lang="en-GB" dirty="0" smtClean="0">
                <a:solidFill>
                  <a:srgbClr val="000000"/>
                </a:solidFill>
                <a:latin typeface="Times New Roman"/>
                <a:ea typeface="Times New Roman"/>
              </a:rPr>
              <a:t>(from </a:t>
            </a:r>
            <a:r>
              <a:rPr lang="en-GB" dirty="0">
                <a:solidFill>
                  <a:srgbClr val="000000"/>
                </a:solidFill>
                <a:latin typeface="Times New Roman"/>
                <a:ea typeface="Times New Roman"/>
              </a:rPr>
              <a:t>the </a:t>
            </a:r>
            <a:r>
              <a:rPr lang="en-GB" dirty="0" smtClean="0">
                <a:solidFill>
                  <a:srgbClr val="000000"/>
                </a:solidFill>
                <a:latin typeface="Times New Roman"/>
                <a:ea typeface="Times New Roman"/>
              </a:rPr>
              <a:t>cheese) was </a:t>
            </a:r>
            <a:r>
              <a:rPr lang="en-GB" dirty="0">
                <a:solidFill>
                  <a:srgbClr val="000000"/>
                </a:solidFill>
                <a:latin typeface="Times New Roman"/>
                <a:ea typeface="Times New Roman"/>
              </a:rPr>
              <a:t>also </a:t>
            </a:r>
            <a:r>
              <a:rPr lang="en-GB" dirty="0" smtClean="0">
                <a:solidFill>
                  <a:srgbClr val="000000"/>
                </a:solidFill>
                <a:latin typeface="Times New Roman"/>
                <a:ea typeface="Times New Roman"/>
              </a:rPr>
              <a:t>sent.</a:t>
            </a:r>
            <a:endParaRPr lang="fr-FR" dirty="0">
              <a:latin typeface="Times New Roman"/>
              <a:ea typeface="Times New Roman"/>
            </a:endParaRPr>
          </a:p>
        </p:txBody>
      </p:sp>
      <p:sp>
        <p:nvSpPr>
          <p:cNvPr id="13" name="Rectangle 12"/>
          <p:cNvSpPr/>
          <p:nvPr/>
        </p:nvSpPr>
        <p:spPr>
          <a:xfrm>
            <a:off x="150499" y="3898687"/>
            <a:ext cx="979618" cy="369332"/>
          </a:xfrm>
          <a:prstGeom prst="rect">
            <a:avLst/>
          </a:prstGeom>
        </p:spPr>
        <p:txBody>
          <a:bodyPr wrap="none">
            <a:spAutoFit/>
          </a:bodyPr>
          <a:lstStyle/>
          <a:p>
            <a:r>
              <a:rPr lang="en-GB" dirty="0" smtClean="0">
                <a:solidFill>
                  <a:srgbClr val="000000"/>
                </a:solidFill>
                <a:latin typeface="Times New Roman"/>
                <a:ea typeface="Times New Roman"/>
              </a:rPr>
              <a:t>4 Oct 05 </a:t>
            </a:r>
            <a:endParaRPr lang="fr-FR" dirty="0">
              <a:latin typeface="Times New Roman"/>
              <a:ea typeface="Times New Roman"/>
            </a:endParaRPr>
          </a:p>
        </p:txBody>
      </p:sp>
      <p:sp>
        <p:nvSpPr>
          <p:cNvPr id="16" name="Rectangle 15"/>
          <p:cNvSpPr/>
          <p:nvPr/>
        </p:nvSpPr>
        <p:spPr>
          <a:xfrm>
            <a:off x="1721643" y="564043"/>
            <a:ext cx="1471275" cy="2031325"/>
          </a:xfrm>
          <a:prstGeom prst="rect">
            <a:avLst/>
          </a:prstGeom>
        </p:spPr>
        <p:txBody>
          <a:bodyPr wrap="square">
            <a:spAutoFit/>
          </a:bodyPr>
          <a:lstStyle/>
          <a:p>
            <a:pPr marR="160020"/>
            <a:r>
              <a:rPr lang="en-GB" dirty="0" smtClean="0">
                <a:solidFill>
                  <a:srgbClr val="000000"/>
                </a:solidFill>
                <a:latin typeface="Times New Roman"/>
                <a:ea typeface="Times New Roman"/>
              </a:rPr>
              <a:t>Serotyping, </a:t>
            </a:r>
            <a:r>
              <a:rPr lang="en-GB" dirty="0" err="1" smtClean="0">
                <a:solidFill>
                  <a:srgbClr val="000000"/>
                </a:solidFill>
                <a:latin typeface="Times New Roman"/>
                <a:ea typeface="Times New Roman"/>
              </a:rPr>
              <a:t>antibiogram</a:t>
            </a:r>
            <a:r>
              <a:rPr lang="en-GB" dirty="0" smtClean="0">
                <a:solidFill>
                  <a:srgbClr val="000000"/>
                </a:solidFill>
                <a:latin typeface="Times New Roman"/>
                <a:ea typeface="Times New Roman"/>
              </a:rPr>
              <a:t> </a:t>
            </a:r>
            <a:r>
              <a:rPr lang="en-GB" dirty="0">
                <a:solidFill>
                  <a:srgbClr val="000000"/>
                </a:solidFill>
                <a:latin typeface="Times New Roman"/>
                <a:ea typeface="Times New Roman"/>
              </a:rPr>
              <a:t>and PFGE </a:t>
            </a:r>
            <a:r>
              <a:rPr lang="en-GB" dirty="0" smtClean="0">
                <a:solidFill>
                  <a:srgbClr val="000000"/>
                </a:solidFill>
                <a:latin typeface="Times New Roman"/>
                <a:ea typeface="Times New Roman"/>
              </a:rPr>
              <a:t>on both strains and human strains</a:t>
            </a:r>
            <a:endParaRPr lang="fr-FR" dirty="0">
              <a:latin typeface="Times New Roman"/>
              <a:ea typeface="Times New Roman"/>
            </a:endParaRPr>
          </a:p>
        </p:txBody>
      </p:sp>
      <p:sp>
        <p:nvSpPr>
          <p:cNvPr id="17" name="Rectangle 16"/>
          <p:cNvSpPr/>
          <p:nvPr/>
        </p:nvSpPr>
        <p:spPr>
          <a:xfrm>
            <a:off x="1513302" y="194711"/>
            <a:ext cx="1887957" cy="369332"/>
          </a:xfrm>
          <a:prstGeom prst="rect">
            <a:avLst/>
          </a:prstGeom>
        </p:spPr>
        <p:txBody>
          <a:bodyPr wrap="none">
            <a:spAutoFit/>
          </a:bodyPr>
          <a:lstStyle/>
          <a:p>
            <a:r>
              <a:rPr lang="en-GB" dirty="0" smtClean="0">
                <a:solidFill>
                  <a:srgbClr val="000000"/>
                </a:solidFill>
                <a:latin typeface="Times New Roman"/>
                <a:ea typeface="Times New Roman"/>
              </a:rPr>
              <a:t>11 </a:t>
            </a:r>
            <a:r>
              <a:rPr lang="en-GB" dirty="0">
                <a:solidFill>
                  <a:srgbClr val="000000"/>
                </a:solidFill>
                <a:latin typeface="Times New Roman"/>
                <a:ea typeface="Times New Roman"/>
              </a:rPr>
              <a:t>O</a:t>
            </a:r>
            <a:r>
              <a:rPr lang="en-GB" dirty="0" smtClean="0">
                <a:solidFill>
                  <a:srgbClr val="000000"/>
                </a:solidFill>
                <a:latin typeface="Times New Roman"/>
                <a:ea typeface="Times New Roman"/>
              </a:rPr>
              <a:t>ct – 3 Nov 05 </a:t>
            </a:r>
            <a:endParaRPr lang="fr-FR" dirty="0">
              <a:latin typeface="Times New Roman"/>
              <a:ea typeface="Times New Roman"/>
            </a:endParaRPr>
          </a:p>
        </p:txBody>
      </p:sp>
      <p:sp>
        <p:nvSpPr>
          <p:cNvPr id="21" name="Flèche vers le haut 20"/>
          <p:cNvSpPr/>
          <p:nvPr/>
        </p:nvSpPr>
        <p:spPr>
          <a:xfrm>
            <a:off x="640308" y="3586532"/>
            <a:ext cx="164635" cy="29989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3649309" y="475036"/>
            <a:ext cx="1332065" cy="369332"/>
          </a:xfrm>
          <a:prstGeom prst="rect">
            <a:avLst/>
          </a:prstGeom>
        </p:spPr>
        <p:txBody>
          <a:bodyPr wrap="none">
            <a:spAutoFit/>
          </a:bodyPr>
          <a:lstStyle/>
          <a:p>
            <a:r>
              <a:rPr lang="en-GB" dirty="0" smtClean="0">
                <a:solidFill>
                  <a:srgbClr val="000000"/>
                </a:solidFill>
                <a:latin typeface="Times New Roman"/>
                <a:ea typeface="Times New Roman"/>
              </a:rPr>
              <a:t>Sept-Dec 05 </a:t>
            </a:r>
            <a:endParaRPr lang="fr-FR" dirty="0">
              <a:latin typeface="Times New Roman"/>
              <a:ea typeface="Times New Roman"/>
            </a:endParaRPr>
          </a:p>
        </p:txBody>
      </p:sp>
      <p:sp>
        <p:nvSpPr>
          <p:cNvPr id="24" name="Flèche vers le haut 23"/>
          <p:cNvSpPr/>
          <p:nvPr/>
        </p:nvSpPr>
        <p:spPr>
          <a:xfrm flipV="1">
            <a:off x="3991550" y="2588629"/>
            <a:ext cx="164635" cy="3749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440920" y="925571"/>
            <a:ext cx="2447217" cy="1754327"/>
          </a:xfrm>
          <a:prstGeom prst="rect">
            <a:avLst/>
          </a:prstGeom>
        </p:spPr>
        <p:txBody>
          <a:bodyPr wrap="square">
            <a:spAutoFit/>
          </a:bodyPr>
          <a:lstStyle/>
          <a:p>
            <a:pPr marR="160020"/>
            <a:r>
              <a:rPr lang="en-GB" dirty="0">
                <a:solidFill>
                  <a:srgbClr val="000000"/>
                </a:solidFill>
                <a:latin typeface="Times New Roman"/>
                <a:ea typeface="Times New Roman"/>
              </a:rPr>
              <a:t>Request of surveillance of final products in the herd at a frequency of 1 analysis/15 days of production</a:t>
            </a:r>
            <a:endParaRPr lang="fr-FR" dirty="0">
              <a:latin typeface="Times New Roman"/>
              <a:ea typeface="Times New Roman"/>
            </a:endParaRPr>
          </a:p>
        </p:txBody>
      </p:sp>
      <p:sp>
        <p:nvSpPr>
          <p:cNvPr id="27" name="Rectangle 26"/>
          <p:cNvSpPr/>
          <p:nvPr/>
        </p:nvSpPr>
        <p:spPr>
          <a:xfrm>
            <a:off x="6537750" y="599313"/>
            <a:ext cx="1748984" cy="369332"/>
          </a:xfrm>
          <a:prstGeom prst="rect">
            <a:avLst/>
          </a:prstGeom>
        </p:spPr>
        <p:txBody>
          <a:bodyPr wrap="none">
            <a:spAutoFit/>
          </a:bodyPr>
          <a:lstStyle/>
          <a:p>
            <a:r>
              <a:rPr lang="en-GB" dirty="0" smtClean="0">
                <a:solidFill>
                  <a:srgbClr val="000000"/>
                </a:solidFill>
                <a:latin typeface="Times New Roman"/>
                <a:ea typeface="Times New Roman"/>
              </a:rPr>
              <a:t>From January 06 </a:t>
            </a:r>
            <a:endParaRPr lang="fr-FR" dirty="0">
              <a:latin typeface="Times New Roman"/>
              <a:ea typeface="Times New Roman"/>
            </a:endParaRPr>
          </a:p>
        </p:txBody>
      </p:sp>
      <p:sp>
        <p:nvSpPr>
          <p:cNvPr id="28" name="Flèche vers le haut 27"/>
          <p:cNvSpPr/>
          <p:nvPr/>
        </p:nvSpPr>
        <p:spPr>
          <a:xfrm flipV="1">
            <a:off x="6438767" y="2564629"/>
            <a:ext cx="164635" cy="3749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514853" y="964720"/>
            <a:ext cx="4097721" cy="1754327"/>
          </a:xfrm>
          <a:prstGeom prst="rect">
            <a:avLst/>
          </a:prstGeom>
        </p:spPr>
        <p:txBody>
          <a:bodyPr wrap="square">
            <a:spAutoFit/>
          </a:bodyPr>
          <a:lstStyle/>
          <a:p>
            <a:pPr marR="160020"/>
            <a:r>
              <a:rPr lang="en-GB" dirty="0">
                <a:solidFill>
                  <a:srgbClr val="000000"/>
                </a:solidFill>
                <a:latin typeface="Times New Roman"/>
                <a:ea typeface="Times New Roman"/>
              </a:rPr>
              <a:t>Request of surveillance of final products in the herd at a frequency of 1 analysis/6 months of production (with the following parameters: </a:t>
            </a:r>
            <a:r>
              <a:rPr lang="en-GB" i="1" dirty="0">
                <a:solidFill>
                  <a:srgbClr val="000000"/>
                </a:solidFill>
                <a:latin typeface="Times New Roman"/>
                <a:ea typeface="Times New Roman"/>
              </a:rPr>
              <a:t>Listeria</a:t>
            </a:r>
            <a:r>
              <a:rPr lang="en-GB" dirty="0">
                <a:solidFill>
                  <a:srgbClr val="000000"/>
                </a:solidFill>
                <a:latin typeface="Times New Roman"/>
                <a:ea typeface="Times New Roman"/>
              </a:rPr>
              <a:t>, Salmonella, </a:t>
            </a:r>
            <a:r>
              <a:rPr lang="en-GB" i="1" dirty="0">
                <a:solidFill>
                  <a:srgbClr val="000000"/>
                </a:solidFill>
                <a:latin typeface="Times New Roman"/>
                <a:ea typeface="Times New Roman"/>
              </a:rPr>
              <a:t>E. </a:t>
            </a:r>
            <a:r>
              <a:rPr lang="en-GB" i="1" dirty="0" smtClean="0">
                <a:solidFill>
                  <a:srgbClr val="000000"/>
                </a:solidFill>
                <a:latin typeface="Times New Roman"/>
                <a:ea typeface="Times New Roman"/>
              </a:rPr>
              <a:t>coli </a:t>
            </a:r>
            <a:r>
              <a:rPr lang="en-GB" dirty="0">
                <a:solidFill>
                  <a:srgbClr val="000000"/>
                </a:solidFill>
                <a:latin typeface="Times New Roman"/>
                <a:ea typeface="Times New Roman"/>
              </a:rPr>
              <a:t>and coagulase – positive </a:t>
            </a:r>
            <a:r>
              <a:rPr lang="en-GB" dirty="0" smtClean="0">
                <a:solidFill>
                  <a:srgbClr val="000000"/>
                </a:solidFill>
                <a:latin typeface="Times New Roman"/>
                <a:ea typeface="Times New Roman"/>
              </a:rPr>
              <a:t>staphylococci</a:t>
            </a:r>
            <a:r>
              <a:rPr lang="en-GB" dirty="0">
                <a:solidFill>
                  <a:srgbClr val="000000"/>
                </a:solidFill>
                <a:latin typeface="Times New Roman"/>
                <a:ea typeface="Times New Roman"/>
              </a:rPr>
              <a:t>).</a:t>
            </a:r>
            <a:endParaRPr lang="fr-FR" dirty="0">
              <a:latin typeface="Times New Roman"/>
              <a:ea typeface="Times New Roman"/>
            </a:endParaRPr>
          </a:p>
        </p:txBody>
      </p:sp>
      <p:sp>
        <p:nvSpPr>
          <p:cNvPr id="32" name="Flèche vers le haut 31"/>
          <p:cNvSpPr/>
          <p:nvPr/>
        </p:nvSpPr>
        <p:spPr>
          <a:xfrm flipV="1">
            <a:off x="2292646" y="2553533"/>
            <a:ext cx="164635" cy="37499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721642" y="4015630"/>
            <a:ext cx="1382904" cy="1200329"/>
          </a:xfrm>
          <a:prstGeom prst="rect">
            <a:avLst/>
          </a:prstGeom>
        </p:spPr>
        <p:txBody>
          <a:bodyPr wrap="square">
            <a:spAutoFit/>
          </a:bodyPr>
          <a:lstStyle/>
          <a:p>
            <a:r>
              <a:rPr lang="en-GB" dirty="0">
                <a:solidFill>
                  <a:srgbClr val="000000"/>
                </a:solidFill>
                <a:latin typeface="Times New Roman"/>
                <a:ea typeface="Times New Roman"/>
              </a:rPr>
              <a:t>confirmation of serotype 1/2a, with a β-</a:t>
            </a:r>
            <a:r>
              <a:rPr lang="en-GB" dirty="0" err="1">
                <a:solidFill>
                  <a:srgbClr val="000000"/>
                </a:solidFill>
                <a:latin typeface="Times New Roman"/>
                <a:ea typeface="Times New Roman"/>
              </a:rPr>
              <a:t>hemolysis</a:t>
            </a:r>
            <a:endParaRPr lang="fr-FR" dirty="0">
              <a:latin typeface="Times New Roman"/>
              <a:ea typeface="Times New Roman"/>
            </a:endParaRPr>
          </a:p>
        </p:txBody>
      </p:sp>
      <p:sp>
        <p:nvSpPr>
          <p:cNvPr id="9" name="Rectangle 8"/>
          <p:cNvSpPr/>
          <p:nvPr/>
        </p:nvSpPr>
        <p:spPr>
          <a:xfrm>
            <a:off x="3260879" y="3746321"/>
            <a:ext cx="2698750" cy="646331"/>
          </a:xfrm>
          <a:prstGeom prst="rect">
            <a:avLst/>
          </a:prstGeom>
        </p:spPr>
        <p:txBody>
          <a:bodyPr>
            <a:spAutoFit/>
          </a:bodyPr>
          <a:lstStyle/>
          <a:p>
            <a:r>
              <a:rPr lang="en-GB" dirty="0">
                <a:solidFill>
                  <a:srgbClr val="000000"/>
                </a:solidFill>
                <a:latin typeface="Times New Roman"/>
                <a:ea typeface="Times New Roman"/>
              </a:rPr>
              <a:t>no </a:t>
            </a:r>
            <a:r>
              <a:rPr lang="en-GB" i="1" dirty="0">
                <a:solidFill>
                  <a:srgbClr val="000000"/>
                </a:solidFill>
                <a:latin typeface="Times New Roman"/>
                <a:ea typeface="Times New Roman"/>
              </a:rPr>
              <a:t>L. </a:t>
            </a:r>
            <a:r>
              <a:rPr lang="en-GB" i="1" dirty="0" err="1">
                <a:solidFill>
                  <a:srgbClr val="000000"/>
                </a:solidFill>
                <a:latin typeface="Times New Roman"/>
                <a:ea typeface="Times New Roman"/>
              </a:rPr>
              <a:t>monocytogenes</a:t>
            </a:r>
            <a:r>
              <a:rPr lang="en-GB" dirty="0">
                <a:solidFill>
                  <a:srgbClr val="000000"/>
                </a:solidFill>
                <a:latin typeface="Times New Roman"/>
                <a:ea typeface="Times New Roman"/>
              </a:rPr>
              <a:t> found in the products</a:t>
            </a:r>
            <a:endParaRPr lang="fr-FR" dirty="0">
              <a:latin typeface="Times New Roman"/>
              <a:ea typeface="Times New Roman"/>
            </a:endParaRPr>
          </a:p>
        </p:txBody>
      </p:sp>
      <p:sp>
        <p:nvSpPr>
          <p:cNvPr id="22" name="Rectangle 21"/>
          <p:cNvSpPr/>
          <p:nvPr/>
        </p:nvSpPr>
        <p:spPr>
          <a:xfrm>
            <a:off x="6800056" y="3893940"/>
            <a:ext cx="2698750" cy="646331"/>
          </a:xfrm>
          <a:prstGeom prst="rect">
            <a:avLst/>
          </a:prstGeom>
        </p:spPr>
        <p:txBody>
          <a:bodyPr>
            <a:spAutoFit/>
          </a:bodyPr>
          <a:lstStyle/>
          <a:p>
            <a:r>
              <a:rPr lang="en-GB" dirty="0">
                <a:solidFill>
                  <a:srgbClr val="000000"/>
                </a:solidFill>
                <a:latin typeface="Times New Roman"/>
                <a:ea typeface="Times New Roman"/>
              </a:rPr>
              <a:t>no </a:t>
            </a:r>
            <a:r>
              <a:rPr lang="en-GB" i="1" dirty="0">
                <a:solidFill>
                  <a:srgbClr val="000000"/>
                </a:solidFill>
                <a:latin typeface="Times New Roman"/>
                <a:ea typeface="Times New Roman"/>
              </a:rPr>
              <a:t>L. </a:t>
            </a:r>
            <a:r>
              <a:rPr lang="en-GB" i="1" dirty="0" err="1">
                <a:solidFill>
                  <a:srgbClr val="000000"/>
                </a:solidFill>
                <a:latin typeface="Times New Roman"/>
                <a:ea typeface="Times New Roman"/>
              </a:rPr>
              <a:t>monocytogenes</a:t>
            </a:r>
            <a:r>
              <a:rPr lang="en-GB" dirty="0">
                <a:solidFill>
                  <a:srgbClr val="000000"/>
                </a:solidFill>
                <a:latin typeface="Times New Roman"/>
                <a:ea typeface="Times New Roman"/>
              </a:rPr>
              <a:t> found in the products</a:t>
            </a:r>
            <a:endParaRPr lang="fr-FR" dirty="0">
              <a:latin typeface="Times New Roman"/>
              <a:ea typeface="Times New Roman"/>
            </a:endParaRPr>
          </a:p>
        </p:txBody>
      </p:sp>
    </p:spTree>
    <p:extLst>
      <p:ext uri="{BB962C8B-B14F-4D97-AF65-F5344CB8AC3E}">
        <p14:creationId xmlns:p14="http://schemas.microsoft.com/office/powerpoint/2010/main" val="3100529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21" grpId="0" animBg="1"/>
      <p:bldP spid="23" grpId="0"/>
      <p:bldP spid="24" grpId="0" animBg="1"/>
      <p:bldP spid="25" grpId="0"/>
      <p:bldP spid="27" grpId="0"/>
      <p:bldP spid="28" grpId="0" animBg="1"/>
      <p:bldP spid="29" grpId="0"/>
      <p:bldP spid="32" grpId="0" animBg="1"/>
      <p:bldP spid="6" grpId="0"/>
      <p:bldP spid="9"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988" y="266565"/>
            <a:ext cx="9719787" cy="704626"/>
          </a:xfrm>
        </p:spPr>
        <p:txBody>
          <a:bodyPr>
            <a:normAutofit fontScale="90000"/>
          </a:bodyPr>
          <a:lstStyle/>
          <a:p>
            <a:r>
              <a:rPr lang="en-US" dirty="0" smtClean="0"/>
              <a:t>To sum up (1/2)</a:t>
            </a:r>
            <a:endParaRPr lang="en-US" dirty="0"/>
          </a:p>
        </p:txBody>
      </p:sp>
      <p:sp>
        <p:nvSpPr>
          <p:cNvPr id="3" name="Espace réservé du contenu 2"/>
          <p:cNvSpPr>
            <a:spLocks noGrp="1"/>
          </p:cNvSpPr>
          <p:nvPr>
            <p:ph idx="1"/>
          </p:nvPr>
        </p:nvSpPr>
        <p:spPr>
          <a:xfrm>
            <a:off x="539989" y="971191"/>
            <a:ext cx="9719786" cy="5349015"/>
          </a:xfrm>
        </p:spPr>
        <p:txBody>
          <a:bodyPr>
            <a:normAutofit/>
          </a:bodyPr>
          <a:lstStyle/>
          <a:p>
            <a:r>
              <a:rPr lang="en-US" dirty="0" smtClean="0"/>
              <a:t>Analyses in cheese</a:t>
            </a:r>
          </a:p>
          <a:p>
            <a:pPr lvl="1"/>
            <a:r>
              <a:rPr lang="en-US" dirty="0"/>
              <a:t>fresh cheese not ripened: 4.3.10³ </a:t>
            </a:r>
            <a:r>
              <a:rPr lang="en-US" dirty="0" smtClean="0"/>
              <a:t>Lm (3.63 log) </a:t>
            </a:r>
            <a:r>
              <a:rPr lang="en-US" dirty="0" err="1" smtClean="0"/>
              <a:t>cfu</a:t>
            </a:r>
            <a:r>
              <a:rPr lang="en-US" dirty="0"/>
              <a:t>/</a:t>
            </a:r>
            <a:r>
              <a:rPr lang="en-US" dirty="0" smtClean="0"/>
              <a:t>g </a:t>
            </a:r>
            <a:endParaRPr lang="en-US" dirty="0"/>
          </a:p>
          <a:p>
            <a:pPr lvl="1"/>
            <a:r>
              <a:rPr lang="en-US" dirty="0"/>
              <a:t>goat cheese ripened: 6.5.10³ </a:t>
            </a:r>
            <a:r>
              <a:rPr lang="en-US" dirty="0" smtClean="0"/>
              <a:t>Lm (3.81 log) </a:t>
            </a:r>
            <a:r>
              <a:rPr lang="en-US" dirty="0" err="1" smtClean="0"/>
              <a:t>cfu</a:t>
            </a:r>
            <a:r>
              <a:rPr lang="en-US" dirty="0"/>
              <a:t>/g </a:t>
            </a:r>
          </a:p>
          <a:p>
            <a:pPr lvl="1"/>
            <a:r>
              <a:rPr lang="en-US" dirty="0"/>
              <a:t>goat cheese ripened and coated with charcoal: 5.1.10³ </a:t>
            </a:r>
            <a:r>
              <a:rPr lang="en-US" dirty="0" smtClean="0"/>
              <a:t>Lm (3.7 log) </a:t>
            </a:r>
            <a:r>
              <a:rPr lang="en-US" dirty="0" err="1" smtClean="0"/>
              <a:t>cfu</a:t>
            </a:r>
            <a:r>
              <a:rPr lang="en-US" dirty="0"/>
              <a:t>/</a:t>
            </a:r>
            <a:r>
              <a:rPr lang="en-US" dirty="0" smtClean="0"/>
              <a:t>g</a:t>
            </a:r>
          </a:p>
          <a:p>
            <a:r>
              <a:rPr lang="en-GB" dirty="0">
                <a:solidFill>
                  <a:srgbClr val="000000"/>
                </a:solidFill>
                <a:ea typeface="Times New Roman"/>
              </a:rPr>
              <a:t>Analyses of milk from the hospitalized goat</a:t>
            </a:r>
          </a:p>
          <a:p>
            <a:pPr lvl="1"/>
            <a:r>
              <a:rPr lang="en-GB" dirty="0">
                <a:ea typeface="Times New Roman"/>
              </a:rPr>
              <a:t>4.3.10² </a:t>
            </a:r>
            <a:r>
              <a:rPr lang="en-GB" dirty="0" err="1">
                <a:ea typeface="Times New Roman"/>
              </a:rPr>
              <a:t>cfu</a:t>
            </a:r>
            <a:r>
              <a:rPr lang="en-GB" dirty="0">
                <a:ea typeface="Times New Roman"/>
              </a:rPr>
              <a:t> </a:t>
            </a:r>
            <a:r>
              <a:rPr lang="en-GB" dirty="0" smtClean="0">
                <a:ea typeface="Times New Roman"/>
              </a:rPr>
              <a:t>Lm/</a:t>
            </a:r>
            <a:r>
              <a:rPr lang="en-GB" dirty="0">
                <a:ea typeface="Times New Roman"/>
              </a:rPr>
              <a:t>ml for the right part</a:t>
            </a:r>
          </a:p>
          <a:p>
            <a:pPr lvl="1"/>
            <a:r>
              <a:rPr lang="en-GB" dirty="0">
                <a:ea typeface="Times New Roman"/>
              </a:rPr>
              <a:t>Absence of </a:t>
            </a:r>
            <a:r>
              <a:rPr lang="en-GB" dirty="0" smtClean="0">
                <a:ea typeface="Times New Roman"/>
              </a:rPr>
              <a:t>Lm in </a:t>
            </a:r>
            <a:r>
              <a:rPr lang="en-GB" dirty="0">
                <a:ea typeface="Times New Roman"/>
              </a:rPr>
              <a:t>25 ml for the left part of the mammary gland</a:t>
            </a:r>
          </a:p>
          <a:p>
            <a:pPr marL="457200" lvl="1" indent="0">
              <a:buNone/>
            </a:pPr>
            <a:endParaRPr lang="en-US" dirty="0"/>
          </a:p>
        </p:txBody>
      </p:sp>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16</a:t>
            </a:fld>
            <a:endParaRPr kumimoji="0" lang="en-US"/>
          </a:p>
        </p:txBody>
      </p:sp>
    </p:spTree>
    <p:extLst>
      <p:ext uri="{BB962C8B-B14F-4D97-AF65-F5344CB8AC3E}">
        <p14:creationId xmlns:p14="http://schemas.microsoft.com/office/powerpoint/2010/main" val="3476873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988" y="266565"/>
            <a:ext cx="9719787" cy="704626"/>
          </a:xfrm>
        </p:spPr>
        <p:txBody>
          <a:bodyPr>
            <a:normAutofit fontScale="90000"/>
          </a:bodyPr>
          <a:lstStyle/>
          <a:p>
            <a:r>
              <a:rPr lang="en-US" dirty="0" smtClean="0"/>
              <a:t>To sum up (2/2)</a:t>
            </a:r>
            <a:endParaRPr lang="en-US" dirty="0"/>
          </a:p>
        </p:txBody>
      </p:sp>
      <p:sp>
        <p:nvSpPr>
          <p:cNvPr id="3" name="Espace réservé du contenu 2"/>
          <p:cNvSpPr>
            <a:spLocks noGrp="1"/>
          </p:cNvSpPr>
          <p:nvPr>
            <p:ph idx="1"/>
          </p:nvPr>
        </p:nvSpPr>
        <p:spPr>
          <a:xfrm>
            <a:off x="539989" y="971191"/>
            <a:ext cx="5600358" cy="5349015"/>
          </a:xfrm>
        </p:spPr>
        <p:txBody>
          <a:bodyPr>
            <a:normAutofit fontScale="92500"/>
          </a:bodyPr>
          <a:lstStyle/>
          <a:p>
            <a:r>
              <a:rPr lang="en-US" dirty="0" smtClean="0"/>
              <a:t>Strains isolated from milk and cheese</a:t>
            </a:r>
          </a:p>
          <a:p>
            <a:pPr lvl="1"/>
            <a:r>
              <a:rPr lang="en-US" dirty="0" smtClean="0"/>
              <a:t>Sensitive to the 10 antimicrobials tested</a:t>
            </a:r>
          </a:p>
          <a:p>
            <a:pPr lvl="1"/>
            <a:r>
              <a:rPr lang="en-US" dirty="0" smtClean="0"/>
              <a:t>Sensitive to Arsenic and Cadmium</a:t>
            </a:r>
          </a:p>
          <a:p>
            <a:pPr lvl="1"/>
            <a:r>
              <a:rPr lang="en-GB" dirty="0">
                <a:solidFill>
                  <a:srgbClr val="000000"/>
                </a:solidFill>
                <a:ea typeface="Times New Roman"/>
              </a:rPr>
              <a:t>Serotype 1/2a with a β-</a:t>
            </a:r>
            <a:r>
              <a:rPr lang="en-GB" dirty="0" err="1" smtClean="0">
                <a:solidFill>
                  <a:srgbClr val="000000"/>
                </a:solidFill>
                <a:ea typeface="Times New Roman"/>
              </a:rPr>
              <a:t>hemolysis</a:t>
            </a:r>
            <a:endParaRPr lang="en-GB" dirty="0" smtClean="0">
              <a:solidFill>
                <a:srgbClr val="000000"/>
              </a:solidFill>
              <a:ea typeface="Times New Roman"/>
            </a:endParaRPr>
          </a:p>
          <a:p>
            <a:pPr lvl="1"/>
            <a:r>
              <a:rPr lang="en-GB" dirty="0" smtClean="0">
                <a:solidFill>
                  <a:srgbClr val="000000"/>
                </a:solidFill>
                <a:ea typeface="Times New Roman"/>
              </a:rPr>
              <a:t>PFGE : </a:t>
            </a:r>
            <a:r>
              <a:rPr lang="en-GB" dirty="0" err="1" smtClean="0">
                <a:solidFill>
                  <a:srgbClr val="000000"/>
                </a:solidFill>
                <a:ea typeface="Times New Roman"/>
              </a:rPr>
              <a:t>Pulsovar</a:t>
            </a:r>
            <a:r>
              <a:rPr lang="en-GB" dirty="0" smtClean="0">
                <a:solidFill>
                  <a:srgbClr val="000000"/>
                </a:solidFill>
                <a:ea typeface="Times New Roman"/>
              </a:rPr>
              <a:t> A, no matching with the 40 human strains collected at the NRL in 2005 </a:t>
            </a:r>
            <a:r>
              <a:rPr lang="en-GB" sz="2600" dirty="0" smtClean="0">
                <a:solidFill>
                  <a:srgbClr val="000000"/>
                </a:solidFill>
                <a:ea typeface="Times New Roman"/>
              </a:rPr>
              <a:t>(16 strains of </a:t>
            </a:r>
            <a:r>
              <a:rPr lang="en-GB" sz="2600" dirty="0" err="1" smtClean="0">
                <a:solidFill>
                  <a:srgbClr val="000000"/>
                </a:solidFill>
                <a:ea typeface="Times New Roman"/>
              </a:rPr>
              <a:t>serovar</a:t>
            </a:r>
            <a:r>
              <a:rPr lang="en-GB" sz="2600" dirty="0" smtClean="0">
                <a:solidFill>
                  <a:srgbClr val="000000"/>
                </a:solidFill>
                <a:ea typeface="Times New Roman"/>
              </a:rPr>
              <a:t> 1/2a, of which 7 sensitive to As and Cd)</a:t>
            </a:r>
            <a:endParaRPr lang="en-US" sz="2600" dirty="0"/>
          </a:p>
          <a:p>
            <a:pPr marL="457200" lvl="1" indent="0">
              <a:buNone/>
            </a:pPr>
            <a:endParaRPr lang="en-US" dirty="0"/>
          </a:p>
        </p:txBody>
      </p:sp>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17</a:t>
            </a:fld>
            <a:endParaRPr kumimoji="0" lang="en-US"/>
          </a:p>
        </p:txBody>
      </p:sp>
      <p:pic>
        <p:nvPicPr>
          <p:cNvPr id="5" name="Image 4"/>
          <p:cNvPicPr>
            <a:picLocks noChangeAspect="1"/>
          </p:cNvPicPr>
          <p:nvPr/>
        </p:nvPicPr>
        <p:blipFill>
          <a:blip r:embed="rId2"/>
          <a:stretch>
            <a:fillRect/>
          </a:stretch>
        </p:blipFill>
        <p:spPr>
          <a:xfrm>
            <a:off x="7664227" y="1122087"/>
            <a:ext cx="843114" cy="5010043"/>
          </a:xfrm>
          <a:prstGeom prst="rect">
            <a:avLst/>
          </a:prstGeom>
        </p:spPr>
      </p:pic>
      <p:pic>
        <p:nvPicPr>
          <p:cNvPr id="6" name="Image 5"/>
          <p:cNvPicPr>
            <a:picLocks noChangeAspect="1"/>
          </p:cNvPicPr>
          <p:nvPr/>
        </p:nvPicPr>
        <p:blipFill>
          <a:blip r:embed="rId3"/>
          <a:stretch>
            <a:fillRect/>
          </a:stretch>
        </p:blipFill>
        <p:spPr>
          <a:xfrm>
            <a:off x="9048861" y="1109385"/>
            <a:ext cx="875541" cy="5042468"/>
          </a:xfrm>
          <a:prstGeom prst="rect">
            <a:avLst/>
          </a:prstGeom>
        </p:spPr>
      </p:pic>
      <p:sp>
        <p:nvSpPr>
          <p:cNvPr id="7" name="ZoneTexte 6"/>
          <p:cNvSpPr txBox="1"/>
          <p:nvPr/>
        </p:nvSpPr>
        <p:spPr>
          <a:xfrm>
            <a:off x="7943064" y="6240130"/>
            <a:ext cx="575085" cy="369332"/>
          </a:xfrm>
          <a:prstGeom prst="rect">
            <a:avLst/>
          </a:prstGeom>
          <a:noFill/>
        </p:spPr>
        <p:txBody>
          <a:bodyPr wrap="none" rtlCol="0">
            <a:spAutoFit/>
          </a:bodyPr>
          <a:lstStyle/>
          <a:p>
            <a:r>
              <a:rPr lang="en-US" i="1" dirty="0" err="1" smtClean="0"/>
              <a:t>Asc</a:t>
            </a:r>
            <a:r>
              <a:rPr lang="en-US" dirty="0" err="1" smtClean="0"/>
              <a:t>I</a:t>
            </a:r>
            <a:endParaRPr lang="en-US" dirty="0"/>
          </a:p>
        </p:txBody>
      </p:sp>
      <p:sp>
        <p:nvSpPr>
          <p:cNvPr id="8" name="ZoneTexte 7"/>
          <p:cNvSpPr txBox="1"/>
          <p:nvPr/>
        </p:nvSpPr>
        <p:spPr>
          <a:xfrm>
            <a:off x="9201025" y="6240130"/>
            <a:ext cx="626594" cy="369332"/>
          </a:xfrm>
          <a:prstGeom prst="rect">
            <a:avLst/>
          </a:prstGeom>
          <a:noFill/>
        </p:spPr>
        <p:txBody>
          <a:bodyPr wrap="none" rtlCol="0">
            <a:spAutoFit/>
          </a:bodyPr>
          <a:lstStyle/>
          <a:p>
            <a:r>
              <a:rPr lang="en-US" i="1" dirty="0" err="1" smtClean="0"/>
              <a:t>Apa</a:t>
            </a:r>
            <a:r>
              <a:rPr lang="en-US" dirty="0" err="1" smtClean="0"/>
              <a:t>I</a:t>
            </a:r>
            <a:endParaRPr lang="en-US" dirty="0"/>
          </a:p>
        </p:txBody>
      </p:sp>
      <p:sp>
        <p:nvSpPr>
          <p:cNvPr id="9" name="ZoneTexte 8"/>
          <p:cNvSpPr txBox="1"/>
          <p:nvPr/>
        </p:nvSpPr>
        <p:spPr>
          <a:xfrm rot="16200000">
            <a:off x="7426730" y="383372"/>
            <a:ext cx="863863" cy="369332"/>
          </a:xfrm>
          <a:prstGeom prst="rect">
            <a:avLst/>
          </a:prstGeom>
          <a:noFill/>
        </p:spPr>
        <p:txBody>
          <a:bodyPr wrap="none" rtlCol="0">
            <a:spAutoFit/>
          </a:bodyPr>
          <a:lstStyle/>
          <a:p>
            <a:r>
              <a:rPr lang="en-US" dirty="0" smtClean="0"/>
              <a:t>Cheese</a:t>
            </a:r>
            <a:endParaRPr lang="en-US" dirty="0"/>
          </a:p>
        </p:txBody>
      </p:sp>
      <p:sp>
        <p:nvSpPr>
          <p:cNvPr id="10" name="ZoneTexte 9"/>
          <p:cNvSpPr txBox="1"/>
          <p:nvPr/>
        </p:nvSpPr>
        <p:spPr>
          <a:xfrm rot="16200000">
            <a:off x="8819150" y="406412"/>
            <a:ext cx="863863" cy="369332"/>
          </a:xfrm>
          <a:prstGeom prst="rect">
            <a:avLst/>
          </a:prstGeom>
          <a:noFill/>
        </p:spPr>
        <p:txBody>
          <a:bodyPr wrap="none" rtlCol="0">
            <a:spAutoFit/>
          </a:bodyPr>
          <a:lstStyle/>
          <a:p>
            <a:r>
              <a:rPr lang="en-US" dirty="0" smtClean="0"/>
              <a:t>Cheese</a:t>
            </a:r>
            <a:endParaRPr lang="en-US" dirty="0"/>
          </a:p>
        </p:txBody>
      </p:sp>
      <p:sp>
        <p:nvSpPr>
          <p:cNvPr id="11" name="ZoneTexte 10"/>
          <p:cNvSpPr txBox="1"/>
          <p:nvPr/>
        </p:nvSpPr>
        <p:spPr>
          <a:xfrm rot="16200000">
            <a:off x="7988877" y="512252"/>
            <a:ext cx="582211" cy="369332"/>
          </a:xfrm>
          <a:prstGeom prst="rect">
            <a:avLst/>
          </a:prstGeom>
          <a:noFill/>
        </p:spPr>
        <p:txBody>
          <a:bodyPr wrap="none" rtlCol="0">
            <a:spAutoFit/>
          </a:bodyPr>
          <a:lstStyle/>
          <a:p>
            <a:r>
              <a:rPr lang="en-US" dirty="0" smtClean="0"/>
              <a:t>milk</a:t>
            </a:r>
            <a:endParaRPr lang="en-US" dirty="0"/>
          </a:p>
        </p:txBody>
      </p:sp>
      <p:sp>
        <p:nvSpPr>
          <p:cNvPr id="12" name="ZoneTexte 11"/>
          <p:cNvSpPr txBox="1"/>
          <p:nvPr/>
        </p:nvSpPr>
        <p:spPr>
          <a:xfrm rot="16200000">
            <a:off x="9366357" y="513989"/>
            <a:ext cx="582211" cy="369332"/>
          </a:xfrm>
          <a:prstGeom prst="rect">
            <a:avLst/>
          </a:prstGeom>
          <a:noFill/>
        </p:spPr>
        <p:txBody>
          <a:bodyPr wrap="none" rtlCol="0">
            <a:spAutoFit/>
          </a:bodyPr>
          <a:lstStyle/>
          <a:p>
            <a:r>
              <a:rPr lang="en-US" dirty="0" smtClean="0"/>
              <a:t>milk</a:t>
            </a:r>
            <a:endParaRPr lang="en-US" dirty="0"/>
          </a:p>
        </p:txBody>
      </p:sp>
    </p:spTree>
    <p:extLst>
      <p:ext uri="{BB962C8B-B14F-4D97-AF65-F5344CB8AC3E}">
        <p14:creationId xmlns:p14="http://schemas.microsoft.com/office/powerpoint/2010/main" val="39452684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Building-up of the model</a:t>
            </a:r>
            <a:endParaRPr lang="en-US" dirty="0"/>
          </a:p>
        </p:txBody>
      </p:sp>
      <p:sp>
        <p:nvSpPr>
          <p:cNvPr id="3" name="Espace réservé du contenu 2"/>
          <p:cNvSpPr>
            <a:spLocks noGrp="1"/>
          </p:cNvSpPr>
          <p:nvPr>
            <p:ph idx="1"/>
          </p:nvPr>
        </p:nvSpPr>
        <p:spPr>
          <a:xfrm>
            <a:off x="539989" y="1376758"/>
            <a:ext cx="9373390" cy="4392908"/>
          </a:xfrm>
        </p:spPr>
        <p:txBody>
          <a:bodyPr>
            <a:normAutofit fontScale="92500" lnSpcReduction="10000"/>
          </a:bodyPr>
          <a:lstStyle/>
          <a:p>
            <a:r>
              <a:rPr lang="en-US" dirty="0" smtClean="0"/>
              <a:t>Principles of the modular process risk model </a:t>
            </a:r>
          </a:p>
          <a:p>
            <a:pPr lvl="1"/>
            <a:r>
              <a:rPr lang="en-US" dirty="0" smtClean="0"/>
              <a:t>On the 8 modules: </a:t>
            </a:r>
            <a:r>
              <a:rPr lang="en-GB" dirty="0"/>
              <a:t>(1) storage of the evening milk, (2) storage of the morning milk, (3) mixing of the morning and evening milk, (4) adjunction of the starter to the milk, (5) adjunction of rennet to the milk, (6) draining off of curds, (7) salting at ambient temperature and (8) cooled storage. </a:t>
            </a:r>
            <a:endParaRPr lang="en-GB" dirty="0" smtClean="0"/>
          </a:p>
          <a:p>
            <a:pPr lvl="1"/>
            <a:r>
              <a:rPr lang="en-GB" dirty="0" smtClean="0"/>
              <a:t>On fresh </a:t>
            </a:r>
            <a:r>
              <a:rPr lang="en-GB" dirty="0" err="1" smtClean="0"/>
              <a:t>unripened</a:t>
            </a:r>
            <a:r>
              <a:rPr lang="en-GB" dirty="0" smtClean="0"/>
              <a:t> </a:t>
            </a:r>
            <a:br>
              <a:rPr lang="en-GB" dirty="0" smtClean="0"/>
            </a:br>
            <a:r>
              <a:rPr lang="en-GB" dirty="0" smtClean="0"/>
              <a:t>cheese</a:t>
            </a:r>
          </a:p>
          <a:p>
            <a:r>
              <a:rPr lang="en-GB" dirty="0" smtClean="0"/>
              <a:t>Characterization </a:t>
            </a:r>
            <a:br>
              <a:rPr lang="en-GB" dirty="0" smtClean="0"/>
            </a:br>
            <a:r>
              <a:rPr lang="en-GB" dirty="0" smtClean="0"/>
              <a:t>of the model inputs:</a:t>
            </a:r>
            <a:endParaRPr lang="en-US" dirty="0"/>
          </a:p>
        </p:txBody>
      </p:sp>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18</a:t>
            </a:fld>
            <a:endParaRPr kumimoji="0" lang="en-US"/>
          </a:p>
        </p:txBody>
      </p:sp>
      <p:pic>
        <p:nvPicPr>
          <p:cNvPr id="5" name="Image 4"/>
          <p:cNvPicPr>
            <a:picLocks noChangeAspect="1"/>
          </p:cNvPicPr>
          <p:nvPr/>
        </p:nvPicPr>
        <p:blipFill>
          <a:blip r:embed="rId2"/>
          <a:stretch>
            <a:fillRect/>
          </a:stretch>
        </p:blipFill>
        <p:spPr>
          <a:xfrm>
            <a:off x="4915518" y="4125529"/>
            <a:ext cx="5197761" cy="1467987"/>
          </a:xfrm>
          <a:prstGeom prst="rect">
            <a:avLst/>
          </a:prstGeom>
        </p:spPr>
      </p:pic>
    </p:spTree>
    <p:extLst>
      <p:ext uri="{BB962C8B-B14F-4D97-AF65-F5344CB8AC3E}">
        <p14:creationId xmlns:p14="http://schemas.microsoft.com/office/powerpoint/2010/main" val="2842386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19</a:t>
            </a:fld>
            <a:endParaRPr kumimoji="0" lang="en-US"/>
          </a:p>
        </p:txBody>
      </p:sp>
      <p:graphicFrame>
        <p:nvGraphicFramePr>
          <p:cNvPr id="5" name="Objet 4"/>
          <p:cNvGraphicFramePr>
            <a:graphicFrameLocks noChangeAspect="1"/>
          </p:cNvGraphicFramePr>
          <p:nvPr>
            <p:extLst>
              <p:ext uri="{D42A27DB-BD31-4B8C-83A1-F6EECF244321}">
                <p14:modId xmlns:p14="http://schemas.microsoft.com/office/powerpoint/2010/main" val="1759640814"/>
              </p:ext>
            </p:extLst>
          </p:nvPr>
        </p:nvGraphicFramePr>
        <p:xfrm>
          <a:off x="663137" y="419570"/>
          <a:ext cx="9223137" cy="5974230"/>
        </p:xfrm>
        <a:graphic>
          <a:graphicData uri="http://schemas.openxmlformats.org/presentationml/2006/ole">
            <mc:AlternateContent xmlns:mc="http://schemas.openxmlformats.org/markup-compatibility/2006">
              <mc:Choice xmlns:v="urn:schemas-microsoft-com:vml" Requires="v">
                <p:oleObj spid="_x0000_s2089" name="Document" r:id="rId5" imgW="8724900" imgH="5651500" progId="Word.Document.12">
                  <p:embed/>
                </p:oleObj>
              </mc:Choice>
              <mc:Fallback>
                <p:oleObj name="Document" r:id="rId5" imgW="8724900" imgH="5651500" progId="Word.Document.12">
                  <p:embed/>
                  <p:pic>
                    <p:nvPicPr>
                      <p:cNvPr id="0" name=""/>
                      <p:cNvPicPr/>
                      <p:nvPr/>
                    </p:nvPicPr>
                    <p:blipFill>
                      <a:blip r:embed="rId6"/>
                      <a:stretch>
                        <a:fillRect/>
                      </a:stretch>
                    </p:blipFill>
                    <p:spPr>
                      <a:xfrm>
                        <a:off x="663137" y="419570"/>
                        <a:ext cx="9223137" cy="5974230"/>
                      </a:xfrm>
                      <a:prstGeom prst="rect">
                        <a:avLst/>
                      </a:prstGeom>
                    </p:spPr>
                  </p:pic>
                </p:oleObj>
              </mc:Fallback>
            </mc:AlternateContent>
          </a:graphicData>
        </a:graphic>
      </p:graphicFrame>
      <p:sp>
        <p:nvSpPr>
          <p:cNvPr id="7" name="ZoneTexte 6"/>
          <p:cNvSpPr txBox="1"/>
          <p:nvPr/>
        </p:nvSpPr>
        <p:spPr>
          <a:xfrm>
            <a:off x="0" y="5414"/>
            <a:ext cx="3621504" cy="369332"/>
          </a:xfrm>
          <a:prstGeom prst="rect">
            <a:avLst/>
          </a:prstGeom>
          <a:noFill/>
        </p:spPr>
        <p:txBody>
          <a:bodyPr wrap="none" rtlCol="0">
            <a:spAutoFit/>
          </a:bodyPr>
          <a:lstStyle/>
          <a:p>
            <a:r>
              <a:rPr lang="en-US" dirty="0" smtClean="0"/>
              <a:t>Characterization of the model inputs </a:t>
            </a:r>
            <a:endParaRPr lang="en-US" dirty="0"/>
          </a:p>
        </p:txBody>
      </p:sp>
    </p:spTree>
    <p:extLst>
      <p:ext uri="{BB962C8B-B14F-4D97-AF65-F5344CB8AC3E}">
        <p14:creationId xmlns:p14="http://schemas.microsoft.com/office/powerpoint/2010/main" val="25990009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mtClean="0"/>
              <a:t>Plan of the presentation</a:t>
            </a:r>
            <a:endParaRPr lang="en-US"/>
          </a:p>
        </p:txBody>
      </p:sp>
      <p:sp>
        <p:nvSpPr>
          <p:cNvPr id="3" name="Espace réservé du contenu 2"/>
          <p:cNvSpPr>
            <a:spLocks noGrp="1"/>
          </p:cNvSpPr>
          <p:nvPr>
            <p:ph idx="1"/>
          </p:nvPr>
        </p:nvSpPr>
        <p:spPr/>
        <p:txBody>
          <a:bodyPr>
            <a:normAutofit fontScale="92500" lnSpcReduction="10000"/>
          </a:bodyPr>
          <a:lstStyle/>
          <a:p>
            <a:r>
              <a:rPr lang="en-US" dirty="0" smtClean="0"/>
              <a:t>Introduction </a:t>
            </a:r>
          </a:p>
          <a:p>
            <a:pPr lvl="1"/>
            <a:r>
              <a:rPr lang="en-US" dirty="0" smtClean="0"/>
              <a:t>Risk analysis and </a:t>
            </a:r>
            <a:r>
              <a:rPr lang="en-US" i="1" dirty="0" smtClean="0"/>
              <a:t>Listeria </a:t>
            </a:r>
            <a:r>
              <a:rPr lang="en-US" i="1" dirty="0" err="1" smtClean="0"/>
              <a:t>monocytogenes</a:t>
            </a:r>
            <a:endParaRPr lang="en-US" i="1" dirty="0" smtClean="0"/>
          </a:p>
          <a:p>
            <a:pPr lvl="1"/>
            <a:r>
              <a:rPr lang="en-US" dirty="0" smtClean="0"/>
              <a:t>Milk products and </a:t>
            </a:r>
            <a:r>
              <a:rPr lang="en-US" i="1" dirty="0" smtClean="0"/>
              <a:t>Listeria </a:t>
            </a:r>
            <a:r>
              <a:rPr lang="en-US" i="1" dirty="0" err="1" smtClean="0"/>
              <a:t>monocytogenes</a:t>
            </a:r>
            <a:r>
              <a:rPr lang="en-US" i="1" dirty="0" smtClean="0"/>
              <a:t> </a:t>
            </a:r>
          </a:p>
          <a:p>
            <a:r>
              <a:rPr lang="en-US" dirty="0" smtClean="0"/>
              <a:t>Contamination of goat milk products</a:t>
            </a:r>
          </a:p>
          <a:p>
            <a:pPr lvl="1"/>
            <a:r>
              <a:rPr lang="en-US" dirty="0"/>
              <a:t>A</a:t>
            </a:r>
            <a:r>
              <a:rPr lang="en-US" dirty="0" smtClean="0"/>
              <a:t>namnestic elements </a:t>
            </a:r>
          </a:p>
          <a:p>
            <a:pPr lvl="1"/>
            <a:r>
              <a:rPr lang="en-US" dirty="0" smtClean="0"/>
              <a:t>Building-up of a risk assessment model </a:t>
            </a:r>
          </a:p>
          <a:p>
            <a:pPr lvl="1"/>
            <a:r>
              <a:rPr lang="en-US" dirty="0" smtClean="0"/>
              <a:t>Main results of the model </a:t>
            </a:r>
          </a:p>
          <a:p>
            <a:pPr lvl="1"/>
            <a:r>
              <a:rPr lang="en-US" dirty="0" smtClean="0"/>
              <a:t>What-if scenarios</a:t>
            </a:r>
          </a:p>
          <a:p>
            <a:r>
              <a:rPr lang="en-US" dirty="0" smtClean="0"/>
              <a:t>Conclusions</a:t>
            </a:r>
          </a:p>
          <a:p>
            <a:endParaRPr lang="en-US" dirty="0"/>
          </a:p>
        </p:txBody>
      </p:sp>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2</a:t>
            </a:fld>
            <a:endParaRPr kumimoji="0" lang="en-US"/>
          </a:p>
        </p:txBody>
      </p:sp>
    </p:spTree>
    <p:extLst>
      <p:ext uri="{BB962C8B-B14F-4D97-AF65-F5344CB8AC3E}">
        <p14:creationId xmlns:p14="http://schemas.microsoft.com/office/powerpoint/2010/main" val="18468156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20</a:t>
            </a:fld>
            <a:endParaRPr kumimoji="0" lang="en-US"/>
          </a:p>
        </p:txBody>
      </p:sp>
      <p:graphicFrame>
        <p:nvGraphicFramePr>
          <p:cNvPr id="5" name="Objet 4"/>
          <p:cNvGraphicFramePr>
            <a:graphicFrameLocks noChangeAspect="1"/>
          </p:cNvGraphicFramePr>
          <p:nvPr>
            <p:extLst>
              <p:ext uri="{D42A27DB-BD31-4B8C-83A1-F6EECF244321}">
                <p14:modId xmlns:p14="http://schemas.microsoft.com/office/powerpoint/2010/main" val="2363031412"/>
              </p:ext>
            </p:extLst>
          </p:nvPr>
        </p:nvGraphicFramePr>
        <p:xfrm>
          <a:off x="306809" y="1030957"/>
          <a:ext cx="10225778" cy="3979194"/>
        </p:xfrm>
        <a:graphic>
          <a:graphicData uri="http://schemas.openxmlformats.org/presentationml/2006/ole">
            <mc:AlternateContent xmlns:mc="http://schemas.openxmlformats.org/markup-compatibility/2006">
              <mc:Choice xmlns:v="urn:schemas-microsoft-com:vml" Requires="v">
                <p:oleObj spid="_x0000_s1062" name="Document" r:id="rId4" imgW="8648700" imgH="3365500" progId="Word.Document.12">
                  <p:embed/>
                </p:oleObj>
              </mc:Choice>
              <mc:Fallback>
                <p:oleObj name="Document" r:id="rId4" imgW="8648700" imgH="3365500" progId="Word.Document.12">
                  <p:embed/>
                  <p:pic>
                    <p:nvPicPr>
                      <p:cNvPr id="0" name=""/>
                      <p:cNvPicPr/>
                      <p:nvPr/>
                    </p:nvPicPr>
                    <p:blipFill>
                      <a:blip r:embed="rId5"/>
                      <a:stretch>
                        <a:fillRect/>
                      </a:stretch>
                    </p:blipFill>
                    <p:spPr>
                      <a:xfrm>
                        <a:off x="306809" y="1030957"/>
                        <a:ext cx="10225778" cy="3979194"/>
                      </a:xfrm>
                      <a:prstGeom prst="rect">
                        <a:avLst/>
                      </a:prstGeom>
                    </p:spPr>
                  </p:pic>
                </p:oleObj>
              </mc:Fallback>
            </mc:AlternateContent>
          </a:graphicData>
        </a:graphic>
      </p:graphicFrame>
    </p:spTree>
    <p:extLst>
      <p:ext uri="{BB962C8B-B14F-4D97-AF65-F5344CB8AC3E}">
        <p14:creationId xmlns:p14="http://schemas.microsoft.com/office/powerpoint/2010/main" val="14086683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21</a:t>
            </a:fld>
            <a:endParaRPr kumimoji="0" lang="en-US"/>
          </a:p>
        </p:txBody>
      </p:sp>
      <p:graphicFrame>
        <p:nvGraphicFramePr>
          <p:cNvPr id="5" name="Objet 4"/>
          <p:cNvGraphicFramePr>
            <a:graphicFrameLocks noChangeAspect="1"/>
          </p:cNvGraphicFramePr>
          <p:nvPr>
            <p:extLst>
              <p:ext uri="{D42A27DB-BD31-4B8C-83A1-F6EECF244321}">
                <p14:modId xmlns:p14="http://schemas.microsoft.com/office/powerpoint/2010/main" val="1612350056"/>
              </p:ext>
            </p:extLst>
          </p:nvPr>
        </p:nvGraphicFramePr>
        <p:xfrm>
          <a:off x="187293" y="384770"/>
          <a:ext cx="10240837" cy="5594359"/>
        </p:xfrm>
        <a:graphic>
          <a:graphicData uri="http://schemas.openxmlformats.org/presentationml/2006/ole">
            <mc:AlternateContent xmlns:mc="http://schemas.openxmlformats.org/markup-compatibility/2006">
              <mc:Choice xmlns:v="urn:schemas-microsoft-com:vml" Requires="v">
                <p:oleObj spid="_x0000_s3111" name="Document" r:id="rId4" imgW="6997700" imgH="3822700" progId="Word.Document.12">
                  <p:embed/>
                </p:oleObj>
              </mc:Choice>
              <mc:Fallback>
                <p:oleObj name="Document" r:id="rId4" imgW="6997700" imgH="3822700" progId="Word.Document.12">
                  <p:embed/>
                  <p:pic>
                    <p:nvPicPr>
                      <p:cNvPr id="0" name=""/>
                      <p:cNvPicPr/>
                      <p:nvPr/>
                    </p:nvPicPr>
                    <p:blipFill>
                      <a:blip r:embed="rId5"/>
                      <a:stretch>
                        <a:fillRect/>
                      </a:stretch>
                    </p:blipFill>
                    <p:spPr>
                      <a:xfrm>
                        <a:off x="187293" y="384770"/>
                        <a:ext cx="10240837" cy="5594359"/>
                      </a:xfrm>
                      <a:prstGeom prst="rect">
                        <a:avLst/>
                      </a:prstGeom>
                    </p:spPr>
                  </p:pic>
                </p:oleObj>
              </mc:Fallback>
            </mc:AlternateContent>
          </a:graphicData>
        </a:graphic>
      </p:graphicFrame>
      <p:sp>
        <p:nvSpPr>
          <p:cNvPr id="6" name="ZoneTexte 5"/>
          <p:cNvSpPr txBox="1"/>
          <p:nvPr/>
        </p:nvSpPr>
        <p:spPr>
          <a:xfrm>
            <a:off x="0" y="5414"/>
            <a:ext cx="7891904" cy="369332"/>
          </a:xfrm>
          <a:prstGeom prst="rect">
            <a:avLst/>
          </a:prstGeom>
          <a:noFill/>
        </p:spPr>
        <p:txBody>
          <a:bodyPr wrap="none" rtlCol="0">
            <a:spAutoFit/>
          </a:bodyPr>
          <a:lstStyle/>
          <a:p>
            <a:r>
              <a:rPr lang="en-US" dirty="0" smtClean="0"/>
              <a:t>Baseline results of the exposure assessment and the risk characterization modules </a:t>
            </a:r>
            <a:endParaRPr lang="en-US" dirty="0"/>
          </a:p>
        </p:txBody>
      </p:sp>
      <p:sp>
        <p:nvSpPr>
          <p:cNvPr id="7" name="Ellipse 6"/>
          <p:cNvSpPr/>
          <p:nvPr/>
        </p:nvSpPr>
        <p:spPr>
          <a:xfrm>
            <a:off x="7079778" y="3795112"/>
            <a:ext cx="541417" cy="5080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ZoneTexte 7"/>
          <p:cNvSpPr txBox="1"/>
          <p:nvPr/>
        </p:nvSpPr>
        <p:spPr>
          <a:xfrm>
            <a:off x="1180261" y="6124661"/>
            <a:ext cx="4771559" cy="646331"/>
          </a:xfrm>
          <a:prstGeom prst="rect">
            <a:avLst/>
          </a:prstGeom>
          <a:noFill/>
        </p:spPr>
        <p:txBody>
          <a:bodyPr wrap="none" rtlCol="0">
            <a:spAutoFit/>
          </a:bodyPr>
          <a:lstStyle/>
          <a:p>
            <a:pPr marL="0" lvl="1"/>
            <a:r>
              <a:rPr lang="en-US" dirty="0"/>
              <a:t>fresh cheese not ripened: 4.3.10³ (3.63 log) </a:t>
            </a:r>
            <a:r>
              <a:rPr lang="en-US" dirty="0" err="1"/>
              <a:t>cfu</a:t>
            </a:r>
            <a:r>
              <a:rPr lang="en-US" dirty="0"/>
              <a:t>/g </a:t>
            </a:r>
          </a:p>
          <a:p>
            <a:endParaRPr lang="en-US" dirty="0"/>
          </a:p>
        </p:txBody>
      </p:sp>
      <p:cxnSp>
        <p:nvCxnSpPr>
          <p:cNvPr id="10" name="Connecteur droit avec flèche 9"/>
          <p:cNvCxnSpPr>
            <a:endCxn id="7" idx="3"/>
          </p:cNvCxnSpPr>
          <p:nvPr/>
        </p:nvCxnSpPr>
        <p:spPr>
          <a:xfrm flipV="1">
            <a:off x="4601524" y="4228723"/>
            <a:ext cx="2557543" cy="1895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340090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22</a:t>
            </a:fld>
            <a:endParaRPr kumimoji="0" lang="en-US"/>
          </a:p>
        </p:txBody>
      </p:sp>
      <p:graphicFrame>
        <p:nvGraphicFramePr>
          <p:cNvPr id="5" name="Objet 4"/>
          <p:cNvGraphicFramePr>
            <a:graphicFrameLocks noChangeAspect="1"/>
          </p:cNvGraphicFramePr>
          <p:nvPr>
            <p:extLst>
              <p:ext uri="{D42A27DB-BD31-4B8C-83A1-F6EECF244321}">
                <p14:modId xmlns:p14="http://schemas.microsoft.com/office/powerpoint/2010/main" val="759619368"/>
              </p:ext>
            </p:extLst>
          </p:nvPr>
        </p:nvGraphicFramePr>
        <p:xfrm>
          <a:off x="549481" y="941307"/>
          <a:ext cx="9804511" cy="4721478"/>
        </p:xfrm>
        <a:graphic>
          <a:graphicData uri="http://schemas.openxmlformats.org/presentationml/2006/ole">
            <mc:AlternateContent xmlns:mc="http://schemas.openxmlformats.org/markup-compatibility/2006">
              <mc:Choice xmlns:v="urn:schemas-microsoft-com:vml" Requires="v">
                <p:oleObj spid="_x0000_s4134" name="Document" r:id="rId4" imgW="5854700" imgH="2819400" progId="Word.Document.12">
                  <p:embed/>
                </p:oleObj>
              </mc:Choice>
              <mc:Fallback>
                <p:oleObj name="Document" r:id="rId4" imgW="5854700" imgH="2819400" progId="Word.Document.12">
                  <p:embed/>
                  <p:pic>
                    <p:nvPicPr>
                      <p:cNvPr id="0" name=""/>
                      <p:cNvPicPr/>
                      <p:nvPr/>
                    </p:nvPicPr>
                    <p:blipFill>
                      <a:blip r:embed="rId5"/>
                      <a:stretch>
                        <a:fillRect/>
                      </a:stretch>
                    </p:blipFill>
                    <p:spPr>
                      <a:xfrm>
                        <a:off x="549481" y="941307"/>
                        <a:ext cx="9804511" cy="4721478"/>
                      </a:xfrm>
                      <a:prstGeom prst="rect">
                        <a:avLst/>
                      </a:prstGeom>
                    </p:spPr>
                  </p:pic>
                </p:oleObj>
              </mc:Fallback>
            </mc:AlternateContent>
          </a:graphicData>
        </a:graphic>
      </p:graphicFrame>
      <p:sp>
        <p:nvSpPr>
          <p:cNvPr id="7" name="ZoneTexte 6"/>
          <p:cNvSpPr txBox="1"/>
          <p:nvPr/>
        </p:nvSpPr>
        <p:spPr>
          <a:xfrm>
            <a:off x="0" y="5414"/>
            <a:ext cx="8811689" cy="369332"/>
          </a:xfrm>
          <a:prstGeom prst="rect">
            <a:avLst/>
          </a:prstGeom>
          <a:noFill/>
        </p:spPr>
        <p:txBody>
          <a:bodyPr wrap="none" rtlCol="0">
            <a:spAutoFit/>
          </a:bodyPr>
          <a:lstStyle/>
          <a:p>
            <a:r>
              <a:rPr lang="en-GB" dirty="0"/>
              <a:t>Results of the scenarios analysis (Concentration of </a:t>
            </a:r>
            <a:r>
              <a:rPr lang="en-GB" i="1" dirty="0"/>
              <a:t>L. </a:t>
            </a:r>
            <a:r>
              <a:rPr lang="en-GB" i="1" dirty="0" err="1"/>
              <a:t>monocytogenes</a:t>
            </a:r>
            <a:r>
              <a:rPr lang="en-GB" dirty="0"/>
              <a:t> in a cheese (log </a:t>
            </a:r>
            <a:r>
              <a:rPr lang="en-GB" dirty="0" err="1"/>
              <a:t>cfu</a:t>
            </a:r>
            <a:r>
              <a:rPr lang="en-GB" dirty="0"/>
              <a:t>/g))</a:t>
            </a:r>
            <a:r>
              <a:rPr lang="fr-FR" dirty="0"/>
              <a:t> </a:t>
            </a:r>
            <a:endParaRPr lang="en-US" dirty="0"/>
          </a:p>
        </p:txBody>
      </p:sp>
    </p:spTree>
    <p:extLst>
      <p:ext uri="{BB962C8B-B14F-4D97-AF65-F5344CB8AC3E}">
        <p14:creationId xmlns:p14="http://schemas.microsoft.com/office/powerpoint/2010/main" val="206612937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Conclusions</a:t>
            </a:r>
            <a:endParaRPr lang="en-US" dirty="0"/>
          </a:p>
        </p:txBody>
      </p:sp>
      <p:sp>
        <p:nvSpPr>
          <p:cNvPr id="3" name="Espace réservé du contenu 2"/>
          <p:cNvSpPr>
            <a:spLocks noGrp="1"/>
          </p:cNvSpPr>
          <p:nvPr>
            <p:ph idx="1"/>
          </p:nvPr>
        </p:nvSpPr>
        <p:spPr/>
        <p:txBody>
          <a:bodyPr/>
          <a:lstStyle/>
          <a:p>
            <a:r>
              <a:rPr lang="en-US" dirty="0" smtClean="0"/>
              <a:t>The process does not prevent the contamination by </a:t>
            </a:r>
            <a:r>
              <a:rPr lang="en-US" i="1" dirty="0" smtClean="0"/>
              <a:t>Listeria </a:t>
            </a:r>
            <a:r>
              <a:rPr lang="en-US" i="1" dirty="0" err="1" smtClean="0"/>
              <a:t>monocytogenes</a:t>
            </a:r>
            <a:r>
              <a:rPr lang="en-US" i="1" dirty="0" smtClean="0"/>
              <a:t> </a:t>
            </a:r>
          </a:p>
          <a:p>
            <a:r>
              <a:rPr lang="en-US" dirty="0" smtClean="0"/>
              <a:t>The model seems to correctly estimate the fate of Lm</a:t>
            </a:r>
          </a:p>
          <a:p>
            <a:r>
              <a:rPr lang="en-US" dirty="0" smtClean="0"/>
              <a:t>Surveillance in the primary sector difficult but </a:t>
            </a:r>
            <a:r>
              <a:rPr lang="en-US" dirty="0" smtClean="0"/>
              <a:t>may </a:t>
            </a:r>
            <a:r>
              <a:rPr lang="en-US" dirty="0" smtClean="0"/>
              <a:t>be improved</a:t>
            </a:r>
          </a:p>
          <a:p>
            <a:r>
              <a:rPr lang="en-US" dirty="0" smtClean="0"/>
              <a:t>No reported human </a:t>
            </a:r>
            <a:r>
              <a:rPr lang="en-US" dirty="0" err="1" smtClean="0"/>
              <a:t>listeriosis</a:t>
            </a:r>
            <a:r>
              <a:rPr lang="en-US" dirty="0" smtClean="0"/>
              <a:t> connect to this </a:t>
            </a:r>
            <a:r>
              <a:rPr lang="en-US" dirty="0" smtClean="0"/>
              <a:t>contamination</a:t>
            </a:r>
            <a:endParaRPr lang="en-US" dirty="0" smtClean="0"/>
          </a:p>
          <a:p>
            <a:r>
              <a:rPr lang="en-US" dirty="0" smtClean="0"/>
              <a:t>Risk analysis can be useful in a HACCP process </a:t>
            </a:r>
            <a:endParaRPr lang="en-US" dirty="0"/>
          </a:p>
        </p:txBody>
      </p:sp>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23</a:t>
            </a:fld>
            <a:endParaRPr kumimoji="0" lang="en-US"/>
          </a:p>
        </p:txBody>
      </p:sp>
    </p:spTree>
    <p:extLst>
      <p:ext uri="{BB962C8B-B14F-4D97-AF65-F5344CB8AC3E}">
        <p14:creationId xmlns:p14="http://schemas.microsoft.com/office/powerpoint/2010/main" val="96528398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Acknowledgements </a:t>
            </a:r>
            <a:endParaRPr lang="en-US" dirty="0"/>
          </a:p>
        </p:txBody>
      </p:sp>
      <p:sp>
        <p:nvSpPr>
          <p:cNvPr id="3" name="Espace réservé du contenu 2"/>
          <p:cNvSpPr>
            <a:spLocks noGrp="1"/>
          </p:cNvSpPr>
          <p:nvPr>
            <p:ph idx="1"/>
          </p:nvPr>
        </p:nvSpPr>
        <p:spPr>
          <a:xfrm>
            <a:off x="422393" y="1230806"/>
            <a:ext cx="3058461" cy="4392908"/>
          </a:xfrm>
        </p:spPr>
        <p:txBody>
          <a:bodyPr>
            <a:normAutofit fontScale="92500"/>
          </a:bodyPr>
          <a:lstStyle/>
          <a:p>
            <a:r>
              <a:rPr lang="en-US" dirty="0" smtClean="0"/>
              <a:t>Laurent </a:t>
            </a:r>
            <a:r>
              <a:rPr lang="en-US" dirty="0" err="1" smtClean="0"/>
              <a:t>Delhalle</a:t>
            </a:r>
            <a:endParaRPr lang="en-US" dirty="0" smtClean="0"/>
          </a:p>
          <a:p>
            <a:r>
              <a:rPr lang="en-US" dirty="0" err="1" smtClean="0"/>
              <a:t>Mariem</a:t>
            </a:r>
            <a:r>
              <a:rPr lang="en-US" dirty="0" smtClean="0"/>
              <a:t> </a:t>
            </a:r>
            <a:r>
              <a:rPr lang="en-US" dirty="0" err="1" smtClean="0"/>
              <a:t>Ellouze</a:t>
            </a:r>
            <a:endParaRPr lang="en-US" dirty="0" smtClean="0"/>
          </a:p>
          <a:p>
            <a:r>
              <a:rPr lang="en-US" dirty="0" smtClean="0"/>
              <a:t>Marc </a:t>
            </a:r>
            <a:r>
              <a:rPr lang="en-US" dirty="0" err="1" smtClean="0"/>
              <a:t>Yde</a:t>
            </a:r>
            <a:endParaRPr lang="en-US" dirty="0" smtClean="0"/>
          </a:p>
          <a:p>
            <a:r>
              <a:rPr lang="en-US" dirty="0" smtClean="0"/>
              <a:t>Antoine </a:t>
            </a:r>
            <a:r>
              <a:rPr lang="en-US" dirty="0" err="1" smtClean="0"/>
              <a:t>Clinquart</a:t>
            </a:r>
            <a:endParaRPr lang="en-US" dirty="0" smtClean="0"/>
          </a:p>
          <a:p>
            <a:r>
              <a:rPr lang="en-US" dirty="0" smtClean="0"/>
              <a:t>Georges </a:t>
            </a:r>
            <a:r>
              <a:rPr lang="en-US" dirty="0" err="1"/>
              <a:t>D</a:t>
            </a:r>
            <a:r>
              <a:rPr lang="en-US" dirty="0" err="1" smtClean="0"/>
              <a:t>aube</a:t>
            </a:r>
            <a:r>
              <a:rPr lang="en-US" dirty="0" smtClean="0"/>
              <a:t> </a:t>
            </a:r>
          </a:p>
          <a:p>
            <a:r>
              <a:rPr lang="en-US" dirty="0" smtClean="0"/>
              <a:t>Alexandrine </a:t>
            </a:r>
            <a:r>
              <a:rPr lang="en-US" dirty="0" err="1" smtClean="0"/>
              <a:t>Florentin</a:t>
            </a:r>
            <a:r>
              <a:rPr lang="en-US" dirty="0" smtClean="0"/>
              <a:t> </a:t>
            </a:r>
          </a:p>
        </p:txBody>
      </p:sp>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24</a:t>
            </a:fld>
            <a:endParaRPr kumimoji="0" lang="en-US"/>
          </a:p>
        </p:txBody>
      </p:sp>
      <p:pic>
        <p:nvPicPr>
          <p:cNvPr id="6" name="Image 5"/>
          <p:cNvPicPr>
            <a:picLocks noChangeAspect="1"/>
          </p:cNvPicPr>
          <p:nvPr/>
        </p:nvPicPr>
        <p:blipFill>
          <a:blip r:embed="rId2"/>
          <a:stretch>
            <a:fillRect/>
          </a:stretch>
        </p:blipFill>
        <p:spPr>
          <a:xfrm>
            <a:off x="3637858" y="1206500"/>
            <a:ext cx="3253278" cy="2602622"/>
          </a:xfrm>
          <a:prstGeom prst="rect">
            <a:avLst/>
          </a:prstGeom>
        </p:spPr>
      </p:pic>
      <p:pic>
        <p:nvPicPr>
          <p:cNvPr id="7" name="Image 6"/>
          <p:cNvPicPr>
            <a:picLocks noChangeAspect="1"/>
          </p:cNvPicPr>
          <p:nvPr/>
        </p:nvPicPr>
        <p:blipFill>
          <a:blip r:embed="rId3"/>
          <a:stretch>
            <a:fillRect/>
          </a:stretch>
        </p:blipFill>
        <p:spPr>
          <a:xfrm>
            <a:off x="6997512" y="1206500"/>
            <a:ext cx="3623430" cy="2399122"/>
          </a:xfrm>
          <a:prstGeom prst="rect">
            <a:avLst/>
          </a:prstGeom>
        </p:spPr>
      </p:pic>
      <p:pic>
        <p:nvPicPr>
          <p:cNvPr id="8" name="Image 7" descr="IMG_003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7473" y="4010296"/>
            <a:ext cx="1984568" cy="2646091"/>
          </a:xfrm>
          <a:prstGeom prst="rect">
            <a:avLst/>
          </a:prstGeom>
        </p:spPr>
      </p:pic>
    </p:spTree>
    <p:extLst>
      <p:ext uri="{BB962C8B-B14F-4D97-AF65-F5344CB8AC3E}">
        <p14:creationId xmlns:p14="http://schemas.microsoft.com/office/powerpoint/2010/main" val="6442085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space réservé du numéro de diapositive 3"/>
          <p:cNvSpPr>
            <a:spLocks noGrp="1"/>
          </p:cNvSpPr>
          <p:nvPr>
            <p:ph type="sldNum" sz="quarter" idx="12"/>
          </p:nvPr>
        </p:nvSpPr>
        <p:spPr/>
        <p:txBody>
          <a:bodyPr/>
          <a:lstStyle/>
          <a:p>
            <a:fld id="{0EE6E09C-FEF4-1049-B4F7-14D23B0C23AA}" type="slidenum">
              <a:rPr lang="en-US" smtClean="0"/>
              <a:pPr/>
              <a:t>3</a:t>
            </a:fld>
            <a:endParaRPr lang="en-US"/>
          </a:p>
        </p:txBody>
      </p:sp>
      <p:sp>
        <p:nvSpPr>
          <p:cNvPr id="50180" name="Rectangle 4"/>
          <p:cNvSpPr>
            <a:spLocks noChangeArrowheads="1"/>
          </p:cNvSpPr>
          <p:nvPr/>
        </p:nvSpPr>
        <p:spPr bwMode="auto">
          <a:xfrm>
            <a:off x="382532" y="812219"/>
            <a:ext cx="5061794" cy="489869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pPr marL="342900" indent="-342900">
              <a:spcBef>
                <a:spcPct val="20000"/>
              </a:spcBef>
              <a:buClr>
                <a:schemeClr val="tx2"/>
              </a:buClr>
              <a:buSzPct val="70000"/>
              <a:buFont typeface="Wingdings" charset="0"/>
              <a:buNone/>
            </a:pPr>
            <a:r>
              <a:rPr lang="en-US" sz="2500" b="1" smtClean="0">
                <a:solidFill>
                  <a:schemeClr val="tx2"/>
                </a:solidFill>
              </a:rPr>
              <a:t>Risk analysis </a:t>
            </a:r>
          </a:p>
          <a:p>
            <a:pPr marL="742950" lvl="1" indent="-285750">
              <a:spcBef>
                <a:spcPct val="20000"/>
              </a:spcBef>
              <a:buClr>
                <a:schemeClr val="accent2"/>
              </a:buClr>
              <a:buSzPct val="70000"/>
              <a:buFont typeface="Wingdings" charset="0"/>
              <a:buNone/>
            </a:pPr>
            <a:r>
              <a:rPr lang="en-US" sz="2100" smtClean="0"/>
              <a:t>Codex Alimentarius (WTO)</a:t>
            </a:r>
            <a:endParaRPr lang="en-US" sz="2100"/>
          </a:p>
        </p:txBody>
      </p:sp>
      <p:sp>
        <p:nvSpPr>
          <p:cNvPr id="50181" name="Rectangle 5"/>
          <p:cNvSpPr>
            <a:spLocks noChangeArrowheads="1"/>
          </p:cNvSpPr>
          <p:nvPr/>
        </p:nvSpPr>
        <p:spPr bwMode="auto">
          <a:xfrm>
            <a:off x="5133222" y="782873"/>
            <a:ext cx="5444325" cy="50494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pPr algn="ctr">
              <a:spcBef>
                <a:spcPct val="20000"/>
              </a:spcBef>
              <a:buClr>
                <a:schemeClr val="tx2"/>
              </a:buClr>
              <a:buSzPct val="70000"/>
              <a:buFont typeface="Wingdings" charset="0"/>
              <a:buNone/>
            </a:pPr>
            <a:r>
              <a:rPr lang="en-US" sz="2500" b="1" dirty="0" smtClean="0">
                <a:solidFill>
                  <a:schemeClr val="tx2"/>
                </a:solidFill>
              </a:rPr>
              <a:t>Risk Assessment</a:t>
            </a:r>
            <a:endParaRPr lang="en-US" sz="2500" dirty="0" smtClean="0"/>
          </a:p>
          <a:p>
            <a:pPr algn="ctr">
              <a:lnSpc>
                <a:spcPct val="90000"/>
              </a:lnSpc>
              <a:spcBef>
                <a:spcPct val="20000"/>
              </a:spcBef>
              <a:buClr>
                <a:schemeClr val="tx1"/>
              </a:buClr>
              <a:buSzPct val="70000"/>
              <a:buFont typeface="Wingdings" charset="0"/>
              <a:buNone/>
            </a:pPr>
            <a:r>
              <a:rPr lang="en-US" sz="1900" dirty="0" smtClean="0"/>
              <a:t>Assessment of likelihood of an event and the severity of effects on human health, following exposure.</a:t>
            </a:r>
            <a:endParaRPr lang="en-US" sz="2500" dirty="0" smtClean="0"/>
          </a:p>
          <a:p>
            <a:pPr>
              <a:spcBef>
                <a:spcPct val="20000"/>
              </a:spcBef>
              <a:buClr>
                <a:schemeClr val="tx2"/>
              </a:buClr>
              <a:buSzPct val="70000"/>
              <a:buFont typeface="Wingdings" charset="0"/>
              <a:buChar char="¡"/>
            </a:pPr>
            <a:endParaRPr lang="en-US" sz="1900" dirty="0"/>
          </a:p>
        </p:txBody>
      </p:sp>
      <p:sp>
        <p:nvSpPr>
          <p:cNvPr id="50182" name="Oval 6"/>
          <p:cNvSpPr>
            <a:spLocks noChangeArrowheads="1"/>
          </p:cNvSpPr>
          <p:nvPr/>
        </p:nvSpPr>
        <p:spPr bwMode="auto">
          <a:xfrm>
            <a:off x="382532" y="2799936"/>
            <a:ext cx="2625339" cy="1848114"/>
          </a:xfrm>
          <a:prstGeom prst="ellipse">
            <a:avLst/>
          </a:prstGeom>
          <a:solidFill>
            <a:schemeClr val="tx1">
              <a:lumMod val="65000"/>
              <a:lumOff val="35000"/>
            </a:schemeClr>
          </a:solidFill>
          <a:ln w="9525">
            <a:solidFill>
              <a:schemeClr val="tx1"/>
            </a:solidFill>
            <a:round/>
            <a:headEnd/>
            <a:tailEnd/>
          </a:ln>
          <a:effectLst/>
        </p:spPr>
        <p:txBody>
          <a:bodyPr wrap="none" anchor="ctr"/>
          <a:lstStyle/>
          <a:p>
            <a:endParaRPr lang="en-US"/>
          </a:p>
        </p:txBody>
      </p:sp>
      <p:sp>
        <p:nvSpPr>
          <p:cNvPr id="50183" name="Text Box 7"/>
          <p:cNvSpPr txBox="1">
            <a:spLocks noChangeArrowheads="1"/>
          </p:cNvSpPr>
          <p:nvPr/>
        </p:nvSpPr>
        <p:spPr bwMode="auto">
          <a:xfrm>
            <a:off x="658716" y="3307573"/>
            <a:ext cx="1923767" cy="707886"/>
          </a:xfrm>
          <a:prstGeom prst="rect">
            <a:avLst/>
          </a:prstGeom>
          <a:noFill/>
          <a:ln>
            <a:noFill/>
          </a:ln>
          <a:effectLst/>
        </p:spPr>
        <p:txBody>
          <a:bodyPr>
            <a:spAutoFit/>
          </a:bodyPr>
          <a:lstStyle/>
          <a:p>
            <a:pPr algn="ctr" eaLnBrk="0" hangingPunct="0">
              <a:spcBef>
                <a:spcPct val="50000"/>
              </a:spcBef>
            </a:pPr>
            <a:r>
              <a:rPr lang="en-US" sz="2000" b="1" dirty="0" smtClean="0">
                <a:solidFill>
                  <a:schemeClr val="bg1"/>
                </a:solidFill>
                <a:latin typeface="Times" charset="0"/>
              </a:rPr>
              <a:t>Risk assessment </a:t>
            </a:r>
            <a:r>
              <a:rPr lang="fr-FR" sz="2000" b="1" dirty="0">
                <a:latin typeface="Times" charset="0"/>
              </a:rPr>
              <a:t>(</a:t>
            </a:r>
            <a:r>
              <a:rPr lang="fr-FR" sz="2000" b="1" dirty="0">
                <a:solidFill>
                  <a:srgbClr val="FFCC00"/>
                </a:solidFill>
                <a:latin typeface="Times" charset="0"/>
              </a:rPr>
              <a:t>EFSA</a:t>
            </a:r>
            <a:r>
              <a:rPr lang="fr-FR" sz="2000" b="1" dirty="0" smtClean="0">
                <a:latin typeface="Times" charset="0"/>
              </a:rPr>
              <a:t>)</a:t>
            </a:r>
            <a:endParaRPr lang="fr-FR" sz="2000" b="1" dirty="0">
              <a:latin typeface="Times" charset="0"/>
            </a:endParaRPr>
          </a:p>
        </p:txBody>
      </p:sp>
      <p:sp>
        <p:nvSpPr>
          <p:cNvPr id="50184" name="Oval 8"/>
          <p:cNvSpPr>
            <a:spLocks noChangeArrowheads="1"/>
          </p:cNvSpPr>
          <p:nvPr/>
        </p:nvSpPr>
        <p:spPr bwMode="auto">
          <a:xfrm>
            <a:off x="2509470" y="2799936"/>
            <a:ext cx="2623752" cy="1848114"/>
          </a:xfrm>
          <a:prstGeom prst="ellipse">
            <a:avLst/>
          </a:prstGeom>
          <a:solidFill>
            <a:schemeClr val="tx1">
              <a:lumMod val="65000"/>
              <a:lumOff val="35000"/>
            </a:schemeClr>
          </a:solidFill>
          <a:ln w="9525">
            <a:solidFill>
              <a:schemeClr val="tx1"/>
            </a:solidFill>
            <a:round/>
            <a:headEnd/>
            <a:tailEnd/>
          </a:ln>
          <a:effectLst/>
        </p:spPr>
        <p:txBody>
          <a:bodyPr wrap="none" anchor="ctr"/>
          <a:lstStyle/>
          <a:p>
            <a:endParaRPr lang="en-US"/>
          </a:p>
        </p:txBody>
      </p:sp>
      <p:sp>
        <p:nvSpPr>
          <p:cNvPr id="50185" name="Text Box 9"/>
          <p:cNvSpPr txBox="1">
            <a:spLocks noChangeArrowheads="1"/>
          </p:cNvSpPr>
          <p:nvPr/>
        </p:nvSpPr>
        <p:spPr bwMode="auto">
          <a:xfrm>
            <a:off x="2812637" y="3391650"/>
            <a:ext cx="202535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sz="2000" b="1" dirty="0" smtClean="0">
                <a:solidFill>
                  <a:schemeClr val="bg1"/>
                </a:solidFill>
                <a:latin typeface="Times" charset="0"/>
              </a:rPr>
              <a:t>Risk management </a:t>
            </a:r>
            <a:r>
              <a:rPr lang="fr-FR" sz="2000" b="1" dirty="0" smtClean="0">
                <a:latin typeface="Times" charset="0"/>
              </a:rPr>
              <a:t>(</a:t>
            </a:r>
            <a:r>
              <a:rPr lang="fr-FR" sz="2000" b="1" dirty="0" err="1" smtClean="0">
                <a:solidFill>
                  <a:srgbClr val="FFCC00"/>
                </a:solidFill>
                <a:latin typeface="Times" charset="0"/>
              </a:rPr>
              <a:t>executive</a:t>
            </a:r>
            <a:r>
              <a:rPr lang="fr-FR" sz="2000" b="1" dirty="0" smtClean="0">
                <a:latin typeface="Times" charset="0"/>
              </a:rPr>
              <a:t>)</a:t>
            </a:r>
            <a:endParaRPr lang="fr-FR" sz="2000" b="1" dirty="0">
              <a:latin typeface="Times" charset="0"/>
            </a:endParaRPr>
          </a:p>
        </p:txBody>
      </p:sp>
      <p:sp>
        <p:nvSpPr>
          <p:cNvPr id="50186" name="Oval 10"/>
          <p:cNvSpPr>
            <a:spLocks noChangeArrowheads="1"/>
          </p:cNvSpPr>
          <p:nvPr/>
        </p:nvSpPr>
        <p:spPr bwMode="auto">
          <a:xfrm>
            <a:off x="1395208" y="4205456"/>
            <a:ext cx="2625339" cy="1848114"/>
          </a:xfrm>
          <a:prstGeom prst="ellipse">
            <a:avLst/>
          </a:prstGeom>
          <a:solidFill>
            <a:schemeClr val="tx1">
              <a:lumMod val="65000"/>
              <a:lumOff val="35000"/>
            </a:schemeClr>
          </a:solidFill>
          <a:ln w="9525">
            <a:solidFill>
              <a:schemeClr val="tx1"/>
            </a:solidFill>
            <a:round/>
            <a:headEnd/>
            <a:tailEnd/>
          </a:ln>
          <a:effectLst/>
        </p:spPr>
        <p:txBody>
          <a:bodyPr wrap="none" anchor="ctr"/>
          <a:lstStyle/>
          <a:p>
            <a:endParaRPr lang="en-US"/>
          </a:p>
        </p:txBody>
      </p:sp>
      <p:sp>
        <p:nvSpPr>
          <p:cNvPr id="50187" name="Text Box 11"/>
          <p:cNvSpPr txBox="1">
            <a:spLocks noChangeArrowheads="1"/>
          </p:cNvSpPr>
          <p:nvPr/>
        </p:nvSpPr>
        <p:spPr bwMode="auto">
          <a:xfrm>
            <a:off x="1496794" y="4813033"/>
            <a:ext cx="243010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en-US" sz="2000" b="1" dirty="0" smtClean="0">
                <a:solidFill>
                  <a:schemeClr val="bg1"/>
                </a:solidFill>
                <a:latin typeface="Times" charset="0"/>
              </a:rPr>
              <a:t>Risk Communication </a:t>
            </a:r>
            <a:r>
              <a:rPr lang="fr-FR" sz="2000" b="1" dirty="0">
                <a:latin typeface="Times" charset="0"/>
              </a:rPr>
              <a:t>(</a:t>
            </a:r>
            <a:r>
              <a:rPr lang="fr-FR" sz="2000" b="1" dirty="0">
                <a:solidFill>
                  <a:srgbClr val="FFCC00"/>
                </a:solidFill>
                <a:latin typeface="Times" charset="0"/>
              </a:rPr>
              <a:t>EFSA</a:t>
            </a:r>
            <a:r>
              <a:rPr lang="fr-FR" sz="2000" b="1" dirty="0" smtClean="0">
                <a:latin typeface="Times" charset="0"/>
              </a:rPr>
              <a:t>)</a:t>
            </a:r>
            <a:endParaRPr lang="fr-FR" sz="2000" b="1" dirty="0">
              <a:latin typeface="Times" charset="0"/>
            </a:endParaRPr>
          </a:p>
        </p:txBody>
      </p:sp>
      <p:sp>
        <p:nvSpPr>
          <p:cNvPr id="50188" name="Rectangle 12"/>
          <p:cNvSpPr>
            <a:spLocks noChangeArrowheads="1"/>
          </p:cNvSpPr>
          <p:nvPr/>
        </p:nvSpPr>
        <p:spPr bwMode="auto">
          <a:xfrm>
            <a:off x="5996695" y="2700951"/>
            <a:ext cx="4150703" cy="444182"/>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p>
            <a:pPr algn="ctr" eaLnBrk="0" hangingPunct="0"/>
            <a:r>
              <a:rPr lang="en-US" sz="2000" b="1" dirty="0" smtClean="0">
                <a:solidFill>
                  <a:schemeClr val="bg1"/>
                </a:solidFill>
                <a:latin typeface="Times" charset="0"/>
              </a:rPr>
              <a:t>1. Hazard Identification </a:t>
            </a:r>
            <a:endParaRPr lang="en-US" sz="2000" b="1" dirty="0">
              <a:solidFill>
                <a:schemeClr val="bg1"/>
              </a:solidFill>
              <a:latin typeface="Times" charset="0"/>
            </a:endParaRPr>
          </a:p>
        </p:txBody>
      </p:sp>
      <p:sp>
        <p:nvSpPr>
          <p:cNvPr id="50189" name="Rectangle 13"/>
          <p:cNvSpPr>
            <a:spLocks noChangeArrowheads="1"/>
          </p:cNvSpPr>
          <p:nvPr/>
        </p:nvSpPr>
        <p:spPr bwMode="auto">
          <a:xfrm>
            <a:off x="5996694" y="4453886"/>
            <a:ext cx="4152290" cy="442595"/>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p>
            <a:pPr algn="ctr" eaLnBrk="0" hangingPunct="0"/>
            <a:r>
              <a:rPr lang="en-US" sz="2000" b="1" dirty="0" smtClean="0">
                <a:solidFill>
                  <a:schemeClr val="bg1"/>
                </a:solidFill>
                <a:latin typeface="Times" charset="0"/>
              </a:rPr>
              <a:t>3. Hazard Characterization</a:t>
            </a:r>
            <a:endParaRPr lang="en-US" sz="2000" b="1" dirty="0">
              <a:solidFill>
                <a:schemeClr val="bg1"/>
              </a:solidFill>
              <a:latin typeface="Times" charset="0"/>
            </a:endParaRPr>
          </a:p>
        </p:txBody>
      </p:sp>
      <p:sp>
        <p:nvSpPr>
          <p:cNvPr id="50190" name="Rectangle 14"/>
          <p:cNvSpPr>
            <a:spLocks noChangeArrowheads="1"/>
          </p:cNvSpPr>
          <p:nvPr/>
        </p:nvSpPr>
        <p:spPr bwMode="auto">
          <a:xfrm>
            <a:off x="5996694" y="3608353"/>
            <a:ext cx="4152290" cy="369624"/>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p>
            <a:pPr algn="ctr" eaLnBrk="0" hangingPunct="0"/>
            <a:r>
              <a:rPr lang="en-US" sz="2000" b="1" dirty="0" smtClean="0">
                <a:solidFill>
                  <a:schemeClr val="bg1"/>
                </a:solidFill>
                <a:latin typeface="Times" charset="0"/>
              </a:rPr>
              <a:t>2. Exposure assessment</a:t>
            </a:r>
            <a:endParaRPr lang="en-US" sz="2000" b="1" dirty="0">
              <a:solidFill>
                <a:schemeClr val="bg1"/>
              </a:solidFill>
              <a:latin typeface="Times" charset="0"/>
            </a:endParaRPr>
          </a:p>
        </p:txBody>
      </p:sp>
      <p:sp>
        <p:nvSpPr>
          <p:cNvPr id="50191" name="Rectangle 15"/>
          <p:cNvSpPr>
            <a:spLocks noChangeArrowheads="1"/>
          </p:cNvSpPr>
          <p:nvPr/>
        </p:nvSpPr>
        <p:spPr bwMode="auto">
          <a:xfrm>
            <a:off x="5996694" y="5286726"/>
            <a:ext cx="4152290" cy="444182"/>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p>
            <a:pPr algn="ctr" eaLnBrk="0" hangingPunct="0"/>
            <a:r>
              <a:rPr lang="en-US" sz="2000" b="1" dirty="0" smtClean="0">
                <a:solidFill>
                  <a:schemeClr val="bg1"/>
                </a:solidFill>
                <a:latin typeface="Times" charset="0"/>
              </a:rPr>
              <a:t>4. Risk Characterization</a:t>
            </a:r>
            <a:endParaRPr lang="en-US" sz="2000" b="1" dirty="0">
              <a:solidFill>
                <a:schemeClr val="bg1"/>
              </a:solidFill>
              <a:latin typeface="Times" charset="0"/>
            </a:endParaRPr>
          </a:p>
        </p:txBody>
      </p:sp>
      <p:sp>
        <p:nvSpPr>
          <p:cNvPr id="50192" name="Text Box 16"/>
          <p:cNvSpPr txBox="1">
            <a:spLocks noChangeArrowheads="1"/>
          </p:cNvSpPr>
          <p:nvPr/>
        </p:nvSpPr>
        <p:spPr bwMode="auto">
          <a:xfrm>
            <a:off x="4646854" y="184019"/>
            <a:ext cx="1498126" cy="40011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000" smtClean="0"/>
              <a:t>Risk Analysis</a:t>
            </a:r>
            <a:endParaRPr lang="en-US"/>
          </a:p>
        </p:txBody>
      </p:sp>
      <p:sp>
        <p:nvSpPr>
          <p:cNvPr id="50193" name="AutoShape 17"/>
          <p:cNvSpPr>
            <a:spLocks noChangeArrowheads="1"/>
          </p:cNvSpPr>
          <p:nvPr/>
        </p:nvSpPr>
        <p:spPr bwMode="auto">
          <a:xfrm rot="-1176042">
            <a:off x="2422170" y="1721208"/>
            <a:ext cx="2720575" cy="908987"/>
          </a:xfrm>
          <a:prstGeom prst="rightArrow">
            <a:avLst>
              <a:gd name="adj1" fmla="val 50000"/>
              <a:gd name="adj2" fmla="val 74782"/>
            </a:avLst>
          </a:prstGeom>
          <a:solidFill>
            <a:schemeClr val="tx1">
              <a:lumMod val="65000"/>
              <a:lumOff val="35000"/>
            </a:schemeClr>
          </a:solidFill>
          <a:ln w="9525">
            <a:solidFill>
              <a:schemeClr val="tx1"/>
            </a:solidFill>
            <a:miter lim="800000"/>
            <a:headEnd/>
            <a:tailEnd/>
          </a:ln>
          <a:effectLst/>
        </p:spPr>
        <p:txBody>
          <a:bodyPr wrap="none" anchor="ctr"/>
          <a:lstStyle/>
          <a:p>
            <a:endParaRPr lang="en-US"/>
          </a:p>
        </p:txBody>
      </p:sp>
      <p:cxnSp>
        <p:nvCxnSpPr>
          <p:cNvPr id="50194" name="AutoShape 18"/>
          <p:cNvCxnSpPr>
            <a:cxnSpLocks noChangeShapeType="1"/>
            <a:stCxn id="50188" idx="2"/>
            <a:endCxn id="50190" idx="0"/>
          </p:cNvCxnSpPr>
          <p:nvPr/>
        </p:nvCxnSpPr>
        <p:spPr bwMode="auto">
          <a:xfrm>
            <a:off x="8072838" y="3145134"/>
            <a:ext cx="0" cy="463219"/>
          </a:xfrm>
          <a:prstGeom prst="straightConnector1">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0195" name="AutoShape 19"/>
          <p:cNvCxnSpPr>
            <a:cxnSpLocks noChangeShapeType="1"/>
            <a:stCxn id="50190" idx="2"/>
            <a:endCxn id="50189" idx="0"/>
          </p:cNvCxnSpPr>
          <p:nvPr/>
        </p:nvCxnSpPr>
        <p:spPr bwMode="auto">
          <a:xfrm>
            <a:off x="8072838" y="3977976"/>
            <a:ext cx="0" cy="475909"/>
          </a:xfrm>
          <a:prstGeom prst="straightConnector1">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0196" name="AutoShape 20"/>
          <p:cNvCxnSpPr>
            <a:cxnSpLocks noChangeShapeType="1"/>
            <a:stCxn id="50189" idx="2"/>
            <a:endCxn id="50191" idx="0"/>
          </p:cNvCxnSpPr>
          <p:nvPr/>
        </p:nvCxnSpPr>
        <p:spPr bwMode="auto">
          <a:xfrm>
            <a:off x="8072838" y="4896481"/>
            <a:ext cx="0" cy="390246"/>
          </a:xfrm>
          <a:prstGeom prst="straightConnector1">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Text Box 16"/>
          <p:cNvSpPr txBox="1">
            <a:spLocks noChangeArrowheads="1"/>
          </p:cNvSpPr>
          <p:nvPr/>
        </p:nvSpPr>
        <p:spPr bwMode="auto">
          <a:xfrm>
            <a:off x="382532" y="6053569"/>
            <a:ext cx="12779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BE" sz="2000" b="1" dirty="0" smtClean="0">
                <a:solidFill>
                  <a:srgbClr val="FFCC00"/>
                </a:solidFill>
              </a:rPr>
              <a:t>In Europe:</a:t>
            </a:r>
            <a:endParaRPr lang="fr-BE" sz="2000" b="1" dirty="0">
              <a:solidFill>
                <a:srgbClr val="FFCC00"/>
              </a:solidFill>
            </a:endParaRPr>
          </a:p>
        </p:txBody>
      </p:sp>
    </p:spTree>
    <p:extLst>
      <p:ext uri="{BB962C8B-B14F-4D97-AF65-F5344CB8AC3E}">
        <p14:creationId xmlns:p14="http://schemas.microsoft.com/office/powerpoint/2010/main" val="38495874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i="1" smtClean="0"/>
              <a:t>Listeria monocytogenes</a:t>
            </a:r>
            <a:endParaRPr lang="en-US" i="1"/>
          </a:p>
        </p:txBody>
      </p:sp>
      <p:sp>
        <p:nvSpPr>
          <p:cNvPr id="3" name="Espace réservé du contenu 2"/>
          <p:cNvSpPr>
            <a:spLocks noGrp="1"/>
          </p:cNvSpPr>
          <p:nvPr>
            <p:ph idx="1"/>
          </p:nvPr>
        </p:nvSpPr>
        <p:spPr>
          <a:xfrm>
            <a:off x="3599921" y="1553158"/>
            <a:ext cx="5525562" cy="4392908"/>
          </a:xfrm>
        </p:spPr>
        <p:txBody>
          <a:bodyPr>
            <a:normAutofit fontScale="85000" lnSpcReduction="10000"/>
          </a:bodyPr>
          <a:lstStyle/>
          <a:p>
            <a:r>
              <a:rPr lang="en-US" dirty="0" smtClean="0"/>
              <a:t>Ubiquitous, short rod, catalase-</a:t>
            </a:r>
            <a:r>
              <a:rPr lang="en-US" dirty="0" err="1" smtClean="0"/>
              <a:t>neg</a:t>
            </a:r>
            <a:r>
              <a:rPr lang="en-US" dirty="0" smtClean="0"/>
              <a:t>, Gram pos.</a:t>
            </a:r>
          </a:p>
          <a:p>
            <a:r>
              <a:rPr lang="en-US" dirty="0" smtClean="0"/>
              <a:t>Special motility at 25 °C</a:t>
            </a:r>
          </a:p>
          <a:p>
            <a:r>
              <a:rPr lang="en-US" dirty="0" smtClean="0"/>
              <a:t>Intracellular pathogen</a:t>
            </a:r>
          </a:p>
          <a:p>
            <a:r>
              <a:rPr lang="en-US" dirty="0" smtClean="0"/>
              <a:t>High-risk population : &gt; 60y, </a:t>
            </a:r>
            <a:r>
              <a:rPr lang="en-US" dirty="0" err="1" smtClean="0"/>
              <a:t>immuno</a:t>
            </a:r>
            <a:r>
              <a:rPr lang="en-US" dirty="0" smtClean="0"/>
              <a:t>-compromised, pregnant women</a:t>
            </a:r>
          </a:p>
          <a:p>
            <a:r>
              <a:rPr lang="en-US" dirty="0" smtClean="0"/>
              <a:t>Long incubation period : 3 to 60d</a:t>
            </a:r>
          </a:p>
          <a:p>
            <a:r>
              <a:rPr lang="en-US" dirty="0" smtClean="0"/>
              <a:t>Mandatory surveillance in EU</a:t>
            </a:r>
          </a:p>
          <a:p>
            <a:r>
              <a:rPr lang="en-US" dirty="0" smtClean="0"/>
              <a:t>Food safety criterion in RTE</a:t>
            </a:r>
            <a:endParaRPr lang="en-US" dirty="0"/>
          </a:p>
        </p:txBody>
      </p:sp>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4</a:t>
            </a:fld>
            <a:endParaRPr kumimoji="0" lang="en-US"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79996" y="1775037"/>
            <a:ext cx="3239929" cy="1775037"/>
          </a:xfrm>
          <a:prstGeom prst="rect">
            <a:avLst/>
          </a:prstGeom>
        </p:spPr>
      </p:pic>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4" y="3624033"/>
            <a:ext cx="3059933" cy="244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0" y="46406"/>
            <a:ext cx="1884419" cy="1506751"/>
          </a:xfrm>
          <a:prstGeom prst="rect">
            <a:avLst/>
          </a:prstGeom>
        </p:spPr>
      </p:pic>
      <p:pic>
        <p:nvPicPr>
          <p:cNvPr id="8" name="Picture 5" descr="pregnant-woman-food-and-drink-3-AJH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7297" y="3233004"/>
            <a:ext cx="1317812" cy="8713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ol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1518" y="1884233"/>
            <a:ext cx="1363592" cy="11212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funginf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51114" y="4376167"/>
            <a:ext cx="1133995" cy="16885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page11_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60590" y="46406"/>
            <a:ext cx="1137363" cy="171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30889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i="1" dirty="0" smtClean="0"/>
              <a:t>Listeria </a:t>
            </a:r>
            <a:r>
              <a:rPr lang="en-US" i="1" dirty="0" err="1" smtClean="0"/>
              <a:t>monocytogenes</a:t>
            </a:r>
            <a:r>
              <a:rPr lang="en-US" i="1" dirty="0" smtClean="0"/>
              <a:t>: </a:t>
            </a:r>
            <a:br>
              <a:rPr lang="en-US" i="1" dirty="0" smtClean="0"/>
            </a:br>
            <a:r>
              <a:rPr lang="en-US" i="1" dirty="0" smtClean="0"/>
              <a:t>reported incidence in the EU in 2009</a:t>
            </a:r>
            <a:endParaRPr lang="en-US" i="1" dirty="0"/>
          </a:p>
        </p:txBody>
      </p:sp>
      <p:pic>
        <p:nvPicPr>
          <p:cNvPr id="5" name="Espace réservé du contenu 4"/>
          <p:cNvPicPr>
            <a:picLocks noGrp="1" noChangeAspect="1"/>
          </p:cNvPicPr>
          <p:nvPr>
            <p:ph idx="1"/>
          </p:nvPr>
        </p:nvPicPr>
        <p:blipFill rotWithShape="1">
          <a:blip r:embed="rId2"/>
          <a:srcRect/>
          <a:stretch/>
        </p:blipFill>
        <p:spPr/>
      </p:pic>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5</a:t>
            </a:fld>
            <a:endParaRPr kumimoji="0" lang="en-US"/>
          </a:p>
        </p:txBody>
      </p:sp>
      <p:sp>
        <p:nvSpPr>
          <p:cNvPr id="6" name="ZoneTexte 5"/>
          <p:cNvSpPr txBox="1"/>
          <p:nvPr/>
        </p:nvSpPr>
        <p:spPr>
          <a:xfrm>
            <a:off x="8646869" y="6169486"/>
            <a:ext cx="643062" cy="369332"/>
          </a:xfrm>
          <a:prstGeom prst="rect">
            <a:avLst/>
          </a:prstGeom>
          <a:noFill/>
        </p:spPr>
        <p:txBody>
          <a:bodyPr wrap="none" rtlCol="0">
            <a:spAutoFit/>
          </a:bodyPr>
          <a:lstStyle/>
          <a:p>
            <a:r>
              <a:rPr lang="en-US" smtClean="0"/>
              <a:t>EFSA</a:t>
            </a:r>
            <a:endParaRPr lang="en-US"/>
          </a:p>
        </p:txBody>
      </p:sp>
      <p:sp>
        <p:nvSpPr>
          <p:cNvPr id="7" name="Rectangle 6"/>
          <p:cNvSpPr/>
          <p:nvPr/>
        </p:nvSpPr>
        <p:spPr>
          <a:xfrm>
            <a:off x="5740327" y="3482589"/>
            <a:ext cx="4519448" cy="369332"/>
          </a:xfrm>
          <a:prstGeom prst="rect">
            <a:avLst/>
          </a:prstGeom>
        </p:spPr>
        <p:txBody>
          <a:bodyPr wrap="square">
            <a:spAutoFit/>
          </a:bodyPr>
          <a:lstStyle/>
          <a:p>
            <a:r>
              <a:rPr lang="en-US" dirty="0" smtClean="0"/>
              <a:t>EU </a:t>
            </a:r>
            <a:r>
              <a:rPr lang="en-US" dirty="0" err="1" smtClean="0"/>
              <a:t>notific</a:t>
            </a:r>
            <a:r>
              <a:rPr lang="en-US" dirty="0" smtClean="0"/>
              <a:t>. rate : 0.4 per 100,000 population</a:t>
            </a:r>
            <a:endParaRPr lang="en-US" dirty="0"/>
          </a:p>
        </p:txBody>
      </p:sp>
      <p:sp>
        <p:nvSpPr>
          <p:cNvPr id="3" name="Flèche vers la gauche 2"/>
          <p:cNvSpPr/>
          <p:nvPr/>
        </p:nvSpPr>
        <p:spPr>
          <a:xfrm>
            <a:off x="4774424" y="3581794"/>
            <a:ext cx="587983" cy="18153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997299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i="1" dirty="0" smtClean="0"/>
              <a:t>Listeria </a:t>
            </a:r>
            <a:r>
              <a:rPr lang="en-US" i="1" dirty="0" err="1" smtClean="0"/>
              <a:t>monocytogenes</a:t>
            </a:r>
            <a:r>
              <a:rPr lang="en-US" i="1" dirty="0" smtClean="0"/>
              <a:t> : </a:t>
            </a:r>
            <a:br>
              <a:rPr lang="en-US" i="1" dirty="0" smtClean="0"/>
            </a:br>
            <a:r>
              <a:rPr lang="en-US" i="1" dirty="0" smtClean="0"/>
              <a:t>reported incidence in Belgium</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763929863"/>
              </p:ext>
            </p:extLst>
          </p:nvPr>
        </p:nvGraphicFramePr>
        <p:xfrm>
          <a:off x="539988" y="1553158"/>
          <a:ext cx="9719787" cy="4392908"/>
        </p:xfrm>
        <a:graphic>
          <a:graphicData uri="http://schemas.openxmlformats.org/drawingml/2006/chart">
            <c:chart xmlns:c="http://schemas.openxmlformats.org/drawingml/2006/chart" xmlns:r="http://schemas.openxmlformats.org/officeDocument/2006/relationships" r:id="rId2"/>
          </a:graphicData>
        </a:graphic>
      </p:graphicFrame>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6</a:t>
            </a:fld>
            <a:endParaRPr kumimoji="0" lang="en-US"/>
          </a:p>
        </p:txBody>
      </p:sp>
      <p:sp>
        <p:nvSpPr>
          <p:cNvPr id="6" name="Rectangle 5"/>
          <p:cNvSpPr/>
          <p:nvPr/>
        </p:nvSpPr>
        <p:spPr>
          <a:xfrm>
            <a:off x="7739831" y="1553158"/>
            <a:ext cx="2865822"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dirty="0" err="1" smtClean="0"/>
              <a:t>notific</a:t>
            </a:r>
            <a:r>
              <a:rPr lang="en-US" dirty="0" smtClean="0"/>
              <a:t>. rate : 0.54 per 100,000 population</a:t>
            </a:r>
            <a:endParaRPr lang="en-US" dirty="0"/>
          </a:p>
        </p:txBody>
      </p:sp>
    </p:spTree>
    <p:extLst>
      <p:ext uri="{BB962C8B-B14F-4D97-AF65-F5344CB8AC3E}">
        <p14:creationId xmlns:p14="http://schemas.microsoft.com/office/powerpoint/2010/main" val="208491975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t>Isolated strains in Belgium in 2008:</a:t>
            </a:r>
            <a:br>
              <a:rPr lang="en-US" dirty="0" smtClean="0"/>
            </a:br>
            <a:r>
              <a:rPr lang="en-US" dirty="0" smtClean="0"/>
              <a:t> clustering by age and </a:t>
            </a:r>
            <a:r>
              <a:rPr lang="en-US" dirty="0" err="1" smtClean="0"/>
              <a:t>serovar</a:t>
            </a:r>
            <a:r>
              <a:rPr lang="en-US" dirty="0" smtClean="0"/>
              <a:t> </a:t>
            </a:r>
            <a:endParaRPr lang="en-US"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474968457"/>
              </p:ext>
            </p:extLst>
          </p:nvPr>
        </p:nvGraphicFramePr>
        <p:xfrm>
          <a:off x="539750" y="1552575"/>
          <a:ext cx="9720263" cy="4394200"/>
        </p:xfrm>
        <a:graphic>
          <a:graphicData uri="http://schemas.openxmlformats.org/drawingml/2006/chart">
            <c:chart xmlns:c="http://schemas.openxmlformats.org/drawingml/2006/chart" xmlns:r="http://schemas.openxmlformats.org/officeDocument/2006/relationships" r:id="rId3"/>
          </a:graphicData>
        </a:graphic>
      </p:graphicFrame>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7</a:t>
            </a:fld>
            <a:endParaRPr kumimoji="0" lang="en-US"/>
          </a:p>
        </p:txBody>
      </p:sp>
    </p:spTree>
    <p:extLst>
      <p:ext uri="{BB962C8B-B14F-4D97-AF65-F5344CB8AC3E}">
        <p14:creationId xmlns:p14="http://schemas.microsoft.com/office/powerpoint/2010/main" val="24352397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8920" y="266564"/>
            <a:ext cx="9990855" cy="1109398"/>
          </a:xfrm>
        </p:spPr>
        <p:txBody>
          <a:bodyPr>
            <a:noAutofit/>
          </a:bodyPr>
          <a:lstStyle/>
          <a:p>
            <a:r>
              <a:rPr lang="en-US" sz="3600" i="1" dirty="0" smtClean="0"/>
              <a:t>Listeria </a:t>
            </a:r>
            <a:r>
              <a:rPr lang="en-US" sz="3600" i="1" dirty="0" err="1" smtClean="0"/>
              <a:t>monocytogenes</a:t>
            </a:r>
            <a:r>
              <a:rPr lang="en-US" sz="3600" i="1" dirty="0" smtClean="0"/>
              <a:t> </a:t>
            </a:r>
            <a:r>
              <a:rPr lang="en-US" sz="3600" dirty="0" smtClean="0"/>
              <a:t>and </a:t>
            </a:r>
            <a:r>
              <a:rPr lang="en-US" sz="3600" dirty="0" smtClean="0"/>
              <a:t>milk </a:t>
            </a:r>
            <a:r>
              <a:rPr lang="en-US" sz="3600" dirty="0" smtClean="0"/>
              <a:t>products</a:t>
            </a:r>
            <a:endParaRPr lang="en-US" sz="3600" dirty="0"/>
          </a:p>
        </p:txBody>
      </p:sp>
      <p:sp>
        <p:nvSpPr>
          <p:cNvPr id="3" name="Espace réservé du contenu 2"/>
          <p:cNvSpPr>
            <a:spLocks noGrp="1"/>
          </p:cNvSpPr>
          <p:nvPr>
            <p:ph idx="1"/>
          </p:nvPr>
        </p:nvSpPr>
        <p:spPr>
          <a:xfrm>
            <a:off x="268920" y="1375962"/>
            <a:ext cx="3749945" cy="4570104"/>
          </a:xfrm>
        </p:spPr>
        <p:txBody>
          <a:bodyPr>
            <a:normAutofit lnSpcReduction="10000"/>
          </a:bodyPr>
          <a:lstStyle/>
          <a:p>
            <a:r>
              <a:rPr lang="en-US" dirty="0" smtClean="0"/>
              <a:t>% of outbreaks implicating </a:t>
            </a:r>
            <a:r>
              <a:rPr lang="en-US" dirty="0" smtClean="0"/>
              <a:t>milk </a:t>
            </a:r>
            <a:r>
              <a:rPr lang="en-US" dirty="0" smtClean="0"/>
              <a:t>products: from 2 to 6 % </a:t>
            </a:r>
            <a:r>
              <a:rPr lang="en-US" sz="2600" dirty="0" smtClean="0"/>
              <a:t>(De </a:t>
            </a:r>
            <a:r>
              <a:rPr lang="en-US" sz="2600" dirty="0" err="1" smtClean="0"/>
              <a:t>Buyser</a:t>
            </a:r>
            <a:r>
              <a:rPr lang="en-US" sz="2600" dirty="0" smtClean="0"/>
              <a:t> et al., 2001)</a:t>
            </a:r>
          </a:p>
          <a:p>
            <a:r>
              <a:rPr lang="en-US" dirty="0" smtClean="0"/>
              <a:t>% of outbreaks implicating milk and milk products </a:t>
            </a:r>
            <a:r>
              <a:rPr lang="en-US" sz="2600" dirty="0" smtClean="0"/>
              <a:t>(France, 1988-1997, n=177)</a:t>
            </a:r>
            <a:r>
              <a:rPr lang="en-US" dirty="0" smtClean="0"/>
              <a:t>:</a:t>
            </a:r>
          </a:p>
          <a:p>
            <a:endParaRPr lang="en-US" dirty="0"/>
          </a:p>
        </p:txBody>
      </p:sp>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8</a:t>
            </a:fld>
            <a:endParaRPr kumimoji="0" lang="en-US"/>
          </a:p>
        </p:txBody>
      </p:sp>
      <p:graphicFrame>
        <p:nvGraphicFramePr>
          <p:cNvPr id="5" name="Espace réservé du contenu 4"/>
          <p:cNvGraphicFramePr>
            <a:graphicFrameLocks/>
          </p:cNvGraphicFramePr>
          <p:nvPr>
            <p:extLst>
              <p:ext uri="{D42A27DB-BD31-4B8C-83A1-F6EECF244321}">
                <p14:modId xmlns:p14="http://schemas.microsoft.com/office/powerpoint/2010/main" val="2468852509"/>
              </p:ext>
            </p:extLst>
          </p:nvPr>
        </p:nvGraphicFramePr>
        <p:xfrm>
          <a:off x="4018865" y="1583932"/>
          <a:ext cx="6554650" cy="45855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527688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9149" y="610207"/>
            <a:ext cx="8442168" cy="792077"/>
          </a:xfrm>
        </p:spPr>
        <p:txBody>
          <a:bodyPr>
            <a:noAutofit/>
          </a:bodyPr>
          <a:lstStyle/>
          <a:p>
            <a:r>
              <a:rPr lang="en-US" sz="3200" dirty="0" err="1" smtClean="0"/>
              <a:t>Listeriosis</a:t>
            </a:r>
            <a:r>
              <a:rPr lang="en-US" sz="3200" dirty="0" smtClean="0"/>
              <a:t> outbreaks linked to milk products (1/2)</a:t>
            </a:r>
            <a:endParaRPr lang="en-US" sz="3200"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765007942"/>
              </p:ext>
            </p:extLst>
          </p:nvPr>
        </p:nvGraphicFramePr>
        <p:xfrm>
          <a:off x="385629" y="1432739"/>
          <a:ext cx="9903815" cy="4368029"/>
        </p:xfrm>
        <a:graphic>
          <a:graphicData uri="http://schemas.openxmlformats.org/drawingml/2006/table">
            <a:tbl>
              <a:tblPr firstRow="1" bandRow="1">
                <a:tableStyleId>{5C22544A-7EE6-4342-B048-85BDC9FD1C3A}</a:tableStyleId>
              </a:tblPr>
              <a:tblGrid>
                <a:gridCol w="1323649"/>
                <a:gridCol w="1909220"/>
                <a:gridCol w="2819225"/>
                <a:gridCol w="1903893"/>
                <a:gridCol w="1947828"/>
              </a:tblGrid>
              <a:tr h="680431">
                <a:tc>
                  <a:txBody>
                    <a:bodyPr/>
                    <a:lstStyle/>
                    <a:p>
                      <a:r>
                        <a:rPr lang="en-US" sz="2000" dirty="0" smtClean="0"/>
                        <a:t>year</a:t>
                      </a:r>
                      <a:endParaRPr lang="en-US" sz="2000" dirty="0"/>
                    </a:p>
                  </a:txBody>
                  <a:tcPr marL="107998" marR="107998" marT="44376" marB="44376"/>
                </a:tc>
                <a:tc>
                  <a:txBody>
                    <a:bodyPr/>
                    <a:lstStyle/>
                    <a:p>
                      <a:r>
                        <a:rPr lang="en-US" sz="2000" dirty="0" smtClean="0"/>
                        <a:t>Country of origin</a:t>
                      </a:r>
                      <a:endParaRPr lang="en-US" sz="2000" dirty="0"/>
                    </a:p>
                  </a:txBody>
                  <a:tcPr marL="107998" marR="107998" marT="44376" marB="44376"/>
                </a:tc>
                <a:tc>
                  <a:txBody>
                    <a:bodyPr/>
                    <a:lstStyle/>
                    <a:p>
                      <a:r>
                        <a:rPr lang="en-US" sz="2000" dirty="0" smtClean="0"/>
                        <a:t>Milk product</a:t>
                      </a:r>
                      <a:endParaRPr lang="en-US" sz="2000" dirty="0"/>
                    </a:p>
                  </a:txBody>
                  <a:tcPr marL="107998" marR="107998" marT="44376" marB="44376"/>
                </a:tc>
                <a:tc>
                  <a:txBody>
                    <a:bodyPr/>
                    <a:lstStyle/>
                    <a:p>
                      <a:r>
                        <a:rPr lang="en-US" sz="2000" dirty="0" smtClean="0"/>
                        <a:t>Type of milk</a:t>
                      </a:r>
                      <a:endParaRPr lang="en-US" sz="2000" dirty="0"/>
                    </a:p>
                  </a:txBody>
                  <a:tcPr marL="107998" marR="107998" marT="44376" marB="44376"/>
                </a:tc>
                <a:tc>
                  <a:txBody>
                    <a:bodyPr/>
                    <a:lstStyle/>
                    <a:p>
                      <a:r>
                        <a:rPr lang="en-US" sz="2000" dirty="0" smtClean="0"/>
                        <a:t>Cases (deaths)</a:t>
                      </a:r>
                      <a:endParaRPr lang="en-US" sz="2000" dirty="0"/>
                    </a:p>
                  </a:txBody>
                  <a:tcPr marL="107998" marR="107998" marT="44376" marB="44376"/>
                </a:tc>
              </a:tr>
              <a:tr h="680431">
                <a:tc>
                  <a:txBody>
                    <a:bodyPr/>
                    <a:lstStyle/>
                    <a:p>
                      <a:r>
                        <a:rPr lang="en-US" sz="2000" dirty="0" smtClean="0"/>
                        <a:t>1983-1987</a:t>
                      </a:r>
                      <a:endParaRPr lang="en-US" sz="2000" dirty="0"/>
                    </a:p>
                  </a:txBody>
                  <a:tcPr marL="107998" marR="107998" marT="44376" marB="44376"/>
                </a:tc>
                <a:tc>
                  <a:txBody>
                    <a:bodyPr/>
                    <a:lstStyle/>
                    <a:p>
                      <a:r>
                        <a:rPr lang="en-US" sz="2000" dirty="0" smtClean="0"/>
                        <a:t>Switzerland </a:t>
                      </a:r>
                      <a:endParaRPr lang="en-US" sz="2000" dirty="0"/>
                    </a:p>
                  </a:txBody>
                  <a:tcPr marL="107998" marR="107998" marT="44376" marB="44376"/>
                </a:tc>
                <a:tc>
                  <a:txBody>
                    <a:bodyPr/>
                    <a:lstStyle/>
                    <a:p>
                      <a:r>
                        <a:rPr lang="en-US" sz="2000" kern="1200" dirty="0" smtClean="0">
                          <a:solidFill>
                            <a:schemeClr val="dk1"/>
                          </a:solidFill>
                          <a:latin typeface="+mn-lt"/>
                          <a:ea typeface="+mn-ea"/>
                          <a:cs typeface="+mn-cs"/>
                        </a:rPr>
                        <a:t>Soft cheese (</a:t>
                      </a:r>
                      <a:r>
                        <a:rPr lang="en-US" sz="2000" kern="1200" dirty="0" err="1" smtClean="0">
                          <a:solidFill>
                            <a:schemeClr val="dk1"/>
                          </a:solidFill>
                          <a:latin typeface="+mn-lt"/>
                          <a:ea typeface="+mn-ea"/>
                          <a:cs typeface="+mn-cs"/>
                        </a:rPr>
                        <a:t>Vacherin</a:t>
                      </a:r>
                      <a:r>
                        <a:rPr lang="en-US" sz="2000" kern="1200" dirty="0" smtClean="0">
                          <a:solidFill>
                            <a:schemeClr val="dk1"/>
                          </a:solidFill>
                          <a:latin typeface="+mn-lt"/>
                          <a:ea typeface="+mn-ea"/>
                          <a:cs typeface="+mn-cs"/>
                        </a:rPr>
                        <a:t> Mont d’Or)</a:t>
                      </a:r>
                      <a:endParaRPr lang="en-US" sz="2000" dirty="0"/>
                    </a:p>
                  </a:txBody>
                  <a:tcPr marL="107998" marR="107998" marT="44376" marB="44376"/>
                </a:tc>
                <a:tc>
                  <a:txBody>
                    <a:bodyPr/>
                    <a:lstStyle/>
                    <a:p>
                      <a:r>
                        <a:rPr lang="en-US" sz="2000" dirty="0" smtClean="0"/>
                        <a:t>Unpasteurized </a:t>
                      </a:r>
                      <a:endParaRPr lang="en-US" sz="2000" dirty="0"/>
                    </a:p>
                  </a:txBody>
                  <a:tcPr marL="107998" marR="107998" marT="44376" marB="44376"/>
                </a:tc>
                <a:tc>
                  <a:txBody>
                    <a:bodyPr/>
                    <a:lstStyle/>
                    <a:p>
                      <a:r>
                        <a:rPr lang="en-US" sz="2000" dirty="0" smtClean="0"/>
                        <a:t>122 (33)</a:t>
                      </a:r>
                      <a:endParaRPr lang="en-US" sz="2000" dirty="0"/>
                    </a:p>
                  </a:txBody>
                  <a:tcPr marL="107998" marR="107998" marT="44376" marB="44376"/>
                </a:tc>
              </a:tr>
              <a:tr h="384591">
                <a:tc>
                  <a:txBody>
                    <a:bodyPr/>
                    <a:lstStyle/>
                    <a:p>
                      <a:r>
                        <a:rPr lang="en-US" sz="2000" dirty="0" smtClean="0"/>
                        <a:t>1983</a:t>
                      </a:r>
                      <a:endParaRPr lang="en-US" sz="2000" dirty="0"/>
                    </a:p>
                  </a:txBody>
                  <a:tcPr marL="107998" marR="107998" marT="44376" marB="44376"/>
                </a:tc>
                <a:tc>
                  <a:txBody>
                    <a:bodyPr/>
                    <a:lstStyle/>
                    <a:p>
                      <a:r>
                        <a:rPr lang="en-US" sz="2000" dirty="0" smtClean="0"/>
                        <a:t>USA</a:t>
                      </a:r>
                      <a:endParaRPr lang="en-US" sz="2000" dirty="0"/>
                    </a:p>
                  </a:txBody>
                  <a:tcPr marL="107998" marR="107998" marT="44376" marB="44376"/>
                </a:tc>
                <a:tc>
                  <a:txBody>
                    <a:bodyPr/>
                    <a:lstStyle/>
                    <a:p>
                      <a:r>
                        <a:rPr lang="en-US" sz="2000" dirty="0" smtClean="0"/>
                        <a:t>Milk </a:t>
                      </a:r>
                      <a:endParaRPr lang="en-US" sz="2000" dirty="0"/>
                    </a:p>
                  </a:txBody>
                  <a:tcPr marL="107998" marR="107998" marT="44376" marB="44376"/>
                </a:tc>
                <a:tc>
                  <a:txBody>
                    <a:bodyPr/>
                    <a:lstStyle/>
                    <a:p>
                      <a:r>
                        <a:rPr lang="en-US" sz="2000" dirty="0" smtClean="0"/>
                        <a:t>Pasteurized </a:t>
                      </a:r>
                      <a:endParaRPr lang="en-US" sz="2000" dirty="0"/>
                    </a:p>
                  </a:txBody>
                  <a:tcPr marL="107998" marR="107998" marT="44376" marB="44376"/>
                </a:tc>
                <a:tc>
                  <a:txBody>
                    <a:bodyPr/>
                    <a:lstStyle/>
                    <a:p>
                      <a:r>
                        <a:rPr lang="en-US" sz="2000" dirty="0" smtClean="0"/>
                        <a:t>49 (14)</a:t>
                      </a:r>
                      <a:endParaRPr lang="en-US" sz="2000" dirty="0"/>
                    </a:p>
                  </a:txBody>
                  <a:tcPr marL="107998" marR="107998" marT="44376" marB="44376"/>
                </a:tc>
              </a:tr>
              <a:tr h="716686">
                <a:tc>
                  <a:txBody>
                    <a:bodyPr/>
                    <a:lstStyle/>
                    <a:p>
                      <a:r>
                        <a:rPr lang="en-US" sz="2000" dirty="0" smtClean="0"/>
                        <a:t>1985</a:t>
                      </a:r>
                      <a:endParaRPr lang="en-US" sz="2000" dirty="0"/>
                    </a:p>
                  </a:txBody>
                  <a:tcPr marL="107998" marR="107998" marT="44376" marB="44376"/>
                </a:tc>
                <a:tc>
                  <a:txBody>
                    <a:bodyPr/>
                    <a:lstStyle/>
                    <a:p>
                      <a:r>
                        <a:rPr lang="en-US" sz="2000" dirty="0" smtClean="0"/>
                        <a:t>USA</a:t>
                      </a:r>
                      <a:endParaRPr lang="en-US" sz="2000" dirty="0"/>
                    </a:p>
                  </a:txBody>
                  <a:tcPr marL="107998" marR="107998" marT="44376" marB="44376"/>
                </a:tc>
                <a:tc>
                  <a:txBody>
                    <a:bodyPr/>
                    <a:lstStyle/>
                    <a:p>
                      <a:r>
                        <a:rPr lang="en-US" sz="2000" kern="1200" dirty="0" smtClean="0">
                          <a:solidFill>
                            <a:schemeClr val="dk1"/>
                          </a:solidFill>
                          <a:latin typeface="+mn-lt"/>
                          <a:ea typeface="+mn-ea"/>
                          <a:cs typeface="+mn-cs"/>
                        </a:rPr>
                        <a:t>Mexican-style soft cheese</a:t>
                      </a:r>
                      <a:endParaRPr lang="en-US" sz="2000" dirty="0"/>
                    </a:p>
                  </a:txBody>
                  <a:tcPr marL="107998" marR="107998" marT="44376" marB="4437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kern="1200" dirty="0" smtClean="0">
                          <a:solidFill>
                            <a:schemeClr val="dk1"/>
                          </a:solidFill>
                          <a:latin typeface="+mn-lt"/>
                          <a:ea typeface="+mn-ea"/>
                          <a:cs typeface="+mn-cs"/>
                        </a:rPr>
                        <a:t>pasteurized milk</a:t>
                      </a:r>
                      <a:endParaRPr lang="en-US" sz="2000" dirty="0" smtClean="0"/>
                    </a:p>
                  </a:txBody>
                  <a:tcPr marL="107998" marR="107998" marT="44376" marB="44376"/>
                </a:tc>
                <a:tc>
                  <a:txBody>
                    <a:bodyPr/>
                    <a:lstStyle/>
                    <a:p>
                      <a:r>
                        <a:rPr lang="en-US" sz="2000" dirty="0" smtClean="0"/>
                        <a:t>142 (48)</a:t>
                      </a:r>
                      <a:endParaRPr lang="en-US" sz="2000" dirty="0"/>
                    </a:p>
                  </a:txBody>
                  <a:tcPr marL="107998" marR="107998" marT="44376" marB="44376"/>
                </a:tc>
              </a:tr>
              <a:tr h="384591">
                <a:tc>
                  <a:txBody>
                    <a:bodyPr/>
                    <a:lstStyle/>
                    <a:p>
                      <a:r>
                        <a:rPr lang="en-US" sz="2000" dirty="0" smtClean="0"/>
                        <a:t>1987</a:t>
                      </a:r>
                      <a:endParaRPr lang="en-US" sz="2000" dirty="0"/>
                    </a:p>
                  </a:txBody>
                  <a:tcPr marL="107998" marR="107998" marT="44376" marB="44376"/>
                </a:tc>
                <a:tc>
                  <a:txBody>
                    <a:bodyPr/>
                    <a:lstStyle/>
                    <a:p>
                      <a:r>
                        <a:rPr lang="en-US" sz="2000" dirty="0" smtClean="0"/>
                        <a:t>USA</a:t>
                      </a:r>
                      <a:endParaRPr lang="en-US" sz="2000" dirty="0"/>
                    </a:p>
                  </a:txBody>
                  <a:tcPr marL="107998" marR="107998" marT="44376" marB="44376"/>
                </a:tc>
                <a:tc>
                  <a:txBody>
                    <a:bodyPr/>
                    <a:lstStyle/>
                    <a:p>
                      <a:r>
                        <a:rPr lang="en-US" sz="2000" dirty="0" smtClean="0"/>
                        <a:t>Butter</a:t>
                      </a:r>
                      <a:endParaRPr lang="en-US" sz="2000" dirty="0"/>
                    </a:p>
                  </a:txBody>
                  <a:tcPr marL="107998" marR="107998" marT="44376" marB="44376"/>
                </a:tc>
                <a:tc>
                  <a:txBody>
                    <a:bodyPr/>
                    <a:lstStyle/>
                    <a:p>
                      <a:r>
                        <a:rPr lang="en-US" sz="2000" dirty="0" smtClean="0"/>
                        <a:t>unspecified</a:t>
                      </a:r>
                      <a:endParaRPr lang="en-US" sz="2000" dirty="0"/>
                    </a:p>
                  </a:txBody>
                  <a:tcPr marL="107998" marR="107998" marT="44376" marB="44376"/>
                </a:tc>
                <a:tc>
                  <a:txBody>
                    <a:bodyPr/>
                    <a:lstStyle/>
                    <a:p>
                      <a:r>
                        <a:rPr lang="en-US" sz="2000" dirty="0" smtClean="0"/>
                        <a:t>11</a:t>
                      </a:r>
                      <a:endParaRPr lang="en-US" sz="2000" dirty="0"/>
                    </a:p>
                  </a:txBody>
                  <a:tcPr marL="107998" marR="107998" marT="44376" marB="44376"/>
                </a:tc>
              </a:tr>
              <a:tr h="384591">
                <a:tc>
                  <a:txBody>
                    <a:bodyPr/>
                    <a:lstStyle/>
                    <a:p>
                      <a:r>
                        <a:rPr lang="en-US" sz="2000" dirty="0" smtClean="0"/>
                        <a:t>1989</a:t>
                      </a:r>
                      <a:endParaRPr lang="en-US" sz="2000" dirty="0"/>
                    </a:p>
                  </a:txBody>
                  <a:tcPr marL="107998" marR="107998" marT="44376" marB="44376"/>
                </a:tc>
                <a:tc>
                  <a:txBody>
                    <a:bodyPr/>
                    <a:lstStyle/>
                    <a:p>
                      <a:r>
                        <a:rPr lang="en-US" sz="2000" dirty="0" smtClean="0"/>
                        <a:t>Luxembourg</a:t>
                      </a:r>
                      <a:endParaRPr lang="en-US" sz="2000" dirty="0"/>
                    </a:p>
                  </a:txBody>
                  <a:tcPr marL="107998" marR="107998" marT="44376" marB="44376"/>
                </a:tc>
                <a:tc>
                  <a:txBody>
                    <a:bodyPr/>
                    <a:lstStyle/>
                    <a:p>
                      <a:r>
                        <a:rPr lang="en-US" sz="2000" dirty="0" smtClean="0"/>
                        <a:t>Camembert </a:t>
                      </a:r>
                      <a:endParaRPr lang="en-US" sz="2000" dirty="0"/>
                    </a:p>
                  </a:txBody>
                  <a:tcPr marL="107998" marR="107998" marT="44376" marB="44376"/>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dirty="0" smtClean="0"/>
                        <a:t>unspecified</a:t>
                      </a:r>
                    </a:p>
                  </a:txBody>
                  <a:tcPr marL="107998" marR="107998" marT="44376" marB="44376"/>
                </a:tc>
                <a:tc>
                  <a:txBody>
                    <a:bodyPr/>
                    <a:lstStyle/>
                    <a:p>
                      <a:r>
                        <a:rPr lang="en-US" sz="2000" dirty="0" smtClean="0"/>
                        <a:t>2</a:t>
                      </a:r>
                      <a:endParaRPr lang="en-US" sz="2000" dirty="0"/>
                    </a:p>
                  </a:txBody>
                  <a:tcPr marL="107998" marR="107998" marT="44376" marB="44376"/>
                </a:tc>
              </a:tr>
              <a:tr h="680431">
                <a:tc>
                  <a:txBody>
                    <a:bodyPr/>
                    <a:lstStyle/>
                    <a:p>
                      <a:r>
                        <a:rPr lang="en-US" sz="2000" dirty="0" smtClean="0"/>
                        <a:t>1989-1990</a:t>
                      </a:r>
                      <a:endParaRPr lang="en-US" sz="2000" dirty="0"/>
                    </a:p>
                  </a:txBody>
                  <a:tcPr marL="107998" marR="107998" marT="44376" marB="44376"/>
                </a:tc>
                <a:tc>
                  <a:txBody>
                    <a:bodyPr/>
                    <a:lstStyle/>
                    <a:p>
                      <a:r>
                        <a:rPr lang="en-US" sz="2000" dirty="0" smtClean="0"/>
                        <a:t>Denmark</a:t>
                      </a:r>
                      <a:endParaRPr lang="en-US" sz="2000" dirty="0"/>
                    </a:p>
                  </a:txBody>
                  <a:tcPr marL="107998" marR="107998" marT="44376" marB="44376"/>
                </a:tc>
                <a:tc>
                  <a:txBody>
                    <a:bodyPr/>
                    <a:lstStyle/>
                    <a:p>
                      <a:r>
                        <a:rPr lang="en-US" sz="2000" dirty="0" smtClean="0"/>
                        <a:t>Hard and blue cheese</a:t>
                      </a:r>
                      <a:endParaRPr lang="en-US" sz="2000" dirty="0"/>
                    </a:p>
                  </a:txBody>
                  <a:tcPr marL="107998" marR="107998" marT="44376" marB="44376"/>
                </a:tc>
                <a:tc>
                  <a:txBody>
                    <a:bodyPr/>
                    <a:lstStyle/>
                    <a:p>
                      <a:r>
                        <a:rPr lang="en-US" sz="2000" dirty="0" smtClean="0"/>
                        <a:t>unspecified</a:t>
                      </a:r>
                      <a:endParaRPr lang="en-US" sz="2000" dirty="0"/>
                    </a:p>
                  </a:txBody>
                  <a:tcPr marL="107998" marR="107998" marT="44376" marB="44376"/>
                </a:tc>
                <a:tc>
                  <a:txBody>
                    <a:bodyPr/>
                    <a:lstStyle/>
                    <a:p>
                      <a:r>
                        <a:rPr lang="en-US" sz="2000" dirty="0" smtClean="0"/>
                        <a:t>26 (6)</a:t>
                      </a:r>
                      <a:endParaRPr lang="en-US" sz="2000" dirty="0"/>
                    </a:p>
                  </a:txBody>
                  <a:tcPr marL="107998" marR="107998" marT="44376" marB="44376"/>
                </a:tc>
              </a:tr>
              <a:tr h="384591">
                <a:tc>
                  <a:txBody>
                    <a:bodyPr/>
                    <a:lstStyle/>
                    <a:p>
                      <a:r>
                        <a:rPr lang="en-US" sz="2000" dirty="0" smtClean="0"/>
                        <a:t>1994</a:t>
                      </a:r>
                      <a:endParaRPr lang="en-US" sz="2000" dirty="0"/>
                    </a:p>
                  </a:txBody>
                  <a:tcPr marL="107998" marR="107998" marT="44376" marB="44376"/>
                </a:tc>
                <a:tc>
                  <a:txBody>
                    <a:bodyPr/>
                    <a:lstStyle/>
                    <a:p>
                      <a:r>
                        <a:rPr lang="en-US" sz="2000" dirty="0" smtClean="0"/>
                        <a:t>USA</a:t>
                      </a:r>
                      <a:endParaRPr lang="en-US" sz="2000" dirty="0"/>
                    </a:p>
                  </a:txBody>
                  <a:tcPr marL="107998" marR="107998" marT="44376" marB="44376"/>
                </a:tc>
                <a:tc>
                  <a:txBody>
                    <a:bodyPr/>
                    <a:lstStyle/>
                    <a:p>
                      <a:r>
                        <a:rPr lang="en-US" sz="2000" dirty="0" smtClean="0"/>
                        <a:t>Chocolate milk</a:t>
                      </a:r>
                      <a:endParaRPr lang="en-US" sz="2000" dirty="0"/>
                    </a:p>
                  </a:txBody>
                  <a:tcPr marL="107998" marR="107998" marT="44376" marB="44376"/>
                </a:tc>
                <a:tc>
                  <a:txBody>
                    <a:bodyPr/>
                    <a:lstStyle/>
                    <a:p>
                      <a:r>
                        <a:rPr lang="en-US" sz="2000" dirty="0" smtClean="0"/>
                        <a:t>Pasteurized </a:t>
                      </a:r>
                      <a:endParaRPr lang="en-US" sz="2000" dirty="0"/>
                    </a:p>
                  </a:txBody>
                  <a:tcPr marL="107998" marR="107998" marT="44376" marB="44376"/>
                </a:tc>
                <a:tc>
                  <a:txBody>
                    <a:bodyPr/>
                    <a:lstStyle/>
                    <a:p>
                      <a:r>
                        <a:rPr lang="en-US" sz="2000" dirty="0" smtClean="0"/>
                        <a:t>56 (1)</a:t>
                      </a:r>
                      <a:endParaRPr lang="en-US" sz="2000" dirty="0"/>
                    </a:p>
                  </a:txBody>
                  <a:tcPr marL="107998" marR="107998" marT="44376" marB="44376"/>
                </a:tc>
              </a:tr>
            </a:tbl>
          </a:graphicData>
        </a:graphic>
      </p:graphicFrame>
      <p:sp>
        <p:nvSpPr>
          <p:cNvPr id="4" name="Espace réservé du numéro de diapositive 3"/>
          <p:cNvSpPr>
            <a:spLocks noGrp="1"/>
          </p:cNvSpPr>
          <p:nvPr>
            <p:ph type="sldNum" sz="quarter" idx="12"/>
          </p:nvPr>
        </p:nvSpPr>
        <p:spPr/>
        <p:txBody>
          <a:bodyPr/>
          <a:lstStyle/>
          <a:p>
            <a:pPr eaLnBrk="1" latinLnBrk="0" hangingPunct="1"/>
            <a:fld id="{2AA957AF-53C0-420B-9C2D-77DB1416566C}" type="slidenum">
              <a:rPr kumimoji="0" lang="en-US" smtClean="0"/>
              <a:pPr eaLnBrk="1" latinLnBrk="0" hangingPunct="1"/>
              <a:t>9</a:t>
            </a:fld>
            <a:endParaRPr kumimoji="0" lang="en-US"/>
          </a:p>
        </p:txBody>
      </p:sp>
      <p:pic>
        <p:nvPicPr>
          <p:cNvPr id="3" name="Image 2"/>
          <p:cNvPicPr>
            <a:picLocks noChangeAspect="1"/>
          </p:cNvPicPr>
          <p:nvPr/>
        </p:nvPicPr>
        <p:blipFill>
          <a:blip r:embed="rId2"/>
          <a:stretch>
            <a:fillRect/>
          </a:stretch>
        </p:blipFill>
        <p:spPr>
          <a:xfrm>
            <a:off x="9688479" y="1"/>
            <a:ext cx="1109402" cy="1402284"/>
          </a:xfrm>
          <a:prstGeom prst="rect">
            <a:avLst/>
          </a:prstGeom>
        </p:spPr>
      </p:pic>
      <p:pic>
        <p:nvPicPr>
          <p:cNvPr id="6" name="Image 5"/>
          <p:cNvPicPr>
            <a:picLocks noChangeAspect="1"/>
          </p:cNvPicPr>
          <p:nvPr/>
        </p:nvPicPr>
        <p:blipFill>
          <a:blip r:embed="rId3"/>
          <a:stretch>
            <a:fillRect/>
          </a:stretch>
        </p:blipFill>
        <p:spPr>
          <a:xfrm>
            <a:off x="9688479" y="5062165"/>
            <a:ext cx="1055661" cy="1477205"/>
          </a:xfrm>
          <a:prstGeom prst="rect">
            <a:avLst/>
          </a:prstGeom>
        </p:spPr>
      </p:pic>
    </p:spTree>
    <p:extLst>
      <p:ext uri="{BB962C8B-B14F-4D97-AF65-F5344CB8AC3E}">
        <p14:creationId xmlns:p14="http://schemas.microsoft.com/office/powerpoint/2010/main" val="332132030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1269</TotalTime>
  <Words>1483</Words>
  <Application>Microsoft Macintosh PowerPoint</Application>
  <PresentationFormat>Personnalisé</PresentationFormat>
  <Paragraphs>285</Paragraphs>
  <Slides>24</Slides>
  <Notes>2</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24</vt:i4>
      </vt:variant>
    </vt:vector>
  </HeadingPairs>
  <TitlesOfParts>
    <vt:vector size="26" baseType="lpstr">
      <vt:lpstr>Thème Office</vt:lpstr>
      <vt:lpstr>Document</vt:lpstr>
      <vt:lpstr>Case study of contamination by Listeria monocytogenes in raw goat milk cheese: development of a quantitative risk assessment model of the production chain </vt:lpstr>
      <vt:lpstr>Plan of the presentation</vt:lpstr>
      <vt:lpstr>Présentation PowerPoint</vt:lpstr>
      <vt:lpstr>Listeria monocytogenes</vt:lpstr>
      <vt:lpstr>Listeria monocytogenes:  reported incidence in the EU in 2009</vt:lpstr>
      <vt:lpstr>Listeria monocytogenes :  reported incidence in Belgium</vt:lpstr>
      <vt:lpstr>Isolated strains in Belgium in 2008:  clustering by age and serovar </vt:lpstr>
      <vt:lpstr>Listeria monocytogenes and milk products</vt:lpstr>
      <vt:lpstr>Listeriosis outbreaks linked to milk products (1/2)</vt:lpstr>
      <vt:lpstr>Listeriosis outbreaks linked to milk products (2/2)</vt:lpstr>
      <vt:lpstr>Case of listeria contamination  in cheese made raw goat milk – anamnestic elements</vt:lpstr>
      <vt:lpstr>Process of cheese making</vt:lpstr>
      <vt:lpstr>Time line: case of Lm contamination (1/3)</vt:lpstr>
      <vt:lpstr>Time line: case of Lm contamination (2/3)</vt:lpstr>
      <vt:lpstr>Time line: case of Lm contamination (3/3)</vt:lpstr>
      <vt:lpstr>To sum up (1/2)</vt:lpstr>
      <vt:lpstr>To sum up (2/2)</vt:lpstr>
      <vt:lpstr>Building-up of the model</vt:lpstr>
      <vt:lpstr>Présentation PowerPoint</vt:lpstr>
      <vt:lpstr>Présentation PowerPoint</vt:lpstr>
      <vt:lpstr>Présentation PowerPoint</vt:lpstr>
      <vt:lpstr>Présentation PowerPoint</vt:lpstr>
      <vt:lpstr>Conclusions</vt:lpstr>
      <vt:lpstr>Acknowledgements </vt:lpstr>
    </vt:vector>
  </TitlesOfParts>
  <Manager/>
  <Company>ULg</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study of contamination by Listeria monocytogenes in raw goat milk cheese: development of a quantitative risk assesment model of the production chain </dc:title>
  <dc:subject/>
  <dc:creator>Nicolas Korsak</dc:creator>
  <cp:keywords/>
  <dc:description/>
  <cp:lastModifiedBy>Georges Daube</cp:lastModifiedBy>
  <cp:revision>71</cp:revision>
  <dcterms:created xsi:type="dcterms:W3CDTF">2011-07-25T12:29:03Z</dcterms:created>
  <dcterms:modified xsi:type="dcterms:W3CDTF">2011-07-28T15:58:46Z</dcterms:modified>
  <cp:category/>
</cp:coreProperties>
</file>