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slideshow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7" r:id="rId2"/>
    <p:sldId id="349" r:id="rId3"/>
    <p:sldId id="421" r:id="rId4"/>
    <p:sldId id="420" r:id="rId5"/>
    <p:sldId id="418" r:id="rId6"/>
    <p:sldId id="400" r:id="rId7"/>
    <p:sldId id="382" r:id="rId8"/>
    <p:sldId id="393" r:id="rId9"/>
    <p:sldId id="348" r:id="rId10"/>
    <p:sldId id="379" r:id="rId11"/>
    <p:sldId id="381" r:id="rId12"/>
    <p:sldId id="411" r:id="rId13"/>
    <p:sldId id="380" r:id="rId14"/>
    <p:sldId id="383" r:id="rId15"/>
    <p:sldId id="405" r:id="rId16"/>
    <p:sldId id="395" r:id="rId17"/>
    <p:sldId id="396" r:id="rId18"/>
    <p:sldId id="384" r:id="rId19"/>
    <p:sldId id="385" r:id="rId20"/>
    <p:sldId id="412" r:id="rId21"/>
    <p:sldId id="389" r:id="rId22"/>
    <p:sldId id="391" r:id="rId23"/>
    <p:sldId id="394" r:id="rId24"/>
    <p:sldId id="386" r:id="rId25"/>
    <p:sldId id="413" r:id="rId26"/>
    <p:sldId id="387" r:id="rId27"/>
    <p:sldId id="419" r:id="rId28"/>
    <p:sldId id="416" r:id="rId29"/>
    <p:sldId id="415" r:id="rId30"/>
    <p:sldId id="414" r:id="rId31"/>
    <p:sldId id="388" r:id="rId32"/>
    <p:sldId id="402" r:id="rId33"/>
    <p:sldId id="406" r:id="rId34"/>
    <p:sldId id="410" r:id="rId35"/>
    <p:sldId id="422" r:id="rId36"/>
    <p:sldId id="423" r:id="rId37"/>
    <p:sldId id="409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90C7F"/>
    <a:srgbClr val="0DFF02"/>
    <a:srgbClr val="FFFF00"/>
    <a:srgbClr val="00FF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89912" autoAdjust="0"/>
  </p:normalViewPr>
  <p:slideViewPr>
    <p:cSldViewPr showGuides="1">
      <p:cViewPr>
        <p:scale>
          <a:sx n="75" d="100"/>
          <a:sy n="75" d="100"/>
        </p:scale>
        <p:origin x="-1920" y="-7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3904D7-1685-2048-A013-4FB249D91960}" type="datetimeFigureOut">
              <a:rPr lang="fr-FR"/>
              <a:pPr/>
              <a:t>24/11/12</a:t>
            </a:fld>
            <a:endParaRPr lang="fr-FR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0CAD42-9771-0949-8FD3-627C02E3EB9C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194815-7C2C-4942-961D-136226166631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74D270-0279-3D4B-914B-3D20055492A7}" type="slidenum">
              <a:rPr lang="fr-BE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Brachial plexus lesion, EMG is used to localize the lesion accurately, to exclude a disorder of the nerve roots, which may closely resemble brachial </a:t>
            </a:r>
            <a:r>
              <a:rPr lang="en-US" dirty="0" err="1" smtClean="0"/>
              <a:t>plexopathy</a:t>
            </a:r>
            <a:r>
              <a:rPr lang="en-US" dirty="0" smtClean="0"/>
              <a:t> clinically and to assess its severity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let’s go a </a:t>
            </a:r>
            <a:r>
              <a:rPr lang="en-US" dirty="0" err="1" smtClean="0"/>
              <a:t>liitle</a:t>
            </a:r>
            <a:r>
              <a:rPr lang="en-US" dirty="0" smtClean="0"/>
              <a:t> bit deeper in the brachial plexus anatomy</a:t>
            </a:r>
          </a:p>
          <a:p>
            <a:r>
              <a:rPr lang="en-US" dirty="0" smtClean="0"/>
              <a:t>The upper trunk territory</a:t>
            </a:r>
            <a:r>
              <a:rPr lang="en-US" baseline="0" dirty="0" smtClean="0"/>
              <a:t> corresponds to C5 + C6 with </a:t>
            </a:r>
            <a:r>
              <a:rPr lang="en-US" baseline="0" dirty="0" err="1" smtClean="0"/>
              <a:t>suprascapular</a:t>
            </a:r>
            <a:r>
              <a:rPr lang="en-US" baseline="0" dirty="0" smtClean="0"/>
              <a:t> nerve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choice for EMG investigation is</a:t>
            </a:r>
            <a:r>
              <a:rPr lang="en-US" baseline="0" dirty="0" smtClean="0"/>
              <a:t> indicated in yellow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the motor side</a:t>
            </a:r>
          </a:p>
          <a:p>
            <a:r>
              <a:rPr lang="en-US" dirty="0" smtClean="0"/>
              <a:t>On the sensory side</a:t>
            </a:r>
          </a:p>
          <a:p>
            <a:r>
              <a:rPr lang="en-US" dirty="0" smtClean="0"/>
              <a:t>Biceps &amp; brachioradialis tendon reflex may be decreased or abolished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lateral cord territory</a:t>
            </a:r>
            <a:r>
              <a:rPr lang="en-US" baseline="0" dirty="0" smtClean="0"/>
              <a:t> corresponds to </a:t>
            </a:r>
            <a:r>
              <a:rPr lang="en-US" baseline="0" dirty="0" err="1" smtClean="0"/>
              <a:t>musculocutaneous</a:t>
            </a:r>
            <a:r>
              <a:rPr lang="en-US" baseline="0" dirty="0" smtClean="0"/>
              <a:t> + median (C6C7) nerves with lateral pectoral nerve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motor side</a:t>
            </a:r>
          </a:p>
          <a:p>
            <a:r>
              <a:rPr lang="en-US" dirty="0" smtClean="0"/>
              <a:t>On the sensory side</a:t>
            </a:r>
          </a:p>
          <a:p>
            <a:r>
              <a:rPr lang="en-US" dirty="0" smtClean="0"/>
              <a:t>The biceps reflex may be decreased or abolished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trunk lesion is a C7 post-</a:t>
            </a:r>
            <a:r>
              <a:rPr lang="en-US" dirty="0" err="1" smtClean="0"/>
              <a:t>ganglionic</a:t>
            </a:r>
            <a:r>
              <a:rPr lang="en-US" baseline="0" dirty="0" smtClean="0"/>
              <a:t> lesion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important to document the median C7 involvement to exclude a</a:t>
            </a:r>
            <a:r>
              <a:rPr lang="en-US" baseline="0" dirty="0" smtClean="0"/>
              <a:t> radial nerve lesion</a:t>
            </a:r>
          </a:p>
          <a:p>
            <a:r>
              <a:rPr lang="en-US" baseline="0" dirty="0" smtClean="0"/>
              <a:t>On motor side</a:t>
            </a:r>
          </a:p>
          <a:p>
            <a:r>
              <a:rPr lang="en-US" baseline="0" dirty="0" smtClean="0"/>
              <a:t>On sensory side</a:t>
            </a:r>
          </a:p>
          <a:p>
            <a:r>
              <a:rPr lang="en-US" baseline="0" dirty="0" smtClean="0"/>
              <a:t>The triceps reflex may be decreased or abolished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posterior cord territory</a:t>
            </a:r>
            <a:r>
              <a:rPr lang="en-US" baseline="0" dirty="0" smtClean="0"/>
              <a:t> corresponds to radial + </a:t>
            </a:r>
            <a:r>
              <a:rPr lang="en-US" baseline="0" dirty="0" err="1" smtClean="0"/>
              <a:t>axillary</a:t>
            </a:r>
            <a:r>
              <a:rPr lang="en-US" baseline="0" dirty="0" smtClean="0"/>
              <a:t> nerves with </a:t>
            </a:r>
            <a:r>
              <a:rPr lang="en-US" baseline="0" dirty="0" err="1" smtClean="0"/>
              <a:t>thoracodorsal</a:t>
            </a:r>
            <a:r>
              <a:rPr lang="en-US" baseline="0" dirty="0" smtClean="0"/>
              <a:t> and lower </a:t>
            </a:r>
            <a:r>
              <a:rPr lang="en-US" baseline="0" dirty="0" err="1" smtClean="0"/>
              <a:t>subscapular</a:t>
            </a:r>
            <a:r>
              <a:rPr lang="en-US" baseline="0" dirty="0" smtClean="0"/>
              <a:t> nerves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motor side</a:t>
            </a:r>
          </a:p>
          <a:p>
            <a:r>
              <a:rPr lang="en-US" dirty="0" smtClean="0"/>
              <a:t>On the sensory side</a:t>
            </a:r>
          </a:p>
          <a:p>
            <a:r>
              <a:rPr lang="en-US" dirty="0" smtClean="0"/>
              <a:t>Triceps and </a:t>
            </a:r>
            <a:r>
              <a:rPr lang="en-US" dirty="0" err="1" smtClean="0"/>
              <a:t>brachoradial</a:t>
            </a:r>
            <a:r>
              <a:rPr lang="en-US" dirty="0" smtClean="0"/>
              <a:t> may be decreased or abolished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lower trunk territory</a:t>
            </a:r>
            <a:r>
              <a:rPr lang="en-US" baseline="0" dirty="0" smtClean="0"/>
              <a:t> corresponds to C8 + D1 which includes the territory of medial pectoral nerve, MABC and MBC nerves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middle of the anterior </a:t>
            </a:r>
            <a:r>
              <a:rPr lang="en-US" dirty="0" err="1" smtClean="0"/>
              <a:t>axillary</a:t>
            </a:r>
            <a:r>
              <a:rPr lang="en-US" dirty="0" smtClean="0"/>
              <a:t> line for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sternocostal</a:t>
            </a:r>
            <a:r>
              <a:rPr lang="en-US" baseline="0" dirty="0" smtClean="0"/>
              <a:t> part of the </a:t>
            </a:r>
            <a:r>
              <a:rPr lang="en-US" baseline="0" dirty="0" err="1" smtClean="0"/>
              <a:t>pectoralis</a:t>
            </a:r>
            <a:r>
              <a:rPr lang="en-US" baseline="0" dirty="0" smtClean="0"/>
              <a:t> major</a:t>
            </a:r>
          </a:p>
          <a:p>
            <a:r>
              <a:rPr lang="en-US" baseline="0" dirty="0" smtClean="0"/>
              <a:t>At point 4 for the </a:t>
            </a:r>
            <a:r>
              <a:rPr lang="en-US" baseline="0" dirty="0" err="1" smtClean="0"/>
              <a:t>clavicular</a:t>
            </a:r>
            <a:r>
              <a:rPr lang="en-US" baseline="0" dirty="0" smtClean="0"/>
              <a:t> part of the </a:t>
            </a:r>
            <a:r>
              <a:rPr lang="en-US" baseline="0" dirty="0" err="1" smtClean="0"/>
              <a:t>pectoralis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malor</a:t>
            </a:r>
            <a:r>
              <a:rPr lang="en-US" baseline="0" dirty="0" smtClean="0"/>
              <a:t> and more deeply for the </a:t>
            </a:r>
            <a:r>
              <a:rPr lang="en-US" baseline="0" dirty="0" err="1" smtClean="0"/>
              <a:t>pectoralis</a:t>
            </a:r>
            <a:r>
              <a:rPr lang="en-US" baseline="0" dirty="0" smtClean="0"/>
              <a:t> minor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complete brachial plexus injury or </a:t>
            </a:r>
            <a:r>
              <a:rPr lang="en-US" dirty="0" err="1" smtClean="0"/>
              <a:t>dysimmune</a:t>
            </a:r>
            <a:r>
              <a:rPr lang="en-US" dirty="0" smtClean="0"/>
              <a:t> neuropathies, the EMG diagnosis might be considered quite easy. You have to document</a:t>
            </a:r>
            <a:r>
              <a:rPr lang="en-US" baseline="0" dirty="0" smtClean="0"/>
              <a:t> :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medial cord territory is identical</a:t>
            </a:r>
            <a:r>
              <a:rPr lang="en-US" baseline="0" dirty="0" smtClean="0"/>
              <a:t> to lower trunk with exception for C8 radial muscles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this is the complete view</a:t>
            </a:r>
          </a:p>
          <a:p>
            <a:r>
              <a:rPr lang="en-US" dirty="0" smtClean="0"/>
              <a:t>In green the involved territories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red the non involved territories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in more focal injury, the diagnosis is often tricky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to answer 3 questions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Paravertebral</a:t>
            </a:r>
            <a:r>
              <a:rPr lang="en-US" dirty="0" smtClean="0"/>
              <a:t> muscles may help you to answer the first question. If there are fibrillations in </a:t>
            </a:r>
            <a:r>
              <a:rPr lang="en-US" dirty="0" err="1" smtClean="0"/>
              <a:t>paravertebral</a:t>
            </a:r>
            <a:r>
              <a:rPr lang="en-US" dirty="0" smtClean="0"/>
              <a:t> muscles, you can be sure that it’s a pre-</a:t>
            </a:r>
            <a:r>
              <a:rPr lang="en-US" dirty="0" err="1" smtClean="0"/>
              <a:t>ganglionic</a:t>
            </a:r>
            <a:r>
              <a:rPr lang="en-US" dirty="0" smtClean="0"/>
              <a:t> lesion. But in absence of fibrillation, the question remains opened. For </a:t>
            </a:r>
            <a:r>
              <a:rPr lang="en-US" dirty="0" err="1" smtClean="0"/>
              <a:t>paravertebral</a:t>
            </a:r>
            <a:r>
              <a:rPr lang="en-US" dirty="0" smtClean="0"/>
              <a:t> muscle mapping, the needle electrode has to be introduced at the </a:t>
            </a:r>
            <a:r>
              <a:rPr lang="en-US" dirty="0" err="1" smtClean="0"/>
              <a:t>intervertebral</a:t>
            </a:r>
            <a:r>
              <a:rPr lang="en-US" dirty="0" smtClean="0"/>
              <a:t> space, 1 or 2 cm out of the median line. In practice, </a:t>
            </a:r>
            <a:r>
              <a:rPr lang="en-US" dirty="0" err="1" smtClean="0"/>
              <a:t>SNAPs</a:t>
            </a:r>
            <a:r>
              <a:rPr lang="en-US" baseline="0" dirty="0" smtClean="0"/>
              <a:t> are more useful, except for C5 lesion. Indeed, as you know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course, you have to know that sensory fibers from radial nerve pass in posterior cord, upper and middle trunk and C6C7 roots etc…</a:t>
            </a:r>
          </a:p>
          <a:p>
            <a:r>
              <a:rPr lang="en-US" dirty="0" smtClean="0"/>
              <a:t>Usually, we consider that a right/left difference of amplitude equal or</a:t>
            </a:r>
            <a:r>
              <a:rPr lang="en-US" baseline="0" dirty="0" smtClean="0"/>
              <a:t> more than 50% is abnormal</a:t>
            </a:r>
          </a:p>
          <a:p>
            <a:r>
              <a:rPr lang="en-US" baseline="0" dirty="0" smtClean="0"/>
              <a:t>Finger SNAP interpretation may be tricky because of median nerve neuropathy at the wrist or </a:t>
            </a:r>
            <a:r>
              <a:rPr lang="en-US" baseline="0" dirty="0" err="1" smtClean="0"/>
              <a:t>ulnar</a:t>
            </a:r>
            <a:r>
              <a:rPr lang="en-US" baseline="0" dirty="0" smtClean="0"/>
              <a:t> nerve neuropathy at the elbow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answer the second question, you have to pay a particular attention to the dorsal scapular nerve</a:t>
            </a:r>
            <a:r>
              <a:rPr lang="en-US" baseline="0" dirty="0" smtClean="0"/>
              <a:t> and the long thoracic nerve. If they are involved, it is not a plexus lesion.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much more tricky to answer the third question</a:t>
            </a:r>
          </a:p>
          <a:p>
            <a:r>
              <a:rPr lang="en-US" dirty="0" smtClean="0"/>
              <a:t>Firstly, you have to know that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Secondly, you have to keep in mind the simplified view. Trunks are considered as super roots and cords as super nerves.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D270-0279-3D4B-914B-3D20055492A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8C4C8-448C-CF46-96A9-E5A483E479E2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AC48-2793-F646-AA75-1D5646E3930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E0AE4-68FB-674B-BE77-28EB90A5CDC6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CD7BA-F013-9647-B4D0-2E9080D69ABD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55017-B4DB-2949-B626-BB8ECB58A718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1185D-6318-2A4E-B112-DAF7475DC387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06CE3-7485-194F-8A18-C6915D5D2E85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F0A8A-0F71-8B45-989D-FF6B747BED1C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5CD2E-49FB-1D40-A36D-0AC684B20CE9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EB75F-F317-CE4D-BAA7-D18B3D8C1001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17088-C285-194C-AF42-EA3674EE34A7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1D33D-3FD6-7947-AEE8-137E769F4CA3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2239E-28FC-2A41-9A95-69CFC01517E1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6E20-0C75-1B4A-9902-8B793C7B0608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C552-9F13-5140-B88D-D44472EBEE50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E913-A575-704F-B2BD-13B69700A147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3DB40-495B-C546-9E25-6B1DBA2971E9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0F25-C200-9B47-88E9-8889A81C0F4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D24F7-C5EC-0A4F-BB07-E1015C6DAB38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CA7B4-B980-A84C-B11C-7A92FD3725C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A16C4-DE14-1247-B579-DB93E3C84643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E664F-3D8E-5B4D-A448-508DB8D6E6A4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9BEA39E-9AB6-C54D-99A2-D598DE0A4958}" type="datetimeFigureOut">
              <a:rPr lang="fr-FR"/>
              <a:pPr/>
              <a:t>24/11/12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5765108-8397-0C41-B885-5B3A2FB5B3E6}" type="slidenum">
              <a:rPr lang="fr-BE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3.jpeg"/><Relationship Id="rId8" Type="http://schemas.openxmlformats.org/officeDocument/2006/relationships/image" Target="../media/image2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3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3.jpeg"/><Relationship Id="rId5" Type="http://schemas.openxmlformats.org/officeDocument/2006/relationships/image" Target="../media/image18.jpeg"/><Relationship Id="rId6" Type="http://schemas.openxmlformats.org/officeDocument/2006/relationships/image" Target="../media/image29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3.jpeg"/><Relationship Id="rId6" Type="http://schemas.openxmlformats.org/officeDocument/2006/relationships/image" Target="../media/image18.jpeg"/><Relationship Id="rId7" Type="http://schemas.openxmlformats.org/officeDocument/2006/relationships/image" Target="../media/image29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29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26.jpe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rad.washingto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ENMG of Brachial Plexus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F. Wang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90696"/>
            <a:ext cx="6019800" cy="423235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76400" y="2971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 localize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62600" y="2133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 exclude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1200" y="62484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 assess severity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09600" y="2133600"/>
            <a:ext cx="80772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SUPER root or SUPER nerve ?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Simplified view</a:t>
            </a:r>
          </a:p>
        </p:txBody>
      </p:sp>
      <p:grpSp>
        <p:nvGrpSpPr>
          <p:cNvPr id="35" name="Grouper 34"/>
          <p:cNvGrpSpPr/>
          <p:nvPr/>
        </p:nvGrpSpPr>
        <p:grpSpPr>
          <a:xfrm>
            <a:off x="762000" y="2270879"/>
            <a:ext cx="7679799" cy="3416320"/>
            <a:chOff x="1072641" y="2270879"/>
            <a:chExt cx="7679799" cy="3416320"/>
          </a:xfrm>
        </p:grpSpPr>
        <p:sp>
          <p:nvSpPr>
            <p:cNvPr id="4" name="ZoneTexte 3"/>
            <p:cNvSpPr txBox="1"/>
            <p:nvPr/>
          </p:nvSpPr>
          <p:spPr>
            <a:xfrm>
              <a:off x="1072641" y="2514600"/>
              <a:ext cx="1441959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Upper trunk</a:t>
              </a:r>
            </a:p>
            <a:p>
              <a:endParaRPr lang="en-US" smtClean="0"/>
            </a:p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Middle trunk</a:t>
              </a:r>
            </a:p>
            <a:p>
              <a:endParaRPr lang="en-US" smtClean="0"/>
            </a:p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Lower trunk</a:t>
              </a:r>
              <a:endParaRPr lang="en-US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101656" y="2286000"/>
              <a:ext cx="47974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C5</a:t>
              </a:r>
            </a:p>
            <a:p>
              <a:endParaRPr lang="en-US" smtClean="0"/>
            </a:p>
            <a:p>
              <a:r>
                <a:rPr lang="en-US" smtClean="0"/>
                <a:t>C6</a:t>
              </a:r>
            </a:p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C7</a:t>
              </a:r>
            </a:p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C8</a:t>
              </a:r>
            </a:p>
            <a:p>
              <a:endParaRPr lang="en-US" smtClean="0"/>
            </a:p>
            <a:p>
              <a:r>
                <a:rPr lang="en-US" smtClean="0"/>
                <a:t>T1</a:t>
              </a:r>
              <a:endParaRPr lang="en-US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398292" y="2520077"/>
              <a:ext cx="1621508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Lateral cord</a:t>
              </a:r>
            </a:p>
            <a:p>
              <a:endParaRPr lang="en-US" smtClean="0"/>
            </a:p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Posterior cord</a:t>
              </a:r>
            </a:p>
            <a:p>
              <a:endParaRPr lang="en-US" smtClean="0"/>
            </a:p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Medial cord</a:t>
              </a:r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53200" y="2270879"/>
              <a:ext cx="2199240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Musculocutaneous</a:t>
              </a:r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Median (C6-C7)</a:t>
              </a:r>
            </a:p>
            <a:p>
              <a:endParaRPr lang="en-US" dirty="0" smtClean="0"/>
            </a:p>
            <a:p>
              <a:r>
                <a:rPr lang="en-US" dirty="0" smtClean="0"/>
                <a:t>Radial</a:t>
              </a:r>
            </a:p>
            <a:p>
              <a:endParaRPr lang="en-US" dirty="0" smtClean="0"/>
            </a:p>
            <a:p>
              <a:r>
                <a:rPr lang="en-US" smtClean="0"/>
                <a:t>Axillary</a:t>
              </a:r>
            </a:p>
            <a:p>
              <a:endParaRPr lang="en-US" dirty="0" smtClean="0"/>
            </a:p>
            <a:p>
              <a:r>
                <a:rPr lang="en-US" dirty="0" err="1" smtClean="0"/>
                <a:t>Ulnar</a:t>
              </a:r>
              <a:endParaRPr lang="en-US" dirty="0" smtClean="0"/>
            </a:p>
            <a:p>
              <a:r>
                <a:rPr lang="en-US" dirty="0" smtClean="0"/>
                <a:t>Median (C8-T1)</a:t>
              </a:r>
            </a:p>
            <a:p>
              <a:r>
                <a:rPr lang="en-US" dirty="0" smtClean="0"/>
                <a:t>Medial </a:t>
              </a:r>
              <a:r>
                <a:rPr lang="en-US" dirty="0" err="1" smtClean="0"/>
                <a:t>antebrachial</a:t>
              </a:r>
              <a:endParaRPr lang="en-US" dirty="0" smtClean="0"/>
            </a:p>
            <a:p>
              <a:r>
                <a:rPr lang="en-US" dirty="0" err="1" smtClean="0"/>
                <a:t>cutaneous</a:t>
              </a:r>
              <a:endParaRPr lang="en-US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2590800" y="25146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2590800" y="47244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943600" y="25146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6019800" y="35814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6019800" y="47244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2590800" y="27432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2590800" y="49530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5943600" y="27432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6019800" y="38100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019800" y="4953000"/>
              <a:ext cx="533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2590800" y="3810000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6019800" y="4953000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1085961" y="2819400"/>
            <a:ext cx="63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TPS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30876" y="4953000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TPI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66800" y="3886200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TPM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419600" y="2819400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TSAE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498667" y="3897868"/>
            <a:ext cx="62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TSP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464516" y="5040868"/>
            <a:ext cx="69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TSAI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0" y="165318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Upper trunk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C5 + C6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2550"/>
            <a:ext cx="6934200" cy="520065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5410200" y="23622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1828800"/>
            <a:ext cx="457200" cy="10668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2286000"/>
            <a:ext cx="1371600" cy="3048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2209800"/>
            <a:ext cx="15240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810000" y="2260600"/>
            <a:ext cx="1707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Suprascapular</a:t>
            </a:r>
            <a:r>
              <a:rPr lang="en-US" sz="1200" b="1" dirty="0" smtClean="0">
                <a:solidFill>
                  <a:srgbClr val="FF0000"/>
                </a:solidFill>
              </a:rPr>
              <a:t> nerve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1828800"/>
            <a:ext cx="457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7112000" y="1828800"/>
            <a:ext cx="43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C5</a:t>
            </a:r>
          </a:p>
          <a:p>
            <a:endParaRPr lang="en-US" sz="1400" b="1" smtClean="0"/>
          </a:p>
          <a:p>
            <a:endParaRPr lang="en-US" sz="1400" b="1" smtClean="0"/>
          </a:p>
          <a:p>
            <a:r>
              <a:rPr lang="en-US" sz="1400" b="1" smtClean="0"/>
              <a:t>C6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ad.washington.edu/academics/academic-sections/msk/muscle-atlas/upper-body/deltoid/atlas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52926"/>
            <a:ext cx="221456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0" y="0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Upper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C5 + C6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Espace réservé du contenu 8"/>
          <p:cNvSpPr>
            <a:spLocks/>
          </p:cNvSpPr>
          <p:nvPr/>
        </p:nvSpPr>
        <p:spPr bwMode="auto">
          <a:xfrm>
            <a:off x="685800" y="1646237"/>
            <a:ext cx="8229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C5 &amp; C6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post-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charset="0"/>
              </a:rPr>
              <a:t>ganglionic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lesion</a:t>
            </a:r>
            <a:endParaRPr lang="en-US" sz="2400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With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suprascapular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nerve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lesion (most often)</a:t>
            </a:r>
            <a:endParaRPr lang="en-US" sz="2400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Without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involvement of 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long thoracic &amp; dorsal scapular nerves</a:t>
            </a:r>
            <a:endParaRPr lang="en-US" sz="2400" b="1" dirty="0" smtClean="0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7" name="Image 6" descr="bice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343401"/>
            <a:ext cx="1143000" cy="2238375"/>
          </a:xfrm>
          <a:prstGeom prst="rect">
            <a:avLst/>
          </a:prstGeom>
        </p:spPr>
      </p:pic>
      <p:pic>
        <p:nvPicPr>
          <p:cNvPr id="9" name="Image 8" descr="rond pronate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462" y="4318001"/>
            <a:ext cx="1363938" cy="2260600"/>
          </a:xfrm>
          <a:prstGeom prst="rect">
            <a:avLst/>
          </a:prstGeom>
        </p:spPr>
      </p:pic>
      <p:pic>
        <p:nvPicPr>
          <p:cNvPr id="11" name="Image 10" descr="sous-épine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324351"/>
            <a:ext cx="1066800" cy="1022350"/>
          </a:xfrm>
          <a:prstGeom prst="rect">
            <a:avLst/>
          </a:prstGeom>
        </p:spPr>
      </p:pic>
      <p:pic>
        <p:nvPicPr>
          <p:cNvPr id="13" name="Image 12" descr="ECR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439" y="4343400"/>
            <a:ext cx="650561" cy="2209800"/>
          </a:xfrm>
          <a:prstGeom prst="rect">
            <a:avLst/>
          </a:prstGeom>
        </p:spPr>
      </p:pic>
      <p:pic>
        <p:nvPicPr>
          <p:cNvPr id="12" name="Image 11" descr="rhomboïd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410200"/>
            <a:ext cx="1066800" cy="1150761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rot="16200000" flipH="1">
            <a:off x="7200900" y="5448300"/>
            <a:ext cx="11430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7200900" y="5448300"/>
            <a:ext cx="11430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ad.washington.edu/academics/academic-sections/msk/muscle-atlas/upper-body/deltoid/atlasImage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352926"/>
            <a:ext cx="221456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0" y="0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Upper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C5 + C6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Espace réservé du contenu 8"/>
          <p:cNvSpPr>
            <a:spLocks/>
          </p:cNvSpPr>
          <p:nvPr/>
        </p:nvSpPr>
        <p:spPr bwMode="auto">
          <a:xfrm>
            <a:off x="304800" y="1037311"/>
            <a:ext cx="8229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C5 mot.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deltoid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C6 mot.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biceps 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CMAP,T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), ext.</a:t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carpi rad. brevis,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pronator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teres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C5/C6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SNAPs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radial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median/R1</a:t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lateral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antebrachial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cutaneous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FF00"/>
                </a:solidFill>
                <a:latin typeface="Century Gothic" charset="0"/>
              </a:rPr>
              <a:t>Suprascapular</a:t>
            </a:r>
            <a:r>
              <a:rPr lang="en-US" sz="2400" b="1" u="sng" dirty="0" smtClean="0">
                <a:solidFill>
                  <a:srgbClr val="FFFF00"/>
                </a:solidFill>
                <a:latin typeface="Century Gothic" charset="0"/>
              </a:rPr>
              <a:t> nerve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(C5,C6)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Tendon reflex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biceps &amp; brachioradialis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7" name="Image 6" descr="bice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343401"/>
            <a:ext cx="1143000" cy="2238375"/>
          </a:xfrm>
          <a:prstGeom prst="rect">
            <a:avLst/>
          </a:prstGeom>
        </p:spPr>
      </p:pic>
      <p:pic>
        <p:nvPicPr>
          <p:cNvPr id="9" name="Image 8" descr="rond pronate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062" y="4318001"/>
            <a:ext cx="1363938" cy="2260600"/>
          </a:xfrm>
          <a:prstGeom prst="rect">
            <a:avLst/>
          </a:prstGeom>
        </p:spPr>
      </p:pic>
      <p:pic>
        <p:nvPicPr>
          <p:cNvPr id="11" name="Image 10" descr="sous-épineu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4324351"/>
            <a:ext cx="1066800" cy="1022350"/>
          </a:xfrm>
          <a:prstGeom prst="rect">
            <a:avLst/>
          </a:prstGeom>
        </p:spPr>
      </p:pic>
      <p:pic>
        <p:nvPicPr>
          <p:cNvPr id="12" name="Image 11" descr="dermatomes M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2259" y="1189711"/>
            <a:ext cx="2688341" cy="2544089"/>
          </a:xfrm>
          <a:prstGeom prst="rect">
            <a:avLst/>
          </a:prstGeom>
        </p:spPr>
      </p:pic>
      <p:pic>
        <p:nvPicPr>
          <p:cNvPr id="13" name="Image 12" descr="ECR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039" y="4343400"/>
            <a:ext cx="650561" cy="2209800"/>
          </a:xfrm>
          <a:prstGeom prst="rect">
            <a:avLst/>
          </a:prstGeom>
        </p:spPr>
      </p:pic>
      <p:pic>
        <p:nvPicPr>
          <p:cNvPr id="14" name="Image 13" descr="rhomboïd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800" y="5410200"/>
            <a:ext cx="1066800" cy="1150761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rot="16200000" flipH="1">
            <a:off x="7505700" y="5448300"/>
            <a:ext cx="11430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7505700" y="5448300"/>
            <a:ext cx="11430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8"/>
          <p:cNvSpPr>
            <a:spLocks/>
          </p:cNvSpPr>
          <p:nvPr/>
        </p:nvSpPr>
        <p:spPr bwMode="auto">
          <a:xfrm>
            <a:off x="5257800" y="1447800"/>
            <a:ext cx="388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Moto crash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Obstetrical trauma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Parsonage &amp; Turner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Infiltrative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plexopathy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Rucksack paralysis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“Burner syndrome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(sport trauma)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Post-anesthesia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Infection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: Lyme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Vasculitis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Heroin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800600" cy="33782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241518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Upper trunk lesions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C5 + C6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2730"/>
            <a:ext cx="8305800" cy="348686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165318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Upper trunk lesions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C5 + C6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86200" y="5943600"/>
            <a:ext cx="167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FFFF"/>
                </a:solidFill>
              </a:rPr>
              <a:t>Schwannome</a:t>
            </a:r>
            <a:endParaRPr 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165318"/>
            <a:ext cx="8077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Lateral cord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musculocutaneous + median (C6C7) nerves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2550"/>
            <a:ext cx="6934200" cy="520065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581400" y="35052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505200"/>
            <a:ext cx="1752600" cy="2286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43434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295400" y="4343400"/>
            <a:ext cx="203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Musculocutaneous nerve</a:t>
            </a: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1676400" y="55626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625600" y="5562600"/>
            <a:ext cx="1168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Median nerve</a:t>
            </a:r>
            <a:endParaRPr lang="en-US" sz="1200" b="1"/>
          </a:p>
        </p:txBody>
      </p:sp>
      <p:sp>
        <p:nvSpPr>
          <p:cNvPr id="17" name="ZoneTexte 16"/>
          <p:cNvSpPr txBox="1"/>
          <p:nvPr/>
        </p:nvSpPr>
        <p:spPr>
          <a:xfrm>
            <a:off x="1828800" y="3479800"/>
            <a:ext cx="1784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Lateral pectoral nerve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570037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Musculocutaneous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mot.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biceps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</a:rPr>
              <a:t> (</a:t>
            </a:r>
            <a:r>
              <a:rPr lang="en-US" sz="2400" b="1" dirty="0" smtClean="0">
                <a:solidFill>
                  <a:srgbClr val="FFFFFF"/>
                </a:solidFill>
                <a:latin typeface="Century Gothic" charset="0"/>
              </a:rPr>
              <a:t>CMAP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brachialis</a:t>
            </a:r>
            <a:endParaRPr lang="en-US" sz="2400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Median (C6C7) mot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pronator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teres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flexor carpi radialis 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Median R1-R4/</a:t>
            </a:r>
            <a:r>
              <a:rPr lang="en-US" sz="2400" b="1" u="sng" dirty="0" smtClean="0">
                <a:solidFill>
                  <a:srgbClr val="FFFF00"/>
                </a:solidFill>
                <a:latin typeface="Century Gothic" charset="0"/>
              </a:rPr>
              <a:t>lateral </a:t>
            </a:r>
            <a:r>
              <a:rPr lang="en-US" sz="2400" b="1" u="sng" dirty="0" err="1" smtClean="0">
                <a:solidFill>
                  <a:srgbClr val="FFFF00"/>
                </a:solidFill>
                <a:latin typeface="Century Gothic" charset="0"/>
              </a:rPr>
              <a:t>antebrachial</a:t>
            </a:r>
            <a:r>
              <a:rPr lang="en-US" sz="2400" b="1" u="sng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Century Gothic" charset="0"/>
              </a:rPr>
              <a:t>cutaneous</a:t>
            </a:r>
            <a:r>
              <a:rPr lang="en-US" sz="2400" b="1" u="sng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SNAPs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Lateral pectoral nerve 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entury Gothic" charset="0"/>
              </a:rPr>
              <a:t>pectoralis</a:t>
            </a:r>
            <a:r>
              <a:rPr lang="en-US" sz="2400" dirty="0" smtClean="0">
                <a:solidFill>
                  <a:srgbClr val="FFFF00"/>
                </a:solidFill>
                <a:latin typeface="Century Gothic" charset="0"/>
              </a:rPr>
              <a:t> major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Tendon reflex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biceps </a:t>
            </a:r>
            <a:endParaRPr lang="en-US" sz="2400" dirty="0" smtClean="0">
              <a:solidFill>
                <a:srgbClr val="FFFF00"/>
              </a:solidFill>
              <a:latin typeface="Century Gothic" charset="0"/>
            </a:endParaRPr>
          </a:p>
        </p:txBody>
      </p:sp>
      <p:pic>
        <p:nvPicPr>
          <p:cNvPr id="9" name="Image 8" descr="grand pecto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379" y="4724400"/>
            <a:ext cx="1751621" cy="1828800"/>
          </a:xfrm>
          <a:prstGeom prst="rect">
            <a:avLst/>
          </a:prstGeom>
        </p:spPr>
      </p:pic>
      <p:pic>
        <p:nvPicPr>
          <p:cNvPr id="11" name="Image 10" descr="bice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714875"/>
            <a:ext cx="914400" cy="1790700"/>
          </a:xfrm>
          <a:prstGeom prst="rect">
            <a:avLst/>
          </a:prstGeom>
        </p:spPr>
      </p:pic>
      <p:pic>
        <p:nvPicPr>
          <p:cNvPr id="12" name="Image 11" descr="rond pronate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850" y="4719320"/>
            <a:ext cx="1091150" cy="1808480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09600" y="165318"/>
            <a:ext cx="8077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Lateral cord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musculocutaneous + median (C6C7) nerves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25" name="Image 24" descr="dermatomes M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906" y="4724400"/>
            <a:ext cx="1932494" cy="1828800"/>
          </a:xfrm>
          <a:prstGeom prst="rect">
            <a:avLst/>
          </a:prstGeom>
        </p:spPr>
      </p:pic>
      <p:pic>
        <p:nvPicPr>
          <p:cNvPr id="8" name="Picture 2" descr="http://www.rad.washington.edu/academics/academic-sections/msk/muscle-atlas/upper-body/deltoid/atlasImage_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733034"/>
            <a:ext cx="1828800" cy="18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 rot="16200000" flipH="1">
            <a:off x="6781800" y="4724400"/>
            <a:ext cx="18288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6781800" y="4724400"/>
            <a:ext cx="18288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0" y="165318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Middle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C7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2550"/>
            <a:ext cx="6934200" cy="520065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5486400" y="30480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2895600"/>
            <a:ext cx="457200" cy="457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2933700"/>
            <a:ext cx="47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C7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609600" y="1951037"/>
            <a:ext cx="84582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C7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 post-ganglionic lesion</a:t>
            </a:r>
            <a:endParaRPr lang="en-US" sz="240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2000" y="165318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Middle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C7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4" descr="http://www.rad.washington.edu/academics/academic-sections/msk/muscle-atlas/upper-body/triceps-brachii/atlas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4278488"/>
            <a:ext cx="1447800" cy="21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rad.washington.edu/academics/academic-sections/msk/muscle-atlas/upper-body/flexor-carpi-radialis/atlasImage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2672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dermatomes 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1"/>
            <a:ext cx="2415618" cy="2286000"/>
          </a:xfrm>
          <a:prstGeom prst="rect">
            <a:avLst/>
          </a:prstGeom>
        </p:spPr>
      </p:pic>
      <p:pic>
        <p:nvPicPr>
          <p:cNvPr id="8" name="Picture 2" descr="http://www.rad.washington.edu/academics/academic-sections/msk/muscle-atlas/upper-body/deltoid/atlasImage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" y="4267200"/>
            <a:ext cx="221456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sus-épineu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100" y="5554838"/>
            <a:ext cx="1066800" cy="1017411"/>
          </a:xfrm>
          <a:prstGeom prst="rect">
            <a:avLst/>
          </a:prstGeom>
        </p:spPr>
      </p:pic>
      <p:pic>
        <p:nvPicPr>
          <p:cNvPr id="10" name="Image 9" descr="sous-épineu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100" y="4267200"/>
            <a:ext cx="1066800" cy="102235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rot="16200000" flipH="1">
            <a:off x="38100" y="4305300"/>
            <a:ext cx="22860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6200" y="4343400"/>
            <a:ext cx="22098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4762500" y="4895849"/>
            <a:ext cx="2286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762500" y="4895849"/>
            <a:ext cx="2286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Easy diagnosis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4800" y="609600"/>
            <a:ext cx="8839200" cy="742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Post- </a:t>
            </a:r>
            <a:r>
              <a:rPr lang="en-US" sz="2000" b="1" dirty="0" err="1" smtClean="0">
                <a:solidFill>
                  <a:srgbClr val="FFFF00"/>
                </a:solidFill>
              </a:rPr>
              <a:t>ganglionic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multitroncular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mononeuropathy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Sensory </a:t>
            </a: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motor </a:t>
            </a:r>
            <a:r>
              <a:rPr lang="en-US" sz="2000" dirty="0" smtClean="0">
                <a:solidFill>
                  <a:schemeClr val="bg1"/>
                </a:solidFill>
              </a:rPr>
              <a:t>neuropathy or pure motor neuropathy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(Parsonage &amp; Turner, MMN)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Axonal </a:t>
            </a:r>
            <a:r>
              <a:rPr lang="en-US" sz="2000" dirty="0" smtClean="0">
                <a:solidFill>
                  <a:schemeClr val="bg1"/>
                </a:solidFill>
              </a:rPr>
              <a:t>or </a:t>
            </a:r>
            <a:r>
              <a:rPr lang="en-US" sz="2000" b="1" dirty="0" err="1" smtClean="0">
                <a:solidFill>
                  <a:srgbClr val="FFFF00"/>
                </a:solidFill>
              </a:rPr>
              <a:t>demyelinating</a:t>
            </a:r>
            <a:r>
              <a:rPr lang="en-US" sz="2000" dirty="0" smtClean="0">
                <a:solidFill>
                  <a:schemeClr val="bg1"/>
                </a:solidFill>
              </a:rPr>
              <a:t> neuropathy (</a:t>
            </a:r>
            <a:r>
              <a:rPr lang="en-US" sz="2000" dirty="0" err="1" smtClean="0">
                <a:solidFill>
                  <a:schemeClr val="bg1"/>
                </a:solidFill>
              </a:rPr>
              <a:t>dysimmune</a:t>
            </a:r>
            <a:r>
              <a:rPr lang="en-US" sz="2000" dirty="0" smtClean="0">
                <a:solidFill>
                  <a:schemeClr val="bg1"/>
                </a:solidFill>
              </a:rPr>
              <a:t> neuropathies)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SNAP</a:t>
            </a:r>
            <a:r>
              <a:rPr lang="en-US" sz="2000" dirty="0" smtClean="0">
                <a:solidFill>
                  <a:schemeClr val="bg1"/>
                </a:solidFill>
              </a:rPr>
              <a:t>/CMAP : absent or reduced in amplitude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MCV &amp; distal latency : usually normal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rgbClr val="FFFF00"/>
                </a:solidFill>
              </a:rPr>
              <a:t>Erb’s</a:t>
            </a:r>
            <a:r>
              <a:rPr lang="en-US" sz="2000" b="1" dirty="0" smtClean="0">
                <a:solidFill>
                  <a:srgbClr val="FFFF00"/>
                </a:solidFill>
              </a:rPr>
              <a:t> point stimulation </a:t>
            </a:r>
            <a:r>
              <a:rPr lang="en-US" sz="2000" dirty="0" smtClean="0">
                <a:solidFill>
                  <a:schemeClr val="bg1"/>
                </a:solidFill>
              </a:rPr>
              <a:t>: sometimes prolonged latency or conduction block (MMN, </a:t>
            </a:r>
            <a:r>
              <a:rPr lang="en-US" sz="2000" dirty="0" err="1" smtClean="0">
                <a:solidFill>
                  <a:schemeClr val="bg1"/>
                </a:solidFill>
              </a:rPr>
              <a:t>plexopathy</a:t>
            </a:r>
            <a:r>
              <a:rPr lang="en-US" sz="2000" dirty="0" smtClean="0">
                <a:solidFill>
                  <a:schemeClr val="bg1"/>
                </a:solidFill>
              </a:rPr>
              <a:t> due to radiations) 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</a:rPr>
              <a:t>F wave </a:t>
            </a:r>
            <a:r>
              <a:rPr lang="en-US" sz="2000" dirty="0" smtClean="0">
                <a:solidFill>
                  <a:schemeClr val="bg1"/>
                </a:solidFill>
              </a:rPr>
              <a:t>: prolonged if </a:t>
            </a:r>
            <a:r>
              <a:rPr lang="en-US" sz="2000" dirty="0" err="1" smtClean="0">
                <a:solidFill>
                  <a:schemeClr val="bg1"/>
                </a:solidFill>
              </a:rPr>
              <a:t>demyelination</a:t>
            </a:r>
            <a:r>
              <a:rPr lang="en-US" sz="2000" dirty="0" smtClean="0">
                <a:solidFill>
                  <a:schemeClr val="bg1"/>
                </a:solidFill>
              </a:rPr>
              <a:t> in C7-D1 territory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EMG : acute, </a:t>
            </a:r>
            <a:r>
              <a:rPr lang="en-US" sz="2000" dirty="0" err="1" smtClean="0">
                <a:solidFill>
                  <a:schemeClr val="bg1"/>
                </a:solidFill>
              </a:rPr>
              <a:t>subacute</a:t>
            </a:r>
            <a:r>
              <a:rPr lang="en-US" sz="2000" dirty="0" smtClean="0">
                <a:solidFill>
                  <a:schemeClr val="bg1"/>
                </a:solidFill>
              </a:rPr>
              <a:t> or chronic </a:t>
            </a:r>
            <a:r>
              <a:rPr lang="en-US" sz="2000" b="1" dirty="0" err="1" smtClean="0">
                <a:solidFill>
                  <a:srgbClr val="FFFF00"/>
                </a:solidFill>
              </a:rPr>
              <a:t>neurogenic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traces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</a:t>
            </a:r>
            <a:endParaRPr lang="en-US" sz="2000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493837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C7 mot.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triceps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flexor carpi radialis 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rgbClr val="FFFFFF"/>
                </a:solidFill>
                <a:latin typeface="Century Gothic" charset="0"/>
              </a:rPr>
              <a:t>H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extensor digitorum,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anconeus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CMAP/F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C7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SNAPs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median/R2+R3,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radial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PABC</a:t>
            </a:r>
            <a:endParaRPr lang="en-US" sz="2400" b="1" dirty="0" smtClean="0">
              <a:solidFill>
                <a:srgbClr val="FFFF00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Tendon reflex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triceps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2000" y="165318"/>
            <a:ext cx="7620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Middle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C7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4" descr="http://www.rad.washington.edu/academics/academic-sections/msk/muscle-atlas/upper-body/triceps-brachii/atlasImage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4278488"/>
            <a:ext cx="1447800" cy="21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rad.washington.edu/academics/academic-sections/msk/muscle-atlas/upper-body/flexor-carpi-radialis/atlasImage_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2672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ermatomes 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267201"/>
            <a:ext cx="2415618" cy="2286000"/>
          </a:xfrm>
          <a:prstGeom prst="rect">
            <a:avLst/>
          </a:prstGeom>
        </p:spPr>
      </p:pic>
      <p:pic>
        <p:nvPicPr>
          <p:cNvPr id="16" name="Picture 2" descr="http://www.rad.washington.edu/academics/academic-sections/msk/muscle-atlas/upper-body/deltoid/atlasImage_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" y="4267200"/>
            <a:ext cx="221456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sus-épineu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100" y="5554838"/>
            <a:ext cx="1066800" cy="1017411"/>
          </a:xfrm>
          <a:prstGeom prst="rect">
            <a:avLst/>
          </a:prstGeom>
        </p:spPr>
      </p:pic>
      <p:pic>
        <p:nvPicPr>
          <p:cNvPr id="18" name="Image 17" descr="sous-épineu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4267200"/>
            <a:ext cx="1066800" cy="1022350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rot="16200000" flipH="1">
            <a:off x="38100" y="4305300"/>
            <a:ext cx="22860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76200" y="4343400"/>
            <a:ext cx="22098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6200000" flipH="1">
            <a:off x="4762500" y="4895849"/>
            <a:ext cx="2286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762500" y="4895849"/>
            <a:ext cx="2286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165318"/>
            <a:ext cx="8077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Posterior cord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radial + axillary nerves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2550"/>
            <a:ext cx="6934200" cy="520065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162300" y="38100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100" y="4787900"/>
            <a:ext cx="1066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23900" y="4724400"/>
            <a:ext cx="120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Axillary nerve</a:t>
            </a:r>
            <a:endParaRPr lang="en-US" sz="1200" b="1"/>
          </a:p>
        </p:txBody>
      </p:sp>
      <p:sp>
        <p:nvSpPr>
          <p:cNvPr id="10" name="Rectangle 9"/>
          <p:cNvSpPr/>
          <p:nvPr/>
        </p:nvSpPr>
        <p:spPr>
          <a:xfrm>
            <a:off x="3314700" y="5994400"/>
            <a:ext cx="1066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3314700" y="5930900"/>
            <a:ext cx="10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Radial nerve</a:t>
            </a:r>
            <a:endParaRPr lang="en-US" sz="1200" b="1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143000"/>
            <a:ext cx="2038350" cy="366395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7620000" y="3048000"/>
            <a:ext cx="609600" cy="6096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70469" y="3200400"/>
            <a:ext cx="673531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19669" y="3124200"/>
            <a:ext cx="74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/>
              <a:t>Axillary </a:t>
            </a:r>
            <a:endParaRPr lang="en-US" sz="1200" b="1"/>
          </a:p>
        </p:txBody>
      </p:sp>
      <p:sp>
        <p:nvSpPr>
          <p:cNvPr id="22" name="Rectangle 21"/>
          <p:cNvSpPr/>
          <p:nvPr/>
        </p:nvSpPr>
        <p:spPr>
          <a:xfrm>
            <a:off x="8382000" y="353695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8382000" y="3505200"/>
            <a:ext cx="64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Radial</a:t>
            </a:r>
            <a:endParaRPr lang="en-US" sz="1200" b="1"/>
          </a:p>
        </p:txBody>
      </p:sp>
      <p:sp>
        <p:nvSpPr>
          <p:cNvPr id="24" name="Rectangle 23"/>
          <p:cNvSpPr/>
          <p:nvPr/>
        </p:nvSpPr>
        <p:spPr>
          <a:xfrm>
            <a:off x="3962400" y="54864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11600" y="5461000"/>
            <a:ext cx="1706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Thoracodorsal</a:t>
            </a:r>
            <a:r>
              <a:rPr lang="en-US" sz="1200" b="1" dirty="0" smtClean="0">
                <a:solidFill>
                  <a:srgbClr val="FF0000"/>
                </a:solidFill>
              </a:rPr>
              <a:t> nerve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5753100"/>
            <a:ext cx="19812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0" y="5702300"/>
            <a:ext cx="2040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Lower subscapular nerve</a:t>
            </a:r>
            <a:endParaRPr 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0668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Radial mot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triceps 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), extensor digitorum,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extensor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indicis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ECU(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CMAP),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anconeus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CMAP/F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Axillary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mot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deltoid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teres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minor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Thoracodorsal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mot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latissimus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dorsi</a:t>
            </a:r>
            <a:endParaRPr lang="en-US" sz="2400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Lower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subscapular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mot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  <a:latin typeface="Century Gothic" charset="0"/>
              </a:rPr>
              <a:t>teres</a:t>
            </a:r>
            <a:r>
              <a:rPr lang="en-US" sz="2400" dirty="0" smtClean="0">
                <a:solidFill>
                  <a:srgbClr val="FFFF00"/>
                </a:solidFill>
                <a:latin typeface="Century Gothic" charset="0"/>
              </a:rPr>
              <a:t> major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(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subscapularis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FFFF00"/>
                </a:solidFill>
                <a:latin typeface="Century Gothic" charset="0"/>
              </a:rPr>
              <a:t>Radial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SNAP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Triceps and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charset="0"/>
              </a:rPr>
              <a:t>brachoradialis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reflexes are abnormal</a:t>
            </a:r>
            <a:endParaRPr lang="en-US" sz="2400" dirty="0" smtClean="0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18" name="Image 17" descr="ext 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08" y="4419600"/>
            <a:ext cx="988292" cy="2286000"/>
          </a:xfrm>
          <a:prstGeom prst="rect">
            <a:avLst/>
          </a:prstGeom>
        </p:spPr>
      </p:pic>
      <p:pic>
        <p:nvPicPr>
          <p:cNvPr id="13" name="Image 12" descr="territoire sensitif des nerfs 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07" y="4419600"/>
            <a:ext cx="2304193" cy="2259233"/>
          </a:xfrm>
          <a:prstGeom prst="rect">
            <a:avLst/>
          </a:prstGeom>
        </p:spPr>
      </p:pic>
      <p:pic>
        <p:nvPicPr>
          <p:cNvPr id="14" name="Image 13" descr="petit ro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4419600"/>
            <a:ext cx="2541638" cy="225923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-76200"/>
            <a:ext cx="8077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Posterior cord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radial + </a:t>
            </a:r>
            <a:r>
              <a:rPr lang="en-US" sz="2400" b="1" dirty="0" err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axillary</a:t>
            </a:r>
            <a:r>
              <a:rPr lang="en-US" sz="2400" b="1" dirty="0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 nerves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Image 8" descr="grand ro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4419600"/>
            <a:ext cx="1176602" cy="2260600"/>
          </a:xfrm>
          <a:prstGeom prst="rect">
            <a:avLst/>
          </a:prstGeom>
        </p:spPr>
      </p:pic>
      <p:pic>
        <p:nvPicPr>
          <p:cNvPr id="10" name="Image 9" descr="sus-épineu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300" y="5694538"/>
            <a:ext cx="1066800" cy="1017411"/>
          </a:xfrm>
          <a:prstGeom prst="rect">
            <a:avLst/>
          </a:prstGeom>
        </p:spPr>
      </p:pic>
      <p:pic>
        <p:nvPicPr>
          <p:cNvPr id="11" name="Image 10" descr="sous-épineu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300" y="4406900"/>
            <a:ext cx="1066800" cy="102235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rot="16200000" flipH="1">
            <a:off x="3568700" y="5035549"/>
            <a:ext cx="2286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568700" y="5035549"/>
            <a:ext cx="2286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8"/>
          <p:cNvSpPr>
            <a:spLocks/>
          </p:cNvSpPr>
          <p:nvPr/>
        </p:nvSpPr>
        <p:spPr bwMode="auto">
          <a:xfrm>
            <a:off x="5410200" y="24384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Humeral head fracture/luxation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Supra-clavicular wounds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4940300" cy="35814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89118"/>
            <a:ext cx="8077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Posterior cord lesions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radial + </a:t>
            </a:r>
            <a:r>
              <a:rPr lang="en-US" sz="2400" b="1" dirty="0" err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axillary</a:t>
            </a:r>
            <a:r>
              <a:rPr lang="en-US" sz="2400" b="1" dirty="0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 nerves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65318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C8 + D1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2550"/>
            <a:ext cx="6934200" cy="520065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5562600" y="36576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3581400"/>
            <a:ext cx="457200" cy="914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6197600"/>
            <a:ext cx="24384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114800" y="6172200"/>
            <a:ext cx="256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/>
              <a:t>Medial brachial cutaneous nerve</a:t>
            </a:r>
            <a:endParaRPr lang="en-US" sz="1200" b="1"/>
          </a:p>
        </p:txBody>
      </p:sp>
      <p:sp>
        <p:nvSpPr>
          <p:cNvPr id="10" name="Rectangle 9"/>
          <p:cNvSpPr/>
          <p:nvPr/>
        </p:nvSpPr>
        <p:spPr>
          <a:xfrm>
            <a:off x="1295400" y="6286500"/>
            <a:ext cx="27432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219200" y="6248400"/>
            <a:ext cx="2878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Medial antebrachial cutaneous nerve</a:t>
            </a:r>
            <a:endParaRPr lang="en-US" sz="1200" b="1"/>
          </a:p>
        </p:txBody>
      </p:sp>
      <p:sp>
        <p:nvSpPr>
          <p:cNvPr id="12" name="Rectangle 11"/>
          <p:cNvSpPr/>
          <p:nvPr/>
        </p:nvSpPr>
        <p:spPr>
          <a:xfrm>
            <a:off x="5181600" y="5270500"/>
            <a:ext cx="1676400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05400" y="5245100"/>
            <a:ext cx="175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Medial pectoral nerve</a:t>
            </a:r>
            <a:endParaRPr lang="en-US" sz="1200" b="1"/>
          </a:p>
        </p:txBody>
      </p:sp>
      <p:sp>
        <p:nvSpPr>
          <p:cNvPr id="17" name="ZoneTexte 16"/>
          <p:cNvSpPr txBox="1"/>
          <p:nvPr/>
        </p:nvSpPr>
        <p:spPr>
          <a:xfrm>
            <a:off x="7086600" y="3581400"/>
            <a:ext cx="43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C8</a:t>
            </a:r>
          </a:p>
          <a:p>
            <a:endParaRPr lang="en-US" sz="1400" b="1" smtClean="0"/>
          </a:p>
          <a:p>
            <a:endParaRPr lang="en-US" sz="1400" b="1" smtClean="0"/>
          </a:p>
          <a:p>
            <a:r>
              <a:rPr lang="en-US" sz="1400" b="1" smtClean="0"/>
              <a:t>D1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5240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C8 &amp; D1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 post-ganglionic lesion</a:t>
            </a:r>
            <a:endParaRPr lang="en-US" sz="240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With </a:t>
            </a: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medial brachial &amp; antebrachial cutaneous</a:t>
            </a:r>
            <a:br>
              <a:rPr lang="en-US" sz="2400" b="1" u="sng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With </a:t>
            </a: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medial pectoral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tabLst>
                <a:tab pos="1701800" algn="l"/>
              </a:tabLst>
            </a:pP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Reminder : 	APB &amp; medial brachial cutaneous D1 &gt; C8</a:t>
            </a:r>
            <a:br>
              <a:rPr lang="en-US" sz="2400" b="1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	ulnar nerve C8 &gt; D1</a:t>
            </a:r>
            <a:endParaRPr lang="en-US" sz="2400" smtClean="0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15" name="Image 14" descr="dermatomes 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62" y="3962400"/>
            <a:ext cx="2497579" cy="2363563"/>
          </a:xfrm>
          <a:prstGeom prst="rect">
            <a:avLst/>
          </a:prstGeom>
        </p:spPr>
      </p:pic>
      <p:pic>
        <p:nvPicPr>
          <p:cNvPr id="10" name="Image 9" descr="a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1143000" cy="2362200"/>
          </a:xfrm>
          <a:prstGeom prst="rect">
            <a:avLst/>
          </a:prstGeom>
        </p:spPr>
      </p:pic>
      <p:pic>
        <p:nvPicPr>
          <p:cNvPr id="18" name="Image 17" descr="ext 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1033589" cy="2349500"/>
          </a:xfrm>
          <a:prstGeom prst="rect">
            <a:avLst/>
          </a:prstGeom>
        </p:spPr>
      </p:pic>
      <p:pic>
        <p:nvPicPr>
          <p:cNvPr id="19" name="Image 18" descr="IO dors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962400"/>
            <a:ext cx="1211961" cy="23622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65318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C8 + D1</a:t>
            </a:r>
          </a:p>
          <a:p>
            <a:pPr algn="ctr"/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Image 10" descr="petit pecto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3944056"/>
            <a:ext cx="2209800" cy="241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130082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C8/D1 mot.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APB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CMAP/F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ADM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CMAP/F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Interosseous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I,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extensor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indicis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Century Gothic" charset="0"/>
              </a:rPr>
              <a:t>pectoralis</a:t>
            </a:r>
            <a:r>
              <a:rPr lang="en-US" sz="2400" dirty="0" smtClean="0">
                <a:solidFill>
                  <a:srgbClr val="FFFF00"/>
                </a:solidFill>
                <a:latin typeface="Century Gothic" charset="0"/>
              </a:rPr>
              <a:t> minor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&amp; major (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sternocostal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portion) 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C8/D1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SNAPs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ulnar/R4+R5,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medial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brachial &amp;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antebrachial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cutaneous</a:t>
            </a:r>
            <a:endParaRPr lang="en-US" sz="2400" b="1" dirty="0" smtClean="0">
              <a:solidFill>
                <a:srgbClr val="FFFF00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  <a:latin typeface="Century Gothic" charset="0"/>
              </a:rPr>
              <a:t>No reflex abnormalities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-76200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C8 + D1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Image 8" descr="dermatomes 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62" y="3962400"/>
            <a:ext cx="2497579" cy="2363563"/>
          </a:xfrm>
          <a:prstGeom prst="rect">
            <a:avLst/>
          </a:prstGeom>
        </p:spPr>
      </p:pic>
      <p:pic>
        <p:nvPicPr>
          <p:cNvPr id="12" name="Image 11" descr="a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1143000" cy="2362200"/>
          </a:xfrm>
          <a:prstGeom prst="rect">
            <a:avLst/>
          </a:prstGeom>
        </p:spPr>
      </p:pic>
      <p:pic>
        <p:nvPicPr>
          <p:cNvPr id="13" name="Image 12" descr="ext 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1033589" cy="2349500"/>
          </a:xfrm>
          <a:prstGeom prst="rect">
            <a:avLst/>
          </a:prstGeom>
        </p:spPr>
      </p:pic>
      <p:pic>
        <p:nvPicPr>
          <p:cNvPr id="14" name="Image 13" descr="IO dors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962400"/>
            <a:ext cx="1211961" cy="2362200"/>
          </a:xfrm>
          <a:prstGeom prst="rect">
            <a:avLst/>
          </a:prstGeom>
        </p:spPr>
      </p:pic>
      <p:pic>
        <p:nvPicPr>
          <p:cNvPr id="17" name="Image 16" descr="petit pecto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3944056"/>
            <a:ext cx="2209800" cy="241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65318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C8 + D1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17" name="Image 16" descr="petit pecto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03" y="228600"/>
            <a:ext cx="2453897" cy="26811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166" y="3048000"/>
            <a:ext cx="2513434" cy="3429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3091614"/>
            <a:ext cx="2590800" cy="33853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3220" y="3048000"/>
            <a:ext cx="1980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Pectoralis major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51352" y="30480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Pectoralis minor</a:t>
            </a:r>
          </a:p>
        </p:txBody>
      </p:sp>
      <p:pic>
        <p:nvPicPr>
          <p:cNvPr id="18" name="Image 17" descr="grand pecto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28600"/>
            <a:ext cx="2592198" cy="26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05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2296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1981200" y="5334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16764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12192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1600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79248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77200" y="556260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95600" y="1752600"/>
            <a:ext cx="31223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mtClean="0">
                <a:solidFill>
                  <a:schemeClr val="bg1"/>
                </a:solidFill>
              </a:rPr>
              <a:t>1 	Clavicula</a:t>
            </a:r>
          </a:p>
          <a:p>
            <a:pPr>
              <a:tabLst>
                <a:tab pos="355600" algn="l"/>
              </a:tabLst>
            </a:pPr>
            <a:r>
              <a:rPr lang="en-US" smtClean="0">
                <a:solidFill>
                  <a:schemeClr val="bg1"/>
                </a:solidFill>
              </a:rPr>
              <a:t>2 	Nipple</a:t>
            </a:r>
          </a:p>
          <a:p>
            <a:pPr>
              <a:tabLst>
                <a:tab pos="355600" algn="l"/>
              </a:tabLst>
            </a:pPr>
            <a:r>
              <a:rPr lang="en-US" smtClean="0">
                <a:solidFill>
                  <a:schemeClr val="bg1"/>
                </a:solidFill>
              </a:rPr>
              <a:t>3 	anterior axillary line</a:t>
            </a:r>
          </a:p>
          <a:p>
            <a:pPr>
              <a:tabLst>
                <a:tab pos="355600" algn="l"/>
              </a:tabLst>
            </a:pPr>
            <a:r>
              <a:rPr lang="en-US" smtClean="0">
                <a:solidFill>
                  <a:schemeClr val="bg1"/>
                </a:solidFill>
              </a:rPr>
              <a:t>4 	Pectoralis major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	(clavicular part, C5C6)</a:t>
            </a:r>
          </a:p>
          <a:p>
            <a:pPr>
              <a:tabLst>
                <a:tab pos="355600" algn="l"/>
              </a:tabLst>
            </a:pPr>
            <a:r>
              <a:rPr lang="en-US" smtClean="0">
                <a:solidFill>
                  <a:schemeClr val="bg1"/>
                </a:solidFill>
              </a:rPr>
              <a:t>5 	Pectoralis major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	(sternocostal part, C7C8)</a:t>
            </a:r>
          </a:p>
          <a:p>
            <a:pPr>
              <a:tabLst>
                <a:tab pos="355600" algn="l"/>
              </a:tabLst>
            </a:pPr>
            <a:r>
              <a:rPr lang="en-US" smtClean="0">
                <a:solidFill>
                  <a:schemeClr val="bg1"/>
                </a:solidFill>
              </a:rPr>
              <a:t>6 	Pectoralis minor (C7C8)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419600"/>
            <a:ext cx="2730500" cy="20394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86200" y="6019800"/>
            <a:ext cx="120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Right TOS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rot="16200000" flipV="1">
            <a:off x="3932772" y="5829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 flipH="1" flipV="1">
            <a:off x="4686300" y="5829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2550"/>
            <a:ext cx="6934200" cy="520065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114800" y="44958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6197600"/>
            <a:ext cx="24384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114800" y="6172200"/>
            <a:ext cx="256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/>
              <a:t>Medial brachial cutaneous nerve</a:t>
            </a:r>
            <a:endParaRPr lang="en-US" sz="1200" b="1"/>
          </a:p>
        </p:txBody>
      </p:sp>
      <p:sp>
        <p:nvSpPr>
          <p:cNvPr id="10" name="Rectangle 9"/>
          <p:cNvSpPr/>
          <p:nvPr/>
        </p:nvSpPr>
        <p:spPr>
          <a:xfrm>
            <a:off x="1295400" y="6286500"/>
            <a:ext cx="27432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219200" y="6248400"/>
            <a:ext cx="2878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Medial antebrachial cutaneous nerve</a:t>
            </a:r>
            <a:endParaRPr lang="en-US" sz="1200" b="1"/>
          </a:p>
        </p:txBody>
      </p:sp>
      <p:sp>
        <p:nvSpPr>
          <p:cNvPr id="12" name="Rectangle 11"/>
          <p:cNvSpPr/>
          <p:nvPr/>
        </p:nvSpPr>
        <p:spPr>
          <a:xfrm>
            <a:off x="5181600" y="5270500"/>
            <a:ext cx="1676400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05400" y="5245100"/>
            <a:ext cx="175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Medial pectoral nerve</a:t>
            </a:r>
            <a:endParaRPr lang="en-US" sz="1200" b="1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1000" y="165318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Medial cord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Ulnar + median (C8D1) nerves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5562600"/>
            <a:ext cx="1066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371600" y="5499100"/>
            <a:ext cx="1168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Median nerve</a:t>
            </a:r>
            <a:endParaRPr lang="en-US" sz="1200" b="1"/>
          </a:p>
        </p:txBody>
      </p:sp>
      <p:sp>
        <p:nvSpPr>
          <p:cNvPr id="20" name="Rectangle 19"/>
          <p:cNvSpPr/>
          <p:nvPr/>
        </p:nvSpPr>
        <p:spPr>
          <a:xfrm>
            <a:off x="1676400" y="5930900"/>
            <a:ext cx="1066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1600200" y="5867400"/>
            <a:ext cx="10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Ulnar nerve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5240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Ulnar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&amp; median (C8D1)</a:t>
            </a:r>
            <a:endParaRPr lang="en-US" sz="2400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With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medial brachial &amp;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antebrachial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cutaneous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(sometimes)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With 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medial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pectoralis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nerve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(sometimes)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Without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C8 radial muscles</a:t>
            </a:r>
          </a:p>
        </p:txBody>
      </p:sp>
      <p:pic>
        <p:nvPicPr>
          <p:cNvPr id="15" name="Image 14" descr="dermatomes 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62" y="3962400"/>
            <a:ext cx="2497579" cy="2363563"/>
          </a:xfrm>
          <a:prstGeom prst="rect">
            <a:avLst/>
          </a:prstGeom>
        </p:spPr>
      </p:pic>
      <p:pic>
        <p:nvPicPr>
          <p:cNvPr id="10" name="Image 9" descr="a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1143000" cy="2362200"/>
          </a:xfrm>
          <a:prstGeom prst="rect">
            <a:avLst/>
          </a:prstGeom>
        </p:spPr>
      </p:pic>
      <p:pic>
        <p:nvPicPr>
          <p:cNvPr id="18" name="Image 17" descr="ext 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1033589" cy="2349500"/>
          </a:xfrm>
          <a:prstGeom prst="rect">
            <a:avLst/>
          </a:prstGeom>
        </p:spPr>
      </p:pic>
      <p:pic>
        <p:nvPicPr>
          <p:cNvPr id="19" name="Image 18" descr="IO dors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962400"/>
            <a:ext cx="1211961" cy="23622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65318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Medial cord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Ulnar + median (C8D1) nerves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16200000" flipH="1">
            <a:off x="2286000" y="4648200"/>
            <a:ext cx="22098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2324100" y="4686300"/>
            <a:ext cx="2209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petit pecto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3944056"/>
            <a:ext cx="2209800" cy="241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Tricky diagnosis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1295400"/>
            <a:ext cx="4314001" cy="4914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The main difficulty </a:t>
            </a:r>
          </a:p>
          <a:p>
            <a:pPr marL="342900" indent="-342900">
              <a:lnSpc>
                <a:spcPct val="20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is related to :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4000" dirty="0" smtClean="0">
                <a:solidFill>
                  <a:srgbClr val="00FFFF"/>
                </a:solidFill>
              </a:rPr>
              <a:t>Anatomy</a:t>
            </a:r>
          </a:p>
          <a:p>
            <a:pPr marL="342900" indent="-342900">
              <a:lnSpc>
                <a:spcPct val="200000"/>
              </a:lnSpc>
            </a:pPr>
            <a:endParaRPr lang="en-US" sz="4000" dirty="0" smtClean="0">
              <a:solidFill>
                <a:srgbClr val="00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828800"/>
            <a:ext cx="2797874" cy="5029200"/>
          </a:xfrm>
          <a:prstGeom prst="rect">
            <a:avLst/>
          </a:prstGeom>
        </p:spPr>
      </p:pic>
      <p:pic>
        <p:nvPicPr>
          <p:cNvPr id="6" name="Image 5" descr="Numériser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75606"/>
            <a:ext cx="3429000" cy="317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C8/D1 mot.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APB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CMAP/F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ADM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CMAP/F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Century Gothic" charset="0"/>
              </a:rPr>
              <a:t>Interosseous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I, </a:t>
            </a:r>
            <a:r>
              <a:rPr lang="en-US" sz="2400" dirty="0" err="1" smtClean="0">
                <a:solidFill>
                  <a:srgbClr val="FFFF00"/>
                </a:solidFill>
                <a:latin typeface="Century Gothic" charset="0"/>
              </a:rPr>
              <a:t>pectoralis</a:t>
            </a:r>
            <a:r>
              <a:rPr lang="en-US" sz="2400" dirty="0" smtClean="0">
                <a:solidFill>
                  <a:srgbClr val="FFFF00"/>
                </a:solidFill>
                <a:latin typeface="Century Gothic" charset="0"/>
              </a:rPr>
              <a:t> minor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C8/D1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SNAPs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ulnar/R4+R5,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medial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brachial &amp;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antebrachial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charset="0"/>
              </a:rPr>
              <a:t>cutaneous</a:t>
            </a:r>
            <a:endParaRPr lang="en-US" sz="2400" b="1" dirty="0" smtClean="0">
              <a:solidFill>
                <a:srgbClr val="FFFF00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  <a:latin typeface="Century Gothic" charset="0"/>
              </a:rPr>
              <a:t>No reflex abnormalities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400" b="1" dirty="0" smtClean="0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65318"/>
            <a:ext cx="84582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Medial cord</a:t>
            </a:r>
          </a:p>
          <a:p>
            <a:pPr algn="ctr"/>
            <a:r>
              <a:rPr lang="en-US" sz="2400" b="1" smtClean="0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Ulnar + median (C8D1) nerves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Image 8" descr="dermatomes 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62" y="3962400"/>
            <a:ext cx="2497579" cy="2363563"/>
          </a:xfrm>
          <a:prstGeom prst="rect">
            <a:avLst/>
          </a:prstGeom>
        </p:spPr>
      </p:pic>
      <p:pic>
        <p:nvPicPr>
          <p:cNvPr id="11" name="Image 10" descr="a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1143000" cy="2362200"/>
          </a:xfrm>
          <a:prstGeom prst="rect">
            <a:avLst/>
          </a:prstGeom>
        </p:spPr>
      </p:pic>
      <p:pic>
        <p:nvPicPr>
          <p:cNvPr id="12" name="Image 11" descr="ext 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1033589" cy="2349500"/>
          </a:xfrm>
          <a:prstGeom prst="rect">
            <a:avLst/>
          </a:prstGeom>
        </p:spPr>
      </p:pic>
      <p:pic>
        <p:nvPicPr>
          <p:cNvPr id="13" name="Image 12" descr="IO dors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962400"/>
            <a:ext cx="1211961" cy="236220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rot="16200000" flipH="1">
            <a:off x="2286000" y="4648200"/>
            <a:ext cx="22098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2324100" y="4686300"/>
            <a:ext cx="2209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petit pecto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3944056"/>
            <a:ext cx="2209800" cy="241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8"/>
          <p:cNvSpPr>
            <a:spLocks/>
          </p:cNvSpPr>
          <p:nvPr/>
        </p:nvSpPr>
        <p:spPr bwMode="auto">
          <a:xfrm>
            <a:off x="5410200" y="1905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TOS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Pancoast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 Tobias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Metastatic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Neurofibroma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Century Gothic" charset="0"/>
              </a:rPr>
              <a:t>Schwannoma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Century Gothic" charset="0"/>
              </a:rPr>
              <a:t>Meningioma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Trauma in 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abd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Post-</a:t>
            </a: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sternotomy</a:t>
            </a:r>
            <a:endParaRPr lang="en-US" sz="2400" b="1" u="sng" dirty="0" smtClean="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Radiotherapy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Century Gothic" charset="0"/>
              </a:rPr>
              <a:t>Dys</a:t>
            </a: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. neuropathy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65318"/>
            <a:ext cx="8382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 or medial cord lesions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953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676400"/>
            <a:ext cx="8009053" cy="487679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65318"/>
            <a:ext cx="8382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 or medial cord lesions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410200"/>
            <a:ext cx="26100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Century Gothic" charset="0"/>
              </a:rPr>
              <a:t>Dys. neuropathy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057400"/>
            <a:ext cx="4837807" cy="4558817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65318"/>
            <a:ext cx="8382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Lower trunk or medial cord lesions</a:t>
            </a:r>
            <a:endParaRPr lang="en-US" sz="4000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424" y="4800600"/>
            <a:ext cx="4006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Non small-cell </a:t>
            </a:r>
            <a:r>
              <a:rPr lang="en-US" sz="2400" b="1" u="sng" smtClean="0">
                <a:latin typeface="Century Gothic" charset="0"/>
              </a:rPr>
              <a:t>lung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-45720"/>
          <a:ext cx="9210225" cy="690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880"/>
                <a:gridCol w="817880"/>
                <a:gridCol w="894080"/>
                <a:gridCol w="817880"/>
                <a:gridCol w="868680"/>
                <a:gridCol w="1046480"/>
                <a:gridCol w="899345"/>
              </a:tblGrid>
              <a:tr h="286861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smtClean="0"/>
                        <a:t>Upper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smtClean="0"/>
                        <a:t>Middle</a:t>
                      </a:r>
                      <a:r>
                        <a:rPr lang="en-US" sz="1500" baseline="0" noProof="0" smtClean="0"/>
                        <a:t> T</a:t>
                      </a:r>
                      <a:endParaRPr lang="en-US" sz="150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smtClean="0"/>
                        <a:t>Lower</a:t>
                      </a:r>
                      <a:r>
                        <a:rPr lang="en-US" sz="1500" baseline="0" noProof="0" smtClean="0"/>
                        <a:t> T</a:t>
                      </a:r>
                      <a:endParaRPr lang="en-US" sz="150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smtClean="0"/>
                        <a:t>Lateral</a:t>
                      </a:r>
                      <a:r>
                        <a:rPr lang="en-US" sz="1500" baseline="0" noProof="0" smtClean="0"/>
                        <a:t> C</a:t>
                      </a:r>
                      <a:endParaRPr lang="en-US" sz="150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smtClean="0"/>
                        <a:t>Posterior</a:t>
                      </a:r>
                      <a:r>
                        <a:rPr lang="en-US" sz="1500" baseline="0" noProof="0" smtClean="0"/>
                        <a:t> C</a:t>
                      </a:r>
                      <a:endParaRPr lang="en-US" sz="150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smtClean="0"/>
                        <a:t>Medial</a:t>
                      </a:r>
                      <a:r>
                        <a:rPr lang="en-US" sz="1500" baseline="0" noProof="0" smtClean="0"/>
                        <a:t> C</a:t>
                      </a:r>
                      <a:endParaRPr lang="en-US" sz="1500" noProof="0" smtClean="0"/>
                    </a:p>
                  </a:txBody>
                  <a:tcPr/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1. Deltoid (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C5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C6)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CMAP, EMG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noProof="0" dirty="0" err="1" smtClean="0">
                          <a:solidFill>
                            <a:srgbClr val="0000FF"/>
                          </a:solidFill>
                        </a:rPr>
                        <a:t>Infraspinatus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C5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C6)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CMAP (needle), 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3. Biceps (C5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C6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 : </a:t>
                      </a:r>
                      <a:r>
                        <a:rPr lang="en-US" sz="1400" baseline="0" noProof="0" dirty="0" smtClean="0">
                          <a:solidFill>
                            <a:srgbClr val="FF0000"/>
                          </a:solidFill>
                        </a:rPr>
                        <a:t>CMAP, T, 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4. </a:t>
                      </a:r>
                      <a:r>
                        <a:rPr lang="en-US" sz="1400" noProof="0" dirty="0" err="1" smtClean="0">
                          <a:solidFill>
                            <a:srgbClr val="0000FF"/>
                          </a:solidFill>
                        </a:rPr>
                        <a:t>Pronator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noProof="0" dirty="0" err="1" smtClean="0">
                          <a:solidFill>
                            <a:srgbClr val="0000FF"/>
                          </a:solidFill>
                        </a:rPr>
                        <a:t>teres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C6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C7)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 : </a:t>
                      </a:r>
                      <a:r>
                        <a:rPr lang="en-US" sz="1400" baseline="0" noProof="0" dirty="0" smtClean="0">
                          <a:solidFill>
                            <a:srgbClr val="FF0000"/>
                          </a:solidFill>
                        </a:rPr>
                        <a:t>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5. Flexor carpi radialis (C6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C7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H, 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6. Triceps (C6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C7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C8)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 :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T, 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7. Extensor </a:t>
                      </a:r>
                      <a:r>
                        <a:rPr lang="en-US" sz="1400" noProof="0" dirty="0" err="1" smtClean="0">
                          <a:solidFill>
                            <a:srgbClr val="0000FF"/>
                          </a:solidFill>
                        </a:rPr>
                        <a:t>indicis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(C7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C8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D1)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8. Abductor pollicis brevis (C8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D1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CMAP, F, 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9. Abductor digiti minimi (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C8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D1)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CMAP, F, 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/>
                        <a:t>10. </a:t>
                      </a:r>
                      <a:r>
                        <a:rPr lang="en-US" sz="1400" noProof="0" dirty="0" err="1" smtClean="0"/>
                        <a:t>Pectoralis</a:t>
                      </a:r>
                      <a:r>
                        <a:rPr lang="en-US" sz="1400" noProof="0" dirty="0" smtClean="0"/>
                        <a:t> major (C5</a:t>
                      </a:r>
                      <a:r>
                        <a:rPr lang="en-US" sz="1400" b="1" noProof="0" dirty="0" smtClean="0"/>
                        <a:t>C6C7C8</a:t>
                      </a:r>
                      <a:r>
                        <a:rPr lang="en-US" sz="1400" noProof="0" dirty="0" smtClean="0"/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noProof="0" dirty="0" smtClean="0"/>
                        <a:t>11. </a:t>
                      </a:r>
                      <a:r>
                        <a:rPr lang="en-US" sz="1400" noProof="0" dirty="0" err="1" smtClean="0"/>
                        <a:t>Pectoralis</a:t>
                      </a:r>
                      <a:r>
                        <a:rPr lang="en-US" sz="1400" noProof="0" dirty="0" smtClean="0"/>
                        <a:t> minor (</a:t>
                      </a:r>
                      <a:r>
                        <a:rPr lang="en-US" sz="1400" b="1" noProof="0" dirty="0" smtClean="0"/>
                        <a:t>C7C8</a:t>
                      </a:r>
                      <a:r>
                        <a:rPr lang="en-US" sz="1400" noProof="0" dirty="0" smtClean="0"/>
                        <a:t>)</a:t>
                      </a:r>
                      <a:r>
                        <a:rPr lang="en-US" sz="1400" baseline="0" noProof="0" dirty="0" smtClean="0"/>
                        <a:t> : </a:t>
                      </a:r>
                      <a:r>
                        <a:rPr lang="en-US" sz="1400" baseline="0" noProof="0" dirty="0" smtClean="0">
                          <a:solidFill>
                            <a:srgbClr val="FF0000"/>
                          </a:solidFill>
                        </a:rPr>
                        <a:t>EMG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12. </a:t>
                      </a:r>
                      <a:r>
                        <a:rPr lang="en-US" sz="1400" noProof="0" dirty="0" err="1" smtClean="0"/>
                        <a:t>Teres</a:t>
                      </a:r>
                      <a:r>
                        <a:rPr lang="en-US" sz="1400" noProof="0" dirty="0" smtClean="0"/>
                        <a:t> major (C5</a:t>
                      </a:r>
                      <a:r>
                        <a:rPr lang="en-US" sz="1400" b="1" noProof="0" dirty="0" smtClean="0"/>
                        <a:t>C6</a:t>
                      </a:r>
                      <a:r>
                        <a:rPr lang="en-US" sz="1400" noProof="0" dirty="0" smtClean="0"/>
                        <a:t>C7) </a:t>
                      </a:r>
                      <a:r>
                        <a:rPr lang="en-US" sz="1400" baseline="0" noProof="0" dirty="0" smtClean="0"/>
                        <a:t>: </a:t>
                      </a:r>
                      <a:r>
                        <a:rPr lang="en-US" sz="1400" baseline="0" noProof="0" dirty="0" smtClean="0">
                          <a:solidFill>
                            <a:srgbClr val="FF0000"/>
                          </a:solidFill>
                        </a:rPr>
                        <a:t>EMG</a:t>
                      </a:r>
                      <a:endParaRPr lang="en-US" sz="140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1. Radial (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C6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C7)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SNAP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 R1/median (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C6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SNAP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3. R3/median (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C7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SNAP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4. Medial </a:t>
                      </a:r>
                      <a:r>
                        <a:rPr lang="en-US" sz="1400" noProof="0" dirty="0" err="1" smtClean="0">
                          <a:solidFill>
                            <a:srgbClr val="0000FF"/>
                          </a:solidFill>
                        </a:rPr>
                        <a:t>antebrachial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cut.(</a:t>
                      </a:r>
                      <a:r>
                        <a:rPr lang="en-US" sz="1400" b="1" noProof="0" dirty="0" smtClean="0">
                          <a:solidFill>
                            <a:srgbClr val="0000FF"/>
                          </a:solidFill>
                        </a:rPr>
                        <a:t>D1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SNAP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</a:tr>
              <a:tr h="32784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5. </a:t>
                      </a: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</a:rPr>
                        <a:t>R5/ulnar (</a:t>
                      </a: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C8</a:t>
                      </a: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</a:rPr>
                        <a:t>) :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SNAP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6. Lateral </a:t>
                      </a:r>
                      <a:r>
                        <a:rPr lang="en-US" sz="1400" noProof="0" dirty="0" err="1" smtClean="0">
                          <a:solidFill>
                            <a:srgbClr val="0000FF"/>
                          </a:solidFill>
                        </a:rPr>
                        <a:t>antebrachial</a:t>
                      </a: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</a:rPr>
                        <a:t> cut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. (</a:t>
                      </a:r>
                      <a:r>
                        <a:rPr lang="en-US" sz="1400" b="1" baseline="0" noProof="0" dirty="0" smtClean="0">
                          <a:solidFill>
                            <a:srgbClr val="0000FF"/>
                          </a:solidFill>
                        </a:rPr>
                        <a:t>C6</a:t>
                      </a:r>
                      <a:r>
                        <a:rPr lang="en-US" sz="1400" baseline="0" noProof="0" dirty="0" smtClean="0">
                          <a:solidFill>
                            <a:srgbClr val="0000FF"/>
                          </a:solidFill>
                        </a:rPr>
                        <a:t>) : </a:t>
                      </a:r>
                      <a:r>
                        <a:rPr lang="en-US" sz="1400" baseline="0" noProof="0" dirty="0" smtClean="0">
                          <a:solidFill>
                            <a:srgbClr val="FF0000"/>
                          </a:solidFill>
                        </a:rPr>
                        <a:t>SNAP</a:t>
                      </a:r>
                      <a:endParaRPr lang="en-US" sz="140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DFF02"/>
                          </a:solidFill>
                        </a:rPr>
                        <a:t>+</a:t>
                      </a:r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DFF02"/>
                        </a:solidFill>
                      </a:endParaRPr>
                    </a:p>
                  </a:txBody>
                  <a:tcPr>
                    <a:solidFill>
                      <a:srgbClr val="0DF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65318"/>
            <a:ext cx="8382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Simplified view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85800" y="1600200"/>
          <a:ext cx="7734463" cy="448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61301"/>
                <a:gridCol w="1634512"/>
                <a:gridCol w="2152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Tendon Reflex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LOWER TRUNK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C8 + D1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APB-ADM</a:t>
                      </a: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Extensor </a:t>
                      </a:r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indicis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MABC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No reflex</a:t>
                      </a:r>
                    </a:p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abnormalities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MEDIAL CORD</a:t>
                      </a:r>
                    </a:p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Ulnar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+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Median C8D1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APB-ADM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MABC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No reflex</a:t>
                      </a:r>
                      <a:br>
                        <a:rPr lang="en-US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abnormalities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UPPER TRUNK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C5 + C6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Deltoid</a:t>
                      </a:r>
                    </a:p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Infraspinatus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Radial</a:t>
                      </a: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R1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/LABC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Biceps</a:t>
                      </a:r>
                      <a:br>
                        <a:rPr lang="en-US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Brachioradialis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POSTERIOR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CORD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Radial +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Axillary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Deltoid</a:t>
                      </a: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Extensor </a:t>
                      </a:r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indicis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Radial only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Brachioradialis</a:t>
                      </a:r>
                      <a:br>
                        <a:rPr lang="en-US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Triceps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MIDDLE TRUNK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Triceps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FCR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Radial</a:t>
                      </a: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R3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Triceps 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only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LATERAL CORD</a:t>
                      </a:r>
                    </a:p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Musculocutaneous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+ Median C6C7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Biceps</a:t>
                      </a:r>
                    </a:p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Pronator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teres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Median (R1-R4)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LABC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Biceps 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only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65318"/>
            <a:ext cx="8382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The simplest view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Espace réservé du contenu 8"/>
          <p:cNvSpPr>
            <a:spLocks/>
          </p:cNvSpPr>
          <p:nvPr/>
        </p:nvSpPr>
        <p:spPr bwMode="auto">
          <a:xfrm>
            <a:off x="0" y="1066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tabLst>
                <a:tab pos="8699500" algn="l"/>
              </a:tabLst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Inferior plexus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: </a:t>
            </a:r>
            <a:r>
              <a:rPr lang="en-US" sz="2400" b="1" dirty="0" smtClean="0">
                <a:solidFill>
                  <a:srgbClr val="00FFFF"/>
                </a:solidFill>
                <a:latin typeface="Century Gothic" charset="0"/>
              </a:rPr>
              <a:t>hand intrinsic muscles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APB, ADM, MABC, R5</a:t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                                                                           with EI =&gt;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LT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                                                                  without EI =&gt;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MC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Superior plexus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: </a:t>
            </a:r>
            <a:r>
              <a:rPr lang="en-US" sz="2400" b="1" dirty="0" smtClean="0">
                <a:solidFill>
                  <a:srgbClr val="00FFFF"/>
                </a:solidFill>
                <a:latin typeface="Century Gothic" charset="0"/>
              </a:rPr>
              <a:t>elbow and wrist flexion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BB, FCR, PT</a:t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                                             with D and radial SNAP =&gt;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UT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                                  without D, with median SNAP =&gt;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LC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charset="0"/>
              </a:rPr>
              <a:t>Middle/posterior plexus</a:t>
            </a:r>
            <a:r>
              <a:rPr lang="en-US" sz="2400" b="1" dirty="0" smtClean="0">
                <a:solidFill>
                  <a:schemeClr val="bg1"/>
                </a:solidFill>
                <a:latin typeface="Century Gothic" charset="0"/>
              </a:rPr>
              <a:t> :  </a:t>
            </a:r>
            <a:r>
              <a:rPr lang="en-US" sz="2400" b="1" dirty="0" smtClean="0">
                <a:solidFill>
                  <a:srgbClr val="00FFFF"/>
                </a:solidFill>
                <a:latin typeface="Century Gothic" charset="0"/>
              </a:rPr>
              <a:t>elbow and wrist extension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TB, radial SNAP</a:t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                                                                     without EI =&gt;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MT</a:t>
            </a:r>
            <a:b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                                                                          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>with D =&gt; </a:t>
            </a:r>
            <a:r>
              <a:rPr lang="en-US" sz="2400" b="1" dirty="0" smtClean="0">
                <a:solidFill>
                  <a:srgbClr val="FFFF00"/>
                </a:solidFill>
                <a:latin typeface="Century Gothic" charset="0"/>
              </a:rPr>
              <a:t>PC</a:t>
            </a:r>
            <a:r>
              <a:rPr lang="en-US" sz="2400" dirty="0" smtClean="0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charset="0"/>
              </a:rPr>
            </a:br>
            <a:endParaRPr lang="en-US" sz="2400" b="1" u="sng" dirty="0" smtClean="0">
              <a:solidFill>
                <a:srgbClr val="FFFF00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534650"/>
            <a:ext cx="8077200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6FAD7"/>
                </a:solidFill>
                <a:ea typeface="Times New Roman" charset="0"/>
                <a:cs typeface="Times New Roman" charset="0"/>
              </a:rPr>
              <a:t>Thanks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77566"/>
            <a:ext cx="4953000" cy="3482314"/>
          </a:xfrm>
          <a:prstGeom prst="rect">
            <a:avLst/>
          </a:prstGeom>
        </p:spPr>
      </p:pic>
      <p:sp>
        <p:nvSpPr>
          <p:cNvPr id="5" name="Espace réservé du contenu 8"/>
          <p:cNvSpPr>
            <a:spLocks/>
          </p:cNvSpPr>
          <p:nvPr/>
        </p:nvSpPr>
        <p:spPr bwMode="auto">
          <a:xfrm>
            <a:off x="5791200" y="2057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E Fournier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JF Camdessanché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AL Derelle et al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A Echaniz-Laguna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HW van Es et al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MI Vargas et al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endParaRPr lang="en-US" sz="240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6" name="Espace réservé du contenu 8"/>
          <p:cNvSpPr>
            <a:spLocks/>
          </p:cNvSpPr>
          <p:nvPr/>
        </p:nvSpPr>
        <p:spPr bwMode="auto">
          <a:xfrm>
            <a:off x="685800" y="525780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FF9900"/>
                </a:solidFill>
                <a:latin typeface="Century Gothic" charset="0"/>
                <a:hlinkClick r:id="rId3"/>
              </a:rPr>
              <a:t>http://www.rad.washington.edu</a:t>
            </a:r>
            <a:endParaRPr lang="en-US" sz="2400" b="1" smtClean="0">
              <a:solidFill>
                <a:srgbClr val="FF9900"/>
              </a:solidFill>
              <a:latin typeface="Century Gothic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http://enmgblog.blogspot.com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106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Three </a:t>
            </a:r>
          </a:p>
          <a:p>
            <a:r>
              <a:rPr lang="en-US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questions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8600" y="3779491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533400" algn="l"/>
              </a:tabLst>
            </a:pPr>
            <a:r>
              <a:rPr lang="en-US" sz="4000" dirty="0" smtClean="0">
                <a:solidFill>
                  <a:schemeClr val="bg1"/>
                </a:solidFill>
              </a:rPr>
              <a:t> Pre- or post-</a:t>
            </a:r>
            <a:r>
              <a:rPr lang="en-US" sz="4000" dirty="0" err="1" smtClean="0">
                <a:solidFill>
                  <a:schemeClr val="bg1"/>
                </a:solidFill>
              </a:rPr>
              <a:t>ganglionic</a:t>
            </a:r>
            <a:r>
              <a:rPr lang="en-US" sz="4000" dirty="0" smtClean="0">
                <a:solidFill>
                  <a:schemeClr val="bg1"/>
                </a:solidFill>
              </a:rPr>
              <a:t> lesion </a:t>
            </a:r>
            <a:r>
              <a:rPr lang="en-US" sz="4000" dirty="0" smtClean="0">
                <a:solidFill>
                  <a:srgbClr val="00FFFF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  <a:tabLst>
                <a:tab pos="533400" algn="l"/>
              </a:tabLst>
            </a:pPr>
            <a:r>
              <a:rPr lang="en-US" sz="4000" dirty="0" smtClean="0">
                <a:solidFill>
                  <a:schemeClr val="bg1"/>
                </a:solidFill>
              </a:rPr>
              <a:t> Spinal nerve or plexus </a:t>
            </a:r>
            <a:r>
              <a:rPr lang="en-US" sz="4000" dirty="0" smtClean="0">
                <a:solidFill>
                  <a:srgbClr val="00FFFF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  <a:tabLst>
                <a:tab pos="533400" algn="l"/>
              </a:tabLst>
            </a:pPr>
            <a:r>
              <a:rPr lang="en-US" sz="4000" dirty="0" smtClean="0">
                <a:solidFill>
                  <a:schemeClr val="bg1"/>
                </a:solidFill>
              </a:rPr>
              <a:t> Trunk or cord </a:t>
            </a:r>
            <a:r>
              <a:rPr lang="en-US" sz="4000" dirty="0" smtClean="0">
                <a:solidFill>
                  <a:srgbClr val="00FFFF"/>
                </a:solidFill>
              </a:rPr>
              <a:t>?</a:t>
            </a:r>
            <a:r>
              <a:rPr lang="en-US" sz="4000" dirty="0" smtClean="0">
                <a:solidFill>
                  <a:schemeClr val="bg1"/>
                </a:solidFill>
              </a:rPr>
              <a:t> or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	SUPER root or SUPER nerve </a:t>
            </a:r>
            <a:r>
              <a:rPr lang="en-US" sz="4000" dirty="0" smtClean="0">
                <a:solidFill>
                  <a:srgbClr val="00FFFF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105436"/>
            <a:ext cx="603570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smtClean="0">
                <a:solidFill>
                  <a:schemeClr val="bg1"/>
                </a:solidFill>
              </a:rPr>
              <a:t>And then you realized that things are more complicated…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Image 4" descr="800px-Spinal_nerv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7162800" cy="418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Pre- or post-ganglionic lesion ?</a:t>
            </a:r>
          </a:p>
        </p:txBody>
      </p:sp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15252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Paravertebral muscles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SNAPs</a:t>
            </a:r>
          </a:p>
        </p:txBody>
      </p:sp>
      <p:pic>
        <p:nvPicPr>
          <p:cNvPr id="9" name="Picture 16" descr="A:\rachidien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399" y="1143000"/>
            <a:ext cx="45767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Mes documents\TRU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648200"/>
            <a:ext cx="1889072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Mes documents\TRU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324" y="4648200"/>
            <a:ext cx="2511814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724400" y="3124200"/>
            <a:ext cx="4125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charset="2"/>
              <a:buNone/>
            </a:pPr>
            <a:r>
              <a:rPr lang="en-US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There is not sensory axonal degeneration in the case of pre-ganglionic lesion, even if this nervous lesion is complete.</a:t>
            </a:r>
            <a:endParaRPr lang="en-U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7734300" y="1562100"/>
            <a:ext cx="609600" cy="7620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438400"/>
            <a:ext cx="2580835" cy="3886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5715000"/>
            <a:ext cx="2895600" cy="838200"/>
          </a:xfrm>
          <a:prstGeom prst="rect">
            <a:avLst/>
          </a:prstGeom>
          <a:solidFill>
            <a:srgbClr val="790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04800" y="5704582"/>
            <a:ext cx="48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266700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Arial"/>
              <a:buChar char="•"/>
              <a:tabLst>
                <a:tab pos="266700" algn="l"/>
              </a:tabLst>
            </a:pPr>
            <a:r>
              <a:rPr lang="en-US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 or 2 cm out of </a:t>
            </a:r>
            <a:br>
              <a:rPr lang="en-US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	the median line</a:t>
            </a:r>
          </a:p>
          <a:p>
            <a:pPr indent="266700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Arial"/>
              <a:buChar char="•"/>
            </a:pPr>
            <a:r>
              <a:rPr lang="en-US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At the intervertebral space</a:t>
            </a:r>
            <a:endParaRPr lang="en-U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rot="16200000" flipH="1">
            <a:off x="7696200" y="1447800"/>
            <a:ext cx="533400" cy="38100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018"/>
            <a:ext cx="9144000" cy="59209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29000" y="2525909"/>
            <a:ext cx="63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TPS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29000" y="2808509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TPM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29000" y="3093177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TPI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70311" y="2525909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TSAE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94305" y="2813778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TSAE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11239" y="3093177"/>
            <a:ext cx="71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TSAI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001909"/>
            <a:ext cx="6096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4800" y="1078109"/>
            <a:ext cx="18288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smtClean="0">
                <a:latin typeface="Century Gothic" charset="0"/>
                <a:ea typeface="Times New Roman" charset="0"/>
                <a:cs typeface="Times New Roman" charset="0"/>
              </a:rPr>
              <a:t>SNAPs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4200" y="1828800"/>
            <a:ext cx="601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Radial </a:t>
            </a:r>
            <a:r>
              <a:rPr lang="en-US" dirty="0" smtClean="0">
                <a:solidFill>
                  <a:schemeClr val="tx1"/>
                </a:solidFill>
              </a:rPr>
              <a:t>nerve – Posterior cord – Upper/Middle trunks – C6(C7)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Thumb </a:t>
            </a:r>
            <a:r>
              <a:rPr lang="en-US" dirty="0" smtClean="0">
                <a:solidFill>
                  <a:schemeClr val="tx1"/>
                </a:solidFill>
              </a:rPr>
              <a:t>– Radial nerve – posterior cord – upper trunk – C6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LABC </a:t>
            </a:r>
            <a:r>
              <a:rPr lang="en-US" dirty="0" smtClean="0">
                <a:solidFill>
                  <a:schemeClr val="tx1"/>
                </a:solidFill>
              </a:rPr>
              <a:t>nerve – Lateral cord – Upper trunk – C6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MABC </a:t>
            </a:r>
            <a:r>
              <a:rPr lang="en-US" dirty="0" smtClean="0">
                <a:solidFill>
                  <a:schemeClr val="tx1"/>
                </a:solidFill>
              </a:rPr>
              <a:t>nerve – Medial cord – Lower trunk – C8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Thumb </a:t>
            </a:r>
            <a:r>
              <a:rPr lang="en-US" dirty="0" smtClean="0">
                <a:solidFill>
                  <a:schemeClr val="tx1"/>
                </a:solidFill>
              </a:rPr>
              <a:t>– Median nerve – Lateral cord – Upper trunk – C6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3rd finger </a:t>
            </a:r>
            <a:r>
              <a:rPr lang="en-US" dirty="0" smtClean="0">
                <a:solidFill>
                  <a:schemeClr val="tx1"/>
                </a:solidFill>
              </a:rPr>
              <a:t>– Median nerve – Lateral cord – Middle trunk – C7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5th finger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Ulnar</a:t>
            </a:r>
            <a:r>
              <a:rPr lang="en-US" dirty="0" smtClean="0">
                <a:solidFill>
                  <a:schemeClr val="tx1"/>
                </a:solidFill>
              </a:rPr>
              <a:t> nerve – Medial cord – Lower trunk – C8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Right/Left difference in amplitude : ≥ 50% is abnormal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Pre- or post-ganglionic lesion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42950"/>
            <a:ext cx="7848600" cy="588645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Spinal nerve or plexus 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1447800"/>
            <a:ext cx="838200" cy="19812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810000" y="1447800"/>
            <a:ext cx="1676400" cy="3048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/>
          </a:p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4600" y="2514600"/>
            <a:ext cx="1371600" cy="3048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/>
          </a:p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10000" y="1447800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84600" y="1447800"/>
            <a:ext cx="1792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Dorsal </a:t>
            </a:r>
            <a:r>
              <a:rPr lang="fr-FR" sz="1200" b="1" dirty="0" err="1" smtClean="0"/>
              <a:t>scapular</a:t>
            </a:r>
            <a:r>
              <a:rPr lang="fr-FR" sz="1200" b="1" dirty="0" smtClean="0"/>
              <a:t> nerve</a:t>
            </a:r>
            <a:endParaRPr lang="fr-FR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6883400" y="4495800"/>
            <a:ext cx="165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00200" y="2451100"/>
            <a:ext cx="228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878929" y="4495800"/>
            <a:ext cx="1655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Long </a:t>
            </a:r>
            <a:r>
              <a:rPr lang="fr-FR" sz="1200" b="1" dirty="0" err="1" smtClean="0"/>
              <a:t>thoracic</a:t>
            </a:r>
            <a:r>
              <a:rPr lang="fr-FR" sz="1200" b="1" dirty="0" smtClean="0"/>
              <a:t> nerve</a:t>
            </a:r>
            <a:endParaRPr lang="fr-FR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619305" y="2501900"/>
            <a:ext cx="221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Nerve to </a:t>
            </a:r>
            <a:r>
              <a:rPr lang="fr-FR" sz="1200" b="1" dirty="0" err="1" smtClean="0"/>
              <a:t>subclavius</a:t>
            </a:r>
            <a:r>
              <a:rPr lang="fr-FR" sz="1200" b="1" dirty="0" smtClean="0"/>
              <a:t> muscle</a:t>
            </a:r>
            <a:endParaRPr lang="fr-FR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477000" y="9144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/>
                <a:cs typeface="Arial Black"/>
              </a:rPr>
              <a:t>Ventral </a:t>
            </a:r>
            <a:r>
              <a:rPr lang="en-US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rami</a:t>
            </a:r>
            <a:endParaRPr lang="en-US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8"/>
          <p:cNvSpPr>
            <a:spLocks/>
          </p:cNvSpPr>
          <p:nvPr/>
        </p:nvSpPr>
        <p:spPr bwMode="auto">
          <a:xfrm>
            <a:off x="304800" y="10001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Long thoracic nerve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 (C5,C6,C7) : </a:t>
            </a: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serratus anterior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Dorsal scapular nerve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 (C5) : </a:t>
            </a:r>
            <a:r>
              <a:rPr lang="en-US" sz="2400" smtClean="0">
                <a:solidFill>
                  <a:schemeClr val="bg1"/>
                </a:solidFill>
                <a:latin typeface="Century Gothic" charset="0"/>
              </a:rPr>
              <a:t>rhomboid minor and major and levator scapulae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Nerve to subclavius muscle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 (C5,C6)</a:t>
            </a:r>
            <a:endParaRPr lang="en-US" sz="2400" b="1" u="sng" smtClean="0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5" name="Image 4" descr="Muscle sous-clavi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581400"/>
            <a:ext cx="1860042" cy="2230266"/>
          </a:xfrm>
          <a:prstGeom prst="rect">
            <a:avLst/>
          </a:prstGeom>
        </p:spPr>
      </p:pic>
      <p:pic>
        <p:nvPicPr>
          <p:cNvPr id="6" name="Image 5" descr="dentelé antéri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2" y="3657600"/>
            <a:ext cx="1144348" cy="2133600"/>
          </a:xfrm>
          <a:prstGeom prst="rect">
            <a:avLst/>
          </a:prstGeom>
        </p:spPr>
      </p:pic>
      <p:pic>
        <p:nvPicPr>
          <p:cNvPr id="7" name="Image 6" descr="rhomboïd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581399"/>
            <a:ext cx="2057400" cy="2219325"/>
          </a:xfrm>
          <a:prstGeom prst="rect">
            <a:avLst/>
          </a:prstGeom>
        </p:spPr>
      </p:pic>
      <p:pic>
        <p:nvPicPr>
          <p:cNvPr id="8" name="Image 7" descr="élévateur de la scapu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539" y="3581400"/>
            <a:ext cx="1901661" cy="22098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Spinal nerve or plexus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4140200" cy="3646808"/>
          </a:xfrm>
          <a:prstGeom prst="rect">
            <a:avLst/>
          </a:prstGeom>
        </p:spPr>
      </p:pic>
      <p:sp>
        <p:nvSpPr>
          <p:cNvPr id="6" name="Espace réservé du contenu 8"/>
          <p:cNvSpPr>
            <a:spLocks/>
          </p:cNvSpPr>
          <p:nvPr/>
        </p:nvSpPr>
        <p:spPr bwMode="auto">
          <a:xfrm>
            <a:off x="4724400" y="33528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u="sng" smtClean="0">
                <a:solidFill>
                  <a:srgbClr val="00FFFF"/>
                </a:solidFill>
                <a:latin typeface="Century Gothic" charset="0"/>
              </a:rPr>
              <a:t>Trunks</a:t>
            </a:r>
            <a:r>
              <a:rPr lang="en-US" sz="2400" b="1" smtClean="0">
                <a:solidFill>
                  <a:srgbClr val="00FFFF"/>
                </a:solidFill>
                <a:latin typeface="Century Gothic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: supraclavicular and pass between scalenus medius and scalenus anterior</a:t>
            </a:r>
            <a:endParaRPr lang="en-US" sz="2400" b="1" u="sng" smtClean="0">
              <a:solidFill>
                <a:schemeClr val="bg1"/>
              </a:solidFill>
              <a:latin typeface="Century Gothic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u="sng" smtClean="0">
                <a:solidFill>
                  <a:srgbClr val="00FFFF"/>
                </a:solidFill>
                <a:latin typeface="Century Gothic" charset="0"/>
              </a:rPr>
              <a:t>Cords</a:t>
            </a:r>
            <a:r>
              <a:rPr lang="en-US" sz="2400" b="1" smtClean="0">
                <a:solidFill>
                  <a:srgbClr val="00FFFF"/>
                </a:solidFill>
                <a:latin typeface="Century Gothic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: infraclavicular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u="sng" smtClean="0">
                <a:solidFill>
                  <a:schemeClr val="bg1"/>
                </a:solidFill>
                <a:latin typeface="Century Gothic" charset="0"/>
              </a:rPr>
              <a:t>Divisions (between trunks &amp; cords)</a:t>
            </a:r>
            <a:r>
              <a:rPr lang="en-US" sz="2400" b="1" smtClean="0">
                <a:solidFill>
                  <a:schemeClr val="bg1"/>
                </a:solidFill>
                <a:latin typeface="Century Gothic" charset="0"/>
              </a:rPr>
              <a:t> : retroclavicular</a:t>
            </a:r>
            <a:endParaRPr lang="en-US" sz="2400" b="1" u="sng" smtClean="0">
              <a:solidFill>
                <a:schemeClr val="bg1"/>
              </a:solidFill>
              <a:latin typeface="Century Gothic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b="1">
              <a:solidFill>
                <a:srgbClr val="00FFFF"/>
              </a:solidFill>
              <a:latin typeface="Century Gothic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6FAD7"/>
                </a:solidFill>
                <a:latin typeface="Century Gothic" charset="0"/>
                <a:ea typeface="Times New Roman" charset="0"/>
                <a:cs typeface="Times New Roman" charset="0"/>
              </a:rPr>
              <a:t>Trunks or Cords ?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Anatomical classification of lesions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842439" cy="19811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1" y="1480100"/>
            <a:ext cx="2514600" cy="187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11705</TotalTime>
  <Words>2246</Words>
  <Application>Microsoft Macintosh PowerPoint</Application>
  <PresentationFormat>Présentation à l'écran (4:3)</PresentationFormat>
  <Paragraphs>497</Paragraphs>
  <Slides>37</Slides>
  <Notes>21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*</dc:creator>
  <cp:lastModifiedBy>Francois Wang</cp:lastModifiedBy>
  <cp:revision>244</cp:revision>
  <dcterms:created xsi:type="dcterms:W3CDTF">2012-11-24T14:23:14Z</dcterms:created>
  <dcterms:modified xsi:type="dcterms:W3CDTF">2012-11-24T14:24:02Z</dcterms:modified>
</cp:coreProperties>
</file>