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rts/chart1.xml" ContentType="application/vnd.openxmlformats-officedocument.drawingml.chart+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4"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49"/>
  </p:notesMasterIdLst>
  <p:sldIdLst>
    <p:sldId id="256" r:id="rId2"/>
    <p:sldId id="269" r:id="rId3"/>
    <p:sldId id="275" r:id="rId4"/>
    <p:sldId id="271" r:id="rId5"/>
    <p:sldId id="277" r:id="rId6"/>
    <p:sldId id="272" r:id="rId7"/>
    <p:sldId id="270" r:id="rId8"/>
    <p:sldId id="280" r:id="rId9"/>
    <p:sldId id="281" r:id="rId10"/>
    <p:sldId id="282" r:id="rId11"/>
    <p:sldId id="283" r:id="rId12"/>
    <p:sldId id="284" r:id="rId13"/>
    <p:sldId id="285" r:id="rId14"/>
    <p:sldId id="289" r:id="rId15"/>
    <p:sldId id="288" r:id="rId16"/>
    <p:sldId id="290" r:id="rId17"/>
    <p:sldId id="291" r:id="rId18"/>
    <p:sldId id="292" r:id="rId19"/>
    <p:sldId id="293" r:id="rId20"/>
    <p:sldId id="294" r:id="rId21"/>
    <p:sldId id="296" r:id="rId22"/>
    <p:sldId id="295" r:id="rId23"/>
    <p:sldId id="298" r:id="rId24"/>
    <p:sldId id="299" r:id="rId25"/>
    <p:sldId id="300" r:id="rId26"/>
    <p:sldId id="303" r:id="rId27"/>
    <p:sldId id="302" r:id="rId28"/>
    <p:sldId id="265" r:id="rId29"/>
    <p:sldId id="304" r:id="rId30"/>
    <p:sldId id="305" r:id="rId31"/>
    <p:sldId id="306" r:id="rId32"/>
    <p:sldId id="267" r:id="rId33"/>
    <p:sldId id="313" r:id="rId34"/>
    <p:sldId id="319" r:id="rId35"/>
    <p:sldId id="314" r:id="rId36"/>
    <p:sldId id="315" r:id="rId37"/>
    <p:sldId id="316" r:id="rId38"/>
    <p:sldId id="318" r:id="rId39"/>
    <p:sldId id="308" r:id="rId40"/>
    <p:sldId id="310" r:id="rId41"/>
    <p:sldId id="309" r:id="rId42"/>
    <p:sldId id="311" r:id="rId43"/>
    <p:sldId id="312" r:id="rId44"/>
    <p:sldId id="317" r:id="rId45"/>
    <p:sldId id="274" r:id="rId46"/>
    <p:sldId id="307" r:id="rId47"/>
    <p:sldId id="320" r:id="rId48"/>
  </p:sldIdLst>
  <p:sldSz cx="9144000" cy="5143500" type="screen16x9"/>
  <p:notesSz cx="6858000" cy="9144000"/>
  <p:defaultTextStyle>
    <a:lvl1pPr marL="0" algn="l" rtl="0" latinLnBrk="0">
      <a:defRPr lang="fr-FR" sz="1800" kern="1200">
        <a:solidFill>
          <a:schemeClr val="tx1"/>
        </a:solidFill>
        <a:latin typeface="+mn-lt"/>
        <a:ea typeface="+mn-ea"/>
        <a:cs typeface="+mn-cs"/>
      </a:defRPr>
    </a:lvl1pPr>
    <a:lvl2pPr marL="457200" algn="l" rtl="0" latinLnBrk="0">
      <a:defRPr lang="fr-FR" sz="1800" kern="1200">
        <a:solidFill>
          <a:schemeClr val="tx1"/>
        </a:solidFill>
        <a:latin typeface="+mn-lt"/>
        <a:ea typeface="+mn-ea"/>
        <a:cs typeface="+mn-cs"/>
      </a:defRPr>
    </a:lvl2pPr>
    <a:lvl3pPr marL="914400" algn="l" rtl="0" latinLnBrk="0">
      <a:defRPr lang="fr-FR" sz="1800" kern="1200">
        <a:solidFill>
          <a:schemeClr val="tx1"/>
        </a:solidFill>
        <a:latin typeface="+mn-lt"/>
        <a:ea typeface="+mn-ea"/>
        <a:cs typeface="+mn-cs"/>
      </a:defRPr>
    </a:lvl3pPr>
    <a:lvl4pPr marL="1371600" algn="l" rtl="0" latinLnBrk="0">
      <a:defRPr lang="fr-FR" sz="1800" kern="1200">
        <a:solidFill>
          <a:schemeClr val="tx1"/>
        </a:solidFill>
        <a:latin typeface="+mn-lt"/>
        <a:ea typeface="+mn-ea"/>
        <a:cs typeface="+mn-cs"/>
      </a:defRPr>
    </a:lvl4pPr>
    <a:lvl5pPr marL="1828800" algn="l" rtl="0" latinLnBrk="0">
      <a:defRPr lang="fr-FR" sz="1800" kern="1200">
        <a:solidFill>
          <a:schemeClr val="tx1"/>
        </a:solidFill>
        <a:latin typeface="+mn-lt"/>
        <a:ea typeface="+mn-ea"/>
        <a:cs typeface="+mn-cs"/>
      </a:defRPr>
    </a:lvl5pPr>
    <a:lvl6pPr marL="2286000" algn="l" rtl="0" latinLnBrk="0">
      <a:defRPr lang="fr-FR" sz="1800" kern="1200">
        <a:solidFill>
          <a:schemeClr val="tx1"/>
        </a:solidFill>
        <a:latin typeface="+mn-lt"/>
        <a:ea typeface="+mn-ea"/>
        <a:cs typeface="+mn-cs"/>
      </a:defRPr>
    </a:lvl6pPr>
    <a:lvl7pPr marL="2743200" algn="l" rtl="0" latinLnBrk="0">
      <a:defRPr lang="fr-FR" sz="1800" kern="1200">
        <a:solidFill>
          <a:schemeClr val="tx1"/>
        </a:solidFill>
        <a:latin typeface="+mn-lt"/>
        <a:ea typeface="+mn-ea"/>
        <a:cs typeface="+mn-cs"/>
      </a:defRPr>
    </a:lvl7pPr>
    <a:lvl8pPr marL="3200400" algn="l" rtl="0" latinLnBrk="0">
      <a:defRPr lang="fr-FR" sz="1800" kern="1200">
        <a:solidFill>
          <a:schemeClr val="tx1"/>
        </a:solidFill>
        <a:latin typeface="+mn-lt"/>
        <a:ea typeface="+mn-ea"/>
        <a:cs typeface="+mn-cs"/>
      </a:defRPr>
    </a:lvl8pPr>
    <a:lvl9pPr marL="3657600" algn="l" rtl="0" latinLnBrk="0">
      <a:defRPr lang="fr-FR" sz="1800" kern="1200">
        <a:solidFill>
          <a:schemeClr val="tx1"/>
        </a:solidFill>
        <a:latin typeface="+mn-lt"/>
        <a:ea typeface="+mn-ea"/>
        <a:cs typeface="+mn-cs"/>
      </a:defRPr>
    </a:lvl9pPr>
    <a:extLst/>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130" autoAdjust="0"/>
    <p:restoredTop sz="84650" autoAdjust="0"/>
  </p:normalViewPr>
  <p:slideViewPr>
    <p:cSldViewPr>
      <p:cViewPr>
        <p:scale>
          <a:sx n="114" d="100"/>
          <a:sy n="114" d="100"/>
        </p:scale>
        <p:origin x="-752" y="208"/>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printerSettings" Target="printerSettings/printerSettings1.bin"/><Relationship Id="rId51" Type="http://schemas.openxmlformats.org/officeDocument/2006/relationships/presProps" Target="presProps.xml"/><Relationship Id="rId52" Type="http://schemas.openxmlformats.org/officeDocument/2006/relationships/viewProps" Target="viewProps.xml"/><Relationship Id="rId53" Type="http://schemas.openxmlformats.org/officeDocument/2006/relationships/theme" Target="theme/theme1.xml"/><Relationship Id="rId54"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charts/_rels/chart1.xml.rels><?xml version="1.0" encoding="UTF-8" standalone="yes"?>
<Relationships xmlns="http://schemas.openxmlformats.org/package/2006/relationships"><Relationship Id="rId1" Type="http://schemas.openxmlformats.org/officeDocument/2006/relationships/oleObject" Target="Macintosh%20HD:Users:julienperrez:Documents:Onderzoek:Confs:2012:RaAM2012:paper:Re&#769;sume&#769;.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18"/>
    </mc:Choice>
    <mc:Fallback>
      <c:style val="18"/>
    </mc:Fallback>
  </mc:AlternateContent>
  <c:chart>
    <c:title>
      <c:overlay val="0"/>
    </c:title>
    <c:autoTitleDeleted val="0"/>
    <c:view3D>
      <c:rotX val="15"/>
      <c:rotY val="20"/>
      <c:rAngAx val="1"/>
    </c:view3D>
    <c:floor>
      <c:thickness val="0"/>
    </c:floor>
    <c:sideWall>
      <c:thickness val="0"/>
    </c:sideWall>
    <c:backWall>
      <c:thickness val="0"/>
    </c:backWall>
    <c:plotArea>
      <c:layout/>
      <c:bar3DChart>
        <c:barDir val="col"/>
        <c:grouping val="clustered"/>
        <c:varyColors val="0"/>
        <c:ser>
          <c:idx val="0"/>
          <c:order val="0"/>
          <c:tx>
            <c:strRef>
              <c:f>Feuil2!$B$1</c:f>
              <c:strCache>
                <c:ptCount val="1"/>
                <c:pt idx="0">
                  <c:v>%</c:v>
                </c:pt>
              </c:strCache>
            </c:strRef>
          </c:tx>
          <c:invertIfNegative val="0"/>
          <c:dPt>
            <c:idx val="0"/>
            <c:invertIfNegative val="0"/>
            <c:bubble3D val="0"/>
            <c:spPr>
              <a:solidFill>
                <a:schemeClr val="accent3">
                  <a:lumMod val="75000"/>
                </a:schemeClr>
              </a:solidFill>
              <a:ln>
                <a:solidFill>
                  <a:schemeClr val="accent3">
                    <a:lumMod val="75000"/>
                  </a:schemeClr>
                </a:solidFill>
              </a:ln>
            </c:spPr>
          </c:dPt>
          <c:dPt>
            <c:idx val="1"/>
            <c:invertIfNegative val="0"/>
            <c:bubble3D val="0"/>
            <c:spPr>
              <a:solidFill>
                <a:schemeClr val="accent4">
                  <a:lumMod val="75000"/>
                </a:schemeClr>
              </a:solidFill>
              <a:ln>
                <a:solidFill>
                  <a:schemeClr val="accent4">
                    <a:lumMod val="75000"/>
                  </a:schemeClr>
                </a:solidFill>
              </a:ln>
            </c:spPr>
          </c:dPt>
          <c:dPt>
            <c:idx val="2"/>
            <c:invertIfNegative val="0"/>
            <c:bubble3D val="0"/>
            <c:spPr>
              <a:solidFill>
                <a:schemeClr val="tx2">
                  <a:lumMod val="75000"/>
                </a:schemeClr>
              </a:solidFill>
            </c:spPr>
          </c:dPt>
          <c:dPt>
            <c:idx val="3"/>
            <c:invertIfNegative val="0"/>
            <c:bubble3D val="0"/>
            <c:spPr>
              <a:solidFill>
                <a:schemeClr val="accent4">
                  <a:lumMod val="75000"/>
                </a:schemeClr>
              </a:solidFill>
              <a:ln>
                <a:solidFill>
                  <a:schemeClr val="accent4">
                    <a:lumMod val="75000"/>
                  </a:schemeClr>
                </a:solidFill>
              </a:ln>
            </c:spPr>
          </c:dPt>
          <c:dPt>
            <c:idx val="4"/>
            <c:invertIfNegative val="0"/>
            <c:bubble3D val="0"/>
            <c:spPr>
              <a:solidFill>
                <a:schemeClr val="accent2">
                  <a:lumMod val="75000"/>
                </a:schemeClr>
              </a:solidFill>
            </c:spPr>
          </c:dPt>
          <c:dPt>
            <c:idx val="5"/>
            <c:invertIfNegative val="0"/>
            <c:bubble3D val="0"/>
            <c:spPr>
              <a:solidFill>
                <a:schemeClr val="accent2">
                  <a:lumMod val="75000"/>
                </a:schemeClr>
              </a:solidFill>
            </c:spPr>
          </c:dPt>
          <c:dPt>
            <c:idx val="6"/>
            <c:invertIfNegative val="0"/>
            <c:bubble3D val="0"/>
            <c:spPr>
              <a:solidFill>
                <a:schemeClr val="accent3">
                  <a:lumMod val="75000"/>
                </a:schemeClr>
              </a:solidFill>
            </c:spPr>
          </c:dPt>
          <c:dPt>
            <c:idx val="7"/>
            <c:invertIfNegative val="0"/>
            <c:bubble3D val="0"/>
            <c:spPr>
              <a:solidFill>
                <a:srgbClr val="008000"/>
              </a:solidFill>
            </c:spPr>
          </c:dPt>
          <c:dPt>
            <c:idx val="8"/>
            <c:invertIfNegative val="0"/>
            <c:bubble3D val="0"/>
            <c:spPr>
              <a:solidFill>
                <a:schemeClr val="accent6">
                  <a:lumMod val="75000"/>
                </a:schemeClr>
              </a:solidFill>
            </c:spPr>
          </c:dPt>
          <c:dPt>
            <c:idx val="9"/>
            <c:invertIfNegative val="0"/>
            <c:bubble3D val="0"/>
            <c:spPr>
              <a:solidFill>
                <a:srgbClr val="008000"/>
              </a:solidFill>
            </c:spPr>
          </c:dPt>
          <c:dPt>
            <c:idx val="10"/>
            <c:invertIfNegative val="0"/>
            <c:bubble3D val="0"/>
            <c:spPr>
              <a:solidFill>
                <a:schemeClr val="tx2">
                  <a:lumMod val="50000"/>
                </a:schemeClr>
              </a:solidFill>
            </c:spPr>
          </c:dPt>
          <c:dLbls>
            <c:showLegendKey val="0"/>
            <c:showVal val="1"/>
            <c:showCatName val="0"/>
            <c:showSerName val="0"/>
            <c:showPercent val="0"/>
            <c:showBubbleSize val="0"/>
            <c:showLeaderLines val="0"/>
          </c:dLbls>
          <c:cat>
            <c:strRef>
              <c:f>Feuil2!$A$2:$A$12</c:f>
              <c:strCache>
                <c:ptCount val="11"/>
                <c:pt idx="0">
                  <c:v>CD&amp;V-NVA</c:v>
                </c:pt>
                <c:pt idx="1">
                  <c:v>MR</c:v>
                </c:pt>
                <c:pt idx="2">
                  <c:v>Vlaams Belang</c:v>
                </c:pt>
                <c:pt idx="3">
                  <c:v>Open VLD</c:v>
                </c:pt>
                <c:pt idx="4">
                  <c:v>PS</c:v>
                </c:pt>
                <c:pt idx="5">
                  <c:v>SP.A</c:v>
                </c:pt>
                <c:pt idx="6">
                  <c:v>CDH</c:v>
                </c:pt>
                <c:pt idx="7">
                  <c:v>Ecolo</c:v>
                </c:pt>
                <c:pt idx="8">
                  <c:v>LDD</c:v>
                </c:pt>
                <c:pt idx="9">
                  <c:v>Groen!</c:v>
                </c:pt>
                <c:pt idx="10">
                  <c:v>FN</c:v>
                </c:pt>
              </c:strCache>
            </c:strRef>
          </c:cat>
          <c:val>
            <c:numRef>
              <c:f>Feuil2!$B$2:$B$12</c:f>
              <c:numCache>
                <c:formatCode>General</c:formatCode>
                <c:ptCount val="11"/>
                <c:pt idx="0">
                  <c:v>18.51</c:v>
                </c:pt>
                <c:pt idx="1">
                  <c:v>12.52</c:v>
                </c:pt>
                <c:pt idx="2">
                  <c:v>11.99</c:v>
                </c:pt>
                <c:pt idx="3">
                  <c:v>11.83</c:v>
                </c:pt>
                <c:pt idx="4">
                  <c:v>10.86</c:v>
                </c:pt>
                <c:pt idx="5">
                  <c:v>10.26</c:v>
                </c:pt>
                <c:pt idx="6">
                  <c:v>6.06</c:v>
                </c:pt>
                <c:pt idx="7">
                  <c:v>5.1</c:v>
                </c:pt>
                <c:pt idx="8">
                  <c:v>4.03</c:v>
                </c:pt>
                <c:pt idx="9">
                  <c:v>3.98</c:v>
                </c:pt>
                <c:pt idx="10">
                  <c:v>1.97</c:v>
                </c:pt>
              </c:numCache>
            </c:numRef>
          </c:val>
        </c:ser>
        <c:dLbls>
          <c:showLegendKey val="0"/>
          <c:showVal val="0"/>
          <c:showCatName val="0"/>
          <c:showSerName val="0"/>
          <c:showPercent val="0"/>
          <c:showBubbleSize val="0"/>
        </c:dLbls>
        <c:gapWidth val="150"/>
        <c:shape val="box"/>
        <c:axId val="2062607032"/>
        <c:axId val="2062611992"/>
        <c:axId val="0"/>
      </c:bar3DChart>
      <c:catAx>
        <c:axId val="2062607032"/>
        <c:scaling>
          <c:orientation val="minMax"/>
        </c:scaling>
        <c:delete val="0"/>
        <c:axPos val="b"/>
        <c:majorTickMark val="out"/>
        <c:minorTickMark val="none"/>
        <c:tickLblPos val="nextTo"/>
        <c:crossAx val="2062611992"/>
        <c:crosses val="autoZero"/>
        <c:auto val="1"/>
        <c:lblAlgn val="ctr"/>
        <c:lblOffset val="100"/>
        <c:noMultiLvlLbl val="0"/>
      </c:catAx>
      <c:valAx>
        <c:axId val="2062611992"/>
        <c:scaling>
          <c:orientation val="minMax"/>
        </c:scaling>
        <c:delete val="0"/>
        <c:axPos val="l"/>
        <c:majorGridlines/>
        <c:numFmt formatCode="General" sourceLinked="1"/>
        <c:majorTickMark val="out"/>
        <c:minorTickMark val="none"/>
        <c:tickLblPos val="nextTo"/>
        <c:crossAx val="2062607032"/>
        <c:crosses val="autoZero"/>
        <c:crossBetween val="between"/>
      </c:valAx>
    </c:plotArea>
    <c:legend>
      <c:legendPos val="r"/>
      <c:overlay val="0"/>
    </c:legend>
    <c:plotVisOnly val="1"/>
    <c:dispBlanksAs val="gap"/>
    <c:showDLblsOverMax val="0"/>
  </c:chart>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rtlCol="0"/>
          <a:lstStyle>
            <a:lvl1pPr algn="l" latinLnBrk="0">
              <a:defRPr lang="fr-FR" sz="1200"/>
            </a:lvl1pPr>
            <a:extLst/>
          </a:lstStyle>
          <a:p>
            <a:endParaRPr lang="fr-FR"/>
          </a:p>
        </p:txBody>
      </p:sp>
      <p:sp>
        <p:nvSpPr>
          <p:cNvPr id="3" name="Date Placeholder 2"/>
          <p:cNvSpPr>
            <a:spLocks noGrp="1"/>
          </p:cNvSpPr>
          <p:nvPr>
            <p:ph type="dt" idx="1"/>
          </p:nvPr>
        </p:nvSpPr>
        <p:spPr>
          <a:xfrm>
            <a:off x="3884613" y="0"/>
            <a:ext cx="2971800" cy="457200"/>
          </a:xfrm>
          <a:prstGeom prst="rect">
            <a:avLst/>
          </a:prstGeom>
        </p:spPr>
        <p:txBody>
          <a:bodyPr vert="horz" rtlCol="0"/>
          <a:lstStyle>
            <a:lvl1pPr algn="r" latinLnBrk="0">
              <a:defRPr lang="fr-FR" sz="1200"/>
            </a:lvl1pPr>
            <a:extLst/>
          </a:lstStyle>
          <a:p>
            <a:fld id="{A8ADFD5B-A66C-449C-B6E8-FB716D07777D}" type="datetimeFigureOut">
              <a:rPr lang="nl-BE"/>
              <a:pPr/>
              <a:t>11/07/12</a:t>
            </a:fld>
            <a:endParaRPr lang="fr-FR"/>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rtlCol="0" anchor="ctr"/>
          <a:lstStyle>
            <a:extLst/>
          </a:lstStyle>
          <a:p>
            <a:endParaRPr lang="fr-FR"/>
          </a:p>
        </p:txBody>
      </p:sp>
      <p:sp>
        <p:nvSpPr>
          <p:cNvPr id="5" name="Notes Placeholder 4"/>
          <p:cNvSpPr>
            <a:spLocks noGrp="1"/>
          </p:cNvSpPr>
          <p:nvPr>
            <p:ph type="body" sz="quarter" idx="3"/>
          </p:nvPr>
        </p:nvSpPr>
        <p:spPr>
          <a:xfrm>
            <a:off x="685800" y="4343400"/>
            <a:ext cx="5486400" cy="4114800"/>
          </a:xfrm>
          <a:prstGeom prst="rect">
            <a:avLst/>
          </a:prstGeom>
        </p:spPr>
        <p:txBody>
          <a:bodyPr vert="horz" rtlCol="0">
            <a:normAutofit/>
          </a:bodyPr>
          <a:lstStyle>
            <a:extLst/>
          </a:lstStyle>
          <a:p>
            <a:pPr lvl="0"/>
            <a:r>
              <a:rPr lang="fr-FR"/>
              <a:t>Modifiez les styles du texte du masque</a:t>
            </a:r>
          </a:p>
          <a:p>
            <a:pPr lvl="1"/>
            <a:r>
              <a:rPr lang="fr-FR"/>
              <a:t>Niveau 2</a:t>
            </a:r>
          </a:p>
          <a:p>
            <a:pPr lvl="2"/>
            <a:r>
              <a:rPr lang="fr-FR"/>
              <a:t>Niveau 3</a:t>
            </a:r>
          </a:p>
          <a:p>
            <a:pPr lvl="3"/>
            <a:r>
              <a:rPr lang="fr-FR"/>
              <a:t>Niveau 4</a:t>
            </a:r>
          </a:p>
          <a:p>
            <a:pPr lvl="4"/>
            <a:r>
              <a:rPr lang="fr-FR"/>
              <a:t>Niveau 5</a:t>
            </a:r>
          </a:p>
        </p:txBody>
      </p:sp>
      <p:sp>
        <p:nvSpPr>
          <p:cNvPr id="6" name="Footer Placeholder 5"/>
          <p:cNvSpPr>
            <a:spLocks noGrp="1"/>
          </p:cNvSpPr>
          <p:nvPr>
            <p:ph type="ftr" sz="quarter" idx="4"/>
          </p:nvPr>
        </p:nvSpPr>
        <p:spPr>
          <a:xfrm>
            <a:off x="0" y="8685213"/>
            <a:ext cx="2971800" cy="457200"/>
          </a:xfrm>
          <a:prstGeom prst="rect">
            <a:avLst/>
          </a:prstGeom>
        </p:spPr>
        <p:txBody>
          <a:bodyPr vert="horz" rtlCol="0" anchor="b"/>
          <a:lstStyle>
            <a:lvl1pPr algn="l" latinLnBrk="0">
              <a:defRPr lang="fr-FR" sz="1200"/>
            </a:lvl1pPr>
            <a:extLst/>
          </a:lstStyle>
          <a:p>
            <a:endParaRPr lang="fr-F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rtlCol="0" anchor="b"/>
          <a:lstStyle>
            <a:lvl1pPr algn="r" latinLnBrk="0">
              <a:defRPr lang="fr-FR" sz="1200"/>
            </a:lvl1pPr>
            <a:extLst/>
          </a:lstStyle>
          <a:p>
            <a:fld id="{CA5D3BF3-D352-46FC-8343-31F56E6730EA}" type="slidenum">
              <a:rPr/>
              <a:pPr/>
              <a:t>‹#›</a:t>
            </a:fld>
            <a:endParaRPr lang="fr-FR"/>
          </a:p>
        </p:txBody>
      </p:sp>
    </p:spTree>
    <p:extLst>
      <p:ext uri="{BB962C8B-B14F-4D97-AF65-F5344CB8AC3E}">
        <p14:creationId xmlns:p14="http://schemas.microsoft.com/office/powerpoint/2010/main" val="2502364573"/>
      </p:ext>
    </p:extLst>
  </p:cSld>
  <p:clrMap bg1="lt1" tx1="dk1" bg2="lt2" tx2="dk2" accent1="accent1" accent2="accent2" accent3="accent3" accent4="accent4" accent5="accent5" accent6="accent6" hlink="hlink" folHlink="folHlink"/>
  <p:notesStyle>
    <a:lvl1pPr marL="0" algn="l" rtl="0" latinLnBrk="0">
      <a:defRPr lang="fr-FR" sz="1200" kern="1200">
        <a:solidFill>
          <a:schemeClr val="tx1"/>
        </a:solidFill>
        <a:latin typeface="+mn-lt"/>
        <a:ea typeface="+mn-ea"/>
        <a:cs typeface="+mn-cs"/>
      </a:defRPr>
    </a:lvl1pPr>
    <a:lvl2pPr marL="457200" algn="l" rtl="0" latinLnBrk="0">
      <a:defRPr lang="fr-FR" sz="1200" kern="1200">
        <a:solidFill>
          <a:schemeClr val="tx1"/>
        </a:solidFill>
        <a:latin typeface="+mn-lt"/>
        <a:ea typeface="+mn-ea"/>
        <a:cs typeface="+mn-cs"/>
      </a:defRPr>
    </a:lvl2pPr>
    <a:lvl3pPr marL="914400" algn="l" rtl="0" latinLnBrk="0">
      <a:defRPr lang="fr-FR" sz="1200" kern="1200">
        <a:solidFill>
          <a:schemeClr val="tx1"/>
        </a:solidFill>
        <a:latin typeface="+mn-lt"/>
        <a:ea typeface="+mn-ea"/>
        <a:cs typeface="+mn-cs"/>
      </a:defRPr>
    </a:lvl3pPr>
    <a:lvl4pPr marL="1371600" algn="l" rtl="0" latinLnBrk="0">
      <a:defRPr lang="fr-FR" sz="1200" kern="1200">
        <a:solidFill>
          <a:schemeClr val="tx1"/>
        </a:solidFill>
        <a:latin typeface="+mn-lt"/>
        <a:ea typeface="+mn-ea"/>
        <a:cs typeface="+mn-cs"/>
      </a:defRPr>
    </a:lvl4pPr>
    <a:lvl5pPr marL="1828800" algn="l" rtl="0" latinLnBrk="0">
      <a:defRPr lang="fr-FR" sz="1200" kern="1200">
        <a:solidFill>
          <a:schemeClr val="tx1"/>
        </a:solidFill>
        <a:latin typeface="+mn-lt"/>
        <a:ea typeface="+mn-ea"/>
        <a:cs typeface="+mn-cs"/>
      </a:defRPr>
    </a:lvl5pPr>
    <a:lvl6pPr marL="2286000" algn="l" rtl="0" latinLnBrk="0">
      <a:defRPr lang="fr-FR" sz="1200" kern="1200">
        <a:solidFill>
          <a:schemeClr val="tx1"/>
        </a:solidFill>
        <a:latin typeface="+mn-lt"/>
        <a:ea typeface="+mn-ea"/>
        <a:cs typeface="+mn-cs"/>
      </a:defRPr>
    </a:lvl6pPr>
    <a:lvl7pPr marL="2743200" algn="l" rtl="0" latinLnBrk="0">
      <a:defRPr lang="fr-FR" sz="1200" kern="1200">
        <a:solidFill>
          <a:schemeClr val="tx1"/>
        </a:solidFill>
        <a:latin typeface="+mn-lt"/>
        <a:ea typeface="+mn-ea"/>
        <a:cs typeface="+mn-cs"/>
      </a:defRPr>
    </a:lvl7pPr>
    <a:lvl8pPr marL="3200400" algn="l" rtl="0" latinLnBrk="0">
      <a:defRPr lang="fr-FR" sz="1200" kern="1200">
        <a:solidFill>
          <a:schemeClr val="tx1"/>
        </a:solidFill>
        <a:latin typeface="+mn-lt"/>
        <a:ea typeface="+mn-ea"/>
        <a:cs typeface="+mn-cs"/>
      </a:defRPr>
    </a:lvl8pPr>
    <a:lvl9pPr marL="3657600" algn="l" rtl="0" latinLnBrk="0">
      <a:defRPr lang="fr-FR" sz="1200" kern="1200">
        <a:solidFill>
          <a:schemeClr val="tx1"/>
        </a:solidFill>
        <a:latin typeface="+mn-lt"/>
        <a:ea typeface="+mn-ea"/>
        <a:cs typeface="+mn-cs"/>
      </a:defRPr>
    </a:lvl9pPr>
    <a:extLst/>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noRot="1" noChangeAspect="1"/>
          </p:cNvSpPr>
          <p:nvPr>
            <p:ph type="sldImg"/>
          </p:nvPr>
        </p:nvSpPr>
        <p:spPr/>
      </p:sp>
      <p:sp>
        <p:nvSpPr>
          <p:cNvPr id="3" name="Rectangle 2"/>
          <p:cNvSpPr>
            <a:spLocks noGrp="1"/>
          </p:cNvSpPr>
          <p:nvPr>
            <p:ph type="body" idx="1"/>
          </p:nvPr>
        </p:nvSpPr>
        <p:spPr/>
        <p:txBody>
          <a:bodyPr/>
          <a:lstStyle>
            <a:extLst/>
          </a:lstStyle>
          <a:p>
            <a:r>
              <a:rPr lang="fr-FR" dirty="0" err="1" smtClean="0"/>
              <a:t>I’ll</a:t>
            </a:r>
            <a:r>
              <a:rPr lang="fr-FR" baseline="0" dirty="0" smtClean="0"/>
              <a:t> </a:t>
            </a:r>
            <a:r>
              <a:rPr lang="fr-FR" baseline="0" dirty="0" err="1" smtClean="0"/>
              <a:t>present</a:t>
            </a:r>
            <a:r>
              <a:rPr lang="fr-FR" baseline="0" dirty="0" smtClean="0"/>
              <a:t> the </a:t>
            </a:r>
            <a:r>
              <a:rPr lang="fr-FR" baseline="0" dirty="0" err="1" smtClean="0"/>
              <a:t>result</a:t>
            </a:r>
            <a:r>
              <a:rPr lang="fr-FR" baseline="0" dirty="0" smtClean="0"/>
              <a:t> of a </a:t>
            </a:r>
            <a:r>
              <a:rPr lang="fr-FR" baseline="0" dirty="0" err="1" smtClean="0"/>
              <a:t>study</a:t>
            </a:r>
            <a:r>
              <a:rPr lang="fr-FR" baseline="0" dirty="0" smtClean="0"/>
              <a:t> </a:t>
            </a:r>
            <a:r>
              <a:rPr lang="fr-FR" baseline="0" dirty="0" err="1" smtClean="0"/>
              <a:t>we</a:t>
            </a:r>
            <a:r>
              <a:rPr lang="fr-FR" baseline="0" dirty="0" smtClean="0"/>
              <a:t> </a:t>
            </a:r>
            <a:r>
              <a:rPr lang="fr-FR" baseline="0" dirty="0" err="1" smtClean="0"/>
              <a:t>conducted</a:t>
            </a:r>
            <a:r>
              <a:rPr lang="fr-FR" baseline="0" dirty="0" smtClean="0"/>
              <a:t> on the </a:t>
            </a:r>
            <a:r>
              <a:rPr lang="fr-FR" baseline="0" dirty="0" err="1" smtClean="0"/>
              <a:t>metaphors</a:t>
            </a:r>
            <a:r>
              <a:rPr lang="fr-FR" baseline="0" dirty="0" smtClean="0"/>
              <a:t> of the </a:t>
            </a:r>
            <a:r>
              <a:rPr lang="fr-FR" baseline="0" dirty="0" err="1" smtClean="0"/>
              <a:t>Belgian</a:t>
            </a:r>
            <a:r>
              <a:rPr lang="fr-FR" baseline="0" dirty="0" smtClean="0"/>
              <a:t> </a:t>
            </a:r>
            <a:r>
              <a:rPr lang="fr-FR" baseline="0" dirty="0" err="1" smtClean="0"/>
              <a:t>political</a:t>
            </a:r>
            <a:r>
              <a:rPr lang="fr-FR" baseline="0" dirty="0" smtClean="0"/>
              <a:t> </a:t>
            </a:r>
            <a:r>
              <a:rPr lang="fr-FR" baseline="0" dirty="0" err="1" smtClean="0"/>
              <a:t>crisis</a:t>
            </a:r>
            <a:r>
              <a:rPr lang="fr-FR" baseline="0" dirty="0" smtClean="0"/>
              <a:t> </a:t>
            </a:r>
            <a:r>
              <a:rPr lang="fr-FR" baseline="0" dirty="0" err="1" smtClean="0"/>
              <a:t>with</a:t>
            </a:r>
            <a:r>
              <a:rPr lang="fr-FR" baseline="0" dirty="0" smtClean="0"/>
              <a:t> </a:t>
            </a:r>
            <a:r>
              <a:rPr lang="fr-FR" baseline="0" dirty="0" err="1" smtClean="0"/>
              <a:t>my</a:t>
            </a:r>
            <a:r>
              <a:rPr lang="fr-FR" baseline="0" dirty="0" smtClean="0"/>
              <a:t> </a:t>
            </a:r>
            <a:r>
              <a:rPr lang="fr-FR" baseline="0" dirty="0" err="1" smtClean="0"/>
              <a:t>colleague</a:t>
            </a:r>
            <a:r>
              <a:rPr lang="fr-FR" baseline="0" dirty="0" smtClean="0"/>
              <a:t> Min </a:t>
            </a:r>
            <a:r>
              <a:rPr lang="fr-FR" baseline="0" dirty="0" err="1" smtClean="0"/>
              <a:t>Reuchamps</a:t>
            </a:r>
            <a:r>
              <a:rPr lang="fr-FR" baseline="0" dirty="0" smtClean="0"/>
              <a:t> </a:t>
            </a:r>
            <a:r>
              <a:rPr lang="fr-FR" baseline="0" dirty="0" err="1" smtClean="0"/>
              <a:t>who</a:t>
            </a:r>
            <a:r>
              <a:rPr lang="fr-FR" baseline="0" dirty="0" smtClean="0"/>
              <a:t> </a:t>
            </a:r>
            <a:r>
              <a:rPr lang="fr-FR" baseline="0" dirty="0" err="1" smtClean="0"/>
              <a:t>couldn’t</a:t>
            </a:r>
            <a:r>
              <a:rPr lang="fr-FR" baseline="0" dirty="0" smtClean="0"/>
              <a:t> </a:t>
            </a:r>
            <a:r>
              <a:rPr lang="fr-FR" baseline="0" dirty="0" err="1" smtClean="0"/>
              <a:t>make</a:t>
            </a:r>
            <a:r>
              <a:rPr lang="fr-FR" baseline="0" dirty="0" smtClean="0"/>
              <a:t> </a:t>
            </a:r>
            <a:r>
              <a:rPr lang="fr-FR" baseline="0" dirty="0" err="1" smtClean="0"/>
              <a:t>it</a:t>
            </a:r>
            <a:r>
              <a:rPr lang="fr-FR" baseline="0" dirty="0" smtClean="0"/>
              <a:t> </a:t>
            </a:r>
            <a:r>
              <a:rPr lang="fr-FR" baseline="0" dirty="0" err="1" smtClean="0"/>
              <a:t>today</a:t>
            </a:r>
            <a:endParaRPr lang="fr-FR" baseline="0" dirty="0" smtClean="0"/>
          </a:p>
          <a:p>
            <a:endParaRPr lang="fr-FR" baseline="0" dirty="0" smtClean="0"/>
          </a:p>
          <a:p>
            <a:r>
              <a:rPr lang="fr-FR" baseline="0" dirty="0" smtClean="0"/>
              <a:t>Attention: </a:t>
            </a:r>
            <a:r>
              <a:rPr lang="fr-FR" baseline="0" dirty="0" err="1" smtClean="0"/>
              <a:t>we</a:t>
            </a:r>
            <a:r>
              <a:rPr lang="fr-FR" baseline="0" dirty="0" smtClean="0"/>
              <a:t> </a:t>
            </a:r>
            <a:r>
              <a:rPr lang="fr-FR" baseline="0" dirty="0" err="1" smtClean="0"/>
              <a:t>read</a:t>
            </a:r>
            <a:r>
              <a:rPr lang="fr-FR" baseline="0" dirty="0" smtClean="0"/>
              <a:t> the </a:t>
            </a:r>
            <a:r>
              <a:rPr lang="fr-FR" baseline="0" dirty="0" err="1" smtClean="0"/>
              <a:t>entire</a:t>
            </a:r>
            <a:r>
              <a:rPr lang="fr-FR" baseline="0" dirty="0" smtClean="0"/>
              <a:t> </a:t>
            </a:r>
            <a:r>
              <a:rPr lang="fr-FR" baseline="0" dirty="0" err="1" smtClean="0"/>
              <a:t>texts</a:t>
            </a:r>
            <a:r>
              <a:rPr lang="fr-FR" baseline="0" smtClean="0"/>
              <a:t>!!</a:t>
            </a:r>
            <a:endParaRPr lang="fr-FR" dirty="0"/>
          </a:p>
        </p:txBody>
      </p:sp>
      <p:sp>
        <p:nvSpPr>
          <p:cNvPr id="4" name="Rectangle 3"/>
          <p:cNvSpPr>
            <a:spLocks noGrp="1"/>
          </p:cNvSpPr>
          <p:nvPr>
            <p:ph type="sldNum" sz="quarter" idx="10"/>
          </p:nvPr>
        </p:nvSpPr>
        <p:spPr/>
        <p:txBody>
          <a:bodyPr/>
          <a:lstStyle>
            <a:extLst/>
          </a:lstStyle>
          <a:p>
            <a:fld id="{CA5D3BF3-D352-46FC-8343-31F56E6730EA}" type="slidenum">
              <a:rPr lang="fr-FR" smtClean="0"/>
              <a:pPr/>
              <a:t>1</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To </a:t>
            </a:r>
            <a:r>
              <a:rPr lang="fr-FR" dirty="0" err="1" smtClean="0"/>
              <a:t>get</a:t>
            </a:r>
            <a:r>
              <a:rPr lang="fr-FR" dirty="0" smtClean="0"/>
              <a:t> a </a:t>
            </a:r>
            <a:r>
              <a:rPr lang="fr-FR" dirty="0" err="1" smtClean="0"/>
              <a:t>grasp</a:t>
            </a:r>
            <a:r>
              <a:rPr lang="fr-FR" baseline="0" dirty="0" smtClean="0"/>
              <a:t> on </a:t>
            </a:r>
            <a:r>
              <a:rPr lang="fr-FR" baseline="0" dirty="0" err="1" smtClean="0"/>
              <a:t>citizens</a:t>
            </a:r>
            <a:r>
              <a:rPr lang="fr-FR" baseline="0" dirty="0" smtClean="0"/>
              <a:t>’ talk </a:t>
            </a:r>
            <a:r>
              <a:rPr lang="fr-FR" baseline="0" dirty="0" err="1" smtClean="0"/>
              <a:t>we</a:t>
            </a:r>
            <a:r>
              <a:rPr lang="fr-FR" baseline="0" dirty="0" smtClean="0"/>
              <a:t> </a:t>
            </a:r>
            <a:r>
              <a:rPr lang="fr-FR" baseline="0" dirty="0" err="1" smtClean="0"/>
              <a:t>used</a:t>
            </a:r>
            <a:r>
              <a:rPr lang="fr-FR" baseline="0" smtClean="0"/>
              <a:t> </a:t>
            </a:r>
            <a:endParaRPr lang="fr-FR"/>
          </a:p>
        </p:txBody>
      </p:sp>
      <p:sp>
        <p:nvSpPr>
          <p:cNvPr id="4" name="Espace réservé du numéro de diapositive 3"/>
          <p:cNvSpPr>
            <a:spLocks noGrp="1"/>
          </p:cNvSpPr>
          <p:nvPr>
            <p:ph type="sldNum" sz="quarter" idx="10"/>
          </p:nvPr>
        </p:nvSpPr>
        <p:spPr/>
        <p:txBody>
          <a:bodyPr/>
          <a:lstStyle/>
          <a:p>
            <a:fld id="{CA5D3BF3-D352-46FC-8343-31F56E6730EA}" type="slidenum">
              <a:rPr lang="fr-FR" smtClean="0"/>
              <a:pPr/>
              <a:t>10</a:t>
            </a:fld>
            <a:endParaRPr lang="fr-FR"/>
          </a:p>
        </p:txBody>
      </p:sp>
    </p:spTree>
    <p:extLst>
      <p:ext uri="{BB962C8B-B14F-4D97-AF65-F5344CB8AC3E}">
        <p14:creationId xmlns:p14="http://schemas.microsoft.com/office/powerpoint/2010/main" val="10923135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To </a:t>
            </a:r>
            <a:r>
              <a:rPr lang="fr-FR" dirty="0" err="1" smtClean="0"/>
              <a:t>get</a:t>
            </a:r>
            <a:r>
              <a:rPr lang="fr-FR" dirty="0" smtClean="0"/>
              <a:t> a </a:t>
            </a:r>
            <a:r>
              <a:rPr lang="fr-FR" dirty="0" err="1" smtClean="0"/>
              <a:t>grasp</a:t>
            </a:r>
            <a:r>
              <a:rPr lang="fr-FR" baseline="0" dirty="0" smtClean="0"/>
              <a:t> on </a:t>
            </a:r>
            <a:r>
              <a:rPr lang="fr-FR" baseline="0" dirty="0" err="1" smtClean="0"/>
              <a:t>citizens</a:t>
            </a:r>
            <a:r>
              <a:rPr lang="fr-FR" baseline="0" dirty="0" smtClean="0"/>
              <a:t>’ talk </a:t>
            </a:r>
            <a:r>
              <a:rPr lang="fr-FR" baseline="0" dirty="0" err="1" smtClean="0"/>
              <a:t>we</a:t>
            </a:r>
            <a:r>
              <a:rPr lang="fr-FR" baseline="0" dirty="0" smtClean="0"/>
              <a:t> </a:t>
            </a:r>
            <a:r>
              <a:rPr lang="fr-FR" baseline="0" dirty="0" err="1" smtClean="0"/>
              <a:t>used</a:t>
            </a:r>
            <a:r>
              <a:rPr lang="fr-FR" baseline="0" dirty="0" smtClean="0"/>
              <a:t> </a:t>
            </a:r>
            <a:endParaRPr lang="fr-FR" dirty="0"/>
          </a:p>
        </p:txBody>
      </p:sp>
      <p:sp>
        <p:nvSpPr>
          <p:cNvPr id="4" name="Espace réservé du numéro de diapositive 3"/>
          <p:cNvSpPr>
            <a:spLocks noGrp="1"/>
          </p:cNvSpPr>
          <p:nvPr>
            <p:ph type="sldNum" sz="quarter" idx="10"/>
          </p:nvPr>
        </p:nvSpPr>
        <p:spPr/>
        <p:txBody>
          <a:bodyPr/>
          <a:lstStyle/>
          <a:p>
            <a:fld id="{CA5D3BF3-D352-46FC-8343-31F56E6730EA}" type="slidenum">
              <a:rPr lang="fr-FR" smtClean="0"/>
              <a:pPr/>
              <a:t>11</a:t>
            </a:fld>
            <a:endParaRPr lang="fr-FR"/>
          </a:p>
        </p:txBody>
      </p:sp>
    </p:spTree>
    <p:extLst>
      <p:ext uri="{BB962C8B-B14F-4D97-AF65-F5344CB8AC3E}">
        <p14:creationId xmlns:p14="http://schemas.microsoft.com/office/powerpoint/2010/main" val="10923135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To </a:t>
            </a:r>
            <a:r>
              <a:rPr lang="fr-FR" dirty="0" err="1" smtClean="0"/>
              <a:t>determine</a:t>
            </a:r>
            <a:r>
              <a:rPr lang="fr-FR" baseline="0" dirty="0" smtClean="0"/>
              <a:t> </a:t>
            </a:r>
            <a:r>
              <a:rPr lang="fr-FR" baseline="0" dirty="0" err="1" smtClean="0"/>
              <a:t>whether</a:t>
            </a:r>
            <a:r>
              <a:rPr lang="fr-FR" baseline="0" dirty="0" smtClean="0"/>
              <a:t> a </a:t>
            </a:r>
            <a:r>
              <a:rPr lang="fr-FR" baseline="0" dirty="0" err="1" smtClean="0"/>
              <a:t>given</a:t>
            </a:r>
            <a:r>
              <a:rPr lang="fr-FR" baseline="0" dirty="0" smtClean="0"/>
              <a:t> </a:t>
            </a:r>
            <a:r>
              <a:rPr lang="fr-FR" baseline="0" dirty="0" err="1" smtClean="0"/>
              <a:t>word</a:t>
            </a:r>
            <a:r>
              <a:rPr lang="fr-FR" baseline="0" dirty="0" smtClean="0"/>
              <a:t> </a:t>
            </a:r>
            <a:r>
              <a:rPr lang="fr-FR" baseline="0" dirty="0" err="1" smtClean="0"/>
              <a:t>was</a:t>
            </a:r>
            <a:r>
              <a:rPr lang="fr-FR" baseline="0" dirty="0" smtClean="0"/>
              <a:t> </a:t>
            </a:r>
            <a:r>
              <a:rPr lang="fr-FR" baseline="0" dirty="0" err="1" smtClean="0"/>
              <a:t>used</a:t>
            </a:r>
            <a:r>
              <a:rPr lang="fr-FR" baseline="0" dirty="0" smtClean="0"/>
              <a:t> </a:t>
            </a:r>
            <a:r>
              <a:rPr lang="fr-FR" baseline="0" dirty="0" err="1" smtClean="0"/>
              <a:t>metaphorically</a:t>
            </a:r>
            <a:r>
              <a:rPr lang="fr-FR" baseline="0" dirty="0" smtClean="0"/>
              <a:t>, </a:t>
            </a:r>
            <a:r>
              <a:rPr lang="fr-FR" baseline="0" dirty="0" err="1" smtClean="0"/>
              <a:t>we</a:t>
            </a:r>
            <a:r>
              <a:rPr lang="fr-FR" baseline="0" dirty="0" smtClean="0"/>
              <a:t> </a:t>
            </a:r>
            <a:r>
              <a:rPr lang="fr-FR" baseline="0" dirty="0" err="1" smtClean="0"/>
              <a:t>used</a:t>
            </a:r>
            <a:r>
              <a:rPr lang="fr-FR" baseline="0" dirty="0" smtClean="0"/>
              <a:t> the MIP </a:t>
            </a:r>
            <a:r>
              <a:rPr lang="fr-FR" baseline="0" dirty="0" err="1" smtClean="0"/>
              <a:t>procedure</a:t>
            </a:r>
            <a:r>
              <a:rPr lang="fr-FR" baseline="0" dirty="0" smtClean="0"/>
              <a:t>.</a:t>
            </a:r>
            <a:endParaRPr lang="fr-FR" dirty="0"/>
          </a:p>
        </p:txBody>
      </p:sp>
      <p:sp>
        <p:nvSpPr>
          <p:cNvPr id="4" name="Espace réservé du numéro de diapositive 3"/>
          <p:cNvSpPr>
            <a:spLocks noGrp="1"/>
          </p:cNvSpPr>
          <p:nvPr>
            <p:ph type="sldNum" sz="quarter" idx="10"/>
          </p:nvPr>
        </p:nvSpPr>
        <p:spPr/>
        <p:txBody>
          <a:bodyPr/>
          <a:lstStyle/>
          <a:p>
            <a:fld id="{CA5D3BF3-D352-46FC-8343-31F56E6730EA}" type="slidenum">
              <a:rPr lang="fr-FR" smtClean="0"/>
              <a:pPr/>
              <a:t>12</a:t>
            </a:fld>
            <a:endParaRPr lang="fr-FR"/>
          </a:p>
        </p:txBody>
      </p:sp>
    </p:spTree>
    <p:extLst>
      <p:ext uri="{BB962C8B-B14F-4D97-AF65-F5344CB8AC3E}">
        <p14:creationId xmlns:p14="http://schemas.microsoft.com/office/powerpoint/2010/main" val="37057440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err="1" smtClean="0"/>
              <a:t>Accordingly</a:t>
            </a:r>
            <a:r>
              <a:rPr lang="fr-FR" dirty="0" smtClean="0"/>
              <a:t> </a:t>
            </a:r>
            <a:r>
              <a:rPr lang="fr-FR" dirty="0" err="1" smtClean="0"/>
              <a:t>federalism</a:t>
            </a:r>
            <a:r>
              <a:rPr lang="fr-FR" dirty="0" smtClean="0"/>
              <a:t> </a:t>
            </a:r>
            <a:r>
              <a:rPr lang="fr-FR" dirty="0" err="1" smtClean="0"/>
              <a:t>is</a:t>
            </a:r>
            <a:r>
              <a:rPr lang="fr-FR" dirty="0" smtClean="0"/>
              <a:t> </a:t>
            </a:r>
            <a:r>
              <a:rPr lang="fr-FR" dirty="0" err="1" smtClean="0"/>
              <a:t>perceived</a:t>
            </a:r>
            <a:r>
              <a:rPr lang="fr-FR" dirty="0" smtClean="0"/>
              <a:t> as</a:t>
            </a:r>
            <a:r>
              <a:rPr lang="fr-FR" baseline="0" dirty="0" smtClean="0"/>
              <a:t> a </a:t>
            </a:r>
            <a:r>
              <a:rPr lang="fr-FR" baseline="0" dirty="0" err="1" smtClean="0"/>
              <a:t>mechanism</a:t>
            </a:r>
            <a:r>
              <a:rPr lang="fr-FR" baseline="0" dirty="0" smtClean="0"/>
              <a:t> </a:t>
            </a:r>
            <a:r>
              <a:rPr lang="fr-FR" baseline="0" dirty="0" err="1" smtClean="0"/>
              <a:t>which</a:t>
            </a:r>
            <a:r>
              <a:rPr lang="fr-FR" baseline="0" dirty="0" smtClean="0"/>
              <a:t> has been </a:t>
            </a:r>
            <a:r>
              <a:rPr lang="fr-FR" baseline="0" dirty="0" err="1" smtClean="0"/>
              <a:t>artificially</a:t>
            </a:r>
            <a:r>
              <a:rPr lang="fr-FR" baseline="0" dirty="0" smtClean="0"/>
              <a:t> </a:t>
            </a:r>
            <a:r>
              <a:rPr lang="fr-FR" baseline="0" dirty="0" err="1" smtClean="0"/>
              <a:t>constructed</a:t>
            </a:r>
            <a:r>
              <a:rPr lang="fr-FR" baseline="0" dirty="0" smtClean="0"/>
              <a:t> by </a:t>
            </a:r>
            <a:r>
              <a:rPr lang="fr-FR" baseline="0" dirty="0" err="1" smtClean="0"/>
              <a:t>polticians</a:t>
            </a:r>
            <a:endParaRPr lang="fr-FR" baseline="0" dirty="0" smtClean="0"/>
          </a:p>
          <a:p>
            <a:r>
              <a:rPr lang="fr-FR" baseline="0" dirty="0" smtClean="0"/>
              <a:t>And </a:t>
            </a:r>
            <a:r>
              <a:rPr lang="fr-FR" baseline="0" dirty="0" err="1" smtClean="0"/>
              <a:t>highlight</a:t>
            </a:r>
            <a:r>
              <a:rPr lang="fr-FR" baseline="0" dirty="0" smtClean="0"/>
              <a:t> the </a:t>
            </a:r>
            <a:r>
              <a:rPr lang="fr-FR" baseline="0" dirty="0" err="1" smtClean="0"/>
              <a:t>high</a:t>
            </a:r>
            <a:r>
              <a:rPr lang="fr-FR" baseline="0" dirty="0" smtClean="0"/>
              <a:t> </a:t>
            </a:r>
            <a:r>
              <a:rPr lang="fr-FR" baseline="0" dirty="0" err="1" smtClean="0"/>
              <a:t>complexity</a:t>
            </a:r>
            <a:r>
              <a:rPr lang="fr-FR" baseline="0" dirty="0" smtClean="0"/>
              <a:t> of the </a:t>
            </a:r>
            <a:r>
              <a:rPr lang="fr-FR" baseline="0" dirty="0" err="1" smtClean="0"/>
              <a:t>mechanism</a:t>
            </a:r>
            <a:r>
              <a:rPr lang="fr-FR" baseline="0" dirty="0" smtClean="0"/>
              <a:t> and </a:t>
            </a:r>
            <a:r>
              <a:rPr lang="fr-FR" baseline="0" dirty="0" err="1" smtClean="0"/>
              <a:t>asks</a:t>
            </a:r>
            <a:r>
              <a:rPr lang="fr-FR" baseline="0" dirty="0" smtClean="0"/>
              <a:t> for </a:t>
            </a:r>
            <a:r>
              <a:rPr lang="fr-FR" baseline="0" dirty="0" err="1" smtClean="0"/>
              <a:t>simplificartion</a:t>
            </a:r>
            <a:endParaRPr lang="fr-FR" baseline="0" dirty="0" smtClean="0"/>
          </a:p>
          <a:p>
            <a:r>
              <a:rPr lang="fr-FR" dirty="0" err="1" smtClean="0"/>
              <a:t>Originally</a:t>
            </a:r>
            <a:r>
              <a:rPr lang="fr-FR" dirty="0" smtClean="0"/>
              <a:t>, an "usine à gaz" </a:t>
            </a:r>
            <a:r>
              <a:rPr lang="fr-FR" dirty="0" err="1" smtClean="0"/>
              <a:t>is</a:t>
            </a:r>
            <a:r>
              <a:rPr lang="fr-FR" dirty="0" smtClean="0"/>
              <a:t> the place </a:t>
            </a:r>
            <a:r>
              <a:rPr lang="fr-FR" dirty="0" err="1" smtClean="0"/>
              <a:t>containing</a:t>
            </a:r>
            <a:r>
              <a:rPr lang="fr-FR" dirty="0" smtClean="0"/>
              <a:t> the </a:t>
            </a:r>
            <a:r>
              <a:rPr lang="fr-FR" dirty="0" err="1" smtClean="0"/>
              <a:t>huge</a:t>
            </a:r>
            <a:r>
              <a:rPr lang="fr-FR" dirty="0" smtClean="0"/>
              <a:t> tanks in </a:t>
            </a:r>
            <a:r>
              <a:rPr lang="fr-FR" dirty="0" err="1" smtClean="0"/>
              <a:t>which</a:t>
            </a:r>
            <a:r>
              <a:rPr lang="fr-FR" dirty="0" smtClean="0"/>
              <a:t> </a:t>
            </a:r>
            <a:r>
              <a:rPr lang="fr-FR" dirty="0" err="1" smtClean="0"/>
              <a:t>gas</a:t>
            </a:r>
            <a:r>
              <a:rPr lang="fr-FR" dirty="0" smtClean="0"/>
              <a:t> </a:t>
            </a:r>
            <a:r>
              <a:rPr lang="fr-FR" dirty="0" err="1" smtClean="0"/>
              <a:t>is</a:t>
            </a:r>
            <a:r>
              <a:rPr lang="fr-FR" dirty="0" smtClean="0"/>
              <a:t> </a:t>
            </a:r>
            <a:r>
              <a:rPr lang="fr-FR" dirty="0" err="1" smtClean="0"/>
              <a:t>stored</a:t>
            </a:r>
            <a:r>
              <a:rPr lang="fr-FR" dirty="0" smtClean="0"/>
              <a:t> for distribution to the </a:t>
            </a:r>
            <a:r>
              <a:rPr lang="fr-FR" dirty="0" err="1" smtClean="0"/>
              <a:t>consumers</a:t>
            </a:r>
            <a:r>
              <a:rPr lang="fr-FR" dirty="0" smtClean="0"/>
              <a:t>. </a:t>
            </a:r>
            <a:r>
              <a:rPr lang="fr-FR" dirty="0" err="1" smtClean="0"/>
              <a:t>Consequently</a:t>
            </a:r>
            <a:r>
              <a:rPr lang="fr-FR" dirty="0" smtClean="0"/>
              <a:t>, </a:t>
            </a:r>
            <a:r>
              <a:rPr lang="fr-FR" dirty="0" err="1" smtClean="0"/>
              <a:t>it</a:t>
            </a:r>
            <a:r>
              <a:rPr lang="fr-FR" dirty="0" smtClean="0"/>
              <a:t> </a:t>
            </a:r>
            <a:r>
              <a:rPr lang="fr-FR" dirty="0" err="1" smtClean="0"/>
              <a:t>is</a:t>
            </a:r>
            <a:r>
              <a:rPr lang="fr-FR" dirty="0" smtClean="0"/>
              <a:t> not an "usine" </a:t>
            </a:r>
            <a:r>
              <a:rPr lang="fr-FR" dirty="0" err="1" smtClean="0"/>
              <a:t>at</a:t>
            </a:r>
            <a:r>
              <a:rPr lang="fr-FR" dirty="0" smtClean="0"/>
              <a:t> all, </a:t>
            </a:r>
            <a:r>
              <a:rPr lang="fr-FR" dirty="0" err="1" smtClean="0"/>
              <a:t>just</a:t>
            </a:r>
            <a:r>
              <a:rPr lang="fr-FR" dirty="0" smtClean="0"/>
              <a:t> a </a:t>
            </a:r>
            <a:r>
              <a:rPr lang="fr-FR" dirty="0" err="1" smtClean="0"/>
              <a:t>storage</a:t>
            </a:r>
            <a:r>
              <a:rPr lang="fr-FR" dirty="0" smtClean="0"/>
              <a:t> installation. </a:t>
            </a:r>
            <a:r>
              <a:rPr lang="fr-FR" dirty="0" err="1" smtClean="0"/>
              <a:t>Hence</a:t>
            </a:r>
            <a:r>
              <a:rPr lang="fr-FR" dirty="0" smtClean="0"/>
              <a:t> the use of the expression to </a:t>
            </a:r>
            <a:r>
              <a:rPr lang="fr-FR" dirty="0" err="1" smtClean="0"/>
              <a:t>speak</a:t>
            </a:r>
            <a:r>
              <a:rPr lang="fr-FR" dirty="0" smtClean="0"/>
              <a:t> about </a:t>
            </a:r>
            <a:r>
              <a:rPr lang="fr-FR" dirty="0" err="1" smtClean="0"/>
              <a:t>something</a:t>
            </a:r>
            <a:r>
              <a:rPr lang="fr-FR" dirty="0" smtClean="0"/>
              <a:t> </a:t>
            </a:r>
            <a:r>
              <a:rPr lang="fr-FR" dirty="0" err="1" smtClean="0"/>
              <a:t>big</a:t>
            </a:r>
            <a:r>
              <a:rPr lang="fr-FR" dirty="0" smtClean="0"/>
              <a:t>, </a:t>
            </a:r>
            <a:r>
              <a:rPr lang="fr-FR" dirty="0" err="1" smtClean="0"/>
              <a:t>looking</a:t>
            </a:r>
            <a:r>
              <a:rPr lang="fr-FR" dirty="0" smtClean="0"/>
              <a:t> </a:t>
            </a:r>
            <a:r>
              <a:rPr lang="fr-FR" dirty="0" err="1" smtClean="0"/>
              <a:t>complicated</a:t>
            </a:r>
            <a:r>
              <a:rPr lang="fr-FR" dirty="0" smtClean="0"/>
              <a:t>, </a:t>
            </a:r>
            <a:r>
              <a:rPr lang="fr-FR" dirty="0" err="1" smtClean="0"/>
              <a:t>costly</a:t>
            </a:r>
            <a:r>
              <a:rPr lang="fr-FR" dirty="0" smtClean="0"/>
              <a:t>, but not </a:t>
            </a:r>
            <a:r>
              <a:rPr lang="fr-FR" dirty="0" err="1" smtClean="0"/>
              <a:t>doing</a:t>
            </a:r>
            <a:r>
              <a:rPr lang="fr-FR" dirty="0" smtClean="0"/>
              <a:t> </a:t>
            </a:r>
            <a:r>
              <a:rPr lang="fr-FR" dirty="0" err="1" smtClean="0"/>
              <a:t>much</a:t>
            </a:r>
            <a:r>
              <a:rPr lang="fr-FR" dirty="0" smtClean="0"/>
              <a:t> (in the 50s, </a:t>
            </a:r>
            <a:r>
              <a:rPr lang="fr-FR" dirty="0" err="1" smtClean="0"/>
              <a:t>it</a:t>
            </a:r>
            <a:r>
              <a:rPr lang="fr-FR" dirty="0" smtClean="0"/>
              <a:t> </a:t>
            </a:r>
            <a:r>
              <a:rPr lang="fr-FR" dirty="0" err="1" smtClean="0"/>
              <a:t>was</a:t>
            </a:r>
            <a:r>
              <a:rPr lang="fr-FR" dirty="0" smtClean="0"/>
              <a:t> the </a:t>
            </a:r>
            <a:r>
              <a:rPr lang="fr-FR" dirty="0" err="1" smtClean="0"/>
              <a:t>name</a:t>
            </a:r>
            <a:r>
              <a:rPr lang="fr-FR" dirty="0" smtClean="0"/>
              <a:t> </a:t>
            </a:r>
            <a:r>
              <a:rPr lang="fr-FR" dirty="0" err="1" smtClean="0"/>
              <a:t>given</a:t>
            </a:r>
            <a:r>
              <a:rPr lang="fr-FR" dirty="0" smtClean="0"/>
              <a:t> to the computers of the time, </a:t>
            </a:r>
            <a:r>
              <a:rPr lang="fr-FR" dirty="0" err="1" smtClean="0"/>
              <a:t>which</a:t>
            </a:r>
            <a:r>
              <a:rPr lang="fr-FR" dirty="0" smtClean="0"/>
              <a:t> </a:t>
            </a:r>
            <a:r>
              <a:rPr lang="fr-FR" dirty="0" err="1" smtClean="0"/>
              <a:t>covered</a:t>
            </a:r>
            <a:r>
              <a:rPr lang="fr-FR" dirty="0" smtClean="0"/>
              <a:t> 500m2 and </a:t>
            </a:r>
            <a:r>
              <a:rPr lang="fr-FR" dirty="0" err="1" smtClean="0"/>
              <a:t>weighed</a:t>
            </a:r>
            <a:r>
              <a:rPr lang="fr-FR" dirty="0" smtClean="0"/>
              <a:t> 30 tonnes). SO, if the English </a:t>
            </a:r>
            <a:r>
              <a:rPr lang="fr-FR" dirty="0" err="1" smtClean="0"/>
              <a:t>text</a:t>
            </a:r>
            <a:r>
              <a:rPr lang="fr-FR" dirty="0" smtClean="0"/>
              <a:t> </a:t>
            </a:r>
            <a:r>
              <a:rPr lang="fr-FR" dirty="0" err="1" smtClean="0"/>
              <a:t>was</a:t>
            </a:r>
            <a:r>
              <a:rPr lang="fr-FR" dirty="0" smtClean="0"/>
              <a:t> </a:t>
            </a:r>
            <a:r>
              <a:rPr lang="fr-FR" dirty="0" err="1" smtClean="0"/>
              <a:t>talking</a:t>
            </a:r>
            <a:r>
              <a:rPr lang="fr-FR" dirty="0" smtClean="0"/>
              <a:t> about the </a:t>
            </a:r>
            <a:r>
              <a:rPr lang="fr-FR" u="sng" dirty="0" smtClean="0"/>
              <a:t>original</a:t>
            </a:r>
            <a:r>
              <a:rPr lang="fr-FR" dirty="0" smtClean="0"/>
              <a:t> "usine à gaz", the translation </a:t>
            </a:r>
            <a:r>
              <a:rPr lang="fr-FR" dirty="0" err="1" smtClean="0"/>
              <a:t>would</a:t>
            </a:r>
            <a:r>
              <a:rPr lang="fr-FR" dirty="0" smtClean="0"/>
              <a:t> </a:t>
            </a:r>
            <a:r>
              <a:rPr lang="fr-FR" dirty="0" err="1" smtClean="0"/>
              <a:t>be</a:t>
            </a:r>
            <a:r>
              <a:rPr lang="fr-FR" dirty="0" smtClean="0"/>
              <a:t> "</a:t>
            </a:r>
            <a:r>
              <a:rPr lang="fr-FR" dirty="0" err="1" smtClean="0"/>
              <a:t>gas</a:t>
            </a:r>
            <a:r>
              <a:rPr lang="fr-FR" dirty="0" smtClean="0"/>
              <a:t> </a:t>
            </a:r>
            <a:r>
              <a:rPr lang="fr-FR" dirty="0" err="1" smtClean="0"/>
              <a:t>storage</a:t>
            </a:r>
            <a:r>
              <a:rPr lang="fr-FR" dirty="0" smtClean="0"/>
              <a:t> plant". </a:t>
            </a:r>
            <a:r>
              <a:rPr lang="fr-FR" dirty="0" err="1" smtClean="0"/>
              <a:t>Now</a:t>
            </a:r>
            <a:r>
              <a:rPr lang="fr-FR" dirty="0" smtClean="0"/>
              <a:t>, in the new </a:t>
            </a:r>
            <a:r>
              <a:rPr lang="fr-FR" dirty="0" err="1" smtClean="0"/>
              <a:t>interpretation</a:t>
            </a:r>
            <a:r>
              <a:rPr lang="fr-FR" dirty="0" smtClean="0"/>
              <a:t>, I </a:t>
            </a:r>
            <a:r>
              <a:rPr lang="fr-FR" dirty="0" err="1" smtClean="0"/>
              <a:t>would</a:t>
            </a:r>
            <a:r>
              <a:rPr lang="fr-FR" dirty="0" smtClean="0"/>
              <a:t> </a:t>
            </a:r>
            <a:r>
              <a:rPr lang="fr-FR" dirty="0" err="1" smtClean="0"/>
              <a:t>suggest</a:t>
            </a:r>
            <a:r>
              <a:rPr lang="fr-FR" dirty="0" smtClean="0"/>
              <a:t> "White </a:t>
            </a:r>
            <a:r>
              <a:rPr lang="fr-FR" dirty="0" err="1" smtClean="0"/>
              <a:t>elephant</a:t>
            </a:r>
            <a:r>
              <a:rPr lang="fr-FR" smtClean="0"/>
              <a:t>".</a:t>
            </a:r>
            <a:endParaRPr lang="fr-FR" dirty="0"/>
          </a:p>
        </p:txBody>
      </p:sp>
      <p:sp>
        <p:nvSpPr>
          <p:cNvPr id="4" name="Espace réservé du numéro de diapositive 3"/>
          <p:cNvSpPr>
            <a:spLocks noGrp="1"/>
          </p:cNvSpPr>
          <p:nvPr>
            <p:ph type="sldNum" sz="quarter" idx="10"/>
          </p:nvPr>
        </p:nvSpPr>
        <p:spPr/>
        <p:txBody>
          <a:bodyPr/>
          <a:lstStyle/>
          <a:p>
            <a:fld id="{CA5D3BF3-D352-46FC-8343-31F56E6730EA}" type="slidenum">
              <a:rPr lang="fr-FR" smtClean="0"/>
              <a:pPr/>
              <a:t>14</a:t>
            </a:fld>
            <a:endParaRPr lang="fr-FR"/>
          </a:p>
        </p:txBody>
      </p:sp>
    </p:spTree>
    <p:extLst>
      <p:ext uri="{BB962C8B-B14F-4D97-AF65-F5344CB8AC3E}">
        <p14:creationId xmlns:p14="http://schemas.microsoft.com/office/powerpoint/2010/main" val="24444174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err="1" smtClean="0"/>
              <a:t>Accordingly</a:t>
            </a:r>
            <a:r>
              <a:rPr lang="fr-FR" dirty="0" smtClean="0"/>
              <a:t> </a:t>
            </a:r>
            <a:r>
              <a:rPr lang="fr-FR" dirty="0" err="1" smtClean="0"/>
              <a:t>federalism</a:t>
            </a:r>
            <a:r>
              <a:rPr lang="fr-FR" dirty="0" smtClean="0"/>
              <a:t> </a:t>
            </a:r>
            <a:r>
              <a:rPr lang="fr-FR" dirty="0" err="1" smtClean="0"/>
              <a:t>is</a:t>
            </a:r>
            <a:r>
              <a:rPr lang="fr-FR" dirty="0" smtClean="0"/>
              <a:t> </a:t>
            </a:r>
            <a:r>
              <a:rPr lang="fr-FR" dirty="0" err="1" smtClean="0"/>
              <a:t>perceived</a:t>
            </a:r>
            <a:r>
              <a:rPr lang="fr-FR" dirty="0" smtClean="0"/>
              <a:t> as</a:t>
            </a:r>
            <a:r>
              <a:rPr lang="fr-FR" baseline="0" dirty="0" smtClean="0"/>
              <a:t> a </a:t>
            </a:r>
            <a:r>
              <a:rPr lang="fr-FR" baseline="0" dirty="0" err="1" smtClean="0"/>
              <a:t>mechanism</a:t>
            </a:r>
            <a:r>
              <a:rPr lang="fr-FR" baseline="0" dirty="0" smtClean="0"/>
              <a:t> </a:t>
            </a:r>
            <a:r>
              <a:rPr lang="fr-FR" baseline="0" dirty="0" err="1" smtClean="0"/>
              <a:t>which</a:t>
            </a:r>
            <a:r>
              <a:rPr lang="fr-FR" baseline="0" dirty="0" smtClean="0"/>
              <a:t> has been </a:t>
            </a:r>
            <a:r>
              <a:rPr lang="fr-FR" baseline="0" dirty="0" err="1" smtClean="0"/>
              <a:t>artificially</a:t>
            </a:r>
            <a:r>
              <a:rPr lang="fr-FR" baseline="0" dirty="0" smtClean="0"/>
              <a:t> </a:t>
            </a:r>
            <a:r>
              <a:rPr lang="fr-FR" baseline="0" dirty="0" err="1" smtClean="0"/>
              <a:t>constructed</a:t>
            </a:r>
            <a:r>
              <a:rPr lang="fr-FR" baseline="0" dirty="0" smtClean="0"/>
              <a:t> by </a:t>
            </a:r>
            <a:r>
              <a:rPr lang="fr-FR" baseline="0" dirty="0" err="1" smtClean="0"/>
              <a:t>polticians</a:t>
            </a:r>
            <a:endParaRPr lang="fr-FR" baseline="0" dirty="0" smtClean="0"/>
          </a:p>
          <a:p>
            <a:r>
              <a:rPr lang="fr-FR" baseline="0" dirty="0" smtClean="0"/>
              <a:t>And </a:t>
            </a:r>
            <a:r>
              <a:rPr lang="fr-FR" baseline="0" dirty="0" err="1" smtClean="0"/>
              <a:t>highlight</a:t>
            </a:r>
            <a:r>
              <a:rPr lang="fr-FR" baseline="0" dirty="0" smtClean="0"/>
              <a:t> the </a:t>
            </a:r>
            <a:r>
              <a:rPr lang="fr-FR" baseline="0" dirty="0" err="1" smtClean="0"/>
              <a:t>high</a:t>
            </a:r>
            <a:r>
              <a:rPr lang="fr-FR" baseline="0" dirty="0" smtClean="0"/>
              <a:t> </a:t>
            </a:r>
            <a:r>
              <a:rPr lang="fr-FR" baseline="0" dirty="0" err="1" smtClean="0"/>
              <a:t>complexity</a:t>
            </a:r>
            <a:r>
              <a:rPr lang="fr-FR" baseline="0" dirty="0" smtClean="0"/>
              <a:t> of the </a:t>
            </a:r>
            <a:r>
              <a:rPr lang="fr-FR" baseline="0" dirty="0" err="1" smtClean="0"/>
              <a:t>mechanism</a:t>
            </a:r>
            <a:r>
              <a:rPr lang="fr-FR" baseline="0" dirty="0" smtClean="0"/>
              <a:t> and </a:t>
            </a:r>
            <a:r>
              <a:rPr lang="fr-FR" baseline="0" dirty="0" err="1" smtClean="0"/>
              <a:t>asks</a:t>
            </a:r>
            <a:r>
              <a:rPr lang="fr-FR" baseline="0" dirty="0" smtClean="0"/>
              <a:t> for </a:t>
            </a:r>
            <a:r>
              <a:rPr lang="fr-FR" baseline="0" dirty="0" err="1" smtClean="0"/>
              <a:t>simplificartion</a:t>
            </a:r>
            <a:endParaRPr lang="fr-FR" baseline="0" dirty="0" smtClean="0"/>
          </a:p>
        </p:txBody>
      </p:sp>
      <p:sp>
        <p:nvSpPr>
          <p:cNvPr id="4" name="Espace réservé du numéro de diapositive 3"/>
          <p:cNvSpPr>
            <a:spLocks noGrp="1"/>
          </p:cNvSpPr>
          <p:nvPr>
            <p:ph type="sldNum" sz="quarter" idx="10"/>
          </p:nvPr>
        </p:nvSpPr>
        <p:spPr/>
        <p:txBody>
          <a:bodyPr/>
          <a:lstStyle/>
          <a:p>
            <a:fld id="{CA5D3BF3-D352-46FC-8343-31F56E6730EA}" type="slidenum">
              <a:rPr lang="fr-FR" smtClean="0"/>
              <a:pPr/>
              <a:t>15</a:t>
            </a:fld>
            <a:endParaRPr lang="fr-FR"/>
          </a:p>
        </p:txBody>
      </p:sp>
    </p:spTree>
    <p:extLst>
      <p:ext uri="{BB962C8B-B14F-4D97-AF65-F5344CB8AC3E}">
        <p14:creationId xmlns:p14="http://schemas.microsoft.com/office/powerpoint/2010/main" val="244441745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err="1" smtClean="0"/>
              <a:t>Through</a:t>
            </a:r>
            <a:r>
              <a:rPr lang="fr-FR" dirty="0" smtClean="0"/>
              <a:t> the </a:t>
            </a:r>
            <a:r>
              <a:rPr lang="fr-FR" dirty="0" err="1" smtClean="0"/>
              <a:t>metaphor</a:t>
            </a:r>
            <a:r>
              <a:rPr lang="fr-FR" dirty="0" smtClean="0"/>
              <a:t> of the </a:t>
            </a:r>
            <a:r>
              <a:rPr lang="fr-FR" dirty="0" err="1" smtClean="0"/>
              <a:t>marriage</a:t>
            </a:r>
            <a:r>
              <a:rPr lang="fr-FR" dirty="0" smtClean="0"/>
              <a:t>,</a:t>
            </a:r>
            <a:r>
              <a:rPr lang="fr-FR" baseline="0" dirty="0" smtClean="0"/>
              <a:t> the </a:t>
            </a:r>
            <a:r>
              <a:rPr lang="fr-FR" baseline="0" dirty="0" err="1" smtClean="0"/>
              <a:t>citizens</a:t>
            </a:r>
            <a:r>
              <a:rPr lang="fr-FR" baseline="0" dirty="0" smtClean="0"/>
              <a:t> express </a:t>
            </a:r>
            <a:r>
              <a:rPr lang="fr-FR" baseline="0" dirty="0" err="1" smtClean="0"/>
              <a:t>different</a:t>
            </a:r>
            <a:r>
              <a:rPr lang="fr-FR" baseline="0" dirty="0" smtClean="0"/>
              <a:t> </a:t>
            </a:r>
            <a:r>
              <a:rPr lang="fr-FR" baseline="0" dirty="0" err="1" smtClean="0"/>
              <a:t>ideas</a:t>
            </a:r>
            <a:r>
              <a:rPr lang="fr-FR" baseline="0" dirty="0" smtClean="0"/>
              <a:t> and </a:t>
            </a:r>
            <a:r>
              <a:rPr lang="fr-FR" baseline="0" dirty="0" err="1" smtClean="0"/>
              <a:t>different</a:t>
            </a:r>
            <a:r>
              <a:rPr lang="fr-FR" baseline="0" dirty="0" smtClean="0"/>
              <a:t> vision on the future of </a:t>
            </a:r>
            <a:r>
              <a:rPr lang="fr-FR" baseline="0" dirty="0" err="1" smtClean="0"/>
              <a:t>Belgium</a:t>
            </a:r>
            <a:endParaRPr lang="fr-FR" dirty="0"/>
          </a:p>
        </p:txBody>
      </p:sp>
      <p:sp>
        <p:nvSpPr>
          <p:cNvPr id="4" name="Espace réservé du numéro de diapositive 3"/>
          <p:cNvSpPr>
            <a:spLocks noGrp="1"/>
          </p:cNvSpPr>
          <p:nvPr>
            <p:ph type="sldNum" sz="quarter" idx="10"/>
          </p:nvPr>
        </p:nvSpPr>
        <p:spPr/>
        <p:txBody>
          <a:bodyPr/>
          <a:lstStyle/>
          <a:p>
            <a:fld id="{CA5D3BF3-D352-46FC-8343-31F56E6730EA}" type="slidenum">
              <a:rPr lang="fr-FR" smtClean="0"/>
              <a:pPr/>
              <a:t>22</a:t>
            </a:fld>
            <a:endParaRPr lang="fr-FR"/>
          </a:p>
        </p:txBody>
      </p:sp>
    </p:spTree>
    <p:extLst>
      <p:ext uri="{BB962C8B-B14F-4D97-AF65-F5344CB8AC3E}">
        <p14:creationId xmlns:p14="http://schemas.microsoft.com/office/powerpoint/2010/main" val="10747787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More explicit</a:t>
            </a:r>
            <a:endParaRPr lang="fr-FR" dirty="0"/>
          </a:p>
        </p:txBody>
      </p:sp>
      <p:sp>
        <p:nvSpPr>
          <p:cNvPr id="4" name="Espace réservé du numéro de diapositive 3"/>
          <p:cNvSpPr>
            <a:spLocks noGrp="1"/>
          </p:cNvSpPr>
          <p:nvPr>
            <p:ph type="sldNum" sz="quarter" idx="10"/>
          </p:nvPr>
        </p:nvSpPr>
        <p:spPr/>
        <p:txBody>
          <a:bodyPr/>
          <a:lstStyle/>
          <a:p>
            <a:fld id="{CA5D3BF3-D352-46FC-8343-31F56E6730EA}" type="slidenum">
              <a:rPr lang="fr-FR" smtClean="0"/>
              <a:pPr/>
              <a:t>23</a:t>
            </a:fld>
            <a:endParaRPr lang="fr-FR"/>
          </a:p>
        </p:txBody>
      </p:sp>
    </p:spTree>
    <p:extLst>
      <p:ext uri="{BB962C8B-B14F-4D97-AF65-F5344CB8AC3E}">
        <p14:creationId xmlns:p14="http://schemas.microsoft.com/office/powerpoint/2010/main" val="316788591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CA5D3BF3-D352-46FC-8343-31F56E6730EA}" type="slidenum">
              <a:rPr lang="fr-FR" smtClean="0"/>
              <a:pPr/>
              <a:t>27</a:t>
            </a:fld>
            <a:endParaRPr lang="fr-FR"/>
          </a:p>
        </p:txBody>
      </p:sp>
    </p:spTree>
    <p:extLst>
      <p:ext uri="{BB962C8B-B14F-4D97-AF65-F5344CB8AC3E}">
        <p14:creationId xmlns:p14="http://schemas.microsoft.com/office/powerpoint/2010/main" val="198215875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Présenter</a:t>
            </a:r>
            <a:r>
              <a:rPr lang="fr-FR" baseline="0" dirty="0" smtClean="0"/>
              <a:t> les partis en même temps que leur résultats? En 2 temps: 1) situation </a:t>
            </a:r>
            <a:r>
              <a:rPr lang="fr-FR" baseline="0" dirty="0" err="1" smtClean="0"/>
              <a:t>before</a:t>
            </a:r>
            <a:r>
              <a:rPr lang="fr-FR" baseline="0" dirty="0" smtClean="0"/>
              <a:t> the </a:t>
            </a:r>
            <a:r>
              <a:rPr lang="fr-FR" baseline="0" dirty="0" err="1" smtClean="0"/>
              <a:t>elcetions</a:t>
            </a:r>
            <a:r>
              <a:rPr lang="fr-FR" baseline="0" dirty="0" smtClean="0"/>
              <a:t> of 2007, </a:t>
            </a:r>
            <a:r>
              <a:rPr lang="fr-FR" baseline="0" dirty="0" err="1" smtClean="0"/>
              <a:t>results</a:t>
            </a:r>
            <a:r>
              <a:rPr lang="fr-FR" baseline="0" dirty="0" smtClean="0"/>
              <a:t> of the </a:t>
            </a:r>
            <a:r>
              <a:rPr lang="fr-FR" baseline="0" smtClean="0"/>
              <a:t>election</a:t>
            </a:r>
            <a:endParaRPr lang="fr-FR" dirty="0"/>
          </a:p>
        </p:txBody>
      </p:sp>
      <p:sp>
        <p:nvSpPr>
          <p:cNvPr id="4" name="Espace réservé du numéro de diapositive 3"/>
          <p:cNvSpPr>
            <a:spLocks noGrp="1"/>
          </p:cNvSpPr>
          <p:nvPr>
            <p:ph type="sldNum" sz="quarter" idx="10"/>
          </p:nvPr>
        </p:nvSpPr>
        <p:spPr/>
        <p:txBody>
          <a:bodyPr/>
          <a:lstStyle/>
          <a:p>
            <a:fld id="{CA5D3BF3-D352-46FC-8343-31F56E6730EA}" type="slidenum">
              <a:rPr lang="fr-FR" smtClean="0"/>
              <a:pPr/>
              <a:t>28</a:t>
            </a:fld>
            <a:endParaRPr lang="fr-FR"/>
          </a:p>
        </p:txBody>
      </p:sp>
    </p:spTree>
    <p:extLst>
      <p:ext uri="{BB962C8B-B14F-4D97-AF65-F5344CB8AC3E}">
        <p14:creationId xmlns:p14="http://schemas.microsoft.com/office/powerpoint/2010/main" val="180675738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To </a:t>
            </a:r>
            <a:r>
              <a:rPr lang="fr-FR" dirty="0" err="1" smtClean="0"/>
              <a:t>determine</a:t>
            </a:r>
            <a:r>
              <a:rPr lang="fr-FR" baseline="0" dirty="0" smtClean="0"/>
              <a:t> </a:t>
            </a:r>
            <a:r>
              <a:rPr lang="fr-FR" baseline="0" dirty="0" err="1" smtClean="0"/>
              <a:t>whether</a:t>
            </a:r>
            <a:r>
              <a:rPr lang="fr-FR" baseline="0" dirty="0" smtClean="0"/>
              <a:t> a </a:t>
            </a:r>
            <a:r>
              <a:rPr lang="fr-FR" baseline="0" dirty="0" err="1" smtClean="0"/>
              <a:t>given</a:t>
            </a:r>
            <a:r>
              <a:rPr lang="fr-FR" baseline="0" dirty="0" smtClean="0"/>
              <a:t> </a:t>
            </a:r>
            <a:r>
              <a:rPr lang="fr-FR" baseline="0" dirty="0" err="1" smtClean="0"/>
              <a:t>word</a:t>
            </a:r>
            <a:r>
              <a:rPr lang="fr-FR" baseline="0" dirty="0" smtClean="0"/>
              <a:t> </a:t>
            </a:r>
            <a:r>
              <a:rPr lang="fr-FR" baseline="0" dirty="0" err="1" smtClean="0"/>
              <a:t>was</a:t>
            </a:r>
            <a:r>
              <a:rPr lang="fr-FR" baseline="0" dirty="0" smtClean="0"/>
              <a:t> </a:t>
            </a:r>
            <a:r>
              <a:rPr lang="fr-FR" baseline="0" dirty="0" err="1" smtClean="0"/>
              <a:t>used</a:t>
            </a:r>
            <a:r>
              <a:rPr lang="fr-FR" baseline="0" dirty="0" smtClean="0"/>
              <a:t> </a:t>
            </a:r>
            <a:r>
              <a:rPr lang="fr-FR" baseline="0" dirty="0" err="1" smtClean="0"/>
              <a:t>metaphorically</a:t>
            </a:r>
            <a:r>
              <a:rPr lang="fr-FR" baseline="0" dirty="0" smtClean="0"/>
              <a:t>, </a:t>
            </a:r>
            <a:r>
              <a:rPr lang="fr-FR" baseline="0" dirty="0" err="1" smtClean="0"/>
              <a:t>we</a:t>
            </a:r>
            <a:r>
              <a:rPr lang="fr-FR" baseline="0" dirty="0" smtClean="0"/>
              <a:t> </a:t>
            </a:r>
            <a:r>
              <a:rPr lang="fr-FR" baseline="0" dirty="0" err="1" smtClean="0"/>
              <a:t>used</a:t>
            </a:r>
            <a:r>
              <a:rPr lang="fr-FR" baseline="0" dirty="0" smtClean="0"/>
              <a:t> the MIP </a:t>
            </a:r>
            <a:r>
              <a:rPr lang="fr-FR" baseline="0" dirty="0" err="1" smtClean="0"/>
              <a:t>procedure</a:t>
            </a:r>
            <a:r>
              <a:rPr lang="fr-FR" baseline="0" dirty="0" smtClean="0"/>
              <a:t>.</a:t>
            </a:r>
            <a:endParaRPr lang="fr-FR" dirty="0"/>
          </a:p>
        </p:txBody>
      </p:sp>
      <p:sp>
        <p:nvSpPr>
          <p:cNvPr id="4" name="Espace réservé du numéro de diapositive 3"/>
          <p:cNvSpPr>
            <a:spLocks noGrp="1"/>
          </p:cNvSpPr>
          <p:nvPr>
            <p:ph type="sldNum" sz="quarter" idx="10"/>
          </p:nvPr>
        </p:nvSpPr>
        <p:spPr/>
        <p:txBody>
          <a:bodyPr/>
          <a:lstStyle/>
          <a:p>
            <a:fld id="{CA5D3BF3-D352-46FC-8343-31F56E6730EA}" type="slidenum">
              <a:rPr lang="fr-FR" smtClean="0"/>
              <a:pPr/>
              <a:t>31</a:t>
            </a:fld>
            <a:endParaRPr lang="fr-FR"/>
          </a:p>
        </p:txBody>
      </p:sp>
    </p:spTree>
    <p:extLst>
      <p:ext uri="{BB962C8B-B14F-4D97-AF65-F5344CB8AC3E}">
        <p14:creationId xmlns:p14="http://schemas.microsoft.com/office/powerpoint/2010/main" val="37057440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err="1" smtClean="0"/>
              <a:t>Interdisciplinary</a:t>
            </a:r>
            <a:r>
              <a:rPr lang="fr-FR" dirty="0" smtClean="0"/>
              <a:t> </a:t>
            </a:r>
            <a:r>
              <a:rPr lang="fr-FR" dirty="0" err="1" smtClean="0"/>
              <a:t>project</a:t>
            </a:r>
            <a:r>
              <a:rPr lang="fr-FR" dirty="0" smtClean="0"/>
              <a:t> =&gt; how </a:t>
            </a:r>
            <a:r>
              <a:rPr lang="fr-FR" dirty="0" err="1" smtClean="0"/>
              <a:t>inguitsics</a:t>
            </a:r>
            <a:r>
              <a:rPr lang="fr-FR" dirty="0" smtClean="0"/>
              <a:t> </a:t>
            </a:r>
            <a:r>
              <a:rPr lang="fr-FR" dirty="0" err="1" smtClean="0"/>
              <a:t>can</a:t>
            </a:r>
            <a:r>
              <a:rPr lang="fr-FR" dirty="0" smtClean="0"/>
              <a:t> </a:t>
            </a:r>
            <a:r>
              <a:rPr lang="fr-FR" dirty="0" err="1" smtClean="0"/>
              <a:t>be</a:t>
            </a:r>
            <a:r>
              <a:rPr lang="fr-FR" baseline="0" dirty="0" smtClean="0"/>
              <a:t> able to </a:t>
            </a:r>
            <a:r>
              <a:rPr lang="fr-FR" baseline="0" dirty="0" err="1" smtClean="0"/>
              <a:t>interest</a:t>
            </a:r>
            <a:r>
              <a:rPr lang="fr-FR" baseline="0" dirty="0" smtClean="0"/>
              <a:t> </a:t>
            </a:r>
            <a:r>
              <a:rPr lang="fr-FR" baseline="0" dirty="0" err="1" smtClean="0"/>
              <a:t>poltiologits</a:t>
            </a:r>
            <a:r>
              <a:rPr lang="fr-FR" baseline="0" dirty="0" smtClean="0"/>
              <a:t> =&gt; </a:t>
            </a:r>
            <a:r>
              <a:rPr lang="fr-FR" baseline="0" dirty="0" err="1" smtClean="0"/>
              <a:t>thorugh</a:t>
            </a:r>
            <a:r>
              <a:rPr lang="fr-FR" baseline="0" dirty="0" smtClean="0"/>
              <a:t> </a:t>
            </a:r>
            <a:r>
              <a:rPr lang="fr-FR" baseline="0" dirty="0" err="1" smtClean="0"/>
              <a:t>conceptual</a:t>
            </a:r>
            <a:r>
              <a:rPr lang="fr-FR" baseline="0" dirty="0" smtClean="0"/>
              <a:t> </a:t>
            </a:r>
            <a:r>
              <a:rPr lang="fr-FR" baseline="0" dirty="0" err="1" smtClean="0"/>
              <a:t>metaphors</a:t>
            </a:r>
            <a:endParaRPr lang="fr-FR" baseline="0" dirty="0" smtClean="0"/>
          </a:p>
          <a:p>
            <a:r>
              <a:rPr lang="fr-FR" baseline="0" dirty="0" smtClean="0"/>
              <a:t>This </a:t>
            </a:r>
            <a:r>
              <a:rPr lang="fr-FR" baseline="0" dirty="0" err="1" smtClean="0"/>
              <a:t>study</a:t>
            </a:r>
            <a:r>
              <a:rPr lang="fr-FR" baseline="0" dirty="0" smtClean="0"/>
              <a:t> </a:t>
            </a:r>
            <a:r>
              <a:rPr lang="fr-FR" baseline="0" dirty="0" err="1" smtClean="0"/>
              <a:t>is</a:t>
            </a:r>
            <a:r>
              <a:rPr lang="fr-FR" baseline="0" dirty="0" smtClean="0"/>
              <a:t> an </a:t>
            </a:r>
            <a:r>
              <a:rPr lang="fr-FR" baseline="0" dirty="0" err="1" smtClean="0"/>
              <a:t>exploratory</a:t>
            </a:r>
            <a:r>
              <a:rPr lang="fr-FR" baseline="0" dirty="0" smtClean="0"/>
              <a:t> </a:t>
            </a:r>
            <a:r>
              <a:rPr lang="fr-FR" baseline="0" dirty="0" err="1" smtClean="0"/>
              <a:t>study</a:t>
            </a:r>
            <a:r>
              <a:rPr lang="fr-FR" baseline="0" dirty="0" smtClean="0"/>
              <a:t> in the </a:t>
            </a:r>
            <a:r>
              <a:rPr lang="fr-FR" baseline="0" dirty="0" err="1" smtClean="0"/>
              <a:t>framework</a:t>
            </a:r>
            <a:r>
              <a:rPr lang="fr-FR" baseline="0" dirty="0" smtClean="0"/>
              <a:t> of an </a:t>
            </a:r>
            <a:r>
              <a:rPr lang="fr-FR" baseline="0" dirty="0" err="1" smtClean="0"/>
              <a:t>interdisciplinary</a:t>
            </a:r>
            <a:r>
              <a:rPr lang="fr-FR" baseline="0" dirty="0" smtClean="0"/>
              <a:t> </a:t>
            </a:r>
            <a:r>
              <a:rPr lang="fr-FR" baseline="0" dirty="0" err="1" smtClean="0"/>
              <a:t>project</a:t>
            </a:r>
            <a:r>
              <a:rPr lang="fr-FR" baseline="0" dirty="0" smtClean="0"/>
              <a:t> </a:t>
            </a:r>
            <a:r>
              <a:rPr lang="fr-FR" baseline="0" dirty="0" err="1" smtClean="0"/>
              <a:t>bringing</a:t>
            </a:r>
            <a:r>
              <a:rPr lang="fr-FR" baseline="0" dirty="0" smtClean="0"/>
              <a:t> </a:t>
            </a:r>
            <a:r>
              <a:rPr lang="fr-FR" baseline="0" dirty="0" err="1" smtClean="0"/>
              <a:t>linguists</a:t>
            </a:r>
            <a:r>
              <a:rPr lang="fr-FR" baseline="0" dirty="0" smtClean="0"/>
              <a:t> and </a:t>
            </a:r>
            <a:r>
              <a:rPr lang="fr-FR" baseline="0" dirty="0" err="1" smtClean="0"/>
              <a:t>politologists</a:t>
            </a:r>
            <a:r>
              <a:rPr lang="fr-FR" baseline="0" dirty="0" smtClean="0"/>
              <a:t> </a:t>
            </a:r>
            <a:r>
              <a:rPr lang="fr-FR" baseline="0" dirty="0" err="1" smtClean="0"/>
              <a:t>together</a:t>
            </a:r>
            <a:r>
              <a:rPr lang="fr-FR" baseline="0" dirty="0" smtClean="0"/>
              <a:t> on the question of </a:t>
            </a:r>
            <a:r>
              <a:rPr lang="fr-FR" baseline="0" dirty="0" err="1" smtClean="0"/>
              <a:t>what</a:t>
            </a:r>
            <a:r>
              <a:rPr lang="fr-FR" baseline="0" dirty="0" smtClean="0"/>
              <a:t> </a:t>
            </a:r>
            <a:r>
              <a:rPr lang="fr-FR" baseline="0" dirty="0" err="1" smtClean="0"/>
              <a:t>linguistic</a:t>
            </a:r>
            <a:r>
              <a:rPr lang="fr-FR" baseline="0" dirty="0" smtClean="0"/>
              <a:t> analyses </a:t>
            </a:r>
            <a:r>
              <a:rPr lang="fr-FR" baseline="0" dirty="0" err="1" smtClean="0"/>
              <a:t>could</a:t>
            </a:r>
            <a:r>
              <a:rPr lang="fr-FR" baseline="0" dirty="0" smtClean="0"/>
              <a:t> </a:t>
            </a:r>
            <a:r>
              <a:rPr lang="fr-FR" baseline="0" dirty="0" err="1" smtClean="0"/>
              <a:t>bring</a:t>
            </a:r>
            <a:r>
              <a:rPr lang="fr-FR" baseline="0" dirty="0" smtClean="0"/>
              <a:t> to the </a:t>
            </a:r>
            <a:r>
              <a:rPr lang="fr-FR" baseline="0" dirty="0" err="1" smtClean="0"/>
              <a:t>political</a:t>
            </a:r>
            <a:r>
              <a:rPr lang="fr-FR" baseline="0" dirty="0" smtClean="0"/>
              <a:t> </a:t>
            </a:r>
            <a:r>
              <a:rPr lang="fr-FR" baseline="0" dirty="0" err="1" smtClean="0"/>
              <a:t>analysis</a:t>
            </a:r>
            <a:r>
              <a:rPr lang="fr-FR" baseline="0" dirty="0" smtClean="0"/>
              <a:t> of a </a:t>
            </a:r>
            <a:r>
              <a:rPr lang="fr-FR" baseline="0" dirty="0" err="1" smtClean="0"/>
              <a:t>given</a:t>
            </a:r>
            <a:r>
              <a:rPr lang="fr-FR" baseline="0" dirty="0" smtClean="0"/>
              <a:t> situation. </a:t>
            </a:r>
            <a:r>
              <a:rPr lang="fr-FR" baseline="0" dirty="0" err="1" smtClean="0"/>
              <a:t>From</a:t>
            </a:r>
            <a:r>
              <a:rPr lang="fr-FR" baseline="0" dirty="0" smtClean="0"/>
              <a:t> the angle of </a:t>
            </a:r>
            <a:r>
              <a:rPr lang="fr-FR" baseline="0" dirty="0" err="1" smtClean="0"/>
              <a:t>conceptual</a:t>
            </a:r>
            <a:r>
              <a:rPr lang="fr-FR" baseline="0" dirty="0" smtClean="0"/>
              <a:t> </a:t>
            </a:r>
            <a:r>
              <a:rPr lang="fr-FR" baseline="0" dirty="0" err="1" smtClean="0"/>
              <a:t>metaphor</a:t>
            </a:r>
            <a:r>
              <a:rPr lang="fr-FR" baseline="0" dirty="0" smtClean="0"/>
              <a:t> </a:t>
            </a:r>
            <a:r>
              <a:rPr lang="fr-FR" baseline="0" dirty="0" err="1" smtClean="0"/>
              <a:t>theory</a:t>
            </a:r>
            <a:r>
              <a:rPr lang="fr-FR" baseline="0" dirty="0" smtClean="0"/>
              <a:t>, </a:t>
            </a:r>
            <a:r>
              <a:rPr lang="fr-FR" baseline="0" dirty="0" err="1" smtClean="0"/>
              <a:t>we</a:t>
            </a:r>
            <a:r>
              <a:rPr lang="fr-FR" baseline="0" dirty="0" smtClean="0"/>
              <a:t> </a:t>
            </a:r>
            <a:r>
              <a:rPr lang="fr-FR" baseline="0" dirty="0" err="1" smtClean="0"/>
              <a:t>would</a:t>
            </a:r>
            <a:r>
              <a:rPr lang="fr-FR" baseline="0" dirty="0" smtClean="0"/>
              <a:t> more </a:t>
            </a:r>
            <a:r>
              <a:rPr lang="fr-FR" baseline="0" dirty="0" err="1" smtClean="0"/>
              <a:t>particularly</a:t>
            </a:r>
            <a:r>
              <a:rPr lang="fr-FR" baseline="0" dirty="0" smtClean="0"/>
              <a:t> </a:t>
            </a:r>
            <a:r>
              <a:rPr lang="fr-FR" baseline="0" dirty="0" err="1" smtClean="0"/>
              <a:t>want</a:t>
            </a:r>
            <a:r>
              <a:rPr lang="fr-FR" baseline="0" dirty="0" smtClean="0"/>
              <a:t> to </a:t>
            </a:r>
            <a:r>
              <a:rPr lang="fr-FR" baseline="0" dirty="0" err="1" smtClean="0"/>
              <a:t>analyze</a:t>
            </a:r>
            <a:r>
              <a:rPr lang="fr-FR" baseline="0" dirty="0" smtClean="0"/>
              <a:t> the </a:t>
            </a:r>
            <a:r>
              <a:rPr lang="fr-FR" baseline="0" dirty="0" err="1" smtClean="0"/>
              <a:t>degree</a:t>
            </a:r>
            <a:r>
              <a:rPr lang="fr-FR" baseline="0" dirty="0" smtClean="0"/>
              <a:t> of circulation of </a:t>
            </a:r>
            <a:r>
              <a:rPr lang="fr-FR" baseline="0" dirty="0" err="1" smtClean="0"/>
              <a:t>metaphors</a:t>
            </a:r>
            <a:r>
              <a:rPr lang="fr-FR" baseline="0" dirty="0" smtClean="0"/>
              <a:t> </a:t>
            </a:r>
            <a:r>
              <a:rPr lang="fr-FR" baseline="0" dirty="0" err="1" smtClean="0"/>
              <a:t>across</a:t>
            </a:r>
            <a:r>
              <a:rPr lang="fr-FR" baseline="0" dirty="0" smtClean="0"/>
              <a:t> </a:t>
            </a:r>
            <a:r>
              <a:rPr lang="fr-FR" baseline="0" dirty="0" err="1" smtClean="0"/>
              <a:t>different</a:t>
            </a:r>
            <a:r>
              <a:rPr lang="fr-FR" baseline="0" dirty="0" smtClean="0"/>
              <a:t> </a:t>
            </a:r>
            <a:r>
              <a:rPr lang="fr-FR" baseline="0" dirty="0" err="1" smtClean="0"/>
              <a:t>kinds</a:t>
            </a:r>
            <a:r>
              <a:rPr lang="fr-FR" baseline="0" dirty="0" smtClean="0"/>
              <a:t> of </a:t>
            </a:r>
            <a:r>
              <a:rPr lang="fr-FR" baseline="0" dirty="0" err="1" smtClean="0"/>
              <a:t>discourse</a:t>
            </a:r>
            <a:r>
              <a:rPr lang="fr-FR" baseline="0" dirty="0" smtClean="0"/>
              <a:t> (</a:t>
            </a:r>
            <a:r>
              <a:rPr lang="fr-FR" baseline="0" dirty="0" err="1" smtClean="0"/>
              <a:t>ranging</a:t>
            </a:r>
            <a:r>
              <a:rPr lang="fr-FR" baseline="0" dirty="0" smtClean="0"/>
              <a:t> </a:t>
            </a:r>
            <a:r>
              <a:rPr lang="fr-FR" baseline="0" dirty="0" err="1" smtClean="0"/>
              <a:t>from</a:t>
            </a:r>
            <a:r>
              <a:rPr lang="fr-FR" baseline="0" dirty="0" smtClean="0"/>
              <a:t> </a:t>
            </a:r>
            <a:r>
              <a:rPr lang="fr-FR" baseline="0" dirty="0" err="1" smtClean="0"/>
              <a:t>conventional</a:t>
            </a:r>
            <a:r>
              <a:rPr lang="fr-FR" baseline="0" dirty="0" smtClean="0"/>
              <a:t> genres as </a:t>
            </a:r>
            <a:r>
              <a:rPr lang="fr-FR" baseline="0" dirty="0" err="1" smtClean="0"/>
              <a:t>politica</a:t>
            </a:r>
            <a:r>
              <a:rPr lang="fr-FR" baseline="0" dirty="0" smtClean="0"/>
              <a:t> and media </a:t>
            </a:r>
            <a:r>
              <a:rPr lang="fr-FR" baseline="0" dirty="0" err="1" smtClean="0"/>
              <a:t>discourses</a:t>
            </a:r>
            <a:r>
              <a:rPr lang="fr-FR" baseline="0" dirty="0" smtClean="0"/>
              <a:t> to less </a:t>
            </a:r>
            <a:r>
              <a:rPr lang="fr-FR" baseline="0" dirty="0" err="1" smtClean="0"/>
              <a:t>studied</a:t>
            </a:r>
            <a:r>
              <a:rPr lang="fr-FR" baseline="0" dirty="0" smtClean="0"/>
              <a:t> genres (</a:t>
            </a:r>
            <a:r>
              <a:rPr lang="fr-FR" baseline="0" dirty="0" err="1" smtClean="0"/>
              <a:t>such</a:t>
            </a:r>
            <a:r>
              <a:rPr lang="fr-FR" baseline="0" dirty="0" smtClean="0"/>
              <a:t> as </a:t>
            </a:r>
            <a:r>
              <a:rPr lang="fr-FR" baseline="0" dirty="0" err="1" smtClean="0"/>
              <a:t>citizen’s</a:t>
            </a:r>
            <a:r>
              <a:rPr lang="fr-FR" baseline="0" dirty="0" smtClean="0"/>
              <a:t> </a:t>
            </a:r>
            <a:r>
              <a:rPr lang="fr-FR" baseline="0" dirty="0" err="1" smtClean="0"/>
              <a:t>discourse</a:t>
            </a:r>
            <a:r>
              <a:rPr lang="fr-FR" baseline="0" dirty="0" smtClean="0"/>
              <a:t>) and </a:t>
            </a:r>
            <a:r>
              <a:rPr lang="fr-FR" baseline="0" dirty="0" err="1" smtClean="0"/>
              <a:t>see</a:t>
            </a:r>
            <a:r>
              <a:rPr lang="fr-FR" baseline="0" dirty="0" smtClean="0"/>
              <a:t> </a:t>
            </a:r>
            <a:r>
              <a:rPr lang="fr-FR" baseline="0" dirty="0" err="1" smtClean="0"/>
              <a:t>where</a:t>
            </a:r>
            <a:r>
              <a:rPr lang="fr-FR" baseline="0" dirty="0" smtClean="0"/>
              <a:t> </a:t>
            </a:r>
            <a:r>
              <a:rPr lang="fr-FR" baseline="0" dirty="0" err="1" smtClean="0"/>
              <a:t>some</a:t>
            </a:r>
            <a:r>
              <a:rPr lang="fr-FR" baseline="0" dirty="0" smtClean="0"/>
              <a:t> </a:t>
            </a:r>
            <a:r>
              <a:rPr lang="fr-FR" baseline="0" dirty="0" err="1" smtClean="0"/>
              <a:t>metaphors</a:t>
            </a:r>
            <a:r>
              <a:rPr lang="fr-FR" baseline="0" dirty="0" smtClean="0"/>
              <a:t> </a:t>
            </a:r>
            <a:r>
              <a:rPr lang="fr-FR" baseline="0" dirty="0" err="1" smtClean="0"/>
              <a:t>appear</a:t>
            </a:r>
            <a:r>
              <a:rPr lang="fr-FR" baseline="0" dirty="0" smtClean="0"/>
              <a:t> </a:t>
            </a:r>
            <a:r>
              <a:rPr lang="fr-FR" baseline="0" dirty="0" err="1" smtClean="0"/>
              <a:t>adn</a:t>
            </a:r>
            <a:r>
              <a:rPr lang="fr-FR" baseline="0" dirty="0" smtClean="0"/>
              <a:t> trace their routes </a:t>
            </a:r>
            <a:r>
              <a:rPr lang="fr-FR" baseline="0" dirty="0" err="1" smtClean="0"/>
              <a:t>across</a:t>
            </a:r>
            <a:r>
              <a:rPr lang="fr-FR" baseline="0" dirty="0" smtClean="0"/>
              <a:t> </a:t>
            </a:r>
            <a:r>
              <a:rPr lang="fr-FR" baseline="0" dirty="0" err="1" smtClean="0"/>
              <a:t>different</a:t>
            </a:r>
            <a:r>
              <a:rPr lang="fr-FR" baseline="0" dirty="0" smtClean="0"/>
              <a:t> types of </a:t>
            </a:r>
            <a:r>
              <a:rPr lang="fr-FR" baseline="0" dirty="0" err="1" smtClean="0"/>
              <a:t>discourse</a:t>
            </a:r>
            <a:r>
              <a:rPr lang="fr-FR" baseline="0" dirty="0" smtClean="0"/>
              <a:t>. And in </a:t>
            </a:r>
            <a:r>
              <a:rPr lang="fr-FR" baseline="0" dirty="0" err="1" smtClean="0"/>
              <a:t>doing</a:t>
            </a:r>
            <a:r>
              <a:rPr lang="fr-FR" baseline="0" dirty="0" smtClean="0"/>
              <a:t> </a:t>
            </a:r>
            <a:r>
              <a:rPr lang="fr-FR" baseline="0" dirty="0" err="1" smtClean="0"/>
              <a:t>this</a:t>
            </a:r>
            <a:r>
              <a:rPr lang="fr-FR" baseline="0" dirty="0" smtClean="0"/>
              <a:t>, </a:t>
            </a:r>
            <a:r>
              <a:rPr lang="fr-FR" baseline="0" dirty="0" err="1" smtClean="0"/>
              <a:t>we</a:t>
            </a:r>
            <a:r>
              <a:rPr lang="fr-FR" baseline="0" dirty="0" smtClean="0"/>
              <a:t> </a:t>
            </a:r>
            <a:r>
              <a:rPr lang="fr-FR" baseline="0" dirty="0" err="1" smtClean="0"/>
              <a:t>would</a:t>
            </a:r>
            <a:r>
              <a:rPr lang="fr-FR" baseline="0" dirty="0" smtClean="0"/>
              <a:t> </a:t>
            </a:r>
            <a:r>
              <a:rPr lang="fr-FR" baseline="0" dirty="0" err="1" smtClean="0"/>
              <a:t>also</a:t>
            </a:r>
            <a:r>
              <a:rPr lang="fr-FR" baseline="0" dirty="0" smtClean="0"/>
              <a:t> </a:t>
            </a:r>
            <a:r>
              <a:rPr lang="fr-FR" baseline="0" dirty="0" err="1" smtClean="0"/>
              <a:t>like</a:t>
            </a:r>
            <a:r>
              <a:rPr lang="fr-FR" baseline="0" dirty="0" smtClean="0"/>
              <a:t> the </a:t>
            </a:r>
            <a:r>
              <a:rPr lang="fr-FR" baseline="0" dirty="0" err="1" smtClean="0"/>
              <a:t>answer</a:t>
            </a:r>
            <a:r>
              <a:rPr lang="fr-FR" baseline="0" dirty="0" smtClean="0"/>
              <a:t> a second question, </a:t>
            </a:r>
            <a:r>
              <a:rPr lang="fr-FR" baseline="0" dirty="0" err="1" smtClean="0"/>
              <a:t>namey</a:t>
            </a:r>
            <a:r>
              <a:rPr lang="fr-FR" baseline="0" dirty="0" smtClean="0"/>
              <a:t> to </a:t>
            </a:r>
            <a:r>
              <a:rPr lang="fr-FR" baseline="0" dirty="0" err="1" smtClean="0"/>
              <a:t>what</a:t>
            </a:r>
            <a:r>
              <a:rPr lang="fr-FR" baseline="0" dirty="0" smtClean="0"/>
              <a:t> </a:t>
            </a:r>
            <a:r>
              <a:rPr lang="fr-FR" baseline="0" dirty="0" err="1" smtClean="0"/>
              <a:t>extent</a:t>
            </a:r>
            <a:r>
              <a:rPr lang="fr-FR" baseline="0" dirty="0" smtClean="0"/>
              <a:t> the use of </a:t>
            </a:r>
            <a:r>
              <a:rPr lang="fr-FR" baseline="0" dirty="0" err="1" smtClean="0"/>
              <a:t>given</a:t>
            </a:r>
            <a:r>
              <a:rPr lang="fr-FR" baseline="0" dirty="0" smtClean="0"/>
              <a:t> </a:t>
            </a:r>
            <a:r>
              <a:rPr lang="fr-FR" baseline="0" dirty="0" err="1" smtClean="0"/>
              <a:t>political</a:t>
            </a:r>
            <a:r>
              <a:rPr lang="fr-FR" baseline="0" dirty="0" smtClean="0"/>
              <a:t> </a:t>
            </a:r>
            <a:r>
              <a:rPr lang="fr-FR" baseline="0" dirty="0" err="1" smtClean="0"/>
              <a:t>metaphors</a:t>
            </a:r>
            <a:r>
              <a:rPr lang="fr-FR" baseline="0" dirty="0" smtClean="0"/>
              <a:t> in </a:t>
            </a:r>
            <a:r>
              <a:rPr lang="fr-FR" baseline="0" dirty="0" err="1" smtClean="0"/>
              <a:t>political</a:t>
            </a:r>
            <a:r>
              <a:rPr lang="fr-FR" baseline="0" dirty="0" smtClean="0"/>
              <a:t> or media </a:t>
            </a:r>
            <a:r>
              <a:rPr lang="fr-FR" baseline="0" dirty="0" err="1" smtClean="0"/>
              <a:t>discourse</a:t>
            </a:r>
            <a:r>
              <a:rPr lang="fr-FR" baseline="0" dirty="0" smtClean="0"/>
              <a:t> </a:t>
            </a:r>
            <a:r>
              <a:rPr lang="fr-FR" baseline="0" dirty="0" err="1" smtClean="0"/>
              <a:t>might</a:t>
            </a:r>
            <a:r>
              <a:rPr lang="fr-FR" baseline="0" dirty="0" smtClean="0"/>
              <a:t> have an impact on the </a:t>
            </a:r>
            <a:r>
              <a:rPr lang="fr-FR" baseline="0" dirty="0" err="1" smtClean="0"/>
              <a:t>citizen’s</a:t>
            </a:r>
            <a:r>
              <a:rPr lang="fr-FR" baseline="0" dirty="0" smtClean="0"/>
              <a:t> perception and </a:t>
            </a:r>
            <a:r>
              <a:rPr lang="fr-FR" baseline="0" dirty="0" err="1" smtClean="0"/>
              <a:t>comprehension</a:t>
            </a:r>
            <a:r>
              <a:rPr lang="fr-FR" baseline="0" dirty="0" smtClean="0"/>
              <a:t> pf </a:t>
            </a:r>
            <a:r>
              <a:rPr lang="fr-FR" baseline="0" dirty="0" err="1" smtClean="0"/>
              <a:t>political</a:t>
            </a:r>
            <a:r>
              <a:rPr lang="fr-FR" baseline="0" dirty="0" smtClean="0"/>
              <a:t> </a:t>
            </a:r>
            <a:r>
              <a:rPr lang="fr-FR" baseline="0" dirty="0" err="1" smtClean="0"/>
              <a:t>processes</a:t>
            </a:r>
            <a:r>
              <a:rPr lang="fr-FR" baseline="0" dirty="0" smtClean="0"/>
              <a:t>. It </a:t>
            </a:r>
            <a:r>
              <a:rPr lang="fr-FR" baseline="0" dirty="0" err="1" smtClean="0"/>
              <a:t>is</a:t>
            </a:r>
            <a:r>
              <a:rPr lang="fr-FR" baseline="0" dirty="0" smtClean="0"/>
              <a:t> </a:t>
            </a:r>
            <a:r>
              <a:rPr lang="fr-FR" baseline="0" dirty="0" err="1" smtClean="0"/>
              <a:t>often</a:t>
            </a:r>
            <a:r>
              <a:rPr lang="fr-FR" baseline="0" dirty="0" smtClean="0"/>
              <a:t> </a:t>
            </a:r>
            <a:r>
              <a:rPr lang="fr-FR" baseline="0" dirty="0" err="1" smtClean="0"/>
              <a:t>assumed</a:t>
            </a:r>
            <a:r>
              <a:rPr lang="fr-FR" baseline="0" dirty="0" smtClean="0"/>
              <a:t> </a:t>
            </a:r>
            <a:r>
              <a:rPr lang="fr-FR" baseline="0" dirty="0" err="1" smtClean="0"/>
              <a:t>that</a:t>
            </a:r>
            <a:r>
              <a:rPr lang="fr-FR" baseline="0" dirty="0" smtClean="0"/>
              <a:t> </a:t>
            </a:r>
            <a:r>
              <a:rPr lang="fr-FR" baseline="0" dirty="0" err="1" smtClean="0"/>
              <a:t>metaphors</a:t>
            </a:r>
            <a:r>
              <a:rPr lang="fr-FR" baseline="0" dirty="0" smtClean="0"/>
              <a:t> are </a:t>
            </a:r>
            <a:r>
              <a:rPr lang="fr-FR" baseline="0" dirty="0" err="1" smtClean="0"/>
              <a:t>used</a:t>
            </a:r>
            <a:r>
              <a:rPr lang="fr-FR" baseline="0" dirty="0" smtClean="0"/>
              <a:t> in </a:t>
            </a:r>
            <a:r>
              <a:rPr lang="fr-FR" baseline="0" dirty="0" err="1" smtClean="0"/>
              <a:t>poltics</a:t>
            </a:r>
            <a:r>
              <a:rPr lang="fr-FR" baseline="0" dirty="0" smtClean="0"/>
              <a:t> to persuade or </a:t>
            </a:r>
            <a:r>
              <a:rPr lang="fr-FR" baseline="0" dirty="0" err="1" smtClean="0"/>
              <a:t>convince</a:t>
            </a:r>
            <a:r>
              <a:rPr lang="fr-FR" baseline="0" dirty="0" smtClean="0"/>
              <a:t>, but </a:t>
            </a:r>
            <a:r>
              <a:rPr lang="fr-FR" baseline="0" dirty="0" err="1" smtClean="0"/>
              <a:t>does</a:t>
            </a:r>
            <a:r>
              <a:rPr lang="fr-FR" baseline="0" dirty="0" smtClean="0"/>
              <a:t> </a:t>
            </a:r>
            <a:r>
              <a:rPr lang="fr-FR" baseline="0" dirty="0" err="1" smtClean="0"/>
              <a:t>it</a:t>
            </a:r>
            <a:r>
              <a:rPr lang="fr-FR" baseline="0" dirty="0" smtClean="0"/>
              <a:t> </a:t>
            </a:r>
            <a:r>
              <a:rPr lang="fr-FR" baseline="0" dirty="0" err="1" smtClean="0"/>
              <a:t>really</a:t>
            </a:r>
            <a:r>
              <a:rPr lang="fr-FR" baseline="0" dirty="0" smtClean="0"/>
              <a:t> </a:t>
            </a:r>
            <a:r>
              <a:rPr lang="fr-FR" baseline="0" dirty="0" err="1" smtClean="0"/>
              <a:t>work</a:t>
            </a:r>
            <a:r>
              <a:rPr lang="fr-FR" baseline="0" dirty="0" smtClean="0"/>
              <a:t>?</a:t>
            </a:r>
          </a:p>
          <a:p>
            <a:r>
              <a:rPr lang="fr-FR" baseline="0" dirty="0" smtClean="0"/>
              <a:t>And i </a:t>
            </a:r>
            <a:r>
              <a:rPr lang="fr-FR" baseline="0" dirty="0" err="1" smtClean="0"/>
              <a:t>should</a:t>
            </a:r>
            <a:r>
              <a:rPr lang="fr-FR" baseline="0" dirty="0" smtClean="0"/>
              <a:t> mention </a:t>
            </a:r>
            <a:r>
              <a:rPr lang="fr-FR" baseline="0" dirty="0" err="1" smtClean="0"/>
              <a:t>that</a:t>
            </a:r>
            <a:r>
              <a:rPr lang="fr-FR" baseline="0" dirty="0" smtClean="0"/>
              <a:t> </a:t>
            </a:r>
            <a:r>
              <a:rPr lang="fr-FR" baseline="0" dirty="0" err="1" smtClean="0"/>
              <a:t>weare</a:t>
            </a:r>
            <a:r>
              <a:rPr lang="fr-FR" baseline="0" dirty="0" smtClean="0"/>
              <a:t> </a:t>
            </a:r>
            <a:r>
              <a:rPr lang="fr-FR" baseline="0" dirty="0" err="1" smtClean="0"/>
              <a:t>particularly</a:t>
            </a:r>
            <a:r>
              <a:rPr lang="fr-FR" baseline="0" dirty="0" smtClean="0"/>
              <a:t> </a:t>
            </a:r>
            <a:r>
              <a:rPr lang="fr-FR" baseline="0" dirty="0" err="1" smtClean="0"/>
              <a:t>interested</a:t>
            </a:r>
            <a:r>
              <a:rPr lang="fr-FR" baseline="0" dirty="0" smtClean="0"/>
              <a:t> in the 2007-2010 </a:t>
            </a:r>
            <a:r>
              <a:rPr lang="fr-FR" baseline="0" dirty="0" err="1" smtClean="0"/>
              <a:t>period</a:t>
            </a:r>
            <a:r>
              <a:rPr lang="fr-FR" baseline="0" dirty="0" smtClean="0"/>
              <a:t>, </a:t>
            </a:r>
            <a:r>
              <a:rPr lang="fr-FR" baseline="0" dirty="0" err="1" smtClean="0"/>
              <a:t>during</a:t>
            </a:r>
            <a:r>
              <a:rPr lang="fr-FR" baseline="0" dirty="0" smtClean="0"/>
              <a:t> </a:t>
            </a:r>
            <a:r>
              <a:rPr lang="fr-FR" baseline="0" dirty="0" err="1" smtClean="0"/>
              <a:t>which</a:t>
            </a:r>
            <a:r>
              <a:rPr lang="fr-FR" baseline="0" dirty="0" smtClean="0"/>
              <a:t> </a:t>
            </a:r>
            <a:r>
              <a:rPr lang="fr-FR" baseline="0" dirty="0" err="1" smtClean="0"/>
              <a:t>Belgium</a:t>
            </a:r>
            <a:r>
              <a:rPr lang="fr-FR" baseline="0" dirty="0" smtClean="0"/>
              <a:t> has </a:t>
            </a:r>
            <a:r>
              <a:rPr lang="fr-FR" baseline="0" dirty="0" err="1" smtClean="0"/>
              <a:t>kown</a:t>
            </a:r>
            <a:r>
              <a:rPr lang="fr-FR" baseline="0" dirty="0" smtClean="0"/>
              <a:t> an </a:t>
            </a:r>
            <a:r>
              <a:rPr lang="fr-FR" baseline="0" dirty="0" err="1" smtClean="0"/>
              <a:t>unpreceded</a:t>
            </a:r>
            <a:r>
              <a:rPr lang="fr-FR" baseline="0" dirty="0" smtClean="0"/>
              <a:t> </a:t>
            </a:r>
            <a:r>
              <a:rPr lang="fr-FR" baseline="0" dirty="0" err="1" smtClean="0"/>
              <a:t>instituy-tona</a:t>
            </a:r>
            <a:r>
              <a:rPr lang="fr-FR" baseline="0" dirty="0" smtClean="0"/>
              <a:t> </a:t>
            </a:r>
            <a:r>
              <a:rPr lang="fr-FR" baseline="0" dirty="0" err="1" smtClean="0"/>
              <a:t>crisis</a:t>
            </a:r>
            <a:r>
              <a:rPr lang="fr-FR" baseline="0" dirty="0" smtClean="0"/>
              <a:t> </a:t>
            </a:r>
          </a:p>
          <a:p>
            <a:r>
              <a:rPr lang="fr-FR" baseline="0" dirty="0" err="1" smtClean="0"/>
              <a:t>Today’s</a:t>
            </a:r>
            <a:r>
              <a:rPr lang="fr-FR" baseline="0" dirty="0" smtClean="0"/>
              <a:t> contribution </a:t>
            </a:r>
            <a:r>
              <a:rPr lang="fr-FR" baseline="0" dirty="0" err="1" smtClean="0"/>
              <a:t>is</a:t>
            </a:r>
            <a:r>
              <a:rPr lang="fr-FR" baseline="0" dirty="0" smtClean="0"/>
              <a:t> a first </a:t>
            </a:r>
            <a:r>
              <a:rPr lang="fr-FR" baseline="0" dirty="0" err="1" smtClean="0"/>
              <a:t>step</a:t>
            </a:r>
            <a:r>
              <a:rPr lang="fr-FR" baseline="0" dirty="0" smtClean="0"/>
              <a:t> in </a:t>
            </a:r>
            <a:r>
              <a:rPr lang="fr-FR" baseline="0" dirty="0" err="1" smtClean="0"/>
              <a:t>this</a:t>
            </a:r>
            <a:r>
              <a:rPr lang="fr-FR" baseline="0" dirty="0" smtClean="0"/>
              <a:t> </a:t>
            </a:r>
            <a:r>
              <a:rPr lang="fr-FR" baseline="0" dirty="0" err="1" smtClean="0"/>
              <a:t>interdisciplinary</a:t>
            </a:r>
            <a:r>
              <a:rPr lang="fr-FR" baseline="0" dirty="0" smtClean="0"/>
              <a:t> </a:t>
            </a:r>
            <a:r>
              <a:rPr lang="fr-FR" baseline="0" dirty="0" err="1" smtClean="0"/>
              <a:t>porject</a:t>
            </a:r>
            <a:endParaRPr lang="fr-FR" dirty="0"/>
          </a:p>
        </p:txBody>
      </p:sp>
      <p:sp>
        <p:nvSpPr>
          <p:cNvPr id="4" name="Espace réservé du numéro de diapositive 3"/>
          <p:cNvSpPr>
            <a:spLocks noGrp="1"/>
          </p:cNvSpPr>
          <p:nvPr>
            <p:ph type="sldNum" sz="quarter" idx="10"/>
          </p:nvPr>
        </p:nvSpPr>
        <p:spPr/>
        <p:txBody>
          <a:bodyPr/>
          <a:lstStyle/>
          <a:p>
            <a:fld id="{CA5D3BF3-D352-46FC-8343-31F56E6730EA}" type="slidenum">
              <a:rPr lang="fr-FR" smtClean="0"/>
              <a:pPr/>
              <a:t>2</a:t>
            </a:fld>
            <a:endParaRPr lang="fr-FR"/>
          </a:p>
        </p:txBody>
      </p:sp>
    </p:spTree>
    <p:extLst>
      <p:ext uri="{BB962C8B-B14F-4D97-AF65-F5344CB8AC3E}">
        <p14:creationId xmlns:p14="http://schemas.microsoft.com/office/powerpoint/2010/main" val="198215875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err="1" smtClean="0"/>
              <a:t>We</a:t>
            </a:r>
            <a:r>
              <a:rPr lang="fr-FR" dirty="0" smtClean="0"/>
              <a:t> have </a:t>
            </a:r>
            <a:r>
              <a:rPr lang="fr-FR" dirty="0" err="1" smtClean="0"/>
              <a:t>found</a:t>
            </a:r>
            <a:r>
              <a:rPr lang="fr-FR" dirty="0" smtClean="0"/>
              <a:t> </a:t>
            </a:r>
            <a:r>
              <a:rPr lang="fr-FR" dirty="0" err="1" smtClean="0"/>
              <a:t>evidence</a:t>
            </a:r>
            <a:r>
              <a:rPr lang="fr-FR" dirty="0" smtClean="0"/>
              <a:t> for the </a:t>
            </a:r>
            <a:r>
              <a:rPr lang="fr-FR" dirty="0" err="1" smtClean="0"/>
              <a:t>following</a:t>
            </a:r>
            <a:r>
              <a:rPr lang="fr-FR" dirty="0" smtClean="0"/>
              <a:t> </a:t>
            </a:r>
            <a:r>
              <a:rPr lang="fr-FR" dirty="0" err="1" smtClean="0"/>
              <a:t>domains</a:t>
            </a:r>
            <a:endParaRPr lang="fr-FR" dirty="0" smtClean="0"/>
          </a:p>
          <a:p>
            <a:r>
              <a:rPr lang="fr-FR" dirty="0" err="1" smtClean="0"/>
              <a:t>Metaphors</a:t>
            </a:r>
            <a:r>
              <a:rPr lang="fr-FR" dirty="0" smtClean="0"/>
              <a:t> </a:t>
            </a:r>
            <a:r>
              <a:rPr lang="fr-FR" dirty="0" err="1" smtClean="0"/>
              <a:t>related</a:t>
            </a:r>
            <a:r>
              <a:rPr lang="fr-FR" dirty="0" smtClean="0"/>
              <a:t> to the </a:t>
            </a:r>
            <a:r>
              <a:rPr lang="fr-FR" dirty="0" err="1" smtClean="0"/>
              <a:t>path</a:t>
            </a:r>
            <a:r>
              <a:rPr lang="fr-FR" dirty="0" smtClean="0"/>
              <a:t> </a:t>
            </a:r>
            <a:r>
              <a:rPr lang="fr-FR" dirty="0" err="1" smtClean="0"/>
              <a:t>domain</a:t>
            </a:r>
            <a:endParaRPr lang="fr-FR" dirty="0" smtClean="0"/>
          </a:p>
          <a:p>
            <a:r>
              <a:rPr lang="fr-FR" dirty="0" smtClean="0"/>
              <a:t>I </a:t>
            </a:r>
            <a:r>
              <a:rPr lang="fr-FR" dirty="0" err="1" smtClean="0"/>
              <a:t>obviously</a:t>
            </a:r>
            <a:r>
              <a:rPr lang="fr-FR" dirty="0" smtClean="0"/>
              <a:t> </a:t>
            </a:r>
            <a:r>
              <a:rPr lang="fr-FR" dirty="0" err="1" smtClean="0"/>
              <a:t>won’t</a:t>
            </a:r>
            <a:r>
              <a:rPr lang="fr-FR" dirty="0" smtClean="0"/>
              <a:t> have the time to </a:t>
            </a:r>
            <a:r>
              <a:rPr lang="fr-FR" dirty="0" err="1" smtClean="0"/>
              <a:t>discuss</a:t>
            </a:r>
            <a:r>
              <a:rPr lang="fr-FR" dirty="0" smtClean="0"/>
              <a:t> </a:t>
            </a:r>
            <a:r>
              <a:rPr lang="fr-FR" dirty="0" err="1" smtClean="0"/>
              <a:t>them</a:t>
            </a:r>
            <a:r>
              <a:rPr lang="fr-FR" dirty="0" smtClean="0"/>
              <a:t> all in </a:t>
            </a:r>
            <a:r>
              <a:rPr lang="fr-FR" dirty="0" err="1" smtClean="0"/>
              <a:t>detail</a:t>
            </a:r>
            <a:r>
              <a:rPr lang="fr-FR" dirty="0" smtClean="0"/>
              <a:t> (a lot of </a:t>
            </a:r>
            <a:r>
              <a:rPr lang="fr-FR" dirty="0" err="1" smtClean="0"/>
              <a:t>interesting</a:t>
            </a:r>
            <a:r>
              <a:rPr lang="fr-FR" dirty="0" smtClean="0"/>
              <a:t> data but </a:t>
            </a:r>
            <a:r>
              <a:rPr lang="fr-FR" dirty="0" err="1" smtClean="0"/>
              <a:t>itwould</a:t>
            </a:r>
            <a:r>
              <a:rPr lang="fr-FR" baseline="0" dirty="0" smtClean="0"/>
              <a:t> </a:t>
            </a:r>
            <a:r>
              <a:rPr lang="fr-FR" baseline="0" dirty="0" err="1" smtClean="0"/>
              <a:t>deserve</a:t>
            </a:r>
            <a:r>
              <a:rPr lang="fr-FR" baseline="0" dirty="0" smtClean="0"/>
              <a:t> </a:t>
            </a:r>
            <a:r>
              <a:rPr lang="fr-FR" baseline="0" dirty="0" err="1" smtClean="0"/>
              <a:t>abnother</a:t>
            </a:r>
            <a:r>
              <a:rPr lang="fr-FR" baseline="0" dirty="0" smtClean="0"/>
              <a:t> conference)</a:t>
            </a:r>
            <a:r>
              <a:rPr lang="fr-FR" dirty="0" smtClean="0"/>
              <a:t>,</a:t>
            </a:r>
            <a:r>
              <a:rPr lang="fr-FR" baseline="0" dirty="0" smtClean="0"/>
              <a:t> but i </a:t>
            </a:r>
            <a:r>
              <a:rPr lang="fr-FR" baseline="0" dirty="0" err="1" smtClean="0"/>
              <a:t>will</a:t>
            </a:r>
            <a:r>
              <a:rPr lang="fr-FR" baseline="0" dirty="0" smtClean="0"/>
              <a:t> focus on </a:t>
            </a:r>
            <a:r>
              <a:rPr lang="fr-FR" baseline="0" dirty="0" err="1" smtClean="0"/>
              <a:t>some</a:t>
            </a:r>
            <a:r>
              <a:rPr lang="fr-FR" baseline="0" dirty="0" smtClean="0"/>
              <a:t> of </a:t>
            </a:r>
            <a:r>
              <a:rPr lang="fr-FR" baseline="0" dirty="0" err="1" smtClean="0"/>
              <a:t>them</a:t>
            </a:r>
            <a:r>
              <a:rPr lang="fr-FR" baseline="0" dirty="0" smtClean="0"/>
              <a:t>, and in the light of </a:t>
            </a:r>
            <a:r>
              <a:rPr lang="fr-FR" baseline="0" dirty="0" err="1" smtClean="0"/>
              <a:t>what</a:t>
            </a:r>
            <a:r>
              <a:rPr lang="fr-FR" baseline="0" dirty="0" smtClean="0"/>
              <a:t> </a:t>
            </a:r>
            <a:r>
              <a:rPr lang="fr-FR" baseline="0" dirty="0" err="1" smtClean="0"/>
              <a:t>we</a:t>
            </a:r>
            <a:r>
              <a:rPr lang="fr-FR" baseline="0" dirty="0" smtClean="0"/>
              <a:t> </a:t>
            </a:r>
            <a:r>
              <a:rPr lang="fr-FR" baseline="0" dirty="0" err="1" smtClean="0"/>
              <a:t>found</a:t>
            </a:r>
            <a:r>
              <a:rPr lang="fr-FR" baseline="0" dirty="0" smtClean="0"/>
              <a:t> in the </a:t>
            </a:r>
            <a:r>
              <a:rPr lang="fr-FR" baseline="0" dirty="0" err="1" smtClean="0"/>
              <a:t>citizen</a:t>
            </a:r>
            <a:r>
              <a:rPr lang="fr-FR" baseline="0" dirty="0" smtClean="0"/>
              <a:t> corpus, </a:t>
            </a:r>
            <a:r>
              <a:rPr lang="fr-FR" baseline="0" dirty="0" err="1" smtClean="0"/>
              <a:t>I’ll</a:t>
            </a:r>
            <a:r>
              <a:rPr lang="fr-FR" baseline="0" dirty="0" smtClean="0"/>
              <a:t> </a:t>
            </a:r>
            <a:r>
              <a:rPr lang="fr-FR" baseline="0" dirty="0" err="1" smtClean="0"/>
              <a:t>begin</a:t>
            </a:r>
            <a:r>
              <a:rPr lang="fr-FR" baseline="0" dirty="0" smtClean="0"/>
              <a:t> </a:t>
            </a:r>
            <a:r>
              <a:rPr lang="fr-FR" baseline="0" dirty="0" err="1" smtClean="0"/>
              <a:t>with</a:t>
            </a:r>
            <a:r>
              <a:rPr lang="fr-FR" baseline="0" dirty="0" smtClean="0"/>
              <a:t> the </a:t>
            </a:r>
            <a:r>
              <a:rPr lang="fr-FR" baseline="0" dirty="0" err="1" smtClean="0"/>
              <a:t>family</a:t>
            </a:r>
            <a:r>
              <a:rPr lang="fr-FR" baseline="0" dirty="0" smtClean="0"/>
              <a:t> </a:t>
            </a:r>
            <a:r>
              <a:rPr lang="fr-FR" baseline="0" dirty="0" err="1" smtClean="0"/>
              <a:t>domain</a:t>
            </a:r>
            <a:r>
              <a:rPr lang="fr-FR" baseline="0" dirty="0" smtClean="0"/>
              <a:t> and the machine </a:t>
            </a:r>
            <a:r>
              <a:rPr lang="fr-FR" baseline="0" dirty="0" err="1" smtClean="0"/>
              <a:t>domain</a:t>
            </a:r>
            <a:endParaRPr lang="fr-FR" dirty="0"/>
          </a:p>
        </p:txBody>
      </p:sp>
      <p:sp>
        <p:nvSpPr>
          <p:cNvPr id="4" name="Espace réservé du numéro de diapositive 3"/>
          <p:cNvSpPr>
            <a:spLocks noGrp="1"/>
          </p:cNvSpPr>
          <p:nvPr>
            <p:ph type="sldNum" sz="quarter" idx="10"/>
          </p:nvPr>
        </p:nvSpPr>
        <p:spPr/>
        <p:txBody>
          <a:bodyPr/>
          <a:lstStyle/>
          <a:p>
            <a:fld id="{CA5D3BF3-D352-46FC-8343-31F56E6730EA}" type="slidenum">
              <a:rPr lang="fr-FR" smtClean="0"/>
              <a:pPr/>
              <a:t>32</a:t>
            </a:fld>
            <a:endParaRPr lang="fr-FR"/>
          </a:p>
        </p:txBody>
      </p:sp>
    </p:spTree>
    <p:extLst>
      <p:ext uri="{BB962C8B-B14F-4D97-AF65-F5344CB8AC3E}">
        <p14:creationId xmlns:p14="http://schemas.microsoft.com/office/powerpoint/2010/main" val="310337876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err="1" smtClean="0"/>
              <a:t>Two</a:t>
            </a:r>
            <a:r>
              <a:rPr lang="fr-FR" baseline="0" dirty="0" smtClean="0"/>
              <a:t> </a:t>
            </a:r>
            <a:r>
              <a:rPr lang="fr-FR" baseline="0" dirty="0" err="1" smtClean="0"/>
              <a:t>partners</a:t>
            </a:r>
            <a:r>
              <a:rPr lang="fr-FR" baseline="0" dirty="0" smtClean="0"/>
              <a:t> living </a:t>
            </a:r>
            <a:r>
              <a:rPr lang="fr-FR" baseline="0" dirty="0" err="1" smtClean="0"/>
              <a:t>together</a:t>
            </a:r>
            <a:r>
              <a:rPr lang="fr-FR" baseline="0" dirty="0" smtClean="0"/>
              <a:t> or </a:t>
            </a:r>
            <a:r>
              <a:rPr lang="fr-FR" baseline="0" dirty="0" err="1" smtClean="0"/>
              <a:t>being</a:t>
            </a:r>
            <a:r>
              <a:rPr lang="fr-FR" baseline="0" dirty="0" smtClean="0"/>
              <a:t> </a:t>
            </a:r>
            <a:r>
              <a:rPr lang="fr-FR" baseline="0" dirty="0" err="1" smtClean="0"/>
              <a:t>bound</a:t>
            </a:r>
            <a:r>
              <a:rPr lang="fr-FR" baseline="0" dirty="0" smtClean="0"/>
              <a:t> by </a:t>
            </a:r>
            <a:r>
              <a:rPr lang="fr-FR" baseline="0" dirty="0" err="1" smtClean="0"/>
              <a:t>some</a:t>
            </a:r>
            <a:r>
              <a:rPr lang="fr-FR" baseline="0" dirty="0" smtClean="0"/>
              <a:t> </a:t>
            </a:r>
            <a:r>
              <a:rPr lang="fr-FR" baseline="0" dirty="0" err="1" smtClean="0"/>
              <a:t>kind</a:t>
            </a:r>
            <a:r>
              <a:rPr lang="fr-FR" baseline="0" dirty="0" smtClean="0"/>
              <a:t> of </a:t>
            </a:r>
            <a:r>
              <a:rPr lang="fr-FR" baseline="0" dirty="0" err="1" smtClean="0"/>
              <a:t>specal</a:t>
            </a:r>
            <a:r>
              <a:rPr lang="fr-FR" baseline="0" dirty="0" smtClean="0"/>
              <a:t> </a:t>
            </a:r>
            <a:r>
              <a:rPr lang="fr-FR" baseline="0" dirty="0" err="1" smtClean="0"/>
              <a:t>relationship</a:t>
            </a:r>
            <a:endParaRPr lang="fr-FR" dirty="0"/>
          </a:p>
        </p:txBody>
      </p:sp>
      <p:sp>
        <p:nvSpPr>
          <p:cNvPr id="4" name="Espace réservé du numéro de diapositive 3"/>
          <p:cNvSpPr>
            <a:spLocks noGrp="1"/>
          </p:cNvSpPr>
          <p:nvPr>
            <p:ph type="sldNum" sz="quarter" idx="10"/>
          </p:nvPr>
        </p:nvSpPr>
        <p:spPr/>
        <p:txBody>
          <a:bodyPr/>
          <a:lstStyle/>
          <a:p>
            <a:fld id="{CA5D3BF3-D352-46FC-8343-31F56E6730EA}" type="slidenum">
              <a:rPr lang="fr-FR" smtClean="0"/>
              <a:pPr/>
              <a:t>33</a:t>
            </a:fld>
            <a:endParaRPr lang="fr-FR"/>
          </a:p>
        </p:txBody>
      </p:sp>
    </p:spTree>
    <p:extLst>
      <p:ext uri="{BB962C8B-B14F-4D97-AF65-F5344CB8AC3E}">
        <p14:creationId xmlns:p14="http://schemas.microsoft.com/office/powerpoint/2010/main" val="310337876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err="1" smtClean="0"/>
              <a:t>Two</a:t>
            </a:r>
            <a:r>
              <a:rPr lang="fr-FR" baseline="0" dirty="0" smtClean="0"/>
              <a:t> </a:t>
            </a:r>
            <a:r>
              <a:rPr lang="fr-FR" baseline="0" dirty="0" err="1" smtClean="0"/>
              <a:t>partners</a:t>
            </a:r>
            <a:r>
              <a:rPr lang="fr-FR" baseline="0" dirty="0" smtClean="0"/>
              <a:t> living </a:t>
            </a:r>
            <a:r>
              <a:rPr lang="fr-FR" baseline="0" dirty="0" err="1" smtClean="0"/>
              <a:t>together</a:t>
            </a:r>
            <a:r>
              <a:rPr lang="fr-FR" baseline="0" dirty="0" smtClean="0"/>
              <a:t> or </a:t>
            </a:r>
            <a:r>
              <a:rPr lang="fr-FR" baseline="0" dirty="0" err="1" smtClean="0"/>
              <a:t>being</a:t>
            </a:r>
            <a:r>
              <a:rPr lang="fr-FR" baseline="0" dirty="0" smtClean="0"/>
              <a:t> </a:t>
            </a:r>
            <a:r>
              <a:rPr lang="fr-FR" baseline="0" dirty="0" err="1" smtClean="0"/>
              <a:t>bound</a:t>
            </a:r>
            <a:r>
              <a:rPr lang="fr-FR" baseline="0" dirty="0" smtClean="0"/>
              <a:t> by </a:t>
            </a:r>
            <a:r>
              <a:rPr lang="fr-FR" baseline="0" dirty="0" err="1" smtClean="0"/>
              <a:t>some</a:t>
            </a:r>
            <a:r>
              <a:rPr lang="fr-FR" baseline="0" dirty="0" smtClean="0"/>
              <a:t> </a:t>
            </a:r>
            <a:r>
              <a:rPr lang="fr-FR" baseline="0" dirty="0" err="1" smtClean="0"/>
              <a:t>kind</a:t>
            </a:r>
            <a:r>
              <a:rPr lang="fr-FR" baseline="0" dirty="0" smtClean="0"/>
              <a:t> of </a:t>
            </a:r>
            <a:r>
              <a:rPr lang="fr-FR" baseline="0" dirty="0" err="1" smtClean="0"/>
              <a:t>specal</a:t>
            </a:r>
            <a:r>
              <a:rPr lang="fr-FR" baseline="0" dirty="0" smtClean="0"/>
              <a:t> </a:t>
            </a:r>
            <a:r>
              <a:rPr lang="fr-FR" baseline="0" dirty="0" err="1" smtClean="0"/>
              <a:t>relationship</a:t>
            </a:r>
            <a:endParaRPr lang="fr-FR" dirty="0"/>
          </a:p>
        </p:txBody>
      </p:sp>
      <p:sp>
        <p:nvSpPr>
          <p:cNvPr id="4" name="Espace réservé du numéro de diapositive 3"/>
          <p:cNvSpPr>
            <a:spLocks noGrp="1"/>
          </p:cNvSpPr>
          <p:nvPr>
            <p:ph type="sldNum" sz="quarter" idx="10"/>
          </p:nvPr>
        </p:nvSpPr>
        <p:spPr/>
        <p:txBody>
          <a:bodyPr/>
          <a:lstStyle/>
          <a:p>
            <a:fld id="{CA5D3BF3-D352-46FC-8343-31F56E6730EA}" type="slidenum">
              <a:rPr lang="fr-FR" smtClean="0"/>
              <a:pPr/>
              <a:t>34</a:t>
            </a:fld>
            <a:endParaRPr lang="fr-FR"/>
          </a:p>
        </p:txBody>
      </p:sp>
    </p:spTree>
    <p:extLst>
      <p:ext uri="{BB962C8B-B14F-4D97-AF65-F5344CB8AC3E}">
        <p14:creationId xmlns:p14="http://schemas.microsoft.com/office/powerpoint/2010/main" val="310337876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I </a:t>
            </a:r>
            <a:r>
              <a:rPr lang="fr-FR" dirty="0" err="1" smtClean="0"/>
              <a:t>don’t</a:t>
            </a:r>
            <a:r>
              <a:rPr lang="fr-FR" dirty="0" smtClean="0"/>
              <a:t> </a:t>
            </a:r>
            <a:r>
              <a:rPr lang="fr-FR" dirty="0" err="1" smtClean="0"/>
              <a:t>really</a:t>
            </a:r>
            <a:r>
              <a:rPr lang="fr-FR" dirty="0" smtClean="0"/>
              <a:t> know to </a:t>
            </a:r>
            <a:r>
              <a:rPr lang="fr-FR" dirty="0" err="1" smtClean="0"/>
              <a:t>interpret</a:t>
            </a:r>
            <a:r>
              <a:rPr lang="fr-FR" dirty="0" smtClean="0"/>
              <a:t> </a:t>
            </a:r>
            <a:r>
              <a:rPr lang="fr-FR" dirty="0" err="1" smtClean="0"/>
              <a:t>this</a:t>
            </a:r>
            <a:r>
              <a:rPr lang="fr-FR" dirty="0" smtClean="0"/>
              <a:t>, </a:t>
            </a:r>
            <a:r>
              <a:rPr lang="fr-FR" dirty="0" err="1" smtClean="0"/>
              <a:t>wel</a:t>
            </a:r>
            <a:r>
              <a:rPr lang="fr-FR" dirty="0" smtClean="0"/>
              <a:t> </a:t>
            </a:r>
            <a:r>
              <a:rPr lang="fr-FR" dirty="0" err="1" smtClean="0"/>
              <a:t>obviously</a:t>
            </a:r>
            <a:r>
              <a:rPr lang="fr-FR" dirty="0" smtClean="0"/>
              <a:t> </a:t>
            </a:r>
            <a:r>
              <a:rPr lang="fr-FR" dirty="0" err="1" smtClean="0"/>
              <a:t>they’re</a:t>
            </a:r>
            <a:r>
              <a:rPr lang="fr-FR" dirty="0" smtClean="0"/>
              <a:t> </a:t>
            </a:r>
            <a:r>
              <a:rPr lang="fr-FR" dirty="0" err="1" smtClean="0"/>
              <a:t>playing</a:t>
            </a:r>
            <a:r>
              <a:rPr lang="fr-FR" dirty="0" smtClean="0"/>
              <a:t> </a:t>
            </a:r>
            <a:r>
              <a:rPr lang="fr-FR" dirty="0" err="1" smtClean="0"/>
              <a:t>here</a:t>
            </a:r>
            <a:r>
              <a:rPr lang="fr-FR" dirty="0" smtClean="0"/>
              <a:t> on the notion of, in the </a:t>
            </a:r>
            <a:r>
              <a:rPr lang="fr-FR" dirty="0" err="1" smtClean="0"/>
              <a:t>affairs</a:t>
            </a:r>
            <a:r>
              <a:rPr lang="fr-FR" dirty="0" smtClean="0"/>
              <a:t> </a:t>
            </a:r>
            <a:endParaRPr lang="fr-FR" dirty="0"/>
          </a:p>
        </p:txBody>
      </p:sp>
      <p:sp>
        <p:nvSpPr>
          <p:cNvPr id="4" name="Espace réservé du numéro de diapositive 3"/>
          <p:cNvSpPr>
            <a:spLocks noGrp="1"/>
          </p:cNvSpPr>
          <p:nvPr>
            <p:ph type="sldNum" sz="quarter" idx="10"/>
          </p:nvPr>
        </p:nvSpPr>
        <p:spPr/>
        <p:txBody>
          <a:bodyPr/>
          <a:lstStyle/>
          <a:p>
            <a:fld id="{CA5D3BF3-D352-46FC-8343-31F56E6730EA}" type="slidenum">
              <a:rPr lang="fr-FR" smtClean="0"/>
              <a:pPr/>
              <a:t>35</a:t>
            </a:fld>
            <a:endParaRPr lang="fr-FR"/>
          </a:p>
        </p:txBody>
      </p:sp>
    </p:spTree>
    <p:extLst>
      <p:ext uri="{BB962C8B-B14F-4D97-AF65-F5344CB8AC3E}">
        <p14:creationId xmlns:p14="http://schemas.microsoft.com/office/powerpoint/2010/main" val="310337876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I </a:t>
            </a:r>
            <a:r>
              <a:rPr lang="fr-FR" dirty="0" err="1" smtClean="0"/>
              <a:t>don’t</a:t>
            </a:r>
            <a:r>
              <a:rPr lang="fr-FR" dirty="0" smtClean="0"/>
              <a:t> </a:t>
            </a:r>
            <a:r>
              <a:rPr lang="fr-FR" dirty="0" err="1" smtClean="0"/>
              <a:t>really</a:t>
            </a:r>
            <a:r>
              <a:rPr lang="fr-FR" dirty="0" smtClean="0"/>
              <a:t> know to </a:t>
            </a:r>
            <a:r>
              <a:rPr lang="fr-FR" dirty="0" err="1" smtClean="0"/>
              <a:t>interpret</a:t>
            </a:r>
            <a:r>
              <a:rPr lang="fr-FR" dirty="0" smtClean="0"/>
              <a:t> </a:t>
            </a:r>
            <a:r>
              <a:rPr lang="fr-FR" dirty="0" err="1" smtClean="0"/>
              <a:t>this</a:t>
            </a:r>
            <a:r>
              <a:rPr lang="fr-FR" dirty="0" smtClean="0"/>
              <a:t>, </a:t>
            </a:r>
            <a:r>
              <a:rPr lang="fr-FR" dirty="0" err="1" smtClean="0"/>
              <a:t>wel</a:t>
            </a:r>
            <a:r>
              <a:rPr lang="fr-FR" dirty="0" smtClean="0"/>
              <a:t> </a:t>
            </a:r>
            <a:r>
              <a:rPr lang="fr-FR" dirty="0" err="1" smtClean="0"/>
              <a:t>obviously</a:t>
            </a:r>
            <a:r>
              <a:rPr lang="fr-FR" dirty="0" smtClean="0"/>
              <a:t> </a:t>
            </a:r>
            <a:r>
              <a:rPr lang="fr-FR" dirty="0" err="1" smtClean="0"/>
              <a:t>they’re</a:t>
            </a:r>
            <a:r>
              <a:rPr lang="fr-FR" dirty="0" smtClean="0"/>
              <a:t> </a:t>
            </a:r>
            <a:r>
              <a:rPr lang="fr-FR" dirty="0" err="1" smtClean="0"/>
              <a:t>playing</a:t>
            </a:r>
            <a:r>
              <a:rPr lang="fr-FR" dirty="0" smtClean="0"/>
              <a:t> </a:t>
            </a:r>
            <a:r>
              <a:rPr lang="fr-FR" dirty="0" err="1" smtClean="0"/>
              <a:t>here</a:t>
            </a:r>
            <a:r>
              <a:rPr lang="fr-FR" dirty="0" smtClean="0"/>
              <a:t> on the notion of, in the </a:t>
            </a:r>
            <a:r>
              <a:rPr lang="fr-FR" dirty="0" err="1" smtClean="0"/>
              <a:t>affairs</a:t>
            </a:r>
            <a:r>
              <a:rPr lang="fr-FR" dirty="0" smtClean="0"/>
              <a:t> </a:t>
            </a:r>
          </a:p>
          <a:p>
            <a:r>
              <a:rPr lang="fr-FR" dirty="0" err="1" smtClean="0"/>
              <a:t>Combined</a:t>
            </a:r>
            <a:r>
              <a:rPr lang="fr-FR" baseline="0" dirty="0" smtClean="0"/>
              <a:t> </a:t>
            </a:r>
            <a:r>
              <a:rPr lang="fr-FR" baseline="0" dirty="0" err="1" smtClean="0"/>
              <a:t>with</a:t>
            </a:r>
            <a:r>
              <a:rPr lang="fr-FR" baseline="0" dirty="0" smtClean="0"/>
              <a:t> the </a:t>
            </a:r>
            <a:r>
              <a:rPr lang="fr-FR" baseline="0" dirty="0" err="1" smtClean="0"/>
              <a:t>repeated</a:t>
            </a:r>
            <a:r>
              <a:rPr lang="fr-FR" baseline="0" dirty="0" smtClean="0"/>
              <a:t> uses of </a:t>
            </a:r>
            <a:r>
              <a:rPr lang="fr-FR" baseline="0" dirty="0" err="1" smtClean="0"/>
              <a:t>words</a:t>
            </a:r>
            <a:r>
              <a:rPr lang="fr-FR" baseline="0" dirty="0" smtClean="0"/>
              <a:t> </a:t>
            </a:r>
            <a:r>
              <a:rPr lang="fr-FR" baseline="0" dirty="0" err="1" smtClean="0"/>
              <a:t>like</a:t>
            </a:r>
            <a:r>
              <a:rPr lang="fr-FR" baseline="0" dirty="0" smtClean="0"/>
              <a:t> </a:t>
            </a:r>
            <a:r>
              <a:rPr lang="fr-FR" baseline="0" dirty="0" err="1" smtClean="0"/>
              <a:t>optimize</a:t>
            </a:r>
            <a:r>
              <a:rPr lang="fr-FR" baseline="0" dirty="0" smtClean="0"/>
              <a:t> the </a:t>
            </a:r>
            <a:r>
              <a:rPr lang="fr-FR" baseline="0" dirty="0" err="1" smtClean="0"/>
              <a:t>fonctionning</a:t>
            </a:r>
            <a:r>
              <a:rPr lang="fr-FR" baseline="0" dirty="0" smtClean="0"/>
              <a:t> of the </a:t>
            </a:r>
            <a:r>
              <a:rPr lang="fr-FR" baseline="0" dirty="0" err="1" smtClean="0"/>
              <a:t>feder</a:t>
            </a:r>
            <a:endParaRPr lang="fr-FR" baseline="0" dirty="0" smtClean="0"/>
          </a:p>
          <a:p>
            <a:r>
              <a:rPr lang="fr-FR" baseline="0" dirty="0" smtClean="0"/>
              <a:t>+ simplification of the </a:t>
            </a:r>
            <a:r>
              <a:rPr lang="fr-FR" baseline="0" dirty="0" err="1" smtClean="0"/>
              <a:t>working</a:t>
            </a:r>
            <a:r>
              <a:rPr lang="fr-FR" baseline="0" dirty="0" smtClean="0"/>
              <a:t> of the </a:t>
            </a:r>
            <a:r>
              <a:rPr lang="fr-FR" baseline="0" dirty="0" err="1" smtClean="0"/>
              <a:t>federal</a:t>
            </a:r>
            <a:r>
              <a:rPr lang="fr-FR" baseline="0" dirty="0" smtClean="0"/>
              <a:t> state…, </a:t>
            </a:r>
            <a:r>
              <a:rPr lang="fr-FR" baseline="0" dirty="0" err="1" smtClean="0"/>
              <a:t>optimization</a:t>
            </a:r>
            <a:r>
              <a:rPr lang="fr-FR" baseline="0" dirty="0" smtClean="0"/>
              <a:t>, </a:t>
            </a:r>
            <a:r>
              <a:rPr lang="fr-FR" baseline="0" dirty="0" err="1" smtClean="0"/>
              <a:t>lack</a:t>
            </a:r>
            <a:r>
              <a:rPr lang="fr-FR" baseline="0" dirty="0" smtClean="0"/>
              <a:t> of </a:t>
            </a:r>
            <a:r>
              <a:rPr lang="fr-FR" baseline="0" dirty="0" err="1" smtClean="0"/>
              <a:t>efficiency</a:t>
            </a:r>
            <a:r>
              <a:rPr lang="fr-FR" baseline="0" dirty="0" smtClean="0"/>
              <a:t> </a:t>
            </a:r>
            <a:r>
              <a:rPr lang="fr-FR" baseline="0" dirty="0" err="1" smtClean="0"/>
              <a:t>can</a:t>
            </a:r>
            <a:r>
              <a:rPr lang="fr-FR" baseline="0" dirty="0" smtClean="0"/>
              <a:t> </a:t>
            </a:r>
            <a:r>
              <a:rPr lang="fr-FR" baseline="0" dirty="0" err="1" smtClean="0"/>
              <a:t>be</a:t>
            </a:r>
            <a:r>
              <a:rPr lang="fr-FR" baseline="0" dirty="0" smtClean="0"/>
              <a:t> </a:t>
            </a:r>
            <a:r>
              <a:rPr lang="fr-FR" baseline="0" dirty="0" err="1" smtClean="0"/>
              <a:t>seen</a:t>
            </a:r>
            <a:r>
              <a:rPr lang="fr-FR" baseline="0" dirty="0" smtClean="0"/>
              <a:t> as </a:t>
            </a:r>
            <a:r>
              <a:rPr lang="fr-FR" baseline="0" dirty="0" err="1" smtClean="0"/>
              <a:t>reinforcing</a:t>
            </a:r>
            <a:r>
              <a:rPr lang="fr-FR" baseline="0" dirty="0" smtClean="0"/>
              <a:t> </a:t>
            </a:r>
            <a:r>
              <a:rPr lang="fr-FR" baseline="0" dirty="0" err="1" smtClean="0"/>
              <a:t>this</a:t>
            </a:r>
            <a:r>
              <a:rPr lang="fr-FR" baseline="0" dirty="0" smtClean="0"/>
              <a:t> </a:t>
            </a:r>
            <a:r>
              <a:rPr lang="fr-FR" baseline="0" dirty="0" err="1" smtClean="0"/>
              <a:t>view</a:t>
            </a:r>
            <a:endParaRPr lang="fr-FR" baseline="0" dirty="0" smtClean="0"/>
          </a:p>
          <a:p>
            <a:r>
              <a:rPr lang="fr-FR" baseline="0" dirty="0" smtClean="0"/>
              <a:t>As in the </a:t>
            </a:r>
            <a:r>
              <a:rPr lang="fr-FR" baseline="0" dirty="0" err="1" smtClean="0"/>
              <a:t>citizens</a:t>
            </a:r>
            <a:r>
              <a:rPr lang="fr-FR" baseline="0" dirty="0" smtClean="0"/>
              <a:t>’ corpus, </a:t>
            </a:r>
            <a:r>
              <a:rPr lang="fr-FR" baseline="0" dirty="0" err="1" smtClean="0"/>
              <a:t>these</a:t>
            </a:r>
            <a:r>
              <a:rPr lang="fr-FR" baseline="0" dirty="0" smtClean="0"/>
              <a:t> </a:t>
            </a:r>
            <a:r>
              <a:rPr lang="fr-FR" baseline="0" dirty="0" err="1" smtClean="0"/>
              <a:t>examples</a:t>
            </a:r>
            <a:r>
              <a:rPr lang="fr-FR" baseline="0" dirty="0" smtClean="0"/>
              <a:t> point to a machine </a:t>
            </a:r>
            <a:r>
              <a:rPr lang="fr-FR" baseline="0" dirty="0" err="1" smtClean="0"/>
              <a:t>which</a:t>
            </a:r>
            <a:r>
              <a:rPr lang="fr-FR" baseline="0" dirty="0" smtClean="0"/>
              <a:t> </a:t>
            </a:r>
            <a:r>
              <a:rPr lang="fr-FR" baseline="0" dirty="0" err="1" smtClean="0"/>
              <a:t>is</a:t>
            </a:r>
            <a:r>
              <a:rPr lang="fr-FR" baseline="0" dirty="0" smtClean="0"/>
              <a:t> not </a:t>
            </a:r>
            <a:r>
              <a:rPr lang="fr-FR" baseline="0" dirty="0" err="1" smtClean="0"/>
              <a:t>functionning</a:t>
            </a:r>
            <a:r>
              <a:rPr lang="fr-FR" baseline="0" dirty="0" smtClean="0"/>
              <a:t> </a:t>
            </a:r>
            <a:r>
              <a:rPr lang="fr-FR" baseline="0" dirty="0" err="1" smtClean="0"/>
              <a:t>efficiently</a:t>
            </a:r>
            <a:r>
              <a:rPr lang="fr-FR" baseline="0" dirty="0" smtClean="0"/>
              <a:t> </a:t>
            </a:r>
            <a:r>
              <a:rPr lang="fr-FR" baseline="0" dirty="0" err="1" smtClean="0"/>
              <a:t>enough</a:t>
            </a:r>
            <a:endParaRPr lang="fr-FR" dirty="0"/>
          </a:p>
        </p:txBody>
      </p:sp>
      <p:sp>
        <p:nvSpPr>
          <p:cNvPr id="4" name="Espace réservé du numéro de diapositive 3"/>
          <p:cNvSpPr>
            <a:spLocks noGrp="1"/>
          </p:cNvSpPr>
          <p:nvPr>
            <p:ph type="sldNum" sz="quarter" idx="10"/>
          </p:nvPr>
        </p:nvSpPr>
        <p:spPr/>
        <p:txBody>
          <a:bodyPr/>
          <a:lstStyle/>
          <a:p>
            <a:fld id="{CA5D3BF3-D352-46FC-8343-31F56E6730EA}" type="slidenum">
              <a:rPr lang="fr-FR" smtClean="0"/>
              <a:pPr/>
              <a:t>36</a:t>
            </a:fld>
            <a:endParaRPr lang="fr-FR"/>
          </a:p>
        </p:txBody>
      </p:sp>
    </p:spTree>
    <p:extLst>
      <p:ext uri="{BB962C8B-B14F-4D97-AF65-F5344CB8AC3E}">
        <p14:creationId xmlns:p14="http://schemas.microsoft.com/office/powerpoint/2010/main" val="310337876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I </a:t>
            </a:r>
            <a:r>
              <a:rPr lang="fr-FR" dirty="0" err="1" smtClean="0"/>
              <a:t>don’t</a:t>
            </a:r>
            <a:r>
              <a:rPr lang="fr-FR" dirty="0" smtClean="0"/>
              <a:t> </a:t>
            </a:r>
            <a:r>
              <a:rPr lang="fr-FR" dirty="0" err="1" smtClean="0"/>
              <a:t>really</a:t>
            </a:r>
            <a:r>
              <a:rPr lang="fr-FR" dirty="0" smtClean="0"/>
              <a:t> know to </a:t>
            </a:r>
            <a:r>
              <a:rPr lang="fr-FR" dirty="0" err="1" smtClean="0"/>
              <a:t>interpret</a:t>
            </a:r>
            <a:r>
              <a:rPr lang="fr-FR" dirty="0" smtClean="0"/>
              <a:t> </a:t>
            </a:r>
            <a:r>
              <a:rPr lang="fr-FR" dirty="0" err="1" smtClean="0"/>
              <a:t>this</a:t>
            </a:r>
            <a:r>
              <a:rPr lang="fr-FR" dirty="0" smtClean="0"/>
              <a:t>, </a:t>
            </a:r>
            <a:r>
              <a:rPr lang="fr-FR" dirty="0" err="1" smtClean="0"/>
              <a:t>wel</a:t>
            </a:r>
            <a:r>
              <a:rPr lang="fr-FR" dirty="0" smtClean="0"/>
              <a:t> </a:t>
            </a:r>
            <a:r>
              <a:rPr lang="fr-FR" dirty="0" err="1" smtClean="0"/>
              <a:t>obviously</a:t>
            </a:r>
            <a:r>
              <a:rPr lang="fr-FR" dirty="0" smtClean="0"/>
              <a:t> </a:t>
            </a:r>
            <a:r>
              <a:rPr lang="fr-FR" dirty="0" err="1" smtClean="0"/>
              <a:t>they’re</a:t>
            </a:r>
            <a:r>
              <a:rPr lang="fr-FR" dirty="0" smtClean="0"/>
              <a:t> </a:t>
            </a:r>
            <a:r>
              <a:rPr lang="fr-FR" dirty="0" err="1" smtClean="0"/>
              <a:t>playing</a:t>
            </a:r>
            <a:r>
              <a:rPr lang="fr-FR" dirty="0" smtClean="0"/>
              <a:t> </a:t>
            </a:r>
            <a:r>
              <a:rPr lang="fr-FR" dirty="0" err="1" smtClean="0"/>
              <a:t>here</a:t>
            </a:r>
            <a:r>
              <a:rPr lang="fr-FR" dirty="0" smtClean="0"/>
              <a:t> on the notion of, in the </a:t>
            </a:r>
            <a:r>
              <a:rPr lang="fr-FR" dirty="0" err="1" smtClean="0"/>
              <a:t>affairs</a:t>
            </a:r>
            <a:r>
              <a:rPr lang="fr-FR" dirty="0" smtClean="0"/>
              <a:t> </a:t>
            </a:r>
            <a:endParaRPr lang="fr-FR" dirty="0"/>
          </a:p>
        </p:txBody>
      </p:sp>
      <p:sp>
        <p:nvSpPr>
          <p:cNvPr id="4" name="Espace réservé du numéro de diapositive 3"/>
          <p:cNvSpPr>
            <a:spLocks noGrp="1"/>
          </p:cNvSpPr>
          <p:nvPr>
            <p:ph type="sldNum" sz="quarter" idx="10"/>
          </p:nvPr>
        </p:nvSpPr>
        <p:spPr/>
        <p:txBody>
          <a:bodyPr/>
          <a:lstStyle/>
          <a:p>
            <a:fld id="{CA5D3BF3-D352-46FC-8343-31F56E6730EA}" type="slidenum">
              <a:rPr lang="fr-FR" smtClean="0"/>
              <a:pPr/>
              <a:t>37</a:t>
            </a:fld>
            <a:endParaRPr lang="fr-FR"/>
          </a:p>
        </p:txBody>
      </p:sp>
    </p:spTree>
    <p:extLst>
      <p:ext uri="{BB962C8B-B14F-4D97-AF65-F5344CB8AC3E}">
        <p14:creationId xmlns:p14="http://schemas.microsoft.com/office/powerpoint/2010/main" val="310337876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fr-FR" dirty="0" smtClean="0"/>
              <a:t>(</a:t>
            </a:r>
            <a:r>
              <a:rPr lang="fr-FR" dirty="0" err="1" smtClean="0"/>
              <a:t>conventional</a:t>
            </a:r>
            <a:r>
              <a:rPr lang="fr-FR" dirty="0" smtClean="0"/>
              <a:t> </a:t>
            </a:r>
            <a:r>
              <a:rPr lang="fr-FR" dirty="0" err="1" smtClean="0"/>
              <a:t>conceptual</a:t>
            </a:r>
            <a:r>
              <a:rPr lang="fr-FR" dirty="0" smtClean="0"/>
              <a:t> </a:t>
            </a:r>
            <a:r>
              <a:rPr lang="fr-FR" dirty="0" err="1" smtClean="0"/>
              <a:t>metap</a:t>
            </a:r>
            <a:endParaRPr lang="fr-FR" dirty="0" smtClean="0"/>
          </a:p>
          <a:p>
            <a:endParaRPr lang="fr-FR" dirty="0"/>
          </a:p>
        </p:txBody>
      </p:sp>
      <p:sp>
        <p:nvSpPr>
          <p:cNvPr id="4" name="Espace réservé du numéro de diapositive 3"/>
          <p:cNvSpPr>
            <a:spLocks noGrp="1"/>
          </p:cNvSpPr>
          <p:nvPr>
            <p:ph type="sldNum" sz="quarter" idx="10"/>
          </p:nvPr>
        </p:nvSpPr>
        <p:spPr/>
        <p:txBody>
          <a:bodyPr/>
          <a:lstStyle/>
          <a:p>
            <a:fld id="{CA5D3BF3-D352-46FC-8343-31F56E6730EA}" type="slidenum">
              <a:rPr lang="fr-FR" smtClean="0"/>
              <a:pPr/>
              <a:t>39</a:t>
            </a:fld>
            <a:endParaRPr lang="fr-FR"/>
          </a:p>
        </p:txBody>
      </p:sp>
    </p:spTree>
    <p:extLst>
      <p:ext uri="{BB962C8B-B14F-4D97-AF65-F5344CB8AC3E}">
        <p14:creationId xmlns:p14="http://schemas.microsoft.com/office/powerpoint/2010/main" val="18141288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fr-FR" dirty="0" smtClean="0"/>
              <a:t>(</a:t>
            </a:r>
            <a:r>
              <a:rPr lang="fr-FR" dirty="0" err="1" smtClean="0"/>
              <a:t>conventional</a:t>
            </a:r>
            <a:r>
              <a:rPr lang="fr-FR" dirty="0" smtClean="0"/>
              <a:t> </a:t>
            </a:r>
            <a:r>
              <a:rPr lang="fr-FR" dirty="0" err="1" smtClean="0"/>
              <a:t>conceptual</a:t>
            </a:r>
            <a:r>
              <a:rPr lang="fr-FR" dirty="0" smtClean="0"/>
              <a:t> </a:t>
            </a:r>
            <a:r>
              <a:rPr lang="fr-FR" dirty="0" err="1" smtClean="0"/>
              <a:t>metap</a:t>
            </a:r>
            <a:endParaRPr lang="fr-FR" dirty="0" smtClean="0"/>
          </a:p>
          <a:p>
            <a:r>
              <a:rPr lang="fr-FR" dirty="0" err="1" smtClean="0"/>
              <a:t>Widespread</a:t>
            </a:r>
            <a:r>
              <a:rPr lang="fr-FR" dirty="0" smtClean="0"/>
              <a:t> </a:t>
            </a:r>
            <a:r>
              <a:rPr lang="fr-FR" dirty="0" err="1" smtClean="0"/>
              <a:t>metaphors</a:t>
            </a:r>
            <a:r>
              <a:rPr lang="fr-FR" dirty="0" smtClean="0"/>
              <a:t>: </a:t>
            </a:r>
            <a:r>
              <a:rPr lang="fr-FR" dirty="0" err="1" smtClean="0"/>
              <a:t>used</a:t>
            </a:r>
            <a:r>
              <a:rPr lang="fr-FR" smtClean="0"/>
              <a:t> )</a:t>
            </a:r>
            <a:endParaRPr lang="fr-FR"/>
          </a:p>
        </p:txBody>
      </p:sp>
      <p:sp>
        <p:nvSpPr>
          <p:cNvPr id="4" name="Espace réservé du numéro de diapositive 3"/>
          <p:cNvSpPr>
            <a:spLocks noGrp="1"/>
          </p:cNvSpPr>
          <p:nvPr>
            <p:ph type="sldNum" sz="quarter" idx="10"/>
          </p:nvPr>
        </p:nvSpPr>
        <p:spPr/>
        <p:txBody>
          <a:bodyPr/>
          <a:lstStyle/>
          <a:p>
            <a:fld id="{CA5D3BF3-D352-46FC-8343-31F56E6730EA}" type="slidenum">
              <a:rPr lang="fr-FR" smtClean="0"/>
              <a:pPr/>
              <a:t>40</a:t>
            </a:fld>
            <a:endParaRPr lang="fr-FR"/>
          </a:p>
        </p:txBody>
      </p:sp>
    </p:spTree>
    <p:extLst>
      <p:ext uri="{BB962C8B-B14F-4D97-AF65-F5344CB8AC3E}">
        <p14:creationId xmlns:p14="http://schemas.microsoft.com/office/powerpoint/2010/main" val="18141288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fr-FR" dirty="0" smtClean="0"/>
              <a:t>(</a:t>
            </a:r>
            <a:r>
              <a:rPr lang="fr-FR" dirty="0" err="1" smtClean="0"/>
              <a:t>conventional</a:t>
            </a:r>
            <a:r>
              <a:rPr lang="fr-FR" dirty="0" smtClean="0"/>
              <a:t> </a:t>
            </a:r>
            <a:r>
              <a:rPr lang="fr-FR" dirty="0" err="1" smtClean="0"/>
              <a:t>conceptual</a:t>
            </a:r>
            <a:r>
              <a:rPr lang="fr-FR" dirty="0" smtClean="0"/>
              <a:t> </a:t>
            </a:r>
            <a:r>
              <a:rPr lang="fr-FR" dirty="0" err="1" smtClean="0"/>
              <a:t>metap</a:t>
            </a:r>
            <a:endParaRPr lang="fr-FR" dirty="0" smtClean="0"/>
          </a:p>
          <a:p>
            <a:r>
              <a:rPr lang="fr-FR" dirty="0" err="1" smtClean="0"/>
              <a:t>Widespread</a:t>
            </a:r>
            <a:r>
              <a:rPr lang="fr-FR" dirty="0" smtClean="0"/>
              <a:t> </a:t>
            </a:r>
            <a:r>
              <a:rPr lang="fr-FR" dirty="0" err="1" smtClean="0"/>
              <a:t>metaphors</a:t>
            </a:r>
            <a:r>
              <a:rPr lang="fr-FR" dirty="0" smtClean="0"/>
              <a:t>: </a:t>
            </a:r>
            <a:r>
              <a:rPr lang="fr-FR" dirty="0" err="1" smtClean="0"/>
              <a:t>used</a:t>
            </a:r>
            <a:r>
              <a:rPr lang="fr-FR" dirty="0" smtClean="0"/>
              <a:t> )</a:t>
            </a:r>
            <a:endParaRPr lang="fr-FR" dirty="0"/>
          </a:p>
        </p:txBody>
      </p:sp>
      <p:sp>
        <p:nvSpPr>
          <p:cNvPr id="4" name="Espace réservé du numéro de diapositive 3"/>
          <p:cNvSpPr>
            <a:spLocks noGrp="1"/>
          </p:cNvSpPr>
          <p:nvPr>
            <p:ph type="sldNum" sz="quarter" idx="10"/>
          </p:nvPr>
        </p:nvSpPr>
        <p:spPr/>
        <p:txBody>
          <a:bodyPr/>
          <a:lstStyle/>
          <a:p>
            <a:fld id="{CA5D3BF3-D352-46FC-8343-31F56E6730EA}" type="slidenum">
              <a:rPr lang="fr-FR" smtClean="0"/>
              <a:pPr/>
              <a:t>41</a:t>
            </a:fld>
            <a:endParaRPr lang="fr-FR"/>
          </a:p>
        </p:txBody>
      </p:sp>
    </p:spTree>
    <p:extLst>
      <p:ext uri="{BB962C8B-B14F-4D97-AF65-F5344CB8AC3E}">
        <p14:creationId xmlns:p14="http://schemas.microsoft.com/office/powerpoint/2010/main" val="18141288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fr-FR" dirty="0" smtClean="0"/>
              <a:t>(</a:t>
            </a:r>
            <a:r>
              <a:rPr lang="fr-FR" dirty="0" err="1" smtClean="0"/>
              <a:t>conventional</a:t>
            </a:r>
            <a:r>
              <a:rPr lang="fr-FR" dirty="0" smtClean="0"/>
              <a:t> </a:t>
            </a:r>
            <a:r>
              <a:rPr lang="fr-FR" dirty="0" err="1" smtClean="0"/>
              <a:t>conceptual</a:t>
            </a:r>
            <a:r>
              <a:rPr lang="fr-FR" dirty="0" smtClean="0"/>
              <a:t> </a:t>
            </a:r>
            <a:r>
              <a:rPr lang="fr-FR" dirty="0" err="1" smtClean="0"/>
              <a:t>metap</a:t>
            </a:r>
            <a:endParaRPr lang="fr-FR" dirty="0" smtClean="0"/>
          </a:p>
          <a:p>
            <a:r>
              <a:rPr lang="fr-FR" dirty="0" err="1" smtClean="0"/>
              <a:t>Widespread</a:t>
            </a:r>
            <a:r>
              <a:rPr lang="fr-FR" dirty="0" smtClean="0"/>
              <a:t> </a:t>
            </a:r>
            <a:r>
              <a:rPr lang="fr-FR" dirty="0" err="1" smtClean="0"/>
              <a:t>metaphors</a:t>
            </a:r>
            <a:r>
              <a:rPr lang="fr-FR" dirty="0" smtClean="0"/>
              <a:t>: </a:t>
            </a:r>
            <a:r>
              <a:rPr lang="fr-FR" dirty="0" err="1" smtClean="0"/>
              <a:t>used</a:t>
            </a:r>
            <a:r>
              <a:rPr lang="fr-FR" dirty="0" smtClean="0"/>
              <a:t> )</a:t>
            </a:r>
            <a:endParaRPr lang="fr-FR" dirty="0"/>
          </a:p>
        </p:txBody>
      </p:sp>
      <p:sp>
        <p:nvSpPr>
          <p:cNvPr id="4" name="Espace réservé du numéro de diapositive 3"/>
          <p:cNvSpPr>
            <a:spLocks noGrp="1"/>
          </p:cNvSpPr>
          <p:nvPr>
            <p:ph type="sldNum" sz="quarter" idx="10"/>
          </p:nvPr>
        </p:nvSpPr>
        <p:spPr/>
        <p:txBody>
          <a:bodyPr/>
          <a:lstStyle/>
          <a:p>
            <a:fld id="{CA5D3BF3-D352-46FC-8343-31F56E6730EA}" type="slidenum">
              <a:rPr lang="fr-FR" smtClean="0"/>
              <a:pPr/>
              <a:t>42</a:t>
            </a:fld>
            <a:endParaRPr lang="fr-FR"/>
          </a:p>
        </p:txBody>
      </p:sp>
    </p:spTree>
    <p:extLst>
      <p:ext uri="{BB962C8B-B14F-4D97-AF65-F5344CB8AC3E}">
        <p14:creationId xmlns:p14="http://schemas.microsoft.com/office/powerpoint/2010/main" val="1814128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en-GB" sz="1200" kern="1200" dirty="0" smtClean="0">
                <a:solidFill>
                  <a:schemeClr val="tx1"/>
                </a:solidFill>
                <a:effectLst/>
                <a:latin typeface="+mn-lt"/>
                <a:ea typeface="+mn-ea"/>
                <a:cs typeface="+mn-cs"/>
              </a:rPr>
              <a:t> In this paper, we expand the scope and focus on political parties’ manifestos from both sides of the linguistic border, on the one hand, and on – ordinary – citizens’ conversations, on the other hand, which have traditionally been left out of the analysis.</a:t>
            </a:r>
            <a:endParaRPr lang="fr-FR"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Indeed, the comparison within each type of political discourses and between both types shall shed light on the Belgian politics dynamics and above all on how it is talked about by parties and by citizens in both sides of the country</a:t>
            </a:r>
            <a:r>
              <a:rPr lang="fr-FR" dirty="0" smtClean="0">
                <a:effectLst/>
              </a:rPr>
              <a:t> </a:t>
            </a:r>
            <a:endParaRPr lang="fr-FR" dirty="0"/>
          </a:p>
        </p:txBody>
      </p:sp>
      <p:sp>
        <p:nvSpPr>
          <p:cNvPr id="4" name="Espace réservé du numéro de diapositive 3"/>
          <p:cNvSpPr>
            <a:spLocks noGrp="1"/>
          </p:cNvSpPr>
          <p:nvPr>
            <p:ph type="sldNum" sz="quarter" idx="10"/>
          </p:nvPr>
        </p:nvSpPr>
        <p:spPr/>
        <p:txBody>
          <a:bodyPr/>
          <a:lstStyle/>
          <a:p>
            <a:fld id="{CA5D3BF3-D352-46FC-8343-31F56E6730EA}" type="slidenum">
              <a:rPr lang="fr-FR" smtClean="0"/>
              <a:pPr/>
              <a:t>3</a:t>
            </a:fld>
            <a:endParaRPr lang="fr-FR"/>
          </a:p>
        </p:txBody>
      </p:sp>
    </p:spTree>
    <p:extLst>
      <p:ext uri="{BB962C8B-B14F-4D97-AF65-F5344CB8AC3E}">
        <p14:creationId xmlns:p14="http://schemas.microsoft.com/office/powerpoint/2010/main" val="198215875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fr-FR" dirty="0" smtClean="0"/>
              <a:t>(</a:t>
            </a:r>
            <a:r>
              <a:rPr lang="fr-FR" dirty="0" err="1" smtClean="0"/>
              <a:t>conventional</a:t>
            </a:r>
            <a:r>
              <a:rPr lang="fr-FR" dirty="0" smtClean="0"/>
              <a:t> </a:t>
            </a:r>
            <a:r>
              <a:rPr lang="fr-FR" dirty="0" err="1" smtClean="0"/>
              <a:t>conceptual</a:t>
            </a:r>
            <a:r>
              <a:rPr lang="fr-FR" dirty="0" smtClean="0"/>
              <a:t> </a:t>
            </a:r>
            <a:r>
              <a:rPr lang="fr-FR" dirty="0" err="1" smtClean="0"/>
              <a:t>metap</a:t>
            </a:r>
            <a:endParaRPr lang="fr-FR" dirty="0" smtClean="0"/>
          </a:p>
          <a:p>
            <a:r>
              <a:rPr lang="fr-FR" dirty="0" err="1" smtClean="0"/>
              <a:t>Widespread</a:t>
            </a:r>
            <a:r>
              <a:rPr lang="fr-FR" dirty="0" smtClean="0"/>
              <a:t> </a:t>
            </a:r>
            <a:r>
              <a:rPr lang="fr-FR" dirty="0" err="1" smtClean="0"/>
              <a:t>metaphors</a:t>
            </a:r>
            <a:r>
              <a:rPr lang="fr-FR" dirty="0" smtClean="0"/>
              <a:t>: </a:t>
            </a:r>
            <a:r>
              <a:rPr lang="fr-FR" dirty="0" err="1" smtClean="0"/>
              <a:t>used</a:t>
            </a:r>
            <a:r>
              <a:rPr lang="fr-FR" dirty="0" smtClean="0"/>
              <a:t> )</a:t>
            </a:r>
          </a:p>
          <a:p>
            <a:r>
              <a:rPr lang="fr-FR" dirty="0" err="1" smtClean="0"/>
              <a:t>Belgium</a:t>
            </a:r>
            <a:r>
              <a:rPr lang="fr-FR" dirty="0" smtClean="0"/>
              <a:t> </a:t>
            </a:r>
            <a:r>
              <a:rPr lang="fr-FR" dirty="0" err="1" smtClean="0"/>
              <a:t>is</a:t>
            </a:r>
            <a:r>
              <a:rPr lang="fr-FR" dirty="0" smtClean="0"/>
              <a:t> </a:t>
            </a:r>
            <a:r>
              <a:rPr lang="fr-FR" dirty="0" err="1" smtClean="0"/>
              <a:t>doing</a:t>
            </a:r>
            <a:r>
              <a:rPr lang="fr-FR" dirty="0" smtClean="0"/>
              <a:t> </a:t>
            </a:r>
            <a:r>
              <a:rPr lang="fr-FR" dirty="0" err="1" smtClean="0"/>
              <a:t>bad</a:t>
            </a:r>
            <a:r>
              <a:rPr lang="fr-FR" dirty="0" smtClean="0"/>
              <a:t>, but </a:t>
            </a:r>
            <a:r>
              <a:rPr lang="fr-FR" dirty="0" err="1" smtClean="0"/>
              <a:t>Flanders</a:t>
            </a:r>
            <a:r>
              <a:rPr lang="fr-FR" dirty="0" smtClean="0"/>
              <a:t> </a:t>
            </a:r>
            <a:r>
              <a:rPr lang="fr-FR" dirty="0" err="1" smtClean="0"/>
              <a:t>would</a:t>
            </a:r>
            <a:r>
              <a:rPr lang="fr-FR" baseline="0" dirty="0" smtClean="0"/>
              <a:t> </a:t>
            </a:r>
            <a:r>
              <a:rPr lang="fr-FR" baseline="0" dirty="0" err="1" smtClean="0"/>
              <a:t>be</a:t>
            </a:r>
            <a:r>
              <a:rPr lang="fr-FR" baseline="0" dirty="0" smtClean="0"/>
              <a:t> </a:t>
            </a:r>
            <a:r>
              <a:rPr lang="fr-FR" baseline="0" dirty="0" err="1" smtClean="0"/>
              <a:t>higher</a:t>
            </a:r>
            <a:r>
              <a:rPr lang="fr-FR" baseline="0" dirty="0" smtClean="0"/>
              <a:t>: </a:t>
            </a:r>
            <a:r>
              <a:rPr lang="fr-FR" baseline="0" dirty="0" err="1" smtClean="0"/>
              <a:t>talented</a:t>
            </a:r>
            <a:r>
              <a:rPr lang="fr-FR" baseline="0" dirty="0" smtClean="0"/>
              <a:t> sportsman </a:t>
            </a:r>
            <a:r>
              <a:rPr lang="fr-FR" baseline="0" dirty="0" err="1" smtClean="0"/>
              <a:t>playing</a:t>
            </a:r>
            <a:r>
              <a:rPr lang="fr-FR" baseline="0" dirty="0" smtClean="0"/>
              <a:t> in the </a:t>
            </a:r>
            <a:r>
              <a:rPr lang="fr-FR" baseline="0" dirty="0" err="1" smtClean="0"/>
              <a:t>wrong</a:t>
            </a:r>
            <a:r>
              <a:rPr lang="fr-FR" baseline="0" dirty="0" smtClean="0"/>
              <a:t> team</a:t>
            </a:r>
          </a:p>
          <a:p>
            <a:r>
              <a:rPr lang="fr-FR" baseline="0" dirty="0" smtClean="0"/>
              <a:t>Image </a:t>
            </a:r>
            <a:r>
              <a:rPr lang="fr-FR" baseline="0" dirty="0" err="1" smtClean="0"/>
              <a:t>is</a:t>
            </a:r>
            <a:r>
              <a:rPr lang="fr-FR" baseline="0" dirty="0" smtClean="0"/>
              <a:t> </a:t>
            </a:r>
            <a:r>
              <a:rPr lang="fr-FR" baseline="0" dirty="0" err="1" smtClean="0"/>
              <a:t>used</a:t>
            </a:r>
            <a:r>
              <a:rPr lang="fr-FR" baseline="0" dirty="0" smtClean="0"/>
              <a:t> by NVA</a:t>
            </a:r>
          </a:p>
          <a:p>
            <a:endParaRPr lang="fr-FR" dirty="0"/>
          </a:p>
        </p:txBody>
      </p:sp>
      <p:sp>
        <p:nvSpPr>
          <p:cNvPr id="4" name="Espace réservé du numéro de diapositive 3"/>
          <p:cNvSpPr>
            <a:spLocks noGrp="1"/>
          </p:cNvSpPr>
          <p:nvPr>
            <p:ph type="sldNum" sz="quarter" idx="10"/>
          </p:nvPr>
        </p:nvSpPr>
        <p:spPr/>
        <p:txBody>
          <a:bodyPr/>
          <a:lstStyle/>
          <a:p>
            <a:fld id="{CA5D3BF3-D352-46FC-8343-31F56E6730EA}" type="slidenum">
              <a:rPr lang="fr-FR" smtClean="0"/>
              <a:pPr/>
              <a:t>43</a:t>
            </a:fld>
            <a:endParaRPr lang="fr-FR"/>
          </a:p>
        </p:txBody>
      </p:sp>
    </p:spTree>
    <p:extLst>
      <p:ext uri="{BB962C8B-B14F-4D97-AF65-F5344CB8AC3E}">
        <p14:creationId xmlns:p14="http://schemas.microsoft.com/office/powerpoint/2010/main" val="18141288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fr-FR" dirty="0" smtClean="0"/>
              <a:t>(</a:t>
            </a:r>
            <a:r>
              <a:rPr lang="fr-FR" dirty="0" err="1" smtClean="0"/>
              <a:t>conventional</a:t>
            </a:r>
            <a:r>
              <a:rPr lang="fr-FR" dirty="0" smtClean="0"/>
              <a:t> </a:t>
            </a:r>
            <a:r>
              <a:rPr lang="fr-FR" dirty="0" err="1" smtClean="0"/>
              <a:t>conceptual</a:t>
            </a:r>
            <a:r>
              <a:rPr lang="fr-FR" dirty="0" smtClean="0"/>
              <a:t> </a:t>
            </a:r>
            <a:r>
              <a:rPr lang="fr-FR" dirty="0" err="1" smtClean="0"/>
              <a:t>metap</a:t>
            </a:r>
            <a:endParaRPr lang="fr-FR" dirty="0" smtClean="0"/>
          </a:p>
          <a:p>
            <a:r>
              <a:rPr lang="fr-FR" dirty="0" err="1" smtClean="0"/>
              <a:t>Widespread</a:t>
            </a:r>
            <a:r>
              <a:rPr lang="fr-FR" dirty="0" smtClean="0"/>
              <a:t> </a:t>
            </a:r>
            <a:r>
              <a:rPr lang="fr-FR" dirty="0" err="1" smtClean="0"/>
              <a:t>metaphors</a:t>
            </a:r>
            <a:r>
              <a:rPr lang="fr-FR" dirty="0" smtClean="0"/>
              <a:t>: </a:t>
            </a:r>
            <a:r>
              <a:rPr lang="fr-FR" dirty="0" err="1" smtClean="0"/>
              <a:t>used</a:t>
            </a:r>
            <a:r>
              <a:rPr lang="fr-FR" dirty="0" smtClean="0"/>
              <a:t> )</a:t>
            </a:r>
          </a:p>
          <a:p>
            <a:r>
              <a:rPr lang="fr-FR" dirty="0" err="1" smtClean="0"/>
              <a:t>Belgium</a:t>
            </a:r>
            <a:r>
              <a:rPr lang="fr-FR" dirty="0" smtClean="0"/>
              <a:t> </a:t>
            </a:r>
            <a:r>
              <a:rPr lang="fr-FR" dirty="0" err="1" smtClean="0"/>
              <a:t>is</a:t>
            </a:r>
            <a:r>
              <a:rPr lang="fr-FR" dirty="0" smtClean="0"/>
              <a:t> </a:t>
            </a:r>
            <a:r>
              <a:rPr lang="fr-FR" dirty="0" err="1" smtClean="0"/>
              <a:t>doing</a:t>
            </a:r>
            <a:r>
              <a:rPr lang="fr-FR" dirty="0" smtClean="0"/>
              <a:t> </a:t>
            </a:r>
            <a:r>
              <a:rPr lang="fr-FR" dirty="0" err="1" smtClean="0"/>
              <a:t>bad</a:t>
            </a:r>
            <a:r>
              <a:rPr lang="fr-FR" dirty="0" smtClean="0"/>
              <a:t>, but </a:t>
            </a:r>
            <a:r>
              <a:rPr lang="fr-FR" dirty="0" err="1" smtClean="0"/>
              <a:t>Flanders</a:t>
            </a:r>
            <a:r>
              <a:rPr lang="fr-FR" dirty="0" smtClean="0"/>
              <a:t> </a:t>
            </a:r>
            <a:r>
              <a:rPr lang="fr-FR" dirty="0" err="1" smtClean="0"/>
              <a:t>would</a:t>
            </a:r>
            <a:r>
              <a:rPr lang="fr-FR" baseline="0" dirty="0" smtClean="0"/>
              <a:t> </a:t>
            </a:r>
            <a:r>
              <a:rPr lang="fr-FR" baseline="0" dirty="0" err="1" smtClean="0"/>
              <a:t>be</a:t>
            </a:r>
            <a:r>
              <a:rPr lang="fr-FR" baseline="0" dirty="0" smtClean="0"/>
              <a:t> </a:t>
            </a:r>
            <a:r>
              <a:rPr lang="fr-FR" baseline="0" dirty="0" err="1" smtClean="0"/>
              <a:t>higher</a:t>
            </a:r>
            <a:r>
              <a:rPr lang="fr-FR" baseline="0" dirty="0" smtClean="0"/>
              <a:t>: </a:t>
            </a:r>
            <a:r>
              <a:rPr lang="fr-FR" baseline="0" dirty="0" err="1" smtClean="0"/>
              <a:t>talented</a:t>
            </a:r>
            <a:r>
              <a:rPr lang="fr-FR" baseline="0" dirty="0" smtClean="0"/>
              <a:t> sportsman </a:t>
            </a:r>
            <a:r>
              <a:rPr lang="fr-FR" baseline="0" dirty="0" err="1" smtClean="0"/>
              <a:t>playing</a:t>
            </a:r>
            <a:r>
              <a:rPr lang="fr-FR" baseline="0" dirty="0" smtClean="0"/>
              <a:t> in the </a:t>
            </a:r>
            <a:r>
              <a:rPr lang="fr-FR" baseline="0" dirty="0" err="1" smtClean="0"/>
              <a:t>wrong</a:t>
            </a:r>
            <a:r>
              <a:rPr lang="fr-FR" baseline="0" dirty="0" smtClean="0"/>
              <a:t> team</a:t>
            </a:r>
          </a:p>
          <a:p>
            <a:r>
              <a:rPr lang="fr-FR" baseline="0" dirty="0" smtClean="0"/>
              <a:t>Image </a:t>
            </a:r>
            <a:r>
              <a:rPr lang="fr-FR" baseline="0" dirty="0" err="1" smtClean="0"/>
              <a:t>is</a:t>
            </a:r>
            <a:r>
              <a:rPr lang="fr-FR" baseline="0" dirty="0" smtClean="0"/>
              <a:t> </a:t>
            </a:r>
            <a:r>
              <a:rPr lang="fr-FR" baseline="0" dirty="0" err="1" smtClean="0"/>
              <a:t>used</a:t>
            </a:r>
            <a:r>
              <a:rPr lang="fr-FR" baseline="0" smtClean="0"/>
              <a:t> by NVA</a:t>
            </a:r>
          </a:p>
          <a:p>
            <a:endParaRPr lang="fr-FR" dirty="0"/>
          </a:p>
        </p:txBody>
      </p:sp>
      <p:sp>
        <p:nvSpPr>
          <p:cNvPr id="4" name="Espace réservé du numéro de diapositive 3"/>
          <p:cNvSpPr>
            <a:spLocks noGrp="1"/>
          </p:cNvSpPr>
          <p:nvPr>
            <p:ph type="sldNum" sz="quarter" idx="10"/>
          </p:nvPr>
        </p:nvSpPr>
        <p:spPr/>
        <p:txBody>
          <a:bodyPr/>
          <a:lstStyle/>
          <a:p>
            <a:fld id="{CA5D3BF3-D352-46FC-8343-31F56E6730EA}" type="slidenum">
              <a:rPr lang="fr-FR" smtClean="0"/>
              <a:pPr/>
              <a:t>44</a:t>
            </a:fld>
            <a:endParaRPr lang="fr-FR"/>
          </a:p>
        </p:txBody>
      </p:sp>
    </p:spTree>
    <p:extLst>
      <p:ext uri="{BB962C8B-B14F-4D97-AF65-F5344CB8AC3E}">
        <p14:creationId xmlns:p14="http://schemas.microsoft.com/office/powerpoint/2010/main" val="18141288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CMT </a:t>
            </a:r>
            <a:r>
              <a:rPr lang="fr-FR" dirty="0" err="1" smtClean="0"/>
              <a:t>approach</a:t>
            </a:r>
            <a:r>
              <a:rPr lang="fr-FR" baseline="0" dirty="0" smtClean="0"/>
              <a:t> </a:t>
            </a:r>
            <a:r>
              <a:rPr lang="fr-FR" dirty="0" smtClean="0"/>
              <a:t>Shed new light on the </a:t>
            </a:r>
            <a:r>
              <a:rPr lang="fr-FR" dirty="0" err="1" smtClean="0"/>
              <a:t>comprehension</a:t>
            </a:r>
            <a:r>
              <a:rPr lang="fr-FR" baseline="0" dirty="0" smtClean="0"/>
              <a:t> of the </a:t>
            </a:r>
            <a:r>
              <a:rPr lang="fr-FR" baseline="0" dirty="0" err="1" smtClean="0"/>
              <a:t>political</a:t>
            </a:r>
            <a:r>
              <a:rPr lang="fr-FR" baseline="0" dirty="0" smtClean="0"/>
              <a:t> relations in </a:t>
            </a:r>
            <a:r>
              <a:rPr lang="fr-FR" baseline="0" dirty="0" err="1" smtClean="0"/>
              <a:t>Belgum</a:t>
            </a:r>
            <a:endParaRPr lang="fr-FR" dirty="0"/>
          </a:p>
        </p:txBody>
      </p:sp>
      <p:sp>
        <p:nvSpPr>
          <p:cNvPr id="4" name="Espace réservé du numéro de diapositive 3"/>
          <p:cNvSpPr>
            <a:spLocks noGrp="1"/>
          </p:cNvSpPr>
          <p:nvPr>
            <p:ph type="sldNum" sz="quarter" idx="10"/>
          </p:nvPr>
        </p:nvSpPr>
        <p:spPr/>
        <p:txBody>
          <a:bodyPr/>
          <a:lstStyle/>
          <a:p>
            <a:fld id="{CA5D3BF3-D352-46FC-8343-31F56E6730EA}" type="slidenum">
              <a:rPr lang="fr-FR" smtClean="0"/>
              <a:pPr/>
              <a:t>45</a:t>
            </a:fld>
            <a:endParaRPr lang="fr-FR"/>
          </a:p>
        </p:txBody>
      </p:sp>
    </p:spTree>
    <p:extLst>
      <p:ext uri="{BB962C8B-B14F-4D97-AF65-F5344CB8AC3E}">
        <p14:creationId xmlns:p14="http://schemas.microsoft.com/office/powerpoint/2010/main" val="20595507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CA5D3BF3-D352-46FC-8343-31F56E6730EA}" type="slidenum">
              <a:rPr lang="fr-FR" smtClean="0"/>
              <a:pPr/>
              <a:t>4</a:t>
            </a:fld>
            <a:endParaRPr lang="fr-FR"/>
          </a:p>
        </p:txBody>
      </p:sp>
    </p:spTree>
    <p:extLst>
      <p:ext uri="{BB962C8B-B14F-4D97-AF65-F5344CB8AC3E}">
        <p14:creationId xmlns:p14="http://schemas.microsoft.com/office/powerpoint/2010/main" val="19821587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Since 2007 Belgium has been at the brink of implosion, going through an unprecedented political and institutional crisis, which has however come to an end in December 2011.</a:t>
            </a:r>
            <a:r>
              <a:rPr lang="fr-FR" dirty="0" smtClean="0">
                <a:effectLst/>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After the election of 2010, 541 days of negotiations were needed to form a – federal – government</a:t>
            </a:r>
            <a:r>
              <a:rPr lang="fr-FR" dirty="0" smtClean="0">
                <a:effectLst/>
              </a:rPr>
              <a:t> , </a:t>
            </a:r>
            <a:r>
              <a:rPr lang="fr-FR" dirty="0" err="1" smtClean="0">
                <a:effectLst/>
              </a:rPr>
              <a:t>whoch</a:t>
            </a:r>
            <a:r>
              <a:rPr lang="fr-FR" dirty="0" smtClean="0">
                <a:effectLst/>
              </a:rPr>
              <a:t> </a:t>
            </a:r>
            <a:r>
              <a:rPr lang="fr-FR" dirty="0" err="1" smtClean="0">
                <a:effectLst/>
              </a:rPr>
              <a:t>granted</a:t>
            </a:r>
            <a:r>
              <a:rPr lang="fr-FR" dirty="0" smtClean="0">
                <a:effectLst/>
              </a:rPr>
              <a:t> </a:t>
            </a:r>
            <a:r>
              <a:rPr lang="fr-FR" dirty="0" err="1" smtClean="0">
                <a:effectLst/>
              </a:rPr>
              <a:t>Belgium</a:t>
            </a:r>
            <a:r>
              <a:rPr lang="fr-FR" dirty="0" smtClean="0">
                <a:effectLst/>
              </a:rPr>
              <a:t> the </a:t>
            </a:r>
            <a:r>
              <a:rPr lang="fr-FR" dirty="0" err="1" smtClean="0">
                <a:effectLst/>
              </a:rPr>
              <a:t>award</a:t>
            </a:r>
            <a:r>
              <a:rPr lang="fr-FR" baseline="0" dirty="0" smtClean="0">
                <a:effectLst/>
              </a:rPr>
              <a:t> of the </a:t>
            </a:r>
            <a:r>
              <a:rPr lang="fr-FR" baseline="0" dirty="0" err="1" smtClean="0">
                <a:effectLst/>
              </a:rPr>
              <a:t>longest</a:t>
            </a:r>
            <a:r>
              <a:rPr lang="fr-FR" baseline="0" dirty="0" smtClean="0">
                <a:effectLst/>
              </a:rPr>
              <a:t> </a:t>
            </a:r>
            <a:r>
              <a:rPr lang="fr-FR" baseline="0" dirty="0" err="1" smtClean="0">
                <a:effectLst/>
              </a:rPr>
              <a:t>period</a:t>
            </a:r>
            <a:r>
              <a:rPr lang="fr-FR" baseline="0" dirty="0" smtClean="0">
                <a:effectLst/>
              </a:rPr>
              <a:t> </a:t>
            </a:r>
            <a:r>
              <a:rPr lang="fr-FR" baseline="0" dirty="0" err="1" smtClean="0">
                <a:effectLst/>
              </a:rPr>
              <a:t>wthout</a:t>
            </a:r>
            <a:r>
              <a:rPr lang="fr-FR" baseline="0" dirty="0" smtClean="0">
                <a:effectLst/>
              </a:rPr>
              <a:t> </a:t>
            </a:r>
            <a:r>
              <a:rPr lang="fr-FR" baseline="0" dirty="0" err="1" smtClean="0">
                <a:effectLst/>
              </a:rPr>
              <a:t>any</a:t>
            </a:r>
            <a:r>
              <a:rPr lang="fr-FR" baseline="0" dirty="0" smtClean="0">
                <a:effectLst/>
              </a:rPr>
              <a:t> </a:t>
            </a:r>
            <a:r>
              <a:rPr lang="fr-FR" baseline="0" dirty="0" err="1" smtClean="0">
                <a:effectLst/>
              </a:rPr>
              <a:t>governement</a:t>
            </a:r>
            <a:r>
              <a:rPr lang="fr-FR" baseline="0" dirty="0" smtClean="0">
                <a:effectLst/>
              </a:rPr>
              <a:t>, </a:t>
            </a:r>
            <a:r>
              <a:rPr lang="fr-FR" baseline="0" dirty="0" err="1" smtClean="0">
                <a:effectLst/>
              </a:rPr>
              <a:t>hereby</a:t>
            </a:r>
            <a:r>
              <a:rPr lang="fr-FR" baseline="0" dirty="0" smtClean="0">
                <a:effectLst/>
              </a:rPr>
              <a:t> </a:t>
            </a:r>
            <a:r>
              <a:rPr lang="fr-FR" baseline="0" dirty="0" err="1" smtClean="0">
                <a:effectLst/>
              </a:rPr>
              <a:t>defeating</a:t>
            </a:r>
            <a:r>
              <a:rPr lang="fr-FR" baseline="0" dirty="0" smtClean="0">
                <a:effectLst/>
              </a:rPr>
              <a:t> countries </a:t>
            </a:r>
            <a:r>
              <a:rPr lang="fr-FR" baseline="0" dirty="0" err="1" smtClean="0">
                <a:effectLst/>
              </a:rPr>
              <a:t>such</a:t>
            </a:r>
            <a:r>
              <a:rPr lang="fr-FR" baseline="0" dirty="0" smtClean="0">
                <a:effectLst/>
              </a:rPr>
              <a:t> as Afghanistan or </a:t>
            </a:r>
            <a:endParaRPr lang="en-GB"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At the heart of the Belgian political dynamics is the relations between the two main national groups of the country: the – majority of – Dutch-speakers and the – minority of – French-speakers. The diverging views of the country and above all its future hold by these two main groups explain the last political crisis. These diverging views </a:t>
            </a:r>
            <a:r>
              <a:rPr lang="nl-BE" sz="1200" kern="1200" dirty="0" smtClean="0">
                <a:solidFill>
                  <a:schemeClr val="tx1"/>
                </a:solidFill>
                <a:effectLst/>
                <a:latin typeface="+mn-lt"/>
                <a:ea typeface="+mn-ea"/>
                <a:cs typeface="+mn-cs"/>
              </a:rPr>
              <a:t>are the result of long historical developments which I can’t discuss</a:t>
            </a:r>
            <a:r>
              <a:rPr lang="nl-BE" sz="1200" kern="1200" baseline="0" dirty="0" smtClean="0">
                <a:solidFill>
                  <a:schemeClr val="tx1"/>
                </a:solidFill>
                <a:effectLst/>
                <a:latin typeface="+mn-lt"/>
                <a:ea typeface="+mn-ea"/>
                <a:cs typeface="+mn-cs"/>
              </a:rPr>
              <a:t> here (it would take hours), but basically the situation of 2007 is quite simple to explain</a:t>
            </a:r>
            <a:endParaRPr lang="fr-FR" sz="1200" kern="1200" dirty="0" smtClean="0">
              <a:solidFill>
                <a:schemeClr val="tx1"/>
              </a:solidFill>
              <a:effectLst/>
              <a:latin typeface="+mn-lt"/>
              <a:ea typeface="+mn-ea"/>
              <a:cs typeface="+mn-cs"/>
            </a:endParaRPr>
          </a:p>
          <a:p>
            <a:endParaRPr lang="fr-FR" dirty="0"/>
          </a:p>
        </p:txBody>
      </p:sp>
      <p:sp>
        <p:nvSpPr>
          <p:cNvPr id="4" name="Espace réservé du numéro de diapositive 3"/>
          <p:cNvSpPr>
            <a:spLocks noGrp="1"/>
          </p:cNvSpPr>
          <p:nvPr>
            <p:ph type="sldNum" sz="quarter" idx="10"/>
          </p:nvPr>
        </p:nvSpPr>
        <p:spPr/>
        <p:txBody>
          <a:bodyPr/>
          <a:lstStyle/>
          <a:p>
            <a:fld id="{CA5D3BF3-D352-46FC-8343-31F56E6730EA}" type="slidenum">
              <a:rPr lang="fr-FR" smtClean="0"/>
              <a:pPr/>
              <a:t>5</a:t>
            </a:fld>
            <a:endParaRPr lang="fr-FR"/>
          </a:p>
        </p:txBody>
      </p:sp>
    </p:spTree>
    <p:extLst>
      <p:ext uri="{BB962C8B-B14F-4D97-AF65-F5344CB8AC3E}">
        <p14:creationId xmlns:p14="http://schemas.microsoft.com/office/powerpoint/2010/main" val="19821587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Since 2007 Belgium has been at the brink of implosion, going through an unprecedented political and institutional crisis, which has however come to an end in December 2011.</a:t>
            </a:r>
            <a:r>
              <a:rPr lang="fr-FR" dirty="0" smtClean="0">
                <a:effectLst/>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After the election of 2010, 541 days of negotiations were needed to form a – federal – government</a:t>
            </a:r>
            <a:r>
              <a:rPr lang="fr-FR" dirty="0" smtClean="0">
                <a:effectLst/>
              </a:rPr>
              <a:t> , </a:t>
            </a:r>
            <a:r>
              <a:rPr lang="fr-FR" dirty="0" err="1" smtClean="0">
                <a:effectLst/>
              </a:rPr>
              <a:t>whoch</a:t>
            </a:r>
            <a:r>
              <a:rPr lang="fr-FR" dirty="0" smtClean="0">
                <a:effectLst/>
              </a:rPr>
              <a:t> </a:t>
            </a:r>
            <a:r>
              <a:rPr lang="fr-FR" dirty="0" err="1" smtClean="0">
                <a:effectLst/>
              </a:rPr>
              <a:t>granted</a:t>
            </a:r>
            <a:r>
              <a:rPr lang="fr-FR" dirty="0" smtClean="0">
                <a:effectLst/>
              </a:rPr>
              <a:t> </a:t>
            </a:r>
            <a:r>
              <a:rPr lang="fr-FR" dirty="0" err="1" smtClean="0">
                <a:effectLst/>
              </a:rPr>
              <a:t>Belgium</a:t>
            </a:r>
            <a:r>
              <a:rPr lang="fr-FR" dirty="0" smtClean="0">
                <a:effectLst/>
              </a:rPr>
              <a:t> the </a:t>
            </a:r>
            <a:r>
              <a:rPr lang="fr-FR" dirty="0" err="1" smtClean="0">
                <a:effectLst/>
              </a:rPr>
              <a:t>award</a:t>
            </a:r>
            <a:r>
              <a:rPr lang="fr-FR" baseline="0" dirty="0" smtClean="0">
                <a:effectLst/>
              </a:rPr>
              <a:t> of the </a:t>
            </a:r>
            <a:r>
              <a:rPr lang="fr-FR" baseline="0" dirty="0" err="1" smtClean="0">
                <a:effectLst/>
              </a:rPr>
              <a:t>longest</a:t>
            </a:r>
            <a:r>
              <a:rPr lang="fr-FR" baseline="0" dirty="0" smtClean="0">
                <a:effectLst/>
              </a:rPr>
              <a:t> </a:t>
            </a:r>
            <a:r>
              <a:rPr lang="fr-FR" baseline="0" dirty="0" err="1" smtClean="0">
                <a:effectLst/>
              </a:rPr>
              <a:t>period</a:t>
            </a:r>
            <a:r>
              <a:rPr lang="fr-FR" baseline="0" dirty="0" smtClean="0">
                <a:effectLst/>
              </a:rPr>
              <a:t> </a:t>
            </a:r>
            <a:r>
              <a:rPr lang="fr-FR" baseline="0" dirty="0" err="1" smtClean="0">
                <a:effectLst/>
              </a:rPr>
              <a:t>wthout</a:t>
            </a:r>
            <a:r>
              <a:rPr lang="fr-FR" baseline="0" dirty="0" smtClean="0">
                <a:effectLst/>
              </a:rPr>
              <a:t> </a:t>
            </a:r>
            <a:r>
              <a:rPr lang="fr-FR" baseline="0" dirty="0" err="1" smtClean="0">
                <a:effectLst/>
              </a:rPr>
              <a:t>any</a:t>
            </a:r>
            <a:r>
              <a:rPr lang="fr-FR" baseline="0" dirty="0" smtClean="0">
                <a:effectLst/>
              </a:rPr>
              <a:t> </a:t>
            </a:r>
            <a:r>
              <a:rPr lang="fr-FR" baseline="0" dirty="0" err="1" smtClean="0">
                <a:effectLst/>
              </a:rPr>
              <a:t>governement</a:t>
            </a:r>
            <a:r>
              <a:rPr lang="fr-FR" baseline="0" dirty="0" smtClean="0">
                <a:effectLst/>
              </a:rPr>
              <a:t>, </a:t>
            </a:r>
            <a:r>
              <a:rPr lang="fr-FR" baseline="0" dirty="0" err="1" smtClean="0">
                <a:effectLst/>
              </a:rPr>
              <a:t>hereby</a:t>
            </a:r>
            <a:r>
              <a:rPr lang="fr-FR" baseline="0" dirty="0" smtClean="0">
                <a:effectLst/>
              </a:rPr>
              <a:t> </a:t>
            </a:r>
            <a:r>
              <a:rPr lang="fr-FR" baseline="0" dirty="0" err="1" smtClean="0">
                <a:effectLst/>
              </a:rPr>
              <a:t>defeating</a:t>
            </a:r>
            <a:r>
              <a:rPr lang="fr-FR" baseline="0" dirty="0" smtClean="0">
                <a:effectLst/>
              </a:rPr>
              <a:t> countries </a:t>
            </a:r>
            <a:r>
              <a:rPr lang="fr-FR" baseline="0" dirty="0" err="1" smtClean="0">
                <a:effectLst/>
              </a:rPr>
              <a:t>such</a:t>
            </a:r>
            <a:r>
              <a:rPr lang="fr-FR" baseline="0" dirty="0" smtClean="0">
                <a:effectLst/>
              </a:rPr>
              <a:t> as Afghanistan or Irak</a:t>
            </a:r>
            <a:endParaRPr lang="en-GB"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At the heart of the Belgian political dynamics is the relations between the two main national groups of the country: the – majority of – Dutch-speakers and the – minority of – French-speakers. The diverging views of the country and above all its future hold by these two main groups explain the last political crisis. These diverging views </a:t>
            </a:r>
            <a:r>
              <a:rPr lang="nl-BE" sz="1200" kern="1200" dirty="0" smtClean="0">
                <a:solidFill>
                  <a:schemeClr val="tx1"/>
                </a:solidFill>
                <a:effectLst/>
                <a:latin typeface="+mn-lt"/>
                <a:ea typeface="+mn-ea"/>
                <a:cs typeface="+mn-cs"/>
              </a:rPr>
              <a:t>are the result of long historical</a:t>
            </a:r>
            <a:endParaRPr lang="fr-FR" sz="1200" kern="1200" dirty="0" smtClean="0">
              <a:solidFill>
                <a:schemeClr val="tx1"/>
              </a:solidFill>
              <a:effectLst/>
              <a:latin typeface="+mn-lt"/>
              <a:ea typeface="+mn-ea"/>
              <a:cs typeface="+mn-cs"/>
            </a:endParaRPr>
          </a:p>
          <a:p>
            <a:endParaRPr lang="fr-FR" dirty="0"/>
          </a:p>
        </p:txBody>
      </p:sp>
      <p:sp>
        <p:nvSpPr>
          <p:cNvPr id="4" name="Espace réservé du numéro de diapositive 3"/>
          <p:cNvSpPr>
            <a:spLocks noGrp="1"/>
          </p:cNvSpPr>
          <p:nvPr>
            <p:ph type="sldNum" sz="quarter" idx="10"/>
          </p:nvPr>
        </p:nvSpPr>
        <p:spPr/>
        <p:txBody>
          <a:bodyPr/>
          <a:lstStyle/>
          <a:p>
            <a:fld id="{CA5D3BF3-D352-46FC-8343-31F56E6730EA}" type="slidenum">
              <a:rPr lang="fr-FR" smtClean="0"/>
              <a:pPr/>
              <a:t>6</a:t>
            </a:fld>
            <a:endParaRPr lang="fr-FR"/>
          </a:p>
        </p:txBody>
      </p:sp>
    </p:spTree>
    <p:extLst>
      <p:ext uri="{BB962C8B-B14F-4D97-AF65-F5344CB8AC3E}">
        <p14:creationId xmlns:p14="http://schemas.microsoft.com/office/powerpoint/2010/main" val="19821587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De</a:t>
            </a:r>
            <a:r>
              <a:rPr lang="fr-FR" baseline="0" dirty="0" smtClean="0"/>
              <a:t> </a:t>
            </a:r>
            <a:r>
              <a:rPr lang="fr-FR" baseline="0" dirty="0" err="1" smtClean="0"/>
              <a:t>Wever</a:t>
            </a:r>
            <a:r>
              <a:rPr lang="fr-FR" baseline="0" dirty="0" smtClean="0"/>
              <a:t> </a:t>
            </a:r>
            <a:r>
              <a:rPr lang="fr-FR" baseline="0" dirty="0" err="1" smtClean="0"/>
              <a:t>wants</a:t>
            </a:r>
            <a:r>
              <a:rPr lang="fr-FR" baseline="0" dirty="0" smtClean="0"/>
              <a:t> to sabotage </a:t>
            </a:r>
            <a:r>
              <a:rPr lang="fr-FR" baseline="0" dirty="0" err="1" smtClean="0"/>
              <a:t>Flanders</a:t>
            </a:r>
            <a:r>
              <a:rPr lang="fr-FR" baseline="0" dirty="0" smtClean="0"/>
              <a:t>’ </a:t>
            </a:r>
            <a:r>
              <a:rPr lang="fr-FR" baseline="0" dirty="0" err="1" smtClean="0"/>
              <a:t>parliament</a:t>
            </a:r>
            <a:r>
              <a:rPr lang="fr-FR" baseline="0" dirty="0" smtClean="0"/>
              <a:t> to </a:t>
            </a:r>
            <a:r>
              <a:rPr lang="fr-FR" baseline="0" dirty="0" err="1" smtClean="0"/>
              <a:t>blow</a:t>
            </a:r>
            <a:r>
              <a:rPr lang="fr-FR" baseline="0" dirty="0" smtClean="0"/>
              <a:t> up </a:t>
            </a:r>
            <a:r>
              <a:rPr lang="fr-FR" baseline="0" dirty="0" err="1" smtClean="0"/>
              <a:t>Belgium</a:t>
            </a:r>
            <a:r>
              <a:rPr lang="fr-FR" baseline="0" dirty="0" smtClean="0"/>
              <a:t> =&gt; </a:t>
            </a:r>
            <a:r>
              <a:rPr lang="fr-FR" baseline="0" dirty="0" err="1" smtClean="0"/>
              <a:t>perceived</a:t>
            </a:r>
            <a:r>
              <a:rPr lang="fr-FR" baseline="0" dirty="0" smtClean="0"/>
              <a:t> as a </a:t>
            </a:r>
            <a:r>
              <a:rPr lang="fr-FR" baseline="0" dirty="0" err="1" smtClean="0"/>
              <a:t>terrorist</a:t>
            </a:r>
            <a:endParaRPr lang="fr-FR" baseline="0" dirty="0" smtClean="0"/>
          </a:p>
          <a:p>
            <a:r>
              <a:rPr lang="fr-FR" baseline="0" dirty="0" err="1" smtClean="0"/>
              <a:t>Interesting</a:t>
            </a:r>
            <a:r>
              <a:rPr lang="fr-FR" baseline="0" dirty="0" smtClean="0"/>
              <a:t> </a:t>
            </a:r>
            <a:r>
              <a:rPr lang="fr-FR" baseline="0" dirty="0" err="1" smtClean="0"/>
              <a:t>is</a:t>
            </a:r>
            <a:r>
              <a:rPr lang="fr-FR" baseline="0" dirty="0" smtClean="0"/>
              <a:t> </a:t>
            </a:r>
            <a:r>
              <a:rPr lang="fr-FR" baseline="0" dirty="0" err="1" smtClean="0"/>
              <a:t>that</a:t>
            </a:r>
            <a:r>
              <a:rPr lang="fr-FR" baseline="0" dirty="0" smtClean="0"/>
              <a:t> </a:t>
            </a:r>
            <a:r>
              <a:rPr lang="fr-FR" baseline="0" dirty="0" err="1" smtClean="0"/>
              <a:t>this</a:t>
            </a:r>
            <a:r>
              <a:rPr lang="fr-FR" baseline="0" dirty="0" smtClean="0"/>
              <a:t> interview </a:t>
            </a:r>
            <a:r>
              <a:rPr lang="fr-FR" baseline="0" dirty="0" err="1" smtClean="0"/>
              <a:t>with</a:t>
            </a:r>
            <a:r>
              <a:rPr lang="fr-FR" baseline="0" dirty="0" smtClean="0"/>
              <a:t> </a:t>
            </a:r>
            <a:r>
              <a:rPr lang="fr-FR" baseline="0" dirty="0" err="1" smtClean="0"/>
              <a:t>this</a:t>
            </a:r>
            <a:r>
              <a:rPr lang="fr-FR" baseline="0" dirty="0" smtClean="0"/>
              <a:t> </a:t>
            </a:r>
            <a:r>
              <a:rPr lang="fr-FR" baseline="0" dirty="0" err="1" smtClean="0"/>
              <a:t>politician</a:t>
            </a:r>
            <a:r>
              <a:rPr lang="fr-FR" baseline="0" dirty="0" smtClean="0"/>
              <a:t> has </a:t>
            </a:r>
            <a:r>
              <a:rPr lang="fr-FR" baseline="0" dirty="0" err="1" smtClean="0"/>
              <a:t>found</a:t>
            </a:r>
            <a:r>
              <a:rPr lang="fr-FR" baseline="0" dirty="0" smtClean="0"/>
              <a:t> no </a:t>
            </a:r>
            <a:r>
              <a:rPr lang="fr-FR" baseline="0" dirty="0" err="1" smtClean="0"/>
              <a:t>echo</a:t>
            </a:r>
            <a:r>
              <a:rPr lang="fr-FR" baseline="0" dirty="0" smtClean="0"/>
              <a:t> in </a:t>
            </a:r>
            <a:r>
              <a:rPr lang="fr-FR" baseline="0" dirty="0" err="1" smtClean="0"/>
              <a:t>Flemish</a:t>
            </a:r>
            <a:r>
              <a:rPr lang="fr-FR" baseline="0" dirty="0" smtClean="0"/>
              <a:t> </a:t>
            </a:r>
            <a:r>
              <a:rPr lang="fr-FR" baseline="0" dirty="0" err="1" smtClean="0"/>
              <a:t>newspapers</a:t>
            </a:r>
            <a:endParaRPr lang="fr-FR" baseline="0" dirty="0" smtClean="0"/>
          </a:p>
          <a:p>
            <a:endParaRPr lang="fr-FR" baseline="0" dirty="0" smtClean="0"/>
          </a:p>
          <a:p>
            <a:r>
              <a:rPr lang="fr-FR" baseline="0" dirty="0" err="1" smtClean="0"/>
              <a:t>Also</a:t>
            </a:r>
            <a:r>
              <a:rPr lang="fr-FR" baseline="0" dirty="0" smtClean="0"/>
              <a:t> a good </a:t>
            </a:r>
            <a:r>
              <a:rPr lang="fr-FR" baseline="0" dirty="0" err="1" smtClean="0"/>
              <a:t>example</a:t>
            </a:r>
            <a:r>
              <a:rPr lang="fr-FR" baseline="0" dirty="0" smtClean="0"/>
              <a:t> (</a:t>
            </a:r>
            <a:r>
              <a:rPr lang="fr-FR" baseline="0" dirty="0" err="1" smtClean="0"/>
              <a:t>evidence</a:t>
            </a:r>
            <a:r>
              <a:rPr lang="fr-FR" baseline="0" dirty="0" smtClean="0"/>
              <a:t>), if </a:t>
            </a:r>
            <a:r>
              <a:rPr lang="fr-FR" baseline="0" dirty="0" err="1" smtClean="0"/>
              <a:t>needed</a:t>
            </a:r>
            <a:r>
              <a:rPr lang="fr-FR" baseline="0" dirty="0" smtClean="0"/>
              <a:t>, </a:t>
            </a:r>
            <a:r>
              <a:rPr lang="fr-FR" baseline="0" dirty="0" err="1" smtClean="0"/>
              <a:t>that</a:t>
            </a:r>
            <a:r>
              <a:rPr lang="fr-FR" baseline="0" dirty="0" smtClean="0"/>
              <a:t> the </a:t>
            </a:r>
            <a:r>
              <a:rPr lang="fr-FR" baseline="0" dirty="0" err="1" smtClean="0"/>
              <a:t>study</a:t>
            </a:r>
            <a:r>
              <a:rPr lang="fr-FR" baseline="0" dirty="0" smtClean="0"/>
              <a:t> of </a:t>
            </a:r>
            <a:r>
              <a:rPr lang="fr-FR" baseline="0" dirty="0" err="1" smtClean="0"/>
              <a:t>metaphors</a:t>
            </a:r>
            <a:r>
              <a:rPr lang="fr-FR" baseline="0" dirty="0" smtClean="0"/>
              <a:t> </a:t>
            </a:r>
            <a:r>
              <a:rPr lang="fr-FR" baseline="0" dirty="0" err="1" smtClean="0"/>
              <a:t>is</a:t>
            </a:r>
            <a:r>
              <a:rPr lang="fr-FR" baseline="0" dirty="0" smtClean="0"/>
              <a:t> relevant in </a:t>
            </a:r>
            <a:r>
              <a:rPr lang="fr-FR" baseline="0" dirty="0" err="1" smtClean="0"/>
              <a:t>this</a:t>
            </a:r>
            <a:r>
              <a:rPr lang="fr-FR" baseline="0" dirty="0" smtClean="0"/>
              <a:t> </a:t>
            </a:r>
            <a:r>
              <a:rPr lang="fr-FR" baseline="0" dirty="0" err="1" smtClean="0"/>
              <a:t>context</a:t>
            </a:r>
            <a:endParaRPr lang="fr-FR" dirty="0"/>
          </a:p>
        </p:txBody>
      </p:sp>
      <p:sp>
        <p:nvSpPr>
          <p:cNvPr id="4" name="Espace réservé du numéro de diapositive 3"/>
          <p:cNvSpPr>
            <a:spLocks noGrp="1"/>
          </p:cNvSpPr>
          <p:nvPr>
            <p:ph type="sldNum" sz="quarter" idx="10"/>
          </p:nvPr>
        </p:nvSpPr>
        <p:spPr/>
        <p:txBody>
          <a:bodyPr/>
          <a:lstStyle/>
          <a:p>
            <a:fld id="{CA5D3BF3-D352-46FC-8343-31F56E6730EA}" type="slidenum">
              <a:rPr lang="fr-FR" smtClean="0"/>
              <a:pPr/>
              <a:t>7</a:t>
            </a:fld>
            <a:endParaRPr lang="fr-FR"/>
          </a:p>
        </p:txBody>
      </p:sp>
    </p:spTree>
    <p:extLst>
      <p:ext uri="{BB962C8B-B14F-4D97-AF65-F5344CB8AC3E}">
        <p14:creationId xmlns:p14="http://schemas.microsoft.com/office/powerpoint/2010/main" val="6302818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CA5D3BF3-D352-46FC-8343-31F56E6730EA}" type="slidenum">
              <a:rPr lang="fr-FR" smtClean="0"/>
              <a:pPr/>
              <a:t>8</a:t>
            </a:fld>
            <a:endParaRPr lang="fr-FR"/>
          </a:p>
        </p:txBody>
      </p:sp>
    </p:spTree>
    <p:extLst>
      <p:ext uri="{BB962C8B-B14F-4D97-AF65-F5344CB8AC3E}">
        <p14:creationId xmlns:p14="http://schemas.microsoft.com/office/powerpoint/2010/main" val="19821587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To </a:t>
            </a:r>
            <a:r>
              <a:rPr lang="fr-FR" dirty="0" err="1" smtClean="0"/>
              <a:t>get</a:t>
            </a:r>
            <a:r>
              <a:rPr lang="fr-FR" dirty="0" smtClean="0"/>
              <a:t> a </a:t>
            </a:r>
            <a:r>
              <a:rPr lang="fr-FR" dirty="0" err="1" smtClean="0"/>
              <a:t>grasp</a:t>
            </a:r>
            <a:r>
              <a:rPr lang="fr-FR" baseline="0" dirty="0" smtClean="0"/>
              <a:t> on </a:t>
            </a:r>
            <a:r>
              <a:rPr lang="fr-FR" baseline="0" dirty="0" err="1" smtClean="0"/>
              <a:t>citizens</a:t>
            </a:r>
            <a:r>
              <a:rPr lang="fr-FR" baseline="0" dirty="0" smtClean="0"/>
              <a:t>’ talk </a:t>
            </a:r>
            <a:r>
              <a:rPr lang="fr-FR" baseline="0" dirty="0" err="1" smtClean="0"/>
              <a:t>we</a:t>
            </a:r>
            <a:r>
              <a:rPr lang="fr-FR" baseline="0" dirty="0" smtClean="0"/>
              <a:t> </a:t>
            </a:r>
            <a:r>
              <a:rPr lang="fr-FR" baseline="0" dirty="0" err="1" smtClean="0"/>
              <a:t>used</a:t>
            </a:r>
            <a:r>
              <a:rPr lang="fr-FR" baseline="0" dirty="0" smtClean="0"/>
              <a:t> </a:t>
            </a:r>
            <a:endParaRPr lang="fr-FR" dirty="0"/>
          </a:p>
        </p:txBody>
      </p:sp>
      <p:sp>
        <p:nvSpPr>
          <p:cNvPr id="4" name="Espace réservé du numéro de diapositive 3"/>
          <p:cNvSpPr>
            <a:spLocks noGrp="1"/>
          </p:cNvSpPr>
          <p:nvPr>
            <p:ph type="sldNum" sz="quarter" idx="10"/>
          </p:nvPr>
        </p:nvSpPr>
        <p:spPr/>
        <p:txBody>
          <a:bodyPr/>
          <a:lstStyle/>
          <a:p>
            <a:fld id="{CA5D3BF3-D352-46FC-8343-31F56E6730EA}" type="slidenum">
              <a:rPr lang="fr-FR" smtClean="0"/>
              <a:pPr/>
              <a:t>9</a:t>
            </a:fld>
            <a:endParaRPr lang="fr-FR"/>
          </a:p>
        </p:txBody>
      </p:sp>
    </p:spTree>
    <p:extLst>
      <p:ext uri="{BB962C8B-B14F-4D97-AF65-F5344CB8AC3E}">
        <p14:creationId xmlns:p14="http://schemas.microsoft.com/office/powerpoint/2010/main" val="10923135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Diapositive de titre">
    <p:bg>
      <p:bgRef idx="1001">
        <a:schemeClr val="bg2"/>
      </p:bgRef>
    </p:bg>
    <p:spTree>
      <p:nvGrpSpPr>
        <p:cNvPr id="1" name=""/>
        <p:cNvGrpSpPr/>
        <p:nvPr/>
      </p:nvGrpSpPr>
      <p:grpSpPr>
        <a:xfrm>
          <a:off x="0" y="0"/>
          <a:ext cx="0" cy="0"/>
          <a:chOff x="0" y="0"/>
          <a:chExt cx="0" cy="0"/>
        </a:xfrm>
      </p:grpSpPr>
      <p:sp>
        <p:nvSpPr>
          <p:cNvPr id="7" name="Rectangle 6"/>
          <p:cNvSpPr/>
          <p:nvPr/>
        </p:nvSpPr>
        <p:spPr>
          <a:xfrm>
            <a:off x="0" y="4478274"/>
            <a:ext cx="9144000" cy="66522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fr-FR"/>
          </a:p>
        </p:txBody>
      </p:sp>
      <p:sp>
        <p:nvSpPr>
          <p:cNvPr id="10" name="Rectangle 9"/>
          <p:cNvSpPr/>
          <p:nvPr/>
        </p:nvSpPr>
        <p:spPr>
          <a:xfrm>
            <a:off x="-9144" y="4539996"/>
            <a:ext cx="2249424" cy="53492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fr-FR"/>
          </a:p>
        </p:txBody>
      </p:sp>
      <p:sp>
        <p:nvSpPr>
          <p:cNvPr id="11" name="Rectangle 10"/>
          <p:cNvSpPr/>
          <p:nvPr/>
        </p:nvSpPr>
        <p:spPr>
          <a:xfrm>
            <a:off x="2359152" y="4533138"/>
            <a:ext cx="6784848" cy="534924"/>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fr-FR"/>
          </a:p>
        </p:txBody>
      </p:sp>
      <p:sp>
        <p:nvSpPr>
          <p:cNvPr id="9" name="Subtitle 8"/>
          <p:cNvSpPr>
            <a:spLocks noGrp="1"/>
          </p:cNvSpPr>
          <p:nvPr>
            <p:ph type="subTitle" idx="1"/>
          </p:nvPr>
        </p:nvSpPr>
        <p:spPr>
          <a:xfrm>
            <a:off x="2362200" y="4537528"/>
            <a:ext cx="6515100" cy="514350"/>
          </a:xfrm>
        </p:spPr>
        <p:txBody>
          <a:bodyPr anchor="ctr"/>
          <a:lstStyle>
            <a:lvl1pPr marL="0" indent="0" algn="l" eaLnBrk="1" latinLnBrk="0" hangingPunct="1">
              <a:buNone/>
              <a:defRPr kumimoji="0" lang="fr-FR" sz="2800">
                <a:solidFill>
                  <a:srgbClr val="FFFFFF"/>
                </a:solidFill>
              </a:defRPr>
            </a:lvl1pPr>
            <a:lvl2pPr marL="457200" indent="0" algn="ctr" eaLnBrk="1" latinLnBrk="0" hangingPunct="1">
              <a:buNone/>
            </a:lvl2pPr>
            <a:lvl3pPr marL="914400" indent="0" algn="ctr" eaLnBrk="1" latinLnBrk="0" hangingPunct="1">
              <a:buNone/>
            </a:lvl3pPr>
            <a:lvl4pPr marL="1371600" indent="0" algn="ctr" eaLnBrk="1" latinLnBrk="0" hangingPunct="1">
              <a:buNone/>
            </a:lvl4pPr>
            <a:lvl5pPr marL="1828800" indent="0" algn="ctr" eaLnBrk="1" latinLnBrk="0" hangingPunct="1">
              <a:buNone/>
            </a:lvl5pPr>
            <a:lvl6pPr marL="2286000" indent="0" algn="ctr" eaLnBrk="1" latinLnBrk="0" hangingPunct="1">
              <a:buNone/>
            </a:lvl6pPr>
            <a:lvl7pPr marL="2743200" indent="0" algn="ctr" eaLnBrk="1" latinLnBrk="0" hangingPunct="1">
              <a:buNone/>
            </a:lvl7pPr>
            <a:lvl8pPr marL="3200400" indent="0" algn="ctr" eaLnBrk="1" latinLnBrk="0" hangingPunct="1">
              <a:buNone/>
            </a:lvl8pPr>
            <a:lvl9pPr marL="3657600" indent="0" algn="ctr" eaLnBrk="1" latinLnBrk="0" hangingPunct="1">
              <a:buNone/>
            </a:lvl9pPr>
            <a:extLst/>
          </a:lstStyle>
          <a:p>
            <a:pPr eaLnBrk="1" latinLnBrk="0" hangingPunct="1"/>
            <a:r>
              <a:rPr lang="nl-BE" smtClean="0"/>
              <a:t>Cliquez pour modifier le style des sous-titres du masque</a:t>
            </a:r>
            <a:endParaRPr/>
          </a:p>
        </p:txBody>
      </p:sp>
      <p:sp>
        <p:nvSpPr>
          <p:cNvPr id="28" name="Date Placeholder 27"/>
          <p:cNvSpPr>
            <a:spLocks noGrp="1"/>
          </p:cNvSpPr>
          <p:nvPr>
            <p:ph type="dt" sz="half" idx="10"/>
          </p:nvPr>
        </p:nvSpPr>
        <p:spPr>
          <a:xfrm>
            <a:off x="76200" y="4551524"/>
            <a:ext cx="2057400" cy="514350"/>
          </a:xfrm>
        </p:spPr>
        <p:txBody>
          <a:bodyPr>
            <a:noAutofit/>
          </a:bodyPr>
          <a:lstStyle>
            <a:lvl1pPr algn="ctr" eaLnBrk="1" latinLnBrk="0" hangingPunct="1">
              <a:defRPr kumimoji="0" lang="fr-FR" sz="2000">
                <a:solidFill>
                  <a:srgbClr val="FFFFFF"/>
                </a:solidFill>
              </a:defRPr>
            </a:lvl1pPr>
            <a:extLst/>
          </a:lstStyle>
          <a:p>
            <a:pPr algn="ctr"/>
            <a:fld id="{047E157E-8DCB-4F70-A0AF-5EB586A91DD4}" type="datetime1">
              <a:rPr kumimoji="0" lang="fr-FR">
                <a:solidFill>
                  <a:srgbClr val="FFFFFF"/>
                </a:solidFill>
              </a:rPr>
              <a:pPr algn="ctr"/>
              <a:t>11/07/12</a:t>
            </a:fld>
            <a:endParaRPr kumimoji="0" lang="fr-FR" sz="2000">
              <a:solidFill>
                <a:srgbClr val="FFFFFF"/>
              </a:solidFill>
            </a:endParaRPr>
          </a:p>
        </p:txBody>
      </p:sp>
      <p:sp>
        <p:nvSpPr>
          <p:cNvPr id="17" name="Footer Placeholder 16"/>
          <p:cNvSpPr>
            <a:spLocks noGrp="1"/>
          </p:cNvSpPr>
          <p:nvPr>
            <p:ph type="ftr" sz="quarter" idx="11"/>
          </p:nvPr>
        </p:nvSpPr>
        <p:spPr>
          <a:xfrm>
            <a:off x="2085393" y="177404"/>
            <a:ext cx="5867400" cy="273844"/>
          </a:xfrm>
        </p:spPr>
        <p:txBody>
          <a:bodyPr/>
          <a:lstStyle>
            <a:lvl1pPr algn="r" eaLnBrk="1" latinLnBrk="0" hangingPunct="1">
              <a:defRPr kumimoji="0" lang="fr-FR">
                <a:solidFill>
                  <a:schemeClr val="tx2"/>
                </a:solidFill>
              </a:defRPr>
            </a:lvl1pPr>
            <a:extLst/>
          </a:lstStyle>
          <a:p>
            <a:pPr algn="r"/>
            <a:endParaRPr kumimoji="0" lang="fr-FR">
              <a:solidFill>
                <a:schemeClr val="tx2"/>
              </a:solidFill>
            </a:endParaRPr>
          </a:p>
        </p:txBody>
      </p:sp>
      <p:sp>
        <p:nvSpPr>
          <p:cNvPr id="29" name="Slide Number Placeholder 28"/>
          <p:cNvSpPr>
            <a:spLocks noGrp="1"/>
          </p:cNvSpPr>
          <p:nvPr>
            <p:ph type="sldNum" sz="quarter" idx="12"/>
          </p:nvPr>
        </p:nvSpPr>
        <p:spPr>
          <a:xfrm>
            <a:off x="8001000" y="171450"/>
            <a:ext cx="838200" cy="285750"/>
          </a:xfrm>
        </p:spPr>
        <p:txBody>
          <a:bodyPr/>
          <a:lstStyle>
            <a:lvl1pPr eaLnBrk="1" latinLnBrk="0" hangingPunct="1">
              <a:defRPr kumimoji="0" lang="fr-FR">
                <a:solidFill>
                  <a:schemeClr val="tx2"/>
                </a:solidFill>
              </a:defRPr>
            </a:lvl1pPr>
            <a:extLst/>
          </a:lstStyle>
          <a:p>
            <a:fld id="{8F82E0A0-C266-4798-8C8F-B9F91E9DA37E}" type="slidenum">
              <a:rPr kumimoji="0" lang="fr-FR">
                <a:solidFill>
                  <a:schemeClr val="tx2"/>
                </a:solidFill>
              </a:rPr>
              <a:pPr/>
              <a:t>‹#›</a:t>
            </a:fld>
            <a:endParaRPr kumimoji="0" lang="fr-FR">
              <a:solidFill>
                <a:schemeClr val="tx2"/>
              </a:solidFill>
            </a:endParaRPr>
          </a:p>
        </p:txBody>
      </p:sp>
      <p:sp>
        <p:nvSpPr>
          <p:cNvPr id="12" name="Rectangle 11"/>
          <p:cNvSpPr>
            <a:spLocks noGrp="1"/>
          </p:cNvSpPr>
          <p:nvPr>
            <p:ph type="title"/>
          </p:nvPr>
        </p:nvSpPr>
        <p:spPr>
          <a:xfrm>
            <a:off x="2362200" y="2343150"/>
            <a:ext cx="6477000" cy="2038350"/>
          </a:xfrm>
        </p:spPr>
        <p:txBody>
          <a:bodyPr rtlCol="0" anchor="b"/>
          <a:lstStyle>
            <a:lvl1pPr eaLnBrk="1" latinLnBrk="0" hangingPunct="1">
              <a:defRPr kumimoji="0" lang="fr-FR" cap="all" baseline="0"/>
            </a:lvl1pPr>
            <a:extLst/>
          </a:lstStyle>
          <a:p>
            <a:pPr eaLnBrk="1" latinLnBrk="0" hangingPunct="1"/>
            <a:r>
              <a:rPr lang="nl-BE" smtClean="0"/>
              <a:t>Cliquez et modifiez le titre</a:t>
            </a:r>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Disposition personnalisée">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extLst/>
          </a:lstStyle>
          <a:p>
            <a:pPr eaLnBrk="1" latinLnBrk="0" hangingPunct="1"/>
            <a:r>
              <a:rPr lang="nl-BE" smtClean="0"/>
              <a:t>Cliquez et modifiez le titre</a:t>
            </a:r>
            <a:endParaRPr/>
          </a:p>
        </p:txBody>
      </p:sp>
      <p:sp>
        <p:nvSpPr>
          <p:cNvPr id="3" name="Rectangle 2"/>
          <p:cNvSpPr>
            <a:spLocks noGrp="1"/>
          </p:cNvSpPr>
          <p:nvPr>
            <p:ph type="dt" sz="half" idx="10"/>
          </p:nvPr>
        </p:nvSpPr>
        <p:spPr/>
        <p:txBody>
          <a:bodyPr/>
          <a:lstStyle>
            <a:extLst/>
          </a:lstStyle>
          <a:p>
            <a:fld id="{E4606EA6-EFEA-4C30-9264-4F9291A5780D}" type="datetime1">
              <a:rPr kumimoji="0" lang="nl-BE"/>
              <a:pPr/>
              <a:t>11/07/12</a:t>
            </a:fld>
            <a:endParaRPr kumimoji="0" lang="fr-FR"/>
          </a:p>
        </p:txBody>
      </p:sp>
      <p:sp>
        <p:nvSpPr>
          <p:cNvPr id="4" name="Rectangle 3"/>
          <p:cNvSpPr>
            <a:spLocks noGrp="1"/>
          </p:cNvSpPr>
          <p:nvPr>
            <p:ph type="ftr" sz="quarter" idx="11"/>
          </p:nvPr>
        </p:nvSpPr>
        <p:spPr/>
        <p:txBody>
          <a:bodyPr/>
          <a:lstStyle>
            <a:extLst/>
          </a:lstStyle>
          <a:p>
            <a:endParaRPr kumimoji="0" lang="fr-FR"/>
          </a:p>
        </p:txBody>
      </p:sp>
      <p:sp>
        <p:nvSpPr>
          <p:cNvPr id="5" name="Rectangle 4"/>
          <p:cNvSpPr>
            <a:spLocks noGrp="1"/>
          </p:cNvSpPr>
          <p:nvPr>
            <p:ph type="sldNum" sz="quarter" idx="12"/>
          </p:nvPr>
        </p:nvSpPr>
        <p:spPr/>
        <p:txBody>
          <a:bodyPr/>
          <a:lstStyle>
            <a:extLst/>
          </a:lstStyle>
          <a:p>
            <a:pPr algn="ctr"/>
            <a:fld id="{8F82E0A0-C266-4798-8C8F-B9F91E9DA37E}" type="slidenum">
              <a:rPr kumimoji="0" lang="fr-FR" sz="1400" b="1">
                <a:solidFill>
                  <a:srgbClr val="FFFFFF"/>
                </a:solidFill>
              </a:rPr>
              <a:pPr algn="ctr"/>
              <a:t>‹#›</a:t>
            </a:fld>
            <a:endParaRPr kumimoji="0" lang="fr-FR"/>
          </a:p>
        </p:txBody>
      </p:sp>
      <p:sp>
        <p:nvSpPr>
          <p:cNvPr id="7" name="Rectangle 6"/>
          <p:cNvSpPr>
            <a:spLocks noGrp="1"/>
          </p:cNvSpPr>
          <p:nvPr>
            <p:ph sz="quarter" idx="13"/>
          </p:nvPr>
        </p:nvSpPr>
        <p:spPr>
          <a:xfrm>
            <a:off x="609600" y="1352550"/>
            <a:ext cx="8153400" cy="3276600"/>
          </a:xfrm>
        </p:spPr>
        <p:txBody>
          <a:bodyPr/>
          <a:lstStyle>
            <a:extLst/>
          </a:lstStyle>
          <a:p>
            <a:pPr lvl="0" eaLnBrk="1" latinLnBrk="0" hangingPunct="1"/>
            <a:r>
              <a:rPr lang="nl-BE" smtClean="0"/>
              <a:t>Cliquez pour modifier les styles du texte du masque</a:t>
            </a:r>
          </a:p>
          <a:p>
            <a:pPr lvl="1" eaLnBrk="1" latinLnBrk="0" hangingPunct="1"/>
            <a:r>
              <a:rPr lang="nl-BE" smtClean="0"/>
              <a:t>Deuxième niveau</a:t>
            </a:r>
          </a:p>
          <a:p>
            <a:pPr lvl="2" eaLnBrk="1" latinLnBrk="0" hangingPunct="1"/>
            <a:r>
              <a:rPr lang="nl-BE" smtClean="0"/>
              <a:t>Troisième niveau</a:t>
            </a:r>
          </a:p>
          <a:p>
            <a:pPr lvl="3" eaLnBrk="1" latinLnBrk="0" hangingPunct="1"/>
            <a:r>
              <a:rPr lang="nl-BE" smtClean="0"/>
              <a:t>Quatrième niveau</a:t>
            </a:r>
          </a:p>
          <a:p>
            <a:pPr lvl="4" eaLnBrk="1" latinLnBrk="0" hangingPunct="1"/>
            <a:r>
              <a:rPr lang="nl-BE" smtClean="0"/>
              <a:t>Cinquième niveau</a:t>
            </a: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tête de section">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057400"/>
            <a:ext cx="7123113" cy="1254919"/>
          </a:xfrm>
        </p:spPr>
        <p:txBody>
          <a:bodyPr anchor="t"/>
          <a:lstStyle>
            <a:lvl1pPr eaLnBrk="1" latinLnBrk="0" hangingPunct="1">
              <a:buNone/>
              <a:defRPr kumimoji="0" lang="fr-FR" sz="2800">
                <a:solidFill>
                  <a:schemeClr val="tx2"/>
                </a:solidFill>
              </a:defRPr>
            </a:lvl1pPr>
            <a:lvl2pPr eaLnBrk="1" latinLnBrk="0" hangingPunct="1">
              <a:buNone/>
              <a:defRPr kumimoji="0" lang="fr-FR" sz="1800">
                <a:solidFill>
                  <a:schemeClr val="tx1">
                    <a:tint val="75000"/>
                  </a:schemeClr>
                </a:solidFill>
              </a:defRPr>
            </a:lvl2pPr>
            <a:lvl3pPr eaLnBrk="1" latinLnBrk="0" hangingPunct="1">
              <a:buNone/>
              <a:defRPr kumimoji="0" lang="fr-FR" sz="1600">
                <a:solidFill>
                  <a:schemeClr val="tx1">
                    <a:tint val="75000"/>
                  </a:schemeClr>
                </a:solidFill>
              </a:defRPr>
            </a:lvl3pPr>
            <a:lvl4pPr eaLnBrk="1" latinLnBrk="0" hangingPunct="1">
              <a:buNone/>
              <a:defRPr kumimoji="0" lang="fr-FR" sz="1400">
                <a:solidFill>
                  <a:schemeClr val="tx1">
                    <a:tint val="75000"/>
                  </a:schemeClr>
                </a:solidFill>
              </a:defRPr>
            </a:lvl4pPr>
            <a:lvl5pPr eaLnBrk="1" latinLnBrk="0" hangingPunct="1">
              <a:buNone/>
              <a:defRPr kumimoji="0" lang="fr-FR" sz="1400">
                <a:solidFill>
                  <a:schemeClr val="tx1">
                    <a:tint val="75000"/>
                  </a:schemeClr>
                </a:solidFill>
              </a:defRPr>
            </a:lvl5pPr>
            <a:extLst/>
          </a:lstStyle>
          <a:p>
            <a:pPr lvl="0" eaLnBrk="1" latinLnBrk="0" hangingPunct="1"/>
            <a:r>
              <a:rPr lang="nl-BE" smtClean="0"/>
              <a:t>Cliquez pour modifier les styles du texte du masque</a:t>
            </a:r>
          </a:p>
        </p:txBody>
      </p:sp>
      <p:sp>
        <p:nvSpPr>
          <p:cNvPr id="7" name="Rectangle 6"/>
          <p:cNvSpPr/>
          <p:nvPr/>
        </p:nvSpPr>
        <p:spPr>
          <a:xfrm>
            <a:off x="0" y="1143000"/>
            <a:ext cx="9144000" cy="85725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fr-FR"/>
          </a:p>
        </p:txBody>
      </p:sp>
      <p:sp>
        <p:nvSpPr>
          <p:cNvPr id="8" name="Rectangle 7"/>
          <p:cNvSpPr/>
          <p:nvPr/>
        </p:nvSpPr>
        <p:spPr>
          <a:xfrm>
            <a:off x="0" y="1200150"/>
            <a:ext cx="1295400" cy="74295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fr-FR"/>
          </a:p>
        </p:txBody>
      </p:sp>
      <p:sp>
        <p:nvSpPr>
          <p:cNvPr id="9" name="Rectangle 8"/>
          <p:cNvSpPr/>
          <p:nvPr/>
        </p:nvSpPr>
        <p:spPr>
          <a:xfrm>
            <a:off x="1371600" y="1200150"/>
            <a:ext cx="7772400" cy="74295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fr-FR"/>
          </a:p>
        </p:txBody>
      </p:sp>
      <p:sp>
        <p:nvSpPr>
          <p:cNvPr id="2" name="Title 1"/>
          <p:cNvSpPr>
            <a:spLocks noGrp="1"/>
          </p:cNvSpPr>
          <p:nvPr>
            <p:ph type="title" hasCustomPrompt="1"/>
          </p:nvPr>
        </p:nvSpPr>
        <p:spPr>
          <a:xfrm>
            <a:off x="1371600" y="1200150"/>
            <a:ext cx="7620000" cy="742950"/>
          </a:xfrm>
        </p:spPr>
        <p:txBody>
          <a:bodyPr/>
          <a:lstStyle>
            <a:lvl1pPr algn="l" eaLnBrk="1" latinLnBrk="0" hangingPunct="1">
              <a:buNone/>
              <a:defRPr kumimoji="0" lang="fr-FR" sz="4400" b="0" cap="none">
                <a:solidFill>
                  <a:srgbClr val="FFFFFF"/>
                </a:solidFill>
              </a:defRPr>
            </a:lvl1pPr>
            <a:extLst/>
          </a:lstStyle>
          <a:p>
            <a:r>
              <a:rPr kumimoji="0" lang="fr-FR"/>
              <a:t>Modifiez le style du titre</a:t>
            </a:r>
          </a:p>
        </p:txBody>
      </p:sp>
      <p:sp>
        <p:nvSpPr>
          <p:cNvPr id="12" name="Date Placeholder 11"/>
          <p:cNvSpPr>
            <a:spLocks noGrp="1"/>
          </p:cNvSpPr>
          <p:nvPr>
            <p:ph type="dt" sz="half" idx="10"/>
          </p:nvPr>
        </p:nvSpPr>
        <p:spPr/>
        <p:txBody>
          <a:bodyPr/>
          <a:lstStyle>
            <a:extLst/>
          </a:lstStyle>
          <a:p>
            <a:fld id="{6FCF9F07-3BC7-4570-B054-79111B0A380C}" type="datetime1">
              <a:rPr kumimoji="0" lang="nl-BE"/>
              <a:pPr/>
              <a:t>11/07/12</a:t>
            </a:fld>
            <a:endParaRPr kumimoji="0" lang="fr-FR"/>
          </a:p>
        </p:txBody>
      </p:sp>
      <p:sp>
        <p:nvSpPr>
          <p:cNvPr id="13" name="Slide Number Placeholder 12"/>
          <p:cNvSpPr>
            <a:spLocks noGrp="1"/>
          </p:cNvSpPr>
          <p:nvPr>
            <p:ph type="sldNum" sz="quarter" idx="11"/>
          </p:nvPr>
        </p:nvSpPr>
        <p:spPr>
          <a:xfrm>
            <a:off x="0" y="1314450"/>
            <a:ext cx="1295400" cy="526257"/>
          </a:xfrm>
        </p:spPr>
        <p:txBody>
          <a:bodyPr>
            <a:noAutofit/>
          </a:bodyPr>
          <a:lstStyle>
            <a:lvl1pPr eaLnBrk="1" latinLnBrk="0" hangingPunct="1">
              <a:defRPr kumimoji="0" lang="fr-FR" sz="2400">
                <a:solidFill>
                  <a:srgbClr val="FFFFFF"/>
                </a:solidFill>
              </a:defRPr>
            </a:lvl1pPr>
            <a:extLst/>
          </a:lstStyle>
          <a:p>
            <a:pPr algn="ctr"/>
            <a:fld id="{8F82E0A0-C266-4798-8C8F-B9F91E9DA37E}" type="slidenum">
              <a:rPr kumimoji="0" lang="fr-FR" sz="2400" b="1">
                <a:solidFill>
                  <a:srgbClr val="FFFFFF"/>
                </a:solidFill>
              </a:rPr>
              <a:pPr algn="ctr"/>
              <a:t>‹#›</a:t>
            </a:fld>
            <a:endParaRPr kumimoji="0" lang="fr-FR" sz="2400">
              <a:solidFill>
                <a:srgbClr val="FFFFFF"/>
              </a:solidFill>
            </a:endParaRPr>
          </a:p>
        </p:txBody>
      </p:sp>
      <p:sp>
        <p:nvSpPr>
          <p:cNvPr id="14" name="Footer Placeholder 13"/>
          <p:cNvSpPr>
            <a:spLocks noGrp="1"/>
          </p:cNvSpPr>
          <p:nvPr>
            <p:ph type="ftr" sz="quarter" idx="12"/>
          </p:nvPr>
        </p:nvSpPr>
        <p:spPr/>
        <p:txBody>
          <a:bodyPr/>
          <a:lstStyle>
            <a:extLst/>
          </a:lstStyle>
          <a:p>
            <a:endParaRPr kumimoji="0" lang="fr-F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pPr eaLnBrk="1" latinLnBrk="0" hangingPunct="1"/>
            <a:r>
              <a:rPr lang="nl-BE" smtClean="0"/>
              <a:t>Cliquez et modifiez le titre</a:t>
            </a:r>
            <a:endParaRPr/>
          </a:p>
        </p:txBody>
      </p:sp>
      <p:sp>
        <p:nvSpPr>
          <p:cNvPr id="9" name="Content Placeholder 8"/>
          <p:cNvSpPr>
            <a:spLocks noGrp="1"/>
          </p:cNvSpPr>
          <p:nvPr>
            <p:ph sz="quarter" idx="13"/>
          </p:nvPr>
        </p:nvSpPr>
        <p:spPr>
          <a:xfrm>
            <a:off x="609600" y="1352551"/>
            <a:ext cx="3886200" cy="3268624"/>
          </a:xfrm>
        </p:spPr>
        <p:txBody>
          <a:bodyPr/>
          <a:lstStyle>
            <a:extLst/>
          </a:lstStyle>
          <a:p>
            <a:pPr lvl="0" eaLnBrk="1" latinLnBrk="0" hangingPunct="1"/>
            <a:r>
              <a:rPr lang="nl-BE" smtClean="0"/>
              <a:t>Cliquez pour modifier les styles du texte du masque</a:t>
            </a:r>
          </a:p>
          <a:p>
            <a:pPr lvl="1" eaLnBrk="1" latinLnBrk="0" hangingPunct="1"/>
            <a:r>
              <a:rPr lang="nl-BE" smtClean="0"/>
              <a:t>Deuxième niveau</a:t>
            </a:r>
          </a:p>
          <a:p>
            <a:pPr lvl="2" eaLnBrk="1" latinLnBrk="0" hangingPunct="1"/>
            <a:r>
              <a:rPr lang="nl-BE" smtClean="0"/>
              <a:t>Troisième niveau</a:t>
            </a:r>
          </a:p>
          <a:p>
            <a:pPr lvl="3" eaLnBrk="1" latinLnBrk="0" hangingPunct="1"/>
            <a:r>
              <a:rPr lang="nl-BE" smtClean="0"/>
              <a:t>Quatrième niveau</a:t>
            </a:r>
          </a:p>
          <a:p>
            <a:pPr lvl="4" eaLnBrk="1" latinLnBrk="0" hangingPunct="1"/>
            <a:r>
              <a:rPr lang="nl-BE" smtClean="0"/>
              <a:t>Cinquième niveau</a:t>
            </a:r>
            <a:endParaRPr/>
          </a:p>
        </p:txBody>
      </p:sp>
      <p:sp>
        <p:nvSpPr>
          <p:cNvPr id="11" name="Content Placeholder 10"/>
          <p:cNvSpPr>
            <a:spLocks noGrp="1"/>
          </p:cNvSpPr>
          <p:nvPr>
            <p:ph sz="quarter" idx="14"/>
          </p:nvPr>
        </p:nvSpPr>
        <p:spPr>
          <a:xfrm>
            <a:off x="4844901" y="1352549"/>
            <a:ext cx="3886200" cy="3268625"/>
          </a:xfrm>
        </p:spPr>
        <p:txBody>
          <a:bodyPr/>
          <a:lstStyle>
            <a:extLst/>
          </a:lstStyle>
          <a:p>
            <a:pPr lvl="0" eaLnBrk="1" latinLnBrk="0" hangingPunct="1"/>
            <a:r>
              <a:rPr lang="nl-BE" smtClean="0"/>
              <a:t>Cliquez pour modifier les styles du texte du masque</a:t>
            </a:r>
          </a:p>
          <a:p>
            <a:pPr lvl="1" eaLnBrk="1" latinLnBrk="0" hangingPunct="1"/>
            <a:r>
              <a:rPr lang="nl-BE" smtClean="0"/>
              <a:t>Deuxième niveau</a:t>
            </a:r>
          </a:p>
          <a:p>
            <a:pPr lvl="2" eaLnBrk="1" latinLnBrk="0" hangingPunct="1"/>
            <a:r>
              <a:rPr lang="nl-BE" smtClean="0"/>
              <a:t>Troisième niveau</a:t>
            </a:r>
          </a:p>
          <a:p>
            <a:pPr lvl="3" eaLnBrk="1" latinLnBrk="0" hangingPunct="1"/>
            <a:r>
              <a:rPr lang="nl-BE" smtClean="0"/>
              <a:t>Quatrième niveau</a:t>
            </a:r>
          </a:p>
          <a:p>
            <a:pPr lvl="4" eaLnBrk="1" latinLnBrk="0" hangingPunct="1"/>
            <a:r>
              <a:rPr lang="nl-BE" smtClean="0"/>
              <a:t>Cinquième niveau</a:t>
            </a:r>
            <a:endParaRPr/>
          </a:p>
        </p:txBody>
      </p:sp>
      <p:sp>
        <p:nvSpPr>
          <p:cNvPr id="8" name="Date Placeholder 7"/>
          <p:cNvSpPr>
            <a:spLocks noGrp="1"/>
          </p:cNvSpPr>
          <p:nvPr>
            <p:ph type="dt" sz="half" idx="15"/>
          </p:nvPr>
        </p:nvSpPr>
        <p:spPr/>
        <p:txBody>
          <a:bodyPr rtlCol="0"/>
          <a:lstStyle>
            <a:extLst/>
          </a:lstStyle>
          <a:p>
            <a:fld id="{E4606EA6-EFEA-4C30-9264-4F9291A5780D}" type="datetime1">
              <a:rPr kumimoji="0" lang="nl-BE"/>
              <a:pPr/>
              <a:t>11/07/12</a:t>
            </a:fld>
            <a:endParaRPr kumimoji="0" lang="fr-FR"/>
          </a:p>
        </p:txBody>
      </p:sp>
      <p:sp>
        <p:nvSpPr>
          <p:cNvPr id="10" name="Slide Number Placeholder 9"/>
          <p:cNvSpPr>
            <a:spLocks noGrp="1"/>
          </p:cNvSpPr>
          <p:nvPr>
            <p:ph type="sldNum" sz="quarter" idx="16"/>
          </p:nvPr>
        </p:nvSpPr>
        <p:spPr/>
        <p:txBody>
          <a:bodyPr rtlCol="0"/>
          <a:lstStyle>
            <a:extLst/>
          </a:lstStyle>
          <a:p>
            <a:pPr algn="ctr"/>
            <a:fld id="{8F82E0A0-C266-4798-8C8F-B9F91E9DA37E}" type="slidenum">
              <a:rPr kumimoji="0" lang="fr-FR" sz="1400" b="1">
                <a:solidFill>
                  <a:srgbClr val="FFFFFF"/>
                </a:solidFill>
              </a:rPr>
              <a:pPr algn="ctr"/>
              <a:t>‹#›</a:t>
            </a:fld>
            <a:endParaRPr kumimoji="0" lang="fr-FR"/>
          </a:p>
        </p:txBody>
      </p:sp>
      <p:sp>
        <p:nvSpPr>
          <p:cNvPr id="12" name="Footer Placeholder 11"/>
          <p:cNvSpPr>
            <a:spLocks noGrp="1"/>
          </p:cNvSpPr>
          <p:nvPr>
            <p:ph type="ftr" sz="quarter" idx="17"/>
          </p:nvPr>
        </p:nvSpPr>
        <p:spPr/>
        <p:txBody>
          <a:bodyPr rtlCol="0"/>
          <a:lstStyle>
            <a:extLst/>
          </a:lstStyle>
          <a:p>
            <a:endParaRPr kumimoji="0"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612648" y="118110"/>
            <a:ext cx="8153400" cy="1005840"/>
          </a:xfrm>
        </p:spPr>
        <p:txBody>
          <a:bodyPr anchor="b"/>
          <a:lstStyle>
            <a:lvl1pPr eaLnBrk="1" latinLnBrk="0" hangingPunct="1">
              <a:defRPr kumimoji="0" lang="fr-FR"/>
            </a:lvl1pPr>
            <a:extLst/>
          </a:lstStyle>
          <a:p>
            <a:pPr eaLnBrk="1" latinLnBrk="0" hangingPunct="1"/>
            <a:r>
              <a:rPr lang="nl-BE" smtClean="0"/>
              <a:t>Cliquez et modifiez le titre</a:t>
            </a:r>
            <a:endParaRPr/>
          </a:p>
        </p:txBody>
      </p:sp>
      <p:sp>
        <p:nvSpPr>
          <p:cNvPr id="11" name="Content Placeholder 10"/>
          <p:cNvSpPr>
            <a:spLocks noGrp="1"/>
          </p:cNvSpPr>
          <p:nvPr>
            <p:ph sz="quarter" idx="13"/>
          </p:nvPr>
        </p:nvSpPr>
        <p:spPr>
          <a:xfrm>
            <a:off x="609600" y="1919818"/>
            <a:ext cx="3886200" cy="2628900"/>
          </a:xfrm>
        </p:spPr>
        <p:txBody>
          <a:bodyPr/>
          <a:lstStyle>
            <a:extLst/>
          </a:lstStyle>
          <a:p>
            <a:pPr lvl="0" eaLnBrk="1" latinLnBrk="0" hangingPunct="1"/>
            <a:r>
              <a:rPr lang="nl-BE" smtClean="0"/>
              <a:t>Cliquez pour modifier les styles du texte du masque</a:t>
            </a:r>
          </a:p>
          <a:p>
            <a:pPr lvl="1" eaLnBrk="1" latinLnBrk="0" hangingPunct="1"/>
            <a:r>
              <a:rPr lang="nl-BE" smtClean="0"/>
              <a:t>Deuxième niveau</a:t>
            </a:r>
          </a:p>
          <a:p>
            <a:pPr lvl="2" eaLnBrk="1" latinLnBrk="0" hangingPunct="1"/>
            <a:r>
              <a:rPr lang="nl-BE" smtClean="0"/>
              <a:t>Troisième niveau</a:t>
            </a:r>
          </a:p>
          <a:p>
            <a:pPr lvl="3" eaLnBrk="1" latinLnBrk="0" hangingPunct="1"/>
            <a:r>
              <a:rPr lang="nl-BE" smtClean="0"/>
              <a:t>Quatrième niveau</a:t>
            </a:r>
          </a:p>
          <a:p>
            <a:pPr lvl="4" eaLnBrk="1" latinLnBrk="0" hangingPunct="1"/>
            <a:r>
              <a:rPr lang="nl-BE" smtClean="0"/>
              <a:t>Cinquième niveau</a:t>
            </a:r>
            <a:endParaRPr/>
          </a:p>
        </p:txBody>
      </p:sp>
      <p:sp>
        <p:nvSpPr>
          <p:cNvPr id="13" name="Content Placeholder 12"/>
          <p:cNvSpPr>
            <a:spLocks noGrp="1"/>
          </p:cNvSpPr>
          <p:nvPr>
            <p:ph sz="quarter" idx="14"/>
          </p:nvPr>
        </p:nvSpPr>
        <p:spPr>
          <a:xfrm>
            <a:off x="4800600" y="1919818"/>
            <a:ext cx="3886200" cy="2628900"/>
          </a:xfrm>
        </p:spPr>
        <p:txBody>
          <a:bodyPr/>
          <a:lstStyle>
            <a:extLst/>
          </a:lstStyle>
          <a:p>
            <a:pPr lvl="0" eaLnBrk="1" latinLnBrk="0" hangingPunct="1"/>
            <a:r>
              <a:rPr lang="nl-BE" smtClean="0"/>
              <a:t>Cliquez pour modifier les styles du texte du masque</a:t>
            </a:r>
          </a:p>
          <a:p>
            <a:pPr lvl="1" eaLnBrk="1" latinLnBrk="0" hangingPunct="1"/>
            <a:r>
              <a:rPr lang="nl-BE" smtClean="0"/>
              <a:t>Deuxième niveau</a:t>
            </a:r>
          </a:p>
          <a:p>
            <a:pPr lvl="2" eaLnBrk="1" latinLnBrk="0" hangingPunct="1"/>
            <a:r>
              <a:rPr lang="nl-BE" smtClean="0"/>
              <a:t>Troisième niveau</a:t>
            </a:r>
          </a:p>
          <a:p>
            <a:pPr lvl="3" eaLnBrk="1" latinLnBrk="0" hangingPunct="1"/>
            <a:r>
              <a:rPr lang="nl-BE" smtClean="0"/>
              <a:t>Quatrième niveau</a:t>
            </a:r>
          </a:p>
          <a:p>
            <a:pPr lvl="4" eaLnBrk="1" latinLnBrk="0" hangingPunct="1"/>
            <a:r>
              <a:rPr lang="nl-BE" smtClean="0"/>
              <a:t>Cinquième niveau</a:t>
            </a:r>
            <a:endParaRPr/>
          </a:p>
        </p:txBody>
      </p:sp>
      <p:sp>
        <p:nvSpPr>
          <p:cNvPr id="10" name="Date Placeholder 9"/>
          <p:cNvSpPr>
            <a:spLocks noGrp="1"/>
          </p:cNvSpPr>
          <p:nvPr>
            <p:ph type="dt" sz="half" idx="15"/>
          </p:nvPr>
        </p:nvSpPr>
        <p:spPr/>
        <p:txBody>
          <a:bodyPr rtlCol="0"/>
          <a:lstStyle>
            <a:extLst/>
          </a:lstStyle>
          <a:p>
            <a:fld id="{E4606EA6-EFEA-4C30-9264-4F9291A5780D}" type="datetime1">
              <a:rPr kumimoji="0" lang="nl-BE"/>
              <a:pPr/>
              <a:t>11/07/12</a:t>
            </a:fld>
            <a:endParaRPr kumimoji="0" lang="fr-FR"/>
          </a:p>
        </p:txBody>
      </p:sp>
      <p:sp>
        <p:nvSpPr>
          <p:cNvPr id="12" name="Slide Number Placeholder 11"/>
          <p:cNvSpPr>
            <a:spLocks noGrp="1"/>
          </p:cNvSpPr>
          <p:nvPr>
            <p:ph type="sldNum" sz="quarter" idx="16"/>
          </p:nvPr>
        </p:nvSpPr>
        <p:spPr/>
        <p:txBody>
          <a:bodyPr rtlCol="0"/>
          <a:lstStyle>
            <a:extLst/>
          </a:lstStyle>
          <a:p>
            <a:pPr algn="ctr"/>
            <a:fld id="{8F82E0A0-C266-4798-8C8F-B9F91E9DA37E}" type="slidenum">
              <a:rPr kumimoji="0" lang="fr-FR" sz="1400" b="1">
                <a:solidFill>
                  <a:srgbClr val="FFFFFF"/>
                </a:solidFill>
              </a:rPr>
              <a:pPr algn="ctr"/>
              <a:t>‹#›</a:t>
            </a:fld>
            <a:endParaRPr kumimoji="0" lang="fr-FR"/>
          </a:p>
        </p:txBody>
      </p:sp>
      <p:sp>
        <p:nvSpPr>
          <p:cNvPr id="14" name="Footer Placeholder 13"/>
          <p:cNvSpPr>
            <a:spLocks noGrp="1"/>
          </p:cNvSpPr>
          <p:nvPr>
            <p:ph type="ftr" sz="quarter" idx="17"/>
          </p:nvPr>
        </p:nvSpPr>
        <p:spPr/>
        <p:txBody>
          <a:bodyPr rtlCol="0"/>
          <a:lstStyle>
            <a:extLst/>
          </a:lstStyle>
          <a:p>
            <a:endParaRPr kumimoji="0" lang="fr-FR"/>
          </a:p>
        </p:txBody>
      </p:sp>
      <p:sp>
        <p:nvSpPr>
          <p:cNvPr id="16" name="Text Placeholder 15"/>
          <p:cNvSpPr>
            <a:spLocks noGrp="1"/>
          </p:cNvSpPr>
          <p:nvPr>
            <p:ph type="body" sz="quarter" idx="18"/>
          </p:nvPr>
        </p:nvSpPr>
        <p:spPr>
          <a:xfrm>
            <a:off x="609600" y="1362287"/>
            <a:ext cx="3886200" cy="530352"/>
          </a:xfrm>
          <a:solidFill>
            <a:schemeClr val="accent2"/>
          </a:solidFill>
        </p:spPr>
        <p:txBody>
          <a:bodyPr rtlCol="0" anchor="ctr"/>
          <a:lstStyle>
            <a:lvl1pPr eaLnBrk="1" latinLnBrk="0" hangingPunct="1">
              <a:buFontTx/>
              <a:buNone/>
              <a:defRPr kumimoji="0" lang="fr-FR" sz="2000" b="1">
                <a:solidFill>
                  <a:srgbClr val="FFFFFF"/>
                </a:solidFill>
              </a:defRPr>
            </a:lvl1pPr>
            <a:extLst/>
          </a:lstStyle>
          <a:p>
            <a:pPr lvl="0" eaLnBrk="1" latinLnBrk="0" hangingPunct="1"/>
            <a:r>
              <a:rPr lang="nl-BE" smtClean="0"/>
              <a:t>Cliquez pour modifier les styles du texte du masque</a:t>
            </a:r>
          </a:p>
        </p:txBody>
      </p:sp>
      <p:sp>
        <p:nvSpPr>
          <p:cNvPr id="15" name="Text Placeholder 14"/>
          <p:cNvSpPr>
            <a:spLocks noGrp="1"/>
          </p:cNvSpPr>
          <p:nvPr>
            <p:ph type="body" sz="quarter" idx="19"/>
          </p:nvPr>
        </p:nvSpPr>
        <p:spPr>
          <a:xfrm>
            <a:off x="4800600" y="1362287"/>
            <a:ext cx="3886200" cy="530352"/>
          </a:xfrm>
          <a:solidFill>
            <a:schemeClr val="accent4"/>
          </a:solidFill>
        </p:spPr>
        <p:txBody>
          <a:bodyPr rtlCol="0" anchor="ctr"/>
          <a:lstStyle>
            <a:lvl1pPr eaLnBrk="1" latinLnBrk="0" hangingPunct="1">
              <a:buFontTx/>
              <a:buNone/>
              <a:defRPr kumimoji="0" lang="fr-FR" sz="2000" b="1">
                <a:solidFill>
                  <a:srgbClr val="FFFFFF"/>
                </a:solidFill>
              </a:defRPr>
            </a:lvl1pPr>
            <a:extLst/>
          </a:lstStyle>
          <a:p>
            <a:pPr lvl="0" eaLnBrk="1" latinLnBrk="0" hangingPunct="1"/>
            <a:r>
              <a:rPr lang="nl-BE" smtClean="0"/>
              <a:t>Cliquez pour modifier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pPr eaLnBrk="1" latinLnBrk="0" hangingPunct="1"/>
            <a:r>
              <a:rPr lang="nl-BE" smtClean="0"/>
              <a:t>Cliquez et modifiez le titre</a:t>
            </a:r>
            <a:endParaRPr/>
          </a:p>
        </p:txBody>
      </p:sp>
      <p:sp>
        <p:nvSpPr>
          <p:cNvPr id="3" name="Date Placeholder 2"/>
          <p:cNvSpPr>
            <a:spLocks noGrp="1"/>
          </p:cNvSpPr>
          <p:nvPr>
            <p:ph type="dt" sz="half" idx="10"/>
          </p:nvPr>
        </p:nvSpPr>
        <p:spPr/>
        <p:txBody>
          <a:bodyPr/>
          <a:lstStyle>
            <a:extLst/>
          </a:lstStyle>
          <a:p>
            <a:fld id="{6DFADB5D-B7A0-47E3-AD2D-B1A6F8614213}" type="datetime1">
              <a:rPr kumimoji="0" lang="nl-BE"/>
              <a:pPr/>
              <a:t>11/07/12</a:t>
            </a:fld>
            <a:endParaRPr kumimoji="0" lang="fr-FR"/>
          </a:p>
        </p:txBody>
      </p:sp>
      <p:sp>
        <p:nvSpPr>
          <p:cNvPr id="4" name="Footer Placeholder 3"/>
          <p:cNvSpPr>
            <a:spLocks noGrp="1"/>
          </p:cNvSpPr>
          <p:nvPr>
            <p:ph type="ftr" sz="quarter" idx="11"/>
          </p:nvPr>
        </p:nvSpPr>
        <p:spPr/>
        <p:txBody>
          <a:bodyPr/>
          <a:lstStyle>
            <a:extLst/>
          </a:lstStyle>
          <a:p>
            <a:endParaRPr kumimoji="0" lang="fr-FR"/>
          </a:p>
        </p:txBody>
      </p:sp>
      <p:sp>
        <p:nvSpPr>
          <p:cNvPr id="5" name="Slide Number Placeholder 4"/>
          <p:cNvSpPr>
            <a:spLocks noGrp="1"/>
          </p:cNvSpPr>
          <p:nvPr>
            <p:ph type="sldNum" sz="quarter" idx="12"/>
          </p:nvPr>
        </p:nvSpPr>
        <p:spPr/>
        <p:txBody>
          <a:bodyPr/>
          <a:lstStyle>
            <a:lvl1pPr eaLnBrk="1" latinLnBrk="0" hangingPunct="1">
              <a:defRPr kumimoji="0" lang="fr-FR">
                <a:solidFill>
                  <a:srgbClr val="FFFFFF"/>
                </a:solidFill>
              </a:defRPr>
            </a:lvl1pPr>
            <a:extLst/>
          </a:lstStyle>
          <a:p>
            <a:fld id="{A3F7CB7D-F184-43C7-B6FD-03D728E1BBFF}" type="slidenum">
              <a:rPr kumimoji="0" lang="fr-FR">
                <a:solidFill>
                  <a:srgbClr val="FFFFFF"/>
                </a:solidFill>
              </a:rPr>
              <a:pPr/>
              <a:t>‹#›</a:t>
            </a:fld>
            <a:endParaRPr kumimoji="0" lang="fr-FR">
              <a:solidFill>
                <a:srgbClr val="FFFFFF"/>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72968126-03FC-49C0-B9B8-2B561CCC3D90}" type="datetime1">
              <a:rPr kumimoji="0" lang="nl-BE"/>
              <a:pPr/>
              <a:t>11/07/12</a:t>
            </a:fld>
            <a:endParaRPr kumimoji="0" lang="fr-FR"/>
          </a:p>
        </p:txBody>
      </p:sp>
      <p:sp>
        <p:nvSpPr>
          <p:cNvPr id="3" name="Footer Placeholder 2"/>
          <p:cNvSpPr>
            <a:spLocks noGrp="1"/>
          </p:cNvSpPr>
          <p:nvPr>
            <p:ph type="ftr" sz="quarter" idx="11"/>
          </p:nvPr>
        </p:nvSpPr>
        <p:spPr/>
        <p:txBody>
          <a:bodyPr/>
          <a:lstStyle>
            <a:extLst/>
          </a:lstStyle>
          <a:p>
            <a:endParaRPr kumimoji="0" lang="fr-FR"/>
          </a:p>
        </p:txBody>
      </p:sp>
      <p:sp>
        <p:nvSpPr>
          <p:cNvPr id="4" name="Slide Number Placeholder 3"/>
          <p:cNvSpPr>
            <a:spLocks noGrp="1"/>
          </p:cNvSpPr>
          <p:nvPr>
            <p:ph type="sldNum" sz="quarter" idx="12"/>
          </p:nvPr>
        </p:nvSpPr>
        <p:spPr>
          <a:xfrm>
            <a:off x="0" y="4686300"/>
            <a:ext cx="533400" cy="285750"/>
          </a:xfrm>
        </p:spPr>
        <p:txBody>
          <a:bodyPr/>
          <a:lstStyle>
            <a:lvl1pPr eaLnBrk="1" latinLnBrk="0" hangingPunct="1">
              <a:defRPr kumimoji="0" lang="fr-FR">
                <a:solidFill>
                  <a:schemeClr val="tx2"/>
                </a:solidFill>
              </a:defRPr>
            </a:lvl1pPr>
            <a:extLst/>
          </a:lstStyle>
          <a:p>
            <a:fld id="{A3F7CB7D-F184-43C7-B6FD-03D728E1BBFF}" type="slidenum">
              <a:rPr kumimoji="0" lang="fr-FR">
                <a:solidFill>
                  <a:schemeClr val="tx2"/>
                </a:solidFill>
              </a:rPr>
              <a:pPr/>
              <a:t>‹#›</a:t>
            </a:fld>
            <a:endParaRPr kumimoji="0" lang="fr-FR">
              <a:solidFill>
                <a:schemeClr val="tx2"/>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09600" y="118110"/>
            <a:ext cx="8153400" cy="1005840"/>
          </a:xfrm>
        </p:spPr>
        <p:txBody>
          <a:bodyPr anchor="b"/>
          <a:lstStyle>
            <a:lvl1pPr algn="l" eaLnBrk="1" latinLnBrk="0" hangingPunct="1">
              <a:buNone/>
              <a:defRPr kumimoji="0" lang="fr-FR" sz="4200" b="0"/>
            </a:lvl1pPr>
            <a:extLst/>
          </a:lstStyle>
          <a:p>
            <a:pPr eaLnBrk="1" latinLnBrk="0" hangingPunct="1"/>
            <a:r>
              <a:rPr lang="nl-BE" smtClean="0"/>
              <a:t>Cliquez et modifiez le titre</a:t>
            </a:r>
            <a:endParaRPr/>
          </a:p>
        </p:txBody>
      </p:sp>
      <p:sp>
        <p:nvSpPr>
          <p:cNvPr id="5" name="Date Placeholder 4"/>
          <p:cNvSpPr>
            <a:spLocks noGrp="1"/>
          </p:cNvSpPr>
          <p:nvPr>
            <p:ph type="dt" sz="half" idx="10"/>
          </p:nvPr>
        </p:nvSpPr>
        <p:spPr/>
        <p:txBody>
          <a:bodyPr/>
          <a:lstStyle>
            <a:extLst/>
          </a:lstStyle>
          <a:p>
            <a:fld id="{F49A8198-4617-485E-9585-4840B69DBBA6}" type="datetime1">
              <a:rPr kumimoji="0" lang="nl-BE"/>
              <a:pPr/>
              <a:t>11/07/12</a:t>
            </a:fld>
            <a:endParaRPr kumimoji="0" lang="fr-FR"/>
          </a:p>
        </p:txBody>
      </p:sp>
      <p:sp>
        <p:nvSpPr>
          <p:cNvPr id="6" name="Footer Placeholder 5"/>
          <p:cNvSpPr>
            <a:spLocks noGrp="1"/>
          </p:cNvSpPr>
          <p:nvPr>
            <p:ph type="ftr" sz="quarter" idx="11"/>
          </p:nvPr>
        </p:nvSpPr>
        <p:spPr/>
        <p:txBody>
          <a:bodyPr/>
          <a:lstStyle>
            <a:extLst/>
          </a:lstStyle>
          <a:p>
            <a:endParaRPr kumimoji="0" lang="fr-FR"/>
          </a:p>
        </p:txBody>
      </p:sp>
      <p:sp>
        <p:nvSpPr>
          <p:cNvPr id="7" name="Slide Number Placeholder 6"/>
          <p:cNvSpPr>
            <a:spLocks noGrp="1"/>
          </p:cNvSpPr>
          <p:nvPr>
            <p:ph type="sldNum" sz="quarter" idx="12"/>
          </p:nvPr>
        </p:nvSpPr>
        <p:spPr/>
        <p:txBody>
          <a:bodyPr/>
          <a:lstStyle>
            <a:lvl1pPr eaLnBrk="1" latinLnBrk="0" hangingPunct="1">
              <a:defRPr kumimoji="0" lang="fr-FR">
                <a:solidFill>
                  <a:srgbClr val="FFFFFF"/>
                </a:solidFill>
              </a:defRPr>
            </a:lvl1pPr>
            <a:extLst/>
          </a:lstStyle>
          <a:p>
            <a:fld id="{A3F7CB7D-F184-43C7-B6FD-03D728E1BBFF}" type="slidenum">
              <a:rPr kumimoji="0" lang="fr-FR">
                <a:solidFill>
                  <a:srgbClr val="FFFFFF"/>
                </a:solidFill>
              </a:rPr>
              <a:pPr/>
              <a:t>‹#›</a:t>
            </a:fld>
            <a:endParaRPr kumimoji="0" lang="fr-FR">
              <a:solidFill>
                <a:srgbClr val="FFFFFF"/>
              </a:solidFill>
            </a:endParaRPr>
          </a:p>
        </p:txBody>
      </p:sp>
      <p:sp>
        <p:nvSpPr>
          <p:cNvPr id="3" name="Text Placeholder 2"/>
          <p:cNvSpPr>
            <a:spLocks noGrp="1"/>
          </p:cNvSpPr>
          <p:nvPr>
            <p:ph type="body" idx="1"/>
          </p:nvPr>
        </p:nvSpPr>
        <p:spPr>
          <a:xfrm>
            <a:off x="609600" y="1428750"/>
            <a:ext cx="1600200" cy="31242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eaLnBrk="1" latinLnBrk="0" hangingPunct="1">
              <a:spcAft>
                <a:spcPts val="1000"/>
              </a:spcAft>
              <a:buNone/>
              <a:defRPr kumimoji="0" lang="fr-FR" sz="1800"/>
            </a:lvl1pPr>
            <a:lvl2pPr eaLnBrk="1" latinLnBrk="0" hangingPunct="1">
              <a:buNone/>
              <a:defRPr kumimoji="0" lang="fr-FR" sz="1200"/>
            </a:lvl2pPr>
            <a:lvl3pPr eaLnBrk="1" latinLnBrk="0" hangingPunct="1">
              <a:buNone/>
              <a:defRPr kumimoji="0" lang="fr-FR" sz="1000"/>
            </a:lvl3pPr>
            <a:lvl4pPr eaLnBrk="1" latinLnBrk="0" hangingPunct="1">
              <a:buNone/>
              <a:defRPr kumimoji="0" lang="fr-FR" sz="900"/>
            </a:lvl4pPr>
            <a:lvl5pPr eaLnBrk="1" latinLnBrk="0" hangingPunct="1">
              <a:buNone/>
              <a:defRPr kumimoji="0" lang="fr-FR" sz="900"/>
            </a:lvl5pPr>
            <a:extLst/>
          </a:lstStyle>
          <a:p>
            <a:pPr lvl="0" eaLnBrk="1" latinLnBrk="0" hangingPunct="1"/>
            <a:r>
              <a:rPr lang="nl-BE" smtClean="0"/>
              <a:t>Cliquez pour modifier les styles du texte du masque</a:t>
            </a:r>
          </a:p>
        </p:txBody>
      </p:sp>
      <p:sp>
        <p:nvSpPr>
          <p:cNvPr id="9" name="Content Placeholder 8"/>
          <p:cNvSpPr>
            <a:spLocks noGrp="1"/>
          </p:cNvSpPr>
          <p:nvPr>
            <p:ph sz="quarter" idx="13"/>
          </p:nvPr>
        </p:nvSpPr>
        <p:spPr>
          <a:xfrm>
            <a:off x="2362200" y="1428750"/>
            <a:ext cx="6400800" cy="3200400"/>
          </a:xfrm>
        </p:spPr>
        <p:txBody>
          <a:bodyPr/>
          <a:lstStyle>
            <a:extLst/>
          </a:lstStyle>
          <a:p>
            <a:pPr lvl="0" eaLnBrk="1" latinLnBrk="0" hangingPunct="1"/>
            <a:r>
              <a:rPr lang="nl-BE" smtClean="0"/>
              <a:t>Cliquez pour modifier les styles du texte du masque</a:t>
            </a:r>
          </a:p>
          <a:p>
            <a:pPr lvl="1" eaLnBrk="1" latinLnBrk="0" hangingPunct="1"/>
            <a:r>
              <a:rPr lang="nl-BE" smtClean="0"/>
              <a:t>Deuxième niveau</a:t>
            </a:r>
          </a:p>
          <a:p>
            <a:pPr lvl="2" eaLnBrk="1" latinLnBrk="0" hangingPunct="1"/>
            <a:r>
              <a:rPr lang="nl-BE" smtClean="0"/>
              <a:t>Troisième niveau</a:t>
            </a:r>
          </a:p>
          <a:p>
            <a:pPr lvl="3" eaLnBrk="1" latinLnBrk="0" hangingPunct="1"/>
            <a:r>
              <a:rPr lang="nl-BE" smtClean="0"/>
              <a:t>Quatrième niveau</a:t>
            </a:r>
          </a:p>
          <a:p>
            <a:pPr lvl="4" eaLnBrk="1" latinLnBrk="0" hangingPunct="1"/>
            <a:r>
              <a:rPr lang="nl-BE" smtClean="0"/>
              <a:t>Cinquième niveau</a:t>
            </a: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1">
        <a:schemeClr val="bg2"/>
      </p:bgRef>
    </p:bg>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557668" y="0"/>
            <a:ext cx="7586332" cy="3419856"/>
          </a:xfrm>
          <a:solidFill>
            <a:schemeClr val="tx2">
              <a:shade val="50000"/>
            </a:schemeClr>
          </a:solidFill>
          <a:ln>
            <a:noFill/>
          </a:ln>
        </p:spPr>
        <p:txBody>
          <a:bodyPr/>
          <a:lstStyle>
            <a:lvl1pPr eaLnBrk="1" latinLnBrk="0" hangingPunct="1">
              <a:buNone/>
              <a:defRPr kumimoji="0" lang="fr-FR" sz="3200"/>
            </a:lvl1pPr>
            <a:extLst/>
          </a:lstStyle>
          <a:p>
            <a:pPr eaLnBrk="1" latinLnBrk="0" hangingPunct="1"/>
            <a:r>
              <a:rPr lang="nl-BE" smtClean="0"/>
              <a:t>Faire glisser l'image vers l'espace réservé ou cliquer sur l'icône pour l'ajouter</a:t>
            </a:r>
            <a:endParaRPr/>
          </a:p>
        </p:txBody>
      </p:sp>
      <p:sp>
        <p:nvSpPr>
          <p:cNvPr id="4" name="Text Placeholder 3"/>
          <p:cNvSpPr>
            <a:spLocks noGrp="1"/>
          </p:cNvSpPr>
          <p:nvPr>
            <p:ph type="body" sz="half" idx="2"/>
          </p:nvPr>
        </p:nvSpPr>
        <p:spPr>
          <a:xfrm>
            <a:off x="1600200" y="4114800"/>
            <a:ext cx="7315200" cy="514350"/>
          </a:xfrm>
        </p:spPr>
        <p:txBody>
          <a:bodyPr/>
          <a:lstStyle>
            <a:lvl1pPr marL="0" indent="0" eaLnBrk="1" latinLnBrk="0" hangingPunct="1">
              <a:buFontTx/>
              <a:buNone/>
              <a:defRPr kumimoji="0" lang="fr-FR" sz="1700"/>
            </a:lvl1pPr>
            <a:lvl2pPr eaLnBrk="1" latinLnBrk="0" hangingPunct="1">
              <a:buFontTx/>
              <a:buNone/>
              <a:defRPr kumimoji="0" lang="fr-FR" sz="1200"/>
            </a:lvl2pPr>
            <a:lvl3pPr eaLnBrk="1" latinLnBrk="0" hangingPunct="1">
              <a:buFontTx/>
              <a:buNone/>
              <a:defRPr kumimoji="0" lang="fr-FR" sz="1000"/>
            </a:lvl3pPr>
            <a:lvl4pPr eaLnBrk="1" latinLnBrk="0" hangingPunct="1">
              <a:buFontTx/>
              <a:buNone/>
              <a:defRPr kumimoji="0" lang="fr-FR" sz="900"/>
            </a:lvl4pPr>
            <a:lvl5pPr eaLnBrk="1" latinLnBrk="0" hangingPunct="1">
              <a:buFontTx/>
              <a:buNone/>
              <a:defRPr kumimoji="0" lang="fr-FR" sz="900"/>
            </a:lvl5pPr>
            <a:extLst/>
          </a:lstStyle>
          <a:p>
            <a:pPr lvl="0" eaLnBrk="1" latinLnBrk="0" hangingPunct="1"/>
            <a:r>
              <a:rPr lang="nl-BE" smtClean="0"/>
              <a:t>Cliquez pour modifier les styles du texte du masque</a:t>
            </a:r>
          </a:p>
        </p:txBody>
      </p:sp>
      <p:sp>
        <p:nvSpPr>
          <p:cNvPr id="8" name="Rectangle 7"/>
          <p:cNvSpPr/>
          <p:nvPr/>
        </p:nvSpPr>
        <p:spPr>
          <a:xfrm>
            <a:off x="-9144" y="3429000"/>
            <a:ext cx="9144000" cy="66522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fr-FR"/>
          </a:p>
        </p:txBody>
      </p:sp>
      <p:sp>
        <p:nvSpPr>
          <p:cNvPr id="9" name="Rectangle 8"/>
          <p:cNvSpPr/>
          <p:nvPr/>
        </p:nvSpPr>
        <p:spPr>
          <a:xfrm>
            <a:off x="-9144" y="3497580"/>
            <a:ext cx="1463040" cy="53492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fr-FR"/>
          </a:p>
        </p:txBody>
      </p:sp>
      <p:sp>
        <p:nvSpPr>
          <p:cNvPr id="10" name="Rectangle 9"/>
          <p:cNvSpPr/>
          <p:nvPr/>
        </p:nvSpPr>
        <p:spPr>
          <a:xfrm>
            <a:off x="1545336" y="3490722"/>
            <a:ext cx="7589520" cy="534924"/>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fr-FR"/>
          </a:p>
        </p:txBody>
      </p:sp>
      <p:sp>
        <p:nvSpPr>
          <p:cNvPr id="2" name="Title 1"/>
          <p:cNvSpPr>
            <a:spLocks noGrp="1"/>
          </p:cNvSpPr>
          <p:nvPr>
            <p:ph type="title"/>
          </p:nvPr>
        </p:nvSpPr>
        <p:spPr>
          <a:xfrm>
            <a:off x="1600200" y="3543300"/>
            <a:ext cx="7315200" cy="457200"/>
          </a:xfrm>
        </p:spPr>
        <p:txBody>
          <a:bodyPr anchor="ctr"/>
          <a:lstStyle>
            <a:lvl1pPr algn="l" eaLnBrk="1" latinLnBrk="0" hangingPunct="1">
              <a:buNone/>
              <a:defRPr kumimoji="0" lang="fr-FR" sz="2800" b="0">
                <a:solidFill>
                  <a:srgbClr val="FFFFFF"/>
                </a:solidFill>
              </a:defRPr>
            </a:lvl1pPr>
            <a:extLst/>
          </a:lstStyle>
          <a:p>
            <a:pPr eaLnBrk="1" latinLnBrk="0" hangingPunct="1"/>
            <a:r>
              <a:rPr lang="nl-BE" smtClean="0"/>
              <a:t>Cliquez et modifiez le titre</a:t>
            </a:r>
            <a:endParaRPr/>
          </a:p>
        </p:txBody>
      </p:sp>
      <p:sp>
        <p:nvSpPr>
          <p:cNvPr id="11" name="Rectangle 10"/>
          <p:cNvSpPr/>
          <p:nvPr/>
        </p:nvSpPr>
        <p:spPr>
          <a:xfrm>
            <a:off x="1447800" y="0"/>
            <a:ext cx="100584" cy="515035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fr-FR"/>
          </a:p>
        </p:txBody>
      </p:sp>
      <p:sp>
        <p:nvSpPr>
          <p:cNvPr id="12" name="Date Placeholder 11"/>
          <p:cNvSpPr>
            <a:spLocks noGrp="1"/>
          </p:cNvSpPr>
          <p:nvPr>
            <p:ph type="dt" sz="half" idx="10"/>
          </p:nvPr>
        </p:nvSpPr>
        <p:spPr>
          <a:xfrm>
            <a:off x="6248400" y="4686300"/>
            <a:ext cx="2667000" cy="273844"/>
          </a:xfrm>
        </p:spPr>
        <p:txBody>
          <a:bodyPr rtlCol="0"/>
          <a:lstStyle>
            <a:extLst/>
          </a:lstStyle>
          <a:p>
            <a:fld id="{E4606EA6-EFEA-4C30-9264-4F9291A5780D}" type="datetime1">
              <a:rPr kumimoji="0" lang="nl-BE"/>
              <a:pPr/>
              <a:t>11/07/12</a:t>
            </a:fld>
            <a:endParaRPr kumimoji="0" lang="fr-FR"/>
          </a:p>
        </p:txBody>
      </p:sp>
      <p:sp>
        <p:nvSpPr>
          <p:cNvPr id="13" name="Slide Number Placeholder 12"/>
          <p:cNvSpPr>
            <a:spLocks noGrp="1"/>
          </p:cNvSpPr>
          <p:nvPr>
            <p:ph type="sldNum" sz="quarter" idx="11"/>
          </p:nvPr>
        </p:nvSpPr>
        <p:spPr>
          <a:xfrm>
            <a:off x="0" y="3500437"/>
            <a:ext cx="1447800" cy="497684"/>
          </a:xfrm>
        </p:spPr>
        <p:txBody>
          <a:bodyPr rtlCol="0"/>
          <a:lstStyle>
            <a:lvl1pPr eaLnBrk="1" latinLnBrk="0" hangingPunct="1">
              <a:defRPr kumimoji="0" lang="fr-FR" sz="2800"/>
            </a:lvl1pPr>
            <a:extLst/>
          </a:lstStyle>
          <a:p>
            <a:pPr algn="ctr"/>
            <a:fld id="{8F82E0A0-C266-4798-8C8F-B9F91E9DA37E}" type="slidenum">
              <a:rPr kumimoji="0" lang="fr-FR" sz="2800" b="1">
                <a:solidFill>
                  <a:srgbClr val="FFFFFF"/>
                </a:solidFill>
              </a:rPr>
              <a:pPr algn="ctr"/>
              <a:t>‹#›</a:t>
            </a:fld>
            <a:endParaRPr kumimoji="0" lang="fr-FR" sz="2800"/>
          </a:p>
        </p:txBody>
      </p:sp>
      <p:sp>
        <p:nvSpPr>
          <p:cNvPr id="14" name="Footer Placeholder 13"/>
          <p:cNvSpPr>
            <a:spLocks noGrp="1"/>
          </p:cNvSpPr>
          <p:nvPr>
            <p:ph type="ftr" sz="quarter" idx="12"/>
          </p:nvPr>
        </p:nvSpPr>
        <p:spPr>
          <a:xfrm>
            <a:off x="1600200" y="4686155"/>
            <a:ext cx="4572000" cy="273844"/>
          </a:xfrm>
        </p:spPr>
        <p:txBody>
          <a:bodyPr rtlCol="0"/>
          <a:lstStyle>
            <a:extLst/>
          </a:lstStyle>
          <a:p>
            <a:endParaRPr kumimoji="0" lang="fr-FR"/>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Text Placeholder 12"/>
          <p:cNvSpPr>
            <a:spLocks noGrp="1"/>
          </p:cNvSpPr>
          <p:nvPr>
            <p:ph type="body" idx="1"/>
          </p:nvPr>
        </p:nvSpPr>
        <p:spPr>
          <a:xfrm>
            <a:off x="612648" y="1352550"/>
            <a:ext cx="8153400" cy="3242310"/>
          </a:xfrm>
          <a:prstGeom prst="rect">
            <a:avLst/>
          </a:prstGeom>
        </p:spPr>
        <p:txBody>
          <a:bodyPr vert="horz">
            <a:normAutofit/>
          </a:bodyPr>
          <a:lstStyle>
            <a:extLst/>
          </a:lstStyle>
          <a:p>
            <a:pPr lvl="0" eaLnBrk="1" latinLnBrk="0" hangingPunct="1"/>
            <a:r>
              <a:rPr kumimoji="0" lang="nl-BE" smtClean="0"/>
              <a:t>Cliquez pour modifier les styles du texte du masque</a:t>
            </a:r>
          </a:p>
          <a:p>
            <a:pPr lvl="1" eaLnBrk="1" latinLnBrk="0" hangingPunct="1"/>
            <a:r>
              <a:rPr kumimoji="0" lang="nl-BE" smtClean="0"/>
              <a:t>Deuxième niveau</a:t>
            </a:r>
          </a:p>
          <a:p>
            <a:pPr lvl="2" eaLnBrk="1" latinLnBrk="0" hangingPunct="1"/>
            <a:r>
              <a:rPr kumimoji="0" lang="nl-BE" smtClean="0"/>
              <a:t>Troisième niveau</a:t>
            </a:r>
          </a:p>
          <a:p>
            <a:pPr lvl="3" eaLnBrk="1" latinLnBrk="0" hangingPunct="1"/>
            <a:r>
              <a:rPr kumimoji="0" lang="nl-BE" smtClean="0"/>
              <a:t>Quatrième niveau</a:t>
            </a:r>
          </a:p>
          <a:p>
            <a:pPr lvl="4" eaLnBrk="1" latinLnBrk="0" hangingPunct="1"/>
            <a:r>
              <a:rPr kumimoji="0" lang="nl-BE" smtClean="0"/>
              <a:t>Cinquième niveau</a:t>
            </a:r>
            <a:endParaRPr kumimoji="0" lang="en-US"/>
          </a:p>
        </p:txBody>
      </p:sp>
      <p:sp>
        <p:nvSpPr>
          <p:cNvPr id="14" name="Date Placeholder 13"/>
          <p:cNvSpPr>
            <a:spLocks noGrp="1"/>
          </p:cNvSpPr>
          <p:nvPr>
            <p:ph type="dt" sz="half" idx="2"/>
          </p:nvPr>
        </p:nvSpPr>
        <p:spPr>
          <a:xfrm>
            <a:off x="6096000" y="4686300"/>
            <a:ext cx="2667000" cy="273844"/>
          </a:xfrm>
          <a:prstGeom prst="rect">
            <a:avLst/>
          </a:prstGeom>
        </p:spPr>
        <p:txBody>
          <a:bodyPr vert="horz" anchor="ctr" anchorCtr="0"/>
          <a:lstStyle>
            <a:lvl1pPr algn="l" eaLnBrk="1" latinLnBrk="0" hangingPunct="1">
              <a:defRPr kumimoji="0" lang="fr-FR" sz="1400">
                <a:solidFill>
                  <a:schemeClr val="tx2"/>
                </a:solidFill>
              </a:defRPr>
            </a:lvl1pPr>
            <a:extLst/>
          </a:lstStyle>
          <a:p>
            <a:fld id="{E4606EA6-EFEA-4C30-9264-4F9291A5780D}" type="datetime1">
              <a:rPr kumimoji="0" lang="nl-BE"/>
              <a:pPr/>
              <a:t>11/07/12</a:t>
            </a:fld>
            <a:endParaRPr kumimoji="0" lang="fr-FR" sz="1400">
              <a:solidFill>
                <a:schemeClr val="tx2"/>
              </a:solidFill>
            </a:endParaRPr>
          </a:p>
        </p:txBody>
      </p:sp>
      <p:sp>
        <p:nvSpPr>
          <p:cNvPr id="3" name="Footer Placeholder 2"/>
          <p:cNvSpPr>
            <a:spLocks noGrp="1"/>
          </p:cNvSpPr>
          <p:nvPr>
            <p:ph type="ftr" sz="quarter" idx="3"/>
          </p:nvPr>
        </p:nvSpPr>
        <p:spPr>
          <a:xfrm>
            <a:off x="609601" y="4686155"/>
            <a:ext cx="5421083" cy="273844"/>
          </a:xfrm>
          <a:prstGeom prst="rect">
            <a:avLst/>
          </a:prstGeom>
        </p:spPr>
        <p:txBody>
          <a:bodyPr vert="horz" anchor="ctr"/>
          <a:lstStyle>
            <a:lvl1pPr algn="r" eaLnBrk="1" latinLnBrk="0" hangingPunct="1">
              <a:defRPr kumimoji="0" lang="fr-FR" sz="1400">
                <a:solidFill>
                  <a:schemeClr val="tx2"/>
                </a:solidFill>
              </a:defRPr>
            </a:lvl1pPr>
            <a:extLst/>
          </a:lstStyle>
          <a:p>
            <a:pPr algn="r"/>
            <a:endParaRPr kumimoji="0" lang="fr-FR" sz="1400">
              <a:solidFill>
                <a:schemeClr val="tx2"/>
              </a:solidFill>
            </a:endParaRPr>
          </a:p>
        </p:txBody>
      </p:sp>
      <p:sp>
        <p:nvSpPr>
          <p:cNvPr id="7" name="Rectangle 6"/>
          <p:cNvSpPr/>
          <p:nvPr/>
        </p:nvSpPr>
        <p:spPr>
          <a:xfrm>
            <a:off x="0" y="1095170"/>
            <a:ext cx="9144000" cy="24003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fr-FR"/>
          </a:p>
        </p:txBody>
      </p:sp>
      <p:sp>
        <p:nvSpPr>
          <p:cNvPr id="8" name="Rectangle 7"/>
          <p:cNvSpPr/>
          <p:nvPr/>
        </p:nvSpPr>
        <p:spPr>
          <a:xfrm>
            <a:off x="0" y="1129460"/>
            <a:ext cx="533400" cy="17145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fr-FR"/>
          </a:p>
        </p:txBody>
      </p:sp>
      <p:sp>
        <p:nvSpPr>
          <p:cNvPr id="9" name="Rectangle 8"/>
          <p:cNvSpPr/>
          <p:nvPr/>
        </p:nvSpPr>
        <p:spPr>
          <a:xfrm>
            <a:off x="590550" y="1129460"/>
            <a:ext cx="8553450" cy="17145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fr-FR"/>
          </a:p>
        </p:txBody>
      </p:sp>
      <p:sp>
        <p:nvSpPr>
          <p:cNvPr id="23" name="Slide Number Placeholder 22"/>
          <p:cNvSpPr>
            <a:spLocks noGrp="1"/>
          </p:cNvSpPr>
          <p:nvPr>
            <p:ph type="sldNum" sz="quarter" idx="4"/>
          </p:nvPr>
        </p:nvSpPr>
        <p:spPr>
          <a:xfrm>
            <a:off x="0" y="1123507"/>
            <a:ext cx="533400" cy="183357"/>
          </a:xfrm>
          <a:prstGeom prst="rect">
            <a:avLst/>
          </a:prstGeom>
        </p:spPr>
        <p:txBody>
          <a:bodyPr vert="horz" anchor="ctr" anchorCtr="0">
            <a:normAutofit/>
          </a:bodyPr>
          <a:lstStyle>
            <a:lvl1pPr algn="ctr" eaLnBrk="1" latinLnBrk="0" hangingPunct="1">
              <a:defRPr kumimoji="0" lang="fr-FR" sz="1400" b="1">
                <a:solidFill>
                  <a:srgbClr val="FFFFFF"/>
                </a:solidFill>
              </a:defRPr>
            </a:lvl1pPr>
            <a:extLst/>
          </a:lstStyle>
          <a:p>
            <a:pPr algn="ctr"/>
            <a:fld id="{8F82E0A0-C266-4798-8C8F-B9F91E9DA37E}" type="slidenum">
              <a:rPr kumimoji="0" lang="fr-FR" sz="1400" b="1">
                <a:solidFill>
                  <a:srgbClr val="FFFFFF"/>
                </a:solidFill>
              </a:rPr>
              <a:pPr algn="ctr"/>
              <a:t>‹#›</a:t>
            </a:fld>
            <a:endParaRPr kumimoji="0" lang="fr-FR" sz="1400" b="1">
              <a:solidFill>
                <a:srgbClr val="FFFFFF"/>
              </a:solidFill>
            </a:endParaRPr>
          </a:p>
        </p:txBody>
      </p:sp>
      <p:sp>
        <p:nvSpPr>
          <p:cNvPr id="22" name="Title Placeholder 21"/>
          <p:cNvSpPr>
            <a:spLocks noGrp="1"/>
          </p:cNvSpPr>
          <p:nvPr>
            <p:ph type="title"/>
          </p:nvPr>
        </p:nvSpPr>
        <p:spPr>
          <a:xfrm>
            <a:off x="609600" y="118110"/>
            <a:ext cx="8153400" cy="1005840"/>
          </a:xfrm>
          <a:prstGeom prst="rect">
            <a:avLst/>
          </a:prstGeom>
        </p:spPr>
        <p:txBody>
          <a:bodyPr vert="horz" anchor="b">
            <a:normAutofit/>
          </a:bodyPr>
          <a:lstStyle>
            <a:extLst/>
          </a:lstStyle>
          <a:p>
            <a:pPr eaLnBrk="1" latinLnBrk="0" hangingPunct="1"/>
            <a:r>
              <a:rPr kumimoji="0" lang="nl-BE" smtClean="0"/>
              <a:t>Cliquez et modifiez le titre</a:t>
            </a:r>
            <a:endParaRPr kumimoji="0" lang="en-US" smtClean="0"/>
          </a:p>
        </p:txBody>
      </p:sp>
    </p:spTree>
  </p:cSld>
  <p:clrMap bg1="lt1" tx1="dk1" bg2="lt2" tx2="dk2" accent1="accent1" accent2="accent2" accent3="accent3" accent4="accent4" accent5="accent5" accent6="accent6" hlink="hlink" folHlink="folHlink"/>
  <p:sldLayoutIdLst>
    <p:sldLayoutId id="2147483649" r:id="rId1"/>
    <p:sldLayoutId id="2147483658"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algn="l" rtl="0" eaLnBrk="1" latinLnBrk="0" hangingPunct="1">
        <a:spcBef>
          <a:spcPct val="0"/>
        </a:spcBef>
        <a:buNone/>
        <a:defRPr kumimoji="0" lang="fr-FR" sz="4200" kern="1200">
          <a:solidFill>
            <a:schemeClr val="tx2"/>
          </a:solidFill>
          <a:latin typeface="+mj-lt"/>
          <a:ea typeface="+mj-ea"/>
          <a:cs typeface="+mj-cs"/>
        </a:defRPr>
      </a:lvl1pPr>
      <a:extLst/>
    </p:titleStyle>
    <p:bodyStyle>
      <a:lvl1pPr marL="320040" indent="-320040" algn="l" rtl="0" eaLnBrk="1" latinLnBrk="0" hangingPunct="1">
        <a:spcBef>
          <a:spcPts val="700"/>
        </a:spcBef>
        <a:buClr>
          <a:schemeClr val="accent2"/>
        </a:buClr>
        <a:buSzPct val="60000"/>
        <a:buFont typeface="Wingdings"/>
        <a:buChar char=""/>
        <a:defRPr kumimoji="0" lang="fr-FR"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lang="fr-FR"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lang="fr-FR"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lang="fr-FR"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lang="fr-F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None/>
        <a:defRPr kumimoji="0" lang="fr-FR"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fr-FR"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fr-FR"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fr-FR" sz="1800" kern="1200" baseline="0">
          <a:solidFill>
            <a:schemeClr val="tx1"/>
          </a:solidFill>
          <a:latin typeface="+mn-lt"/>
          <a:ea typeface="+mn-ea"/>
          <a:cs typeface="+mn-cs"/>
        </a:defRPr>
      </a:lvl9pPr>
      <a:extLst/>
    </p:bodyStyle>
    <p:otherStyle>
      <a:lvl1pPr marL="0" algn="l" rtl="0" eaLnBrk="1" latinLnBrk="0" hangingPunct="1">
        <a:defRPr kumimoji="0" lang="fr-FR" kern="1200">
          <a:solidFill>
            <a:schemeClr val="tx1"/>
          </a:solidFill>
          <a:latin typeface="+mn-lt"/>
          <a:ea typeface="+mn-ea"/>
          <a:cs typeface="+mn-cs"/>
        </a:defRPr>
      </a:lvl1pPr>
      <a:lvl2pPr marL="457200" algn="l" rtl="0" eaLnBrk="1" latinLnBrk="0" hangingPunct="1">
        <a:defRPr kumimoji="0" lang="fr-FR" kern="1200">
          <a:solidFill>
            <a:schemeClr val="tx1"/>
          </a:solidFill>
          <a:latin typeface="+mn-lt"/>
          <a:ea typeface="+mn-ea"/>
          <a:cs typeface="+mn-cs"/>
        </a:defRPr>
      </a:lvl2pPr>
      <a:lvl3pPr marL="914400" algn="l" rtl="0" eaLnBrk="1" latinLnBrk="0" hangingPunct="1">
        <a:defRPr kumimoji="0" lang="fr-FR" kern="1200">
          <a:solidFill>
            <a:schemeClr val="tx1"/>
          </a:solidFill>
          <a:latin typeface="+mn-lt"/>
          <a:ea typeface="+mn-ea"/>
          <a:cs typeface="+mn-cs"/>
        </a:defRPr>
      </a:lvl3pPr>
      <a:lvl4pPr marL="1371600" algn="l" rtl="0" eaLnBrk="1" latinLnBrk="0" hangingPunct="1">
        <a:defRPr kumimoji="0" lang="fr-FR" kern="1200">
          <a:solidFill>
            <a:schemeClr val="tx1"/>
          </a:solidFill>
          <a:latin typeface="+mn-lt"/>
          <a:ea typeface="+mn-ea"/>
          <a:cs typeface="+mn-cs"/>
        </a:defRPr>
      </a:lvl4pPr>
      <a:lvl5pPr marL="1828800" algn="l" rtl="0" eaLnBrk="1" latinLnBrk="0" hangingPunct="1">
        <a:defRPr kumimoji="0" lang="fr-FR" kern="1200">
          <a:solidFill>
            <a:schemeClr val="tx1"/>
          </a:solidFill>
          <a:latin typeface="+mn-lt"/>
          <a:ea typeface="+mn-ea"/>
          <a:cs typeface="+mn-cs"/>
        </a:defRPr>
      </a:lvl5pPr>
      <a:lvl6pPr marL="2286000" algn="l" rtl="0" eaLnBrk="1" latinLnBrk="0" hangingPunct="1">
        <a:defRPr kumimoji="0" lang="fr-FR" kern="1200">
          <a:solidFill>
            <a:schemeClr val="tx1"/>
          </a:solidFill>
          <a:latin typeface="+mn-lt"/>
          <a:ea typeface="+mn-ea"/>
          <a:cs typeface="+mn-cs"/>
        </a:defRPr>
      </a:lvl6pPr>
      <a:lvl7pPr marL="2743200" algn="l" rtl="0" eaLnBrk="1" latinLnBrk="0" hangingPunct="1">
        <a:defRPr kumimoji="0" lang="fr-FR" kern="1200">
          <a:solidFill>
            <a:schemeClr val="tx1"/>
          </a:solidFill>
          <a:latin typeface="+mn-lt"/>
          <a:ea typeface="+mn-ea"/>
          <a:cs typeface="+mn-cs"/>
        </a:defRPr>
      </a:lvl7pPr>
      <a:lvl8pPr marL="3200400" algn="l" rtl="0" eaLnBrk="1" latinLnBrk="0" hangingPunct="1">
        <a:defRPr kumimoji="0" lang="fr-FR" kern="1200">
          <a:solidFill>
            <a:schemeClr val="tx1"/>
          </a:solidFill>
          <a:latin typeface="+mn-lt"/>
          <a:ea typeface="+mn-ea"/>
          <a:cs typeface="+mn-cs"/>
        </a:defRPr>
      </a:lvl8pPr>
      <a:lvl9pPr marL="3657600" algn="l" rtl="0" eaLnBrk="1" latinLnBrk="0" hangingPunct="1">
        <a:defRPr kumimoji="0" lang="fr-FR"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hyperlink" Target="%23_ENREF_3"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p:cNvSpPr>
          <p:nvPr>
            <p:ph type="title"/>
          </p:nvPr>
        </p:nvSpPr>
        <p:spPr>
          <a:xfrm>
            <a:off x="107504" y="699542"/>
            <a:ext cx="8928992" cy="3024336"/>
          </a:xfrm>
        </p:spPr>
        <p:txBody>
          <a:bodyPr>
            <a:normAutofit fontScale="90000"/>
          </a:bodyPr>
          <a:lstStyle>
            <a:extLst/>
          </a:lstStyle>
          <a:p>
            <a:r>
              <a:rPr lang="en-GB" sz="3000" b="1" dirty="0"/>
              <a:t>The metaphors of the Belgian political </a:t>
            </a:r>
            <a:r>
              <a:rPr lang="en-GB" sz="3000" b="1" dirty="0" smtClean="0"/>
              <a:t>crisis</a:t>
            </a:r>
            <a:br>
              <a:rPr lang="en-GB" sz="3000" b="1" dirty="0" smtClean="0"/>
            </a:br>
            <a:r>
              <a:rPr lang="en-GB" sz="2600" i="1" dirty="0" smtClean="0"/>
              <a:t>Evidence </a:t>
            </a:r>
            <a:r>
              <a:rPr lang="en-GB" sz="2600" i="1" dirty="0"/>
              <a:t>from </a:t>
            </a:r>
            <a:r>
              <a:rPr lang="en-GB" sz="2600" i="1" dirty="0" smtClean="0"/>
              <a:t>citizens</a:t>
            </a:r>
            <a:r>
              <a:rPr lang="en-GB" sz="2600" i="1" dirty="0"/>
              <a:t>’ </a:t>
            </a:r>
            <a:r>
              <a:rPr lang="en-GB" sz="2600" i="1" dirty="0" smtClean="0"/>
              <a:t>discourse and the parties’ manifestos</a:t>
            </a:r>
            <a:br>
              <a:rPr lang="en-GB" sz="2600" i="1" dirty="0" smtClean="0"/>
            </a:br>
            <a:r>
              <a:rPr lang="en-GB" sz="2600" i="1" dirty="0"/>
              <a:t/>
            </a:r>
            <a:br>
              <a:rPr lang="en-GB" sz="2600" i="1" dirty="0"/>
            </a:br>
            <a:r>
              <a:rPr lang="en-GB" sz="2600" i="1" dirty="0" smtClean="0"/>
              <a:t/>
            </a:r>
            <a:br>
              <a:rPr lang="en-GB" sz="2600" i="1" dirty="0" smtClean="0"/>
            </a:br>
            <a:r>
              <a:rPr lang="en-GB" sz="2600" i="1" dirty="0" err="1" smtClean="0"/>
              <a:t>Julien</a:t>
            </a:r>
            <a:r>
              <a:rPr lang="en-GB" sz="2600" i="1" dirty="0" smtClean="0"/>
              <a:t> Perrez (</a:t>
            </a:r>
            <a:r>
              <a:rPr lang="en-GB" sz="2600" i="1" dirty="0" err="1" smtClean="0"/>
              <a:t>FaculTes</a:t>
            </a:r>
            <a:r>
              <a:rPr lang="en-GB" sz="2600" i="1" dirty="0" smtClean="0"/>
              <a:t> </a:t>
            </a:r>
            <a:r>
              <a:rPr lang="en-GB" sz="2600" i="1" dirty="0" err="1" smtClean="0"/>
              <a:t>universitaires</a:t>
            </a:r>
            <a:r>
              <a:rPr lang="en-GB" sz="2600" i="1" dirty="0" smtClean="0"/>
              <a:t> </a:t>
            </a:r>
            <a:r>
              <a:rPr lang="en-GB" sz="2600" i="1" dirty="0" err="1" smtClean="0"/>
              <a:t>saint-Louis</a:t>
            </a:r>
            <a:r>
              <a:rPr lang="en-GB" sz="2600" i="1" dirty="0" smtClean="0"/>
              <a:t>, </a:t>
            </a:r>
            <a:r>
              <a:rPr lang="en-GB" sz="2600" i="1" dirty="0" err="1" smtClean="0"/>
              <a:t>brussels</a:t>
            </a:r>
            <a:r>
              <a:rPr lang="en-GB" sz="2600" i="1" dirty="0" smtClean="0"/>
              <a:t>)</a:t>
            </a:r>
            <a:br>
              <a:rPr lang="en-GB" sz="2600" i="1" dirty="0" smtClean="0"/>
            </a:br>
            <a:r>
              <a:rPr lang="en-GB" sz="2600" i="1" dirty="0" smtClean="0"/>
              <a:t>Min </a:t>
            </a:r>
            <a:r>
              <a:rPr lang="en-GB" sz="2600" i="1" dirty="0" err="1" smtClean="0"/>
              <a:t>Reuchamps</a:t>
            </a:r>
            <a:r>
              <a:rPr lang="en-GB" sz="2600" i="1" dirty="0" smtClean="0"/>
              <a:t> (</a:t>
            </a:r>
            <a:r>
              <a:rPr lang="en-GB" sz="2600" i="1" dirty="0" err="1" smtClean="0"/>
              <a:t>Universite</a:t>
            </a:r>
            <a:r>
              <a:rPr lang="en-GB" sz="2600" i="1" dirty="0" smtClean="0"/>
              <a:t> de Liège)</a:t>
            </a:r>
            <a:endParaRPr lang="fr-FR" sz="2600" i="1" dirty="0"/>
          </a:p>
        </p:txBody>
      </p:sp>
      <p:sp>
        <p:nvSpPr>
          <p:cNvPr id="5" name="Rectangle 4"/>
          <p:cNvSpPr>
            <a:spLocks noGrp="1"/>
          </p:cNvSpPr>
          <p:nvPr>
            <p:ph type="subTitle" idx="1"/>
          </p:nvPr>
        </p:nvSpPr>
        <p:spPr/>
        <p:txBody>
          <a:bodyPr>
            <a:normAutofit/>
          </a:bodyPr>
          <a:lstStyle>
            <a:extLst/>
          </a:lstStyle>
          <a:p>
            <a:r>
              <a:rPr lang="fr-FR" sz="2600" dirty="0" err="1" smtClean="0"/>
              <a:t>University</a:t>
            </a:r>
            <a:r>
              <a:rPr lang="fr-FR" sz="2600" dirty="0" smtClean="0"/>
              <a:t> of Lancaster – 07/07/12</a:t>
            </a:r>
          </a:p>
        </p:txBody>
      </p:sp>
      <p:sp>
        <p:nvSpPr>
          <p:cNvPr id="6" name="Rectangle 4"/>
          <p:cNvSpPr txBox="1">
            <a:spLocks/>
          </p:cNvSpPr>
          <p:nvPr/>
        </p:nvSpPr>
        <p:spPr>
          <a:xfrm>
            <a:off x="35496" y="4577680"/>
            <a:ext cx="2160240" cy="514350"/>
          </a:xfrm>
          <a:prstGeom prst="rect">
            <a:avLst/>
          </a:prstGeom>
        </p:spPr>
        <p:txBody>
          <a:bodyPr vert="horz" anchor="ctr">
            <a:noAutofit/>
          </a:bodyPr>
          <a:lstStyle>
            <a:lvl1pPr marL="0" indent="0" algn="l" rtl="0" eaLnBrk="1" latinLnBrk="0" hangingPunct="1">
              <a:spcBef>
                <a:spcPts val="700"/>
              </a:spcBef>
              <a:buClr>
                <a:schemeClr val="accent2"/>
              </a:buClr>
              <a:buSzPct val="60000"/>
              <a:buFont typeface="Wingdings"/>
              <a:buNone/>
              <a:defRPr kumimoji="0" lang="fr-FR" sz="2800" kern="1200">
                <a:solidFill>
                  <a:srgbClr val="FFFFFF"/>
                </a:solidFill>
                <a:latin typeface="+mn-lt"/>
                <a:ea typeface="+mn-ea"/>
                <a:cs typeface="+mn-cs"/>
              </a:defRPr>
            </a:lvl1pPr>
            <a:lvl2pPr marL="457200" indent="0" algn="ctr" rtl="0" eaLnBrk="1" latinLnBrk="0" hangingPunct="1">
              <a:spcBef>
                <a:spcPts val="550"/>
              </a:spcBef>
              <a:buClr>
                <a:schemeClr val="accent1"/>
              </a:buClr>
              <a:buSzPct val="70000"/>
              <a:buFont typeface="Wingdings 2"/>
              <a:buNone/>
              <a:defRPr kumimoji="0" lang="fr-FR" sz="2600" kern="1200">
                <a:solidFill>
                  <a:schemeClr val="tx1"/>
                </a:solidFill>
                <a:latin typeface="+mn-lt"/>
                <a:ea typeface="+mn-ea"/>
                <a:cs typeface="+mn-cs"/>
              </a:defRPr>
            </a:lvl2pPr>
            <a:lvl3pPr marL="914400" indent="0" algn="ctr" rtl="0" eaLnBrk="1" latinLnBrk="0" hangingPunct="1">
              <a:spcBef>
                <a:spcPts val="500"/>
              </a:spcBef>
              <a:buClr>
                <a:schemeClr val="accent2"/>
              </a:buClr>
              <a:buSzPct val="75000"/>
              <a:buFont typeface="Wingdings"/>
              <a:buNone/>
              <a:defRPr kumimoji="0" lang="fr-FR" sz="2300" kern="1200">
                <a:solidFill>
                  <a:schemeClr val="tx1"/>
                </a:solidFill>
                <a:latin typeface="+mn-lt"/>
                <a:ea typeface="+mn-ea"/>
                <a:cs typeface="+mn-cs"/>
              </a:defRPr>
            </a:lvl3pPr>
            <a:lvl4pPr marL="1371600" indent="0" algn="ctr" rtl="0" eaLnBrk="1" latinLnBrk="0" hangingPunct="1">
              <a:spcBef>
                <a:spcPts val="400"/>
              </a:spcBef>
              <a:buClr>
                <a:schemeClr val="accent3"/>
              </a:buClr>
              <a:buSzPct val="75000"/>
              <a:buFont typeface="Wingdings"/>
              <a:buNone/>
              <a:defRPr kumimoji="0" lang="fr-FR" sz="2000" kern="1200">
                <a:solidFill>
                  <a:schemeClr val="tx1"/>
                </a:solidFill>
                <a:latin typeface="+mn-lt"/>
                <a:ea typeface="+mn-ea"/>
                <a:cs typeface="+mn-cs"/>
              </a:defRPr>
            </a:lvl4pPr>
            <a:lvl5pPr marL="1828800" indent="0" algn="ctr" rtl="0" eaLnBrk="1" latinLnBrk="0" hangingPunct="1">
              <a:spcBef>
                <a:spcPts val="400"/>
              </a:spcBef>
              <a:buClr>
                <a:schemeClr val="accent4"/>
              </a:buClr>
              <a:buSzPct val="65000"/>
              <a:buFont typeface="Wingdings"/>
              <a:buNone/>
              <a:defRPr kumimoji="0" lang="fr-FR" sz="2000" kern="1200">
                <a:solidFill>
                  <a:schemeClr val="tx1"/>
                </a:solidFill>
                <a:latin typeface="+mn-lt"/>
                <a:ea typeface="+mn-ea"/>
                <a:cs typeface="+mn-cs"/>
              </a:defRPr>
            </a:lvl5pPr>
            <a:lvl6pPr marL="2286000" indent="0" algn="ctr" rtl="0" eaLnBrk="1" latinLnBrk="0" hangingPunct="1">
              <a:spcBef>
                <a:spcPct val="20000"/>
              </a:spcBef>
              <a:buClr>
                <a:schemeClr val="accent1"/>
              </a:buClr>
              <a:buFont typeface="Wingdings"/>
              <a:buNone/>
              <a:defRPr kumimoji="0" lang="fr-FR" sz="1800" kern="1200" baseline="0">
                <a:solidFill>
                  <a:schemeClr val="tx1"/>
                </a:solidFill>
                <a:latin typeface="+mn-lt"/>
                <a:ea typeface="+mn-ea"/>
                <a:cs typeface="+mn-cs"/>
              </a:defRPr>
            </a:lvl6pPr>
            <a:lvl7pPr marL="2743200" indent="0" algn="ctr" rtl="0" eaLnBrk="1" latinLnBrk="0" hangingPunct="1">
              <a:spcBef>
                <a:spcPct val="20000"/>
              </a:spcBef>
              <a:buClr>
                <a:schemeClr val="accent2"/>
              </a:buClr>
              <a:buFont typeface="Wingdings"/>
              <a:buNone/>
              <a:defRPr kumimoji="0" lang="fr-FR" sz="1800" kern="1200" baseline="0">
                <a:solidFill>
                  <a:schemeClr val="tx1"/>
                </a:solidFill>
                <a:latin typeface="+mn-lt"/>
                <a:ea typeface="+mn-ea"/>
                <a:cs typeface="+mn-cs"/>
              </a:defRPr>
            </a:lvl7pPr>
            <a:lvl8pPr marL="3200400" indent="0" algn="ctr" rtl="0" eaLnBrk="1" latinLnBrk="0" hangingPunct="1">
              <a:spcBef>
                <a:spcPct val="20000"/>
              </a:spcBef>
              <a:buClr>
                <a:schemeClr val="accent3"/>
              </a:buClr>
              <a:buFont typeface="Wingdings"/>
              <a:buNone/>
              <a:defRPr kumimoji="0" lang="fr-FR" sz="1800" kern="1200" baseline="0">
                <a:solidFill>
                  <a:schemeClr val="tx1"/>
                </a:solidFill>
                <a:latin typeface="+mn-lt"/>
                <a:ea typeface="+mn-ea"/>
                <a:cs typeface="+mn-cs"/>
              </a:defRPr>
            </a:lvl8pPr>
            <a:lvl9pPr marL="3657600" indent="0" algn="ctr" rtl="0" eaLnBrk="1" latinLnBrk="0" hangingPunct="1">
              <a:spcBef>
                <a:spcPct val="20000"/>
              </a:spcBef>
              <a:buClr>
                <a:schemeClr val="accent4"/>
              </a:buClr>
              <a:buFont typeface="Wingdings"/>
              <a:buNone/>
              <a:defRPr kumimoji="0" lang="fr-FR" sz="1800" kern="1200" baseline="0">
                <a:solidFill>
                  <a:schemeClr val="tx1"/>
                </a:solidFill>
                <a:latin typeface="+mn-lt"/>
                <a:ea typeface="+mn-ea"/>
                <a:cs typeface="+mn-cs"/>
              </a:defRPr>
            </a:lvl9pPr>
            <a:extLst/>
          </a:lstStyle>
          <a:p>
            <a:pPr algn="ctr"/>
            <a:r>
              <a:rPr lang="fr-FR" sz="3200" dirty="0" err="1" smtClean="0"/>
              <a:t>RaAM</a:t>
            </a:r>
            <a:r>
              <a:rPr lang="fr-FR" sz="3200" dirty="0" smtClean="0"/>
              <a:t> 9</a:t>
            </a: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a:t>Study</a:t>
            </a:r>
            <a:r>
              <a:rPr lang="fr-FR" dirty="0"/>
              <a:t> 1: </a:t>
            </a:r>
            <a:r>
              <a:rPr lang="fr-FR" dirty="0" err="1"/>
              <a:t>citizen’s</a:t>
            </a:r>
            <a:r>
              <a:rPr lang="fr-FR" dirty="0"/>
              <a:t> </a:t>
            </a:r>
            <a:r>
              <a:rPr lang="fr-FR" dirty="0" err="1"/>
              <a:t>discourse</a:t>
            </a:r>
            <a:endParaRPr lang="fr-FR" dirty="0"/>
          </a:p>
        </p:txBody>
      </p:sp>
      <p:sp>
        <p:nvSpPr>
          <p:cNvPr id="6" name="Rectangle 5"/>
          <p:cNvSpPr/>
          <p:nvPr/>
        </p:nvSpPr>
        <p:spPr>
          <a:xfrm>
            <a:off x="1043608" y="2067694"/>
            <a:ext cx="6912768" cy="1754327"/>
          </a:xfrm>
          <a:prstGeom prst="rect">
            <a:avLst/>
          </a:prstGeom>
          <a:solidFill>
            <a:schemeClr val="accent2">
              <a:lumMod val="40000"/>
              <a:lumOff val="60000"/>
            </a:schemeClr>
          </a:solidFill>
        </p:spPr>
        <p:style>
          <a:lnRef idx="2">
            <a:schemeClr val="accent2"/>
          </a:lnRef>
          <a:fillRef idx="1">
            <a:schemeClr val="lt1"/>
          </a:fillRef>
          <a:effectRef idx="0">
            <a:schemeClr val="accent2"/>
          </a:effectRef>
          <a:fontRef idx="minor">
            <a:schemeClr val="dk1"/>
          </a:fontRef>
        </p:style>
        <p:txBody>
          <a:bodyPr wrap="square">
            <a:spAutoFit/>
          </a:bodyPr>
          <a:lstStyle/>
          <a:p>
            <a:r>
              <a:rPr lang="en-GB" dirty="0" smtClean="0"/>
              <a:t>“It </a:t>
            </a:r>
            <a:r>
              <a:rPr lang="en-GB" dirty="0"/>
              <a:t>enables one partially to study the </a:t>
            </a:r>
            <a:r>
              <a:rPr lang="en-GB" dirty="0" err="1"/>
              <a:t>recontextualization</a:t>
            </a:r>
            <a:r>
              <a:rPr lang="en-GB" dirty="0"/>
              <a:t> and transformation of specific political concepts and identity narratives which are expressed by politicians, taught in educational systems (e.g. by teachers and in schoolbooks), promoted in the mass-media, etc., and which are expressed in everyday situations and interactions” </a:t>
            </a:r>
            <a:endParaRPr lang="en-GB" dirty="0" smtClean="0"/>
          </a:p>
          <a:p>
            <a:r>
              <a:rPr lang="en-GB" dirty="0" smtClean="0"/>
              <a:t>(</a:t>
            </a:r>
            <a:r>
              <a:rPr lang="en-GB" dirty="0" smtClean="0">
                <a:hlinkClick r:id="rId3" action="ppaction://hlinkfile" tooltip="De Cillia, 1999 #3642"/>
              </a:rPr>
              <a:t>De </a:t>
            </a:r>
            <a:r>
              <a:rPr lang="en-GB" dirty="0">
                <a:hlinkClick r:id="rId3" action="ppaction://hlinkfile" tooltip="De Cillia, 1999 #3642"/>
              </a:rPr>
              <a:t>Cillia, Reisigl, and Wodak 1999, 152-153</a:t>
            </a:r>
            <a:r>
              <a:rPr lang="en-GB" dirty="0"/>
              <a:t>). </a:t>
            </a:r>
            <a:endParaRPr lang="fr-FR" dirty="0"/>
          </a:p>
        </p:txBody>
      </p:sp>
    </p:spTree>
    <p:extLst>
      <p:ext uri="{BB962C8B-B14F-4D97-AF65-F5344CB8AC3E}">
        <p14:creationId xmlns:p14="http://schemas.microsoft.com/office/powerpoint/2010/main" val="16050257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smtClean="0"/>
              <a:t>Study</a:t>
            </a:r>
            <a:r>
              <a:rPr lang="fr-FR" dirty="0" smtClean="0"/>
              <a:t> 1: data &amp; </a:t>
            </a:r>
            <a:r>
              <a:rPr lang="fr-FR" dirty="0" err="1" smtClean="0"/>
              <a:t>method</a:t>
            </a:r>
            <a:endParaRPr lang="fr-FR" dirty="0"/>
          </a:p>
        </p:txBody>
      </p:sp>
      <p:sp>
        <p:nvSpPr>
          <p:cNvPr id="3" name="Espace réservé du contenu 2"/>
          <p:cNvSpPr>
            <a:spLocks noGrp="1"/>
          </p:cNvSpPr>
          <p:nvPr>
            <p:ph sz="quarter" idx="13"/>
          </p:nvPr>
        </p:nvSpPr>
        <p:spPr/>
        <p:txBody>
          <a:bodyPr>
            <a:normAutofit fontScale="85000" lnSpcReduction="20000"/>
          </a:bodyPr>
          <a:lstStyle/>
          <a:p>
            <a:pPr marL="0" indent="0">
              <a:buNone/>
            </a:pPr>
            <a:endParaRPr lang="fr-FR" dirty="0" smtClean="0"/>
          </a:p>
          <a:p>
            <a:r>
              <a:rPr lang="fr-FR" dirty="0" smtClean="0"/>
              <a:t>2 </a:t>
            </a:r>
            <a:r>
              <a:rPr lang="fr-FR" dirty="0" err="1" smtClean="0"/>
              <a:t>citizens</a:t>
            </a:r>
            <a:r>
              <a:rPr lang="fr-FR" dirty="0" smtClean="0"/>
              <a:t>’ panels (</a:t>
            </a:r>
            <a:r>
              <a:rPr lang="fr-FR" dirty="0" err="1" smtClean="0"/>
              <a:t>Liege</a:t>
            </a:r>
            <a:r>
              <a:rPr lang="fr-FR" dirty="0" smtClean="0"/>
              <a:t> &amp; </a:t>
            </a:r>
            <a:r>
              <a:rPr lang="fr-FR" dirty="0" err="1" smtClean="0"/>
              <a:t>Antwerp</a:t>
            </a:r>
            <a:r>
              <a:rPr lang="fr-FR" smtClean="0"/>
              <a:t> in 2008)</a:t>
            </a:r>
            <a:endParaRPr lang="fr-FR" dirty="0" smtClean="0"/>
          </a:p>
          <a:p>
            <a:pPr lvl="1"/>
            <a:r>
              <a:rPr lang="fr-FR" dirty="0" smtClean="0"/>
              <a:t>4 focus groups</a:t>
            </a:r>
          </a:p>
          <a:p>
            <a:pPr lvl="2"/>
            <a:r>
              <a:rPr lang="fr-FR" dirty="0" err="1" smtClean="0"/>
              <a:t>Each</a:t>
            </a:r>
            <a:r>
              <a:rPr lang="fr-FR" dirty="0" smtClean="0"/>
              <a:t> </a:t>
            </a:r>
            <a:r>
              <a:rPr lang="fr-FR" dirty="0" err="1" smtClean="0"/>
              <a:t>including</a:t>
            </a:r>
            <a:r>
              <a:rPr lang="fr-FR" dirty="0" smtClean="0"/>
              <a:t> 6 to 9 people</a:t>
            </a:r>
          </a:p>
          <a:p>
            <a:pPr lvl="1"/>
            <a:r>
              <a:rPr lang="fr-FR" dirty="0" smtClean="0"/>
              <a:t>Discussion about </a:t>
            </a:r>
            <a:r>
              <a:rPr lang="fr-FR" dirty="0" err="1" smtClean="0"/>
              <a:t>topics</a:t>
            </a:r>
            <a:r>
              <a:rPr lang="fr-FR" dirty="0" smtClean="0"/>
              <a:t> </a:t>
            </a:r>
            <a:r>
              <a:rPr lang="fr-FR" dirty="0" err="1" smtClean="0"/>
              <a:t>related</a:t>
            </a:r>
            <a:r>
              <a:rPr lang="fr-FR" dirty="0" smtClean="0"/>
              <a:t> to </a:t>
            </a:r>
            <a:r>
              <a:rPr lang="fr-FR" dirty="0" err="1" smtClean="0"/>
              <a:t>Belgian</a:t>
            </a:r>
            <a:r>
              <a:rPr lang="fr-FR" dirty="0" smtClean="0"/>
              <a:t> </a:t>
            </a:r>
            <a:r>
              <a:rPr lang="fr-FR" dirty="0" err="1" smtClean="0"/>
              <a:t>federalism</a:t>
            </a:r>
            <a:endParaRPr lang="fr-FR" dirty="0" smtClean="0"/>
          </a:p>
          <a:p>
            <a:r>
              <a:rPr lang="fr-FR" dirty="0" smtClean="0"/>
              <a:t>Discussions </a:t>
            </a:r>
            <a:r>
              <a:rPr lang="fr-FR" dirty="0" err="1" smtClean="0"/>
              <a:t>were</a:t>
            </a:r>
            <a:r>
              <a:rPr lang="fr-FR" dirty="0" smtClean="0"/>
              <a:t> </a:t>
            </a:r>
            <a:r>
              <a:rPr lang="fr-FR" dirty="0" err="1" smtClean="0"/>
              <a:t>recorded</a:t>
            </a:r>
            <a:r>
              <a:rPr lang="fr-FR" dirty="0" smtClean="0"/>
              <a:t> and </a:t>
            </a:r>
            <a:r>
              <a:rPr lang="fr-FR" dirty="0" err="1" smtClean="0"/>
              <a:t>transcribed</a:t>
            </a:r>
            <a:endParaRPr lang="fr-FR" dirty="0" smtClean="0"/>
          </a:p>
          <a:p>
            <a:r>
              <a:rPr lang="fr-FR" dirty="0" smtClean="0"/>
              <a:t>2 </a:t>
            </a:r>
            <a:r>
              <a:rPr lang="fr-FR" dirty="0" err="1" smtClean="0"/>
              <a:t>corpora</a:t>
            </a:r>
            <a:endParaRPr lang="fr-FR" dirty="0" smtClean="0"/>
          </a:p>
          <a:p>
            <a:pPr lvl="1"/>
            <a:r>
              <a:rPr lang="fr-FR" dirty="0" err="1" smtClean="0"/>
              <a:t>Dutch-speaking</a:t>
            </a:r>
            <a:r>
              <a:rPr lang="fr-FR" dirty="0" smtClean="0"/>
              <a:t> </a:t>
            </a:r>
            <a:r>
              <a:rPr lang="fr-FR" dirty="0" err="1" smtClean="0"/>
              <a:t>citizens</a:t>
            </a:r>
            <a:r>
              <a:rPr lang="fr-FR" dirty="0" smtClean="0"/>
              <a:t> (47,579 </a:t>
            </a:r>
            <a:r>
              <a:rPr lang="fr-FR" dirty="0" err="1" smtClean="0"/>
              <a:t>words</a:t>
            </a:r>
            <a:r>
              <a:rPr lang="fr-FR" dirty="0" smtClean="0"/>
              <a:t>)</a:t>
            </a:r>
          </a:p>
          <a:p>
            <a:pPr lvl="1"/>
            <a:r>
              <a:rPr lang="fr-FR" dirty="0" smtClean="0"/>
              <a:t>French-</a:t>
            </a:r>
            <a:r>
              <a:rPr lang="fr-FR" dirty="0" err="1" smtClean="0"/>
              <a:t>speaking</a:t>
            </a:r>
            <a:r>
              <a:rPr lang="fr-FR" dirty="0" smtClean="0"/>
              <a:t> </a:t>
            </a:r>
            <a:r>
              <a:rPr lang="fr-FR" dirty="0" err="1" smtClean="0"/>
              <a:t>citizens</a:t>
            </a:r>
            <a:r>
              <a:rPr lang="fr-FR" dirty="0" smtClean="0"/>
              <a:t> (52,003 </a:t>
            </a:r>
            <a:r>
              <a:rPr lang="fr-FR" dirty="0" err="1" smtClean="0"/>
              <a:t>words</a:t>
            </a:r>
            <a:r>
              <a:rPr lang="fr-FR" dirty="0" smtClean="0"/>
              <a:t>)</a:t>
            </a:r>
          </a:p>
          <a:p>
            <a:pPr lvl="1"/>
            <a:endParaRPr lang="fr-FR" dirty="0" smtClean="0"/>
          </a:p>
          <a:p>
            <a:pPr lvl="1"/>
            <a:endParaRPr lang="fr-FR" dirty="0" smtClean="0"/>
          </a:p>
          <a:p>
            <a:pPr marL="0" indent="0">
              <a:buNone/>
            </a:pPr>
            <a:endParaRPr lang="fr-FR" dirty="0" smtClean="0"/>
          </a:p>
          <a:p>
            <a:endParaRPr lang="fr-FR" dirty="0"/>
          </a:p>
        </p:txBody>
      </p:sp>
    </p:spTree>
    <p:extLst>
      <p:ext uri="{BB962C8B-B14F-4D97-AF65-F5344CB8AC3E}">
        <p14:creationId xmlns:p14="http://schemas.microsoft.com/office/powerpoint/2010/main" val="39329513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a:t>Study</a:t>
            </a:r>
            <a:r>
              <a:rPr lang="fr-FR" dirty="0"/>
              <a:t> 1: data &amp; </a:t>
            </a:r>
            <a:r>
              <a:rPr lang="fr-FR" dirty="0" err="1"/>
              <a:t>method</a:t>
            </a:r>
            <a:endParaRPr lang="fr-FR" dirty="0"/>
          </a:p>
        </p:txBody>
      </p:sp>
      <p:sp>
        <p:nvSpPr>
          <p:cNvPr id="3" name="Espace réservé du contenu 2"/>
          <p:cNvSpPr>
            <a:spLocks noGrp="1"/>
          </p:cNvSpPr>
          <p:nvPr>
            <p:ph sz="quarter" idx="13"/>
          </p:nvPr>
        </p:nvSpPr>
        <p:spPr/>
        <p:txBody>
          <a:bodyPr/>
          <a:lstStyle/>
          <a:p>
            <a:r>
              <a:rPr lang="fr-FR" dirty="0" smtClean="0"/>
              <a:t>Target </a:t>
            </a:r>
            <a:r>
              <a:rPr lang="fr-FR" dirty="0" err="1" smtClean="0"/>
              <a:t>domain</a:t>
            </a:r>
            <a:r>
              <a:rPr lang="fr-FR" dirty="0" smtClean="0"/>
              <a:t>: </a:t>
            </a:r>
            <a:r>
              <a:rPr lang="fr-FR" dirty="0" err="1" smtClean="0"/>
              <a:t>Belgium</a:t>
            </a:r>
            <a:r>
              <a:rPr lang="fr-FR" dirty="0" smtClean="0"/>
              <a:t> and </a:t>
            </a:r>
            <a:r>
              <a:rPr lang="fr-FR" dirty="0" err="1" smtClean="0"/>
              <a:t>Belgian</a:t>
            </a:r>
            <a:r>
              <a:rPr lang="fr-FR" dirty="0" smtClean="0"/>
              <a:t> </a:t>
            </a:r>
            <a:r>
              <a:rPr lang="fr-FR" dirty="0" err="1" smtClean="0"/>
              <a:t>federalism</a:t>
            </a:r>
            <a:endParaRPr lang="fr-FR" dirty="0" smtClean="0"/>
          </a:p>
          <a:p>
            <a:r>
              <a:rPr lang="fr-FR" dirty="0" err="1" smtClean="0"/>
              <a:t>Automatic</a:t>
            </a:r>
            <a:r>
              <a:rPr lang="fr-FR" dirty="0" smtClean="0"/>
              <a:t> extraction the relevant </a:t>
            </a:r>
            <a:r>
              <a:rPr lang="fr-FR" dirty="0" err="1" smtClean="0"/>
              <a:t>contexts</a:t>
            </a:r>
            <a:endParaRPr lang="fr-FR" dirty="0" smtClean="0"/>
          </a:p>
          <a:p>
            <a:r>
              <a:rPr lang="fr-FR" dirty="0" smtClean="0"/>
              <a:t>Qualitative </a:t>
            </a:r>
            <a:r>
              <a:rPr lang="fr-FR" dirty="0" err="1" smtClean="0"/>
              <a:t>analysis</a:t>
            </a:r>
            <a:r>
              <a:rPr lang="fr-FR" dirty="0" smtClean="0"/>
              <a:t> of </a:t>
            </a:r>
            <a:r>
              <a:rPr lang="fr-FR" dirty="0" err="1" smtClean="0"/>
              <a:t>each</a:t>
            </a:r>
            <a:r>
              <a:rPr lang="fr-FR" dirty="0" smtClean="0"/>
              <a:t> fragment to </a:t>
            </a:r>
            <a:r>
              <a:rPr lang="fr-FR" dirty="0" err="1" smtClean="0"/>
              <a:t>determine</a:t>
            </a:r>
            <a:r>
              <a:rPr lang="fr-FR" dirty="0" smtClean="0"/>
              <a:t> if </a:t>
            </a:r>
            <a:r>
              <a:rPr lang="fr-FR" dirty="0" err="1" smtClean="0"/>
              <a:t>it</a:t>
            </a:r>
            <a:r>
              <a:rPr lang="fr-FR" dirty="0" smtClean="0"/>
              <a:t> </a:t>
            </a:r>
            <a:r>
              <a:rPr lang="fr-FR" dirty="0" err="1" smtClean="0"/>
              <a:t>included</a:t>
            </a:r>
            <a:r>
              <a:rPr lang="fr-FR" dirty="0" smtClean="0"/>
              <a:t> a </a:t>
            </a:r>
            <a:r>
              <a:rPr lang="fr-FR" dirty="0" err="1" smtClean="0"/>
              <a:t>metaphorical</a:t>
            </a:r>
            <a:r>
              <a:rPr lang="fr-FR" dirty="0" smtClean="0"/>
              <a:t> use</a:t>
            </a:r>
          </a:p>
          <a:p>
            <a:pPr lvl="1"/>
            <a:r>
              <a:rPr lang="fr-FR" dirty="0" smtClean="0"/>
              <a:t>MIP </a:t>
            </a:r>
            <a:r>
              <a:rPr lang="fr-FR" dirty="0" err="1" smtClean="0"/>
              <a:t>procedure</a:t>
            </a:r>
            <a:r>
              <a:rPr lang="fr-FR" dirty="0" smtClean="0"/>
              <a:t> (</a:t>
            </a:r>
            <a:r>
              <a:rPr lang="fr-FR" dirty="0" err="1" smtClean="0"/>
              <a:t>Pragglejazz</a:t>
            </a:r>
            <a:r>
              <a:rPr lang="fr-FR" dirty="0" smtClean="0"/>
              <a:t> group 2007)</a:t>
            </a:r>
          </a:p>
          <a:p>
            <a:endParaRPr lang="fr-FR" dirty="0"/>
          </a:p>
        </p:txBody>
      </p:sp>
    </p:spTree>
    <p:extLst>
      <p:ext uri="{BB962C8B-B14F-4D97-AF65-F5344CB8AC3E}">
        <p14:creationId xmlns:p14="http://schemas.microsoft.com/office/powerpoint/2010/main" val="30009093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smtClean="0"/>
              <a:t>Study</a:t>
            </a:r>
            <a:r>
              <a:rPr lang="fr-FR" dirty="0" smtClean="0"/>
              <a:t> 1: </a:t>
            </a:r>
            <a:r>
              <a:rPr lang="fr-FR" dirty="0" err="1" smtClean="0"/>
              <a:t>results</a:t>
            </a:r>
            <a:endParaRPr lang="fr-FR" dirty="0"/>
          </a:p>
        </p:txBody>
      </p:sp>
      <p:sp>
        <p:nvSpPr>
          <p:cNvPr id="3" name="Espace réservé du contenu 2"/>
          <p:cNvSpPr>
            <a:spLocks noGrp="1"/>
          </p:cNvSpPr>
          <p:nvPr>
            <p:ph sz="quarter" idx="13"/>
          </p:nvPr>
        </p:nvSpPr>
        <p:spPr/>
        <p:txBody>
          <a:bodyPr/>
          <a:lstStyle/>
          <a:p>
            <a:r>
              <a:rPr lang="fr-FR" dirty="0" err="1" smtClean="0"/>
              <a:t>Two</a:t>
            </a:r>
            <a:r>
              <a:rPr lang="fr-FR" dirty="0" smtClean="0"/>
              <a:t> main source </a:t>
            </a:r>
            <a:r>
              <a:rPr lang="fr-FR" dirty="0" err="1" smtClean="0"/>
              <a:t>domains</a:t>
            </a:r>
            <a:endParaRPr lang="fr-FR" dirty="0" smtClean="0"/>
          </a:p>
          <a:p>
            <a:pPr lvl="1"/>
            <a:r>
              <a:rPr lang="fr-FR" cap="small" dirty="0" err="1" smtClean="0"/>
              <a:t>Belgian</a:t>
            </a:r>
            <a:r>
              <a:rPr lang="fr-FR" cap="small" dirty="0" smtClean="0"/>
              <a:t> </a:t>
            </a:r>
            <a:r>
              <a:rPr lang="fr-FR" cap="small" dirty="0" err="1" smtClean="0"/>
              <a:t>federalism</a:t>
            </a:r>
            <a:r>
              <a:rPr lang="fr-FR" cap="small" dirty="0" smtClean="0"/>
              <a:t> </a:t>
            </a:r>
            <a:r>
              <a:rPr lang="fr-FR" cap="small" dirty="0" err="1" smtClean="0"/>
              <a:t>is</a:t>
            </a:r>
            <a:r>
              <a:rPr lang="fr-FR" cap="small" dirty="0" smtClean="0"/>
              <a:t> a machine</a:t>
            </a:r>
          </a:p>
          <a:p>
            <a:pPr lvl="1"/>
            <a:r>
              <a:rPr lang="fr-FR" cap="small" dirty="0" err="1" smtClean="0"/>
              <a:t>Belgian</a:t>
            </a:r>
            <a:r>
              <a:rPr lang="fr-FR" cap="small" dirty="0" smtClean="0"/>
              <a:t> </a:t>
            </a:r>
            <a:r>
              <a:rPr lang="fr-FR" cap="small" dirty="0" err="1" smtClean="0"/>
              <a:t>federalism</a:t>
            </a:r>
            <a:r>
              <a:rPr lang="fr-FR" cap="small" dirty="0" smtClean="0"/>
              <a:t> </a:t>
            </a:r>
            <a:r>
              <a:rPr lang="fr-FR" cap="small" dirty="0" err="1" smtClean="0"/>
              <a:t>is</a:t>
            </a:r>
            <a:r>
              <a:rPr lang="fr-FR" cap="small" dirty="0" smtClean="0"/>
              <a:t> a </a:t>
            </a:r>
            <a:r>
              <a:rPr lang="fr-FR" cap="small" dirty="0" err="1" smtClean="0"/>
              <a:t>marriage</a:t>
            </a:r>
            <a:endParaRPr lang="fr-FR" dirty="0" smtClean="0"/>
          </a:p>
          <a:p>
            <a:pPr lvl="1"/>
            <a:endParaRPr lang="fr-FR" dirty="0"/>
          </a:p>
        </p:txBody>
      </p:sp>
    </p:spTree>
    <p:extLst>
      <p:ext uri="{BB962C8B-B14F-4D97-AF65-F5344CB8AC3E}">
        <p14:creationId xmlns:p14="http://schemas.microsoft.com/office/powerpoint/2010/main" val="40837098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a:t>Study</a:t>
            </a:r>
            <a:r>
              <a:rPr lang="fr-FR" dirty="0"/>
              <a:t> 1: </a:t>
            </a:r>
            <a:r>
              <a:rPr lang="fr-FR" dirty="0" err="1"/>
              <a:t>results</a:t>
            </a:r>
            <a:endParaRPr lang="fr-FR" dirty="0"/>
          </a:p>
        </p:txBody>
      </p:sp>
      <p:sp>
        <p:nvSpPr>
          <p:cNvPr id="3" name="Espace réservé du contenu 2"/>
          <p:cNvSpPr>
            <a:spLocks noGrp="1"/>
          </p:cNvSpPr>
          <p:nvPr>
            <p:ph sz="quarter" idx="13"/>
          </p:nvPr>
        </p:nvSpPr>
        <p:spPr/>
        <p:txBody>
          <a:bodyPr>
            <a:normAutofit fontScale="77500" lnSpcReduction="20000"/>
          </a:bodyPr>
          <a:lstStyle/>
          <a:p>
            <a:r>
              <a:rPr lang="fr-FR" cap="small" dirty="0" err="1" smtClean="0"/>
              <a:t>Belgian</a:t>
            </a:r>
            <a:r>
              <a:rPr lang="fr-FR" cap="small" dirty="0" smtClean="0"/>
              <a:t> </a:t>
            </a:r>
            <a:r>
              <a:rPr lang="fr-FR" cap="small" dirty="0" err="1" smtClean="0"/>
              <a:t>federalism</a:t>
            </a:r>
            <a:r>
              <a:rPr lang="fr-FR" cap="small" dirty="0" smtClean="0"/>
              <a:t> </a:t>
            </a:r>
            <a:r>
              <a:rPr lang="fr-FR" cap="small" dirty="0" err="1" smtClean="0"/>
              <a:t>is</a:t>
            </a:r>
            <a:r>
              <a:rPr lang="fr-FR" cap="small" dirty="0" smtClean="0"/>
              <a:t> a machine</a:t>
            </a:r>
          </a:p>
          <a:p>
            <a:pPr lvl="1"/>
            <a:r>
              <a:rPr lang="en-GB" dirty="0" smtClean="0">
                <a:solidFill>
                  <a:schemeClr val="tx2">
                    <a:lumMod val="60000"/>
                    <a:lumOff val="40000"/>
                  </a:schemeClr>
                </a:solidFill>
              </a:rPr>
              <a:t>«</a:t>
            </a:r>
            <a:r>
              <a:rPr lang="en-GB" dirty="0">
                <a:solidFill>
                  <a:schemeClr val="tx2">
                    <a:lumMod val="60000"/>
                    <a:lumOff val="40000"/>
                  </a:schemeClr>
                </a:solidFill>
              </a:rPr>
              <a:t> (…) on </a:t>
            </a:r>
            <a:r>
              <a:rPr lang="en-GB" dirty="0" err="1">
                <a:solidFill>
                  <a:schemeClr val="tx2">
                    <a:lumMod val="60000"/>
                    <a:lumOff val="40000"/>
                  </a:schemeClr>
                </a:solidFill>
              </a:rPr>
              <a:t>va</a:t>
            </a:r>
            <a:r>
              <a:rPr lang="en-GB" dirty="0">
                <a:solidFill>
                  <a:schemeClr val="tx2">
                    <a:lumMod val="60000"/>
                    <a:lumOff val="40000"/>
                  </a:schemeClr>
                </a:solidFill>
              </a:rPr>
              <a:t> continuer </a:t>
            </a:r>
            <a:r>
              <a:rPr lang="en-GB" dirty="0" err="1">
                <a:solidFill>
                  <a:schemeClr val="tx2">
                    <a:lumMod val="60000"/>
                    <a:lumOff val="40000"/>
                  </a:schemeClr>
                </a:solidFill>
              </a:rPr>
              <a:t>à</a:t>
            </a:r>
            <a:r>
              <a:rPr lang="en-GB" dirty="0">
                <a:solidFill>
                  <a:schemeClr val="tx2">
                    <a:lumMod val="60000"/>
                    <a:lumOff val="40000"/>
                  </a:schemeClr>
                </a:solidFill>
              </a:rPr>
              <a:t> </a:t>
            </a:r>
            <a:r>
              <a:rPr lang="en-GB" dirty="0" err="1">
                <a:solidFill>
                  <a:schemeClr val="tx2">
                    <a:lumMod val="60000"/>
                    <a:lumOff val="40000"/>
                  </a:schemeClr>
                </a:solidFill>
              </a:rPr>
              <a:t>monter</a:t>
            </a:r>
            <a:r>
              <a:rPr lang="en-GB" dirty="0">
                <a:solidFill>
                  <a:schemeClr val="tx2">
                    <a:lumMod val="60000"/>
                    <a:lumOff val="40000"/>
                  </a:schemeClr>
                </a:solidFill>
              </a:rPr>
              <a:t> </a:t>
            </a:r>
            <a:r>
              <a:rPr lang="en-GB" dirty="0" err="1">
                <a:solidFill>
                  <a:schemeClr val="tx2">
                    <a:lumMod val="60000"/>
                    <a:lumOff val="40000"/>
                  </a:schemeClr>
                </a:solidFill>
              </a:rPr>
              <a:t>une</a:t>
            </a:r>
            <a:r>
              <a:rPr lang="en-GB" dirty="0">
                <a:solidFill>
                  <a:schemeClr val="tx2">
                    <a:lumMod val="60000"/>
                    <a:lumOff val="40000"/>
                  </a:schemeClr>
                </a:solidFill>
              </a:rPr>
              <a:t> </a:t>
            </a:r>
            <a:r>
              <a:rPr lang="en-GB" i="1" u="sng" dirty="0" err="1">
                <a:solidFill>
                  <a:schemeClr val="tx2">
                    <a:lumMod val="60000"/>
                    <a:lumOff val="40000"/>
                  </a:schemeClr>
                </a:solidFill>
              </a:rPr>
              <a:t>usine</a:t>
            </a:r>
            <a:r>
              <a:rPr lang="en-GB" i="1" u="sng" dirty="0">
                <a:solidFill>
                  <a:schemeClr val="tx2">
                    <a:lumMod val="60000"/>
                    <a:lumOff val="40000"/>
                  </a:schemeClr>
                </a:solidFill>
              </a:rPr>
              <a:t> </a:t>
            </a:r>
            <a:r>
              <a:rPr lang="en-GB" i="1" u="sng" dirty="0" err="1">
                <a:solidFill>
                  <a:schemeClr val="tx2">
                    <a:lumMod val="60000"/>
                    <a:lumOff val="40000"/>
                  </a:schemeClr>
                </a:solidFill>
              </a:rPr>
              <a:t>à</a:t>
            </a:r>
            <a:r>
              <a:rPr lang="en-GB" i="1" u="sng" dirty="0">
                <a:solidFill>
                  <a:schemeClr val="tx2">
                    <a:lumMod val="60000"/>
                    <a:lumOff val="40000"/>
                  </a:schemeClr>
                </a:solidFill>
              </a:rPr>
              <a:t> </a:t>
            </a:r>
            <a:r>
              <a:rPr lang="en-GB" i="1" u="sng" dirty="0" err="1">
                <a:solidFill>
                  <a:schemeClr val="tx2">
                    <a:lumMod val="60000"/>
                    <a:lumOff val="40000"/>
                  </a:schemeClr>
                </a:solidFill>
              </a:rPr>
              <a:t>gaz</a:t>
            </a:r>
            <a:r>
              <a:rPr lang="en-GB" i="1" u="sng" dirty="0">
                <a:solidFill>
                  <a:schemeClr val="tx2">
                    <a:lumMod val="60000"/>
                    <a:lumOff val="40000"/>
                  </a:schemeClr>
                </a:solidFill>
              </a:rPr>
              <a:t> </a:t>
            </a:r>
            <a:r>
              <a:rPr lang="en-GB" dirty="0" smtClean="0">
                <a:solidFill>
                  <a:schemeClr val="tx2">
                    <a:lumMod val="60000"/>
                    <a:lumOff val="40000"/>
                  </a:schemeClr>
                </a:solidFill>
              </a:rPr>
              <a:t>»</a:t>
            </a:r>
            <a:r>
              <a:rPr lang="fr-FR" dirty="0" smtClean="0">
                <a:solidFill>
                  <a:schemeClr val="tx2">
                    <a:lumMod val="60000"/>
                    <a:lumOff val="40000"/>
                  </a:schemeClr>
                </a:solidFill>
              </a:rPr>
              <a:t> </a:t>
            </a:r>
            <a:r>
              <a:rPr lang="en-GB" dirty="0">
                <a:solidFill>
                  <a:schemeClr val="tx2">
                    <a:lumMod val="60000"/>
                    <a:lumOff val="40000"/>
                  </a:schemeClr>
                </a:solidFill>
              </a:rPr>
              <a:t>(PBF, B8, 249-250) </a:t>
            </a:r>
            <a:endParaRPr lang="fr-FR" dirty="0" smtClean="0">
              <a:solidFill>
                <a:schemeClr val="tx2">
                  <a:lumMod val="60000"/>
                  <a:lumOff val="40000"/>
                </a:schemeClr>
              </a:solidFill>
            </a:endParaRPr>
          </a:p>
          <a:p>
            <a:pPr lvl="1"/>
            <a:r>
              <a:rPr lang="fr-FR" dirty="0" smtClean="0"/>
              <a:t>« (…) </a:t>
            </a:r>
            <a:r>
              <a:rPr lang="fr-FR" dirty="0" err="1" smtClean="0"/>
              <a:t>we’re</a:t>
            </a:r>
            <a:r>
              <a:rPr lang="fr-FR" dirty="0" smtClean="0"/>
              <a:t> setting a (lit. Gaz </a:t>
            </a:r>
            <a:r>
              <a:rPr lang="fr-FR" dirty="0" err="1" smtClean="0"/>
              <a:t>storage</a:t>
            </a:r>
            <a:r>
              <a:rPr lang="fr-FR" dirty="0" smtClean="0"/>
              <a:t> plant) </a:t>
            </a:r>
            <a:r>
              <a:rPr lang="fr-FR" i="1" dirty="0" err="1" smtClean="0">
                <a:solidFill>
                  <a:srgbClr val="A3171E"/>
                </a:solidFill>
              </a:rPr>
              <a:t>kludge</a:t>
            </a:r>
            <a:r>
              <a:rPr lang="fr-FR" dirty="0" smtClean="0"/>
              <a:t> »</a:t>
            </a:r>
          </a:p>
          <a:p>
            <a:pPr lvl="1"/>
            <a:r>
              <a:rPr lang="en-GB" dirty="0">
                <a:solidFill>
                  <a:srgbClr val="909090"/>
                </a:solidFill>
              </a:rPr>
              <a:t>« </a:t>
            </a:r>
            <a:r>
              <a:rPr lang="en-GB" dirty="0" smtClean="0">
                <a:solidFill>
                  <a:srgbClr val="909090"/>
                </a:solidFill>
              </a:rPr>
              <a:t>Plus </a:t>
            </a:r>
            <a:r>
              <a:rPr lang="en-GB" dirty="0" err="1">
                <a:solidFill>
                  <a:srgbClr val="909090"/>
                </a:solidFill>
              </a:rPr>
              <a:t>il</a:t>
            </a:r>
            <a:r>
              <a:rPr lang="en-GB" dirty="0">
                <a:solidFill>
                  <a:srgbClr val="909090"/>
                </a:solidFill>
              </a:rPr>
              <a:t> y a de </a:t>
            </a:r>
            <a:r>
              <a:rPr lang="en-GB" i="1" u="sng" dirty="0" err="1">
                <a:solidFill>
                  <a:srgbClr val="909090"/>
                </a:solidFill>
              </a:rPr>
              <a:t>rouage</a:t>
            </a:r>
            <a:r>
              <a:rPr lang="en-GB" i="1" dirty="0" err="1">
                <a:solidFill>
                  <a:srgbClr val="909090"/>
                </a:solidFill>
              </a:rPr>
              <a:t>s</a:t>
            </a:r>
            <a:r>
              <a:rPr lang="en-GB" dirty="0">
                <a:solidFill>
                  <a:srgbClr val="909090"/>
                </a:solidFill>
              </a:rPr>
              <a:t>, plus un </a:t>
            </a:r>
            <a:r>
              <a:rPr lang="en-GB" i="1" u="sng" dirty="0">
                <a:solidFill>
                  <a:srgbClr val="909090"/>
                </a:solidFill>
              </a:rPr>
              <a:t>grain de sable </a:t>
            </a:r>
            <a:r>
              <a:rPr lang="en-GB" dirty="0" err="1">
                <a:solidFill>
                  <a:srgbClr val="909090"/>
                </a:solidFill>
              </a:rPr>
              <a:t>peut</a:t>
            </a:r>
            <a:r>
              <a:rPr lang="en-GB" dirty="0">
                <a:solidFill>
                  <a:srgbClr val="909090"/>
                </a:solidFill>
              </a:rPr>
              <a:t> </a:t>
            </a:r>
            <a:r>
              <a:rPr lang="en-GB" dirty="0" err="1">
                <a:solidFill>
                  <a:srgbClr val="909090"/>
                </a:solidFill>
              </a:rPr>
              <a:t>s’y</a:t>
            </a:r>
            <a:r>
              <a:rPr lang="en-GB" dirty="0">
                <a:solidFill>
                  <a:srgbClr val="909090"/>
                </a:solidFill>
              </a:rPr>
              <a:t> </a:t>
            </a:r>
            <a:r>
              <a:rPr lang="en-GB" dirty="0" err="1">
                <a:solidFill>
                  <a:srgbClr val="909090"/>
                </a:solidFill>
              </a:rPr>
              <a:t>mettre</a:t>
            </a:r>
            <a:r>
              <a:rPr lang="en-GB" dirty="0">
                <a:solidFill>
                  <a:srgbClr val="909090"/>
                </a:solidFill>
              </a:rPr>
              <a:t> </a:t>
            </a:r>
            <a:r>
              <a:rPr lang="en-GB" dirty="0" smtClean="0">
                <a:solidFill>
                  <a:srgbClr val="909090"/>
                </a:solidFill>
              </a:rPr>
              <a:t>» (PBF, B1, 849)</a:t>
            </a:r>
            <a:r>
              <a:rPr lang="en-GB" dirty="0" smtClean="0"/>
              <a:t> </a:t>
            </a:r>
            <a:r>
              <a:rPr lang="en-GB" dirty="0" smtClean="0">
                <a:solidFill>
                  <a:srgbClr val="909090"/>
                </a:solidFill>
              </a:rPr>
              <a:t> </a:t>
            </a:r>
          </a:p>
          <a:p>
            <a:pPr lvl="1"/>
            <a:r>
              <a:rPr lang="en-GB" dirty="0" smtClean="0"/>
              <a:t>The more </a:t>
            </a:r>
            <a:r>
              <a:rPr lang="en-GB" i="1" dirty="0" smtClean="0">
                <a:solidFill>
                  <a:srgbClr val="A3171E"/>
                </a:solidFill>
              </a:rPr>
              <a:t>wheels</a:t>
            </a:r>
            <a:r>
              <a:rPr lang="en-GB" dirty="0" smtClean="0"/>
              <a:t>, the greater the chance a </a:t>
            </a:r>
            <a:r>
              <a:rPr lang="en-GB" i="1" dirty="0" smtClean="0">
                <a:solidFill>
                  <a:srgbClr val="A3171E"/>
                </a:solidFill>
              </a:rPr>
              <a:t>grain of sand (lit.) </a:t>
            </a:r>
            <a:r>
              <a:rPr lang="en-GB" dirty="0" smtClean="0"/>
              <a:t>is slipping in it (=&gt; causing the machine not to work anymore)</a:t>
            </a:r>
          </a:p>
          <a:p>
            <a:pPr lvl="1"/>
            <a:r>
              <a:rPr lang="en-GB" dirty="0">
                <a:solidFill>
                  <a:srgbClr val="909090"/>
                </a:solidFill>
              </a:rPr>
              <a:t>« On a coupé le </a:t>
            </a:r>
            <a:r>
              <a:rPr lang="en-GB" dirty="0" err="1">
                <a:solidFill>
                  <a:srgbClr val="909090"/>
                </a:solidFill>
              </a:rPr>
              <a:t>citoyen</a:t>
            </a:r>
            <a:r>
              <a:rPr lang="en-GB" dirty="0">
                <a:solidFill>
                  <a:srgbClr val="909090"/>
                </a:solidFill>
              </a:rPr>
              <a:t> du </a:t>
            </a:r>
            <a:r>
              <a:rPr lang="en-GB" dirty="0" err="1">
                <a:solidFill>
                  <a:srgbClr val="909090"/>
                </a:solidFill>
              </a:rPr>
              <a:t>fonctionnement</a:t>
            </a:r>
            <a:r>
              <a:rPr lang="en-GB" dirty="0">
                <a:solidFill>
                  <a:srgbClr val="909090"/>
                </a:solidFill>
              </a:rPr>
              <a:t> </a:t>
            </a:r>
            <a:r>
              <a:rPr lang="en-GB" dirty="0" err="1">
                <a:solidFill>
                  <a:srgbClr val="909090"/>
                </a:solidFill>
              </a:rPr>
              <a:t>d’une</a:t>
            </a:r>
            <a:r>
              <a:rPr lang="en-GB" dirty="0">
                <a:solidFill>
                  <a:srgbClr val="909090"/>
                </a:solidFill>
              </a:rPr>
              <a:t> </a:t>
            </a:r>
            <a:r>
              <a:rPr lang="en-GB" i="1" dirty="0" err="1">
                <a:solidFill>
                  <a:srgbClr val="909090"/>
                </a:solidFill>
              </a:rPr>
              <a:t>espèce</a:t>
            </a:r>
            <a:r>
              <a:rPr lang="en-GB" i="1" dirty="0">
                <a:solidFill>
                  <a:srgbClr val="909090"/>
                </a:solidFill>
              </a:rPr>
              <a:t> de </a:t>
            </a:r>
            <a:r>
              <a:rPr lang="en-GB" i="1" dirty="0" err="1">
                <a:solidFill>
                  <a:srgbClr val="909090"/>
                </a:solidFill>
              </a:rPr>
              <a:t>mécanisme</a:t>
            </a:r>
            <a:r>
              <a:rPr lang="en-GB" dirty="0">
                <a:solidFill>
                  <a:srgbClr val="909090"/>
                </a:solidFill>
              </a:rPr>
              <a:t>, de </a:t>
            </a:r>
            <a:r>
              <a:rPr lang="en-GB" i="1" dirty="0">
                <a:solidFill>
                  <a:srgbClr val="909090"/>
                </a:solidFill>
              </a:rPr>
              <a:t>machine </a:t>
            </a:r>
            <a:r>
              <a:rPr lang="en-GB" i="1" dirty="0" err="1">
                <a:solidFill>
                  <a:srgbClr val="909090"/>
                </a:solidFill>
              </a:rPr>
              <a:t>folle</a:t>
            </a:r>
            <a:r>
              <a:rPr lang="en-GB" i="1" dirty="0">
                <a:solidFill>
                  <a:srgbClr val="909090"/>
                </a:solidFill>
              </a:rPr>
              <a:t> </a:t>
            </a:r>
            <a:r>
              <a:rPr lang="en-GB" i="1" dirty="0" err="1">
                <a:solidFill>
                  <a:srgbClr val="909090"/>
                </a:solidFill>
              </a:rPr>
              <a:t>lancée</a:t>
            </a:r>
            <a:r>
              <a:rPr lang="en-GB" i="1" dirty="0">
                <a:solidFill>
                  <a:srgbClr val="909090"/>
                </a:solidFill>
              </a:rPr>
              <a:t> </a:t>
            </a:r>
            <a:r>
              <a:rPr lang="en-GB" i="1" dirty="0" err="1">
                <a:solidFill>
                  <a:srgbClr val="909090"/>
                </a:solidFill>
              </a:rPr>
              <a:t>sur</a:t>
            </a:r>
            <a:r>
              <a:rPr lang="en-GB" i="1" dirty="0">
                <a:solidFill>
                  <a:srgbClr val="909090"/>
                </a:solidFill>
              </a:rPr>
              <a:t> </a:t>
            </a:r>
            <a:r>
              <a:rPr lang="en-GB" i="1" dirty="0" err="1">
                <a:solidFill>
                  <a:srgbClr val="909090"/>
                </a:solidFill>
              </a:rPr>
              <a:t>elle-même</a:t>
            </a:r>
            <a:r>
              <a:rPr lang="en-GB" dirty="0">
                <a:solidFill>
                  <a:srgbClr val="909090"/>
                </a:solidFill>
              </a:rPr>
              <a:t>. » (PBF, B8, 839-840)</a:t>
            </a:r>
            <a:r>
              <a:rPr lang="fr-FR" dirty="0">
                <a:solidFill>
                  <a:srgbClr val="909090"/>
                </a:solidFill>
              </a:rPr>
              <a:t> </a:t>
            </a:r>
            <a:endParaRPr lang="en-GB" dirty="0" smtClean="0">
              <a:solidFill>
                <a:srgbClr val="909090"/>
              </a:solidFill>
            </a:endParaRPr>
          </a:p>
          <a:p>
            <a:pPr lvl="1"/>
            <a:r>
              <a:rPr lang="en-GB" dirty="0" smtClean="0"/>
              <a:t>“The citizen has been cut from a sort of </a:t>
            </a:r>
            <a:r>
              <a:rPr lang="en-GB" i="1" dirty="0" smtClean="0">
                <a:solidFill>
                  <a:srgbClr val="A3171E"/>
                </a:solidFill>
              </a:rPr>
              <a:t>mechanism</a:t>
            </a:r>
            <a:r>
              <a:rPr lang="en-GB" dirty="0" smtClean="0"/>
              <a:t>, of </a:t>
            </a:r>
            <a:r>
              <a:rPr lang="en-GB" i="1" dirty="0" smtClean="0">
                <a:solidFill>
                  <a:srgbClr val="A3171E"/>
                </a:solidFill>
              </a:rPr>
              <a:t>cranky machine spinning around</a:t>
            </a:r>
            <a:r>
              <a:rPr lang="en-GB" dirty="0" smtClean="0"/>
              <a:t>”</a:t>
            </a:r>
          </a:p>
        </p:txBody>
      </p:sp>
    </p:spTree>
    <p:extLst>
      <p:ext uri="{BB962C8B-B14F-4D97-AF65-F5344CB8AC3E}">
        <p14:creationId xmlns:p14="http://schemas.microsoft.com/office/powerpoint/2010/main" val="31659898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a:t>Study</a:t>
            </a:r>
            <a:r>
              <a:rPr lang="fr-FR" dirty="0"/>
              <a:t> 1: </a:t>
            </a:r>
            <a:r>
              <a:rPr lang="fr-FR" dirty="0" err="1"/>
              <a:t>results</a:t>
            </a:r>
            <a:endParaRPr lang="fr-FR" dirty="0"/>
          </a:p>
        </p:txBody>
      </p:sp>
      <p:sp>
        <p:nvSpPr>
          <p:cNvPr id="3" name="Espace réservé du contenu 2"/>
          <p:cNvSpPr>
            <a:spLocks noGrp="1"/>
          </p:cNvSpPr>
          <p:nvPr>
            <p:ph sz="quarter" idx="13"/>
          </p:nvPr>
        </p:nvSpPr>
        <p:spPr/>
        <p:txBody>
          <a:bodyPr>
            <a:normAutofit fontScale="85000" lnSpcReduction="20000"/>
          </a:bodyPr>
          <a:lstStyle/>
          <a:p>
            <a:r>
              <a:rPr lang="fr-FR" dirty="0" err="1" smtClean="0"/>
              <a:t>Artificial</a:t>
            </a:r>
            <a:r>
              <a:rPr lang="fr-FR" dirty="0" smtClean="0"/>
              <a:t> </a:t>
            </a:r>
            <a:r>
              <a:rPr lang="fr-FR" dirty="0" err="1" smtClean="0"/>
              <a:t>mechanism</a:t>
            </a:r>
            <a:endParaRPr lang="fr-FR" dirty="0" smtClean="0"/>
          </a:p>
          <a:p>
            <a:pPr lvl="1"/>
            <a:r>
              <a:rPr lang="en-GB" dirty="0">
                <a:solidFill>
                  <a:srgbClr val="909090"/>
                </a:solidFill>
              </a:rPr>
              <a:t>« </a:t>
            </a:r>
            <a:r>
              <a:rPr lang="en-GB" dirty="0" err="1">
                <a:solidFill>
                  <a:srgbClr val="909090"/>
                </a:solidFill>
              </a:rPr>
              <a:t>Blijft</a:t>
            </a:r>
            <a:r>
              <a:rPr lang="en-GB" dirty="0">
                <a:solidFill>
                  <a:srgbClr val="909090"/>
                </a:solidFill>
              </a:rPr>
              <a:t> </a:t>
            </a:r>
            <a:r>
              <a:rPr lang="en-GB" dirty="0" err="1">
                <a:solidFill>
                  <a:srgbClr val="909090"/>
                </a:solidFill>
              </a:rPr>
              <a:t>een</a:t>
            </a:r>
            <a:r>
              <a:rPr lang="en-GB" dirty="0">
                <a:solidFill>
                  <a:srgbClr val="909090"/>
                </a:solidFill>
              </a:rPr>
              <a:t> </a:t>
            </a:r>
            <a:r>
              <a:rPr lang="en-GB" i="1" dirty="0" err="1">
                <a:solidFill>
                  <a:srgbClr val="909090"/>
                </a:solidFill>
              </a:rPr>
              <a:t>kunstmatige</a:t>
            </a:r>
            <a:r>
              <a:rPr lang="en-GB" i="1" dirty="0">
                <a:solidFill>
                  <a:srgbClr val="909090"/>
                </a:solidFill>
              </a:rPr>
              <a:t> </a:t>
            </a:r>
            <a:r>
              <a:rPr lang="en-GB" i="1" dirty="0" err="1">
                <a:solidFill>
                  <a:srgbClr val="909090"/>
                </a:solidFill>
              </a:rPr>
              <a:t>situatie</a:t>
            </a:r>
            <a:r>
              <a:rPr lang="en-GB" i="1" dirty="0">
                <a:solidFill>
                  <a:srgbClr val="909090"/>
                </a:solidFill>
              </a:rPr>
              <a:t> </a:t>
            </a:r>
            <a:r>
              <a:rPr lang="en-GB" dirty="0" err="1">
                <a:solidFill>
                  <a:srgbClr val="909090"/>
                </a:solidFill>
              </a:rPr>
              <a:t>natuurlijk</a:t>
            </a:r>
            <a:r>
              <a:rPr lang="en-GB" dirty="0">
                <a:solidFill>
                  <a:srgbClr val="909090"/>
                </a:solidFill>
              </a:rPr>
              <a:t>. Het is </a:t>
            </a:r>
            <a:r>
              <a:rPr lang="en-GB" dirty="0" err="1">
                <a:solidFill>
                  <a:srgbClr val="909090"/>
                </a:solidFill>
              </a:rPr>
              <a:t>nog</a:t>
            </a:r>
            <a:r>
              <a:rPr lang="en-GB" dirty="0">
                <a:solidFill>
                  <a:srgbClr val="909090"/>
                </a:solidFill>
              </a:rPr>
              <a:t> </a:t>
            </a:r>
            <a:r>
              <a:rPr lang="en-GB" dirty="0" err="1">
                <a:solidFill>
                  <a:srgbClr val="909090"/>
                </a:solidFill>
              </a:rPr>
              <a:t>niet</a:t>
            </a:r>
            <a:r>
              <a:rPr lang="en-GB" dirty="0">
                <a:solidFill>
                  <a:srgbClr val="909090"/>
                </a:solidFill>
              </a:rPr>
              <a:t> </a:t>
            </a:r>
            <a:r>
              <a:rPr lang="en-GB" dirty="0" err="1">
                <a:solidFill>
                  <a:srgbClr val="909090"/>
                </a:solidFill>
              </a:rPr>
              <a:t>zo</a:t>
            </a:r>
            <a:r>
              <a:rPr lang="en-GB" dirty="0">
                <a:solidFill>
                  <a:srgbClr val="909090"/>
                </a:solidFill>
              </a:rPr>
              <a:t> heel </a:t>
            </a:r>
            <a:r>
              <a:rPr lang="en-GB" dirty="0" err="1">
                <a:solidFill>
                  <a:srgbClr val="909090"/>
                </a:solidFill>
              </a:rPr>
              <a:t>oud</a:t>
            </a:r>
            <a:r>
              <a:rPr lang="en-GB" dirty="0">
                <a:solidFill>
                  <a:srgbClr val="909090"/>
                </a:solidFill>
              </a:rPr>
              <a:t>, het </a:t>
            </a:r>
            <a:r>
              <a:rPr lang="en-GB" dirty="0" err="1">
                <a:solidFill>
                  <a:srgbClr val="909090"/>
                </a:solidFill>
              </a:rPr>
              <a:t>blijft</a:t>
            </a:r>
            <a:r>
              <a:rPr lang="en-GB" dirty="0">
                <a:solidFill>
                  <a:srgbClr val="909090"/>
                </a:solidFill>
              </a:rPr>
              <a:t> </a:t>
            </a:r>
            <a:r>
              <a:rPr lang="en-GB" dirty="0" err="1">
                <a:solidFill>
                  <a:srgbClr val="909090"/>
                </a:solidFill>
              </a:rPr>
              <a:t>een</a:t>
            </a:r>
            <a:r>
              <a:rPr lang="en-GB" dirty="0">
                <a:solidFill>
                  <a:srgbClr val="909090"/>
                </a:solidFill>
              </a:rPr>
              <a:t> </a:t>
            </a:r>
            <a:r>
              <a:rPr lang="en-GB" i="1" dirty="0" err="1">
                <a:solidFill>
                  <a:srgbClr val="909090"/>
                </a:solidFill>
              </a:rPr>
              <a:t>kunstmatige</a:t>
            </a:r>
            <a:r>
              <a:rPr lang="en-GB" i="1" dirty="0">
                <a:solidFill>
                  <a:srgbClr val="909090"/>
                </a:solidFill>
              </a:rPr>
              <a:t> </a:t>
            </a:r>
            <a:r>
              <a:rPr lang="en-GB" i="1" dirty="0" err="1">
                <a:solidFill>
                  <a:srgbClr val="909090"/>
                </a:solidFill>
              </a:rPr>
              <a:t>zaak</a:t>
            </a:r>
            <a:r>
              <a:rPr lang="en-GB" dirty="0">
                <a:solidFill>
                  <a:srgbClr val="909090"/>
                </a:solidFill>
              </a:rPr>
              <a:t>. » (PBN, K5, 274-275</a:t>
            </a:r>
            <a:r>
              <a:rPr lang="en-GB" dirty="0" smtClean="0">
                <a:solidFill>
                  <a:srgbClr val="909090"/>
                </a:solidFill>
              </a:rPr>
              <a:t>)</a:t>
            </a:r>
          </a:p>
          <a:p>
            <a:pPr lvl="1"/>
            <a:r>
              <a:rPr lang="en-GB" dirty="0" smtClean="0"/>
              <a:t>“it remains an </a:t>
            </a:r>
            <a:r>
              <a:rPr lang="en-GB" i="1" dirty="0" smtClean="0">
                <a:solidFill>
                  <a:srgbClr val="A3171E"/>
                </a:solidFill>
              </a:rPr>
              <a:t>artificial situation </a:t>
            </a:r>
            <a:r>
              <a:rPr lang="en-GB" dirty="0" smtClean="0"/>
              <a:t>of course. It is not very old, it remains an </a:t>
            </a:r>
            <a:r>
              <a:rPr lang="en-GB" i="1" dirty="0" smtClean="0">
                <a:solidFill>
                  <a:srgbClr val="A3171E"/>
                </a:solidFill>
              </a:rPr>
              <a:t>artificial issue</a:t>
            </a:r>
            <a:r>
              <a:rPr lang="en-GB" dirty="0" smtClean="0"/>
              <a:t>”</a:t>
            </a:r>
            <a:endParaRPr lang="fr-FR" dirty="0" smtClean="0"/>
          </a:p>
          <a:p>
            <a:r>
              <a:rPr lang="fr-FR" dirty="0" smtClean="0"/>
              <a:t>High </a:t>
            </a:r>
            <a:r>
              <a:rPr lang="fr-FR" dirty="0" err="1" smtClean="0"/>
              <a:t>degree</a:t>
            </a:r>
            <a:r>
              <a:rPr lang="fr-FR" dirty="0" smtClean="0"/>
              <a:t> of </a:t>
            </a:r>
            <a:r>
              <a:rPr lang="fr-FR" dirty="0" err="1" smtClean="0"/>
              <a:t>complexity</a:t>
            </a:r>
            <a:endParaRPr lang="fr-FR" dirty="0" smtClean="0"/>
          </a:p>
          <a:p>
            <a:pPr lvl="1"/>
            <a:r>
              <a:rPr lang="en-GB" dirty="0" err="1">
                <a:solidFill>
                  <a:srgbClr val="909090"/>
                </a:solidFill>
              </a:rPr>
              <a:t>Ik</a:t>
            </a:r>
            <a:r>
              <a:rPr lang="en-GB" dirty="0">
                <a:solidFill>
                  <a:srgbClr val="909090"/>
                </a:solidFill>
              </a:rPr>
              <a:t> </a:t>
            </a:r>
            <a:r>
              <a:rPr lang="en-GB" dirty="0" err="1">
                <a:solidFill>
                  <a:srgbClr val="909090"/>
                </a:solidFill>
              </a:rPr>
              <a:t>heb</a:t>
            </a:r>
            <a:r>
              <a:rPr lang="en-GB" dirty="0">
                <a:solidFill>
                  <a:srgbClr val="909090"/>
                </a:solidFill>
              </a:rPr>
              <a:t> het </a:t>
            </a:r>
            <a:r>
              <a:rPr lang="en-GB" dirty="0" err="1">
                <a:solidFill>
                  <a:srgbClr val="909090"/>
                </a:solidFill>
              </a:rPr>
              <a:t>gevoel</a:t>
            </a:r>
            <a:r>
              <a:rPr lang="en-GB" dirty="0">
                <a:solidFill>
                  <a:srgbClr val="909090"/>
                </a:solidFill>
              </a:rPr>
              <a:t> </a:t>
            </a:r>
            <a:r>
              <a:rPr lang="en-GB" dirty="0" err="1">
                <a:solidFill>
                  <a:srgbClr val="909090"/>
                </a:solidFill>
              </a:rPr>
              <a:t>dat</a:t>
            </a:r>
            <a:r>
              <a:rPr lang="en-GB" dirty="0">
                <a:solidFill>
                  <a:srgbClr val="909090"/>
                </a:solidFill>
              </a:rPr>
              <a:t> </a:t>
            </a:r>
            <a:r>
              <a:rPr lang="en-GB" dirty="0" err="1">
                <a:solidFill>
                  <a:srgbClr val="909090"/>
                </a:solidFill>
              </a:rPr>
              <a:t>dat</a:t>
            </a:r>
            <a:r>
              <a:rPr lang="en-GB" dirty="0">
                <a:solidFill>
                  <a:srgbClr val="909090"/>
                </a:solidFill>
              </a:rPr>
              <a:t> </a:t>
            </a:r>
            <a:r>
              <a:rPr lang="en-GB" dirty="0" err="1">
                <a:solidFill>
                  <a:srgbClr val="909090"/>
                </a:solidFill>
              </a:rPr>
              <a:t>een</a:t>
            </a:r>
            <a:r>
              <a:rPr lang="en-GB" dirty="0">
                <a:solidFill>
                  <a:srgbClr val="909090"/>
                </a:solidFill>
              </a:rPr>
              <a:t> </a:t>
            </a:r>
            <a:r>
              <a:rPr lang="en-GB" i="1" dirty="0" err="1">
                <a:solidFill>
                  <a:srgbClr val="909090"/>
                </a:solidFill>
              </a:rPr>
              <a:t>sterke</a:t>
            </a:r>
            <a:r>
              <a:rPr lang="en-GB" i="1" dirty="0">
                <a:solidFill>
                  <a:srgbClr val="909090"/>
                </a:solidFill>
              </a:rPr>
              <a:t> </a:t>
            </a:r>
            <a:r>
              <a:rPr lang="en-GB" i="1" dirty="0" err="1">
                <a:solidFill>
                  <a:srgbClr val="909090"/>
                </a:solidFill>
              </a:rPr>
              <a:t>vereenvoudiging</a:t>
            </a:r>
            <a:r>
              <a:rPr lang="en-GB" i="1" dirty="0">
                <a:solidFill>
                  <a:srgbClr val="909090"/>
                </a:solidFill>
              </a:rPr>
              <a:t> </a:t>
            </a:r>
            <a:r>
              <a:rPr lang="en-GB" dirty="0">
                <a:solidFill>
                  <a:srgbClr val="909090"/>
                </a:solidFill>
              </a:rPr>
              <a:t>van heel </a:t>
            </a:r>
            <a:r>
              <a:rPr lang="en-GB" dirty="0" err="1" smtClean="0">
                <a:solidFill>
                  <a:srgbClr val="909090"/>
                </a:solidFill>
              </a:rPr>
              <a:t>dat</a:t>
            </a:r>
            <a:r>
              <a:rPr lang="en-GB" dirty="0" smtClean="0">
                <a:solidFill>
                  <a:srgbClr val="909090"/>
                </a:solidFill>
              </a:rPr>
              <a:t> </a:t>
            </a:r>
            <a:r>
              <a:rPr lang="en-GB" dirty="0" err="1" smtClean="0">
                <a:solidFill>
                  <a:srgbClr val="909090"/>
                </a:solidFill>
              </a:rPr>
              <a:t>systeem</a:t>
            </a:r>
            <a:r>
              <a:rPr lang="en-GB" dirty="0" smtClean="0">
                <a:solidFill>
                  <a:srgbClr val="909090"/>
                </a:solidFill>
              </a:rPr>
              <a:t> </a:t>
            </a:r>
            <a:r>
              <a:rPr lang="en-GB" dirty="0">
                <a:solidFill>
                  <a:srgbClr val="909090"/>
                </a:solidFill>
              </a:rPr>
              <a:t>met </a:t>
            </a:r>
            <a:r>
              <a:rPr lang="en-GB" dirty="0" err="1">
                <a:solidFill>
                  <a:srgbClr val="909090"/>
                </a:solidFill>
              </a:rPr>
              <a:t>zich</a:t>
            </a:r>
            <a:r>
              <a:rPr lang="en-GB" dirty="0">
                <a:solidFill>
                  <a:srgbClr val="909090"/>
                </a:solidFill>
              </a:rPr>
              <a:t> </a:t>
            </a:r>
            <a:r>
              <a:rPr lang="en-GB" dirty="0" err="1">
                <a:solidFill>
                  <a:srgbClr val="909090"/>
                </a:solidFill>
              </a:rPr>
              <a:t>zou</a:t>
            </a:r>
            <a:r>
              <a:rPr lang="en-GB" dirty="0">
                <a:solidFill>
                  <a:srgbClr val="909090"/>
                </a:solidFill>
              </a:rPr>
              <a:t> </a:t>
            </a:r>
            <a:r>
              <a:rPr lang="en-GB" dirty="0" err="1">
                <a:solidFill>
                  <a:srgbClr val="909090"/>
                </a:solidFill>
              </a:rPr>
              <a:t>kunnen</a:t>
            </a:r>
            <a:r>
              <a:rPr lang="en-GB" dirty="0">
                <a:solidFill>
                  <a:srgbClr val="909090"/>
                </a:solidFill>
              </a:rPr>
              <a:t> </a:t>
            </a:r>
            <a:r>
              <a:rPr lang="en-GB" dirty="0" err="1">
                <a:solidFill>
                  <a:srgbClr val="909090"/>
                </a:solidFill>
              </a:rPr>
              <a:t>meebrengen</a:t>
            </a:r>
            <a:r>
              <a:rPr lang="en-GB" dirty="0">
                <a:solidFill>
                  <a:srgbClr val="909090"/>
                </a:solidFill>
              </a:rPr>
              <a:t>. » (PBN, K6, 402-404)</a:t>
            </a:r>
            <a:r>
              <a:rPr lang="fr-FR" dirty="0">
                <a:solidFill>
                  <a:srgbClr val="909090"/>
                </a:solidFill>
              </a:rPr>
              <a:t> </a:t>
            </a:r>
            <a:endParaRPr lang="fr-FR" dirty="0" smtClean="0">
              <a:solidFill>
                <a:srgbClr val="909090"/>
              </a:solidFill>
            </a:endParaRPr>
          </a:p>
          <a:p>
            <a:pPr lvl="1"/>
            <a:r>
              <a:rPr lang="fr-FR" dirty="0" smtClean="0"/>
              <a:t>« I have the feeling </a:t>
            </a:r>
            <a:r>
              <a:rPr lang="fr-FR" dirty="0" err="1" smtClean="0"/>
              <a:t>that</a:t>
            </a:r>
            <a:r>
              <a:rPr lang="fr-FR" dirty="0" smtClean="0"/>
              <a:t> </a:t>
            </a:r>
            <a:r>
              <a:rPr lang="fr-FR" dirty="0" err="1" smtClean="0"/>
              <a:t>this</a:t>
            </a:r>
            <a:r>
              <a:rPr lang="fr-FR" dirty="0" smtClean="0"/>
              <a:t> </a:t>
            </a:r>
            <a:r>
              <a:rPr lang="fr-FR" dirty="0" err="1" smtClean="0"/>
              <a:t>could</a:t>
            </a:r>
            <a:r>
              <a:rPr lang="fr-FR" dirty="0" smtClean="0"/>
              <a:t> lead to a </a:t>
            </a:r>
            <a:r>
              <a:rPr lang="fr-FR" dirty="0" err="1" smtClean="0"/>
              <a:t>strong</a:t>
            </a:r>
            <a:r>
              <a:rPr lang="fr-FR" dirty="0" smtClean="0"/>
              <a:t> </a:t>
            </a:r>
            <a:r>
              <a:rPr lang="fr-FR" i="1" dirty="0" smtClean="0">
                <a:solidFill>
                  <a:srgbClr val="A3171E"/>
                </a:solidFill>
              </a:rPr>
              <a:t>simplification</a:t>
            </a:r>
            <a:r>
              <a:rPr lang="fr-FR" dirty="0" smtClean="0"/>
              <a:t> of </a:t>
            </a:r>
            <a:r>
              <a:rPr lang="fr-FR" dirty="0" err="1" smtClean="0"/>
              <a:t>that</a:t>
            </a:r>
            <a:r>
              <a:rPr lang="fr-FR" dirty="0" smtClean="0"/>
              <a:t> system »</a:t>
            </a:r>
          </a:p>
          <a:p>
            <a:pPr lvl="1"/>
            <a:endParaRPr lang="fr-FR" dirty="0" smtClean="0"/>
          </a:p>
        </p:txBody>
      </p:sp>
    </p:spTree>
    <p:extLst>
      <p:ext uri="{BB962C8B-B14F-4D97-AF65-F5344CB8AC3E}">
        <p14:creationId xmlns:p14="http://schemas.microsoft.com/office/powerpoint/2010/main" val="31214379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a:t>Study</a:t>
            </a:r>
            <a:r>
              <a:rPr lang="fr-FR" dirty="0"/>
              <a:t> 1: </a:t>
            </a:r>
            <a:r>
              <a:rPr lang="fr-FR" dirty="0" err="1"/>
              <a:t>results</a:t>
            </a:r>
            <a:endParaRPr lang="fr-FR" dirty="0"/>
          </a:p>
        </p:txBody>
      </p:sp>
      <p:sp>
        <p:nvSpPr>
          <p:cNvPr id="3" name="Espace réservé du contenu 2"/>
          <p:cNvSpPr>
            <a:spLocks noGrp="1"/>
          </p:cNvSpPr>
          <p:nvPr>
            <p:ph sz="quarter" idx="13"/>
          </p:nvPr>
        </p:nvSpPr>
        <p:spPr/>
        <p:txBody>
          <a:bodyPr>
            <a:normAutofit fontScale="70000" lnSpcReduction="20000"/>
          </a:bodyPr>
          <a:lstStyle/>
          <a:p>
            <a:r>
              <a:rPr lang="fr-FR" cap="small" dirty="0" err="1" smtClean="0"/>
              <a:t>Belgian</a:t>
            </a:r>
            <a:r>
              <a:rPr lang="fr-FR" cap="small" dirty="0" smtClean="0"/>
              <a:t> </a:t>
            </a:r>
            <a:r>
              <a:rPr lang="fr-FR" cap="small" dirty="0" err="1" smtClean="0"/>
              <a:t>federalism</a:t>
            </a:r>
            <a:r>
              <a:rPr lang="fr-FR" cap="small" dirty="0" smtClean="0"/>
              <a:t> </a:t>
            </a:r>
            <a:r>
              <a:rPr lang="fr-FR" cap="small" dirty="0" err="1" smtClean="0"/>
              <a:t>is</a:t>
            </a:r>
            <a:r>
              <a:rPr lang="fr-FR" cap="small" dirty="0" smtClean="0"/>
              <a:t> a machine </a:t>
            </a:r>
            <a:r>
              <a:rPr lang="fr-FR" cap="small" dirty="0" err="1" smtClean="0"/>
              <a:t>that</a:t>
            </a:r>
            <a:r>
              <a:rPr lang="fr-FR" cap="small" dirty="0" smtClean="0"/>
              <a:t> </a:t>
            </a:r>
            <a:r>
              <a:rPr lang="fr-FR" cap="small" dirty="0" err="1" smtClean="0"/>
              <a:t>is</a:t>
            </a:r>
            <a:r>
              <a:rPr lang="fr-FR" cap="small" dirty="0" smtClean="0"/>
              <a:t> not </a:t>
            </a:r>
            <a:r>
              <a:rPr lang="fr-FR" cap="small" dirty="0" err="1" smtClean="0"/>
              <a:t>working</a:t>
            </a:r>
            <a:endParaRPr lang="fr-FR" cap="small" dirty="0" smtClean="0"/>
          </a:p>
          <a:p>
            <a:pPr lvl="1"/>
            <a:r>
              <a:rPr lang="en-GB" dirty="0" smtClean="0">
                <a:solidFill>
                  <a:srgbClr val="909090"/>
                </a:solidFill>
              </a:rPr>
              <a:t>«, </a:t>
            </a:r>
            <a:r>
              <a:rPr lang="en-GB" dirty="0">
                <a:solidFill>
                  <a:srgbClr val="909090"/>
                </a:solidFill>
              </a:rPr>
              <a:t>maar het </a:t>
            </a:r>
            <a:r>
              <a:rPr lang="en-GB" dirty="0" err="1">
                <a:solidFill>
                  <a:srgbClr val="909090"/>
                </a:solidFill>
              </a:rPr>
              <a:t>resultaat</a:t>
            </a:r>
            <a:r>
              <a:rPr lang="en-GB" dirty="0">
                <a:solidFill>
                  <a:srgbClr val="909090"/>
                </a:solidFill>
              </a:rPr>
              <a:t> nu </a:t>
            </a:r>
            <a:r>
              <a:rPr lang="en-GB" dirty="0" err="1">
                <a:solidFill>
                  <a:srgbClr val="909090"/>
                </a:solidFill>
              </a:rPr>
              <a:t>vind</a:t>
            </a:r>
            <a:r>
              <a:rPr lang="en-GB" dirty="0">
                <a:solidFill>
                  <a:srgbClr val="909090"/>
                </a:solidFill>
              </a:rPr>
              <a:t> </a:t>
            </a:r>
            <a:r>
              <a:rPr lang="en-GB" dirty="0" err="1">
                <a:solidFill>
                  <a:srgbClr val="909090"/>
                </a:solidFill>
              </a:rPr>
              <a:t>ik</a:t>
            </a:r>
            <a:r>
              <a:rPr lang="en-GB" dirty="0">
                <a:solidFill>
                  <a:srgbClr val="909090"/>
                </a:solidFill>
              </a:rPr>
              <a:t> is </a:t>
            </a:r>
            <a:r>
              <a:rPr lang="en-GB" dirty="0" err="1">
                <a:solidFill>
                  <a:srgbClr val="909090"/>
                </a:solidFill>
              </a:rPr>
              <a:t>eigenlijk</a:t>
            </a:r>
            <a:r>
              <a:rPr lang="en-GB" dirty="0">
                <a:solidFill>
                  <a:srgbClr val="909090"/>
                </a:solidFill>
              </a:rPr>
              <a:t> </a:t>
            </a:r>
            <a:r>
              <a:rPr lang="en-GB" i="1" dirty="0" err="1">
                <a:solidFill>
                  <a:srgbClr val="909090"/>
                </a:solidFill>
              </a:rPr>
              <a:t>vrij</a:t>
            </a:r>
            <a:r>
              <a:rPr lang="en-GB" i="1" dirty="0">
                <a:solidFill>
                  <a:srgbClr val="909090"/>
                </a:solidFill>
              </a:rPr>
              <a:t> </a:t>
            </a:r>
            <a:r>
              <a:rPr lang="en-GB" i="1" dirty="0" err="1">
                <a:solidFill>
                  <a:srgbClr val="909090"/>
                </a:solidFill>
              </a:rPr>
              <a:t>inefficiënt</a:t>
            </a:r>
            <a:r>
              <a:rPr lang="en-GB" dirty="0">
                <a:solidFill>
                  <a:srgbClr val="909090"/>
                </a:solidFill>
              </a:rPr>
              <a:t>. » (PBN, K1, 234-235</a:t>
            </a:r>
            <a:r>
              <a:rPr lang="en-GB" dirty="0" smtClean="0">
                <a:solidFill>
                  <a:srgbClr val="909090"/>
                </a:solidFill>
              </a:rPr>
              <a:t>)</a:t>
            </a:r>
          </a:p>
          <a:p>
            <a:pPr lvl="1"/>
            <a:r>
              <a:rPr lang="en-GB" dirty="0" smtClean="0"/>
              <a:t>But now I find the result </a:t>
            </a:r>
            <a:r>
              <a:rPr lang="en-GB" i="1" dirty="0" smtClean="0">
                <a:solidFill>
                  <a:srgbClr val="A3171E"/>
                </a:solidFill>
              </a:rPr>
              <a:t>quite inefficient</a:t>
            </a:r>
            <a:r>
              <a:rPr lang="en-GB" dirty="0" smtClean="0"/>
              <a:t> </a:t>
            </a:r>
            <a:endParaRPr lang="fr-FR" sz="4100" dirty="0"/>
          </a:p>
          <a:p>
            <a:pPr lvl="1"/>
            <a:r>
              <a:rPr lang="en-GB" dirty="0" smtClean="0">
                <a:solidFill>
                  <a:srgbClr val="909090"/>
                </a:solidFill>
              </a:rPr>
              <a:t>Maar </a:t>
            </a:r>
            <a:r>
              <a:rPr lang="en-GB" dirty="0" err="1">
                <a:solidFill>
                  <a:srgbClr val="909090"/>
                </a:solidFill>
              </a:rPr>
              <a:t>ik</a:t>
            </a:r>
            <a:r>
              <a:rPr lang="en-GB" dirty="0">
                <a:solidFill>
                  <a:srgbClr val="909090"/>
                </a:solidFill>
              </a:rPr>
              <a:t> </a:t>
            </a:r>
            <a:r>
              <a:rPr lang="en-GB" dirty="0" err="1">
                <a:solidFill>
                  <a:srgbClr val="909090"/>
                </a:solidFill>
              </a:rPr>
              <a:t>denk</a:t>
            </a:r>
            <a:r>
              <a:rPr lang="en-GB" dirty="0">
                <a:solidFill>
                  <a:srgbClr val="909090"/>
                </a:solidFill>
              </a:rPr>
              <a:t> </a:t>
            </a:r>
            <a:r>
              <a:rPr lang="en-GB" dirty="0" err="1">
                <a:solidFill>
                  <a:srgbClr val="909090"/>
                </a:solidFill>
              </a:rPr>
              <a:t>dat</a:t>
            </a:r>
            <a:r>
              <a:rPr lang="en-GB" dirty="0">
                <a:solidFill>
                  <a:srgbClr val="909090"/>
                </a:solidFill>
              </a:rPr>
              <a:t> je </a:t>
            </a:r>
            <a:r>
              <a:rPr lang="en-GB" dirty="0" err="1">
                <a:solidFill>
                  <a:srgbClr val="909090"/>
                </a:solidFill>
              </a:rPr>
              <a:t>kunt</a:t>
            </a:r>
            <a:r>
              <a:rPr lang="en-GB" dirty="0">
                <a:solidFill>
                  <a:srgbClr val="909090"/>
                </a:solidFill>
              </a:rPr>
              <a:t> </a:t>
            </a:r>
            <a:r>
              <a:rPr lang="en-GB" dirty="0" err="1">
                <a:solidFill>
                  <a:srgbClr val="909090"/>
                </a:solidFill>
              </a:rPr>
              <a:t>concluderen</a:t>
            </a:r>
            <a:r>
              <a:rPr lang="en-GB" dirty="0">
                <a:solidFill>
                  <a:srgbClr val="909090"/>
                </a:solidFill>
              </a:rPr>
              <a:t> </a:t>
            </a:r>
            <a:r>
              <a:rPr lang="en-GB" dirty="0" err="1">
                <a:solidFill>
                  <a:srgbClr val="909090"/>
                </a:solidFill>
              </a:rPr>
              <a:t>dat</a:t>
            </a:r>
            <a:r>
              <a:rPr lang="en-GB" dirty="0">
                <a:solidFill>
                  <a:srgbClr val="909090"/>
                </a:solidFill>
              </a:rPr>
              <a:t> het </a:t>
            </a:r>
            <a:r>
              <a:rPr lang="en-GB" dirty="0" err="1">
                <a:solidFill>
                  <a:srgbClr val="909090"/>
                </a:solidFill>
              </a:rPr>
              <a:t>federalisme</a:t>
            </a:r>
            <a:r>
              <a:rPr lang="en-GB" dirty="0">
                <a:solidFill>
                  <a:srgbClr val="909090"/>
                </a:solidFill>
              </a:rPr>
              <a:t> </a:t>
            </a:r>
            <a:r>
              <a:rPr lang="en-GB" dirty="0" err="1">
                <a:solidFill>
                  <a:srgbClr val="909090"/>
                </a:solidFill>
              </a:rPr>
              <a:t>zoals</a:t>
            </a:r>
            <a:r>
              <a:rPr lang="en-GB" dirty="0">
                <a:solidFill>
                  <a:srgbClr val="909090"/>
                </a:solidFill>
              </a:rPr>
              <a:t> het nu is </a:t>
            </a:r>
            <a:r>
              <a:rPr lang="en-GB" dirty="0" err="1">
                <a:solidFill>
                  <a:srgbClr val="909090"/>
                </a:solidFill>
              </a:rPr>
              <a:t>dat</a:t>
            </a:r>
            <a:r>
              <a:rPr lang="en-GB" dirty="0">
                <a:solidFill>
                  <a:srgbClr val="909090"/>
                </a:solidFill>
              </a:rPr>
              <a:t> het </a:t>
            </a:r>
            <a:r>
              <a:rPr lang="en-GB" i="1" u="sng" dirty="0" err="1">
                <a:solidFill>
                  <a:srgbClr val="909090"/>
                </a:solidFill>
              </a:rPr>
              <a:t>niet</a:t>
            </a:r>
            <a:r>
              <a:rPr lang="en-GB" i="1" u="sng" dirty="0">
                <a:solidFill>
                  <a:srgbClr val="909090"/>
                </a:solidFill>
              </a:rPr>
              <a:t> </a:t>
            </a:r>
            <a:r>
              <a:rPr lang="en-GB" i="1" u="sng" dirty="0" err="1">
                <a:solidFill>
                  <a:srgbClr val="909090"/>
                </a:solidFill>
              </a:rPr>
              <a:t>werkt</a:t>
            </a:r>
            <a:r>
              <a:rPr lang="en-GB" dirty="0">
                <a:solidFill>
                  <a:srgbClr val="909090"/>
                </a:solidFill>
              </a:rPr>
              <a:t>. </a:t>
            </a:r>
            <a:r>
              <a:rPr lang="en-GB" dirty="0" smtClean="0">
                <a:solidFill>
                  <a:srgbClr val="909090"/>
                </a:solidFill>
              </a:rPr>
              <a:t>(…) working. </a:t>
            </a:r>
            <a:r>
              <a:rPr lang="en-GB" dirty="0" err="1" smtClean="0">
                <a:solidFill>
                  <a:srgbClr val="909090"/>
                </a:solidFill>
              </a:rPr>
              <a:t>Euhm</a:t>
            </a:r>
            <a:r>
              <a:rPr lang="en-GB" dirty="0" smtClean="0">
                <a:solidFill>
                  <a:srgbClr val="909090"/>
                </a:solidFill>
              </a:rPr>
              <a:t> </a:t>
            </a:r>
            <a:r>
              <a:rPr lang="en-GB" dirty="0" err="1">
                <a:solidFill>
                  <a:srgbClr val="909090"/>
                </a:solidFill>
              </a:rPr>
              <a:t>omdat</a:t>
            </a:r>
            <a:r>
              <a:rPr lang="en-GB" dirty="0">
                <a:solidFill>
                  <a:srgbClr val="909090"/>
                </a:solidFill>
              </a:rPr>
              <a:t> het </a:t>
            </a:r>
            <a:r>
              <a:rPr lang="en-GB" dirty="0" err="1">
                <a:solidFill>
                  <a:srgbClr val="909090"/>
                </a:solidFill>
              </a:rPr>
              <a:t>geen</a:t>
            </a:r>
            <a:r>
              <a:rPr lang="en-GB" dirty="0">
                <a:solidFill>
                  <a:srgbClr val="909090"/>
                </a:solidFill>
              </a:rPr>
              <a:t> </a:t>
            </a:r>
            <a:r>
              <a:rPr lang="en-GB" dirty="0" err="1">
                <a:solidFill>
                  <a:srgbClr val="909090"/>
                </a:solidFill>
              </a:rPr>
              <a:t>zuiver</a:t>
            </a:r>
            <a:r>
              <a:rPr lang="en-GB" dirty="0">
                <a:solidFill>
                  <a:srgbClr val="909090"/>
                </a:solidFill>
              </a:rPr>
              <a:t> </a:t>
            </a:r>
            <a:r>
              <a:rPr lang="en-GB" dirty="0" err="1">
                <a:solidFill>
                  <a:srgbClr val="909090"/>
                </a:solidFill>
              </a:rPr>
              <a:t>federalisme</a:t>
            </a:r>
            <a:r>
              <a:rPr lang="en-GB" dirty="0">
                <a:solidFill>
                  <a:srgbClr val="909090"/>
                </a:solidFill>
              </a:rPr>
              <a:t> is </a:t>
            </a:r>
            <a:r>
              <a:rPr lang="en-GB" dirty="0" err="1">
                <a:solidFill>
                  <a:srgbClr val="909090"/>
                </a:solidFill>
              </a:rPr>
              <a:t>omdat</a:t>
            </a:r>
            <a:r>
              <a:rPr lang="en-GB" dirty="0">
                <a:solidFill>
                  <a:srgbClr val="909090"/>
                </a:solidFill>
              </a:rPr>
              <a:t> we met [...] </a:t>
            </a:r>
            <a:r>
              <a:rPr lang="en-GB" dirty="0" err="1">
                <a:solidFill>
                  <a:srgbClr val="909090"/>
                </a:solidFill>
              </a:rPr>
              <a:t>confederalisme</a:t>
            </a:r>
            <a:r>
              <a:rPr lang="en-GB" dirty="0">
                <a:solidFill>
                  <a:srgbClr val="909090"/>
                </a:solidFill>
              </a:rPr>
              <a:t>, </a:t>
            </a:r>
            <a:r>
              <a:rPr lang="en-GB" dirty="0" err="1">
                <a:solidFill>
                  <a:srgbClr val="909090"/>
                </a:solidFill>
              </a:rPr>
              <a:t>utilitarisme</a:t>
            </a:r>
            <a:r>
              <a:rPr lang="en-GB" dirty="0">
                <a:solidFill>
                  <a:srgbClr val="909090"/>
                </a:solidFill>
              </a:rPr>
              <a:t> en </a:t>
            </a:r>
            <a:r>
              <a:rPr lang="en-GB" dirty="0" err="1">
                <a:solidFill>
                  <a:srgbClr val="909090"/>
                </a:solidFill>
              </a:rPr>
              <a:t>federalisme</a:t>
            </a:r>
            <a:r>
              <a:rPr lang="en-GB" dirty="0">
                <a:solidFill>
                  <a:srgbClr val="909090"/>
                </a:solidFill>
              </a:rPr>
              <a:t> </a:t>
            </a:r>
            <a:r>
              <a:rPr lang="en-GB" dirty="0" err="1">
                <a:solidFill>
                  <a:srgbClr val="909090"/>
                </a:solidFill>
              </a:rPr>
              <a:t>zitten</a:t>
            </a:r>
            <a:r>
              <a:rPr lang="en-GB" dirty="0">
                <a:solidFill>
                  <a:srgbClr val="909090"/>
                </a:solidFill>
              </a:rPr>
              <a:t>. </a:t>
            </a:r>
            <a:r>
              <a:rPr lang="en-GB" dirty="0" err="1">
                <a:solidFill>
                  <a:srgbClr val="909090"/>
                </a:solidFill>
              </a:rPr>
              <a:t>Dat</a:t>
            </a:r>
            <a:r>
              <a:rPr lang="en-GB" dirty="0">
                <a:solidFill>
                  <a:srgbClr val="909090"/>
                </a:solidFill>
              </a:rPr>
              <a:t> </a:t>
            </a:r>
            <a:r>
              <a:rPr lang="en-GB" dirty="0" err="1">
                <a:solidFill>
                  <a:srgbClr val="909090"/>
                </a:solidFill>
              </a:rPr>
              <a:t>zorgt</a:t>
            </a:r>
            <a:r>
              <a:rPr lang="en-GB" dirty="0">
                <a:solidFill>
                  <a:srgbClr val="909090"/>
                </a:solidFill>
              </a:rPr>
              <a:t> </a:t>
            </a:r>
            <a:r>
              <a:rPr lang="en-GB" dirty="0" err="1">
                <a:solidFill>
                  <a:srgbClr val="909090"/>
                </a:solidFill>
              </a:rPr>
              <a:t>dus</a:t>
            </a:r>
            <a:r>
              <a:rPr lang="en-GB" dirty="0">
                <a:solidFill>
                  <a:srgbClr val="909090"/>
                </a:solidFill>
              </a:rPr>
              <a:t> </a:t>
            </a:r>
            <a:r>
              <a:rPr lang="en-GB" dirty="0" err="1">
                <a:solidFill>
                  <a:srgbClr val="909090"/>
                </a:solidFill>
              </a:rPr>
              <a:t>voor</a:t>
            </a:r>
            <a:r>
              <a:rPr lang="en-GB" dirty="0">
                <a:solidFill>
                  <a:srgbClr val="909090"/>
                </a:solidFill>
              </a:rPr>
              <a:t> </a:t>
            </a:r>
            <a:r>
              <a:rPr lang="en-GB" dirty="0" err="1">
                <a:solidFill>
                  <a:srgbClr val="909090"/>
                </a:solidFill>
              </a:rPr>
              <a:t>tegenstellingen</a:t>
            </a:r>
            <a:r>
              <a:rPr lang="en-GB" dirty="0">
                <a:solidFill>
                  <a:srgbClr val="909090"/>
                </a:solidFill>
              </a:rPr>
              <a:t>, </a:t>
            </a:r>
            <a:r>
              <a:rPr lang="en-GB" i="1" u="sng" dirty="0" err="1">
                <a:solidFill>
                  <a:srgbClr val="909090"/>
                </a:solidFill>
              </a:rPr>
              <a:t>dat</a:t>
            </a:r>
            <a:r>
              <a:rPr lang="en-GB" i="1" u="sng" dirty="0">
                <a:solidFill>
                  <a:srgbClr val="909090"/>
                </a:solidFill>
              </a:rPr>
              <a:t> </a:t>
            </a:r>
            <a:r>
              <a:rPr lang="en-GB" i="1" u="sng" dirty="0" err="1">
                <a:solidFill>
                  <a:srgbClr val="909090"/>
                </a:solidFill>
              </a:rPr>
              <a:t>werkt</a:t>
            </a:r>
            <a:r>
              <a:rPr lang="en-GB" i="1" u="sng" dirty="0">
                <a:solidFill>
                  <a:srgbClr val="909090"/>
                </a:solidFill>
              </a:rPr>
              <a:t> </a:t>
            </a:r>
            <a:r>
              <a:rPr lang="en-GB" i="1" u="sng" dirty="0" err="1">
                <a:solidFill>
                  <a:srgbClr val="909090"/>
                </a:solidFill>
              </a:rPr>
              <a:t>niet</a:t>
            </a:r>
            <a:r>
              <a:rPr lang="en-GB" dirty="0">
                <a:solidFill>
                  <a:srgbClr val="909090"/>
                </a:solidFill>
              </a:rPr>
              <a:t>. » (PBN, N4, 3317-3321</a:t>
            </a:r>
            <a:r>
              <a:rPr lang="en-GB" dirty="0" smtClean="0">
                <a:solidFill>
                  <a:srgbClr val="909090"/>
                </a:solidFill>
              </a:rPr>
              <a:t>)</a:t>
            </a:r>
          </a:p>
          <a:p>
            <a:pPr lvl="1"/>
            <a:r>
              <a:rPr lang="en-GB" dirty="0" smtClean="0"/>
              <a:t>But I think you can conclude that federalism as it is now </a:t>
            </a:r>
            <a:r>
              <a:rPr lang="en-GB" i="1" dirty="0" smtClean="0">
                <a:solidFill>
                  <a:srgbClr val="A3171E"/>
                </a:solidFill>
              </a:rPr>
              <a:t>is not working</a:t>
            </a:r>
            <a:r>
              <a:rPr lang="en-GB" dirty="0" smtClean="0"/>
              <a:t>. </a:t>
            </a:r>
            <a:r>
              <a:rPr lang="en-GB" dirty="0" err="1" smtClean="0"/>
              <a:t>Euh</a:t>
            </a:r>
            <a:r>
              <a:rPr lang="en-GB" dirty="0" smtClean="0"/>
              <a:t> because it’s no pure federalism, because we’re facing </a:t>
            </a:r>
            <a:r>
              <a:rPr lang="en-GB" dirty="0" err="1" smtClean="0"/>
              <a:t>confederalism</a:t>
            </a:r>
            <a:r>
              <a:rPr lang="en-GB" dirty="0" smtClean="0"/>
              <a:t>, </a:t>
            </a:r>
            <a:r>
              <a:rPr lang="en-GB" dirty="0" err="1" smtClean="0"/>
              <a:t>utilarism</a:t>
            </a:r>
            <a:r>
              <a:rPr lang="en-GB" dirty="0" smtClean="0"/>
              <a:t> en federalism. This leads to contradictions, that’s</a:t>
            </a:r>
            <a:r>
              <a:rPr lang="en-GB" i="1" dirty="0" smtClean="0">
                <a:solidFill>
                  <a:schemeClr val="accent2">
                    <a:lumMod val="75000"/>
                  </a:schemeClr>
                </a:solidFill>
              </a:rPr>
              <a:t> not working</a:t>
            </a:r>
            <a:r>
              <a:rPr lang="en-GB" dirty="0" smtClean="0"/>
              <a:t>. </a:t>
            </a:r>
            <a:endParaRPr lang="fr-FR" sz="4400" dirty="0"/>
          </a:p>
        </p:txBody>
      </p:sp>
    </p:spTree>
    <p:extLst>
      <p:ext uri="{BB962C8B-B14F-4D97-AF65-F5344CB8AC3E}">
        <p14:creationId xmlns:p14="http://schemas.microsoft.com/office/powerpoint/2010/main" val="28861725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a:t>Study</a:t>
            </a:r>
            <a:r>
              <a:rPr lang="fr-FR" dirty="0"/>
              <a:t> 1: </a:t>
            </a:r>
            <a:r>
              <a:rPr lang="fr-FR" dirty="0" err="1"/>
              <a:t>results</a:t>
            </a:r>
            <a:endParaRPr lang="fr-FR" dirty="0"/>
          </a:p>
        </p:txBody>
      </p:sp>
      <p:sp>
        <p:nvSpPr>
          <p:cNvPr id="3" name="Espace réservé du contenu 2"/>
          <p:cNvSpPr>
            <a:spLocks noGrp="1"/>
          </p:cNvSpPr>
          <p:nvPr>
            <p:ph sz="quarter" idx="13"/>
          </p:nvPr>
        </p:nvSpPr>
        <p:spPr/>
        <p:txBody>
          <a:bodyPr/>
          <a:lstStyle/>
          <a:p>
            <a:r>
              <a:rPr lang="fr-FR" dirty="0" err="1" smtClean="0"/>
              <a:t>Two</a:t>
            </a:r>
            <a:r>
              <a:rPr lang="fr-FR" dirty="0" smtClean="0"/>
              <a:t> main source </a:t>
            </a:r>
            <a:r>
              <a:rPr lang="fr-FR" dirty="0" err="1" smtClean="0"/>
              <a:t>domains</a:t>
            </a:r>
            <a:endParaRPr lang="fr-FR" dirty="0" smtClean="0"/>
          </a:p>
          <a:p>
            <a:pPr lvl="1"/>
            <a:r>
              <a:rPr lang="fr-FR" cap="small" dirty="0" err="1" smtClean="0"/>
              <a:t>Belgian</a:t>
            </a:r>
            <a:r>
              <a:rPr lang="fr-FR" cap="small" dirty="0" smtClean="0"/>
              <a:t> </a:t>
            </a:r>
            <a:r>
              <a:rPr lang="fr-FR" cap="small" dirty="0" err="1" smtClean="0"/>
              <a:t>federalism</a:t>
            </a:r>
            <a:r>
              <a:rPr lang="fr-FR" cap="small" dirty="0" smtClean="0"/>
              <a:t> </a:t>
            </a:r>
            <a:r>
              <a:rPr lang="fr-FR" cap="small" dirty="0" err="1" smtClean="0"/>
              <a:t>is</a:t>
            </a:r>
            <a:r>
              <a:rPr lang="fr-FR" cap="small" dirty="0" smtClean="0"/>
              <a:t> a machine</a:t>
            </a:r>
          </a:p>
          <a:p>
            <a:pPr lvl="2"/>
            <a:r>
              <a:rPr lang="fr-FR" cap="small" dirty="0" err="1" smtClean="0"/>
              <a:t>Belgian</a:t>
            </a:r>
            <a:r>
              <a:rPr lang="fr-FR" cap="small" dirty="0" smtClean="0"/>
              <a:t> </a:t>
            </a:r>
            <a:r>
              <a:rPr lang="fr-FR" cap="small" dirty="0" err="1" smtClean="0"/>
              <a:t>federalism</a:t>
            </a:r>
            <a:r>
              <a:rPr lang="fr-FR" cap="small" dirty="0" smtClean="0"/>
              <a:t> </a:t>
            </a:r>
            <a:r>
              <a:rPr lang="fr-FR" cap="small" dirty="0" err="1" smtClean="0"/>
              <a:t>is</a:t>
            </a:r>
            <a:r>
              <a:rPr lang="fr-FR" cap="small" dirty="0" smtClean="0"/>
              <a:t> a machine </a:t>
            </a:r>
            <a:r>
              <a:rPr lang="fr-FR" cap="small" dirty="0" err="1" smtClean="0"/>
              <a:t>that</a:t>
            </a:r>
            <a:r>
              <a:rPr lang="fr-FR" cap="small" dirty="0" smtClean="0"/>
              <a:t> </a:t>
            </a:r>
            <a:r>
              <a:rPr lang="fr-FR" cap="small" dirty="0" err="1" smtClean="0"/>
              <a:t>does</a:t>
            </a:r>
            <a:r>
              <a:rPr lang="fr-FR" cap="small" dirty="0" smtClean="0"/>
              <a:t> not </a:t>
            </a:r>
            <a:r>
              <a:rPr lang="fr-FR" cap="small" dirty="0" err="1" smtClean="0"/>
              <a:t>work</a:t>
            </a:r>
            <a:endParaRPr lang="fr-FR" cap="small" dirty="0" smtClean="0"/>
          </a:p>
          <a:p>
            <a:pPr lvl="1"/>
            <a:r>
              <a:rPr lang="fr-FR" cap="small" dirty="0" err="1" smtClean="0"/>
              <a:t>Belgian</a:t>
            </a:r>
            <a:r>
              <a:rPr lang="fr-FR" cap="small" dirty="0" smtClean="0"/>
              <a:t> </a:t>
            </a:r>
            <a:r>
              <a:rPr lang="fr-FR" cap="small" dirty="0" err="1" smtClean="0"/>
              <a:t>federalism</a:t>
            </a:r>
            <a:r>
              <a:rPr lang="fr-FR" cap="small" dirty="0" smtClean="0"/>
              <a:t> </a:t>
            </a:r>
            <a:r>
              <a:rPr lang="fr-FR" cap="small" dirty="0" err="1" smtClean="0"/>
              <a:t>is</a:t>
            </a:r>
            <a:r>
              <a:rPr lang="fr-FR" cap="small" dirty="0" smtClean="0"/>
              <a:t> a </a:t>
            </a:r>
            <a:r>
              <a:rPr lang="fr-FR" cap="small" dirty="0" err="1" smtClean="0"/>
              <a:t>marriage</a:t>
            </a:r>
            <a:endParaRPr lang="fr-FR" cap="small" dirty="0" smtClean="0"/>
          </a:p>
          <a:p>
            <a:pPr marL="365760" lvl="1" indent="0">
              <a:buNone/>
            </a:pPr>
            <a:endParaRPr lang="fr-FR" dirty="0" smtClean="0"/>
          </a:p>
          <a:p>
            <a:pPr lvl="1"/>
            <a:endParaRPr lang="fr-FR" dirty="0"/>
          </a:p>
        </p:txBody>
      </p:sp>
    </p:spTree>
    <p:extLst>
      <p:ext uri="{BB962C8B-B14F-4D97-AF65-F5344CB8AC3E}">
        <p14:creationId xmlns:p14="http://schemas.microsoft.com/office/powerpoint/2010/main" val="27447607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a:t>Study</a:t>
            </a:r>
            <a:r>
              <a:rPr lang="fr-FR" dirty="0"/>
              <a:t> 1: </a:t>
            </a:r>
            <a:r>
              <a:rPr lang="fr-FR" dirty="0" err="1"/>
              <a:t>results</a:t>
            </a:r>
            <a:endParaRPr lang="fr-FR" dirty="0"/>
          </a:p>
        </p:txBody>
      </p:sp>
      <p:sp>
        <p:nvSpPr>
          <p:cNvPr id="3" name="Espace réservé du contenu 2"/>
          <p:cNvSpPr>
            <a:spLocks noGrp="1"/>
          </p:cNvSpPr>
          <p:nvPr>
            <p:ph sz="quarter" idx="13"/>
          </p:nvPr>
        </p:nvSpPr>
        <p:spPr/>
        <p:txBody>
          <a:bodyPr>
            <a:normAutofit fontScale="92500" lnSpcReduction="10000"/>
          </a:bodyPr>
          <a:lstStyle/>
          <a:p>
            <a:r>
              <a:rPr lang="fr-FR" cap="small" dirty="0" err="1" smtClean="0"/>
              <a:t>Belgian</a:t>
            </a:r>
            <a:r>
              <a:rPr lang="fr-FR" cap="small" dirty="0" smtClean="0"/>
              <a:t> </a:t>
            </a:r>
            <a:r>
              <a:rPr lang="fr-FR" cap="small" dirty="0" err="1" smtClean="0"/>
              <a:t>federalism</a:t>
            </a:r>
            <a:r>
              <a:rPr lang="fr-FR" cap="small" dirty="0" smtClean="0"/>
              <a:t> </a:t>
            </a:r>
            <a:r>
              <a:rPr lang="fr-FR" cap="small" dirty="0" err="1" smtClean="0"/>
              <a:t>is</a:t>
            </a:r>
            <a:r>
              <a:rPr lang="fr-FR" cap="small" dirty="0" smtClean="0"/>
              <a:t> a </a:t>
            </a:r>
            <a:r>
              <a:rPr lang="fr-FR" cap="small" dirty="0" err="1" smtClean="0"/>
              <a:t>marriage</a:t>
            </a:r>
            <a:endParaRPr lang="fr-FR" cap="small" dirty="0" smtClean="0"/>
          </a:p>
          <a:p>
            <a:pPr lvl="1"/>
            <a:r>
              <a:rPr lang="fr-FR" cap="small" dirty="0" smtClean="0"/>
              <a:t>The state </a:t>
            </a:r>
            <a:r>
              <a:rPr lang="fr-FR" cap="small" dirty="0" err="1" smtClean="0"/>
              <a:t>is</a:t>
            </a:r>
            <a:r>
              <a:rPr lang="fr-FR" cap="small" dirty="0" smtClean="0"/>
              <a:t> a </a:t>
            </a:r>
            <a:r>
              <a:rPr lang="fr-FR" cap="small" dirty="0" err="1" smtClean="0"/>
              <a:t>family</a:t>
            </a:r>
            <a:endParaRPr lang="fr-FR" cap="small" dirty="0" smtClean="0"/>
          </a:p>
          <a:p>
            <a:pPr lvl="1"/>
            <a:r>
              <a:rPr lang="fr-FR" cap="small" dirty="0" smtClean="0"/>
              <a:t>The </a:t>
            </a:r>
            <a:r>
              <a:rPr lang="fr-FR" cap="small" dirty="0" err="1" smtClean="0"/>
              <a:t>federal</a:t>
            </a:r>
            <a:r>
              <a:rPr lang="fr-FR" cap="small" dirty="0" smtClean="0"/>
              <a:t> </a:t>
            </a:r>
            <a:r>
              <a:rPr lang="fr-FR" cap="small" dirty="0" err="1" smtClean="0"/>
              <a:t>entities</a:t>
            </a:r>
            <a:r>
              <a:rPr lang="fr-FR" cap="small" dirty="0" smtClean="0"/>
              <a:t> are </a:t>
            </a:r>
            <a:r>
              <a:rPr lang="fr-FR" cap="small" dirty="0" err="1" smtClean="0"/>
              <a:t>persons</a:t>
            </a:r>
            <a:endParaRPr lang="fr-FR" cap="small" dirty="0" smtClean="0"/>
          </a:p>
          <a:p>
            <a:pPr lvl="1"/>
            <a:r>
              <a:rPr lang="fr-FR" dirty="0" err="1"/>
              <a:t>Family</a:t>
            </a:r>
            <a:r>
              <a:rPr lang="fr-FR" dirty="0"/>
              <a:t> : </a:t>
            </a:r>
            <a:r>
              <a:rPr lang="fr-FR" dirty="0" err="1"/>
              <a:t>wel</a:t>
            </a:r>
            <a:r>
              <a:rPr lang="fr-FR" dirty="0"/>
              <a:t> </a:t>
            </a:r>
            <a:r>
              <a:rPr lang="fr-FR" dirty="0" err="1"/>
              <a:t>entrenched</a:t>
            </a:r>
            <a:r>
              <a:rPr lang="fr-FR" dirty="0"/>
              <a:t> source </a:t>
            </a:r>
            <a:r>
              <a:rPr lang="fr-FR" dirty="0" err="1"/>
              <a:t>domain</a:t>
            </a:r>
            <a:r>
              <a:rPr lang="fr-FR" dirty="0"/>
              <a:t> to talk about </a:t>
            </a:r>
            <a:r>
              <a:rPr lang="fr-FR" dirty="0" err="1"/>
              <a:t>politics</a:t>
            </a:r>
            <a:r>
              <a:rPr lang="fr-FR" dirty="0"/>
              <a:t> (</a:t>
            </a:r>
            <a:r>
              <a:rPr lang="fr-FR" dirty="0" err="1"/>
              <a:t>Lakoff</a:t>
            </a:r>
            <a:r>
              <a:rPr lang="fr-FR" dirty="0"/>
              <a:t> 2002, De </a:t>
            </a:r>
            <a:r>
              <a:rPr lang="fr-FR" dirty="0" err="1"/>
              <a:t>Landtsheer</a:t>
            </a:r>
            <a:r>
              <a:rPr lang="fr-FR" dirty="0"/>
              <a:t> 2009) </a:t>
            </a:r>
            <a:endParaRPr lang="fr-FR" cap="small" dirty="0" smtClean="0"/>
          </a:p>
          <a:p>
            <a:pPr lvl="1"/>
            <a:r>
              <a:rPr lang="fr-FR" dirty="0" err="1"/>
              <a:t>Used</a:t>
            </a:r>
            <a:r>
              <a:rPr lang="fr-FR" dirty="0"/>
              <a:t> by </a:t>
            </a:r>
            <a:r>
              <a:rPr lang="fr-FR" dirty="0" err="1"/>
              <a:t>different</a:t>
            </a:r>
            <a:r>
              <a:rPr lang="fr-FR" dirty="0"/>
              <a:t> </a:t>
            </a:r>
            <a:r>
              <a:rPr lang="fr-FR" dirty="0" err="1"/>
              <a:t>citizens</a:t>
            </a:r>
            <a:r>
              <a:rPr lang="fr-FR" dirty="0"/>
              <a:t> </a:t>
            </a:r>
            <a:r>
              <a:rPr lang="fr-FR" dirty="0" err="1"/>
              <a:t>than</a:t>
            </a:r>
            <a:r>
              <a:rPr lang="fr-FR" dirty="0"/>
              <a:t> </a:t>
            </a:r>
            <a:r>
              <a:rPr lang="fr-FR" dirty="0" err="1"/>
              <a:t>those</a:t>
            </a:r>
            <a:r>
              <a:rPr lang="fr-FR" dirty="0"/>
              <a:t> </a:t>
            </a:r>
            <a:r>
              <a:rPr lang="fr-FR" dirty="0" err="1"/>
              <a:t>who</a:t>
            </a:r>
            <a:r>
              <a:rPr lang="fr-FR" dirty="0"/>
              <a:t> use the machine </a:t>
            </a:r>
            <a:r>
              <a:rPr lang="fr-FR" dirty="0" err="1" smtClean="0"/>
              <a:t>metaphor</a:t>
            </a:r>
            <a:endParaRPr lang="fr-FR" dirty="0" smtClean="0"/>
          </a:p>
          <a:p>
            <a:pPr lvl="1"/>
            <a:r>
              <a:rPr lang="fr-FR" dirty="0" err="1" smtClean="0"/>
              <a:t>Quite</a:t>
            </a:r>
            <a:r>
              <a:rPr lang="fr-FR" dirty="0" smtClean="0"/>
              <a:t> explicit (</a:t>
            </a:r>
            <a:r>
              <a:rPr lang="fr-FR" dirty="0" err="1" smtClean="0"/>
              <a:t>deliberate</a:t>
            </a:r>
            <a:r>
              <a:rPr lang="fr-FR" dirty="0" smtClean="0"/>
              <a:t>) use of the </a:t>
            </a:r>
            <a:r>
              <a:rPr lang="fr-FR" dirty="0" err="1" smtClean="0"/>
              <a:t>metaphor</a:t>
            </a:r>
            <a:endParaRPr lang="fr-FR" dirty="0"/>
          </a:p>
          <a:p>
            <a:pPr lvl="1"/>
            <a:endParaRPr lang="fr-FR" dirty="0"/>
          </a:p>
        </p:txBody>
      </p:sp>
    </p:spTree>
    <p:extLst>
      <p:ext uri="{BB962C8B-B14F-4D97-AF65-F5344CB8AC3E}">
        <p14:creationId xmlns:p14="http://schemas.microsoft.com/office/powerpoint/2010/main" val="15498598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a:t>Study</a:t>
            </a:r>
            <a:r>
              <a:rPr lang="fr-FR" dirty="0"/>
              <a:t> 1: </a:t>
            </a:r>
            <a:r>
              <a:rPr lang="fr-FR" dirty="0" err="1"/>
              <a:t>results</a:t>
            </a:r>
            <a:endParaRPr lang="fr-FR" dirty="0"/>
          </a:p>
        </p:txBody>
      </p:sp>
      <p:sp>
        <p:nvSpPr>
          <p:cNvPr id="3" name="Espace réservé du contenu 2"/>
          <p:cNvSpPr>
            <a:spLocks noGrp="1"/>
          </p:cNvSpPr>
          <p:nvPr>
            <p:ph sz="quarter" idx="13"/>
          </p:nvPr>
        </p:nvSpPr>
        <p:spPr>
          <a:xfrm>
            <a:off x="609600" y="1352550"/>
            <a:ext cx="8153400" cy="3595464"/>
          </a:xfrm>
        </p:spPr>
        <p:txBody>
          <a:bodyPr>
            <a:normAutofit fontScale="47500" lnSpcReduction="20000"/>
          </a:bodyPr>
          <a:lstStyle/>
          <a:p>
            <a:r>
              <a:rPr lang="en-GB" cap="small" dirty="0" smtClean="0"/>
              <a:t>Belgian federalism is a marriage</a:t>
            </a:r>
          </a:p>
          <a:p>
            <a:pPr lvl="1"/>
            <a:r>
              <a:rPr lang="en-GB" dirty="0" smtClean="0">
                <a:solidFill>
                  <a:schemeClr val="tx2">
                    <a:lumMod val="60000"/>
                    <a:lumOff val="40000"/>
                  </a:schemeClr>
                </a:solidFill>
              </a:rPr>
              <a:t>“Si </a:t>
            </a:r>
            <a:r>
              <a:rPr lang="en-GB" dirty="0" err="1">
                <a:solidFill>
                  <a:schemeClr val="tx2">
                    <a:lumMod val="60000"/>
                    <a:lumOff val="40000"/>
                  </a:schemeClr>
                </a:solidFill>
              </a:rPr>
              <a:t>l’on</a:t>
            </a:r>
            <a:r>
              <a:rPr lang="en-GB" dirty="0">
                <a:solidFill>
                  <a:schemeClr val="tx2">
                    <a:lumMod val="60000"/>
                    <a:lumOff val="40000"/>
                  </a:schemeClr>
                </a:solidFill>
              </a:rPr>
              <a:t> compare avec un</a:t>
            </a:r>
            <a:r>
              <a:rPr lang="en-GB" i="1" dirty="0">
                <a:solidFill>
                  <a:schemeClr val="tx2">
                    <a:lumMod val="60000"/>
                    <a:lumOff val="40000"/>
                  </a:schemeClr>
                </a:solidFill>
              </a:rPr>
              <a:t> </a:t>
            </a:r>
            <a:r>
              <a:rPr lang="en-GB" i="1" u="sng" dirty="0">
                <a:solidFill>
                  <a:schemeClr val="tx2">
                    <a:lumMod val="60000"/>
                    <a:lumOff val="40000"/>
                  </a:schemeClr>
                </a:solidFill>
              </a:rPr>
              <a:t>ménage</a:t>
            </a:r>
            <a:r>
              <a:rPr lang="en-GB" dirty="0">
                <a:solidFill>
                  <a:schemeClr val="tx2">
                    <a:lumMod val="60000"/>
                    <a:lumOff val="40000"/>
                  </a:schemeClr>
                </a:solidFill>
              </a:rPr>
              <a:t>, </a:t>
            </a:r>
            <a:r>
              <a:rPr lang="en-GB" dirty="0" err="1">
                <a:solidFill>
                  <a:schemeClr val="tx2">
                    <a:lumMod val="60000"/>
                    <a:lumOff val="40000"/>
                  </a:schemeClr>
                </a:solidFill>
              </a:rPr>
              <a:t>certains</a:t>
            </a:r>
            <a:r>
              <a:rPr lang="en-GB" dirty="0">
                <a:solidFill>
                  <a:schemeClr val="tx2">
                    <a:lumMod val="60000"/>
                    <a:lumOff val="40000"/>
                  </a:schemeClr>
                </a:solidFill>
              </a:rPr>
              <a:t> </a:t>
            </a:r>
            <a:r>
              <a:rPr lang="en-GB" i="1" u="sng" dirty="0">
                <a:solidFill>
                  <a:schemeClr val="tx2">
                    <a:lumMod val="60000"/>
                    <a:lumOff val="40000"/>
                  </a:schemeClr>
                </a:solidFill>
              </a:rPr>
              <a:t>ménages se </a:t>
            </a:r>
            <a:r>
              <a:rPr lang="en-GB" i="1" u="sng" dirty="0" err="1">
                <a:solidFill>
                  <a:schemeClr val="tx2">
                    <a:lumMod val="60000"/>
                    <a:lumOff val="40000"/>
                  </a:schemeClr>
                </a:solidFill>
              </a:rPr>
              <a:t>marient</a:t>
            </a:r>
            <a:r>
              <a:rPr lang="en-GB" i="1" u="sng" dirty="0">
                <a:solidFill>
                  <a:schemeClr val="tx2">
                    <a:lumMod val="60000"/>
                    <a:lumOff val="40000"/>
                  </a:schemeClr>
                </a:solidFill>
              </a:rPr>
              <a:t> avec </a:t>
            </a:r>
            <a:r>
              <a:rPr lang="en-GB" i="1" u="sng" dirty="0" err="1">
                <a:solidFill>
                  <a:schemeClr val="tx2">
                    <a:lumMod val="60000"/>
                    <a:lumOff val="40000"/>
                  </a:schemeClr>
                </a:solidFill>
              </a:rPr>
              <a:t>contrat</a:t>
            </a:r>
            <a:r>
              <a:rPr lang="en-GB" i="1" u="sng" dirty="0">
                <a:solidFill>
                  <a:schemeClr val="tx2">
                    <a:lumMod val="60000"/>
                    <a:lumOff val="40000"/>
                  </a:schemeClr>
                </a:solidFill>
              </a:rPr>
              <a:t> de </a:t>
            </a:r>
            <a:r>
              <a:rPr lang="en-GB" i="1" u="sng" dirty="0" err="1">
                <a:solidFill>
                  <a:schemeClr val="tx2">
                    <a:lumMod val="60000"/>
                    <a:lumOff val="40000"/>
                  </a:schemeClr>
                </a:solidFill>
              </a:rPr>
              <a:t>mariage</a:t>
            </a:r>
            <a:r>
              <a:rPr lang="en-GB" dirty="0">
                <a:solidFill>
                  <a:schemeClr val="tx2">
                    <a:lumMod val="60000"/>
                    <a:lumOff val="40000"/>
                  </a:schemeClr>
                </a:solidFill>
              </a:rPr>
              <a:t>, </a:t>
            </a:r>
            <a:r>
              <a:rPr lang="en-GB" dirty="0" err="1">
                <a:solidFill>
                  <a:schemeClr val="tx2">
                    <a:lumMod val="60000"/>
                    <a:lumOff val="40000"/>
                  </a:schemeClr>
                </a:solidFill>
              </a:rPr>
              <a:t>d’autres</a:t>
            </a:r>
            <a:r>
              <a:rPr lang="en-GB" dirty="0">
                <a:solidFill>
                  <a:schemeClr val="tx2">
                    <a:lumMod val="60000"/>
                    <a:lumOff val="40000"/>
                  </a:schemeClr>
                </a:solidFill>
              </a:rPr>
              <a:t> pas</a:t>
            </a:r>
            <a:r>
              <a:rPr lang="en-GB" dirty="0" smtClean="0">
                <a:solidFill>
                  <a:schemeClr val="tx2">
                    <a:lumMod val="60000"/>
                    <a:lumOff val="40000"/>
                  </a:schemeClr>
                </a:solidFill>
              </a:rPr>
              <a:t>,» </a:t>
            </a:r>
            <a:r>
              <a:rPr lang="en-GB" dirty="0">
                <a:solidFill>
                  <a:schemeClr val="tx2">
                    <a:lumMod val="60000"/>
                    <a:lumOff val="40000"/>
                  </a:schemeClr>
                </a:solidFill>
              </a:rPr>
              <a:t>(PBF, B1, 188-190)</a:t>
            </a:r>
            <a:r>
              <a:rPr lang="fr-FR" dirty="0">
                <a:solidFill>
                  <a:schemeClr val="tx2">
                    <a:lumMod val="60000"/>
                    <a:lumOff val="40000"/>
                  </a:schemeClr>
                </a:solidFill>
              </a:rPr>
              <a:t> </a:t>
            </a:r>
            <a:endParaRPr lang="fr-FR" dirty="0" smtClean="0">
              <a:solidFill>
                <a:schemeClr val="tx2">
                  <a:lumMod val="60000"/>
                  <a:lumOff val="40000"/>
                </a:schemeClr>
              </a:solidFill>
            </a:endParaRPr>
          </a:p>
          <a:p>
            <a:pPr lvl="1"/>
            <a:r>
              <a:rPr lang="fr-FR" dirty="0" smtClean="0"/>
              <a:t>If </a:t>
            </a:r>
            <a:r>
              <a:rPr lang="fr-FR" dirty="0" err="1" smtClean="0"/>
              <a:t>we</a:t>
            </a:r>
            <a:r>
              <a:rPr lang="fr-FR" dirty="0" smtClean="0"/>
              <a:t> compare </a:t>
            </a:r>
            <a:r>
              <a:rPr lang="fr-FR" dirty="0" err="1" smtClean="0"/>
              <a:t>this</a:t>
            </a:r>
            <a:r>
              <a:rPr lang="fr-FR" dirty="0" smtClean="0"/>
              <a:t> to a</a:t>
            </a:r>
            <a:r>
              <a:rPr lang="fr-FR" i="1" dirty="0" smtClean="0">
                <a:solidFill>
                  <a:schemeClr val="accent2">
                    <a:lumMod val="75000"/>
                  </a:schemeClr>
                </a:solidFill>
              </a:rPr>
              <a:t> couple</a:t>
            </a:r>
            <a:r>
              <a:rPr lang="fr-FR" dirty="0" smtClean="0"/>
              <a:t>, </a:t>
            </a:r>
            <a:r>
              <a:rPr lang="fr-FR" dirty="0" err="1" smtClean="0"/>
              <a:t>some</a:t>
            </a:r>
            <a:r>
              <a:rPr lang="fr-FR" dirty="0" smtClean="0"/>
              <a:t> </a:t>
            </a:r>
            <a:r>
              <a:rPr lang="fr-FR" i="1" dirty="0" smtClean="0">
                <a:solidFill>
                  <a:srgbClr val="A3171E"/>
                </a:solidFill>
              </a:rPr>
              <a:t>couples </a:t>
            </a:r>
            <a:r>
              <a:rPr lang="fr-FR" i="1" dirty="0" err="1" smtClean="0">
                <a:solidFill>
                  <a:srgbClr val="A3171E"/>
                </a:solidFill>
              </a:rPr>
              <a:t>get</a:t>
            </a:r>
            <a:r>
              <a:rPr lang="fr-FR" i="1" dirty="0" smtClean="0">
                <a:solidFill>
                  <a:srgbClr val="A3171E"/>
                </a:solidFill>
              </a:rPr>
              <a:t> </a:t>
            </a:r>
            <a:r>
              <a:rPr lang="fr-FR" i="1" dirty="0" err="1" smtClean="0">
                <a:solidFill>
                  <a:srgbClr val="A3171E"/>
                </a:solidFill>
              </a:rPr>
              <a:t>married</a:t>
            </a:r>
            <a:r>
              <a:rPr lang="fr-FR" i="1" dirty="0" smtClean="0">
                <a:solidFill>
                  <a:srgbClr val="A3171E"/>
                </a:solidFill>
              </a:rPr>
              <a:t> </a:t>
            </a:r>
            <a:r>
              <a:rPr lang="fr-FR" i="1" dirty="0" err="1" smtClean="0">
                <a:solidFill>
                  <a:srgbClr val="A3171E"/>
                </a:solidFill>
              </a:rPr>
              <a:t>under</a:t>
            </a:r>
            <a:r>
              <a:rPr lang="fr-FR" i="1" dirty="0" smtClean="0">
                <a:solidFill>
                  <a:srgbClr val="A3171E"/>
                </a:solidFill>
              </a:rPr>
              <a:t> a </a:t>
            </a:r>
            <a:r>
              <a:rPr lang="fr-FR" i="1" dirty="0" err="1" smtClean="0">
                <a:solidFill>
                  <a:srgbClr val="A3171E"/>
                </a:solidFill>
              </a:rPr>
              <a:t>wedding</a:t>
            </a:r>
            <a:r>
              <a:rPr lang="fr-FR" i="1" dirty="0" smtClean="0">
                <a:solidFill>
                  <a:srgbClr val="A3171E"/>
                </a:solidFill>
              </a:rPr>
              <a:t> </a:t>
            </a:r>
            <a:r>
              <a:rPr lang="fr-FR" i="1" dirty="0" err="1" smtClean="0">
                <a:solidFill>
                  <a:srgbClr val="A3171E"/>
                </a:solidFill>
              </a:rPr>
              <a:t>contract</a:t>
            </a:r>
            <a:r>
              <a:rPr lang="fr-FR" dirty="0" smtClean="0"/>
              <a:t>, </a:t>
            </a:r>
            <a:r>
              <a:rPr lang="fr-FR" dirty="0" err="1" smtClean="0"/>
              <a:t>others</a:t>
            </a:r>
            <a:r>
              <a:rPr lang="fr-FR" dirty="0" smtClean="0"/>
              <a:t> </a:t>
            </a:r>
            <a:r>
              <a:rPr lang="fr-FR" dirty="0" err="1" smtClean="0"/>
              <a:t>don’t</a:t>
            </a:r>
            <a:r>
              <a:rPr lang="fr-FR" dirty="0" smtClean="0"/>
              <a:t>…</a:t>
            </a:r>
            <a:endParaRPr lang="fr-FR" dirty="0"/>
          </a:p>
          <a:p>
            <a:pPr lvl="1"/>
            <a:r>
              <a:rPr lang="en-GB" dirty="0" smtClean="0">
                <a:solidFill>
                  <a:srgbClr val="909090"/>
                </a:solidFill>
              </a:rPr>
              <a:t>“</a:t>
            </a:r>
            <a:r>
              <a:rPr lang="en-GB" dirty="0" err="1" smtClean="0">
                <a:solidFill>
                  <a:srgbClr val="909090"/>
                </a:solidFill>
              </a:rPr>
              <a:t>parce</a:t>
            </a:r>
            <a:r>
              <a:rPr lang="en-GB" dirty="0" smtClean="0">
                <a:solidFill>
                  <a:srgbClr val="909090"/>
                </a:solidFill>
              </a:rPr>
              <a:t> </a:t>
            </a:r>
            <a:r>
              <a:rPr lang="en-GB" dirty="0" err="1">
                <a:solidFill>
                  <a:srgbClr val="909090"/>
                </a:solidFill>
              </a:rPr>
              <a:t>que</a:t>
            </a:r>
            <a:r>
              <a:rPr lang="en-GB" dirty="0">
                <a:solidFill>
                  <a:srgbClr val="909090"/>
                </a:solidFill>
              </a:rPr>
              <a:t> je ne sais pas comment</a:t>
            </a:r>
            <a:r>
              <a:rPr lang="en-GB" i="1" u="sng" dirty="0">
                <a:solidFill>
                  <a:srgbClr val="909090"/>
                </a:solidFill>
              </a:rPr>
              <a:t> </a:t>
            </a:r>
            <a:r>
              <a:rPr lang="en-GB" i="1" u="sng" dirty="0" err="1">
                <a:solidFill>
                  <a:srgbClr val="909090"/>
                </a:solidFill>
              </a:rPr>
              <a:t>cohabitent</a:t>
            </a:r>
            <a:r>
              <a:rPr lang="en-GB" i="1" u="sng" dirty="0">
                <a:solidFill>
                  <a:srgbClr val="909090"/>
                </a:solidFill>
              </a:rPr>
              <a:t> </a:t>
            </a:r>
            <a:r>
              <a:rPr lang="en-GB" dirty="0">
                <a:solidFill>
                  <a:srgbClr val="909090"/>
                </a:solidFill>
              </a:rPr>
              <a:t>la </a:t>
            </a:r>
            <a:r>
              <a:rPr lang="en-GB" dirty="0" err="1">
                <a:solidFill>
                  <a:srgbClr val="909090"/>
                </a:solidFill>
              </a:rPr>
              <a:t>région</a:t>
            </a:r>
            <a:r>
              <a:rPr lang="en-GB" dirty="0">
                <a:solidFill>
                  <a:srgbClr val="909090"/>
                </a:solidFill>
              </a:rPr>
              <a:t> </a:t>
            </a:r>
            <a:r>
              <a:rPr lang="en-GB" dirty="0" err="1" smtClean="0">
                <a:solidFill>
                  <a:srgbClr val="909090"/>
                </a:solidFill>
              </a:rPr>
              <a:t>wallonne</a:t>
            </a:r>
            <a:r>
              <a:rPr lang="en-GB" dirty="0" smtClean="0">
                <a:solidFill>
                  <a:srgbClr val="909090"/>
                </a:solidFill>
              </a:rPr>
              <a:t> </a:t>
            </a:r>
            <a:r>
              <a:rPr lang="en-GB" dirty="0">
                <a:solidFill>
                  <a:srgbClr val="909090"/>
                </a:solidFill>
              </a:rPr>
              <a:t>et la </a:t>
            </a:r>
            <a:r>
              <a:rPr lang="en-GB" dirty="0" err="1">
                <a:solidFill>
                  <a:srgbClr val="909090"/>
                </a:solidFill>
              </a:rPr>
              <a:t>région</a:t>
            </a:r>
            <a:r>
              <a:rPr lang="en-GB" dirty="0">
                <a:solidFill>
                  <a:srgbClr val="909090"/>
                </a:solidFill>
              </a:rPr>
              <a:t> </a:t>
            </a:r>
            <a:r>
              <a:rPr lang="en-GB" dirty="0" err="1">
                <a:solidFill>
                  <a:srgbClr val="909090"/>
                </a:solidFill>
              </a:rPr>
              <a:t>flamande</a:t>
            </a:r>
            <a:r>
              <a:rPr lang="en-GB" dirty="0">
                <a:solidFill>
                  <a:srgbClr val="909090"/>
                </a:solidFill>
              </a:rPr>
              <a:t> avec le </a:t>
            </a:r>
            <a:r>
              <a:rPr lang="en-GB" dirty="0" err="1">
                <a:solidFill>
                  <a:srgbClr val="909090"/>
                </a:solidFill>
              </a:rPr>
              <a:t>fédéralisme</a:t>
            </a:r>
            <a:r>
              <a:rPr lang="en-GB" dirty="0">
                <a:solidFill>
                  <a:srgbClr val="909090"/>
                </a:solidFill>
              </a:rPr>
              <a:t> etc. » (PBF, B6, 145-148</a:t>
            </a:r>
            <a:r>
              <a:rPr lang="en-GB" dirty="0" smtClean="0">
                <a:solidFill>
                  <a:srgbClr val="909090"/>
                </a:solidFill>
              </a:rPr>
              <a:t>)</a:t>
            </a:r>
          </a:p>
          <a:p>
            <a:pPr lvl="1"/>
            <a:r>
              <a:rPr lang="en-GB" dirty="0" smtClean="0"/>
              <a:t>“because I don’t know how the Flemish region and the Walloon region </a:t>
            </a:r>
            <a:r>
              <a:rPr lang="en-GB" i="1" dirty="0" smtClean="0">
                <a:solidFill>
                  <a:schemeClr val="accent2">
                    <a:lumMod val="75000"/>
                  </a:schemeClr>
                </a:solidFill>
              </a:rPr>
              <a:t>are living together </a:t>
            </a:r>
            <a:r>
              <a:rPr lang="en-GB" dirty="0" smtClean="0"/>
              <a:t>under federalism”</a:t>
            </a:r>
            <a:endParaRPr lang="fr-FR" dirty="0"/>
          </a:p>
          <a:p>
            <a:pPr lvl="1"/>
            <a:r>
              <a:rPr lang="en-GB" dirty="0" smtClean="0">
                <a:solidFill>
                  <a:schemeClr val="tx2">
                    <a:lumMod val="60000"/>
                    <a:lumOff val="40000"/>
                  </a:schemeClr>
                </a:solidFill>
              </a:rPr>
              <a:t>“</a:t>
            </a:r>
            <a:r>
              <a:rPr lang="en-GB" dirty="0" err="1" smtClean="0">
                <a:solidFill>
                  <a:schemeClr val="tx2">
                    <a:lumMod val="60000"/>
                    <a:lumOff val="40000"/>
                  </a:schemeClr>
                </a:solidFill>
              </a:rPr>
              <a:t>c’est</a:t>
            </a:r>
            <a:r>
              <a:rPr lang="en-GB" dirty="0" smtClean="0">
                <a:solidFill>
                  <a:schemeClr val="tx2">
                    <a:lumMod val="60000"/>
                    <a:lumOff val="40000"/>
                  </a:schemeClr>
                </a:solidFill>
              </a:rPr>
              <a:t> </a:t>
            </a:r>
            <a:r>
              <a:rPr lang="en-GB" dirty="0" err="1">
                <a:solidFill>
                  <a:schemeClr val="tx2">
                    <a:lumMod val="60000"/>
                    <a:lumOff val="40000"/>
                  </a:schemeClr>
                </a:solidFill>
              </a:rPr>
              <a:t>comme</a:t>
            </a:r>
            <a:r>
              <a:rPr lang="en-GB" dirty="0">
                <a:solidFill>
                  <a:schemeClr val="tx2">
                    <a:lumMod val="60000"/>
                    <a:lumOff val="40000"/>
                  </a:schemeClr>
                </a:solidFill>
              </a:rPr>
              <a:t> </a:t>
            </a:r>
            <a:r>
              <a:rPr lang="en-GB" dirty="0" err="1">
                <a:solidFill>
                  <a:schemeClr val="tx2">
                    <a:lumMod val="60000"/>
                    <a:lumOff val="40000"/>
                  </a:schemeClr>
                </a:solidFill>
              </a:rPr>
              <a:t>dans</a:t>
            </a:r>
            <a:r>
              <a:rPr lang="en-GB" dirty="0">
                <a:solidFill>
                  <a:schemeClr val="tx2">
                    <a:lumMod val="60000"/>
                    <a:lumOff val="40000"/>
                  </a:schemeClr>
                </a:solidFill>
              </a:rPr>
              <a:t> un </a:t>
            </a:r>
            <a:r>
              <a:rPr lang="en-GB" i="1" u="sng" dirty="0">
                <a:solidFill>
                  <a:schemeClr val="tx2">
                    <a:lumMod val="60000"/>
                    <a:lumOff val="40000"/>
                  </a:schemeClr>
                </a:solidFill>
              </a:rPr>
              <a:t>ménage</a:t>
            </a:r>
            <a:r>
              <a:rPr lang="en-GB" dirty="0">
                <a:solidFill>
                  <a:schemeClr val="tx2">
                    <a:lumMod val="60000"/>
                    <a:lumOff val="40000"/>
                  </a:schemeClr>
                </a:solidFill>
              </a:rPr>
              <a:t>, on ne </a:t>
            </a:r>
            <a:r>
              <a:rPr lang="en-GB" dirty="0" err="1">
                <a:solidFill>
                  <a:schemeClr val="tx2">
                    <a:lumMod val="60000"/>
                    <a:lumOff val="40000"/>
                  </a:schemeClr>
                </a:solidFill>
              </a:rPr>
              <a:t>règle</a:t>
            </a:r>
            <a:r>
              <a:rPr lang="en-GB" dirty="0">
                <a:solidFill>
                  <a:schemeClr val="tx2">
                    <a:lumMod val="60000"/>
                    <a:lumOff val="40000"/>
                  </a:schemeClr>
                </a:solidFill>
              </a:rPr>
              <a:t> </a:t>
            </a:r>
            <a:r>
              <a:rPr lang="en-GB" dirty="0" err="1">
                <a:solidFill>
                  <a:schemeClr val="tx2">
                    <a:lumMod val="60000"/>
                    <a:lumOff val="40000"/>
                  </a:schemeClr>
                </a:solidFill>
              </a:rPr>
              <a:t>jamais</a:t>
            </a:r>
            <a:r>
              <a:rPr lang="en-GB" dirty="0">
                <a:solidFill>
                  <a:schemeClr val="tx2">
                    <a:lumMod val="60000"/>
                    <a:lumOff val="40000"/>
                  </a:schemeClr>
                </a:solidFill>
              </a:rPr>
              <a:t> les solutions </a:t>
            </a:r>
            <a:r>
              <a:rPr lang="en-GB" dirty="0" err="1">
                <a:solidFill>
                  <a:schemeClr val="tx2">
                    <a:lumMod val="60000"/>
                    <a:lumOff val="40000"/>
                  </a:schemeClr>
                </a:solidFill>
              </a:rPr>
              <a:t>une</a:t>
            </a:r>
            <a:r>
              <a:rPr lang="en-GB" dirty="0">
                <a:solidFill>
                  <a:schemeClr val="tx2">
                    <a:lumMod val="60000"/>
                    <a:lumOff val="40000"/>
                  </a:schemeClr>
                </a:solidFill>
              </a:rPr>
              <a:t> </a:t>
            </a:r>
            <a:r>
              <a:rPr lang="en-GB" dirty="0" err="1">
                <a:solidFill>
                  <a:schemeClr val="tx2">
                    <a:lumMod val="60000"/>
                    <a:lumOff val="40000"/>
                  </a:schemeClr>
                </a:solidFill>
              </a:rPr>
              <a:t>fois</a:t>
            </a:r>
            <a:r>
              <a:rPr lang="en-GB" dirty="0">
                <a:solidFill>
                  <a:schemeClr val="tx2">
                    <a:lumMod val="60000"/>
                    <a:lumOff val="40000"/>
                  </a:schemeClr>
                </a:solidFill>
              </a:rPr>
              <a:t> pour </a:t>
            </a:r>
            <a:r>
              <a:rPr lang="en-GB" dirty="0" err="1">
                <a:solidFill>
                  <a:schemeClr val="tx2">
                    <a:lumMod val="60000"/>
                    <a:lumOff val="40000"/>
                  </a:schemeClr>
                </a:solidFill>
              </a:rPr>
              <a:t>toutes</a:t>
            </a:r>
            <a:r>
              <a:rPr lang="en-GB" dirty="0">
                <a:solidFill>
                  <a:schemeClr val="tx2">
                    <a:lumMod val="60000"/>
                    <a:lumOff val="40000"/>
                  </a:schemeClr>
                </a:solidFill>
              </a:rPr>
              <a:t>. On </a:t>
            </a:r>
            <a:r>
              <a:rPr lang="en-GB" i="1" u="sng" dirty="0">
                <a:solidFill>
                  <a:schemeClr val="tx2">
                    <a:lumMod val="60000"/>
                    <a:lumOff val="40000"/>
                  </a:schemeClr>
                </a:solidFill>
              </a:rPr>
              <a:t>se </a:t>
            </a:r>
            <a:r>
              <a:rPr lang="en-GB" i="1" u="sng" dirty="0" err="1">
                <a:solidFill>
                  <a:schemeClr val="tx2">
                    <a:lumMod val="60000"/>
                    <a:lumOff val="40000"/>
                  </a:schemeClr>
                </a:solidFill>
              </a:rPr>
              <a:t>marie</a:t>
            </a:r>
            <a:r>
              <a:rPr lang="en-GB" i="1" u="sng" dirty="0">
                <a:solidFill>
                  <a:schemeClr val="tx2">
                    <a:lumMod val="60000"/>
                    <a:lumOff val="40000"/>
                  </a:schemeClr>
                </a:solidFill>
              </a:rPr>
              <a:t>, </a:t>
            </a:r>
            <a:r>
              <a:rPr lang="en-GB" i="1" u="sng" dirty="0" err="1">
                <a:solidFill>
                  <a:schemeClr val="tx2">
                    <a:lumMod val="60000"/>
                    <a:lumOff val="40000"/>
                  </a:schemeClr>
                </a:solidFill>
              </a:rPr>
              <a:t>ou</a:t>
            </a:r>
            <a:r>
              <a:rPr lang="en-GB" i="1" u="sng" dirty="0">
                <a:solidFill>
                  <a:schemeClr val="tx2">
                    <a:lumMod val="60000"/>
                    <a:lumOff val="40000"/>
                  </a:schemeClr>
                </a:solidFill>
              </a:rPr>
              <a:t> en </a:t>
            </a:r>
            <a:r>
              <a:rPr lang="en-GB" i="1" u="sng" dirty="0" err="1">
                <a:solidFill>
                  <a:schemeClr val="tx2">
                    <a:lumMod val="60000"/>
                    <a:lumOff val="40000"/>
                  </a:schemeClr>
                </a:solidFill>
              </a:rPr>
              <a:t>vit</a:t>
            </a:r>
            <a:r>
              <a:rPr lang="en-GB" i="1" u="sng" dirty="0">
                <a:solidFill>
                  <a:schemeClr val="tx2">
                    <a:lumMod val="60000"/>
                    <a:lumOff val="40000"/>
                  </a:schemeClr>
                </a:solidFill>
              </a:rPr>
              <a:t> ensemble</a:t>
            </a:r>
            <a:r>
              <a:rPr lang="en-GB" dirty="0">
                <a:solidFill>
                  <a:schemeClr val="tx2">
                    <a:lumMod val="60000"/>
                    <a:lumOff val="40000"/>
                  </a:schemeClr>
                </a:solidFill>
              </a:rPr>
              <a:t>, </a:t>
            </a:r>
            <a:r>
              <a:rPr lang="en-GB" dirty="0" err="1">
                <a:solidFill>
                  <a:schemeClr val="tx2">
                    <a:lumMod val="60000"/>
                    <a:lumOff val="40000"/>
                  </a:schemeClr>
                </a:solidFill>
              </a:rPr>
              <a:t>peut</a:t>
            </a:r>
            <a:r>
              <a:rPr lang="en-GB" dirty="0">
                <a:solidFill>
                  <a:schemeClr val="tx2">
                    <a:lumMod val="60000"/>
                    <a:lumOff val="40000"/>
                  </a:schemeClr>
                </a:solidFill>
              </a:rPr>
              <a:t> </a:t>
            </a:r>
            <a:r>
              <a:rPr lang="en-GB" dirty="0" err="1">
                <a:solidFill>
                  <a:schemeClr val="tx2">
                    <a:lumMod val="60000"/>
                    <a:lumOff val="40000"/>
                  </a:schemeClr>
                </a:solidFill>
              </a:rPr>
              <a:t>importe</a:t>
            </a:r>
            <a:r>
              <a:rPr lang="en-GB" dirty="0">
                <a:solidFill>
                  <a:schemeClr val="tx2">
                    <a:lumMod val="60000"/>
                    <a:lumOff val="40000"/>
                  </a:schemeClr>
                </a:solidFill>
              </a:rPr>
              <a:t>, </a:t>
            </a:r>
            <a:r>
              <a:rPr lang="en-GB" dirty="0" err="1">
                <a:solidFill>
                  <a:schemeClr val="tx2">
                    <a:lumMod val="60000"/>
                    <a:lumOff val="40000"/>
                  </a:schemeClr>
                </a:solidFill>
              </a:rPr>
              <a:t>à</a:t>
            </a:r>
            <a:r>
              <a:rPr lang="en-GB" dirty="0">
                <a:solidFill>
                  <a:schemeClr val="tx2">
                    <a:lumMod val="60000"/>
                    <a:lumOff val="40000"/>
                  </a:schemeClr>
                </a:solidFill>
              </a:rPr>
              <a:t> 20 </a:t>
            </a:r>
            <a:r>
              <a:rPr lang="en-GB" dirty="0" err="1">
                <a:solidFill>
                  <a:schemeClr val="tx2">
                    <a:lumMod val="60000"/>
                    <a:lumOff val="40000"/>
                  </a:schemeClr>
                </a:solidFill>
              </a:rPr>
              <a:t>ans</a:t>
            </a:r>
            <a:r>
              <a:rPr lang="en-GB" dirty="0">
                <a:solidFill>
                  <a:schemeClr val="tx2">
                    <a:lumMod val="60000"/>
                    <a:lumOff val="40000"/>
                  </a:schemeClr>
                </a:solidFill>
              </a:rPr>
              <a:t>, </a:t>
            </a:r>
            <a:r>
              <a:rPr lang="en-GB" dirty="0" err="1">
                <a:solidFill>
                  <a:schemeClr val="tx2">
                    <a:lumMod val="60000"/>
                    <a:lumOff val="40000"/>
                  </a:schemeClr>
                </a:solidFill>
              </a:rPr>
              <a:t>puis</a:t>
            </a:r>
            <a:r>
              <a:rPr lang="en-GB" dirty="0">
                <a:solidFill>
                  <a:schemeClr val="tx2">
                    <a:lumMod val="60000"/>
                    <a:lumOff val="40000"/>
                  </a:schemeClr>
                </a:solidFill>
              </a:rPr>
              <a:t> on a des </a:t>
            </a:r>
            <a:r>
              <a:rPr lang="en-GB" dirty="0" err="1">
                <a:solidFill>
                  <a:schemeClr val="tx2">
                    <a:lumMod val="60000"/>
                    <a:lumOff val="40000"/>
                  </a:schemeClr>
                </a:solidFill>
              </a:rPr>
              <a:t>enfants</a:t>
            </a:r>
            <a:r>
              <a:rPr lang="en-GB" dirty="0">
                <a:solidFill>
                  <a:schemeClr val="tx2">
                    <a:lumMod val="60000"/>
                    <a:lumOff val="40000"/>
                  </a:schemeClr>
                </a:solidFill>
              </a:rPr>
              <a:t>, </a:t>
            </a:r>
            <a:r>
              <a:rPr lang="en-GB" dirty="0" err="1">
                <a:solidFill>
                  <a:schemeClr val="tx2">
                    <a:lumMod val="60000"/>
                    <a:lumOff val="40000"/>
                  </a:schemeClr>
                </a:solidFill>
              </a:rPr>
              <a:t>puis</a:t>
            </a:r>
            <a:r>
              <a:rPr lang="en-GB" dirty="0">
                <a:solidFill>
                  <a:schemeClr val="tx2">
                    <a:lumMod val="60000"/>
                    <a:lumOff val="40000"/>
                  </a:schemeClr>
                </a:solidFill>
              </a:rPr>
              <a:t> les </a:t>
            </a:r>
            <a:r>
              <a:rPr lang="en-GB" dirty="0" err="1">
                <a:solidFill>
                  <a:schemeClr val="tx2">
                    <a:lumMod val="60000"/>
                    <a:lumOff val="40000"/>
                  </a:schemeClr>
                </a:solidFill>
              </a:rPr>
              <a:t>enfants</a:t>
            </a:r>
            <a:r>
              <a:rPr lang="en-GB" dirty="0">
                <a:solidFill>
                  <a:schemeClr val="tx2">
                    <a:lumMod val="60000"/>
                    <a:lumOff val="40000"/>
                  </a:schemeClr>
                </a:solidFill>
              </a:rPr>
              <a:t> </a:t>
            </a:r>
            <a:r>
              <a:rPr lang="en-GB" dirty="0" err="1">
                <a:solidFill>
                  <a:schemeClr val="tx2">
                    <a:lumMod val="60000"/>
                    <a:lumOff val="40000"/>
                  </a:schemeClr>
                </a:solidFill>
              </a:rPr>
              <a:t>deviennent</a:t>
            </a:r>
            <a:r>
              <a:rPr lang="en-GB" dirty="0">
                <a:solidFill>
                  <a:schemeClr val="tx2">
                    <a:lumMod val="60000"/>
                    <a:lumOff val="40000"/>
                  </a:schemeClr>
                </a:solidFill>
              </a:rPr>
              <a:t> </a:t>
            </a:r>
            <a:r>
              <a:rPr lang="en-GB" dirty="0" err="1">
                <a:solidFill>
                  <a:schemeClr val="tx2">
                    <a:lumMod val="60000"/>
                    <a:lumOff val="40000"/>
                  </a:schemeClr>
                </a:solidFill>
              </a:rPr>
              <a:t>grands</a:t>
            </a:r>
            <a:r>
              <a:rPr lang="en-GB" dirty="0">
                <a:solidFill>
                  <a:schemeClr val="tx2">
                    <a:lumMod val="60000"/>
                    <a:lumOff val="40000"/>
                  </a:schemeClr>
                </a:solidFill>
              </a:rPr>
              <a:t>, </a:t>
            </a:r>
            <a:r>
              <a:rPr lang="en-GB" dirty="0" err="1">
                <a:solidFill>
                  <a:schemeClr val="tx2">
                    <a:lumMod val="60000"/>
                    <a:lumOff val="40000"/>
                  </a:schemeClr>
                </a:solidFill>
              </a:rPr>
              <a:t>puis</a:t>
            </a:r>
            <a:r>
              <a:rPr lang="en-GB" dirty="0">
                <a:solidFill>
                  <a:schemeClr val="tx2">
                    <a:lumMod val="60000"/>
                    <a:lumOff val="40000"/>
                  </a:schemeClr>
                </a:solidFill>
              </a:rPr>
              <a:t> le </a:t>
            </a:r>
            <a:r>
              <a:rPr lang="en-GB" dirty="0" err="1">
                <a:solidFill>
                  <a:schemeClr val="tx2">
                    <a:lumMod val="60000"/>
                    <a:lumOff val="40000"/>
                  </a:schemeClr>
                </a:solidFill>
              </a:rPr>
              <a:t>bonhomme</a:t>
            </a:r>
            <a:r>
              <a:rPr lang="en-GB" dirty="0">
                <a:solidFill>
                  <a:schemeClr val="tx2">
                    <a:lumMod val="60000"/>
                    <a:lumOff val="40000"/>
                  </a:schemeClr>
                </a:solidFill>
              </a:rPr>
              <a:t> fait </a:t>
            </a:r>
            <a:r>
              <a:rPr lang="en-GB" dirty="0" err="1">
                <a:solidFill>
                  <a:schemeClr val="tx2">
                    <a:lumMod val="60000"/>
                    <a:lumOff val="40000"/>
                  </a:schemeClr>
                </a:solidFill>
              </a:rPr>
              <a:t>sa</a:t>
            </a:r>
            <a:r>
              <a:rPr lang="en-GB" dirty="0">
                <a:solidFill>
                  <a:schemeClr val="tx2">
                    <a:lumMod val="60000"/>
                    <a:lumOff val="40000"/>
                  </a:schemeClr>
                </a:solidFill>
              </a:rPr>
              <a:t> </a:t>
            </a:r>
            <a:r>
              <a:rPr lang="en-GB" dirty="0" err="1">
                <a:solidFill>
                  <a:schemeClr val="tx2">
                    <a:lumMod val="60000"/>
                    <a:lumOff val="40000"/>
                  </a:schemeClr>
                </a:solidFill>
              </a:rPr>
              <a:t>crise</a:t>
            </a:r>
            <a:r>
              <a:rPr lang="en-GB" dirty="0">
                <a:solidFill>
                  <a:schemeClr val="tx2">
                    <a:lumMod val="60000"/>
                    <a:lumOff val="40000"/>
                  </a:schemeClr>
                </a:solidFill>
              </a:rPr>
              <a:t> de la </a:t>
            </a:r>
            <a:r>
              <a:rPr lang="en-GB" dirty="0" err="1">
                <a:solidFill>
                  <a:schemeClr val="tx2">
                    <a:lumMod val="60000"/>
                    <a:lumOff val="40000"/>
                  </a:schemeClr>
                </a:solidFill>
              </a:rPr>
              <a:t>quarantaine</a:t>
            </a:r>
            <a:r>
              <a:rPr lang="en-GB" dirty="0">
                <a:solidFill>
                  <a:schemeClr val="tx2">
                    <a:lumMod val="60000"/>
                    <a:lumOff val="40000"/>
                  </a:schemeClr>
                </a:solidFill>
              </a:rPr>
              <a:t>, </a:t>
            </a:r>
            <a:r>
              <a:rPr lang="en-GB" dirty="0" err="1">
                <a:solidFill>
                  <a:schemeClr val="tx2">
                    <a:lumMod val="60000"/>
                    <a:lumOff val="40000"/>
                  </a:schemeClr>
                </a:solidFill>
              </a:rPr>
              <a:t>puis</a:t>
            </a:r>
            <a:r>
              <a:rPr lang="en-GB" dirty="0">
                <a:solidFill>
                  <a:schemeClr val="tx2">
                    <a:lumMod val="60000"/>
                    <a:lumOff val="40000"/>
                  </a:schemeClr>
                </a:solidFill>
              </a:rPr>
              <a:t> on se </a:t>
            </a:r>
            <a:r>
              <a:rPr lang="en-GB" dirty="0" err="1">
                <a:solidFill>
                  <a:schemeClr val="tx2">
                    <a:lumMod val="60000"/>
                    <a:lumOff val="40000"/>
                  </a:schemeClr>
                </a:solidFill>
              </a:rPr>
              <a:t>dit</a:t>
            </a:r>
            <a:r>
              <a:rPr lang="en-GB" dirty="0">
                <a:solidFill>
                  <a:schemeClr val="tx2">
                    <a:lumMod val="60000"/>
                    <a:lumOff val="40000"/>
                  </a:schemeClr>
                </a:solidFill>
              </a:rPr>
              <a:t> </a:t>
            </a:r>
            <a:r>
              <a:rPr lang="en-GB" dirty="0" err="1">
                <a:solidFill>
                  <a:schemeClr val="tx2">
                    <a:lumMod val="60000"/>
                    <a:lumOff val="40000"/>
                  </a:schemeClr>
                </a:solidFill>
              </a:rPr>
              <a:t>que</a:t>
            </a:r>
            <a:r>
              <a:rPr lang="en-GB" dirty="0">
                <a:solidFill>
                  <a:schemeClr val="tx2">
                    <a:lumMod val="60000"/>
                    <a:lumOff val="40000"/>
                  </a:schemeClr>
                </a:solidFill>
              </a:rPr>
              <a:t> tout </a:t>
            </a:r>
            <a:r>
              <a:rPr lang="en-GB" dirty="0" err="1">
                <a:solidFill>
                  <a:schemeClr val="tx2">
                    <a:lumMod val="60000"/>
                    <a:lumOff val="40000"/>
                  </a:schemeClr>
                </a:solidFill>
              </a:rPr>
              <a:t>compte</a:t>
            </a:r>
            <a:r>
              <a:rPr lang="en-GB" dirty="0">
                <a:solidFill>
                  <a:schemeClr val="tx2">
                    <a:lumMod val="60000"/>
                    <a:lumOff val="40000"/>
                  </a:schemeClr>
                </a:solidFill>
              </a:rPr>
              <a:t> fait, on se </a:t>
            </a:r>
            <a:r>
              <a:rPr lang="en-GB" dirty="0" err="1">
                <a:solidFill>
                  <a:schemeClr val="tx2">
                    <a:lumMod val="60000"/>
                    <a:lumOff val="40000"/>
                  </a:schemeClr>
                </a:solidFill>
              </a:rPr>
              <a:t>dit</a:t>
            </a:r>
            <a:r>
              <a:rPr lang="en-GB" dirty="0">
                <a:solidFill>
                  <a:schemeClr val="tx2">
                    <a:lumMod val="60000"/>
                    <a:lumOff val="40000"/>
                  </a:schemeClr>
                </a:solidFill>
              </a:rPr>
              <a:t> </a:t>
            </a:r>
            <a:r>
              <a:rPr lang="en-GB" dirty="0" err="1">
                <a:solidFill>
                  <a:schemeClr val="tx2">
                    <a:lumMod val="60000"/>
                    <a:lumOff val="40000"/>
                  </a:schemeClr>
                </a:solidFill>
              </a:rPr>
              <a:t>que</a:t>
            </a:r>
            <a:r>
              <a:rPr lang="en-GB" dirty="0">
                <a:solidFill>
                  <a:schemeClr val="tx2">
                    <a:lumMod val="60000"/>
                    <a:lumOff val="40000"/>
                  </a:schemeClr>
                </a:solidFill>
              </a:rPr>
              <a:t> </a:t>
            </a:r>
            <a:r>
              <a:rPr lang="en-GB" dirty="0" err="1">
                <a:solidFill>
                  <a:schemeClr val="tx2">
                    <a:lumMod val="60000"/>
                    <a:lumOff val="40000"/>
                  </a:schemeClr>
                </a:solidFill>
              </a:rPr>
              <a:t>c’était</a:t>
            </a:r>
            <a:r>
              <a:rPr lang="en-GB" dirty="0">
                <a:solidFill>
                  <a:schemeClr val="tx2">
                    <a:lumMod val="60000"/>
                    <a:lumOff val="40000"/>
                  </a:schemeClr>
                </a:solidFill>
              </a:rPr>
              <a:t> </a:t>
            </a:r>
            <a:r>
              <a:rPr lang="en-GB" dirty="0" err="1">
                <a:solidFill>
                  <a:schemeClr val="tx2">
                    <a:lumMod val="60000"/>
                    <a:lumOff val="40000"/>
                  </a:schemeClr>
                </a:solidFill>
              </a:rPr>
              <a:t>quand</a:t>
            </a:r>
            <a:r>
              <a:rPr lang="en-GB" dirty="0">
                <a:solidFill>
                  <a:schemeClr val="tx2">
                    <a:lumMod val="60000"/>
                    <a:lumOff val="40000"/>
                  </a:schemeClr>
                </a:solidFill>
              </a:rPr>
              <a:t> </a:t>
            </a:r>
            <a:r>
              <a:rPr lang="en-GB" dirty="0" err="1">
                <a:solidFill>
                  <a:schemeClr val="tx2">
                    <a:lumMod val="60000"/>
                    <a:lumOff val="40000"/>
                  </a:schemeClr>
                </a:solidFill>
              </a:rPr>
              <a:t>même</a:t>
            </a:r>
            <a:r>
              <a:rPr lang="en-GB" dirty="0">
                <a:solidFill>
                  <a:schemeClr val="tx2">
                    <a:lumMod val="60000"/>
                    <a:lumOff val="40000"/>
                  </a:schemeClr>
                </a:solidFill>
              </a:rPr>
              <a:t> pas </a:t>
            </a:r>
            <a:r>
              <a:rPr lang="en-GB" dirty="0" err="1">
                <a:solidFill>
                  <a:schemeClr val="tx2">
                    <a:lumMod val="60000"/>
                    <a:lumOff val="40000"/>
                  </a:schemeClr>
                </a:solidFill>
              </a:rPr>
              <a:t>si</a:t>
            </a:r>
            <a:r>
              <a:rPr lang="en-GB" dirty="0">
                <a:solidFill>
                  <a:schemeClr val="tx2">
                    <a:lumMod val="60000"/>
                    <a:lumOff val="40000"/>
                  </a:schemeClr>
                </a:solidFill>
              </a:rPr>
              <a:t> mal et </a:t>
            </a:r>
            <a:r>
              <a:rPr lang="en-GB" dirty="0" err="1">
                <a:solidFill>
                  <a:schemeClr val="tx2">
                    <a:lumMod val="60000"/>
                    <a:lumOff val="40000"/>
                  </a:schemeClr>
                </a:solidFill>
              </a:rPr>
              <a:t>puis</a:t>
            </a:r>
            <a:r>
              <a:rPr lang="en-GB" dirty="0">
                <a:solidFill>
                  <a:schemeClr val="tx2">
                    <a:lumMod val="60000"/>
                    <a:lumOff val="40000"/>
                  </a:schemeClr>
                </a:solidFill>
              </a:rPr>
              <a:t> </a:t>
            </a:r>
            <a:r>
              <a:rPr lang="en-GB" dirty="0" err="1">
                <a:solidFill>
                  <a:schemeClr val="tx2">
                    <a:lumMod val="60000"/>
                    <a:lumOff val="40000"/>
                  </a:schemeClr>
                </a:solidFill>
              </a:rPr>
              <a:t>rien</a:t>
            </a:r>
            <a:r>
              <a:rPr lang="en-GB" dirty="0">
                <a:solidFill>
                  <a:schemeClr val="tx2">
                    <a:lumMod val="60000"/>
                    <a:lumOff val="40000"/>
                  </a:schemeClr>
                </a:solidFill>
              </a:rPr>
              <a:t>, et </a:t>
            </a:r>
            <a:r>
              <a:rPr lang="en-GB" dirty="0" err="1">
                <a:solidFill>
                  <a:schemeClr val="tx2">
                    <a:lumMod val="60000"/>
                    <a:lumOff val="40000"/>
                  </a:schemeClr>
                </a:solidFill>
              </a:rPr>
              <a:t>puis</a:t>
            </a:r>
            <a:r>
              <a:rPr lang="en-GB" dirty="0">
                <a:solidFill>
                  <a:schemeClr val="tx2">
                    <a:lumMod val="60000"/>
                    <a:lumOff val="40000"/>
                  </a:schemeClr>
                </a:solidFill>
              </a:rPr>
              <a:t> entre, temps, </a:t>
            </a:r>
            <a:r>
              <a:rPr lang="en-GB" dirty="0" err="1">
                <a:solidFill>
                  <a:schemeClr val="tx2">
                    <a:lumMod val="60000"/>
                    <a:lumOff val="40000"/>
                  </a:schemeClr>
                </a:solidFill>
              </a:rPr>
              <a:t>madame</a:t>
            </a:r>
            <a:r>
              <a:rPr lang="en-GB" dirty="0">
                <a:solidFill>
                  <a:schemeClr val="tx2">
                    <a:lumMod val="60000"/>
                    <a:lumOff val="40000"/>
                  </a:schemeClr>
                </a:solidFill>
              </a:rPr>
              <a:t> </a:t>
            </a:r>
            <a:r>
              <a:rPr lang="en-GB" dirty="0" err="1">
                <a:solidFill>
                  <a:schemeClr val="tx2">
                    <a:lumMod val="60000"/>
                    <a:lumOff val="40000"/>
                  </a:schemeClr>
                </a:solidFill>
              </a:rPr>
              <a:t>est</a:t>
            </a:r>
            <a:r>
              <a:rPr lang="en-GB" dirty="0">
                <a:solidFill>
                  <a:schemeClr val="tx2">
                    <a:lumMod val="60000"/>
                    <a:lumOff val="40000"/>
                  </a:schemeClr>
                </a:solidFill>
              </a:rPr>
              <a:t> </a:t>
            </a:r>
            <a:r>
              <a:rPr lang="en-GB" dirty="0" err="1">
                <a:solidFill>
                  <a:schemeClr val="tx2">
                    <a:lumMod val="60000"/>
                    <a:lumOff val="40000"/>
                  </a:schemeClr>
                </a:solidFill>
              </a:rPr>
              <a:t>ménopausée</a:t>
            </a:r>
            <a:r>
              <a:rPr lang="en-GB" dirty="0">
                <a:solidFill>
                  <a:schemeClr val="tx2">
                    <a:lumMod val="60000"/>
                    <a:lumOff val="40000"/>
                  </a:schemeClr>
                </a:solidFill>
              </a:rPr>
              <a:t> et </a:t>
            </a:r>
            <a:r>
              <a:rPr lang="en-GB" dirty="0" err="1">
                <a:solidFill>
                  <a:schemeClr val="tx2">
                    <a:lumMod val="60000"/>
                    <a:lumOff val="40000"/>
                  </a:schemeClr>
                </a:solidFill>
              </a:rPr>
              <a:t>puis</a:t>
            </a:r>
            <a:r>
              <a:rPr lang="en-GB" dirty="0">
                <a:solidFill>
                  <a:schemeClr val="tx2">
                    <a:lumMod val="60000"/>
                    <a:lumOff val="40000"/>
                  </a:schemeClr>
                </a:solidFill>
              </a:rPr>
              <a:t>... » (PBF, B8, 1630-1636</a:t>
            </a:r>
            <a:r>
              <a:rPr lang="en-GB" dirty="0" smtClean="0">
                <a:solidFill>
                  <a:schemeClr val="tx2">
                    <a:lumMod val="60000"/>
                    <a:lumOff val="40000"/>
                  </a:schemeClr>
                </a:solidFill>
              </a:rPr>
              <a:t>)</a:t>
            </a:r>
          </a:p>
          <a:p>
            <a:pPr lvl="1"/>
            <a:r>
              <a:rPr lang="en-GB" dirty="0" smtClean="0"/>
              <a:t>“it’s like in a</a:t>
            </a:r>
            <a:r>
              <a:rPr lang="en-GB" i="1" dirty="0" smtClean="0">
                <a:solidFill>
                  <a:schemeClr val="accent2">
                    <a:lumMod val="75000"/>
                  </a:schemeClr>
                </a:solidFill>
              </a:rPr>
              <a:t> couple</a:t>
            </a:r>
            <a:r>
              <a:rPr lang="en-GB" dirty="0" smtClean="0"/>
              <a:t>, you can’t get all problems solved once and for all. </a:t>
            </a:r>
            <a:r>
              <a:rPr lang="en-GB" dirty="0" smtClean="0">
                <a:solidFill>
                  <a:srgbClr val="A3171E"/>
                </a:solidFill>
              </a:rPr>
              <a:t>You get married, </a:t>
            </a:r>
            <a:r>
              <a:rPr lang="en-GB" dirty="0" smtClean="0"/>
              <a:t>or </a:t>
            </a:r>
            <a:r>
              <a:rPr lang="en-GB" dirty="0" smtClean="0">
                <a:solidFill>
                  <a:srgbClr val="A3171E"/>
                </a:solidFill>
              </a:rPr>
              <a:t>you’re living together</a:t>
            </a:r>
            <a:r>
              <a:rPr lang="en-GB" dirty="0" smtClean="0"/>
              <a:t>, whatever, at twenty, then you get kids, then the kids grow old, the husband goes through his midlife crisis, but then you realize it wasn’t that bad after all, and then nothing, and then in </a:t>
            </a:r>
            <a:r>
              <a:rPr lang="nl-BE" dirty="0" smtClean="0"/>
              <a:t>the meantime, the wife gets menopause and then…” </a:t>
            </a:r>
            <a:endParaRPr lang="fr-FR" dirty="0"/>
          </a:p>
          <a:p>
            <a:pPr lvl="1"/>
            <a:r>
              <a:rPr lang="en-GB" i="1" dirty="0" smtClean="0">
                <a:solidFill>
                  <a:schemeClr val="tx2">
                    <a:lumMod val="60000"/>
                    <a:lumOff val="40000"/>
                  </a:schemeClr>
                </a:solidFill>
              </a:rPr>
              <a:t>« </a:t>
            </a:r>
            <a:r>
              <a:rPr lang="en-GB" i="1" dirty="0">
                <a:solidFill>
                  <a:schemeClr val="tx2">
                    <a:lumMod val="60000"/>
                    <a:lumOff val="40000"/>
                  </a:schemeClr>
                </a:solidFill>
              </a:rPr>
              <a:t>maar </a:t>
            </a:r>
            <a:r>
              <a:rPr lang="en-GB" i="1" dirty="0" err="1">
                <a:solidFill>
                  <a:schemeClr val="tx2">
                    <a:lumMod val="60000"/>
                    <a:lumOff val="40000"/>
                  </a:schemeClr>
                </a:solidFill>
              </a:rPr>
              <a:t>mijn</a:t>
            </a:r>
            <a:r>
              <a:rPr lang="en-GB" i="1" dirty="0">
                <a:solidFill>
                  <a:schemeClr val="tx2">
                    <a:lumMod val="60000"/>
                    <a:lumOff val="40000"/>
                  </a:schemeClr>
                </a:solidFill>
              </a:rPr>
              <a:t> </a:t>
            </a:r>
            <a:r>
              <a:rPr lang="en-GB" i="1" dirty="0" err="1">
                <a:solidFill>
                  <a:schemeClr val="tx2">
                    <a:lumMod val="60000"/>
                    <a:lumOff val="40000"/>
                  </a:schemeClr>
                </a:solidFill>
              </a:rPr>
              <a:t>persoonlijke</a:t>
            </a:r>
            <a:r>
              <a:rPr lang="en-GB" i="1" dirty="0">
                <a:solidFill>
                  <a:schemeClr val="tx2">
                    <a:lumMod val="60000"/>
                    <a:lumOff val="40000"/>
                  </a:schemeClr>
                </a:solidFill>
              </a:rPr>
              <a:t> </a:t>
            </a:r>
            <a:r>
              <a:rPr lang="en-GB" i="1" dirty="0" err="1">
                <a:solidFill>
                  <a:schemeClr val="tx2">
                    <a:lumMod val="60000"/>
                    <a:lumOff val="40000"/>
                  </a:schemeClr>
                </a:solidFill>
              </a:rPr>
              <a:t>mening</a:t>
            </a:r>
            <a:r>
              <a:rPr lang="en-GB" i="1" dirty="0">
                <a:solidFill>
                  <a:schemeClr val="tx2">
                    <a:lumMod val="60000"/>
                    <a:lumOff val="40000"/>
                  </a:schemeClr>
                </a:solidFill>
              </a:rPr>
              <a:t> is </a:t>
            </a:r>
            <a:r>
              <a:rPr lang="en-GB" i="1" dirty="0" err="1">
                <a:solidFill>
                  <a:schemeClr val="tx2">
                    <a:lumMod val="60000"/>
                    <a:lumOff val="40000"/>
                  </a:schemeClr>
                </a:solidFill>
              </a:rPr>
              <a:t>beter</a:t>
            </a:r>
            <a:r>
              <a:rPr lang="en-GB" i="1" dirty="0">
                <a:solidFill>
                  <a:schemeClr val="tx2">
                    <a:lumMod val="60000"/>
                    <a:lumOff val="40000"/>
                  </a:schemeClr>
                </a:solidFill>
              </a:rPr>
              <a:t> </a:t>
            </a:r>
            <a:r>
              <a:rPr lang="en-GB" i="1" dirty="0" err="1">
                <a:solidFill>
                  <a:schemeClr val="tx2">
                    <a:lumMod val="60000"/>
                    <a:lumOff val="40000"/>
                  </a:schemeClr>
                </a:solidFill>
              </a:rPr>
              <a:t>zeer</a:t>
            </a:r>
            <a:r>
              <a:rPr lang="en-GB" i="1" dirty="0">
                <a:solidFill>
                  <a:schemeClr val="tx2">
                    <a:lumMod val="60000"/>
                    <a:lumOff val="40000"/>
                  </a:schemeClr>
                </a:solidFill>
              </a:rPr>
              <a:t> </a:t>
            </a:r>
            <a:r>
              <a:rPr lang="en-GB" i="1" dirty="0" err="1">
                <a:solidFill>
                  <a:schemeClr val="tx2">
                    <a:lumMod val="60000"/>
                    <a:lumOff val="40000"/>
                  </a:schemeClr>
                </a:solidFill>
              </a:rPr>
              <a:t>goede</a:t>
            </a:r>
            <a:r>
              <a:rPr lang="en-GB" i="1" dirty="0">
                <a:solidFill>
                  <a:schemeClr val="tx2">
                    <a:lumMod val="60000"/>
                    <a:lumOff val="40000"/>
                  </a:schemeClr>
                </a:solidFill>
              </a:rPr>
              <a:t> </a:t>
            </a:r>
            <a:r>
              <a:rPr lang="en-GB" i="1" dirty="0" err="1">
                <a:solidFill>
                  <a:schemeClr val="tx2">
                    <a:lumMod val="60000"/>
                    <a:lumOff val="40000"/>
                  </a:schemeClr>
                </a:solidFill>
              </a:rPr>
              <a:t>buren</a:t>
            </a:r>
            <a:r>
              <a:rPr lang="en-GB" i="1" dirty="0">
                <a:solidFill>
                  <a:schemeClr val="tx2">
                    <a:lumMod val="60000"/>
                    <a:lumOff val="40000"/>
                  </a:schemeClr>
                </a:solidFill>
              </a:rPr>
              <a:t> </a:t>
            </a:r>
            <a:r>
              <a:rPr lang="en-GB" i="1" dirty="0" err="1">
                <a:solidFill>
                  <a:schemeClr val="tx2">
                    <a:lumMod val="60000"/>
                    <a:lumOff val="40000"/>
                  </a:schemeClr>
                </a:solidFill>
              </a:rPr>
              <a:t>te</a:t>
            </a:r>
            <a:r>
              <a:rPr lang="en-GB" i="1" dirty="0">
                <a:solidFill>
                  <a:schemeClr val="tx2">
                    <a:lumMod val="60000"/>
                    <a:lumOff val="40000"/>
                  </a:schemeClr>
                </a:solidFill>
              </a:rPr>
              <a:t> </a:t>
            </a:r>
            <a:r>
              <a:rPr lang="en-GB" i="1" dirty="0" err="1">
                <a:solidFill>
                  <a:schemeClr val="tx2">
                    <a:lumMod val="60000"/>
                    <a:lumOff val="40000"/>
                  </a:schemeClr>
                </a:solidFill>
              </a:rPr>
              <a:t>hebben</a:t>
            </a:r>
            <a:r>
              <a:rPr lang="en-GB" i="1" dirty="0">
                <a:solidFill>
                  <a:schemeClr val="tx2">
                    <a:lumMod val="60000"/>
                    <a:lumOff val="40000"/>
                  </a:schemeClr>
                </a:solidFill>
              </a:rPr>
              <a:t> </a:t>
            </a:r>
            <a:r>
              <a:rPr lang="en-GB" i="1" dirty="0" err="1">
                <a:solidFill>
                  <a:schemeClr val="tx2">
                    <a:lumMod val="60000"/>
                    <a:lumOff val="40000"/>
                  </a:schemeClr>
                </a:solidFill>
              </a:rPr>
              <a:t>dan</a:t>
            </a:r>
            <a:r>
              <a:rPr lang="en-GB" i="1" dirty="0">
                <a:solidFill>
                  <a:schemeClr val="tx2">
                    <a:lumMod val="60000"/>
                    <a:lumOff val="40000"/>
                  </a:schemeClr>
                </a:solidFill>
              </a:rPr>
              <a:t> </a:t>
            </a:r>
            <a:r>
              <a:rPr lang="en-GB" i="1" dirty="0" err="1">
                <a:solidFill>
                  <a:schemeClr val="tx2">
                    <a:lumMod val="60000"/>
                    <a:lumOff val="40000"/>
                  </a:schemeClr>
                </a:solidFill>
              </a:rPr>
              <a:t>een</a:t>
            </a:r>
            <a:r>
              <a:rPr lang="en-GB" i="1" dirty="0">
                <a:solidFill>
                  <a:schemeClr val="tx2">
                    <a:lumMod val="60000"/>
                    <a:lumOff val="40000"/>
                  </a:schemeClr>
                </a:solidFill>
              </a:rPr>
              <a:t> </a:t>
            </a:r>
            <a:r>
              <a:rPr lang="en-GB" i="1" dirty="0" err="1">
                <a:solidFill>
                  <a:schemeClr val="tx2">
                    <a:lumMod val="60000"/>
                    <a:lumOff val="40000"/>
                  </a:schemeClr>
                </a:solidFill>
              </a:rPr>
              <a:t>slecht</a:t>
            </a:r>
            <a:r>
              <a:rPr lang="en-GB" i="1" dirty="0">
                <a:solidFill>
                  <a:schemeClr val="tx2">
                    <a:lumMod val="60000"/>
                    <a:lumOff val="40000"/>
                  </a:schemeClr>
                </a:solidFill>
              </a:rPr>
              <a:t> </a:t>
            </a:r>
            <a:r>
              <a:rPr lang="en-GB" i="1" dirty="0" err="1">
                <a:solidFill>
                  <a:schemeClr val="tx2">
                    <a:lumMod val="60000"/>
                    <a:lumOff val="40000"/>
                  </a:schemeClr>
                </a:solidFill>
              </a:rPr>
              <a:t>huwelijk</a:t>
            </a:r>
            <a:r>
              <a:rPr lang="en-GB" i="1" dirty="0">
                <a:solidFill>
                  <a:schemeClr val="tx2">
                    <a:lumMod val="60000"/>
                    <a:lumOff val="40000"/>
                  </a:schemeClr>
                </a:solidFill>
              </a:rPr>
              <a:t>. » </a:t>
            </a:r>
            <a:r>
              <a:rPr lang="en-GB" dirty="0"/>
              <a:t>(PBN, L6, 1660-1661</a:t>
            </a:r>
            <a:r>
              <a:rPr lang="en-GB" dirty="0" smtClean="0"/>
              <a:t>)</a:t>
            </a:r>
          </a:p>
          <a:p>
            <a:pPr lvl="1"/>
            <a:r>
              <a:rPr lang="en-GB" dirty="0" smtClean="0"/>
              <a:t>According to me it’s better to have good neighbours than </a:t>
            </a:r>
            <a:r>
              <a:rPr lang="en-GB" i="1" dirty="0" smtClean="0">
                <a:solidFill>
                  <a:schemeClr val="accent2">
                    <a:lumMod val="75000"/>
                  </a:schemeClr>
                </a:solidFill>
              </a:rPr>
              <a:t>a bad marriage</a:t>
            </a:r>
            <a:endParaRPr lang="fr-FR" i="1" dirty="0">
              <a:solidFill>
                <a:schemeClr val="accent2">
                  <a:lumMod val="75000"/>
                </a:schemeClr>
              </a:solidFill>
            </a:endParaRPr>
          </a:p>
          <a:p>
            <a:endParaRPr lang="fr-FR" dirty="0"/>
          </a:p>
        </p:txBody>
      </p:sp>
    </p:spTree>
    <p:extLst>
      <p:ext uri="{BB962C8B-B14F-4D97-AF65-F5344CB8AC3E}">
        <p14:creationId xmlns:p14="http://schemas.microsoft.com/office/powerpoint/2010/main" val="1766809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smtClean="0"/>
              <a:t>Context</a:t>
            </a:r>
            <a:endParaRPr lang="fr-FR" dirty="0"/>
          </a:p>
        </p:txBody>
      </p:sp>
      <p:sp>
        <p:nvSpPr>
          <p:cNvPr id="3" name="Espace réservé du contenu 2"/>
          <p:cNvSpPr>
            <a:spLocks noGrp="1"/>
          </p:cNvSpPr>
          <p:nvPr>
            <p:ph sz="quarter" idx="13"/>
          </p:nvPr>
        </p:nvSpPr>
        <p:spPr/>
        <p:txBody>
          <a:bodyPr>
            <a:normAutofit lnSpcReduction="10000"/>
          </a:bodyPr>
          <a:lstStyle/>
          <a:p>
            <a:r>
              <a:rPr lang="fr-FR" dirty="0" smtClean="0"/>
              <a:t>Part of a </a:t>
            </a:r>
            <a:r>
              <a:rPr lang="fr-FR" dirty="0" err="1" smtClean="0"/>
              <a:t>interdisciplinary</a:t>
            </a:r>
            <a:r>
              <a:rPr lang="fr-FR" dirty="0" smtClean="0"/>
              <a:t> </a:t>
            </a:r>
            <a:r>
              <a:rPr lang="fr-FR" dirty="0" err="1" smtClean="0"/>
              <a:t>project</a:t>
            </a:r>
            <a:endParaRPr lang="fr-FR" dirty="0" smtClean="0"/>
          </a:p>
          <a:p>
            <a:pPr lvl="1"/>
            <a:r>
              <a:rPr lang="fr-FR" dirty="0" smtClean="0"/>
              <a:t>Circulation of </a:t>
            </a:r>
            <a:r>
              <a:rPr lang="fr-FR" dirty="0" err="1" smtClean="0"/>
              <a:t>metaphors</a:t>
            </a:r>
            <a:r>
              <a:rPr lang="fr-FR" dirty="0" smtClean="0"/>
              <a:t> </a:t>
            </a:r>
            <a:r>
              <a:rPr lang="fr-FR" dirty="0" err="1" smtClean="0"/>
              <a:t>across</a:t>
            </a:r>
            <a:r>
              <a:rPr lang="fr-FR" dirty="0" smtClean="0"/>
              <a:t> </a:t>
            </a:r>
            <a:r>
              <a:rPr lang="fr-FR" dirty="0" err="1" smtClean="0"/>
              <a:t>different</a:t>
            </a:r>
            <a:r>
              <a:rPr lang="fr-FR" dirty="0" smtClean="0"/>
              <a:t> </a:t>
            </a:r>
            <a:r>
              <a:rPr lang="fr-FR" dirty="0" err="1" smtClean="0"/>
              <a:t>discourse</a:t>
            </a:r>
            <a:r>
              <a:rPr lang="fr-FR" dirty="0" smtClean="0"/>
              <a:t> types</a:t>
            </a:r>
          </a:p>
          <a:p>
            <a:pPr lvl="2"/>
            <a:r>
              <a:rPr lang="fr-FR" dirty="0" err="1" smtClean="0"/>
              <a:t>Political</a:t>
            </a:r>
            <a:r>
              <a:rPr lang="fr-FR" dirty="0" smtClean="0"/>
              <a:t> </a:t>
            </a:r>
            <a:r>
              <a:rPr lang="fr-FR" dirty="0" err="1" smtClean="0"/>
              <a:t>discourse</a:t>
            </a:r>
            <a:endParaRPr lang="fr-FR" dirty="0" smtClean="0"/>
          </a:p>
          <a:p>
            <a:pPr lvl="2"/>
            <a:r>
              <a:rPr lang="fr-FR" dirty="0" smtClean="0"/>
              <a:t>Media </a:t>
            </a:r>
            <a:r>
              <a:rPr lang="fr-FR" dirty="0" err="1" smtClean="0"/>
              <a:t>discourse</a:t>
            </a:r>
            <a:endParaRPr lang="fr-FR" dirty="0" smtClean="0"/>
          </a:p>
          <a:p>
            <a:pPr lvl="2"/>
            <a:r>
              <a:rPr lang="fr-FR" dirty="0" err="1" smtClean="0"/>
              <a:t>Citizens</a:t>
            </a:r>
            <a:r>
              <a:rPr lang="fr-FR" dirty="0" smtClean="0"/>
              <a:t>’ </a:t>
            </a:r>
            <a:r>
              <a:rPr lang="fr-FR" dirty="0" err="1" smtClean="0"/>
              <a:t>discourse</a:t>
            </a:r>
            <a:endParaRPr lang="fr-FR" dirty="0" smtClean="0"/>
          </a:p>
          <a:p>
            <a:pPr lvl="1"/>
            <a:r>
              <a:rPr lang="fr-FR" dirty="0" smtClean="0"/>
              <a:t>Impact of </a:t>
            </a:r>
            <a:r>
              <a:rPr lang="fr-FR" dirty="0" err="1" smtClean="0"/>
              <a:t>metaphors</a:t>
            </a:r>
            <a:r>
              <a:rPr lang="fr-FR" dirty="0" smtClean="0"/>
              <a:t> on the </a:t>
            </a:r>
            <a:r>
              <a:rPr lang="fr-FR" dirty="0" err="1" smtClean="0"/>
              <a:t>citizens</a:t>
            </a:r>
            <a:r>
              <a:rPr lang="fr-FR" dirty="0" smtClean="0"/>
              <a:t>’ perception and </a:t>
            </a:r>
            <a:r>
              <a:rPr lang="fr-FR" dirty="0" err="1" smtClean="0"/>
              <a:t>comprehension</a:t>
            </a:r>
            <a:r>
              <a:rPr lang="fr-FR" dirty="0" smtClean="0"/>
              <a:t> of </a:t>
            </a:r>
            <a:r>
              <a:rPr lang="fr-FR" dirty="0" err="1" smtClean="0"/>
              <a:t>political</a:t>
            </a:r>
            <a:r>
              <a:rPr lang="fr-FR" dirty="0" smtClean="0"/>
              <a:t> </a:t>
            </a:r>
            <a:r>
              <a:rPr lang="fr-FR" dirty="0" err="1" smtClean="0"/>
              <a:t>processes</a:t>
            </a:r>
            <a:endParaRPr lang="fr-FR" dirty="0" smtClean="0"/>
          </a:p>
        </p:txBody>
      </p:sp>
    </p:spTree>
    <p:extLst>
      <p:ext uri="{BB962C8B-B14F-4D97-AF65-F5344CB8AC3E}">
        <p14:creationId xmlns:p14="http://schemas.microsoft.com/office/powerpoint/2010/main" val="28128062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a:t>Study</a:t>
            </a:r>
            <a:r>
              <a:rPr lang="fr-FR" dirty="0"/>
              <a:t> 1: </a:t>
            </a:r>
            <a:r>
              <a:rPr lang="fr-FR" dirty="0" err="1"/>
              <a:t>results</a:t>
            </a:r>
            <a:endParaRPr lang="fr-FR" dirty="0"/>
          </a:p>
        </p:txBody>
      </p:sp>
      <p:sp>
        <p:nvSpPr>
          <p:cNvPr id="3" name="Espace réservé du contenu 2"/>
          <p:cNvSpPr>
            <a:spLocks noGrp="1"/>
          </p:cNvSpPr>
          <p:nvPr>
            <p:ph sz="quarter" idx="13"/>
          </p:nvPr>
        </p:nvSpPr>
        <p:spPr/>
        <p:txBody>
          <a:bodyPr>
            <a:normAutofit fontScale="85000" lnSpcReduction="10000"/>
          </a:bodyPr>
          <a:lstStyle/>
          <a:p>
            <a:r>
              <a:rPr lang="fr-FR" dirty="0" err="1" smtClean="0"/>
              <a:t>Different</a:t>
            </a:r>
            <a:r>
              <a:rPr lang="fr-FR" dirty="0" smtClean="0"/>
              <a:t> </a:t>
            </a:r>
            <a:r>
              <a:rPr lang="fr-FR" dirty="0" err="1" smtClean="0"/>
              <a:t>kinds</a:t>
            </a:r>
            <a:r>
              <a:rPr lang="fr-FR" dirty="0" smtClean="0"/>
              <a:t> of </a:t>
            </a:r>
            <a:r>
              <a:rPr lang="fr-FR" dirty="0" err="1" smtClean="0"/>
              <a:t>marriage</a:t>
            </a:r>
            <a:endParaRPr lang="fr-FR" dirty="0" smtClean="0"/>
          </a:p>
          <a:p>
            <a:pPr lvl="1"/>
            <a:r>
              <a:rPr lang="fr-FR" cap="small" dirty="0" err="1" smtClean="0"/>
              <a:t>Belgian</a:t>
            </a:r>
            <a:r>
              <a:rPr lang="fr-FR" cap="small" dirty="0" smtClean="0"/>
              <a:t> </a:t>
            </a:r>
            <a:r>
              <a:rPr lang="fr-FR" cap="small" dirty="0" err="1" smtClean="0"/>
              <a:t>federalism</a:t>
            </a:r>
            <a:r>
              <a:rPr lang="fr-FR" cap="small" dirty="0" smtClean="0"/>
              <a:t> </a:t>
            </a:r>
            <a:r>
              <a:rPr lang="fr-FR" cap="small" dirty="0" err="1" smtClean="0"/>
              <a:t>is</a:t>
            </a:r>
            <a:r>
              <a:rPr lang="fr-FR" cap="small" dirty="0" smtClean="0"/>
              <a:t> a </a:t>
            </a:r>
            <a:r>
              <a:rPr lang="fr-FR" cap="small" dirty="0" err="1" smtClean="0"/>
              <a:t>forced</a:t>
            </a:r>
            <a:r>
              <a:rPr lang="fr-FR" cap="small" dirty="0" smtClean="0"/>
              <a:t> </a:t>
            </a:r>
            <a:r>
              <a:rPr lang="fr-FR" cap="small" dirty="0" err="1" smtClean="0"/>
              <a:t>marriage</a:t>
            </a:r>
            <a:endParaRPr lang="fr-FR" cap="small" dirty="0" smtClean="0"/>
          </a:p>
          <a:p>
            <a:pPr lvl="2"/>
            <a:r>
              <a:rPr lang="en-GB" dirty="0" smtClean="0">
                <a:solidFill>
                  <a:schemeClr val="tx2">
                    <a:lumMod val="60000"/>
                    <a:lumOff val="40000"/>
                  </a:schemeClr>
                </a:solidFill>
              </a:rPr>
              <a:t>« </a:t>
            </a:r>
            <a:r>
              <a:rPr lang="en-GB" dirty="0">
                <a:solidFill>
                  <a:schemeClr val="tx2">
                    <a:lumMod val="60000"/>
                    <a:lumOff val="40000"/>
                  </a:schemeClr>
                </a:solidFill>
              </a:rPr>
              <a:t>het is </a:t>
            </a:r>
            <a:r>
              <a:rPr lang="en-GB" dirty="0" err="1">
                <a:solidFill>
                  <a:schemeClr val="tx2">
                    <a:lumMod val="60000"/>
                    <a:lumOff val="40000"/>
                  </a:schemeClr>
                </a:solidFill>
              </a:rPr>
              <a:t>vergelijken</a:t>
            </a:r>
            <a:r>
              <a:rPr lang="en-GB" dirty="0">
                <a:solidFill>
                  <a:schemeClr val="tx2">
                    <a:lumMod val="60000"/>
                    <a:lumOff val="40000"/>
                  </a:schemeClr>
                </a:solidFill>
              </a:rPr>
              <a:t> met </a:t>
            </a:r>
            <a:r>
              <a:rPr lang="en-GB" dirty="0" err="1">
                <a:solidFill>
                  <a:schemeClr val="tx2">
                    <a:lumMod val="60000"/>
                    <a:lumOff val="40000"/>
                  </a:schemeClr>
                </a:solidFill>
              </a:rPr>
              <a:t>dat</a:t>
            </a:r>
            <a:r>
              <a:rPr lang="en-GB" dirty="0">
                <a:solidFill>
                  <a:schemeClr val="tx2">
                    <a:lumMod val="60000"/>
                    <a:lumOff val="40000"/>
                  </a:schemeClr>
                </a:solidFill>
              </a:rPr>
              <a:t> </a:t>
            </a:r>
            <a:r>
              <a:rPr lang="en-GB" i="1" u="sng" dirty="0" err="1">
                <a:solidFill>
                  <a:schemeClr val="tx2">
                    <a:lumMod val="60000"/>
                    <a:lumOff val="40000"/>
                  </a:schemeClr>
                </a:solidFill>
              </a:rPr>
              <a:t>huwelijk</a:t>
            </a:r>
            <a:r>
              <a:rPr lang="en-GB" dirty="0">
                <a:solidFill>
                  <a:schemeClr val="tx2">
                    <a:lumMod val="60000"/>
                    <a:lumOff val="40000"/>
                  </a:schemeClr>
                </a:solidFill>
              </a:rPr>
              <a:t> he. De </a:t>
            </a:r>
            <a:r>
              <a:rPr lang="en-GB" dirty="0" err="1">
                <a:solidFill>
                  <a:schemeClr val="tx2">
                    <a:lumMod val="60000"/>
                    <a:lumOff val="40000"/>
                  </a:schemeClr>
                </a:solidFill>
              </a:rPr>
              <a:t>Belgische</a:t>
            </a:r>
            <a:r>
              <a:rPr lang="en-GB" dirty="0">
                <a:solidFill>
                  <a:schemeClr val="tx2">
                    <a:lumMod val="60000"/>
                    <a:lumOff val="40000"/>
                  </a:schemeClr>
                </a:solidFill>
              </a:rPr>
              <a:t> </a:t>
            </a:r>
            <a:r>
              <a:rPr lang="en-GB" dirty="0" err="1">
                <a:solidFill>
                  <a:schemeClr val="tx2">
                    <a:lumMod val="60000"/>
                    <a:lumOff val="40000"/>
                  </a:schemeClr>
                </a:solidFill>
              </a:rPr>
              <a:t>staat</a:t>
            </a:r>
            <a:r>
              <a:rPr lang="en-GB" dirty="0">
                <a:solidFill>
                  <a:schemeClr val="tx2">
                    <a:lumMod val="60000"/>
                    <a:lumOff val="40000"/>
                  </a:schemeClr>
                </a:solidFill>
              </a:rPr>
              <a:t> is </a:t>
            </a:r>
            <a:r>
              <a:rPr lang="en-GB" dirty="0" err="1">
                <a:solidFill>
                  <a:schemeClr val="tx2">
                    <a:lumMod val="60000"/>
                    <a:lumOff val="40000"/>
                  </a:schemeClr>
                </a:solidFill>
              </a:rPr>
              <a:t>een</a:t>
            </a:r>
            <a:r>
              <a:rPr lang="en-GB" dirty="0">
                <a:solidFill>
                  <a:schemeClr val="tx2">
                    <a:lumMod val="60000"/>
                    <a:lumOff val="40000"/>
                  </a:schemeClr>
                </a:solidFill>
              </a:rPr>
              <a:t> </a:t>
            </a:r>
            <a:r>
              <a:rPr lang="en-GB" i="1" u="sng" dirty="0" err="1">
                <a:solidFill>
                  <a:schemeClr val="tx2">
                    <a:lumMod val="60000"/>
                    <a:lumOff val="40000"/>
                  </a:schemeClr>
                </a:solidFill>
              </a:rPr>
              <a:t>gearrangeerd</a:t>
            </a:r>
            <a:r>
              <a:rPr lang="en-GB" i="1" u="sng" dirty="0">
                <a:solidFill>
                  <a:schemeClr val="tx2">
                    <a:lumMod val="60000"/>
                    <a:lumOff val="40000"/>
                  </a:schemeClr>
                </a:solidFill>
              </a:rPr>
              <a:t> en </a:t>
            </a:r>
            <a:r>
              <a:rPr lang="en-GB" i="1" u="sng" dirty="0" err="1">
                <a:solidFill>
                  <a:schemeClr val="tx2">
                    <a:lumMod val="60000"/>
                    <a:lumOff val="40000"/>
                  </a:schemeClr>
                </a:solidFill>
              </a:rPr>
              <a:t>geforceerd</a:t>
            </a:r>
            <a:r>
              <a:rPr lang="en-GB" i="1" u="sng" dirty="0">
                <a:solidFill>
                  <a:schemeClr val="tx2">
                    <a:lumMod val="60000"/>
                    <a:lumOff val="40000"/>
                  </a:schemeClr>
                </a:solidFill>
              </a:rPr>
              <a:t> </a:t>
            </a:r>
            <a:r>
              <a:rPr lang="en-GB" i="1" u="sng" dirty="0" err="1">
                <a:solidFill>
                  <a:schemeClr val="tx2">
                    <a:lumMod val="60000"/>
                    <a:lumOff val="40000"/>
                  </a:schemeClr>
                </a:solidFill>
              </a:rPr>
              <a:t>huwelijk</a:t>
            </a:r>
            <a:r>
              <a:rPr lang="en-GB" i="1" u="sng" dirty="0">
                <a:solidFill>
                  <a:schemeClr val="tx2">
                    <a:lumMod val="60000"/>
                    <a:lumOff val="40000"/>
                  </a:schemeClr>
                </a:solidFill>
              </a:rPr>
              <a:t> </a:t>
            </a:r>
            <a:r>
              <a:rPr lang="en-GB" dirty="0" err="1">
                <a:solidFill>
                  <a:schemeClr val="tx2">
                    <a:lumMod val="60000"/>
                    <a:lumOff val="40000"/>
                  </a:schemeClr>
                </a:solidFill>
              </a:rPr>
              <a:t>geweest</a:t>
            </a:r>
            <a:r>
              <a:rPr lang="en-GB" dirty="0">
                <a:solidFill>
                  <a:schemeClr val="tx2">
                    <a:lumMod val="60000"/>
                    <a:lumOff val="40000"/>
                  </a:schemeClr>
                </a:solidFill>
              </a:rPr>
              <a:t>. </a:t>
            </a:r>
            <a:r>
              <a:rPr lang="en-GB" i="1" dirty="0" smtClean="0">
                <a:solidFill>
                  <a:schemeClr val="tx2">
                    <a:lumMod val="60000"/>
                    <a:lumOff val="40000"/>
                  </a:schemeClr>
                </a:solidFill>
              </a:rPr>
              <a:t>(</a:t>
            </a:r>
            <a:r>
              <a:rPr lang="en-GB" i="1" dirty="0">
                <a:solidFill>
                  <a:schemeClr val="tx2">
                    <a:lumMod val="60000"/>
                    <a:lumOff val="40000"/>
                  </a:schemeClr>
                </a:solidFill>
              </a:rPr>
              <a:t>PBN, L2, 2263-2266</a:t>
            </a:r>
            <a:r>
              <a:rPr lang="en-GB" i="1" dirty="0" smtClean="0">
                <a:solidFill>
                  <a:schemeClr val="tx2">
                    <a:lumMod val="60000"/>
                    <a:lumOff val="40000"/>
                  </a:schemeClr>
                </a:solidFill>
              </a:rPr>
              <a:t>)</a:t>
            </a:r>
          </a:p>
          <a:p>
            <a:pPr lvl="2"/>
            <a:r>
              <a:rPr lang="en-GB" dirty="0" smtClean="0"/>
              <a:t>‘it’s comparing to that </a:t>
            </a:r>
            <a:r>
              <a:rPr lang="en-GB" i="1" dirty="0" smtClean="0">
                <a:solidFill>
                  <a:schemeClr val="accent2">
                    <a:lumMod val="75000"/>
                  </a:schemeClr>
                </a:solidFill>
              </a:rPr>
              <a:t>marriage</a:t>
            </a:r>
            <a:r>
              <a:rPr lang="en-GB" dirty="0" smtClean="0"/>
              <a:t>, right? The Belgian state has been an </a:t>
            </a:r>
            <a:r>
              <a:rPr lang="en-GB" i="1" dirty="0" smtClean="0">
                <a:solidFill>
                  <a:srgbClr val="A3171E"/>
                </a:solidFill>
              </a:rPr>
              <a:t>arranged and forced marriage</a:t>
            </a:r>
            <a:endParaRPr lang="fr-FR" sz="3800" i="1" dirty="0"/>
          </a:p>
          <a:p>
            <a:pPr lvl="2"/>
            <a:r>
              <a:rPr lang="en-GB" dirty="0" smtClean="0">
                <a:solidFill>
                  <a:schemeClr val="tx2">
                    <a:lumMod val="60000"/>
                    <a:lumOff val="40000"/>
                  </a:schemeClr>
                </a:solidFill>
              </a:rPr>
              <a:t>« </a:t>
            </a:r>
            <a:r>
              <a:rPr lang="en-GB" dirty="0">
                <a:solidFill>
                  <a:schemeClr val="tx2">
                    <a:lumMod val="60000"/>
                    <a:lumOff val="40000"/>
                  </a:schemeClr>
                </a:solidFill>
              </a:rPr>
              <a:t>het is </a:t>
            </a:r>
            <a:r>
              <a:rPr lang="en-GB" dirty="0" err="1">
                <a:solidFill>
                  <a:schemeClr val="tx2">
                    <a:lumMod val="60000"/>
                    <a:lumOff val="40000"/>
                  </a:schemeClr>
                </a:solidFill>
              </a:rPr>
              <a:t>inderdaad</a:t>
            </a:r>
            <a:r>
              <a:rPr lang="en-GB" dirty="0">
                <a:solidFill>
                  <a:schemeClr val="tx2">
                    <a:lumMod val="60000"/>
                    <a:lumOff val="40000"/>
                  </a:schemeClr>
                </a:solidFill>
              </a:rPr>
              <a:t> </a:t>
            </a:r>
            <a:r>
              <a:rPr lang="en-GB" dirty="0" err="1">
                <a:solidFill>
                  <a:schemeClr val="tx2">
                    <a:lumMod val="60000"/>
                    <a:lumOff val="40000"/>
                  </a:schemeClr>
                </a:solidFill>
              </a:rPr>
              <a:t>een</a:t>
            </a:r>
            <a:r>
              <a:rPr lang="en-GB" dirty="0">
                <a:solidFill>
                  <a:schemeClr val="tx2">
                    <a:lumMod val="60000"/>
                    <a:lumOff val="40000"/>
                  </a:schemeClr>
                </a:solidFill>
              </a:rPr>
              <a:t> </a:t>
            </a:r>
            <a:r>
              <a:rPr lang="en-GB" i="1" u="sng" dirty="0" err="1">
                <a:solidFill>
                  <a:schemeClr val="tx2">
                    <a:lumMod val="60000"/>
                    <a:lumOff val="40000"/>
                  </a:schemeClr>
                </a:solidFill>
              </a:rPr>
              <a:t>gearrangeerd</a:t>
            </a:r>
            <a:r>
              <a:rPr lang="en-GB" i="1" u="sng" dirty="0">
                <a:solidFill>
                  <a:schemeClr val="tx2">
                    <a:lumMod val="60000"/>
                    <a:lumOff val="40000"/>
                  </a:schemeClr>
                </a:solidFill>
              </a:rPr>
              <a:t> </a:t>
            </a:r>
            <a:r>
              <a:rPr lang="en-GB" i="1" u="sng" dirty="0" err="1">
                <a:solidFill>
                  <a:schemeClr val="tx2">
                    <a:lumMod val="60000"/>
                    <a:lumOff val="40000"/>
                  </a:schemeClr>
                </a:solidFill>
              </a:rPr>
              <a:t>huwelijk</a:t>
            </a:r>
            <a:r>
              <a:rPr lang="en-GB" i="1" u="sng" dirty="0">
                <a:solidFill>
                  <a:schemeClr val="tx2">
                    <a:lumMod val="60000"/>
                    <a:lumOff val="40000"/>
                  </a:schemeClr>
                </a:solidFill>
              </a:rPr>
              <a:t> </a:t>
            </a:r>
            <a:r>
              <a:rPr lang="en-GB" dirty="0">
                <a:solidFill>
                  <a:schemeClr val="tx2">
                    <a:lumMod val="60000"/>
                    <a:lumOff val="40000"/>
                  </a:schemeClr>
                </a:solidFill>
              </a:rPr>
              <a:t>en het is </a:t>
            </a:r>
            <a:r>
              <a:rPr lang="en-GB" dirty="0" err="1">
                <a:solidFill>
                  <a:schemeClr val="tx2">
                    <a:lumMod val="60000"/>
                    <a:lumOff val="40000"/>
                  </a:schemeClr>
                </a:solidFill>
              </a:rPr>
              <a:t>gearrangeerd</a:t>
            </a:r>
            <a:r>
              <a:rPr lang="en-GB" dirty="0">
                <a:solidFill>
                  <a:schemeClr val="tx2">
                    <a:lumMod val="60000"/>
                    <a:lumOff val="40000"/>
                  </a:schemeClr>
                </a:solidFill>
              </a:rPr>
              <a:t> door de </a:t>
            </a:r>
            <a:r>
              <a:rPr lang="en-GB" dirty="0" err="1">
                <a:solidFill>
                  <a:schemeClr val="tx2">
                    <a:lumMod val="60000"/>
                    <a:lumOff val="40000"/>
                  </a:schemeClr>
                </a:solidFill>
              </a:rPr>
              <a:t>internationale</a:t>
            </a:r>
            <a:r>
              <a:rPr lang="en-GB" dirty="0">
                <a:solidFill>
                  <a:schemeClr val="tx2">
                    <a:lumMod val="60000"/>
                    <a:lumOff val="40000"/>
                  </a:schemeClr>
                </a:solidFill>
              </a:rPr>
              <a:t> </a:t>
            </a:r>
            <a:r>
              <a:rPr lang="en-GB" dirty="0" err="1">
                <a:solidFill>
                  <a:schemeClr val="tx2">
                    <a:lumMod val="60000"/>
                    <a:lumOff val="40000"/>
                  </a:schemeClr>
                </a:solidFill>
              </a:rPr>
              <a:t>gemeenschap</a:t>
            </a:r>
            <a:r>
              <a:rPr lang="en-GB" dirty="0">
                <a:solidFill>
                  <a:schemeClr val="tx2">
                    <a:lumMod val="60000"/>
                    <a:lumOff val="40000"/>
                  </a:schemeClr>
                </a:solidFill>
              </a:rPr>
              <a:t> </a:t>
            </a:r>
            <a:r>
              <a:rPr lang="en-GB" dirty="0" smtClean="0">
                <a:solidFill>
                  <a:schemeClr val="tx2">
                    <a:lumMod val="60000"/>
                    <a:lumOff val="40000"/>
                  </a:schemeClr>
                </a:solidFill>
              </a:rPr>
              <a:t>(</a:t>
            </a:r>
            <a:r>
              <a:rPr lang="en-GB" dirty="0">
                <a:solidFill>
                  <a:schemeClr val="tx2">
                    <a:lumMod val="60000"/>
                    <a:lumOff val="40000"/>
                  </a:schemeClr>
                </a:solidFill>
              </a:rPr>
              <a:t>PBN, L6, 2268-2269</a:t>
            </a:r>
            <a:r>
              <a:rPr lang="en-GB" dirty="0" smtClean="0">
                <a:solidFill>
                  <a:schemeClr val="tx2">
                    <a:lumMod val="60000"/>
                    <a:lumOff val="40000"/>
                  </a:schemeClr>
                </a:solidFill>
              </a:rPr>
              <a:t>)</a:t>
            </a:r>
          </a:p>
          <a:p>
            <a:pPr lvl="2"/>
            <a:r>
              <a:rPr lang="en-GB" sz="2400" dirty="0" smtClean="0"/>
              <a:t>“It is indeed an </a:t>
            </a:r>
            <a:r>
              <a:rPr lang="en-GB" sz="2400" i="1" dirty="0" smtClean="0">
                <a:solidFill>
                  <a:schemeClr val="accent2">
                    <a:lumMod val="75000"/>
                  </a:schemeClr>
                </a:solidFill>
              </a:rPr>
              <a:t>arranged marriage </a:t>
            </a:r>
            <a:r>
              <a:rPr lang="en-GB" sz="2400" dirty="0" smtClean="0"/>
              <a:t>and it has been arranged by the international community.”</a:t>
            </a:r>
            <a:endParaRPr lang="fr-FR" sz="2400" dirty="0"/>
          </a:p>
          <a:p>
            <a:pPr lvl="1"/>
            <a:endParaRPr lang="fr-FR" dirty="0"/>
          </a:p>
        </p:txBody>
      </p:sp>
    </p:spTree>
    <p:extLst>
      <p:ext uri="{BB962C8B-B14F-4D97-AF65-F5344CB8AC3E}">
        <p14:creationId xmlns:p14="http://schemas.microsoft.com/office/powerpoint/2010/main" val="5136175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a:t>Study</a:t>
            </a:r>
            <a:r>
              <a:rPr lang="fr-FR" dirty="0"/>
              <a:t> 1: </a:t>
            </a:r>
            <a:r>
              <a:rPr lang="fr-FR" dirty="0" err="1"/>
              <a:t>results</a:t>
            </a:r>
            <a:endParaRPr lang="fr-FR" dirty="0"/>
          </a:p>
        </p:txBody>
      </p:sp>
      <p:sp>
        <p:nvSpPr>
          <p:cNvPr id="3" name="Espace réservé du contenu 2"/>
          <p:cNvSpPr>
            <a:spLocks noGrp="1"/>
          </p:cNvSpPr>
          <p:nvPr>
            <p:ph sz="quarter" idx="13"/>
          </p:nvPr>
        </p:nvSpPr>
        <p:spPr/>
        <p:txBody>
          <a:bodyPr>
            <a:noAutofit/>
          </a:bodyPr>
          <a:lstStyle/>
          <a:p>
            <a:r>
              <a:rPr lang="fr-FR" sz="1400" dirty="0" err="1" smtClean="0"/>
              <a:t>Different</a:t>
            </a:r>
            <a:r>
              <a:rPr lang="fr-FR" sz="1400" dirty="0" smtClean="0"/>
              <a:t> </a:t>
            </a:r>
            <a:r>
              <a:rPr lang="fr-FR" sz="1400" dirty="0" err="1" smtClean="0"/>
              <a:t>kinds</a:t>
            </a:r>
            <a:r>
              <a:rPr lang="fr-FR" sz="1400" dirty="0" smtClean="0"/>
              <a:t> of </a:t>
            </a:r>
            <a:r>
              <a:rPr lang="fr-FR" sz="1400" dirty="0" err="1" smtClean="0"/>
              <a:t>marriage</a:t>
            </a:r>
            <a:endParaRPr lang="fr-FR" sz="1400" dirty="0" smtClean="0"/>
          </a:p>
          <a:p>
            <a:pPr lvl="1"/>
            <a:r>
              <a:rPr lang="fr-FR" sz="1400" cap="small" dirty="0" err="1" smtClean="0"/>
              <a:t>Belgian</a:t>
            </a:r>
            <a:r>
              <a:rPr lang="fr-FR" sz="1400" cap="small" dirty="0" smtClean="0"/>
              <a:t> </a:t>
            </a:r>
            <a:r>
              <a:rPr lang="fr-FR" sz="1400" cap="small" dirty="0" err="1" smtClean="0"/>
              <a:t>federalism</a:t>
            </a:r>
            <a:r>
              <a:rPr lang="fr-FR" sz="1400" cap="small" dirty="0" smtClean="0"/>
              <a:t> </a:t>
            </a:r>
            <a:r>
              <a:rPr lang="fr-FR" sz="1400" cap="small" dirty="0" err="1" smtClean="0"/>
              <a:t>is</a:t>
            </a:r>
            <a:r>
              <a:rPr lang="fr-FR" sz="1400" cap="small" dirty="0" smtClean="0"/>
              <a:t> a </a:t>
            </a:r>
            <a:r>
              <a:rPr lang="fr-FR" sz="1400" cap="small" dirty="0" err="1" smtClean="0"/>
              <a:t>marriage</a:t>
            </a:r>
            <a:r>
              <a:rPr lang="fr-FR" sz="1400" cap="small" dirty="0" smtClean="0"/>
              <a:t> for love</a:t>
            </a:r>
          </a:p>
          <a:p>
            <a:pPr lvl="2"/>
            <a:r>
              <a:rPr lang="en-GB" sz="1400" dirty="0" smtClean="0">
                <a:solidFill>
                  <a:schemeClr val="tx2">
                    <a:lumMod val="60000"/>
                    <a:lumOff val="40000"/>
                  </a:schemeClr>
                </a:solidFill>
              </a:rPr>
              <a:t>«</a:t>
            </a:r>
            <a:r>
              <a:rPr lang="en-GB" sz="1400" dirty="0">
                <a:solidFill>
                  <a:schemeClr val="tx2">
                    <a:lumMod val="60000"/>
                    <a:lumOff val="40000"/>
                  </a:schemeClr>
                </a:solidFill>
              </a:rPr>
              <a:t> (…) </a:t>
            </a:r>
            <a:r>
              <a:rPr lang="en-GB" sz="1400" dirty="0" err="1" smtClean="0">
                <a:solidFill>
                  <a:schemeClr val="tx2">
                    <a:lumMod val="60000"/>
                    <a:lumOff val="40000"/>
                  </a:schemeClr>
                </a:solidFill>
              </a:rPr>
              <a:t>Moi</a:t>
            </a:r>
            <a:r>
              <a:rPr lang="en-GB" sz="1400" dirty="0" smtClean="0">
                <a:solidFill>
                  <a:schemeClr val="tx2">
                    <a:lumMod val="60000"/>
                    <a:lumOff val="40000"/>
                  </a:schemeClr>
                </a:solidFill>
              </a:rPr>
              <a:t> </a:t>
            </a:r>
            <a:r>
              <a:rPr lang="en-GB" sz="1400" dirty="0">
                <a:solidFill>
                  <a:schemeClr val="tx2">
                    <a:lumMod val="60000"/>
                    <a:lumOff val="40000"/>
                  </a:schemeClr>
                </a:solidFill>
              </a:rPr>
              <a:t>je le </a:t>
            </a:r>
            <a:r>
              <a:rPr lang="en-GB" sz="1400" dirty="0" err="1">
                <a:solidFill>
                  <a:schemeClr val="tx2">
                    <a:lumMod val="60000"/>
                    <a:lumOff val="40000"/>
                  </a:schemeClr>
                </a:solidFill>
              </a:rPr>
              <a:t>sens</a:t>
            </a:r>
            <a:r>
              <a:rPr lang="en-GB" sz="1400" dirty="0">
                <a:solidFill>
                  <a:schemeClr val="tx2">
                    <a:lumMod val="60000"/>
                    <a:lumOff val="40000"/>
                  </a:schemeClr>
                </a:solidFill>
              </a:rPr>
              <a:t> le </a:t>
            </a:r>
            <a:r>
              <a:rPr lang="en-GB" sz="1400" i="1" u="sng" dirty="0">
                <a:solidFill>
                  <a:schemeClr val="tx2">
                    <a:lumMod val="60000"/>
                    <a:lumOff val="40000"/>
                  </a:schemeClr>
                </a:solidFill>
              </a:rPr>
              <a:t>sentiment</a:t>
            </a:r>
            <a:r>
              <a:rPr lang="en-GB" sz="1400" dirty="0">
                <a:solidFill>
                  <a:schemeClr val="tx2">
                    <a:lumMod val="60000"/>
                    <a:lumOff val="40000"/>
                  </a:schemeClr>
                </a:solidFill>
              </a:rPr>
              <a:t> national belge, </a:t>
            </a:r>
            <a:r>
              <a:rPr lang="en-GB" sz="1400" dirty="0" err="1">
                <a:solidFill>
                  <a:schemeClr val="tx2">
                    <a:lumMod val="60000"/>
                    <a:lumOff val="40000"/>
                  </a:schemeClr>
                </a:solidFill>
              </a:rPr>
              <a:t>absolument</a:t>
            </a:r>
            <a:r>
              <a:rPr lang="en-GB" sz="1400" dirty="0">
                <a:solidFill>
                  <a:schemeClr val="tx2">
                    <a:lumMod val="60000"/>
                    <a:lumOff val="40000"/>
                  </a:schemeClr>
                </a:solidFill>
              </a:rPr>
              <a:t>. </a:t>
            </a:r>
            <a:r>
              <a:rPr lang="en-GB" sz="1400" dirty="0" err="1">
                <a:solidFill>
                  <a:schemeClr val="tx2">
                    <a:lumMod val="60000"/>
                    <a:lumOff val="40000"/>
                  </a:schemeClr>
                </a:solidFill>
              </a:rPr>
              <a:t>C’est</a:t>
            </a:r>
            <a:r>
              <a:rPr lang="en-GB" sz="1400" u="sng" dirty="0">
                <a:solidFill>
                  <a:schemeClr val="tx2">
                    <a:lumMod val="60000"/>
                    <a:lumOff val="40000"/>
                  </a:schemeClr>
                </a:solidFill>
              </a:rPr>
              <a:t> </a:t>
            </a:r>
            <a:r>
              <a:rPr lang="en-GB" sz="1400" i="1" u="sng" dirty="0">
                <a:solidFill>
                  <a:schemeClr val="tx2">
                    <a:lumMod val="60000"/>
                    <a:lumOff val="40000"/>
                  </a:schemeClr>
                </a:solidFill>
              </a:rPr>
              <a:t>sentimental</a:t>
            </a:r>
            <a:r>
              <a:rPr lang="en-GB" sz="1400" u="sng" dirty="0">
                <a:solidFill>
                  <a:schemeClr val="tx2">
                    <a:lumMod val="60000"/>
                    <a:lumOff val="40000"/>
                  </a:schemeClr>
                </a:solidFill>
              </a:rPr>
              <a:t> </a:t>
            </a:r>
            <a:r>
              <a:rPr lang="en-GB" sz="1400" dirty="0" err="1">
                <a:solidFill>
                  <a:schemeClr val="tx2">
                    <a:lumMod val="60000"/>
                    <a:lumOff val="40000"/>
                  </a:schemeClr>
                </a:solidFill>
              </a:rPr>
              <a:t>peut-être</a:t>
            </a:r>
            <a:r>
              <a:rPr lang="en-GB" sz="1400" dirty="0">
                <a:solidFill>
                  <a:schemeClr val="tx2">
                    <a:lumMod val="60000"/>
                    <a:lumOff val="40000"/>
                  </a:schemeClr>
                </a:solidFill>
              </a:rPr>
              <a:t>, </a:t>
            </a:r>
            <a:r>
              <a:rPr lang="en-GB" sz="1400" dirty="0" err="1">
                <a:solidFill>
                  <a:schemeClr val="tx2">
                    <a:lumMod val="60000"/>
                    <a:lumOff val="40000"/>
                  </a:schemeClr>
                </a:solidFill>
              </a:rPr>
              <a:t>même</a:t>
            </a:r>
            <a:r>
              <a:rPr lang="en-GB" sz="1400" dirty="0">
                <a:solidFill>
                  <a:schemeClr val="tx2">
                    <a:lumMod val="60000"/>
                    <a:lumOff val="40000"/>
                  </a:schemeClr>
                </a:solidFill>
              </a:rPr>
              <a:t> </a:t>
            </a:r>
            <a:r>
              <a:rPr lang="en-GB" sz="1400" dirty="0" err="1">
                <a:solidFill>
                  <a:schemeClr val="tx2">
                    <a:lumMod val="60000"/>
                    <a:lumOff val="40000"/>
                  </a:schemeClr>
                </a:solidFill>
              </a:rPr>
              <a:t>caractériel</a:t>
            </a:r>
            <a:r>
              <a:rPr lang="en-GB" sz="1400" dirty="0">
                <a:solidFill>
                  <a:schemeClr val="tx2">
                    <a:lumMod val="60000"/>
                    <a:lumOff val="40000"/>
                  </a:schemeClr>
                </a:solidFill>
              </a:rPr>
              <a:t>, </a:t>
            </a:r>
            <a:r>
              <a:rPr lang="en-GB" sz="1400" dirty="0" err="1">
                <a:solidFill>
                  <a:schemeClr val="tx2">
                    <a:lumMod val="60000"/>
                    <a:lumOff val="40000"/>
                  </a:schemeClr>
                </a:solidFill>
              </a:rPr>
              <a:t>j’en</a:t>
            </a:r>
            <a:r>
              <a:rPr lang="en-GB" sz="1400" dirty="0">
                <a:solidFill>
                  <a:schemeClr val="tx2">
                    <a:lumMod val="60000"/>
                    <a:lumOff val="40000"/>
                  </a:schemeClr>
                </a:solidFill>
              </a:rPr>
              <a:t> sais </a:t>
            </a:r>
            <a:r>
              <a:rPr lang="en-GB" sz="1400" dirty="0" err="1">
                <a:solidFill>
                  <a:schemeClr val="tx2">
                    <a:lumMod val="60000"/>
                    <a:lumOff val="40000"/>
                  </a:schemeClr>
                </a:solidFill>
              </a:rPr>
              <a:t>rien</a:t>
            </a:r>
            <a:r>
              <a:rPr lang="en-GB" sz="1400" dirty="0" smtClean="0">
                <a:solidFill>
                  <a:schemeClr val="tx2">
                    <a:lumMod val="60000"/>
                    <a:lumOff val="40000"/>
                  </a:schemeClr>
                </a:solidFill>
              </a:rPr>
              <a:t>.» </a:t>
            </a:r>
            <a:r>
              <a:rPr lang="en-GB" sz="1400" dirty="0">
                <a:solidFill>
                  <a:schemeClr val="tx2">
                    <a:lumMod val="60000"/>
                    <a:lumOff val="40000"/>
                  </a:schemeClr>
                </a:solidFill>
              </a:rPr>
              <a:t>(PBF, B2, 1097-1099</a:t>
            </a:r>
            <a:r>
              <a:rPr lang="en-GB" sz="1400" dirty="0" smtClean="0">
                <a:solidFill>
                  <a:schemeClr val="tx2">
                    <a:lumMod val="60000"/>
                    <a:lumOff val="40000"/>
                  </a:schemeClr>
                </a:solidFill>
              </a:rPr>
              <a:t>)</a:t>
            </a:r>
          </a:p>
          <a:p>
            <a:pPr lvl="2"/>
            <a:r>
              <a:rPr lang="en-GB" sz="1400" dirty="0" smtClean="0"/>
              <a:t>I can feel </a:t>
            </a:r>
            <a:r>
              <a:rPr lang="en-GB" sz="1400" i="1" dirty="0" smtClean="0"/>
              <a:t>the </a:t>
            </a:r>
            <a:r>
              <a:rPr lang="en-GB" sz="1400" i="1" dirty="0" smtClean="0">
                <a:solidFill>
                  <a:schemeClr val="accent2">
                    <a:lumMod val="75000"/>
                  </a:schemeClr>
                </a:solidFill>
              </a:rPr>
              <a:t>Belgian national feeling</a:t>
            </a:r>
            <a:r>
              <a:rPr lang="en-GB" sz="1400" dirty="0" smtClean="0"/>
              <a:t>, yes </a:t>
            </a:r>
            <a:r>
              <a:rPr lang="en-GB" sz="1400" dirty="0" err="1" smtClean="0"/>
              <a:t>defintely</a:t>
            </a:r>
            <a:r>
              <a:rPr lang="en-GB" sz="1400" dirty="0" smtClean="0"/>
              <a:t>. It’s perhaps </a:t>
            </a:r>
            <a:r>
              <a:rPr lang="en-GB" sz="1400" i="1" dirty="0" smtClean="0">
                <a:solidFill>
                  <a:srgbClr val="A3171E"/>
                </a:solidFill>
              </a:rPr>
              <a:t>sentimental</a:t>
            </a:r>
            <a:r>
              <a:rPr lang="en-GB" sz="1400" dirty="0" smtClean="0">
                <a:solidFill>
                  <a:srgbClr val="A3171E"/>
                </a:solidFill>
              </a:rPr>
              <a:t>,</a:t>
            </a:r>
            <a:r>
              <a:rPr lang="en-GB" sz="1400" dirty="0" smtClean="0"/>
              <a:t> or even </a:t>
            </a:r>
            <a:r>
              <a:rPr lang="en-GB" sz="1400" i="1" dirty="0" smtClean="0">
                <a:solidFill>
                  <a:srgbClr val="A3171E"/>
                </a:solidFill>
              </a:rPr>
              <a:t>emotional</a:t>
            </a:r>
            <a:r>
              <a:rPr lang="en-GB" sz="1400" dirty="0" smtClean="0"/>
              <a:t>, I don’t know</a:t>
            </a:r>
          </a:p>
          <a:p>
            <a:pPr lvl="1"/>
            <a:r>
              <a:rPr lang="en-GB" sz="1400" cap="small" dirty="0" smtClean="0"/>
              <a:t>Belgian federalism is a marriage of convenience</a:t>
            </a:r>
          </a:p>
          <a:p>
            <a:pPr lvl="2"/>
            <a:r>
              <a:rPr lang="en-GB" sz="1400" dirty="0" smtClean="0">
                <a:solidFill>
                  <a:schemeClr val="tx2">
                    <a:lumMod val="60000"/>
                    <a:lumOff val="40000"/>
                  </a:schemeClr>
                </a:solidFill>
              </a:rPr>
              <a:t>« </a:t>
            </a:r>
            <a:r>
              <a:rPr lang="en-GB" sz="1400" dirty="0">
                <a:solidFill>
                  <a:schemeClr val="tx2">
                    <a:lumMod val="60000"/>
                    <a:lumOff val="40000"/>
                  </a:schemeClr>
                </a:solidFill>
              </a:rPr>
              <a:t>Pour </a:t>
            </a:r>
            <a:r>
              <a:rPr lang="en-GB" sz="1400" dirty="0" err="1">
                <a:solidFill>
                  <a:schemeClr val="tx2">
                    <a:lumMod val="60000"/>
                    <a:lumOff val="40000"/>
                  </a:schemeClr>
                </a:solidFill>
              </a:rPr>
              <a:t>moi</a:t>
            </a:r>
            <a:r>
              <a:rPr lang="en-GB" sz="1400" dirty="0">
                <a:solidFill>
                  <a:schemeClr val="tx2">
                    <a:lumMod val="60000"/>
                    <a:lumOff val="40000"/>
                  </a:schemeClr>
                </a:solidFill>
              </a:rPr>
              <a:t>, </a:t>
            </a:r>
            <a:r>
              <a:rPr lang="en-GB" sz="1400" dirty="0" err="1">
                <a:solidFill>
                  <a:schemeClr val="tx2">
                    <a:lumMod val="60000"/>
                    <a:lumOff val="40000"/>
                  </a:schemeClr>
                </a:solidFill>
              </a:rPr>
              <a:t>c’est</a:t>
            </a:r>
            <a:r>
              <a:rPr lang="en-GB" sz="1400" dirty="0">
                <a:solidFill>
                  <a:schemeClr val="tx2">
                    <a:lumMod val="60000"/>
                    <a:lumOff val="40000"/>
                  </a:schemeClr>
                </a:solidFill>
              </a:rPr>
              <a:t> </a:t>
            </a:r>
            <a:r>
              <a:rPr lang="en-GB" sz="1400" dirty="0" err="1">
                <a:solidFill>
                  <a:schemeClr val="tx2">
                    <a:lumMod val="60000"/>
                    <a:lumOff val="40000"/>
                  </a:schemeClr>
                </a:solidFill>
              </a:rPr>
              <a:t>plutôt</a:t>
            </a:r>
            <a:r>
              <a:rPr lang="en-GB" sz="1400" dirty="0">
                <a:solidFill>
                  <a:schemeClr val="tx2">
                    <a:lumMod val="60000"/>
                    <a:lumOff val="40000"/>
                  </a:schemeClr>
                </a:solidFill>
              </a:rPr>
              <a:t>, </a:t>
            </a:r>
            <a:r>
              <a:rPr lang="en-GB" sz="1400" dirty="0" err="1">
                <a:solidFill>
                  <a:schemeClr val="tx2">
                    <a:lumMod val="60000"/>
                    <a:lumOff val="40000"/>
                  </a:schemeClr>
                </a:solidFill>
              </a:rPr>
              <a:t>une</a:t>
            </a:r>
            <a:r>
              <a:rPr lang="en-GB" sz="1400" dirty="0">
                <a:solidFill>
                  <a:schemeClr val="tx2">
                    <a:lumMod val="60000"/>
                    <a:lumOff val="40000"/>
                  </a:schemeClr>
                </a:solidFill>
              </a:rPr>
              <a:t> solution, </a:t>
            </a:r>
            <a:r>
              <a:rPr lang="en-GB" sz="1400" dirty="0" err="1">
                <a:solidFill>
                  <a:schemeClr val="tx2">
                    <a:lumMod val="60000"/>
                    <a:lumOff val="40000"/>
                  </a:schemeClr>
                </a:solidFill>
              </a:rPr>
              <a:t>c’est</a:t>
            </a:r>
            <a:r>
              <a:rPr lang="en-GB" sz="1400" dirty="0">
                <a:solidFill>
                  <a:schemeClr val="tx2">
                    <a:lumMod val="60000"/>
                    <a:lumOff val="40000"/>
                  </a:schemeClr>
                </a:solidFill>
              </a:rPr>
              <a:t> essayer de </a:t>
            </a:r>
            <a:r>
              <a:rPr lang="en-GB" sz="1400" i="1" dirty="0" err="1">
                <a:solidFill>
                  <a:schemeClr val="tx2">
                    <a:lumMod val="60000"/>
                    <a:lumOff val="40000"/>
                  </a:schemeClr>
                </a:solidFill>
              </a:rPr>
              <a:t>rassembler</a:t>
            </a:r>
            <a:r>
              <a:rPr lang="en-GB" sz="1400" i="1" dirty="0">
                <a:solidFill>
                  <a:schemeClr val="tx2">
                    <a:lumMod val="60000"/>
                    <a:lumOff val="40000"/>
                  </a:schemeClr>
                </a:solidFill>
              </a:rPr>
              <a:t> </a:t>
            </a:r>
            <a:r>
              <a:rPr lang="en-GB" sz="1400" i="1" dirty="0" err="1">
                <a:solidFill>
                  <a:schemeClr val="tx2">
                    <a:lumMod val="60000"/>
                    <a:lumOff val="40000"/>
                  </a:schemeClr>
                </a:solidFill>
              </a:rPr>
              <a:t>deux</a:t>
            </a:r>
            <a:r>
              <a:rPr lang="en-GB" sz="1400" i="1" dirty="0">
                <a:solidFill>
                  <a:schemeClr val="tx2">
                    <a:lumMod val="60000"/>
                    <a:lumOff val="40000"/>
                  </a:schemeClr>
                </a:solidFill>
              </a:rPr>
              <a:t> parties qui ne </a:t>
            </a:r>
            <a:r>
              <a:rPr lang="en-GB" sz="1400" i="1" dirty="0" err="1">
                <a:solidFill>
                  <a:schemeClr val="tx2">
                    <a:lumMod val="60000"/>
                    <a:lumOff val="40000"/>
                  </a:schemeClr>
                </a:solidFill>
              </a:rPr>
              <a:t>sont</a:t>
            </a:r>
            <a:r>
              <a:rPr lang="en-GB" sz="1400" i="1" dirty="0">
                <a:solidFill>
                  <a:schemeClr val="tx2">
                    <a:lumMod val="60000"/>
                    <a:lumOff val="40000"/>
                  </a:schemeClr>
                </a:solidFill>
              </a:rPr>
              <a:t> pas </a:t>
            </a:r>
            <a:r>
              <a:rPr lang="en-GB" sz="1400" i="1" dirty="0" err="1">
                <a:solidFill>
                  <a:schemeClr val="tx2">
                    <a:lumMod val="60000"/>
                    <a:lumOff val="40000"/>
                  </a:schemeClr>
                </a:solidFill>
              </a:rPr>
              <a:t>forcément</a:t>
            </a:r>
            <a:r>
              <a:rPr lang="en-GB" sz="1400" i="1" dirty="0">
                <a:solidFill>
                  <a:schemeClr val="tx2">
                    <a:lumMod val="60000"/>
                    <a:lumOff val="40000"/>
                  </a:schemeClr>
                </a:solidFill>
              </a:rPr>
              <a:t> les </a:t>
            </a:r>
            <a:r>
              <a:rPr lang="en-GB" sz="1400" i="1" dirty="0" err="1">
                <a:solidFill>
                  <a:schemeClr val="tx2">
                    <a:lumMod val="60000"/>
                    <a:lumOff val="40000"/>
                  </a:schemeClr>
                </a:solidFill>
              </a:rPr>
              <a:t>mêmes</a:t>
            </a:r>
            <a:r>
              <a:rPr lang="en-GB" sz="1400" i="1" dirty="0">
                <a:solidFill>
                  <a:schemeClr val="tx2">
                    <a:lumMod val="60000"/>
                    <a:lumOff val="40000"/>
                  </a:schemeClr>
                </a:solidFill>
              </a:rPr>
              <a:t>.</a:t>
            </a:r>
            <a:r>
              <a:rPr lang="en-GB" sz="1400" dirty="0">
                <a:solidFill>
                  <a:schemeClr val="tx2">
                    <a:lumMod val="60000"/>
                    <a:lumOff val="40000"/>
                  </a:schemeClr>
                </a:solidFill>
              </a:rPr>
              <a:t> » (PBF, B6, 375-376</a:t>
            </a:r>
            <a:r>
              <a:rPr lang="en-GB" sz="1400" dirty="0" smtClean="0">
                <a:solidFill>
                  <a:schemeClr val="tx2">
                    <a:lumMod val="60000"/>
                    <a:lumOff val="40000"/>
                  </a:schemeClr>
                </a:solidFill>
              </a:rPr>
              <a:t>)</a:t>
            </a:r>
          </a:p>
          <a:p>
            <a:pPr lvl="2"/>
            <a:r>
              <a:rPr lang="en-GB" sz="1400" dirty="0" smtClean="0"/>
              <a:t>A</a:t>
            </a:r>
            <a:r>
              <a:rPr lang="fr-FR" sz="1400" dirty="0" err="1" smtClean="0"/>
              <a:t>ccording</a:t>
            </a:r>
            <a:r>
              <a:rPr lang="fr-FR" sz="1400" dirty="0" smtClean="0"/>
              <a:t> to me, </a:t>
            </a:r>
            <a:r>
              <a:rPr lang="fr-FR" sz="1400" dirty="0" err="1" smtClean="0"/>
              <a:t>it’s</a:t>
            </a:r>
            <a:r>
              <a:rPr lang="fr-FR" sz="1400" dirty="0" smtClean="0"/>
              <a:t> more a solution, </a:t>
            </a:r>
            <a:r>
              <a:rPr lang="fr-FR" sz="1400" dirty="0" err="1" smtClean="0"/>
              <a:t>it’s</a:t>
            </a:r>
            <a:r>
              <a:rPr lang="fr-FR" sz="1400" dirty="0" smtClean="0"/>
              <a:t> </a:t>
            </a:r>
            <a:r>
              <a:rPr lang="fr-FR" sz="1400" dirty="0" err="1" smtClean="0"/>
              <a:t>trying</a:t>
            </a:r>
            <a:r>
              <a:rPr lang="fr-FR" sz="1400" dirty="0" smtClean="0"/>
              <a:t> </a:t>
            </a:r>
            <a:r>
              <a:rPr lang="fr-FR" sz="1400" i="1" dirty="0" smtClean="0">
                <a:solidFill>
                  <a:schemeClr val="accent2">
                    <a:lumMod val="75000"/>
                  </a:schemeClr>
                </a:solidFill>
              </a:rPr>
              <a:t>to put </a:t>
            </a:r>
            <a:r>
              <a:rPr lang="fr-FR" sz="1400" i="1" dirty="0" err="1" smtClean="0">
                <a:solidFill>
                  <a:schemeClr val="accent2">
                    <a:lumMod val="75000"/>
                  </a:schemeClr>
                </a:solidFill>
              </a:rPr>
              <a:t>two</a:t>
            </a:r>
            <a:r>
              <a:rPr lang="fr-FR" sz="1400" i="1" dirty="0" smtClean="0">
                <a:solidFill>
                  <a:schemeClr val="accent2">
                    <a:lumMod val="75000"/>
                  </a:schemeClr>
                </a:solidFill>
              </a:rPr>
              <a:t> parts </a:t>
            </a:r>
            <a:r>
              <a:rPr lang="fr-FR" sz="1400" i="1" dirty="0" err="1" smtClean="0">
                <a:solidFill>
                  <a:schemeClr val="accent2">
                    <a:lumMod val="75000"/>
                  </a:schemeClr>
                </a:solidFill>
              </a:rPr>
              <a:t>together</a:t>
            </a:r>
            <a:r>
              <a:rPr lang="fr-FR" sz="1400" i="1" dirty="0" smtClean="0">
                <a:solidFill>
                  <a:schemeClr val="accent2">
                    <a:lumMod val="75000"/>
                  </a:schemeClr>
                </a:solidFill>
              </a:rPr>
              <a:t> </a:t>
            </a:r>
            <a:r>
              <a:rPr lang="fr-FR" sz="1400" i="1" dirty="0" err="1" smtClean="0">
                <a:solidFill>
                  <a:schemeClr val="accent2">
                    <a:lumMod val="75000"/>
                  </a:schemeClr>
                </a:solidFill>
              </a:rPr>
              <a:t>that</a:t>
            </a:r>
            <a:r>
              <a:rPr lang="fr-FR" sz="1400" i="1" dirty="0" smtClean="0">
                <a:solidFill>
                  <a:schemeClr val="accent2">
                    <a:lumMod val="75000"/>
                  </a:schemeClr>
                </a:solidFill>
              </a:rPr>
              <a:t> are not </a:t>
            </a:r>
            <a:r>
              <a:rPr lang="fr-FR" sz="1400" i="1" dirty="0" err="1" smtClean="0">
                <a:solidFill>
                  <a:schemeClr val="accent2">
                    <a:lumMod val="75000"/>
                  </a:schemeClr>
                </a:solidFill>
              </a:rPr>
              <a:t>necessarily</a:t>
            </a:r>
            <a:r>
              <a:rPr lang="fr-FR" sz="1400" i="1" dirty="0" smtClean="0">
                <a:solidFill>
                  <a:schemeClr val="accent2">
                    <a:lumMod val="75000"/>
                  </a:schemeClr>
                </a:solidFill>
              </a:rPr>
              <a:t> the same</a:t>
            </a:r>
            <a:endParaRPr lang="fr-FR" sz="1400" i="1" dirty="0">
              <a:solidFill>
                <a:schemeClr val="accent2">
                  <a:lumMod val="75000"/>
                </a:schemeClr>
              </a:solidFill>
            </a:endParaRPr>
          </a:p>
          <a:p>
            <a:pPr lvl="2"/>
            <a:r>
              <a:rPr lang="en-GB" sz="1400" dirty="0" err="1" smtClean="0">
                <a:solidFill>
                  <a:schemeClr val="tx2">
                    <a:lumMod val="60000"/>
                    <a:lumOff val="40000"/>
                  </a:schemeClr>
                </a:solidFill>
              </a:rPr>
              <a:t>parce</a:t>
            </a:r>
            <a:r>
              <a:rPr lang="en-GB" sz="1400" dirty="0" smtClean="0">
                <a:solidFill>
                  <a:schemeClr val="tx2">
                    <a:lumMod val="60000"/>
                    <a:lumOff val="40000"/>
                  </a:schemeClr>
                </a:solidFill>
              </a:rPr>
              <a:t> </a:t>
            </a:r>
            <a:r>
              <a:rPr lang="en-GB" sz="1400" dirty="0" err="1">
                <a:solidFill>
                  <a:schemeClr val="tx2">
                    <a:lumMod val="60000"/>
                    <a:lumOff val="40000"/>
                  </a:schemeClr>
                </a:solidFill>
              </a:rPr>
              <a:t>que</a:t>
            </a:r>
            <a:r>
              <a:rPr lang="en-GB" sz="1400" dirty="0">
                <a:solidFill>
                  <a:schemeClr val="tx2">
                    <a:lumMod val="60000"/>
                    <a:lumOff val="40000"/>
                  </a:schemeClr>
                </a:solidFill>
              </a:rPr>
              <a:t> le </a:t>
            </a:r>
            <a:r>
              <a:rPr lang="en-GB" sz="1400" dirty="0" err="1">
                <a:solidFill>
                  <a:schemeClr val="tx2">
                    <a:lumMod val="60000"/>
                    <a:lumOff val="40000"/>
                  </a:schemeClr>
                </a:solidFill>
              </a:rPr>
              <a:t>fédéralisme</a:t>
            </a:r>
            <a:r>
              <a:rPr lang="en-GB" sz="1400" dirty="0">
                <a:solidFill>
                  <a:schemeClr val="tx2">
                    <a:lumMod val="60000"/>
                    <a:lumOff val="40000"/>
                  </a:schemeClr>
                </a:solidFill>
              </a:rPr>
              <a:t>, </a:t>
            </a:r>
            <a:r>
              <a:rPr lang="en-GB" sz="1400" dirty="0" err="1">
                <a:solidFill>
                  <a:schemeClr val="tx2">
                    <a:lumMod val="60000"/>
                    <a:lumOff val="40000"/>
                  </a:schemeClr>
                </a:solidFill>
              </a:rPr>
              <a:t>c’est</a:t>
            </a:r>
            <a:r>
              <a:rPr lang="en-GB" sz="1400" dirty="0">
                <a:solidFill>
                  <a:schemeClr val="tx2">
                    <a:lumMod val="60000"/>
                    <a:lumOff val="40000"/>
                  </a:schemeClr>
                </a:solidFill>
              </a:rPr>
              <a:t> </a:t>
            </a:r>
            <a:r>
              <a:rPr lang="en-GB" sz="1400" dirty="0" err="1">
                <a:solidFill>
                  <a:schemeClr val="tx2">
                    <a:lumMod val="60000"/>
                    <a:lumOff val="40000"/>
                  </a:schemeClr>
                </a:solidFill>
              </a:rPr>
              <a:t>peut-être</a:t>
            </a:r>
            <a:r>
              <a:rPr lang="en-GB" sz="1400" dirty="0">
                <a:solidFill>
                  <a:schemeClr val="tx2">
                    <a:lumMod val="60000"/>
                    <a:lumOff val="40000"/>
                  </a:schemeClr>
                </a:solidFill>
              </a:rPr>
              <a:t> essayer </a:t>
            </a:r>
            <a:r>
              <a:rPr lang="en-GB" sz="1400" i="1" u="sng" dirty="0">
                <a:solidFill>
                  <a:schemeClr val="tx2">
                    <a:lumMod val="60000"/>
                    <a:lumOff val="40000"/>
                  </a:schemeClr>
                </a:solidFill>
              </a:rPr>
              <a:t>de faire vivre ensemble des gens </a:t>
            </a:r>
            <a:r>
              <a:rPr lang="en-GB" sz="1400" i="1" u="sng" dirty="0" err="1">
                <a:solidFill>
                  <a:schemeClr val="tx2">
                    <a:lumMod val="60000"/>
                    <a:lumOff val="40000"/>
                  </a:schemeClr>
                </a:solidFill>
              </a:rPr>
              <a:t>différents</a:t>
            </a:r>
            <a:r>
              <a:rPr lang="en-GB" sz="1400" i="1" u="sng" dirty="0">
                <a:solidFill>
                  <a:schemeClr val="tx2">
                    <a:lumMod val="60000"/>
                    <a:lumOff val="40000"/>
                  </a:schemeClr>
                </a:solidFill>
              </a:rPr>
              <a:t> </a:t>
            </a:r>
            <a:r>
              <a:rPr lang="en-GB" sz="1400" dirty="0" err="1">
                <a:solidFill>
                  <a:schemeClr val="tx2">
                    <a:lumMod val="60000"/>
                    <a:lumOff val="40000"/>
                  </a:schemeClr>
                </a:solidFill>
              </a:rPr>
              <a:t>dans</a:t>
            </a:r>
            <a:r>
              <a:rPr lang="en-GB" sz="1400" dirty="0">
                <a:solidFill>
                  <a:schemeClr val="tx2">
                    <a:lumMod val="60000"/>
                    <a:lumOff val="40000"/>
                  </a:schemeClr>
                </a:solidFill>
              </a:rPr>
              <a:t> un </a:t>
            </a:r>
            <a:r>
              <a:rPr lang="en-GB" sz="1400" dirty="0" err="1">
                <a:solidFill>
                  <a:schemeClr val="tx2">
                    <a:lumMod val="60000"/>
                    <a:lumOff val="40000"/>
                  </a:schemeClr>
                </a:solidFill>
              </a:rPr>
              <a:t>même</a:t>
            </a:r>
            <a:r>
              <a:rPr lang="en-GB" sz="1400" dirty="0">
                <a:solidFill>
                  <a:schemeClr val="tx2">
                    <a:lumMod val="60000"/>
                    <a:lumOff val="40000"/>
                  </a:schemeClr>
                </a:solidFill>
              </a:rPr>
              <a:t> </a:t>
            </a:r>
            <a:r>
              <a:rPr lang="en-GB" sz="1400" dirty="0" err="1">
                <a:solidFill>
                  <a:schemeClr val="tx2">
                    <a:lumMod val="60000"/>
                    <a:lumOff val="40000"/>
                  </a:schemeClr>
                </a:solidFill>
              </a:rPr>
              <a:t>état</a:t>
            </a:r>
            <a:r>
              <a:rPr lang="en-GB" sz="1400" dirty="0">
                <a:solidFill>
                  <a:schemeClr val="tx2">
                    <a:lumMod val="60000"/>
                    <a:lumOff val="40000"/>
                  </a:schemeClr>
                </a:solidFill>
              </a:rPr>
              <a:t> pour ne pas </a:t>
            </a:r>
            <a:r>
              <a:rPr lang="en-GB" sz="1400" dirty="0" err="1">
                <a:solidFill>
                  <a:schemeClr val="tx2">
                    <a:lumMod val="60000"/>
                    <a:lumOff val="40000"/>
                  </a:schemeClr>
                </a:solidFill>
              </a:rPr>
              <a:t>qu’il</a:t>
            </a:r>
            <a:r>
              <a:rPr lang="en-GB" sz="1400" dirty="0">
                <a:solidFill>
                  <a:schemeClr val="tx2">
                    <a:lumMod val="60000"/>
                    <a:lumOff val="40000"/>
                  </a:schemeClr>
                </a:solidFill>
              </a:rPr>
              <a:t> y ait de </a:t>
            </a:r>
            <a:r>
              <a:rPr lang="en-GB" sz="1400" dirty="0" err="1">
                <a:solidFill>
                  <a:schemeClr val="tx2">
                    <a:lumMod val="60000"/>
                    <a:lumOff val="40000"/>
                  </a:schemeClr>
                </a:solidFill>
              </a:rPr>
              <a:t>séparation</a:t>
            </a:r>
            <a:r>
              <a:rPr lang="en-GB" sz="1400" dirty="0">
                <a:solidFill>
                  <a:schemeClr val="tx2">
                    <a:lumMod val="60000"/>
                    <a:lumOff val="40000"/>
                  </a:schemeClr>
                </a:solidFill>
              </a:rPr>
              <a:t>. » (PBF, B3, 142-144</a:t>
            </a:r>
            <a:r>
              <a:rPr lang="en-GB" sz="1400" dirty="0" smtClean="0">
                <a:solidFill>
                  <a:schemeClr val="tx2">
                    <a:lumMod val="60000"/>
                    <a:lumOff val="40000"/>
                  </a:schemeClr>
                </a:solidFill>
              </a:rPr>
              <a:t>)</a:t>
            </a:r>
          </a:p>
          <a:p>
            <a:pPr lvl="2"/>
            <a:r>
              <a:rPr lang="en-GB" sz="1400" dirty="0" smtClean="0"/>
              <a:t>Because federalism is perhaps trying to </a:t>
            </a:r>
            <a:r>
              <a:rPr lang="en-GB" sz="1400" i="1" dirty="0" smtClean="0">
                <a:solidFill>
                  <a:schemeClr val="accent2">
                    <a:lumMod val="75000"/>
                  </a:schemeClr>
                </a:solidFill>
              </a:rPr>
              <a:t>make different people live together</a:t>
            </a:r>
            <a:r>
              <a:rPr lang="en-GB" sz="1400" dirty="0" smtClean="0"/>
              <a:t> in a same state to avoid the splitting (of the country)</a:t>
            </a:r>
            <a:endParaRPr lang="fr-FR" sz="1400" dirty="0"/>
          </a:p>
        </p:txBody>
      </p:sp>
    </p:spTree>
    <p:extLst>
      <p:ext uri="{BB962C8B-B14F-4D97-AF65-F5344CB8AC3E}">
        <p14:creationId xmlns:p14="http://schemas.microsoft.com/office/powerpoint/2010/main" val="41030276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a:t>Study</a:t>
            </a:r>
            <a:r>
              <a:rPr lang="fr-FR" dirty="0"/>
              <a:t> 1: </a:t>
            </a:r>
            <a:r>
              <a:rPr lang="fr-FR" dirty="0" err="1"/>
              <a:t>results</a:t>
            </a:r>
            <a:endParaRPr lang="fr-FR" dirty="0"/>
          </a:p>
        </p:txBody>
      </p:sp>
      <p:sp>
        <p:nvSpPr>
          <p:cNvPr id="3" name="Espace réservé du contenu 2"/>
          <p:cNvSpPr>
            <a:spLocks noGrp="1"/>
          </p:cNvSpPr>
          <p:nvPr>
            <p:ph sz="quarter" idx="13"/>
          </p:nvPr>
        </p:nvSpPr>
        <p:spPr/>
        <p:txBody>
          <a:bodyPr>
            <a:normAutofit fontScale="40000" lnSpcReduction="20000"/>
          </a:bodyPr>
          <a:lstStyle/>
          <a:p>
            <a:r>
              <a:rPr lang="en-GB" dirty="0">
                <a:solidFill>
                  <a:schemeClr val="tx2">
                    <a:lumMod val="60000"/>
                    <a:lumOff val="40000"/>
                  </a:schemeClr>
                </a:solidFill>
              </a:rPr>
              <a:t>« L6 : </a:t>
            </a:r>
            <a:r>
              <a:rPr lang="en-GB" dirty="0" err="1">
                <a:solidFill>
                  <a:schemeClr val="tx2">
                    <a:lumMod val="60000"/>
                    <a:lumOff val="40000"/>
                  </a:schemeClr>
                </a:solidFill>
              </a:rPr>
              <a:t>een</a:t>
            </a:r>
            <a:r>
              <a:rPr lang="en-GB" dirty="0">
                <a:solidFill>
                  <a:schemeClr val="tx2">
                    <a:lumMod val="60000"/>
                    <a:lumOff val="40000"/>
                  </a:schemeClr>
                </a:solidFill>
              </a:rPr>
              <a:t> </a:t>
            </a:r>
            <a:r>
              <a:rPr lang="en-GB" dirty="0" err="1">
                <a:solidFill>
                  <a:schemeClr val="tx2">
                    <a:lumMod val="60000"/>
                    <a:lumOff val="40000"/>
                  </a:schemeClr>
                </a:solidFill>
              </a:rPr>
              <a:t>gearrangeerd</a:t>
            </a:r>
            <a:r>
              <a:rPr lang="en-GB" dirty="0">
                <a:solidFill>
                  <a:schemeClr val="tx2">
                    <a:lumMod val="60000"/>
                    <a:lumOff val="40000"/>
                  </a:schemeClr>
                </a:solidFill>
              </a:rPr>
              <a:t> </a:t>
            </a:r>
            <a:r>
              <a:rPr lang="en-GB" dirty="0" err="1">
                <a:solidFill>
                  <a:schemeClr val="tx2">
                    <a:lumMod val="60000"/>
                    <a:lumOff val="40000"/>
                  </a:schemeClr>
                </a:solidFill>
              </a:rPr>
              <a:t>huwelijk</a:t>
            </a:r>
            <a:r>
              <a:rPr lang="en-GB" dirty="0">
                <a:solidFill>
                  <a:schemeClr val="tx2">
                    <a:lumMod val="60000"/>
                    <a:lumOff val="40000"/>
                  </a:schemeClr>
                </a:solidFill>
              </a:rPr>
              <a:t> </a:t>
            </a:r>
            <a:r>
              <a:rPr lang="en-GB" dirty="0" err="1">
                <a:solidFill>
                  <a:schemeClr val="tx2">
                    <a:lumMod val="60000"/>
                    <a:lumOff val="40000"/>
                  </a:schemeClr>
                </a:solidFill>
              </a:rPr>
              <a:t>kan</a:t>
            </a:r>
            <a:r>
              <a:rPr lang="en-GB" dirty="0">
                <a:solidFill>
                  <a:schemeClr val="tx2">
                    <a:lumMod val="60000"/>
                    <a:lumOff val="40000"/>
                  </a:schemeClr>
                </a:solidFill>
              </a:rPr>
              <a:t> </a:t>
            </a:r>
            <a:r>
              <a:rPr lang="en-GB" dirty="0" err="1">
                <a:solidFill>
                  <a:schemeClr val="tx2">
                    <a:lumMod val="60000"/>
                    <a:lumOff val="40000"/>
                  </a:schemeClr>
                </a:solidFill>
              </a:rPr>
              <a:t>ook</a:t>
            </a:r>
            <a:r>
              <a:rPr lang="en-GB" dirty="0">
                <a:solidFill>
                  <a:schemeClr val="tx2">
                    <a:lumMod val="60000"/>
                    <a:lumOff val="40000"/>
                  </a:schemeClr>
                </a:solidFill>
              </a:rPr>
              <a:t> </a:t>
            </a:r>
            <a:r>
              <a:rPr lang="en-GB" dirty="0" err="1">
                <a:solidFill>
                  <a:schemeClr val="tx2">
                    <a:lumMod val="60000"/>
                    <a:lumOff val="40000"/>
                  </a:schemeClr>
                </a:solidFill>
              </a:rPr>
              <a:t>ontbonden</a:t>
            </a:r>
            <a:r>
              <a:rPr lang="en-GB" dirty="0">
                <a:solidFill>
                  <a:schemeClr val="tx2">
                    <a:lumMod val="60000"/>
                    <a:lumOff val="40000"/>
                  </a:schemeClr>
                </a:solidFill>
              </a:rPr>
              <a:t> </a:t>
            </a:r>
            <a:r>
              <a:rPr lang="en-GB" dirty="0" err="1">
                <a:solidFill>
                  <a:schemeClr val="tx2">
                    <a:lumMod val="60000"/>
                    <a:lumOff val="40000"/>
                  </a:schemeClr>
                </a:solidFill>
              </a:rPr>
              <a:t>worden</a:t>
            </a:r>
            <a:r>
              <a:rPr lang="en-GB" dirty="0">
                <a:solidFill>
                  <a:schemeClr val="tx2">
                    <a:lumMod val="60000"/>
                    <a:lumOff val="40000"/>
                  </a:schemeClr>
                </a:solidFill>
              </a:rPr>
              <a:t>, </a:t>
            </a:r>
            <a:r>
              <a:rPr lang="en-GB" dirty="0" err="1">
                <a:solidFill>
                  <a:schemeClr val="tx2">
                    <a:lumMod val="60000"/>
                    <a:lumOff val="40000"/>
                  </a:schemeClr>
                </a:solidFill>
              </a:rPr>
              <a:t>zo</a:t>
            </a:r>
            <a:r>
              <a:rPr lang="en-GB" dirty="0">
                <a:solidFill>
                  <a:schemeClr val="tx2">
                    <a:lumMod val="60000"/>
                    <a:lumOff val="40000"/>
                  </a:schemeClr>
                </a:solidFill>
              </a:rPr>
              <a:t> </a:t>
            </a:r>
            <a:r>
              <a:rPr lang="en-GB" dirty="0" err="1">
                <a:solidFill>
                  <a:schemeClr val="tx2">
                    <a:lumMod val="60000"/>
                    <a:lumOff val="40000"/>
                  </a:schemeClr>
                </a:solidFill>
              </a:rPr>
              <a:t>moeilijk</a:t>
            </a:r>
            <a:r>
              <a:rPr lang="en-GB" dirty="0">
                <a:solidFill>
                  <a:schemeClr val="tx2">
                    <a:lumMod val="60000"/>
                    <a:lumOff val="40000"/>
                  </a:schemeClr>
                </a:solidFill>
              </a:rPr>
              <a:t> is </a:t>
            </a:r>
            <a:r>
              <a:rPr lang="en-GB" dirty="0" err="1">
                <a:solidFill>
                  <a:schemeClr val="tx2">
                    <a:lumMod val="60000"/>
                    <a:lumOff val="40000"/>
                  </a:schemeClr>
                </a:solidFill>
              </a:rPr>
              <a:t>dat</a:t>
            </a:r>
            <a:r>
              <a:rPr lang="en-GB" dirty="0">
                <a:solidFill>
                  <a:schemeClr val="tx2">
                    <a:lumMod val="60000"/>
                    <a:lumOff val="40000"/>
                  </a:schemeClr>
                </a:solidFill>
              </a:rPr>
              <a:t> </a:t>
            </a:r>
            <a:r>
              <a:rPr lang="en-GB" dirty="0" err="1">
                <a:solidFill>
                  <a:schemeClr val="tx2">
                    <a:lumMod val="60000"/>
                    <a:lumOff val="40000"/>
                  </a:schemeClr>
                </a:solidFill>
              </a:rPr>
              <a:t>allemaal</a:t>
            </a:r>
            <a:r>
              <a:rPr lang="en-GB" dirty="0">
                <a:solidFill>
                  <a:schemeClr val="tx2">
                    <a:lumMod val="60000"/>
                    <a:lumOff val="40000"/>
                  </a:schemeClr>
                </a:solidFill>
              </a:rPr>
              <a:t> </a:t>
            </a:r>
            <a:r>
              <a:rPr lang="en-GB" dirty="0" err="1">
                <a:solidFill>
                  <a:schemeClr val="tx2">
                    <a:lumMod val="60000"/>
                    <a:lumOff val="40000"/>
                  </a:schemeClr>
                </a:solidFill>
              </a:rPr>
              <a:t>niet</a:t>
            </a:r>
            <a:r>
              <a:rPr lang="en-GB" dirty="0">
                <a:solidFill>
                  <a:schemeClr val="tx2">
                    <a:lumMod val="60000"/>
                    <a:lumOff val="40000"/>
                  </a:schemeClr>
                </a:solidFill>
              </a:rPr>
              <a:t>. Het </a:t>
            </a:r>
            <a:r>
              <a:rPr lang="en-GB" dirty="0" err="1">
                <a:solidFill>
                  <a:schemeClr val="tx2">
                    <a:lumMod val="60000"/>
                    <a:lumOff val="40000"/>
                  </a:schemeClr>
                </a:solidFill>
              </a:rPr>
              <a:t>moet</a:t>
            </a:r>
            <a:r>
              <a:rPr lang="en-GB" dirty="0">
                <a:solidFill>
                  <a:schemeClr val="tx2">
                    <a:lumMod val="60000"/>
                    <a:lumOff val="40000"/>
                  </a:schemeClr>
                </a:solidFill>
              </a:rPr>
              <a:t> </a:t>
            </a:r>
            <a:r>
              <a:rPr lang="en-GB" dirty="0" err="1">
                <a:solidFill>
                  <a:schemeClr val="tx2">
                    <a:lumMod val="60000"/>
                    <a:lumOff val="40000"/>
                  </a:schemeClr>
                </a:solidFill>
              </a:rPr>
              <a:t>gewoon</a:t>
            </a:r>
            <a:r>
              <a:rPr lang="en-GB" dirty="0">
                <a:solidFill>
                  <a:schemeClr val="tx2">
                    <a:lumMod val="60000"/>
                    <a:lumOff val="40000"/>
                  </a:schemeClr>
                </a:solidFill>
              </a:rPr>
              <a:t> </a:t>
            </a:r>
            <a:r>
              <a:rPr lang="en-GB" dirty="0" err="1">
                <a:solidFill>
                  <a:schemeClr val="tx2">
                    <a:lumMod val="60000"/>
                    <a:lumOff val="40000"/>
                  </a:schemeClr>
                </a:solidFill>
              </a:rPr>
              <a:t>erkend</a:t>
            </a:r>
            <a:r>
              <a:rPr lang="en-GB" dirty="0">
                <a:solidFill>
                  <a:schemeClr val="tx2">
                    <a:lumMod val="60000"/>
                    <a:lumOff val="40000"/>
                  </a:schemeClr>
                </a:solidFill>
              </a:rPr>
              <a:t> </a:t>
            </a:r>
            <a:r>
              <a:rPr lang="en-GB" dirty="0" err="1">
                <a:solidFill>
                  <a:schemeClr val="tx2">
                    <a:lumMod val="60000"/>
                    <a:lumOff val="40000"/>
                  </a:schemeClr>
                </a:solidFill>
              </a:rPr>
              <a:t>worden</a:t>
            </a:r>
            <a:r>
              <a:rPr lang="en-GB" dirty="0">
                <a:solidFill>
                  <a:schemeClr val="tx2">
                    <a:lumMod val="60000"/>
                    <a:lumOff val="40000"/>
                  </a:schemeClr>
                </a:solidFill>
              </a:rPr>
              <a:t> door de </a:t>
            </a:r>
            <a:r>
              <a:rPr lang="en-GB" dirty="0" err="1">
                <a:solidFill>
                  <a:schemeClr val="tx2">
                    <a:lumMod val="60000"/>
                    <a:lumOff val="40000"/>
                  </a:schemeClr>
                </a:solidFill>
              </a:rPr>
              <a:t>internationale</a:t>
            </a:r>
            <a:r>
              <a:rPr lang="en-GB" dirty="0">
                <a:solidFill>
                  <a:schemeClr val="tx2">
                    <a:lumMod val="60000"/>
                    <a:lumOff val="40000"/>
                  </a:schemeClr>
                </a:solidFill>
              </a:rPr>
              <a:t> </a:t>
            </a:r>
            <a:r>
              <a:rPr lang="en-GB" dirty="0" err="1">
                <a:solidFill>
                  <a:schemeClr val="tx2">
                    <a:lumMod val="60000"/>
                    <a:lumOff val="40000"/>
                  </a:schemeClr>
                </a:solidFill>
              </a:rPr>
              <a:t>gemeenschap</a:t>
            </a:r>
            <a:r>
              <a:rPr lang="en-GB" dirty="0">
                <a:solidFill>
                  <a:schemeClr val="tx2">
                    <a:lumMod val="60000"/>
                    <a:lumOff val="40000"/>
                  </a:schemeClr>
                </a:solidFill>
              </a:rPr>
              <a:t>. » </a:t>
            </a:r>
            <a:endParaRPr lang="en-GB" dirty="0" smtClean="0">
              <a:solidFill>
                <a:schemeClr val="tx2">
                  <a:lumMod val="60000"/>
                  <a:lumOff val="40000"/>
                </a:schemeClr>
              </a:solidFill>
            </a:endParaRPr>
          </a:p>
          <a:p>
            <a:r>
              <a:rPr lang="en-GB" dirty="0" smtClean="0"/>
              <a:t>“ an </a:t>
            </a:r>
            <a:r>
              <a:rPr lang="en-GB" i="1" dirty="0" smtClean="0">
                <a:solidFill>
                  <a:srgbClr val="A3171E"/>
                </a:solidFill>
              </a:rPr>
              <a:t>arranged marriage </a:t>
            </a:r>
            <a:r>
              <a:rPr lang="en-GB" dirty="0" smtClean="0"/>
              <a:t>can also be abrogated”</a:t>
            </a:r>
            <a:endParaRPr lang="fr-FR" dirty="0"/>
          </a:p>
          <a:p>
            <a:r>
              <a:rPr lang="en-GB" dirty="0">
                <a:solidFill>
                  <a:srgbClr val="909090"/>
                </a:solidFill>
              </a:rPr>
              <a:t>« L2 : </a:t>
            </a:r>
            <a:r>
              <a:rPr lang="en-GB" dirty="0" err="1">
                <a:solidFill>
                  <a:srgbClr val="909090"/>
                </a:solidFill>
              </a:rPr>
              <a:t>ja</a:t>
            </a:r>
            <a:r>
              <a:rPr lang="en-GB" dirty="0">
                <a:solidFill>
                  <a:srgbClr val="909090"/>
                </a:solidFill>
              </a:rPr>
              <a:t> maar </a:t>
            </a:r>
            <a:r>
              <a:rPr lang="en-GB" dirty="0" err="1">
                <a:solidFill>
                  <a:srgbClr val="909090"/>
                </a:solidFill>
              </a:rPr>
              <a:t>dat</a:t>
            </a:r>
            <a:r>
              <a:rPr lang="en-GB" dirty="0">
                <a:solidFill>
                  <a:srgbClr val="909090"/>
                </a:solidFill>
              </a:rPr>
              <a:t> is </a:t>
            </a:r>
            <a:r>
              <a:rPr lang="en-GB" u="sng" dirty="0" err="1">
                <a:solidFill>
                  <a:srgbClr val="909090"/>
                </a:solidFill>
              </a:rPr>
              <a:t>getrouwd</a:t>
            </a:r>
            <a:r>
              <a:rPr lang="en-GB" u="sng" dirty="0">
                <a:solidFill>
                  <a:srgbClr val="909090"/>
                </a:solidFill>
              </a:rPr>
              <a:t> </a:t>
            </a:r>
            <a:r>
              <a:rPr lang="en-GB" u="sng" dirty="0" err="1">
                <a:solidFill>
                  <a:srgbClr val="909090"/>
                </a:solidFill>
              </a:rPr>
              <a:t>voor</a:t>
            </a:r>
            <a:r>
              <a:rPr lang="en-GB" u="sng" dirty="0">
                <a:solidFill>
                  <a:srgbClr val="909090"/>
                </a:solidFill>
              </a:rPr>
              <a:t> </a:t>
            </a:r>
            <a:r>
              <a:rPr lang="en-GB" u="sng" dirty="0" err="1">
                <a:solidFill>
                  <a:srgbClr val="909090"/>
                </a:solidFill>
              </a:rPr>
              <a:t>goede</a:t>
            </a:r>
            <a:r>
              <a:rPr lang="en-GB" u="sng" dirty="0">
                <a:solidFill>
                  <a:srgbClr val="909090"/>
                </a:solidFill>
              </a:rPr>
              <a:t> en </a:t>
            </a:r>
            <a:r>
              <a:rPr lang="en-GB" u="sng" dirty="0" err="1">
                <a:solidFill>
                  <a:srgbClr val="909090"/>
                </a:solidFill>
              </a:rPr>
              <a:t>kwade</a:t>
            </a:r>
            <a:r>
              <a:rPr lang="en-GB" u="sng" dirty="0">
                <a:solidFill>
                  <a:srgbClr val="909090"/>
                </a:solidFill>
              </a:rPr>
              <a:t> </a:t>
            </a:r>
            <a:r>
              <a:rPr lang="en-GB" u="sng" dirty="0" err="1">
                <a:solidFill>
                  <a:srgbClr val="909090"/>
                </a:solidFill>
              </a:rPr>
              <a:t>dagen</a:t>
            </a:r>
            <a:r>
              <a:rPr lang="en-GB" u="sng" dirty="0">
                <a:solidFill>
                  <a:srgbClr val="909090"/>
                </a:solidFill>
              </a:rPr>
              <a:t> </a:t>
            </a:r>
            <a:r>
              <a:rPr lang="en-GB" dirty="0">
                <a:solidFill>
                  <a:srgbClr val="909090"/>
                </a:solidFill>
              </a:rPr>
              <a:t>en </a:t>
            </a:r>
            <a:r>
              <a:rPr lang="en-GB" dirty="0" err="1">
                <a:solidFill>
                  <a:srgbClr val="909090"/>
                </a:solidFill>
              </a:rPr>
              <a:t>wij</a:t>
            </a:r>
            <a:r>
              <a:rPr lang="en-GB" dirty="0">
                <a:solidFill>
                  <a:srgbClr val="909090"/>
                </a:solidFill>
              </a:rPr>
              <a:t> </a:t>
            </a:r>
            <a:r>
              <a:rPr lang="en-GB" dirty="0" err="1">
                <a:solidFill>
                  <a:srgbClr val="909090"/>
                </a:solidFill>
              </a:rPr>
              <a:t>zijn</a:t>
            </a:r>
            <a:r>
              <a:rPr lang="en-GB" dirty="0">
                <a:solidFill>
                  <a:srgbClr val="909090"/>
                </a:solidFill>
              </a:rPr>
              <a:t> nu in </a:t>
            </a:r>
            <a:r>
              <a:rPr lang="en-GB" dirty="0" err="1">
                <a:solidFill>
                  <a:srgbClr val="909090"/>
                </a:solidFill>
              </a:rPr>
              <a:t>kwade</a:t>
            </a:r>
            <a:r>
              <a:rPr lang="en-GB" dirty="0">
                <a:solidFill>
                  <a:srgbClr val="909090"/>
                </a:solidFill>
              </a:rPr>
              <a:t> </a:t>
            </a:r>
            <a:r>
              <a:rPr lang="en-GB" dirty="0" err="1">
                <a:solidFill>
                  <a:srgbClr val="909090"/>
                </a:solidFill>
              </a:rPr>
              <a:t>dagen</a:t>
            </a:r>
            <a:r>
              <a:rPr lang="en-GB" dirty="0">
                <a:solidFill>
                  <a:srgbClr val="909090"/>
                </a:solidFill>
              </a:rPr>
              <a:t>. » </a:t>
            </a:r>
            <a:endParaRPr lang="en-GB" dirty="0" smtClean="0">
              <a:solidFill>
                <a:srgbClr val="909090"/>
              </a:solidFill>
            </a:endParaRPr>
          </a:p>
          <a:p>
            <a:r>
              <a:rPr lang="en-GB" dirty="0" smtClean="0"/>
              <a:t>“yes, but it has been </a:t>
            </a:r>
            <a:r>
              <a:rPr lang="en-GB" i="1" dirty="0" smtClean="0">
                <a:solidFill>
                  <a:schemeClr val="accent2">
                    <a:lumMod val="75000"/>
                  </a:schemeClr>
                </a:solidFill>
              </a:rPr>
              <a:t>married for better or for worse </a:t>
            </a:r>
            <a:r>
              <a:rPr lang="en-GB" dirty="0" smtClean="0"/>
              <a:t>en we are now in bad (miserable) days” </a:t>
            </a:r>
            <a:endParaRPr lang="fr-FR" dirty="0"/>
          </a:p>
          <a:p>
            <a:r>
              <a:rPr lang="en-GB" dirty="0">
                <a:solidFill>
                  <a:schemeClr val="tx2">
                    <a:lumMod val="60000"/>
                    <a:lumOff val="40000"/>
                  </a:schemeClr>
                </a:solidFill>
              </a:rPr>
              <a:t>« L6 : maar </a:t>
            </a:r>
            <a:r>
              <a:rPr lang="en-GB" dirty="0" err="1">
                <a:solidFill>
                  <a:schemeClr val="tx2">
                    <a:lumMod val="60000"/>
                    <a:lumOff val="40000"/>
                  </a:schemeClr>
                </a:solidFill>
              </a:rPr>
              <a:t>bij</a:t>
            </a:r>
            <a:r>
              <a:rPr lang="en-GB" dirty="0">
                <a:solidFill>
                  <a:schemeClr val="tx2">
                    <a:lumMod val="60000"/>
                    <a:lumOff val="40000"/>
                  </a:schemeClr>
                </a:solidFill>
              </a:rPr>
              <a:t> </a:t>
            </a:r>
            <a:r>
              <a:rPr lang="en-GB" dirty="0" err="1">
                <a:solidFill>
                  <a:schemeClr val="tx2">
                    <a:lumMod val="60000"/>
                    <a:lumOff val="40000"/>
                  </a:schemeClr>
                </a:solidFill>
              </a:rPr>
              <a:t>een</a:t>
            </a:r>
            <a:r>
              <a:rPr lang="en-GB" dirty="0">
                <a:solidFill>
                  <a:schemeClr val="tx2">
                    <a:lumMod val="60000"/>
                    <a:lumOff val="40000"/>
                  </a:schemeClr>
                </a:solidFill>
              </a:rPr>
              <a:t> </a:t>
            </a:r>
            <a:r>
              <a:rPr lang="en-GB" dirty="0" err="1">
                <a:solidFill>
                  <a:schemeClr val="tx2">
                    <a:lumMod val="60000"/>
                    <a:lumOff val="40000"/>
                  </a:schemeClr>
                </a:solidFill>
              </a:rPr>
              <a:t>gearrangeerd</a:t>
            </a:r>
            <a:r>
              <a:rPr lang="en-GB" dirty="0">
                <a:solidFill>
                  <a:schemeClr val="tx2">
                    <a:lumMod val="60000"/>
                    <a:lumOff val="40000"/>
                  </a:schemeClr>
                </a:solidFill>
              </a:rPr>
              <a:t> </a:t>
            </a:r>
            <a:r>
              <a:rPr lang="en-GB" dirty="0" err="1">
                <a:solidFill>
                  <a:schemeClr val="tx2">
                    <a:lumMod val="60000"/>
                    <a:lumOff val="40000"/>
                  </a:schemeClr>
                </a:solidFill>
              </a:rPr>
              <a:t>huwelijk</a:t>
            </a:r>
            <a:r>
              <a:rPr lang="en-GB" dirty="0">
                <a:solidFill>
                  <a:schemeClr val="tx2">
                    <a:lumMod val="60000"/>
                    <a:lumOff val="40000"/>
                  </a:schemeClr>
                </a:solidFill>
              </a:rPr>
              <a:t> is het </a:t>
            </a:r>
            <a:r>
              <a:rPr lang="en-GB" dirty="0" err="1">
                <a:solidFill>
                  <a:schemeClr val="tx2">
                    <a:lumMod val="60000"/>
                    <a:lumOff val="40000"/>
                  </a:schemeClr>
                </a:solidFill>
              </a:rPr>
              <a:t>niet</a:t>
            </a:r>
            <a:r>
              <a:rPr lang="en-GB" dirty="0">
                <a:solidFill>
                  <a:schemeClr val="tx2">
                    <a:lumMod val="60000"/>
                    <a:lumOff val="40000"/>
                  </a:schemeClr>
                </a:solidFill>
              </a:rPr>
              <a:t> in </a:t>
            </a:r>
            <a:r>
              <a:rPr lang="en-GB" dirty="0" err="1">
                <a:solidFill>
                  <a:schemeClr val="tx2">
                    <a:lumMod val="60000"/>
                    <a:lumOff val="40000"/>
                  </a:schemeClr>
                </a:solidFill>
              </a:rPr>
              <a:t>goede</a:t>
            </a:r>
            <a:r>
              <a:rPr lang="en-GB" dirty="0">
                <a:solidFill>
                  <a:schemeClr val="tx2">
                    <a:lumMod val="60000"/>
                    <a:lumOff val="40000"/>
                  </a:schemeClr>
                </a:solidFill>
              </a:rPr>
              <a:t> en </a:t>
            </a:r>
            <a:r>
              <a:rPr lang="en-GB" dirty="0" err="1">
                <a:solidFill>
                  <a:schemeClr val="tx2">
                    <a:lumMod val="60000"/>
                    <a:lumOff val="40000"/>
                  </a:schemeClr>
                </a:solidFill>
              </a:rPr>
              <a:t>kwade</a:t>
            </a:r>
            <a:r>
              <a:rPr lang="en-GB" dirty="0">
                <a:solidFill>
                  <a:schemeClr val="tx2">
                    <a:lumMod val="60000"/>
                    <a:lumOff val="40000"/>
                  </a:schemeClr>
                </a:solidFill>
              </a:rPr>
              <a:t> </a:t>
            </a:r>
            <a:r>
              <a:rPr lang="en-GB" dirty="0" err="1">
                <a:solidFill>
                  <a:schemeClr val="tx2">
                    <a:lumMod val="60000"/>
                    <a:lumOff val="40000"/>
                  </a:schemeClr>
                </a:solidFill>
              </a:rPr>
              <a:t>dagen</a:t>
            </a:r>
            <a:r>
              <a:rPr lang="en-GB" dirty="0">
                <a:solidFill>
                  <a:schemeClr val="tx2">
                    <a:lumMod val="60000"/>
                    <a:lumOff val="40000"/>
                  </a:schemeClr>
                </a:solidFill>
              </a:rPr>
              <a:t> </a:t>
            </a:r>
            <a:r>
              <a:rPr lang="en-GB" dirty="0" err="1">
                <a:solidFill>
                  <a:schemeClr val="tx2">
                    <a:lumMod val="60000"/>
                    <a:lumOff val="40000"/>
                  </a:schemeClr>
                </a:solidFill>
              </a:rPr>
              <a:t>vrijwillig</a:t>
            </a:r>
            <a:r>
              <a:rPr lang="en-GB" dirty="0">
                <a:solidFill>
                  <a:schemeClr val="tx2">
                    <a:lumMod val="60000"/>
                    <a:lumOff val="40000"/>
                  </a:schemeClr>
                </a:solidFill>
              </a:rPr>
              <a:t>, maar is het </a:t>
            </a:r>
            <a:r>
              <a:rPr lang="en-GB" dirty="0" err="1">
                <a:solidFill>
                  <a:schemeClr val="tx2">
                    <a:lumMod val="60000"/>
                    <a:lumOff val="40000"/>
                  </a:schemeClr>
                </a:solidFill>
              </a:rPr>
              <a:t>verplicht</a:t>
            </a:r>
            <a:r>
              <a:rPr lang="en-GB" dirty="0">
                <a:solidFill>
                  <a:schemeClr val="tx2">
                    <a:lumMod val="60000"/>
                    <a:lumOff val="40000"/>
                  </a:schemeClr>
                </a:solidFill>
              </a:rPr>
              <a:t> in </a:t>
            </a:r>
            <a:r>
              <a:rPr lang="en-GB" dirty="0" err="1">
                <a:solidFill>
                  <a:schemeClr val="tx2">
                    <a:lumMod val="60000"/>
                    <a:lumOff val="40000"/>
                  </a:schemeClr>
                </a:solidFill>
              </a:rPr>
              <a:t>kwade</a:t>
            </a:r>
            <a:r>
              <a:rPr lang="en-GB" dirty="0">
                <a:solidFill>
                  <a:schemeClr val="tx2">
                    <a:lumMod val="60000"/>
                    <a:lumOff val="40000"/>
                  </a:schemeClr>
                </a:solidFill>
              </a:rPr>
              <a:t> </a:t>
            </a:r>
            <a:r>
              <a:rPr lang="en-GB" dirty="0" err="1">
                <a:solidFill>
                  <a:schemeClr val="tx2">
                    <a:lumMod val="60000"/>
                    <a:lumOff val="40000"/>
                  </a:schemeClr>
                </a:solidFill>
              </a:rPr>
              <a:t>dagen</a:t>
            </a:r>
            <a:r>
              <a:rPr lang="en-GB" dirty="0">
                <a:solidFill>
                  <a:schemeClr val="tx2">
                    <a:lumMod val="60000"/>
                    <a:lumOff val="40000"/>
                  </a:schemeClr>
                </a:solidFill>
              </a:rPr>
              <a:t>. « L6 : </a:t>
            </a:r>
            <a:r>
              <a:rPr lang="en-GB" dirty="0" err="1">
                <a:solidFill>
                  <a:schemeClr val="tx2">
                    <a:lumMod val="60000"/>
                    <a:lumOff val="40000"/>
                  </a:schemeClr>
                </a:solidFill>
              </a:rPr>
              <a:t>ik</a:t>
            </a:r>
            <a:r>
              <a:rPr lang="en-GB" dirty="0">
                <a:solidFill>
                  <a:schemeClr val="tx2">
                    <a:lumMod val="60000"/>
                    <a:lumOff val="40000"/>
                  </a:schemeClr>
                </a:solidFill>
              </a:rPr>
              <a:t> hoop </a:t>
            </a:r>
            <a:r>
              <a:rPr lang="en-GB" dirty="0" err="1">
                <a:solidFill>
                  <a:schemeClr val="tx2">
                    <a:lumMod val="60000"/>
                    <a:lumOff val="40000"/>
                  </a:schemeClr>
                </a:solidFill>
              </a:rPr>
              <a:t>toch</a:t>
            </a:r>
            <a:r>
              <a:rPr lang="en-GB" dirty="0">
                <a:solidFill>
                  <a:schemeClr val="tx2">
                    <a:lumMod val="60000"/>
                    <a:lumOff val="40000"/>
                  </a:schemeClr>
                </a:solidFill>
              </a:rPr>
              <a:t> </a:t>
            </a:r>
            <a:r>
              <a:rPr lang="en-GB" dirty="0" err="1">
                <a:solidFill>
                  <a:schemeClr val="tx2">
                    <a:lumMod val="60000"/>
                    <a:lumOff val="40000"/>
                  </a:schemeClr>
                </a:solidFill>
              </a:rPr>
              <a:t>dat</a:t>
            </a:r>
            <a:r>
              <a:rPr lang="en-GB" dirty="0">
                <a:solidFill>
                  <a:schemeClr val="tx2">
                    <a:lumMod val="60000"/>
                    <a:lumOff val="40000"/>
                  </a:schemeClr>
                </a:solidFill>
              </a:rPr>
              <a:t> we </a:t>
            </a:r>
            <a:r>
              <a:rPr lang="en-GB" dirty="0" err="1">
                <a:solidFill>
                  <a:schemeClr val="tx2">
                    <a:lumMod val="60000"/>
                    <a:lumOff val="40000"/>
                  </a:schemeClr>
                </a:solidFill>
              </a:rPr>
              <a:t>zover</a:t>
            </a:r>
            <a:r>
              <a:rPr lang="en-GB" dirty="0">
                <a:solidFill>
                  <a:schemeClr val="tx2">
                    <a:lumMod val="60000"/>
                    <a:lumOff val="40000"/>
                  </a:schemeClr>
                </a:solidFill>
              </a:rPr>
              <a:t> </a:t>
            </a:r>
            <a:r>
              <a:rPr lang="en-GB" dirty="0" err="1">
                <a:solidFill>
                  <a:schemeClr val="tx2">
                    <a:lumMod val="60000"/>
                    <a:lumOff val="40000"/>
                  </a:schemeClr>
                </a:solidFill>
              </a:rPr>
              <a:t>zijn</a:t>
            </a:r>
            <a:r>
              <a:rPr lang="en-GB" dirty="0">
                <a:solidFill>
                  <a:schemeClr val="tx2">
                    <a:lumMod val="60000"/>
                    <a:lumOff val="40000"/>
                  </a:schemeClr>
                </a:solidFill>
              </a:rPr>
              <a:t> </a:t>
            </a:r>
            <a:r>
              <a:rPr lang="en-GB" dirty="0" err="1">
                <a:solidFill>
                  <a:schemeClr val="tx2">
                    <a:lumMod val="60000"/>
                    <a:lumOff val="40000"/>
                  </a:schemeClr>
                </a:solidFill>
              </a:rPr>
              <a:t>dat</a:t>
            </a:r>
            <a:r>
              <a:rPr lang="en-GB" dirty="0">
                <a:solidFill>
                  <a:schemeClr val="tx2">
                    <a:lumMod val="60000"/>
                    <a:lumOff val="40000"/>
                  </a:schemeClr>
                </a:solidFill>
              </a:rPr>
              <a:t> </a:t>
            </a:r>
            <a:r>
              <a:rPr lang="en-GB" dirty="0" err="1">
                <a:solidFill>
                  <a:schemeClr val="tx2">
                    <a:lumMod val="60000"/>
                    <a:lumOff val="40000"/>
                  </a:schemeClr>
                </a:solidFill>
              </a:rPr>
              <a:t>huwelijken</a:t>
            </a:r>
            <a:r>
              <a:rPr lang="en-GB" dirty="0">
                <a:solidFill>
                  <a:schemeClr val="tx2">
                    <a:lumMod val="60000"/>
                    <a:lumOff val="40000"/>
                  </a:schemeClr>
                </a:solidFill>
              </a:rPr>
              <a:t> </a:t>
            </a:r>
            <a:r>
              <a:rPr lang="en-GB" dirty="0" err="1">
                <a:solidFill>
                  <a:schemeClr val="tx2">
                    <a:lumMod val="60000"/>
                    <a:lumOff val="40000"/>
                  </a:schemeClr>
                </a:solidFill>
              </a:rPr>
              <a:t>niet</a:t>
            </a:r>
            <a:r>
              <a:rPr lang="en-GB" dirty="0">
                <a:solidFill>
                  <a:schemeClr val="tx2">
                    <a:lumMod val="60000"/>
                    <a:lumOff val="40000"/>
                  </a:schemeClr>
                </a:solidFill>
              </a:rPr>
              <a:t> </a:t>
            </a:r>
            <a:r>
              <a:rPr lang="en-GB" dirty="0" err="1">
                <a:solidFill>
                  <a:schemeClr val="tx2">
                    <a:lumMod val="60000"/>
                    <a:lumOff val="40000"/>
                  </a:schemeClr>
                </a:solidFill>
              </a:rPr>
              <a:t>meer</a:t>
            </a:r>
            <a:r>
              <a:rPr lang="en-GB" dirty="0">
                <a:solidFill>
                  <a:schemeClr val="tx2">
                    <a:lumMod val="60000"/>
                    <a:lumOff val="40000"/>
                  </a:schemeClr>
                </a:solidFill>
              </a:rPr>
              <a:t> </a:t>
            </a:r>
            <a:r>
              <a:rPr lang="en-GB" dirty="0" err="1">
                <a:solidFill>
                  <a:schemeClr val="tx2">
                    <a:lumMod val="60000"/>
                    <a:lumOff val="40000"/>
                  </a:schemeClr>
                </a:solidFill>
              </a:rPr>
              <a:t>verplicht</a:t>
            </a:r>
            <a:r>
              <a:rPr lang="en-GB" dirty="0">
                <a:solidFill>
                  <a:schemeClr val="tx2">
                    <a:lumMod val="60000"/>
                    <a:lumOff val="40000"/>
                  </a:schemeClr>
                </a:solidFill>
              </a:rPr>
              <a:t> </a:t>
            </a:r>
            <a:r>
              <a:rPr lang="en-GB" dirty="0" err="1">
                <a:solidFill>
                  <a:schemeClr val="tx2">
                    <a:lumMod val="60000"/>
                    <a:lumOff val="40000"/>
                  </a:schemeClr>
                </a:solidFill>
              </a:rPr>
              <a:t>zijn</a:t>
            </a:r>
            <a:r>
              <a:rPr lang="en-GB" dirty="0">
                <a:solidFill>
                  <a:schemeClr val="tx2">
                    <a:lumMod val="60000"/>
                    <a:lumOff val="40000"/>
                  </a:schemeClr>
                </a:solidFill>
              </a:rPr>
              <a:t> </a:t>
            </a:r>
            <a:r>
              <a:rPr lang="en-GB" dirty="0" err="1">
                <a:solidFill>
                  <a:schemeClr val="tx2">
                    <a:lumMod val="60000"/>
                    <a:lumOff val="40000"/>
                  </a:schemeClr>
                </a:solidFill>
              </a:rPr>
              <a:t>ofwel</a:t>
            </a:r>
            <a:r>
              <a:rPr lang="en-GB" dirty="0">
                <a:solidFill>
                  <a:schemeClr val="tx2">
                    <a:lumMod val="60000"/>
                    <a:lumOff val="40000"/>
                  </a:schemeClr>
                </a:solidFill>
              </a:rPr>
              <a:t>? </a:t>
            </a:r>
            <a:r>
              <a:rPr lang="en-GB" dirty="0" smtClean="0">
                <a:solidFill>
                  <a:schemeClr val="tx2">
                    <a:lumMod val="60000"/>
                    <a:lumOff val="40000"/>
                  </a:schemeClr>
                </a:solidFill>
              </a:rPr>
              <a:t>» </a:t>
            </a:r>
          </a:p>
          <a:p>
            <a:r>
              <a:rPr lang="en-GB" dirty="0" smtClean="0"/>
              <a:t>“but in </a:t>
            </a:r>
            <a:r>
              <a:rPr lang="en-GB" i="1" dirty="0" smtClean="0">
                <a:solidFill>
                  <a:schemeClr val="accent2">
                    <a:lumMod val="75000"/>
                  </a:schemeClr>
                </a:solidFill>
              </a:rPr>
              <a:t>an arranged marriage</a:t>
            </a:r>
            <a:r>
              <a:rPr lang="en-GB" dirty="0" smtClean="0"/>
              <a:t>, it’s not voluntarily </a:t>
            </a:r>
            <a:r>
              <a:rPr lang="en-GB" i="1" dirty="0" smtClean="0">
                <a:solidFill>
                  <a:srgbClr val="A3171E"/>
                </a:solidFill>
              </a:rPr>
              <a:t>for better or for worse</a:t>
            </a:r>
            <a:r>
              <a:rPr lang="en-GB" dirty="0" smtClean="0"/>
              <a:t>, but it’s forced in bad (miserable) days. I hope we have come to a situation where </a:t>
            </a:r>
            <a:r>
              <a:rPr lang="en-GB" i="1" dirty="0" smtClean="0">
                <a:solidFill>
                  <a:srgbClr val="A3171E"/>
                </a:solidFill>
              </a:rPr>
              <a:t>marriages</a:t>
            </a:r>
            <a:r>
              <a:rPr lang="en-GB" dirty="0" smtClean="0"/>
              <a:t> are </a:t>
            </a:r>
            <a:r>
              <a:rPr lang="en-GB" i="1" dirty="0" smtClean="0">
                <a:solidFill>
                  <a:srgbClr val="A3171E"/>
                </a:solidFill>
              </a:rPr>
              <a:t>no longer forced</a:t>
            </a:r>
            <a:r>
              <a:rPr lang="en-GB" dirty="0" smtClean="0"/>
              <a:t>” </a:t>
            </a:r>
            <a:endParaRPr lang="fr-FR" dirty="0"/>
          </a:p>
          <a:p>
            <a:r>
              <a:rPr lang="en-GB" dirty="0" smtClean="0">
                <a:solidFill>
                  <a:schemeClr val="tx2">
                    <a:lumMod val="60000"/>
                    <a:lumOff val="40000"/>
                  </a:schemeClr>
                </a:solidFill>
              </a:rPr>
              <a:t>« </a:t>
            </a:r>
            <a:r>
              <a:rPr lang="en-GB" dirty="0">
                <a:solidFill>
                  <a:schemeClr val="tx2">
                    <a:lumMod val="60000"/>
                    <a:lumOff val="40000"/>
                  </a:schemeClr>
                </a:solidFill>
              </a:rPr>
              <a:t>L1 : </a:t>
            </a:r>
            <a:r>
              <a:rPr lang="en-GB" dirty="0" err="1">
                <a:solidFill>
                  <a:schemeClr val="tx2">
                    <a:lumMod val="60000"/>
                    <a:lumOff val="40000"/>
                  </a:schemeClr>
                </a:solidFill>
              </a:rPr>
              <a:t>Neen</a:t>
            </a:r>
            <a:r>
              <a:rPr lang="en-GB" dirty="0">
                <a:solidFill>
                  <a:schemeClr val="tx2">
                    <a:lumMod val="60000"/>
                    <a:lumOff val="40000"/>
                  </a:schemeClr>
                </a:solidFill>
              </a:rPr>
              <a:t>, maar je </a:t>
            </a:r>
            <a:r>
              <a:rPr lang="en-GB" dirty="0" err="1">
                <a:solidFill>
                  <a:schemeClr val="tx2">
                    <a:lumMod val="60000"/>
                    <a:lumOff val="40000"/>
                  </a:schemeClr>
                </a:solidFill>
              </a:rPr>
              <a:t>kan</a:t>
            </a:r>
            <a:r>
              <a:rPr lang="en-GB" dirty="0">
                <a:solidFill>
                  <a:schemeClr val="tx2">
                    <a:lumMod val="60000"/>
                    <a:lumOff val="40000"/>
                  </a:schemeClr>
                </a:solidFill>
              </a:rPr>
              <a:t> </a:t>
            </a:r>
            <a:r>
              <a:rPr lang="en-GB" dirty="0" err="1">
                <a:solidFill>
                  <a:schemeClr val="tx2">
                    <a:lumMod val="60000"/>
                    <a:lumOff val="40000"/>
                  </a:schemeClr>
                </a:solidFill>
              </a:rPr>
              <a:t>dan</a:t>
            </a:r>
            <a:r>
              <a:rPr lang="en-GB" dirty="0">
                <a:solidFill>
                  <a:schemeClr val="tx2">
                    <a:lumMod val="60000"/>
                    <a:lumOff val="40000"/>
                  </a:schemeClr>
                </a:solidFill>
              </a:rPr>
              <a:t> </a:t>
            </a:r>
            <a:r>
              <a:rPr lang="en-GB" dirty="0" err="1">
                <a:solidFill>
                  <a:schemeClr val="tx2">
                    <a:lumMod val="60000"/>
                    <a:lumOff val="40000"/>
                  </a:schemeClr>
                </a:solidFill>
              </a:rPr>
              <a:t>toch</a:t>
            </a:r>
            <a:r>
              <a:rPr lang="en-GB" dirty="0">
                <a:solidFill>
                  <a:schemeClr val="tx2">
                    <a:lumMod val="60000"/>
                    <a:lumOff val="40000"/>
                  </a:schemeClr>
                </a:solidFill>
              </a:rPr>
              <a:t> </a:t>
            </a:r>
            <a:r>
              <a:rPr lang="en-GB" dirty="0" err="1">
                <a:solidFill>
                  <a:schemeClr val="tx2">
                    <a:lumMod val="60000"/>
                    <a:lumOff val="40000"/>
                  </a:schemeClr>
                </a:solidFill>
              </a:rPr>
              <a:t>karakter</a:t>
            </a:r>
            <a:r>
              <a:rPr lang="en-GB" dirty="0">
                <a:solidFill>
                  <a:schemeClr val="tx2">
                    <a:lumMod val="60000"/>
                    <a:lumOff val="40000"/>
                  </a:schemeClr>
                </a:solidFill>
              </a:rPr>
              <a:t> </a:t>
            </a:r>
            <a:r>
              <a:rPr lang="en-GB" dirty="0" err="1">
                <a:solidFill>
                  <a:schemeClr val="tx2">
                    <a:lumMod val="60000"/>
                    <a:lumOff val="40000"/>
                  </a:schemeClr>
                </a:solidFill>
              </a:rPr>
              <a:t>tonen</a:t>
            </a:r>
            <a:r>
              <a:rPr lang="en-GB" dirty="0">
                <a:solidFill>
                  <a:schemeClr val="tx2">
                    <a:lumMod val="60000"/>
                    <a:lumOff val="40000"/>
                  </a:schemeClr>
                </a:solidFill>
              </a:rPr>
              <a:t>, </a:t>
            </a:r>
            <a:r>
              <a:rPr lang="en-GB" dirty="0" err="1">
                <a:solidFill>
                  <a:schemeClr val="tx2">
                    <a:lumMod val="60000"/>
                    <a:lumOff val="40000"/>
                  </a:schemeClr>
                </a:solidFill>
              </a:rPr>
              <a:t>karakter</a:t>
            </a:r>
            <a:r>
              <a:rPr lang="en-GB" dirty="0">
                <a:solidFill>
                  <a:schemeClr val="tx2">
                    <a:lumMod val="60000"/>
                    <a:lumOff val="40000"/>
                  </a:schemeClr>
                </a:solidFill>
              </a:rPr>
              <a:t> </a:t>
            </a:r>
            <a:r>
              <a:rPr lang="en-GB" dirty="0" err="1">
                <a:solidFill>
                  <a:schemeClr val="tx2">
                    <a:lumMod val="60000"/>
                    <a:lumOff val="40000"/>
                  </a:schemeClr>
                </a:solidFill>
              </a:rPr>
              <a:t>tonen</a:t>
            </a:r>
            <a:r>
              <a:rPr lang="en-GB" dirty="0">
                <a:solidFill>
                  <a:schemeClr val="tx2">
                    <a:lumMod val="60000"/>
                    <a:lumOff val="40000"/>
                  </a:schemeClr>
                </a:solidFill>
              </a:rPr>
              <a:t>. </a:t>
            </a:r>
            <a:r>
              <a:rPr lang="en-GB" dirty="0" smtClean="0">
                <a:solidFill>
                  <a:schemeClr val="tx2">
                    <a:lumMod val="60000"/>
                    <a:lumOff val="40000"/>
                  </a:schemeClr>
                </a:solidFill>
              </a:rPr>
              <a:t>» </a:t>
            </a:r>
          </a:p>
          <a:p>
            <a:r>
              <a:rPr lang="en-GB" dirty="0" smtClean="0"/>
              <a:t>“No, but you can still show character”</a:t>
            </a:r>
            <a:endParaRPr lang="fr-FR" dirty="0"/>
          </a:p>
          <a:p>
            <a:r>
              <a:rPr lang="en-GB" dirty="0">
                <a:solidFill>
                  <a:srgbClr val="909090"/>
                </a:solidFill>
              </a:rPr>
              <a:t>« L6 : </a:t>
            </a:r>
            <a:r>
              <a:rPr lang="en-GB" dirty="0" err="1">
                <a:solidFill>
                  <a:srgbClr val="909090"/>
                </a:solidFill>
              </a:rPr>
              <a:t>Als</a:t>
            </a:r>
            <a:r>
              <a:rPr lang="en-GB" dirty="0">
                <a:solidFill>
                  <a:srgbClr val="909090"/>
                </a:solidFill>
              </a:rPr>
              <a:t> </a:t>
            </a:r>
            <a:r>
              <a:rPr lang="en-GB" dirty="0" err="1">
                <a:solidFill>
                  <a:srgbClr val="909090"/>
                </a:solidFill>
              </a:rPr>
              <a:t>ons</a:t>
            </a:r>
            <a:r>
              <a:rPr lang="en-GB" dirty="0">
                <a:solidFill>
                  <a:srgbClr val="909090"/>
                </a:solidFill>
              </a:rPr>
              <a:t> </a:t>
            </a:r>
            <a:r>
              <a:rPr lang="en-GB" dirty="0" err="1">
                <a:solidFill>
                  <a:srgbClr val="909090"/>
                </a:solidFill>
              </a:rPr>
              <a:t>dat</a:t>
            </a:r>
            <a:r>
              <a:rPr lang="en-GB" dirty="0">
                <a:solidFill>
                  <a:srgbClr val="909090"/>
                </a:solidFill>
              </a:rPr>
              <a:t> </a:t>
            </a:r>
            <a:r>
              <a:rPr lang="en-GB" dirty="0" err="1">
                <a:solidFill>
                  <a:srgbClr val="909090"/>
                </a:solidFill>
              </a:rPr>
              <a:t>ieder</a:t>
            </a:r>
            <a:r>
              <a:rPr lang="en-GB" dirty="0">
                <a:solidFill>
                  <a:srgbClr val="909090"/>
                </a:solidFill>
              </a:rPr>
              <a:t> </a:t>
            </a:r>
            <a:r>
              <a:rPr lang="en-GB" dirty="0" err="1">
                <a:solidFill>
                  <a:srgbClr val="909090"/>
                </a:solidFill>
              </a:rPr>
              <a:t>jaar</a:t>
            </a:r>
            <a:r>
              <a:rPr lang="en-GB" dirty="0">
                <a:solidFill>
                  <a:srgbClr val="909090"/>
                </a:solidFill>
              </a:rPr>
              <a:t> 10 </a:t>
            </a:r>
            <a:r>
              <a:rPr lang="en-GB" dirty="0" err="1">
                <a:solidFill>
                  <a:srgbClr val="909090"/>
                </a:solidFill>
              </a:rPr>
              <a:t>miljard</a:t>
            </a:r>
            <a:r>
              <a:rPr lang="en-GB" dirty="0">
                <a:solidFill>
                  <a:srgbClr val="909090"/>
                </a:solidFill>
              </a:rPr>
              <a:t> euro </a:t>
            </a:r>
            <a:r>
              <a:rPr lang="en-GB" dirty="0" err="1">
                <a:solidFill>
                  <a:srgbClr val="909090"/>
                </a:solidFill>
              </a:rPr>
              <a:t>kost</a:t>
            </a:r>
            <a:r>
              <a:rPr lang="en-GB" dirty="0">
                <a:solidFill>
                  <a:srgbClr val="909090"/>
                </a:solidFill>
              </a:rPr>
              <a:t>, </a:t>
            </a:r>
            <a:r>
              <a:rPr lang="en-GB" dirty="0" err="1">
                <a:solidFill>
                  <a:srgbClr val="909090"/>
                </a:solidFill>
              </a:rPr>
              <a:t>vind</a:t>
            </a:r>
            <a:r>
              <a:rPr lang="en-GB" dirty="0">
                <a:solidFill>
                  <a:srgbClr val="909090"/>
                </a:solidFill>
              </a:rPr>
              <a:t> </a:t>
            </a:r>
            <a:r>
              <a:rPr lang="en-GB" dirty="0" err="1">
                <a:solidFill>
                  <a:srgbClr val="909090"/>
                </a:solidFill>
              </a:rPr>
              <a:t>ik</a:t>
            </a:r>
            <a:r>
              <a:rPr lang="en-GB" dirty="0">
                <a:solidFill>
                  <a:srgbClr val="909090"/>
                </a:solidFill>
              </a:rPr>
              <a:t> </a:t>
            </a:r>
            <a:r>
              <a:rPr lang="en-GB" dirty="0" err="1">
                <a:solidFill>
                  <a:srgbClr val="909090"/>
                </a:solidFill>
              </a:rPr>
              <a:t>dat</a:t>
            </a:r>
            <a:r>
              <a:rPr lang="en-GB" dirty="0">
                <a:solidFill>
                  <a:srgbClr val="909090"/>
                </a:solidFill>
              </a:rPr>
              <a:t> </a:t>
            </a:r>
            <a:r>
              <a:rPr lang="en-GB" dirty="0" err="1">
                <a:solidFill>
                  <a:srgbClr val="909090"/>
                </a:solidFill>
              </a:rPr>
              <a:t>toch</a:t>
            </a:r>
            <a:r>
              <a:rPr lang="en-GB" dirty="0">
                <a:solidFill>
                  <a:srgbClr val="909090"/>
                </a:solidFill>
              </a:rPr>
              <a:t>... </a:t>
            </a:r>
            <a:r>
              <a:rPr lang="en-GB" dirty="0" smtClean="0">
                <a:solidFill>
                  <a:srgbClr val="909090"/>
                </a:solidFill>
              </a:rPr>
              <a:t>»</a:t>
            </a:r>
            <a:r>
              <a:rPr lang="en-GB" dirty="0">
                <a:solidFill>
                  <a:srgbClr val="909090"/>
                </a:solidFill>
              </a:rPr>
              <a:t> (PBN, 2279-2289</a:t>
            </a:r>
            <a:r>
              <a:rPr lang="en-GB" dirty="0" smtClean="0">
                <a:solidFill>
                  <a:srgbClr val="909090"/>
                </a:solidFill>
              </a:rPr>
              <a:t>)</a:t>
            </a:r>
          </a:p>
          <a:p>
            <a:r>
              <a:rPr lang="en-GB" dirty="0" smtClean="0"/>
              <a:t>“If it costs us 10 billion euro a year, I find that…”</a:t>
            </a:r>
            <a:endParaRPr lang="fr-FR" dirty="0"/>
          </a:p>
          <a:p>
            <a:endParaRPr lang="fr-FR" dirty="0"/>
          </a:p>
        </p:txBody>
      </p:sp>
    </p:spTree>
    <p:extLst>
      <p:ext uri="{BB962C8B-B14F-4D97-AF65-F5344CB8AC3E}">
        <p14:creationId xmlns:p14="http://schemas.microsoft.com/office/powerpoint/2010/main" val="1142338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a:t>Study</a:t>
            </a:r>
            <a:r>
              <a:rPr lang="fr-FR" dirty="0"/>
              <a:t> 1: </a:t>
            </a:r>
            <a:r>
              <a:rPr lang="fr-FR" dirty="0" err="1"/>
              <a:t>results</a:t>
            </a:r>
            <a:endParaRPr lang="fr-FR" dirty="0"/>
          </a:p>
        </p:txBody>
      </p:sp>
      <p:sp>
        <p:nvSpPr>
          <p:cNvPr id="3" name="Espace réservé du contenu 2"/>
          <p:cNvSpPr>
            <a:spLocks noGrp="1"/>
          </p:cNvSpPr>
          <p:nvPr>
            <p:ph sz="quarter" idx="13"/>
          </p:nvPr>
        </p:nvSpPr>
        <p:spPr/>
        <p:txBody>
          <a:bodyPr>
            <a:normAutofit/>
          </a:bodyPr>
          <a:lstStyle/>
          <a:p>
            <a:r>
              <a:rPr lang="fr-FR" dirty="0" err="1" smtClean="0"/>
              <a:t>Two</a:t>
            </a:r>
            <a:r>
              <a:rPr lang="fr-FR" dirty="0" smtClean="0"/>
              <a:t> main source </a:t>
            </a:r>
            <a:r>
              <a:rPr lang="fr-FR" dirty="0" err="1" smtClean="0"/>
              <a:t>domains</a:t>
            </a:r>
            <a:endParaRPr lang="fr-FR" dirty="0" smtClean="0"/>
          </a:p>
          <a:p>
            <a:pPr lvl="1"/>
            <a:r>
              <a:rPr lang="fr-FR" cap="small" dirty="0" err="1" smtClean="0"/>
              <a:t>Belgian</a:t>
            </a:r>
            <a:r>
              <a:rPr lang="fr-FR" cap="small" dirty="0" smtClean="0"/>
              <a:t> </a:t>
            </a:r>
            <a:r>
              <a:rPr lang="fr-FR" cap="small" dirty="0" err="1" smtClean="0"/>
              <a:t>federalism</a:t>
            </a:r>
            <a:r>
              <a:rPr lang="fr-FR" cap="small" dirty="0" smtClean="0"/>
              <a:t> </a:t>
            </a:r>
            <a:r>
              <a:rPr lang="fr-FR" cap="small" dirty="0" err="1" smtClean="0"/>
              <a:t>is</a:t>
            </a:r>
            <a:r>
              <a:rPr lang="fr-FR" cap="small" dirty="0" smtClean="0"/>
              <a:t> a machine</a:t>
            </a:r>
          </a:p>
          <a:p>
            <a:pPr lvl="1"/>
            <a:r>
              <a:rPr lang="fr-FR" cap="small" dirty="0" err="1" smtClean="0"/>
              <a:t>Belgian</a:t>
            </a:r>
            <a:r>
              <a:rPr lang="fr-FR" cap="small" dirty="0" smtClean="0"/>
              <a:t> </a:t>
            </a:r>
            <a:r>
              <a:rPr lang="fr-FR" cap="small" dirty="0" err="1" smtClean="0"/>
              <a:t>federalism</a:t>
            </a:r>
            <a:r>
              <a:rPr lang="fr-FR" cap="small" dirty="0" smtClean="0"/>
              <a:t> </a:t>
            </a:r>
            <a:r>
              <a:rPr lang="fr-FR" cap="small" dirty="0" err="1" smtClean="0"/>
              <a:t>is</a:t>
            </a:r>
            <a:r>
              <a:rPr lang="fr-FR" cap="small" dirty="0" smtClean="0"/>
              <a:t> a </a:t>
            </a:r>
            <a:r>
              <a:rPr lang="fr-FR" cap="small" dirty="0" err="1" smtClean="0"/>
              <a:t>marriage</a:t>
            </a:r>
            <a:endParaRPr lang="fr-FR" cap="small" dirty="0" smtClean="0"/>
          </a:p>
          <a:p>
            <a:r>
              <a:rPr lang="fr-FR" dirty="0" err="1" smtClean="0"/>
              <a:t>Two</a:t>
            </a:r>
            <a:r>
              <a:rPr lang="fr-FR" dirty="0" smtClean="0"/>
              <a:t> </a:t>
            </a:r>
            <a:r>
              <a:rPr lang="fr-FR" dirty="0" err="1" smtClean="0"/>
              <a:t>secondary</a:t>
            </a:r>
            <a:r>
              <a:rPr lang="fr-FR" dirty="0" smtClean="0"/>
              <a:t> source </a:t>
            </a:r>
            <a:r>
              <a:rPr lang="fr-FR" dirty="0" err="1" smtClean="0"/>
              <a:t>domains</a:t>
            </a:r>
            <a:endParaRPr lang="fr-FR" dirty="0" smtClean="0"/>
          </a:p>
          <a:p>
            <a:pPr lvl="1"/>
            <a:r>
              <a:rPr lang="fr-FR" dirty="0" err="1" smtClean="0"/>
              <a:t>Path-metaphors</a:t>
            </a:r>
            <a:endParaRPr lang="fr-FR" dirty="0" smtClean="0"/>
          </a:p>
          <a:p>
            <a:pPr lvl="1"/>
            <a:r>
              <a:rPr lang="fr-FR" cap="small" dirty="0" err="1" smtClean="0"/>
              <a:t>Belgian</a:t>
            </a:r>
            <a:r>
              <a:rPr lang="fr-FR" cap="small" dirty="0" smtClean="0"/>
              <a:t> </a:t>
            </a:r>
            <a:r>
              <a:rPr lang="fr-FR" cap="small" dirty="0" err="1" smtClean="0"/>
              <a:t>federalism</a:t>
            </a:r>
            <a:r>
              <a:rPr lang="fr-FR" cap="small" dirty="0" smtClean="0"/>
              <a:t> </a:t>
            </a:r>
            <a:r>
              <a:rPr lang="fr-FR" cap="small" dirty="0" err="1" smtClean="0"/>
              <a:t>is</a:t>
            </a:r>
            <a:r>
              <a:rPr lang="fr-FR" cap="small" dirty="0" smtClean="0"/>
              <a:t> a </a:t>
            </a:r>
            <a:r>
              <a:rPr lang="fr-FR" cap="small" dirty="0" err="1" smtClean="0"/>
              <a:t>disease</a:t>
            </a:r>
            <a:endParaRPr lang="fr-FR" cap="small" dirty="0" smtClean="0"/>
          </a:p>
          <a:p>
            <a:pPr lvl="1"/>
            <a:endParaRPr lang="fr-FR" dirty="0" smtClean="0"/>
          </a:p>
          <a:p>
            <a:pPr lvl="1"/>
            <a:endParaRPr lang="fr-FR" dirty="0"/>
          </a:p>
        </p:txBody>
      </p:sp>
    </p:spTree>
    <p:extLst>
      <p:ext uri="{BB962C8B-B14F-4D97-AF65-F5344CB8AC3E}">
        <p14:creationId xmlns:p14="http://schemas.microsoft.com/office/powerpoint/2010/main" val="42252803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a:t>Study</a:t>
            </a:r>
            <a:r>
              <a:rPr lang="fr-FR" dirty="0"/>
              <a:t> 1: </a:t>
            </a:r>
            <a:r>
              <a:rPr lang="fr-FR" dirty="0" err="1"/>
              <a:t>results</a:t>
            </a:r>
            <a:endParaRPr lang="fr-FR" dirty="0"/>
          </a:p>
        </p:txBody>
      </p:sp>
      <p:sp>
        <p:nvSpPr>
          <p:cNvPr id="3" name="Espace réservé du contenu 2"/>
          <p:cNvSpPr>
            <a:spLocks noGrp="1"/>
          </p:cNvSpPr>
          <p:nvPr>
            <p:ph sz="quarter" idx="13"/>
          </p:nvPr>
        </p:nvSpPr>
        <p:spPr/>
        <p:txBody>
          <a:bodyPr>
            <a:normAutofit fontScale="55000" lnSpcReduction="20000"/>
          </a:bodyPr>
          <a:lstStyle/>
          <a:p>
            <a:r>
              <a:rPr lang="en-GB" dirty="0" smtClean="0"/>
              <a:t>No clear destination (purpose)</a:t>
            </a:r>
          </a:p>
          <a:p>
            <a:pPr lvl="1"/>
            <a:r>
              <a:rPr lang="en-GB" dirty="0" smtClean="0">
                <a:solidFill>
                  <a:schemeClr val="tx2">
                    <a:lumMod val="60000"/>
                    <a:lumOff val="40000"/>
                  </a:schemeClr>
                </a:solidFill>
              </a:rPr>
              <a:t>«</a:t>
            </a:r>
            <a:r>
              <a:rPr lang="en-GB" dirty="0">
                <a:solidFill>
                  <a:schemeClr val="tx2">
                    <a:lumMod val="60000"/>
                    <a:lumOff val="40000"/>
                  </a:schemeClr>
                </a:solidFill>
              </a:rPr>
              <a:t> (…) on </a:t>
            </a:r>
            <a:r>
              <a:rPr lang="en-GB" dirty="0" err="1">
                <a:solidFill>
                  <a:schemeClr val="tx2">
                    <a:lumMod val="60000"/>
                    <a:lumOff val="40000"/>
                  </a:schemeClr>
                </a:solidFill>
              </a:rPr>
              <a:t>va</a:t>
            </a:r>
            <a:r>
              <a:rPr lang="en-GB" dirty="0">
                <a:solidFill>
                  <a:schemeClr val="tx2">
                    <a:lumMod val="60000"/>
                    <a:lumOff val="40000"/>
                  </a:schemeClr>
                </a:solidFill>
              </a:rPr>
              <a:t> continuer </a:t>
            </a:r>
            <a:r>
              <a:rPr lang="en-GB" dirty="0" err="1">
                <a:solidFill>
                  <a:schemeClr val="tx2">
                    <a:lumMod val="60000"/>
                    <a:lumOff val="40000"/>
                  </a:schemeClr>
                </a:solidFill>
              </a:rPr>
              <a:t>à</a:t>
            </a:r>
            <a:r>
              <a:rPr lang="en-GB" dirty="0">
                <a:solidFill>
                  <a:schemeClr val="tx2">
                    <a:lumMod val="60000"/>
                    <a:lumOff val="40000"/>
                  </a:schemeClr>
                </a:solidFill>
              </a:rPr>
              <a:t> </a:t>
            </a:r>
            <a:r>
              <a:rPr lang="en-GB" dirty="0" err="1">
                <a:solidFill>
                  <a:schemeClr val="tx2">
                    <a:lumMod val="60000"/>
                    <a:lumOff val="40000"/>
                  </a:schemeClr>
                </a:solidFill>
              </a:rPr>
              <a:t>monter</a:t>
            </a:r>
            <a:r>
              <a:rPr lang="en-GB" dirty="0">
                <a:solidFill>
                  <a:schemeClr val="tx2">
                    <a:lumMod val="60000"/>
                    <a:lumOff val="40000"/>
                  </a:schemeClr>
                </a:solidFill>
              </a:rPr>
              <a:t> </a:t>
            </a:r>
            <a:r>
              <a:rPr lang="en-GB" dirty="0" err="1">
                <a:solidFill>
                  <a:schemeClr val="tx2">
                    <a:lumMod val="60000"/>
                    <a:lumOff val="40000"/>
                  </a:schemeClr>
                </a:solidFill>
              </a:rPr>
              <a:t>une</a:t>
            </a:r>
            <a:r>
              <a:rPr lang="en-GB" dirty="0">
                <a:solidFill>
                  <a:schemeClr val="tx2">
                    <a:lumMod val="60000"/>
                    <a:lumOff val="40000"/>
                  </a:schemeClr>
                </a:solidFill>
              </a:rPr>
              <a:t> </a:t>
            </a:r>
            <a:r>
              <a:rPr lang="en-GB" dirty="0" err="1">
                <a:solidFill>
                  <a:schemeClr val="tx2">
                    <a:lumMod val="60000"/>
                    <a:lumOff val="40000"/>
                  </a:schemeClr>
                </a:solidFill>
              </a:rPr>
              <a:t>usine</a:t>
            </a:r>
            <a:r>
              <a:rPr lang="en-GB" dirty="0">
                <a:solidFill>
                  <a:schemeClr val="tx2">
                    <a:lumMod val="60000"/>
                    <a:lumOff val="40000"/>
                  </a:schemeClr>
                </a:solidFill>
              </a:rPr>
              <a:t> </a:t>
            </a:r>
            <a:r>
              <a:rPr lang="en-GB" dirty="0" err="1">
                <a:solidFill>
                  <a:schemeClr val="tx2">
                    <a:lumMod val="60000"/>
                    <a:lumOff val="40000"/>
                  </a:schemeClr>
                </a:solidFill>
              </a:rPr>
              <a:t>à</a:t>
            </a:r>
            <a:r>
              <a:rPr lang="en-GB" dirty="0">
                <a:solidFill>
                  <a:schemeClr val="tx2">
                    <a:lumMod val="60000"/>
                    <a:lumOff val="40000"/>
                  </a:schemeClr>
                </a:solidFill>
              </a:rPr>
              <a:t> </a:t>
            </a:r>
            <a:r>
              <a:rPr lang="en-GB" dirty="0" err="1">
                <a:solidFill>
                  <a:schemeClr val="tx2">
                    <a:lumMod val="60000"/>
                    <a:lumOff val="40000"/>
                  </a:schemeClr>
                </a:solidFill>
              </a:rPr>
              <a:t>gaz</a:t>
            </a:r>
            <a:r>
              <a:rPr lang="en-GB" dirty="0">
                <a:solidFill>
                  <a:schemeClr val="tx2">
                    <a:lumMod val="60000"/>
                    <a:lumOff val="40000"/>
                  </a:schemeClr>
                </a:solidFill>
              </a:rPr>
              <a:t> </a:t>
            </a:r>
            <a:r>
              <a:rPr lang="en-GB" i="1" dirty="0">
                <a:solidFill>
                  <a:schemeClr val="tx2">
                    <a:lumMod val="60000"/>
                    <a:lumOff val="40000"/>
                  </a:schemeClr>
                </a:solidFill>
              </a:rPr>
              <a:t>et </a:t>
            </a:r>
            <a:r>
              <a:rPr lang="en-GB" i="1" u="sng" dirty="0">
                <a:solidFill>
                  <a:schemeClr val="tx2">
                    <a:lumMod val="60000"/>
                    <a:lumOff val="40000"/>
                  </a:schemeClr>
                </a:solidFill>
              </a:rPr>
              <a:t>on ne </a:t>
            </a:r>
            <a:r>
              <a:rPr lang="en-GB" i="1" u="sng" dirty="0" err="1">
                <a:solidFill>
                  <a:schemeClr val="tx2">
                    <a:lumMod val="60000"/>
                    <a:lumOff val="40000"/>
                  </a:schemeClr>
                </a:solidFill>
              </a:rPr>
              <a:t>saura</a:t>
            </a:r>
            <a:r>
              <a:rPr lang="en-GB" i="1" u="sng" dirty="0">
                <a:solidFill>
                  <a:schemeClr val="tx2">
                    <a:lumMod val="60000"/>
                    <a:lumOff val="40000"/>
                  </a:schemeClr>
                </a:solidFill>
              </a:rPr>
              <a:t> pas en fait pas </a:t>
            </a:r>
            <a:r>
              <a:rPr lang="en-GB" i="1" u="sng" dirty="0" err="1">
                <a:solidFill>
                  <a:schemeClr val="tx2">
                    <a:lumMod val="60000"/>
                    <a:lumOff val="40000"/>
                  </a:schemeClr>
                </a:solidFill>
              </a:rPr>
              <a:t>très</a:t>
            </a:r>
            <a:r>
              <a:rPr lang="en-GB" i="1" u="sng" dirty="0">
                <a:solidFill>
                  <a:schemeClr val="tx2">
                    <a:lumMod val="60000"/>
                    <a:lumOff val="40000"/>
                  </a:schemeClr>
                </a:solidFill>
              </a:rPr>
              <a:t> </a:t>
            </a:r>
            <a:r>
              <a:rPr lang="en-GB" i="1" u="sng" dirty="0" err="1">
                <a:solidFill>
                  <a:schemeClr val="tx2">
                    <a:lumMod val="60000"/>
                    <a:lumOff val="40000"/>
                  </a:schemeClr>
                </a:solidFill>
              </a:rPr>
              <a:t>bien</a:t>
            </a:r>
            <a:r>
              <a:rPr lang="en-GB" i="1" u="sng" dirty="0">
                <a:solidFill>
                  <a:schemeClr val="tx2">
                    <a:lumMod val="60000"/>
                    <a:lumOff val="40000"/>
                  </a:schemeClr>
                </a:solidFill>
              </a:rPr>
              <a:t> </a:t>
            </a:r>
            <a:r>
              <a:rPr lang="en-GB" i="1" u="sng" dirty="0" err="1">
                <a:solidFill>
                  <a:schemeClr val="tx2">
                    <a:lumMod val="60000"/>
                    <a:lumOff val="40000"/>
                  </a:schemeClr>
                </a:solidFill>
              </a:rPr>
              <a:t>où</a:t>
            </a:r>
            <a:r>
              <a:rPr lang="en-GB" i="1" u="sng" dirty="0">
                <a:solidFill>
                  <a:schemeClr val="tx2">
                    <a:lumMod val="60000"/>
                    <a:lumOff val="40000"/>
                  </a:schemeClr>
                </a:solidFill>
              </a:rPr>
              <a:t> on </a:t>
            </a:r>
            <a:r>
              <a:rPr lang="en-GB" i="1" u="sng" dirty="0" err="1">
                <a:solidFill>
                  <a:schemeClr val="tx2">
                    <a:lumMod val="60000"/>
                    <a:lumOff val="40000"/>
                  </a:schemeClr>
                </a:solidFill>
              </a:rPr>
              <a:t>veut</a:t>
            </a:r>
            <a:r>
              <a:rPr lang="en-GB" i="1" u="sng" dirty="0">
                <a:solidFill>
                  <a:schemeClr val="tx2">
                    <a:lumMod val="60000"/>
                    <a:lumOff val="40000"/>
                  </a:schemeClr>
                </a:solidFill>
              </a:rPr>
              <a:t> </a:t>
            </a:r>
            <a:r>
              <a:rPr lang="en-GB" i="1" u="sng" dirty="0" err="1">
                <a:solidFill>
                  <a:schemeClr val="tx2">
                    <a:lumMod val="60000"/>
                    <a:lumOff val="40000"/>
                  </a:schemeClr>
                </a:solidFill>
              </a:rPr>
              <a:t>aller</a:t>
            </a:r>
            <a:r>
              <a:rPr lang="en-GB" u="sng" dirty="0">
                <a:solidFill>
                  <a:schemeClr val="tx2">
                    <a:lumMod val="60000"/>
                    <a:lumOff val="40000"/>
                  </a:schemeClr>
                </a:solidFill>
              </a:rPr>
              <a:t>.</a:t>
            </a:r>
            <a:r>
              <a:rPr lang="en-GB" dirty="0">
                <a:solidFill>
                  <a:schemeClr val="tx2">
                    <a:lumMod val="60000"/>
                    <a:lumOff val="40000"/>
                  </a:schemeClr>
                </a:solidFill>
              </a:rPr>
              <a:t> » (PBF, B8, 249-250) </a:t>
            </a:r>
            <a:endParaRPr lang="en-GB" dirty="0" smtClean="0">
              <a:solidFill>
                <a:schemeClr val="tx2">
                  <a:lumMod val="60000"/>
                  <a:lumOff val="40000"/>
                </a:schemeClr>
              </a:solidFill>
            </a:endParaRPr>
          </a:p>
          <a:p>
            <a:pPr lvl="1"/>
            <a:r>
              <a:rPr lang="en-GB" dirty="0" smtClean="0"/>
              <a:t>“… and in fact we don’t really know </a:t>
            </a:r>
            <a:r>
              <a:rPr lang="en-GB" i="1" dirty="0" smtClean="0">
                <a:solidFill>
                  <a:schemeClr val="accent2">
                    <a:lumMod val="75000"/>
                  </a:schemeClr>
                </a:solidFill>
              </a:rPr>
              <a:t>where we’re going to</a:t>
            </a:r>
            <a:r>
              <a:rPr lang="en-GB" dirty="0" smtClean="0"/>
              <a:t>”</a:t>
            </a:r>
          </a:p>
          <a:p>
            <a:r>
              <a:rPr lang="en-GB" cap="small" dirty="0" smtClean="0"/>
              <a:t>Institutional crisis is an obstacle on a road</a:t>
            </a:r>
          </a:p>
          <a:p>
            <a:pPr lvl="1"/>
            <a:r>
              <a:rPr lang="en-GB" dirty="0" smtClean="0">
                <a:solidFill>
                  <a:srgbClr val="909090"/>
                </a:solidFill>
              </a:rPr>
              <a:t>D</a:t>
            </a:r>
            <a:r>
              <a:rPr lang="fr-FR" dirty="0" smtClean="0">
                <a:solidFill>
                  <a:srgbClr val="909090"/>
                </a:solidFill>
              </a:rPr>
              <a:t>’autant plus en fonction des </a:t>
            </a:r>
            <a:r>
              <a:rPr lang="fr-FR" i="1" u="sng" dirty="0" smtClean="0">
                <a:solidFill>
                  <a:srgbClr val="909090"/>
                </a:solidFill>
              </a:rPr>
              <a:t>circonstances que l’on traverse</a:t>
            </a:r>
            <a:r>
              <a:rPr lang="fr-FR" u="sng" dirty="0" smtClean="0">
                <a:solidFill>
                  <a:srgbClr val="909090"/>
                </a:solidFill>
              </a:rPr>
              <a:t> </a:t>
            </a:r>
            <a:r>
              <a:rPr lang="fr-FR" dirty="0" smtClean="0">
                <a:solidFill>
                  <a:srgbClr val="909090"/>
                </a:solidFill>
              </a:rPr>
              <a:t>au niveau national</a:t>
            </a:r>
          </a:p>
          <a:p>
            <a:pPr lvl="1"/>
            <a:r>
              <a:rPr lang="fr-FR" dirty="0" smtClean="0"/>
              <a:t>« all the more </a:t>
            </a:r>
            <a:r>
              <a:rPr lang="fr-FR" dirty="0" err="1" smtClean="0"/>
              <a:t>considering</a:t>
            </a:r>
            <a:r>
              <a:rPr lang="fr-FR" dirty="0" smtClean="0"/>
              <a:t> </a:t>
            </a:r>
            <a:r>
              <a:rPr lang="fr-FR" i="1" dirty="0" smtClean="0">
                <a:solidFill>
                  <a:srgbClr val="A3171E"/>
                </a:solidFill>
              </a:rPr>
              <a:t>the </a:t>
            </a:r>
            <a:r>
              <a:rPr lang="fr-FR" i="1" dirty="0" err="1" smtClean="0">
                <a:solidFill>
                  <a:srgbClr val="A3171E"/>
                </a:solidFill>
              </a:rPr>
              <a:t>circumstances</a:t>
            </a:r>
            <a:r>
              <a:rPr lang="fr-FR" i="1" dirty="0" smtClean="0">
                <a:solidFill>
                  <a:srgbClr val="A3171E"/>
                </a:solidFill>
              </a:rPr>
              <a:t> </a:t>
            </a:r>
            <a:r>
              <a:rPr lang="fr-FR" i="1" dirty="0" err="1" smtClean="0">
                <a:solidFill>
                  <a:srgbClr val="A3171E"/>
                </a:solidFill>
              </a:rPr>
              <a:t>we’re</a:t>
            </a:r>
            <a:r>
              <a:rPr lang="fr-FR" i="1" dirty="0" smtClean="0">
                <a:solidFill>
                  <a:srgbClr val="A3171E"/>
                </a:solidFill>
              </a:rPr>
              <a:t> </a:t>
            </a:r>
            <a:r>
              <a:rPr lang="fr-FR" i="1" dirty="0" err="1" smtClean="0">
                <a:solidFill>
                  <a:srgbClr val="A3171E"/>
                </a:solidFill>
              </a:rPr>
              <a:t>going</a:t>
            </a:r>
            <a:r>
              <a:rPr lang="fr-FR" i="1" dirty="0" smtClean="0">
                <a:solidFill>
                  <a:srgbClr val="A3171E"/>
                </a:solidFill>
              </a:rPr>
              <a:t> </a:t>
            </a:r>
            <a:r>
              <a:rPr lang="fr-FR" i="1" dirty="0" err="1" smtClean="0">
                <a:solidFill>
                  <a:srgbClr val="A3171E"/>
                </a:solidFill>
              </a:rPr>
              <a:t>through</a:t>
            </a:r>
            <a:r>
              <a:rPr lang="fr-FR" i="1" dirty="0" smtClean="0">
                <a:solidFill>
                  <a:srgbClr val="A3171E"/>
                </a:solidFill>
              </a:rPr>
              <a:t> </a:t>
            </a:r>
            <a:r>
              <a:rPr lang="fr-FR" dirty="0" err="1" smtClean="0"/>
              <a:t>at</a:t>
            </a:r>
            <a:r>
              <a:rPr lang="fr-FR" dirty="0" smtClean="0"/>
              <a:t> the national </a:t>
            </a:r>
            <a:r>
              <a:rPr lang="fr-FR" dirty="0" err="1" smtClean="0"/>
              <a:t>level</a:t>
            </a:r>
            <a:r>
              <a:rPr lang="fr-FR" dirty="0" smtClean="0"/>
              <a:t> »</a:t>
            </a:r>
          </a:p>
          <a:p>
            <a:pPr lvl="1"/>
            <a:r>
              <a:rPr lang="fr-FR" dirty="0" smtClean="0">
                <a:solidFill>
                  <a:schemeClr val="tx2">
                    <a:lumMod val="60000"/>
                    <a:lumOff val="40000"/>
                  </a:schemeClr>
                </a:solidFill>
              </a:rPr>
              <a:t>Je suis passablement irrité par tout ce, par toutes ces revendications à droite et à gauche, je pense qu’il y a des problèmes de société plus important mais bon</a:t>
            </a:r>
            <a:r>
              <a:rPr lang="fr-FR" i="1" dirty="0" smtClean="0">
                <a:solidFill>
                  <a:schemeClr val="tx2">
                    <a:lumMod val="60000"/>
                    <a:lumOff val="40000"/>
                  </a:schemeClr>
                </a:solidFill>
              </a:rPr>
              <a:t>, </a:t>
            </a:r>
            <a:r>
              <a:rPr lang="fr-FR" i="1" u="sng" dirty="0" smtClean="0">
                <a:solidFill>
                  <a:schemeClr val="tx2">
                    <a:lumMod val="60000"/>
                    <a:lumOff val="40000"/>
                  </a:schemeClr>
                </a:solidFill>
              </a:rPr>
              <a:t>il faut bien passer par là</a:t>
            </a:r>
            <a:r>
              <a:rPr lang="fr-FR" u="sng" dirty="0" smtClean="0">
                <a:solidFill>
                  <a:schemeClr val="tx2">
                    <a:lumMod val="60000"/>
                    <a:lumOff val="40000"/>
                  </a:schemeClr>
                </a:solidFill>
              </a:rPr>
              <a:t>. </a:t>
            </a:r>
          </a:p>
          <a:p>
            <a:pPr lvl="1"/>
            <a:r>
              <a:rPr lang="fr-FR" dirty="0" err="1" smtClean="0"/>
              <a:t>I’m</a:t>
            </a:r>
            <a:r>
              <a:rPr lang="fr-FR" dirty="0" smtClean="0"/>
              <a:t> </a:t>
            </a:r>
            <a:r>
              <a:rPr lang="fr-FR" dirty="0" err="1" smtClean="0"/>
              <a:t>irritated</a:t>
            </a:r>
            <a:r>
              <a:rPr lang="fr-FR" dirty="0" smtClean="0"/>
              <a:t> by all </a:t>
            </a:r>
            <a:r>
              <a:rPr lang="fr-FR" dirty="0" err="1" smtClean="0"/>
              <a:t>these</a:t>
            </a:r>
            <a:r>
              <a:rPr lang="fr-FR" dirty="0" smtClean="0"/>
              <a:t> claims, I </a:t>
            </a:r>
            <a:r>
              <a:rPr lang="fr-FR" dirty="0" err="1" smtClean="0"/>
              <a:t>think</a:t>
            </a:r>
            <a:r>
              <a:rPr lang="fr-FR" dirty="0" smtClean="0"/>
              <a:t> </a:t>
            </a:r>
            <a:r>
              <a:rPr lang="fr-FR" dirty="0" err="1" smtClean="0"/>
              <a:t>there</a:t>
            </a:r>
            <a:r>
              <a:rPr lang="fr-FR" dirty="0" smtClean="0"/>
              <a:t> are more important </a:t>
            </a:r>
            <a:r>
              <a:rPr lang="fr-FR" dirty="0" err="1" smtClean="0"/>
              <a:t>societal</a:t>
            </a:r>
            <a:r>
              <a:rPr lang="fr-FR" dirty="0" smtClean="0"/>
              <a:t> </a:t>
            </a:r>
            <a:r>
              <a:rPr lang="fr-FR" dirty="0" err="1" smtClean="0"/>
              <a:t>that</a:t>
            </a:r>
            <a:r>
              <a:rPr lang="fr-FR" dirty="0" smtClean="0"/>
              <a:t> </a:t>
            </a:r>
            <a:r>
              <a:rPr lang="fr-FR" dirty="0" err="1" smtClean="0"/>
              <a:t>should</a:t>
            </a:r>
            <a:r>
              <a:rPr lang="fr-FR" dirty="0" smtClean="0"/>
              <a:t> </a:t>
            </a:r>
            <a:r>
              <a:rPr lang="fr-FR" dirty="0" err="1" smtClean="0"/>
              <a:t>be</a:t>
            </a:r>
            <a:r>
              <a:rPr lang="fr-FR" dirty="0" smtClean="0"/>
              <a:t> </a:t>
            </a:r>
            <a:r>
              <a:rPr lang="fr-FR" dirty="0" err="1" smtClean="0"/>
              <a:t>dealt</a:t>
            </a:r>
            <a:r>
              <a:rPr lang="fr-FR" dirty="0" smtClean="0"/>
              <a:t> </a:t>
            </a:r>
            <a:r>
              <a:rPr lang="fr-FR" dirty="0" err="1" smtClean="0"/>
              <a:t>with</a:t>
            </a:r>
            <a:r>
              <a:rPr lang="fr-FR" dirty="0" smtClean="0"/>
              <a:t>, but ok, </a:t>
            </a:r>
            <a:r>
              <a:rPr lang="fr-FR" dirty="0" err="1" smtClean="0"/>
              <a:t>we</a:t>
            </a:r>
            <a:r>
              <a:rPr lang="fr-FR" dirty="0" smtClean="0"/>
              <a:t> have to </a:t>
            </a:r>
            <a:r>
              <a:rPr lang="fr-FR" i="1" dirty="0" smtClean="0">
                <a:solidFill>
                  <a:srgbClr val="A3171E"/>
                </a:solidFill>
              </a:rPr>
              <a:t>go </a:t>
            </a:r>
            <a:r>
              <a:rPr lang="fr-FR" i="1" dirty="0" err="1" smtClean="0">
                <a:solidFill>
                  <a:srgbClr val="A3171E"/>
                </a:solidFill>
              </a:rPr>
              <a:t>through</a:t>
            </a:r>
            <a:r>
              <a:rPr lang="fr-FR" i="1" dirty="0" smtClean="0">
                <a:solidFill>
                  <a:srgbClr val="A3171E"/>
                </a:solidFill>
              </a:rPr>
              <a:t> </a:t>
            </a:r>
            <a:r>
              <a:rPr lang="fr-FR" dirty="0" err="1" smtClean="0"/>
              <a:t>it</a:t>
            </a:r>
            <a:r>
              <a:rPr lang="fr-FR" dirty="0" smtClean="0"/>
              <a:t>.</a:t>
            </a:r>
          </a:p>
          <a:p>
            <a:pPr lvl="1"/>
            <a:r>
              <a:rPr lang="fr-FR" dirty="0" smtClean="0">
                <a:solidFill>
                  <a:schemeClr val="tx2">
                    <a:lumMod val="60000"/>
                    <a:lumOff val="40000"/>
                  </a:schemeClr>
                </a:solidFill>
              </a:rPr>
              <a:t>Je </a:t>
            </a:r>
            <a:r>
              <a:rPr lang="fr-FR" i="1" u="sng" dirty="0" err="1" smtClean="0">
                <a:solidFill>
                  <a:schemeClr val="tx2">
                    <a:lumMod val="60000"/>
                    <a:lumOff val="40000"/>
                  </a:schemeClr>
                </a:solidFill>
              </a:rPr>
              <a:t>geraakt</a:t>
            </a:r>
            <a:r>
              <a:rPr lang="fr-FR" i="1" u="sng" dirty="0" smtClean="0">
                <a:solidFill>
                  <a:schemeClr val="tx2">
                    <a:lumMod val="60000"/>
                    <a:lumOff val="40000"/>
                  </a:schemeClr>
                </a:solidFill>
              </a:rPr>
              <a:t> niet </a:t>
            </a:r>
            <a:r>
              <a:rPr lang="fr-FR" i="1" u="sng" dirty="0" err="1" smtClean="0">
                <a:solidFill>
                  <a:schemeClr val="tx2">
                    <a:lumMod val="60000"/>
                    <a:lumOff val="40000"/>
                  </a:schemeClr>
                </a:solidFill>
              </a:rPr>
              <a:t>meer</a:t>
            </a:r>
            <a:r>
              <a:rPr lang="fr-FR" i="1" u="sng" dirty="0" smtClean="0">
                <a:solidFill>
                  <a:schemeClr val="tx2">
                    <a:lumMod val="60000"/>
                    <a:lumOff val="40000"/>
                  </a:schemeClr>
                </a:solidFill>
              </a:rPr>
              <a:t> </a:t>
            </a:r>
            <a:r>
              <a:rPr lang="fr-FR" i="1" u="sng" dirty="0" err="1" smtClean="0">
                <a:solidFill>
                  <a:schemeClr val="tx2">
                    <a:lumMod val="60000"/>
                    <a:lumOff val="40000"/>
                  </a:schemeClr>
                </a:solidFill>
              </a:rPr>
              <a:t>uit</a:t>
            </a:r>
            <a:r>
              <a:rPr lang="fr-FR" i="1" u="sng" dirty="0" smtClean="0">
                <a:solidFill>
                  <a:schemeClr val="tx2">
                    <a:lumMod val="60000"/>
                    <a:lumOff val="40000"/>
                  </a:schemeClr>
                </a:solidFill>
              </a:rPr>
              <a:t> die </a:t>
            </a:r>
            <a:r>
              <a:rPr lang="fr-FR" i="1" u="sng" dirty="0" err="1" smtClean="0">
                <a:solidFill>
                  <a:schemeClr val="tx2">
                    <a:lumMod val="60000"/>
                    <a:lumOff val="40000"/>
                  </a:schemeClr>
                </a:solidFill>
              </a:rPr>
              <a:t>modder</a:t>
            </a:r>
            <a:r>
              <a:rPr lang="fr-FR" dirty="0" smtClean="0">
                <a:solidFill>
                  <a:schemeClr val="tx2">
                    <a:lumMod val="60000"/>
                    <a:lumOff val="40000"/>
                  </a:schemeClr>
                </a:solidFill>
              </a:rPr>
              <a:t>. Er </a:t>
            </a:r>
            <a:r>
              <a:rPr lang="fr-FR" dirty="0" err="1" smtClean="0">
                <a:solidFill>
                  <a:schemeClr val="tx2">
                    <a:lumMod val="60000"/>
                    <a:lumOff val="40000"/>
                  </a:schemeClr>
                </a:solidFill>
              </a:rPr>
              <a:t>moet</a:t>
            </a:r>
            <a:r>
              <a:rPr lang="fr-FR" dirty="0" smtClean="0">
                <a:solidFill>
                  <a:schemeClr val="tx2">
                    <a:lumMod val="60000"/>
                    <a:lumOff val="40000"/>
                  </a:schemeClr>
                </a:solidFill>
              </a:rPr>
              <a:t> </a:t>
            </a:r>
            <a:r>
              <a:rPr lang="fr-FR" dirty="0" err="1" smtClean="0">
                <a:solidFill>
                  <a:schemeClr val="tx2">
                    <a:lumMod val="60000"/>
                    <a:lumOff val="40000"/>
                  </a:schemeClr>
                </a:solidFill>
              </a:rPr>
              <a:t>eens</a:t>
            </a:r>
            <a:r>
              <a:rPr lang="fr-FR" dirty="0" smtClean="0">
                <a:solidFill>
                  <a:schemeClr val="tx2">
                    <a:lumMod val="60000"/>
                    <a:lumOff val="40000"/>
                  </a:schemeClr>
                </a:solidFill>
              </a:rPr>
              <a:t> </a:t>
            </a:r>
            <a:r>
              <a:rPr lang="fr-FR" dirty="0" err="1" smtClean="0">
                <a:solidFill>
                  <a:schemeClr val="tx2">
                    <a:lumMod val="60000"/>
                    <a:lumOff val="40000"/>
                  </a:schemeClr>
                </a:solidFill>
              </a:rPr>
              <a:t>iemand</a:t>
            </a:r>
            <a:r>
              <a:rPr lang="fr-FR" dirty="0" smtClean="0">
                <a:solidFill>
                  <a:schemeClr val="tx2">
                    <a:lumMod val="60000"/>
                    <a:lumOff val="40000"/>
                  </a:schemeClr>
                </a:solidFill>
              </a:rPr>
              <a:t> </a:t>
            </a:r>
            <a:r>
              <a:rPr lang="fr-FR" dirty="0" err="1" smtClean="0">
                <a:solidFill>
                  <a:schemeClr val="tx2">
                    <a:lumMod val="60000"/>
                    <a:lumOff val="40000"/>
                  </a:schemeClr>
                </a:solidFill>
              </a:rPr>
              <a:t>komen</a:t>
            </a:r>
            <a:r>
              <a:rPr lang="fr-FR" dirty="0" smtClean="0">
                <a:solidFill>
                  <a:schemeClr val="tx2">
                    <a:lumMod val="60000"/>
                    <a:lumOff val="40000"/>
                  </a:schemeClr>
                </a:solidFill>
              </a:rPr>
              <a:t> die </a:t>
            </a:r>
            <a:r>
              <a:rPr lang="fr-FR" dirty="0" err="1" smtClean="0">
                <a:solidFill>
                  <a:schemeClr val="tx2">
                    <a:lumMod val="60000"/>
                    <a:lumOff val="40000"/>
                  </a:schemeClr>
                </a:solidFill>
              </a:rPr>
              <a:t>durft</a:t>
            </a:r>
            <a:r>
              <a:rPr lang="fr-FR" dirty="0" smtClean="0">
                <a:solidFill>
                  <a:schemeClr val="tx2">
                    <a:lumMod val="60000"/>
                    <a:lumOff val="40000"/>
                  </a:schemeClr>
                </a:solidFill>
              </a:rPr>
              <a:t>. (PBN, N1, 4128-4129)</a:t>
            </a:r>
          </a:p>
          <a:p>
            <a:pPr lvl="1"/>
            <a:r>
              <a:rPr lang="fr-FR" dirty="0" smtClean="0"/>
              <a:t>You </a:t>
            </a:r>
            <a:r>
              <a:rPr lang="fr-FR" dirty="0" err="1" smtClean="0"/>
              <a:t>can’t</a:t>
            </a:r>
            <a:r>
              <a:rPr lang="fr-FR" dirty="0" smtClean="0"/>
              <a:t> </a:t>
            </a:r>
            <a:r>
              <a:rPr lang="fr-FR" i="1" dirty="0" err="1" smtClean="0">
                <a:solidFill>
                  <a:schemeClr val="accent2">
                    <a:lumMod val="75000"/>
                  </a:schemeClr>
                </a:solidFill>
              </a:rPr>
              <a:t>get</a:t>
            </a:r>
            <a:r>
              <a:rPr lang="fr-FR" dirty="0" smtClean="0"/>
              <a:t> </a:t>
            </a:r>
            <a:r>
              <a:rPr lang="fr-FR" i="1" dirty="0" smtClean="0">
                <a:solidFill>
                  <a:srgbClr val="A3171E"/>
                </a:solidFill>
              </a:rPr>
              <a:t>out of </a:t>
            </a:r>
            <a:r>
              <a:rPr lang="fr-FR" i="1" dirty="0" err="1" smtClean="0">
                <a:solidFill>
                  <a:srgbClr val="A3171E"/>
                </a:solidFill>
              </a:rPr>
              <a:t>this</a:t>
            </a:r>
            <a:r>
              <a:rPr lang="fr-FR" i="1" dirty="0" smtClean="0">
                <a:solidFill>
                  <a:srgbClr val="A3171E"/>
                </a:solidFill>
              </a:rPr>
              <a:t> </a:t>
            </a:r>
            <a:r>
              <a:rPr lang="fr-FR" i="1" dirty="0" err="1" smtClean="0">
                <a:solidFill>
                  <a:srgbClr val="A3171E"/>
                </a:solidFill>
              </a:rPr>
              <a:t>mud</a:t>
            </a:r>
            <a:r>
              <a:rPr lang="fr-FR" dirty="0" smtClean="0"/>
              <a:t>. There </a:t>
            </a:r>
            <a:r>
              <a:rPr lang="fr-FR" dirty="0" err="1" smtClean="0"/>
              <a:t>should</a:t>
            </a:r>
            <a:r>
              <a:rPr lang="fr-FR" dirty="0" smtClean="0"/>
              <a:t> </a:t>
            </a:r>
            <a:r>
              <a:rPr lang="fr-FR" dirty="0" err="1" smtClean="0"/>
              <a:t>be</a:t>
            </a:r>
            <a:r>
              <a:rPr lang="fr-FR" dirty="0" smtClean="0"/>
              <a:t> </a:t>
            </a:r>
            <a:r>
              <a:rPr lang="fr-FR" dirty="0" err="1" smtClean="0"/>
              <a:t>someone</a:t>
            </a:r>
            <a:r>
              <a:rPr lang="fr-FR" dirty="0" smtClean="0"/>
              <a:t> </a:t>
            </a:r>
            <a:r>
              <a:rPr lang="fr-FR" dirty="0" err="1" smtClean="0"/>
              <a:t>who</a:t>
            </a:r>
            <a:r>
              <a:rPr lang="fr-FR" dirty="0" smtClean="0"/>
              <a:t> </a:t>
            </a:r>
            <a:r>
              <a:rPr lang="fr-FR" dirty="0" err="1" smtClean="0"/>
              <a:t>dares</a:t>
            </a:r>
            <a:r>
              <a:rPr lang="fr-FR" dirty="0" smtClean="0"/>
              <a:t> »</a:t>
            </a:r>
            <a:endParaRPr lang="fr-FR" dirty="0"/>
          </a:p>
          <a:p>
            <a:endParaRPr lang="fr-FR" dirty="0"/>
          </a:p>
        </p:txBody>
      </p:sp>
    </p:spTree>
    <p:extLst>
      <p:ext uri="{BB962C8B-B14F-4D97-AF65-F5344CB8AC3E}">
        <p14:creationId xmlns:p14="http://schemas.microsoft.com/office/powerpoint/2010/main" val="37257496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a:t>Study</a:t>
            </a:r>
            <a:r>
              <a:rPr lang="fr-FR" dirty="0"/>
              <a:t> 1: </a:t>
            </a:r>
            <a:r>
              <a:rPr lang="fr-FR" dirty="0" err="1"/>
              <a:t>results</a:t>
            </a:r>
            <a:endParaRPr lang="fr-FR" dirty="0"/>
          </a:p>
        </p:txBody>
      </p:sp>
      <p:sp>
        <p:nvSpPr>
          <p:cNvPr id="3" name="Espace réservé du contenu 2"/>
          <p:cNvSpPr>
            <a:spLocks noGrp="1"/>
          </p:cNvSpPr>
          <p:nvPr>
            <p:ph sz="quarter" idx="13"/>
          </p:nvPr>
        </p:nvSpPr>
        <p:spPr/>
        <p:txBody>
          <a:bodyPr>
            <a:normAutofit fontScale="62500" lnSpcReduction="20000"/>
          </a:bodyPr>
          <a:lstStyle/>
          <a:p>
            <a:r>
              <a:rPr lang="fr-FR" cap="small" dirty="0" err="1" smtClean="0"/>
              <a:t>Belgian</a:t>
            </a:r>
            <a:r>
              <a:rPr lang="fr-FR" cap="small" dirty="0" smtClean="0"/>
              <a:t> </a:t>
            </a:r>
            <a:r>
              <a:rPr lang="fr-FR" cap="small" dirty="0" err="1" smtClean="0"/>
              <a:t>federalism</a:t>
            </a:r>
            <a:r>
              <a:rPr lang="fr-FR" cap="small" dirty="0" smtClean="0"/>
              <a:t> </a:t>
            </a:r>
            <a:r>
              <a:rPr lang="fr-FR" cap="small" dirty="0" err="1" smtClean="0"/>
              <a:t>is</a:t>
            </a:r>
            <a:r>
              <a:rPr lang="fr-FR" cap="small" dirty="0" smtClean="0"/>
              <a:t> a </a:t>
            </a:r>
            <a:r>
              <a:rPr lang="fr-FR" cap="small" dirty="0" err="1" smtClean="0"/>
              <a:t>disease</a:t>
            </a:r>
            <a:endParaRPr lang="fr-FR" cap="small" dirty="0" smtClean="0"/>
          </a:p>
          <a:p>
            <a:pPr lvl="1"/>
            <a:r>
              <a:rPr lang="fr-FR" dirty="0" smtClean="0">
                <a:solidFill>
                  <a:srgbClr val="909090"/>
                </a:solidFill>
              </a:rPr>
              <a:t>« </a:t>
            </a:r>
            <a:r>
              <a:rPr lang="fr-FR" dirty="0" err="1" smtClean="0">
                <a:solidFill>
                  <a:srgbClr val="909090"/>
                </a:solidFill>
              </a:rPr>
              <a:t>Welke</a:t>
            </a:r>
            <a:r>
              <a:rPr lang="fr-FR" dirty="0" smtClean="0">
                <a:solidFill>
                  <a:srgbClr val="909090"/>
                </a:solidFill>
              </a:rPr>
              <a:t> </a:t>
            </a:r>
            <a:r>
              <a:rPr lang="fr-FR" dirty="0" err="1" smtClean="0">
                <a:solidFill>
                  <a:srgbClr val="909090"/>
                </a:solidFill>
              </a:rPr>
              <a:t>bevoegdheden</a:t>
            </a:r>
            <a:r>
              <a:rPr lang="fr-FR" dirty="0" smtClean="0">
                <a:solidFill>
                  <a:srgbClr val="909090"/>
                </a:solidFill>
              </a:rPr>
              <a:t> op </a:t>
            </a:r>
            <a:r>
              <a:rPr lang="fr-FR" dirty="0" err="1" smtClean="0">
                <a:solidFill>
                  <a:srgbClr val="909090"/>
                </a:solidFill>
              </a:rPr>
              <a:t>het</a:t>
            </a:r>
            <a:r>
              <a:rPr lang="fr-FR" dirty="0" smtClean="0">
                <a:solidFill>
                  <a:srgbClr val="909090"/>
                </a:solidFill>
              </a:rPr>
              <a:t> nationale niveau, </a:t>
            </a:r>
            <a:r>
              <a:rPr lang="fr-FR" dirty="0" err="1" smtClean="0">
                <a:solidFill>
                  <a:srgbClr val="909090"/>
                </a:solidFill>
              </a:rPr>
              <a:t>welke</a:t>
            </a:r>
            <a:r>
              <a:rPr lang="fr-FR" dirty="0" smtClean="0">
                <a:solidFill>
                  <a:srgbClr val="909090"/>
                </a:solidFill>
              </a:rPr>
              <a:t> </a:t>
            </a:r>
            <a:r>
              <a:rPr lang="fr-FR" dirty="0" err="1" smtClean="0">
                <a:solidFill>
                  <a:srgbClr val="909090"/>
                </a:solidFill>
              </a:rPr>
              <a:t>bevoegdheden</a:t>
            </a:r>
            <a:r>
              <a:rPr lang="fr-FR" dirty="0" smtClean="0">
                <a:solidFill>
                  <a:srgbClr val="909090"/>
                </a:solidFill>
              </a:rPr>
              <a:t> op </a:t>
            </a:r>
            <a:r>
              <a:rPr lang="fr-FR" dirty="0" err="1" smtClean="0">
                <a:solidFill>
                  <a:srgbClr val="909090"/>
                </a:solidFill>
              </a:rPr>
              <a:t>het</a:t>
            </a:r>
            <a:r>
              <a:rPr lang="fr-FR" dirty="0" smtClean="0">
                <a:solidFill>
                  <a:srgbClr val="909090"/>
                </a:solidFill>
              </a:rPr>
              <a:t> </a:t>
            </a:r>
            <a:r>
              <a:rPr lang="fr-FR" dirty="0" err="1" smtClean="0">
                <a:solidFill>
                  <a:srgbClr val="909090"/>
                </a:solidFill>
              </a:rPr>
              <a:t>regionale</a:t>
            </a:r>
            <a:r>
              <a:rPr lang="fr-FR" dirty="0" smtClean="0">
                <a:solidFill>
                  <a:srgbClr val="909090"/>
                </a:solidFill>
              </a:rPr>
              <a:t> niveau? </a:t>
            </a:r>
            <a:r>
              <a:rPr lang="fr-FR" dirty="0" err="1" smtClean="0">
                <a:solidFill>
                  <a:srgbClr val="909090"/>
                </a:solidFill>
              </a:rPr>
              <a:t>Het</a:t>
            </a:r>
            <a:r>
              <a:rPr lang="fr-FR" dirty="0" smtClean="0">
                <a:solidFill>
                  <a:srgbClr val="909090"/>
                </a:solidFill>
              </a:rPr>
              <a:t> </a:t>
            </a:r>
            <a:r>
              <a:rPr lang="fr-FR" dirty="0" err="1" smtClean="0">
                <a:solidFill>
                  <a:srgbClr val="909090"/>
                </a:solidFill>
              </a:rPr>
              <a:t>wordt</a:t>
            </a:r>
            <a:r>
              <a:rPr lang="fr-FR" dirty="0" smtClean="0">
                <a:solidFill>
                  <a:srgbClr val="909090"/>
                </a:solidFill>
              </a:rPr>
              <a:t> </a:t>
            </a:r>
            <a:r>
              <a:rPr lang="fr-FR" dirty="0" err="1" smtClean="0">
                <a:solidFill>
                  <a:srgbClr val="909090"/>
                </a:solidFill>
              </a:rPr>
              <a:t>helemaal</a:t>
            </a:r>
            <a:r>
              <a:rPr lang="fr-FR" dirty="0" smtClean="0">
                <a:solidFill>
                  <a:srgbClr val="909090"/>
                </a:solidFill>
              </a:rPr>
              <a:t> </a:t>
            </a:r>
            <a:r>
              <a:rPr lang="fr-FR" i="1" u="sng" dirty="0" err="1" smtClean="0">
                <a:solidFill>
                  <a:srgbClr val="909090"/>
                </a:solidFill>
              </a:rPr>
              <a:t>een</a:t>
            </a:r>
            <a:r>
              <a:rPr lang="fr-FR" i="1" u="sng" dirty="0" smtClean="0">
                <a:solidFill>
                  <a:srgbClr val="909090"/>
                </a:solidFill>
              </a:rPr>
              <a:t> </a:t>
            </a:r>
            <a:r>
              <a:rPr lang="fr-FR" i="1" u="sng" dirty="0" err="1" smtClean="0">
                <a:solidFill>
                  <a:srgbClr val="909090"/>
                </a:solidFill>
              </a:rPr>
              <a:t>pest</a:t>
            </a:r>
            <a:r>
              <a:rPr lang="fr-FR" i="1" u="sng" dirty="0" smtClean="0">
                <a:solidFill>
                  <a:srgbClr val="909090"/>
                </a:solidFill>
              </a:rPr>
              <a:t> </a:t>
            </a:r>
            <a:r>
              <a:rPr lang="fr-FR" dirty="0" err="1" smtClean="0">
                <a:solidFill>
                  <a:srgbClr val="909090"/>
                </a:solidFill>
              </a:rPr>
              <a:t>bij</a:t>
            </a:r>
            <a:r>
              <a:rPr lang="fr-FR" dirty="0" smtClean="0">
                <a:solidFill>
                  <a:srgbClr val="909090"/>
                </a:solidFill>
              </a:rPr>
              <a:t> </a:t>
            </a:r>
            <a:r>
              <a:rPr lang="fr-FR" dirty="0" err="1" smtClean="0">
                <a:solidFill>
                  <a:srgbClr val="909090"/>
                </a:solidFill>
              </a:rPr>
              <a:t>wijze</a:t>
            </a:r>
            <a:r>
              <a:rPr lang="fr-FR" dirty="0" smtClean="0">
                <a:solidFill>
                  <a:srgbClr val="909090"/>
                </a:solidFill>
              </a:rPr>
              <a:t> van </a:t>
            </a:r>
            <a:r>
              <a:rPr lang="fr-FR" dirty="0" err="1" smtClean="0">
                <a:solidFill>
                  <a:srgbClr val="909090"/>
                </a:solidFill>
              </a:rPr>
              <a:t>spreken</a:t>
            </a:r>
            <a:r>
              <a:rPr lang="fr-FR" dirty="0" smtClean="0">
                <a:solidFill>
                  <a:srgbClr val="909090"/>
                </a:solidFill>
              </a:rPr>
              <a:t>. » (PBN, M, 2533-2534)</a:t>
            </a:r>
          </a:p>
          <a:p>
            <a:pPr lvl="1"/>
            <a:r>
              <a:rPr lang="fr-FR" dirty="0" smtClean="0"/>
              <a:t>« </a:t>
            </a:r>
            <a:r>
              <a:rPr lang="fr-FR" dirty="0" err="1" smtClean="0"/>
              <a:t>which</a:t>
            </a:r>
            <a:r>
              <a:rPr lang="fr-FR" dirty="0" smtClean="0"/>
              <a:t> </a:t>
            </a:r>
            <a:r>
              <a:rPr lang="fr-FR" dirty="0" err="1" smtClean="0"/>
              <a:t>responsibilities</a:t>
            </a:r>
            <a:r>
              <a:rPr lang="fr-FR" dirty="0" smtClean="0"/>
              <a:t> </a:t>
            </a:r>
            <a:r>
              <a:rPr lang="fr-FR" dirty="0" err="1" smtClean="0"/>
              <a:t>at</a:t>
            </a:r>
            <a:r>
              <a:rPr lang="fr-FR" dirty="0" smtClean="0"/>
              <a:t> the national </a:t>
            </a:r>
            <a:r>
              <a:rPr lang="fr-FR" dirty="0" err="1" smtClean="0"/>
              <a:t>level</a:t>
            </a:r>
            <a:r>
              <a:rPr lang="fr-FR" dirty="0" smtClean="0"/>
              <a:t>? </a:t>
            </a:r>
            <a:r>
              <a:rPr lang="fr-FR" dirty="0" err="1" smtClean="0"/>
              <a:t>Which</a:t>
            </a:r>
            <a:r>
              <a:rPr lang="fr-FR" dirty="0" smtClean="0"/>
              <a:t> </a:t>
            </a:r>
            <a:r>
              <a:rPr lang="fr-FR" dirty="0" err="1" smtClean="0"/>
              <a:t>responsibilities</a:t>
            </a:r>
            <a:r>
              <a:rPr lang="fr-FR" dirty="0" smtClean="0"/>
              <a:t> </a:t>
            </a:r>
            <a:r>
              <a:rPr lang="fr-FR" dirty="0" err="1" smtClean="0"/>
              <a:t>at</a:t>
            </a:r>
            <a:r>
              <a:rPr lang="fr-FR" dirty="0" smtClean="0"/>
              <a:t> the </a:t>
            </a:r>
            <a:r>
              <a:rPr lang="fr-FR" dirty="0" err="1" smtClean="0"/>
              <a:t>regional</a:t>
            </a:r>
            <a:r>
              <a:rPr lang="fr-FR" dirty="0" smtClean="0"/>
              <a:t> </a:t>
            </a:r>
            <a:r>
              <a:rPr lang="fr-FR" dirty="0" err="1" smtClean="0"/>
              <a:t>level</a:t>
            </a:r>
            <a:r>
              <a:rPr lang="fr-FR" dirty="0" smtClean="0"/>
              <a:t>? It </a:t>
            </a:r>
            <a:r>
              <a:rPr lang="fr-FR" dirty="0" err="1" smtClean="0"/>
              <a:t>is</a:t>
            </a:r>
            <a:r>
              <a:rPr lang="fr-FR" dirty="0" smtClean="0"/>
              <a:t> </a:t>
            </a:r>
            <a:r>
              <a:rPr lang="fr-FR" dirty="0" err="1" smtClean="0"/>
              <a:t>becoming</a:t>
            </a:r>
            <a:r>
              <a:rPr lang="fr-FR" dirty="0" smtClean="0"/>
              <a:t> a </a:t>
            </a:r>
            <a:r>
              <a:rPr lang="fr-FR" i="1" dirty="0" err="1" smtClean="0">
                <a:solidFill>
                  <a:schemeClr val="accent2">
                    <a:lumMod val="75000"/>
                  </a:schemeClr>
                </a:solidFill>
              </a:rPr>
              <a:t>plague</a:t>
            </a:r>
            <a:r>
              <a:rPr lang="fr-FR" dirty="0" smtClean="0"/>
              <a:t> </a:t>
            </a:r>
            <a:r>
              <a:rPr lang="fr-FR" dirty="0" err="1" smtClean="0"/>
              <a:t>so</a:t>
            </a:r>
            <a:r>
              <a:rPr lang="fr-FR" dirty="0" smtClean="0"/>
              <a:t> to </a:t>
            </a:r>
            <a:r>
              <a:rPr lang="fr-FR" dirty="0" err="1" smtClean="0"/>
              <a:t>speak</a:t>
            </a:r>
            <a:r>
              <a:rPr lang="fr-FR" dirty="0" smtClean="0"/>
              <a:t> »</a:t>
            </a:r>
          </a:p>
          <a:p>
            <a:pPr lvl="1"/>
            <a:r>
              <a:rPr lang="fr-FR" dirty="0" smtClean="0">
                <a:solidFill>
                  <a:schemeClr val="tx2">
                    <a:lumMod val="60000"/>
                    <a:lumOff val="40000"/>
                  </a:schemeClr>
                </a:solidFill>
              </a:rPr>
              <a:t>« …en </a:t>
            </a:r>
            <a:r>
              <a:rPr lang="fr-FR" dirty="0" err="1" smtClean="0">
                <a:solidFill>
                  <a:schemeClr val="tx2">
                    <a:lumMod val="60000"/>
                    <a:lumOff val="40000"/>
                  </a:schemeClr>
                </a:solidFill>
              </a:rPr>
              <a:t>dat</a:t>
            </a:r>
            <a:r>
              <a:rPr lang="fr-FR" dirty="0" smtClean="0">
                <a:solidFill>
                  <a:schemeClr val="tx2">
                    <a:lumMod val="60000"/>
                    <a:lumOff val="40000"/>
                  </a:schemeClr>
                </a:solidFill>
              </a:rPr>
              <a:t> </a:t>
            </a:r>
            <a:r>
              <a:rPr lang="fr-FR" dirty="0" err="1" smtClean="0">
                <a:solidFill>
                  <a:schemeClr val="tx2">
                    <a:lumMod val="60000"/>
                    <a:lumOff val="40000"/>
                  </a:schemeClr>
                </a:solidFill>
              </a:rPr>
              <a:t>dat</a:t>
            </a:r>
            <a:r>
              <a:rPr lang="fr-FR" dirty="0" smtClean="0">
                <a:solidFill>
                  <a:schemeClr val="tx2">
                    <a:lumMod val="60000"/>
                    <a:lumOff val="40000"/>
                  </a:schemeClr>
                </a:solidFill>
              </a:rPr>
              <a:t> </a:t>
            </a:r>
            <a:r>
              <a:rPr lang="fr-FR" dirty="0" err="1" smtClean="0">
                <a:solidFill>
                  <a:schemeClr val="tx2">
                    <a:lumMod val="60000"/>
                    <a:lumOff val="40000"/>
                  </a:schemeClr>
                </a:solidFill>
              </a:rPr>
              <a:t>is</a:t>
            </a:r>
            <a:r>
              <a:rPr lang="fr-FR" dirty="0" smtClean="0">
                <a:solidFill>
                  <a:schemeClr val="tx2">
                    <a:lumMod val="60000"/>
                    <a:lumOff val="40000"/>
                  </a:schemeClr>
                </a:solidFill>
              </a:rPr>
              <a:t> de </a:t>
            </a:r>
            <a:r>
              <a:rPr lang="fr-FR" i="1" u="sng" dirty="0" err="1" smtClean="0">
                <a:solidFill>
                  <a:schemeClr val="tx2">
                    <a:lumMod val="60000"/>
                    <a:lumOff val="40000"/>
                  </a:schemeClr>
                </a:solidFill>
              </a:rPr>
              <a:t>ziekte</a:t>
            </a:r>
            <a:r>
              <a:rPr lang="fr-FR" i="1" u="sng" dirty="0" smtClean="0">
                <a:solidFill>
                  <a:schemeClr val="tx2">
                    <a:lumMod val="60000"/>
                    <a:lumOff val="40000"/>
                  </a:schemeClr>
                </a:solidFill>
              </a:rPr>
              <a:t> van </a:t>
            </a:r>
            <a:r>
              <a:rPr lang="fr-FR" i="1" u="sng" dirty="0" err="1" smtClean="0">
                <a:solidFill>
                  <a:schemeClr val="tx2">
                    <a:lumMod val="60000"/>
                    <a:lumOff val="40000"/>
                  </a:schemeClr>
                </a:solidFill>
              </a:rPr>
              <a:t>het</a:t>
            </a:r>
            <a:r>
              <a:rPr lang="fr-FR" i="1" u="sng" dirty="0" smtClean="0">
                <a:solidFill>
                  <a:schemeClr val="tx2">
                    <a:lumMod val="60000"/>
                    <a:lumOff val="40000"/>
                  </a:schemeClr>
                </a:solidFill>
              </a:rPr>
              <a:t> </a:t>
            </a:r>
            <a:r>
              <a:rPr lang="fr-FR" i="1" u="sng" dirty="0" err="1" smtClean="0">
                <a:solidFill>
                  <a:schemeClr val="tx2">
                    <a:lumMod val="60000"/>
                    <a:lumOff val="40000"/>
                  </a:schemeClr>
                </a:solidFill>
              </a:rPr>
              <a:t>federalisme</a:t>
            </a:r>
            <a:r>
              <a:rPr lang="fr-FR" dirty="0" smtClean="0">
                <a:solidFill>
                  <a:schemeClr val="tx2">
                    <a:lumMod val="60000"/>
                    <a:lumOff val="40000"/>
                  </a:schemeClr>
                </a:solidFill>
              </a:rPr>
              <a:t>. </a:t>
            </a:r>
            <a:r>
              <a:rPr lang="fr-FR" dirty="0" err="1" smtClean="0">
                <a:solidFill>
                  <a:schemeClr val="tx2">
                    <a:lumMod val="60000"/>
                    <a:lumOff val="40000"/>
                  </a:schemeClr>
                </a:solidFill>
              </a:rPr>
              <a:t>Ik</a:t>
            </a:r>
            <a:r>
              <a:rPr lang="fr-FR" dirty="0" smtClean="0">
                <a:solidFill>
                  <a:schemeClr val="tx2">
                    <a:lumMod val="60000"/>
                    <a:lumOff val="40000"/>
                  </a:schemeClr>
                </a:solidFill>
              </a:rPr>
              <a:t> </a:t>
            </a:r>
            <a:r>
              <a:rPr lang="fr-FR" dirty="0" err="1" smtClean="0">
                <a:solidFill>
                  <a:schemeClr val="tx2">
                    <a:lumMod val="60000"/>
                    <a:lumOff val="40000"/>
                  </a:schemeClr>
                </a:solidFill>
              </a:rPr>
              <a:t>heb</a:t>
            </a:r>
            <a:r>
              <a:rPr lang="fr-FR" dirty="0" smtClean="0">
                <a:solidFill>
                  <a:schemeClr val="tx2">
                    <a:lumMod val="60000"/>
                    <a:lumOff val="40000"/>
                  </a:schemeClr>
                </a:solidFill>
              </a:rPr>
              <a:t> </a:t>
            </a:r>
            <a:r>
              <a:rPr lang="fr-FR" dirty="0" err="1" smtClean="0">
                <a:solidFill>
                  <a:schemeClr val="tx2">
                    <a:lumMod val="60000"/>
                    <a:lumOff val="40000"/>
                  </a:schemeClr>
                </a:solidFill>
              </a:rPr>
              <a:t>dat</a:t>
            </a:r>
            <a:r>
              <a:rPr lang="fr-FR" dirty="0" smtClean="0">
                <a:solidFill>
                  <a:schemeClr val="tx2">
                    <a:lumMod val="60000"/>
                    <a:lumOff val="40000"/>
                  </a:schemeClr>
                </a:solidFill>
              </a:rPr>
              <a:t> niet </a:t>
            </a:r>
            <a:r>
              <a:rPr lang="fr-FR" dirty="0" err="1" smtClean="0">
                <a:solidFill>
                  <a:schemeClr val="tx2">
                    <a:lumMod val="60000"/>
                    <a:lumOff val="40000"/>
                  </a:schemeClr>
                </a:solidFill>
              </a:rPr>
              <a:t>voor</a:t>
            </a:r>
            <a:r>
              <a:rPr lang="fr-FR" dirty="0" smtClean="0">
                <a:solidFill>
                  <a:schemeClr val="tx2">
                    <a:lumMod val="60000"/>
                    <a:lumOff val="40000"/>
                  </a:schemeClr>
                </a:solidFill>
              </a:rPr>
              <a:t> </a:t>
            </a:r>
            <a:r>
              <a:rPr lang="fr-FR" dirty="0" err="1" smtClean="0">
                <a:solidFill>
                  <a:schemeClr val="tx2">
                    <a:lumMod val="60000"/>
                    <a:lumOff val="40000"/>
                  </a:schemeClr>
                </a:solidFill>
              </a:rPr>
              <a:t>niks</a:t>
            </a:r>
            <a:r>
              <a:rPr lang="fr-FR" dirty="0" smtClean="0">
                <a:solidFill>
                  <a:schemeClr val="tx2">
                    <a:lumMod val="60000"/>
                    <a:lumOff val="40000"/>
                  </a:schemeClr>
                </a:solidFill>
              </a:rPr>
              <a:t> </a:t>
            </a:r>
            <a:r>
              <a:rPr lang="fr-FR" dirty="0" err="1" smtClean="0">
                <a:solidFill>
                  <a:schemeClr val="tx2">
                    <a:lumMod val="60000"/>
                    <a:lumOff val="40000"/>
                  </a:schemeClr>
                </a:solidFill>
              </a:rPr>
              <a:t>daarstraks</a:t>
            </a:r>
            <a:r>
              <a:rPr lang="fr-FR" dirty="0" smtClean="0">
                <a:solidFill>
                  <a:schemeClr val="tx2">
                    <a:lumMod val="60000"/>
                    <a:lumOff val="40000"/>
                  </a:schemeClr>
                </a:solidFill>
              </a:rPr>
              <a:t> </a:t>
            </a:r>
            <a:r>
              <a:rPr lang="fr-FR" dirty="0" err="1" smtClean="0">
                <a:solidFill>
                  <a:schemeClr val="tx2">
                    <a:lumMod val="60000"/>
                    <a:lumOff val="40000"/>
                  </a:schemeClr>
                </a:solidFill>
              </a:rPr>
              <a:t>een</a:t>
            </a:r>
            <a:r>
              <a:rPr lang="fr-FR" dirty="0" smtClean="0">
                <a:solidFill>
                  <a:schemeClr val="tx2">
                    <a:lumMod val="60000"/>
                    <a:lumOff val="40000"/>
                  </a:schemeClr>
                </a:solidFill>
              </a:rPr>
              <a:t> </a:t>
            </a:r>
            <a:r>
              <a:rPr lang="fr-FR" dirty="0" err="1" smtClean="0">
                <a:solidFill>
                  <a:schemeClr val="tx2">
                    <a:lumMod val="60000"/>
                    <a:lumOff val="40000"/>
                  </a:schemeClr>
                </a:solidFill>
              </a:rPr>
              <a:t>noodzakelijk</a:t>
            </a:r>
            <a:r>
              <a:rPr lang="fr-FR" dirty="0" smtClean="0">
                <a:solidFill>
                  <a:schemeClr val="tx2">
                    <a:lumMod val="60000"/>
                    <a:lumOff val="40000"/>
                  </a:schemeClr>
                </a:solidFill>
              </a:rPr>
              <a:t> </a:t>
            </a:r>
            <a:r>
              <a:rPr lang="fr-FR" i="1" dirty="0" err="1" smtClean="0">
                <a:solidFill>
                  <a:schemeClr val="tx2">
                    <a:lumMod val="60000"/>
                    <a:lumOff val="40000"/>
                  </a:schemeClr>
                </a:solidFill>
              </a:rPr>
              <a:t>kwaad</a:t>
            </a:r>
            <a:r>
              <a:rPr lang="fr-FR" dirty="0" smtClean="0">
                <a:solidFill>
                  <a:schemeClr val="tx2">
                    <a:lumMod val="60000"/>
                    <a:lumOff val="40000"/>
                  </a:schemeClr>
                </a:solidFill>
              </a:rPr>
              <a:t> </a:t>
            </a:r>
            <a:r>
              <a:rPr lang="fr-FR" dirty="0" err="1" smtClean="0">
                <a:solidFill>
                  <a:schemeClr val="tx2">
                    <a:lumMod val="60000"/>
                    <a:lumOff val="40000"/>
                  </a:schemeClr>
                </a:solidFill>
              </a:rPr>
              <a:t>genoemd</a:t>
            </a:r>
            <a:r>
              <a:rPr lang="fr-FR" dirty="0" smtClean="0">
                <a:solidFill>
                  <a:schemeClr val="tx2">
                    <a:lumMod val="60000"/>
                    <a:lumOff val="40000"/>
                  </a:schemeClr>
                </a:solidFill>
              </a:rPr>
              <a:t>. » </a:t>
            </a:r>
          </a:p>
          <a:p>
            <a:pPr lvl="1"/>
            <a:r>
              <a:rPr lang="fr-FR" dirty="0" smtClean="0"/>
              <a:t>« and </a:t>
            </a:r>
            <a:r>
              <a:rPr lang="fr-FR" dirty="0" err="1" smtClean="0"/>
              <a:t>that’s</a:t>
            </a:r>
            <a:r>
              <a:rPr lang="fr-FR" dirty="0" smtClean="0"/>
              <a:t> the </a:t>
            </a:r>
            <a:r>
              <a:rPr lang="fr-FR" i="1" dirty="0" err="1" smtClean="0">
                <a:solidFill>
                  <a:schemeClr val="accent2">
                    <a:lumMod val="75000"/>
                  </a:schemeClr>
                </a:solidFill>
              </a:rPr>
              <a:t>disease</a:t>
            </a:r>
            <a:r>
              <a:rPr lang="fr-FR" i="1" dirty="0" smtClean="0">
                <a:solidFill>
                  <a:schemeClr val="accent2">
                    <a:lumMod val="75000"/>
                  </a:schemeClr>
                </a:solidFill>
              </a:rPr>
              <a:t> of </a:t>
            </a:r>
            <a:r>
              <a:rPr lang="fr-FR" i="1" dirty="0" err="1" smtClean="0">
                <a:solidFill>
                  <a:schemeClr val="accent2">
                    <a:lumMod val="75000"/>
                  </a:schemeClr>
                </a:solidFill>
              </a:rPr>
              <a:t>federalism</a:t>
            </a:r>
            <a:r>
              <a:rPr lang="fr-FR" dirty="0" smtClean="0"/>
              <a:t>. </a:t>
            </a:r>
            <a:r>
              <a:rPr lang="fr-FR" dirty="0" err="1" smtClean="0"/>
              <a:t>It’s</a:t>
            </a:r>
            <a:r>
              <a:rPr lang="fr-FR" dirty="0" smtClean="0"/>
              <a:t> not for </a:t>
            </a:r>
            <a:r>
              <a:rPr lang="fr-FR" dirty="0" err="1" smtClean="0"/>
              <a:t>nothing</a:t>
            </a:r>
            <a:r>
              <a:rPr lang="fr-FR" dirty="0" smtClean="0"/>
              <a:t> if I </a:t>
            </a:r>
            <a:r>
              <a:rPr lang="fr-FR" dirty="0" err="1" smtClean="0"/>
              <a:t>just</a:t>
            </a:r>
            <a:r>
              <a:rPr lang="fr-FR" dirty="0" smtClean="0"/>
              <a:t> </a:t>
            </a:r>
            <a:r>
              <a:rPr lang="fr-FR" dirty="0" err="1" smtClean="0"/>
              <a:t>named</a:t>
            </a:r>
            <a:r>
              <a:rPr lang="fr-FR" dirty="0" smtClean="0"/>
              <a:t> </a:t>
            </a:r>
            <a:r>
              <a:rPr lang="fr-FR" dirty="0" err="1" smtClean="0"/>
              <a:t>it</a:t>
            </a:r>
            <a:r>
              <a:rPr lang="fr-FR" dirty="0" smtClean="0"/>
              <a:t> a </a:t>
            </a:r>
            <a:r>
              <a:rPr lang="fr-FR" i="1" dirty="0" err="1" smtClean="0">
                <a:solidFill>
                  <a:srgbClr val="A3171E"/>
                </a:solidFill>
              </a:rPr>
              <a:t>necessary</a:t>
            </a:r>
            <a:r>
              <a:rPr lang="fr-FR" i="1" dirty="0" smtClean="0">
                <a:solidFill>
                  <a:srgbClr val="A3171E"/>
                </a:solidFill>
              </a:rPr>
              <a:t> </a:t>
            </a:r>
            <a:r>
              <a:rPr lang="fr-FR" i="1" dirty="0" err="1" smtClean="0">
                <a:solidFill>
                  <a:srgbClr val="A3171E"/>
                </a:solidFill>
              </a:rPr>
              <a:t>evil</a:t>
            </a:r>
            <a:r>
              <a:rPr lang="fr-FR" dirty="0" smtClean="0"/>
              <a:t> »</a:t>
            </a:r>
          </a:p>
          <a:p>
            <a:pPr lvl="1"/>
            <a:r>
              <a:rPr lang="fr-FR" dirty="0" smtClean="0">
                <a:solidFill>
                  <a:schemeClr val="tx2">
                    <a:lumMod val="60000"/>
                    <a:lumOff val="40000"/>
                  </a:schemeClr>
                </a:solidFill>
              </a:rPr>
              <a:t>« le fédéralisme est au départ le résultat d’un égocentrisme et </a:t>
            </a:r>
            <a:r>
              <a:rPr lang="fr-FR" u="sng" dirty="0" smtClean="0">
                <a:solidFill>
                  <a:schemeClr val="tx2">
                    <a:lumMod val="60000"/>
                    <a:lumOff val="40000"/>
                  </a:schemeClr>
                </a:solidFill>
              </a:rPr>
              <a:t>d’une maladie de riches.</a:t>
            </a:r>
            <a:r>
              <a:rPr lang="fr-FR" dirty="0" smtClean="0">
                <a:solidFill>
                  <a:schemeClr val="tx2">
                    <a:lumMod val="60000"/>
                    <a:lumOff val="40000"/>
                  </a:schemeClr>
                </a:solidFill>
              </a:rPr>
              <a:t> » </a:t>
            </a:r>
            <a:r>
              <a:rPr lang="fr-FR" dirty="0">
                <a:solidFill>
                  <a:schemeClr val="tx2">
                    <a:lumMod val="60000"/>
                    <a:lumOff val="40000"/>
                  </a:schemeClr>
                </a:solidFill>
              </a:rPr>
              <a:t>(PBF, B8, 134-136</a:t>
            </a:r>
            <a:r>
              <a:rPr lang="fr-FR" dirty="0" smtClean="0">
                <a:solidFill>
                  <a:schemeClr val="tx2">
                    <a:lumMod val="60000"/>
                    <a:lumOff val="40000"/>
                  </a:schemeClr>
                </a:solidFill>
              </a:rPr>
              <a:t>)</a:t>
            </a:r>
          </a:p>
          <a:p>
            <a:pPr lvl="1"/>
            <a:r>
              <a:rPr lang="fr-FR" dirty="0" smtClean="0"/>
              <a:t>« </a:t>
            </a:r>
            <a:r>
              <a:rPr lang="fr-FR" dirty="0" err="1" smtClean="0"/>
              <a:t>federalism</a:t>
            </a:r>
            <a:r>
              <a:rPr lang="fr-FR" dirty="0" smtClean="0"/>
              <a:t> </a:t>
            </a:r>
            <a:r>
              <a:rPr lang="fr-FR" dirty="0" err="1" smtClean="0"/>
              <a:t>is</a:t>
            </a:r>
            <a:r>
              <a:rPr lang="fr-FR" dirty="0" smtClean="0"/>
              <a:t> the </a:t>
            </a:r>
            <a:r>
              <a:rPr lang="fr-FR" dirty="0" err="1" smtClean="0"/>
              <a:t>result</a:t>
            </a:r>
            <a:r>
              <a:rPr lang="fr-FR" dirty="0" smtClean="0"/>
              <a:t> of </a:t>
            </a:r>
            <a:r>
              <a:rPr lang="fr-FR" dirty="0" err="1" smtClean="0"/>
              <a:t>egocentrism</a:t>
            </a:r>
            <a:r>
              <a:rPr lang="fr-FR" dirty="0" smtClean="0"/>
              <a:t> and </a:t>
            </a:r>
            <a:r>
              <a:rPr lang="fr-FR" i="1" dirty="0" smtClean="0">
                <a:solidFill>
                  <a:srgbClr val="A3171E"/>
                </a:solidFill>
              </a:rPr>
              <a:t>a </a:t>
            </a:r>
            <a:r>
              <a:rPr lang="fr-FR" i="1" dirty="0" err="1" smtClean="0">
                <a:solidFill>
                  <a:srgbClr val="A3171E"/>
                </a:solidFill>
              </a:rPr>
              <a:t>rich</a:t>
            </a:r>
            <a:r>
              <a:rPr lang="fr-FR" i="1" dirty="0" smtClean="0">
                <a:solidFill>
                  <a:srgbClr val="A3171E"/>
                </a:solidFill>
              </a:rPr>
              <a:t> people </a:t>
            </a:r>
            <a:r>
              <a:rPr lang="fr-FR" i="1" dirty="0" err="1" smtClean="0">
                <a:solidFill>
                  <a:srgbClr val="A3171E"/>
                </a:solidFill>
              </a:rPr>
              <a:t>disease</a:t>
            </a:r>
            <a:r>
              <a:rPr lang="fr-FR" dirty="0" smtClean="0"/>
              <a:t> »</a:t>
            </a:r>
            <a:endParaRPr lang="fr-FR" dirty="0"/>
          </a:p>
          <a:p>
            <a:pPr lvl="1"/>
            <a:endParaRPr lang="fr-FR" dirty="0"/>
          </a:p>
        </p:txBody>
      </p:sp>
    </p:spTree>
    <p:extLst>
      <p:ext uri="{BB962C8B-B14F-4D97-AF65-F5344CB8AC3E}">
        <p14:creationId xmlns:p14="http://schemas.microsoft.com/office/powerpoint/2010/main" val="7752425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a:t>Study</a:t>
            </a:r>
            <a:r>
              <a:rPr lang="fr-FR" dirty="0"/>
              <a:t> 1: </a:t>
            </a:r>
            <a:r>
              <a:rPr lang="fr-FR" dirty="0" err="1"/>
              <a:t>results</a:t>
            </a:r>
            <a:endParaRPr lang="fr-FR" dirty="0"/>
          </a:p>
        </p:txBody>
      </p:sp>
      <p:sp>
        <p:nvSpPr>
          <p:cNvPr id="3" name="Espace réservé du contenu 2"/>
          <p:cNvSpPr>
            <a:spLocks noGrp="1"/>
          </p:cNvSpPr>
          <p:nvPr>
            <p:ph sz="quarter" idx="13"/>
          </p:nvPr>
        </p:nvSpPr>
        <p:spPr/>
        <p:txBody>
          <a:bodyPr>
            <a:normAutofit/>
          </a:bodyPr>
          <a:lstStyle/>
          <a:p>
            <a:r>
              <a:rPr lang="fr-FR" dirty="0" err="1" smtClean="0"/>
              <a:t>Summary</a:t>
            </a:r>
            <a:endParaRPr lang="fr-FR" dirty="0" smtClean="0"/>
          </a:p>
          <a:p>
            <a:pPr lvl="1"/>
            <a:r>
              <a:rPr lang="fr-FR" cap="small" dirty="0" err="1"/>
              <a:t>Belgian</a:t>
            </a:r>
            <a:r>
              <a:rPr lang="fr-FR" cap="small" dirty="0"/>
              <a:t> </a:t>
            </a:r>
            <a:r>
              <a:rPr lang="fr-FR" cap="small" dirty="0" err="1"/>
              <a:t>federalism</a:t>
            </a:r>
            <a:r>
              <a:rPr lang="fr-FR" cap="small" dirty="0"/>
              <a:t> </a:t>
            </a:r>
            <a:r>
              <a:rPr lang="fr-FR" cap="small" dirty="0" err="1"/>
              <a:t>is</a:t>
            </a:r>
            <a:r>
              <a:rPr lang="fr-FR" cap="small" dirty="0"/>
              <a:t> a </a:t>
            </a:r>
            <a:r>
              <a:rPr lang="fr-FR" cap="small" dirty="0" err="1"/>
              <a:t>marriage</a:t>
            </a:r>
            <a:endParaRPr lang="fr-FR" cap="small" dirty="0"/>
          </a:p>
          <a:p>
            <a:pPr lvl="2"/>
            <a:r>
              <a:rPr lang="fr-FR" dirty="0" err="1"/>
              <a:t>Different</a:t>
            </a:r>
            <a:r>
              <a:rPr lang="fr-FR" dirty="0"/>
              <a:t> conceptions of </a:t>
            </a:r>
            <a:r>
              <a:rPr lang="fr-FR" dirty="0" err="1"/>
              <a:t>marriage</a:t>
            </a:r>
            <a:r>
              <a:rPr lang="fr-FR" dirty="0"/>
              <a:t> //</a:t>
            </a:r>
            <a:r>
              <a:rPr lang="fr-FR" dirty="0" err="1"/>
              <a:t>different</a:t>
            </a:r>
            <a:r>
              <a:rPr lang="fr-FR" dirty="0"/>
              <a:t> </a:t>
            </a:r>
            <a:r>
              <a:rPr lang="fr-FR" dirty="0" err="1"/>
              <a:t>representations</a:t>
            </a:r>
            <a:r>
              <a:rPr lang="fr-FR" dirty="0"/>
              <a:t> of the future of </a:t>
            </a:r>
            <a:r>
              <a:rPr lang="fr-FR" dirty="0" err="1" smtClean="0"/>
              <a:t>federalism</a:t>
            </a:r>
            <a:endParaRPr lang="fr-FR" cap="small" dirty="0" smtClean="0"/>
          </a:p>
          <a:p>
            <a:pPr lvl="1"/>
            <a:r>
              <a:rPr lang="fr-FR" cap="small" dirty="0" err="1" smtClean="0"/>
              <a:t>Belgian</a:t>
            </a:r>
            <a:r>
              <a:rPr lang="fr-FR" cap="small" dirty="0" smtClean="0"/>
              <a:t> </a:t>
            </a:r>
            <a:r>
              <a:rPr lang="fr-FR" cap="small" dirty="0" err="1" smtClean="0"/>
              <a:t>federalism</a:t>
            </a:r>
            <a:r>
              <a:rPr lang="fr-FR" cap="small" dirty="0" smtClean="0"/>
              <a:t> </a:t>
            </a:r>
            <a:r>
              <a:rPr lang="fr-FR" cap="small" dirty="0" err="1" smtClean="0"/>
              <a:t>is</a:t>
            </a:r>
            <a:r>
              <a:rPr lang="fr-FR" cap="small" dirty="0" smtClean="0"/>
              <a:t> a machine (</a:t>
            </a:r>
            <a:r>
              <a:rPr lang="fr-FR" cap="small" dirty="0" err="1" smtClean="0"/>
              <a:t>that</a:t>
            </a:r>
            <a:r>
              <a:rPr lang="fr-FR" cap="small" dirty="0" smtClean="0"/>
              <a:t> </a:t>
            </a:r>
            <a:r>
              <a:rPr lang="fr-FR" cap="small" dirty="0" err="1" smtClean="0"/>
              <a:t>is</a:t>
            </a:r>
            <a:r>
              <a:rPr lang="fr-FR" cap="small" dirty="0" smtClean="0"/>
              <a:t> not </a:t>
            </a:r>
            <a:r>
              <a:rPr lang="fr-FR" cap="small" dirty="0" err="1" smtClean="0"/>
              <a:t>working</a:t>
            </a:r>
            <a:r>
              <a:rPr lang="fr-FR" cap="small" dirty="0" smtClean="0"/>
              <a:t>)</a:t>
            </a:r>
          </a:p>
          <a:p>
            <a:pPr lvl="2"/>
            <a:r>
              <a:rPr lang="fr-FR" dirty="0" err="1" smtClean="0"/>
              <a:t>Negative</a:t>
            </a:r>
            <a:r>
              <a:rPr lang="fr-FR" dirty="0" smtClean="0"/>
              <a:t> perception of the </a:t>
            </a:r>
            <a:r>
              <a:rPr lang="fr-FR" dirty="0" err="1" smtClean="0"/>
              <a:t>working</a:t>
            </a:r>
            <a:r>
              <a:rPr lang="fr-FR" dirty="0" smtClean="0"/>
              <a:t> of </a:t>
            </a:r>
            <a:r>
              <a:rPr lang="fr-FR" dirty="0" err="1" smtClean="0"/>
              <a:t>Belgian</a:t>
            </a:r>
            <a:r>
              <a:rPr lang="fr-FR" dirty="0" smtClean="0"/>
              <a:t> </a:t>
            </a:r>
            <a:r>
              <a:rPr lang="fr-FR" dirty="0" err="1" smtClean="0"/>
              <a:t>federalism</a:t>
            </a:r>
            <a:endParaRPr lang="fr-FR" dirty="0" smtClean="0"/>
          </a:p>
          <a:p>
            <a:pPr lvl="2"/>
            <a:r>
              <a:rPr lang="fr-FR" dirty="0" smtClean="0"/>
              <a:t>System </a:t>
            </a:r>
            <a:r>
              <a:rPr lang="fr-FR" dirty="0" err="1" smtClean="0"/>
              <a:t>should</a:t>
            </a:r>
            <a:r>
              <a:rPr lang="fr-FR" dirty="0" smtClean="0"/>
              <a:t> </a:t>
            </a:r>
            <a:r>
              <a:rPr lang="fr-FR" dirty="0" err="1" smtClean="0"/>
              <a:t>be</a:t>
            </a:r>
            <a:r>
              <a:rPr lang="fr-FR" dirty="0" smtClean="0"/>
              <a:t> </a:t>
            </a:r>
            <a:r>
              <a:rPr lang="fr-FR" dirty="0" err="1" smtClean="0"/>
              <a:t>adapted</a:t>
            </a:r>
            <a:endParaRPr lang="fr-FR" dirty="0" smtClean="0"/>
          </a:p>
          <a:p>
            <a:pPr lvl="2"/>
            <a:endParaRPr lang="fr-FR" dirty="0" smtClean="0"/>
          </a:p>
          <a:p>
            <a:pPr lvl="1"/>
            <a:endParaRPr lang="fr-FR" dirty="0"/>
          </a:p>
        </p:txBody>
      </p:sp>
    </p:spTree>
    <p:extLst>
      <p:ext uri="{BB962C8B-B14F-4D97-AF65-F5344CB8AC3E}">
        <p14:creationId xmlns:p14="http://schemas.microsoft.com/office/powerpoint/2010/main" val="23312898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Structure of the </a:t>
            </a:r>
            <a:r>
              <a:rPr lang="fr-FR" dirty="0" err="1" smtClean="0"/>
              <a:t>presentation</a:t>
            </a:r>
            <a:endParaRPr lang="fr-FR" dirty="0"/>
          </a:p>
        </p:txBody>
      </p:sp>
      <p:sp>
        <p:nvSpPr>
          <p:cNvPr id="3" name="Espace réservé du contenu 2"/>
          <p:cNvSpPr>
            <a:spLocks noGrp="1"/>
          </p:cNvSpPr>
          <p:nvPr>
            <p:ph sz="quarter" idx="13"/>
          </p:nvPr>
        </p:nvSpPr>
        <p:spPr/>
        <p:txBody>
          <a:bodyPr>
            <a:normAutofit/>
          </a:bodyPr>
          <a:lstStyle/>
          <a:p>
            <a:r>
              <a:rPr lang="fr-FR" dirty="0" smtClean="0"/>
              <a:t>Introduction: the </a:t>
            </a:r>
            <a:r>
              <a:rPr lang="fr-FR" dirty="0" err="1" smtClean="0"/>
              <a:t>Belgian</a:t>
            </a:r>
            <a:r>
              <a:rPr lang="fr-FR" dirty="0" smtClean="0"/>
              <a:t> </a:t>
            </a:r>
            <a:r>
              <a:rPr lang="fr-FR" dirty="0" err="1" smtClean="0"/>
              <a:t>political</a:t>
            </a:r>
            <a:r>
              <a:rPr lang="fr-FR" dirty="0" smtClean="0"/>
              <a:t> </a:t>
            </a:r>
            <a:r>
              <a:rPr lang="fr-FR" dirty="0" err="1" smtClean="0"/>
              <a:t>context</a:t>
            </a:r>
            <a:endParaRPr lang="fr-FR" dirty="0" smtClean="0"/>
          </a:p>
          <a:p>
            <a:r>
              <a:rPr lang="fr-FR" dirty="0" err="1" smtClean="0">
                <a:solidFill>
                  <a:srgbClr val="000000"/>
                </a:solidFill>
              </a:rPr>
              <a:t>Study</a:t>
            </a:r>
            <a:r>
              <a:rPr lang="fr-FR" dirty="0" smtClean="0">
                <a:solidFill>
                  <a:srgbClr val="000000"/>
                </a:solidFill>
              </a:rPr>
              <a:t> 1: </a:t>
            </a:r>
            <a:r>
              <a:rPr lang="fr-FR" dirty="0" err="1" smtClean="0">
                <a:solidFill>
                  <a:srgbClr val="000000"/>
                </a:solidFill>
              </a:rPr>
              <a:t>Citizens</a:t>
            </a:r>
            <a:r>
              <a:rPr lang="fr-FR" dirty="0" smtClean="0">
                <a:solidFill>
                  <a:srgbClr val="000000"/>
                </a:solidFill>
              </a:rPr>
              <a:t>’ </a:t>
            </a:r>
            <a:r>
              <a:rPr lang="fr-FR" dirty="0" err="1" smtClean="0">
                <a:solidFill>
                  <a:srgbClr val="000000"/>
                </a:solidFill>
              </a:rPr>
              <a:t>understanding</a:t>
            </a:r>
            <a:r>
              <a:rPr lang="fr-FR" dirty="0" smtClean="0">
                <a:solidFill>
                  <a:srgbClr val="000000"/>
                </a:solidFill>
              </a:rPr>
              <a:t> of </a:t>
            </a:r>
            <a:r>
              <a:rPr lang="fr-FR" dirty="0" err="1" smtClean="0">
                <a:solidFill>
                  <a:srgbClr val="000000"/>
                </a:solidFill>
              </a:rPr>
              <a:t>Belgian</a:t>
            </a:r>
            <a:r>
              <a:rPr lang="fr-FR" dirty="0" smtClean="0">
                <a:solidFill>
                  <a:srgbClr val="000000"/>
                </a:solidFill>
              </a:rPr>
              <a:t> </a:t>
            </a:r>
            <a:r>
              <a:rPr lang="fr-FR" dirty="0" err="1" smtClean="0">
                <a:solidFill>
                  <a:srgbClr val="000000"/>
                </a:solidFill>
              </a:rPr>
              <a:t>federalism</a:t>
            </a:r>
            <a:endParaRPr lang="fr-FR" dirty="0" smtClean="0">
              <a:solidFill>
                <a:srgbClr val="000000"/>
              </a:solidFill>
            </a:endParaRPr>
          </a:p>
          <a:p>
            <a:r>
              <a:rPr lang="fr-FR" dirty="0" err="1" smtClean="0">
                <a:solidFill>
                  <a:schemeClr val="accent2">
                    <a:lumMod val="75000"/>
                  </a:schemeClr>
                </a:solidFill>
              </a:rPr>
              <a:t>Study</a:t>
            </a:r>
            <a:r>
              <a:rPr lang="fr-FR" dirty="0" smtClean="0">
                <a:solidFill>
                  <a:schemeClr val="accent2">
                    <a:lumMod val="75000"/>
                  </a:schemeClr>
                </a:solidFill>
              </a:rPr>
              <a:t> 2: </a:t>
            </a:r>
            <a:r>
              <a:rPr lang="fr-FR" dirty="0" err="1" smtClean="0">
                <a:solidFill>
                  <a:schemeClr val="accent2">
                    <a:lumMod val="75000"/>
                  </a:schemeClr>
                </a:solidFill>
              </a:rPr>
              <a:t>Political</a:t>
            </a:r>
            <a:r>
              <a:rPr lang="fr-FR" dirty="0" smtClean="0">
                <a:solidFill>
                  <a:schemeClr val="accent2">
                    <a:lumMod val="75000"/>
                  </a:schemeClr>
                </a:solidFill>
              </a:rPr>
              <a:t> parties’ </a:t>
            </a:r>
            <a:r>
              <a:rPr lang="fr-FR" dirty="0" err="1" smtClean="0">
                <a:solidFill>
                  <a:schemeClr val="accent2">
                    <a:lumMod val="75000"/>
                  </a:schemeClr>
                </a:solidFill>
              </a:rPr>
              <a:t>manifestos</a:t>
            </a:r>
            <a:r>
              <a:rPr lang="fr-FR" dirty="0" smtClean="0">
                <a:solidFill>
                  <a:schemeClr val="accent2">
                    <a:lumMod val="75000"/>
                  </a:schemeClr>
                </a:solidFill>
              </a:rPr>
              <a:t> (2007 </a:t>
            </a:r>
            <a:r>
              <a:rPr lang="fr-FR" dirty="0" err="1" smtClean="0">
                <a:solidFill>
                  <a:schemeClr val="accent2">
                    <a:lumMod val="75000"/>
                  </a:schemeClr>
                </a:solidFill>
              </a:rPr>
              <a:t>federal</a:t>
            </a:r>
            <a:r>
              <a:rPr lang="fr-FR" dirty="0" smtClean="0">
                <a:solidFill>
                  <a:schemeClr val="accent2">
                    <a:lumMod val="75000"/>
                  </a:schemeClr>
                </a:solidFill>
              </a:rPr>
              <a:t> </a:t>
            </a:r>
            <a:r>
              <a:rPr lang="fr-FR" dirty="0" err="1" smtClean="0">
                <a:solidFill>
                  <a:schemeClr val="accent2">
                    <a:lumMod val="75000"/>
                  </a:schemeClr>
                </a:solidFill>
              </a:rPr>
              <a:t>elections</a:t>
            </a:r>
            <a:r>
              <a:rPr lang="fr-FR" dirty="0" smtClean="0">
                <a:solidFill>
                  <a:schemeClr val="accent2">
                    <a:lumMod val="75000"/>
                  </a:schemeClr>
                </a:solidFill>
              </a:rPr>
              <a:t>)</a:t>
            </a:r>
          </a:p>
          <a:p>
            <a:r>
              <a:rPr lang="fr-FR" dirty="0" smtClean="0"/>
              <a:t>Discussion: </a:t>
            </a:r>
            <a:r>
              <a:rPr lang="fr-FR" dirty="0" err="1" smtClean="0"/>
              <a:t>comparing</a:t>
            </a:r>
            <a:r>
              <a:rPr lang="fr-FR" dirty="0" smtClean="0"/>
              <a:t> the </a:t>
            </a:r>
            <a:r>
              <a:rPr lang="fr-FR" dirty="0" err="1" smtClean="0"/>
              <a:t>results</a:t>
            </a:r>
            <a:endParaRPr lang="fr-FR" dirty="0" smtClean="0"/>
          </a:p>
          <a:p>
            <a:pPr lvl="1"/>
            <a:endParaRPr lang="fr-FR" dirty="0" smtClean="0"/>
          </a:p>
          <a:p>
            <a:endParaRPr lang="fr-FR" dirty="0"/>
          </a:p>
        </p:txBody>
      </p:sp>
    </p:spTree>
    <p:extLst>
      <p:ext uri="{BB962C8B-B14F-4D97-AF65-F5344CB8AC3E}">
        <p14:creationId xmlns:p14="http://schemas.microsoft.com/office/powerpoint/2010/main" val="1749772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smtClean="0"/>
              <a:t>Study</a:t>
            </a:r>
            <a:r>
              <a:rPr lang="fr-FR" dirty="0" smtClean="0"/>
              <a:t> 2: data &amp; </a:t>
            </a:r>
            <a:r>
              <a:rPr lang="fr-FR" dirty="0" err="1" smtClean="0"/>
              <a:t>method</a:t>
            </a:r>
            <a:endParaRPr lang="fr-FR" dirty="0"/>
          </a:p>
        </p:txBody>
      </p:sp>
      <p:sp>
        <p:nvSpPr>
          <p:cNvPr id="3" name="Espace réservé du contenu 2"/>
          <p:cNvSpPr>
            <a:spLocks noGrp="1"/>
          </p:cNvSpPr>
          <p:nvPr>
            <p:ph sz="quarter" idx="13"/>
          </p:nvPr>
        </p:nvSpPr>
        <p:spPr>
          <a:xfrm>
            <a:off x="609600" y="1352550"/>
            <a:ext cx="8210872" cy="3276600"/>
          </a:xfrm>
        </p:spPr>
        <p:txBody>
          <a:bodyPr>
            <a:normAutofit lnSpcReduction="10000"/>
          </a:bodyPr>
          <a:lstStyle/>
          <a:p>
            <a:r>
              <a:rPr lang="fr-FR" dirty="0" err="1" smtClean="0"/>
              <a:t>Political</a:t>
            </a:r>
            <a:r>
              <a:rPr lang="fr-FR" dirty="0" smtClean="0"/>
              <a:t> parties’ </a:t>
            </a:r>
            <a:r>
              <a:rPr lang="fr-FR" dirty="0" err="1" smtClean="0"/>
              <a:t>manifestos</a:t>
            </a:r>
            <a:r>
              <a:rPr lang="fr-FR" dirty="0" smtClean="0"/>
              <a:t> (2007 </a:t>
            </a:r>
            <a:r>
              <a:rPr lang="fr-FR" dirty="0" err="1" smtClean="0"/>
              <a:t>federal</a:t>
            </a:r>
            <a:r>
              <a:rPr lang="fr-FR" dirty="0" smtClean="0"/>
              <a:t> </a:t>
            </a:r>
            <a:r>
              <a:rPr lang="fr-FR" dirty="0" err="1" smtClean="0"/>
              <a:t>elections</a:t>
            </a:r>
            <a:r>
              <a:rPr lang="fr-FR" dirty="0" smtClean="0"/>
              <a:t>)</a:t>
            </a:r>
          </a:p>
          <a:p>
            <a:pPr lvl="1"/>
            <a:r>
              <a:rPr lang="fr-FR" dirty="0" smtClean="0"/>
              <a:t>Document par excellence </a:t>
            </a:r>
            <a:r>
              <a:rPr lang="fr-FR" dirty="0" err="1" smtClean="0"/>
              <a:t>that</a:t>
            </a:r>
            <a:r>
              <a:rPr lang="fr-FR" dirty="0" smtClean="0"/>
              <a:t> states the </a:t>
            </a:r>
            <a:r>
              <a:rPr lang="fr-FR" dirty="0" err="1" smtClean="0"/>
              <a:t>mean</a:t>
            </a:r>
            <a:r>
              <a:rPr lang="fr-FR" dirty="0" smtClean="0"/>
              <a:t> position of the party</a:t>
            </a:r>
          </a:p>
          <a:p>
            <a:pPr lvl="2"/>
            <a:r>
              <a:rPr lang="fr-FR" dirty="0" err="1" smtClean="0"/>
              <a:t>External</a:t>
            </a:r>
            <a:r>
              <a:rPr lang="fr-FR" dirty="0" smtClean="0"/>
              <a:t> </a:t>
            </a:r>
            <a:r>
              <a:rPr lang="fr-FR" dirty="0" err="1" smtClean="0"/>
              <a:t>function</a:t>
            </a:r>
            <a:r>
              <a:rPr lang="fr-FR" dirty="0" smtClean="0"/>
              <a:t> (</a:t>
            </a:r>
            <a:r>
              <a:rPr lang="fr-FR" dirty="0" err="1" smtClean="0"/>
              <a:t>towards</a:t>
            </a:r>
            <a:r>
              <a:rPr lang="fr-FR" dirty="0" smtClean="0"/>
              <a:t> the </a:t>
            </a:r>
            <a:r>
              <a:rPr lang="fr-FR" dirty="0" err="1" smtClean="0"/>
              <a:t>electorate</a:t>
            </a:r>
            <a:r>
              <a:rPr lang="fr-FR" dirty="0" smtClean="0"/>
              <a:t> and the </a:t>
            </a:r>
            <a:r>
              <a:rPr lang="fr-FR" dirty="0" err="1" smtClean="0"/>
              <a:t>other</a:t>
            </a:r>
            <a:r>
              <a:rPr lang="fr-FR" dirty="0" smtClean="0"/>
              <a:t> </a:t>
            </a:r>
            <a:r>
              <a:rPr lang="fr-FR" dirty="0" err="1" smtClean="0"/>
              <a:t>political</a:t>
            </a:r>
            <a:r>
              <a:rPr lang="fr-FR" dirty="0" smtClean="0"/>
              <a:t> </a:t>
            </a:r>
            <a:r>
              <a:rPr lang="fr-FR" dirty="0" err="1" smtClean="0"/>
              <a:t>actors</a:t>
            </a:r>
            <a:r>
              <a:rPr lang="fr-FR" dirty="0" smtClean="0"/>
              <a:t>)</a:t>
            </a:r>
          </a:p>
          <a:p>
            <a:pPr lvl="2"/>
            <a:r>
              <a:rPr lang="fr-FR" dirty="0" err="1" smtClean="0"/>
              <a:t>Internal</a:t>
            </a:r>
            <a:r>
              <a:rPr lang="fr-FR" dirty="0" smtClean="0"/>
              <a:t> </a:t>
            </a:r>
            <a:r>
              <a:rPr lang="fr-FR" dirty="0" err="1" smtClean="0"/>
              <a:t>function</a:t>
            </a:r>
            <a:r>
              <a:rPr lang="fr-FR" dirty="0" smtClean="0"/>
              <a:t> (to </a:t>
            </a:r>
            <a:r>
              <a:rPr lang="fr-FR" dirty="0" err="1" smtClean="0"/>
              <a:t>ensure</a:t>
            </a:r>
            <a:r>
              <a:rPr lang="fr-FR" dirty="0" smtClean="0"/>
              <a:t> the candidates </a:t>
            </a:r>
            <a:r>
              <a:rPr lang="fr-FR" dirty="0" err="1" smtClean="0"/>
              <a:t>share</a:t>
            </a:r>
            <a:r>
              <a:rPr lang="fr-FR" dirty="0" smtClean="0"/>
              <a:t> the same positions)</a:t>
            </a:r>
          </a:p>
          <a:p>
            <a:pPr lvl="1"/>
            <a:r>
              <a:rPr lang="fr-FR" dirty="0" err="1" smtClean="0"/>
              <a:t>Easily</a:t>
            </a:r>
            <a:r>
              <a:rPr lang="fr-FR" dirty="0" smtClean="0"/>
              <a:t> comparable </a:t>
            </a:r>
            <a:r>
              <a:rPr lang="fr-FR" dirty="0" err="1" smtClean="0"/>
              <a:t>texts</a:t>
            </a:r>
            <a:r>
              <a:rPr lang="fr-FR" dirty="0" smtClean="0"/>
              <a:t> </a:t>
            </a:r>
          </a:p>
          <a:p>
            <a:endParaRPr lang="fr-FR" dirty="0"/>
          </a:p>
        </p:txBody>
      </p:sp>
    </p:spTree>
    <p:extLst>
      <p:ext uri="{BB962C8B-B14F-4D97-AF65-F5344CB8AC3E}">
        <p14:creationId xmlns:p14="http://schemas.microsoft.com/office/powerpoint/2010/main" val="3540021916"/>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graphicFrame>
        <p:nvGraphicFramePr>
          <p:cNvPr id="4" name="Espace réservé du contenu 3"/>
          <p:cNvGraphicFramePr>
            <a:graphicFrameLocks noGrp="1"/>
          </p:cNvGraphicFramePr>
          <p:nvPr>
            <p:ph sz="quarter" idx="13"/>
            <p:extLst>
              <p:ext uri="{D42A27DB-BD31-4B8C-83A1-F6EECF244321}">
                <p14:modId xmlns:p14="http://schemas.microsoft.com/office/powerpoint/2010/main" val="782423886"/>
              </p:ext>
            </p:extLst>
          </p:nvPr>
        </p:nvGraphicFramePr>
        <p:xfrm>
          <a:off x="523056" y="123478"/>
          <a:ext cx="8153400" cy="4820920"/>
        </p:xfrm>
        <a:graphic>
          <a:graphicData uri="http://schemas.openxmlformats.org/drawingml/2006/table">
            <a:tbl>
              <a:tblPr firstRow="1" bandRow="1">
                <a:tableStyleId>{5C22544A-7EE6-4342-B048-85BDC9FD1C3A}</a:tableStyleId>
              </a:tblPr>
              <a:tblGrid>
                <a:gridCol w="4392488"/>
                <a:gridCol w="3760912"/>
              </a:tblGrid>
              <a:tr h="370840">
                <a:tc>
                  <a:txBody>
                    <a:bodyPr/>
                    <a:lstStyle/>
                    <a:p>
                      <a:r>
                        <a:rPr lang="fr-FR" dirty="0" err="1" smtClean="0"/>
                        <a:t>Political</a:t>
                      </a:r>
                      <a:r>
                        <a:rPr lang="fr-FR" baseline="0" dirty="0" smtClean="0"/>
                        <a:t> parties</a:t>
                      </a:r>
                      <a:endParaRPr lang="fr-FR" dirty="0"/>
                    </a:p>
                  </a:txBody>
                  <a:tcPr/>
                </a:tc>
                <a:tc>
                  <a:txBody>
                    <a:bodyPr/>
                    <a:lstStyle/>
                    <a:p>
                      <a:r>
                        <a:rPr lang="fr-FR" dirty="0" smtClean="0"/>
                        <a:t>N </a:t>
                      </a:r>
                      <a:r>
                        <a:rPr lang="fr-FR" dirty="0" err="1" smtClean="0"/>
                        <a:t>words</a:t>
                      </a:r>
                      <a:endParaRPr lang="fr-FR" dirty="0"/>
                    </a:p>
                  </a:txBody>
                  <a:tcPr/>
                </a:tc>
              </a:tr>
              <a:tr h="370840">
                <a:tc>
                  <a:txBody>
                    <a:bodyPr/>
                    <a:lstStyle/>
                    <a:p>
                      <a:r>
                        <a:rPr lang="fr-FR" dirty="0" smtClean="0"/>
                        <a:t>CD&amp;V (Christian </a:t>
                      </a:r>
                      <a:r>
                        <a:rPr lang="fr-FR" dirty="0" err="1" smtClean="0"/>
                        <a:t>democratic</a:t>
                      </a:r>
                      <a:r>
                        <a:rPr lang="fr-FR" dirty="0" smtClean="0"/>
                        <a:t>)*</a:t>
                      </a:r>
                      <a:endParaRPr lang="fr-FR" dirty="0"/>
                    </a:p>
                  </a:txBody>
                  <a:tcPr/>
                </a:tc>
                <a:tc>
                  <a:txBody>
                    <a:bodyPr/>
                    <a:lstStyle/>
                    <a:p>
                      <a:r>
                        <a:rPr lang="fr-FR" dirty="0" smtClean="0"/>
                        <a:t>38,579</a:t>
                      </a:r>
                      <a:endParaRPr lang="fr-FR" dirty="0"/>
                    </a:p>
                  </a:txBody>
                  <a:tcPr/>
                </a:tc>
              </a:tr>
              <a:tr h="370840">
                <a:tc>
                  <a:txBody>
                    <a:bodyPr/>
                    <a:lstStyle/>
                    <a:p>
                      <a:r>
                        <a:rPr lang="fr-FR" dirty="0" smtClean="0">
                          <a:solidFill>
                            <a:schemeClr val="accent3">
                              <a:lumMod val="75000"/>
                            </a:schemeClr>
                          </a:solidFill>
                        </a:rPr>
                        <a:t>CDH (Christian </a:t>
                      </a:r>
                      <a:r>
                        <a:rPr lang="fr-FR" dirty="0" err="1" smtClean="0">
                          <a:solidFill>
                            <a:schemeClr val="accent3">
                              <a:lumMod val="75000"/>
                            </a:schemeClr>
                          </a:solidFill>
                        </a:rPr>
                        <a:t>democratic</a:t>
                      </a:r>
                      <a:r>
                        <a:rPr lang="fr-FR" dirty="0" smtClean="0">
                          <a:solidFill>
                            <a:schemeClr val="accent3">
                              <a:lumMod val="75000"/>
                            </a:schemeClr>
                          </a:solidFill>
                        </a:rPr>
                        <a:t>)</a:t>
                      </a:r>
                      <a:endParaRPr lang="fr-FR" dirty="0">
                        <a:solidFill>
                          <a:schemeClr val="accent3">
                            <a:lumMod val="75000"/>
                          </a:schemeClr>
                        </a:solidFill>
                      </a:endParaRPr>
                    </a:p>
                  </a:txBody>
                  <a:tcPr/>
                </a:tc>
                <a:tc>
                  <a:txBody>
                    <a:bodyPr/>
                    <a:lstStyle/>
                    <a:p>
                      <a:r>
                        <a:rPr lang="fr-FR" dirty="0" smtClean="0"/>
                        <a:t>123,092</a:t>
                      </a:r>
                      <a:endParaRPr lang="fr-FR" dirty="0"/>
                    </a:p>
                  </a:txBody>
                  <a:tcPr/>
                </a:tc>
              </a:tr>
              <a:tr h="370840">
                <a:tc>
                  <a:txBody>
                    <a:bodyPr/>
                    <a:lstStyle/>
                    <a:p>
                      <a:r>
                        <a:rPr lang="fr-FR" dirty="0" err="1" smtClean="0"/>
                        <a:t>Groen</a:t>
                      </a:r>
                      <a:r>
                        <a:rPr lang="fr-FR" dirty="0" smtClean="0"/>
                        <a:t>! (</a:t>
                      </a:r>
                      <a:r>
                        <a:rPr lang="fr-FR" dirty="0" err="1" smtClean="0"/>
                        <a:t>Ecologist</a:t>
                      </a:r>
                      <a:r>
                        <a:rPr lang="fr-FR" dirty="0" smtClean="0"/>
                        <a:t>)</a:t>
                      </a:r>
                      <a:endParaRPr lang="fr-FR" dirty="0"/>
                    </a:p>
                  </a:txBody>
                  <a:tcPr/>
                </a:tc>
                <a:tc>
                  <a:txBody>
                    <a:bodyPr/>
                    <a:lstStyle/>
                    <a:p>
                      <a:r>
                        <a:rPr lang="fr-FR" dirty="0" smtClean="0"/>
                        <a:t>55,644</a:t>
                      </a:r>
                      <a:endParaRPr lang="fr-FR" dirty="0"/>
                    </a:p>
                  </a:txBody>
                  <a:tcPr/>
                </a:tc>
              </a:tr>
              <a:tr h="370840">
                <a:tc>
                  <a:txBody>
                    <a:bodyPr/>
                    <a:lstStyle/>
                    <a:p>
                      <a:r>
                        <a:rPr lang="fr-FR" dirty="0" smtClean="0">
                          <a:solidFill>
                            <a:srgbClr val="B54A10"/>
                          </a:solidFill>
                        </a:rPr>
                        <a:t>Ecolo (</a:t>
                      </a:r>
                      <a:r>
                        <a:rPr lang="fr-FR" dirty="0" err="1" smtClean="0">
                          <a:solidFill>
                            <a:srgbClr val="B54A10"/>
                          </a:solidFill>
                        </a:rPr>
                        <a:t>Ecologist</a:t>
                      </a:r>
                      <a:r>
                        <a:rPr lang="fr-FR" dirty="0" smtClean="0">
                          <a:solidFill>
                            <a:srgbClr val="B54A10"/>
                          </a:solidFill>
                        </a:rPr>
                        <a:t>)</a:t>
                      </a:r>
                      <a:endParaRPr lang="fr-FR" dirty="0">
                        <a:solidFill>
                          <a:srgbClr val="B54A10"/>
                        </a:solidFill>
                      </a:endParaRPr>
                    </a:p>
                  </a:txBody>
                  <a:tcPr/>
                </a:tc>
                <a:tc>
                  <a:txBody>
                    <a:bodyPr/>
                    <a:lstStyle/>
                    <a:p>
                      <a:r>
                        <a:rPr lang="fr-FR" dirty="0" smtClean="0"/>
                        <a:t>165,392</a:t>
                      </a:r>
                      <a:endParaRPr lang="fr-FR" dirty="0"/>
                    </a:p>
                  </a:txBody>
                  <a:tcPr/>
                </a:tc>
              </a:tr>
              <a:tr h="370840">
                <a:tc>
                  <a:txBody>
                    <a:bodyPr/>
                    <a:lstStyle/>
                    <a:p>
                      <a:r>
                        <a:rPr lang="fr-FR" dirty="0" smtClean="0"/>
                        <a:t>Open VLD</a:t>
                      </a:r>
                      <a:r>
                        <a:rPr lang="fr-FR" baseline="0" dirty="0" smtClean="0"/>
                        <a:t> (</a:t>
                      </a:r>
                      <a:r>
                        <a:rPr lang="fr-FR" baseline="0" dirty="0" err="1" smtClean="0"/>
                        <a:t>liberal</a:t>
                      </a:r>
                      <a:r>
                        <a:rPr lang="fr-FR" baseline="0" dirty="0" smtClean="0"/>
                        <a:t>)</a:t>
                      </a:r>
                      <a:endParaRPr lang="fr-FR" dirty="0"/>
                    </a:p>
                  </a:txBody>
                  <a:tcPr/>
                </a:tc>
                <a:tc>
                  <a:txBody>
                    <a:bodyPr/>
                    <a:lstStyle/>
                    <a:p>
                      <a:r>
                        <a:rPr lang="fr-FR" dirty="0" smtClean="0"/>
                        <a:t>36,565</a:t>
                      </a:r>
                      <a:endParaRPr lang="fr-FR" dirty="0"/>
                    </a:p>
                  </a:txBody>
                  <a:tcPr/>
                </a:tc>
              </a:tr>
              <a:tr h="370840">
                <a:tc>
                  <a:txBody>
                    <a:bodyPr/>
                    <a:lstStyle/>
                    <a:p>
                      <a:r>
                        <a:rPr lang="fr-FR" dirty="0" smtClean="0">
                          <a:solidFill>
                            <a:srgbClr val="B54A10"/>
                          </a:solidFill>
                        </a:rPr>
                        <a:t>MR (</a:t>
                      </a:r>
                      <a:r>
                        <a:rPr lang="fr-FR" dirty="0" err="1" smtClean="0">
                          <a:solidFill>
                            <a:srgbClr val="B54A10"/>
                          </a:solidFill>
                        </a:rPr>
                        <a:t>liberal</a:t>
                      </a:r>
                      <a:r>
                        <a:rPr lang="fr-FR" dirty="0" smtClean="0">
                          <a:solidFill>
                            <a:srgbClr val="B54A10"/>
                          </a:solidFill>
                        </a:rPr>
                        <a:t>)</a:t>
                      </a:r>
                      <a:endParaRPr lang="fr-FR" dirty="0">
                        <a:solidFill>
                          <a:srgbClr val="B54A10"/>
                        </a:solidFill>
                      </a:endParaRPr>
                    </a:p>
                  </a:txBody>
                  <a:tcPr/>
                </a:tc>
                <a:tc>
                  <a:txBody>
                    <a:bodyPr/>
                    <a:lstStyle/>
                    <a:p>
                      <a:r>
                        <a:rPr lang="fr-FR" dirty="0" smtClean="0"/>
                        <a:t>133,190</a:t>
                      </a:r>
                      <a:endParaRPr lang="fr-FR" dirty="0"/>
                    </a:p>
                  </a:txBody>
                  <a:tcPr/>
                </a:tc>
              </a:tr>
              <a:tr h="370840">
                <a:tc>
                  <a:txBody>
                    <a:bodyPr/>
                    <a:lstStyle/>
                    <a:p>
                      <a:r>
                        <a:rPr lang="fr-FR" dirty="0" err="1" smtClean="0"/>
                        <a:t>SP.a</a:t>
                      </a:r>
                      <a:r>
                        <a:rPr lang="fr-FR" dirty="0" smtClean="0"/>
                        <a:t> (</a:t>
                      </a:r>
                      <a:r>
                        <a:rPr lang="fr-FR" dirty="0" err="1" smtClean="0"/>
                        <a:t>socialist</a:t>
                      </a:r>
                      <a:r>
                        <a:rPr lang="fr-FR" dirty="0" smtClean="0"/>
                        <a:t>) </a:t>
                      </a:r>
                      <a:endParaRPr lang="fr-FR" dirty="0"/>
                    </a:p>
                  </a:txBody>
                  <a:tcPr/>
                </a:tc>
                <a:tc>
                  <a:txBody>
                    <a:bodyPr/>
                    <a:lstStyle/>
                    <a:p>
                      <a:r>
                        <a:rPr lang="fr-FR" dirty="0" smtClean="0"/>
                        <a:t>48,574</a:t>
                      </a:r>
                      <a:endParaRPr lang="fr-FR" dirty="0"/>
                    </a:p>
                  </a:txBody>
                  <a:tcPr/>
                </a:tc>
              </a:tr>
              <a:tr h="370840">
                <a:tc>
                  <a:txBody>
                    <a:bodyPr/>
                    <a:lstStyle/>
                    <a:p>
                      <a:r>
                        <a:rPr lang="fr-FR" dirty="0" smtClean="0">
                          <a:solidFill>
                            <a:srgbClr val="B54A10"/>
                          </a:solidFill>
                        </a:rPr>
                        <a:t>PS (</a:t>
                      </a:r>
                      <a:r>
                        <a:rPr lang="fr-FR" dirty="0" err="1" smtClean="0">
                          <a:solidFill>
                            <a:srgbClr val="B54A10"/>
                          </a:solidFill>
                        </a:rPr>
                        <a:t>socialist</a:t>
                      </a:r>
                      <a:r>
                        <a:rPr lang="fr-FR" dirty="0" smtClean="0">
                          <a:solidFill>
                            <a:srgbClr val="B54A10"/>
                          </a:solidFill>
                        </a:rPr>
                        <a:t>)</a:t>
                      </a:r>
                      <a:endParaRPr lang="fr-FR" dirty="0">
                        <a:solidFill>
                          <a:srgbClr val="B54A10"/>
                        </a:solidFill>
                      </a:endParaRPr>
                    </a:p>
                  </a:txBody>
                  <a:tcPr/>
                </a:tc>
                <a:tc>
                  <a:txBody>
                    <a:bodyPr/>
                    <a:lstStyle/>
                    <a:p>
                      <a:r>
                        <a:rPr lang="fr-FR" dirty="0" smtClean="0"/>
                        <a:t>121,388</a:t>
                      </a:r>
                      <a:endParaRPr lang="fr-FR" dirty="0"/>
                    </a:p>
                  </a:txBody>
                  <a:tcPr/>
                </a:tc>
              </a:tr>
              <a:tr h="370840">
                <a:tc>
                  <a:txBody>
                    <a:bodyPr/>
                    <a:lstStyle/>
                    <a:p>
                      <a:r>
                        <a:rPr lang="fr-FR" dirty="0" err="1" smtClean="0"/>
                        <a:t>Lijst</a:t>
                      </a:r>
                      <a:r>
                        <a:rPr lang="fr-FR" dirty="0" smtClean="0"/>
                        <a:t> </a:t>
                      </a:r>
                      <a:r>
                        <a:rPr lang="fr-FR" dirty="0" err="1" smtClean="0"/>
                        <a:t>Dedecker</a:t>
                      </a:r>
                      <a:r>
                        <a:rPr lang="fr-FR" dirty="0" smtClean="0"/>
                        <a:t> (</a:t>
                      </a:r>
                      <a:r>
                        <a:rPr lang="fr-FR" dirty="0" err="1" smtClean="0"/>
                        <a:t>populist</a:t>
                      </a:r>
                      <a:r>
                        <a:rPr lang="fr-FR" dirty="0" smtClean="0"/>
                        <a:t>)</a:t>
                      </a:r>
                      <a:endParaRPr lang="fr-FR" dirty="0"/>
                    </a:p>
                  </a:txBody>
                  <a:tcPr/>
                </a:tc>
                <a:tc>
                  <a:txBody>
                    <a:bodyPr/>
                    <a:lstStyle/>
                    <a:p>
                      <a:r>
                        <a:rPr lang="fr-FR" dirty="0" smtClean="0"/>
                        <a:t>14,818</a:t>
                      </a:r>
                      <a:endParaRPr lang="fr-FR" dirty="0"/>
                    </a:p>
                  </a:txBody>
                  <a:tcPr/>
                </a:tc>
              </a:tr>
              <a:tr h="370840">
                <a:tc>
                  <a:txBody>
                    <a:bodyPr/>
                    <a:lstStyle/>
                    <a:p>
                      <a:r>
                        <a:rPr lang="fr-FR" dirty="0" smtClean="0"/>
                        <a:t>NVA (</a:t>
                      </a:r>
                      <a:r>
                        <a:rPr lang="fr-FR" dirty="0" err="1" smtClean="0"/>
                        <a:t>regionalist</a:t>
                      </a:r>
                      <a:r>
                        <a:rPr lang="fr-FR" dirty="0" smtClean="0"/>
                        <a:t>)*</a:t>
                      </a:r>
                      <a:endParaRPr lang="fr-FR" dirty="0"/>
                    </a:p>
                  </a:txBody>
                  <a:tcPr/>
                </a:tc>
                <a:tc>
                  <a:txBody>
                    <a:bodyPr/>
                    <a:lstStyle/>
                    <a:p>
                      <a:r>
                        <a:rPr lang="fr-FR" dirty="0" smtClean="0"/>
                        <a:t>18,175</a:t>
                      </a:r>
                      <a:endParaRPr lang="fr-FR" dirty="0"/>
                    </a:p>
                  </a:txBody>
                  <a:tcPr/>
                </a:tc>
              </a:tr>
              <a:tr h="370840">
                <a:tc>
                  <a:txBody>
                    <a:bodyPr/>
                    <a:lstStyle/>
                    <a:p>
                      <a:r>
                        <a:rPr lang="fr-FR" dirty="0" err="1" smtClean="0"/>
                        <a:t>Vlaam</a:t>
                      </a:r>
                      <a:r>
                        <a:rPr lang="fr-FR" dirty="0" smtClean="0"/>
                        <a:t> </a:t>
                      </a:r>
                      <a:r>
                        <a:rPr lang="fr-FR" dirty="0" err="1" smtClean="0"/>
                        <a:t>Belang</a:t>
                      </a:r>
                      <a:r>
                        <a:rPr lang="fr-FR" dirty="0" smtClean="0"/>
                        <a:t> (radical right)</a:t>
                      </a:r>
                      <a:endParaRPr lang="fr-FR" dirty="0"/>
                    </a:p>
                  </a:txBody>
                  <a:tcPr/>
                </a:tc>
                <a:tc>
                  <a:txBody>
                    <a:bodyPr/>
                    <a:lstStyle/>
                    <a:p>
                      <a:r>
                        <a:rPr lang="fr-FR" dirty="0" smtClean="0"/>
                        <a:t>10,427</a:t>
                      </a:r>
                      <a:endParaRPr lang="fr-FR" dirty="0"/>
                    </a:p>
                  </a:txBody>
                  <a:tcPr/>
                </a:tc>
              </a:tr>
              <a:tr h="370840">
                <a:tc>
                  <a:txBody>
                    <a:bodyPr/>
                    <a:lstStyle/>
                    <a:p>
                      <a:r>
                        <a:rPr lang="fr-FR" b="1" dirty="0" smtClean="0"/>
                        <a:t>TOTAL</a:t>
                      </a:r>
                      <a:endParaRPr lang="fr-FR" b="1" dirty="0"/>
                    </a:p>
                  </a:txBody>
                  <a:tcPr/>
                </a:tc>
                <a:tc>
                  <a:txBody>
                    <a:bodyPr/>
                    <a:lstStyle/>
                    <a:p>
                      <a:r>
                        <a:rPr lang="fr-FR" b="1" dirty="0" smtClean="0"/>
                        <a:t>763,844</a:t>
                      </a:r>
                      <a:endParaRPr lang="fr-FR" b="1" dirty="0"/>
                    </a:p>
                  </a:txBody>
                  <a:tcPr/>
                </a:tc>
              </a:tr>
            </a:tbl>
          </a:graphicData>
        </a:graphic>
      </p:graphicFrame>
    </p:spTree>
    <p:extLst>
      <p:ext uri="{BB962C8B-B14F-4D97-AF65-F5344CB8AC3E}">
        <p14:creationId xmlns:p14="http://schemas.microsoft.com/office/powerpoint/2010/main" val="5812447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Introduction</a:t>
            </a:r>
            <a:endParaRPr lang="fr-FR" dirty="0"/>
          </a:p>
        </p:txBody>
      </p:sp>
      <p:sp>
        <p:nvSpPr>
          <p:cNvPr id="3" name="Espace réservé du contenu 2"/>
          <p:cNvSpPr>
            <a:spLocks noGrp="1"/>
          </p:cNvSpPr>
          <p:nvPr>
            <p:ph sz="quarter" idx="13"/>
          </p:nvPr>
        </p:nvSpPr>
        <p:spPr/>
        <p:txBody>
          <a:bodyPr>
            <a:normAutofit fontScale="92500" lnSpcReduction="10000"/>
          </a:bodyPr>
          <a:lstStyle/>
          <a:p>
            <a:r>
              <a:rPr lang="fr-FR" dirty="0" err="1" smtClean="0"/>
              <a:t>Politics</a:t>
            </a:r>
            <a:r>
              <a:rPr lang="fr-FR" dirty="0"/>
              <a:t> </a:t>
            </a:r>
            <a:r>
              <a:rPr lang="fr-FR" dirty="0" err="1" smtClean="0"/>
              <a:t>is</a:t>
            </a:r>
            <a:r>
              <a:rPr lang="fr-FR" dirty="0" smtClean="0"/>
              <a:t> a </a:t>
            </a:r>
            <a:r>
              <a:rPr lang="fr-FR" dirty="0" err="1" smtClean="0"/>
              <a:t>complex</a:t>
            </a:r>
            <a:r>
              <a:rPr lang="fr-FR" dirty="0" smtClean="0"/>
              <a:t> </a:t>
            </a:r>
            <a:r>
              <a:rPr lang="fr-FR" dirty="0" err="1" smtClean="0"/>
              <a:t>domain</a:t>
            </a:r>
            <a:r>
              <a:rPr lang="fr-FR" dirty="0" smtClean="0"/>
              <a:t> of </a:t>
            </a:r>
            <a:r>
              <a:rPr lang="fr-FR" dirty="0" err="1" smtClean="0"/>
              <a:t>experience</a:t>
            </a:r>
            <a:r>
              <a:rPr lang="fr-FR" dirty="0" smtClean="0"/>
              <a:t> in </a:t>
            </a:r>
            <a:r>
              <a:rPr lang="fr-FR" dirty="0" err="1" smtClean="0"/>
              <a:t>which</a:t>
            </a:r>
            <a:r>
              <a:rPr lang="fr-FR" dirty="0" smtClean="0"/>
              <a:t> </a:t>
            </a:r>
            <a:r>
              <a:rPr lang="fr-FR" dirty="0" err="1" smtClean="0"/>
              <a:t>conceptual</a:t>
            </a:r>
            <a:r>
              <a:rPr lang="fr-FR" dirty="0" smtClean="0"/>
              <a:t> </a:t>
            </a:r>
            <a:r>
              <a:rPr lang="fr-FR" dirty="0" err="1" smtClean="0"/>
              <a:t>metaphors</a:t>
            </a:r>
            <a:r>
              <a:rPr lang="fr-FR" dirty="0" smtClean="0"/>
              <a:t> </a:t>
            </a:r>
            <a:r>
              <a:rPr lang="fr-FR" dirty="0" err="1" smtClean="0"/>
              <a:t>play</a:t>
            </a:r>
            <a:r>
              <a:rPr lang="fr-FR" dirty="0" smtClean="0"/>
              <a:t> a </a:t>
            </a:r>
            <a:r>
              <a:rPr lang="fr-FR" dirty="0" err="1" smtClean="0"/>
              <a:t>prominent</a:t>
            </a:r>
            <a:r>
              <a:rPr lang="fr-FR" dirty="0" smtClean="0"/>
              <a:t> </a:t>
            </a:r>
            <a:r>
              <a:rPr lang="fr-FR" dirty="0" err="1" smtClean="0"/>
              <a:t>role</a:t>
            </a:r>
            <a:r>
              <a:rPr lang="fr-FR" dirty="0" smtClean="0"/>
              <a:t> </a:t>
            </a:r>
            <a:r>
              <a:rPr lang="fr-FR" sz="2000" dirty="0" smtClean="0"/>
              <a:t>(</a:t>
            </a:r>
            <a:r>
              <a:rPr lang="fr-FR" sz="2000" dirty="0" err="1" smtClean="0"/>
              <a:t>Lakoff</a:t>
            </a:r>
            <a:r>
              <a:rPr lang="fr-FR" sz="2000" dirty="0" smtClean="0"/>
              <a:t> 2002, De </a:t>
            </a:r>
            <a:r>
              <a:rPr lang="fr-FR" sz="2000" dirty="0" err="1" smtClean="0"/>
              <a:t>Landstheer</a:t>
            </a:r>
            <a:r>
              <a:rPr lang="fr-FR" sz="2000" dirty="0" smtClean="0"/>
              <a:t> 2009, </a:t>
            </a:r>
            <a:r>
              <a:rPr lang="fr-FR" sz="2000" dirty="0" err="1" smtClean="0"/>
              <a:t>Koller</a:t>
            </a:r>
            <a:r>
              <a:rPr lang="fr-FR" sz="2000" dirty="0" smtClean="0"/>
              <a:t> 2009, L’Hôte 2011, L’Hôte &amp; Lemmens 2009, </a:t>
            </a:r>
            <a:r>
              <a:rPr lang="fr-FR" sz="2000" dirty="0" err="1" smtClean="0"/>
              <a:t>Musolff</a:t>
            </a:r>
            <a:r>
              <a:rPr lang="fr-FR" sz="2000" dirty="0" smtClean="0"/>
              <a:t> 2004, </a:t>
            </a:r>
            <a:r>
              <a:rPr lang="fr-FR" sz="2000" dirty="0" err="1" smtClean="0"/>
              <a:t>Semino</a:t>
            </a:r>
            <a:r>
              <a:rPr lang="fr-FR" sz="2000" dirty="0" smtClean="0"/>
              <a:t> 2008)</a:t>
            </a:r>
          </a:p>
          <a:p>
            <a:r>
              <a:rPr lang="fr-FR" dirty="0" smtClean="0"/>
              <a:t>Can </a:t>
            </a:r>
            <a:r>
              <a:rPr lang="fr-FR" dirty="0" err="1" smtClean="0"/>
              <a:t>conceptual</a:t>
            </a:r>
            <a:r>
              <a:rPr lang="fr-FR" dirty="0" smtClean="0"/>
              <a:t> </a:t>
            </a:r>
            <a:r>
              <a:rPr lang="fr-FR" dirty="0" err="1" smtClean="0"/>
              <a:t>metaphors</a:t>
            </a:r>
            <a:r>
              <a:rPr lang="fr-FR" dirty="0" smtClean="0"/>
              <a:t> help us </a:t>
            </a:r>
            <a:r>
              <a:rPr lang="fr-FR" dirty="0" err="1" smtClean="0"/>
              <a:t>understand</a:t>
            </a:r>
            <a:r>
              <a:rPr lang="fr-FR" dirty="0" smtClean="0"/>
              <a:t> the </a:t>
            </a:r>
            <a:r>
              <a:rPr lang="fr-FR" dirty="0" err="1" smtClean="0"/>
              <a:t>recent</a:t>
            </a:r>
            <a:r>
              <a:rPr lang="fr-FR" dirty="0" smtClean="0"/>
              <a:t> </a:t>
            </a:r>
            <a:r>
              <a:rPr lang="fr-FR" dirty="0" err="1" smtClean="0"/>
              <a:t>Belgian</a:t>
            </a:r>
            <a:r>
              <a:rPr lang="fr-FR" dirty="0" smtClean="0"/>
              <a:t> </a:t>
            </a:r>
            <a:r>
              <a:rPr lang="fr-FR" dirty="0" err="1" smtClean="0"/>
              <a:t>political</a:t>
            </a:r>
            <a:r>
              <a:rPr lang="fr-FR" dirty="0" smtClean="0"/>
              <a:t> </a:t>
            </a:r>
            <a:r>
              <a:rPr lang="fr-FR" dirty="0" err="1" smtClean="0"/>
              <a:t>crisis</a:t>
            </a:r>
            <a:r>
              <a:rPr lang="fr-FR" dirty="0" smtClean="0"/>
              <a:t> (2007-2011)?</a:t>
            </a:r>
          </a:p>
          <a:p>
            <a:pPr lvl="1"/>
            <a:r>
              <a:rPr lang="fr-FR" dirty="0" err="1" smtClean="0"/>
              <a:t>Citizens</a:t>
            </a:r>
            <a:r>
              <a:rPr lang="fr-FR" dirty="0"/>
              <a:t>’ </a:t>
            </a:r>
            <a:r>
              <a:rPr lang="fr-FR" dirty="0" smtClean="0"/>
              <a:t>interactions</a:t>
            </a:r>
          </a:p>
          <a:p>
            <a:pPr lvl="1"/>
            <a:r>
              <a:rPr lang="fr-FR" dirty="0" err="1" smtClean="0"/>
              <a:t>Political</a:t>
            </a:r>
            <a:r>
              <a:rPr lang="fr-FR" dirty="0" smtClean="0"/>
              <a:t> parties’ </a:t>
            </a:r>
            <a:r>
              <a:rPr lang="fr-FR" dirty="0" err="1" smtClean="0"/>
              <a:t>manifestos</a:t>
            </a:r>
            <a:endParaRPr lang="fr-FR" dirty="0" smtClean="0"/>
          </a:p>
          <a:p>
            <a:endParaRPr lang="fr-FR" dirty="0" smtClean="0"/>
          </a:p>
        </p:txBody>
      </p:sp>
    </p:spTree>
    <p:extLst>
      <p:ext uri="{BB962C8B-B14F-4D97-AF65-F5344CB8AC3E}">
        <p14:creationId xmlns:p14="http://schemas.microsoft.com/office/powerpoint/2010/main" val="167134426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graphicFrame>
        <p:nvGraphicFramePr>
          <p:cNvPr id="4" name="Graphique 3"/>
          <p:cNvGraphicFramePr>
            <a:graphicFrameLocks/>
          </p:cNvGraphicFramePr>
          <p:nvPr>
            <p:extLst>
              <p:ext uri="{D42A27DB-BD31-4B8C-83A1-F6EECF244321}">
                <p14:modId xmlns:p14="http://schemas.microsoft.com/office/powerpoint/2010/main" val="2748237211"/>
              </p:ext>
            </p:extLst>
          </p:nvPr>
        </p:nvGraphicFramePr>
        <p:xfrm>
          <a:off x="1403648" y="1200150"/>
          <a:ext cx="6048672" cy="39433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1822736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a:t>Study</a:t>
            </a:r>
            <a:r>
              <a:rPr lang="fr-FR" dirty="0"/>
              <a:t> </a:t>
            </a:r>
            <a:r>
              <a:rPr lang="fr-FR" dirty="0" smtClean="0"/>
              <a:t>2: </a:t>
            </a:r>
            <a:r>
              <a:rPr lang="fr-FR" dirty="0"/>
              <a:t>data &amp; </a:t>
            </a:r>
            <a:r>
              <a:rPr lang="fr-FR" dirty="0" err="1"/>
              <a:t>method</a:t>
            </a:r>
            <a:endParaRPr lang="fr-FR" dirty="0"/>
          </a:p>
        </p:txBody>
      </p:sp>
      <p:sp>
        <p:nvSpPr>
          <p:cNvPr id="3" name="Espace réservé du contenu 2"/>
          <p:cNvSpPr>
            <a:spLocks noGrp="1"/>
          </p:cNvSpPr>
          <p:nvPr>
            <p:ph sz="quarter" idx="13"/>
          </p:nvPr>
        </p:nvSpPr>
        <p:spPr/>
        <p:txBody>
          <a:bodyPr>
            <a:normAutofit/>
          </a:bodyPr>
          <a:lstStyle/>
          <a:p>
            <a:r>
              <a:rPr lang="fr-FR" dirty="0" smtClean="0"/>
              <a:t>Target </a:t>
            </a:r>
            <a:r>
              <a:rPr lang="fr-FR" dirty="0" err="1" smtClean="0"/>
              <a:t>domains</a:t>
            </a:r>
            <a:r>
              <a:rPr lang="fr-FR" dirty="0" smtClean="0"/>
              <a:t>: </a:t>
            </a:r>
            <a:r>
              <a:rPr lang="fr-FR" dirty="0" err="1" smtClean="0"/>
              <a:t>Belgium</a:t>
            </a:r>
            <a:r>
              <a:rPr lang="fr-FR" dirty="0" smtClean="0"/>
              <a:t> and </a:t>
            </a:r>
            <a:r>
              <a:rPr lang="fr-FR" dirty="0" err="1" smtClean="0"/>
              <a:t>Belgian</a:t>
            </a:r>
            <a:r>
              <a:rPr lang="fr-FR" dirty="0" smtClean="0"/>
              <a:t> </a:t>
            </a:r>
            <a:r>
              <a:rPr lang="fr-FR" dirty="0" err="1" smtClean="0"/>
              <a:t>federalism</a:t>
            </a:r>
            <a:r>
              <a:rPr lang="fr-FR" dirty="0" smtClean="0"/>
              <a:t>; </a:t>
            </a:r>
            <a:r>
              <a:rPr lang="fr-FR" dirty="0" err="1" smtClean="0"/>
              <a:t>Flanders</a:t>
            </a:r>
            <a:r>
              <a:rPr lang="fr-FR" dirty="0" smtClean="0"/>
              <a:t>; </a:t>
            </a:r>
            <a:r>
              <a:rPr lang="fr-FR" dirty="0" err="1" smtClean="0"/>
              <a:t>Wallonia</a:t>
            </a:r>
            <a:endParaRPr lang="fr-FR" dirty="0" smtClean="0"/>
          </a:p>
          <a:p>
            <a:r>
              <a:rPr lang="fr-FR" dirty="0" err="1" smtClean="0"/>
              <a:t>Automatic</a:t>
            </a:r>
            <a:r>
              <a:rPr lang="fr-FR" dirty="0" smtClean="0"/>
              <a:t> extraction the relevant </a:t>
            </a:r>
            <a:r>
              <a:rPr lang="fr-FR" dirty="0" err="1" smtClean="0"/>
              <a:t>contexts</a:t>
            </a:r>
            <a:endParaRPr lang="fr-FR" dirty="0" smtClean="0"/>
          </a:p>
          <a:p>
            <a:r>
              <a:rPr lang="fr-FR" dirty="0" smtClean="0"/>
              <a:t>Qualitative </a:t>
            </a:r>
            <a:r>
              <a:rPr lang="fr-FR" dirty="0" err="1" smtClean="0"/>
              <a:t>analysis</a:t>
            </a:r>
            <a:r>
              <a:rPr lang="fr-FR" dirty="0" smtClean="0"/>
              <a:t> to </a:t>
            </a:r>
            <a:r>
              <a:rPr lang="fr-FR" dirty="0" err="1" smtClean="0"/>
              <a:t>determine</a:t>
            </a:r>
            <a:r>
              <a:rPr lang="fr-FR" dirty="0" smtClean="0"/>
              <a:t> the source </a:t>
            </a:r>
            <a:r>
              <a:rPr lang="fr-FR" dirty="0" err="1" smtClean="0"/>
              <a:t>domains</a:t>
            </a:r>
            <a:r>
              <a:rPr lang="fr-FR" dirty="0" smtClean="0"/>
              <a:t> </a:t>
            </a:r>
            <a:r>
              <a:rPr lang="fr-FR" dirty="0" err="1" smtClean="0"/>
              <a:t>used</a:t>
            </a:r>
            <a:r>
              <a:rPr lang="fr-FR" smtClean="0"/>
              <a:t> to </a:t>
            </a:r>
            <a:r>
              <a:rPr lang="fr-FR" dirty="0" smtClean="0"/>
              <a:t>talk about the </a:t>
            </a:r>
            <a:r>
              <a:rPr lang="fr-FR" dirty="0" err="1" smtClean="0"/>
              <a:t>target</a:t>
            </a:r>
            <a:r>
              <a:rPr lang="fr-FR" dirty="0" smtClean="0"/>
              <a:t> </a:t>
            </a:r>
            <a:r>
              <a:rPr lang="fr-FR" dirty="0" err="1" smtClean="0"/>
              <a:t>domain</a:t>
            </a:r>
            <a:r>
              <a:rPr lang="fr-FR" dirty="0" smtClean="0"/>
              <a:t> </a:t>
            </a:r>
          </a:p>
          <a:p>
            <a:r>
              <a:rPr lang="fr-FR" dirty="0" smtClean="0"/>
              <a:t>MIP </a:t>
            </a:r>
            <a:r>
              <a:rPr lang="fr-FR" dirty="0" err="1" smtClean="0"/>
              <a:t>procedure</a:t>
            </a:r>
            <a:r>
              <a:rPr lang="fr-FR" dirty="0" smtClean="0"/>
              <a:t> (</a:t>
            </a:r>
            <a:r>
              <a:rPr lang="fr-FR" dirty="0" err="1" smtClean="0"/>
              <a:t>Pragglejazz</a:t>
            </a:r>
            <a:r>
              <a:rPr lang="fr-FR" dirty="0" smtClean="0"/>
              <a:t> group 2007)</a:t>
            </a:r>
          </a:p>
          <a:p>
            <a:endParaRPr lang="fr-FR" dirty="0"/>
          </a:p>
        </p:txBody>
      </p:sp>
    </p:spTree>
    <p:extLst>
      <p:ext uri="{BB962C8B-B14F-4D97-AF65-F5344CB8AC3E}">
        <p14:creationId xmlns:p14="http://schemas.microsoft.com/office/powerpoint/2010/main" val="413219839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err="1"/>
              <a:t>Study</a:t>
            </a:r>
            <a:r>
              <a:rPr lang="fr-FR" dirty="0"/>
              <a:t> 2: </a:t>
            </a:r>
            <a:r>
              <a:rPr lang="fr-FR" dirty="0" err="1"/>
              <a:t>results</a:t>
            </a:r>
            <a:endParaRPr lang="fr-FR" dirty="0"/>
          </a:p>
        </p:txBody>
      </p:sp>
      <p:sp>
        <p:nvSpPr>
          <p:cNvPr id="3" name="Espace réservé du contenu 2"/>
          <p:cNvSpPr>
            <a:spLocks noGrp="1"/>
          </p:cNvSpPr>
          <p:nvPr>
            <p:ph sz="quarter" idx="13"/>
          </p:nvPr>
        </p:nvSpPr>
        <p:spPr/>
        <p:txBody>
          <a:bodyPr>
            <a:normAutofit fontScale="92500" lnSpcReduction="10000"/>
          </a:bodyPr>
          <a:lstStyle/>
          <a:p>
            <a:r>
              <a:rPr lang="fr-FR" dirty="0" err="1" smtClean="0"/>
              <a:t>Different</a:t>
            </a:r>
            <a:r>
              <a:rPr lang="fr-FR" dirty="0" smtClean="0"/>
              <a:t> </a:t>
            </a:r>
            <a:r>
              <a:rPr lang="fr-FR" dirty="0" err="1" smtClean="0"/>
              <a:t>kinds</a:t>
            </a:r>
            <a:r>
              <a:rPr lang="fr-FR" dirty="0" smtClean="0"/>
              <a:t> of source </a:t>
            </a:r>
            <a:r>
              <a:rPr lang="fr-FR" dirty="0" err="1" smtClean="0"/>
              <a:t>domains</a:t>
            </a:r>
            <a:endParaRPr lang="fr-FR" dirty="0" smtClean="0"/>
          </a:p>
          <a:p>
            <a:pPr lvl="1"/>
            <a:r>
              <a:rPr lang="fr-FR" dirty="0" err="1" smtClean="0"/>
              <a:t>Personifications</a:t>
            </a:r>
            <a:endParaRPr lang="fr-FR" dirty="0" smtClean="0"/>
          </a:p>
          <a:p>
            <a:pPr lvl="1"/>
            <a:r>
              <a:rPr lang="fr-FR" dirty="0" err="1" smtClean="0"/>
              <a:t>Belgian</a:t>
            </a:r>
            <a:r>
              <a:rPr lang="fr-FR" dirty="0" smtClean="0"/>
              <a:t> </a:t>
            </a:r>
            <a:r>
              <a:rPr lang="fr-FR" dirty="0" err="1" smtClean="0"/>
              <a:t>federalism</a:t>
            </a:r>
            <a:r>
              <a:rPr lang="fr-FR" dirty="0" smtClean="0"/>
              <a:t> as a machine</a:t>
            </a:r>
          </a:p>
          <a:p>
            <a:pPr lvl="1"/>
            <a:r>
              <a:rPr lang="fr-FR" dirty="0" err="1" smtClean="0"/>
              <a:t>Belgian</a:t>
            </a:r>
            <a:r>
              <a:rPr lang="fr-FR" dirty="0" smtClean="0"/>
              <a:t> </a:t>
            </a:r>
            <a:r>
              <a:rPr lang="fr-FR" dirty="0" err="1" smtClean="0"/>
              <a:t>federalism</a:t>
            </a:r>
            <a:r>
              <a:rPr lang="fr-FR" dirty="0" smtClean="0"/>
              <a:t> as a construction</a:t>
            </a:r>
          </a:p>
          <a:p>
            <a:pPr lvl="1"/>
            <a:r>
              <a:rPr lang="fr-FR" dirty="0" smtClean="0"/>
              <a:t>Sport </a:t>
            </a:r>
            <a:r>
              <a:rPr lang="fr-FR" dirty="0" err="1" smtClean="0"/>
              <a:t>domain</a:t>
            </a:r>
            <a:endParaRPr lang="fr-FR" dirty="0" smtClean="0"/>
          </a:p>
          <a:p>
            <a:pPr lvl="1"/>
            <a:r>
              <a:rPr lang="fr-FR" dirty="0" err="1" smtClean="0"/>
              <a:t>Family</a:t>
            </a:r>
            <a:r>
              <a:rPr lang="fr-FR" dirty="0" smtClean="0"/>
              <a:t> </a:t>
            </a:r>
            <a:r>
              <a:rPr lang="fr-FR" dirty="0" err="1" smtClean="0"/>
              <a:t>domain</a:t>
            </a:r>
            <a:endParaRPr lang="fr-FR" dirty="0" smtClean="0"/>
          </a:p>
          <a:p>
            <a:pPr lvl="1"/>
            <a:r>
              <a:rPr lang="fr-FR" dirty="0" err="1" smtClean="0"/>
              <a:t>Path</a:t>
            </a:r>
            <a:r>
              <a:rPr lang="fr-FR" dirty="0" smtClean="0"/>
              <a:t> </a:t>
            </a:r>
            <a:r>
              <a:rPr lang="fr-FR" dirty="0" err="1" smtClean="0"/>
              <a:t>domain</a:t>
            </a:r>
            <a:endParaRPr lang="fr-FR" dirty="0" smtClean="0"/>
          </a:p>
          <a:p>
            <a:pPr lvl="1"/>
            <a:r>
              <a:rPr lang="fr-FR" dirty="0" err="1" smtClean="0"/>
              <a:t>War</a:t>
            </a:r>
            <a:r>
              <a:rPr lang="fr-FR" dirty="0" smtClean="0"/>
              <a:t> </a:t>
            </a:r>
            <a:r>
              <a:rPr lang="fr-FR" dirty="0" err="1" smtClean="0"/>
              <a:t>domain</a:t>
            </a:r>
            <a:endParaRPr lang="fr-FR" dirty="0"/>
          </a:p>
        </p:txBody>
      </p:sp>
    </p:spTree>
    <p:extLst>
      <p:ext uri="{BB962C8B-B14F-4D97-AF65-F5344CB8AC3E}">
        <p14:creationId xmlns:p14="http://schemas.microsoft.com/office/powerpoint/2010/main" val="290102644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err="1"/>
              <a:t>Study</a:t>
            </a:r>
            <a:r>
              <a:rPr lang="fr-FR" dirty="0"/>
              <a:t> 2: </a:t>
            </a:r>
            <a:r>
              <a:rPr lang="fr-FR" dirty="0" err="1"/>
              <a:t>results</a:t>
            </a:r>
            <a:endParaRPr lang="fr-FR" dirty="0"/>
          </a:p>
        </p:txBody>
      </p:sp>
      <p:sp>
        <p:nvSpPr>
          <p:cNvPr id="3" name="Espace réservé du contenu 2"/>
          <p:cNvSpPr>
            <a:spLocks noGrp="1"/>
          </p:cNvSpPr>
          <p:nvPr>
            <p:ph sz="quarter" idx="13"/>
          </p:nvPr>
        </p:nvSpPr>
        <p:spPr/>
        <p:txBody>
          <a:bodyPr>
            <a:normAutofit fontScale="62500" lnSpcReduction="20000"/>
          </a:bodyPr>
          <a:lstStyle/>
          <a:p>
            <a:r>
              <a:rPr lang="fr-FR" dirty="0" err="1" smtClean="0"/>
              <a:t>Family</a:t>
            </a:r>
            <a:r>
              <a:rPr lang="fr-FR" dirty="0" smtClean="0"/>
              <a:t> </a:t>
            </a:r>
            <a:r>
              <a:rPr lang="fr-FR" dirty="0" err="1" smtClean="0"/>
              <a:t>domain</a:t>
            </a:r>
            <a:endParaRPr lang="fr-FR" dirty="0" smtClean="0"/>
          </a:p>
          <a:p>
            <a:pPr lvl="1"/>
            <a:r>
              <a:rPr lang="fr-FR" dirty="0" smtClean="0"/>
              <a:t>No direct </a:t>
            </a:r>
            <a:r>
              <a:rPr lang="fr-FR" dirty="0" err="1" smtClean="0"/>
              <a:t>reference</a:t>
            </a:r>
            <a:r>
              <a:rPr lang="fr-FR" dirty="0" smtClean="0"/>
              <a:t> to the </a:t>
            </a:r>
            <a:r>
              <a:rPr lang="fr-FR" dirty="0" err="1" smtClean="0"/>
              <a:t>idea</a:t>
            </a:r>
            <a:r>
              <a:rPr lang="fr-FR" dirty="0" smtClean="0"/>
              <a:t> of </a:t>
            </a:r>
            <a:r>
              <a:rPr lang="fr-FR" dirty="0" err="1" smtClean="0"/>
              <a:t>marriage</a:t>
            </a:r>
            <a:endParaRPr lang="fr-FR" dirty="0" smtClean="0"/>
          </a:p>
          <a:p>
            <a:pPr lvl="1"/>
            <a:r>
              <a:rPr lang="fr-FR" dirty="0" err="1" smtClean="0"/>
              <a:t>Some</a:t>
            </a:r>
            <a:r>
              <a:rPr lang="fr-FR" dirty="0" smtClean="0"/>
              <a:t> </a:t>
            </a:r>
            <a:r>
              <a:rPr lang="fr-FR" dirty="0" err="1" smtClean="0"/>
              <a:t>metaphors</a:t>
            </a:r>
            <a:r>
              <a:rPr lang="fr-FR" dirty="0" smtClean="0"/>
              <a:t> </a:t>
            </a:r>
            <a:r>
              <a:rPr lang="fr-FR" dirty="0" err="1" smtClean="0"/>
              <a:t>indirectly</a:t>
            </a:r>
            <a:r>
              <a:rPr lang="fr-FR" dirty="0" smtClean="0"/>
              <a:t> </a:t>
            </a:r>
            <a:r>
              <a:rPr lang="fr-FR" dirty="0" err="1" smtClean="0"/>
              <a:t>refer</a:t>
            </a:r>
            <a:r>
              <a:rPr lang="fr-FR" dirty="0" smtClean="0"/>
              <a:t> to the </a:t>
            </a:r>
            <a:r>
              <a:rPr lang="fr-FR" dirty="0" err="1" smtClean="0"/>
              <a:t>idea</a:t>
            </a:r>
            <a:r>
              <a:rPr lang="fr-FR" dirty="0" smtClean="0"/>
              <a:t> of </a:t>
            </a:r>
            <a:r>
              <a:rPr lang="fr-FR" dirty="0" err="1" smtClean="0"/>
              <a:t>two</a:t>
            </a:r>
            <a:r>
              <a:rPr lang="fr-FR" dirty="0" smtClean="0"/>
              <a:t> </a:t>
            </a:r>
            <a:r>
              <a:rPr lang="fr-FR" dirty="0" err="1" smtClean="0"/>
              <a:t>partners</a:t>
            </a:r>
            <a:r>
              <a:rPr lang="fr-FR" dirty="0" smtClean="0"/>
              <a:t> living </a:t>
            </a:r>
            <a:r>
              <a:rPr lang="fr-FR" dirty="0" err="1" smtClean="0"/>
              <a:t>together</a:t>
            </a:r>
            <a:endParaRPr lang="fr-FR" dirty="0" smtClean="0"/>
          </a:p>
          <a:p>
            <a:pPr lvl="2"/>
            <a:r>
              <a:rPr lang="fr-FR" i="1" dirty="0">
                <a:solidFill>
                  <a:srgbClr val="909090"/>
                </a:solidFill>
              </a:rPr>
              <a:t>Toucher à la sécurité sociale dans ses éléments les plus essentiels, c’est toucher à l’identité nationale. C’est remettre en cause le sens de </a:t>
            </a:r>
            <a:r>
              <a:rPr lang="fr-FR" i="1" u="sng" dirty="0">
                <a:solidFill>
                  <a:srgbClr val="909090"/>
                </a:solidFill>
              </a:rPr>
              <a:t>l’existence commune </a:t>
            </a:r>
            <a:r>
              <a:rPr lang="fr-FR" i="1" dirty="0">
                <a:solidFill>
                  <a:srgbClr val="909090"/>
                </a:solidFill>
              </a:rPr>
              <a:t>au sein d’un même Etat (</a:t>
            </a:r>
            <a:r>
              <a:rPr lang="fr-FR" i="1" dirty="0" smtClean="0">
                <a:solidFill>
                  <a:srgbClr val="909090"/>
                </a:solidFill>
              </a:rPr>
              <a:t>CDH)</a:t>
            </a:r>
          </a:p>
          <a:p>
            <a:pPr lvl="2"/>
            <a:r>
              <a:rPr lang="fr-FR" sz="2200" dirty="0" smtClean="0"/>
              <a:t>To affect social </a:t>
            </a:r>
            <a:r>
              <a:rPr lang="fr-FR" sz="2200" dirty="0" err="1" smtClean="0"/>
              <a:t>security</a:t>
            </a:r>
            <a:r>
              <a:rPr lang="fr-FR" sz="2200" dirty="0" smtClean="0"/>
              <a:t> </a:t>
            </a:r>
            <a:r>
              <a:rPr lang="fr-FR" sz="2200" dirty="0" err="1" smtClean="0"/>
              <a:t>is</a:t>
            </a:r>
            <a:r>
              <a:rPr lang="fr-FR" sz="2200" dirty="0" smtClean="0"/>
              <a:t> to affect national </a:t>
            </a:r>
            <a:r>
              <a:rPr lang="fr-FR" sz="2200" dirty="0" err="1" smtClean="0"/>
              <a:t>identity</a:t>
            </a:r>
            <a:r>
              <a:rPr lang="fr-FR" sz="2200" dirty="0" smtClean="0"/>
              <a:t>. It </a:t>
            </a:r>
            <a:r>
              <a:rPr lang="fr-FR" sz="2200" dirty="0" err="1" smtClean="0"/>
              <a:t>is</a:t>
            </a:r>
            <a:r>
              <a:rPr lang="fr-FR" sz="2200" dirty="0" smtClean="0"/>
              <a:t> </a:t>
            </a:r>
            <a:r>
              <a:rPr lang="fr-FR" sz="2200" dirty="0" err="1" smtClean="0"/>
              <a:t>undermining</a:t>
            </a:r>
            <a:r>
              <a:rPr lang="fr-FR" sz="2200" dirty="0" smtClean="0"/>
              <a:t> the </a:t>
            </a:r>
            <a:r>
              <a:rPr lang="fr-FR" sz="2200" dirty="0" err="1" smtClean="0"/>
              <a:t>meaning</a:t>
            </a:r>
            <a:r>
              <a:rPr lang="fr-FR" sz="2200" dirty="0" smtClean="0"/>
              <a:t> of </a:t>
            </a:r>
            <a:r>
              <a:rPr lang="fr-FR" sz="2200" i="1" dirty="0" smtClean="0">
                <a:solidFill>
                  <a:schemeClr val="accent2">
                    <a:lumMod val="75000"/>
                  </a:schemeClr>
                </a:solidFill>
              </a:rPr>
              <a:t>living </a:t>
            </a:r>
            <a:r>
              <a:rPr lang="fr-FR" sz="2200" i="1" dirty="0" err="1" smtClean="0">
                <a:solidFill>
                  <a:schemeClr val="accent2">
                    <a:lumMod val="75000"/>
                  </a:schemeClr>
                </a:solidFill>
              </a:rPr>
              <a:t>together</a:t>
            </a:r>
            <a:r>
              <a:rPr lang="fr-FR" sz="2200" dirty="0" smtClean="0"/>
              <a:t> in the same state</a:t>
            </a:r>
            <a:endParaRPr lang="fr-FR" sz="2200" dirty="0"/>
          </a:p>
          <a:p>
            <a:pPr lvl="2"/>
            <a:r>
              <a:rPr lang="fr-FR" i="1" dirty="0">
                <a:solidFill>
                  <a:schemeClr val="tx2">
                    <a:lumMod val="60000"/>
                    <a:lumOff val="40000"/>
                  </a:schemeClr>
                </a:solidFill>
              </a:rPr>
              <a:t>Il relève que la réforme fédérale de l’Etat a permis à des communautés et des régions de faire valoir leurs aspirations légitimes mais qu’elle ne doit pas avoir pour objet ou pour effet de compromettre </a:t>
            </a:r>
            <a:r>
              <a:rPr lang="fr-FR" i="1" u="sng" dirty="0">
                <a:solidFill>
                  <a:schemeClr val="tx2">
                    <a:lumMod val="60000"/>
                    <a:lumOff val="40000"/>
                  </a:schemeClr>
                </a:solidFill>
              </a:rPr>
              <a:t>la poursuite d’une existence commune </a:t>
            </a:r>
            <a:r>
              <a:rPr lang="fr-FR" i="1" dirty="0">
                <a:solidFill>
                  <a:schemeClr val="tx2">
                    <a:lumMod val="60000"/>
                    <a:lumOff val="40000"/>
                  </a:schemeClr>
                </a:solidFill>
              </a:rPr>
              <a:t>(</a:t>
            </a:r>
            <a:r>
              <a:rPr lang="fr-FR" i="1" dirty="0" smtClean="0">
                <a:solidFill>
                  <a:schemeClr val="tx2">
                    <a:lumMod val="60000"/>
                    <a:lumOff val="40000"/>
                  </a:schemeClr>
                </a:solidFill>
              </a:rPr>
              <a:t>CDH)</a:t>
            </a:r>
            <a:r>
              <a:rPr lang="fr-FR" dirty="0" smtClean="0">
                <a:solidFill>
                  <a:schemeClr val="tx2">
                    <a:lumMod val="60000"/>
                    <a:lumOff val="40000"/>
                  </a:schemeClr>
                </a:solidFill>
              </a:rPr>
              <a:t> </a:t>
            </a:r>
          </a:p>
          <a:p>
            <a:pPr lvl="2"/>
            <a:r>
              <a:rPr lang="fr-FR" dirty="0" smtClean="0"/>
              <a:t>The </a:t>
            </a:r>
            <a:r>
              <a:rPr lang="fr-FR" dirty="0" err="1" smtClean="0"/>
              <a:t>reform</a:t>
            </a:r>
            <a:r>
              <a:rPr lang="fr-FR" dirty="0" smtClean="0"/>
              <a:t> of the </a:t>
            </a:r>
            <a:r>
              <a:rPr lang="fr-FR" dirty="0" err="1" smtClean="0"/>
              <a:t>federal</a:t>
            </a:r>
            <a:r>
              <a:rPr lang="fr-FR" dirty="0" smtClean="0"/>
              <a:t> state </a:t>
            </a:r>
            <a:r>
              <a:rPr lang="fr-FR" dirty="0" err="1" smtClean="0"/>
              <a:t>should</a:t>
            </a:r>
            <a:r>
              <a:rPr lang="fr-FR" dirty="0" smtClean="0"/>
              <a:t> not compromise the </a:t>
            </a:r>
            <a:r>
              <a:rPr lang="fr-FR" dirty="0" err="1" smtClean="0"/>
              <a:t>pursuit</a:t>
            </a:r>
            <a:r>
              <a:rPr lang="fr-FR" dirty="0" smtClean="0"/>
              <a:t> of a </a:t>
            </a:r>
            <a:r>
              <a:rPr lang="fr-FR" i="1" dirty="0" err="1" smtClean="0">
                <a:solidFill>
                  <a:srgbClr val="A3171E"/>
                </a:solidFill>
              </a:rPr>
              <a:t>common</a:t>
            </a:r>
            <a:r>
              <a:rPr lang="fr-FR" i="1" dirty="0" smtClean="0">
                <a:solidFill>
                  <a:srgbClr val="A3171E"/>
                </a:solidFill>
              </a:rPr>
              <a:t> existence</a:t>
            </a:r>
          </a:p>
          <a:p>
            <a:pPr lvl="2"/>
            <a:r>
              <a:rPr lang="fr-FR" dirty="0">
                <a:solidFill>
                  <a:srgbClr val="909090"/>
                </a:solidFill>
              </a:rPr>
              <a:t>ils sont du reste convaincus de la nécessité du dialogue entre Nord et Sud du pays pour la poursuite de </a:t>
            </a:r>
            <a:r>
              <a:rPr lang="fr-FR" i="1" dirty="0">
                <a:solidFill>
                  <a:srgbClr val="909090"/>
                </a:solidFill>
              </a:rPr>
              <a:t>notre destinée collective</a:t>
            </a:r>
            <a:r>
              <a:rPr lang="fr-FR" dirty="0" smtClean="0">
                <a:solidFill>
                  <a:srgbClr val="909090"/>
                </a:solidFill>
              </a:rPr>
              <a:t>. (Ecolo)</a:t>
            </a:r>
          </a:p>
          <a:p>
            <a:pPr lvl="2"/>
            <a:r>
              <a:rPr lang="fr-FR" dirty="0" err="1" smtClean="0"/>
              <a:t>They</a:t>
            </a:r>
            <a:r>
              <a:rPr lang="fr-FR" dirty="0" smtClean="0"/>
              <a:t> are </a:t>
            </a:r>
            <a:r>
              <a:rPr lang="fr-FR" dirty="0" err="1" smtClean="0"/>
              <a:t>convinced</a:t>
            </a:r>
            <a:r>
              <a:rPr lang="fr-FR" dirty="0" smtClean="0"/>
              <a:t> of the </a:t>
            </a:r>
            <a:r>
              <a:rPr lang="fr-FR" dirty="0" err="1" smtClean="0"/>
              <a:t>necessity</a:t>
            </a:r>
            <a:r>
              <a:rPr lang="fr-FR" dirty="0" smtClean="0"/>
              <a:t> of a dialogue </a:t>
            </a:r>
            <a:r>
              <a:rPr lang="fr-FR" dirty="0" err="1" smtClean="0"/>
              <a:t>between</a:t>
            </a:r>
            <a:r>
              <a:rPr lang="fr-FR" dirty="0" smtClean="0"/>
              <a:t> the </a:t>
            </a:r>
            <a:r>
              <a:rPr lang="fr-FR" dirty="0" err="1" smtClean="0"/>
              <a:t>Northern</a:t>
            </a:r>
            <a:r>
              <a:rPr lang="fr-FR" dirty="0" smtClean="0"/>
              <a:t> and the </a:t>
            </a:r>
            <a:r>
              <a:rPr lang="fr-FR" dirty="0" err="1" smtClean="0"/>
              <a:t>Suthern</a:t>
            </a:r>
            <a:r>
              <a:rPr lang="fr-FR" dirty="0" smtClean="0"/>
              <a:t> part of the country for the </a:t>
            </a:r>
            <a:r>
              <a:rPr lang="fr-FR" dirty="0" err="1" smtClean="0"/>
              <a:t>pursuit</a:t>
            </a:r>
            <a:r>
              <a:rPr lang="fr-FR" dirty="0" smtClean="0"/>
              <a:t> of </a:t>
            </a:r>
            <a:r>
              <a:rPr lang="fr-FR" dirty="0" err="1" smtClean="0"/>
              <a:t>our</a:t>
            </a:r>
            <a:r>
              <a:rPr lang="fr-FR" dirty="0" smtClean="0"/>
              <a:t> </a:t>
            </a:r>
            <a:r>
              <a:rPr lang="fr-FR" i="1" dirty="0" err="1" smtClean="0">
                <a:solidFill>
                  <a:schemeClr val="accent2">
                    <a:lumMod val="75000"/>
                  </a:schemeClr>
                </a:solidFill>
              </a:rPr>
              <a:t>mutual</a:t>
            </a:r>
            <a:r>
              <a:rPr lang="fr-FR" i="1" dirty="0" smtClean="0">
                <a:solidFill>
                  <a:schemeClr val="accent2">
                    <a:lumMod val="75000"/>
                  </a:schemeClr>
                </a:solidFill>
              </a:rPr>
              <a:t> </a:t>
            </a:r>
            <a:r>
              <a:rPr lang="fr-FR" i="1" dirty="0" err="1" smtClean="0">
                <a:solidFill>
                  <a:schemeClr val="accent2">
                    <a:lumMod val="75000"/>
                  </a:schemeClr>
                </a:solidFill>
              </a:rPr>
              <a:t>destiny</a:t>
            </a:r>
            <a:endParaRPr lang="fr-FR" i="1" dirty="0" smtClean="0">
              <a:solidFill>
                <a:schemeClr val="accent2">
                  <a:lumMod val="75000"/>
                </a:schemeClr>
              </a:solidFill>
            </a:endParaRPr>
          </a:p>
        </p:txBody>
      </p:sp>
    </p:spTree>
    <p:extLst>
      <p:ext uri="{BB962C8B-B14F-4D97-AF65-F5344CB8AC3E}">
        <p14:creationId xmlns:p14="http://schemas.microsoft.com/office/powerpoint/2010/main" val="225657566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err="1"/>
              <a:t>Study</a:t>
            </a:r>
            <a:r>
              <a:rPr lang="fr-FR" dirty="0"/>
              <a:t> 2: </a:t>
            </a:r>
            <a:r>
              <a:rPr lang="fr-FR" dirty="0" err="1"/>
              <a:t>results</a:t>
            </a:r>
            <a:endParaRPr lang="fr-FR" dirty="0"/>
          </a:p>
        </p:txBody>
      </p:sp>
      <p:sp>
        <p:nvSpPr>
          <p:cNvPr id="3" name="Espace réservé du contenu 2"/>
          <p:cNvSpPr>
            <a:spLocks noGrp="1"/>
          </p:cNvSpPr>
          <p:nvPr>
            <p:ph sz="quarter" idx="13"/>
          </p:nvPr>
        </p:nvSpPr>
        <p:spPr/>
        <p:txBody>
          <a:bodyPr>
            <a:normAutofit fontScale="47500" lnSpcReduction="20000"/>
          </a:bodyPr>
          <a:lstStyle/>
          <a:p>
            <a:r>
              <a:rPr lang="fr-FR" dirty="0" err="1" smtClean="0"/>
              <a:t>Family</a:t>
            </a:r>
            <a:r>
              <a:rPr lang="fr-FR" dirty="0" smtClean="0"/>
              <a:t> </a:t>
            </a:r>
            <a:r>
              <a:rPr lang="fr-FR" dirty="0" err="1" smtClean="0"/>
              <a:t>domain</a:t>
            </a:r>
            <a:endParaRPr lang="fr-FR" dirty="0" smtClean="0"/>
          </a:p>
          <a:p>
            <a:pPr lvl="1"/>
            <a:r>
              <a:rPr lang="fr-FR" dirty="0" smtClean="0"/>
              <a:t>No direct </a:t>
            </a:r>
            <a:r>
              <a:rPr lang="fr-FR" dirty="0" err="1" smtClean="0"/>
              <a:t>reference</a:t>
            </a:r>
            <a:r>
              <a:rPr lang="fr-FR" dirty="0" smtClean="0"/>
              <a:t> to the </a:t>
            </a:r>
            <a:r>
              <a:rPr lang="fr-FR" dirty="0" err="1" smtClean="0"/>
              <a:t>idea</a:t>
            </a:r>
            <a:r>
              <a:rPr lang="fr-FR" dirty="0" smtClean="0"/>
              <a:t> of </a:t>
            </a:r>
            <a:r>
              <a:rPr lang="fr-FR" dirty="0" err="1" smtClean="0"/>
              <a:t>marriage</a:t>
            </a:r>
            <a:endParaRPr lang="fr-FR" dirty="0" smtClean="0"/>
          </a:p>
          <a:p>
            <a:pPr lvl="1"/>
            <a:r>
              <a:rPr lang="fr-FR" dirty="0" err="1" smtClean="0"/>
              <a:t>Some</a:t>
            </a:r>
            <a:r>
              <a:rPr lang="fr-FR" dirty="0" smtClean="0"/>
              <a:t> </a:t>
            </a:r>
            <a:r>
              <a:rPr lang="fr-FR" dirty="0" err="1" smtClean="0"/>
              <a:t>metaphors</a:t>
            </a:r>
            <a:r>
              <a:rPr lang="fr-FR" dirty="0" smtClean="0"/>
              <a:t> </a:t>
            </a:r>
            <a:r>
              <a:rPr lang="fr-FR" dirty="0" err="1" smtClean="0"/>
              <a:t>indirectly</a:t>
            </a:r>
            <a:r>
              <a:rPr lang="fr-FR" dirty="0" smtClean="0"/>
              <a:t> </a:t>
            </a:r>
            <a:r>
              <a:rPr lang="fr-FR" dirty="0" err="1" smtClean="0"/>
              <a:t>suggest</a:t>
            </a:r>
            <a:r>
              <a:rPr lang="fr-FR" dirty="0" smtClean="0"/>
              <a:t> the </a:t>
            </a:r>
            <a:r>
              <a:rPr lang="fr-FR" dirty="0" err="1" smtClean="0"/>
              <a:t>idea</a:t>
            </a:r>
            <a:r>
              <a:rPr lang="fr-FR" dirty="0" smtClean="0"/>
              <a:t> of </a:t>
            </a:r>
            <a:r>
              <a:rPr lang="fr-FR" dirty="0" err="1" smtClean="0"/>
              <a:t>two</a:t>
            </a:r>
            <a:r>
              <a:rPr lang="fr-FR" dirty="0" smtClean="0"/>
              <a:t> </a:t>
            </a:r>
            <a:r>
              <a:rPr lang="fr-FR" dirty="0" err="1" smtClean="0"/>
              <a:t>partners</a:t>
            </a:r>
            <a:r>
              <a:rPr lang="fr-FR" dirty="0" smtClean="0"/>
              <a:t> living </a:t>
            </a:r>
            <a:r>
              <a:rPr lang="fr-FR" dirty="0" err="1" smtClean="0"/>
              <a:t>together</a:t>
            </a:r>
            <a:endParaRPr lang="fr-FR" dirty="0" smtClean="0"/>
          </a:p>
          <a:p>
            <a:pPr lvl="2"/>
            <a:r>
              <a:rPr lang="fr-FR" i="1" dirty="0">
                <a:solidFill>
                  <a:srgbClr val="909090"/>
                </a:solidFill>
              </a:rPr>
              <a:t>Toucher à la sécurité sociale dans ses éléments les plus essentiels, c’est toucher à l’identité nationale. C’est remettre en cause le sens de </a:t>
            </a:r>
            <a:r>
              <a:rPr lang="fr-FR" i="1" u="sng" dirty="0">
                <a:solidFill>
                  <a:srgbClr val="909090"/>
                </a:solidFill>
              </a:rPr>
              <a:t>l’existence commune </a:t>
            </a:r>
            <a:r>
              <a:rPr lang="fr-FR" i="1" dirty="0">
                <a:solidFill>
                  <a:srgbClr val="909090"/>
                </a:solidFill>
              </a:rPr>
              <a:t>au sein d’un même Etat (</a:t>
            </a:r>
            <a:r>
              <a:rPr lang="fr-FR" i="1" dirty="0" smtClean="0">
                <a:solidFill>
                  <a:srgbClr val="909090"/>
                </a:solidFill>
              </a:rPr>
              <a:t>CDH)</a:t>
            </a:r>
          </a:p>
          <a:p>
            <a:pPr lvl="2"/>
            <a:r>
              <a:rPr lang="fr-FR" sz="2200" dirty="0" smtClean="0"/>
              <a:t>To affect social </a:t>
            </a:r>
            <a:r>
              <a:rPr lang="fr-FR" sz="2200" dirty="0" err="1" smtClean="0"/>
              <a:t>security</a:t>
            </a:r>
            <a:r>
              <a:rPr lang="fr-FR" sz="2200" dirty="0" smtClean="0"/>
              <a:t> </a:t>
            </a:r>
            <a:r>
              <a:rPr lang="fr-FR" sz="2200" dirty="0" err="1" smtClean="0"/>
              <a:t>is</a:t>
            </a:r>
            <a:r>
              <a:rPr lang="fr-FR" sz="2200" dirty="0" smtClean="0"/>
              <a:t> to affect national </a:t>
            </a:r>
            <a:r>
              <a:rPr lang="fr-FR" sz="2200" dirty="0" err="1" smtClean="0"/>
              <a:t>identity</a:t>
            </a:r>
            <a:r>
              <a:rPr lang="fr-FR" sz="2200" dirty="0" smtClean="0"/>
              <a:t>. It </a:t>
            </a:r>
            <a:r>
              <a:rPr lang="fr-FR" sz="2200" dirty="0" err="1" smtClean="0"/>
              <a:t>is</a:t>
            </a:r>
            <a:r>
              <a:rPr lang="fr-FR" sz="2200" dirty="0" smtClean="0"/>
              <a:t> </a:t>
            </a:r>
            <a:r>
              <a:rPr lang="fr-FR" sz="2200" dirty="0" err="1" smtClean="0"/>
              <a:t>undermining</a:t>
            </a:r>
            <a:r>
              <a:rPr lang="fr-FR" sz="2200" dirty="0" smtClean="0"/>
              <a:t> the </a:t>
            </a:r>
            <a:r>
              <a:rPr lang="fr-FR" sz="2200" dirty="0" err="1" smtClean="0"/>
              <a:t>meaning</a:t>
            </a:r>
            <a:r>
              <a:rPr lang="fr-FR" sz="2200" dirty="0" smtClean="0"/>
              <a:t> of </a:t>
            </a:r>
            <a:r>
              <a:rPr lang="fr-FR" sz="2200" i="1" dirty="0" smtClean="0">
                <a:solidFill>
                  <a:schemeClr val="accent2">
                    <a:lumMod val="75000"/>
                  </a:schemeClr>
                </a:solidFill>
              </a:rPr>
              <a:t>living </a:t>
            </a:r>
            <a:r>
              <a:rPr lang="fr-FR" sz="2200" i="1" dirty="0" err="1" smtClean="0">
                <a:solidFill>
                  <a:schemeClr val="accent2">
                    <a:lumMod val="75000"/>
                  </a:schemeClr>
                </a:solidFill>
              </a:rPr>
              <a:t>together</a:t>
            </a:r>
            <a:r>
              <a:rPr lang="fr-FR" sz="2200" dirty="0" smtClean="0"/>
              <a:t> in the same state</a:t>
            </a:r>
            <a:endParaRPr lang="fr-FR" sz="2200" dirty="0"/>
          </a:p>
          <a:p>
            <a:pPr lvl="2"/>
            <a:r>
              <a:rPr lang="fr-FR" i="1" dirty="0">
                <a:solidFill>
                  <a:schemeClr val="tx2">
                    <a:lumMod val="60000"/>
                    <a:lumOff val="40000"/>
                  </a:schemeClr>
                </a:solidFill>
              </a:rPr>
              <a:t>Il relève que la réforme fédérale de l’Etat a permis à des communautés et des régions de faire valoir leurs aspirations légitimes mais qu’elle ne doit pas avoir pour objet ou pour effet de compromettre </a:t>
            </a:r>
            <a:r>
              <a:rPr lang="fr-FR" i="1" u="sng" dirty="0">
                <a:solidFill>
                  <a:schemeClr val="tx2">
                    <a:lumMod val="60000"/>
                    <a:lumOff val="40000"/>
                  </a:schemeClr>
                </a:solidFill>
              </a:rPr>
              <a:t>la poursuite d’une existence commune </a:t>
            </a:r>
            <a:r>
              <a:rPr lang="fr-FR" i="1" dirty="0">
                <a:solidFill>
                  <a:schemeClr val="tx2">
                    <a:lumMod val="60000"/>
                    <a:lumOff val="40000"/>
                  </a:schemeClr>
                </a:solidFill>
              </a:rPr>
              <a:t>(</a:t>
            </a:r>
            <a:r>
              <a:rPr lang="fr-FR" i="1" dirty="0" smtClean="0">
                <a:solidFill>
                  <a:schemeClr val="tx2">
                    <a:lumMod val="60000"/>
                    <a:lumOff val="40000"/>
                  </a:schemeClr>
                </a:solidFill>
              </a:rPr>
              <a:t>CDH)</a:t>
            </a:r>
            <a:r>
              <a:rPr lang="fr-FR" dirty="0" smtClean="0">
                <a:solidFill>
                  <a:schemeClr val="tx2">
                    <a:lumMod val="60000"/>
                    <a:lumOff val="40000"/>
                  </a:schemeClr>
                </a:solidFill>
              </a:rPr>
              <a:t> </a:t>
            </a:r>
          </a:p>
          <a:p>
            <a:pPr lvl="2"/>
            <a:r>
              <a:rPr lang="fr-FR" dirty="0" smtClean="0"/>
              <a:t>The </a:t>
            </a:r>
            <a:r>
              <a:rPr lang="fr-FR" dirty="0" err="1" smtClean="0"/>
              <a:t>reform</a:t>
            </a:r>
            <a:r>
              <a:rPr lang="fr-FR" dirty="0" smtClean="0"/>
              <a:t> of the </a:t>
            </a:r>
            <a:r>
              <a:rPr lang="fr-FR" dirty="0" err="1" smtClean="0"/>
              <a:t>federal</a:t>
            </a:r>
            <a:r>
              <a:rPr lang="fr-FR" dirty="0" smtClean="0"/>
              <a:t> state </a:t>
            </a:r>
            <a:r>
              <a:rPr lang="fr-FR" dirty="0" err="1" smtClean="0"/>
              <a:t>should</a:t>
            </a:r>
            <a:r>
              <a:rPr lang="fr-FR" dirty="0" smtClean="0"/>
              <a:t> not compromise the </a:t>
            </a:r>
            <a:r>
              <a:rPr lang="fr-FR" dirty="0" err="1" smtClean="0"/>
              <a:t>pursuit</a:t>
            </a:r>
            <a:r>
              <a:rPr lang="fr-FR" dirty="0" smtClean="0"/>
              <a:t> of a </a:t>
            </a:r>
            <a:r>
              <a:rPr lang="fr-FR" i="1" dirty="0" err="1" smtClean="0">
                <a:solidFill>
                  <a:srgbClr val="A3171E"/>
                </a:solidFill>
              </a:rPr>
              <a:t>common</a:t>
            </a:r>
            <a:r>
              <a:rPr lang="fr-FR" i="1" dirty="0" smtClean="0">
                <a:solidFill>
                  <a:srgbClr val="A3171E"/>
                </a:solidFill>
              </a:rPr>
              <a:t> existence</a:t>
            </a:r>
          </a:p>
          <a:p>
            <a:pPr lvl="2"/>
            <a:r>
              <a:rPr lang="fr-FR" dirty="0">
                <a:solidFill>
                  <a:srgbClr val="909090"/>
                </a:solidFill>
              </a:rPr>
              <a:t>ils sont du reste convaincus de la nécessité du dialogue entre Nord et Sud du pays pour la poursuite de </a:t>
            </a:r>
            <a:r>
              <a:rPr lang="fr-FR" i="1" dirty="0">
                <a:solidFill>
                  <a:srgbClr val="909090"/>
                </a:solidFill>
              </a:rPr>
              <a:t>notre destinée collective</a:t>
            </a:r>
            <a:r>
              <a:rPr lang="fr-FR" dirty="0" smtClean="0">
                <a:solidFill>
                  <a:srgbClr val="909090"/>
                </a:solidFill>
              </a:rPr>
              <a:t>. (Ecolo)</a:t>
            </a:r>
          </a:p>
          <a:p>
            <a:pPr lvl="2"/>
            <a:r>
              <a:rPr lang="fr-FR" dirty="0" err="1" smtClean="0"/>
              <a:t>They</a:t>
            </a:r>
            <a:r>
              <a:rPr lang="fr-FR" dirty="0" smtClean="0"/>
              <a:t> are </a:t>
            </a:r>
            <a:r>
              <a:rPr lang="fr-FR" dirty="0" err="1" smtClean="0"/>
              <a:t>convinced</a:t>
            </a:r>
            <a:r>
              <a:rPr lang="fr-FR" dirty="0" smtClean="0"/>
              <a:t> of the </a:t>
            </a:r>
            <a:r>
              <a:rPr lang="fr-FR" dirty="0" err="1" smtClean="0"/>
              <a:t>necessity</a:t>
            </a:r>
            <a:r>
              <a:rPr lang="fr-FR" dirty="0" smtClean="0"/>
              <a:t> of a dialogue </a:t>
            </a:r>
            <a:r>
              <a:rPr lang="fr-FR" dirty="0" err="1" smtClean="0"/>
              <a:t>between</a:t>
            </a:r>
            <a:r>
              <a:rPr lang="fr-FR" dirty="0" smtClean="0"/>
              <a:t> the </a:t>
            </a:r>
            <a:r>
              <a:rPr lang="fr-FR" dirty="0" err="1" smtClean="0"/>
              <a:t>Northern</a:t>
            </a:r>
            <a:r>
              <a:rPr lang="fr-FR" dirty="0" smtClean="0"/>
              <a:t> and the </a:t>
            </a:r>
            <a:r>
              <a:rPr lang="fr-FR" dirty="0" err="1" smtClean="0"/>
              <a:t>Suthern</a:t>
            </a:r>
            <a:r>
              <a:rPr lang="fr-FR" dirty="0" smtClean="0"/>
              <a:t> part of the country for the </a:t>
            </a:r>
            <a:r>
              <a:rPr lang="fr-FR" dirty="0" err="1" smtClean="0"/>
              <a:t>pursuit</a:t>
            </a:r>
            <a:r>
              <a:rPr lang="fr-FR" dirty="0" smtClean="0"/>
              <a:t> of </a:t>
            </a:r>
            <a:r>
              <a:rPr lang="fr-FR" dirty="0" err="1" smtClean="0"/>
              <a:t>our</a:t>
            </a:r>
            <a:r>
              <a:rPr lang="fr-FR" dirty="0" smtClean="0"/>
              <a:t> </a:t>
            </a:r>
            <a:r>
              <a:rPr lang="fr-FR" i="1" dirty="0" err="1" smtClean="0">
                <a:solidFill>
                  <a:schemeClr val="accent2">
                    <a:lumMod val="75000"/>
                  </a:schemeClr>
                </a:solidFill>
              </a:rPr>
              <a:t>mutual</a:t>
            </a:r>
            <a:r>
              <a:rPr lang="fr-FR" i="1" dirty="0" smtClean="0">
                <a:solidFill>
                  <a:schemeClr val="accent2">
                    <a:lumMod val="75000"/>
                  </a:schemeClr>
                </a:solidFill>
              </a:rPr>
              <a:t> </a:t>
            </a:r>
            <a:r>
              <a:rPr lang="fr-FR" i="1" dirty="0" err="1" smtClean="0">
                <a:solidFill>
                  <a:schemeClr val="accent2">
                    <a:lumMod val="75000"/>
                  </a:schemeClr>
                </a:solidFill>
              </a:rPr>
              <a:t>destiny</a:t>
            </a:r>
            <a:endParaRPr lang="fr-FR" i="1" dirty="0" smtClean="0">
              <a:solidFill>
                <a:schemeClr val="accent2">
                  <a:lumMod val="75000"/>
                </a:schemeClr>
              </a:solidFill>
            </a:endParaRPr>
          </a:p>
          <a:p>
            <a:pPr lvl="2"/>
            <a:r>
              <a:rPr lang="fr-FR" dirty="0" err="1">
                <a:solidFill>
                  <a:schemeClr val="tx2">
                    <a:lumMod val="60000"/>
                    <a:lumOff val="40000"/>
                  </a:schemeClr>
                </a:solidFill>
              </a:rPr>
              <a:t>Kiest</a:t>
            </a:r>
            <a:r>
              <a:rPr lang="fr-FR" dirty="0">
                <a:solidFill>
                  <a:schemeClr val="tx2">
                    <a:lumMod val="60000"/>
                    <a:lumOff val="40000"/>
                  </a:schemeClr>
                </a:solidFill>
              </a:rPr>
              <a:t> men </a:t>
            </a:r>
            <a:r>
              <a:rPr lang="fr-FR" dirty="0" err="1">
                <a:solidFill>
                  <a:schemeClr val="tx2">
                    <a:lumMod val="60000"/>
                    <a:lumOff val="40000"/>
                  </a:schemeClr>
                </a:solidFill>
              </a:rPr>
              <a:t>voor</a:t>
            </a:r>
            <a:r>
              <a:rPr lang="fr-FR" dirty="0">
                <a:solidFill>
                  <a:schemeClr val="tx2">
                    <a:lumMod val="60000"/>
                    <a:lumOff val="40000"/>
                  </a:schemeClr>
                </a:solidFill>
              </a:rPr>
              <a:t> </a:t>
            </a:r>
            <a:r>
              <a:rPr lang="fr-FR" dirty="0" err="1">
                <a:solidFill>
                  <a:schemeClr val="tx2">
                    <a:lumMod val="60000"/>
                    <a:lumOff val="40000"/>
                  </a:schemeClr>
                </a:solidFill>
              </a:rPr>
              <a:t>een</a:t>
            </a:r>
            <a:r>
              <a:rPr lang="fr-FR" dirty="0">
                <a:solidFill>
                  <a:schemeClr val="tx2">
                    <a:lumMod val="60000"/>
                    <a:lumOff val="40000"/>
                  </a:schemeClr>
                </a:solidFill>
              </a:rPr>
              <a:t> </a:t>
            </a:r>
            <a:r>
              <a:rPr lang="fr-FR" dirty="0" err="1">
                <a:solidFill>
                  <a:schemeClr val="tx2">
                    <a:lumMod val="60000"/>
                    <a:lumOff val="40000"/>
                  </a:schemeClr>
                </a:solidFill>
              </a:rPr>
              <a:t>conservatief</a:t>
            </a:r>
            <a:r>
              <a:rPr lang="fr-FR" dirty="0">
                <a:solidFill>
                  <a:schemeClr val="tx2">
                    <a:lumMod val="60000"/>
                    <a:lumOff val="40000"/>
                  </a:schemeClr>
                </a:solidFill>
              </a:rPr>
              <a:t>, niet-</a:t>
            </a:r>
            <a:r>
              <a:rPr lang="fr-FR" dirty="0" err="1">
                <a:solidFill>
                  <a:schemeClr val="tx2">
                    <a:lumMod val="60000"/>
                    <a:lumOff val="40000"/>
                  </a:schemeClr>
                </a:solidFill>
              </a:rPr>
              <a:t>ondernemend</a:t>
            </a:r>
            <a:r>
              <a:rPr lang="fr-FR" dirty="0">
                <a:solidFill>
                  <a:schemeClr val="tx2">
                    <a:lumMod val="60000"/>
                    <a:lumOff val="40000"/>
                  </a:schemeClr>
                </a:solidFill>
              </a:rPr>
              <a:t> </a:t>
            </a:r>
            <a:r>
              <a:rPr lang="fr-FR" dirty="0" err="1">
                <a:solidFill>
                  <a:schemeClr val="tx2">
                    <a:lumMod val="60000"/>
                    <a:lumOff val="40000"/>
                  </a:schemeClr>
                </a:solidFill>
              </a:rPr>
              <a:t>Wallonië</a:t>
            </a:r>
            <a:r>
              <a:rPr lang="fr-FR" dirty="0">
                <a:solidFill>
                  <a:schemeClr val="tx2">
                    <a:lumMod val="60000"/>
                    <a:lumOff val="40000"/>
                  </a:schemeClr>
                </a:solidFill>
              </a:rPr>
              <a:t> met </a:t>
            </a:r>
            <a:r>
              <a:rPr lang="fr-FR" dirty="0" err="1">
                <a:solidFill>
                  <a:schemeClr val="tx2">
                    <a:lumMod val="60000"/>
                    <a:lumOff val="40000"/>
                  </a:schemeClr>
                </a:solidFill>
              </a:rPr>
              <a:t>haar</a:t>
            </a:r>
            <a:r>
              <a:rPr lang="fr-FR" dirty="0">
                <a:solidFill>
                  <a:schemeClr val="tx2">
                    <a:lumMod val="60000"/>
                    <a:lumOff val="40000"/>
                  </a:schemeClr>
                </a:solidFill>
              </a:rPr>
              <a:t> </a:t>
            </a:r>
            <a:r>
              <a:rPr lang="fr-FR" dirty="0" err="1">
                <a:solidFill>
                  <a:schemeClr val="tx2">
                    <a:lumMod val="60000"/>
                    <a:lumOff val="40000"/>
                  </a:schemeClr>
                </a:solidFill>
              </a:rPr>
              <a:t>traditionele</a:t>
            </a:r>
            <a:r>
              <a:rPr lang="fr-FR" dirty="0">
                <a:solidFill>
                  <a:schemeClr val="tx2">
                    <a:lumMod val="60000"/>
                    <a:lumOff val="40000"/>
                  </a:schemeClr>
                </a:solidFill>
              </a:rPr>
              <a:t> </a:t>
            </a:r>
            <a:r>
              <a:rPr lang="fr-FR" dirty="0" err="1">
                <a:solidFill>
                  <a:schemeClr val="tx2">
                    <a:lumMod val="60000"/>
                    <a:lumOff val="40000"/>
                  </a:schemeClr>
                </a:solidFill>
              </a:rPr>
              <a:t>socialistische</a:t>
            </a:r>
            <a:r>
              <a:rPr lang="fr-FR" dirty="0">
                <a:solidFill>
                  <a:schemeClr val="tx2">
                    <a:lumMod val="60000"/>
                    <a:lumOff val="40000"/>
                  </a:schemeClr>
                </a:solidFill>
              </a:rPr>
              <a:t> </a:t>
            </a:r>
            <a:r>
              <a:rPr lang="fr-FR" dirty="0" err="1">
                <a:solidFill>
                  <a:schemeClr val="tx2">
                    <a:lumMod val="60000"/>
                    <a:lumOff val="40000"/>
                  </a:schemeClr>
                </a:solidFill>
              </a:rPr>
              <a:t>politiek</a:t>
            </a:r>
            <a:r>
              <a:rPr lang="fr-FR" dirty="0">
                <a:solidFill>
                  <a:schemeClr val="tx2">
                    <a:lumMod val="60000"/>
                    <a:lumOff val="40000"/>
                  </a:schemeClr>
                </a:solidFill>
              </a:rPr>
              <a:t>, dan </a:t>
            </a:r>
            <a:r>
              <a:rPr lang="fr-FR" i="1" u="sng" dirty="0" err="1">
                <a:solidFill>
                  <a:schemeClr val="tx2">
                    <a:lumMod val="60000"/>
                    <a:lumOff val="40000"/>
                  </a:schemeClr>
                </a:solidFill>
              </a:rPr>
              <a:t>moeten</a:t>
            </a:r>
            <a:r>
              <a:rPr lang="fr-FR" i="1" u="sng" dirty="0">
                <a:solidFill>
                  <a:schemeClr val="tx2">
                    <a:lumMod val="60000"/>
                    <a:lumOff val="40000"/>
                  </a:schemeClr>
                </a:solidFill>
              </a:rPr>
              <a:t> de </a:t>
            </a:r>
            <a:r>
              <a:rPr lang="fr-FR" i="1" u="sng" dirty="0" err="1">
                <a:solidFill>
                  <a:schemeClr val="tx2">
                    <a:lumMod val="60000"/>
                    <a:lumOff val="40000"/>
                  </a:schemeClr>
                </a:solidFill>
              </a:rPr>
              <a:t>wegen</a:t>
            </a:r>
            <a:r>
              <a:rPr lang="fr-FR" i="1" u="sng" dirty="0">
                <a:solidFill>
                  <a:schemeClr val="tx2">
                    <a:lumMod val="60000"/>
                    <a:lumOff val="40000"/>
                  </a:schemeClr>
                </a:solidFill>
              </a:rPr>
              <a:t> van </a:t>
            </a:r>
            <a:r>
              <a:rPr lang="fr-FR" i="1" u="sng" dirty="0" err="1">
                <a:solidFill>
                  <a:schemeClr val="tx2">
                    <a:lumMod val="60000"/>
                    <a:lumOff val="40000"/>
                  </a:schemeClr>
                </a:solidFill>
              </a:rPr>
              <a:t>Vlaanderen</a:t>
            </a:r>
            <a:r>
              <a:rPr lang="fr-FR" i="1" u="sng" dirty="0">
                <a:solidFill>
                  <a:schemeClr val="tx2">
                    <a:lumMod val="60000"/>
                    <a:lumOff val="40000"/>
                  </a:schemeClr>
                </a:solidFill>
              </a:rPr>
              <a:t> en </a:t>
            </a:r>
            <a:r>
              <a:rPr lang="fr-FR" i="1" u="sng" dirty="0" err="1">
                <a:solidFill>
                  <a:schemeClr val="tx2">
                    <a:lumMod val="60000"/>
                    <a:lumOff val="40000"/>
                  </a:schemeClr>
                </a:solidFill>
              </a:rPr>
              <a:t>Wallonië</a:t>
            </a:r>
            <a:r>
              <a:rPr lang="fr-FR" i="1" u="sng" dirty="0">
                <a:solidFill>
                  <a:schemeClr val="tx2">
                    <a:lumMod val="60000"/>
                    <a:lumOff val="40000"/>
                  </a:schemeClr>
                </a:solidFill>
              </a:rPr>
              <a:t> </a:t>
            </a:r>
            <a:r>
              <a:rPr lang="fr-FR" i="1" u="sng" dirty="0" err="1">
                <a:solidFill>
                  <a:schemeClr val="tx2">
                    <a:lumMod val="60000"/>
                    <a:lumOff val="40000"/>
                  </a:schemeClr>
                </a:solidFill>
              </a:rPr>
              <a:t>scheiden</a:t>
            </a:r>
            <a:r>
              <a:rPr lang="fr-FR" dirty="0">
                <a:solidFill>
                  <a:schemeClr val="tx2">
                    <a:lumMod val="60000"/>
                    <a:lumOff val="40000"/>
                  </a:schemeClr>
                </a:solidFill>
              </a:rPr>
              <a:t>. (LDD</a:t>
            </a:r>
            <a:r>
              <a:rPr lang="fr-FR" dirty="0" smtClean="0">
                <a:solidFill>
                  <a:schemeClr val="tx2">
                    <a:lumMod val="60000"/>
                    <a:lumOff val="40000"/>
                  </a:schemeClr>
                </a:solidFill>
              </a:rPr>
              <a:t>)</a:t>
            </a:r>
          </a:p>
          <a:p>
            <a:pPr lvl="2"/>
            <a:r>
              <a:rPr lang="fr-FR" dirty="0" smtClean="0"/>
              <a:t>If </a:t>
            </a:r>
            <a:r>
              <a:rPr lang="fr-FR" dirty="0" err="1" smtClean="0"/>
              <a:t>we</a:t>
            </a:r>
            <a:r>
              <a:rPr lang="fr-FR" dirty="0" smtClean="0"/>
              <a:t> </a:t>
            </a:r>
            <a:r>
              <a:rPr lang="fr-FR" dirty="0" err="1" smtClean="0"/>
              <a:t>opt</a:t>
            </a:r>
            <a:r>
              <a:rPr lang="fr-FR" dirty="0" smtClean="0"/>
              <a:t> for conservative, not-</a:t>
            </a:r>
            <a:r>
              <a:rPr lang="fr-FR" dirty="0" err="1" smtClean="0"/>
              <a:t>undertaking</a:t>
            </a:r>
            <a:r>
              <a:rPr lang="fr-FR" dirty="0" smtClean="0"/>
              <a:t> </a:t>
            </a:r>
            <a:r>
              <a:rPr lang="fr-FR" dirty="0" err="1" smtClean="0"/>
              <a:t>Wallonia</a:t>
            </a:r>
            <a:r>
              <a:rPr lang="fr-FR" dirty="0" smtClean="0"/>
              <a:t> </a:t>
            </a:r>
            <a:r>
              <a:rPr lang="fr-FR" dirty="0" err="1" smtClean="0"/>
              <a:t>with</a:t>
            </a:r>
            <a:r>
              <a:rPr lang="fr-FR" dirty="0" smtClean="0"/>
              <a:t> </a:t>
            </a:r>
            <a:r>
              <a:rPr lang="fr-FR" dirty="0" err="1" smtClean="0"/>
              <a:t>her</a:t>
            </a:r>
            <a:r>
              <a:rPr lang="fr-FR" dirty="0" smtClean="0"/>
              <a:t> </a:t>
            </a:r>
            <a:r>
              <a:rPr lang="fr-FR" dirty="0" err="1" smtClean="0"/>
              <a:t>traditional</a:t>
            </a:r>
            <a:r>
              <a:rPr lang="fr-FR" dirty="0" smtClean="0"/>
              <a:t> </a:t>
            </a:r>
            <a:r>
              <a:rPr lang="fr-FR" dirty="0" err="1" smtClean="0"/>
              <a:t>socialist</a:t>
            </a:r>
            <a:r>
              <a:rPr lang="fr-FR" dirty="0" smtClean="0"/>
              <a:t> </a:t>
            </a:r>
            <a:r>
              <a:rPr lang="fr-FR" dirty="0" err="1" smtClean="0"/>
              <a:t>politics</a:t>
            </a:r>
            <a:r>
              <a:rPr lang="fr-FR" dirty="0" smtClean="0"/>
              <a:t>, </a:t>
            </a:r>
            <a:r>
              <a:rPr lang="fr-FR" dirty="0" err="1" smtClean="0"/>
              <a:t>then</a:t>
            </a:r>
            <a:r>
              <a:rPr lang="fr-FR" dirty="0" smtClean="0"/>
              <a:t> </a:t>
            </a:r>
            <a:r>
              <a:rPr lang="fr-FR" dirty="0" err="1" smtClean="0"/>
              <a:t>Flanders</a:t>
            </a:r>
            <a:r>
              <a:rPr lang="fr-FR" dirty="0" smtClean="0"/>
              <a:t> and </a:t>
            </a:r>
            <a:r>
              <a:rPr lang="fr-FR" dirty="0" err="1" smtClean="0"/>
              <a:t>Wallonia</a:t>
            </a:r>
            <a:r>
              <a:rPr lang="fr-FR" dirty="0" smtClean="0"/>
              <a:t> </a:t>
            </a:r>
            <a:r>
              <a:rPr lang="fr-FR" i="1" dirty="0" err="1" smtClean="0">
                <a:solidFill>
                  <a:srgbClr val="A3171E"/>
                </a:solidFill>
              </a:rPr>
              <a:t>should</a:t>
            </a:r>
            <a:r>
              <a:rPr lang="fr-FR" i="1" dirty="0" smtClean="0">
                <a:solidFill>
                  <a:srgbClr val="A3171E"/>
                </a:solidFill>
              </a:rPr>
              <a:t> go their </a:t>
            </a:r>
            <a:r>
              <a:rPr lang="fr-FR" i="1" dirty="0" err="1" smtClean="0">
                <a:solidFill>
                  <a:srgbClr val="A3171E"/>
                </a:solidFill>
              </a:rPr>
              <a:t>own</a:t>
            </a:r>
            <a:r>
              <a:rPr lang="fr-FR" i="1" dirty="0" smtClean="0">
                <a:solidFill>
                  <a:srgbClr val="A3171E"/>
                </a:solidFill>
              </a:rPr>
              <a:t> </a:t>
            </a:r>
            <a:r>
              <a:rPr lang="fr-FR" i="1" dirty="0" err="1" smtClean="0">
                <a:solidFill>
                  <a:srgbClr val="A3171E"/>
                </a:solidFill>
              </a:rPr>
              <a:t>way</a:t>
            </a:r>
            <a:endParaRPr lang="fr-FR" i="1" dirty="0" smtClean="0">
              <a:solidFill>
                <a:srgbClr val="A3171E"/>
              </a:solidFill>
            </a:endParaRPr>
          </a:p>
        </p:txBody>
      </p:sp>
    </p:spTree>
    <p:extLst>
      <p:ext uri="{BB962C8B-B14F-4D97-AF65-F5344CB8AC3E}">
        <p14:creationId xmlns:p14="http://schemas.microsoft.com/office/powerpoint/2010/main" val="34119769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err="1"/>
              <a:t>Study</a:t>
            </a:r>
            <a:r>
              <a:rPr lang="fr-FR" dirty="0"/>
              <a:t> 2: </a:t>
            </a:r>
            <a:r>
              <a:rPr lang="fr-FR" dirty="0" err="1"/>
              <a:t>results</a:t>
            </a:r>
            <a:endParaRPr lang="fr-FR" dirty="0"/>
          </a:p>
        </p:txBody>
      </p:sp>
      <p:sp>
        <p:nvSpPr>
          <p:cNvPr id="3" name="Espace réservé du contenu 2"/>
          <p:cNvSpPr>
            <a:spLocks noGrp="1"/>
          </p:cNvSpPr>
          <p:nvPr>
            <p:ph sz="quarter" idx="13"/>
          </p:nvPr>
        </p:nvSpPr>
        <p:spPr/>
        <p:txBody>
          <a:bodyPr>
            <a:normAutofit/>
          </a:bodyPr>
          <a:lstStyle/>
          <a:p>
            <a:r>
              <a:rPr lang="fr-FR" dirty="0" err="1" smtClean="0"/>
              <a:t>Family</a:t>
            </a:r>
            <a:r>
              <a:rPr lang="fr-FR" dirty="0" smtClean="0"/>
              <a:t> </a:t>
            </a:r>
            <a:r>
              <a:rPr lang="fr-FR" dirty="0" err="1" smtClean="0"/>
              <a:t>domain</a:t>
            </a:r>
            <a:endParaRPr lang="fr-FR" dirty="0" smtClean="0"/>
          </a:p>
          <a:p>
            <a:pPr lvl="1"/>
            <a:r>
              <a:rPr lang="fr-FR" cap="small" dirty="0" err="1" smtClean="0"/>
              <a:t>Belgium</a:t>
            </a:r>
            <a:r>
              <a:rPr lang="fr-FR" cap="small" dirty="0" smtClean="0"/>
              <a:t> </a:t>
            </a:r>
            <a:r>
              <a:rPr lang="fr-FR" cap="small" dirty="0" err="1" smtClean="0"/>
              <a:t>is</a:t>
            </a:r>
            <a:r>
              <a:rPr lang="fr-FR" cap="small" dirty="0" smtClean="0"/>
              <a:t> a </a:t>
            </a:r>
            <a:r>
              <a:rPr lang="fr-FR" cap="small" dirty="0" err="1" smtClean="0"/>
              <a:t>mother</a:t>
            </a:r>
            <a:r>
              <a:rPr lang="fr-FR" cap="small" dirty="0" smtClean="0"/>
              <a:t>-in-</a:t>
            </a:r>
            <a:r>
              <a:rPr lang="fr-FR" cap="small" dirty="0" err="1" smtClean="0"/>
              <a:t>law</a:t>
            </a:r>
            <a:endParaRPr lang="fr-FR" cap="small" dirty="0" smtClean="0"/>
          </a:p>
          <a:p>
            <a:pPr lvl="2"/>
            <a:r>
              <a:rPr lang="fr-FR" dirty="0" err="1">
                <a:solidFill>
                  <a:schemeClr val="tx2">
                    <a:lumMod val="60000"/>
                    <a:lumOff val="40000"/>
                  </a:schemeClr>
                </a:solidFill>
              </a:rPr>
              <a:t>Door</a:t>
            </a:r>
            <a:r>
              <a:rPr lang="fr-FR" dirty="0">
                <a:solidFill>
                  <a:schemeClr val="tx2">
                    <a:lumMod val="60000"/>
                    <a:lumOff val="40000"/>
                  </a:schemeClr>
                </a:solidFill>
              </a:rPr>
              <a:t> de </a:t>
            </a:r>
            <a:r>
              <a:rPr lang="fr-FR" dirty="0" err="1">
                <a:solidFill>
                  <a:schemeClr val="tx2">
                    <a:lumMod val="60000"/>
                    <a:lumOff val="40000"/>
                  </a:schemeClr>
                </a:solidFill>
              </a:rPr>
              <a:t>ingewikkelde</a:t>
            </a:r>
            <a:r>
              <a:rPr lang="fr-FR" dirty="0">
                <a:solidFill>
                  <a:schemeClr val="tx2">
                    <a:lumMod val="60000"/>
                    <a:lumOff val="40000"/>
                  </a:schemeClr>
                </a:solidFill>
              </a:rPr>
              <a:t> </a:t>
            </a:r>
            <a:r>
              <a:rPr lang="fr-FR" dirty="0" err="1">
                <a:solidFill>
                  <a:schemeClr val="tx2">
                    <a:lumMod val="60000"/>
                    <a:lumOff val="40000"/>
                  </a:schemeClr>
                </a:solidFill>
              </a:rPr>
              <a:t>Belgische</a:t>
            </a:r>
            <a:r>
              <a:rPr lang="fr-FR" dirty="0">
                <a:solidFill>
                  <a:schemeClr val="tx2">
                    <a:lumMod val="60000"/>
                    <a:lumOff val="40000"/>
                  </a:schemeClr>
                </a:solidFill>
              </a:rPr>
              <a:t> </a:t>
            </a:r>
            <a:r>
              <a:rPr lang="fr-FR" dirty="0" err="1">
                <a:solidFill>
                  <a:schemeClr val="tx2">
                    <a:lumMod val="60000"/>
                    <a:lumOff val="40000"/>
                  </a:schemeClr>
                </a:solidFill>
              </a:rPr>
              <a:t>structuur</a:t>
            </a:r>
            <a:r>
              <a:rPr lang="fr-FR" dirty="0">
                <a:solidFill>
                  <a:schemeClr val="tx2">
                    <a:lumMod val="60000"/>
                    <a:lumOff val="40000"/>
                  </a:schemeClr>
                </a:solidFill>
              </a:rPr>
              <a:t> </a:t>
            </a:r>
            <a:r>
              <a:rPr lang="fr-FR" dirty="0" err="1">
                <a:solidFill>
                  <a:schemeClr val="tx2">
                    <a:lumMod val="60000"/>
                    <a:lumOff val="40000"/>
                  </a:schemeClr>
                </a:solidFill>
              </a:rPr>
              <a:t>zijn</a:t>
            </a:r>
            <a:r>
              <a:rPr lang="fr-FR" dirty="0">
                <a:solidFill>
                  <a:schemeClr val="tx2">
                    <a:lumMod val="60000"/>
                    <a:lumOff val="40000"/>
                  </a:schemeClr>
                </a:solidFill>
              </a:rPr>
              <a:t> de </a:t>
            </a:r>
            <a:r>
              <a:rPr lang="fr-FR" dirty="0" err="1">
                <a:solidFill>
                  <a:schemeClr val="tx2">
                    <a:lumMod val="60000"/>
                    <a:lumOff val="40000"/>
                  </a:schemeClr>
                </a:solidFill>
              </a:rPr>
              <a:t>deelstaten</a:t>
            </a:r>
            <a:r>
              <a:rPr lang="fr-FR" dirty="0">
                <a:solidFill>
                  <a:schemeClr val="tx2">
                    <a:lumMod val="60000"/>
                    <a:lumOff val="40000"/>
                  </a:schemeClr>
                </a:solidFill>
              </a:rPr>
              <a:t> met </a:t>
            </a:r>
            <a:r>
              <a:rPr lang="fr-FR" dirty="0" err="1">
                <a:solidFill>
                  <a:schemeClr val="tx2">
                    <a:lumMod val="60000"/>
                    <a:lumOff val="40000"/>
                  </a:schemeClr>
                </a:solidFill>
              </a:rPr>
              <a:t>handen</a:t>
            </a:r>
            <a:r>
              <a:rPr lang="fr-FR" dirty="0">
                <a:solidFill>
                  <a:schemeClr val="tx2">
                    <a:lumMod val="60000"/>
                    <a:lumOff val="40000"/>
                  </a:schemeClr>
                </a:solidFill>
              </a:rPr>
              <a:t> en </a:t>
            </a:r>
            <a:r>
              <a:rPr lang="fr-FR" dirty="0" err="1">
                <a:solidFill>
                  <a:schemeClr val="tx2">
                    <a:lumMod val="60000"/>
                    <a:lumOff val="40000"/>
                  </a:schemeClr>
                </a:solidFill>
              </a:rPr>
              <a:t>voeten</a:t>
            </a:r>
            <a:r>
              <a:rPr lang="fr-FR" dirty="0">
                <a:solidFill>
                  <a:schemeClr val="tx2">
                    <a:lumMod val="60000"/>
                    <a:lumOff val="40000"/>
                  </a:schemeClr>
                </a:solidFill>
              </a:rPr>
              <a:t> </a:t>
            </a:r>
            <a:r>
              <a:rPr lang="fr-FR" dirty="0" err="1">
                <a:solidFill>
                  <a:schemeClr val="tx2">
                    <a:lumMod val="60000"/>
                    <a:lumOff val="40000"/>
                  </a:schemeClr>
                </a:solidFill>
              </a:rPr>
              <a:t>gebonden</a:t>
            </a:r>
            <a:r>
              <a:rPr lang="fr-FR" dirty="0">
                <a:solidFill>
                  <a:schemeClr val="tx2">
                    <a:lumMod val="60000"/>
                    <a:lumOff val="40000"/>
                  </a:schemeClr>
                </a:solidFill>
              </a:rPr>
              <a:t> </a:t>
            </a:r>
            <a:r>
              <a:rPr lang="fr-FR" dirty="0" err="1">
                <a:solidFill>
                  <a:schemeClr val="tx2">
                    <a:lumMod val="60000"/>
                    <a:lumOff val="40000"/>
                  </a:schemeClr>
                </a:solidFill>
              </a:rPr>
              <a:t>aan</a:t>
            </a:r>
            <a:r>
              <a:rPr lang="fr-FR" dirty="0">
                <a:solidFill>
                  <a:schemeClr val="tx2">
                    <a:lumMod val="60000"/>
                    <a:lumOff val="40000"/>
                  </a:schemeClr>
                </a:solidFill>
              </a:rPr>
              <a:t> de </a:t>
            </a:r>
            <a:r>
              <a:rPr lang="fr-FR" dirty="0" err="1">
                <a:solidFill>
                  <a:schemeClr val="tx2">
                    <a:lumMod val="60000"/>
                    <a:lumOff val="40000"/>
                  </a:schemeClr>
                </a:solidFill>
              </a:rPr>
              <a:t>Belgische</a:t>
            </a:r>
            <a:r>
              <a:rPr lang="fr-FR" dirty="0">
                <a:solidFill>
                  <a:schemeClr val="tx2">
                    <a:lumMod val="60000"/>
                    <a:lumOff val="40000"/>
                  </a:schemeClr>
                </a:solidFill>
              </a:rPr>
              <a:t> </a:t>
            </a:r>
            <a:r>
              <a:rPr lang="fr-FR" i="1" u="sng" dirty="0" err="1">
                <a:solidFill>
                  <a:schemeClr val="tx2">
                    <a:lumMod val="60000"/>
                    <a:lumOff val="40000"/>
                  </a:schemeClr>
                </a:solidFill>
              </a:rPr>
              <a:t>schoonmoeder</a:t>
            </a:r>
            <a:r>
              <a:rPr lang="fr-FR" u="sng" dirty="0">
                <a:solidFill>
                  <a:schemeClr val="tx2">
                    <a:lumMod val="60000"/>
                    <a:lumOff val="40000"/>
                  </a:schemeClr>
                </a:solidFill>
              </a:rPr>
              <a:t> </a:t>
            </a:r>
            <a:r>
              <a:rPr lang="fr-FR" dirty="0" smtClean="0">
                <a:solidFill>
                  <a:schemeClr val="tx2">
                    <a:lumMod val="60000"/>
                    <a:lumOff val="40000"/>
                  </a:schemeClr>
                </a:solidFill>
              </a:rPr>
              <a:t>(VB)</a:t>
            </a:r>
          </a:p>
          <a:p>
            <a:pPr lvl="2"/>
            <a:r>
              <a:rPr lang="fr-FR" dirty="0" err="1" smtClean="0"/>
              <a:t>Because</a:t>
            </a:r>
            <a:r>
              <a:rPr lang="fr-FR" dirty="0" smtClean="0"/>
              <a:t> of the </a:t>
            </a:r>
            <a:r>
              <a:rPr lang="fr-FR" dirty="0" err="1" smtClean="0"/>
              <a:t>complicated</a:t>
            </a:r>
            <a:r>
              <a:rPr lang="fr-FR" dirty="0" smtClean="0"/>
              <a:t> </a:t>
            </a:r>
            <a:r>
              <a:rPr lang="fr-FR" dirty="0" err="1" smtClean="0"/>
              <a:t>Beglian</a:t>
            </a:r>
            <a:r>
              <a:rPr lang="fr-FR" dirty="0" smtClean="0"/>
              <a:t> structure, the </a:t>
            </a:r>
            <a:r>
              <a:rPr lang="fr-FR" dirty="0" err="1" smtClean="0"/>
              <a:t>federal</a:t>
            </a:r>
            <a:r>
              <a:rPr lang="fr-FR" dirty="0" smtClean="0"/>
              <a:t> </a:t>
            </a:r>
            <a:r>
              <a:rPr lang="fr-FR" dirty="0" err="1" smtClean="0"/>
              <a:t>entities</a:t>
            </a:r>
            <a:r>
              <a:rPr lang="fr-FR" dirty="0" smtClean="0"/>
              <a:t> are </a:t>
            </a:r>
            <a:r>
              <a:rPr lang="fr-FR" dirty="0" err="1" smtClean="0"/>
              <a:t>bound</a:t>
            </a:r>
            <a:r>
              <a:rPr lang="fr-FR" dirty="0" smtClean="0"/>
              <a:t> hand and foot by the </a:t>
            </a:r>
            <a:r>
              <a:rPr lang="fr-FR" dirty="0" err="1" smtClean="0"/>
              <a:t>Belgian</a:t>
            </a:r>
            <a:r>
              <a:rPr lang="fr-FR" dirty="0" smtClean="0"/>
              <a:t> </a:t>
            </a:r>
            <a:r>
              <a:rPr lang="fr-FR" i="1" dirty="0" err="1" smtClean="0">
                <a:solidFill>
                  <a:schemeClr val="accent2">
                    <a:lumMod val="75000"/>
                  </a:schemeClr>
                </a:solidFill>
              </a:rPr>
              <a:t>mother</a:t>
            </a:r>
            <a:r>
              <a:rPr lang="fr-FR" i="1" dirty="0" smtClean="0">
                <a:solidFill>
                  <a:schemeClr val="accent2">
                    <a:lumMod val="75000"/>
                  </a:schemeClr>
                </a:solidFill>
              </a:rPr>
              <a:t>-in-</a:t>
            </a:r>
            <a:r>
              <a:rPr lang="fr-FR" i="1" dirty="0" err="1" smtClean="0">
                <a:solidFill>
                  <a:schemeClr val="accent2">
                    <a:lumMod val="75000"/>
                  </a:schemeClr>
                </a:solidFill>
              </a:rPr>
              <a:t>law</a:t>
            </a:r>
            <a:r>
              <a:rPr lang="fr-FR" dirty="0" smtClean="0"/>
              <a:t>. </a:t>
            </a:r>
          </a:p>
          <a:p>
            <a:pPr lvl="1"/>
            <a:endParaRPr lang="fr-FR" dirty="0"/>
          </a:p>
        </p:txBody>
      </p:sp>
    </p:spTree>
    <p:extLst>
      <p:ext uri="{BB962C8B-B14F-4D97-AF65-F5344CB8AC3E}">
        <p14:creationId xmlns:p14="http://schemas.microsoft.com/office/powerpoint/2010/main" val="59050669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err="1"/>
              <a:t>Study</a:t>
            </a:r>
            <a:r>
              <a:rPr lang="fr-FR" dirty="0"/>
              <a:t> 2: </a:t>
            </a:r>
            <a:r>
              <a:rPr lang="fr-FR" dirty="0" err="1"/>
              <a:t>results</a:t>
            </a:r>
            <a:endParaRPr lang="fr-FR" dirty="0"/>
          </a:p>
        </p:txBody>
      </p:sp>
      <p:sp>
        <p:nvSpPr>
          <p:cNvPr id="3" name="Espace réservé du contenu 2"/>
          <p:cNvSpPr>
            <a:spLocks noGrp="1"/>
          </p:cNvSpPr>
          <p:nvPr>
            <p:ph sz="quarter" idx="13"/>
          </p:nvPr>
        </p:nvSpPr>
        <p:spPr/>
        <p:txBody>
          <a:bodyPr>
            <a:normAutofit fontScale="55000" lnSpcReduction="20000"/>
          </a:bodyPr>
          <a:lstStyle/>
          <a:p>
            <a:r>
              <a:rPr lang="fr-FR" cap="small" dirty="0" err="1" smtClean="0"/>
              <a:t>Belgian</a:t>
            </a:r>
            <a:r>
              <a:rPr lang="fr-FR" cap="small" dirty="0" smtClean="0"/>
              <a:t> </a:t>
            </a:r>
            <a:r>
              <a:rPr lang="fr-FR" cap="small" dirty="0" err="1" smtClean="0"/>
              <a:t>federalism</a:t>
            </a:r>
            <a:r>
              <a:rPr lang="fr-FR" cap="small" dirty="0" smtClean="0"/>
              <a:t> </a:t>
            </a:r>
            <a:r>
              <a:rPr lang="fr-FR" cap="small" dirty="0" err="1" smtClean="0"/>
              <a:t>is</a:t>
            </a:r>
            <a:r>
              <a:rPr lang="fr-FR" cap="small" dirty="0" smtClean="0"/>
              <a:t> a machine</a:t>
            </a:r>
            <a:endParaRPr lang="fr-FR" cap="small" dirty="0"/>
          </a:p>
          <a:p>
            <a:pPr lvl="1"/>
            <a:r>
              <a:rPr lang="fr-FR" dirty="0" smtClean="0">
                <a:solidFill>
                  <a:schemeClr val="tx2">
                    <a:lumMod val="60000"/>
                    <a:lumOff val="40000"/>
                  </a:schemeClr>
                </a:solidFill>
              </a:rPr>
              <a:t>Cette </a:t>
            </a:r>
            <a:r>
              <a:rPr lang="fr-FR" dirty="0">
                <a:solidFill>
                  <a:schemeClr val="tx2">
                    <a:lumMod val="60000"/>
                    <a:lumOff val="40000"/>
                  </a:schemeClr>
                </a:solidFill>
              </a:rPr>
              <a:t>organisation n’est pas cohérente : elle répond à des logiques étrangères à la recherche de l’efficacité et leur compréhension échappe aux citoyens qui ne sont pas versés dans </a:t>
            </a:r>
            <a:r>
              <a:rPr lang="fr-FR" i="1" u="sng" dirty="0">
                <a:solidFill>
                  <a:schemeClr val="tx2">
                    <a:lumMod val="60000"/>
                    <a:lumOff val="40000"/>
                  </a:schemeClr>
                </a:solidFill>
              </a:rPr>
              <a:t>l’ingénierie institutionnelle</a:t>
            </a:r>
            <a:r>
              <a:rPr lang="fr-FR" dirty="0">
                <a:solidFill>
                  <a:schemeClr val="tx2">
                    <a:lumMod val="60000"/>
                    <a:lumOff val="40000"/>
                  </a:schemeClr>
                </a:solidFill>
              </a:rPr>
              <a:t>. (MR</a:t>
            </a:r>
            <a:r>
              <a:rPr lang="fr-FR" dirty="0" smtClean="0">
                <a:solidFill>
                  <a:schemeClr val="tx2">
                    <a:lumMod val="60000"/>
                    <a:lumOff val="40000"/>
                  </a:schemeClr>
                </a:solidFill>
              </a:rPr>
              <a:t>)</a:t>
            </a:r>
          </a:p>
          <a:p>
            <a:pPr lvl="1"/>
            <a:r>
              <a:rPr lang="fr-FR" dirty="0" smtClean="0"/>
              <a:t>This organisation </a:t>
            </a:r>
            <a:r>
              <a:rPr lang="fr-FR" dirty="0" err="1" smtClean="0"/>
              <a:t>is</a:t>
            </a:r>
            <a:r>
              <a:rPr lang="fr-FR" dirty="0" smtClean="0"/>
              <a:t> not </a:t>
            </a:r>
            <a:r>
              <a:rPr lang="fr-FR" dirty="0" err="1" smtClean="0"/>
              <a:t>coherent</a:t>
            </a:r>
            <a:r>
              <a:rPr lang="fr-FR" dirty="0" smtClean="0"/>
              <a:t>: (…) the </a:t>
            </a:r>
            <a:r>
              <a:rPr lang="fr-FR" dirty="0" err="1" smtClean="0"/>
              <a:t>citizens</a:t>
            </a:r>
            <a:r>
              <a:rPr lang="fr-FR" dirty="0" smtClean="0"/>
              <a:t> </a:t>
            </a:r>
            <a:r>
              <a:rPr lang="fr-FR" dirty="0" err="1" smtClean="0"/>
              <a:t>who</a:t>
            </a:r>
            <a:r>
              <a:rPr lang="fr-FR" dirty="0" smtClean="0"/>
              <a:t> are not </a:t>
            </a:r>
            <a:r>
              <a:rPr lang="fr-FR" dirty="0" err="1" smtClean="0"/>
              <a:t>versed</a:t>
            </a:r>
            <a:r>
              <a:rPr lang="fr-FR" dirty="0" smtClean="0"/>
              <a:t> in </a:t>
            </a:r>
            <a:r>
              <a:rPr lang="fr-FR" i="1" dirty="0" err="1" smtClean="0">
                <a:solidFill>
                  <a:schemeClr val="accent2">
                    <a:lumMod val="75000"/>
                  </a:schemeClr>
                </a:solidFill>
              </a:rPr>
              <a:t>instutional</a:t>
            </a:r>
            <a:r>
              <a:rPr lang="fr-FR" i="1" dirty="0" smtClean="0">
                <a:solidFill>
                  <a:schemeClr val="accent2">
                    <a:lumMod val="75000"/>
                  </a:schemeClr>
                </a:solidFill>
              </a:rPr>
              <a:t> engineering</a:t>
            </a:r>
            <a:r>
              <a:rPr lang="fr-FR" dirty="0" smtClean="0"/>
              <a:t> </a:t>
            </a:r>
            <a:r>
              <a:rPr lang="fr-FR" dirty="0" err="1" smtClean="0"/>
              <a:t>cannot</a:t>
            </a:r>
            <a:r>
              <a:rPr lang="fr-FR" dirty="0" smtClean="0"/>
              <a:t> </a:t>
            </a:r>
            <a:r>
              <a:rPr lang="fr-FR" dirty="0" err="1" smtClean="0"/>
              <a:t>understand</a:t>
            </a:r>
            <a:r>
              <a:rPr lang="fr-FR" dirty="0" smtClean="0"/>
              <a:t> </a:t>
            </a:r>
            <a:r>
              <a:rPr lang="fr-FR" dirty="0" err="1" smtClean="0"/>
              <a:t>it</a:t>
            </a:r>
            <a:r>
              <a:rPr lang="fr-FR" dirty="0" smtClean="0"/>
              <a:t>. </a:t>
            </a:r>
            <a:endParaRPr lang="fr-FR" dirty="0"/>
          </a:p>
          <a:p>
            <a:pPr lvl="1"/>
            <a:r>
              <a:rPr lang="fr-FR" dirty="0">
                <a:solidFill>
                  <a:srgbClr val="909090"/>
                </a:solidFill>
              </a:rPr>
              <a:t>Maar </a:t>
            </a:r>
            <a:r>
              <a:rPr lang="fr-FR" dirty="0" err="1">
                <a:solidFill>
                  <a:srgbClr val="909090"/>
                </a:solidFill>
              </a:rPr>
              <a:t>enkel</a:t>
            </a:r>
            <a:r>
              <a:rPr lang="fr-FR" dirty="0">
                <a:solidFill>
                  <a:srgbClr val="909090"/>
                </a:solidFill>
              </a:rPr>
              <a:t> </a:t>
            </a:r>
            <a:r>
              <a:rPr lang="fr-FR" dirty="0" err="1">
                <a:solidFill>
                  <a:srgbClr val="909090"/>
                </a:solidFill>
              </a:rPr>
              <a:t>als</a:t>
            </a:r>
            <a:r>
              <a:rPr lang="fr-FR" dirty="0">
                <a:solidFill>
                  <a:srgbClr val="909090"/>
                </a:solidFill>
              </a:rPr>
              <a:t> dit </a:t>
            </a:r>
            <a:r>
              <a:rPr lang="fr-FR" dirty="0" err="1">
                <a:solidFill>
                  <a:srgbClr val="909090"/>
                </a:solidFill>
              </a:rPr>
              <a:t>leidt</a:t>
            </a:r>
            <a:r>
              <a:rPr lang="fr-FR" dirty="0">
                <a:solidFill>
                  <a:srgbClr val="909090"/>
                </a:solidFill>
              </a:rPr>
              <a:t> </a:t>
            </a:r>
            <a:r>
              <a:rPr lang="fr-FR" dirty="0" err="1">
                <a:solidFill>
                  <a:srgbClr val="909090"/>
                </a:solidFill>
              </a:rPr>
              <a:t>tot</a:t>
            </a:r>
            <a:r>
              <a:rPr lang="fr-FR" dirty="0">
                <a:solidFill>
                  <a:srgbClr val="909090"/>
                </a:solidFill>
              </a:rPr>
              <a:t> </a:t>
            </a:r>
            <a:r>
              <a:rPr lang="fr-FR" dirty="0" err="1">
                <a:solidFill>
                  <a:srgbClr val="909090"/>
                </a:solidFill>
              </a:rPr>
              <a:t>meer</a:t>
            </a:r>
            <a:r>
              <a:rPr lang="fr-FR" dirty="0">
                <a:solidFill>
                  <a:srgbClr val="909090"/>
                </a:solidFill>
              </a:rPr>
              <a:t> </a:t>
            </a:r>
            <a:r>
              <a:rPr lang="fr-FR" dirty="0" err="1">
                <a:solidFill>
                  <a:srgbClr val="909090"/>
                </a:solidFill>
              </a:rPr>
              <a:t>solidariteit</a:t>
            </a:r>
            <a:r>
              <a:rPr lang="fr-FR" dirty="0">
                <a:solidFill>
                  <a:srgbClr val="909090"/>
                </a:solidFill>
              </a:rPr>
              <a:t>, </a:t>
            </a:r>
            <a:r>
              <a:rPr lang="fr-FR" dirty="0" err="1">
                <a:solidFill>
                  <a:srgbClr val="909090"/>
                </a:solidFill>
              </a:rPr>
              <a:t>tot</a:t>
            </a:r>
            <a:r>
              <a:rPr lang="fr-FR" dirty="0">
                <a:solidFill>
                  <a:srgbClr val="909090"/>
                </a:solidFill>
              </a:rPr>
              <a:t> </a:t>
            </a:r>
            <a:r>
              <a:rPr lang="fr-FR" dirty="0" err="1">
                <a:solidFill>
                  <a:srgbClr val="909090"/>
                </a:solidFill>
              </a:rPr>
              <a:t>een</a:t>
            </a:r>
            <a:r>
              <a:rPr lang="fr-FR" dirty="0">
                <a:solidFill>
                  <a:srgbClr val="909090"/>
                </a:solidFill>
              </a:rPr>
              <a:t> </a:t>
            </a:r>
            <a:r>
              <a:rPr lang="fr-FR" dirty="0" err="1">
                <a:solidFill>
                  <a:srgbClr val="909090"/>
                </a:solidFill>
              </a:rPr>
              <a:t>betere</a:t>
            </a:r>
            <a:r>
              <a:rPr lang="fr-FR" dirty="0">
                <a:solidFill>
                  <a:srgbClr val="909090"/>
                </a:solidFill>
              </a:rPr>
              <a:t> </a:t>
            </a:r>
            <a:r>
              <a:rPr lang="fr-FR" i="1" u="sng" dirty="0" err="1">
                <a:solidFill>
                  <a:srgbClr val="909090"/>
                </a:solidFill>
              </a:rPr>
              <a:t>werking</a:t>
            </a:r>
            <a:r>
              <a:rPr lang="fr-FR" dirty="0">
                <a:solidFill>
                  <a:srgbClr val="909090"/>
                </a:solidFill>
              </a:rPr>
              <a:t> van onze </a:t>
            </a:r>
            <a:r>
              <a:rPr lang="fr-FR" dirty="0" err="1" smtClean="0">
                <a:solidFill>
                  <a:srgbClr val="909090"/>
                </a:solidFill>
              </a:rPr>
              <a:t>instellingen</a:t>
            </a:r>
            <a:r>
              <a:rPr lang="fr-FR" dirty="0" smtClean="0">
                <a:solidFill>
                  <a:srgbClr val="909090"/>
                </a:solidFill>
              </a:rPr>
              <a:t> (</a:t>
            </a:r>
            <a:r>
              <a:rPr lang="fr-FR" dirty="0" err="1" smtClean="0">
                <a:solidFill>
                  <a:srgbClr val="909090"/>
                </a:solidFill>
              </a:rPr>
              <a:t>Groen</a:t>
            </a:r>
            <a:r>
              <a:rPr lang="fr-FR" dirty="0" smtClean="0">
                <a:solidFill>
                  <a:srgbClr val="909090"/>
                </a:solidFill>
              </a:rPr>
              <a:t>)</a:t>
            </a:r>
          </a:p>
          <a:p>
            <a:pPr lvl="1"/>
            <a:r>
              <a:rPr lang="fr-FR" dirty="0" smtClean="0"/>
              <a:t>But </a:t>
            </a:r>
            <a:r>
              <a:rPr lang="fr-FR" dirty="0" err="1" smtClean="0"/>
              <a:t>only</a:t>
            </a:r>
            <a:r>
              <a:rPr lang="fr-FR" dirty="0" smtClean="0"/>
              <a:t> if </a:t>
            </a:r>
            <a:r>
              <a:rPr lang="fr-FR" dirty="0" err="1" smtClean="0"/>
              <a:t>this</a:t>
            </a:r>
            <a:r>
              <a:rPr lang="fr-FR" dirty="0" smtClean="0"/>
              <a:t> leads to more </a:t>
            </a:r>
            <a:r>
              <a:rPr lang="fr-FR" dirty="0" err="1" smtClean="0"/>
              <a:t>solidarity</a:t>
            </a:r>
            <a:r>
              <a:rPr lang="fr-FR" dirty="0" smtClean="0"/>
              <a:t> and to a </a:t>
            </a:r>
            <a:r>
              <a:rPr lang="fr-FR" dirty="0" err="1" smtClean="0"/>
              <a:t>better</a:t>
            </a:r>
            <a:r>
              <a:rPr lang="fr-FR" i="1" dirty="0" smtClean="0">
                <a:solidFill>
                  <a:schemeClr val="accent2">
                    <a:lumMod val="75000"/>
                  </a:schemeClr>
                </a:solidFill>
              </a:rPr>
              <a:t> </a:t>
            </a:r>
            <a:r>
              <a:rPr lang="fr-FR" i="1" dirty="0" err="1" smtClean="0">
                <a:solidFill>
                  <a:schemeClr val="accent2">
                    <a:lumMod val="75000"/>
                  </a:schemeClr>
                </a:solidFill>
              </a:rPr>
              <a:t>functioning</a:t>
            </a:r>
            <a:r>
              <a:rPr lang="fr-FR" i="1" dirty="0" smtClean="0">
                <a:solidFill>
                  <a:schemeClr val="accent2">
                    <a:lumMod val="75000"/>
                  </a:schemeClr>
                </a:solidFill>
              </a:rPr>
              <a:t> </a:t>
            </a:r>
            <a:r>
              <a:rPr lang="fr-FR" dirty="0" smtClean="0"/>
              <a:t>of </a:t>
            </a:r>
            <a:r>
              <a:rPr lang="fr-FR" dirty="0" err="1" smtClean="0"/>
              <a:t>our</a:t>
            </a:r>
            <a:r>
              <a:rPr lang="fr-FR" dirty="0" smtClean="0"/>
              <a:t> institutions</a:t>
            </a:r>
          </a:p>
          <a:p>
            <a:pPr lvl="1"/>
            <a:r>
              <a:rPr lang="fr-FR" dirty="0">
                <a:solidFill>
                  <a:schemeClr val="tx2">
                    <a:lumMod val="60000"/>
                    <a:lumOff val="40000"/>
                  </a:schemeClr>
                </a:solidFill>
              </a:rPr>
              <a:t>, afin d’optimaliser son</a:t>
            </a:r>
            <a:r>
              <a:rPr lang="fr-FR" i="1" u="sng" dirty="0">
                <a:solidFill>
                  <a:schemeClr val="tx2">
                    <a:lumMod val="60000"/>
                    <a:lumOff val="40000"/>
                  </a:schemeClr>
                </a:solidFill>
              </a:rPr>
              <a:t> fonctionnement </a:t>
            </a:r>
            <a:r>
              <a:rPr lang="fr-FR" dirty="0">
                <a:solidFill>
                  <a:schemeClr val="tx2">
                    <a:lumMod val="60000"/>
                    <a:lumOff val="40000"/>
                  </a:schemeClr>
                </a:solidFill>
              </a:rPr>
              <a:t>d’ensemble, de corriger certaines anomalies ou carences (Ecolo) </a:t>
            </a:r>
          </a:p>
          <a:p>
            <a:pPr lvl="1"/>
            <a:r>
              <a:rPr lang="fr-FR" dirty="0"/>
              <a:t>Top </a:t>
            </a:r>
            <a:r>
              <a:rPr lang="fr-FR" dirty="0" err="1"/>
              <a:t>optimize</a:t>
            </a:r>
            <a:r>
              <a:rPr lang="fr-FR" dirty="0"/>
              <a:t> </a:t>
            </a:r>
            <a:r>
              <a:rPr lang="fr-FR" dirty="0" err="1"/>
              <a:t>its</a:t>
            </a:r>
            <a:r>
              <a:rPr lang="fr-FR" dirty="0"/>
              <a:t> </a:t>
            </a:r>
            <a:r>
              <a:rPr lang="fr-FR" dirty="0" err="1"/>
              <a:t>overall</a:t>
            </a:r>
            <a:r>
              <a:rPr lang="fr-FR" i="1" dirty="0">
                <a:solidFill>
                  <a:srgbClr val="A3171E"/>
                </a:solidFill>
              </a:rPr>
              <a:t> </a:t>
            </a:r>
            <a:r>
              <a:rPr lang="fr-FR" i="1" dirty="0" err="1">
                <a:solidFill>
                  <a:srgbClr val="A3171E"/>
                </a:solidFill>
              </a:rPr>
              <a:t>functionning</a:t>
            </a:r>
            <a:r>
              <a:rPr lang="fr-FR" dirty="0"/>
              <a:t>, to correct certain </a:t>
            </a:r>
            <a:r>
              <a:rPr lang="fr-FR" dirty="0" err="1"/>
              <a:t>faults</a:t>
            </a:r>
            <a:r>
              <a:rPr lang="fr-FR" dirty="0"/>
              <a:t> or </a:t>
            </a:r>
            <a:r>
              <a:rPr lang="fr-FR" dirty="0" err="1" smtClean="0"/>
              <a:t>shortcomings</a:t>
            </a:r>
            <a:endParaRPr lang="fr-FR" dirty="0" smtClean="0"/>
          </a:p>
          <a:p>
            <a:pPr lvl="1"/>
            <a:r>
              <a:rPr lang="fr-FR" dirty="0" err="1" smtClean="0">
                <a:solidFill>
                  <a:srgbClr val="909090"/>
                </a:solidFill>
              </a:rPr>
              <a:t>België</a:t>
            </a:r>
            <a:r>
              <a:rPr lang="fr-FR" dirty="0" smtClean="0">
                <a:solidFill>
                  <a:srgbClr val="909090"/>
                </a:solidFill>
              </a:rPr>
              <a:t> </a:t>
            </a:r>
            <a:r>
              <a:rPr lang="fr-FR" i="1" u="sng" dirty="0" err="1" smtClean="0">
                <a:solidFill>
                  <a:srgbClr val="909090"/>
                </a:solidFill>
              </a:rPr>
              <a:t>blokkeert</a:t>
            </a:r>
            <a:r>
              <a:rPr lang="fr-FR" dirty="0" smtClean="0">
                <a:solidFill>
                  <a:srgbClr val="909090"/>
                </a:solidFill>
              </a:rPr>
              <a:t> (NVA) </a:t>
            </a:r>
          </a:p>
          <a:p>
            <a:pPr lvl="1"/>
            <a:r>
              <a:rPr lang="fr-FR" dirty="0" err="1" smtClean="0"/>
              <a:t>Belgium</a:t>
            </a:r>
            <a:r>
              <a:rPr lang="fr-FR" dirty="0" smtClean="0"/>
              <a:t> </a:t>
            </a:r>
            <a:r>
              <a:rPr lang="fr-FR" dirty="0" err="1" smtClean="0"/>
              <a:t>is</a:t>
            </a:r>
            <a:r>
              <a:rPr lang="fr-FR" dirty="0" smtClean="0"/>
              <a:t> </a:t>
            </a:r>
            <a:r>
              <a:rPr lang="fr-FR" i="1" dirty="0" err="1" smtClean="0">
                <a:solidFill>
                  <a:srgbClr val="A3171E"/>
                </a:solidFill>
              </a:rPr>
              <a:t>stalling</a:t>
            </a:r>
            <a:r>
              <a:rPr lang="fr-FR" i="1" dirty="0" smtClean="0">
                <a:solidFill>
                  <a:srgbClr val="A3171E"/>
                </a:solidFill>
              </a:rPr>
              <a:t> </a:t>
            </a:r>
          </a:p>
        </p:txBody>
      </p:sp>
    </p:spTree>
    <p:extLst>
      <p:ext uri="{BB962C8B-B14F-4D97-AF65-F5344CB8AC3E}">
        <p14:creationId xmlns:p14="http://schemas.microsoft.com/office/powerpoint/2010/main" val="357075022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err="1"/>
              <a:t>Study</a:t>
            </a:r>
            <a:r>
              <a:rPr lang="fr-FR" dirty="0"/>
              <a:t> 2: </a:t>
            </a:r>
            <a:r>
              <a:rPr lang="fr-FR" dirty="0" err="1" smtClean="0"/>
              <a:t>results</a:t>
            </a:r>
            <a:endParaRPr lang="fr-FR" dirty="0"/>
          </a:p>
        </p:txBody>
      </p:sp>
      <p:sp>
        <p:nvSpPr>
          <p:cNvPr id="3" name="Espace réservé du contenu 2"/>
          <p:cNvSpPr>
            <a:spLocks noGrp="1"/>
          </p:cNvSpPr>
          <p:nvPr>
            <p:ph sz="quarter" idx="13"/>
          </p:nvPr>
        </p:nvSpPr>
        <p:spPr/>
        <p:txBody>
          <a:bodyPr>
            <a:normAutofit fontScale="55000" lnSpcReduction="20000"/>
          </a:bodyPr>
          <a:lstStyle/>
          <a:p>
            <a:r>
              <a:rPr lang="fr-FR" dirty="0" err="1" smtClean="0"/>
              <a:t>Path-domain</a:t>
            </a:r>
            <a:endParaRPr lang="fr-FR" dirty="0"/>
          </a:p>
          <a:p>
            <a:pPr lvl="1"/>
            <a:r>
              <a:rPr lang="fr-FR" dirty="0" smtClean="0">
                <a:solidFill>
                  <a:schemeClr val="tx2">
                    <a:lumMod val="60000"/>
                    <a:lumOff val="40000"/>
                  </a:schemeClr>
                </a:solidFill>
              </a:rPr>
              <a:t>La </a:t>
            </a:r>
            <a:r>
              <a:rPr lang="fr-FR" dirty="0">
                <a:solidFill>
                  <a:schemeClr val="tx2">
                    <a:lumMod val="60000"/>
                    <a:lumOff val="40000"/>
                  </a:schemeClr>
                </a:solidFill>
              </a:rPr>
              <a:t>réforme de l'état doit franchir </a:t>
            </a:r>
            <a:r>
              <a:rPr lang="fr-FR" i="1" dirty="0">
                <a:solidFill>
                  <a:schemeClr val="tx2">
                    <a:lumMod val="60000"/>
                    <a:lumOff val="40000"/>
                  </a:schemeClr>
                </a:solidFill>
              </a:rPr>
              <a:t>un pas supplémentaire </a:t>
            </a:r>
            <a:r>
              <a:rPr lang="fr-FR" dirty="0">
                <a:solidFill>
                  <a:schemeClr val="tx2">
                    <a:lumMod val="60000"/>
                    <a:lumOff val="40000"/>
                  </a:schemeClr>
                </a:solidFill>
              </a:rPr>
              <a:t>(PS</a:t>
            </a:r>
            <a:r>
              <a:rPr lang="fr-FR" dirty="0" smtClean="0">
                <a:solidFill>
                  <a:schemeClr val="tx2">
                    <a:lumMod val="60000"/>
                    <a:lumOff val="40000"/>
                  </a:schemeClr>
                </a:solidFill>
              </a:rPr>
              <a:t>)</a:t>
            </a:r>
            <a:endParaRPr lang="fr-FR" dirty="0">
              <a:solidFill>
                <a:schemeClr val="tx2">
                  <a:lumMod val="60000"/>
                  <a:lumOff val="40000"/>
                </a:schemeClr>
              </a:solidFill>
            </a:endParaRPr>
          </a:p>
          <a:p>
            <a:pPr lvl="1"/>
            <a:r>
              <a:rPr lang="fr-FR" sz="2500" dirty="0" smtClean="0"/>
              <a:t>The state </a:t>
            </a:r>
            <a:r>
              <a:rPr lang="fr-FR" sz="2500" dirty="0" err="1" smtClean="0"/>
              <a:t>reform</a:t>
            </a:r>
            <a:r>
              <a:rPr lang="fr-FR" sz="2500" dirty="0" smtClean="0"/>
              <a:t> must </a:t>
            </a:r>
            <a:r>
              <a:rPr lang="fr-FR" sz="2500" dirty="0" err="1" smtClean="0"/>
              <a:t>cover</a:t>
            </a:r>
            <a:r>
              <a:rPr lang="fr-FR" sz="2500" dirty="0" smtClean="0"/>
              <a:t>/cross </a:t>
            </a:r>
            <a:r>
              <a:rPr lang="fr-FR" sz="2500" i="1" dirty="0" smtClean="0">
                <a:solidFill>
                  <a:srgbClr val="A3171E"/>
                </a:solidFill>
              </a:rPr>
              <a:t>a </a:t>
            </a:r>
            <a:r>
              <a:rPr lang="fr-FR" sz="2500" i="1" dirty="0" err="1" smtClean="0">
                <a:solidFill>
                  <a:srgbClr val="A3171E"/>
                </a:solidFill>
              </a:rPr>
              <a:t>further</a:t>
            </a:r>
            <a:r>
              <a:rPr lang="fr-FR" sz="2500" i="1" dirty="0" smtClean="0">
                <a:solidFill>
                  <a:srgbClr val="A3171E"/>
                </a:solidFill>
              </a:rPr>
              <a:t> </a:t>
            </a:r>
            <a:r>
              <a:rPr lang="fr-FR" sz="2500" i="1" dirty="0" err="1" smtClean="0">
                <a:solidFill>
                  <a:srgbClr val="A3171E"/>
                </a:solidFill>
              </a:rPr>
              <a:t>step</a:t>
            </a:r>
            <a:endParaRPr lang="fr-FR" sz="2500" i="1" dirty="0" smtClean="0">
              <a:solidFill>
                <a:srgbClr val="A3171E"/>
              </a:solidFill>
            </a:endParaRPr>
          </a:p>
          <a:p>
            <a:pPr lvl="1"/>
            <a:r>
              <a:rPr lang="fr-FR" sz="2500" dirty="0" err="1" smtClean="0">
                <a:solidFill>
                  <a:srgbClr val="909090"/>
                </a:solidFill>
              </a:rPr>
              <a:t>Wij</a:t>
            </a:r>
            <a:r>
              <a:rPr lang="fr-FR" sz="2500" dirty="0" smtClean="0">
                <a:solidFill>
                  <a:srgbClr val="909090"/>
                </a:solidFill>
              </a:rPr>
              <a:t> </a:t>
            </a:r>
            <a:r>
              <a:rPr lang="fr-FR" sz="2500" dirty="0" err="1">
                <a:solidFill>
                  <a:srgbClr val="909090"/>
                </a:solidFill>
              </a:rPr>
              <a:t>willen</a:t>
            </a:r>
            <a:r>
              <a:rPr lang="fr-FR" sz="2500" dirty="0">
                <a:solidFill>
                  <a:srgbClr val="909090"/>
                </a:solidFill>
              </a:rPr>
              <a:t> </a:t>
            </a:r>
            <a:r>
              <a:rPr lang="fr-FR" sz="2500" i="1" u="sng" dirty="0" err="1">
                <a:solidFill>
                  <a:srgbClr val="909090"/>
                </a:solidFill>
              </a:rPr>
              <a:t>vooruit</a:t>
            </a:r>
            <a:r>
              <a:rPr lang="fr-FR" sz="2500" dirty="0">
                <a:solidFill>
                  <a:srgbClr val="909090"/>
                </a:solidFill>
              </a:rPr>
              <a:t>. </a:t>
            </a:r>
            <a:r>
              <a:rPr lang="fr-FR" sz="2500" dirty="0" err="1">
                <a:solidFill>
                  <a:srgbClr val="909090"/>
                </a:solidFill>
              </a:rPr>
              <a:t>Het</a:t>
            </a:r>
            <a:r>
              <a:rPr lang="fr-FR" sz="2500" dirty="0">
                <a:solidFill>
                  <a:srgbClr val="909090"/>
                </a:solidFill>
              </a:rPr>
              <a:t> </a:t>
            </a:r>
            <a:r>
              <a:rPr lang="fr-FR" sz="2500" dirty="0" err="1">
                <a:solidFill>
                  <a:srgbClr val="909090"/>
                </a:solidFill>
              </a:rPr>
              <a:t>huidige</a:t>
            </a:r>
            <a:r>
              <a:rPr lang="fr-FR" sz="2500" dirty="0">
                <a:solidFill>
                  <a:srgbClr val="909090"/>
                </a:solidFill>
              </a:rPr>
              <a:t> </a:t>
            </a:r>
            <a:r>
              <a:rPr lang="fr-FR" sz="2500" dirty="0" err="1">
                <a:solidFill>
                  <a:srgbClr val="909090"/>
                </a:solidFill>
              </a:rPr>
              <a:t>Belgische</a:t>
            </a:r>
            <a:r>
              <a:rPr lang="fr-FR" sz="2500" dirty="0">
                <a:solidFill>
                  <a:srgbClr val="909090"/>
                </a:solidFill>
              </a:rPr>
              <a:t> model </a:t>
            </a:r>
            <a:r>
              <a:rPr lang="fr-FR" sz="2500" dirty="0" err="1">
                <a:solidFill>
                  <a:srgbClr val="909090"/>
                </a:solidFill>
              </a:rPr>
              <a:t>maakt</a:t>
            </a:r>
            <a:r>
              <a:rPr lang="fr-FR" sz="2500" dirty="0">
                <a:solidFill>
                  <a:srgbClr val="909090"/>
                </a:solidFill>
              </a:rPr>
              <a:t> </a:t>
            </a:r>
            <a:r>
              <a:rPr lang="fr-FR" sz="2500" i="1" u="sng" dirty="0" err="1">
                <a:solidFill>
                  <a:srgbClr val="909090"/>
                </a:solidFill>
              </a:rPr>
              <a:t>vooruitgang</a:t>
            </a:r>
            <a:r>
              <a:rPr lang="fr-FR" sz="2500" dirty="0">
                <a:solidFill>
                  <a:srgbClr val="909090"/>
                </a:solidFill>
              </a:rPr>
              <a:t> </a:t>
            </a:r>
            <a:r>
              <a:rPr lang="fr-FR" sz="2500" dirty="0" err="1">
                <a:solidFill>
                  <a:srgbClr val="909090"/>
                </a:solidFill>
              </a:rPr>
              <a:t>zeer</a:t>
            </a:r>
            <a:r>
              <a:rPr lang="fr-FR" sz="2500" dirty="0">
                <a:solidFill>
                  <a:srgbClr val="909090"/>
                </a:solidFill>
              </a:rPr>
              <a:t> </a:t>
            </a:r>
            <a:r>
              <a:rPr lang="fr-FR" sz="2500" dirty="0" err="1">
                <a:solidFill>
                  <a:srgbClr val="909090"/>
                </a:solidFill>
              </a:rPr>
              <a:t>moeilijk</a:t>
            </a:r>
            <a:r>
              <a:rPr lang="fr-FR" sz="2500" dirty="0">
                <a:solidFill>
                  <a:srgbClr val="909090"/>
                </a:solidFill>
              </a:rPr>
              <a:t>.  (LDD</a:t>
            </a:r>
            <a:r>
              <a:rPr lang="fr-FR" sz="2500" dirty="0" smtClean="0">
                <a:solidFill>
                  <a:srgbClr val="909090"/>
                </a:solidFill>
              </a:rPr>
              <a:t>)</a:t>
            </a:r>
          </a:p>
          <a:p>
            <a:pPr lvl="1"/>
            <a:r>
              <a:rPr lang="fr-FR" sz="2500" dirty="0" err="1" smtClean="0"/>
              <a:t>We</a:t>
            </a:r>
            <a:r>
              <a:rPr lang="fr-FR" sz="2500" dirty="0"/>
              <a:t> </a:t>
            </a:r>
            <a:r>
              <a:rPr lang="fr-FR" sz="2500" dirty="0" err="1" smtClean="0"/>
              <a:t>want</a:t>
            </a:r>
            <a:r>
              <a:rPr lang="fr-FR" sz="2500" dirty="0" smtClean="0"/>
              <a:t> to </a:t>
            </a:r>
            <a:r>
              <a:rPr lang="fr-FR" sz="2500" i="1" dirty="0" smtClean="0">
                <a:solidFill>
                  <a:schemeClr val="accent2">
                    <a:lumMod val="75000"/>
                  </a:schemeClr>
                </a:solidFill>
              </a:rPr>
              <a:t>go </a:t>
            </a:r>
            <a:r>
              <a:rPr lang="fr-FR" sz="2500" i="1" dirty="0" err="1" smtClean="0">
                <a:solidFill>
                  <a:schemeClr val="accent2">
                    <a:lumMod val="75000"/>
                  </a:schemeClr>
                </a:solidFill>
              </a:rPr>
              <a:t>forward</a:t>
            </a:r>
            <a:r>
              <a:rPr lang="fr-FR" sz="2500" dirty="0" smtClean="0"/>
              <a:t>. The </a:t>
            </a:r>
            <a:r>
              <a:rPr lang="fr-FR" sz="2500" dirty="0" err="1" smtClean="0"/>
              <a:t>present</a:t>
            </a:r>
            <a:r>
              <a:rPr lang="fr-FR" sz="2500" dirty="0" smtClean="0"/>
              <a:t> </a:t>
            </a:r>
            <a:r>
              <a:rPr lang="fr-FR" sz="2500" dirty="0" err="1" smtClean="0"/>
              <a:t>Belgian</a:t>
            </a:r>
            <a:r>
              <a:rPr lang="fr-FR" sz="2500" dirty="0" smtClean="0"/>
              <a:t> model </a:t>
            </a:r>
            <a:r>
              <a:rPr lang="fr-FR" sz="2500" dirty="0" err="1" smtClean="0"/>
              <a:t>makes</a:t>
            </a:r>
            <a:r>
              <a:rPr lang="fr-FR" sz="2500" dirty="0" smtClean="0"/>
              <a:t> </a:t>
            </a:r>
            <a:r>
              <a:rPr lang="fr-FR" sz="2500" i="1" dirty="0" err="1" smtClean="0">
                <a:solidFill>
                  <a:srgbClr val="A3171E"/>
                </a:solidFill>
              </a:rPr>
              <a:t>progress</a:t>
            </a:r>
            <a:r>
              <a:rPr lang="fr-FR" sz="2500" dirty="0" smtClean="0"/>
              <a:t> </a:t>
            </a:r>
            <a:r>
              <a:rPr lang="fr-FR" sz="2500" dirty="0" err="1" smtClean="0"/>
              <a:t>very</a:t>
            </a:r>
            <a:r>
              <a:rPr lang="fr-FR" sz="2500" dirty="0" smtClean="0"/>
              <a:t> </a:t>
            </a:r>
            <a:r>
              <a:rPr lang="fr-FR" sz="2500" dirty="0" err="1" smtClean="0"/>
              <a:t>difficult</a:t>
            </a:r>
            <a:r>
              <a:rPr lang="fr-FR" sz="2500" dirty="0" smtClean="0"/>
              <a:t>.</a:t>
            </a:r>
            <a:endParaRPr lang="fr-FR" sz="2500" dirty="0"/>
          </a:p>
          <a:p>
            <a:pPr lvl="1"/>
            <a:r>
              <a:rPr lang="fr-FR" sz="2500" dirty="0" smtClean="0">
                <a:solidFill>
                  <a:srgbClr val="909090"/>
                </a:solidFill>
              </a:rPr>
              <a:t>De </a:t>
            </a:r>
            <a:r>
              <a:rPr lang="fr-FR" sz="2500" dirty="0" err="1">
                <a:solidFill>
                  <a:srgbClr val="909090"/>
                </a:solidFill>
              </a:rPr>
              <a:t>regering</a:t>
            </a:r>
            <a:r>
              <a:rPr lang="fr-FR" sz="2500" dirty="0">
                <a:solidFill>
                  <a:srgbClr val="909090"/>
                </a:solidFill>
              </a:rPr>
              <a:t> </a:t>
            </a:r>
            <a:r>
              <a:rPr lang="fr-FR" sz="2500" dirty="0" smtClean="0">
                <a:solidFill>
                  <a:srgbClr val="909090"/>
                </a:solidFill>
              </a:rPr>
              <a:t>Verhofstadt II </a:t>
            </a:r>
            <a:r>
              <a:rPr lang="fr-FR" sz="2500" dirty="0" err="1">
                <a:solidFill>
                  <a:srgbClr val="909090"/>
                </a:solidFill>
              </a:rPr>
              <a:t>betekende</a:t>
            </a:r>
            <a:r>
              <a:rPr lang="fr-FR" sz="2500" dirty="0">
                <a:solidFill>
                  <a:srgbClr val="909090"/>
                </a:solidFill>
              </a:rPr>
              <a:t> </a:t>
            </a:r>
            <a:r>
              <a:rPr lang="fr-FR" sz="2500" dirty="0" err="1">
                <a:solidFill>
                  <a:srgbClr val="909090"/>
                </a:solidFill>
              </a:rPr>
              <a:t>een</a:t>
            </a:r>
            <a:r>
              <a:rPr lang="fr-FR" sz="2500" dirty="0">
                <a:solidFill>
                  <a:srgbClr val="909090"/>
                </a:solidFill>
              </a:rPr>
              <a:t> communautaire </a:t>
            </a:r>
            <a:r>
              <a:rPr lang="fr-FR" sz="2500" i="1" u="sng" dirty="0" err="1">
                <a:solidFill>
                  <a:srgbClr val="909090"/>
                </a:solidFill>
              </a:rPr>
              <a:t>stilstand</a:t>
            </a:r>
            <a:r>
              <a:rPr lang="fr-FR" sz="2500" dirty="0">
                <a:solidFill>
                  <a:srgbClr val="909090"/>
                </a:solidFill>
              </a:rPr>
              <a:t>. En </a:t>
            </a:r>
            <a:r>
              <a:rPr lang="fr-FR" sz="2500" i="1" u="sng" dirty="0" err="1">
                <a:solidFill>
                  <a:srgbClr val="909090"/>
                </a:solidFill>
              </a:rPr>
              <a:t>stilstaan</a:t>
            </a:r>
            <a:r>
              <a:rPr lang="fr-FR" sz="2500" dirty="0">
                <a:solidFill>
                  <a:srgbClr val="909090"/>
                </a:solidFill>
              </a:rPr>
              <a:t> </a:t>
            </a:r>
            <a:r>
              <a:rPr lang="fr-FR" sz="2500" dirty="0" err="1">
                <a:solidFill>
                  <a:srgbClr val="909090"/>
                </a:solidFill>
              </a:rPr>
              <a:t>is</a:t>
            </a:r>
            <a:r>
              <a:rPr lang="fr-FR" sz="2500" dirty="0">
                <a:solidFill>
                  <a:srgbClr val="909090"/>
                </a:solidFill>
              </a:rPr>
              <a:t> </a:t>
            </a:r>
            <a:r>
              <a:rPr lang="fr-FR" sz="2500" i="1" u="sng" dirty="0" err="1">
                <a:solidFill>
                  <a:srgbClr val="909090"/>
                </a:solidFill>
              </a:rPr>
              <a:t>achteruitgaan</a:t>
            </a:r>
            <a:r>
              <a:rPr lang="fr-FR" sz="2500" dirty="0">
                <a:solidFill>
                  <a:srgbClr val="909090"/>
                </a:solidFill>
              </a:rPr>
              <a:t>. (CD&amp;</a:t>
            </a:r>
            <a:r>
              <a:rPr lang="fr-FR" sz="2500" dirty="0" smtClean="0">
                <a:solidFill>
                  <a:srgbClr val="909090"/>
                </a:solidFill>
              </a:rPr>
              <a:t>V + NVA) </a:t>
            </a:r>
          </a:p>
          <a:p>
            <a:pPr lvl="1"/>
            <a:r>
              <a:rPr lang="fr-FR" sz="2500" dirty="0" smtClean="0"/>
              <a:t>The </a:t>
            </a:r>
            <a:r>
              <a:rPr lang="fr-FR" sz="2500" dirty="0" err="1" smtClean="0"/>
              <a:t>government</a:t>
            </a:r>
            <a:r>
              <a:rPr lang="fr-FR" sz="2500" dirty="0" smtClean="0"/>
              <a:t> Verhofstadt II </a:t>
            </a:r>
            <a:r>
              <a:rPr lang="fr-FR" sz="2500" dirty="0" err="1" smtClean="0"/>
              <a:t>meant</a:t>
            </a:r>
            <a:r>
              <a:rPr lang="fr-FR" sz="2500" dirty="0" smtClean="0"/>
              <a:t> a </a:t>
            </a:r>
            <a:r>
              <a:rPr lang="fr-FR" sz="2500" dirty="0" err="1" smtClean="0"/>
              <a:t>communautary</a:t>
            </a:r>
            <a:r>
              <a:rPr lang="fr-FR" sz="2500" dirty="0" smtClean="0"/>
              <a:t> </a:t>
            </a:r>
            <a:r>
              <a:rPr lang="fr-FR" sz="2500" i="1" dirty="0" err="1" smtClean="0">
                <a:solidFill>
                  <a:srgbClr val="A3171E"/>
                </a:solidFill>
              </a:rPr>
              <a:t>halt</a:t>
            </a:r>
            <a:r>
              <a:rPr lang="fr-FR" sz="2500" dirty="0" smtClean="0"/>
              <a:t> (stagnation). And </a:t>
            </a:r>
            <a:r>
              <a:rPr lang="fr-FR" sz="2500" i="1" dirty="0" smtClean="0">
                <a:solidFill>
                  <a:srgbClr val="A3171E"/>
                </a:solidFill>
              </a:rPr>
              <a:t>standing </a:t>
            </a:r>
            <a:r>
              <a:rPr lang="fr-FR" sz="2500" i="1" dirty="0" err="1" smtClean="0">
                <a:solidFill>
                  <a:srgbClr val="A3171E"/>
                </a:solidFill>
              </a:rPr>
              <a:t>still</a:t>
            </a:r>
            <a:r>
              <a:rPr lang="fr-FR" sz="2500" i="1" dirty="0" smtClean="0">
                <a:solidFill>
                  <a:srgbClr val="A3171E"/>
                </a:solidFill>
              </a:rPr>
              <a:t> </a:t>
            </a:r>
            <a:r>
              <a:rPr lang="fr-FR" sz="2500" dirty="0" smtClean="0"/>
              <a:t>(=not </a:t>
            </a:r>
            <a:r>
              <a:rPr lang="fr-FR" sz="2500" dirty="0" err="1" smtClean="0"/>
              <a:t>moving</a:t>
            </a:r>
            <a:r>
              <a:rPr lang="fr-FR" sz="2500" dirty="0" smtClean="0"/>
              <a:t>) </a:t>
            </a:r>
            <a:r>
              <a:rPr lang="fr-FR" sz="2500" dirty="0" err="1" smtClean="0"/>
              <a:t>is</a:t>
            </a:r>
            <a:r>
              <a:rPr lang="fr-FR" sz="2500" dirty="0" smtClean="0"/>
              <a:t> </a:t>
            </a:r>
            <a:r>
              <a:rPr lang="fr-FR" sz="2500" i="1" dirty="0" err="1" smtClean="0">
                <a:solidFill>
                  <a:srgbClr val="A3171E"/>
                </a:solidFill>
              </a:rPr>
              <a:t>moving</a:t>
            </a:r>
            <a:r>
              <a:rPr lang="fr-FR" sz="2500" i="1" dirty="0" smtClean="0">
                <a:solidFill>
                  <a:srgbClr val="A3171E"/>
                </a:solidFill>
              </a:rPr>
              <a:t> </a:t>
            </a:r>
            <a:r>
              <a:rPr lang="fr-FR" sz="2500" i="1" dirty="0" err="1" smtClean="0">
                <a:solidFill>
                  <a:srgbClr val="A3171E"/>
                </a:solidFill>
              </a:rPr>
              <a:t>backwards</a:t>
            </a:r>
            <a:r>
              <a:rPr lang="fr-FR" sz="2500" i="1" dirty="0" smtClean="0">
                <a:solidFill>
                  <a:srgbClr val="A3171E"/>
                </a:solidFill>
              </a:rPr>
              <a:t> </a:t>
            </a:r>
            <a:endParaRPr lang="fr-FR" sz="2500" i="1" dirty="0">
              <a:solidFill>
                <a:srgbClr val="A3171E"/>
              </a:solidFill>
            </a:endParaRPr>
          </a:p>
          <a:p>
            <a:pPr lvl="1"/>
            <a:r>
              <a:rPr lang="fr-FR" sz="2500" dirty="0">
                <a:solidFill>
                  <a:srgbClr val="909090"/>
                </a:solidFill>
              </a:rPr>
              <a:t>Onze </a:t>
            </a:r>
            <a:r>
              <a:rPr lang="fr-FR" sz="2500" dirty="0" err="1">
                <a:solidFill>
                  <a:srgbClr val="909090"/>
                </a:solidFill>
              </a:rPr>
              <a:t>strategie</a:t>
            </a:r>
            <a:r>
              <a:rPr lang="fr-FR" sz="2500" dirty="0">
                <a:solidFill>
                  <a:srgbClr val="909090"/>
                </a:solidFill>
              </a:rPr>
              <a:t> </a:t>
            </a:r>
            <a:r>
              <a:rPr lang="fr-FR" sz="2500" dirty="0" err="1">
                <a:solidFill>
                  <a:srgbClr val="909090"/>
                </a:solidFill>
              </a:rPr>
              <a:t>is</a:t>
            </a:r>
            <a:r>
              <a:rPr lang="fr-FR" sz="2500" dirty="0">
                <a:solidFill>
                  <a:srgbClr val="909090"/>
                </a:solidFill>
              </a:rPr>
              <a:t> </a:t>
            </a:r>
            <a:r>
              <a:rPr lang="fr-FR" sz="2500" dirty="0" err="1">
                <a:solidFill>
                  <a:srgbClr val="909090"/>
                </a:solidFill>
              </a:rPr>
              <a:t>gericht</a:t>
            </a:r>
            <a:r>
              <a:rPr lang="fr-FR" sz="2500" dirty="0">
                <a:solidFill>
                  <a:srgbClr val="909090"/>
                </a:solidFill>
              </a:rPr>
              <a:t> </a:t>
            </a:r>
            <a:r>
              <a:rPr lang="fr-FR" sz="2500" u="sng" dirty="0">
                <a:solidFill>
                  <a:srgbClr val="909090"/>
                </a:solidFill>
              </a:rPr>
              <a:t>op </a:t>
            </a:r>
            <a:r>
              <a:rPr lang="fr-FR" sz="2500" i="1" u="sng" dirty="0" err="1">
                <a:solidFill>
                  <a:srgbClr val="909090"/>
                </a:solidFill>
              </a:rPr>
              <a:t>vooruitgang</a:t>
            </a:r>
            <a:r>
              <a:rPr lang="fr-FR" sz="2500" dirty="0">
                <a:solidFill>
                  <a:srgbClr val="909090"/>
                </a:solidFill>
              </a:rPr>
              <a:t>. </a:t>
            </a:r>
            <a:r>
              <a:rPr lang="fr-FR" sz="2500" i="1" u="sng" dirty="0" err="1">
                <a:solidFill>
                  <a:srgbClr val="909090"/>
                </a:solidFill>
              </a:rPr>
              <a:t>Stap</a:t>
            </a:r>
            <a:r>
              <a:rPr lang="fr-FR" sz="2500" i="1" u="sng" dirty="0">
                <a:solidFill>
                  <a:srgbClr val="909090"/>
                </a:solidFill>
              </a:rPr>
              <a:t> </a:t>
            </a:r>
            <a:r>
              <a:rPr lang="fr-FR" sz="2500" i="1" u="sng" dirty="0" err="1">
                <a:solidFill>
                  <a:srgbClr val="909090"/>
                </a:solidFill>
              </a:rPr>
              <a:t>voor</a:t>
            </a:r>
            <a:r>
              <a:rPr lang="fr-FR" sz="2500" i="1" u="sng" dirty="0">
                <a:solidFill>
                  <a:srgbClr val="909090"/>
                </a:solidFill>
              </a:rPr>
              <a:t> </a:t>
            </a:r>
            <a:r>
              <a:rPr lang="fr-FR" sz="2500" i="1" u="sng" dirty="0" err="1">
                <a:solidFill>
                  <a:srgbClr val="909090"/>
                </a:solidFill>
              </a:rPr>
              <a:t>stap</a:t>
            </a:r>
            <a:r>
              <a:rPr lang="fr-FR" sz="2500" i="1" u="sng" dirty="0">
                <a:solidFill>
                  <a:srgbClr val="909090"/>
                </a:solidFill>
              </a:rPr>
              <a:t> </a:t>
            </a:r>
            <a:r>
              <a:rPr lang="fr-FR" sz="2500" i="1" u="sng" dirty="0" err="1">
                <a:solidFill>
                  <a:srgbClr val="909090"/>
                </a:solidFill>
              </a:rPr>
              <a:t>richting</a:t>
            </a:r>
            <a:r>
              <a:rPr lang="fr-FR" sz="2500" u="sng" dirty="0">
                <a:solidFill>
                  <a:srgbClr val="909090"/>
                </a:solidFill>
              </a:rPr>
              <a:t> </a:t>
            </a:r>
            <a:r>
              <a:rPr lang="fr-FR" sz="2500" dirty="0" err="1">
                <a:solidFill>
                  <a:srgbClr val="909090"/>
                </a:solidFill>
              </a:rPr>
              <a:t>Vlaamse</a:t>
            </a:r>
            <a:r>
              <a:rPr lang="fr-FR" sz="2500" dirty="0">
                <a:solidFill>
                  <a:srgbClr val="909090"/>
                </a:solidFill>
              </a:rPr>
              <a:t> </a:t>
            </a:r>
            <a:r>
              <a:rPr lang="fr-FR" sz="2500" dirty="0" err="1">
                <a:solidFill>
                  <a:srgbClr val="909090"/>
                </a:solidFill>
              </a:rPr>
              <a:t>staatsvorming</a:t>
            </a:r>
            <a:r>
              <a:rPr lang="fr-FR" sz="2500" dirty="0">
                <a:solidFill>
                  <a:srgbClr val="909090"/>
                </a:solidFill>
              </a:rPr>
              <a:t>. CD&amp;V </a:t>
            </a:r>
            <a:r>
              <a:rPr lang="fr-FR" sz="2500" dirty="0" err="1">
                <a:solidFill>
                  <a:srgbClr val="909090"/>
                </a:solidFill>
              </a:rPr>
              <a:t>neemt</a:t>
            </a:r>
            <a:r>
              <a:rPr lang="fr-FR" sz="2500" dirty="0">
                <a:solidFill>
                  <a:srgbClr val="909090"/>
                </a:solidFill>
              </a:rPr>
              <a:t> </a:t>
            </a:r>
            <a:r>
              <a:rPr lang="fr-FR" sz="2500" dirty="0" err="1">
                <a:solidFill>
                  <a:srgbClr val="909090"/>
                </a:solidFill>
              </a:rPr>
              <a:t>het</a:t>
            </a:r>
            <a:r>
              <a:rPr lang="fr-FR" sz="2500" dirty="0">
                <a:solidFill>
                  <a:srgbClr val="909090"/>
                </a:solidFill>
              </a:rPr>
              <a:t> engagement op om </a:t>
            </a:r>
            <a:r>
              <a:rPr lang="fr-FR" sz="2500" dirty="0" err="1" smtClean="0">
                <a:solidFill>
                  <a:srgbClr val="909090"/>
                </a:solidFill>
              </a:rPr>
              <a:t>samen</a:t>
            </a:r>
            <a:r>
              <a:rPr lang="fr-FR" sz="2500" dirty="0" smtClean="0">
                <a:solidFill>
                  <a:srgbClr val="909090"/>
                </a:solidFill>
              </a:rPr>
              <a:t> </a:t>
            </a:r>
            <a:r>
              <a:rPr lang="fr-FR" sz="2500" dirty="0">
                <a:solidFill>
                  <a:srgbClr val="909090"/>
                </a:solidFill>
              </a:rPr>
              <a:t>met </a:t>
            </a:r>
            <a:r>
              <a:rPr lang="fr-FR" sz="2500" dirty="0" err="1">
                <a:solidFill>
                  <a:srgbClr val="909090"/>
                </a:solidFill>
              </a:rPr>
              <a:t>ons</a:t>
            </a:r>
            <a:r>
              <a:rPr lang="fr-FR" sz="2500" dirty="0">
                <a:solidFill>
                  <a:srgbClr val="909090"/>
                </a:solidFill>
              </a:rPr>
              <a:t> de </a:t>
            </a:r>
            <a:r>
              <a:rPr lang="fr-FR" sz="2500" dirty="0" err="1">
                <a:solidFill>
                  <a:srgbClr val="909090"/>
                </a:solidFill>
              </a:rPr>
              <a:t>staat</a:t>
            </a:r>
            <a:r>
              <a:rPr lang="fr-FR" sz="2500" dirty="0">
                <a:solidFill>
                  <a:srgbClr val="909090"/>
                </a:solidFill>
              </a:rPr>
              <a:t> </a:t>
            </a:r>
            <a:r>
              <a:rPr lang="fr-FR" sz="2500" dirty="0" err="1">
                <a:solidFill>
                  <a:srgbClr val="909090"/>
                </a:solidFill>
              </a:rPr>
              <a:t>serieus</a:t>
            </a:r>
            <a:r>
              <a:rPr lang="fr-FR" sz="2500" dirty="0">
                <a:solidFill>
                  <a:srgbClr val="909090"/>
                </a:solidFill>
              </a:rPr>
              <a:t> te </a:t>
            </a:r>
            <a:r>
              <a:rPr lang="fr-FR" sz="2500" dirty="0" err="1">
                <a:solidFill>
                  <a:srgbClr val="909090"/>
                </a:solidFill>
              </a:rPr>
              <a:t>hervormen</a:t>
            </a:r>
            <a:r>
              <a:rPr lang="fr-FR" sz="2500" dirty="0">
                <a:solidFill>
                  <a:srgbClr val="909090"/>
                </a:solidFill>
              </a:rPr>
              <a:t>. Dit </a:t>
            </a:r>
            <a:r>
              <a:rPr lang="fr-FR" sz="2500" dirty="0" err="1">
                <a:solidFill>
                  <a:srgbClr val="909090"/>
                </a:solidFill>
              </a:rPr>
              <a:t>brengt</a:t>
            </a:r>
            <a:r>
              <a:rPr lang="fr-FR" sz="2500" dirty="0">
                <a:solidFill>
                  <a:srgbClr val="909090"/>
                </a:solidFill>
              </a:rPr>
              <a:t> </a:t>
            </a:r>
            <a:r>
              <a:rPr lang="fr-FR" sz="2500" dirty="0" err="1">
                <a:solidFill>
                  <a:srgbClr val="909090"/>
                </a:solidFill>
              </a:rPr>
              <a:t>ons</a:t>
            </a:r>
            <a:r>
              <a:rPr lang="fr-FR" sz="2500" dirty="0">
                <a:solidFill>
                  <a:srgbClr val="909090"/>
                </a:solidFill>
              </a:rPr>
              <a:t> </a:t>
            </a:r>
            <a:r>
              <a:rPr lang="fr-FR" sz="2500" dirty="0" err="1">
                <a:solidFill>
                  <a:srgbClr val="909090"/>
                </a:solidFill>
              </a:rPr>
              <a:t>een</a:t>
            </a:r>
            <a:r>
              <a:rPr lang="fr-FR" sz="2500" dirty="0">
                <a:solidFill>
                  <a:srgbClr val="909090"/>
                </a:solidFill>
              </a:rPr>
              <a:t> </a:t>
            </a:r>
            <a:r>
              <a:rPr lang="fr-FR" sz="2500" dirty="0" err="1">
                <a:solidFill>
                  <a:srgbClr val="909090"/>
                </a:solidFill>
              </a:rPr>
              <a:t>ongelooflijke</a:t>
            </a:r>
            <a:r>
              <a:rPr lang="fr-FR" sz="2500" dirty="0">
                <a:solidFill>
                  <a:srgbClr val="909090"/>
                </a:solidFill>
              </a:rPr>
              <a:t> </a:t>
            </a:r>
            <a:r>
              <a:rPr lang="fr-FR" sz="2500" i="1" u="sng" dirty="0" err="1">
                <a:solidFill>
                  <a:srgbClr val="909090"/>
                </a:solidFill>
              </a:rPr>
              <a:t>stap</a:t>
            </a:r>
            <a:r>
              <a:rPr lang="fr-FR" sz="2500" i="1" u="sng" dirty="0">
                <a:solidFill>
                  <a:srgbClr val="909090"/>
                </a:solidFill>
              </a:rPr>
              <a:t> </a:t>
            </a:r>
            <a:r>
              <a:rPr lang="fr-FR" sz="2500" i="1" u="sng" dirty="0" err="1">
                <a:solidFill>
                  <a:srgbClr val="909090"/>
                </a:solidFill>
              </a:rPr>
              <a:t>vooruit</a:t>
            </a:r>
            <a:r>
              <a:rPr lang="fr-FR" sz="2500" i="1" u="sng" dirty="0">
                <a:solidFill>
                  <a:srgbClr val="909090"/>
                </a:solidFill>
              </a:rPr>
              <a:t> in de </a:t>
            </a:r>
            <a:r>
              <a:rPr lang="fr-FR" sz="2500" i="1" u="sng" dirty="0" err="1">
                <a:solidFill>
                  <a:srgbClr val="909090"/>
                </a:solidFill>
              </a:rPr>
              <a:t>richting</a:t>
            </a:r>
            <a:r>
              <a:rPr lang="fr-FR" sz="2500" i="1" u="sng" dirty="0">
                <a:solidFill>
                  <a:srgbClr val="909090"/>
                </a:solidFill>
              </a:rPr>
              <a:t> van </a:t>
            </a:r>
            <a:r>
              <a:rPr lang="fr-FR" sz="2500" dirty="0" err="1">
                <a:solidFill>
                  <a:srgbClr val="909090"/>
                </a:solidFill>
              </a:rPr>
              <a:t>onafhankelijkheid</a:t>
            </a:r>
            <a:r>
              <a:rPr lang="fr-FR" sz="2500" dirty="0">
                <a:solidFill>
                  <a:srgbClr val="909090"/>
                </a:solidFill>
              </a:rPr>
              <a:t> </a:t>
            </a:r>
            <a:r>
              <a:rPr lang="fr-FR" sz="2500" i="1" dirty="0" smtClean="0">
                <a:solidFill>
                  <a:srgbClr val="909090"/>
                </a:solidFill>
              </a:rPr>
              <a:t>(NVA)</a:t>
            </a:r>
            <a:r>
              <a:rPr lang="fr-FR" sz="2500" dirty="0" smtClean="0">
                <a:solidFill>
                  <a:srgbClr val="909090"/>
                </a:solidFill>
              </a:rPr>
              <a:t> </a:t>
            </a:r>
          </a:p>
          <a:p>
            <a:pPr lvl="1"/>
            <a:r>
              <a:rPr lang="fr-FR" sz="2500" dirty="0" smtClean="0"/>
              <a:t>Our </a:t>
            </a:r>
            <a:r>
              <a:rPr lang="fr-FR" sz="2500" dirty="0" err="1" smtClean="0"/>
              <a:t>strategy</a:t>
            </a:r>
            <a:r>
              <a:rPr lang="fr-FR" sz="2500" dirty="0" smtClean="0"/>
              <a:t> </a:t>
            </a:r>
            <a:r>
              <a:rPr lang="fr-FR" sz="2500" dirty="0" err="1" smtClean="0"/>
              <a:t>aims</a:t>
            </a:r>
            <a:r>
              <a:rPr lang="fr-FR" sz="2500" dirty="0" smtClean="0"/>
              <a:t> </a:t>
            </a:r>
            <a:r>
              <a:rPr lang="fr-FR" sz="2500" dirty="0" err="1" smtClean="0"/>
              <a:t>at</a:t>
            </a:r>
            <a:r>
              <a:rPr lang="fr-FR" sz="2500" dirty="0" smtClean="0"/>
              <a:t> </a:t>
            </a:r>
            <a:r>
              <a:rPr lang="fr-FR" sz="2500" i="1" dirty="0" err="1" smtClean="0">
                <a:solidFill>
                  <a:srgbClr val="A3171E"/>
                </a:solidFill>
              </a:rPr>
              <a:t>progress</a:t>
            </a:r>
            <a:r>
              <a:rPr lang="fr-FR" sz="2500" dirty="0" smtClean="0"/>
              <a:t>. </a:t>
            </a:r>
            <a:r>
              <a:rPr lang="fr-FR" sz="2500" i="1" dirty="0" err="1" smtClean="0">
                <a:solidFill>
                  <a:srgbClr val="A3171E"/>
                </a:solidFill>
              </a:rPr>
              <a:t>Step</a:t>
            </a:r>
            <a:r>
              <a:rPr lang="fr-FR" sz="2500" i="1" dirty="0" smtClean="0">
                <a:solidFill>
                  <a:srgbClr val="A3171E"/>
                </a:solidFill>
              </a:rPr>
              <a:t> by </a:t>
            </a:r>
            <a:r>
              <a:rPr lang="fr-FR" sz="2500" i="1" dirty="0" err="1" smtClean="0">
                <a:solidFill>
                  <a:srgbClr val="A3171E"/>
                </a:solidFill>
              </a:rPr>
              <a:t>step</a:t>
            </a:r>
            <a:r>
              <a:rPr lang="fr-FR" sz="2500" i="1" dirty="0" smtClean="0">
                <a:solidFill>
                  <a:srgbClr val="A3171E"/>
                </a:solidFill>
              </a:rPr>
              <a:t> </a:t>
            </a:r>
            <a:r>
              <a:rPr lang="fr-FR" sz="2500" i="1" dirty="0" err="1" smtClean="0">
                <a:solidFill>
                  <a:srgbClr val="A3171E"/>
                </a:solidFill>
              </a:rPr>
              <a:t>towards</a:t>
            </a:r>
            <a:r>
              <a:rPr lang="fr-FR" sz="2500" dirty="0" smtClean="0"/>
              <a:t> the </a:t>
            </a:r>
            <a:r>
              <a:rPr lang="fr-FR" sz="2500" dirty="0" err="1" smtClean="0"/>
              <a:t>Flemish</a:t>
            </a:r>
            <a:r>
              <a:rPr lang="fr-FR" sz="2500" dirty="0" smtClean="0"/>
              <a:t> state formation. (…) This </a:t>
            </a:r>
            <a:r>
              <a:rPr lang="fr-FR" sz="2500" dirty="0" err="1" smtClean="0"/>
              <a:t>brings</a:t>
            </a:r>
            <a:r>
              <a:rPr lang="fr-FR" sz="2500" dirty="0" smtClean="0"/>
              <a:t> us an </a:t>
            </a:r>
            <a:r>
              <a:rPr lang="fr-FR" sz="2500" dirty="0" err="1" smtClean="0"/>
              <a:t>extroardinary</a:t>
            </a:r>
            <a:r>
              <a:rPr lang="fr-FR" sz="2500" dirty="0" smtClean="0"/>
              <a:t> </a:t>
            </a:r>
            <a:r>
              <a:rPr lang="fr-FR" sz="2500" i="1" dirty="0" err="1" smtClean="0">
                <a:solidFill>
                  <a:srgbClr val="A3171E"/>
                </a:solidFill>
              </a:rPr>
              <a:t>step</a:t>
            </a:r>
            <a:r>
              <a:rPr lang="fr-FR" sz="2500" i="1" dirty="0" smtClean="0">
                <a:solidFill>
                  <a:srgbClr val="A3171E"/>
                </a:solidFill>
              </a:rPr>
              <a:t> </a:t>
            </a:r>
            <a:r>
              <a:rPr lang="fr-FR" sz="2500" i="1" dirty="0" err="1" smtClean="0">
                <a:solidFill>
                  <a:srgbClr val="A3171E"/>
                </a:solidFill>
              </a:rPr>
              <a:t>forward</a:t>
            </a:r>
            <a:r>
              <a:rPr lang="fr-FR" sz="2500" i="1" dirty="0" smtClean="0">
                <a:solidFill>
                  <a:srgbClr val="A3171E"/>
                </a:solidFill>
              </a:rPr>
              <a:t> </a:t>
            </a:r>
            <a:r>
              <a:rPr lang="fr-FR" sz="2500" i="1" dirty="0" err="1" smtClean="0">
                <a:solidFill>
                  <a:srgbClr val="A3171E"/>
                </a:solidFill>
              </a:rPr>
              <a:t>toward</a:t>
            </a:r>
            <a:r>
              <a:rPr lang="fr-FR" sz="2500" dirty="0" smtClean="0"/>
              <a:t> </a:t>
            </a:r>
            <a:r>
              <a:rPr lang="fr-FR" sz="2500" dirty="0" err="1" smtClean="0"/>
              <a:t>indepence</a:t>
            </a:r>
            <a:r>
              <a:rPr lang="fr-FR" sz="2500" dirty="0" smtClean="0"/>
              <a:t>.</a:t>
            </a:r>
          </a:p>
        </p:txBody>
      </p:sp>
    </p:spTree>
    <p:extLst>
      <p:ext uri="{BB962C8B-B14F-4D97-AF65-F5344CB8AC3E}">
        <p14:creationId xmlns:p14="http://schemas.microsoft.com/office/powerpoint/2010/main" val="243821202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sz="quarter" idx="13"/>
          </p:nvPr>
        </p:nvSpPr>
        <p:spPr/>
        <p:txBody>
          <a:bodyPr>
            <a:normAutofit fontScale="70000" lnSpcReduction="20000"/>
          </a:bodyPr>
          <a:lstStyle/>
          <a:p>
            <a:r>
              <a:rPr lang="fr-FR" dirty="0" err="1" smtClean="0"/>
              <a:t>Combination</a:t>
            </a:r>
            <a:r>
              <a:rPr lang="fr-FR" dirty="0" smtClean="0"/>
              <a:t> of the machine and the </a:t>
            </a:r>
            <a:r>
              <a:rPr lang="fr-FR" dirty="0" err="1" smtClean="0"/>
              <a:t>path</a:t>
            </a:r>
            <a:r>
              <a:rPr lang="fr-FR" dirty="0" smtClean="0"/>
              <a:t> </a:t>
            </a:r>
            <a:r>
              <a:rPr lang="fr-FR" dirty="0" err="1" smtClean="0"/>
              <a:t>domains</a:t>
            </a:r>
            <a:endParaRPr lang="fr-FR" dirty="0" smtClean="0"/>
          </a:p>
          <a:p>
            <a:pPr lvl="1"/>
            <a:r>
              <a:rPr lang="fr-FR" dirty="0" smtClean="0">
                <a:solidFill>
                  <a:schemeClr val="tx2">
                    <a:lumMod val="60000"/>
                    <a:lumOff val="40000"/>
                  </a:schemeClr>
                </a:solidFill>
              </a:rPr>
              <a:t>In </a:t>
            </a:r>
            <a:r>
              <a:rPr lang="fr-FR" dirty="0" err="1">
                <a:solidFill>
                  <a:schemeClr val="tx2">
                    <a:lumMod val="60000"/>
                    <a:lumOff val="40000"/>
                  </a:schemeClr>
                </a:solidFill>
              </a:rPr>
              <a:t>afwachting</a:t>
            </a:r>
            <a:r>
              <a:rPr lang="fr-FR" dirty="0">
                <a:solidFill>
                  <a:schemeClr val="tx2">
                    <a:lumMod val="60000"/>
                    <a:lumOff val="40000"/>
                  </a:schemeClr>
                </a:solidFill>
              </a:rPr>
              <a:t> van de </a:t>
            </a:r>
            <a:r>
              <a:rPr lang="fr-FR" dirty="0" err="1">
                <a:solidFill>
                  <a:schemeClr val="tx2">
                    <a:lumMod val="60000"/>
                    <a:lumOff val="40000"/>
                  </a:schemeClr>
                </a:solidFill>
              </a:rPr>
              <a:t>onafhankelijkheid</a:t>
            </a:r>
            <a:r>
              <a:rPr lang="fr-FR" dirty="0">
                <a:solidFill>
                  <a:schemeClr val="tx2">
                    <a:lumMod val="60000"/>
                    <a:lumOff val="40000"/>
                  </a:schemeClr>
                </a:solidFill>
              </a:rPr>
              <a:t> van </a:t>
            </a:r>
            <a:r>
              <a:rPr lang="fr-FR" dirty="0" err="1">
                <a:solidFill>
                  <a:schemeClr val="tx2">
                    <a:lumMod val="60000"/>
                    <a:lumOff val="40000"/>
                  </a:schemeClr>
                </a:solidFill>
              </a:rPr>
              <a:t>Vlaanderen</a:t>
            </a:r>
            <a:r>
              <a:rPr lang="fr-FR" dirty="0">
                <a:solidFill>
                  <a:schemeClr val="tx2">
                    <a:lumMod val="60000"/>
                    <a:lumOff val="40000"/>
                  </a:schemeClr>
                </a:solidFill>
              </a:rPr>
              <a:t>, </a:t>
            </a:r>
            <a:r>
              <a:rPr lang="fr-FR" dirty="0" err="1">
                <a:solidFill>
                  <a:schemeClr val="tx2">
                    <a:lumMod val="60000"/>
                    <a:lumOff val="40000"/>
                  </a:schemeClr>
                </a:solidFill>
              </a:rPr>
              <a:t>moet</a:t>
            </a:r>
            <a:r>
              <a:rPr lang="fr-FR" dirty="0">
                <a:solidFill>
                  <a:schemeClr val="tx2">
                    <a:lumMod val="60000"/>
                    <a:lumOff val="40000"/>
                  </a:schemeClr>
                </a:solidFill>
              </a:rPr>
              <a:t> </a:t>
            </a:r>
            <a:r>
              <a:rPr lang="fr-FR" dirty="0" err="1">
                <a:solidFill>
                  <a:schemeClr val="tx2">
                    <a:lumMod val="60000"/>
                    <a:lumOff val="40000"/>
                  </a:schemeClr>
                </a:solidFill>
              </a:rPr>
              <a:t>het</a:t>
            </a:r>
            <a:r>
              <a:rPr lang="fr-FR" dirty="0">
                <a:solidFill>
                  <a:schemeClr val="tx2">
                    <a:lumMod val="60000"/>
                    <a:lumOff val="40000"/>
                  </a:schemeClr>
                </a:solidFill>
              </a:rPr>
              <a:t> </a:t>
            </a:r>
            <a:r>
              <a:rPr lang="fr-FR" dirty="0" err="1">
                <a:solidFill>
                  <a:schemeClr val="tx2">
                    <a:lumMod val="60000"/>
                    <a:lumOff val="40000"/>
                  </a:schemeClr>
                </a:solidFill>
              </a:rPr>
              <a:t>buitenlands</a:t>
            </a:r>
            <a:r>
              <a:rPr lang="fr-FR" dirty="0">
                <a:solidFill>
                  <a:schemeClr val="tx2">
                    <a:lumMod val="60000"/>
                    <a:lumOff val="40000"/>
                  </a:schemeClr>
                </a:solidFill>
              </a:rPr>
              <a:t> </a:t>
            </a:r>
            <a:r>
              <a:rPr lang="fr-FR" dirty="0" err="1">
                <a:solidFill>
                  <a:schemeClr val="tx2">
                    <a:lumMod val="60000"/>
                    <a:lumOff val="40000"/>
                  </a:schemeClr>
                </a:solidFill>
              </a:rPr>
              <a:t>beleid</a:t>
            </a:r>
            <a:r>
              <a:rPr lang="fr-FR" dirty="0">
                <a:solidFill>
                  <a:schemeClr val="tx2">
                    <a:lumMod val="60000"/>
                    <a:lumOff val="40000"/>
                  </a:schemeClr>
                </a:solidFill>
              </a:rPr>
              <a:t> van </a:t>
            </a:r>
            <a:r>
              <a:rPr lang="fr-FR" dirty="0" err="1">
                <a:solidFill>
                  <a:schemeClr val="tx2">
                    <a:lumMod val="60000"/>
                    <a:lumOff val="40000"/>
                  </a:schemeClr>
                </a:solidFill>
              </a:rPr>
              <a:t>BeIgië</a:t>
            </a:r>
            <a:r>
              <a:rPr lang="fr-FR" dirty="0">
                <a:solidFill>
                  <a:schemeClr val="tx2">
                    <a:lumMod val="60000"/>
                    <a:lumOff val="40000"/>
                  </a:schemeClr>
                </a:solidFill>
              </a:rPr>
              <a:t> </a:t>
            </a:r>
            <a:r>
              <a:rPr lang="fr-FR" i="1" u="sng" dirty="0" err="1">
                <a:solidFill>
                  <a:schemeClr val="tx2">
                    <a:lumMod val="60000"/>
                    <a:lumOff val="40000"/>
                  </a:schemeClr>
                </a:solidFill>
              </a:rPr>
              <a:t>aangestuurd</a:t>
            </a:r>
            <a:r>
              <a:rPr lang="fr-FR" i="1" dirty="0">
                <a:solidFill>
                  <a:schemeClr val="tx2">
                    <a:lumMod val="60000"/>
                    <a:lumOff val="40000"/>
                  </a:schemeClr>
                </a:solidFill>
              </a:rPr>
              <a:t> </a:t>
            </a:r>
            <a:r>
              <a:rPr lang="fr-FR" i="1" dirty="0" err="1">
                <a:solidFill>
                  <a:schemeClr val="tx2">
                    <a:lumMod val="60000"/>
                    <a:lumOff val="40000"/>
                  </a:schemeClr>
                </a:solidFill>
              </a:rPr>
              <a:t>worden</a:t>
            </a:r>
            <a:r>
              <a:rPr lang="fr-FR" i="1" dirty="0">
                <a:solidFill>
                  <a:schemeClr val="tx2">
                    <a:lumMod val="60000"/>
                    <a:lumOff val="40000"/>
                  </a:schemeClr>
                </a:solidFill>
              </a:rPr>
              <a:t> </a:t>
            </a:r>
            <a:r>
              <a:rPr lang="fr-FR" dirty="0" err="1">
                <a:solidFill>
                  <a:schemeClr val="tx2">
                    <a:lumMod val="60000"/>
                    <a:lumOff val="40000"/>
                  </a:schemeClr>
                </a:solidFill>
              </a:rPr>
              <a:t>door</a:t>
            </a:r>
            <a:r>
              <a:rPr lang="fr-FR" dirty="0">
                <a:solidFill>
                  <a:schemeClr val="tx2">
                    <a:lumMod val="60000"/>
                    <a:lumOff val="40000"/>
                  </a:schemeClr>
                </a:solidFill>
              </a:rPr>
              <a:t> de </a:t>
            </a:r>
            <a:r>
              <a:rPr lang="fr-FR" dirty="0" err="1">
                <a:solidFill>
                  <a:schemeClr val="tx2">
                    <a:lumMod val="60000"/>
                    <a:lumOff val="40000"/>
                  </a:schemeClr>
                </a:solidFill>
              </a:rPr>
              <a:t>deelstaten</a:t>
            </a:r>
            <a:r>
              <a:rPr lang="fr-FR" dirty="0">
                <a:solidFill>
                  <a:schemeClr val="tx2">
                    <a:lumMod val="60000"/>
                    <a:lumOff val="40000"/>
                  </a:schemeClr>
                </a:solidFill>
              </a:rPr>
              <a:t> en </a:t>
            </a:r>
            <a:r>
              <a:rPr lang="fr-FR" dirty="0" err="1">
                <a:solidFill>
                  <a:schemeClr val="tx2">
                    <a:lumMod val="60000"/>
                    <a:lumOff val="40000"/>
                  </a:schemeClr>
                </a:solidFill>
              </a:rPr>
              <a:t>moet</a:t>
            </a:r>
            <a:r>
              <a:rPr lang="fr-FR" dirty="0">
                <a:solidFill>
                  <a:schemeClr val="tx2">
                    <a:lumMod val="60000"/>
                    <a:lumOff val="40000"/>
                  </a:schemeClr>
                </a:solidFill>
              </a:rPr>
              <a:t> </a:t>
            </a:r>
            <a:r>
              <a:rPr lang="fr-FR" dirty="0" err="1">
                <a:solidFill>
                  <a:schemeClr val="tx2">
                    <a:lumMod val="60000"/>
                    <a:lumOff val="40000"/>
                  </a:schemeClr>
                </a:solidFill>
              </a:rPr>
              <a:t>België</a:t>
            </a:r>
            <a:r>
              <a:rPr lang="fr-FR" dirty="0">
                <a:solidFill>
                  <a:schemeClr val="tx2">
                    <a:lumMod val="60000"/>
                    <a:lumOff val="40000"/>
                  </a:schemeClr>
                </a:solidFill>
              </a:rPr>
              <a:t> </a:t>
            </a:r>
            <a:r>
              <a:rPr lang="fr-FR" dirty="0" err="1">
                <a:solidFill>
                  <a:schemeClr val="tx2">
                    <a:lumMod val="60000"/>
                    <a:lumOff val="40000"/>
                  </a:schemeClr>
                </a:solidFill>
              </a:rPr>
              <a:t>optimaal</a:t>
            </a:r>
            <a:r>
              <a:rPr lang="fr-FR" dirty="0">
                <a:solidFill>
                  <a:schemeClr val="tx2">
                    <a:lumMod val="60000"/>
                    <a:lumOff val="40000"/>
                  </a:schemeClr>
                </a:solidFill>
              </a:rPr>
              <a:t> </a:t>
            </a:r>
            <a:r>
              <a:rPr lang="fr-FR" dirty="0" err="1">
                <a:solidFill>
                  <a:schemeClr val="tx2">
                    <a:lumMod val="60000"/>
                    <a:lumOff val="40000"/>
                  </a:schemeClr>
                </a:solidFill>
              </a:rPr>
              <a:t>ten</a:t>
            </a:r>
            <a:r>
              <a:rPr lang="fr-FR" dirty="0">
                <a:solidFill>
                  <a:schemeClr val="tx2">
                    <a:lumMod val="60000"/>
                    <a:lumOff val="40000"/>
                  </a:schemeClr>
                </a:solidFill>
              </a:rPr>
              <a:t> </a:t>
            </a:r>
            <a:r>
              <a:rPr lang="fr-FR" dirty="0" err="1">
                <a:solidFill>
                  <a:schemeClr val="tx2">
                    <a:lumMod val="60000"/>
                    <a:lumOff val="40000"/>
                  </a:schemeClr>
                </a:solidFill>
              </a:rPr>
              <a:t>dienste</a:t>
            </a:r>
            <a:r>
              <a:rPr lang="fr-FR" dirty="0">
                <a:solidFill>
                  <a:schemeClr val="tx2">
                    <a:lumMod val="60000"/>
                    <a:lumOff val="40000"/>
                  </a:schemeClr>
                </a:solidFill>
              </a:rPr>
              <a:t> </a:t>
            </a:r>
            <a:r>
              <a:rPr lang="fr-FR" dirty="0" err="1">
                <a:solidFill>
                  <a:schemeClr val="tx2">
                    <a:lumMod val="60000"/>
                    <a:lumOff val="40000"/>
                  </a:schemeClr>
                </a:solidFill>
              </a:rPr>
              <a:t>staan</a:t>
            </a:r>
            <a:r>
              <a:rPr lang="fr-FR" dirty="0">
                <a:solidFill>
                  <a:schemeClr val="tx2">
                    <a:lumMod val="60000"/>
                    <a:lumOff val="40000"/>
                  </a:schemeClr>
                </a:solidFill>
              </a:rPr>
              <a:t> van die </a:t>
            </a:r>
            <a:r>
              <a:rPr lang="fr-FR" dirty="0" err="1">
                <a:solidFill>
                  <a:schemeClr val="tx2">
                    <a:lumMod val="60000"/>
                    <a:lumOff val="40000"/>
                  </a:schemeClr>
                </a:solidFill>
              </a:rPr>
              <a:t>deelstaten</a:t>
            </a:r>
            <a:r>
              <a:rPr lang="fr-FR" dirty="0">
                <a:solidFill>
                  <a:schemeClr val="tx2">
                    <a:lumMod val="60000"/>
                    <a:lumOff val="40000"/>
                  </a:schemeClr>
                </a:solidFill>
              </a:rPr>
              <a:t>. </a:t>
            </a:r>
            <a:r>
              <a:rPr lang="fr-FR" dirty="0" err="1">
                <a:solidFill>
                  <a:schemeClr val="tx2">
                    <a:lumMod val="60000"/>
                    <a:lumOff val="40000"/>
                  </a:schemeClr>
                </a:solidFill>
              </a:rPr>
              <a:t>Daar</a:t>
            </a:r>
            <a:r>
              <a:rPr lang="fr-FR" dirty="0">
                <a:solidFill>
                  <a:schemeClr val="tx2">
                    <a:lumMod val="60000"/>
                    <a:lumOff val="40000"/>
                  </a:schemeClr>
                </a:solidFill>
              </a:rPr>
              <a:t> </a:t>
            </a:r>
            <a:r>
              <a:rPr lang="fr-FR" dirty="0" err="1">
                <a:solidFill>
                  <a:schemeClr val="tx2">
                    <a:lumMod val="60000"/>
                    <a:lumOff val="40000"/>
                  </a:schemeClr>
                </a:solidFill>
              </a:rPr>
              <a:t>waar</a:t>
            </a:r>
            <a:r>
              <a:rPr lang="fr-FR" dirty="0">
                <a:solidFill>
                  <a:schemeClr val="tx2">
                    <a:lumMod val="60000"/>
                    <a:lumOff val="40000"/>
                  </a:schemeClr>
                </a:solidFill>
              </a:rPr>
              <a:t> internationale </a:t>
            </a:r>
            <a:r>
              <a:rPr lang="fr-FR" dirty="0" err="1">
                <a:solidFill>
                  <a:schemeClr val="tx2">
                    <a:lumMod val="60000"/>
                    <a:lumOff val="40000"/>
                  </a:schemeClr>
                </a:solidFill>
              </a:rPr>
              <a:t>organisaties</a:t>
            </a:r>
            <a:r>
              <a:rPr lang="fr-FR" dirty="0">
                <a:solidFill>
                  <a:schemeClr val="tx2">
                    <a:lumMod val="60000"/>
                    <a:lumOff val="40000"/>
                  </a:schemeClr>
                </a:solidFill>
              </a:rPr>
              <a:t> </a:t>
            </a:r>
            <a:r>
              <a:rPr lang="fr-FR" dirty="0" err="1">
                <a:solidFill>
                  <a:schemeClr val="tx2">
                    <a:lumMod val="60000"/>
                    <a:lumOff val="40000"/>
                  </a:schemeClr>
                </a:solidFill>
              </a:rPr>
              <a:t>geen</a:t>
            </a:r>
            <a:r>
              <a:rPr lang="fr-FR" dirty="0">
                <a:solidFill>
                  <a:schemeClr val="tx2">
                    <a:lumMod val="60000"/>
                    <a:lumOff val="40000"/>
                  </a:schemeClr>
                </a:solidFill>
              </a:rPr>
              <a:t> stem </a:t>
            </a:r>
            <a:r>
              <a:rPr lang="fr-FR" dirty="0" err="1">
                <a:solidFill>
                  <a:schemeClr val="tx2">
                    <a:lumMod val="60000"/>
                    <a:lumOff val="40000"/>
                  </a:schemeClr>
                </a:solidFill>
              </a:rPr>
              <a:t>geven</a:t>
            </a:r>
            <a:r>
              <a:rPr lang="fr-FR" dirty="0">
                <a:solidFill>
                  <a:schemeClr val="tx2">
                    <a:lumMod val="60000"/>
                    <a:lumOff val="40000"/>
                  </a:schemeClr>
                </a:solidFill>
              </a:rPr>
              <a:t> </a:t>
            </a:r>
            <a:r>
              <a:rPr lang="fr-FR" dirty="0" err="1">
                <a:solidFill>
                  <a:schemeClr val="tx2">
                    <a:lumMod val="60000"/>
                    <a:lumOff val="40000"/>
                  </a:schemeClr>
                </a:solidFill>
              </a:rPr>
              <a:t>aan</a:t>
            </a:r>
            <a:r>
              <a:rPr lang="fr-FR" dirty="0">
                <a:solidFill>
                  <a:schemeClr val="tx2">
                    <a:lumMod val="60000"/>
                    <a:lumOff val="40000"/>
                  </a:schemeClr>
                </a:solidFill>
              </a:rPr>
              <a:t> </a:t>
            </a:r>
            <a:r>
              <a:rPr lang="fr-FR" dirty="0" err="1">
                <a:solidFill>
                  <a:schemeClr val="tx2">
                    <a:lumMod val="60000"/>
                    <a:lumOff val="40000"/>
                  </a:schemeClr>
                </a:solidFill>
              </a:rPr>
              <a:t>deelstatelijke</a:t>
            </a:r>
            <a:r>
              <a:rPr lang="fr-FR" dirty="0">
                <a:solidFill>
                  <a:schemeClr val="tx2">
                    <a:lumMod val="60000"/>
                    <a:lumOff val="40000"/>
                  </a:schemeClr>
                </a:solidFill>
              </a:rPr>
              <a:t> </a:t>
            </a:r>
            <a:r>
              <a:rPr lang="fr-FR" dirty="0" err="1">
                <a:solidFill>
                  <a:schemeClr val="tx2">
                    <a:lumMod val="60000"/>
                    <a:lumOff val="40000"/>
                  </a:schemeClr>
                </a:solidFill>
              </a:rPr>
              <a:t>spelers</a:t>
            </a:r>
            <a:r>
              <a:rPr lang="fr-FR" dirty="0">
                <a:solidFill>
                  <a:schemeClr val="tx2">
                    <a:lumMod val="60000"/>
                    <a:lumOff val="40000"/>
                  </a:schemeClr>
                </a:solidFill>
              </a:rPr>
              <a:t>, </a:t>
            </a:r>
            <a:r>
              <a:rPr lang="fr-FR" dirty="0" err="1">
                <a:solidFill>
                  <a:schemeClr val="tx2">
                    <a:lumMod val="60000"/>
                    <a:lumOff val="40000"/>
                  </a:schemeClr>
                </a:solidFill>
              </a:rPr>
              <a:t>moet</a:t>
            </a:r>
            <a:r>
              <a:rPr lang="fr-FR" dirty="0">
                <a:solidFill>
                  <a:schemeClr val="tx2">
                    <a:lumMod val="60000"/>
                    <a:lumOff val="40000"/>
                  </a:schemeClr>
                </a:solidFill>
              </a:rPr>
              <a:t> </a:t>
            </a:r>
            <a:r>
              <a:rPr lang="fr-FR" dirty="0" err="1">
                <a:solidFill>
                  <a:schemeClr val="tx2">
                    <a:lumMod val="60000"/>
                    <a:lumOff val="40000"/>
                  </a:schemeClr>
                </a:solidFill>
              </a:rPr>
              <a:t>België</a:t>
            </a:r>
            <a:r>
              <a:rPr lang="fr-FR" dirty="0">
                <a:solidFill>
                  <a:schemeClr val="tx2">
                    <a:lumMod val="60000"/>
                    <a:lumOff val="40000"/>
                  </a:schemeClr>
                </a:solidFill>
              </a:rPr>
              <a:t> </a:t>
            </a:r>
            <a:r>
              <a:rPr lang="fr-FR" i="1" u="sng" dirty="0" err="1">
                <a:solidFill>
                  <a:srgbClr val="909090"/>
                </a:solidFill>
              </a:rPr>
              <a:t>het</a:t>
            </a:r>
            <a:r>
              <a:rPr lang="fr-FR" i="1" u="sng" dirty="0">
                <a:solidFill>
                  <a:srgbClr val="909090"/>
                </a:solidFill>
              </a:rPr>
              <a:t> </a:t>
            </a:r>
            <a:r>
              <a:rPr lang="fr-FR" i="1" u="sng" dirty="0" err="1">
                <a:solidFill>
                  <a:srgbClr val="909090"/>
                </a:solidFill>
              </a:rPr>
              <a:t>vehikel</a:t>
            </a:r>
            <a:r>
              <a:rPr lang="fr-FR" i="1" u="sng" dirty="0">
                <a:solidFill>
                  <a:srgbClr val="909090"/>
                </a:solidFill>
              </a:rPr>
              <a:t> </a:t>
            </a:r>
            <a:r>
              <a:rPr lang="fr-FR" dirty="0" err="1">
                <a:solidFill>
                  <a:schemeClr val="tx2">
                    <a:lumMod val="60000"/>
                    <a:lumOff val="40000"/>
                  </a:schemeClr>
                </a:solidFill>
              </a:rPr>
              <a:t>zijn</a:t>
            </a:r>
            <a:r>
              <a:rPr lang="fr-FR" dirty="0">
                <a:solidFill>
                  <a:schemeClr val="tx2">
                    <a:lumMod val="60000"/>
                    <a:lumOff val="40000"/>
                  </a:schemeClr>
                </a:solidFill>
              </a:rPr>
              <a:t> </a:t>
            </a:r>
            <a:r>
              <a:rPr lang="fr-FR" dirty="0" err="1">
                <a:solidFill>
                  <a:schemeClr val="tx2">
                    <a:lumMod val="60000"/>
                    <a:lumOff val="40000"/>
                  </a:schemeClr>
                </a:solidFill>
              </a:rPr>
              <a:t>waarmee</a:t>
            </a:r>
            <a:r>
              <a:rPr lang="fr-FR" dirty="0">
                <a:solidFill>
                  <a:schemeClr val="tx2">
                    <a:lumMod val="60000"/>
                    <a:lumOff val="40000"/>
                  </a:schemeClr>
                </a:solidFill>
              </a:rPr>
              <a:t> </a:t>
            </a:r>
            <a:r>
              <a:rPr lang="fr-FR" dirty="0" err="1">
                <a:solidFill>
                  <a:schemeClr val="tx2">
                    <a:lumMod val="60000"/>
                    <a:lumOff val="40000"/>
                  </a:schemeClr>
                </a:solidFill>
              </a:rPr>
              <a:t>Vlaanderen</a:t>
            </a:r>
            <a:r>
              <a:rPr lang="fr-FR" dirty="0">
                <a:solidFill>
                  <a:schemeClr val="tx2">
                    <a:lumMod val="60000"/>
                    <a:lumOff val="40000"/>
                  </a:schemeClr>
                </a:solidFill>
              </a:rPr>
              <a:t> </a:t>
            </a:r>
            <a:r>
              <a:rPr lang="fr-FR" dirty="0" err="1">
                <a:solidFill>
                  <a:schemeClr val="tx2">
                    <a:lumMod val="60000"/>
                    <a:lumOff val="40000"/>
                  </a:schemeClr>
                </a:solidFill>
              </a:rPr>
              <a:t>zijn</a:t>
            </a:r>
            <a:r>
              <a:rPr lang="fr-FR" dirty="0">
                <a:solidFill>
                  <a:schemeClr val="tx2">
                    <a:lumMod val="60000"/>
                    <a:lumOff val="40000"/>
                  </a:schemeClr>
                </a:solidFill>
              </a:rPr>
              <a:t> </a:t>
            </a:r>
            <a:r>
              <a:rPr lang="fr-FR" dirty="0" err="1">
                <a:solidFill>
                  <a:schemeClr val="tx2">
                    <a:lumMod val="60000"/>
                    <a:lumOff val="40000"/>
                  </a:schemeClr>
                </a:solidFill>
              </a:rPr>
              <a:t>doelstellingen</a:t>
            </a:r>
            <a:r>
              <a:rPr lang="fr-FR" dirty="0">
                <a:solidFill>
                  <a:schemeClr val="tx2">
                    <a:lumMod val="60000"/>
                    <a:lumOff val="40000"/>
                  </a:schemeClr>
                </a:solidFill>
              </a:rPr>
              <a:t> kan </a:t>
            </a:r>
            <a:r>
              <a:rPr lang="fr-FR" dirty="0" err="1">
                <a:solidFill>
                  <a:schemeClr val="tx2">
                    <a:lumMod val="60000"/>
                    <a:lumOff val="40000"/>
                  </a:schemeClr>
                </a:solidFill>
              </a:rPr>
              <a:t>bereiken</a:t>
            </a:r>
            <a:r>
              <a:rPr lang="fr-FR" dirty="0">
                <a:solidFill>
                  <a:schemeClr val="tx2">
                    <a:lumMod val="60000"/>
                    <a:lumOff val="40000"/>
                  </a:schemeClr>
                </a:solidFill>
              </a:rPr>
              <a:t>. </a:t>
            </a:r>
            <a:r>
              <a:rPr lang="fr-FR" u="sng" dirty="0" err="1">
                <a:solidFill>
                  <a:schemeClr val="tx2">
                    <a:lumMod val="60000"/>
                    <a:lumOff val="40000"/>
                  </a:schemeClr>
                </a:solidFill>
              </a:rPr>
              <a:t>België</a:t>
            </a:r>
            <a:r>
              <a:rPr lang="fr-FR" u="sng" dirty="0">
                <a:solidFill>
                  <a:schemeClr val="tx2">
                    <a:lumMod val="60000"/>
                    <a:lumOff val="40000"/>
                  </a:schemeClr>
                </a:solidFill>
              </a:rPr>
              <a:t> </a:t>
            </a:r>
            <a:r>
              <a:rPr lang="fr-FR" u="sng" dirty="0" err="1">
                <a:solidFill>
                  <a:schemeClr val="tx2">
                    <a:lumMod val="60000"/>
                    <a:lumOff val="40000"/>
                  </a:schemeClr>
                </a:solidFill>
              </a:rPr>
              <a:t>aIs</a:t>
            </a:r>
            <a:r>
              <a:rPr lang="fr-FR" u="sng" dirty="0">
                <a:solidFill>
                  <a:schemeClr val="tx2">
                    <a:lumMod val="60000"/>
                    <a:lumOff val="40000"/>
                  </a:schemeClr>
                </a:solidFill>
              </a:rPr>
              <a:t> </a:t>
            </a:r>
            <a:r>
              <a:rPr lang="fr-FR" b="1" u="sng" dirty="0" err="1">
                <a:solidFill>
                  <a:schemeClr val="tx2">
                    <a:lumMod val="60000"/>
                    <a:lumOff val="40000"/>
                  </a:schemeClr>
                </a:solidFill>
              </a:rPr>
              <a:t>handschoen</a:t>
            </a:r>
            <a:r>
              <a:rPr lang="fr-FR" b="1" u="sng" dirty="0">
                <a:solidFill>
                  <a:schemeClr val="tx2">
                    <a:lumMod val="60000"/>
                    <a:lumOff val="40000"/>
                  </a:schemeClr>
                </a:solidFill>
              </a:rPr>
              <a:t> </a:t>
            </a:r>
            <a:r>
              <a:rPr lang="fr-FR" u="sng" dirty="0" err="1">
                <a:solidFill>
                  <a:schemeClr val="tx2">
                    <a:lumMod val="60000"/>
                    <a:lumOff val="40000"/>
                  </a:schemeClr>
                </a:solidFill>
              </a:rPr>
              <a:t>voor</a:t>
            </a:r>
            <a:r>
              <a:rPr lang="fr-FR" u="sng" dirty="0">
                <a:solidFill>
                  <a:schemeClr val="tx2">
                    <a:lumMod val="60000"/>
                    <a:lumOff val="40000"/>
                  </a:schemeClr>
                </a:solidFill>
              </a:rPr>
              <a:t> </a:t>
            </a:r>
            <a:r>
              <a:rPr lang="fr-FR" u="sng" dirty="0" err="1">
                <a:solidFill>
                  <a:schemeClr val="tx2">
                    <a:lumMod val="60000"/>
                    <a:lumOff val="40000"/>
                  </a:schemeClr>
                </a:solidFill>
              </a:rPr>
              <a:t>Vlaandere</a:t>
            </a:r>
            <a:r>
              <a:rPr lang="fr-FR" dirty="0" err="1">
                <a:solidFill>
                  <a:schemeClr val="tx2">
                    <a:lumMod val="60000"/>
                    <a:lumOff val="40000"/>
                  </a:schemeClr>
                </a:solidFill>
              </a:rPr>
              <a:t>n</a:t>
            </a:r>
            <a:r>
              <a:rPr lang="fr-FR" dirty="0">
                <a:solidFill>
                  <a:schemeClr val="tx2">
                    <a:lumMod val="60000"/>
                    <a:lumOff val="40000"/>
                  </a:schemeClr>
                </a:solidFill>
              </a:rPr>
              <a:t>, met </a:t>
            </a:r>
            <a:r>
              <a:rPr lang="fr-FR" dirty="0" err="1">
                <a:solidFill>
                  <a:schemeClr val="tx2">
                    <a:lumMod val="60000"/>
                    <a:lumOff val="40000"/>
                  </a:schemeClr>
                </a:solidFill>
              </a:rPr>
              <a:t>andere</a:t>
            </a:r>
            <a:r>
              <a:rPr lang="fr-FR" dirty="0">
                <a:solidFill>
                  <a:schemeClr val="tx2">
                    <a:lumMod val="60000"/>
                    <a:lumOff val="40000"/>
                  </a:schemeClr>
                </a:solidFill>
              </a:rPr>
              <a:t> </a:t>
            </a:r>
            <a:r>
              <a:rPr lang="fr-FR" dirty="0" err="1">
                <a:solidFill>
                  <a:schemeClr val="tx2">
                    <a:lumMod val="60000"/>
                    <a:lumOff val="40000"/>
                  </a:schemeClr>
                </a:solidFill>
              </a:rPr>
              <a:t>woorden</a:t>
            </a:r>
            <a:r>
              <a:rPr lang="fr-FR" dirty="0">
                <a:solidFill>
                  <a:schemeClr val="tx2">
                    <a:lumMod val="60000"/>
                    <a:lumOff val="40000"/>
                  </a:schemeClr>
                </a:solidFill>
              </a:rPr>
              <a:t>. </a:t>
            </a:r>
            <a:r>
              <a:rPr lang="fr-FR" dirty="0" smtClean="0">
                <a:solidFill>
                  <a:schemeClr val="tx2">
                    <a:lumMod val="60000"/>
                    <a:lumOff val="40000"/>
                  </a:schemeClr>
                </a:solidFill>
              </a:rPr>
              <a:t>(NVA)</a:t>
            </a:r>
          </a:p>
          <a:p>
            <a:pPr lvl="1"/>
            <a:r>
              <a:rPr lang="fr-FR" dirty="0" smtClean="0"/>
              <a:t>In anticipation of </a:t>
            </a:r>
            <a:r>
              <a:rPr lang="fr-FR" dirty="0" err="1" smtClean="0"/>
              <a:t>Flanders</a:t>
            </a:r>
            <a:r>
              <a:rPr lang="fr-FR" dirty="0" smtClean="0"/>
              <a:t>’ </a:t>
            </a:r>
            <a:r>
              <a:rPr lang="fr-FR" dirty="0" err="1" smtClean="0"/>
              <a:t>indedependance</a:t>
            </a:r>
            <a:r>
              <a:rPr lang="fr-FR" dirty="0" smtClean="0"/>
              <a:t>, </a:t>
            </a:r>
            <a:r>
              <a:rPr lang="fr-FR" dirty="0" err="1" smtClean="0"/>
              <a:t>Belgium’s</a:t>
            </a:r>
            <a:r>
              <a:rPr lang="fr-FR" dirty="0" smtClean="0"/>
              <a:t> </a:t>
            </a:r>
            <a:r>
              <a:rPr lang="fr-FR" dirty="0" err="1" smtClean="0"/>
              <a:t>foreign</a:t>
            </a:r>
            <a:r>
              <a:rPr lang="fr-FR" dirty="0" smtClean="0"/>
              <a:t> </a:t>
            </a:r>
            <a:r>
              <a:rPr lang="fr-FR" dirty="0" err="1" smtClean="0"/>
              <a:t>policy</a:t>
            </a:r>
            <a:r>
              <a:rPr lang="fr-FR" dirty="0" smtClean="0"/>
              <a:t> </a:t>
            </a:r>
            <a:r>
              <a:rPr lang="fr-FR" dirty="0" err="1" smtClean="0"/>
              <a:t>should</a:t>
            </a:r>
            <a:r>
              <a:rPr lang="fr-FR" dirty="0" smtClean="0"/>
              <a:t> </a:t>
            </a:r>
            <a:r>
              <a:rPr lang="fr-FR" dirty="0" err="1" smtClean="0"/>
              <a:t>be</a:t>
            </a:r>
            <a:r>
              <a:rPr lang="fr-FR" dirty="0" smtClean="0"/>
              <a:t> </a:t>
            </a:r>
            <a:r>
              <a:rPr lang="fr-FR" i="1" dirty="0" err="1" smtClean="0">
                <a:solidFill>
                  <a:schemeClr val="accent2">
                    <a:lumMod val="75000"/>
                  </a:schemeClr>
                </a:solidFill>
              </a:rPr>
              <a:t>piloted</a:t>
            </a:r>
            <a:r>
              <a:rPr lang="fr-FR" i="1" dirty="0">
                <a:solidFill>
                  <a:schemeClr val="accent2">
                    <a:lumMod val="75000"/>
                  </a:schemeClr>
                </a:solidFill>
              </a:rPr>
              <a:t> </a:t>
            </a:r>
            <a:r>
              <a:rPr lang="fr-FR" i="1" dirty="0" smtClean="0">
                <a:solidFill>
                  <a:schemeClr val="accent2">
                    <a:lumMod val="75000"/>
                  </a:schemeClr>
                </a:solidFill>
              </a:rPr>
              <a:t>(driven) </a:t>
            </a:r>
            <a:r>
              <a:rPr lang="fr-FR" dirty="0" smtClean="0"/>
              <a:t>by the </a:t>
            </a:r>
            <a:r>
              <a:rPr lang="fr-FR" dirty="0" err="1" smtClean="0"/>
              <a:t>federal</a:t>
            </a:r>
            <a:r>
              <a:rPr lang="fr-FR" dirty="0" smtClean="0"/>
              <a:t> </a:t>
            </a:r>
            <a:r>
              <a:rPr lang="fr-FR" dirty="0" err="1" smtClean="0"/>
              <a:t>entities</a:t>
            </a:r>
            <a:r>
              <a:rPr lang="fr-FR" dirty="0" smtClean="0"/>
              <a:t> en </a:t>
            </a:r>
            <a:r>
              <a:rPr lang="fr-FR" dirty="0" err="1" smtClean="0"/>
              <a:t>Belgium</a:t>
            </a:r>
            <a:r>
              <a:rPr lang="fr-FR" dirty="0" smtClean="0"/>
              <a:t> must </a:t>
            </a:r>
            <a:r>
              <a:rPr lang="fr-FR" dirty="0" err="1" smtClean="0"/>
              <a:t>optimally</a:t>
            </a:r>
            <a:r>
              <a:rPr lang="fr-FR" dirty="0" smtClean="0"/>
              <a:t> </a:t>
            </a:r>
            <a:r>
              <a:rPr lang="fr-FR" dirty="0" err="1" smtClean="0"/>
              <a:t>be</a:t>
            </a:r>
            <a:r>
              <a:rPr lang="fr-FR" dirty="0" smtClean="0"/>
              <a:t> </a:t>
            </a:r>
            <a:r>
              <a:rPr lang="fr-FR" dirty="0" err="1" smtClean="0"/>
              <a:t>at</a:t>
            </a:r>
            <a:r>
              <a:rPr lang="fr-FR" dirty="0" smtClean="0"/>
              <a:t> the service of </a:t>
            </a:r>
            <a:r>
              <a:rPr lang="fr-FR" dirty="0" err="1" smtClean="0"/>
              <a:t>these</a:t>
            </a:r>
            <a:r>
              <a:rPr lang="fr-FR" dirty="0" smtClean="0"/>
              <a:t> </a:t>
            </a:r>
            <a:r>
              <a:rPr lang="fr-FR" dirty="0" err="1" smtClean="0"/>
              <a:t>entities</a:t>
            </a:r>
            <a:r>
              <a:rPr lang="fr-FR" dirty="0" smtClean="0"/>
              <a:t>. </a:t>
            </a:r>
            <a:r>
              <a:rPr lang="fr-FR" dirty="0" err="1" smtClean="0"/>
              <a:t>Where</a:t>
            </a:r>
            <a:r>
              <a:rPr lang="fr-FR" dirty="0" smtClean="0"/>
              <a:t> international organisations </a:t>
            </a:r>
            <a:r>
              <a:rPr lang="fr-FR" dirty="0" err="1" smtClean="0"/>
              <a:t>don’t</a:t>
            </a:r>
            <a:r>
              <a:rPr lang="fr-FR" dirty="0" smtClean="0"/>
              <a:t> </a:t>
            </a:r>
            <a:r>
              <a:rPr lang="fr-FR" dirty="0" err="1" smtClean="0"/>
              <a:t>give</a:t>
            </a:r>
            <a:r>
              <a:rPr lang="fr-FR" dirty="0" smtClean="0"/>
              <a:t> a </a:t>
            </a:r>
            <a:r>
              <a:rPr lang="fr-FR" dirty="0" err="1" smtClean="0"/>
              <a:t>voice</a:t>
            </a:r>
            <a:r>
              <a:rPr lang="fr-FR" dirty="0" smtClean="0"/>
              <a:t> to </a:t>
            </a:r>
            <a:r>
              <a:rPr lang="fr-FR" dirty="0" err="1" smtClean="0"/>
              <a:t>federal</a:t>
            </a:r>
            <a:r>
              <a:rPr lang="fr-FR" dirty="0" smtClean="0"/>
              <a:t> </a:t>
            </a:r>
            <a:r>
              <a:rPr lang="fr-FR" dirty="0" err="1" smtClean="0"/>
              <a:t>entities</a:t>
            </a:r>
            <a:r>
              <a:rPr lang="fr-FR" dirty="0" smtClean="0"/>
              <a:t>, </a:t>
            </a:r>
            <a:r>
              <a:rPr lang="fr-FR" dirty="0" err="1" smtClean="0"/>
              <a:t>Belgium</a:t>
            </a:r>
            <a:r>
              <a:rPr lang="fr-FR" dirty="0" smtClean="0"/>
              <a:t> must </a:t>
            </a:r>
            <a:r>
              <a:rPr lang="fr-FR" dirty="0" err="1" smtClean="0"/>
              <a:t>be</a:t>
            </a:r>
            <a:r>
              <a:rPr lang="fr-FR" dirty="0" smtClean="0"/>
              <a:t> the </a:t>
            </a:r>
            <a:r>
              <a:rPr lang="fr-FR" dirty="0" err="1" smtClean="0"/>
              <a:t>be</a:t>
            </a:r>
            <a:r>
              <a:rPr lang="fr-FR" dirty="0" smtClean="0"/>
              <a:t> </a:t>
            </a:r>
            <a:r>
              <a:rPr lang="fr-FR" i="1" dirty="0" smtClean="0">
                <a:solidFill>
                  <a:srgbClr val="A3171E"/>
                </a:solidFill>
              </a:rPr>
              <a:t>the </a:t>
            </a:r>
            <a:r>
              <a:rPr lang="fr-FR" i="1" dirty="0" err="1" smtClean="0">
                <a:solidFill>
                  <a:srgbClr val="A3171E"/>
                </a:solidFill>
              </a:rPr>
              <a:t>vehicle</a:t>
            </a:r>
            <a:r>
              <a:rPr lang="fr-FR" i="1" dirty="0" smtClean="0">
                <a:solidFill>
                  <a:srgbClr val="A3171E"/>
                </a:solidFill>
              </a:rPr>
              <a:t> </a:t>
            </a:r>
            <a:r>
              <a:rPr lang="fr-FR" dirty="0" err="1" smtClean="0"/>
              <a:t>through</a:t>
            </a:r>
            <a:r>
              <a:rPr lang="fr-FR" dirty="0" smtClean="0"/>
              <a:t> </a:t>
            </a:r>
            <a:r>
              <a:rPr lang="fr-FR" dirty="0" err="1" smtClean="0"/>
              <a:t>which</a:t>
            </a:r>
            <a:r>
              <a:rPr lang="fr-FR" dirty="0" smtClean="0"/>
              <a:t> </a:t>
            </a:r>
            <a:r>
              <a:rPr lang="fr-FR" dirty="0" err="1" smtClean="0"/>
              <a:t>Flanders</a:t>
            </a:r>
            <a:r>
              <a:rPr lang="fr-FR" dirty="0" smtClean="0"/>
              <a:t> </a:t>
            </a:r>
            <a:r>
              <a:rPr lang="fr-FR" dirty="0" err="1" smtClean="0"/>
              <a:t>can</a:t>
            </a:r>
            <a:r>
              <a:rPr lang="fr-FR" dirty="0" smtClean="0"/>
              <a:t> </a:t>
            </a:r>
            <a:r>
              <a:rPr lang="fr-FR" dirty="0" err="1" smtClean="0"/>
              <a:t>achieve</a:t>
            </a:r>
            <a:r>
              <a:rPr lang="fr-FR" dirty="0" smtClean="0"/>
              <a:t> </a:t>
            </a:r>
            <a:r>
              <a:rPr lang="fr-FR" dirty="0" err="1" smtClean="0"/>
              <a:t>her</a:t>
            </a:r>
            <a:r>
              <a:rPr lang="fr-FR" dirty="0" smtClean="0"/>
              <a:t> objectives. </a:t>
            </a:r>
            <a:r>
              <a:rPr lang="fr-FR" u="sng" dirty="0" err="1" smtClean="0"/>
              <a:t>Belgium</a:t>
            </a:r>
            <a:r>
              <a:rPr lang="fr-FR" u="sng" dirty="0" smtClean="0"/>
              <a:t> as a </a:t>
            </a:r>
            <a:r>
              <a:rPr lang="fr-FR" u="sng" dirty="0" err="1" smtClean="0"/>
              <a:t>glove</a:t>
            </a:r>
            <a:r>
              <a:rPr lang="fr-FR" u="sng" dirty="0" smtClean="0"/>
              <a:t> for </a:t>
            </a:r>
            <a:r>
              <a:rPr lang="fr-FR" u="sng" dirty="0" err="1" smtClean="0"/>
              <a:t>Flanders</a:t>
            </a:r>
            <a:r>
              <a:rPr lang="fr-FR" dirty="0" smtClean="0"/>
              <a:t>, to put </a:t>
            </a:r>
            <a:r>
              <a:rPr lang="fr-FR" dirty="0" err="1" smtClean="0"/>
              <a:t>it</a:t>
            </a:r>
            <a:r>
              <a:rPr lang="fr-FR" dirty="0" smtClean="0"/>
              <a:t> </a:t>
            </a:r>
            <a:r>
              <a:rPr lang="fr-FR" dirty="0" err="1" smtClean="0"/>
              <a:t>another</a:t>
            </a:r>
            <a:r>
              <a:rPr lang="fr-FR" dirty="0" smtClean="0"/>
              <a:t> </a:t>
            </a:r>
            <a:r>
              <a:rPr lang="fr-FR" dirty="0" err="1" smtClean="0"/>
              <a:t>way</a:t>
            </a:r>
            <a:r>
              <a:rPr lang="fr-FR" dirty="0" smtClean="0"/>
              <a:t>. </a:t>
            </a:r>
            <a:endParaRPr lang="fr-FR" dirty="0"/>
          </a:p>
        </p:txBody>
      </p:sp>
    </p:spTree>
    <p:extLst>
      <p:ext uri="{BB962C8B-B14F-4D97-AF65-F5344CB8AC3E}">
        <p14:creationId xmlns:p14="http://schemas.microsoft.com/office/powerpoint/2010/main" val="86825220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smtClean="0"/>
              <a:t>Study</a:t>
            </a:r>
            <a:r>
              <a:rPr lang="fr-FR" dirty="0" smtClean="0"/>
              <a:t> 2: </a:t>
            </a:r>
            <a:endParaRPr lang="fr-FR" dirty="0"/>
          </a:p>
        </p:txBody>
      </p:sp>
      <p:sp>
        <p:nvSpPr>
          <p:cNvPr id="3" name="Espace réservé du contenu 2"/>
          <p:cNvSpPr>
            <a:spLocks noGrp="1"/>
          </p:cNvSpPr>
          <p:nvPr>
            <p:ph sz="quarter" idx="13"/>
          </p:nvPr>
        </p:nvSpPr>
        <p:spPr/>
        <p:txBody>
          <a:bodyPr/>
          <a:lstStyle/>
          <a:p>
            <a:r>
              <a:rPr lang="fr-FR" dirty="0" err="1" smtClean="0"/>
              <a:t>Personifications</a:t>
            </a:r>
            <a:r>
              <a:rPr lang="fr-FR" dirty="0" smtClean="0"/>
              <a:t>: 2 types</a:t>
            </a:r>
          </a:p>
          <a:p>
            <a:pPr lvl="1"/>
            <a:r>
              <a:rPr lang="fr-FR" dirty="0" err="1" smtClean="0"/>
              <a:t>Belgium</a:t>
            </a:r>
            <a:r>
              <a:rPr lang="fr-FR" dirty="0" smtClean="0"/>
              <a:t> </a:t>
            </a:r>
            <a:r>
              <a:rPr lang="fr-FR" dirty="0" err="1" smtClean="0"/>
              <a:t>is</a:t>
            </a:r>
            <a:r>
              <a:rPr lang="fr-FR" dirty="0" smtClean="0"/>
              <a:t> a </a:t>
            </a:r>
            <a:r>
              <a:rPr lang="fr-FR" dirty="0" err="1" smtClean="0"/>
              <a:t>person</a:t>
            </a:r>
            <a:endParaRPr lang="fr-FR" dirty="0" smtClean="0"/>
          </a:p>
          <a:p>
            <a:pPr lvl="1"/>
            <a:r>
              <a:rPr lang="fr-FR" dirty="0" smtClean="0"/>
              <a:t>The </a:t>
            </a:r>
            <a:r>
              <a:rPr lang="fr-FR" dirty="0" err="1" smtClean="0"/>
              <a:t>federal</a:t>
            </a:r>
            <a:r>
              <a:rPr lang="fr-FR" dirty="0" smtClean="0"/>
              <a:t> </a:t>
            </a:r>
            <a:r>
              <a:rPr lang="fr-FR" dirty="0" err="1" smtClean="0"/>
              <a:t>entities</a:t>
            </a:r>
            <a:r>
              <a:rPr lang="fr-FR" dirty="0" smtClean="0"/>
              <a:t> are </a:t>
            </a:r>
            <a:r>
              <a:rPr lang="fr-FR" dirty="0" err="1" smtClean="0"/>
              <a:t>persons</a:t>
            </a:r>
            <a:endParaRPr lang="fr-FR" dirty="0" smtClean="0"/>
          </a:p>
        </p:txBody>
      </p:sp>
    </p:spTree>
    <p:extLst>
      <p:ext uri="{BB962C8B-B14F-4D97-AF65-F5344CB8AC3E}">
        <p14:creationId xmlns:p14="http://schemas.microsoft.com/office/powerpoint/2010/main" val="10137781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Structure of the </a:t>
            </a:r>
            <a:r>
              <a:rPr lang="fr-FR" dirty="0" err="1" smtClean="0"/>
              <a:t>presentation</a:t>
            </a:r>
            <a:endParaRPr lang="fr-FR" dirty="0"/>
          </a:p>
        </p:txBody>
      </p:sp>
      <p:sp>
        <p:nvSpPr>
          <p:cNvPr id="3" name="Espace réservé du contenu 2"/>
          <p:cNvSpPr>
            <a:spLocks noGrp="1"/>
          </p:cNvSpPr>
          <p:nvPr>
            <p:ph sz="quarter" idx="13"/>
          </p:nvPr>
        </p:nvSpPr>
        <p:spPr/>
        <p:txBody>
          <a:bodyPr>
            <a:normAutofit/>
          </a:bodyPr>
          <a:lstStyle/>
          <a:p>
            <a:r>
              <a:rPr lang="fr-FR" dirty="0" smtClean="0"/>
              <a:t>Introduction: the </a:t>
            </a:r>
            <a:r>
              <a:rPr lang="fr-FR" dirty="0" err="1" smtClean="0"/>
              <a:t>Belgian</a:t>
            </a:r>
            <a:r>
              <a:rPr lang="fr-FR" dirty="0" smtClean="0"/>
              <a:t> </a:t>
            </a:r>
            <a:r>
              <a:rPr lang="fr-FR" dirty="0" err="1" smtClean="0"/>
              <a:t>political</a:t>
            </a:r>
            <a:r>
              <a:rPr lang="fr-FR" dirty="0" smtClean="0"/>
              <a:t> </a:t>
            </a:r>
            <a:r>
              <a:rPr lang="fr-FR" dirty="0" err="1" smtClean="0"/>
              <a:t>context</a:t>
            </a:r>
            <a:endParaRPr lang="fr-FR" dirty="0" smtClean="0"/>
          </a:p>
          <a:p>
            <a:r>
              <a:rPr lang="fr-FR" dirty="0" err="1" smtClean="0"/>
              <a:t>Study</a:t>
            </a:r>
            <a:r>
              <a:rPr lang="fr-FR" dirty="0" smtClean="0"/>
              <a:t> 1: </a:t>
            </a:r>
            <a:r>
              <a:rPr lang="fr-FR" dirty="0" err="1" smtClean="0"/>
              <a:t>Citizens</a:t>
            </a:r>
            <a:r>
              <a:rPr lang="fr-FR" dirty="0" smtClean="0"/>
              <a:t>’ </a:t>
            </a:r>
            <a:r>
              <a:rPr lang="fr-FR" dirty="0" err="1" smtClean="0"/>
              <a:t>understanding</a:t>
            </a:r>
            <a:r>
              <a:rPr lang="fr-FR" dirty="0" smtClean="0"/>
              <a:t> of </a:t>
            </a:r>
            <a:r>
              <a:rPr lang="fr-FR" dirty="0" err="1" smtClean="0"/>
              <a:t>Belgian</a:t>
            </a:r>
            <a:r>
              <a:rPr lang="fr-FR" dirty="0" smtClean="0"/>
              <a:t> </a:t>
            </a:r>
            <a:r>
              <a:rPr lang="fr-FR" dirty="0" err="1" smtClean="0"/>
              <a:t>federalism</a:t>
            </a:r>
            <a:endParaRPr lang="fr-FR" dirty="0" smtClean="0"/>
          </a:p>
          <a:p>
            <a:r>
              <a:rPr lang="fr-FR" dirty="0" err="1" smtClean="0"/>
              <a:t>Study</a:t>
            </a:r>
            <a:r>
              <a:rPr lang="fr-FR" dirty="0" smtClean="0"/>
              <a:t> 2: </a:t>
            </a:r>
            <a:r>
              <a:rPr lang="fr-FR" dirty="0" err="1" smtClean="0"/>
              <a:t>Political</a:t>
            </a:r>
            <a:r>
              <a:rPr lang="fr-FR" dirty="0" smtClean="0"/>
              <a:t> parties’ </a:t>
            </a:r>
            <a:r>
              <a:rPr lang="fr-FR" dirty="0" err="1" smtClean="0"/>
              <a:t>manifestos</a:t>
            </a:r>
            <a:r>
              <a:rPr lang="fr-FR" dirty="0" smtClean="0"/>
              <a:t> (2007 </a:t>
            </a:r>
            <a:r>
              <a:rPr lang="fr-FR" dirty="0" err="1" smtClean="0"/>
              <a:t>federal</a:t>
            </a:r>
            <a:r>
              <a:rPr lang="fr-FR" dirty="0" smtClean="0"/>
              <a:t> </a:t>
            </a:r>
            <a:r>
              <a:rPr lang="fr-FR" dirty="0" err="1" smtClean="0"/>
              <a:t>elections</a:t>
            </a:r>
            <a:r>
              <a:rPr lang="fr-FR" dirty="0" smtClean="0"/>
              <a:t>)</a:t>
            </a:r>
          </a:p>
          <a:p>
            <a:r>
              <a:rPr lang="fr-FR" dirty="0" smtClean="0"/>
              <a:t>Discussion: </a:t>
            </a:r>
            <a:r>
              <a:rPr lang="fr-FR" dirty="0" err="1" smtClean="0"/>
              <a:t>comparing</a:t>
            </a:r>
            <a:r>
              <a:rPr lang="fr-FR" dirty="0" smtClean="0"/>
              <a:t> the </a:t>
            </a:r>
            <a:r>
              <a:rPr lang="fr-FR" dirty="0" err="1" smtClean="0"/>
              <a:t>results</a:t>
            </a:r>
            <a:endParaRPr lang="fr-FR" dirty="0" smtClean="0"/>
          </a:p>
          <a:p>
            <a:pPr lvl="1"/>
            <a:endParaRPr lang="fr-FR" dirty="0" smtClean="0"/>
          </a:p>
          <a:p>
            <a:endParaRPr lang="fr-FR" dirty="0"/>
          </a:p>
        </p:txBody>
      </p:sp>
    </p:spTree>
    <p:extLst>
      <p:ext uri="{BB962C8B-B14F-4D97-AF65-F5344CB8AC3E}">
        <p14:creationId xmlns:p14="http://schemas.microsoft.com/office/powerpoint/2010/main" val="178486108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sz="quarter" idx="13"/>
          </p:nvPr>
        </p:nvSpPr>
        <p:spPr/>
        <p:txBody>
          <a:bodyPr>
            <a:normAutofit fontScale="92500" lnSpcReduction="10000"/>
          </a:bodyPr>
          <a:lstStyle/>
          <a:p>
            <a:r>
              <a:rPr lang="fr-FR" dirty="0" err="1" smtClean="0"/>
              <a:t>Belgium</a:t>
            </a:r>
            <a:r>
              <a:rPr lang="fr-FR" dirty="0" smtClean="0"/>
              <a:t> </a:t>
            </a:r>
            <a:r>
              <a:rPr lang="fr-FR" dirty="0" err="1" smtClean="0"/>
              <a:t>is</a:t>
            </a:r>
            <a:r>
              <a:rPr lang="fr-FR" dirty="0" smtClean="0"/>
              <a:t> a </a:t>
            </a:r>
            <a:r>
              <a:rPr lang="fr-FR" dirty="0" err="1" smtClean="0"/>
              <a:t>person</a:t>
            </a:r>
            <a:endParaRPr lang="fr-FR" dirty="0" smtClean="0"/>
          </a:p>
          <a:p>
            <a:pPr lvl="1"/>
            <a:r>
              <a:rPr lang="fr-FR" dirty="0" err="1" smtClean="0"/>
              <a:t>Neutral</a:t>
            </a:r>
            <a:r>
              <a:rPr lang="fr-FR" dirty="0" smtClean="0"/>
              <a:t> use</a:t>
            </a:r>
          </a:p>
          <a:p>
            <a:pPr lvl="2"/>
            <a:r>
              <a:rPr lang="fr-FR" dirty="0"/>
              <a:t>L</a:t>
            </a:r>
            <a:r>
              <a:rPr lang="fr-FR" dirty="0" smtClean="0"/>
              <a:t>a </a:t>
            </a:r>
            <a:r>
              <a:rPr lang="fr-FR" dirty="0"/>
              <a:t>Belgique </a:t>
            </a:r>
            <a:r>
              <a:rPr lang="fr-FR" i="1" dirty="0"/>
              <a:t>a la </a:t>
            </a:r>
            <a:r>
              <a:rPr lang="fr-FR" i="1" dirty="0">
                <a:solidFill>
                  <a:schemeClr val="accent2">
                    <a:lumMod val="75000"/>
                  </a:schemeClr>
                </a:solidFill>
              </a:rPr>
              <a:t>responsabilité morale </a:t>
            </a:r>
            <a:r>
              <a:rPr lang="fr-FR" dirty="0"/>
              <a:t>de propager ces valeurs de solidarité, de paix et de stabilité en dehors de notre continent. (</a:t>
            </a:r>
            <a:r>
              <a:rPr lang="fr-FR" b="1" dirty="0" smtClean="0">
                <a:solidFill>
                  <a:schemeClr val="accent4">
                    <a:lumMod val="75000"/>
                  </a:schemeClr>
                </a:solidFill>
              </a:rPr>
              <a:t>MR</a:t>
            </a:r>
            <a:r>
              <a:rPr lang="fr-FR" dirty="0" smtClean="0"/>
              <a:t>)</a:t>
            </a:r>
            <a:endParaRPr lang="fr-FR" sz="3000" dirty="0"/>
          </a:p>
          <a:p>
            <a:pPr lvl="2"/>
            <a:r>
              <a:rPr lang="fr-FR" dirty="0"/>
              <a:t>De </a:t>
            </a:r>
            <a:r>
              <a:rPr lang="fr-FR" dirty="0" err="1"/>
              <a:t>Belgische</a:t>
            </a:r>
            <a:r>
              <a:rPr lang="fr-FR" dirty="0"/>
              <a:t> </a:t>
            </a:r>
            <a:r>
              <a:rPr lang="fr-FR" dirty="0" err="1"/>
              <a:t>overheid</a:t>
            </a:r>
            <a:r>
              <a:rPr lang="fr-FR" dirty="0"/>
              <a:t> </a:t>
            </a:r>
            <a:r>
              <a:rPr lang="fr-FR" i="1" dirty="0"/>
              <a:t>kan </a:t>
            </a:r>
            <a:r>
              <a:rPr lang="fr-FR" i="1" dirty="0" err="1">
                <a:solidFill>
                  <a:srgbClr val="A3171E"/>
                </a:solidFill>
              </a:rPr>
              <a:t>zelf</a:t>
            </a:r>
            <a:r>
              <a:rPr lang="fr-FR" i="1" dirty="0">
                <a:solidFill>
                  <a:srgbClr val="A3171E"/>
                </a:solidFill>
              </a:rPr>
              <a:t> </a:t>
            </a:r>
            <a:r>
              <a:rPr lang="fr-FR" i="1" dirty="0" err="1">
                <a:solidFill>
                  <a:srgbClr val="A3171E"/>
                </a:solidFill>
              </a:rPr>
              <a:t>het</a:t>
            </a:r>
            <a:r>
              <a:rPr lang="fr-FR" i="1" dirty="0">
                <a:solidFill>
                  <a:srgbClr val="A3171E"/>
                </a:solidFill>
              </a:rPr>
              <a:t> </a:t>
            </a:r>
            <a:r>
              <a:rPr lang="fr-FR" i="1" dirty="0" err="1">
                <a:solidFill>
                  <a:srgbClr val="A3171E"/>
                </a:solidFill>
              </a:rPr>
              <a:t>goede</a:t>
            </a:r>
            <a:r>
              <a:rPr lang="fr-FR" i="1" dirty="0">
                <a:solidFill>
                  <a:srgbClr val="A3171E"/>
                </a:solidFill>
              </a:rPr>
              <a:t> </a:t>
            </a:r>
            <a:r>
              <a:rPr lang="fr-FR" i="1" dirty="0" err="1">
                <a:solidFill>
                  <a:srgbClr val="A3171E"/>
                </a:solidFill>
              </a:rPr>
              <a:t>voorbeeld</a:t>
            </a:r>
            <a:r>
              <a:rPr lang="fr-FR" i="1" dirty="0">
                <a:solidFill>
                  <a:srgbClr val="A3171E"/>
                </a:solidFill>
              </a:rPr>
              <a:t> </a:t>
            </a:r>
            <a:r>
              <a:rPr lang="fr-FR" i="1" dirty="0" err="1"/>
              <a:t>geven</a:t>
            </a:r>
            <a:r>
              <a:rPr lang="fr-FR" i="1" dirty="0"/>
              <a:t> </a:t>
            </a:r>
            <a:r>
              <a:rPr lang="fr-FR" dirty="0" err="1"/>
              <a:t>door</a:t>
            </a:r>
            <a:r>
              <a:rPr lang="fr-FR" dirty="0"/>
              <a:t> </a:t>
            </a:r>
            <a:r>
              <a:rPr lang="fr-FR" dirty="0" err="1"/>
              <a:t>enkel</a:t>
            </a:r>
            <a:r>
              <a:rPr lang="fr-FR" dirty="0"/>
              <a:t> </a:t>
            </a:r>
            <a:r>
              <a:rPr lang="fr-FR" dirty="0" err="1"/>
              <a:t>duurzaam</a:t>
            </a:r>
            <a:r>
              <a:rPr lang="fr-FR" dirty="0"/>
              <a:t> </a:t>
            </a:r>
            <a:r>
              <a:rPr lang="fr-FR" dirty="0" err="1"/>
              <a:t>gekapt</a:t>
            </a:r>
            <a:r>
              <a:rPr lang="fr-FR" dirty="0"/>
              <a:t> </a:t>
            </a:r>
            <a:r>
              <a:rPr lang="fr-FR" dirty="0" err="1"/>
              <a:t>hout</a:t>
            </a:r>
            <a:r>
              <a:rPr lang="fr-FR" dirty="0"/>
              <a:t> te </a:t>
            </a:r>
            <a:r>
              <a:rPr lang="fr-FR" dirty="0" err="1"/>
              <a:t>gebruiken</a:t>
            </a:r>
            <a:r>
              <a:rPr lang="fr-FR" dirty="0"/>
              <a:t> en te </a:t>
            </a:r>
            <a:r>
              <a:rPr lang="fr-FR" dirty="0" err="1"/>
              <a:t>promoten</a:t>
            </a:r>
            <a:r>
              <a:rPr lang="fr-FR" dirty="0"/>
              <a:t>. </a:t>
            </a:r>
            <a:endParaRPr lang="fr-FR" dirty="0" smtClean="0"/>
          </a:p>
          <a:p>
            <a:pPr lvl="1"/>
            <a:r>
              <a:rPr lang="fr-FR" dirty="0" err="1" smtClean="0"/>
              <a:t>Further</a:t>
            </a:r>
            <a:r>
              <a:rPr lang="fr-FR" dirty="0" smtClean="0"/>
              <a:t> </a:t>
            </a:r>
            <a:r>
              <a:rPr lang="fr-FR" dirty="0" err="1" smtClean="0"/>
              <a:t>specifications</a:t>
            </a:r>
            <a:endParaRPr lang="fr-FR" dirty="0" smtClean="0"/>
          </a:p>
          <a:p>
            <a:pPr lvl="2"/>
            <a:r>
              <a:rPr lang="fr-FR" dirty="0" err="1" smtClean="0"/>
              <a:t>Belgium</a:t>
            </a:r>
            <a:r>
              <a:rPr lang="fr-FR" dirty="0" smtClean="0"/>
              <a:t> </a:t>
            </a:r>
            <a:r>
              <a:rPr lang="fr-FR" dirty="0" err="1" smtClean="0"/>
              <a:t>is</a:t>
            </a:r>
            <a:r>
              <a:rPr lang="fr-FR" dirty="0" smtClean="0"/>
              <a:t> a sportsman</a:t>
            </a:r>
          </a:p>
          <a:p>
            <a:pPr lvl="3"/>
            <a:endParaRPr lang="fr-FR" dirty="0" smtClean="0"/>
          </a:p>
        </p:txBody>
      </p:sp>
    </p:spTree>
    <p:extLst>
      <p:ext uri="{BB962C8B-B14F-4D97-AF65-F5344CB8AC3E}">
        <p14:creationId xmlns:p14="http://schemas.microsoft.com/office/powerpoint/2010/main" val="18623431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slides/slide4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sz="quarter" idx="13"/>
          </p:nvPr>
        </p:nvSpPr>
        <p:spPr/>
        <p:txBody>
          <a:bodyPr>
            <a:normAutofit fontScale="70000" lnSpcReduction="20000"/>
          </a:bodyPr>
          <a:lstStyle/>
          <a:p>
            <a:r>
              <a:rPr lang="fr-FR" dirty="0" err="1" smtClean="0"/>
              <a:t>Belgium</a:t>
            </a:r>
            <a:r>
              <a:rPr lang="fr-FR" dirty="0" smtClean="0"/>
              <a:t> </a:t>
            </a:r>
            <a:r>
              <a:rPr lang="fr-FR" dirty="0" err="1" smtClean="0"/>
              <a:t>is</a:t>
            </a:r>
            <a:r>
              <a:rPr lang="fr-FR" dirty="0" smtClean="0"/>
              <a:t> a </a:t>
            </a:r>
            <a:r>
              <a:rPr lang="fr-FR" dirty="0" err="1" smtClean="0"/>
              <a:t>person</a:t>
            </a:r>
            <a:endParaRPr lang="fr-FR" dirty="0" smtClean="0"/>
          </a:p>
          <a:p>
            <a:pPr lvl="1"/>
            <a:r>
              <a:rPr lang="fr-FR" dirty="0" err="1"/>
              <a:t>We</a:t>
            </a:r>
            <a:r>
              <a:rPr lang="fr-FR" dirty="0"/>
              <a:t> </a:t>
            </a:r>
            <a:r>
              <a:rPr lang="fr-FR" dirty="0" err="1"/>
              <a:t>kregen</a:t>
            </a:r>
            <a:r>
              <a:rPr lang="fr-FR" dirty="0"/>
              <a:t> </a:t>
            </a:r>
            <a:r>
              <a:rPr lang="fr-FR" dirty="0" err="1"/>
              <a:t>een</a:t>
            </a:r>
            <a:r>
              <a:rPr lang="fr-FR" dirty="0"/>
              <a:t> </a:t>
            </a:r>
            <a:r>
              <a:rPr lang="fr-FR" dirty="0" err="1"/>
              <a:t>staat</a:t>
            </a:r>
            <a:r>
              <a:rPr lang="fr-FR" dirty="0"/>
              <a:t> </a:t>
            </a:r>
            <a:r>
              <a:rPr lang="fr-FR" i="1" dirty="0"/>
              <a:t>in </a:t>
            </a:r>
            <a:r>
              <a:rPr lang="fr-FR" i="1" dirty="0" err="1"/>
              <a:t>ademnood</a:t>
            </a:r>
            <a:r>
              <a:rPr lang="fr-FR" dirty="0"/>
              <a:t>, die er niet </a:t>
            </a:r>
            <a:r>
              <a:rPr lang="fr-FR" dirty="0" err="1"/>
              <a:t>meer</a:t>
            </a:r>
            <a:r>
              <a:rPr lang="fr-FR" dirty="0"/>
              <a:t> in </a:t>
            </a:r>
            <a:r>
              <a:rPr lang="fr-FR" dirty="0" err="1"/>
              <a:t>slaagt</a:t>
            </a:r>
            <a:r>
              <a:rPr lang="fr-FR" dirty="0"/>
              <a:t> om </a:t>
            </a:r>
            <a:r>
              <a:rPr lang="fr-FR" dirty="0" err="1"/>
              <a:t>zijn</a:t>
            </a:r>
            <a:r>
              <a:rPr lang="fr-FR" dirty="0"/>
              <a:t> </a:t>
            </a:r>
            <a:r>
              <a:rPr lang="fr-FR" dirty="0" err="1"/>
              <a:t>essentiële</a:t>
            </a:r>
            <a:r>
              <a:rPr lang="fr-FR" dirty="0"/>
              <a:t> </a:t>
            </a:r>
            <a:r>
              <a:rPr lang="fr-FR" dirty="0" err="1"/>
              <a:t>functies</a:t>
            </a:r>
            <a:r>
              <a:rPr lang="fr-FR" dirty="0"/>
              <a:t> in te </a:t>
            </a:r>
            <a:r>
              <a:rPr lang="fr-FR" dirty="0" err="1"/>
              <a:t>vullen</a:t>
            </a:r>
            <a:r>
              <a:rPr lang="fr-FR" dirty="0"/>
              <a:t>. (CD&amp;V) </a:t>
            </a:r>
            <a:endParaRPr lang="fr-FR" dirty="0" smtClean="0"/>
          </a:p>
          <a:p>
            <a:pPr lvl="1"/>
            <a:r>
              <a:rPr lang="fr-FR" dirty="0" err="1" smtClean="0"/>
              <a:t>Further</a:t>
            </a:r>
            <a:r>
              <a:rPr lang="fr-FR" dirty="0" smtClean="0"/>
              <a:t> </a:t>
            </a:r>
            <a:r>
              <a:rPr lang="fr-FR" dirty="0" err="1" smtClean="0"/>
              <a:t>specifications</a:t>
            </a:r>
            <a:endParaRPr lang="fr-FR" dirty="0" smtClean="0"/>
          </a:p>
          <a:p>
            <a:pPr lvl="2"/>
            <a:r>
              <a:rPr lang="fr-FR" dirty="0" err="1" smtClean="0"/>
              <a:t>Belgium</a:t>
            </a:r>
            <a:r>
              <a:rPr lang="fr-FR" dirty="0" smtClean="0"/>
              <a:t> </a:t>
            </a:r>
            <a:r>
              <a:rPr lang="fr-FR" dirty="0" err="1" smtClean="0"/>
              <a:t>is</a:t>
            </a:r>
            <a:r>
              <a:rPr lang="fr-FR" dirty="0" smtClean="0"/>
              <a:t> a sportsman</a:t>
            </a:r>
          </a:p>
          <a:p>
            <a:pPr lvl="3"/>
            <a:r>
              <a:rPr lang="fr-FR" dirty="0" smtClean="0"/>
              <a:t>Van </a:t>
            </a:r>
            <a:r>
              <a:rPr lang="fr-FR" dirty="0"/>
              <a:t>de</a:t>
            </a:r>
            <a:r>
              <a:rPr lang="fr-FR" b="1" dirty="0"/>
              <a:t> </a:t>
            </a:r>
            <a:r>
              <a:rPr lang="fr-FR" b="1" dirty="0" err="1"/>
              <a:t>kopgroep</a:t>
            </a:r>
            <a:r>
              <a:rPr lang="fr-FR" dirty="0"/>
              <a:t> </a:t>
            </a:r>
            <a:r>
              <a:rPr lang="fr-FR" dirty="0" err="1"/>
              <a:t>is</a:t>
            </a:r>
            <a:r>
              <a:rPr lang="fr-FR" dirty="0"/>
              <a:t> </a:t>
            </a:r>
            <a:r>
              <a:rPr lang="fr-FR" dirty="0" err="1"/>
              <a:t>België</a:t>
            </a:r>
            <a:r>
              <a:rPr lang="fr-FR" dirty="0"/>
              <a:t> </a:t>
            </a:r>
            <a:r>
              <a:rPr lang="fr-FR" dirty="0" err="1"/>
              <a:t>weggezakt</a:t>
            </a:r>
            <a:r>
              <a:rPr lang="fr-FR" dirty="0"/>
              <a:t> </a:t>
            </a:r>
            <a:r>
              <a:rPr lang="fr-FR" dirty="0" err="1"/>
              <a:t>naar</a:t>
            </a:r>
            <a:r>
              <a:rPr lang="fr-FR" dirty="0"/>
              <a:t> de </a:t>
            </a:r>
            <a:r>
              <a:rPr lang="fr-FR" dirty="0" err="1"/>
              <a:t>middenmoot</a:t>
            </a:r>
            <a:r>
              <a:rPr lang="fr-FR" dirty="0"/>
              <a:t> van de </a:t>
            </a:r>
            <a:r>
              <a:rPr lang="fr-FR" dirty="0" err="1"/>
              <a:t>Europese</a:t>
            </a:r>
            <a:r>
              <a:rPr lang="fr-FR" dirty="0"/>
              <a:t> </a:t>
            </a:r>
            <a:r>
              <a:rPr lang="fr-FR" dirty="0" err="1"/>
              <a:t>landen</a:t>
            </a:r>
            <a:r>
              <a:rPr lang="fr-FR" dirty="0"/>
              <a:t> (CD&amp;</a:t>
            </a:r>
            <a:r>
              <a:rPr lang="fr-FR" dirty="0" smtClean="0"/>
              <a:t>V) </a:t>
            </a:r>
          </a:p>
          <a:p>
            <a:pPr lvl="3"/>
            <a:r>
              <a:rPr lang="fr-FR" dirty="0"/>
              <a:t>Van </a:t>
            </a:r>
            <a:r>
              <a:rPr lang="fr-FR" dirty="0" err="1"/>
              <a:t>een</a:t>
            </a:r>
            <a:r>
              <a:rPr lang="fr-FR" dirty="0"/>
              <a:t> </a:t>
            </a:r>
            <a:r>
              <a:rPr lang="fr-FR" dirty="0" err="1"/>
              <a:t>absoluut</a:t>
            </a:r>
            <a:r>
              <a:rPr lang="fr-FR" dirty="0"/>
              <a:t> </a:t>
            </a:r>
            <a:r>
              <a:rPr lang="fr-FR" dirty="0" err="1"/>
              <a:t>topland</a:t>
            </a:r>
            <a:r>
              <a:rPr lang="fr-FR" dirty="0"/>
              <a:t> </a:t>
            </a:r>
            <a:r>
              <a:rPr lang="fr-FR" dirty="0" err="1"/>
              <a:t>zijn</a:t>
            </a:r>
            <a:r>
              <a:rPr lang="fr-FR" dirty="0"/>
              <a:t> </a:t>
            </a:r>
            <a:r>
              <a:rPr lang="fr-FR" dirty="0" err="1"/>
              <a:t>we</a:t>
            </a:r>
            <a:r>
              <a:rPr lang="fr-FR" dirty="0"/>
              <a:t> </a:t>
            </a:r>
            <a:r>
              <a:rPr lang="fr-FR" dirty="0" err="1"/>
              <a:t>geleidelijk</a:t>
            </a:r>
            <a:r>
              <a:rPr lang="fr-FR" dirty="0"/>
              <a:t> </a:t>
            </a:r>
            <a:r>
              <a:rPr lang="fr-FR" dirty="0" err="1"/>
              <a:t>aan</a:t>
            </a:r>
            <a:r>
              <a:rPr lang="fr-FR" dirty="0"/>
              <a:t> </a:t>
            </a:r>
            <a:r>
              <a:rPr lang="fr-FR" dirty="0" err="1"/>
              <a:t>weggezakt</a:t>
            </a:r>
            <a:r>
              <a:rPr lang="fr-FR" dirty="0"/>
              <a:t> </a:t>
            </a:r>
            <a:r>
              <a:rPr lang="fr-FR" dirty="0" err="1"/>
              <a:t>naar</a:t>
            </a:r>
            <a:r>
              <a:rPr lang="fr-FR" dirty="0"/>
              <a:t> de </a:t>
            </a:r>
            <a:r>
              <a:rPr lang="fr-FR" dirty="0" err="1"/>
              <a:t>staart</a:t>
            </a:r>
            <a:r>
              <a:rPr lang="fr-FR" dirty="0"/>
              <a:t> van </a:t>
            </a:r>
            <a:r>
              <a:rPr lang="fr-FR" dirty="0" err="1"/>
              <a:t>het</a:t>
            </a:r>
            <a:r>
              <a:rPr lang="fr-FR" dirty="0"/>
              <a:t> </a:t>
            </a:r>
            <a:r>
              <a:rPr lang="fr-FR" dirty="0" err="1"/>
              <a:t>koppeloton</a:t>
            </a:r>
            <a:r>
              <a:rPr lang="fr-FR" dirty="0"/>
              <a:t> </a:t>
            </a:r>
            <a:r>
              <a:rPr lang="fr-FR" dirty="0" smtClean="0"/>
              <a:t>(CD&amp;V)</a:t>
            </a:r>
          </a:p>
          <a:p>
            <a:pPr lvl="3"/>
            <a:r>
              <a:rPr lang="fr-FR" dirty="0" err="1"/>
              <a:t>Het</a:t>
            </a:r>
            <a:r>
              <a:rPr lang="fr-FR" dirty="0"/>
              <a:t> </a:t>
            </a:r>
            <a:r>
              <a:rPr lang="fr-FR" dirty="0" err="1"/>
              <a:t>federaie</a:t>
            </a:r>
            <a:r>
              <a:rPr lang="fr-FR" dirty="0"/>
              <a:t> niveau </a:t>
            </a:r>
            <a:r>
              <a:rPr lang="fr-FR" dirty="0" err="1"/>
              <a:t>presteert</a:t>
            </a:r>
            <a:r>
              <a:rPr lang="fr-FR" dirty="0"/>
              <a:t> </a:t>
            </a:r>
            <a:r>
              <a:rPr lang="fr-FR" dirty="0" err="1"/>
              <a:t>ondermaats</a:t>
            </a:r>
            <a:r>
              <a:rPr lang="fr-FR" dirty="0"/>
              <a:t> en kan de </a:t>
            </a:r>
            <a:r>
              <a:rPr lang="fr-FR" dirty="0" err="1"/>
              <a:t>uitdagingen</a:t>
            </a:r>
            <a:r>
              <a:rPr lang="fr-FR" dirty="0"/>
              <a:t> van de </a:t>
            </a:r>
            <a:r>
              <a:rPr lang="fr-FR" dirty="0" err="1"/>
              <a:t>globalisering</a:t>
            </a:r>
            <a:r>
              <a:rPr lang="fr-FR" dirty="0"/>
              <a:t> niet </a:t>
            </a:r>
            <a:r>
              <a:rPr lang="fr-FR" dirty="0" err="1"/>
              <a:t>aan</a:t>
            </a:r>
            <a:r>
              <a:rPr lang="fr-FR" dirty="0"/>
              <a:t>. (NVA</a:t>
            </a:r>
            <a:r>
              <a:rPr lang="fr-FR" dirty="0" smtClean="0"/>
              <a:t>)</a:t>
            </a:r>
          </a:p>
          <a:p>
            <a:pPr lvl="3"/>
            <a:r>
              <a:rPr lang="fr-FR" dirty="0" err="1"/>
              <a:t>Aangezien</a:t>
            </a:r>
            <a:r>
              <a:rPr lang="fr-FR" dirty="0"/>
              <a:t> </a:t>
            </a:r>
            <a:r>
              <a:rPr lang="fr-FR" dirty="0" err="1"/>
              <a:t>België</a:t>
            </a:r>
            <a:r>
              <a:rPr lang="fr-FR" dirty="0"/>
              <a:t> </a:t>
            </a:r>
            <a:r>
              <a:rPr lang="fr-FR" dirty="0" err="1"/>
              <a:t>nog</a:t>
            </a:r>
            <a:r>
              <a:rPr lang="fr-FR" dirty="0"/>
              <a:t> </a:t>
            </a:r>
            <a:r>
              <a:rPr lang="fr-FR" dirty="0" err="1"/>
              <a:t>steeds</a:t>
            </a:r>
            <a:r>
              <a:rPr lang="fr-FR" dirty="0"/>
              <a:t> </a:t>
            </a:r>
            <a:r>
              <a:rPr lang="fr-FR" dirty="0" err="1"/>
              <a:t>ruim</a:t>
            </a:r>
            <a:r>
              <a:rPr lang="fr-FR" dirty="0"/>
              <a:t> </a:t>
            </a:r>
            <a:r>
              <a:rPr lang="fr-FR" i="1" dirty="0" err="1">
                <a:solidFill>
                  <a:srgbClr val="A3171E"/>
                </a:solidFill>
              </a:rPr>
              <a:t>aan</a:t>
            </a:r>
            <a:r>
              <a:rPr lang="fr-FR" i="1" dirty="0">
                <a:solidFill>
                  <a:srgbClr val="A3171E"/>
                </a:solidFill>
              </a:rPr>
              <a:t> kop </a:t>
            </a:r>
            <a:r>
              <a:rPr lang="fr-FR" i="1" dirty="0" err="1">
                <a:solidFill>
                  <a:srgbClr val="A3171E"/>
                </a:solidFill>
              </a:rPr>
              <a:t>staat</a:t>
            </a:r>
            <a:r>
              <a:rPr lang="fr-FR" i="1" dirty="0">
                <a:solidFill>
                  <a:srgbClr val="A3171E"/>
                </a:solidFill>
              </a:rPr>
              <a:t> </a:t>
            </a:r>
            <a:r>
              <a:rPr lang="fr-FR" dirty="0"/>
              <a:t>in de </a:t>
            </a:r>
            <a:r>
              <a:rPr lang="fr-FR" dirty="0" err="1"/>
              <a:t>rangschikking</a:t>
            </a:r>
            <a:r>
              <a:rPr lang="fr-FR" dirty="0"/>
              <a:t> van de fiscale </a:t>
            </a:r>
            <a:r>
              <a:rPr lang="fr-FR" dirty="0" err="1"/>
              <a:t>druk</a:t>
            </a:r>
            <a:r>
              <a:rPr lang="fr-FR" dirty="0"/>
              <a:t>, </a:t>
            </a:r>
            <a:r>
              <a:rPr lang="fr-FR" dirty="0" err="1"/>
              <a:t>zijn</a:t>
            </a:r>
            <a:r>
              <a:rPr lang="fr-FR" dirty="0"/>
              <a:t> </a:t>
            </a:r>
            <a:r>
              <a:rPr lang="fr-FR" dirty="0" err="1"/>
              <a:t>nieuwe</a:t>
            </a:r>
            <a:r>
              <a:rPr lang="fr-FR" dirty="0"/>
              <a:t> </a:t>
            </a:r>
            <a:r>
              <a:rPr lang="fr-FR" dirty="0" err="1"/>
              <a:t>belastingen</a:t>
            </a:r>
            <a:r>
              <a:rPr lang="fr-FR" dirty="0"/>
              <a:t> of </a:t>
            </a:r>
            <a:r>
              <a:rPr lang="fr-FR" dirty="0" err="1"/>
              <a:t>verhogingen</a:t>
            </a:r>
            <a:r>
              <a:rPr lang="fr-FR" dirty="0"/>
              <a:t> </a:t>
            </a:r>
            <a:r>
              <a:rPr lang="fr-FR" dirty="0" err="1"/>
              <a:t>onaanvaardbaar</a:t>
            </a:r>
            <a:r>
              <a:rPr lang="fr-FR" dirty="0"/>
              <a:t>. (VB) </a:t>
            </a:r>
          </a:p>
          <a:p>
            <a:pPr lvl="3"/>
            <a:endParaRPr lang="fr-FR" dirty="0"/>
          </a:p>
          <a:p>
            <a:pPr lvl="3"/>
            <a:endParaRPr lang="fr-FR" dirty="0" smtClean="0"/>
          </a:p>
          <a:p>
            <a:pPr lvl="3"/>
            <a:endParaRPr lang="fr-FR" dirty="0" smtClean="0"/>
          </a:p>
        </p:txBody>
      </p:sp>
    </p:spTree>
    <p:extLst>
      <p:ext uri="{BB962C8B-B14F-4D97-AF65-F5344CB8AC3E}">
        <p14:creationId xmlns:p14="http://schemas.microsoft.com/office/powerpoint/2010/main" val="20115164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slides/slide4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sz="quarter" idx="13"/>
          </p:nvPr>
        </p:nvSpPr>
        <p:spPr/>
        <p:txBody>
          <a:bodyPr>
            <a:normAutofit fontScale="70000" lnSpcReduction="20000"/>
          </a:bodyPr>
          <a:lstStyle/>
          <a:p>
            <a:r>
              <a:rPr lang="fr-FR" dirty="0" err="1" smtClean="0"/>
              <a:t>Belgium</a:t>
            </a:r>
            <a:r>
              <a:rPr lang="fr-FR" dirty="0" smtClean="0"/>
              <a:t> </a:t>
            </a:r>
            <a:r>
              <a:rPr lang="fr-FR" dirty="0" err="1" smtClean="0"/>
              <a:t>is</a:t>
            </a:r>
            <a:r>
              <a:rPr lang="fr-FR" dirty="0" smtClean="0"/>
              <a:t> a </a:t>
            </a:r>
            <a:r>
              <a:rPr lang="fr-FR" dirty="0" err="1" smtClean="0"/>
              <a:t>person</a:t>
            </a:r>
            <a:endParaRPr lang="fr-FR" dirty="0" smtClean="0"/>
          </a:p>
          <a:p>
            <a:pPr lvl="1"/>
            <a:r>
              <a:rPr lang="fr-FR" dirty="0" err="1"/>
              <a:t>We</a:t>
            </a:r>
            <a:r>
              <a:rPr lang="fr-FR" dirty="0"/>
              <a:t> </a:t>
            </a:r>
            <a:r>
              <a:rPr lang="fr-FR" dirty="0" err="1"/>
              <a:t>kregen</a:t>
            </a:r>
            <a:r>
              <a:rPr lang="fr-FR" dirty="0"/>
              <a:t> </a:t>
            </a:r>
            <a:r>
              <a:rPr lang="fr-FR" dirty="0" err="1"/>
              <a:t>een</a:t>
            </a:r>
            <a:r>
              <a:rPr lang="fr-FR" dirty="0"/>
              <a:t> </a:t>
            </a:r>
            <a:r>
              <a:rPr lang="fr-FR" dirty="0" err="1"/>
              <a:t>staat</a:t>
            </a:r>
            <a:r>
              <a:rPr lang="fr-FR" dirty="0"/>
              <a:t> </a:t>
            </a:r>
            <a:r>
              <a:rPr lang="fr-FR" i="1" dirty="0"/>
              <a:t>in </a:t>
            </a:r>
            <a:r>
              <a:rPr lang="fr-FR" i="1" dirty="0" err="1"/>
              <a:t>ademnood</a:t>
            </a:r>
            <a:r>
              <a:rPr lang="fr-FR" dirty="0"/>
              <a:t>, die er niet </a:t>
            </a:r>
            <a:r>
              <a:rPr lang="fr-FR" dirty="0" err="1"/>
              <a:t>meer</a:t>
            </a:r>
            <a:r>
              <a:rPr lang="fr-FR" dirty="0"/>
              <a:t> in </a:t>
            </a:r>
            <a:r>
              <a:rPr lang="fr-FR" dirty="0" err="1"/>
              <a:t>slaagt</a:t>
            </a:r>
            <a:r>
              <a:rPr lang="fr-FR" dirty="0"/>
              <a:t> om </a:t>
            </a:r>
            <a:r>
              <a:rPr lang="fr-FR" dirty="0" err="1"/>
              <a:t>zijn</a:t>
            </a:r>
            <a:r>
              <a:rPr lang="fr-FR" dirty="0"/>
              <a:t> </a:t>
            </a:r>
            <a:r>
              <a:rPr lang="fr-FR" dirty="0" err="1"/>
              <a:t>essentiële</a:t>
            </a:r>
            <a:r>
              <a:rPr lang="fr-FR" dirty="0"/>
              <a:t> </a:t>
            </a:r>
            <a:r>
              <a:rPr lang="fr-FR" dirty="0" err="1"/>
              <a:t>functies</a:t>
            </a:r>
            <a:r>
              <a:rPr lang="fr-FR" dirty="0"/>
              <a:t> in te </a:t>
            </a:r>
            <a:r>
              <a:rPr lang="fr-FR" dirty="0" err="1"/>
              <a:t>vullen</a:t>
            </a:r>
            <a:r>
              <a:rPr lang="fr-FR" dirty="0"/>
              <a:t>. (CD&amp;V) </a:t>
            </a:r>
            <a:endParaRPr lang="fr-FR" dirty="0" smtClean="0"/>
          </a:p>
          <a:p>
            <a:pPr lvl="1"/>
            <a:r>
              <a:rPr lang="fr-FR" dirty="0" err="1" smtClean="0"/>
              <a:t>Further</a:t>
            </a:r>
            <a:r>
              <a:rPr lang="fr-FR" dirty="0" smtClean="0"/>
              <a:t> </a:t>
            </a:r>
            <a:r>
              <a:rPr lang="fr-FR" dirty="0" err="1" smtClean="0"/>
              <a:t>specifications</a:t>
            </a:r>
            <a:endParaRPr lang="fr-FR" dirty="0" smtClean="0"/>
          </a:p>
          <a:p>
            <a:pPr lvl="2"/>
            <a:r>
              <a:rPr lang="fr-FR" dirty="0" err="1" smtClean="0"/>
              <a:t>Belgium</a:t>
            </a:r>
            <a:r>
              <a:rPr lang="fr-FR" dirty="0" smtClean="0"/>
              <a:t> </a:t>
            </a:r>
            <a:r>
              <a:rPr lang="fr-FR" dirty="0" err="1" smtClean="0"/>
              <a:t>is</a:t>
            </a:r>
            <a:r>
              <a:rPr lang="fr-FR" dirty="0" smtClean="0"/>
              <a:t> a sportsman</a:t>
            </a:r>
          </a:p>
          <a:p>
            <a:pPr lvl="3"/>
            <a:r>
              <a:rPr lang="fr-FR" dirty="0" smtClean="0"/>
              <a:t>Van </a:t>
            </a:r>
            <a:r>
              <a:rPr lang="fr-FR" dirty="0"/>
              <a:t>de</a:t>
            </a:r>
            <a:r>
              <a:rPr lang="fr-FR" b="1" dirty="0"/>
              <a:t> </a:t>
            </a:r>
            <a:r>
              <a:rPr lang="fr-FR" b="1" dirty="0" err="1"/>
              <a:t>kopgroep</a:t>
            </a:r>
            <a:r>
              <a:rPr lang="fr-FR" dirty="0"/>
              <a:t> </a:t>
            </a:r>
            <a:r>
              <a:rPr lang="fr-FR" dirty="0" err="1"/>
              <a:t>is</a:t>
            </a:r>
            <a:r>
              <a:rPr lang="fr-FR" dirty="0"/>
              <a:t> </a:t>
            </a:r>
            <a:r>
              <a:rPr lang="fr-FR" dirty="0" err="1"/>
              <a:t>België</a:t>
            </a:r>
            <a:r>
              <a:rPr lang="fr-FR" dirty="0"/>
              <a:t> </a:t>
            </a:r>
            <a:r>
              <a:rPr lang="fr-FR" dirty="0" err="1"/>
              <a:t>weggezakt</a:t>
            </a:r>
            <a:r>
              <a:rPr lang="fr-FR" dirty="0"/>
              <a:t> </a:t>
            </a:r>
            <a:r>
              <a:rPr lang="fr-FR" dirty="0" err="1"/>
              <a:t>naar</a:t>
            </a:r>
            <a:r>
              <a:rPr lang="fr-FR" dirty="0"/>
              <a:t> de </a:t>
            </a:r>
            <a:r>
              <a:rPr lang="fr-FR" dirty="0" err="1"/>
              <a:t>middenmoot</a:t>
            </a:r>
            <a:r>
              <a:rPr lang="fr-FR" dirty="0"/>
              <a:t> van de </a:t>
            </a:r>
            <a:r>
              <a:rPr lang="fr-FR" dirty="0" err="1"/>
              <a:t>Europese</a:t>
            </a:r>
            <a:r>
              <a:rPr lang="fr-FR" dirty="0"/>
              <a:t> </a:t>
            </a:r>
            <a:r>
              <a:rPr lang="fr-FR" dirty="0" err="1"/>
              <a:t>landen</a:t>
            </a:r>
            <a:r>
              <a:rPr lang="fr-FR" dirty="0"/>
              <a:t> (CD&amp;</a:t>
            </a:r>
            <a:r>
              <a:rPr lang="fr-FR" dirty="0" smtClean="0"/>
              <a:t>V) </a:t>
            </a:r>
          </a:p>
          <a:p>
            <a:pPr lvl="3"/>
            <a:r>
              <a:rPr lang="fr-FR" dirty="0"/>
              <a:t>Van </a:t>
            </a:r>
            <a:r>
              <a:rPr lang="fr-FR" dirty="0" err="1"/>
              <a:t>een</a:t>
            </a:r>
            <a:r>
              <a:rPr lang="fr-FR" dirty="0"/>
              <a:t> </a:t>
            </a:r>
            <a:r>
              <a:rPr lang="fr-FR" dirty="0" err="1"/>
              <a:t>absoluut</a:t>
            </a:r>
            <a:r>
              <a:rPr lang="fr-FR" dirty="0"/>
              <a:t> </a:t>
            </a:r>
            <a:r>
              <a:rPr lang="fr-FR" dirty="0" err="1"/>
              <a:t>topland</a:t>
            </a:r>
            <a:r>
              <a:rPr lang="fr-FR" dirty="0"/>
              <a:t> </a:t>
            </a:r>
            <a:r>
              <a:rPr lang="fr-FR" dirty="0" err="1"/>
              <a:t>zijn</a:t>
            </a:r>
            <a:r>
              <a:rPr lang="fr-FR" dirty="0"/>
              <a:t> </a:t>
            </a:r>
            <a:r>
              <a:rPr lang="fr-FR" dirty="0" err="1"/>
              <a:t>we</a:t>
            </a:r>
            <a:r>
              <a:rPr lang="fr-FR" dirty="0"/>
              <a:t> </a:t>
            </a:r>
            <a:r>
              <a:rPr lang="fr-FR" dirty="0" err="1"/>
              <a:t>geleidelijk</a:t>
            </a:r>
            <a:r>
              <a:rPr lang="fr-FR" dirty="0"/>
              <a:t> </a:t>
            </a:r>
            <a:r>
              <a:rPr lang="fr-FR" dirty="0" err="1"/>
              <a:t>aan</a:t>
            </a:r>
            <a:r>
              <a:rPr lang="fr-FR" dirty="0"/>
              <a:t> </a:t>
            </a:r>
            <a:r>
              <a:rPr lang="fr-FR" dirty="0" err="1"/>
              <a:t>weggezakt</a:t>
            </a:r>
            <a:r>
              <a:rPr lang="fr-FR" dirty="0"/>
              <a:t> </a:t>
            </a:r>
            <a:r>
              <a:rPr lang="fr-FR" dirty="0" err="1"/>
              <a:t>naar</a:t>
            </a:r>
            <a:r>
              <a:rPr lang="fr-FR" dirty="0"/>
              <a:t> de </a:t>
            </a:r>
            <a:r>
              <a:rPr lang="fr-FR" dirty="0" err="1"/>
              <a:t>staart</a:t>
            </a:r>
            <a:r>
              <a:rPr lang="fr-FR" dirty="0"/>
              <a:t> van </a:t>
            </a:r>
            <a:r>
              <a:rPr lang="fr-FR" dirty="0" err="1"/>
              <a:t>het</a:t>
            </a:r>
            <a:r>
              <a:rPr lang="fr-FR" dirty="0"/>
              <a:t> </a:t>
            </a:r>
            <a:r>
              <a:rPr lang="fr-FR" dirty="0" err="1"/>
              <a:t>koppeloton</a:t>
            </a:r>
            <a:r>
              <a:rPr lang="fr-FR" dirty="0"/>
              <a:t> </a:t>
            </a:r>
            <a:r>
              <a:rPr lang="fr-FR" dirty="0" smtClean="0"/>
              <a:t>(CD&amp;V)</a:t>
            </a:r>
          </a:p>
          <a:p>
            <a:pPr lvl="3"/>
            <a:r>
              <a:rPr lang="fr-FR" dirty="0" err="1"/>
              <a:t>Het</a:t>
            </a:r>
            <a:r>
              <a:rPr lang="fr-FR" dirty="0"/>
              <a:t> </a:t>
            </a:r>
            <a:r>
              <a:rPr lang="fr-FR" dirty="0" err="1"/>
              <a:t>federaie</a:t>
            </a:r>
            <a:r>
              <a:rPr lang="fr-FR" dirty="0"/>
              <a:t> niveau </a:t>
            </a:r>
            <a:r>
              <a:rPr lang="fr-FR" dirty="0" err="1"/>
              <a:t>presteert</a:t>
            </a:r>
            <a:r>
              <a:rPr lang="fr-FR" dirty="0"/>
              <a:t> </a:t>
            </a:r>
            <a:r>
              <a:rPr lang="fr-FR" dirty="0" err="1"/>
              <a:t>ondermaats</a:t>
            </a:r>
            <a:r>
              <a:rPr lang="fr-FR" dirty="0"/>
              <a:t> en kan de </a:t>
            </a:r>
            <a:r>
              <a:rPr lang="fr-FR" dirty="0" err="1"/>
              <a:t>uitdagingen</a:t>
            </a:r>
            <a:r>
              <a:rPr lang="fr-FR" dirty="0"/>
              <a:t> van de </a:t>
            </a:r>
            <a:r>
              <a:rPr lang="fr-FR" dirty="0" err="1"/>
              <a:t>globalisering</a:t>
            </a:r>
            <a:r>
              <a:rPr lang="fr-FR" dirty="0"/>
              <a:t> niet </a:t>
            </a:r>
            <a:r>
              <a:rPr lang="fr-FR" dirty="0" err="1"/>
              <a:t>aan</a:t>
            </a:r>
            <a:r>
              <a:rPr lang="fr-FR" dirty="0"/>
              <a:t>. (NVA</a:t>
            </a:r>
            <a:r>
              <a:rPr lang="fr-FR" dirty="0" smtClean="0"/>
              <a:t>)</a:t>
            </a:r>
          </a:p>
          <a:p>
            <a:pPr lvl="3"/>
            <a:r>
              <a:rPr lang="fr-FR" dirty="0" err="1"/>
              <a:t>Aangezien</a:t>
            </a:r>
            <a:r>
              <a:rPr lang="fr-FR" dirty="0"/>
              <a:t> </a:t>
            </a:r>
            <a:r>
              <a:rPr lang="fr-FR" dirty="0" err="1"/>
              <a:t>België</a:t>
            </a:r>
            <a:r>
              <a:rPr lang="fr-FR" dirty="0"/>
              <a:t> </a:t>
            </a:r>
            <a:r>
              <a:rPr lang="fr-FR" dirty="0" err="1"/>
              <a:t>nog</a:t>
            </a:r>
            <a:r>
              <a:rPr lang="fr-FR" dirty="0"/>
              <a:t> </a:t>
            </a:r>
            <a:r>
              <a:rPr lang="fr-FR" dirty="0" err="1"/>
              <a:t>steeds</a:t>
            </a:r>
            <a:r>
              <a:rPr lang="fr-FR" dirty="0"/>
              <a:t> </a:t>
            </a:r>
            <a:r>
              <a:rPr lang="fr-FR" dirty="0" err="1"/>
              <a:t>ruim</a:t>
            </a:r>
            <a:r>
              <a:rPr lang="fr-FR" dirty="0"/>
              <a:t> </a:t>
            </a:r>
            <a:r>
              <a:rPr lang="fr-FR" i="1" dirty="0" err="1">
                <a:solidFill>
                  <a:srgbClr val="A3171E"/>
                </a:solidFill>
              </a:rPr>
              <a:t>aan</a:t>
            </a:r>
            <a:r>
              <a:rPr lang="fr-FR" i="1" dirty="0">
                <a:solidFill>
                  <a:srgbClr val="A3171E"/>
                </a:solidFill>
              </a:rPr>
              <a:t> kop </a:t>
            </a:r>
            <a:r>
              <a:rPr lang="fr-FR" i="1" dirty="0" err="1">
                <a:solidFill>
                  <a:srgbClr val="A3171E"/>
                </a:solidFill>
              </a:rPr>
              <a:t>staat</a:t>
            </a:r>
            <a:r>
              <a:rPr lang="fr-FR" i="1" dirty="0">
                <a:solidFill>
                  <a:srgbClr val="A3171E"/>
                </a:solidFill>
              </a:rPr>
              <a:t> </a:t>
            </a:r>
            <a:r>
              <a:rPr lang="fr-FR" dirty="0"/>
              <a:t>in de </a:t>
            </a:r>
            <a:r>
              <a:rPr lang="fr-FR" dirty="0" err="1"/>
              <a:t>rangschikking</a:t>
            </a:r>
            <a:r>
              <a:rPr lang="fr-FR" dirty="0"/>
              <a:t> van de fiscale </a:t>
            </a:r>
            <a:r>
              <a:rPr lang="fr-FR" dirty="0" err="1"/>
              <a:t>druk</a:t>
            </a:r>
            <a:r>
              <a:rPr lang="fr-FR" dirty="0"/>
              <a:t>, </a:t>
            </a:r>
            <a:r>
              <a:rPr lang="fr-FR" dirty="0" err="1"/>
              <a:t>zijn</a:t>
            </a:r>
            <a:r>
              <a:rPr lang="fr-FR" dirty="0"/>
              <a:t> </a:t>
            </a:r>
            <a:r>
              <a:rPr lang="fr-FR" dirty="0" err="1"/>
              <a:t>nieuwe</a:t>
            </a:r>
            <a:r>
              <a:rPr lang="fr-FR" dirty="0"/>
              <a:t> </a:t>
            </a:r>
            <a:r>
              <a:rPr lang="fr-FR" dirty="0" err="1"/>
              <a:t>belastingen</a:t>
            </a:r>
            <a:r>
              <a:rPr lang="fr-FR" dirty="0"/>
              <a:t> of </a:t>
            </a:r>
            <a:r>
              <a:rPr lang="fr-FR" dirty="0" err="1"/>
              <a:t>verhogingen</a:t>
            </a:r>
            <a:r>
              <a:rPr lang="fr-FR" dirty="0"/>
              <a:t> </a:t>
            </a:r>
            <a:r>
              <a:rPr lang="fr-FR" dirty="0" err="1"/>
              <a:t>onaanvaardbaar</a:t>
            </a:r>
            <a:r>
              <a:rPr lang="fr-FR" dirty="0"/>
              <a:t>. (VB) </a:t>
            </a:r>
          </a:p>
          <a:p>
            <a:pPr lvl="3"/>
            <a:endParaRPr lang="fr-FR" dirty="0" smtClean="0"/>
          </a:p>
          <a:p>
            <a:pPr lvl="3"/>
            <a:endParaRPr lang="fr-FR" dirty="0" smtClean="0"/>
          </a:p>
        </p:txBody>
      </p:sp>
    </p:spTree>
    <p:extLst>
      <p:ext uri="{BB962C8B-B14F-4D97-AF65-F5344CB8AC3E}">
        <p14:creationId xmlns:p14="http://schemas.microsoft.com/office/powerpoint/2010/main" val="876665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slides/slide4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sz="quarter" idx="13"/>
          </p:nvPr>
        </p:nvSpPr>
        <p:spPr/>
        <p:txBody>
          <a:bodyPr>
            <a:normAutofit/>
          </a:bodyPr>
          <a:lstStyle/>
          <a:p>
            <a:r>
              <a:rPr lang="fr-FR" dirty="0" err="1" smtClean="0"/>
              <a:t>Belgium</a:t>
            </a:r>
            <a:r>
              <a:rPr lang="fr-FR" dirty="0" smtClean="0"/>
              <a:t> </a:t>
            </a:r>
            <a:r>
              <a:rPr lang="fr-FR" dirty="0" err="1" smtClean="0"/>
              <a:t>is</a:t>
            </a:r>
            <a:r>
              <a:rPr lang="fr-FR" dirty="0" smtClean="0"/>
              <a:t> a </a:t>
            </a:r>
            <a:r>
              <a:rPr lang="fr-FR" dirty="0" err="1" smtClean="0"/>
              <a:t>person</a:t>
            </a:r>
            <a:endParaRPr lang="fr-FR" dirty="0" smtClean="0"/>
          </a:p>
          <a:p>
            <a:pPr lvl="1"/>
            <a:r>
              <a:rPr lang="fr-FR" dirty="0" err="1" smtClean="0"/>
              <a:t>Belgium</a:t>
            </a:r>
            <a:r>
              <a:rPr lang="fr-FR" dirty="0" smtClean="0"/>
              <a:t> </a:t>
            </a:r>
            <a:r>
              <a:rPr lang="fr-FR" dirty="0" err="1" smtClean="0"/>
              <a:t>is</a:t>
            </a:r>
            <a:r>
              <a:rPr lang="fr-FR" dirty="0" smtClean="0"/>
              <a:t> a sportsman</a:t>
            </a:r>
          </a:p>
          <a:p>
            <a:pPr lvl="1"/>
            <a:r>
              <a:rPr lang="fr-FR" dirty="0" err="1"/>
              <a:t>Waar</a:t>
            </a:r>
            <a:r>
              <a:rPr lang="fr-FR" dirty="0"/>
              <a:t> </a:t>
            </a:r>
            <a:r>
              <a:rPr lang="fr-FR" dirty="0" err="1"/>
              <a:t>België</a:t>
            </a:r>
            <a:r>
              <a:rPr lang="fr-FR" dirty="0"/>
              <a:t> de </a:t>
            </a:r>
            <a:r>
              <a:rPr lang="fr-FR" dirty="0" err="1"/>
              <a:t>laatste</a:t>
            </a:r>
            <a:r>
              <a:rPr lang="fr-FR" dirty="0"/>
              <a:t> </a:t>
            </a:r>
            <a:r>
              <a:rPr lang="fr-FR" dirty="0" err="1"/>
              <a:t>jaren</a:t>
            </a:r>
            <a:r>
              <a:rPr lang="fr-FR" dirty="0"/>
              <a:t> </a:t>
            </a:r>
            <a:r>
              <a:rPr lang="fr-FR" dirty="0" err="1"/>
              <a:t>inzake</a:t>
            </a:r>
            <a:r>
              <a:rPr lang="fr-FR" dirty="0"/>
              <a:t> </a:t>
            </a:r>
            <a:r>
              <a:rPr lang="fr-FR" dirty="0" err="1"/>
              <a:t>competitiviteit</a:t>
            </a:r>
            <a:r>
              <a:rPr lang="fr-FR" dirty="0"/>
              <a:t>, </a:t>
            </a:r>
            <a:r>
              <a:rPr lang="fr-FR" dirty="0" err="1"/>
              <a:t>exportaandeel</a:t>
            </a:r>
            <a:r>
              <a:rPr lang="fr-FR" dirty="0"/>
              <a:t>, directe </a:t>
            </a:r>
            <a:r>
              <a:rPr lang="fr-FR" dirty="0" err="1"/>
              <a:t>buitenlandse</a:t>
            </a:r>
            <a:r>
              <a:rPr lang="fr-FR" dirty="0"/>
              <a:t> </a:t>
            </a:r>
            <a:r>
              <a:rPr lang="fr-FR" dirty="0" err="1"/>
              <a:t>investeringen</a:t>
            </a:r>
            <a:r>
              <a:rPr lang="fr-FR" dirty="0"/>
              <a:t> </a:t>
            </a:r>
            <a:r>
              <a:rPr lang="fr-FR" dirty="0" err="1"/>
              <a:t>globaal</a:t>
            </a:r>
            <a:r>
              <a:rPr lang="fr-FR" dirty="0"/>
              <a:t> </a:t>
            </a:r>
            <a:r>
              <a:rPr lang="fr-FR" dirty="0" err="1"/>
              <a:t>daalt</a:t>
            </a:r>
            <a:r>
              <a:rPr lang="fr-FR" dirty="0"/>
              <a:t> in </a:t>
            </a:r>
            <a:r>
              <a:rPr lang="fr-FR" dirty="0" err="1"/>
              <a:t>verschillende</a:t>
            </a:r>
            <a:r>
              <a:rPr lang="fr-FR" dirty="0"/>
              <a:t> internationale </a:t>
            </a:r>
            <a:r>
              <a:rPr lang="fr-FR" dirty="0" err="1"/>
              <a:t>ranglijsten</a:t>
            </a:r>
            <a:r>
              <a:rPr lang="fr-FR" dirty="0"/>
              <a:t>, zou </a:t>
            </a:r>
            <a:r>
              <a:rPr lang="fr-FR" dirty="0" err="1"/>
              <a:t>Vlaanderen</a:t>
            </a:r>
            <a:r>
              <a:rPr lang="fr-FR" dirty="0"/>
              <a:t> in de </a:t>
            </a:r>
            <a:r>
              <a:rPr lang="fr-FR" dirty="0" err="1"/>
              <a:t>ranglijst</a:t>
            </a:r>
            <a:r>
              <a:rPr lang="fr-FR" dirty="0"/>
              <a:t> van </a:t>
            </a:r>
            <a:r>
              <a:rPr lang="fr-FR" dirty="0" err="1"/>
              <a:t>het</a:t>
            </a:r>
            <a:r>
              <a:rPr lang="fr-FR" dirty="0"/>
              <a:t> World </a:t>
            </a:r>
            <a:r>
              <a:rPr lang="fr-FR" dirty="0" err="1"/>
              <a:t>Economic</a:t>
            </a:r>
            <a:r>
              <a:rPr lang="fr-FR" dirty="0"/>
              <a:t> Forum </a:t>
            </a:r>
            <a:r>
              <a:rPr lang="fr-FR" dirty="0" err="1"/>
              <a:t>behoren</a:t>
            </a:r>
            <a:r>
              <a:rPr lang="fr-FR" dirty="0"/>
              <a:t> </a:t>
            </a:r>
            <a:r>
              <a:rPr lang="fr-FR" dirty="0" err="1"/>
              <a:t>tot</a:t>
            </a:r>
            <a:r>
              <a:rPr lang="fr-FR" dirty="0"/>
              <a:t> </a:t>
            </a:r>
            <a:r>
              <a:rPr lang="fr-FR" dirty="0" err="1"/>
              <a:t>het</a:t>
            </a:r>
            <a:r>
              <a:rPr lang="fr-FR" dirty="0"/>
              <a:t> </a:t>
            </a:r>
            <a:r>
              <a:rPr lang="fr-FR" b="1" dirty="0" err="1"/>
              <a:t>koppeloton</a:t>
            </a:r>
            <a:r>
              <a:rPr lang="fr-FR" b="1" dirty="0"/>
              <a:t> </a:t>
            </a:r>
            <a:r>
              <a:rPr lang="fr-FR" dirty="0"/>
              <a:t>(CD&amp;V) </a:t>
            </a:r>
          </a:p>
          <a:p>
            <a:pPr lvl="1"/>
            <a:endParaRPr lang="fr-FR" dirty="0" smtClean="0"/>
          </a:p>
          <a:p>
            <a:pPr lvl="3"/>
            <a:endParaRPr lang="fr-FR" dirty="0" smtClean="0"/>
          </a:p>
        </p:txBody>
      </p:sp>
    </p:spTree>
    <p:extLst>
      <p:ext uri="{BB962C8B-B14F-4D97-AF65-F5344CB8AC3E}">
        <p14:creationId xmlns:p14="http://schemas.microsoft.com/office/powerpoint/2010/main" val="12757347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slides/slide4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sz="quarter" idx="13"/>
          </p:nvPr>
        </p:nvSpPr>
        <p:spPr/>
        <p:txBody>
          <a:bodyPr>
            <a:normAutofit/>
          </a:bodyPr>
          <a:lstStyle/>
          <a:p>
            <a:r>
              <a:rPr lang="fr-FR" dirty="0" err="1" smtClean="0"/>
              <a:t>Belgium</a:t>
            </a:r>
            <a:r>
              <a:rPr lang="fr-FR" dirty="0" smtClean="0"/>
              <a:t> </a:t>
            </a:r>
            <a:r>
              <a:rPr lang="fr-FR" dirty="0" err="1" smtClean="0"/>
              <a:t>is</a:t>
            </a:r>
            <a:r>
              <a:rPr lang="fr-FR" dirty="0" smtClean="0"/>
              <a:t> a </a:t>
            </a:r>
            <a:r>
              <a:rPr lang="fr-FR" dirty="0" err="1" smtClean="0"/>
              <a:t>person</a:t>
            </a:r>
            <a:endParaRPr lang="fr-FR" dirty="0" smtClean="0"/>
          </a:p>
          <a:p>
            <a:pPr lvl="1"/>
            <a:r>
              <a:rPr lang="fr-FR" sz="2800" dirty="0" err="1">
                <a:solidFill>
                  <a:srgbClr val="000000"/>
                </a:solidFill>
                <a:latin typeface="Lucida Grande"/>
                <a:ea typeface="Lucida Grande"/>
                <a:cs typeface="Lucida Grande"/>
              </a:rPr>
              <a:t>t</a:t>
            </a:r>
            <a:r>
              <a:rPr lang="fr-FR" sz="2800" dirty="0">
                <a:solidFill>
                  <a:srgbClr val="000000"/>
                </a:solidFill>
                <a:latin typeface="Lucida Grande"/>
                <a:ea typeface="Lucida Grande"/>
                <a:cs typeface="Lucida Grande"/>
              </a:rPr>
              <a:t> </a:t>
            </a:r>
            <a:r>
              <a:rPr lang="fr-FR" sz="2800" dirty="0" err="1">
                <a:solidFill>
                  <a:srgbClr val="000000"/>
                </a:solidFill>
                <a:latin typeface="Lucida Grande"/>
                <a:ea typeface="Lucida Grande"/>
                <a:cs typeface="Lucida Grande"/>
              </a:rPr>
              <a:t>is</a:t>
            </a:r>
            <a:r>
              <a:rPr lang="fr-FR" sz="2800" dirty="0">
                <a:solidFill>
                  <a:srgbClr val="000000"/>
                </a:solidFill>
                <a:latin typeface="Lucida Grande"/>
                <a:ea typeface="Lucida Grande"/>
                <a:cs typeface="Lucida Grande"/>
              </a:rPr>
              <a:t> </a:t>
            </a:r>
            <a:r>
              <a:rPr lang="fr-FR" sz="2800" dirty="0" err="1">
                <a:solidFill>
                  <a:srgbClr val="000000"/>
                </a:solidFill>
                <a:latin typeface="Lucida Grande"/>
                <a:ea typeface="Lucida Grande"/>
                <a:cs typeface="Lucida Grande"/>
              </a:rPr>
              <a:t>duidelijk</a:t>
            </a:r>
            <a:r>
              <a:rPr lang="fr-FR" sz="2800" dirty="0">
                <a:solidFill>
                  <a:srgbClr val="000000"/>
                </a:solidFill>
                <a:latin typeface="Lucida Grande"/>
                <a:ea typeface="Lucida Grande"/>
                <a:cs typeface="Lucida Grande"/>
              </a:rPr>
              <a:t> </a:t>
            </a:r>
            <a:r>
              <a:rPr lang="fr-FR" sz="2800" dirty="0" err="1">
                <a:solidFill>
                  <a:srgbClr val="000000"/>
                </a:solidFill>
                <a:latin typeface="Lucida Grande"/>
                <a:ea typeface="Lucida Grande"/>
                <a:cs typeface="Lucida Grande"/>
              </a:rPr>
              <a:t>dat</a:t>
            </a:r>
            <a:r>
              <a:rPr lang="fr-FR" sz="2800" dirty="0">
                <a:solidFill>
                  <a:srgbClr val="000000"/>
                </a:solidFill>
                <a:latin typeface="Lucida Grande"/>
                <a:ea typeface="Lucida Grande"/>
                <a:cs typeface="Lucida Grande"/>
              </a:rPr>
              <a:t> </a:t>
            </a:r>
            <a:r>
              <a:rPr lang="fr-FR" sz="2800" dirty="0" err="1">
                <a:solidFill>
                  <a:srgbClr val="000000"/>
                </a:solidFill>
                <a:latin typeface="Lucida Grande"/>
                <a:ea typeface="Lucida Grande"/>
                <a:cs typeface="Lucida Grande"/>
              </a:rPr>
              <a:t>een</a:t>
            </a:r>
            <a:r>
              <a:rPr lang="fr-FR" sz="2800" dirty="0">
                <a:solidFill>
                  <a:srgbClr val="000000"/>
                </a:solidFill>
                <a:latin typeface="Lucida Grande"/>
                <a:ea typeface="Lucida Grande"/>
                <a:cs typeface="Lucida Grande"/>
              </a:rPr>
              <a:t> '</a:t>
            </a:r>
            <a:r>
              <a:rPr lang="fr-FR" sz="2800" dirty="0" err="1">
                <a:solidFill>
                  <a:srgbClr val="000000"/>
                </a:solidFill>
                <a:latin typeface="Lucida Grande"/>
                <a:ea typeface="Lucida Grande"/>
                <a:cs typeface="Lucida Grande"/>
              </a:rPr>
              <a:t>Belgisch</a:t>
            </a:r>
            <a:r>
              <a:rPr lang="fr-FR" sz="2800" dirty="0">
                <a:solidFill>
                  <a:srgbClr val="000000"/>
                </a:solidFill>
                <a:latin typeface="Lucida Grande"/>
                <a:ea typeface="Lucida Grande"/>
                <a:cs typeface="Lucida Grande"/>
              </a:rPr>
              <a:t>' team </a:t>
            </a:r>
            <a:r>
              <a:rPr lang="fr-FR" sz="2800" dirty="0" err="1">
                <a:solidFill>
                  <a:srgbClr val="000000"/>
                </a:solidFill>
                <a:latin typeface="Lucida Grande"/>
                <a:ea typeface="Lucida Grande"/>
                <a:cs typeface="Lucida Grande"/>
              </a:rPr>
              <a:t>het</a:t>
            </a:r>
            <a:r>
              <a:rPr lang="fr-FR" sz="2800" dirty="0">
                <a:solidFill>
                  <a:srgbClr val="000000"/>
                </a:solidFill>
                <a:latin typeface="Lucida Grande"/>
                <a:ea typeface="Lucida Grande"/>
                <a:cs typeface="Lucida Grande"/>
              </a:rPr>
              <a:t> </a:t>
            </a:r>
            <a:r>
              <a:rPr lang="fr-FR" sz="2800" dirty="0" err="1">
                <a:solidFill>
                  <a:srgbClr val="000000"/>
                </a:solidFill>
                <a:latin typeface="Lucida Grande"/>
                <a:ea typeface="Lucida Grande"/>
                <a:cs typeface="Lucida Grande"/>
              </a:rPr>
              <a:t>nooit</a:t>
            </a:r>
            <a:r>
              <a:rPr lang="fr-FR" sz="2800" dirty="0">
                <a:solidFill>
                  <a:srgbClr val="000000"/>
                </a:solidFill>
                <a:latin typeface="Lucida Grande"/>
                <a:ea typeface="Lucida Grande"/>
                <a:cs typeface="Lucida Grande"/>
              </a:rPr>
              <a:t> </a:t>
            </a:r>
            <a:r>
              <a:rPr lang="fr-FR" sz="2800" dirty="0" err="1">
                <a:solidFill>
                  <a:srgbClr val="000000"/>
                </a:solidFill>
                <a:latin typeface="Lucida Grande"/>
                <a:ea typeface="Lucida Grande"/>
                <a:cs typeface="Lucida Grande"/>
              </a:rPr>
              <a:t>eens</a:t>
            </a:r>
            <a:r>
              <a:rPr lang="fr-FR" sz="2800" dirty="0">
                <a:solidFill>
                  <a:srgbClr val="000000"/>
                </a:solidFill>
                <a:latin typeface="Lucida Grande"/>
                <a:ea typeface="Lucida Grande"/>
                <a:cs typeface="Lucida Grande"/>
              </a:rPr>
              <a:t> </a:t>
            </a:r>
            <a:r>
              <a:rPr lang="fr-FR" sz="2800" dirty="0" err="1">
                <a:solidFill>
                  <a:srgbClr val="000000"/>
                </a:solidFill>
                <a:latin typeface="Lucida Grande"/>
                <a:ea typeface="Lucida Grande"/>
                <a:cs typeface="Lucida Grande"/>
              </a:rPr>
              <a:t>zal</a:t>
            </a:r>
            <a:r>
              <a:rPr lang="fr-FR" sz="2800" dirty="0">
                <a:solidFill>
                  <a:srgbClr val="000000"/>
                </a:solidFill>
                <a:latin typeface="Lucida Grande"/>
                <a:ea typeface="Lucida Grande"/>
                <a:cs typeface="Lucida Grande"/>
              </a:rPr>
              <a:t> </a:t>
            </a:r>
            <a:r>
              <a:rPr lang="fr-FR" sz="2800" dirty="0" err="1">
                <a:solidFill>
                  <a:srgbClr val="000000"/>
                </a:solidFill>
                <a:latin typeface="Lucida Grande"/>
                <a:ea typeface="Lucida Grande"/>
                <a:cs typeface="Lucida Grande"/>
              </a:rPr>
              <a:t>raken</a:t>
            </a:r>
            <a:r>
              <a:rPr lang="fr-FR" sz="2800" dirty="0">
                <a:solidFill>
                  <a:srgbClr val="000000"/>
                </a:solidFill>
                <a:latin typeface="Lucida Grande"/>
                <a:ea typeface="Lucida Grande"/>
                <a:cs typeface="Lucida Grande"/>
              </a:rPr>
              <a:t> over de </a:t>
            </a:r>
            <a:r>
              <a:rPr lang="fr-FR" sz="2800" dirty="0" err="1">
                <a:solidFill>
                  <a:srgbClr val="000000"/>
                </a:solidFill>
                <a:latin typeface="Lucida Grande"/>
                <a:ea typeface="Lucida Grande"/>
                <a:cs typeface="Lucida Grande"/>
              </a:rPr>
              <a:t>precieze</a:t>
            </a:r>
            <a:r>
              <a:rPr lang="fr-FR" sz="2800" dirty="0">
                <a:solidFill>
                  <a:srgbClr val="000000"/>
                </a:solidFill>
                <a:latin typeface="Lucida Grande"/>
                <a:ea typeface="Lucida Grande"/>
                <a:cs typeface="Lucida Grande"/>
              </a:rPr>
              <a:t> </a:t>
            </a:r>
            <a:r>
              <a:rPr lang="fr-FR" sz="2800" dirty="0" err="1">
                <a:solidFill>
                  <a:srgbClr val="000000"/>
                </a:solidFill>
                <a:latin typeface="Lucida Grande"/>
                <a:ea typeface="Lucida Grande"/>
                <a:cs typeface="Lucida Grande"/>
              </a:rPr>
              <a:t>omvang</a:t>
            </a:r>
            <a:r>
              <a:rPr lang="fr-FR" sz="2800" dirty="0">
                <a:solidFill>
                  <a:srgbClr val="000000"/>
                </a:solidFill>
                <a:latin typeface="Lucida Grande"/>
                <a:ea typeface="Lucida Grande"/>
                <a:cs typeface="Lucida Grande"/>
              </a:rPr>
              <a:t> van de </a:t>
            </a:r>
            <a:r>
              <a:rPr lang="fr-FR" sz="2800" dirty="0" err="1">
                <a:solidFill>
                  <a:srgbClr val="000000"/>
                </a:solidFill>
                <a:latin typeface="Lucida Grande"/>
                <a:ea typeface="Lucida Grande"/>
                <a:cs typeface="Lucida Grande"/>
              </a:rPr>
              <a:t>transfers</a:t>
            </a:r>
            <a:r>
              <a:rPr lang="fr-FR" sz="2800" dirty="0">
                <a:solidFill>
                  <a:srgbClr val="000000"/>
                </a:solidFill>
                <a:latin typeface="Lucida Grande"/>
                <a:ea typeface="Lucida Grande"/>
                <a:cs typeface="Lucida Grande"/>
              </a:rPr>
              <a:t>, maar </a:t>
            </a:r>
            <a:r>
              <a:rPr lang="fr-FR" sz="2800" dirty="0" err="1">
                <a:solidFill>
                  <a:srgbClr val="000000"/>
                </a:solidFill>
                <a:latin typeface="Lucida Grande"/>
                <a:ea typeface="Lucida Grande"/>
                <a:cs typeface="Lucida Grande"/>
              </a:rPr>
              <a:t>dat</a:t>
            </a:r>
            <a:r>
              <a:rPr lang="fr-FR" sz="2800" dirty="0">
                <a:solidFill>
                  <a:srgbClr val="000000"/>
                </a:solidFill>
                <a:latin typeface="Lucida Grande"/>
                <a:ea typeface="Lucida Grande"/>
                <a:cs typeface="Lucida Grande"/>
              </a:rPr>
              <a:t> </a:t>
            </a:r>
            <a:r>
              <a:rPr lang="fr-FR" sz="2800" dirty="0" err="1">
                <a:solidFill>
                  <a:srgbClr val="000000"/>
                </a:solidFill>
                <a:latin typeface="Lucida Grande"/>
                <a:ea typeface="Lucida Grande"/>
                <a:cs typeface="Lucida Grande"/>
              </a:rPr>
              <a:t>is</a:t>
            </a:r>
            <a:r>
              <a:rPr lang="fr-FR" sz="2800" dirty="0">
                <a:solidFill>
                  <a:srgbClr val="000000"/>
                </a:solidFill>
                <a:latin typeface="Lucida Grande"/>
                <a:ea typeface="Lucida Grande"/>
                <a:cs typeface="Lucida Grande"/>
              </a:rPr>
              <a:t> niet de </a:t>
            </a:r>
            <a:r>
              <a:rPr lang="fr-FR" sz="2800" dirty="0" err="1">
                <a:solidFill>
                  <a:srgbClr val="000000"/>
                </a:solidFill>
                <a:latin typeface="Lucida Grande"/>
                <a:ea typeface="Lucida Grande"/>
                <a:cs typeface="Lucida Grande"/>
              </a:rPr>
              <a:t>kern</a:t>
            </a:r>
            <a:r>
              <a:rPr lang="fr-FR" sz="2800" dirty="0">
                <a:solidFill>
                  <a:srgbClr val="000000"/>
                </a:solidFill>
                <a:latin typeface="Lucida Grande"/>
                <a:ea typeface="Lucida Grande"/>
                <a:cs typeface="Lucida Grande"/>
              </a:rPr>
              <a:t> van de </a:t>
            </a:r>
            <a:r>
              <a:rPr lang="fr-FR" sz="2800" dirty="0" err="1">
                <a:solidFill>
                  <a:srgbClr val="000000"/>
                </a:solidFill>
                <a:latin typeface="Lucida Grande"/>
                <a:ea typeface="Lucida Grande"/>
                <a:cs typeface="Lucida Grande"/>
              </a:rPr>
              <a:t>zaak</a:t>
            </a:r>
            <a:endParaRPr lang="fr-FR" dirty="0" smtClean="0"/>
          </a:p>
          <a:p>
            <a:pPr lvl="3"/>
            <a:endParaRPr lang="fr-FR" dirty="0" smtClean="0"/>
          </a:p>
        </p:txBody>
      </p:sp>
    </p:spTree>
    <p:extLst>
      <p:ext uri="{BB962C8B-B14F-4D97-AF65-F5344CB8AC3E}">
        <p14:creationId xmlns:p14="http://schemas.microsoft.com/office/powerpoint/2010/main" val="12211807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Discussion</a:t>
            </a:r>
            <a:endParaRPr lang="fr-FR" dirty="0"/>
          </a:p>
        </p:txBody>
      </p:sp>
      <p:sp>
        <p:nvSpPr>
          <p:cNvPr id="3" name="Espace réservé du contenu 2"/>
          <p:cNvSpPr>
            <a:spLocks noGrp="1"/>
          </p:cNvSpPr>
          <p:nvPr>
            <p:ph sz="quarter" idx="13"/>
          </p:nvPr>
        </p:nvSpPr>
        <p:spPr/>
        <p:txBody>
          <a:bodyPr>
            <a:normAutofit fontScale="77500" lnSpcReduction="20000"/>
          </a:bodyPr>
          <a:lstStyle/>
          <a:p>
            <a:r>
              <a:rPr lang="fr-FR" dirty="0" smtClean="0"/>
              <a:t>How </a:t>
            </a:r>
            <a:r>
              <a:rPr lang="fr-FR" dirty="0" err="1" smtClean="0"/>
              <a:t>Belium</a:t>
            </a:r>
            <a:r>
              <a:rPr lang="fr-FR" dirty="0" smtClean="0"/>
              <a:t> </a:t>
            </a:r>
            <a:r>
              <a:rPr lang="fr-FR" dirty="0" err="1" smtClean="0"/>
              <a:t>is</a:t>
            </a:r>
            <a:r>
              <a:rPr lang="fr-FR" dirty="0" smtClean="0"/>
              <a:t> </a:t>
            </a:r>
            <a:r>
              <a:rPr lang="fr-FR" dirty="0" err="1" smtClean="0"/>
              <a:t>described</a:t>
            </a:r>
            <a:r>
              <a:rPr lang="fr-FR" dirty="0" smtClean="0"/>
              <a:t> in </a:t>
            </a:r>
            <a:r>
              <a:rPr lang="fr-FR" dirty="0" err="1" smtClean="0"/>
              <a:t>political</a:t>
            </a:r>
            <a:r>
              <a:rPr lang="fr-FR" dirty="0" smtClean="0"/>
              <a:t> parties’ </a:t>
            </a:r>
            <a:r>
              <a:rPr lang="fr-FR" dirty="0" err="1" smtClean="0"/>
              <a:t>manifestos</a:t>
            </a:r>
            <a:r>
              <a:rPr lang="fr-FR" dirty="0" smtClean="0"/>
              <a:t> and </a:t>
            </a:r>
            <a:r>
              <a:rPr lang="fr-FR" dirty="0" err="1" smtClean="0"/>
              <a:t>perceived</a:t>
            </a:r>
            <a:r>
              <a:rPr lang="fr-FR" dirty="0" smtClean="0"/>
              <a:t> by </a:t>
            </a:r>
            <a:r>
              <a:rPr lang="fr-FR" dirty="0" err="1" smtClean="0"/>
              <a:t>citizens</a:t>
            </a:r>
            <a:endParaRPr lang="fr-FR" dirty="0" smtClean="0"/>
          </a:p>
          <a:p>
            <a:r>
              <a:rPr lang="fr-FR" dirty="0" smtClean="0"/>
              <a:t>Circulation of </a:t>
            </a:r>
            <a:r>
              <a:rPr lang="fr-FR" dirty="0" err="1" smtClean="0"/>
              <a:t>metaphors</a:t>
            </a:r>
            <a:r>
              <a:rPr lang="fr-FR" dirty="0" smtClean="0"/>
              <a:t>?</a:t>
            </a:r>
          </a:p>
          <a:p>
            <a:pPr lvl="1"/>
            <a:r>
              <a:rPr lang="fr-FR" dirty="0" err="1" smtClean="0"/>
              <a:t>Some</a:t>
            </a:r>
            <a:r>
              <a:rPr lang="fr-FR" dirty="0" smtClean="0"/>
              <a:t> </a:t>
            </a:r>
            <a:r>
              <a:rPr lang="fr-FR" dirty="0" err="1" smtClean="0"/>
              <a:t>metaphors</a:t>
            </a:r>
            <a:r>
              <a:rPr lang="fr-FR" dirty="0" smtClean="0"/>
              <a:t> are </a:t>
            </a:r>
            <a:r>
              <a:rPr lang="fr-FR" dirty="0" err="1" smtClean="0"/>
              <a:t>used</a:t>
            </a:r>
            <a:r>
              <a:rPr lang="fr-FR" dirty="0" smtClean="0"/>
              <a:t> </a:t>
            </a:r>
            <a:r>
              <a:rPr lang="fr-FR" dirty="0" err="1" smtClean="0"/>
              <a:t>exclusively</a:t>
            </a:r>
            <a:r>
              <a:rPr lang="fr-FR" dirty="0" smtClean="0"/>
              <a:t> in one of corpus</a:t>
            </a:r>
          </a:p>
          <a:p>
            <a:pPr lvl="2"/>
            <a:r>
              <a:rPr lang="fr-FR" dirty="0" err="1" smtClean="0"/>
              <a:t>War</a:t>
            </a:r>
            <a:r>
              <a:rPr lang="fr-FR" dirty="0" smtClean="0"/>
              <a:t> </a:t>
            </a:r>
            <a:r>
              <a:rPr lang="fr-FR" dirty="0" err="1" smtClean="0"/>
              <a:t>domain</a:t>
            </a:r>
            <a:r>
              <a:rPr lang="fr-FR" dirty="0" smtClean="0"/>
              <a:t>, sport </a:t>
            </a:r>
            <a:r>
              <a:rPr lang="fr-FR" dirty="0" err="1" smtClean="0"/>
              <a:t>domain</a:t>
            </a:r>
            <a:r>
              <a:rPr lang="fr-FR" dirty="0" smtClean="0"/>
              <a:t> (</a:t>
            </a:r>
            <a:r>
              <a:rPr lang="fr-FR" dirty="0" err="1" smtClean="0"/>
              <a:t>manifestos</a:t>
            </a:r>
            <a:r>
              <a:rPr lang="fr-FR" dirty="0" smtClean="0"/>
              <a:t>)</a:t>
            </a:r>
          </a:p>
          <a:p>
            <a:pPr lvl="2"/>
            <a:r>
              <a:rPr lang="fr-FR" dirty="0" err="1" smtClean="0"/>
              <a:t>Federalism</a:t>
            </a:r>
            <a:r>
              <a:rPr lang="fr-FR" dirty="0" smtClean="0"/>
              <a:t> </a:t>
            </a:r>
            <a:r>
              <a:rPr lang="fr-FR" dirty="0" err="1" smtClean="0"/>
              <a:t>is</a:t>
            </a:r>
            <a:r>
              <a:rPr lang="fr-FR" dirty="0" smtClean="0"/>
              <a:t> a </a:t>
            </a:r>
            <a:r>
              <a:rPr lang="fr-FR" dirty="0" err="1" smtClean="0"/>
              <a:t>marriage</a:t>
            </a:r>
            <a:r>
              <a:rPr lang="fr-FR" dirty="0" smtClean="0"/>
              <a:t> (</a:t>
            </a:r>
            <a:r>
              <a:rPr lang="fr-FR" dirty="0" err="1" smtClean="0"/>
              <a:t>citizen</a:t>
            </a:r>
            <a:r>
              <a:rPr lang="fr-FR" dirty="0" smtClean="0"/>
              <a:t>)</a:t>
            </a:r>
          </a:p>
          <a:p>
            <a:pPr lvl="1"/>
            <a:r>
              <a:rPr lang="fr-FR" dirty="0" err="1" smtClean="0"/>
              <a:t>Some</a:t>
            </a:r>
            <a:r>
              <a:rPr lang="fr-FR" dirty="0" smtClean="0"/>
              <a:t> </a:t>
            </a:r>
            <a:r>
              <a:rPr lang="fr-FR" dirty="0" err="1" smtClean="0"/>
              <a:t>metaphors</a:t>
            </a:r>
            <a:r>
              <a:rPr lang="fr-FR" dirty="0" smtClean="0"/>
              <a:t> are </a:t>
            </a:r>
            <a:r>
              <a:rPr lang="fr-FR" dirty="0" err="1" smtClean="0"/>
              <a:t>used</a:t>
            </a:r>
            <a:r>
              <a:rPr lang="fr-FR" dirty="0" smtClean="0"/>
              <a:t> in </a:t>
            </a:r>
            <a:r>
              <a:rPr lang="fr-FR" dirty="0" err="1" smtClean="0"/>
              <a:t>both</a:t>
            </a:r>
            <a:r>
              <a:rPr lang="fr-FR" dirty="0" smtClean="0"/>
              <a:t> </a:t>
            </a:r>
            <a:r>
              <a:rPr lang="fr-FR" dirty="0" err="1" smtClean="0"/>
              <a:t>corpora</a:t>
            </a:r>
            <a:endParaRPr lang="fr-FR" dirty="0" smtClean="0"/>
          </a:p>
          <a:p>
            <a:pPr lvl="2"/>
            <a:r>
              <a:rPr lang="fr-FR" dirty="0" smtClean="0"/>
              <a:t>In the same </a:t>
            </a:r>
            <a:r>
              <a:rPr lang="fr-FR" dirty="0" err="1" smtClean="0"/>
              <a:t>way</a:t>
            </a:r>
            <a:endParaRPr lang="fr-FR" dirty="0" smtClean="0"/>
          </a:p>
          <a:p>
            <a:pPr lvl="3"/>
            <a:r>
              <a:rPr lang="fr-FR" dirty="0" smtClean="0"/>
              <a:t>Machine </a:t>
            </a:r>
            <a:r>
              <a:rPr lang="fr-FR" dirty="0" err="1" smtClean="0"/>
              <a:t>that</a:t>
            </a:r>
            <a:r>
              <a:rPr lang="fr-FR" dirty="0" smtClean="0"/>
              <a:t> </a:t>
            </a:r>
            <a:r>
              <a:rPr lang="fr-FR" dirty="0" err="1" smtClean="0"/>
              <a:t>is</a:t>
            </a:r>
            <a:r>
              <a:rPr lang="fr-FR" dirty="0" smtClean="0"/>
              <a:t> not </a:t>
            </a:r>
            <a:r>
              <a:rPr lang="fr-FR" dirty="0" err="1" smtClean="0"/>
              <a:t>working</a:t>
            </a:r>
            <a:r>
              <a:rPr lang="fr-FR" dirty="0" smtClean="0"/>
              <a:t> </a:t>
            </a:r>
          </a:p>
          <a:p>
            <a:pPr lvl="2"/>
            <a:r>
              <a:rPr lang="fr-FR" dirty="0" smtClean="0"/>
              <a:t>In </a:t>
            </a:r>
            <a:r>
              <a:rPr lang="fr-FR" dirty="0" err="1" smtClean="0"/>
              <a:t>different</a:t>
            </a:r>
            <a:r>
              <a:rPr lang="fr-FR" dirty="0" smtClean="0"/>
              <a:t> </a:t>
            </a:r>
            <a:r>
              <a:rPr lang="fr-FR" dirty="0" err="1" smtClean="0"/>
              <a:t>ways</a:t>
            </a:r>
            <a:endParaRPr lang="fr-FR" dirty="0" smtClean="0"/>
          </a:p>
          <a:p>
            <a:pPr lvl="3"/>
            <a:r>
              <a:rPr lang="fr-FR" dirty="0" err="1" smtClean="0"/>
              <a:t>Path-metaphors</a:t>
            </a:r>
            <a:endParaRPr lang="fr-FR" dirty="0" smtClean="0"/>
          </a:p>
        </p:txBody>
      </p:sp>
    </p:spTree>
    <p:extLst>
      <p:ext uri="{BB962C8B-B14F-4D97-AF65-F5344CB8AC3E}">
        <p14:creationId xmlns:p14="http://schemas.microsoft.com/office/powerpoint/2010/main" val="102132278"/>
      </p:ext>
    </p:extLst>
  </p:cSld>
  <p:clrMapOvr>
    <a:masterClrMapping/>
  </p:clrMapOvr>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err="1" smtClean="0"/>
              <a:t>Further</a:t>
            </a:r>
            <a:r>
              <a:rPr lang="fr-FR" dirty="0" smtClean="0"/>
              <a:t> </a:t>
            </a:r>
            <a:r>
              <a:rPr lang="fr-FR" dirty="0" err="1" smtClean="0"/>
              <a:t>work</a:t>
            </a:r>
            <a:endParaRPr lang="fr-FR" dirty="0"/>
          </a:p>
        </p:txBody>
      </p:sp>
      <p:sp>
        <p:nvSpPr>
          <p:cNvPr id="3" name="Espace réservé du contenu 2"/>
          <p:cNvSpPr>
            <a:spLocks noGrp="1"/>
          </p:cNvSpPr>
          <p:nvPr>
            <p:ph sz="quarter" idx="13"/>
          </p:nvPr>
        </p:nvSpPr>
        <p:spPr/>
        <p:txBody>
          <a:bodyPr>
            <a:normAutofit fontScale="92500" lnSpcReduction="20000"/>
          </a:bodyPr>
          <a:lstStyle/>
          <a:p>
            <a:r>
              <a:rPr lang="fr-FR" dirty="0" err="1" smtClean="0"/>
              <a:t>Quantify</a:t>
            </a:r>
            <a:r>
              <a:rPr lang="fr-FR" dirty="0" smtClean="0"/>
              <a:t> the </a:t>
            </a:r>
            <a:r>
              <a:rPr lang="fr-FR" dirty="0" err="1" smtClean="0"/>
              <a:t>results</a:t>
            </a:r>
            <a:endParaRPr lang="fr-FR" dirty="0" smtClean="0"/>
          </a:p>
          <a:p>
            <a:pPr lvl="1"/>
            <a:r>
              <a:rPr lang="fr-FR" dirty="0" err="1" smtClean="0"/>
              <a:t>Make</a:t>
            </a:r>
            <a:r>
              <a:rPr lang="fr-FR" dirty="0" smtClean="0"/>
              <a:t> </a:t>
            </a:r>
            <a:r>
              <a:rPr lang="fr-FR" dirty="0" err="1" smtClean="0"/>
              <a:t>comparisons</a:t>
            </a:r>
            <a:r>
              <a:rPr lang="fr-FR" dirty="0" smtClean="0"/>
              <a:t> more </a:t>
            </a:r>
            <a:r>
              <a:rPr lang="fr-FR" dirty="0" err="1" smtClean="0"/>
              <a:t>accurate</a:t>
            </a:r>
            <a:endParaRPr lang="fr-FR" dirty="0" smtClean="0"/>
          </a:p>
          <a:p>
            <a:r>
              <a:rPr lang="fr-FR" dirty="0" err="1" smtClean="0"/>
              <a:t>Expand</a:t>
            </a:r>
            <a:r>
              <a:rPr lang="fr-FR" dirty="0" smtClean="0"/>
              <a:t> </a:t>
            </a:r>
            <a:r>
              <a:rPr lang="fr-FR" dirty="0" err="1" smtClean="0"/>
              <a:t>our</a:t>
            </a:r>
            <a:r>
              <a:rPr lang="fr-FR" dirty="0" smtClean="0"/>
              <a:t> data to</a:t>
            </a:r>
          </a:p>
          <a:p>
            <a:pPr lvl="1"/>
            <a:r>
              <a:rPr lang="fr-FR" dirty="0" smtClean="0"/>
              <a:t>Media </a:t>
            </a:r>
            <a:r>
              <a:rPr lang="fr-FR" dirty="0" err="1" smtClean="0"/>
              <a:t>discourse</a:t>
            </a:r>
            <a:endParaRPr lang="fr-FR" dirty="0" smtClean="0"/>
          </a:p>
          <a:p>
            <a:pPr lvl="1"/>
            <a:r>
              <a:rPr lang="fr-FR" dirty="0" err="1" smtClean="0"/>
              <a:t>Manifestos</a:t>
            </a:r>
            <a:r>
              <a:rPr lang="fr-FR" dirty="0" smtClean="0"/>
              <a:t> for the </a:t>
            </a:r>
            <a:r>
              <a:rPr lang="fr-FR" dirty="0" err="1" smtClean="0"/>
              <a:t>elections</a:t>
            </a:r>
            <a:r>
              <a:rPr lang="fr-FR" dirty="0" smtClean="0"/>
              <a:t> of 2010</a:t>
            </a:r>
          </a:p>
          <a:p>
            <a:pPr lvl="1"/>
            <a:r>
              <a:rPr lang="fr-FR" dirty="0" err="1" smtClean="0"/>
              <a:t>Manifestos</a:t>
            </a:r>
            <a:r>
              <a:rPr lang="fr-FR" dirty="0" smtClean="0"/>
              <a:t> for the </a:t>
            </a:r>
            <a:r>
              <a:rPr lang="fr-FR" dirty="0" err="1" smtClean="0"/>
              <a:t>elections</a:t>
            </a:r>
            <a:r>
              <a:rPr lang="fr-FR" dirty="0" smtClean="0"/>
              <a:t> of 2014</a:t>
            </a:r>
          </a:p>
          <a:p>
            <a:pPr lvl="1"/>
            <a:r>
              <a:rPr lang="fr-FR" dirty="0" err="1" smtClean="0"/>
              <a:t>Other</a:t>
            </a:r>
            <a:r>
              <a:rPr lang="fr-FR" dirty="0" smtClean="0"/>
              <a:t> types of </a:t>
            </a:r>
            <a:r>
              <a:rPr lang="fr-FR" dirty="0" err="1" smtClean="0"/>
              <a:t>citizen</a:t>
            </a:r>
            <a:r>
              <a:rPr lang="fr-FR" dirty="0" smtClean="0"/>
              <a:t> </a:t>
            </a:r>
            <a:r>
              <a:rPr lang="fr-FR" dirty="0" err="1" smtClean="0"/>
              <a:t>discourse</a:t>
            </a:r>
            <a:r>
              <a:rPr lang="fr-FR" dirty="0" smtClean="0"/>
              <a:t> (Web-forums, </a:t>
            </a:r>
            <a:r>
              <a:rPr lang="fr-FR" dirty="0" err="1" smtClean="0"/>
              <a:t>Twitter</a:t>
            </a:r>
            <a:r>
              <a:rPr lang="fr-FR" dirty="0" smtClean="0"/>
              <a:t>,…)</a:t>
            </a:r>
          </a:p>
          <a:p>
            <a:pPr lvl="1"/>
            <a:r>
              <a:rPr lang="fr-FR" dirty="0" smtClean="0"/>
              <a:t>…</a:t>
            </a:r>
            <a:endParaRPr lang="fr-FR" dirty="0"/>
          </a:p>
        </p:txBody>
      </p:sp>
    </p:spTree>
    <p:extLst>
      <p:ext uri="{BB962C8B-B14F-4D97-AF65-F5344CB8AC3E}">
        <p14:creationId xmlns:p14="http://schemas.microsoft.com/office/powerpoint/2010/main" val="2168515626"/>
      </p:ext>
    </p:extLst>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3"/>
          </p:nvPr>
        </p:nvSpPr>
        <p:spPr/>
        <p:txBody>
          <a:bodyPr>
            <a:normAutofit/>
          </a:bodyPr>
          <a:lstStyle/>
          <a:p>
            <a:r>
              <a:rPr lang="fr-FR" dirty="0" err="1" smtClean="0"/>
              <a:t>Thank</a:t>
            </a:r>
            <a:r>
              <a:rPr lang="fr-FR" dirty="0" smtClean="0"/>
              <a:t> </a:t>
            </a:r>
            <a:r>
              <a:rPr lang="fr-FR" dirty="0" err="1" smtClean="0"/>
              <a:t>you</a:t>
            </a:r>
            <a:r>
              <a:rPr lang="fr-FR" dirty="0" smtClean="0"/>
              <a:t> for </a:t>
            </a:r>
            <a:r>
              <a:rPr lang="fr-FR" dirty="0" err="1" smtClean="0"/>
              <a:t>your</a:t>
            </a:r>
            <a:r>
              <a:rPr lang="fr-FR" dirty="0" smtClean="0"/>
              <a:t> attention!</a:t>
            </a:r>
            <a:endParaRPr lang="fr-FR" dirty="0"/>
          </a:p>
        </p:txBody>
      </p:sp>
    </p:spTree>
    <p:extLst>
      <p:ext uri="{BB962C8B-B14F-4D97-AF65-F5344CB8AC3E}">
        <p14:creationId xmlns:p14="http://schemas.microsoft.com/office/powerpoint/2010/main" val="3574037033"/>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err="1" smtClean="0"/>
              <a:t>Belgian</a:t>
            </a:r>
            <a:r>
              <a:rPr lang="fr-FR" dirty="0" smtClean="0"/>
              <a:t> </a:t>
            </a:r>
            <a:r>
              <a:rPr lang="fr-FR" dirty="0" err="1" smtClean="0"/>
              <a:t>politics</a:t>
            </a:r>
            <a:r>
              <a:rPr lang="fr-FR" dirty="0" smtClean="0"/>
              <a:t> in </a:t>
            </a:r>
            <a:r>
              <a:rPr lang="fr-FR" dirty="0"/>
              <a:t>2</a:t>
            </a:r>
            <a:r>
              <a:rPr lang="fr-FR" dirty="0" smtClean="0"/>
              <a:t> </a:t>
            </a:r>
            <a:r>
              <a:rPr lang="fr-FR" dirty="0" err="1" smtClean="0"/>
              <a:t>slides</a:t>
            </a:r>
            <a:endParaRPr lang="fr-FR" dirty="0"/>
          </a:p>
        </p:txBody>
      </p:sp>
      <p:sp>
        <p:nvSpPr>
          <p:cNvPr id="3" name="Espace réservé du contenu 2"/>
          <p:cNvSpPr>
            <a:spLocks noGrp="1"/>
          </p:cNvSpPr>
          <p:nvPr>
            <p:ph sz="quarter" idx="13"/>
          </p:nvPr>
        </p:nvSpPr>
        <p:spPr>
          <a:xfrm>
            <a:off x="609600" y="1352550"/>
            <a:ext cx="8153400" cy="3790950"/>
          </a:xfrm>
        </p:spPr>
        <p:txBody>
          <a:bodyPr>
            <a:normAutofit fontScale="77500" lnSpcReduction="20000"/>
          </a:bodyPr>
          <a:lstStyle/>
          <a:p>
            <a:r>
              <a:rPr lang="fr-FR" dirty="0" smtClean="0"/>
              <a:t>1993: </a:t>
            </a:r>
            <a:r>
              <a:rPr lang="fr-FR" dirty="0" err="1" smtClean="0"/>
              <a:t>Belgium</a:t>
            </a:r>
            <a:r>
              <a:rPr lang="fr-FR" dirty="0" smtClean="0"/>
              <a:t> </a:t>
            </a:r>
            <a:r>
              <a:rPr lang="fr-FR" dirty="0" err="1" smtClean="0"/>
              <a:t>becomes</a:t>
            </a:r>
            <a:r>
              <a:rPr lang="fr-FR" dirty="0" smtClean="0"/>
              <a:t> a </a:t>
            </a:r>
            <a:r>
              <a:rPr lang="fr-FR" dirty="0" err="1" smtClean="0"/>
              <a:t>federal</a:t>
            </a:r>
            <a:r>
              <a:rPr lang="fr-FR" dirty="0" smtClean="0"/>
              <a:t> state</a:t>
            </a:r>
          </a:p>
          <a:p>
            <a:pPr lvl="1"/>
            <a:r>
              <a:rPr lang="fr-FR" dirty="0" smtClean="0"/>
              <a:t>3 </a:t>
            </a:r>
            <a:r>
              <a:rPr lang="fr-FR" dirty="0" err="1" smtClean="0"/>
              <a:t>regions</a:t>
            </a:r>
            <a:endParaRPr lang="fr-FR" dirty="0"/>
          </a:p>
          <a:p>
            <a:pPr lvl="2"/>
            <a:r>
              <a:rPr lang="fr-FR" dirty="0" err="1" smtClean="0"/>
              <a:t>Flemish</a:t>
            </a:r>
            <a:r>
              <a:rPr lang="fr-FR" dirty="0" smtClean="0"/>
              <a:t> </a:t>
            </a:r>
            <a:r>
              <a:rPr lang="fr-FR" dirty="0" err="1" smtClean="0"/>
              <a:t>region</a:t>
            </a:r>
            <a:r>
              <a:rPr lang="fr-FR" dirty="0" smtClean="0"/>
              <a:t>, </a:t>
            </a:r>
            <a:r>
              <a:rPr lang="fr-FR" dirty="0" err="1" smtClean="0"/>
              <a:t>Walloon</a:t>
            </a:r>
            <a:r>
              <a:rPr lang="fr-FR" dirty="0" smtClean="0"/>
              <a:t> </a:t>
            </a:r>
            <a:r>
              <a:rPr lang="fr-FR" dirty="0" err="1" smtClean="0"/>
              <a:t>region</a:t>
            </a:r>
            <a:r>
              <a:rPr lang="fr-FR" dirty="0" smtClean="0"/>
              <a:t>, Brussels-Capital </a:t>
            </a:r>
            <a:r>
              <a:rPr lang="fr-FR" dirty="0" err="1" smtClean="0"/>
              <a:t>Region</a:t>
            </a:r>
            <a:endParaRPr lang="fr-FR" dirty="0"/>
          </a:p>
          <a:p>
            <a:pPr lvl="1"/>
            <a:r>
              <a:rPr lang="fr-FR" dirty="0" smtClean="0"/>
              <a:t>3 </a:t>
            </a:r>
            <a:r>
              <a:rPr lang="fr-FR" dirty="0" err="1" smtClean="0"/>
              <a:t>language</a:t>
            </a:r>
            <a:r>
              <a:rPr lang="fr-FR" dirty="0" smtClean="0"/>
              <a:t> </a:t>
            </a:r>
            <a:r>
              <a:rPr lang="fr-FR" dirty="0" err="1" smtClean="0"/>
              <a:t>communities</a:t>
            </a:r>
            <a:endParaRPr lang="fr-FR" dirty="0" smtClean="0"/>
          </a:p>
          <a:p>
            <a:pPr lvl="2"/>
            <a:r>
              <a:rPr lang="fr-FR" dirty="0" err="1" smtClean="0"/>
              <a:t>Flemish</a:t>
            </a:r>
            <a:r>
              <a:rPr lang="fr-FR" dirty="0" smtClean="0"/>
              <a:t> </a:t>
            </a:r>
            <a:r>
              <a:rPr lang="fr-FR" dirty="0" err="1" smtClean="0"/>
              <a:t>community</a:t>
            </a:r>
            <a:r>
              <a:rPr lang="fr-FR" dirty="0" smtClean="0"/>
              <a:t> (</a:t>
            </a:r>
            <a:r>
              <a:rPr lang="fr-FR" dirty="0" err="1" smtClean="0"/>
              <a:t>Flanders</a:t>
            </a:r>
            <a:r>
              <a:rPr lang="fr-FR" dirty="0" smtClean="0"/>
              <a:t> + </a:t>
            </a:r>
            <a:r>
              <a:rPr lang="fr-FR" dirty="0" err="1" smtClean="0"/>
              <a:t>Dutch-speaking</a:t>
            </a:r>
            <a:r>
              <a:rPr lang="fr-FR" dirty="0" smtClean="0"/>
              <a:t> </a:t>
            </a:r>
            <a:r>
              <a:rPr lang="fr-FR" dirty="0" err="1" smtClean="0"/>
              <a:t>community</a:t>
            </a:r>
            <a:r>
              <a:rPr lang="fr-FR" dirty="0" smtClean="0"/>
              <a:t> in Brussels)</a:t>
            </a:r>
          </a:p>
          <a:p>
            <a:pPr lvl="2"/>
            <a:r>
              <a:rPr lang="fr-FR" dirty="0" smtClean="0"/>
              <a:t>French-</a:t>
            </a:r>
            <a:r>
              <a:rPr lang="fr-FR" dirty="0" err="1" smtClean="0"/>
              <a:t>speaking</a:t>
            </a:r>
            <a:r>
              <a:rPr lang="fr-FR" dirty="0" smtClean="0"/>
              <a:t> </a:t>
            </a:r>
            <a:r>
              <a:rPr lang="fr-FR" dirty="0" err="1" smtClean="0"/>
              <a:t>community</a:t>
            </a:r>
            <a:r>
              <a:rPr lang="fr-FR" dirty="0" smtClean="0"/>
              <a:t> (</a:t>
            </a:r>
            <a:r>
              <a:rPr lang="fr-FR" dirty="0" err="1" smtClean="0"/>
              <a:t>Wallonia</a:t>
            </a:r>
            <a:r>
              <a:rPr lang="fr-FR" dirty="0" smtClean="0"/>
              <a:t> + French-</a:t>
            </a:r>
            <a:r>
              <a:rPr lang="fr-FR" dirty="0" err="1" smtClean="0"/>
              <a:t>speaking</a:t>
            </a:r>
            <a:r>
              <a:rPr lang="fr-FR" dirty="0" smtClean="0"/>
              <a:t> </a:t>
            </a:r>
            <a:r>
              <a:rPr lang="fr-FR" dirty="0" err="1" smtClean="0"/>
              <a:t>community</a:t>
            </a:r>
            <a:r>
              <a:rPr lang="fr-FR" dirty="0" smtClean="0"/>
              <a:t> in Brussels)</a:t>
            </a:r>
          </a:p>
          <a:p>
            <a:pPr lvl="2"/>
            <a:r>
              <a:rPr lang="fr-FR" dirty="0" err="1" smtClean="0"/>
              <a:t>German-speaking</a:t>
            </a:r>
            <a:r>
              <a:rPr lang="fr-FR" dirty="0" smtClean="0"/>
              <a:t> </a:t>
            </a:r>
            <a:r>
              <a:rPr lang="fr-FR" dirty="0" err="1" smtClean="0"/>
              <a:t>community</a:t>
            </a:r>
            <a:endParaRPr lang="fr-FR" dirty="0" smtClean="0"/>
          </a:p>
          <a:p>
            <a:pPr lvl="1"/>
            <a:r>
              <a:rPr lang="fr-FR" dirty="0" smtClean="0"/>
              <a:t>1 </a:t>
            </a:r>
            <a:r>
              <a:rPr lang="fr-FR" dirty="0" err="1" smtClean="0"/>
              <a:t>federal</a:t>
            </a:r>
            <a:r>
              <a:rPr lang="fr-FR" dirty="0" smtClean="0"/>
              <a:t> </a:t>
            </a:r>
            <a:r>
              <a:rPr lang="fr-FR" dirty="0" err="1" smtClean="0"/>
              <a:t>government</a:t>
            </a:r>
            <a:r>
              <a:rPr lang="fr-FR" dirty="0" smtClean="0"/>
              <a:t> &amp; </a:t>
            </a:r>
            <a:r>
              <a:rPr lang="fr-FR" dirty="0" err="1" smtClean="0"/>
              <a:t>parliament</a:t>
            </a:r>
            <a:endParaRPr lang="fr-FR" dirty="0" smtClean="0"/>
          </a:p>
          <a:p>
            <a:r>
              <a:rPr lang="fr-FR" dirty="0" err="1"/>
              <a:t>Belgian</a:t>
            </a:r>
            <a:r>
              <a:rPr lang="fr-FR" dirty="0"/>
              <a:t> </a:t>
            </a:r>
            <a:r>
              <a:rPr lang="fr-FR" dirty="0" err="1"/>
              <a:t>political</a:t>
            </a:r>
            <a:r>
              <a:rPr lang="fr-FR" dirty="0"/>
              <a:t> </a:t>
            </a:r>
            <a:r>
              <a:rPr lang="fr-FR" dirty="0" err="1"/>
              <a:t>dynamics</a:t>
            </a:r>
            <a:r>
              <a:rPr lang="fr-FR" dirty="0"/>
              <a:t> =&gt; relations </a:t>
            </a:r>
            <a:r>
              <a:rPr lang="fr-FR" dirty="0" err="1"/>
              <a:t>between</a:t>
            </a:r>
            <a:endParaRPr lang="fr-FR" dirty="0"/>
          </a:p>
          <a:p>
            <a:pPr lvl="1"/>
            <a:r>
              <a:rPr lang="fr-FR" dirty="0" err="1"/>
              <a:t>Dutch-speaking</a:t>
            </a:r>
            <a:r>
              <a:rPr lang="fr-FR" dirty="0"/>
              <a:t> </a:t>
            </a:r>
            <a:r>
              <a:rPr lang="fr-FR" dirty="0" err="1"/>
              <a:t>majority</a:t>
            </a:r>
            <a:r>
              <a:rPr lang="fr-FR" dirty="0"/>
              <a:t> (</a:t>
            </a:r>
            <a:r>
              <a:rPr lang="fr-FR" dirty="0" err="1"/>
              <a:t>Flanders</a:t>
            </a:r>
            <a:r>
              <a:rPr lang="fr-FR" dirty="0"/>
              <a:t>)</a:t>
            </a:r>
          </a:p>
          <a:p>
            <a:pPr lvl="1"/>
            <a:r>
              <a:rPr lang="fr-FR" dirty="0"/>
              <a:t>French-</a:t>
            </a:r>
            <a:r>
              <a:rPr lang="fr-FR" dirty="0" err="1"/>
              <a:t>speaking</a:t>
            </a:r>
            <a:r>
              <a:rPr lang="fr-FR" dirty="0"/>
              <a:t> </a:t>
            </a:r>
            <a:r>
              <a:rPr lang="fr-FR" dirty="0" err="1"/>
              <a:t>minority</a:t>
            </a:r>
            <a:r>
              <a:rPr lang="fr-FR" dirty="0"/>
              <a:t> (</a:t>
            </a:r>
            <a:r>
              <a:rPr lang="fr-FR" dirty="0" err="1"/>
              <a:t>Wallonia</a:t>
            </a:r>
            <a:r>
              <a:rPr lang="fr-FR" dirty="0"/>
              <a:t>) </a:t>
            </a:r>
          </a:p>
          <a:p>
            <a:pPr lvl="1"/>
            <a:endParaRPr lang="fr-FR" dirty="0" smtClean="0"/>
          </a:p>
          <a:p>
            <a:endParaRPr lang="fr-FR" dirty="0" smtClean="0"/>
          </a:p>
          <a:p>
            <a:pPr lvl="2"/>
            <a:endParaRPr lang="fr-FR" dirty="0" smtClean="0"/>
          </a:p>
          <a:p>
            <a:pPr lvl="1"/>
            <a:endParaRPr lang="fr-FR" dirty="0" smtClean="0"/>
          </a:p>
          <a:p>
            <a:pPr lvl="1"/>
            <a:endParaRPr lang="fr-FR" dirty="0" smtClean="0"/>
          </a:p>
          <a:p>
            <a:endParaRPr lang="fr-FR" dirty="0"/>
          </a:p>
        </p:txBody>
      </p:sp>
    </p:spTree>
    <p:extLst>
      <p:ext uri="{BB962C8B-B14F-4D97-AF65-F5344CB8AC3E}">
        <p14:creationId xmlns:p14="http://schemas.microsoft.com/office/powerpoint/2010/main" val="40302736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err="1" smtClean="0"/>
              <a:t>Belgian</a:t>
            </a:r>
            <a:r>
              <a:rPr lang="fr-FR" dirty="0" smtClean="0"/>
              <a:t> </a:t>
            </a:r>
            <a:r>
              <a:rPr lang="fr-FR" dirty="0" err="1" smtClean="0"/>
              <a:t>politics</a:t>
            </a:r>
            <a:r>
              <a:rPr lang="fr-FR" dirty="0" smtClean="0"/>
              <a:t> in </a:t>
            </a:r>
            <a:r>
              <a:rPr lang="fr-FR" dirty="0"/>
              <a:t>2</a:t>
            </a:r>
            <a:r>
              <a:rPr lang="fr-FR" dirty="0" smtClean="0"/>
              <a:t> </a:t>
            </a:r>
            <a:r>
              <a:rPr lang="fr-FR" dirty="0" err="1" smtClean="0"/>
              <a:t>slides</a:t>
            </a:r>
            <a:endParaRPr lang="fr-FR" dirty="0"/>
          </a:p>
        </p:txBody>
      </p:sp>
      <p:sp>
        <p:nvSpPr>
          <p:cNvPr id="3" name="Espace réservé du contenu 2"/>
          <p:cNvSpPr>
            <a:spLocks noGrp="1"/>
          </p:cNvSpPr>
          <p:nvPr>
            <p:ph sz="quarter" idx="13"/>
          </p:nvPr>
        </p:nvSpPr>
        <p:spPr/>
        <p:txBody>
          <a:bodyPr>
            <a:normAutofit fontScale="92500" lnSpcReduction="10000"/>
          </a:bodyPr>
          <a:lstStyle/>
          <a:p>
            <a:r>
              <a:rPr lang="fr-FR" dirty="0" smtClean="0"/>
              <a:t>2007-2011: </a:t>
            </a:r>
            <a:r>
              <a:rPr lang="fr-FR" dirty="0" err="1" smtClean="0"/>
              <a:t>unpreceded</a:t>
            </a:r>
            <a:r>
              <a:rPr lang="fr-FR" dirty="0" smtClean="0"/>
              <a:t> </a:t>
            </a:r>
            <a:r>
              <a:rPr lang="fr-FR" dirty="0" err="1" smtClean="0"/>
              <a:t>political</a:t>
            </a:r>
            <a:r>
              <a:rPr lang="fr-FR" dirty="0" smtClean="0"/>
              <a:t> </a:t>
            </a:r>
            <a:r>
              <a:rPr lang="fr-FR" dirty="0" err="1" smtClean="0"/>
              <a:t>crisis</a:t>
            </a:r>
            <a:endParaRPr lang="fr-FR" dirty="0" smtClean="0"/>
          </a:p>
          <a:p>
            <a:pPr lvl="1"/>
            <a:r>
              <a:rPr lang="fr-FR" dirty="0" smtClean="0"/>
              <a:t>06/2010 – 12/2011: 541days to </a:t>
            </a:r>
            <a:r>
              <a:rPr lang="fr-FR" dirty="0" err="1" smtClean="0"/>
              <a:t>form</a:t>
            </a:r>
            <a:r>
              <a:rPr lang="fr-FR" dirty="0" smtClean="0"/>
              <a:t> a </a:t>
            </a:r>
            <a:r>
              <a:rPr lang="fr-FR" dirty="0" err="1" smtClean="0"/>
              <a:t>federal</a:t>
            </a:r>
            <a:r>
              <a:rPr lang="fr-FR" dirty="0" smtClean="0"/>
              <a:t> </a:t>
            </a:r>
            <a:r>
              <a:rPr lang="fr-FR" dirty="0" err="1" smtClean="0"/>
              <a:t>government</a:t>
            </a:r>
            <a:endParaRPr lang="fr-FR" dirty="0" smtClean="0"/>
          </a:p>
          <a:p>
            <a:r>
              <a:rPr lang="fr-FR" dirty="0" err="1" smtClean="0"/>
              <a:t>Diverging</a:t>
            </a:r>
            <a:r>
              <a:rPr lang="fr-FR" dirty="0" smtClean="0"/>
              <a:t> </a:t>
            </a:r>
            <a:r>
              <a:rPr lang="fr-FR" dirty="0" err="1" smtClean="0"/>
              <a:t>views</a:t>
            </a:r>
            <a:r>
              <a:rPr lang="fr-FR" dirty="0" smtClean="0"/>
              <a:t> on the future of the country</a:t>
            </a:r>
          </a:p>
          <a:p>
            <a:pPr lvl="1"/>
            <a:r>
              <a:rPr lang="fr-FR" dirty="0" err="1" smtClean="0"/>
              <a:t>Flanders</a:t>
            </a:r>
            <a:r>
              <a:rPr lang="fr-FR" dirty="0" smtClean="0"/>
              <a:t> </a:t>
            </a:r>
            <a:r>
              <a:rPr lang="fr-FR" dirty="0" err="1" smtClean="0"/>
              <a:t>wants</a:t>
            </a:r>
            <a:r>
              <a:rPr lang="fr-FR" dirty="0" smtClean="0"/>
              <a:t> more </a:t>
            </a:r>
            <a:r>
              <a:rPr lang="fr-FR" dirty="0" err="1" smtClean="0"/>
              <a:t>autonomy</a:t>
            </a:r>
            <a:r>
              <a:rPr lang="fr-FR" dirty="0" smtClean="0"/>
              <a:t> for </a:t>
            </a:r>
            <a:r>
              <a:rPr lang="fr-FR" dirty="0" err="1" smtClean="0"/>
              <a:t>tis</a:t>
            </a:r>
            <a:r>
              <a:rPr lang="fr-FR" dirty="0" smtClean="0"/>
              <a:t> </a:t>
            </a:r>
            <a:r>
              <a:rPr lang="fr-FR" dirty="0" err="1" smtClean="0"/>
              <a:t>further</a:t>
            </a:r>
            <a:r>
              <a:rPr lang="fr-FR" dirty="0" smtClean="0"/>
              <a:t> </a:t>
            </a:r>
            <a:r>
              <a:rPr lang="fr-FR" dirty="0" err="1" smtClean="0"/>
              <a:t>development</a:t>
            </a:r>
            <a:endParaRPr lang="fr-FR" dirty="0" smtClean="0"/>
          </a:p>
          <a:p>
            <a:pPr lvl="1"/>
            <a:r>
              <a:rPr lang="fr-FR" dirty="0" err="1" smtClean="0"/>
              <a:t>Wallonia</a:t>
            </a:r>
            <a:r>
              <a:rPr lang="fr-FR" dirty="0"/>
              <a:t> </a:t>
            </a:r>
            <a:r>
              <a:rPr lang="fr-FR" dirty="0" smtClean="0"/>
              <a:t>=&gt; reluctance</a:t>
            </a:r>
          </a:p>
          <a:p>
            <a:pPr lvl="2"/>
            <a:r>
              <a:rPr lang="fr-FR" dirty="0" err="1" smtClean="0"/>
              <a:t>Breaking</a:t>
            </a:r>
            <a:r>
              <a:rPr lang="fr-FR" dirty="0" smtClean="0"/>
              <a:t> </a:t>
            </a:r>
            <a:r>
              <a:rPr lang="fr-FR" dirty="0" err="1" smtClean="0"/>
              <a:t>solidarity</a:t>
            </a:r>
            <a:r>
              <a:rPr lang="fr-FR" dirty="0" smtClean="0"/>
              <a:t> </a:t>
            </a:r>
            <a:r>
              <a:rPr lang="fr-FR" dirty="0" err="1" smtClean="0"/>
              <a:t>mechanisms</a:t>
            </a:r>
            <a:endParaRPr lang="fr-FR" dirty="0" smtClean="0"/>
          </a:p>
          <a:p>
            <a:pPr lvl="2"/>
            <a:r>
              <a:rPr lang="fr-FR" dirty="0" smtClean="0"/>
              <a:t>Dislocation of the country</a:t>
            </a:r>
          </a:p>
          <a:p>
            <a:pPr lvl="1"/>
            <a:endParaRPr lang="fr-FR" dirty="0" smtClean="0"/>
          </a:p>
          <a:p>
            <a:pPr lvl="1"/>
            <a:endParaRPr lang="fr-FR" dirty="0" smtClean="0"/>
          </a:p>
          <a:p>
            <a:pPr lvl="1"/>
            <a:endParaRPr lang="fr-FR" dirty="0" smtClean="0"/>
          </a:p>
          <a:p>
            <a:pPr lvl="1"/>
            <a:endParaRPr lang="fr-FR" dirty="0" smtClean="0"/>
          </a:p>
          <a:p>
            <a:endParaRPr lang="fr-FR" dirty="0"/>
          </a:p>
        </p:txBody>
      </p:sp>
    </p:spTree>
    <p:extLst>
      <p:ext uri="{BB962C8B-B14F-4D97-AF65-F5344CB8AC3E}">
        <p14:creationId xmlns:p14="http://schemas.microsoft.com/office/powerpoint/2010/main" val="8505579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8" name="Image 7" descr="Capture d’écran 2012-07-04 à 08.08.28.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512" y="0"/>
            <a:ext cx="5579229" cy="5143500"/>
          </a:xfrm>
          <a:prstGeom prst="rect">
            <a:avLst/>
          </a:prstGeom>
        </p:spPr>
      </p:pic>
    </p:spTree>
    <p:extLst>
      <p:ext uri="{BB962C8B-B14F-4D97-AF65-F5344CB8AC3E}">
        <p14:creationId xmlns:p14="http://schemas.microsoft.com/office/powerpoint/2010/main" val="9620219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Structure of the </a:t>
            </a:r>
            <a:r>
              <a:rPr lang="fr-FR" dirty="0" err="1" smtClean="0"/>
              <a:t>presentation</a:t>
            </a:r>
            <a:endParaRPr lang="fr-FR" dirty="0"/>
          </a:p>
        </p:txBody>
      </p:sp>
      <p:sp>
        <p:nvSpPr>
          <p:cNvPr id="3" name="Espace réservé du contenu 2"/>
          <p:cNvSpPr>
            <a:spLocks noGrp="1"/>
          </p:cNvSpPr>
          <p:nvPr>
            <p:ph sz="quarter" idx="13"/>
          </p:nvPr>
        </p:nvSpPr>
        <p:spPr/>
        <p:txBody>
          <a:bodyPr>
            <a:normAutofit/>
          </a:bodyPr>
          <a:lstStyle/>
          <a:p>
            <a:r>
              <a:rPr lang="fr-FR" dirty="0" smtClean="0"/>
              <a:t>Introduction: the </a:t>
            </a:r>
            <a:r>
              <a:rPr lang="fr-FR" dirty="0" err="1" smtClean="0"/>
              <a:t>Belgian</a:t>
            </a:r>
            <a:r>
              <a:rPr lang="fr-FR" dirty="0" smtClean="0"/>
              <a:t> </a:t>
            </a:r>
            <a:r>
              <a:rPr lang="fr-FR" dirty="0" err="1" smtClean="0"/>
              <a:t>political</a:t>
            </a:r>
            <a:r>
              <a:rPr lang="fr-FR" dirty="0" smtClean="0"/>
              <a:t> </a:t>
            </a:r>
            <a:r>
              <a:rPr lang="fr-FR" dirty="0" err="1" smtClean="0"/>
              <a:t>context</a:t>
            </a:r>
            <a:endParaRPr lang="fr-FR" dirty="0" smtClean="0"/>
          </a:p>
          <a:p>
            <a:r>
              <a:rPr lang="fr-FR" dirty="0" err="1" smtClean="0">
                <a:solidFill>
                  <a:schemeClr val="accent2">
                    <a:lumMod val="75000"/>
                  </a:schemeClr>
                </a:solidFill>
              </a:rPr>
              <a:t>Study</a:t>
            </a:r>
            <a:r>
              <a:rPr lang="fr-FR" dirty="0" smtClean="0">
                <a:solidFill>
                  <a:schemeClr val="accent2">
                    <a:lumMod val="75000"/>
                  </a:schemeClr>
                </a:solidFill>
              </a:rPr>
              <a:t> 1: </a:t>
            </a:r>
            <a:r>
              <a:rPr lang="fr-FR" dirty="0" err="1" smtClean="0">
                <a:solidFill>
                  <a:schemeClr val="accent2">
                    <a:lumMod val="75000"/>
                  </a:schemeClr>
                </a:solidFill>
              </a:rPr>
              <a:t>Citizens</a:t>
            </a:r>
            <a:r>
              <a:rPr lang="fr-FR" dirty="0" smtClean="0">
                <a:solidFill>
                  <a:schemeClr val="accent2">
                    <a:lumMod val="75000"/>
                  </a:schemeClr>
                </a:solidFill>
              </a:rPr>
              <a:t>’ </a:t>
            </a:r>
            <a:r>
              <a:rPr lang="fr-FR" dirty="0" err="1" smtClean="0">
                <a:solidFill>
                  <a:schemeClr val="accent2">
                    <a:lumMod val="75000"/>
                  </a:schemeClr>
                </a:solidFill>
              </a:rPr>
              <a:t>understanding</a:t>
            </a:r>
            <a:r>
              <a:rPr lang="fr-FR" dirty="0" smtClean="0">
                <a:solidFill>
                  <a:schemeClr val="accent2">
                    <a:lumMod val="75000"/>
                  </a:schemeClr>
                </a:solidFill>
              </a:rPr>
              <a:t> of </a:t>
            </a:r>
            <a:r>
              <a:rPr lang="fr-FR" dirty="0" err="1" smtClean="0">
                <a:solidFill>
                  <a:schemeClr val="accent2">
                    <a:lumMod val="75000"/>
                  </a:schemeClr>
                </a:solidFill>
              </a:rPr>
              <a:t>Belgian</a:t>
            </a:r>
            <a:r>
              <a:rPr lang="fr-FR" dirty="0" smtClean="0">
                <a:solidFill>
                  <a:schemeClr val="accent2">
                    <a:lumMod val="75000"/>
                  </a:schemeClr>
                </a:solidFill>
              </a:rPr>
              <a:t> </a:t>
            </a:r>
            <a:r>
              <a:rPr lang="fr-FR" dirty="0" err="1" smtClean="0">
                <a:solidFill>
                  <a:schemeClr val="accent2">
                    <a:lumMod val="75000"/>
                  </a:schemeClr>
                </a:solidFill>
              </a:rPr>
              <a:t>federalism</a:t>
            </a:r>
            <a:endParaRPr lang="fr-FR" dirty="0" smtClean="0">
              <a:solidFill>
                <a:schemeClr val="accent2">
                  <a:lumMod val="75000"/>
                </a:schemeClr>
              </a:solidFill>
            </a:endParaRPr>
          </a:p>
          <a:p>
            <a:r>
              <a:rPr lang="fr-FR" dirty="0" err="1" smtClean="0"/>
              <a:t>Study</a:t>
            </a:r>
            <a:r>
              <a:rPr lang="fr-FR" dirty="0" smtClean="0"/>
              <a:t> 2: </a:t>
            </a:r>
            <a:r>
              <a:rPr lang="fr-FR" dirty="0" err="1" smtClean="0"/>
              <a:t>Political</a:t>
            </a:r>
            <a:r>
              <a:rPr lang="fr-FR" dirty="0" smtClean="0"/>
              <a:t> parties’ </a:t>
            </a:r>
            <a:r>
              <a:rPr lang="fr-FR" dirty="0" err="1" smtClean="0"/>
              <a:t>manifestos</a:t>
            </a:r>
            <a:r>
              <a:rPr lang="fr-FR" dirty="0" smtClean="0"/>
              <a:t> (2007 </a:t>
            </a:r>
            <a:r>
              <a:rPr lang="fr-FR" dirty="0" err="1" smtClean="0"/>
              <a:t>federal</a:t>
            </a:r>
            <a:r>
              <a:rPr lang="fr-FR" dirty="0" smtClean="0"/>
              <a:t> </a:t>
            </a:r>
            <a:r>
              <a:rPr lang="fr-FR" dirty="0" err="1" smtClean="0"/>
              <a:t>elections</a:t>
            </a:r>
            <a:r>
              <a:rPr lang="fr-FR" dirty="0" smtClean="0"/>
              <a:t>)</a:t>
            </a:r>
          </a:p>
          <a:p>
            <a:r>
              <a:rPr lang="fr-FR" dirty="0" smtClean="0"/>
              <a:t>Discussion: </a:t>
            </a:r>
            <a:r>
              <a:rPr lang="fr-FR" dirty="0" err="1" smtClean="0"/>
              <a:t>comparing</a:t>
            </a:r>
            <a:r>
              <a:rPr lang="fr-FR" dirty="0" smtClean="0"/>
              <a:t> the </a:t>
            </a:r>
            <a:r>
              <a:rPr lang="fr-FR" dirty="0" err="1" smtClean="0"/>
              <a:t>results</a:t>
            </a:r>
            <a:endParaRPr lang="fr-FR" dirty="0" smtClean="0"/>
          </a:p>
          <a:p>
            <a:pPr lvl="1"/>
            <a:endParaRPr lang="fr-FR" dirty="0" smtClean="0"/>
          </a:p>
          <a:p>
            <a:endParaRPr lang="fr-FR" dirty="0"/>
          </a:p>
        </p:txBody>
      </p:sp>
    </p:spTree>
    <p:extLst>
      <p:ext uri="{BB962C8B-B14F-4D97-AF65-F5344CB8AC3E}">
        <p14:creationId xmlns:p14="http://schemas.microsoft.com/office/powerpoint/2010/main" val="9882282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a:t>Study</a:t>
            </a:r>
            <a:r>
              <a:rPr lang="fr-FR" dirty="0"/>
              <a:t> 1: </a:t>
            </a:r>
            <a:r>
              <a:rPr lang="fr-FR" dirty="0" err="1"/>
              <a:t>citizen’s</a:t>
            </a:r>
            <a:r>
              <a:rPr lang="fr-FR" dirty="0"/>
              <a:t> </a:t>
            </a:r>
            <a:r>
              <a:rPr lang="fr-FR" dirty="0" err="1"/>
              <a:t>discourse</a:t>
            </a:r>
            <a:endParaRPr lang="fr-FR" dirty="0"/>
          </a:p>
        </p:txBody>
      </p:sp>
      <p:sp>
        <p:nvSpPr>
          <p:cNvPr id="3" name="Espace réservé du contenu 2"/>
          <p:cNvSpPr>
            <a:spLocks noGrp="1"/>
          </p:cNvSpPr>
          <p:nvPr>
            <p:ph sz="quarter" idx="13"/>
          </p:nvPr>
        </p:nvSpPr>
        <p:spPr/>
        <p:txBody>
          <a:bodyPr>
            <a:normAutofit lnSpcReduction="10000"/>
          </a:bodyPr>
          <a:lstStyle/>
          <a:p>
            <a:r>
              <a:rPr lang="fr-FR" dirty="0" err="1" smtClean="0"/>
              <a:t>Citizens</a:t>
            </a:r>
            <a:r>
              <a:rPr lang="fr-FR" dirty="0" smtClean="0"/>
              <a:t>’ </a:t>
            </a:r>
            <a:r>
              <a:rPr lang="fr-FR" dirty="0" err="1" smtClean="0"/>
              <a:t>discourse</a:t>
            </a:r>
            <a:r>
              <a:rPr lang="fr-FR" dirty="0" smtClean="0"/>
              <a:t> </a:t>
            </a:r>
            <a:r>
              <a:rPr lang="fr-FR" dirty="0" err="1" smtClean="0"/>
              <a:t>hardly</a:t>
            </a:r>
            <a:r>
              <a:rPr lang="fr-FR" dirty="0" smtClean="0"/>
              <a:t> </a:t>
            </a:r>
            <a:r>
              <a:rPr lang="fr-FR" dirty="0" err="1" smtClean="0"/>
              <a:t>exist</a:t>
            </a:r>
            <a:r>
              <a:rPr lang="fr-FR" dirty="0" smtClean="0"/>
              <a:t> </a:t>
            </a:r>
            <a:r>
              <a:rPr lang="fr-FR" sz="2400" dirty="0" smtClean="0"/>
              <a:t>(</a:t>
            </a:r>
            <a:r>
              <a:rPr lang="fr-FR" sz="2400" dirty="0" err="1" smtClean="0"/>
              <a:t>Bougher</a:t>
            </a:r>
            <a:r>
              <a:rPr lang="fr-FR" sz="2400" dirty="0" smtClean="0"/>
              <a:t> 2012)</a:t>
            </a:r>
            <a:endParaRPr lang="fr-FR" sz="2400" dirty="0"/>
          </a:p>
          <a:p>
            <a:r>
              <a:rPr lang="fr-FR" dirty="0" smtClean="0"/>
              <a:t>But </a:t>
            </a:r>
            <a:r>
              <a:rPr lang="fr-FR" dirty="0" err="1" smtClean="0"/>
              <a:t>citizens</a:t>
            </a:r>
            <a:r>
              <a:rPr lang="fr-FR" dirty="0" smtClean="0"/>
              <a:t> do talk about </a:t>
            </a:r>
            <a:r>
              <a:rPr lang="fr-FR" dirty="0" err="1" smtClean="0"/>
              <a:t>politics</a:t>
            </a:r>
            <a:r>
              <a:rPr lang="fr-FR" dirty="0" smtClean="0"/>
              <a:t> and </a:t>
            </a:r>
            <a:r>
              <a:rPr lang="fr-FR" dirty="0" err="1" smtClean="0"/>
              <a:t>policies</a:t>
            </a:r>
            <a:r>
              <a:rPr lang="fr-FR" dirty="0" smtClean="0"/>
              <a:t>!</a:t>
            </a:r>
          </a:p>
          <a:p>
            <a:r>
              <a:rPr lang="fr-FR" dirty="0" smtClean="0"/>
              <a:t>Focus group discussions</a:t>
            </a:r>
          </a:p>
          <a:p>
            <a:pPr lvl="1"/>
            <a:r>
              <a:rPr lang="fr-FR" dirty="0" smtClean="0"/>
              <a:t>Qualitative </a:t>
            </a:r>
            <a:r>
              <a:rPr lang="fr-FR" dirty="0" err="1" smtClean="0"/>
              <a:t>participatory</a:t>
            </a:r>
            <a:r>
              <a:rPr lang="fr-FR" dirty="0" smtClean="0"/>
              <a:t> </a:t>
            </a:r>
            <a:r>
              <a:rPr lang="fr-FR" dirty="0" err="1" smtClean="0"/>
              <a:t>tools</a:t>
            </a:r>
            <a:endParaRPr lang="fr-FR" dirty="0" smtClean="0"/>
          </a:p>
          <a:p>
            <a:pPr lvl="2"/>
            <a:r>
              <a:rPr lang="fr-FR" dirty="0" smtClean="0"/>
              <a:t>Participants are </a:t>
            </a:r>
            <a:r>
              <a:rPr lang="fr-FR" dirty="0" err="1" smtClean="0"/>
              <a:t>prompted</a:t>
            </a:r>
            <a:r>
              <a:rPr lang="fr-FR" dirty="0" smtClean="0"/>
              <a:t> to </a:t>
            </a:r>
            <a:r>
              <a:rPr lang="fr-FR" dirty="0" err="1" smtClean="0"/>
              <a:t>discuss</a:t>
            </a:r>
            <a:r>
              <a:rPr lang="fr-FR" dirty="0" smtClean="0"/>
              <a:t> a </a:t>
            </a:r>
            <a:r>
              <a:rPr lang="fr-FR" dirty="0" err="1" smtClean="0"/>
              <a:t>given</a:t>
            </a:r>
            <a:r>
              <a:rPr lang="fr-FR" dirty="0" smtClean="0"/>
              <a:t> (</a:t>
            </a:r>
            <a:r>
              <a:rPr lang="fr-FR" dirty="0" err="1" smtClean="0"/>
              <a:t>political</a:t>
            </a:r>
            <a:r>
              <a:rPr lang="fr-FR" dirty="0" smtClean="0"/>
              <a:t>) </a:t>
            </a:r>
            <a:r>
              <a:rPr lang="fr-FR" dirty="0" err="1" smtClean="0"/>
              <a:t>topic</a:t>
            </a:r>
            <a:r>
              <a:rPr lang="fr-FR" dirty="0" smtClean="0"/>
              <a:t> </a:t>
            </a:r>
          </a:p>
          <a:p>
            <a:pPr lvl="1"/>
            <a:r>
              <a:rPr lang="fr-FR" dirty="0" err="1" smtClean="0"/>
              <a:t>Promising</a:t>
            </a:r>
            <a:r>
              <a:rPr lang="fr-FR" dirty="0" smtClean="0"/>
              <a:t> </a:t>
            </a:r>
            <a:r>
              <a:rPr lang="fr-FR" dirty="0" err="1" smtClean="0"/>
              <a:t>tool</a:t>
            </a:r>
            <a:r>
              <a:rPr lang="fr-FR" dirty="0" smtClean="0"/>
              <a:t> for </a:t>
            </a:r>
            <a:r>
              <a:rPr lang="fr-FR" dirty="0" err="1" smtClean="0"/>
              <a:t>critical</a:t>
            </a:r>
            <a:r>
              <a:rPr lang="fr-FR" dirty="0" smtClean="0"/>
              <a:t> </a:t>
            </a:r>
            <a:r>
              <a:rPr lang="fr-FR" dirty="0" err="1" smtClean="0"/>
              <a:t>discourse</a:t>
            </a:r>
            <a:r>
              <a:rPr lang="fr-FR" dirty="0" smtClean="0"/>
              <a:t> </a:t>
            </a:r>
            <a:r>
              <a:rPr lang="fr-FR" dirty="0" err="1" smtClean="0"/>
              <a:t>analysis</a:t>
            </a:r>
            <a:r>
              <a:rPr lang="fr-FR" dirty="0" smtClean="0"/>
              <a:t> (</a:t>
            </a:r>
            <a:r>
              <a:rPr lang="fr-FR" dirty="0" err="1" smtClean="0"/>
              <a:t>Bruck</a:t>
            </a:r>
            <a:r>
              <a:rPr lang="fr-FR" dirty="0" smtClean="0"/>
              <a:t> &amp; Stocker 1996, </a:t>
            </a:r>
            <a:r>
              <a:rPr lang="fr-FR" dirty="0" err="1" smtClean="0"/>
              <a:t>Lamnek</a:t>
            </a:r>
            <a:r>
              <a:rPr lang="fr-FR" dirty="0" smtClean="0"/>
              <a:t> 1989, </a:t>
            </a:r>
            <a:r>
              <a:rPr lang="fr-FR" dirty="0" err="1" smtClean="0"/>
              <a:t>Friedrichs</a:t>
            </a:r>
            <a:r>
              <a:rPr lang="fr-FR" dirty="0" smtClean="0"/>
              <a:t> 1990)</a:t>
            </a:r>
          </a:p>
          <a:p>
            <a:pPr marL="0" indent="0">
              <a:buNone/>
            </a:pPr>
            <a:endParaRPr lang="fr-FR" dirty="0" smtClean="0"/>
          </a:p>
          <a:p>
            <a:endParaRPr lang="fr-FR" dirty="0"/>
          </a:p>
        </p:txBody>
      </p:sp>
    </p:spTree>
    <p:extLst>
      <p:ext uri="{BB962C8B-B14F-4D97-AF65-F5344CB8AC3E}">
        <p14:creationId xmlns:p14="http://schemas.microsoft.com/office/powerpoint/2010/main" val="153788900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résentation pour écran larg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gradFill rotWithShape="1">
          <a:gsLst>
            <a:gs pos="0">
              <a:schemeClr val="phClr">
                <a:shade val="45000"/>
                <a:satMod val="150000"/>
              </a:schemeClr>
            </a:gs>
            <a:gs pos="35000">
              <a:schemeClr val="phClr">
                <a:shade val="60000"/>
                <a:satMod val="150000"/>
              </a:schemeClr>
            </a:gs>
            <a:gs pos="100000">
              <a:schemeClr val="phClr">
                <a:tint val="97000"/>
                <a:satMod val="200000"/>
              </a:schemeClr>
            </a:gs>
          </a:gsLst>
          <a:lin ang="16200000" scaled="1"/>
        </a:gra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Présentation pour écran large.potx</Template>
  <TotalTime>0</TotalTime>
  <Words>4680</Words>
  <Application>Microsoft Macintosh PowerPoint</Application>
  <PresentationFormat>Présentation à l'écran (16:9)</PresentationFormat>
  <Paragraphs>435</Paragraphs>
  <Slides>47</Slides>
  <Notes>32</Notes>
  <HiddenSlides>9</HiddenSlides>
  <MMClips>0</MMClips>
  <ScaleCrop>false</ScaleCrop>
  <HeadingPairs>
    <vt:vector size="4" baseType="variant">
      <vt:variant>
        <vt:lpstr>Thème</vt:lpstr>
      </vt:variant>
      <vt:variant>
        <vt:i4>1</vt:i4>
      </vt:variant>
      <vt:variant>
        <vt:lpstr>Titres des diapositives</vt:lpstr>
      </vt:variant>
      <vt:variant>
        <vt:i4>47</vt:i4>
      </vt:variant>
    </vt:vector>
  </HeadingPairs>
  <TitlesOfParts>
    <vt:vector size="48" baseType="lpstr">
      <vt:lpstr>Présentation pour écran large</vt:lpstr>
      <vt:lpstr>The metaphors of the Belgian political crisis Evidence from citizens’ discourse and the parties’ manifestos   Julien Perrez (FaculTes universitaires saint-Louis, brussels) Min Reuchamps (Universite de Liège)</vt:lpstr>
      <vt:lpstr>Context</vt:lpstr>
      <vt:lpstr>Introduction</vt:lpstr>
      <vt:lpstr>Structure of the presentation</vt:lpstr>
      <vt:lpstr>Belgian politics in 2 slides</vt:lpstr>
      <vt:lpstr>Belgian politics in 2 slides</vt:lpstr>
      <vt:lpstr>Présentation PowerPoint</vt:lpstr>
      <vt:lpstr>Structure of the presentation</vt:lpstr>
      <vt:lpstr>Study 1: citizen’s discourse</vt:lpstr>
      <vt:lpstr>Study 1: citizen’s discourse</vt:lpstr>
      <vt:lpstr>Study 1: data &amp; method</vt:lpstr>
      <vt:lpstr>Study 1: data &amp; method</vt:lpstr>
      <vt:lpstr>Study 1: results</vt:lpstr>
      <vt:lpstr>Study 1: results</vt:lpstr>
      <vt:lpstr>Study 1: results</vt:lpstr>
      <vt:lpstr>Study 1: results</vt:lpstr>
      <vt:lpstr>Study 1: results</vt:lpstr>
      <vt:lpstr>Study 1: results</vt:lpstr>
      <vt:lpstr>Study 1: results</vt:lpstr>
      <vt:lpstr>Study 1: results</vt:lpstr>
      <vt:lpstr>Study 1: results</vt:lpstr>
      <vt:lpstr>Study 1: results</vt:lpstr>
      <vt:lpstr>Study 1: results</vt:lpstr>
      <vt:lpstr>Study 1: results</vt:lpstr>
      <vt:lpstr>Study 1: results</vt:lpstr>
      <vt:lpstr>Study 1: results</vt:lpstr>
      <vt:lpstr>Structure of the presentation</vt:lpstr>
      <vt:lpstr>Study 2: data &amp; method</vt:lpstr>
      <vt:lpstr>Présentation PowerPoint</vt:lpstr>
      <vt:lpstr>Présentation PowerPoint</vt:lpstr>
      <vt:lpstr>Study 2: data &amp; method</vt:lpstr>
      <vt:lpstr>Study 2: results</vt:lpstr>
      <vt:lpstr>Study 2: results</vt:lpstr>
      <vt:lpstr>Study 2: results</vt:lpstr>
      <vt:lpstr>Study 2: results</vt:lpstr>
      <vt:lpstr>Study 2: results</vt:lpstr>
      <vt:lpstr>Study 2: results</vt:lpstr>
      <vt:lpstr>Présentation PowerPoint</vt:lpstr>
      <vt:lpstr>Study 2: </vt:lpstr>
      <vt:lpstr>Présentation PowerPoint</vt:lpstr>
      <vt:lpstr>Présentation PowerPoint</vt:lpstr>
      <vt:lpstr>Présentation PowerPoint</vt:lpstr>
      <vt:lpstr>Présentation PowerPoint</vt:lpstr>
      <vt:lpstr>Présentation PowerPoint</vt:lpstr>
      <vt:lpstr>Discussion</vt:lpstr>
      <vt:lpstr>Further work</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1</cp:revision>
  <dcterms:modified xsi:type="dcterms:W3CDTF">2012-07-12T09:57:44Z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LCID">
    <vt:i4>1036</vt:i4>
  </property>
  <property fmtid="{D5CDD505-2E9C-101B-9397-08002B2CF9AE}" pid="3" name="_Version">
    <vt:lpwstr>12.0.4518</vt:lpwstr>
  </property>
</Properties>
</file>