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8" r:id="rId3"/>
    <p:sldId id="259" r:id="rId4"/>
    <p:sldId id="276" r:id="rId5"/>
    <p:sldId id="257" r:id="rId6"/>
    <p:sldId id="266" r:id="rId7"/>
    <p:sldId id="267" r:id="rId8"/>
    <p:sldId id="272" r:id="rId9"/>
    <p:sldId id="260" r:id="rId10"/>
    <p:sldId id="270" r:id="rId11"/>
    <p:sldId id="271" r:id="rId12"/>
    <p:sldId id="275" r:id="rId13"/>
    <p:sldId id="261" r:id="rId14"/>
    <p:sldId id="273" r:id="rId15"/>
    <p:sldId id="274" r:id="rId16"/>
    <p:sldId id="268" r:id="rId17"/>
    <p:sldId id="269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personnes engagées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Feuil1!$A$2:$A$9</c:f>
              <c:strCache>
                <c:ptCount val="8"/>
                <c:pt idx="0">
                  <c:v>Horeca</c:v>
                </c:pt>
                <c:pt idx="1">
                  <c:v>Bâtiment/maintenance</c:v>
                </c:pt>
                <c:pt idx="2">
                  <c:v>Espace verts</c:v>
                </c:pt>
                <c:pt idx="3">
                  <c:v>Automobile</c:v>
                </c:pt>
                <c:pt idx="4">
                  <c:v>Transport/logistique</c:v>
                </c:pt>
                <c:pt idx="5">
                  <c:v>Production</c:v>
                </c:pt>
                <c:pt idx="6">
                  <c:v>Entretien</c:v>
                </c:pt>
                <c:pt idx="7">
                  <c:v>Culture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hape val="box"/>
        <c:axId val="85921152"/>
        <c:axId val="85955712"/>
        <c:axId val="0"/>
      </c:bar3DChart>
      <c:catAx>
        <c:axId val="85921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5955712"/>
        <c:crosses val="autoZero"/>
        <c:auto val="1"/>
        <c:lblAlgn val="ctr"/>
        <c:lblOffset val="100"/>
      </c:catAx>
      <c:valAx>
        <c:axId val="85955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592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12C4-9AA3-4C3A-8C2D-ABE13956AF94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CC57-2FF2-47CE-BDF0-6EBB4D7B50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</a:t>
            </a:r>
            <a:r>
              <a:rPr lang="fr-FR" baseline="0" dirty="0" smtClean="0"/>
              <a:t> que Activation au sens large ne se limite pas à l’insertion prof mais aussi socialisation, activation physique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CC57-2FF2-47CE-BDF0-6EBB4D7B503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Activation = outil thérapeutique pas </a:t>
            </a:r>
            <a:r>
              <a:rPr lang="fr-FR" smtClean="0"/>
              <a:t>une finalité!!!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CC57-2FF2-47CE-BDF0-6EBB4D7B503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18540B-45AC-4474-850C-2F0E1FEA5513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1565FD-74D9-4917-BB89-9653B08EDA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Activation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80048" cy="1752600"/>
          </a:xfrm>
        </p:spPr>
        <p:txBody>
          <a:bodyPr/>
          <a:lstStyle/>
          <a:p>
            <a:r>
              <a:rPr lang="fr-FR" dirty="0" smtClean="0"/>
              <a:t>Jean Michel Stassen</a:t>
            </a:r>
          </a:p>
          <a:p>
            <a:r>
              <a:rPr lang="fr-FR" dirty="0" smtClean="0"/>
              <a:t>Gilles Squelard</a:t>
            </a:r>
            <a:endParaRPr lang="fr-FR" dirty="0"/>
          </a:p>
        </p:txBody>
      </p:sp>
      <p:pic>
        <p:nvPicPr>
          <p:cNvPr id="22530" name="Picture 2" descr="http://natura.couvin.com/files/2012/08/Nouveau-logo-wallo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14884"/>
            <a:ext cx="955769" cy="1319760"/>
          </a:xfrm>
          <a:prstGeom prst="rect">
            <a:avLst/>
          </a:prstGeom>
          <a:noFill/>
        </p:spPr>
      </p:pic>
      <p:pic>
        <p:nvPicPr>
          <p:cNvPr id="7" name="Image 6" descr="aigs_46_a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Users\Gilles\Dropbox\Chargements appareil photo\2011-07-13 12.17.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714884"/>
            <a:ext cx="10001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C’est possible!!!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Gilles\AppData\Local\Temp\carte entreprises  élar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469"/>
            <a:ext cx="9144000" cy="66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C’est possible!!!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428596" y="1397000"/>
          <a:ext cx="7191404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Concrétement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Concrètement</a:t>
            </a:r>
            <a:endParaRPr lang="fr-FR" dirty="0"/>
          </a:p>
        </p:txBody>
      </p:sp>
      <p:pic>
        <p:nvPicPr>
          <p:cNvPr id="3074" name="Picture 2" descr="C:\Users\Gilles\AppData\Local\Temp\anamnèse1_MIGUEL_période avant 2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Concrètement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Gilles\AppData\Local\Temp\anamnèse2_MIGUEL_période 2000 à 20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Concrètement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Gilles\AppData\Local\Temp\anamnèse3_MIGUEL_période 2009 à 2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Concrètement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Gilles\AppData\Local\Temp\anamnèse4_MIGUEL_analys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Concrètement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Gilles\AppData\Local\Temp\anamnèse5_MIGUEL_analyse économiqu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Et les entreprises dans tout ça?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L’avis des usagers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 qui?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Personnes souffrant de problèmes de santé mentale</a:t>
            </a:r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000" dirty="0" smtClean="0"/>
              <a:t>Pris en charge par un acteur de la santé mentale (CRF, SSM, IHP, …)</a:t>
            </a:r>
          </a:p>
          <a:p>
            <a:pPr lvl="1">
              <a:buNone/>
            </a:pP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Souhait de réintégrer le marché de l’emploi</a:t>
            </a:r>
          </a:p>
          <a:p>
            <a:pPr lvl="1">
              <a:buNone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Bénéfices indéniables pour les </a:t>
            </a:r>
            <a:r>
              <a:rPr lang="fr-FR" dirty="0" smtClean="0"/>
              <a:t>usagers, les entreprises </a:t>
            </a:r>
            <a:r>
              <a:rPr lang="fr-FR" dirty="0" smtClean="0"/>
              <a:t>et la collectivité</a:t>
            </a:r>
          </a:p>
          <a:p>
            <a:endParaRPr lang="fr-FR" dirty="0" smtClean="0"/>
          </a:p>
          <a:p>
            <a:r>
              <a:rPr lang="fr-FR" dirty="0" smtClean="0"/>
              <a:t>Besoin d’aménagements structurels et institutionnels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smtClean="0"/>
              <a:t>Implémentation recommandations</a:t>
            </a:r>
          </a:p>
          <a:p>
            <a:pPr lvl="1"/>
            <a:r>
              <a:rPr lang="fr-FR" dirty="0" smtClean="0"/>
              <a:t>Intensification de suivis individuels</a:t>
            </a:r>
          </a:p>
          <a:p>
            <a:pPr lvl="1"/>
            <a:r>
              <a:rPr lang="fr-FR" dirty="0" smtClean="0"/>
              <a:t>Formalisation des outils et des méthodologies</a:t>
            </a:r>
          </a:p>
          <a:p>
            <a:pPr lvl="1"/>
            <a:r>
              <a:rPr lang="fr-FR" dirty="0" smtClean="0"/>
              <a:t>Sensibiliser les acteurs de la santé, de l’emploi et formation</a:t>
            </a:r>
          </a:p>
          <a:p>
            <a:pPr lvl="1"/>
            <a:r>
              <a:rPr lang="fr-FR" dirty="0" smtClean="0"/>
              <a:t>Impact économique</a:t>
            </a:r>
            <a:endParaRPr lang="fr-FR" dirty="0"/>
          </a:p>
        </p:txBody>
      </p:sp>
      <p:sp>
        <p:nvSpPr>
          <p:cNvPr id="4" name="Sourire 3"/>
          <p:cNvSpPr/>
          <p:nvPr/>
        </p:nvSpPr>
        <p:spPr>
          <a:xfrm>
            <a:off x="1285852" y="928670"/>
            <a:ext cx="6143668" cy="56435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 smtClean="0"/>
          </a:p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Activation = outil thérapeutique!!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CNEH = Conseil national des établissements hospitaliers:</a:t>
            </a:r>
          </a:p>
          <a:p>
            <a:pPr>
              <a:buNone/>
            </a:pPr>
            <a:endParaRPr lang="fr-BE" dirty="0" smtClean="0"/>
          </a:p>
          <a:p>
            <a:pPr lvl="1"/>
            <a:r>
              <a:rPr lang="fr-BE" dirty="0" smtClean="0"/>
              <a:t>« L</a:t>
            </a:r>
            <a:r>
              <a:rPr lang="fr-BE" i="1" dirty="0" smtClean="0"/>
              <a:t>'activation = mission que les soins de santé mentale doivent remplir tant au sein des équipements des soins de santé mentale qu'en dehors de ceux-ci.</a:t>
            </a:r>
          </a:p>
          <a:p>
            <a:pPr lvl="1">
              <a:buNone/>
            </a:pPr>
            <a:endParaRPr lang="fr-BE" i="1" dirty="0" smtClean="0"/>
          </a:p>
          <a:p>
            <a:pPr lvl="1"/>
            <a:r>
              <a:rPr lang="fr-BE" i="1" dirty="0" smtClean="0"/>
              <a:t>On fera appel aux </a:t>
            </a:r>
            <a:r>
              <a:rPr lang="fr-BE" b="1" i="1" dirty="0" smtClean="0"/>
              <a:t>moyens disponibles dans la société</a:t>
            </a:r>
            <a:r>
              <a:rPr lang="fr-BE" i="1" dirty="0" smtClean="0"/>
              <a:t> qui contribuent à l'activation tels que </a:t>
            </a:r>
            <a:r>
              <a:rPr lang="fr-BE" b="1" i="1" dirty="0" smtClean="0"/>
              <a:t>la formation,  l'apprentissage, diverses formes de culture, de sport, de détente et de travail</a:t>
            </a:r>
            <a:r>
              <a:rPr lang="fr-BE" dirty="0" smtClean="0"/>
              <a:t> » </a:t>
            </a:r>
          </a:p>
          <a:p>
            <a:endParaRPr lang="fr-BE" dirty="0" smtClean="0"/>
          </a:p>
          <a:p>
            <a:pPr>
              <a:buNone/>
            </a:pPr>
            <a:r>
              <a:rPr lang="fr-BE" sz="1500" dirty="0" smtClean="0"/>
              <a:t>	(C.N.E.H. Avis relatif au contenu, à l'intérêt et à l'organisation de la fonction de soins « activation » dans le secteur des soins de santé mentale. 08.02.2001)</a:t>
            </a:r>
            <a:endParaRPr lang="fr-FR" sz="15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600" dirty="0" smtClean="0"/>
              <a:t>3 champs: </a:t>
            </a:r>
            <a:r>
              <a:rPr lang="fr-FR" sz="2600" dirty="0" smtClean="0"/>
              <a:t>santé, </a:t>
            </a:r>
            <a:r>
              <a:rPr lang="fr-FR" sz="2600" dirty="0" smtClean="0"/>
              <a:t>formation, emploi</a:t>
            </a:r>
          </a:p>
          <a:p>
            <a:pPr>
              <a:lnSpc>
                <a:spcPct val="200000"/>
              </a:lnSpc>
            </a:pPr>
            <a:r>
              <a:rPr lang="fr-FR" sz="2600" dirty="0" smtClean="0"/>
              <a:t>2 ministres et leurs équipes</a:t>
            </a:r>
          </a:p>
          <a:p>
            <a:pPr>
              <a:lnSpc>
                <a:spcPct val="200000"/>
              </a:lnSpc>
            </a:pPr>
            <a:r>
              <a:rPr lang="fr-FR" sz="2600" dirty="0" smtClean="0"/>
              <a:t>2 associations expertes dans le domaine de la santé mentale et de l’insertion</a:t>
            </a:r>
          </a:p>
          <a:p>
            <a:pPr>
              <a:lnSpc>
                <a:spcPct val="200000"/>
              </a:lnSpc>
            </a:pPr>
            <a:r>
              <a:rPr lang="fr-FR" sz="2600" dirty="0" smtClean="0"/>
              <a:t>Initiative pour le bénéfice de la Wallonie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BE" sz="2000" i="1" dirty="0" smtClean="0"/>
          </a:p>
          <a:p>
            <a:r>
              <a:rPr lang="fr-BE" sz="2400" i="1" dirty="0" smtClean="0"/>
              <a:t>L'activation des personnes selon un processus longiligne et continu respectant la trajectoire individuelle:</a:t>
            </a:r>
          </a:p>
          <a:p>
            <a:pPr lvl="1"/>
            <a:r>
              <a:rPr lang="fr-BE" sz="2000" i="1" dirty="0" smtClean="0"/>
              <a:t> Offrir des aides concrètes nécessaires aux usagers désireux d'assumer un rôle actif au travers de leur recherche emploi/formation.</a:t>
            </a:r>
          </a:p>
          <a:p>
            <a:pPr lvl="2"/>
            <a:r>
              <a:rPr lang="fr-BE" sz="1800" i="1" dirty="0" smtClean="0"/>
              <a:t>Ex: Accompagnement individualisé, des conseils et un soutien tout au long du parcours d'insertion visant à développer l'autonomie de l'usager</a:t>
            </a:r>
            <a:r>
              <a:rPr lang="fr-BE" sz="1800" dirty="0" smtClean="0"/>
              <a:t> , en articulant les acteurs des 3 champs- </a:t>
            </a:r>
            <a:endParaRPr lang="fr-FR" sz="18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2000" b="1" dirty="0" smtClean="0"/>
              <a:t> </a:t>
            </a:r>
            <a:r>
              <a:rPr lang="fr-BE" sz="2400" b="1" i="1" dirty="0" smtClean="0"/>
              <a:t>M</a:t>
            </a:r>
            <a:r>
              <a:rPr lang="fr-BE" sz="2400" i="1" dirty="0" smtClean="0"/>
              <a:t>ise en place d’un </a:t>
            </a:r>
            <a:r>
              <a:rPr lang="fr-BE" sz="2400" b="1" i="1" dirty="0" smtClean="0"/>
              <a:t>outil spécifique</a:t>
            </a:r>
            <a:r>
              <a:rPr lang="fr-BE" sz="2400" i="1" dirty="0" smtClean="0"/>
              <a:t> au public psychiatrisé qui cherche soit à réintégrer le monde de l’emploi soit à l’intégrer après de nombreuses années d’inactivité. </a:t>
            </a:r>
          </a:p>
          <a:p>
            <a:pPr lvl="1"/>
            <a:r>
              <a:rPr lang="fr-BE" sz="2000" i="1" dirty="0" smtClean="0"/>
              <a:t>A</a:t>
            </a:r>
            <a:r>
              <a:rPr lang="fr-BE" sz="2000" b="1" i="1" dirty="0" smtClean="0"/>
              <a:t>ffiner les procédures utilisées et de définir une ou des méthodologie(s) de travail </a:t>
            </a:r>
            <a:r>
              <a:rPr lang="fr-BE" sz="2000" i="1" dirty="0" smtClean="0"/>
              <a:t>spécifique(s). </a:t>
            </a:r>
          </a:p>
          <a:p>
            <a:pPr lvl="2" algn="just"/>
            <a:r>
              <a:rPr lang="fr-BE" sz="1800" i="1" dirty="0" smtClean="0"/>
              <a:t>Ex: approfondissement de la notion d’agent de suivi/ d’insertion auprès de ce public en matière d’orientation, de guidance et d’accompagnement vers l’insertion professionnelle: faire l’objet d’une définition quant à son profil, aux compétences requises ainsi qu’aux </a:t>
            </a:r>
            <a:r>
              <a:rPr lang="fr-BE" sz="1800" b="1" i="1" dirty="0" smtClean="0"/>
              <a:t>missions</a:t>
            </a:r>
            <a:r>
              <a:rPr lang="fr-BE" sz="1800" i="1" dirty="0" smtClean="0"/>
              <a:t> qui lui sont dévolues </a:t>
            </a:r>
            <a:endParaRPr lang="fr-FR" sz="18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i="1" dirty="0" smtClean="0"/>
              <a:t>L’analyse des freins liés au statut social de la personne et aux difficultés de liaison et de passage entre les champs ainsi que sur les pistes de résolution </a:t>
            </a:r>
            <a:r>
              <a:rPr lang="fr-BE" sz="2000" dirty="0" smtClean="0"/>
              <a:t> </a:t>
            </a:r>
            <a:endParaRPr lang="fr-FR" sz="2000" dirty="0" smtClean="0"/>
          </a:p>
          <a:p>
            <a:endParaRPr lang="fr-FR" sz="2000" dirty="0" smtClean="0"/>
          </a:p>
          <a:p>
            <a:pPr algn="just"/>
            <a:r>
              <a:rPr lang="fr-FR" sz="2000" i="1" dirty="0" smtClean="0"/>
              <a:t>Le développement de l’argumentaire sur l’importance économique de l’activation et ses effets positifs collatéraux, notamment au niveau familial</a:t>
            </a:r>
            <a:endParaRPr lang="fr-FR" sz="20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C’est possible!!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C’est possible!!!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Gilles\AppData\Local\Temp\carte entrepri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5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2397</TotalTime>
  <Words>404</Words>
  <Application>Microsoft Office PowerPoint</Application>
  <PresentationFormat>Affichage à l'écran (4:3)</PresentationFormat>
  <Paragraphs>67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Technique</vt:lpstr>
      <vt:lpstr>Activation</vt:lpstr>
      <vt:lpstr>Pour qui?</vt:lpstr>
      <vt:lpstr>Pourquoi?</vt:lpstr>
      <vt:lpstr>Le contexte</vt:lpstr>
      <vt:lpstr>Description</vt:lpstr>
      <vt:lpstr>Description</vt:lpstr>
      <vt:lpstr>Description</vt:lpstr>
      <vt:lpstr>C’est possible!!</vt:lpstr>
      <vt:lpstr>C’est possible!!!</vt:lpstr>
      <vt:lpstr>C’est possible!!!</vt:lpstr>
      <vt:lpstr>C’est possible!!!</vt:lpstr>
      <vt:lpstr>Concrétement</vt:lpstr>
      <vt:lpstr>Concrètement</vt:lpstr>
      <vt:lpstr>Concrètement</vt:lpstr>
      <vt:lpstr>Concrètement</vt:lpstr>
      <vt:lpstr>Concrètement</vt:lpstr>
      <vt:lpstr>Concrètement</vt:lpstr>
      <vt:lpstr>Et les entreprises dans tout ça?</vt:lpstr>
      <vt:lpstr>L’avis des usagers</vt:lpstr>
      <vt:lpstr>Conclusion</vt:lpstr>
      <vt:lpstr>Merci de votre attention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Activation</dc:title>
  <dc:creator>Gilles</dc:creator>
  <cp:lastModifiedBy>Gilles</cp:lastModifiedBy>
  <cp:revision>23</cp:revision>
  <dcterms:created xsi:type="dcterms:W3CDTF">2012-09-28T14:13:47Z</dcterms:created>
  <dcterms:modified xsi:type="dcterms:W3CDTF">2012-10-11T18:54:13Z</dcterms:modified>
</cp:coreProperties>
</file>