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75" r:id="rId3"/>
    <p:sldId id="274" r:id="rId4"/>
    <p:sldId id="273" r:id="rId5"/>
    <p:sldId id="258" r:id="rId6"/>
    <p:sldId id="259" r:id="rId7"/>
    <p:sldId id="260" r:id="rId8"/>
    <p:sldId id="261" r:id="rId9"/>
    <p:sldId id="276" r:id="rId10"/>
    <p:sldId id="266" r:id="rId11"/>
    <p:sldId id="267" r:id="rId12"/>
    <p:sldId id="268" r:id="rId13"/>
    <p:sldId id="270" r:id="rId14"/>
    <p:sldId id="271" r:id="rId15"/>
    <p:sldId id="272" r:id="rId16"/>
    <p:sldId id="277" r:id="rId17"/>
    <p:sldId id="278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IMINFO" initials="P" lastIdx="1" clrIdx="0"/>
  <p:cmAuthor id="1" name="Julie" initials="J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38" autoAdjust="0"/>
  </p:normalViewPr>
  <p:slideViewPr>
    <p:cSldViewPr>
      <p:cViewPr>
        <p:scale>
          <a:sx n="150" d="100"/>
          <a:sy n="150" d="100"/>
        </p:scale>
        <p:origin x="-504" y="15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thleen\Documents\Recherches%20ULG\INCC\Graphique%20total%20nombre%20point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thleen\Documents\Recherches%20ULG\INCC\Total%20b&#233;n&#233;ficiaires%20des%20cat&#233;gories%20de%20l'AJ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thleen\Documents\Recherches%20ULG\INCC\Inter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thleen\Documents\Recherches%20ULG\INCC\Graphique%20nombre%20total%20d'affaires%20clotur&#233;e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istrateur\Documents\Travail\INCC\Benchmarking\AJneerl0310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thleen\Documents\Recherches%20ULG\INCC\Graphique%20nombre%20total%20d'affaires%20clotur&#233;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thleen\Documents\Recherches%20ULG\INCC\Graphique%20nombre%20total%20d'affaires%20clotur&#233;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thleen\Documents\Recherches%20ULG\INCC\Stat0712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thleen\Documents\Recherches%20ULG\INCC\Stat0712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thleen\Documents\Recherches%20ULG\INCC\Total%20b&#233;n&#233;ficiaires%20des%20cat&#233;gories%20de%20l'AJ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thleen\Documents\Recherches%20ULG\INCC\Total%20b&#233;n&#233;ficiaires%20des%20cat&#233;gories%20de%20l'AJ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thleen\Documents\Recherches%20ULG\INCC\Total%20b&#233;n&#233;ficiaires%20des%20cat&#233;gories%20de%20l'AJ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thleen\Documents\Recherches%20ULG\INCC\Total%20b&#233;n&#233;ficiaires%20des%20cat&#233;gories%20de%20l'AJ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thleen\Documents\Recherches%20ULG\INCC\Total%20b&#233;n&#233;ficiaires%20des%20cat&#233;gories%20de%20l'AJ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OVB</c:v>
          </c:tx>
          <c:spPr>
            <a:ln w="25400" cap="flat" cmpd="sng" algn="ctr">
              <a:solidFill>
                <a:schemeClr val="accent6">
                  <a:lumMod val="50000"/>
                </a:schemeClr>
              </a:solidFill>
              <a:prstDash val="solid"/>
            </a:ln>
            <a:effectLst/>
          </c:spPr>
          <c:marker>
            <c:spPr>
              <a:solidFill>
                <a:schemeClr val="accent6">
                  <a:lumMod val="50000"/>
                </a:schemeClr>
              </a:solidFill>
              <a:ln w="25400" cap="flat" cmpd="sng" algn="ctr">
                <a:solidFill>
                  <a:schemeClr val="accent6">
                    <a:lumMod val="50000"/>
                  </a:schemeClr>
                </a:solidFill>
                <a:prstDash val="solid"/>
              </a:ln>
              <a:effectLst/>
            </c:spPr>
          </c:marker>
          <c:cat>
            <c:strRef>
              <c:f>Feuil1!$A$6:$A$18</c:f>
              <c:strCache>
                <c:ptCount val="13"/>
                <c:pt idx="0">
                  <c:v>1998-1999</c:v>
                </c:pt>
                <c:pt idx="1">
                  <c:v>1999-2000</c:v>
                </c:pt>
                <c:pt idx="2">
                  <c:v>2000-2001</c:v>
                </c:pt>
                <c:pt idx="3">
                  <c:v>2001-2002</c:v>
                </c:pt>
                <c:pt idx="4">
                  <c:v>2002-2003</c:v>
                </c:pt>
                <c:pt idx="5">
                  <c:v>2003-2004</c:v>
                </c:pt>
                <c:pt idx="6">
                  <c:v>2004-2005</c:v>
                </c:pt>
                <c:pt idx="7">
                  <c:v>2005-2006</c:v>
                </c:pt>
                <c:pt idx="8">
                  <c:v>2006-2007</c:v>
                </c:pt>
                <c:pt idx="9">
                  <c:v>2007-2008</c:v>
                </c:pt>
                <c:pt idx="10">
                  <c:v>2008-2009</c:v>
                </c:pt>
                <c:pt idx="11">
                  <c:v>2009-2010</c:v>
                </c:pt>
                <c:pt idx="12">
                  <c:v>2010-2011</c:v>
                </c:pt>
              </c:strCache>
            </c:strRef>
          </c:cat>
          <c:val>
            <c:numRef>
              <c:f>Feuil1!$A$1:$M$1</c:f>
              <c:numCache>
                <c:formatCode>General</c:formatCode>
                <c:ptCount val="13"/>
                <c:pt idx="0">
                  <c:v>398991.3</c:v>
                </c:pt>
                <c:pt idx="1">
                  <c:v>437544.14999999985</c:v>
                </c:pt>
                <c:pt idx="2">
                  <c:v>521559.68</c:v>
                </c:pt>
                <c:pt idx="3">
                  <c:v>620002.59</c:v>
                </c:pt>
                <c:pt idx="4">
                  <c:v>671009.48</c:v>
                </c:pt>
                <c:pt idx="5">
                  <c:v>709493.32000000041</c:v>
                </c:pt>
                <c:pt idx="6">
                  <c:v>757646.74</c:v>
                </c:pt>
                <c:pt idx="7">
                  <c:v>869634</c:v>
                </c:pt>
                <c:pt idx="8">
                  <c:v>993668.83000000042</c:v>
                </c:pt>
                <c:pt idx="9">
                  <c:v>1116557</c:v>
                </c:pt>
                <c:pt idx="10">
                  <c:v>1226639.21</c:v>
                </c:pt>
                <c:pt idx="11">
                  <c:v>1376360.95</c:v>
                </c:pt>
                <c:pt idx="12">
                  <c:v>1504278.5</c:v>
                </c:pt>
              </c:numCache>
            </c:numRef>
          </c:val>
          <c:smooth val="0"/>
        </c:ser>
        <c:ser>
          <c:idx val="1"/>
          <c:order val="1"/>
          <c:tx>
            <c:v>OBFG</c:v>
          </c:tx>
          <c:spPr>
            <a:ln w="19050">
              <a:solidFill>
                <a:srgbClr val="00B0F0"/>
              </a:solidFill>
            </a:ln>
          </c:spPr>
          <c:marker>
            <c:spPr>
              <a:solidFill>
                <a:srgbClr val="00B0F0"/>
              </a:solidFill>
              <a:ln w="19050">
                <a:solidFill>
                  <a:srgbClr val="00B0F0"/>
                </a:solidFill>
              </a:ln>
            </c:spPr>
          </c:marker>
          <c:cat>
            <c:strRef>
              <c:f>Feuil1!$A$6:$A$18</c:f>
              <c:strCache>
                <c:ptCount val="13"/>
                <c:pt idx="0">
                  <c:v>1998-1999</c:v>
                </c:pt>
                <c:pt idx="1">
                  <c:v>1999-2000</c:v>
                </c:pt>
                <c:pt idx="2">
                  <c:v>2000-2001</c:v>
                </c:pt>
                <c:pt idx="3">
                  <c:v>2001-2002</c:v>
                </c:pt>
                <c:pt idx="4">
                  <c:v>2002-2003</c:v>
                </c:pt>
                <c:pt idx="5">
                  <c:v>2003-2004</c:v>
                </c:pt>
                <c:pt idx="6">
                  <c:v>2004-2005</c:v>
                </c:pt>
                <c:pt idx="7">
                  <c:v>2005-2006</c:v>
                </c:pt>
                <c:pt idx="8">
                  <c:v>2006-2007</c:v>
                </c:pt>
                <c:pt idx="9">
                  <c:v>2007-2008</c:v>
                </c:pt>
                <c:pt idx="10">
                  <c:v>2008-2009</c:v>
                </c:pt>
                <c:pt idx="11">
                  <c:v>2009-2010</c:v>
                </c:pt>
                <c:pt idx="12">
                  <c:v>2010-2011</c:v>
                </c:pt>
              </c:strCache>
            </c:strRef>
          </c:cat>
          <c:val>
            <c:numRef>
              <c:f>Feuil1!$A$2:$M$2</c:f>
              <c:numCache>
                <c:formatCode>General</c:formatCode>
                <c:ptCount val="13"/>
                <c:pt idx="0">
                  <c:v>509959.6</c:v>
                </c:pt>
                <c:pt idx="1">
                  <c:v>554421.94999999937</c:v>
                </c:pt>
                <c:pt idx="2">
                  <c:v>677203.95000000042</c:v>
                </c:pt>
                <c:pt idx="3">
                  <c:v>743965.7</c:v>
                </c:pt>
                <c:pt idx="4">
                  <c:v>810500.7</c:v>
                </c:pt>
                <c:pt idx="5">
                  <c:v>935747.7</c:v>
                </c:pt>
                <c:pt idx="6">
                  <c:v>1038971.4500000004</c:v>
                </c:pt>
                <c:pt idx="7">
                  <c:v>1081600.3</c:v>
                </c:pt>
                <c:pt idx="8">
                  <c:v>1210035.29</c:v>
                </c:pt>
                <c:pt idx="9">
                  <c:v>1250090.82</c:v>
                </c:pt>
                <c:pt idx="10">
                  <c:v>1305364.73</c:v>
                </c:pt>
                <c:pt idx="11">
                  <c:v>1350447.83</c:v>
                </c:pt>
                <c:pt idx="12">
                  <c:v>1443147.87</c:v>
                </c:pt>
              </c:numCache>
            </c:numRef>
          </c:val>
          <c:smooth val="0"/>
        </c:ser>
        <c:ser>
          <c:idx val="2"/>
          <c:order val="2"/>
          <c:tx>
            <c:v>TOTAL</c:v>
          </c:tx>
          <c:spPr>
            <a:ln w="25400" cap="flat" cmpd="sng" algn="ctr">
              <a:solidFill>
                <a:schemeClr val="accent3"/>
              </a:solidFill>
              <a:prstDash val="solid"/>
            </a:ln>
            <a:effectLst/>
          </c:spPr>
          <c:marker>
            <c:spPr>
              <a:solidFill>
                <a:schemeClr val="accent4">
                  <a:lumMod val="75000"/>
                </a:schemeClr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</c:marker>
          <c:cat>
            <c:strRef>
              <c:f>Feuil1!$A$6:$A$18</c:f>
              <c:strCache>
                <c:ptCount val="13"/>
                <c:pt idx="0">
                  <c:v>1998-1999</c:v>
                </c:pt>
                <c:pt idx="1">
                  <c:v>1999-2000</c:v>
                </c:pt>
                <c:pt idx="2">
                  <c:v>2000-2001</c:v>
                </c:pt>
                <c:pt idx="3">
                  <c:v>2001-2002</c:v>
                </c:pt>
                <c:pt idx="4">
                  <c:v>2002-2003</c:v>
                </c:pt>
                <c:pt idx="5">
                  <c:v>2003-2004</c:v>
                </c:pt>
                <c:pt idx="6">
                  <c:v>2004-2005</c:v>
                </c:pt>
                <c:pt idx="7">
                  <c:v>2005-2006</c:v>
                </c:pt>
                <c:pt idx="8">
                  <c:v>2006-2007</c:v>
                </c:pt>
                <c:pt idx="9">
                  <c:v>2007-2008</c:v>
                </c:pt>
                <c:pt idx="10">
                  <c:v>2008-2009</c:v>
                </c:pt>
                <c:pt idx="11">
                  <c:v>2009-2010</c:v>
                </c:pt>
                <c:pt idx="12">
                  <c:v>2010-2011</c:v>
                </c:pt>
              </c:strCache>
            </c:strRef>
          </c:cat>
          <c:val>
            <c:numRef>
              <c:f>Feuil1!$A$3:$M$3</c:f>
              <c:numCache>
                <c:formatCode>General</c:formatCode>
                <c:ptCount val="13"/>
                <c:pt idx="0">
                  <c:v>908950.89999999898</c:v>
                </c:pt>
                <c:pt idx="1">
                  <c:v>991966.1</c:v>
                </c:pt>
                <c:pt idx="2">
                  <c:v>1198763.6300000008</c:v>
                </c:pt>
                <c:pt idx="3">
                  <c:v>1363968.29</c:v>
                </c:pt>
                <c:pt idx="4">
                  <c:v>1481510.1800000011</c:v>
                </c:pt>
                <c:pt idx="5">
                  <c:v>1645241.02</c:v>
                </c:pt>
                <c:pt idx="6">
                  <c:v>1796618.1900000011</c:v>
                </c:pt>
                <c:pt idx="7">
                  <c:v>1951234.3</c:v>
                </c:pt>
                <c:pt idx="8">
                  <c:v>2203704.12</c:v>
                </c:pt>
                <c:pt idx="9">
                  <c:v>2366647.8200000003</c:v>
                </c:pt>
                <c:pt idx="10">
                  <c:v>2532003.94</c:v>
                </c:pt>
                <c:pt idx="11">
                  <c:v>2726808.7800000012</c:v>
                </c:pt>
                <c:pt idx="12">
                  <c:v>2947426.3699999987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861376"/>
        <c:axId val="146581760"/>
      </c:lineChart>
      <c:catAx>
        <c:axId val="938613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Année judiciaire</a:t>
                </a:r>
              </a:p>
            </c:rich>
          </c:tx>
          <c:layout>
            <c:manualLayout>
              <c:xMode val="edge"/>
              <c:yMode val="edge"/>
              <c:x val="0.38909459234262772"/>
              <c:y val="0.93682095607527638"/>
            </c:manualLayout>
          </c:layout>
          <c:overlay val="0"/>
        </c:title>
        <c:numFmt formatCode="yyyy\-yyyy" sourceLinked="0"/>
        <c:majorTickMark val="out"/>
        <c:minorTickMark val="none"/>
        <c:tickLblPos val="nextTo"/>
        <c:crossAx val="146581760"/>
        <c:crosses val="autoZero"/>
        <c:auto val="1"/>
        <c:lblAlgn val="ctr"/>
        <c:lblOffset val="100"/>
        <c:noMultiLvlLbl val="0"/>
      </c:catAx>
      <c:valAx>
        <c:axId val="1465817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Nombre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3861376"/>
        <c:crosses val="autoZero"/>
        <c:crossBetween val="midCat"/>
        <c:majorUnit val="250000"/>
      </c:valAx>
    </c:plotArea>
    <c:legend>
      <c:legendPos val="r"/>
      <c:layout/>
      <c:overlay val="0"/>
    </c:legend>
    <c:plotVisOnly val="1"/>
    <c:dispBlanksAs val="gap"/>
    <c:showDLblsOverMax val="0"/>
  </c:chart>
  <c:spPr>
    <a:ln w="3175">
      <a:solidFill>
        <a:schemeClr val="accent1"/>
      </a:solidFill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Dossiers clôturés</c:v>
          </c:tx>
          <c:spPr>
            <a:ln w="19050"/>
          </c:spPr>
          <c:marker>
            <c:spPr>
              <a:ln w="19050"/>
            </c:spPr>
          </c:marker>
          <c:cat>
            <c:numRef>
              <c:f>Feuil4!$B$79:$B$82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Feuil4!$C$79:$C$82</c:f>
              <c:numCache>
                <c:formatCode>General</c:formatCode>
                <c:ptCount val="4"/>
                <c:pt idx="0">
                  <c:v>2015</c:v>
                </c:pt>
                <c:pt idx="1">
                  <c:v>3097</c:v>
                </c:pt>
                <c:pt idx="2">
                  <c:v>5851</c:v>
                </c:pt>
                <c:pt idx="3">
                  <c:v>6838</c:v>
                </c:pt>
              </c:numCache>
            </c:numRef>
          </c:val>
          <c:smooth val="0"/>
        </c:ser>
        <c:ser>
          <c:idx val="1"/>
          <c:order val="1"/>
          <c:tx>
            <c:v>Surendettés souhaitant un RCD X50</c:v>
          </c:tx>
          <c:spPr>
            <a:ln w="19050"/>
          </c:spPr>
          <c:marker>
            <c:spPr>
              <a:ln w="19050"/>
            </c:spPr>
          </c:marker>
          <c:cat>
            <c:numRef>
              <c:f>Feuil4!$B$79:$B$82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Feuil4!$D$79:$D$82</c:f>
              <c:numCache>
                <c:formatCode>General</c:formatCode>
                <c:ptCount val="4"/>
                <c:pt idx="0">
                  <c:v>5588.58</c:v>
                </c:pt>
                <c:pt idx="1">
                  <c:v>5711.9</c:v>
                </c:pt>
                <c:pt idx="2">
                  <c:v>6005.92</c:v>
                </c:pt>
                <c:pt idx="3">
                  <c:v>6176.06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0601344"/>
        <c:axId val="141438912"/>
      </c:lineChart>
      <c:catAx>
        <c:axId val="140601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1438912"/>
        <c:crosses val="autoZero"/>
        <c:auto val="1"/>
        <c:lblAlgn val="ctr"/>
        <c:lblOffset val="100"/>
        <c:noMultiLvlLbl val="0"/>
      </c:catAx>
      <c:valAx>
        <c:axId val="1414389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06013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solidFill>
        <a:schemeClr val="accent1"/>
      </a:solidFill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 w="19050"/>
          </c:spPr>
          <c:marker>
            <c:spPr>
              <a:ln w="19050"/>
            </c:spPr>
          </c:marker>
          <c:cat>
            <c:numRef>
              <c:f>Feuil1!$A$3:$A$15</c:f>
              <c:numCache>
                <c:formatCode>General</c:formatCode>
                <c:ptCount val="13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</c:numCache>
            </c:numRef>
          </c:cat>
          <c:val>
            <c:numRef>
              <c:f>Feuil1!$B$3:$B$15</c:f>
              <c:numCache>
                <c:formatCode>General</c:formatCode>
                <c:ptCount val="13"/>
                <c:pt idx="0">
                  <c:v>703746</c:v>
                </c:pt>
                <c:pt idx="1">
                  <c:v>704650</c:v>
                </c:pt>
                <c:pt idx="2">
                  <c:v>698779</c:v>
                </c:pt>
                <c:pt idx="3">
                  <c:v>657816</c:v>
                </c:pt>
                <c:pt idx="4">
                  <c:v>688637</c:v>
                </c:pt>
                <c:pt idx="5">
                  <c:v>755851</c:v>
                </c:pt>
                <c:pt idx="6">
                  <c:v>831754</c:v>
                </c:pt>
                <c:pt idx="7">
                  <c:v>886533</c:v>
                </c:pt>
                <c:pt idx="8">
                  <c:v>904961</c:v>
                </c:pt>
                <c:pt idx="9">
                  <c:v>890138</c:v>
                </c:pt>
                <c:pt idx="10">
                  <c:v>890020</c:v>
                </c:pt>
                <c:pt idx="11">
                  <c:v>901630</c:v>
                </c:pt>
                <c:pt idx="12">
                  <c:v>912191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0602880"/>
        <c:axId val="141441216"/>
      </c:lineChart>
      <c:catAx>
        <c:axId val="1406028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BE"/>
                  <a:t>Année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1441216"/>
        <c:crosses val="autoZero"/>
        <c:auto val="1"/>
        <c:lblAlgn val="ctr"/>
        <c:lblOffset val="100"/>
        <c:noMultiLvlLbl val="0"/>
      </c:catAx>
      <c:valAx>
        <c:axId val="14144121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fr-BE"/>
                  <a:t>Nombre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06028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v>TOTAL</c:v>
          </c:tx>
          <c:spPr>
            <a:ln w="19050"/>
          </c:spPr>
          <c:marker>
            <c:spPr>
              <a:ln w="19050"/>
            </c:spPr>
          </c:marker>
          <c:cat>
            <c:strRef>
              <c:f>Feuil1!$A$6:$A$18</c:f>
              <c:strCache>
                <c:ptCount val="13"/>
                <c:pt idx="0">
                  <c:v>1998-1999</c:v>
                </c:pt>
                <c:pt idx="1">
                  <c:v>1999-2000</c:v>
                </c:pt>
                <c:pt idx="2">
                  <c:v>2000-2001</c:v>
                </c:pt>
                <c:pt idx="3">
                  <c:v>2001-2002</c:v>
                </c:pt>
                <c:pt idx="4">
                  <c:v>2002-2003</c:v>
                </c:pt>
                <c:pt idx="5">
                  <c:v>2003-2004</c:v>
                </c:pt>
                <c:pt idx="6">
                  <c:v>2004-2005</c:v>
                </c:pt>
                <c:pt idx="7">
                  <c:v>2005-2006</c:v>
                </c:pt>
                <c:pt idx="8">
                  <c:v>2006-2007</c:v>
                </c:pt>
                <c:pt idx="9">
                  <c:v>2007-2008</c:v>
                </c:pt>
                <c:pt idx="10">
                  <c:v>2008-2009</c:v>
                </c:pt>
                <c:pt idx="11">
                  <c:v>2009-2010</c:v>
                </c:pt>
                <c:pt idx="12">
                  <c:v>2010-2011</c:v>
                </c:pt>
              </c:strCache>
            </c:strRef>
          </c:cat>
          <c:val>
            <c:numRef>
              <c:f>Feuil1!$A$3:$M$3</c:f>
              <c:numCache>
                <c:formatCode>General</c:formatCode>
                <c:ptCount val="13"/>
                <c:pt idx="0">
                  <c:v>58710</c:v>
                </c:pt>
                <c:pt idx="1">
                  <c:v>60806</c:v>
                </c:pt>
                <c:pt idx="2">
                  <c:v>69110</c:v>
                </c:pt>
                <c:pt idx="3">
                  <c:v>82389</c:v>
                </c:pt>
                <c:pt idx="4">
                  <c:v>89661</c:v>
                </c:pt>
                <c:pt idx="5">
                  <c:v>99008</c:v>
                </c:pt>
                <c:pt idx="6">
                  <c:v>110517</c:v>
                </c:pt>
                <c:pt idx="7">
                  <c:v>122457</c:v>
                </c:pt>
                <c:pt idx="8">
                  <c:v>138970</c:v>
                </c:pt>
                <c:pt idx="9">
                  <c:v>151770</c:v>
                </c:pt>
                <c:pt idx="10">
                  <c:v>161452</c:v>
                </c:pt>
                <c:pt idx="11">
                  <c:v>178056</c:v>
                </c:pt>
                <c:pt idx="12">
                  <c:v>193307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180352"/>
        <c:axId val="141484032"/>
      </c:lineChart>
      <c:catAx>
        <c:axId val="1421803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Année judiciaire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141484032"/>
        <c:crosses val="autoZero"/>
        <c:auto val="1"/>
        <c:lblAlgn val="ctr"/>
        <c:lblOffset val="100"/>
        <c:noMultiLvlLbl val="0"/>
      </c:catAx>
      <c:valAx>
        <c:axId val="14148403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Nombre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2180352"/>
        <c:crosses val="autoZero"/>
        <c:crossBetween val="midCat"/>
        <c:majorUnit val="25000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v>Nombre d'admissions</c:v>
          </c:tx>
          <c:cat>
            <c:numRef>
              <c:f>Feuil1!$A$2:$K$2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Feuil1!$A$3:$K$3</c:f>
              <c:numCache>
                <c:formatCode>General</c:formatCode>
                <c:ptCount val="11"/>
                <c:pt idx="0">
                  <c:v>293080</c:v>
                </c:pt>
                <c:pt idx="1">
                  <c:v>299482</c:v>
                </c:pt>
                <c:pt idx="2">
                  <c:v>328206</c:v>
                </c:pt>
                <c:pt idx="3">
                  <c:v>343473</c:v>
                </c:pt>
                <c:pt idx="4">
                  <c:v>343716</c:v>
                </c:pt>
                <c:pt idx="5">
                  <c:v>354287</c:v>
                </c:pt>
                <c:pt idx="6">
                  <c:v>414762</c:v>
                </c:pt>
                <c:pt idx="7">
                  <c:v>405825</c:v>
                </c:pt>
                <c:pt idx="8">
                  <c:v>422530</c:v>
                </c:pt>
                <c:pt idx="9">
                  <c:v>435593</c:v>
                </c:pt>
                <c:pt idx="10">
                  <c:v>429970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897728"/>
        <c:axId val="141486336"/>
      </c:lineChart>
      <c:catAx>
        <c:axId val="1418977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BE"/>
                  <a:t>Année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1486336"/>
        <c:crosses val="autoZero"/>
        <c:auto val="1"/>
        <c:lblAlgn val="ctr"/>
        <c:lblOffset val="100"/>
        <c:noMultiLvlLbl val="0"/>
      </c:catAx>
      <c:valAx>
        <c:axId val="141486336"/>
        <c:scaling>
          <c:orientation val="minMax"/>
          <c:min val="2500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fr-BE"/>
                  <a:t>Nombre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1897728"/>
        <c:crosses val="autoZero"/>
        <c:crossBetween val="between"/>
      </c:valAx>
    </c:plotArea>
    <c:plotVisOnly val="1"/>
    <c:dispBlanksAs val="zero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v>TOTAL</c:v>
          </c:tx>
          <c:spPr>
            <a:ln w="19050"/>
          </c:spPr>
          <c:marker>
            <c:spPr>
              <a:ln w="19050"/>
            </c:spPr>
          </c:marker>
          <c:cat>
            <c:strRef>
              <c:f>Feuil1!$A$6:$A$18</c:f>
              <c:strCache>
                <c:ptCount val="13"/>
                <c:pt idx="0">
                  <c:v>1998-1999</c:v>
                </c:pt>
                <c:pt idx="1">
                  <c:v>1999-2000</c:v>
                </c:pt>
                <c:pt idx="2">
                  <c:v>2000-2001</c:v>
                </c:pt>
                <c:pt idx="3">
                  <c:v>2001-2002</c:v>
                </c:pt>
                <c:pt idx="4">
                  <c:v>2002-2003</c:v>
                </c:pt>
                <c:pt idx="5">
                  <c:v>2003-2004</c:v>
                </c:pt>
                <c:pt idx="6">
                  <c:v>2004-2005</c:v>
                </c:pt>
                <c:pt idx="7">
                  <c:v>2005-2006</c:v>
                </c:pt>
                <c:pt idx="8">
                  <c:v>2006-2007</c:v>
                </c:pt>
                <c:pt idx="9">
                  <c:v>2007-2008</c:v>
                </c:pt>
                <c:pt idx="10">
                  <c:v>2008-2009</c:v>
                </c:pt>
                <c:pt idx="11">
                  <c:v>2009-2010</c:v>
                </c:pt>
                <c:pt idx="12">
                  <c:v>2010-2011</c:v>
                </c:pt>
              </c:strCache>
            </c:strRef>
          </c:cat>
          <c:val>
            <c:numRef>
              <c:f>Feuil1!$A$3:$M$3</c:f>
              <c:numCache>
                <c:formatCode>General</c:formatCode>
                <c:ptCount val="13"/>
                <c:pt idx="0">
                  <c:v>58710</c:v>
                </c:pt>
                <c:pt idx="1">
                  <c:v>60806</c:v>
                </c:pt>
                <c:pt idx="2">
                  <c:v>69110</c:v>
                </c:pt>
                <c:pt idx="3">
                  <c:v>82389</c:v>
                </c:pt>
                <c:pt idx="4">
                  <c:v>89661</c:v>
                </c:pt>
                <c:pt idx="5">
                  <c:v>99008</c:v>
                </c:pt>
                <c:pt idx="6">
                  <c:v>110517</c:v>
                </c:pt>
                <c:pt idx="7">
                  <c:v>122457</c:v>
                </c:pt>
                <c:pt idx="8">
                  <c:v>138970</c:v>
                </c:pt>
                <c:pt idx="9">
                  <c:v>151770</c:v>
                </c:pt>
                <c:pt idx="10">
                  <c:v>161452</c:v>
                </c:pt>
                <c:pt idx="11">
                  <c:v>178056</c:v>
                </c:pt>
                <c:pt idx="12">
                  <c:v>193307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898240"/>
        <c:axId val="141488064"/>
      </c:lineChart>
      <c:catAx>
        <c:axId val="1418982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Année judiciaire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141488064"/>
        <c:crosses val="autoZero"/>
        <c:auto val="1"/>
        <c:lblAlgn val="ctr"/>
        <c:lblOffset val="100"/>
        <c:noMultiLvlLbl val="0"/>
      </c:catAx>
      <c:valAx>
        <c:axId val="14148806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Nombre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1898240"/>
        <c:crosses val="autoZero"/>
        <c:crossBetween val="midCat"/>
        <c:majorUnit val="25000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OVB</c:v>
          </c:tx>
          <c:spPr>
            <a:ln w="25400" cap="flat" cmpd="sng" algn="ctr">
              <a:solidFill>
                <a:schemeClr val="accent6">
                  <a:lumMod val="50000"/>
                </a:schemeClr>
              </a:solidFill>
              <a:prstDash val="solid"/>
            </a:ln>
            <a:effectLst/>
          </c:spPr>
          <c:marker>
            <c:spPr>
              <a:solidFill>
                <a:schemeClr val="accent6">
                  <a:lumMod val="50000"/>
                </a:schemeClr>
              </a:solidFill>
              <a:ln w="25400" cap="flat" cmpd="sng" algn="ctr">
                <a:solidFill>
                  <a:schemeClr val="accent6">
                    <a:lumMod val="50000"/>
                  </a:schemeClr>
                </a:solidFill>
                <a:prstDash val="solid"/>
              </a:ln>
              <a:effectLst/>
            </c:spPr>
          </c:marker>
          <c:cat>
            <c:strRef>
              <c:f>Feuil1!$A$6:$A$18</c:f>
              <c:strCache>
                <c:ptCount val="13"/>
                <c:pt idx="0">
                  <c:v>1998-1999</c:v>
                </c:pt>
                <c:pt idx="1">
                  <c:v>1999-2000</c:v>
                </c:pt>
                <c:pt idx="2">
                  <c:v>2000-2001</c:v>
                </c:pt>
                <c:pt idx="3">
                  <c:v>2001-2002</c:v>
                </c:pt>
                <c:pt idx="4">
                  <c:v>2002-2003</c:v>
                </c:pt>
                <c:pt idx="5">
                  <c:v>2003-2004</c:v>
                </c:pt>
                <c:pt idx="6">
                  <c:v>2004-2005</c:v>
                </c:pt>
                <c:pt idx="7">
                  <c:v>2005-2006</c:v>
                </c:pt>
                <c:pt idx="8">
                  <c:v>2006-2007</c:v>
                </c:pt>
                <c:pt idx="9">
                  <c:v>2007-2008</c:v>
                </c:pt>
                <c:pt idx="10">
                  <c:v>2008-2009</c:v>
                </c:pt>
                <c:pt idx="11">
                  <c:v>2009-2010</c:v>
                </c:pt>
                <c:pt idx="12">
                  <c:v>2010-2011</c:v>
                </c:pt>
              </c:strCache>
            </c:strRef>
          </c:cat>
          <c:val>
            <c:numRef>
              <c:f>Feuil1!$A$1:$M$1</c:f>
              <c:numCache>
                <c:formatCode>General</c:formatCode>
                <c:ptCount val="13"/>
                <c:pt idx="0">
                  <c:v>27518</c:v>
                </c:pt>
                <c:pt idx="1">
                  <c:v>29313</c:v>
                </c:pt>
                <c:pt idx="2">
                  <c:v>32772</c:v>
                </c:pt>
                <c:pt idx="3">
                  <c:v>39038</c:v>
                </c:pt>
                <c:pt idx="4">
                  <c:v>41542</c:v>
                </c:pt>
                <c:pt idx="5">
                  <c:v>44167</c:v>
                </c:pt>
                <c:pt idx="6">
                  <c:v>48604</c:v>
                </c:pt>
                <c:pt idx="7">
                  <c:v>57710</c:v>
                </c:pt>
                <c:pt idx="8">
                  <c:v>65768</c:v>
                </c:pt>
                <c:pt idx="9">
                  <c:v>73658</c:v>
                </c:pt>
                <c:pt idx="10">
                  <c:v>81297</c:v>
                </c:pt>
                <c:pt idx="11">
                  <c:v>93142</c:v>
                </c:pt>
                <c:pt idx="12">
                  <c:v>102556</c:v>
                </c:pt>
              </c:numCache>
            </c:numRef>
          </c:val>
          <c:smooth val="0"/>
        </c:ser>
        <c:ser>
          <c:idx val="1"/>
          <c:order val="1"/>
          <c:tx>
            <c:v>OBFG</c:v>
          </c:tx>
          <c:spPr>
            <a:ln w="19050">
              <a:solidFill>
                <a:srgbClr val="00B0F0"/>
              </a:solidFill>
            </a:ln>
          </c:spPr>
          <c:marker>
            <c:spPr>
              <a:solidFill>
                <a:srgbClr val="00B0F0"/>
              </a:solidFill>
              <a:ln w="19050">
                <a:solidFill>
                  <a:srgbClr val="00B0F0"/>
                </a:solidFill>
              </a:ln>
            </c:spPr>
          </c:marker>
          <c:cat>
            <c:strRef>
              <c:f>Feuil1!$A$6:$A$18</c:f>
              <c:strCache>
                <c:ptCount val="13"/>
                <c:pt idx="0">
                  <c:v>1998-1999</c:v>
                </c:pt>
                <c:pt idx="1">
                  <c:v>1999-2000</c:v>
                </c:pt>
                <c:pt idx="2">
                  <c:v>2000-2001</c:v>
                </c:pt>
                <c:pt idx="3">
                  <c:v>2001-2002</c:v>
                </c:pt>
                <c:pt idx="4">
                  <c:v>2002-2003</c:v>
                </c:pt>
                <c:pt idx="5">
                  <c:v>2003-2004</c:v>
                </c:pt>
                <c:pt idx="6">
                  <c:v>2004-2005</c:v>
                </c:pt>
                <c:pt idx="7">
                  <c:v>2005-2006</c:v>
                </c:pt>
                <c:pt idx="8">
                  <c:v>2006-2007</c:v>
                </c:pt>
                <c:pt idx="9">
                  <c:v>2007-2008</c:v>
                </c:pt>
                <c:pt idx="10">
                  <c:v>2008-2009</c:v>
                </c:pt>
                <c:pt idx="11">
                  <c:v>2009-2010</c:v>
                </c:pt>
                <c:pt idx="12">
                  <c:v>2010-2011</c:v>
                </c:pt>
              </c:strCache>
            </c:strRef>
          </c:cat>
          <c:val>
            <c:numRef>
              <c:f>Feuil1!$A$2:$M$2</c:f>
              <c:numCache>
                <c:formatCode>General</c:formatCode>
                <c:ptCount val="13"/>
                <c:pt idx="0">
                  <c:v>31192</c:v>
                </c:pt>
                <c:pt idx="1">
                  <c:v>31493</c:v>
                </c:pt>
                <c:pt idx="2">
                  <c:v>36338</c:v>
                </c:pt>
                <c:pt idx="3">
                  <c:v>43351</c:v>
                </c:pt>
                <c:pt idx="4">
                  <c:v>48119</c:v>
                </c:pt>
                <c:pt idx="5">
                  <c:v>54841</c:v>
                </c:pt>
                <c:pt idx="6">
                  <c:v>61913</c:v>
                </c:pt>
                <c:pt idx="7">
                  <c:v>64747</c:v>
                </c:pt>
                <c:pt idx="8">
                  <c:v>73202</c:v>
                </c:pt>
                <c:pt idx="9">
                  <c:v>78112</c:v>
                </c:pt>
                <c:pt idx="10">
                  <c:v>80155</c:v>
                </c:pt>
                <c:pt idx="11">
                  <c:v>84914</c:v>
                </c:pt>
                <c:pt idx="12">
                  <c:v>90751</c:v>
                </c:pt>
              </c:numCache>
            </c:numRef>
          </c:val>
          <c:smooth val="0"/>
        </c:ser>
        <c:ser>
          <c:idx val="2"/>
          <c:order val="2"/>
          <c:tx>
            <c:v>TOTAL</c:v>
          </c:tx>
          <c:spPr>
            <a:ln w="19050"/>
          </c:spPr>
          <c:marker>
            <c:spPr>
              <a:ln w="19050"/>
            </c:spPr>
          </c:marker>
          <c:cat>
            <c:strRef>
              <c:f>Feuil1!$A$6:$A$18</c:f>
              <c:strCache>
                <c:ptCount val="13"/>
                <c:pt idx="0">
                  <c:v>1998-1999</c:v>
                </c:pt>
                <c:pt idx="1">
                  <c:v>1999-2000</c:v>
                </c:pt>
                <c:pt idx="2">
                  <c:v>2000-2001</c:v>
                </c:pt>
                <c:pt idx="3">
                  <c:v>2001-2002</c:v>
                </c:pt>
                <c:pt idx="4">
                  <c:v>2002-2003</c:v>
                </c:pt>
                <c:pt idx="5">
                  <c:v>2003-2004</c:v>
                </c:pt>
                <c:pt idx="6">
                  <c:v>2004-2005</c:v>
                </c:pt>
                <c:pt idx="7">
                  <c:v>2005-2006</c:v>
                </c:pt>
                <c:pt idx="8">
                  <c:v>2006-2007</c:v>
                </c:pt>
                <c:pt idx="9">
                  <c:v>2007-2008</c:v>
                </c:pt>
                <c:pt idx="10">
                  <c:v>2008-2009</c:v>
                </c:pt>
                <c:pt idx="11">
                  <c:v>2009-2010</c:v>
                </c:pt>
                <c:pt idx="12">
                  <c:v>2010-2011</c:v>
                </c:pt>
              </c:strCache>
            </c:strRef>
          </c:cat>
          <c:val>
            <c:numRef>
              <c:f>Feuil1!$A$3:$M$3</c:f>
              <c:numCache>
                <c:formatCode>General</c:formatCode>
                <c:ptCount val="13"/>
                <c:pt idx="0">
                  <c:v>58710</c:v>
                </c:pt>
                <c:pt idx="1">
                  <c:v>60806</c:v>
                </c:pt>
                <c:pt idx="2">
                  <c:v>69110</c:v>
                </c:pt>
                <c:pt idx="3">
                  <c:v>82389</c:v>
                </c:pt>
                <c:pt idx="4">
                  <c:v>89661</c:v>
                </c:pt>
                <c:pt idx="5">
                  <c:v>99008</c:v>
                </c:pt>
                <c:pt idx="6">
                  <c:v>110517</c:v>
                </c:pt>
                <c:pt idx="7">
                  <c:v>122457</c:v>
                </c:pt>
                <c:pt idx="8">
                  <c:v>138970</c:v>
                </c:pt>
                <c:pt idx="9">
                  <c:v>151770</c:v>
                </c:pt>
                <c:pt idx="10">
                  <c:v>161452</c:v>
                </c:pt>
                <c:pt idx="11">
                  <c:v>178056</c:v>
                </c:pt>
                <c:pt idx="12">
                  <c:v>193307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861888"/>
        <c:axId val="146583488"/>
      </c:lineChart>
      <c:catAx>
        <c:axId val="938618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Année judiciaire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146583488"/>
        <c:crosses val="autoZero"/>
        <c:auto val="1"/>
        <c:lblAlgn val="ctr"/>
        <c:lblOffset val="100"/>
        <c:noMultiLvlLbl val="0"/>
      </c:catAx>
      <c:valAx>
        <c:axId val="1465834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Nombre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3861888"/>
        <c:crosses val="autoZero"/>
        <c:crossBetween val="midCat"/>
        <c:majorUnit val="25000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solidFill>
        <a:schemeClr val="accent1"/>
      </a:soli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table1!$P$2</c:f>
              <c:strCache>
                <c:ptCount val="1"/>
                <c:pt idx="0">
                  <c:v>2007</c:v>
                </c:pt>
              </c:strCache>
            </c:strRef>
          </c:tx>
          <c:invertIfNegative val="0"/>
          <c:cat>
            <c:strRef>
              <c:f>(table1!$S$1,table1!$T$1,table1!$U$1,table1!$X$1,table1!$Y$1)</c:f>
              <c:strCache>
                <c:ptCount val="5"/>
                <c:pt idx="0">
                  <c:v>GRAPA</c:v>
                </c:pt>
                <c:pt idx="1">
                  <c:v>ARR handicapés</c:v>
                </c:pt>
                <c:pt idx="2">
                  <c:v>Locataire sociaux</c:v>
                </c:pt>
                <c:pt idx="3">
                  <c:v>Prest Fam Gar</c:v>
                </c:pt>
                <c:pt idx="4">
                  <c:v>Prévenus</c:v>
                </c:pt>
              </c:strCache>
            </c:strRef>
          </c:cat>
          <c:val>
            <c:numRef>
              <c:f>(table1!$S$2,table1!$T$2,table1!$U$2,table1!$X$2,table1!$Y$2)</c:f>
              <c:numCache>
                <c:formatCode>General</c:formatCode>
                <c:ptCount val="5"/>
                <c:pt idx="0">
                  <c:v>155</c:v>
                </c:pt>
                <c:pt idx="1">
                  <c:v>751</c:v>
                </c:pt>
                <c:pt idx="2">
                  <c:v>154</c:v>
                </c:pt>
                <c:pt idx="3">
                  <c:v>60</c:v>
                </c:pt>
                <c:pt idx="4">
                  <c:v>644</c:v>
                </c:pt>
              </c:numCache>
            </c:numRef>
          </c:val>
        </c:ser>
        <c:ser>
          <c:idx val="1"/>
          <c:order val="1"/>
          <c:tx>
            <c:strRef>
              <c:f>table1!$P$3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cat>
            <c:strRef>
              <c:f>(table1!$S$1,table1!$T$1,table1!$U$1,table1!$X$1,table1!$Y$1)</c:f>
              <c:strCache>
                <c:ptCount val="5"/>
                <c:pt idx="0">
                  <c:v>GRAPA</c:v>
                </c:pt>
                <c:pt idx="1">
                  <c:v>ARR handicapés</c:v>
                </c:pt>
                <c:pt idx="2">
                  <c:v>Locataire sociaux</c:v>
                </c:pt>
                <c:pt idx="3">
                  <c:v>Prest Fam Gar</c:v>
                </c:pt>
                <c:pt idx="4">
                  <c:v>Prévenus</c:v>
                </c:pt>
              </c:strCache>
            </c:strRef>
          </c:cat>
          <c:val>
            <c:numRef>
              <c:f>(table1!$S$3,table1!$T$3,table1!$U$3,table1!$X$3,table1!$Y$3)</c:f>
              <c:numCache>
                <c:formatCode>General</c:formatCode>
                <c:ptCount val="5"/>
                <c:pt idx="0">
                  <c:v>188</c:v>
                </c:pt>
                <c:pt idx="1">
                  <c:v>874</c:v>
                </c:pt>
                <c:pt idx="2">
                  <c:v>162</c:v>
                </c:pt>
                <c:pt idx="3">
                  <c:v>43</c:v>
                </c:pt>
                <c:pt idx="4">
                  <c:v>449</c:v>
                </c:pt>
              </c:numCache>
            </c:numRef>
          </c:val>
        </c:ser>
        <c:ser>
          <c:idx val="2"/>
          <c:order val="2"/>
          <c:tx>
            <c:strRef>
              <c:f>table1!$P$4</c:f>
              <c:strCache>
                <c:ptCount val="1"/>
                <c:pt idx="0">
                  <c:v>2009</c:v>
                </c:pt>
              </c:strCache>
            </c:strRef>
          </c:tx>
          <c:invertIfNegative val="0"/>
          <c:cat>
            <c:strRef>
              <c:f>(table1!$S$1,table1!$T$1,table1!$U$1,table1!$X$1,table1!$Y$1)</c:f>
              <c:strCache>
                <c:ptCount val="5"/>
                <c:pt idx="0">
                  <c:v>GRAPA</c:v>
                </c:pt>
                <c:pt idx="1">
                  <c:v>ARR handicapés</c:v>
                </c:pt>
                <c:pt idx="2">
                  <c:v>Locataire sociaux</c:v>
                </c:pt>
                <c:pt idx="3">
                  <c:v>Prest Fam Gar</c:v>
                </c:pt>
                <c:pt idx="4">
                  <c:v>Prévenus</c:v>
                </c:pt>
              </c:strCache>
            </c:strRef>
          </c:cat>
          <c:val>
            <c:numRef>
              <c:f>(table1!$S$4,table1!$T$4,table1!$U$4,table1!$X$4,table1!$Y$4)</c:f>
              <c:numCache>
                <c:formatCode>General</c:formatCode>
                <c:ptCount val="5"/>
                <c:pt idx="0">
                  <c:v>238</c:v>
                </c:pt>
                <c:pt idx="1">
                  <c:v>1222</c:v>
                </c:pt>
                <c:pt idx="2">
                  <c:v>145</c:v>
                </c:pt>
                <c:pt idx="3">
                  <c:v>40</c:v>
                </c:pt>
                <c:pt idx="4">
                  <c:v>513</c:v>
                </c:pt>
              </c:numCache>
            </c:numRef>
          </c:val>
        </c:ser>
        <c:ser>
          <c:idx val="3"/>
          <c:order val="3"/>
          <c:tx>
            <c:strRef>
              <c:f>table1!$P$5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cat>
            <c:strRef>
              <c:f>(table1!$S$1,table1!$T$1,table1!$U$1,table1!$X$1,table1!$Y$1)</c:f>
              <c:strCache>
                <c:ptCount val="5"/>
                <c:pt idx="0">
                  <c:v>GRAPA</c:v>
                </c:pt>
                <c:pt idx="1">
                  <c:v>ARR handicapés</c:v>
                </c:pt>
                <c:pt idx="2">
                  <c:v>Locataire sociaux</c:v>
                </c:pt>
                <c:pt idx="3">
                  <c:v>Prest Fam Gar</c:v>
                </c:pt>
                <c:pt idx="4">
                  <c:v>Prévenus</c:v>
                </c:pt>
              </c:strCache>
            </c:strRef>
          </c:cat>
          <c:val>
            <c:numRef>
              <c:f>(table1!$S$5,table1!$T$5,table1!$U$5,table1!$X$5,table1!$Y$5)</c:f>
              <c:numCache>
                <c:formatCode>General</c:formatCode>
                <c:ptCount val="5"/>
                <c:pt idx="0">
                  <c:v>275</c:v>
                </c:pt>
                <c:pt idx="1">
                  <c:v>1291</c:v>
                </c:pt>
                <c:pt idx="2">
                  <c:v>188</c:v>
                </c:pt>
                <c:pt idx="3">
                  <c:v>22</c:v>
                </c:pt>
                <c:pt idx="4">
                  <c:v>534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024192"/>
        <c:axId val="146585792"/>
      </c:barChart>
      <c:catAx>
        <c:axId val="94024192"/>
        <c:scaling>
          <c:orientation val="minMax"/>
        </c:scaling>
        <c:delete val="0"/>
        <c:axPos val="b"/>
        <c:majorTickMark val="out"/>
        <c:minorTickMark val="none"/>
        <c:tickLblPos val="nextTo"/>
        <c:crossAx val="146585792"/>
        <c:crosses val="autoZero"/>
        <c:auto val="1"/>
        <c:lblAlgn val="ctr"/>
        <c:lblOffset val="100"/>
        <c:noMultiLvlLbl val="0"/>
      </c:catAx>
      <c:valAx>
        <c:axId val="1465857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024192"/>
        <c:crosses val="autoZero"/>
        <c:crossBetween val="between"/>
        <c:majorUnit val="100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table1!$P$2</c:f>
              <c:strCache>
                <c:ptCount val="1"/>
                <c:pt idx="0">
                  <c:v>2007</c:v>
                </c:pt>
              </c:strCache>
            </c:strRef>
          </c:tx>
          <c:invertIfNegative val="0"/>
          <c:cat>
            <c:strRef>
              <c:f>(table1!$Q$1:$R$1,table1!$V$1,table1!$W$1,table1!$Z$1,table1!$AA$1,table1!$AB$1,table1!$AC$1)</c:f>
              <c:strCache>
                <c:ptCount val="8"/>
                <c:pt idx="0">
                  <c:v>Détenus</c:v>
                </c:pt>
                <c:pt idx="1">
                  <c:v>Etranger</c:v>
                </c:pt>
                <c:pt idx="2">
                  <c:v>Malade mentaux</c:v>
                </c:pt>
                <c:pt idx="3">
                  <c:v>Mineur</c:v>
                </c:pt>
                <c:pt idx="4">
                  <c:v>Surendetté en RCD</c:v>
                </c:pt>
                <c:pt idx="5">
                  <c:v>RIS ou aide sociale</c:v>
                </c:pt>
                <c:pt idx="6">
                  <c:v>Surendetté souhaitant RCD</c:v>
                </c:pt>
                <c:pt idx="7">
                  <c:v>Demandeurs d'asile</c:v>
                </c:pt>
              </c:strCache>
            </c:strRef>
          </c:cat>
          <c:val>
            <c:numRef>
              <c:f>(table1!$Q$2:$R$2,table1!$V$2,table1!$W$2,table1!$Z$2,table1!$AA$2,table1!$AB$2,table1!$AC$2)</c:f>
              <c:numCache>
                <c:formatCode>General</c:formatCode>
                <c:ptCount val="8"/>
                <c:pt idx="0">
                  <c:v>18579</c:v>
                </c:pt>
                <c:pt idx="1">
                  <c:v>13672</c:v>
                </c:pt>
                <c:pt idx="2">
                  <c:v>6507</c:v>
                </c:pt>
                <c:pt idx="3">
                  <c:v>23788</c:v>
                </c:pt>
                <c:pt idx="4">
                  <c:v>1910</c:v>
                </c:pt>
                <c:pt idx="5">
                  <c:v>10651</c:v>
                </c:pt>
                <c:pt idx="6">
                  <c:v>2015</c:v>
                </c:pt>
                <c:pt idx="7">
                  <c:v>9425</c:v>
                </c:pt>
              </c:numCache>
            </c:numRef>
          </c:val>
        </c:ser>
        <c:ser>
          <c:idx val="1"/>
          <c:order val="1"/>
          <c:tx>
            <c:strRef>
              <c:f>table1!$P$3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cat>
            <c:strRef>
              <c:f>(table1!$Q$1:$R$1,table1!$V$1,table1!$W$1,table1!$Z$1,table1!$AA$1,table1!$AB$1,table1!$AC$1)</c:f>
              <c:strCache>
                <c:ptCount val="8"/>
                <c:pt idx="0">
                  <c:v>Détenus</c:v>
                </c:pt>
                <c:pt idx="1">
                  <c:v>Etranger</c:v>
                </c:pt>
                <c:pt idx="2">
                  <c:v>Malade mentaux</c:v>
                </c:pt>
                <c:pt idx="3">
                  <c:v>Mineur</c:v>
                </c:pt>
                <c:pt idx="4">
                  <c:v>Surendetté en RCD</c:v>
                </c:pt>
                <c:pt idx="5">
                  <c:v>RIS ou aide sociale</c:v>
                </c:pt>
                <c:pt idx="6">
                  <c:v>Surendetté souhaitant RCD</c:v>
                </c:pt>
                <c:pt idx="7">
                  <c:v>Demandeurs d'asile</c:v>
                </c:pt>
              </c:strCache>
            </c:strRef>
          </c:cat>
          <c:val>
            <c:numRef>
              <c:f>(table1!$Q$3:$R$3,table1!$V$3,table1!$W$3,table1!$Z$3,table1!$AA$3,table1!$AB$3,table1!$AC$3)</c:f>
              <c:numCache>
                <c:formatCode>General</c:formatCode>
                <c:ptCount val="8"/>
                <c:pt idx="0">
                  <c:v>21897</c:v>
                </c:pt>
                <c:pt idx="1">
                  <c:v>15846</c:v>
                </c:pt>
                <c:pt idx="2">
                  <c:v>5318</c:v>
                </c:pt>
                <c:pt idx="3">
                  <c:v>25457</c:v>
                </c:pt>
                <c:pt idx="4">
                  <c:v>4517</c:v>
                </c:pt>
                <c:pt idx="5">
                  <c:v>9661</c:v>
                </c:pt>
                <c:pt idx="6">
                  <c:v>3097</c:v>
                </c:pt>
                <c:pt idx="7">
                  <c:v>10721</c:v>
                </c:pt>
              </c:numCache>
            </c:numRef>
          </c:val>
        </c:ser>
        <c:ser>
          <c:idx val="2"/>
          <c:order val="2"/>
          <c:tx>
            <c:strRef>
              <c:f>table1!$P$4</c:f>
              <c:strCache>
                <c:ptCount val="1"/>
                <c:pt idx="0">
                  <c:v>2009</c:v>
                </c:pt>
              </c:strCache>
            </c:strRef>
          </c:tx>
          <c:invertIfNegative val="0"/>
          <c:cat>
            <c:strRef>
              <c:f>(table1!$Q$1:$R$1,table1!$V$1,table1!$W$1,table1!$Z$1,table1!$AA$1,table1!$AB$1,table1!$AC$1)</c:f>
              <c:strCache>
                <c:ptCount val="8"/>
                <c:pt idx="0">
                  <c:v>Détenus</c:v>
                </c:pt>
                <c:pt idx="1">
                  <c:v>Etranger</c:v>
                </c:pt>
                <c:pt idx="2">
                  <c:v>Malade mentaux</c:v>
                </c:pt>
                <c:pt idx="3">
                  <c:v>Mineur</c:v>
                </c:pt>
                <c:pt idx="4">
                  <c:v>Surendetté en RCD</c:v>
                </c:pt>
                <c:pt idx="5">
                  <c:v>RIS ou aide sociale</c:v>
                </c:pt>
                <c:pt idx="6">
                  <c:v>Surendetté souhaitant RCD</c:v>
                </c:pt>
                <c:pt idx="7">
                  <c:v>Demandeurs d'asile</c:v>
                </c:pt>
              </c:strCache>
            </c:strRef>
          </c:cat>
          <c:val>
            <c:numRef>
              <c:f>(table1!$Q$4:$R$4,table1!$V$4,table1!$W$4,table1!$Z$4,table1!$AA$4,table1!$AB$4,table1!$AC$4)</c:f>
              <c:numCache>
                <c:formatCode>General</c:formatCode>
                <c:ptCount val="8"/>
                <c:pt idx="0">
                  <c:v>25608</c:v>
                </c:pt>
                <c:pt idx="1">
                  <c:v>18097</c:v>
                </c:pt>
                <c:pt idx="2">
                  <c:v>6602</c:v>
                </c:pt>
                <c:pt idx="3">
                  <c:v>28482</c:v>
                </c:pt>
                <c:pt idx="4">
                  <c:v>6739</c:v>
                </c:pt>
                <c:pt idx="5">
                  <c:v>12551</c:v>
                </c:pt>
                <c:pt idx="6">
                  <c:v>5851</c:v>
                </c:pt>
                <c:pt idx="7">
                  <c:v>10742</c:v>
                </c:pt>
              </c:numCache>
            </c:numRef>
          </c:val>
        </c:ser>
        <c:ser>
          <c:idx val="3"/>
          <c:order val="3"/>
          <c:tx>
            <c:strRef>
              <c:f>table1!$P$5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cat>
            <c:strRef>
              <c:f>(table1!$Q$1:$R$1,table1!$V$1,table1!$W$1,table1!$Z$1,table1!$AA$1,table1!$AB$1,table1!$AC$1)</c:f>
              <c:strCache>
                <c:ptCount val="8"/>
                <c:pt idx="0">
                  <c:v>Détenus</c:v>
                </c:pt>
                <c:pt idx="1">
                  <c:v>Etranger</c:v>
                </c:pt>
                <c:pt idx="2">
                  <c:v>Malade mentaux</c:v>
                </c:pt>
                <c:pt idx="3">
                  <c:v>Mineur</c:v>
                </c:pt>
                <c:pt idx="4">
                  <c:v>Surendetté en RCD</c:v>
                </c:pt>
                <c:pt idx="5">
                  <c:v>RIS ou aide sociale</c:v>
                </c:pt>
                <c:pt idx="6">
                  <c:v>Surendetté souhaitant RCD</c:v>
                </c:pt>
                <c:pt idx="7">
                  <c:v>Demandeurs d'asile</c:v>
                </c:pt>
              </c:strCache>
            </c:strRef>
          </c:cat>
          <c:val>
            <c:numRef>
              <c:f>(table1!$Q$5:$R$5,table1!$V$5,table1!$W$5,table1!$Z$5,table1!$AA$5,table1!$AB$5,table1!$AC$5)</c:f>
              <c:numCache>
                <c:formatCode>General</c:formatCode>
                <c:ptCount val="8"/>
                <c:pt idx="0">
                  <c:v>26502</c:v>
                </c:pt>
                <c:pt idx="1">
                  <c:v>19965</c:v>
                </c:pt>
                <c:pt idx="2">
                  <c:v>6506</c:v>
                </c:pt>
                <c:pt idx="3">
                  <c:v>28137</c:v>
                </c:pt>
                <c:pt idx="4">
                  <c:v>8858</c:v>
                </c:pt>
                <c:pt idx="5">
                  <c:v>12713</c:v>
                </c:pt>
                <c:pt idx="6">
                  <c:v>6838</c:v>
                </c:pt>
                <c:pt idx="7">
                  <c:v>11860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027264"/>
        <c:axId val="94061120"/>
      </c:barChart>
      <c:catAx>
        <c:axId val="94027264"/>
        <c:scaling>
          <c:orientation val="minMax"/>
        </c:scaling>
        <c:delete val="0"/>
        <c:axPos val="b"/>
        <c:majorTickMark val="out"/>
        <c:minorTickMark val="none"/>
        <c:tickLblPos val="nextTo"/>
        <c:crossAx val="94061120"/>
        <c:crosses val="autoZero"/>
        <c:auto val="1"/>
        <c:lblAlgn val="ctr"/>
        <c:lblOffset val="100"/>
        <c:noMultiLvlLbl val="0"/>
      </c:catAx>
      <c:valAx>
        <c:axId val="940611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027264"/>
        <c:crosses val="autoZero"/>
        <c:crossBetween val="between"/>
        <c:majorUnit val="2000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Dossiers clôturés</c:v>
          </c:tx>
          <c:spPr>
            <a:ln w="19050"/>
          </c:spPr>
          <c:marker>
            <c:spPr>
              <a:ln w="19050"/>
            </c:spPr>
          </c:marker>
          <c:cat>
            <c:numRef>
              <c:f>Feuil4!$B$3:$B$6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Feuil4!$C$3:$C$6</c:f>
              <c:numCache>
                <c:formatCode>General</c:formatCode>
                <c:ptCount val="4"/>
                <c:pt idx="0">
                  <c:v>751</c:v>
                </c:pt>
                <c:pt idx="1">
                  <c:v>874</c:v>
                </c:pt>
                <c:pt idx="2">
                  <c:v>1222</c:v>
                </c:pt>
                <c:pt idx="3">
                  <c:v>1291</c:v>
                </c:pt>
              </c:numCache>
            </c:numRef>
          </c:val>
          <c:smooth val="0"/>
        </c:ser>
        <c:ser>
          <c:idx val="1"/>
          <c:order val="1"/>
          <c:tx>
            <c:v>Bénéficiaires du ARR handicapés x1000</c:v>
          </c:tx>
          <c:spPr>
            <a:ln w="19050"/>
          </c:spPr>
          <c:marker>
            <c:spPr>
              <a:ln w="19050"/>
            </c:spPr>
          </c:marker>
          <c:cat>
            <c:numRef>
              <c:f>Feuil4!$B$3:$B$6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Feuil4!$D$3:$D$6</c:f>
              <c:numCache>
                <c:formatCode>General</c:formatCode>
                <c:ptCount val="4"/>
                <c:pt idx="0">
                  <c:v>269.065</c:v>
                </c:pt>
                <c:pt idx="1">
                  <c:v>272.59799999999996</c:v>
                </c:pt>
                <c:pt idx="2">
                  <c:v>286.541</c:v>
                </c:pt>
                <c:pt idx="3">
                  <c:v>304.73299999999995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811648"/>
        <c:axId val="94063424"/>
      </c:lineChart>
      <c:catAx>
        <c:axId val="94811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4063424"/>
        <c:crosses val="autoZero"/>
        <c:auto val="1"/>
        <c:lblAlgn val="ctr"/>
        <c:lblOffset val="100"/>
        <c:noMultiLvlLbl val="0"/>
      </c:catAx>
      <c:valAx>
        <c:axId val="940634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811648"/>
        <c:crosses val="autoZero"/>
        <c:crossBetween val="between"/>
        <c:majorUnit val="100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solidFill>
        <a:schemeClr val="accent1"/>
      </a:solidFill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Dossiers clôturés</c:v>
          </c:tx>
          <c:spPr>
            <a:ln w="19050"/>
          </c:spPr>
          <c:marker>
            <c:spPr>
              <a:ln w="19050"/>
            </c:spPr>
          </c:marker>
          <c:cat>
            <c:numRef>
              <c:f>Feuil4!$B$9:$B$12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Feuil4!$C$9:$C$12</c:f>
              <c:numCache>
                <c:formatCode>General</c:formatCode>
                <c:ptCount val="4"/>
                <c:pt idx="0">
                  <c:v>9425</c:v>
                </c:pt>
                <c:pt idx="1">
                  <c:v>10721</c:v>
                </c:pt>
                <c:pt idx="2">
                  <c:v>10742</c:v>
                </c:pt>
                <c:pt idx="3">
                  <c:v>11860</c:v>
                </c:pt>
              </c:numCache>
            </c:numRef>
          </c:val>
          <c:smooth val="0"/>
        </c:ser>
        <c:ser>
          <c:idx val="1"/>
          <c:order val="1"/>
          <c:tx>
            <c:v>Demandeurs d'asile</c:v>
          </c:tx>
          <c:spPr>
            <a:ln w="19050"/>
          </c:spPr>
          <c:marker>
            <c:spPr>
              <a:ln w="19050"/>
            </c:spPr>
          </c:marker>
          <c:cat>
            <c:numRef>
              <c:f>Feuil4!$B$9:$B$12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Feuil4!$E$9:$E$12</c:f>
              <c:numCache>
                <c:formatCode>General</c:formatCode>
                <c:ptCount val="4"/>
                <c:pt idx="0">
                  <c:v>11115</c:v>
                </c:pt>
                <c:pt idx="1">
                  <c:v>12252</c:v>
                </c:pt>
                <c:pt idx="2">
                  <c:v>17186</c:v>
                </c:pt>
                <c:pt idx="3">
                  <c:v>19941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812160"/>
        <c:axId val="94065152"/>
      </c:lineChart>
      <c:catAx>
        <c:axId val="94812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4065152"/>
        <c:crosses val="autoZero"/>
        <c:auto val="1"/>
        <c:lblAlgn val="ctr"/>
        <c:lblOffset val="100"/>
        <c:noMultiLvlLbl val="0"/>
      </c:catAx>
      <c:valAx>
        <c:axId val="940651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812160"/>
        <c:crosses val="autoZero"/>
        <c:crossBetween val="between"/>
        <c:majorUnit val="2000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solidFill>
        <a:schemeClr val="accent1"/>
      </a:solidFill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Dossiers clôturés</c:v>
          </c:tx>
          <c:spPr>
            <a:ln w="19050"/>
          </c:spPr>
          <c:marker>
            <c:spPr>
              <a:ln w="19050"/>
            </c:spPr>
          </c:marker>
          <c:cat>
            <c:numRef>
              <c:f>Feuil4!$B$16:$B$19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Feuil4!$C$16:$C$19</c:f>
              <c:numCache>
                <c:formatCode>General</c:formatCode>
                <c:ptCount val="4"/>
                <c:pt idx="0">
                  <c:v>18579</c:v>
                </c:pt>
                <c:pt idx="1">
                  <c:v>21897</c:v>
                </c:pt>
                <c:pt idx="2">
                  <c:v>25608</c:v>
                </c:pt>
                <c:pt idx="3">
                  <c:v>26502</c:v>
                </c:pt>
              </c:numCache>
            </c:numRef>
          </c:val>
          <c:smooth val="0"/>
        </c:ser>
        <c:ser>
          <c:idx val="1"/>
          <c:order val="1"/>
          <c:tx>
            <c:v>Incarcérations</c:v>
          </c:tx>
          <c:spPr>
            <a:ln w="19050"/>
          </c:spPr>
          <c:marker>
            <c:spPr>
              <a:ln w="19050"/>
            </c:spPr>
          </c:marker>
          <c:cat>
            <c:numRef>
              <c:f>Feuil4!$B$16:$B$19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Feuil4!$E$16:$E$19</c:f>
              <c:numCache>
                <c:formatCode>General</c:formatCode>
                <c:ptCount val="4"/>
                <c:pt idx="0">
                  <c:v>9950</c:v>
                </c:pt>
                <c:pt idx="1">
                  <c:v>9804</c:v>
                </c:pt>
                <c:pt idx="2">
                  <c:v>10105</c:v>
                </c:pt>
                <c:pt idx="3">
                  <c:v>10501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812672"/>
        <c:axId val="94066880"/>
      </c:lineChart>
      <c:catAx>
        <c:axId val="94812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4066880"/>
        <c:crosses val="autoZero"/>
        <c:auto val="1"/>
        <c:lblAlgn val="ctr"/>
        <c:lblOffset val="100"/>
        <c:noMultiLvlLbl val="0"/>
      </c:catAx>
      <c:valAx>
        <c:axId val="94066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812672"/>
        <c:crosses val="autoZero"/>
        <c:crossBetween val="between"/>
        <c:majorUnit val="2000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solidFill>
        <a:schemeClr val="accent1"/>
      </a:solidFill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Dossiers clôturés</c:v>
          </c:tx>
          <c:spPr>
            <a:ln w="19050"/>
          </c:spPr>
          <c:marker>
            <c:spPr>
              <a:ln w="19050"/>
            </c:spPr>
          </c:marker>
          <c:cat>
            <c:numRef>
              <c:f>Feuil4!$B$30:$B$33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Feuil4!$C$30:$C$33</c:f>
              <c:numCache>
                <c:formatCode>General</c:formatCode>
                <c:ptCount val="4"/>
                <c:pt idx="0">
                  <c:v>155</c:v>
                </c:pt>
                <c:pt idx="1">
                  <c:v>188</c:v>
                </c:pt>
                <c:pt idx="2">
                  <c:v>238</c:v>
                </c:pt>
                <c:pt idx="3">
                  <c:v>275</c:v>
                </c:pt>
              </c:numCache>
            </c:numRef>
          </c:val>
          <c:smooth val="0"/>
        </c:ser>
        <c:ser>
          <c:idx val="1"/>
          <c:order val="1"/>
          <c:tx>
            <c:v>Bénéficiaires de la GRAPA X1000</c:v>
          </c:tx>
          <c:spPr>
            <a:ln w="19050"/>
          </c:spPr>
          <c:marker>
            <c:spPr>
              <a:ln w="19050"/>
            </c:spPr>
          </c:marker>
          <c:cat>
            <c:numRef>
              <c:f>Feuil4!$B$30:$B$33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Feuil4!$D$30:$D$33</c:f>
              <c:numCache>
                <c:formatCode>General</c:formatCode>
                <c:ptCount val="4"/>
                <c:pt idx="0">
                  <c:v>72.405000000000001</c:v>
                </c:pt>
                <c:pt idx="1">
                  <c:v>79.151999999999987</c:v>
                </c:pt>
                <c:pt idx="2">
                  <c:v>86.198999999999998</c:v>
                </c:pt>
                <c:pt idx="3">
                  <c:v>88.224999999999994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813696"/>
        <c:axId val="141434880"/>
      </c:lineChart>
      <c:catAx>
        <c:axId val="94813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1434880"/>
        <c:crosses val="autoZero"/>
        <c:auto val="1"/>
        <c:lblAlgn val="ctr"/>
        <c:lblOffset val="100"/>
        <c:noMultiLvlLbl val="0"/>
      </c:catAx>
      <c:valAx>
        <c:axId val="141434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813696"/>
        <c:crosses val="autoZero"/>
        <c:crossBetween val="between"/>
        <c:majorUnit val="20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solidFill>
        <a:schemeClr val="accent1"/>
      </a:solidFill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Dossiers clôturés</c:v>
          </c:tx>
          <c:spPr>
            <a:ln w="19050"/>
          </c:spPr>
          <c:marker>
            <c:spPr>
              <a:ln w="19050"/>
            </c:spPr>
          </c:marker>
          <c:cat>
            <c:numRef>
              <c:f>Feuil4!$B$73:$B$76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Feuil4!$C$73:$C$76</c:f>
              <c:numCache>
                <c:formatCode>General</c:formatCode>
                <c:ptCount val="4"/>
                <c:pt idx="0">
                  <c:v>1910</c:v>
                </c:pt>
                <c:pt idx="1">
                  <c:v>4517</c:v>
                </c:pt>
                <c:pt idx="2">
                  <c:v>6739</c:v>
                </c:pt>
                <c:pt idx="3">
                  <c:v>8858</c:v>
                </c:pt>
              </c:numCache>
            </c:numRef>
          </c:val>
          <c:smooth val="0"/>
        </c:ser>
        <c:ser>
          <c:idx val="1"/>
          <c:order val="1"/>
          <c:tx>
            <c:v>Surendettés en RCD X50</c:v>
          </c:tx>
          <c:spPr>
            <a:ln w="19050"/>
          </c:spPr>
          <c:marker>
            <c:spPr>
              <a:ln w="19050"/>
            </c:spPr>
          </c:marker>
          <c:cat>
            <c:numRef>
              <c:f>Feuil4!$B$73:$B$76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Feuil4!$D$73:$D$76</c:f>
              <c:numCache>
                <c:formatCode>General</c:formatCode>
                <c:ptCount val="4"/>
                <c:pt idx="0">
                  <c:v>1157.42</c:v>
                </c:pt>
                <c:pt idx="1">
                  <c:v>1299.24</c:v>
                </c:pt>
                <c:pt idx="2">
                  <c:v>1411.24</c:v>
                </c:pt>
                <c:pt idx="3">
                  <c:v>1575.22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0600832"/>
        <c:axId val="141437184"/>
      </c:lineChart>
      <c:catAx>
        <c:axId val="140600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1437184"/>
        <c:crosses val="autoZero"/>
        <c:auto val="1"/>
        <c:lblAlgn val="ctr"/>
        <c:lblOffset val="100"/>
        <c:noMultiLvlLbl val="0"/>
      </c:catAx>
      <c:valAx>
        <c:axId val="141437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06008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solidFill>
        <a:schemeClr val="accent1"/>
      </a:solidFill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46E59-8EDC-4668-A5CC-C1C069F342F7}" type="datetimeFigureOut">
              <a:rPr lang="fr-BE" smtClean="0"/>
              <a:t>13/09/2012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645A632-26AF-4620-A1F1-424F29B4ABF1}" type="slidenum">
              <a:rPr lang="fr-BE" smtClean="0"/>
              <a:t>‹N°›</a:t>
            </a:fld>
            <a:endParaRPr lang="fr-BE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46E59-8EDC-4668-A5CC-C1C069F342F7}" type="datetimeFigureOut">
              <a:rPr lang="fr-BE" smtClean="0"/>
              <a:t>13/09/2012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A632-26AF-4620-A1F1-424F29B4ABF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46E59-8EDC-4668-A5CC-C1C069F342F7}" type="datetimeFigureOut">
              <a:rPr lang="fr-BE" smtClean="0"/>
              <a:t>13/09/2012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A632-26AF-4620-A1F1-424F29B4ABF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46E59-8EDC-4668-A5CC-C1C069F342F7}" type="datetimeFigureOut">
              <a:rPr lang="fr-BE" smtClean="0"/>
              <a:t>13/09/2012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A632-26AF-4620-A1F1-424F29B4ABF1}" type="slidenum">
              <a:rPr lang="fr-BE" smtClean="0"/>
              <a:t>‹N°›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46E59-8EDC-4668-A5CC-C1C069F342F7}" type="datetimeFigureOut">
              <a:rPr lang="fr-BE" smtClean="0"/>
              <a:t>13/09/2012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645A632-26AF-4620-A1F1-424F29B4ABF1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46E59-8EDC-4668-A5CC-C1C069F342F7}" type="datetimeFigureOut">
              <a:rPr lang="fr-BE" smtClean="0"/>
              <a:t>13/09/2012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A632-26AF-4620-A1F1-424F29B4ABF1}" type="slidenum">
              <a:rPr lang="fr-BE" smtClean="0"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46E59-8EDC-4668-A5CC-C1C069F342F7}" type="datetimeFigureOut">
              <a:rPr lang="fr-BE" smtClean="0"/>
              <a:t>13/09/2012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A632-26AF-4620-A1F1-424F29B4ABF1}" type="slidenum">
              <a:rPr lang="fr-BE" smtClean="0"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46E59-8EDC-4668-A5CC-C1C069F342F7}" type="datetimeFigureOut">
              <a:rPr lang="fr-BE" smtClean="0"/>
              <a:t>13/09/2012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A632-26AF-4620-A1F1-424F29B4ABF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46E59-8EDC-4668-A5CC-C1C069F342F7}" type="datetimeFigureOut">
              <a:rPr lang="fr-BE" smtClean="0"/>
              <a:t>13/09/2012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A632-26AF-4620-A1F1-424F29B4ABF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46E59-8EDC-4668-A5CC-C1C069F342F7}" type="datetimeFigureOut">
              <a:rPr lang="fr-BE" smtClean="0"/>
              <a:t>13/09/2012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A632-26AF-4620-A1F1-424F29B4ABF1}" type="slidenum">
              <a:rPr lang="fr-BE" smtClean="0"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46E59-8EDC-4668-A5CC-C1C069F342F7}" type="datetimeFigureOut">
              <a:rPr lang="fr-BE" smtClean="0"/>
              <a:t>13/09/2012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645A632-26AF-4620-A1F1-424F29B4ABF1}" type="slidenum">
              <a:rPr lang="fr-BE" smtClean="0"/>
              <a:t>‹N°›</a:t>
            </a:fld>
            <a:endParaRPr lang="fr-BE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A46E59-8EDC-4668-A5CC-C1C069F342F7}" type="datetimeFigureOut">
              <a:rPr lang="fr-BE" smtClean="0"/>
              <a:t>13/09/2012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645A632-26AF-4620-A1F1-424F29B4ABF1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86854" y="3371316"/>
            <a:ext cx="6400800" cy="2172816"/>
          </a:xfrm>
        </p:spPr>
        <p:txBody>
          <a:bodyPr>
            <a:normAutofit/>
          </a:bodyPr>
          <a:lstStyle/>
          <a:p>
            <a:r>
              <a:rPr lang="fr-BE" dirty="0"/>
              <a:t>Journée d’étude</a:t>
            </a:r>
            <a:br>
              <a:rPr lang="fr-BE" dirty="0"/>
            </a:br>
            <a:r>
              <a:rPr lang="fr-BE" dirty="0"/>
              <a:t>Evaluation de la loi </a:t>
            </a:r>
            <a:r>
              <a:rPr lang="fr-BE" dirty="0" err="1"/>
              <a:t>Salduz</a:t>
            </a:r>
            <a:r>
              <a:rPr lang="fr-BE" dirty="0"/>
              <a:t> et regard sur </a:t>
            </a:r>
            <a:r>
              <a:rPr lang="fr-BE" dirty="0" smtClean="0"/>
              <a:t>l’avenir</a:t>
            </a:r>
          </a:p>
          <a:p>
            <a:r>
              <a:rPr lang="fr-BE" sz="1600" dirty="0" smtClean="0"/>
              <a:t>Mardi 18 septembre 2012 – Centre Pacheco (Bruxelles)</a:t>
            </a:r>
          </a:p>
          <a:p>
            <a:r>
              <a:rPr lang="fr-BE" sz="1600" dirty="0" smtClean="0"/>
              <a:t>Frédéric </a:t>
            </a:r>
            <a:r>
              <a:rPr lang="fr-BE" sz="1600" dirty="0" err="1" smtClean="0"/>
              <a:t>Schoenaers</a:t>
            </a:r>
            <a:r>
              <a:rPr lang="fr-BE" sz="1600" dirty="0" smtClean="0"/>
              <a:t>, Laurent </a:t>
            </a:r>
            <a:r>
              <a:rPr lang="fr-BE" sz="1600" dirty="0" err="1" smtClean="0"/>
              <a:t>Nisen</a:t>
            </a:r>
            <a:r>
              <a:rPr lang="fr-BE" sz="1600" dirty="0" smtClean="0"/>
              <a:t>, Kathleen </a:t>
            </a:r>
            <a:r>
              <a:rPr lang="fr-BE" sz="1600" dirty="0" err="1" smtClean="0"/>
              <a:t>Adelaire</a:t>
            </a:r>
            <a:r>
              <a:rPr lang="fr-BE" sz="1600" dirty="0" smtClean="0"/>
              <a:t>, Jean-François </a:t>
            </a:r>
            <a:r>
              <a:rPr lang="fr-BE" sz="1600" dirty="0" err="1" smtClean="0"/>
              <a:t>Reynaert</a:t>
            </a:r>
            <a:endParaRPr lang="fr-BE" sz="1600" dirty="0" smtClean="0"/>
          </a:p>
          <a:p>
            <a:r>
              <a:rPr lang="fr-BE" sz="1600" dirty="0" smtClean="0"/>
              <a:t>Institut des Sciences Humaines et Sociales – </a:t>
            </a:r>
            <a:r>
              <a:rPr lang="fr-BE" sz="1600" dirty="0" err="1" smtClean="0"/>
              <a:t>ULg</a:t>
            </a:r>
            <a:endParaRPr lang="fr-BE" sz="1600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>
                <a:latin typeface="Calibri"/>
                <a:ea typeface="Calibri"/>
                <a:cs typeface="Times New Roman"/>
              </a:rPr>
              <a:t>Etat </a:t>
            </a:r>
            <a:r>
              <a:rPr lang="fr-BE" dirty="0">
                <a:latin typeface="Calibri"/>
                <a:ea typeface="Calibri"/>
                <a:cs typeface="Times New Roman"/>
              </a:rPr>
              <a:t>des lieux exploratoire de l’évolution de l’aide juridique de deuxième ligne</a:t>
            </a:r>
            <a:endParaRPr lang="fr-BE" dirty="0"/>
          </a:p>
        </p:txBody>
      </p:sp>
      <p:pic>
        <p:nvPicPr>
          <p:cNvPr id="4" name="Image 3" descr="http://www.fedweb.belgium.be/fr/binaries/logo_incc_nicc_tcm119-10052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292517"/>
            <a:ext cx="191389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 descr="http://www2.ulg.ac.be/cord/pict/logoulg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5517232"/>
            <a:ext cx="125349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47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Benchmarking</a:t>
            </a:r>
            <a:endParaRPr lang="fr-BE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Partie 2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78571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Admissions à l’aide juridique en France et en Belgique</a:t>
            </a:r>
            <a:endParaRPr lang="fr-BE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BE" dirty="0" smtClean="0"/>
              <a:t>Nombre d’admissions à l’aide juridictionnelle en France, de 1998 à 2010</a:t>
            </a:r>
            <a:endParaRPr lang="fr-BE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BE" dirty="0" smtClean="0"/>
              <a:t>Nombre d’affaires clôturées en Belgique, de 1998-1999 à 2010-2011</a:t>
            </a:r>
            <a:endParaRPr lang="fr-BE" dirty="0"/>
          </a:p>
        </p:txBody>
      </p:sp>
      <p:graphicFrame>
        <p:nvGraphicFramePr>
          <p:cNvPr id="17" name="Espace réservé du contenu 16"/>
          <p:cNvGraphicFramePr>
            <a:graphicFrameLocks noGrp="1"/>
          </p:cNvGraphicFramePr>
          <p:nvPr>
            <p:ph sz="half" idx="2"/>
          </p:nvPr>
        </p:nvGraphicFramePr>
        <p:xfrm>
          <a:off x="914400" y="2247900"/>
          <a:ext cx="3733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Espace réservé du contenu 17"/>
          <p:cNvGraphicFramePr>
            <a:graphicFrameLocks noGrp="1"/>
          </p:cNvGraphicFramePr>
          <p:nvPr>
            <p:ph sz="half" idx="4"/>
          </p:nvPr>
        </p:nvGraphicFramePr>
        <p:xfrm>
          <a:off x="4953000" y="2247900"/>
          <a:ext cx="3733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5364088" y="5975702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000" dirty="0"/>
              <a:t>Sources : </a:t>
            </a:r>
            <a:r>
              <a:rPr lang="fr-BE" sz="1000" dirty="0" smtClean="0"/>
              <a:t>Statistiques </a:t>
            </a:r>
            <a:r>
              <a:rPr lang="fr-BE" sz="1000" dirty="0"/>
              <a:t>2012 de l’OBFG. Calculs :</a:t>
            </a:r>
            <a:r>
              <a:rPr lang="fr-BE" sz="1000" dirty="0" err="1"/>
              <a:t>ULg</a:t>
            </a:r>
            <a:r>
              <a:rPr lang="fr-BE" sz="1000" dirty="0"/>
              <a:t>.</a:t>
            </a:r>
          </a:p>
          <a:p>
            <a:endParaRPr lang="fr-BE" dirty="0"/>
          </a:p>
        </p:txBody>
      </p:sp>
      <p:sp>
        <p:nvSpPr>
          <p:cNvPr id="20" name="Rectangle 19"/>
          <p:cNvSpPr/>
          <p:nvPr/>
        </p:nvSpPr>
        <p:spPr>
          <a:xfrm>
            <a:off x="467544" y="5991091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BE" sz="1000" dirty="0"/>
              <a:t>Source : RF : Annuaire statistique de la Justice, édition 2011-2012. Calculs : </a:t>
            </a:r>
            <a:r>
              <a:rPr lang="fr-BE" sz="1000" dirty="0" err="1"/>
              <a:t>ULg</a:t>
            </a:r>
            <a:endParaRPr lang="fr-BE" sz="1000" dirty="0"/>
          </a:p>
        </p:txBody>
      </p:sp>
    </p:spTree>
    <p:extLst>
      <p:ext uri="{BB962C8B-B14F-4D97-AF65-F5344CB8AC3E}">
        <p14:creationId xmlns:p14="http://schemas.microsoft.com/office/powerpoint/2010/main" val="248331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Admissions </a:t>
            </a:r>
            <a:r>
              <a:rPr lang="fr-BE" dirty="0"/>
              <a:t>à l’aide juridique </a:t>
            </a:r>
            <a:r>
              <a:rPr lang="fr-BE" dirty="0" smtClean="0"/>
              <a:t>aux Pays-Bas et </a:t>
            </a:r>
            <a:r>
              <a:rPr lang="fr-BE" dirty="0"/>
              <a:t>en Belgique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BE" dirty="0" smtClean="0"/>
              <a:t>Nombre d’admissions à l’aide juridique aux Pays-Bas, de 2000 à 2010</a:t>
            </a:r>
            <a:endParaRPr lang="fr-BE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BE" dirty="0" smtClean="0"/>
              <a:t>Nombre d’affaires clôturées en Belgique, de 1998-1999 à 2010-2011</a:t>
            </a:r>
          </a:p>
        </p:txBody>
      </p:sp>
      <p:graphicFrame>
        <p:nvGraphicFramePr>
          <p:cNvPr id="12" name="Espace réservé du contenu 11"/>
          <p:cNvGraphicFramePr>
            <a:graphicFrameLocks noGrp="1"/>
          </p:cNvGraphicFramePr>
          <p:nvPr>
            <p:ph sz="half" idx="2"/>
          </p:nvPr>
        </p:nvGraphicFramePr>
        <p:xfrm>
          <a:off x="914400" y="2247900"/>
          <a:ext cx="3733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Espace réservé du contenu 12"/>
          <p:cNvGraphicFramePr>
            <a:graphicFrameLocks noGrp="1"/>
          </p:cNvGraphicFramePr>
          <p:nvPr>
            <p:ph sz="half" idx="4"/>
          </p:nvPr>
        </p:nvGraphicFramePr>
        <p:xfrm>
          <a:off x="4953000" y="2247900"/>
          <a:ext cx="3733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5364088" y="5975702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000" dirty="0"/>
              <a:t>Sources : statistiques 2012 de l’OBFG. Calculs :</a:t>
            </a:r>
            <a:r>
              <a:rPr lang="fr-BE" sz="1000" dirty="0" err="1"/>
              <a:t>ULg</a:t>
            </a:r>
            <a:r>
              <a:rPr lang="fr-BE" sz="1000" dirty="0"/>
              <a:t>.</a:t>
            </a:r>
          </a:p>
          <a:p>
            <a:endParaRPr lang="fr-BE" dirty="0"/>
          </a:p>
        </p:txBody>
      </p:sp>
      <p:sp>
        <p:nvSpPr>
          <p:cNvPr id="15" name="Rectangle 14"/>
          <p:cNvSpPr/>
          <p:nvPr/>
        </p:nvSpPr>
        <p:spPr>
          <a:xfrm>
            <a:off x="539552" y="597570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BE" sz="1000" dirty="0"/>
              <a:t>Source : Raad voor Rechtsbijstand : Monitor Gesubsidieerde Rechtsbijstand 2003-2010. </a:t>
            </a:r>
            <a:r>
              <a:rPr lang="fr-BE" sz="1000" dirty="0"/>
              <a:t>Calculs : </a:t>
            </a:r>
            <a:r>
              <a:rPr lang="fr-BE" sz="1000" dirty="0" err="1"/>
              <a:t>ULg</a:t>
            </a:r>
            <a:r>
              <a:rPr lang="fr-BE" sz="1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237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Conditions d’accès à l’aide juridique de seconde ligne aux </a:t>
            </a:r>
            <a:r>
              <a:rPr lang="fr-BE" dirty="0" smtClean="0"/>
              <a:t>Pays-Bas, en 2012</a:t>
            </a:r>
            <a:endParaRPr lang="fr-BE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580919"/>
              </p:ext>
            </p:extLst>
          </p:nvPr>
        </p:nvGraphicFramePr>
        <p:xfrm>
          <a:off x="1528174" y="1772816"/>
          <a:ext cx="5849620" cy="17602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9450"/>
                <a:gridCol w="1950085"/>
                <a:gridCol w="195008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Revenu annuel brut : marié ou célibataire avec des enfants (€)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Forfait du justiciable (€)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Revenu annuel brut : isolé (€)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0 – 24 500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127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0 – 17.500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24.501 – 25.400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186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17.501 – 18.200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25.401 – 26.700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301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18.201 – 19.200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26.701 – 29.700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510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19.201 – 21.000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29.701 – 35.200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786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21.001 – 24.900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21765"/>
              </p:ext>
            </p:extLst>
          </p:nvPr>
        </p:nvGraphicFramePr>
        <p:xfrm>
          <a:off x="2267744" y="3756401"/>
          <a:ext cx="4481468" cy="1581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3498"/>
                <a:gridCol w="1493985"/>
                <a:gridCol w="1493985"/>
              </a:tblGrid>
              <a:tr h="7909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Revenu annuel brut : marié ou isolé avec des enfants (€)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Forfait du justiciable (€)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Revenu annuel brut : isolé (€)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54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0 – 25.400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41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0 – 18.200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54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24.401 – 35.200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76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18.201 – 24.900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656447"/>
              </p:ext>
            </p:extLst>
          </p:nvPr>
        </p:nvGraphicFramePr>
        <p:xfrm>
          <a:off x="1647190" y="5730106"/>
          <a:ext cx="5849620" cy="754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24810"/>
                <a:gridCol w="29248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Par personne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20.661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Indemnité supplémentaire par enfant de moins de 18 ans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2.762€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1329122" y="5360774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u="sng" dirty="0" smtClean="0"/>
              <a:t>Capital maximal disponible (épargne, etc.)</a:t>
            </a:r>
            <a:endParaRPr lang="fr-BE" u="sng" dirty="0"/>
          </a:p>
        </p:txBody>
      </p:sp>
      <p:sp>
        <p:nvSpPr>
          <p:cNvPr id="7" name="ZoneTexte 6"/>
          <p:cNvSpPr txBox="1"/>
          <p:nvPr/>
        </p:nvSpPr>
        <p:spPr>
          <a:xfrm>
            <a:off x="611560" y="6488668"/>
            <a:ext cx="79208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000" dirty="0"/>
              <a:t>Source: </a:t>
            </a:r>
            <a:r>
              <a:rPr lang="fr-BE" sz="1000" dirty="0" err="1"/>
              <a:t>Raad</a:t>
            </a:r>
            <a:r>
              <a:rPr lang="fr-BE" sz="1000" dirty="0"/>
              <a:t> </a:t>
            </a:r>
            <a:r>
              <a:rPr lang="fr-BE" sz="1000" dirty="0" err="1"/>
              <a:t>voor</a:t>
            </a:r>
            <a:r>
              <a:rPr lang="fr-BE" sz="1000" dirty="0"/>
              <a:t> </a:t>
            </a:r>
            <a:r>
              <a:rPr lang="fr-BE" sz="1000" dirty="0" err="1" smtClean="0"/>
              <a:t>Rechtsbijstand</a:t>
            </a:r>
            <a:r>
              <a:rPr lang="fr-BE" sz="1000" dirty="0" smtClean="0"/>
              <a:t>, 2012.</a:t>
            </a:r>
            <a:endParaRPr lang="fr-BE" sz="1000" dirty="0"/>
          </a:p>
        </p:txBody>
      </p:sp>
    </p:spTree>
    <p:extLst>
      <p:ext uri="{BB962C8B-B14F-4D97-AF65-F5344CB8AC3E}">
        <p14:creationId xmlns:p14="http://schemas.microsoft.com/office/powerpoint/2010/main" val="96899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Conditions d’accès à l’aide juridictionnelle en France, en 2012</a:t>
            </a:r>
            <a:endParaRPr lang="fr-BE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794322"/>
              </p:ext>
            </p:extLst>
          </p:nvPr>
        </p:nvGraphicFramePr>
        <p:xfrm>
          <a:off x="1295635" y="1340768"/>
          <a:ext cx="7200801" cy="2514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0721"/>
                <a:gridCol w="1039865"/>
                <a:gridCol w="1047620"/>
                <a:gridCol w="1047620"/>
                <a:gridCol w="1048325"/>
                <a:gridCol w="1048325"/>
                <a:gridCol w="1048325"/>
              </a:tblGrid>
              <a:tr h="7128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Part contributive de l’Etat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 personne à charge (€)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2 personnes à charge (€)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3 personnes à charge (€)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4 personnes à charge (€)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5 personnes à charge (€)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6 personnes à charge (€)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6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100%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1096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1263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1369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1475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1581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1687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6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85%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1097 - 1138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1264 – 1305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1370 – 1411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1476 – 1517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1582 – 1623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1688 – 1729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6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70%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1139 – 1191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1306 – 1358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1412 – 1464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1518 – 1570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1624 – 1676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1730 – 1782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6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55%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1192 – 1265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1359 – 1432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1465 – 1538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1571 – 1644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1677 – 1750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1783 – 1856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6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40%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1266 – 1349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1433 – 1516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1539 – 1622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1645 – 1728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1751 – 1834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1857 – 1940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6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25%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1350 – 1455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1517 – 1622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1623 – 1728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1729 – 1834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1835 – 1940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1941 – 2046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6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15%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1456 - 1560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1623 - 1727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1729 - 1833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1835 - 1939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1941 - 2045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2047 – 2151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509775"/>
              </p:ext>
            </p:extLst>
          </p:nvPr>
        </p:nvGraphicFramePr>
        <p:xfrm>
          <a:off x="1295636" y="4221088"/>
          <a:ext cx="7200800" cy="23936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0400"/>
                <a:gridCol w="3600400"/>
              </a:tblGrid>
              <a:tr h="900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Ressources (€)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Part contributive de l’Etat (en %)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60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&lt; 930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100%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60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930 - 971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85%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60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972 - 1024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70%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60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1025 - 1098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55%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60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1099 - 1182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40%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60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1183 - 1288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25%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60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1289 - 1393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15%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502758" y="3808662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u="sng" dirty="0" smtClean="0"/>
              <a:t>Part contributive de l’</a:t>
            </a:r>
            <a:r>
              <a:rPr lang="fr-BE" u="sng" cap="all" dirty="0" smtClean="0"/>
              <a:t>é</a:t>
            </a:r>
            <a:r>
              <a:rPr lang="fr-BE" u="sng" dirty="0" smtClean="0"/>
              <a:t>tat pour une personne isolée</a:t>
            </a:r>
            <a:endParaRPr lang="fr-BE" u="sng" dirty="0"/>
          </a:p>
        </p:txBody>
      </p:sp>
      <p:sp>
        <p:nvSpPr>
          <p:cNvPr id="6" name="Rectangle 5"/>
          <p:cNvSpPr/>
          <p:nvPr/>
        </p:nvSpPr>
        <p:spPr>
          <a:xfrm>
            <a:off x="1826794" y="6551153"/>
            <a:ext cx="619268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sz="1000" dirty="0"/>
              <a:t>Source: </a:t>
            </a:r>
            <a:r>
              <a:rPr lang="fr-BE" sz="1000" dirty="0" smtClean="0"/>
              <a:t>Ministère de la Justice (France), </a:t>
            </a:r>
            <a:r>
              <a:rPr lang="fr-BE" sz="1000" dirty="0"/>
              <a:t>2012</a:t>
            </a:r>
            <a:r>
              <a:rPr lang="fr-BE" sz="1000" dirty="0" smtClean="0"/>
              <a:t>.</a:t>
            </a:r>
            <a:endParaRPr lang="fr-BE" sz="1000" dirty="0"/>
          </a:p>
        </p:txBody>
      </p:sp>
    </p:spTree>
    <p:extLst>
      <p:ext uri="{BB962C8B-B14F-4D97-AF65-F5344CB8AC3E}">
        <p14:creationId xmlns:p14="http://schemas.microsoft.com/office/powerpoint/2010/main" val="264819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Conditions d’accès à l’aide juridique en Belgique, au 1</a:t>
            </a:r>
            <a:r>
              <a:rPr lang="fr-BE" baseline="30000" dirty="0" smtClean="0"/>
              <a:t>er</a:t>
            </a:r>
            <a:r>
              <a:rPr lang="fr-BE" dirty="0" smtClean="0"/>
              <a:t> septembre 2012</a:t>
            </a:r>
            <a:endParaRPr lang="fr-BE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899505"/>
              </p:ext>
            </p:extLst>
          </p:nvPr>
        </p:nvGraphicFramePr>
        <p:xfrm>
          <a:off x="539552" y="1585913"/>
          <a:ext cx="2871635" cy="47146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6643"/>
                <a:gridCol w="1304992"/>
              </a:tblGrid>
              <a:tr h="1846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BE" sz="800" dirty="0">
                          <a:effectLst/>
                        </a:rPr>
                        <a:t>Catégories</a:t>
                      </a:r>
                      <a:endParaRPr lang="fr-BE" sz="8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800">
                          <a:effectLst/>
                        </a:rPr>
                        <a:t>Revenus</a:t>
                      </a:r>
                      <a:endParaRPr lang="fr-BE" sz="8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</a:tr>
              <a:tr h="1846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BE" sz="800" dirty="0">
                          <a:effectLst/>
                        </a:rPr>
                        <a:t>Personne </a:t>
                      </a:r>
                      <a:r>
                        <a:rPr lang="fr-BE" sz="800" dirty="0" smtClean="0">
                          <a:effectLst/>
                        </a:rPr>
                        <a:t>isolée</a:t>
                      </a:r>
                      <a:endParaRPr lang="fr-BE" sz="8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800">
                          <a:effectLst/>
                        </a:rPr>
                        <a:t>0€ - 928€ </a:t>
                      </a:r>
                      <a:r>
                        <a:rPr lang="fr-BE" sz="800">
                          <a:effectLst/>
                          <a:sym typeface="Wingdings"/>
                        </a:rPr>
                        <a:t></a:t>
                      </a:r>
                      <a:r>
                        <a:rPr lang="fr-BE" sz="800">
                          <a:effectLst/>
                        </a:rPr>
                        <a:t> gratuité totale</a:t>
                      </a:r>
                      <a:endParaRPr lang="fr-BE" sz="8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</a:tr>
              <a:tr h="36939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BE" sz="800">
                          <a:effectLst/>
                        </a:rPr>
                        <a:t>Personne isolée</a:t>
                      </a:r>
                      <a:endParaRPr lang="fr-BE" sz="8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800">
                          <a:effectLst/>
                        </a:rPr>
                        <a:t>929-1191€ </a:t>
                      </a:r>
                      <a:r>
                        <a:rPr lang="fr-BE" sz="800">
                          <a:effectLst/>
                          <a:sym typeface="Wingdings"/>
                        </a:rPr>
                        <a:t></a:t>
                      </a:r>
                      <a:r>
                        <a:rPr lang="fr-BE" sz="800">
                          <a:effectLst/>
                        </a:rPr>
                        <a:t> gratuité partielle</a:t>
                      </a:r>
                      <a:endParaRPr lang="fr-BE" sz="8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</a:tr>
              <a:tr h="36939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BE" sz="800">
                          <a:effectLst/>
                        </a:rPr>
                        <a:t>Cohabitant ou isolé avec enfant(s) à charge</a:t>
                      </a:r>
                      <a:endParaRPr lang="fr-BE" sz="8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800">
                          <a:effectLst/>
                        </a:rPr>
                        <a:t>0€ - 1191€ </a:t>
                      </a:r>
                      <a:r>
                        <a:rPr lang="fr-BE" sz="800">
                          <a:effectLst/>
                          <a:sym typeface="Wingdings"/>
                        </a:rPr>
                        <a:t></a:t>
                      </a:r>
                      <a:r>
                        <a:rPr lang="fr-BE" sz="800">
                          <a:effectLst/>
                        </a:rPr>
                        <a:t> gratuité totale</a:t>
                      </a:r>
                      <a:endParaRPr lang="fr-BE" sz="8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</a:tr>
              <a:tr h="36939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BE" sz="800">
                          <a:effectLst/>
                        </a:rPr>
                        <a:t>Cohabitant ou isolé avec enfant(s) à charge</a:t>
                      </a:r>
                      <a:endParaRPr lang="fr-BE" sz="8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800">
                          <a:effectLst/>
                        </a:rPr>
                        <a:t>1192€ - 1454€ </a:t>
                      </a:r>
                      <a:r>
                        <a:rPr lang="fr-BE" sz="800">
                          <a:effectLst/>
                          <a:sym typeface="Wingdings"/>
                        </a:rPr>
                        <a:t></a:t>
                      </a:r>
                      <a:r>
                        <a:rPr lang="fr-BE" sz="800">
                          <a:effectLst/>
                        </a:rPr>
                        <a:t> gratuité partielle</a:t>
                      </a:r>
                      <a:endParaRPr lang="fr-BE" sz="8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</a:tr>
              <a:tr h="36939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BE" sz="800">
                          <a:effectLst/>
                        </a:rPr>
                        <a:t>Bénéficiaire Revenu Intégration sociale ou d’aide sociale</a:t>
                      </a:r>
                      <a:endParaRPr lang="fr-BE" sz="8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800" dirty="0">
                          <a:effectLst/>
                        </a:rPr>
                        <a:t>Gratuité totale</a:t>
                      </a:r>
                      <a:endParaRPr lang="fr-BE" sz="8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</a:tr>
              <a:tr h="64736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BE" sz="800" dirty="0">
                          <a:effectLst/>
                        </a:rPr>
                        <a:t>Bénéficiaire du revenu garanti aux personnes âgées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BE" sz="800" dirty="0">
                          <a:effectLst/>
                        </a:rPr>
                        <a:t> </a:t>
                      </a:r>
                      <a:endParaRPr lang="fr-BE" sz="8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5540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BE" sz="800">
                          <a:effectLst/>
                        </a:rPr>
                        <a:t>Bénéficiaires d’allocations de remplacement de revenus aux handicapés</a:t>
                      </a:r>
                      <a:endParaRPr lang="fr-BE" sz="8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5540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BE" sz="800">
                          <a:effectLst/>
                        </a:rPr>
                        <a:t>Personne ayant à charge un enfant bénéficiant de prestations familiales garanties</a:t>
                      </a:r>
                      <a:endParaRPr lang="fr-BE" sz="8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73878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BE" sz="800" dirty="0">
                          <a:effectLst/>
                        </a:rPr>
                        <a:t>Locataire qui </a:t>
                      </a:r>
                      <a:r>
                        <a:rPr lang="fr-BE" sz="800" dirty="0" smtClean="0">
                          <a:effectLst/>
                        </a:rPr>
                        <a:t>paie</a:t>
                      </a:r>
                      <a:r>
                        <a:rPr lang="fr-BE" sz="800" baseline="0" dirty="0" smtClean="0">
                          <a:effectLst/>
                        </a:rPr>
                        <a:t> (</a:t>
                      </a:r>
                      <a:r>
                        <a:rPr lang="fr-BE" sz="800" dirty="0" smtClean="0">
                          <a:effectLst/>
                        </a:rPr>
                        <a:t>Région</a:t>
                      </a:r>
                      <a:r>
                        <a:rPr lang="fr-BE" sz="800" baseline="0" dirty="0" smtClean="0">
                          <a:effectLst/>
                        </a:rPr>
                        <a:t> </a:t>
                      </a:r>
                      <a:r>
                        <a:rPr lang="fr-BE" sz="800" dirty="0" smtClean="0">
                          <a:effectLst/>
                        </a:rPr>
                        <a:t>flamande </a:t>
                      </a:r>
                      <a:r>
                        <a:rPr lang="fr-BE" sz="800" dirty="0">
                          <a:effectLst/>
                        </a:rPr>
                        <a:t>et Bruxelles : Un loyer égal à la moitié du montant de base. Région wallonne : un loyer </a:t>
                      </a:r>
                      <a:r>
                        <a:rPr lang="fr-BE" sz="800" dirty="0" smtClean="0">
                          <a:effectLst/>
                        </a:rPr>
                        <a:t>minimum)</a:t>
                      </a:r>
                      <a:endParaRPr lang="fr-BE" sz="8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1846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BE" sz="800" dirty="0">
                          <a:effectLst/>
                        </a:rPr>
                        <a:t>Mineur</a:t>
                      </a:r>
                      <a:endParaRPr lang="fr-BE" sz="8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50371" marR="50371" marT="0" marB="0"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772727"/>
              </p:ext>
            </p:extLst>
          </p:nvPr>
        </p:nvGraphicFramePr>
        <p:xfrm>
          <a:off x="4126706" y="1592263"/>
          <a:ext cx="3909695" cy="3771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2965"/>
                <a:gridCol w="177673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BE" sz="1100" dirty="0">
                          <a:effectLst/>
                        </a:rPr>
                        <a:t>Etranger pour autorisation de  séjour ou recours contre une décision relative à l’accès au territoire, au séjour, à l’établissement et à l’éloignement des étrangers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Gratuité </a:t>
                      </a:r>
                      <a:r>
                        <a:rPr lang="fr-BE" sz="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totale </a:t>
                      </a:r>
                      <a:r>
                        <a:rPr lang="fr-BE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sauf preuves contraires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BE" sz="1100" dirty="0">
                          <a:effectLst/>
                        </a:rPr>
                        <a:t>Demandeurs d’asile, de la qualité de </a:t>
                      </a:r>
                      <a:r>
                        <a:rPr lang="fr-BE" sz="1100" dirty="0" smtClean="0">
                          <a:effectLst/>
                        </a:rPr>
                        <a:t>réfugié </a:t>
                      </a:r>
                      <a:r>
                        <a:rPr lang="fr-BE" sz="1100" dirty="0">
                          <a:effectLst/>
                        </a:rPr>
                        <a:t>ou </a:t>
                      </a:r>
                      <a:r>
                        <a:rPr lang="fr-BE" sz="1100" dirty="0" smtClean="0">
                          <a:effectLst/>
                        </a:rPr>
                        <a:t>au </a:t>
                      </a:r>
                      <a:r>
                        <a:rPr lang="fr-BE" sz="1100" dirty="0">
                          <a:effectLst/>
                        </a:rPr>
                        <a:t>statut de personne </a:t>
                      </a:r>
                      <a:r>
                        <a:rPr lang="fr-BE" sz="1100" dirty="0" smtClean="0">
                          <a:effectLst/>
                        </a:rPr>
                        <a:t>déplacée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BE" sz="1100">
                          <a:effectLst/>
                        </a:rPr>
                        <a:t>Surendetté faisant l’objet d’une procédure en règlement collectif de dettes</a:t>
                      </a:r>
                      <a:endParaRPr lang="fr-BE" sz="110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BE" sz="1100" dirty="0">
                          <a:effectLst/>
                        </a:rPr>
                        <a:t>Surendettés souhaitant introduire une procédure en règlement collectif de dettes</a:t>
                      </a:r>
                      <a:endParaRPr lang="fr-BE" sz="1100" dirty="0">
                        <a:effectLst/>
                        <a:latin typeface="Georgia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187624" y="6381328"/>
            <a:ext cx="7056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000" dirty="0"/>
              <a:t>Source: </a:t>
            </a:r>
            <a:r>
              <a:rPr lang="fr-BE" sz="1000" dirty="0" smtClean="0"/>
              <a:t>Arrêté royal </a:t>
            </a:r>
            <a:r>
              <a:rPr lang="fr-BE" sz="1000" dirty="0"/>
              <a:t>du 18 décembre 2003 déterminant les conditions de la gratuité totale ou partielle du bénéfice de l’aide juridique de deuxième ligne et de l’assistance judiciaire. </a:t>
            </a:r>
          </a:p>
        </p:txBody>
      </p:sp>
    </p:spTree>
    <p:extLst>
      <p:ext uri="{BB962C8B-B14F-4D97-AF65-F5344CB8AC3E}">
        <p14:creationId xmlns:p14="http://schemas.microsoft.com/office/powerpoint/2010/main" val="388741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Conclusion intermédiaire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Une tendance à l’augmentation sur le long terme</a:t>
            </a:r>
          </a:p>
          <a:p>
            <a:endParaRPr lang="fr-BE" dirty="0" smtClean="0"/>
          </a:p>
          <a:p>
            <a:r>
              <a:rPr lang="fr-BE" dirty="0" smtClean="0"/>
              <a:t>Une nette stabilisation depuis 2005 en France et depuis 2009 aux P-B</a:t>
            </a:r>
          </a:p>
          <a:p>
            <a:endParaRPr lang="fr-BE" dirty="0" smtClean="0"/>
          </a:p>
          <a:p>
            <a:r>
              <a:rPr lang="fr-BE" dirty="0" smtClean="0"/>
              <a:t>Piste à explorer: étude de l’impact des caractéristiques du système national sur l’évolution du nombre de dossiers mobilisant l’aide juridique (conditions financières d’accès, nature du contentieux donnant accès à l’AJ, procédure d’admissibilité, etc.)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97841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Pistes d’interprétation de la situation en Belgique…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99592" y="1628800"/>
            <a:ext cx="7772400" cy="504056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fr-BE" sz="2800" dirty="0"/>
              <a:t>Une part de l’augmentation </a:t>
            </a:r>
            <a:r>
              <a:rPr lang="fr-BE" sz="2800" dirty="0" smtClean="0"/>
              <a:t>liée à l’augmentation </a:t>
            </a:r>
            <a:r>
              <a:rPr lang="fr-BE" sz="2800" dirty="0"/>
              <a:t>du nombre </a:t>
            </a:r>
            <a:r>
              <a:rPr lang="fr-BE" sz="2800" dirty="0" smtClean="0"/>
              <a:t>d’ayants droit : le niveau </a:t>
            </a:r>
            <a:r>
              <a:rPr lang="fr-BE" sz="2800" dirty="0"/>
              <a:t>de « pauvreté » a légèrement augmenté </a:t>
            </a:r>
            <a:r>
              <a:rPr lang="fr-BE" sz="2800" dirty="0" smtClean="0"/>
              <a:t>et les </a:t>
            </a:r>
            <a:r>
              <a:rPr lang="fr-BE" sz="2800" dirty="0"/>
              <a:t>plafonds </a:t>
            </a:r>
            <a:r>
              <a:rPr lang="fr-BE" sz="2800" dirty="0" smtClean="0"/>
              <a:t>financiers d’accès à l’aide ont été relevés </a:t>
            </a:r>
          </a:p>
          <a:p>
            <a:pPr lvl="0"/>
            <a:r>
              <a:rPr lang="fr-BE" sz="2800" dirty="0" smtClean="0"/>
              <a:t>Cette </a:t>
            </a:r>
            <a:r>
              <a:rPr lang="fr-BE" sz="2800" dirty="0"/>
              <a:t>piste explique seulement </a:t>
            </a:r>
            <a:r>
              <a:rPr lang="fr-BE" sz="2800" dirty="0" smtClean="0"/>
              <a:t>une </a:t>
            </a:r>
            <a:r>
              <a:rPr lang="fr-BE" sz="2800" dirty="0"/>
              <a:t>part de </a:t>
            </a:r>
            <a:r>
              <a:rPr lang="fr-BE" sz="2800" dirty="0" smtClean="0"/>
              <a:t>l’augmentation</a:t>
            </a:r>
            <a:endParaRPr lang="fr-BE" sz="2400" dirty="0"/>
          </a:p>
          <a:p>
            <a:pPr lvl="0"/>
            <a:r>
              <a:rPr lang="fr-BE" sz="2800" dirty="0" smtClean="0"/>
              <a:t>Le reste de l’augmentation </a:t>
            </a:r>
            <a:r>
              <a:rPr lang="fr-BE" sz="2800" dirty="0"/>
              <a:t>est le fruit d’une conjonction de plusieurs facteurs </a:t>
            </a:r>
            <a:r>
              <a:rPr lang="fr-BE" sz="2800" dirty="0" smtClean="0"/>
              <a:t>additionnels :</a:t>
            </a:r>
            <a:endParaRPr lang="fr-BE" sz="2400" dirty="0"/>
          </a:p>
          <a:p>
            <a:pPr lvl="1"/>
            <a:r>
              <a:rPr lang="fr-BE" dirty="0"/>
              <a:t>Judiciarisation (gestion des conflits </a:t>
            </a:r>
            <a:r>
              <a:rPr lang="fr-BE" dirty="0" smtClean="0"/>
              <a:t>via </a:t>
            </a:r>
            <a:r>
              <a:rPr lang="fr-BE" dirty="0"/>
              <a:t>la justice plutôt que </a:t>
            </a:r>
            <a:r>
              <a:rPr lang="fr-BE" dirty="0" smtClean="0"/>
              <a:t>via </a:t>
            </a:r>
            <a:r>
              <a:rPr lang="fr-BE" dirty="0"/>
              <a:t>d’autres lieux de régulation comme la famille, l’école, le travail)</a:t>
            </a:r>
            <a:endParaRPr lang="fr-BE" sz="2000" dirty="0"/>
          </a:p>
          <a:p>
            <a:pPr lvl="1"/>
            <a:r>
              <a:rPr lang="fr-BE" dirty="0"/>
              <a:t>Nouvelle </a:t>
            </a:r>
            <a:r>
              <a:rPr lang="fr-BE" dirty="0" smtClean="0"/>
              <a:t>« grammaire </a:t>
            </a:r>
            <a:r>
              <a:rPr lang="fr-BE" dirty="0"/>
              <a:t>de la </a:t>
            </a:r>
            <a:r>
              <a:rPr lang="fr-BE" dirty="0" smtClean="0"/>
              <a:t>responsabilité » </a:t>
            </a:r>
            <a:r>
              <a:rPr lang="fr-BE" dirty="0"/>
              <a:t>(courant victimaire avec refus de subir un dommage sans désigner le responsable)</a:t>
            </a:r>
            <a:endParaRPr lang="fr-BE" sz="2000" dirty="0"/>
          </a:p>
          <a:p>
            <a:pPr lvl="1"/>
            <a:r>
              <a:rPr lang="fr-BE" dirty="0" err="1"/>
              <a:t>Juridicisation</a:t>
            </a:r>
            <a:r>
              <a:rPr lang="fr-BE" dirty="0"/>
              <a:t> (le politique légifère de plus en plus à propos d’un plus grand nombre de domaines de la vie en société)</a:t>
            </a:r>
            <a:endParaRPr lang="fr-BE" sz="2000" dirty="0"/>
          </a:p>
          <a:p>
            <a:pPr lvl="1"/>
            <a:r>
              <a:rPr lang="fr-BE" dirty="0"/>
              <a:t>Médiatisation de l’AJ : nouvelles technologies, publicité qui font que </a:t>
            </a:r>
            <a:r>
              <a:rPr lang="fr-BE" dirty="0" smtClean="0"/>
              <a:t>AJ est </a:t>
            </a:r>
            <a:r>
              <a:rPr lang="fr-BE" dirty="0"/>
              <a:t>mieux connue</a:t>
            </a:r>
            <a:endParaRPr lang="fr-BE" sz="2000" dirty="0"/>
          </a:p>
          <a:p>
            <a:pPr lvl="1"/>
            <a:r>
              <a:rPr lang="fr-BE" dirty="0"/>
              <a:t>Nouvelles politiques publiques (</a:t>
            </a:r>
            <a:r>
              <a:rPr lang="fr-BE" dirty="0" smtClean="0"/>
              <a:t>exemple roulage)</a:t>
            </a:r>
            <a:endParaRPr lang="fr-BE" sz="2000" dirty="0"/>
          </a:p>
          <a:p>
            <a:pPr lvl="1"/>
            <a:r>
              <a:rPr lang="fr-BE" dirty="0"/>
              <a:t>Nouveaux droits : ex règlement collectif de dettes qui « donne » un avocat gratuit…</a:t>
            </a:r>
            <a:endParaRPr lang="fr-BE" sz="2000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56052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22114"/>
          </a:xfrm>
        </p:spPr>
        <p:txBody>
          <a:bodyPr/>
          <a:lstStyle/>
          <a:p>
            <a:r>
              <a:rPr lang="fr-BE" dirty="0" smtClean="0"/>
              <a:t>Introduction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340768"/>
            <a:ext cx="7772400" cy="5328592"/>
          </a:xfrm>
        </p:spPr>
        <p:txBody>
          <a:bodyPr>
            <a:normAutofit lnSpcReduction="10000"/>
          </a:bodyPr>
          <a:lstStyle/>
          <a:p>
            <a:pPr lvl="0"/>
            <a:r>
              <a:rPr lang="fr-BE" sz="2800" dirty="0" smtClean="0"/>
              <a:t>Objectifs </a:t>
            </a:r>
            <a:r>
              <a:rPr lang="fr-BE" sz="2800" dirty="0"/>
              <a:t>de la communication : décrire et comprendre l’évolution de l’aide juridique de deuxième </a:t>
            </a:r>
            <a:r>
              <a:rPr lang="fr-BE" sz="2800" dirty="0" smtClean="0"/>
              <a:t>ligne</a:t>
            </a:r>
          </a:p>
          <a:p>
            <a:pPr marL="0" lvl="0" indent="0">
              <a:buNone/>
            </a:pPr>
            <a:endParaRPr lang="fr-BE" sz="2800" dirty="0"/>
          </a:p>
          <a:p>
            <a:pPr lvl="0"/>
            <a:r>
              <a:rPr lang="fr-BE" sz="2800" dirty="0"/>
              <a:t>Constat d’une très forte augmentation du nombre d’affaires et du nombre de </a:t>
            </a:r>
            <a:r>
              <a:rPr lang="fr-BE" sz="2800" dirty="0" smtClean="0"/>
              <a:t>points depuis une dizaine d’années</a:t>
            </a:r>
          </a:p>
          <a:p>
            <a:pPr marL="0" lvl="0" indent="0">
              <a:buNone/>
            </a:pPr>
            <a:endParaRPr lang="fr-BE" sz="2800" dirty="0"/>
          </a:p>
          <a:p>
            <a:pPr lvl="0"/>
            <a:r>
              <a:rPr lang="fr-BE" sz="2800" dirty="0"/>
              <a:t>Décrire le phénomène avec des données chiffrées pour comprendre l’évolution et la structure du </a:t>
            </a:r>
            <a:r>
              <a:rPr lang="fr-BE" sz="2800" dirty="0" smtClean="0"/>
              <a:t>phénomène</a:t>
            </a:r>
          </a:p>
          <a:p>
            <a:pPr marL="0" lvl="0" indent="0">
              <a:buNone/>
            </a:pPr>
            <a:endParaRPr lang="fr-BE" sz="2800" dirty="0"/>
          </a:p>
          <a:p>
            <a:pPr lvl="0"/>
            <a:r>
              <a:rPr lang="fr-BE" sz="2800" dirty="0"/>
              <a:t>Avancer quelques pistes explicatives relatives au phénomène</a:t>
            </a:r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8180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Etat des lieux statistique</a:t>
            </a:r>
            <a:endParaRPr lang="fr-BE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Partie 1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68731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Nombre d’affaires clôturées et consommation de points, par année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Evolution du nombre de points par année</a:t>
            </a:r>
            <a:endParaRPr lang="fr-BE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BE" dirty="0" smtClean="0"/>
              <a:t>Evolution du nombre d’affaires clôturées</a:t>
            </a:r>
            <a:endParaRPr lang="fr-BE" dirty="0"/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80785340"/>
              </p:ext>
            </p:extLst>
          </p:nvPr>
        </p:nvGraphicFramePr>
        <p:xfrm>
          <a:off x="914400" y="2247900"/>
          <a:ext cx="3733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Espace réservé du contenu 10"/>
          <p:cNvGraphicFramePr>
            <a:graphicFrameLocks noGrp="1"/>
          </p:cNvGraphicFramePr>
          <p:nvPr>
            <p:ph sz="half" idx="4"/>
            <p:extLst>
              <p:ext uri="{D42A27DB-BD31-4B8C-83A1-F6EECF244321}">
                <p14:modId xmlns:p14="http://schemas.microsoft.com/office/powerpoint/2010/main" val="3836006272"/>
              </p:ext>
            </p:extLst>
          </p:nvPr>
        </p:nvGraphicFramePr>
        <p:xfrm>
          <a:off x="4953000" y="2247900"/>
          <a:ext cx="3733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971600" y="6237312"/>
            <a:ext cx="76328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200" dirty="0"/>
              <a:t>Source: Statistiques de l’OBFG et de l’OVB (2012). Calculs: </a:t>
            </a:r>
            <a:r>
              <a:rPr lang="fr-BE" sz="1200" dirty="0" err="1"/>
              <a:t>ULg</a:t>
            </a:r>
            <a:r>
              <a:rPr lang="fr-BE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2936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600" y="908720"/>
            <a:ext cx="77724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fr-BE" dirty="0"/>
              <a:t>Nombre d'affaires clôturées, selon les conditions d’accès, de 2007 à 2010, pour la </a:t>
            </a:r>
            <a:r>
              <a:rPr lang="fr-BE" dirty="0" smtClean="0"/>
              <a:t>Belgique</a:t>
            </a:r>
            <a:endParaRPr lang="fr-BE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02099512"/>
              </p:ext>
            </p:extLst>
          </p:nvPr>
        </p:nvGraphicFramePr>
        <p:xfrm>
          <a:off x="899592" y="2132856"/>
          <a:ext cx="7787208" cy="3886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971600" y="6237312"/>
            <a:ext cx="76328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200" dirty="0"/>
              <a:t>Source: Statistiques de l’OBFG et de l’OVB (2012). Calculs: </a:t>
            </a:r>
            <a:r>
              <a:rPr lang="fr-BE" sz="1200" dirty="0" err="1"/>
              <a:t>ULg</a:t>
            </a:r>
            <a:r>
              <a:rPr lang="fr-BE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2299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764704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fr-BE" dirty="0"/>
              <a:t>Nombre d'affaires clôturées, selon les conditions d’accès, de 2007 à 2010, pour la Belgique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34379189"/>
              </p:ext>
            </p:extLst>
          </p:nvPr>
        </p:nvGraphicFramePr>
        <p:xfrm>
          <a:off x="899592" y="2132856"/>
          <a:ext cx="7787208" cy="3886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971600" y="6237312"/>
            <a:ext cx="76328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200" dirty="0"/>
              <a:t>Source: Statistiques de l’OBFG et de l’OVB (2012). Calculs: </a:t>
            </a:r>
            <a:r>
              <a:rPr lang="fr-BE" sz="1200" dirty="0" err="1"/>
              <a:t>ULg</a:t>
            </a:r>
            <a:r>
              <a:rPr lang="fr-BE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0710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BE" sz="2400" dirty="0" smtClean="0"/>
              <a:t>Comparaison entre l’évolution de la population et l’évolution du nombre d’affaires clôturées pour les différentes catégories de bénéficiaires</a:t>
            </a:r>
            <a:endParaRPr lang="fr-BE" sz="24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86075098"/>
              </p:ext>
            </p:extLst>
          </p:nvPr>
        </p:nvGraphicFramePr>
        <p:xfrm>
          <a:off x="395536" y="1340768"/>
          <a:ext cx="3970784" cy="2404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/>
          <p:nvPr>
            <p:extLst>
              <p:ext uri="{D42A27DB-BD31-4B8C-83A1-F6EECF244321}">
                <p14:modId xmlns:p14="http://schemas.microsoft.com/office/powerpoint/2010/main" val="2819187675"/>
              </p:ext>
            </p:extLst>
          </p:nvPr>
        </p:nvGraphicFramePr>
        <p:xfrm>
          <a:off x="4572000" y="1340768"/>
          <a:ext cx="3960440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phique 5"/>
          <p:cNvGraphicFramePr/>
          <p:nvPr>
            <p:extLst>
              <p:ext uri="{D42A27DB-BD31-4B8C-83A1-F6EECF244321}">
                <p14:modId xmlns:p14="http://schemas.microsoft.com/office/powerpoint/2010/main" val="4143411750"/>
              </p:ext>
            </p:extLst>
          </p:nvPr>
        </p:nvGraphicFramePr>
        <p:xfrm>
          <a:off x="395536" y="3861048"/>
          <a:ext cx="3888432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aphique 6"/>
          <p:cNvGraphicFramePr/>
          <p:nvPr>
            <p:extLst>
              <p:ext uri="{D42A27DB-BD31-4B8C-83A1-F6EECF244321}">
                <p14:modId xmlns:p14="http://schemas.microsoft.com/office/powerpoint/2010/main" val="3071073712"/>
              </p:ext>
            </p:extLst>
          </p:nvPr>
        </p:nvGraphicFramePr>
        <p:xfrm>
          <a:off x="4572000" y="3861048"/>
          <a:ext cx="4176464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611560" y="6488668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Source: Statistiques de l’ONP, SPF Justice, SPF Sécurité Sociale, DGSIE. Calculs: </a:t>
            </a:r>
            <a:r>
              <a:rPr lang="fr-BE" dirty="0" err="1" smtClean="0"/>
              <a:t>Ulg</a:t>
            </a:r>
            <a:r>
              <a:rPr lang="fr-BE" dirty="0" smtClean="0"/>
              <a:t>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53269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BE" sz="2400" dirty="0"/>
              <a:t>Comparaison entre l’évolution de la population et l’évolution du nombre d’affaires clôturées pour les différentes catégories de bénéficiaires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25577171"/>
              </p:ext>
            </p:extLst>
          </p:nvPr>
        </p:nvGraphicFramePr>
        <p:xfrm>
          <a:off x="467544" y="1340768"/>
          <a:ext cx="4042792" cy="2764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/>
          <p:nvPr>
            <p:extLst>
              <p:ext uri="{D42A27DB-BD31-4B8C-83A1-F6EECF244321}">
                <p14:modId xmlns:p14="http://schemas.microsoft.com/office/powerpoint/2010/main" val="3938817739"/>
              </p:ext>
            </p:extLst>
          </p:nvPr>
        </p:nvGraphicFramePr>
        <p:xfrm>
          <a:off x="4499992" y="3212976"/>
          <a:ext cx="4464496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611560" y="6488668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Source: Statistiques SPF Economie. Calculs: </a:t>
            </a:r>
            <a:r>
              <a:rPr lang="fr-BE" dirty="0" err="1" smtClean="0"/>
              <a:t>ULg</a:t>
            </a:r>
            <a:r>
              <a:rPr lang="fr-BE" dirty="0" smtClean="0"/>
              <a:t>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3879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Conclusion intermédiaire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187624" y="1916832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fr-BE" dirty="0" smtClean="0"/>
              <a:t>Augmentation linéaire du nombre de dossiers mobilisant l’aide juridique de première ligne</a:t>
            </a:r>
          </a:p>
          <a:p>
            <a:r>
              <a:rPr lang="fr-BE" dirty="0" smtClean="0"/>
              <a:t>Une augmentation constante dans pratiquement toutes les matières et concernant pratiquement toutes les catégories de bénéficiaires </a:t>
            </a:r>
          </a:p>
          <a:p>
            <a:r>
              <a:rPr lang="fr-BE" dirty="0"/>
              <a:t>U</a:t>
            </a:r>
            <a:r>
              <a:rPr lang="fr-BE" dirty="0" smtClean="0"/>
              <a:t>ne augmentation plus que proportionnelle par rapport à l’augmentation de la population bénéficiaire</a:t>
            </a:r>
          </a:p>
          <a:p>
            <a:pPr lvl="0"/>
            <a:r>
              <a:rPr lang="fr-BE" dirty="0"/>
              <a:t>Risques dans le cas belge : budget imprévisible et non maîtrisable</a:t>
            </a:r>
          </a:p>
          <a:p>
            <a:pPr lvl="0"/>
            <a:r>
              <a:rPr lang="fr-BE" dirty="0"/>
              <a:t>Renforcement des risques avec « législation </a:t>
            </a:r>
            <a:r>
              <a:rPr lang="fr-BE" dirty="0" err="1"/>
              <a:t>Salduz</a:t>
            </a:r>
            <a:r>
              <a:rPr lang="fr-BE" dirty="0"/>
              <a:t> » et certains projets de directives de l’Union Européenne</a:t>
            </a:r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447107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416</TotalTime>
  <Words>976</Words>
  <Application>Microsoft Office PowerPoint</Application>
  <PresentationFormat>Affichage à l'écran (4:3)</PresentationFormat>
  <Paragraphs>207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Capitaux</vt:lpstr>
      <vt:lpstr>Etat des lieux exploratoire de l’évolution de l’aide juridique de deuxième ligne</vt:lpstr>
      <vt:lpstr>Introduction </vt:lpstr>
      <vt:lpstr>Etat des lieux statistique</vt:lpstr>
      <vt:lpstr>Nombre d’affaires clôturées et consommation de points, par année</vt:lpstr>
      <vt:lpstr>Nombre d'affaires clôturées, selon les conditions d’accès, de 2007 à 2010, pour la Belgique</vt:lpstr>
      <vt:lpstr>Nombre d'affaires clôturées, selon les conditions d’accès, de 2007 à 2010, pour la Belgique</vt:lpstr>
      <vt:lpstr>Comparaison entre l’évolution de la population et l’évolution du nombre d’affaires clôturées pour les différentes catégories de bénéficiaires</vt:lpstr>
      <vt:lpstr>Comparaison entre l’évolution de la population et l’évolution du nombre d’affaires clôturées pour les différentes catégories de bénéficiaires</vt:lpstr>
      <vt:lpstr>Conclusion intermédiaire</vt:lpstr>
      <vt:lpstr>Benchmarking</vt:lpstr>
      <vt:lpstr>Admissions à l’aide juridique en France et en Belgique</vt:lpstr>
      <vt:lpstr>Admissions à l’aide juridique aux Pays-Bas et en Belgique</vt:lpstr>
      <vt:lpstr>Conditions d’accès à l’aide juridique de seconde ligne aux Pays-Bas, en 2012</vt:lpstr>
      <vt:lpstr>Conditions d’accès à l’aide juridictionnelle en France, en 2012</vt:lpstr>
      <vt:lpstr>Conditions d’accès à l’aide juridique en Belgique, au 1er septembre 2012</vt:lpstr>
      <vt:lpstr>Conclusion intermédiaire</vt:lpstr>
      <vt:lpstr>Pistes d’interprétation de la situation en Belgique… </vt:lpstr>
    </vt:vector>
  </TitlesOfParts>
  <Company>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PRIMINFO</dc:creator>
  <cp:lastModifiedBy>Frédéric</cp:lastModifiedBy>
  <cp:revision>28</cp:revision>
  <dcterms:created xsi:type="dcterms:W3CDTF">2012-09-13T07:30:25Z</dcterms:created>
  <dcterms:modified xsi:type="dcterms:W3CDTF">2012-09-13T15:01:54Z</dcterms:modified>
</cp:coreProperties>
</file>