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Override PartName="/ppt/commentAuthors.xml" ContentType="application/vnd.openxmlformats-officedocument.presentationml.commentAuthors+xml"/>
  <Override PartName="/ppt/comments/comment1.xml" ContentType="application/vnd.openxmlformats-officedocument.presentationml.comment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Default Extension="jpeg" ContentType="image/jpeg"/>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55" r:id="rId1"/>
  </p:sldMasterIdLst>
  <p:sldIdLst>
    <p:sldId id="256" r:id="rId2"/>
  </p:sldIdLst>
  <p:sldSz cx="27003375" cy="39604950"/>
  <p:notesSz cx="6883400" cy="9906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27162" algn="l" rtl="0" fontAlgn="base">
      <a:spcBef>
        <a:spcPct val="0"/>
      </a:spcBef>
      <a:spcAft>
        <a:spcPct val="0"/>
      </a:spcAft>
      <a:defRPr kern="1200">
        <a:solidFill>
          <a:schemeClr val="tx1"/>
        </a:solidFill>
        <a:latin typeface="Arial" charset="0"/>
        <a:ea typeface="+mn-ea"/>
        <a:cs typeface="+mn-cs"/>
      </a:defRPr>
    </a:lvl2pPr>
    <a:lvl3pPr marL="854324" algn="l" rtl="0" fontAlgn="base">
      <a:spcBef>
        <a:spcPct val="0"/>
      </a:spcBef>
      <a:spcAft>
        <a:spcPct val="0"/>
      </a:spcAft>
      <a:defRPr kern="1200">
        <a:solidFill>
          <a:schemeClr val="tx1"/>
        </a:solidFill>
        <a:latin typeface="Arial" charset="0"/>
        <a:ea typeface="+mn-ea"/>
        <a:cs typeface="+mn-cs"/>
      </a:defRPr>
    </a:lvl3pPr>
    <a:lvl4pPr marL="1281486" algn="l" rtl="0" fontAlgn="base">
      <a:spcBef>
        <a:spcPct val="0"/>
      </a:spcBef>
      <a:spcAft>
        <a:spcPct val="0"/>
      </a:spcAft>
      <a:defRPr kern="1200">
        <a:solidFill>
          <a:schemeClr val="tx1"/>
        </a:solidFill>
        <a:latin typeface="Arial" charset="0"/>
        <a:ea typeface="+mn-ea"/>
        <a:cs typeface="+mn-cs"/>
      </a:defRPr>
    </a:lvl4pPr>
    <a:lvl5pPr marL="1708648" algn="l" rtl="0" fontAlgn="base">
      <a:spcBef>
        <a:spcPct val="0"/>
      </a:spcBef>
      <a:spcAft>
        <a:spcPct val="0"/>
      </a:spcAft>
      <a:defRPr kern="1200">
        <a:solidFill>
          <a:schemeClr val="tx1"/>
        </a:solidFill>
        <a:latin typeface="Arial" charset="0"/>
        <a:ea typeface="+mn-ea"/>
        <a:cs typeface="+mn-cs"/>
      </a:defRPr>
    </a:lvl5pPr>
    <a:lvl6pPr marL="2135810" algn="l" defTabSz="854324" rtl="0" eaLnBrk="1" latinLnBrk="0" hangingPunct="1">
      <a:defRPr kern="1200">
        <a:solidFill>
          <a:schemeClr val="tx1"/>
        </a:solidFill>
        <a:latin typeface="Arial" charset="0"/>
        <a:ea typeface="+mn-ea"/>
        <a:cs typeface="+mn-cs"/>
      </a:defRPr>
    </a:lvl6pPr>
    <a:lvl7pPr marL="2562972" algn="l" defTabSz="854324" rtl="0" eaLnBrk="1" latinLnBrk="0" hangingPunct="1">
      <a:defRPr kern="1200">
        <a:solidFill>
          <a:schemeClr val="tx1"/>
        </a:solidFill>
        <a:latin typeface="Arial" charset="0"/>
        <a:ea typeface="+mn-ea"/>
        <a:cs typeface="+mn-cs"/>
      </a:defRPr>
    </a:lvl7pPr>
    <a:lvl8pPr marL="2990134" algn="l" defTabSz="854324" rtl="0" eaLnBrk="1" latinLnBrk="0" hangingPunct="1">
      <a:defRPr kern="1200">
        <a:solidFill>
          <a:schemeClr val="tx1"/>
        </a:solidFill>
        <a:latin typeface="Arial" charset="0"/>
        <a:ea typeface="+mn-ea"/>
        <a:cs typeface="+mn-cs"/>
      </a:defRPr>
    </a:lvl8pPr>
    <a:lvl9pPr marL="3417296" algn="l" defTabSz="854324"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Nicolas Antoine" initials="NA" lastIdx="5"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FF99FF"/>
    <a:srgbClr val="FF66CC"/>
    <a:srgbClr val="000066"/>
    <a:srgbClr val="FF33CC"/>
    <a:srgbClr val="99FFCC"/>
    <a:srgbClr val="CCFF99"/>
    <a:srgbClr val="CCECFF"/>
    <a:srgbClr val="CC99FF"/>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p:restoredLeft sz="15620"/>
    <p:restoredTop sz="99516" autoAdjust="0"/>
  </p:normalViewPr>
  <p:slideViewPr>
    <p:cSldViewPr>
      <p:cViewPr>
        <p:scale>
          <a:sx n="50" d="100"/>
          <a:sy n="50" d="100"/>
        </p:scale>
        <p:origin x="-216" y="392"/>
      </p:cViewPr>
      <p:guideLst>
        <p:guide orient="horz" pos="12474"/>
        <p:guide pos="8505"/>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commentAuthors" Target="commentAuthors.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2-08-28T18:19:20.338" idx="1">
    <p:pos x="17243" y="2936"/>
    <p:text>pas reference adéquate! mettre delgado 2001</p:text>
  </p:cm>
  <p:cm authorId="0" dt="2012-08-28T18:13:54.452" idx="2">
    <p:pos x="17231" y="3184"/>
    <p:text>2eme position dans l'élevage pas dans l'agriculture</p:text>
  </p:cm>
  <p:cm authorId="0" dt="2012-08-28T18:15:16.805" idx="3">
    <p:pos x="17183" y="3456"/>
    <p:text>menace pour biodiv?</p:text>
  </p:cm>
  <p:cm authorId="0" dt="2012-08-28T18:23:04.767" idx="4">
    <p:pos x="18911" y="11856"/>
    <p:text>utile?</p:text>
  </p:cm>
  <p:cm authorId="0" dt="2012-08-28T18:31:13.600" idx="5">
    <p:pos x="18672" y="22591"/>
    <p:text>vérifier. le a de according était majuscule. grade AAA?</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024793" y="12303852"/>
            <a:ext cx="22953789" cy="8488453"/>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4051002" y="22443001"/>
            <a:ext cx="18901371" cy="10121526"/>
          </a:xfrm>
        </p:spPr>
        <p:txBody>
          <a:bodyPr/>
          <a:lstStyle>
            <a:lvl1pPr marL="0" indent="0" algn="ctr">
              <a:buNone/>
              <a:defRPr/>
            </a:lvl1pPr>
            <a:lvl2pPr marL="427162" indent="0" algn="ctr">
              <a:buNone/>
              <a:defRPr/>
            </a:lvl2pPr>
            <a:lvl3pPr marL="854324" indent="0" algn="ctr">
              <a:buNone/>
              <a:defRPr/>
            </a:lvl3pPr>
            <a:lvl4pPr marL="1281486" indent="0" algn="ctr">
              <a:buNone/>
              <a:defRPr/>
            </a:lvl4pPr>
            <a:lvl5pPr marL="1708648" indent="0" algn="ctr">
              <a:buNone/>
              <a:defRPr/>
            </a:lvl5pPr>
            <a:lvl6pPr marL="2135810" indent="0" algn="ctr">
              <a:buNone/>
              <a:defRPr/>
            </a:lvl6pPr>
            <a:lvl7pPr marL="2562972" indent="0" algn="ctr">
              <a:buNone/>
              <a:defRPr/>
            </a:lvl7pPr>
            <a:lvl8pPr marL="2990134" indent="0" algn="ctr">
              <a:buNone/>
              <a:defRPr/>
            </a:lvl8pPr>
            <a:lvl9pPr marL="3417296" indent="0" algn="ctr">
              <a:buNone/>
              <a:defRPr/>
            </a:lvl9pPr>
          </a:lstStyle>
          <a:p>
            <a:r>
              <a:rPr lang="fr-FR" smtClean="0"/>
              <a:t>Cliquez pour modifier le style des sous-titres du masque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44E0CA-BFFA-47A8-9FBD-BE8DD30DB3C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1372DA-49AF-495F-BF73-0EFED87661A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9578191" y="1586078"/>
            <a:ext cx="6074378" cy="33792269"/>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1350806" y="1586078"/>
            <a:ext cx="18091454" cy="33792269"/>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A70F5F-2F0F-4D6A-9A48-50A07371DED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29D66E-3433-486B-B7F0-55170627D64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132405" y="25449207"/>
            <a:ext cx="22953789" cy="7867239"/>
          </a:xfrm>
        </p:spPr>
        <p:txBody>
          <a:bodyPr anchor="t"/>
          <a:lstStyle>
            <a:lvl1pPr algn="l">
              <a:defRPr sz="37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2132405" y="16785991"/>
            <a:ext cx="22953789" cy="8663216"/>
          </a:xfrm>
        </p:spPr>
        <p:txBody>
          <a:bodyPr anchor="b"/>
          <a:lstStyle>
            <a:lvl1pPr marL="0" indent="0">
              <a:buNone/>
              <a:defRPr sz="1900"/>
            </a:lvl1pPr>
            <a:lvl2pPr marL="427162" indent="0">
              <a:buNone/>
              <a:defRPr sz="1700"/>
            </a:lvl2pPr>
            <a:lvl3pPr marL="854324" indent="0">
              <a:buNone/>
              <a:defRPr sz="1500"/>
            </a:lvl3pPr>
            <a:lvl4pPr marL="1281486" indent="0">
              <a:buNone/>
              <a:defRPr sz="1300"/>
            </a:lvl4pPr>
            <a:lvl5pPr marL="1708648" indent="0">
              <a:buNone/>
              <a:defRPr sz="1300"/>
            </a:lvl5pPr>
            <a:lvl6pPr marL="2135810" indent="0">
              <a:buNone/>
              <a:defRPr sz="1300"/>
            </a:lvl6pPr>
            <a:lvl7pPr marL="2562972" indent="0">
              <a:buNone/>
              <a:defRPr sz="1300"/>
            </a:lvl7pPr>
            <a:lvl8pPr marL="2990134" indent="0">
              <a:buNone/>
              <a:defRPr sz="1300"/>
            </a:lvl8pPr>
            <a:lvl9pPr marL="3417296" indent="0">
              <a:buNone/>
              <a:defRPr sz="13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4DC31E-A89A-41B5-B455-2EB0093FF88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1350807" y="9241841"/>
            <a:ext cx="12082208" cy="26136506"/>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13568945" y="9241841"/>
            <a:ext cx="12083624" cy="26136506"/>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47E99C-EFD2-494B-B224-AC9D5BEEE67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1350806" y="8865882"/>
            <a:ext cx="11930703" cy="3693505"/>
          </a:xfrm>
        </p:spPr>
        <p:txBody>
          <a:bodyPr anchor="b"/>
          <a:lstStyle>
            <a:lvl1pPr marL="0" indent="0">
              <a:buNone/>
              <a:defRPr sz="2200" b="1"/>
            </a:lvl1pPr>
            <a:lvl2pPr marL="427162" indent="0">
              <a:buNone/>
              <a:defRPr sz="1900" b="1"/>
            </a:lvl2pPr>
            <a:lvl3pPr marL="854324" indent="0">
              <a:buNone/>
              <a:defRPr sz="1700" b="1"/>
            </a:lvl3pPr>
            <a:lvl4pPr marL="1281486" indent="0">
              <a:buNone/>
              <a:defRPr sz="1500" b="1"/>
            </a:lvl4pPr>
            <a:lvl5pPr marL="1708648" indent="0">
              <a:buNone/>
              <a:defRPr sz="1500" b="1"/>
            </a:lvl5pPr>
            <a:lvl6pPr marL="2135810" indent="0">
              <a:buNone/>
              <a:defRPr sz="1500" b="1"/>
            </a:lvl6pPr>
            <a:lvl7pPr marL="2562972" indent="0">
              <a:buNone/>
              <a:defRPr sz="1500" b="1"/>
            </a:lvl7pPr>
            <a:lvl8pPr marL="2990134" indent="0">
              <a:buNone/>
              <a:defRPr sz="1500" b="1"/>
            </a:lvl8pPr>
            <a:lvl9pPr marL="3417296" indent="0">
              <a:buNone/>
              <a:defRPr sz="15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350806" y="12559388"/>
            <a:ext cx="11930703" cy="22818960"/>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13717618" y="8865882"/>
            <a:ext cx="11934951" cy="3693505"/>
          </a:xfrm>
        </p:spPr>
        <p:txBody>
          <a:bodyPr anchor="b"/>
          <a:lstStyle>
            <a:lvl1pPr marL="0" indent="0">
              <a:buNone/>
              <a:defRPr sz="2200" b="1"/>
            </a:lvl1pPr>
            <a:lvl2pPr marL="427162" indent="0">
              <a:buNone/>
              <a:defRPr sz="1900" b="1"/>
            </a:lvl2pPr>
            <a:lvl3pPr marL="854324" indent="0">
              <a:buNone/>
              <a:defRPr sz="1700" b="1"/>
            </a:lvl3pPr>
            <a:lvl4pPr marL="1281486" indent="0">
              <a:buNone/>
              <a:defRPr sz="1500" b="1"/>
            </a:lvl4pPr>
            <a:lvl5pPr marL="1708648" indent="0">
              <a:buNone/>
              <a:defRPr sz="1500" b="1"/>
            </a:lvl5pPr>
            <a:lvl6pPr marL="2135810" indent="0">
              <a:buNone/>
              <a:defRPr sz="1500" b="1"/>
            </a:lvl6pPr>
            <a:lvl7pPr marL="2562972" indent="0">
              <a:buNone/>
              <a:defRPr sz="1500" b="1"/>
            </a:lvl7pPr>
            <a:lvl8pPr marL="2990134" indent="0">
              <a:buNone/>
              <a:defRPr sz="1500" b="1"/>
            </a:lvl8pPr>
            <a:lvl9pPr marL="3417296" indent="0">
              <a:buNone/>
              <a:defRPr sz="15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13717618" y="12559388"/>
            <a:ext cx="11934951" cy="22818960"/>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15A1CD-47B4-4F48-B708-E2A0E03C2C0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D606197-AEDD-43F9-94B4-EB67A42E71E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7CCB63E-8CB7-404E-B039-E3C45E38C7A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50806" y="1577267"/>
            <a:ext cx="8883602" cy="6709990"/>
          </a:xfrm>
        </p:spPr>
        <p:txBody>
          <a:bodyPr anchor="b"/>
          <a:lstStyle>
            <a:lvl1pPr algn="l">
              <a:defRPr sz="1900" b="1"/>
            </a:lvl1pPr>
          </a:lstStyle>
          <a:p>
            <a:r>
              <a:rPr lang="fr-FR" smtClean="0"/>
              <a:t>Cliquez pour modifier le style du titre</a:t>
            </a:r>
            <a:endParaRPr lang="en-US"/>
          </a:p>
        </p:txBody>
      </p:sp>
      <p:sp>
        <p:nvSpPr>
          <p:cNvPr id="3" name="Espace réservé du contenu 2"/>
          <p:cNvSpPr>
            <a:spLocks noGrp="1"/>
          </p:cNvSpPr>
          <p:nvPr>
            <p:ph idx="1"/>
          </p:nvPr>
        </p:nvSpPr>
        <p:spPr>
          <a:xfrm>
            <a:off x="10557242" y="1577266"/>
            <a:ext cx="15095327" cy="33801081"/>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1350806" y="8287257"/>
            <a:ext cx="8883602" cy="27091089"/>
          </a:xfrm>
        </p:spPr>
        <p:txBody>
          <a:bodyPr/>
          <a:lstStyle>
            <a:lvl1pPr marL="0" indent="0">
              <a:buNone/>
              <a:defRPr sz="1300"/>
            </a:lvl1pPr>
            <a:lvl2pPr marL="427162" indent="0">
              <a:buNone/>
              <a:defRPr sz="1100"/>
            </a:lvl2pPr>
            <a:lvl3pPr marL="854324" indent="0">
              <a:buNone/>
              <a:defRPr sz="900"/>
            </a:lvl3pPr>
            <a:lvl4pPr marL="1281486" indent="0">
              <a:buNone/>
              <a:defRPr sz="800"/>
            </a:lvl4pPr>
            <a:lvl5pPr marL="1708648" indent="0">
              <a:buNone/>
              <a:defRPr sz="800"/>
            </a:lvl5pPr>
            <a:lvl6pPr marL="2135810" indent="0">
              <a:buNone/>
              <a:defRPr sz="800"/>
            </a:lvl6pPr>
            <a:lvl7pPr marL="2562972" indent="0">
              <a:buNone/>
              <a:defRPr sz="800"/>
            </a:lvl7pPr>
            <a:lvl8pPr marL="2990134" indent="0">
              <a:buNone/>
              <a:defRPr sz="800"/>
            </a:lvl8pPr>
            <a:lvl9pPr marL="3417296" indent="0">
              <a:buNone/>
              <a:defRPr sz="8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20D5DC-F9FA-43C0-838E-E3F32DF9AAF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292780" y="27724052"/>
            <a:ext cx="16202592" cy="3272020"/>
          </a:xfrm>
        </p:spPr>
        <p:txBody>
          <a:bodyPr anchor="b"/>
          <a:lstStyle>
            <a:lvl1pPr algn="l">
              <a:defRPr sz="19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5292780" y="3539303"/>
            <a:ext cx="16202592" cy="23761795"/>
          </a:xfrm>
        </p:spPr>
        <p:txBody>
          <a:bodyPr/>
          <a:lstStyle>
            <a:lvl1pPr marL="0" indent="0">
              <a:buNone/>
              <a:defRPr sz="3000"/>
            </a:lvl1pPr>
            <a:lvl2pPr marL="427162" indent="0">
              <a:buNone/>
              <a:defRPr sz="2600"/>
            </a:lvl2pPr>
            <a:lvl3pPr marL="854324" indent="0">
              <a:buNone/>
              <a:defRPr sz="2200"/>
            </a:lvl3pPr>
            <a:lvl4pPr marL="1281486" indent="0">
              <a:buNone/>
              <a:defRPr sz="1900"/>
            </a:lvl4pPr>
            <a:lvl5pPr marL="1708648" indent="0">
              <a:buNone/>
              <a:defRPr sz="1900"/>
            </a:lvl5pPr>
            <a:lvl6pPr marL="2135810" indent="0">
              <a:buNone/>
              <a:defRPr sz="1900"/>
            </a:lvl6pPr>
            <a:lvl7pPr marL="2562972" indent="0">
              <a:buNone/>
              <a:defRPr sz="1900"/>
            </a:lvl7pPr>
            <a:lvl8pPr marL="2990134" indent="0">
              <a:buNone/>
              <a:defRPr sz="1900"/>
            </a:lvl8pPr>
            <a:lvl9pPr marL="3417296" indent="0">
              <a:buNone/>
              <a:defRPr sz="1900"/>
            </a:lvl9pPr>
          </a:lstStyle>
          <a:p>
            <a:pPr lvl="0"/>
            <a:endParaRPr lang="en-US" noProof="0" smtClean="0"/>
          </a:p>
        </p:txBody>
      </p:sp>
      <p:sp>
        <p:nvSpPr>
          <p:cNvPr id="4" name="Espace réservé du texte 3"/>
          <p:cNvSpPr>
            <a:spLocks noGrp="1"/>
          </p:cNvSpPr>
          <p:nvPr>
            <p:ph type="body" sz="half" idx="2"/>
          </p:nvPr>
        </p:nvSpPr>
        <p:spPr>
          <a:xfrm>
            <a:off x="5292780" y="30996072"/>
            <a:ext cx="16202592" cy="4648090"/>
          </a:xfrm>
        </p:spPr>
        <p:txBody>
          <a:bodyPr/>
          <a:lstStyle>
            <a:lvl1pPr marL="0" indent="0">
              <a:buNone/>
              <a:defRPr sz="1300"/>
            </a:lvl1pPr>
            <a:lvl2pPr marL="427162" indent="0">
              <a:buNone/>
              <a:defRPr sz="1100"/>
            </a:lvl2pPr>
            <a:lvl3pPr marL="854324" indent="0">
              <a:buNone/>
              <a:defRPr sz="900"/>
            </a:lvl3pPr>
            <a:lvl4pPr marL="1281486" indent="0">
              <a:buNone/>
              <a:defRPr sz="800"/>
            </a:lvl4pPr>
            <a:lvl5pPr marL="1708648" indent="0">
              <a:buNone/>
              <a:defRPr sz="800"/>
            </a:lvl5pPr>
            <a:lvl6pPr marL="2135810" indent="0">
              <a:buNone/>
              <a:defRPr sz="800"/>
            </a:lvl6pPr>
            <a:lvl7pPr marL="2562972" indent="0">
              <a:buNone/>
              <a:defRPr sz="800"/>
            </a:lvl7pPr>
            <a:lvl8pPr marL="2990134" indent="0">
              <a:buNone/>
              <a:defRPr sz="800"/>
            </a:lvl8pPr>
            <a:lvl9pPr marL="3417296" indent="0">
              <a:buNone/>
              <a:defRPr sz="8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C7D692-DEC3-4A8F-A641-A938B35FB8B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350806" y="1586078"/>
            <a:ext cx="24301763" cy="6601315"/>
          </a:xfrm>
          <a:prstGeom prst="rect">
            <a:avLst/>
          </a:prstGeom>
          <a:noFill/>
          <a:ln w="9525">
            <a:noFill/>
            <a:miter lim="800000"/>
            <a:headEnd/>
            <a:tailEnd/>
          </a:ln>
        </p:spPr>
        <p:txBody>
          <a:bodyPr vert="horz" wrap="square" lIns="390195" tIns="195098" rIns="390195" bIns="19509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350806" y="9241841"/>
            <a:ext cx="24301763" cy="26136506"/>
          </a:xfrm>
          <a:prstGeom prst="rect">
            <a:avLst/>
          </a:prstGeom>
          <a:noFill/>
          <a:ln w="9525">
            <a:noFill/>
            <a:miter lim="800000"/>
            <a:headEnd/>
            <a:tailEnd/>
          </a:ln>
        </p:spPr>
        <p:txBody>
          <a:bodyPr vert="horz" wrap="square" lIns="390195" tIns="195098" rIns="390195" bIns="19509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0" name="Rectangle 4"/>
          <p:cNvSpPr>
            <a:spLocks noGrp="1" noChangeArrowheads="1"/>
          </p:cNvSpPr>
          <p:nvPr>
            <p:ph type="dt" sz="half" idx="2"/>
          </p:nvPr>
        </p:nvSpPr>
        <p:spPr bwMode="auto">
          <a:xfrm>
            <a:off x="1350806" y="36065648"/>
            <a:ext cx="6299514" cy="2750670"/>
          </a:xfrm>
          <a:prstGeom prst="rect">
            <a:avLst/>
          </a:prstGeom>
          <a:noFill/>
          <a:ln w="9525">
            <a:noFill/>
            <a:miter lim="800000"/>
            <a:headEnd/>
            <a:tailEnd/>
          </a:ln>
          <a:effectLst/>
        </p:spPr>
        <p:txBody>
          <a:bodyPr vert="horz" wrap="square" lIns="390195" tIns="195098" rIns="390195" bIns="195098" numCol="1" anchor="t" anchorCtr="0" compatLnSpc="1">
            <a:prstTxWarp prst="textNoShape">
              <a:avLst/>
            </a:prstTxWarp>
          </a:bodyPr>
          <a:lstStyle>
            <a:lvl1pPr>
              <a:defRPr sz="6000"/>
            </a:lvl1pPr>
          </a:lstStyle>
          <a:p>
            <a:pPr>
              <a:defRPr/>
            </a:pPr>
            <a:endParaRPr lang="en-US"/>
          </a:p>
        </p:txBody>
      </p:sp>
      <p:sp>
        <p:nvSpPr>
          <p:cNvPr id="14341" name="Rectangle 5"/>
          <p:cNvSpPr>
            <a:spLocks noGrp="1" noChangeArrowheads="1"/>
          </p:cNvSpPr>
          <p:nvPr>
            <p:ph type="ftr" sz="quarter" idx="3"/>
          </p:nvPr>
        </p:nvSpPr>
        <p:spPr bwMode="auto">
          <a:xfrm>
            <a:off x="9226259" y="36065648"/>
            <a:ext cx="8550857" cy="2750670"/>
          </a:xfrm>
          <a:prstGeom prst="rect">
            <a:avLst/>
          </a:prstGeom>
          <a:noFill/>
          <a:ln w="9525">
            <a:noFill/>
            <a:miter lim="800000"/>
            <a:headEnd/>
            <a:tailEnd/>
          </a:ln>
          <a:effectLst/>
        </p:spPr>
        <p:txBody>
          <a:bodyPr vert="horz" wrap="square" lIns="390195" tIns="195098" rIns="390195" bIns="195098" numCol="1" anchor="t" anchorCtr="0" compatLnSpc="1">
            <a:prstTxWarp prst="textNoShape">
              <a:avLst/>
            </a:prstTxWarp>
          </a:bodyPr>
          <a:lstStyle>
            <a:lvl1pPr algn="ctr">
              <a:defRPr sz="6000"/>
            </a:lvl1pPr>
          </a:lstStyle>
          <a:p>
            <a:pPr>
              <a:defRPr/>
            </a:pPr>
            <a:endParaRPr lang="en-US"/>
          </a:p>
        </p:txBody>
      </p:sp>
      <p:sp>
        <p:nvSpPr>
          <p:cNvPr id="14342" name="Rectangle 6"/>
          <p:cNvSpPr>
            <a:spLocks noGrp="1" noChangeArrowheads="1"/>
          </p:cNvSpPr>
          <p:nvPr>
            <p:ph type="sldNum" sz="quarter" idx="4"/>
          </p:nvPr>
        </p:nvSpPr>
        <p:spPr bwMode="auto">
          <a:xfrm>
            <a:off x="19353055" y="36065648"/>
            <a:ext cx="6299514" cy="2750670"/>
          </a:xfrm>
          <a:prstGeom prst="rect">
            <a:avLst/>
          </a:prstGeom>
          <a:noFill/>
          <a:ln w="9525">
            <a:noFill/>
            <a:miter lim="800000"/>
            <a:headEnd/>
            <a:tailEnd/>
          </a:ln>
          <a:effectLst/>
        </p:spPr>
        <p:txBody>
          <a:bodyPr vert="horz" wrap="square" lIns="390195" tIns="195098" rIns="390195" bIns="195098" numCol="1" anchor="t" anchorCtr="0" compatLnSpc="1">
            <a:prstTxWarp prst="textNoShape">
              <a:avLst/>
            </a:prstTxWarp>
          </a:bodyPr>
          <a:lstStyle>
            <a:lvl1pPr algn="r">
              <a:defRPr sz="6000"/>
            </a:lvl1pPr>
          </a:lstStyle>
          <a:p>
            <a:pPr>
              <a:defRPr/>
            </a:pPr>
            <a:fld id="{388D4F96-8CD1-4148-B904-2D378625FF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defTabSz="3902303" rtl="0" eaLnBrk="0" fontAlgn="base" hangingPunct="0">
        <a:spcBef>
          <a:spcPct val="0"/>
        </a:spcBef>
        <a:spcAft>
          <a:spcPct val="0"/>
        </a:spcAft>
        <a:defRPr sz="18800">
          <a:solidFill>
            <a:schemeClr val="tx2"/>
          </a:solidFill>
          <a:latin typeface="+mj-lt"/>
          <a:ea typeface="+mj-ea"/>
          <a:cs typeface="+mj-cs"/>
        </a:defRPr>
      </a:lvl1pPr>
      <a:lvl2pPr algn="ctr" defTabSz="3902303" rtl="0" eaLnBrk="0" fontAlgn="base" hangingPunct="0">
        <a:spcBef>
          <a:spcPct val="0"/>
        </a:spcBef>
        <a:spcAft>
          <a:spcPct val="0"/>
        </a:spcAft>
        <a:defRPr sz="18800">
          <a:solidFill>
            <a:schemeClr val="tx2"/>
          </a:solidFill>
          <a:latin typeface="Arial" charset="0"/>
        </a:defRPr>
      </a:lvl2pPr>
      <a:lvl3pPr algn="ctr" defTabSz="3902303" rtl="0" eaLnBrk="0" fontAlgn="base" hangingPunct="0">
        <a:spcBef>
          <a:spcPct val="0"/>
        </a:spcBef>
        <a:spcAft>
          <a:spcPct val="0"/>
        </a:spcAft>
        <a:defRPr sz="18800">
          <a:solidFill>
            <a:schemeClr val="tx2"/>
          </a:solidFill>
          <a:latin typeface="Arial" charset="0"/>
        </a:defRPr>
      </a:lvl3pPr>
      <a:lvl4pPr algn="ctr" defTabSz="3902303" rtl="0" eaLnBrk="0" fontAlgn="base" hangingPunct="0">
        <a:spcBef>
          <a:spcPct val="0"/>
        </a:spcBef>
        <a:spcAft>
          <a:spcPct val="0"/>
        </a:spcAft>
        <a:defRPr sz="18800">
          <a:solidFill>
            <a:schemeClr val="tx2"/>
          </a:solidFill>
          <a:latin typeface="Arial" charset="0"/>
        </a:defRPr>
      </a:lvl4pPr>
      <a:lvl5pPr algn="ctr" defTabSz="3902303" rtl="0" eaLnBrk="0" fontAlgn="base" hangingPunct="0">
        <a:spcBef>
          <a:spcPct val="0"/>
        </a:spcBef>
        <a:spcAft>
          <a:spcPct val="0"/>
        </a:spcAft>
        <a:defRPr sz="18800">
          <a:solidFill>
            <a:schemeClr val="tx2"/>
          </a:solidFill>
          <a:latin typeface="Arial" charset="0"/>
        </a:defRPr>
      </a:lvl5pPr>
      <a:lvl6pPr marL="427162" algn="ctr" defTabSz="3902303" rtl="0" fontAlgn="base">
        <a:spcBef>
          <a:spcPct val="0"/>
        </a:spcBef>
        <a:spcAft>
          <a:spcPct val="0"/>
        </a:spcAft>
        <a:defRPr sz="18800">
          <a:solidFill>
            <a:schemeClr val="tx2"/>
          </a:solidFill>
          <a:latin typeface="Arial" charset="0"/>
        </a:defRPr>
      </a:lvl6pPr>
      <a:lvl7pPr marL="854324" algn="ctr" defTabSz="3902303" rtl="0" fontAlgn="base">
        <a:spcBef>
          <a:spcPct val="0"/>
        </a:spcBef>
        <a:spcAft>
          <a:spcPct val="0"/>
        </a:spcAft>
        <a:defRPr sz="18800">
          <a:solidFill>
            <a:schemeClr val="tx2"/>
          </a:solidFill>
          <a:latin typeface="Arial" charset="0"/>
        </a:defRPr>
      </a:lvl7pPr>
      <a:lvl8pPr marL="1281486" algn="ctr" defTabSz="3902303" rtl="0" fontAlgn="base">
        <a:spcBef>
          <a:spcPct val="0"/>
        </a:spcBef>
        <a:spcAft>
          <a:spcPct val="0"/>
        </a:spcAft>
        <a:defRPr sz="18800">
          <a:solidFill>
            <a:schemeClr val="tx2"/>
          </a:solidFill>
          <a:latin typeface="Arial" charset="0"/>
        </a:defRPr>
      </a:lvl8pPr>
      <a:lvl9pPr marL="1708648" algn="ctr" defTabSz="3902303" rtl="0" fontAlgn="base">
        <a:spcBef>
          <a:spcPct val="0"/>
        </a:spcBef>
        <a:spcAft>
          <a:spcPct val="0"/>
        </a:spcAft>
        <a:defRPr sz="18800">
          <a:solidFill>
            <a:schemeClr val="tx2"/>
          </a:solidFill>
          <a:latin typeface="Arial" charset="0"/>
        </a:defRPr>
      </a:lvl9pPr>
    </p:titleStyle>
    <p:bodyStyle>
      <a:lvl1pPr marL="1463920" indent="-1463920" algn="l" defTabSz="3902303" rtl="0" eaLnBrk="0" fontAlgn="base" hangingPunct="0">
        <a:spcBef>
          <a:spcPct val="20000"/>
        </a:spcBef>
        <a:spcAft>
          <a:spcPct val="0"/>
        </a:spcAft>
        <a:buChar char="•"/>
        <a:defRPr sz="13600">
          <a:solidFill>
            <a:schemeClr val="tx1"/>
          </a:solidFill>
          <a:latin typeface="+mn-lt"/>
          <a:ea typeface="+mn-ea"/>
          <a:cs typeface="+mn-cs"/>
        </a:defRPr>
      </a:lvl1pPr>
      <a:lvl2pPr marL="3169602" indent="-1219191" algn="l" defTabSz="3902303" rtl="0" eaLnBrk="0" fontAlgn="base" hangingPunct="0">
        <a:spcBef>
          <a:spcPct val="20000"/>
        </a:spcBef>
        <a:spcAft>
          <a:spcPct val="0"/>
        </a:spcAft>
        <a:buChar char="–"/>
        <a:defRPr sz="12000">
          <a:solidFill>
            <a:schemeClr val="tx1"/>
          </a:solidFill>
          <a:latin typeface="+mn-lt"/>
        </a:defRPr>
      </a:lvl2pPr>
      <a:lvl3pPr marL="4876766" indent="-974464" algn="l" defTabSz="3902303" rtl="0" eaLnBrk="0" fontAlgn="base" hangingPunct="0">
        <a:spcBef>
          <a:spcPct val="20000"/>
        </a:spcBef>
        <a:spcAft>
          <a:spcPct val="0"/>
        </a:spcAft>
        <a:buChar char="•"/>
        <a:defRPr sz="10300">
          <a:solidFill>
            <a:schemeClr val="tx1"/>
          </a:solidFill>
          <a:latin typeface="+mn-lt"/>
        </a:defRPr>
      </a:lvl3pPr>
      <a:lvl4pPr marL="6828659" indent="-975946" algn="l" defTabSz="3902303" rtl="0" eaLnBrk="0" fontAlgn="base" hangingPunct="0">
        <a:spcBef>
          <a:spcPct val="20000"/>
        </a:spcBef>
        <a:spcAft>
          <a:spcPct val="0"/>
        </a:spcAft>
        <a:buChar char="–"/>
        <a:defRPr sz="8500">
          <a:solidFill>
            <a:schemeClr val="tx1"/>
          </a:solidFill>
          <a:latin typeface="+mn-lt"/>
        </a:defRPr>
      </a:lvl4pPr>
      <a:lvl5pPr marL="8779069" indent="-974464" algn="l" defTabSz="3902303" rtl="0" eaLnBrk="0" fontAlgn="base" hangingPunct="0">
        <a:spcBef>
          <a:spcPct val="20000"/>
        </a:spcBef>
        <a:spcAft>
          <a:spcPct val="0"/>
        </a:spcAft>
        <a:buChar char="»"/>
        <a:defRPr sz="8500">
          <a:solidFill>
            <a:schemeClr val="tx1"/>
          </a:solidFill>
          <a:latin typeface="+mn-lt"/>
        </a:defRPr>
      </a:lvl5pPr>
      <a:lvl6pPr marL="9206231" indent="-974464" algn="l" defTabSz="3902303" rtl="0" fontAlgn="base">
        <a:spcBef>
          <a:spcPct val="20000"/>
        </a:spcBef>
        <a:spcAft>
          <a:spcPct val="0"/>
        </a:spcAft>
        <a:buChar char="»"/>
        <a:defRPr sz="8500">
          <a:solidFill>
            <a:schemeClr val="tx1"/>
          </a:solidFill>
          <a:latin typeface="+mn-lt"/>
        </a:defRPr>
      </a:lvl6pPr>
      <a:lvl7pPr marL="9633393" indent="-974464" algn="l" defTabSz="3902303" rtl="0" fontAlgn="base">
        <a:spcBef>
          <a:spcPct val="20000"/>
        </a:spcBef>
        <a:spcAft>
          <a:spcPct val="0"/>
        </a:spcAft>
        <a:buChar char="»"/>
        <a:defRPr sz="8500">
          <a:solidFill>
            <a:schemeClr val="tx1"/>
          </a:solidFill>
          <a:latin typeface="+mn-lt"/>
        </a:defRPr>
      </a:lvl7pPr>
      <a:lvl8pPr marL="10060555" indent="-974464" algn="l" defTabSz="3902303" rtl="0" fontAlgn="base">
        <a:spcBef>
          <a:spcPct val="20000"/>
        </a:spcBef>
        <a:spcAft>
          <a:spcPct val="0"/>
        </a:spcAft>
        <a:buChar char="»"/>
        <a:defRPr sz="8500">
          <a:solidFill>
            <a:schemeClr val="tx1"/>
          </a:solidFill>
          <a:latin typeface="+mn-lt"/>
        </a:defRPr>
      </a:lvl8pPr>
      <a:lvl9pPr marL="10487717" indent="-974464" algn="l" defTabSz="3902303" rtl="0" fontAlgn="base">
        <a:spcBef>
          <a:spcPct val="20000"/>
        </a:spcBef>
        <a:spcAft>
          <a:spcPct val="0"/>
        </a:spcAft>
        <a:buChar char="»"/>
        <a:defRPr sz="8500">
          <a:solidFill>
            <a:schemeClr val="tx1"/>
          </a:solidFill>
          <a:latin typeface="+mn-lt"/>
        </a:defRPr>
      </a:lvl9pPr>
    </p:bodyStyle>
    <p:otherStyle>
      <a:defPPr>
        <a:defRPr lang="en-US"/>
      </a:defPPr>
      <a:lvl1pPr marL="0" algn="l" defTabSz="854324" rtl="0" eaLnBrk="1" latinLnBrk="0" hangingPunct="1">
        <a:defRPr sz="1700" kern="1200">
          <a:solidFill>
            <a:schemeClr val="tx1"/>
          </a:solidFill>
          <a:latin typeface="+mn-lt"/>
          <a:ea typeface="+mn-ea"/>
          <a:cs typeface="+mn-cs"/>
        </a:defRPr>
      </a:lvl1pPr>
      <a:lvl2pPr marL="427162" algn="l" defTabSz="854324" rtl="0" eaLnBrk="1" latinLnBrk="0" hangingPunct="1">
        <a:defRPr sz="1700" kern="1200">
          <a:solidFill>
            <a:schemeClr val="tx1"/>
          </a:solidFill>
          <a:latin typeface="+mn-lt"/>
          <a:ea typeface="+mn-ea"/>
          <a:cs typeface="+mn-cs"/>
        </a:defRPr>
      </a:lvl2pPr>
      <a:lvl3pPr marL="854324" algn="l" defTabSz="854324" rtl="0" eaLnBrk="1" latinLnBrk="0" hangingPunct="1">
        <a:defRPr sz="1700" kern="1200">
          <a:solidFill>
            <a:schemeClr val="tx1"/>
          </a:solidFill>
          <a:latin typeface="+mn-lt"/>
          <a:ea typeface="+mn-ea"/>
          <a:cs typeface="+mn-cs"/>
        </a:defRPr>
      </a:lvl3pPr>
      <a:lvl4pPr marL="1281486" algn="l" defTabSz="854324" rtl="0" eaLnBrk="1" latinLnBrk="0" hangingPunct="1">
        <a:defRPr sz="1700" kern="1200">
          <a:solidFill>
            <a:schemeClr val="tx1"/>
          </a:solidFill>
          <a:latin typeface="+mn-lt"/>
          <a:ea typeface="+mn-ea"/>
          <a:cs typeface="+mn-cs"/>
        </a:defRPr>
      </a:lvl4pPr>
      <a:lvl5pPr marL="1708648" algn="l" defTabSz="854324" rtl="0" eaLnBrk="1" latinLnBrk="0" hangingPunct="1">
        <a:defRPr sz="1700" kern="1200">
          <a:solidFill>
            <a:schemeClr val="tx1"/>
          </a:solidFill>
          <a:latin typeface="+mn-lt"/>
          <a:ea typeface="+mn-ea"/>
          <a:cs typeface="+mn-cs"/>
        </a:defRPr>
      </a:lvl5pPr>
      <a:lvl6pPr marL="2135810" algn="l" defTabSz="854324" rtl="0" eaLnBrk="1" latinLnBrk="0" hangingPunct="1">
        <a:defRPr sz="1700" kern="1200">
          <a:solidFill>
            <a:schemeClr val="tx1"/>
          </a:solidFill>
          <a:latin typeface="+mn-lt"/>
          <a:ea typeface="+mn-ea"/>
          <a:cs typeface="+mn-cs"/>
        </a:defRPr>
      </a:lvl6pPr>
      <a:lvl7pPr marL="2562972" algn="l" defTabSz="854324" rtl="0" eaLnBrk="1" latinLnBrk="0" hangingPunct="1">
        <a:defRPr sz="1700" kern="1200">
          <a:solidFill>
            <a:schemeClr val="tx1"/>
          </a:solidFill>
          <a:latin typeface="+mn-lt"/>
          <a:ea typeface="+mn-ea"/>
          <a:cs typeface="+mn-cs"/>
        </a:defRPr>
      </a:lvl7pPr>
      <a:lvl8pPr marL="2990134" algn="l" defTabSz="854324" rtl="0" eaLnBrk="1" latinLnBrk="0" hangingPunct="1">
        <a:defRPr sz="1700" kern="1200">
          <a:solidFill>
            <a:schemeClr val="tx1"/>
          </a:solidFill>
          <a:latin typeface="+mn-lt"/>
          <a:ea typeface="+mn-ea"/>
          <a:cs typeface="+mn-cs"/>
        </a:defRPr>
      </a:lvl8pPr>
      <a:lvl9pPr marL="3417296" algn="l" defTabSz="854324"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comments" Target="../comments/comment1.xml"/><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hyperlink" Target="mailto:f.farnir@ulg.ac.be" TargetMode="External"/><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7" name="Text Box 9"/>
          <p:cNvSpPr txBox="1">
            <a:spLocks noChangeArrowheads="1"/>
          </p:cNvSpPr>
          <p:nvPr/>
        </p:nvSpPr>
        <p:spPr bwMode="auto">
          <a:xfrm>
            <a:off x="335338" y="8067675"/>
            <a:ext cx="26332699" cy="4656749"/>
          </a:xfrm>
          <a:prstGeom prst="rect">
            <a:avLst/>
          </a:prstGeom>
          <a:solidFill>
            <a:schemeClr val="accent3">
              <a:lumMod val="95000"/>
            </a:schemeClr>
          </a:solidFill>
          <a:ln w="9525">
            <a:noFill/>
            <a:miter lim="800000"/>
            <a:headEnd/>
            <a:tailEnd/>
          </a:ln>
        </p:spPr>
        <p:txBody>
          <a:bodyPr wrap="square" lIns="85432" tIns="42716" rIns="85432" bIns="42716">
            <a:spAutoFit/>
          </a:bodyPr>
          <a:lstStyle/>
          <a:p>
            <a:pPr algn="ctr"/>
            <a:r>
              <a:rPr lang="fr-FR" sz="3700" b="1" dirty="0">
                <a:latin typeface="Constantia" pitchFamily="18" charset="0"/>
              </a:rPr>
              <a:t>INTRODUCTION</a:t>
            </a:r>
          </a:p>
          <a:p>
            <a:pPr algn="just"/>
            <a:r>
              <a:rPr lang="en-US" sz="2600" dirty="0" smtClean="0">
                <a:latin typeface="Constantia" pitchFamily="18" charset="0"/>
              </a:rPr>
              <a:t>Aviculture </a:t>
            </a:r>
            <a:r>
              <a:rPr lang="en-US" sz="2600" dirty="0">
                <a:latin typeface="Constantia" pitchFamily="18" charset="0"/>
              </a:rPr>
              <a:t>is a very important sector of </a:t>
            </a:r>
            <a:r>
              <a:rPr lang="en-US" sz="2600" dirty="0" smtClean="0">
                <a:latin typeface="Constantia" pitchFamily="18" charset="0"/>
              </a:rPr>
              <a:t>livestock in </a:t>
            </a:r>
            <a:r>
              <a:rPr lang="en-US" sz="2600" dirty="0">
                <a:latin typeface="Constantia" pitchFamily="18" charset="0"/>
              </a:rPr>
              <a:t>Vietnam, occupying the 2nd position after the swine sector. It is dominated by local breeds with 158 millions local poultry. The local hen breeds combined with the local duck breeds, represent over </a:t>
            </a:r>
            <a:r>
              <a:rPr lang="en-US" sz="2600" dirty="0" smtClean="0">
                <a:latin typeface="Constantia" pitchFamily="18" charset="0"/>
              </a:rPr>
              <a:t>89% </a:t>
            </a:r>
            <a:r>
              <a:rPr lang="en-US" sz="2600" dirty="0">
                <a:latin typeface="Constantia" pitchFamily="18" charset="0"/>
              </a:rPr>
              <a:t>of the total national Vietnamese avian population (Eaton </a:t>
            </a:r>
            <a:r>
              <a:rPr lang="en-US" sz="2600" i="1" dirty="0">
                <a:latin typeface="Constantia" pitchFamily="18" charset="0"/>
              </a:rPr>
              <a:t>et al</a:t>
            </a:r>
            <a:r>
              <a:rPr lang="en-US" sz="2600" dirty="0">
                <a:latin typeface="Constantia" pitchFamily="18" charset="0"/>
              </a:rPr>
              <a:t>., 2006). In the context of the valorization of poultry biodiversity, this work represents a step toward a better knowledge of the production abilities of Vietnamese local chicken breeds. Local chicken breeds are indeed particularly well suited for low-input rearing systems, as widely practiced in rural households of Vietnam. The socio-economic importance of these breeds might be underpinned by a market valorization through the mounting of differentiated quality value chains. Such a strategy needs the production potential of these local breeds to be assessed from parameters of egg quality and quantity. This study presents data about egg quality traits in two chicken breeds, the </a:t>
            </a:r>
            <a:r>
              <a:rPr lang="en-US" sz="2600" dirty="0" err="1">
                <a:latin typeface="Constantia" pitchFamily="18" charset="0"/>
              </a:rPr>
              <a:t>Ri</a:t>
            </a:r>
            <a:r>
              <a:rPr lang="en-US" sz="2600" dirty="0">
                <a:latin typeface="Constantia" pitchFamily="18" charset="0"/>
              </a:rPr>
              <a:t> and the Mia. The former is the most widespread breed of Vietnam, while the latter is known to be in danger of extinction. Quality of the eggs is assessed through the freshness of the eggs, represented in this study by </a:t>
            </a:r>
            <a:r>
              <a:rPr lang="en-US" sz="2600" dirty="0" err="1">
                <a:latin typeface="Constantia" pitchFamily="18" charset="0"/>
              </a:rPr>
              <a:t>Haugh’s</a:t>
            </a:r>
            <a:r>
              <a:rPr lang="en-US" sz="2600" dirty="0">
                <a:latin typeface="Constantia" pitchFamily="18" charset="0"/>
              </a:rPr>
              <a:t> units (HU), the soundness of the shell, which is the second most important economic quality of eggs, represented by the eggshell thickness and by the maximal breaking force of the shell (</a:t>
            </a:r>
            <a:r>
              <a:rPr lang="en-US" sz="2600" dirty="0" err="1">
                <a:latin typeface="Constantia" pitchFamily="18" charset="0"/>
              </a:rPr>
              <a:t>Moula</a:t>
            </a:r>
            <a:r>
              <a:rPr lang="en-US" sz="2600" dirty="0">
                <a:latin typeface="Constantia" pitchFamily="18" charset="0"/>
              </a:rPr>
              <a:t> </a:t>
            </a:r>
            <a:r>
              <a:rPr lang="en-US" sz="2600" i="1" dirty="0">
                <a:latin typeface="Constantia" pitchFamily="18" charset="0"/>
              </a:rPr>
              <a:t>et al</a:t>
            </a:r>
            <a:r>
              <a:rPr lang="en-US" sz="2600" dirty="0">
                <a:latin typeface="Constantia" pitchFamily="18" charset="0"/>
              </a:rPr>
              <a:t>., 2010), and the yolk to albumen ratio, for which high proportion of yolk are sought because it has a significant impact on the dry matter content of eggs, which is an essential criterion in the industry.</a:t>
            </a:r>
          </a:p>
        </p:txBody>
      </p:sp>
      <p:sp>
        <p:nvSpPr>
          <p:cNvPr id="1029" name="Text Box 14"/>
          <p:cNvSpPr txBox="1">
            <a:spLocks noChangeArrowheads="1"/>
          </p:cNvSpPr>
          <p:nvPr/>
        </p:nvSpPr>
        <p:spPr bwMode="auto">
          <a:xfrm>
            <a:off x="452392" y="35652075"/>
            <a:ext cx="26030625" cy="1280257"/>
          </a:xfrm>
          <a:prstGeom prst="rect">
            <a:avLst/>
          </a:prstGeom>
          <a:solidFill>
            <a:srgbClr val="CCFF99"/>
          </a:solidFill>
          <a:ln w="9525">
            <a:noFill/>
            <a:miter lim="800000"/>
            <a:headEnd/>
            <a:tailEnd/>
          </a:ln>
        </p:spPr>
        <p:txBody>
          <a:bodyPr wrap="square" lIns="85432" tIns="42716" rIns="85432" bIns="42716">
            <a:spAutoFit/>
          </a:bodyPr>
          <a:lstStyle/>
          <a:p>
            <a:r>
              <a:rPr lang="en-US" sz="2600" dirty="0">
                <a:latin typeface="Constantia" pitchFamily="18" charset="0"/>
              </a:rPr>
              <a:t>The performances of both breeds appear to be highly interesting since market demand is for eggs with a higher yield in dry mater (high yolk to albumen ratio) and eggs with strong shell (maximal breakage force); this observation is of particular interest when considering that none of these breeds underwent any previous selection process, which possibly implies that even more benefits could be obtained after selection. Further breeding for these traits could thus be considered in these local breeds. </a:t>
            </a:r>
          </a:p>
        </p:txBody>
      </p:sp>
      <p:sp>
        <p:nvSpPr>
          <p:cNvPr id="1031" name="Line 23"/>
          <p:cNvSpPr>
            <a:spLocks noChangeShapeType="1"/>
          </p:cNvSpPr>
          <p:nvPr/>
        </p:nvSpPr>
        <p:spPr bwMode="auto">
          <a:xfrm>
            <a:off x="0" y="3648075"/>
            <a:ext cx="27003375" cy="0"/>
          </a:xfrm>
          <a:prstGeom prst="line">
            <a:avLst/>
          </a:prstGeom>
          <a:noFill/>
          <a:ln w="76200">
            <a:solidFill>
              <a:schemeClr val="accent2"/>
            </a:solidFill>
            <a:round/>
            <a:headEnd/>
            <a:tailEnd/>
          </a:ln>
        </p:spPr>
        <p:txBody>
          <a:bodyPr lIns="85432" tIns="42716" rIns="85432" bIns="42716"/>
          <a:lstStyle/>
          <a:p>
            <a:endParaRPr lang="en-US" dirty="0"/>
          </a:p>
        </p:txBody>
      </p:sp>
      <p:grpSp>
        <p:nvGrpSpPr>
          <p:cNvPr id="3" name="Group 2"/>
          <p:cNvGrpSpPr/>
          <p:nvPr/>
        </p:nvGrpSpPr>
        <p:grpSpPr>
          <a:xfrm>
            <a:off x="452394" y="4105275"/>
            <a:ext cx="25347532" cy="3581400"/>
            <a:chOff x="452394" y="320612"/>
            <a:chExt cx="25347532" cy="3581400"/>
          </a:xfrm>
        </p:grpSpPr>
        <p:sp>
          <p:nvSpPr>
            <p:cNvPr id="1030" name="Text Box 20"/>
            <p:cNvSpPr txBox="1">
              <a:spLocks noChangeArrowheads="1"/>
            </p:cNvSpPr>
            <p:nvPr/>
          </p:nvSpPr>
          <p:spPr bwMode="auto">
            <a:xfrm>
              <a:off x="2113967" y="320612"/>
              <a:ext cx="22136829" cy="824930"/>
            </a:xfrm>
            <a:prstGeom prst="rect">
              <a:avLst/>
            </a:prstGeom>
            <a:noFill/>
            <a:ln w="9525">
              <a:noFill/>
              <a:miter lim="800000"/>
              <a:headEnd/>
              <a:tailEnd/>
            </a:ln>
          </p:spPr>
          <p:txBody>
            <a:bodyPr wrap="square" lIns="85432" tIns="42716" rIns="85432" bIns="42716">
              <a:spAutoFit/>
            </a:bodyPr>
            <a:lstStyle/>
            <a:p>
              <a:pPr algn="ctr"/>
              <a:r>
                <a:rPr lang="fr-BE" sz="4800" b="1" dirty="0">
                  <a:latin typeface="Constantia" pitchFamily="18" charset="0"/>
                  <a:cs typeface="Andalus" pitchFamily="2" charset="-78"/>
                </a:rPr>
                <a:t> </a:t>
              </a:r>
              <a:r>
                <a:rPr lang="en-US" sz="4800" b="1" cap="small" dirty="0">
                  <a:latin typeface="Constantia" pitchFamily="18" charset="0"/>
                </a:rPr>
                <a:t>Egg quality comparison of two </a:t>
              </a:r>
              <a:r>
                <a:rPr lang="en-US" sz="4400" b="1" cap="small" dirty="0">
                  <a:latin typeface="Constantia" pitchFamily="18" charset="0"/>
                </a:rPr>
                <a:t>Vietnamese</a:t>
              </a:r>
              <a:r>
                <a:rPr lang="en-US" sz="4800" b="1" cap="small" dirty="0">
                  <a:latin typeface="Constantia" pitchFamily="18" charset="0"/>
                </a:rPr>
                <a:t> chicken breeds (</a:t>
              </a:r>
              <a:r>
                <a:rPr lang="en-US" sz="4800" b="1" cap="small" dirty="0" err="1">
                  <a:latin typeface="Constantia" pitchFamily="18" charset="0"/>
                </a:rPr>
                <a:t>Ri</a:t>
              </a:r>
              <a:r>
                <a:rPr lang="en-US" sz="4800" b="1" cap="small" dirty="0">
                  <a:latin typeface="Constantia" pitchFamily="18" charset="0"/>
                </a:rPr>
                <a:t> and Mia)</a:t>
              </a:r>
              <a:endParaRPr lang="en-US" sz="4800" dirty="0">
                <a:latin typeface="Constantia" pitchFamily="18" charset="0"/>
              </a:endParaRPr>
            </a:p>
          </p:txBody>
        </p:sp>
        <p:sp>
          <p:nvSpPr>
            <p:cNvPr id="1032" name="Text Box 24"/>
            <p:cNvSpPr txBox="1">
              <a:spLocks noChangeArrowheads="1"/>
            </p:cNvSpPr>
            <p:nvPr/>
          </p:nvSpPr>
          <p:spPr bwMode="auto">
            <a:xfrm>
              <a:off x="2071560" y="1494265"/>
              <a:ext cx="22032680" cy="2179147"/>
            </a:xfrm>
            <a:prstGeom prst="rect">
              <a:avLst/>
            </a:prstGeom>
            <a:noFill/>
            <a:ln w="9525">
              <a:noFill/>
              <a:miter lim="800000"/>
              <a:headEnd/>
              <a:tailEnd/>
            </a:ln>
          </p:spPr>
          <p:txBody>
            <a:bodyPr wrap="square" lIns="85432" tIns="42716" rIns="85432" bIns="42716">
              <a:spAutoFit/>
            </a:bodyPr>
            <a:lstStyle/>
            <a:p>
              <a:pPr algn="ctr"/>
              <a:r>
                <a:rPr lang="en-US" sz="3400" dirty="0" err="1">
                  <a:latin typeface="Constantia" pitchFamily="18" charset="0"/>
                </a:rPr>
                <a:t>Nassim</a:t>
              </a:r>
              <a:r>
                <a:rPr lang="en-US" sz="3400" dirty="0">
                  <a:latin typeface="Constantia" pitchFamily="18" charset="0"/>
                </a:rPr>
                <a:t> Moula</a:t>
              </a:r>
              <a:r>
                <a:rPr lang="en-US" sz="3400" baseline="30000" dirty="0">
                  <a:latin typeface="Constantia" pitchFamily="18" charset="0"/>
                </a:rPr>
                <a:t>1</a:t>
              </a:r>
              <a:r>
                <a:rPr lang="en-US" sz="3400" dirty="0">
                  <a:latin typeface="Constantia" pitchFamily="18" charset="0"/>
                </a:rPr>
                <a:t>, Nicolas Antoine-Moussiaux</a:t>
              </a:r>
              <a:r>
                <a:rPr lang="en-US" sz="3400" baseline="30000" dirty="0">
                  <a:latin typeface="Constantia" pitchFamily="18" charset="0"/>
                </a:rPr>
                <a:t>1</a:t>
              </a:r>
              <a:r>
                <a:rPr lang="en-US" sz="3400" dirty="0">
                  <a:latin typeface="Constantia" pitchFamily="18" charset="0"/>
                </a:rPr>
                <a:t>, Do </a:t>
              </a:r>
              <a:r>
                <a:rPr lang="en-US" sz="3400" dirty="0" err="1">
                  <a:latin typeface="Constantia" pitchFamily="18" charset="0"/>
                </a:rPr>
                <a:t>Duc</a:t>
              </a:r>
              <a:r>
                <a:rPr lang="en-US" sz="3400" dirty="0">
                  <a:latin typeface="Constantia" pitchFamily="18" charset="0"/>
                </a:rPr>
                <a:t> Luc</a:t>
              </a:r>
              <a:r>
                <a:rPr lang="en-US" sz="3400" baseline="30000" dirty="0">
                  <a:latin typeface="Constantia" pitchFamily="18" charset="0"/>
                </a:rPr>
                <a:t>1,2</a:t>
              </a:r>
              <a:r>
                <a:rPr lang="en-US" sz="3400" dirty="0">
                  <a:latin typeface="Constantia" pitchFamily="18" charset="0"/>
                </a:rPr>
                <a:t>, Nguyen Chi Thanh</a:t>
              </a:r>
              <a:r>
                <a:rPr lang="en-US" sz="3400" baseline="30000" dirty="0">
                  <a:latin typeface="Constantia" pitchFamily="18" charset="0"/>
                </a:rPr>
                <a:t>2</a:t>
              </a:r>
              <a:r>
                <a:rPr lang="en-US" sz="3400" dirty="0">
                  <a:latin typeface="Constantia" pitchFamily="18" charset="0"/>
                </a:rPr>
                <a:t>, Pham Kim Dang</a:t>
              </a:r>
              <a:r>
                <a:rPr lang="en-US" sz="3400" baseline="30000" dirty="0">
                  <a:latin typeface="Constantia" pitchFamily="18" charset="0"/>
                </a:rPr>
                <a:t>2</a:t>
              </a:r>
              <a:r>
                <a:rPr lang="en-US" sz="3400" dirty="0">
                  <a:latin typeface="Constantia" pitchFamily="18" charset="0"/>
                </a:rPr>
                <a:t>, </a:t>
              </a:r>
            </a:p>
            <a:p>
              <a:pPr algn="ctr"/>
              <a:r>
                <a:rPr lang="en-US" sz="3400" dirty="0">
                  <a:latin typeface="Constantia" pitchFamily="18" charset="0"/>
                </a:rPr>
                <a:t>Vu </a:t>
              </a:r>
              <a:r>
                <a:rPr lang="en-US" sz="3400" dirty="0" err="1">
                  <a:latin typeface="Constantia" pitchFamily="18" charset="0"/>
                </a:rPr>
                <a:t>Dinh</a:t>
              </a:r>
              <a:r>
                <a:rPr lang="en-US" sz="3400" dirty="0">
                  <a:latin typeface="Constantia" pitchFamily="18" charset="0"/>
                </a:rPr>
                <a:t> Ton</a:t>
              </a:r>
              <a:r>
                <a:rPr lang="en-US" sz="3400" baseline="30000" dirty="0">
                  <a:latin typeface="Constantia" pitchFamily="18" charset="0"/>
                </a:rPr>
                <a:t>2</a:t>
              </a:r>
              <a:r>
                <a:rPr lang="en-US" sz="3400" dirty="0">
                  <a:latin typeface="Constantia" pitchFamily="18" charset="0"/>
                </a:rPr>
                <a:t>, Dang Vu Binh</a:t>
              </a:r>
              <a:r>
                <a:rPr lang="en-US" sz="3400" baseline="30000" dirty="0">
                  <a:latin typeface="Constantia" pitchFamily="18" charset="0"/>
                </a:rPr>
                <a:t>2</a:t>
              </a:r>
              <a:r>
                <a:rPr lang="en-US" sz="3400" dirty="0">
                  <a:latin typeface="Constantia" pitchFamily="18" charset="0"/>
                </a:rPr>
                <a:t>, Pascal Leroy</a:t>
              </a:r>
              <a:r>
                <a:rPr lang="en-US" sz="3400" baseline="30000" dirty="0">
                  <a:latin typeface="Constantia" pitchFamily="18" charset="0"/>
                </a:rPr>
                <a:t>1</a:t>
              </a:r>
              <a:r>
                <a:rPr lang="en-US" sz="3400" dirty="0">
                  <a:latin typeface="Constantia" pitchFamily="18" charset="0"/>
                </a:rPr>
                <a:t> and </a:t>
              </a:r>
              <a:r>
                <a:rPr lang="fr-BE" sz="3400" dirty="0">
                  <a:latin typeface="Constantia" pitchFamily="18" charset="0"/>
                </a:rPr>
                <a:t>Frédéric Farnir</a:t>
              </a:r>
              <a:r>
                <a:rPr lang="fr-BE" sz="3400" baseline="30000" dirty="0">
                  <a:latin typeface="Constantia" pitchFamily="18" charset="0"/>
                </a:rPr>
                <a:t>1</a:t>
              </a:r>
              <a:endParaRPr lang="en-US" sz="3400" dirty="0">
                <a:latin typeface="Constantia" pitchFamily="18" charset="0"/>
              </a:endParaRPr>
            </a:p>
            <a:p>
              <a:pPr algn="ctr"/>
              <a:endParaRPr lang="en-US" sz="3400" dirty="0">
                <a:latin typeface="Constantia" pitchFamily="18" charset="0"/>
              </a:endParaRPr>
            </a:p>
            <a:p>
              <a:pPr algn="ctr"/>
              <a:r>
                <a:rPr lang="fr-FR" sz="3400" dirty="0">
                  <a:latin typeface="Constantia" pitchFamily="18" charset="0"/>
                </a:rPr>
                <a:t> </a:t>
              </a:r>
              <a:endParaRPr lang="en-US" sz="3400" dirty="0">
                <a:latin typeface="Constantia" pitchFamily="18" charset="0"/>
              </a:endParaRPr>
            </a:p>
          </p:txBody>
        </p:sp>
        <p:sp>
          <p:nvSpPr>
            <p:cNvPr id="1033" name="Text Box 517"/>
            <p:cNvSpPr txBox="1">
              <a:spLocks noChangeArrowheads="1"/>
            </p:cNvSpPr>
            <p:nvPr/>
          </p:nvSpPr>
          <p:spPr bwMode="auto">
            <a:xfrm>
              <a:off x="452394" y="3020058"/>
              <a:ext cx="25347532" cy="881954"/>
            </a:xfrm>
            <a:prstGeom prst="rect">
              <a:avLst/>
            </a:prstGeom>
            <a:noFill/>
            <a:ln w="9525">
              <a:noFill/>
              <a:miter lim="800000"/>
              <a:headEnd/>
              <a:tailEnd/>
            </a:ln>
          </p:spPr>
          <p:txBody>
            <a:bodyPr wrap="square" lIns="85432" tIns="42716" rIns="85432" bIns="42716">
              <a:spAutoFit/>
            </a:bodyPr>
            <a:lstStyle/>
            <a:p>
              <a:pPr algn="just"/>
              <a:r>
                <a:rPr lang="en-US" sz="2600" b="1" baseline="30000" dirty="0">
                  <a:latin typeface="Constantia" pitchFamily="18" charset="0"/>
                </a:rPr>
                <a:t>1</a:t>
              </a:r>
              <a:r>
                <a:rPr lang="en-US" sz="2600" b="1" dirty="0">
                  <a:latin typeface="Constantia" pitchFamily="18" charset="0"/>
                </a:rPr>
                <a:t> </a:t>
              </a:r>
              <a:r>
                <a:rPr lang="en-US" sz="2600" b="1" dirty="0" smtClean="0">
                  <a:latin typeface="Constantia" pitchFamily="18" charset="0"/>
                </a:rPr>
                <a:t> </a:t>
              </a:r>
              <a:r>
                <a:rPr lang="en-US" sz="2600" dirty="0" smtClean="0">
                  <a:latin typeface="Constantia" pitchFamily="18" charset="0"/>
                </a:rPr>
                <a:t>Department </a:t>
              </a:r>
              <a:r>
                <a:rPr lang="en-US" sz="2600" dirty="0">
                  <a:latin typeface="Constantia" pitchFamily="18" charset="0"/>
                </a:rPr>
                <a:t>of Animal Production, Faculty of Veterinary Medicine, University of Liege, Liege 4000, Belgium.</a:t>
              </a:r>
            </a:p>
            <a:p>
              <a:pPr algn="just"/>
              <a:r>
                <a:rPr lang="en-US" sz="2600" baseline="30000" dirty="0">
                  <a:latin typeface="Constantia" pitchFamily="18" charset="0"/>
                </a:rPr>
                <a:t>2 </a:t>
              </a:r>
              <a:r>
                <a:rPr lang="en-US" sz="2600" baseline="30000" dirty="0" smtClean="0">
                  <a:latin typeface="Constantia" pitchFamily="18" charset="0"/>
                </a:rPr>
                <a:t> </a:t>
              </a:r>
              <a:r>
                <a:rPr lang="en-US" sz="2600" dirty="0" smtClean="0">
                  <a:latin typeface="Constantia" pitchFamily="18" charset="0"/>
                </a:rPr>
                <a:t>Faculty </a:t>
              </a:r>
              <a:r>
                <a:rPr lang="en-US" sz="2600" dirty="0">
                  <a:latin typeface="Constantia" pitchFamily="18" charset="0"/>
                </a:rPr>
                <a:t>of Animal Science and Aquaculture, Hanoi University of Agriculture, </a:t>
              </a:r>
              <a:r>
                <a:rPr lang="en-US" sz="2600" dirty="0" err="1">
                  <a:latin typeface="Constantia" pitchFamily="18" charset="0"/>
                </a:rPr>
                <a:t>Trau</a:t>
              </a:r>
              <a:r>
                <a:rPr lang="en-US" sz="2600" dirty="0">
                  <a:latin typeface="Constantia" pitchFamily="18" charset="0"/>
                </a:rPr>
                <a:t> </a:t>
              </a:r>
              <a:r>
                <a:rPr lang="en-US" sz="2600" dirty="0" err="1">
                  <a:latin typeface="Constantia" pitchFamily="18" charset="0"/>
                </a:rPr>
                <a:t>Quy</a:t>
              </a:r>
              <a:r>
                <a:rPr lang="en-US" sz="2600" dirty="0">
                  <a:latin typeface="Constantia" pitchFamily="18" charset="0"/>
                </a:rPr>
                <a:t>, </a:t>
              </a:r>
              <a:r>
                <a:rPr lang="en-US" sz="2600" dirty="0" err="1">
                  <a:latin typeface="Constantia" pitchFamily="18" charset="0"/>
                </a:rPr>
                <a:t>Gia</a:t>
              </a:r>
              <a:r>
                <a:rPr lang="en-US" sz="2600" dirty="0">
                  <a:latin typeface="Constantia" pitchFamily="18" charset="0"/>
                </a:rPr>
                <a:t> Lam, Hanoi, Vietnam.</a:t>
              </a:r>
              <a:endParaRPr lang="fr-FR" sz="2600" dirty="0">
                <a:latin typeface="Constantia" pitchFamily="18" charset="0"/>
              </a:endParaRPr>
            </a:p>
          </p:txBody>
        </p:sp>
      </p:grpSp>
      <p:pic>
        <p:nvPicPr>
          <p:cNvPr id="1034" name="Picture 521" descr="ANd9GcSjxnRUCRjgAAv5Ii4WXkSCRf8pJ3erZUaswZaB9194_GcFLvFq8g"/>
          <p:cNvPicPr>
            <a:picLocks noChangeAspect="1" noChangeArrowheads="1"/>
          </p:cNvPicPr>
          <p:nvPr/>
        </p:nvPicPr>
        <p:blipFill>
          <a:blip r:embed="rId2" cstate="print"/>
          <a:srcRect/>
          <a:stretch>
            <a:fillRect/>
          </a:stretch>
        </p:blipFill>
        <p:spPr bwMode="auto">
          <a:xfrm>
            <a:off x="22824200" y="336102"/>
            <a:ext cx="3670114" cy="2778573"/>
          </a:xfrm>
          <a:prstGeom prst="rect">
            <a:avLst/>
          </a:prstGeom>
          <a:noFill/>
          <a:ln w="9525">
            <a:noFill/>
            <a:miter lim="800000"/>
            <a:headEnd/>
            <a:tailEnd/>
          </a:ln>
        </p:spPr>
      </p:pic>
      <p:sp>
        <p:nvSpPr>
          <p:cNvPr id="1035" name="Rectangle 559"/>
          <p:cNvSpPr>
            <a:spLocks noChangeArrowheads="1"/>
          </p:cNvSpPr>
          <p:nvPr/>
        </p:nvSpPr>
        <p:spPr bwMode="auto">
          <a:xfrm>
            <a:off x="471488" y="22698075"/>
            <a:ext cx="25984200" cy="11887200"/>
          </a:xfrm>
          <a:prstGeom prst="rect">
            <a:avLst/>
          </a:prstGeom>
          <a:solidFill>
            <a:schemeClr val="accent3">
              <a:lumMod val="85000"/>
            </a:schemeClr>
          </a:solidFill>
          <a:ln w="9525">
            <a:noFill/>
            <a:miter lim="800000"/>
            <a:headEnd/>
            <a:tailEnd/>
          </a:ln>
        </p:spPr>
        <p:txBody>
          <a:bodyPr wrap="none" lIns="85432" tIns="42716" rIns="85432" bIns="42716" anchor="ctr"/>
          <a:lstStyle/>
          <a:p>
            <a:pPr algn="ctr">
              <a:defRPr/>
            </a:pPr>
            <a:endParaRPr lang="en-US" sz="5000" dirty="0">
              <a:latin typeface="Verdana" pitchFamily="34" charset="0"/>
            </a:endParaRPr>
          </a:p>
        </p:txBody>
      </p:sp>
      <p:sp>
        <p:nvSpPr>
          <p:cNvPr id="1036" name="Line 561"/>
          <p:cNvSpPr>
            <a:spLocks noChangeShapeType="1"/>
          </p:cNvSpPr>
          <p:nvPr/>
        </p:nvSpPr>
        <p:spPr bwMode="auto">
          <a:xfrm flipV="1">
            <a:off x="0" y="38954039"/>
            <a:ext cx="27003375" cy="0"/>
          </a:xfrm>
          <a:prstGeom prst="line">
            <a:avLst/>
          </a:prstGeom>
          <a:noFill/>
          <a:ln w="76200">
            <a:solidFill>
              <a:schemeClr val="accent2"/>
            </a:solidFill>
            <a:round/>
            <a:headEnd/>
            <a:tailEnd/>
          </a:ln>
        </p:spPr>
        <p:txBody>
          <a:bodyPr lIns="85432" tIns="42716" rIns="85432" bIns="42716"/>
          <a:lstStyle/>
          <a:p>
            <a:endParaRPr lang="en-US"/>
          </a:p>
        </p:txBody>
      </p:sp>
      <p:sp>
        <p:nvSpPr>
          <p:cNvPr id="1037" name="Text Box 562"/>
          <p:cNvSpPr txBox="1">
            <a:spLocks noChangeArrowheads="1"/>
          </p:cNvSpPr>
          <p:nvPr/>
        </p:nvSpPr>
        <p:spPr bwMode="auto">
          <a:xfrm>
            <a:off x="1540542" y="38972546"/>
            <a:ext cx="10056146" cy="517153"/>
          </a:xfrm>
          <a:prstGeom prst="rect">
            <a:avLst/>
          </a:prstGeom>
          <a:noFill/>
          <a:ln w="9525">
            <a:noFill/>
            <a:miter lim="800000"/>
            <a:headEnd/>
            <a:tailEnd/>
          </a:ln>
        </p:spPr>
        <p:txBody>
          <a:bodyPr wrap="square" lIns="85432" tIns="42716" rIns="85432" bIns="42716">
            <a:spAutoFit/>
          </a:bodyPr>
          <a:lstStyle/>
          <a:p>
            <a:r>
              <a:rPr lang="en-US" sz="2800" b="1" dirty="0">
                <a:latin typeface="Constantia" pitchFamily="18" charset="0"/>
              </a:rPr>
              <a:t>Corresponding author</a:t>
            </a:r>
            <a:r>
              <a:rPr lang="en-US" sz="2800" dirty="0">
                <a:latin typeface="Constantia" pitchFamily="18" charset="0"/>
              </a:rPr>
              <a:t>:  </a:t>
            </a:r>
            <a:r>
              <a:rPr lang="en-US" sz="2800" u="sng" dirty="0" smtClean="0">
                <a:latin typeface="Constantia" pitchFamily="18" charset="0"/>
                <a:hlinkClick r:id="rId3"/>
              </a:rPr>
              <a:t>f.farnir@ulg.ac.be</a:t>
            </a:r>
            <a:endParaRPr lang="fr-FR" sz="2000" dirty="0">
              <a:latin typeface="Constantia" pitchFamily="18" charset="0"/>
            </a:endParaRPr>
          </a:p>
        </p:txBody>
      </p:sp>
      <p:sp>
        <p:nvSpPr>
          <p:cNvPr id="15" name="Rectangle 14"/>
          <p:cNvSpPr/>
          <p:nvPr/>
        </p:nvSpPr>
        <p:spPr>
          <a:xfrm>
            <a:off x="452392" y="3876675"/>
            <a:ext cx="26030625" cy="5557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5432" tIns="42716" rIns="85432" bIns="42716" rtlCol="0" anchor="ctr"/>
          <a:lstStyle/>
          <a:p>
            <a:pPr algn="ctr"/>
            <a:endParaRPr lang="en-US"/>
          </a:p>
        </p:txBody>
      </p:sp>
      <p:sp>
        <p:nvSpPr>
          <p:cNvPr id="27" name="Rectangle 866"/>
          <p:cNvSpPr>
            <a:spLocks noChangeArrowheads="1"/>
          </p:cNvSpPr>
          <p:nvPr/>
        </p:nvSpPr>
        <p:spPr bwMode="auto">
          <a:xfrm>
            <a:off x="15048401" y="30691328"/>
            <a:ext cx="6994739" cy="854169"/>
          </a:xfrm>
          <a:prstGeom prst="rect">
            <a:avLst/>
          </a:prstGeom>
          <a:noFill/>
          <a:ln w="9525">
            <a:noFill/>
            <a:miter lim="800000"/>
            <a:headEnd/>
            <a:tailEnd/>
          </a:ln>
        </p:spPr>
        <p:txBody>
          <a:bodyPr wrap="square" lIns="85432" tIns="42716" rIns="85432" bIns="42716">
            <a:spAutoFit/>
          </a:bodyPr>
          <a:lstStyle/>
          <a:p>
            <a:endParaRPr lang="en-US" sz="5000" b="1" dirty="0">
              <a:latin typeface="Constantia" pitchFamily="18" charset="0"/>
            </a:endParaRPr>
          </a:p>
        </p:txBody>
      </p:sp>
      <p:sp>
        <p:nvSpPr>
          <p:cNvPr id="26" name="ZoneTexte 25"/>
          <p:cNvSpPr txBox="1"/>
          <p:nvPr/>
        </p:nvSpPr>
        <p:spPr>
          <a:xfrm>
            <a:off x="1267974" y="19027059"/>
            <a:ext cx="172597" cy="363265"/>
          </a:xfrm>
          <a:prstGeom prst="rect">
            <a:avLst/>
          </a:prstGeom>
          <a:noFill/>
        </p:spPr>
        <p:txBody>
          <a:bodyPr wrap="none" lIns="85432" tIns="42716" rIns="85432" bIns="42716" rtlCol="0">
            <a:spAutoFit/>
          </a:bodyPr>
          <a:lstStyle/>
          <a:p>
            <a:endParaRPr lang="en-US" dirty="0"/>
          </a:p>
        </p:txBody>
      </p:sp>
      <p:sp>
        <p:nvSpPr>
          <p:cNvPr id="33" name="Text Box 14"/>
          <p:cNvSpPr txBox="1">
            <a:spLocks noChangeArrowheads="1"/>
          </p:cNvSpPr>
          <p:nvPr/>
        </p:nvSpPr>
        <p:spPr bwMode="auto">
          <a:xfrm>
            <a:off x="407681" y="37120348"/>
            <a:ext cx="26075336" cy="1655927"/>
          </a:xfrm>
          <a:prstGeom prst="rect">
            <a:avLst/>
          </a:prstGeom>
          <a:solidFill>
            <a:schemeClr val="accent5"/>
          </a:solidFill>
          <a:ln w="9525">
            <a:noFill/>
            <a:miter lim="800000"/>
            <a:headEnd/>
            <a:tailEnd/>
          </a:ln>
        </p:spPr>
        <p:txBody>
          <a:bodyPr wrap="square" lIns="85432" tIns="42716" rIns="85432" bIns="42716">
            <a:spAutoFit/>
          </a:bodyPr>
          <a:lstStyle/>
          <a:p>
            <a:pPr algn="ctr" defTabSz="3902303" eaLnBrk="0" hangingPunct="0">
              <a:spcBef>
                <a:spcPts val="0"/>
              </a:spcBef>
              <a:buClr>
                <a:srgbClr val="FF33CC"/>
              </a:buClr>
            </a:pPr>
            <a:r>
              <a:rPr lang="fr-BE" sz="2600" b="1" dirty="0">
                <a:latin typeface="Constantia" pitchFamily="18" charset="0"/>
              </a:rPr>
              <a:t>REFERENCES</a:t>
            </a:r>
          </a:p>
          <a:p>
            <a:r>
              <a:rPr lang="en-US" sz="1900" b="1" dirty="0">
                <a:latin typeface="Constantia" pitchFamily="18" charset="0"/>
              </a:rPr>
              <a:t>De </a:t>
            </a:r>
            <a:r>
              <a:rPr lang="en-US" sz="1900" b="1" dirty="0" err="1">
                <a:latin typeface="Constantia" pitchFamily="18" charset="0"/>
              </a:rPr>
              <a:t>Ketelaere</a:t>
            </a:r>
            <a:r>
              <a:rPr lang="en-US" sz="1900" b="1" dirty="0">
                <a:latin typeface="Constantia" pitchFamily="18" charset="0"/>
              </a:rPr>
              <a:t>, B., T. </a:t>
            </a:r>
            <a:r>
              <a:rPr lang="en-US" sz="1900" b="1" dirty="0" err="1">
                <a:latin typeface="Constantia" pitchFamily="18" charset="0"/>
              </a:rPr>
              <a:t>Govaerts</a:t>
            </a:r>
            <a:r>
              <a:rPr lang="en-US" sz="1900" b="1" dirty="0">
                <a:latin typeface="Constantia" pitchFamily="18" charset="0"/>
              </a:rPr>
              <a:t>, P. </a:t>
            </a:r>
            <a:r>
              <a:rPr lang="en-US" sz="1900" b="1" dirty="0" err="1">
                <a:latin typeface="Constantia" pitchFamily="18" charset="0"/>
              </a:rPr>
              <a:t>Couke</a:t>
            </a:r>
            <a:r>
              <a:rPr lang="en-US" sz="1900" b="1" dirty="0">
                <a:latin typeface="Constantia" pitchFamily="18" charset="0"/>
              </a:rPr>
              <a:t>, E. </a:t>
            </a:r>
            <a:r>
              <a:rPr lang="en-US" sz="1900" b="1" dirty="0" err="1">
                <a:latin typeface="Constantia" pitchFamily="18" charset="0"/>
              </a:rPr>
              <a:t>Dewil</a:t>
            </a:r>
            <a:r>
              <a:rPr lang="en-US" sz="1900" b="1" dirty="0">
                <a:latin typeface="Constantia" pitchFamily="18" charset="0"/>
              </a:rPr>
              <a:t>, J. </a:t>
            </a:r>
            <a:r>
              <a:rPr lang="en-US" sz="1900" b="1" dirty="0" err="1">
                <a:latin typeface="Constantia" pitchFamily="18" charset="0"/>
              </a:rPr>
              <a:t>Visscher</a:t>
            </a:r>
            <a:r>
              <a:rPr lang="en-US" sz="1900" b="1" dirty="0">
                <a:latin typeface="Constantia" pitchFamily="18" charset="0"/>
              </a:rPr>
              <a:t>, E. </a:t>
            </a:r>
            <a:r>
              <a:rPr lang="en-US" sz="1900" b="1" dirty="0" err="1">
                <a:latin typeface="Constantia" pitchFamily="18" charset="0"/>
              </a:rPr>
              <a:t>Decuyperre</a:t>
            </a:r>
            <a:r>
              <a:rPr lang="en-US" sz="1900" b="1" dirty="0">
                <a:latin typeface="Constantia" pitchFamily="18" charset="0"/>
              </a:rPr>
              <a:t> and J. </a:t>
            </a:r>
            <a:r>
              <a:rPr lang="en-US" sz="1900" b="1" dirty="0" err="1">
                <a:latin typeface="Constantia" pitchFamily="18" charset="0"/>
              </a:rPr>
              <a:t>DeBaerdemaeker</a:t>
            </a:r>
            <a:r>
              <a:rPr lang="en-US" sz="1900" b="1" dirty="0">
                <a:latin typeface="Constantia" pitchFamily="18" charset="0"/>
              </a:rPr>
              <a:t>. </a:t>
            </a:r>
            <a:r>
              <a:rPr lang="en-US" sz="1900" dirty="0">
                <a:latin typeface="Constantia" pitchFamily="18" charset="0"/>
              </a:rPr>
              <a:t>2002. Br. </a:t>
            </a:r>
            <a:r>
              <a:rPr lang="en-US" sz="1900" dirty="0" err="1">
                <a:latin typeface="Constantia" pitchFamily="18" charset="0"/>
              </a:rPr>
              <a:t>Poult</a:t>
            </a:r>
            <a:r>
              <a:rPr lang="en-US" sz="1900" dirty="0">
                <a:latin typeface="Constantia" pitchFamily="18" charset="0"/>
              </a:rPr>
              <a:t>. Sci., 43: 238-244.</a:t>
            </a:r>
          </a:p>
          <a:p>
            <a:r>
              <a:rPr lang="en-US" sz="1900" b="1" dirty="0">
                <a:latin typeface="Constantia" pitchFamily="18" charset="0"/>
              </a:rPr>
              <a:t>Eaton, D., </a:t>
            </a:r>
            <a:r>
              <a:rPr lang="en-US" sz="1900" b="1" dirty="0" err="1">
                <a:latin typeface="Constantia" pitchFamily="18" charset="0"/>
              </a:rPr>
              <a:t>Windig</a:t>
            </a:r>
            <a:r>
              <a:rPr lang="en-US" sz="1900" b="1" dirty="0">
                <a:latin typeface="Constantia" pitchFamily="18" charset="0"/>
              </a:rPr>
              <a:t> J., </a:t>
            </a:r>
            <a:r>
              <a:rPr lang="en-US" sz="1900" b="1" dirty="0" err="1">
                <a:latin typeface="Constantia" pitchFamily="18" charset="0"/>
              </a:rPr>
              <a:t>Hiemstra</a:t>
            </a:r>
            <a:r>
              <a:rPr lang="en-US" sz="1900" b="1" dirty="0">
                <a:latin typeface="Constantia" pitchFamily="18" charset="0"/>
              </a:rPr>
              <a:t> S.J., Van </a:t>
            </a:r>
            <a:r>
              <a:rPr lang="en-US" sz="1900" b="1" dirty="0" err="1">
                <a:latin typeface="Constantia" pitchFamily="18" charset="0"/>
              </a:rPr>
              <a:t>Veller</a:t>
            </a:r>
            <a:r>
              <a:rPr lang="en-US" sz="1900" b="1" dirty="0">
                <a:latin typeface="Constantia" pitchFamily="18" charset="0"/>
              </a:rPr>
              <a:t> M., </a:t>
            </a:r>
            <a:r>
              <a:rPr lang="en-US" sz="1900" b="1" dirty="0" err="1">
                <a:latin typeface="Constantia" pitchFamily="18" charset="0"/>
              </a:rPr>
              <a:t>Trach</a:t>
            </a:r>
            <a:r>
              <a:rPr lang="en-US" sz="1900" b="1" dirty="0">
                <a:latin typeface="Constantia" pitchFamily="18" charset="0"/>
              </a:rPr>
              <a:t> N.X., </a:t>
            </a:r>
            <a:r>
              <a:rPr lang="en-US" sz="1900" b="1" dirty="0" err="1">
                <a:latin typeface="Constantia" pitchFamily="18" charset="0"/>
              </a:rPr>
              <a:t>Hao</a:t>
            </a:r>
            <a:r>
              <a:rPr lang="en-US" sz="1900" b="1" dirty="0">
                <a:latin typeface="Constantia" pitchFamily="18" charset="0"/>
              </a:rPr>
              <a:t> P.X., Doan, B.H. and R. </a:t>
            </a:r>
            <a:r>
              <a:rPr lang="en-US" sz="1900" b="1" dirty="0" err="1">
                <a:latin typeface="Constantia" pitchFamily="18" charset="0"/>
              </a:rPr>
              <a:t>Hu</a:t>
            </a:r>
            <a:r>
              <a:rPr lang="en-US" sz="1900" b="1" dirty="0">
                <a:latin typeface="Constantia" pitchFamily="18" charset="0"/>
              </a:rPr>
              <a:t>. </a:t>
            </a:r>
            <a:r>
              <a:rPr lang="en-US" sz="1900" dirty="0">
                <a:latin typeface="Constantia" pitchFamily="18" charset="0"/>
              </a:rPr>
              <a:t>2006. Report 2006/05, Center for Genetic Resources Netherlands/DLO Foundation, </a:t>
            </a:r>
            <a:r>
              <a:rPr lang="en-US" sz="1900" dirty="0" err="1">
                <a:latin typeface="Constantia" pitchFamily="18" charset="0"/>
              </a:rPr>
              <a:t>Wageningen</a:t>
            </a:r>
            <a:r>
              <a:rPr lang="en-US" sz="1900" dirty="0">
                <a:latin typeface="Constantia" pitchFamily="18" charset="0"/>
              </a:rPr>
              <a:t>. 2006</a:t>
            </a:r>
            <a:r>
              <a:rPr lang="en-US" sz="1900" dirty="0" smtClean="0">
                <a:latin typeface="Constantia" pitchFamily="18" charset="0"/>
              </a:rPr>
              <a:t>.</a:t>
            </a:r>
          </a:p>
          <a:p>
            <a:r>
              <a:rPr lang="fr-BE" sz="1900" b="1" dirty="0" smtClean="0">
                <a:latin typeface="Constantia" pitchFamily="18" charset="0"/>
              </a:rPr>
              <a:t>Moula</a:t>
            </a:r>
            <a:r>
              <a:rPr lang="fr-BE" sz="1900" b="1" dirty="0">
                <a:latin typeface="Constantia" pitchFamily="18" charset="0"/>
              </a:rPr>
              <a:t>, N., Antoine-Moussiaux N., Decuypere, E., A, Farnir, F, Mertens, K., De Baerdemaeker, J. and P. Leroy. </a:t>
            </a:r>
            <a:r>
              <a:rPr lang="en-US" sz="1900" b="1" dirty="0">
                <a:latin typeface="Constantia" pitchFamily="18" charset="0"/>
              </a:rPr>
              <a:t>2010. </a:t>
            </a:r>
            <a:r>
              <a:rPr lang="fr-BE" sz="1900" dirty="0">
                <a:latin typeface="Constantia" pitchFamily="18" charset="0"/>
              </a:rPr>
              <a:t>Archiv Für Geglügelkunde, 74 (3), 164–171.</a:t>
            </a:r>
            <a:endParaRPr lang="en-US" sz="1900" dirty="0" smtClean="0">
              <a:latin typeface="Constantia" pitchFamily="18" charset="0"/>
            </a:endParaRPr>
          </a:p>
          <a:p>
            <a:r>
              <a:rPr lang="en-US" sz="1900" b="1" dirty="0" smtClean="0">
                <a:latin typeface="Constantia" pitchFamily="18" charset="0"/>
              </a:rPr>
              <a:t>USDA</a:t>
            </a:r>
            <a:r>
              <a:rPr lang="en-US" sz="1900" dirty="0">
                <a:latin typeface="Constantia" pitchFamily="18" charset="0"/>
              </a:rPr>
              <a:t>: Egg grading manual. Agricultural Marketing Services, Washington, DC. 1975.</a:t>
            </a:r>
            <a:endParaRPr lang="fr-BE" sz="1900" dirty="0">
              <a:latin typeface="Constantia" pitchFamily="18" charset="0"/>
            </a:endParaRPr>
          </a:p>
        </p:txBody>
      </p:sp>
      <p:sp>
        <p:nvSpPr>
          <p:cNvPr id="40" name="Text Box 10"/>
          <p:cNvSpPr txBox="1">
            <a:spLocks noChangeArrowheads="1"/>
          </p:cNvSpPr>
          <p:nvPr/>
        </p:nvSpPr>
        <p:spPr bwMode="auto">
          <a:xfrm>
            <a:off x="407681" y="21842723"/>
            <a:ext cx="26115671" cy="655653"/>
          </a:xfrm>
          <a:prstGeom prst="rect">
            <a:avLst/>
          </a:prstGeom>
          <a:solidFill>
            <a:srgbClr val="CCECFF"/>
          </a:solidFill>
          <a:ln w="9525">
            <a:noFill/>
            <a:miter lim="800000"/>
            <a:headEnd/>
            <a:tailEnd/>
          </a:ln>
        </p:spPr>
        <p:txBody>
          <a:bodyPr wrap="square" lIns="85432" tIns="42716" rIns="85432" bIns="42716">
            <a:spAutoFit/>
          </a:bodyPr>
          <a:lstStyle/>
          <a:p>
            <a:pPr lvl="0" algn="ctr"/>
            <a:r>
              <a:rPr lang="en-US" sz="3700" b="1" dirty="0">
                <a:latin typeface="Constantia" pitchFamily="18" charset="0"/>
              </a:rPr>
              <a:t>RESULTS</a:t>
            </a:r>
            <a:endParaRPr lang="en-US" sz="3700" dirty="0">
              <a:latin typeface="Constantia" pitchFamily="18" charset="0"/>
            </a:endParaRPr>
          </a:p>
        </p:txBody>
      </p:sp>
      <p:sp>
        <p:nvSpPr>
          <p:cNvPr id="41" name="Text Box 10"/>
          <p:cNvSpPr txBox="1">
            <a:spLocks noChangeArrowheads="1"/>
          </p:cNvSpPr>
          <p:nvPr/>
        </p:nvSpPr>
        <p:spPr bwMode="auto">
          <a:xfrm>
            <a:off x="487507" y="34921522"/>
            <a:ext cx="26030855" cy="654353"/>
          </a:xfrm>
          <a:prstGeom prst="rect">
            <a:avLst/>
          </a:prstGeom>
          <a:solidFill>
            <a:srgbClr val="CCECFF"/>
          </a:solidFill>
          <a:ln w="9525">
            <a:noFill/>
            <a:miter lim="800000"/>
            <a:headEnd/>
            <a:tailEnd/>
          </a:ln>
        </p:spPr>
        <p:txBody>
          <a:bodyPr wrap="square" lIns="85432" tIns="42716" rIns="85432" bIns="42716">
            <a:spAutoFit/>
          </a:bodyPr>
          <a:lstStyle/>
          <a:p>
            <a:pPr lvl="0" algn="ctr"/>
            <a:r>
              <a:rPr lang="en-US" sz="3700" b="1" dirty="0">
                <a:latin typeface="Constantia" pitchFamily="18" charset="0"/>
              </a:rPr>
              <a:t>CONCLUSION</a:t>
            </a:r>
            <a:endParaRPr lang="en-US" sz="3700" dirty="0">
              <a:latin typeface="Constantia" pitchFamily="18" charset="0"/>
            </a:endParaRPr>
          </a:p>
        </p:txBody>
      </p:sp>
      <p:grpSp>
        <p:nvGrpSpPr>
          <p:cNvPr id="2" name="Group 1"/>
          <p:cNvGrpSpPr/>
          <p:nvPr/>
        </p:nvGrpSpPr>
        <p:grpSpPr>
          <a:xfrm>
            <a:off x="395287" y="12639675"/>
            <a:ext cx="26200407" cy="4246956"/>
            <a:chOff x="395287" y="9547750"/>
            <a:chExt cx="26200407" cy="4246956"/>
          </a:xfrm>
        </p:grpSpPr>
        <p:sp>
          <p:nvSpPr>
            <p:cNvPr id="1028" name="Text Box 10"/>
            <p:cNvSpPr txBox="1">
              <a:spLocks noChangeArrowheads="1"/>
            </p:cNvSpPr>
            <p:nvPr/>
          </p:nvSpPr>
          <p:spPr bwMode="auto">
            <a:xfrm>
              <a:off x="407681" y="9547750"/>
              <a:ext cx="26188013" cy="654353"/>
            </a:xfrm>
            <a:prstGeom prst="rect">
              <a:avLst/>
            </a:prstGeom>
            <a:solidFill>
              <a:srgbClr val="CCECFF"/>
            </a:solidFill>
            <a:ln w="9525">
              <a:noFill/>
              <a:miter lim="800000"/>
              <a:headEnd/>
              <a:tailEnd/>
            </a:ln>
          </p:spPr>
          <p:txBody>
            <a:bodyPr wrap="square" lIns="85432" tIns="42716" rIns="85432" bIns="42716">
              <a:spAutoFit/>
            </a:bodyPr>
            <a:lstStyle/>
            <a:p>
              <a:pPr lvl="0" algn="ctr"/>
              <a:r>
                <a:rPr lang="en-US" sz="3700" b="1" dirty="0" smtClean="0">
                  <a:latin typeface="Constantia" pitchFamily="18" charset="0"/>
                </a:rPr>
                <a:t>MATERIAL </a:t>
              </a:r>
              <a:r>
                <a:rPr lang="en-US" sz="3700" b="1" dirty="0">
                  <a:latin typeface="Constantia" pitchFamily="18" charset="0"/>
                </a:rPr>
                <a:t>AND METHODS</a:t>
              </a:r>
              <a:endParaRPr lang="en-US" sz="3700" dirty="0">
                <a:latin typeface="Constantia" pitchFamily="18" charset="0"/>
              </a:endParaRPr>
            </a:p>
          </p:txBody>
        </p:sp>
        <p:sp>
          <p:nvSpPr>
            <p:cNvPr id="34" name="Rectangle 33"/>
            <p:cNvSpPr/>
            <p:nvPr/>
          </p:nvSpPr>
          <p:spPr>
            <a:xfrm>
              <a:off x="407680" y="10222976"/>
              <a:ext cx="26188013" cy="3486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5432" tIns="42716" rIns="85432" bIns="42716" rtlCol="0" anchor="ctr"/>
            <a:lstStyle/>
            <a:p>
              <a:pPr algn="ctr"/>
              <a:endParaRPr lang="en-US" dirty="0"/>
            </a:p>
          </p:txBody>
        </p:sp>
        <p:sp>
          <p:nvSpPr>
            <p:cNvPr id="61" name="Rectangle 4"/>
            <p:cNvSpPr>
              <a:spLocks noChangeArrowheads="1"/>
            </p:cNvSpPr>
            <p:nvPr/>
          </p:nvSpPr>
          <p:spPr bwMode="auto">
            <a:xfrm>
              <a:off x="395287" y="10153620"/>
              <a:ext cx="26128065" cy="3641086"/>
            </a:xfrm>
            <a:prstGeom prst="rect">
              <a:avLst/>
            </a:prstGeom>
            <a:noFill/>
            <a:ln w="9525">
              <a:noFill/>
              <a:miter lim="800000"/>
              <a:headEnd/>
              <a:tailEnd/>
            </a:ln>
            <a:effectLst/>
          </p:spPr>
          <p:txBody>
            <a:bodyPr vert="horz" wrap="square" lIns="85432" tIns="42716" rIns="85432" bIns="42716" numCol="1" anchor="ctr" anchorCtr="0" compatLnSpc="1">
              <a:prstTxWarp prst="textNoShape">
                <a:avLst/>
              </a:prstTxWarp>
              <a:spAutoFit/>
            </a:bodyPr>
            <a:lstStyle/>
            <a:p>
              <a:pPr algn="just">
                <a:spcBef>
                  <a:spcPts val="561"/>
                </a:spcBef>
                <a:spcAft>
                  <a:spcPts val="561"/>
                </a:spcAft>
              </a:pPr>
              <a:r>
                <a:rPr lang="en-US" sz="2600" dirty="0" smtClean="0">
                  <a:latin typeface="Constantia" pitchFamily="18" charset="0"/>
                </a:rPr>
                <a:t>Egg quality traits (egg </a:t>
              </a:r>
              <a:r>
                <a:rPr lang="en-US" sz="2600" dirty="0">
                  <a:latin typeface="Constantia" pitchFamily="18" charset="0"/>
                </a:rPr>
                <a:t>weight, yolk weight, egg shell weight, albumen weight, percentage of  albumen, percentage of yolk, percentage of egg shell, yolk-albumen ration, albumen height, </a:t>
              </a:r>
              <a:r>
                <a:rPr lang="en-US" sz="2600" dirty="0" err="1">
                  <a:latin typeface="Constantia" pitchFamily="18" charset="0"/>
                </a:rPr>
                <a:t>Haugh’s</a:t>
              </a:r>
              <a:r>
                <a:rPr lang="en-US" sz="2600" dirty="0">
                  <a:latin typeface="Constantia" pitchFamily="18" charset="0"/>
                </a:rPr>
                <a:t> units, yolk diameter and yolk </a:t>
              </a:r>
              <a:r>
                <a:rPr lang="en-US" sz="2600" dirty="0" smtClean="0">
                  <a:latin typeface="Constantia" pitchFamily="18" charset="0"/>
                </a:rPr>
                <a:t>color) </a:t>
              </a:r>
              <a:r>
                <a:rPr lang="en-US" sz="2600" dirty="0">
                  <a:latin typeface="Constantia" pitchFamily="18" charset="0"/>
                </a:rPr>
                <a:t>were taken the day after egg collection in the </a:t>
              </a:r>
              <a:r>
                <a:rPr lang="en-US" sz="2600" dirty="0" smtClean="0">
                  <a:latin typeface="Constantia" pitchFamily="18" charset="0"/>
                </a:rPr>
                <a:t>laboratory of Department of  Animal Breeding and Genetics, the </a:t>
              </a:r>
              <a:r>
                <a:rPr lang="en-US" sz="2600" dirty="0">
                  <a:latin typeface="Constantia" pitchFamily="18" charset="0"/>
                </a:rPr>
                <a:t>Faculty of Animal Science and </a:t>
              </a:r>
              <a:r>
                <a:rPr lang="en-US" sz="2600" dirty="0" smtClean="0">
                  <a:latin typeface="Constantia" pitchFamily="18" charset="0"/>
                </a:rPr>
                <a:t>Aquaculture, Hanoi </a:t>
              </a:r>
              <a:r>
                <a:rPr lang="en-US" sz="2600" dirty="0">
                  <a:latin typeface="Constantia" pitchFamily="18" charset="0"/>
                </a:rPr>
                <a:t>University of Agriculture (Vietnam). The analyses were conducted using 40- and 60-weeks old hens. </a:t>
              </a:r>
              <a:r>
                <a:rPr lang="en-US" sz="2600" dirty="0" smtClean="0">
                  <a:latin typeface="Constantia" pitchFamily="18" charset="0"/>
                </a:rPr>
                <a:t>Egg quality traits were </a:t>
              </a:r>
              <a:r>
                <a:rPr lang="en-US" sz="2600" dirty="0">
                  <a:latin typeface="Constantia" pitchFamily="18" charset="0"/>
                </a:rPr>
                <a:t>measured </a:t>
              </a:r>
              <a:r>
                <a:rPr lang="en-US" sz="2600" dirty="0" smtClean="0">
                  <a:latin typeface="Constantia" pitchFamily="18" charset="0"/>
                </a:rPr>
                <a:t> according to the method described by </a:t>
              </a:r>
              <a:r>
                <a:rPr lang="en-US" sz="2600" dirty="0" err="1" smtClean="0">
                  <a:latin typeface="Constantia" pitchFamily="18" charset="0"/>
                </a:rPr>
                <a:t>Moula</a:t>
              </a:r>
              <a:r>
                <a:rPr lang="en-US" sz="2600" dirty="0" smtClean="0">
                  <a:latin typeface="Constantia" pitchFamily="18" charset="0"/>
                </a:rPr>
                <a:t> </a:t>
              </a:r>
              <a:r>
                <a:rPr lang="en-US" sz="2600" dirty="0">
                  <a:latin typeface="Constantia" pitchFamily="18" charset="0"/>
                </a:rPr>
                <a:t>et al</a:t>
              </a:r>
              <a:r>
                <a:rPr lang="en-US" sz="2600" dirty="0" smtClean="0">
                  <a:latin typeface="Constantia" pitchFamily="18" charset="0"/>
                </a:rPr>
                <a:t>. (2010). The </a:t>
              </a:r>
              <a:r>
                <a:rPr lang="en-US" sz="2600" dirty="0">
                  <a:latin typeface="Constantia" pitchFamily="18" charset="0"/>
                </a:rPr>
                <a:t>SAS Software (Statistical Analysis System, 2001) was used for all statistical analyses. Breed and age effect on each parameter was assessed</a:t>
              </a:r>
              <a:r>
                <a:rPr lang="en-US" sz="2600" dirty="0" smtClean="0">
                  <a:latin typeface="Constantia" pitchFamily="18" charset="0"/>
                </a:rPr>
                <a:t> using </a:t>
              </a:r>
              <a:r>
                <a:rPr lang="en-US" sz="2600" dirty="0">
                  <a:latin typeface="Constantia" pitchFamily="18" charset="0"/>
                </a:rPr>
                <a:t>the following general linear model</a:t>
              </a:r>
              <a:r>
                <a:rPr lang="en-US" sz="3000" dirty="0" smtClean="0">
                  <a:latin typeface="Constantia" pitchFamily="18" charset="0"/>
                </a:rPr>
                <a:t>:</a:t>
              </a:r>
            </a:p>
            <a:p>
              <a:pPr algn="ctr">
                <a:spcBef>
                  <a:spcPts val="561"/>
                </a:spcBef>
                <a:spcAft>
                  <a:spcPts val="561"/>
                </a:spcAft>
              </a:pPr>
              <a:r>
                <a:rPr lang="en-US" sz="3000" b="1" dirty="0" smtClean="0">
                  <a:latin typeface="Constantia" pitchFamily="18" charset="0"/>
                </a:rPr>
                <a:t>          </a:t>
              </a:r>
              <a:r>
                <a:rPr lang="en-US" sz="3000" b="1" dirty="0" err="1" smtClean="0">
                  <a:latin typeface="Constantia" pitchFamily="18" charset="0"/>
                </a:rPr>
                <a:t>y</a:t>
              </a:r>
              <a:r>
                <a:rPr lang="en-US" sz="3000" b="1" baseline="-25000" dirty="0" err="1" smtClean="0">
                  <a:latin typeface="Constantia" pitchFamily="18" charset="0"/>
                </a:rPr>
                <a:t>ijk</a:t>
              </a:r>
              <a:r>
                <a:rPr lang="en-US" sz="3000" b="1" dirty="0" smtClean="0">
                  <a:latin typeface="Constantia" pitchFamily="18" charset="0"/>
                </a:rPr>
                <a:t>=µ </a:t>
              </a:r>
              <a:r>
                <a:rPr lang="en-US" sz="3000" b="1" dirty="0">
                  <a:latin typeface="Constantia" pitchFamily="18" charset="0"/>
                </a:rPr>
                <a:t>+ A</a:t>
              </a:r>
              <a:r>
                <a:rPr lang="en-US" sz="3000" b="1" baseline="-25000" dirty="0">
                  <a:latin typeface="Constantia" pitchFamily="18" charset="0"/>
                </a:rPr>
                <a:t>i </a:t>
              </a:r>
              <a:r>
                <a:rPr lang="en-US" sz="3000" b="1" dirty="0">
                  <a:latin typeface="Constantia" pitchFamily="18" charset="0"/>
                </a:rPr>
                <a:t>+ </a:t>
              </a:r>
              <a:r>
                <a:rPr lang="en-US" sz="3000" b="1" dirty="0" err="1">
                  <a:latin typeface="Constantia" pitchFamily="18" charset="0"/>
                </a:rPr>
                <a:t>B</a:t>
              </a:r>
              <a:r>
                <a:rPr lang="en-US" sz="3000" b="1" baseline="-25000" dirty="0" err="1">
                  <a:latin typeface="Constantia" pitchFamily="18" charset="0"/>
                </a:rPr>
                <a:t>j</a:t>
              </a:r>
              <a:r>
                <a:rPr lang="en-US" sz="3000" b="1" baseline="-25000" dirty="0">
                  <a:latin typeface="Constantia" pitchFamily="18" charset="0"/>
                </a:rPr>
                <a:t> </a:t>
              </a:r>
              <a:r>
                <a:rPr lang="en-US" sz="3000" b="1" dirty="0">
                  <a:latin typeface="Constantia" pitchFamily="18" charset="0"/>
                </a:rPr>
                <a:t>+ (</a:t>
              </a:r>
              <a:r>
                <a:rPr lang="en-US" sz="3000" b="1" dirty="0" err="1">
                  <a:latin typeface="Constantia" pitchFamily="18" charset="0"/>
                </a:rPr>
                <a:t>AB)</a:t>
              </a:r>
              <a:r>
                <a:rPr lang="en-US" sz="3000" b="1" baseline="-25000" dirty="0" err="1">
                  <a:latin typeface="Constantia" pitchFamily="18" charset="0"/>
                </a:rPr>
                <a:t>ij</a:t>
              </a:r>
              <a:r>
                <a:rPr lang="en-US" sz="3000" b="1" baseline="-25000" dirty="0">
                  <a:latin typeface="Constantia" pitchFamily="18" charset="0"/>
                </a:rPr>
                <a:t> </a:t>
              </a:r>
              <a:r>
                <a:rPr lang="en-US" sz="3000" b="1" dirty="0">
                  <a:latin typeface="Constantia" pitchFamily="18" charset="0"/>
                </a:rPr>
                <a:t>+ </a:t>
              </a:r>
              <a:r>
                <a:rPr lang="en-US" sz="3000" b="1" dirty="0" err="1">
                  <a:latin typeface="Constantia" pitchFamily="18" charset="0"/>
                </a:rPr>
                <a:t>e</a:t>
              </a:r>
              <a:r>
                <a:rPr lang="en-US" sz="3000" b="1" baseline="-25000" dirty="0" err="1">
                  <a:latin typeface="Constantia" pitchFamily="18" charset="0"/>
                </a:rPr>
                <a:t>ijk</a:t>
              </a:r>
              <a:endParaRPr lang="en-US" sz="3000" b="1" dirty="0" smtClean="0">
                <a:latin typeface="Constantia" pitchFamily="18" charset="0"/>
              </a:endParaRPr>
            </a:p>
            <a:p>
              <a:pPr algn="just"/>
              <a:r>
                <a:rPr lang="fr-FR" sz="2600" dirty="0" err="1" smtClean="0">
                  <a:latin typeface=""/>
                </a:rPr>
                <a:t>where</a:t>
              </a:r>
              <a:r>
                <a:rPr lang="fr-FR" sz="2600" dirty="0" smtClean="0">
                  <a:latin typeface=""/>
                </a:rPr>
                <a:t> y </a:t>
              </a:r>
              <a:r>
                <a:rPr lang="en-GB" sz="2600" dirty="0" smtClean="0">
                  <a:latin typeface=""/>
                </a:rPr>
                <a:t>represent the studied parameters measured on the egg; µ the mean; A the effect of breed (</a:t>
              </a:r>
              <a:r>
                <a:rPr lang="en-GB" sz="2600" dirty="0" err="1" smtClean="0">
                  <a:latin typeface=""/>
                </a:rPr>
                <a:t>i</a:t>
              </a:r>
              <a:r>
                <a:rPr lang="en-GB" sz="2600" dirty="0" smtClean="0">
                  <a:latin typeface=""/>
                </a:rPr>
                <a:t>= Mia and </a:t>
              </a:r>
              <a:r>
                <a:rPr lang="en-GB" sz="2600" dirty="0" err="1" smtClean="0">
                  <a:latin typeface=""/>
                </a:rPr>
                <a:t>Ri</a:t>
              </a:r>
              <a:r>
                <a:rPr lang="en-GB" sz="2600" dirty="0" smtClean="0">
                  <a:latin typeface=""/>
                </a:rPr>
                <a:t>); B the effect of age (</a:t>
              </a:r>
              <a:r>
                <a:rPr lang="en-GB" sz="2600" dirty="0" err="1" smtClean="0">
                  <a:latin typeface=""/>
                </a:rPr>
                <a:t>j</a:t>
              </a:r>
              <a:r>
                <a:rPr lang="en-GB" sz="2600" dirty="0" smtClean="0">
                  <a:latin typeface=""/>
                </a:rPr>
                <a:t>= 40 and 60 weeks); AB the interaction between breed and age; and </a:t>
              </a:r>
              <a:r>
                <a:rPr lang="en-GB" sz="2600" dirty="0" err="1" smtClean="0">
                  <a:latin typeface=""/>
                </a:rPr>
                <a:t>e</a:t>
              </a:r>
              <a:r>
                <a:rPr lang="en-GB" sz="2600" dirty="0" smtClean="0">
                  <a:latin typeface=""/>
                </a:rPr>
                <a:t> the residual effect.</a:t>
              </a:r>
              <a:endParaRPr lang="en-GB" sz="2600" dirty="0">
                <a:latin typeface=""/>
              </a:endParaRPr>
            </a:p>
          </p:txBody>
        </p:sp>
      </p:grpSp>
      <p:pic>
        <p:nvPicPr>
          <p:cNvPr id="63" name="Image 62" descr="H:\ordi\bureau\Vietnam Labo\Vietnam Labo 016.jpg"/>
          <p:cNvPicPr/>
          <p:nvPr/>
        </p:nvPicPr>
        <p:blipFill>
          <a:blip r:embed="rId4" cstate="print"/>
          <a:srcRect/>
          <a:stretch>
            <a:fillRect/>
          </a:stretch>
        </p:blipFill>
        <p:spPr bwMode="auto">
          <a:xfrm rot="5400000">
            <a:off x="13941429" y="17808530"/>
            <a:ext cx="4201961" cy="3400101"/>
          </a:xfrm>
          <a:prstGeom prst="rect">
            <a:avLst/>
          </a:prstGeom>
          <a:noFill/>
          <a:ln w="9525">
            <a:noFill/>
            <a:miter lim="800000"/>
            <a:headEnd/>
            <a:tailEnd/>
          </a:ln>
          <a:effectLst>
            <a:outerShdw blurRad="76200" dist="38100" dir="2700000" algn="tl" rotWithShape="0">
              <a:prstClr val="black">
                <a:alpha val="70000"/>
              </a:prstClr>
            </a:outerShdw>
          </a:effectLst>
        </p:spPr>
      </p:pic>
      <p:pic>
        <p:nvPicPr>
          <p:cNvPr id="64" name="Image 63" descr="H:\ordi\bureau\Vietnam Labo\Vietnam Labo 020.jpg"/>
          <p:cNvPicPr/>
          <p:nvPr/>
        </p:nvPicPr>
        <p:blipFill>
          <a:blip r:embed="rId5" cstate="print"/>
          <a:srcRect/>
          <a:stretch>
            <a:fillRect/>
          </a:stretch>
        </p:blipFill>
        <p:spPr bwMode="auto">
          <a:xfrm rot="21429577">
            <a:off x="4146343" y="19234725"/>
            <a:ext cx="2794519" cy="2000470"/>
          </a:xfrm>
          <a:prstGeom prst="rect">
            <a:avLst/>
          </a:prstGeom>
          <a:noFill/>
          <a:ln w="9525">
            <a:noFill/>
            <a:miter lim="800000"/>
            <a:headEnd/>
            <a:tailEnd/>
          </a:ln>
          <a:effectLst>
            <a:outerShdw blurRad="76200" dist="38100" dir="2700000" algn="tl" rotWithShape="0">
              <a:prstClr val="black">
                <a:alpha val="70000"/>
              </a:prstClr>
            </a:outerShdw>
          </a:effectLst>
        </p:spPr>
      </p:pic>
      <p:pic>
        <p:nvPicPr>
          <p:cNvPr id="65" name="Image 64" descr="H:\ordi\bureau\Vietnam Labo\Vietnam Labo 027.jpg"/>
          <p:cNvPicPr/>
          <p:nvPr/>
        </p:nvPicPr>
        <p:blipFill>
          <a:blip r:embed="rId6" cstate="print"/>
          <a:srcRect/>
          <a:stretch>
            <a:fillRect/>
          </a:stretch>
        </p:blipFill>
        <p:spPr bwMode="auto">
          <a:xfrm>
            <a:off x="10318615" y="17453749"/>
            <a:ext cx="3834156" cy="3968789"/>
          </a:xfrm>
          <a:prstGeom prst="rect">
            <a:avLst/>
          </a:prstGeom>
          <a:noFill/>
          <a:ln w="9525">
            <a:noFill/>
            <a:miter lim="800000"/>
            <a:headEnd/>
            <a:tailEnd/>
          </a:ln>
          <a:effectLst>
            <a:outerShdw blurRad="76200" dist="38100" dir="2700000" algn="tl" rotWithShape="0">
              <a:prstClr val="black">
                <a:alpha val="70000"/>
              </a:prstClr>
            </a:outerShdw>
          </a:effectLst>
        </p:spPr>
      </p:pic>
      <p:pic>
        <p:nvPicPr>
          <p:cNvPr id="66" name="Image 65" descr="H:\ordi\bureau\Vietnam Labo\Vietnam Labo 026.jpg"/>
          <p:cNvPicPr/>
          <p:nvPr/>
        </p:nvPicPr>
        <p:blipFill>
          <a:blip r:embed="rId7" cstate="print"/>
          <a:srcRect/>
          <a:stretch>
            <a:fillRect/>
          </a:stretch>
        </p:blipFill>
        <p:spPr bwMode="auto">
          <a:xfrm>
            <a:off x="480023" y="17548475"/>
            <a:ext cx="3110731" cy="4031938"/>
          </a:xfrm>
          <a:prstGeom prst="rect">
            <a:avLst/>
          </a:prstGeom>
          <a:noFill/>
          <a:ln w="9525">
            <a:noFill/>
            <a:miter lim="800000"/>
            <a:headEnd/>
            <a:tailEnd/>
          </a:ln>
          <a:effectLst>
            <a:outerShdw blurRad="76200" dist="38100" dir="2700000" algn="tl" rotWithShape="0">
              <a:prstClr val="black">
                <a:alpha val="70000"/>
              </a:prstClr>
            </a:outerShdw>
          </a:effectLst>
        </p:spPr>
      </p:pic>
      <p:pic>
        <p:nvPicPr>
          <p:cNvPr id="67" name="Image 66" descr="H:\ordi\bureau\Vietnam Labo\Vietnam Labo 023.jpg"/>
          <p:cNvPicPr/>
          <p:nvPr/>
        </p:nvPicPr>
        <p:blipFill>
          <a:blip r:embed="rId8" cstate="print"/>
          <a:srcRect/>
          <a:stretch>
            <a:fillRect/>
          </a:stretch>
        </p:blipFill>
        <p:spPr bwMode="auto">
          <a:xfrm rot="16200000">
            <a:off x="7051853" y="17580504"/>
            <a:ext cx="2114770" cy="1628087"/>
          </a:xfrm>
          <a:prstGeom prst="rect">
            <a:avLst/>
          </a:prstGeom>
          <a:noFill/>
          <a:ln w="9525">
            <a:noFill/>
            <a:miter lim="800000"/>
            <a:headEnd/>
            <a:tailEnd/>
          </a:ln>
          <a:effectLst>
            <a:outerShdw blurRad="76200" dist="38100" dir="2700000" algn="tl" rotWithShape="0">
              <a:prstClr val="black">
                <a:alpha val="70000"/>
              </a:prstClr>
            </a:outerShdw>
          </a:effectLst>
        </p:spPr>
      </p:pic>
      <p:pic>
        <p:nvPicPr>
          <p:cNvPr id="68" name="Image 67" descr="H:\ordi\bureau\Vietnam Labo\Vietnam Labo 030.jpg"/>
          <p:cNvPicPr/>
          <p:nvPr/>
        </p:nvPicPr>
        <p:blipFill>
          <a:blip r:embed="rId9" cstate="print"/>
          <a:srcRect t="38386" b="14764"/>
          <a:stretch>
            <a:fillRect/>
          </a:stretch>
        </p:blipFill>
        <p:spPr bwMode="auto">
          <a:xfrm>
            <a:off x="8210702" y="20319826"/>
            <a:ext cx="1665175" cy="762686"/>
          </a:xfrm>
          <a:prstGeom prst="rect">
            <a:avLst/>
          </a:prstGeom>
          <a:noFill/>
          <a:ln w="9525">
            <a:noFill/>
            <a:miter lim="800000"/>
            <a:headEnd/>
            <a:tailEnd/>
          </a:ln>
          <a:effectLst>
            <a:outerShdw blurRad="76200" dist="38100" dir="2700000" algn="tl" rotWithShape="0">
              <a:prstClr val="black">
                <a:alpha val="70000"/>
              </a:prstClr>
            </a:outerShdw>
          </a:effectLst>
        </p:spPr>
      </p:pic>
      <p:pic>
        <p:nvPicPr>
          <p:cNvPr id="70" name="Image 69" descr="H:\ordi\bureau\PHOTOSVIETNAMNASSIM\BILD0045.JPG"/>
          <p:cNvPicPr/>
          <p:nvPr/>
        </p:nvPicPr>
        <p:blipFill>
          <a:blip r:embed="rId10" cstate="print"/>
          <a:srcRect/>
          <a:stretch>
            <a:fillRect/>
          </a:stretch>
        </p:blipFill>
        <p:spPr bwMode="auto">
          <a:xfrm>
            <a:off x="20952973" y="17407600"/>
            <a:ext cx="5498036" cy="3381000"/>
          </a:xfrm>
          <a:prstGeom prst="rect">
            <a:avLst/>
          </a:prstGeom>
          <a:noFill/>
          <a:ln w="9525">
            <a:noFill/>
            <a:miter lim="800000"/>
            <a:headEnd/>
            <a:tailEnd/>
          </a:ln>
          <a:effectLst>
            <a:outerShdw blurRad="76200" dist="38100" dir="2700000" algn="tl" rotWithShape="0">
              <a:prstClr val="black">
                <a:alpha val="70000"/>
              </a:prstClr>
            </a:outerShdw>
          </a:effectLst>
        </p:spPr>
      </p:pic>
      <p:pic>
        <p:nvPicPr>
          <p:cNvPr id="71" name="Image 70" descr="H:\ordi\bureau\PHOTOSVIETNAMNASSIM\BILD0044.JPG"/>
          <p:cNvPicPr/>
          <p:nvPr/>
        </p:nvPicPr>
        <p:blipFill>
          <a:blip r:embed="rId11" cstate="print"/>
          <a:srcRect/>
          <a:stretch>
            <a:fillRect/>
          </a:stretch>
        </p:blipFill>
        <p:spPr bwMode="auto">
          <a:xfrm rot="5400000">
            <a:off x="17489129" y="17698216"/>
            <a:ext cx="3679752" cy="2923641"/>
          </a:xfrm>
          <a:prstGeom prst="rect">
            <a:avLst/>
          </a:prstGeom>
          <a:noFill/>
          <a:ln w="9525">
            <a:noFill/>
            <a:miter lim="800000"/>
            <a:headEnd/>
            <a:tailEnd/>
          </a:ln>
          <a:effectLst>
            <a:outerShdw blurRad="76200" dist="38100" dir="2700000" algn="tl" rotWithShape="0">
              <a:prstClr val="black">
                <a:alpha val="70000"/>
              </a:prstClr>
            </a:outerShdw>
          </a:effectLst>
        </p:spPr>
      </p:pic>
      <p:graphicFrame>
        <p:nvGraphicFramePr>
          <p:cNvPr id="72" name="Tableau 71"/>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28714135"/>
              </p:ext>
            </p:extLst>
          </p:nvPr>
        </p:nvGraphicFramePr>
        <p:xfrm>
          <a:off x="14111288" y="22850480"/>
          <a:ext cx="12344399" cy="11506200"/>
        </p:xfrm>
        <a:graphic>
          <a:graphicData uri="http://schemas.openxmlformats.org/drawingml/2006/table">
            <a:tbl>
              <a:tblPr>
                <a:tableStyleId>{3C2FFA5D-87B4-456A-9821-1D502468CF0F}</a:tableStyleId>
              </a:tblPr>
              <a:tblGrid>
                <a:gridCol w="3202127"/>
                <a:gridCol w="1364516"/>
                <a:gridCol w="1694624"/>
                <a:gridCol w="1646578"/>
                <a:gridCol w="838049"/>
                <a:gridCol w="1347497"/>
                <a:gridCol w="1523596"/>
                <a:gridCol w="727412"/>
              </a:tblGrid>
              <a:tr h="493264">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2600" b="1" kern="1200" dirty="0" smtClean="0">
                          <a:solidFill>
                            <a:schemeClr val="dk1"/>
                          </a:solidFill>
                          <a:latin typeface="Constantia" pitchFamily="18" charset="0"/>
                          <a:ea typeface="+mn-ea"/>
                          <a:cs typeface="+mn-cs"/>
                        </a:rPr>
                        <a:t>Table </a:t>
                      </a:r>
                      <a:r>
                        <a:rPr lang="en-US" sz="2600" b="1" kern="1200" dirty="0" smtClean="0">
                          <a:solidFill>
                            <a:schemeClr val="dk1"/>
                          </a:solidFill>
                          <a:latin typeface="Constantia" pitchFamily="18" charset="0"/>
                          <a:ea typeface="+mn-ea"/>
                          <a:cs typeface="+mn-cs"/>
                        </a:rPr>
                        <a:t>1</a:t>
                      </a:r>
                      <a:r>
                        <a:rPr lang="id-ID" sz="2600" b="1" kern="1200" dirty="0" smtClean="0">
                          <a:solidFill>
                            <a:schemeClr val="dk1"/>
                          </a:solidFill>
                          <a:latin typeface="Constantia" pitchFamily="18" charset="0"/>
                          <a:ea typeface="+mn-ea"/>
                          <a:cs typeface="+mn-cs"/>
                        </a:rPr>
                        <a:t>. </a:t>
                      </a:r>
                      <a:r>
                        <a:rPr lang="id-ID" sz="2600" kern="1200" dirty="0" smtClean="0">
                          <a:solidFill>
                            <a:schemeClr val="dk1"/>
                          </a:solidFill>
                          <a:latin typeface="Constantia" pitchFamily="18" charset="0"/>
                          <a:ea typeface="+mn-ea"/>
                          <a:cs typeface="+mn-cs"/>
                        </a:rPr>
                        <a:t>Least square means (</a:t>
                      </a:r>
                      <a:r>
                        <a:rPr lang="en-US" sz="2600" kern="1200" dirty="0" err="1" smtClean="0">
                          <a:solidFill>
                            <a:schemeClr val="dk1"/>
                          </a:solidFill>
                          <a:latin typeface="Constantia" pitchFamily="18" charset="0"/>
                          <a:ea typeface="+mn-ea"/>
                          <a:cs typeface="+mn-cs"/>
                        </a:rPr>
                        <a:t>ls</a:t>
                      </a:r>
                      <a:r>
                        <a:rPr lang="id-ID" sz="2600" kern="1200" dirty="0" smtClean="0">
                          <a:solidFill>
                            <a:schemeClr val="dk1"/>
                          </a:solidFill>
                          <a:latin typeface="Constantia" pitchFamily="18" charset="0"/>
                          <a:ea typeface="+mn-ea"/>
                          <a:cs typeface="+mn-cs"/>
                        </a:rPr>
                        <a:t>mean ± SE) for </a:t>
                      </a:r>
                      <a:r>
                        <a:rPr lang="en-US" sz="2600" kern="1200" dirty="0" smtClean="0">
                          <a:solidFill>
                            <a:schemeClr val="dk1"/>
                          </a:solidFill>
                          <a:latin typeface="Constantia" pitchFamily="18" charset="0"/>
                          <a:ea typeface="+mn-ea"/>
                          <a:cs typeface="+mn-cs"/>
                        </a:rPr>
                        <a:t>interior egg quality traits</a:t>
                      </a:r>
                      <a:endParaRPr lang="en-US" sz="2200" dirty="0">
                        <a:latin typeface="Constantia" pitchFamily="18" charset="0"/>
                        <a:ea typeface="Times New Roman"/>
                      </a:endParaRPr>
                    </a:p>
                  </a:txBody>
                  <a:tcPr marL="65108" marR="65108" marT="0" marB="0"/>
                </a:tc>
                <a:tc hMerge="1">
                  <a:txBody>
                    <a:bodyPr/>
                    <a:lstStyle/>
                    <a:p>
                      <a:pPr algn="ctr">
                        <a:spcAft>
                          <a:spcPts val="0"/>
                        </a:spcAft>
                      </a:pPr>
                      <a:endParaRPr lang="en-US" sz="2400" dirty="0">
                        <a:latin typeface="Constantia" pitchFamily="18" charset="0"/>
                        <a:ea typeface="Times New Roman"/>
                      </a:endParaRPr>
                    </a:p>
                  </a:txBody>
                  <a:tcPr marL="68580" marR="68580" marT="0" marB="0"/>
                </a:tc>
                <a:tc hMerge="1">
                  <a:txBody>
                    <a:bodyPr/>
                    <a:lstStyle/>
                    <a:p>
                      <a:pPr algn="ctr">
                        <a:spcAft>
                          <a:spcPts val="0"/>
                        </a:spcAft>
                      </a:pPr>
                      <a:endParaRPr lang="en-US" sz="2400" dirty="0">
                        <a:latin typeface="Constantia" pitchFamily="18" charset="0"/>
                        <a:ea typeface="Times New Roman"/>
                      </a:endParaRPr>
                    </a:p>
                  </a:txBody>
                  <a:tcPr marL="68580" marR="68580" marT="0" marB="0"/>
                </a:tc>
                <a:tc hMerge="1">
                  <a:txBody>
                    <a:bodyPr/>
                    <a:lstStyle/>
                    <a:p>
                      <a:endParaRPr lang="en-US"/>
                    </a:p>
                  </a:txBody>
                  <a:tcPr/>
                </a:tc>
                <a:tc hMerge="1">
                  <a:txBody>
                    <a:bodyPr/>
                    <a:lstStyle/>
                    <a:p>
                      <a:pPr algn="ctr">
                        <a:spcAft>
                          <a:spcPts val="0"/>
                        </a:spcAft>
                      </a:pPr>
                      <a:endParaRPr lang="en-US" sz="2400" dirty="0">
                        <a:latin typeface="Constantia" pitchFamily="18" charset="0"/>
                        <a:ea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pPr algn="ctr">
                        <a:spcAft>
                          <a:spcPts val="0"/>
                        </a:spcAft>
                      </a:pPr>
                      <a:endParaRPr lang="en-US" sz="2400" dirty="0">
                        <a:latin typeface="Constantia" pitchFamily="18" charset="0"/>
                        <a:ea typeface="Times New Roman"/>
                      </a:endParaRPr>
                    </a:p>
                  </a:txBody>
                  <a:tcPr marL="68580" marR="68580" marT="0" marB="0"/>
                </a:tc>
              </a:tr>
              <a:tr h="417377">
                <a:tc rowSpan="2">
                  <a:txBody>
                    <a:bodyPr/>
                    <a:lstStyle/>
                    <a:p>
                      <a:pPr algn="ctr">
                        <a:spcAft>
                          <a:spcPts val="0"/>
                        </a:spcAft>
                      </a:pPr>
                      <a:r>
                        <a:rPr lang="en-US" sz="2200" dirty="0">
                          <a:latin typeface="Constantia" pitchFamily="18" charset="0"/>
                        </a:rPr>
                        <a:t>Parameters</a:t>
                      </a:r>
                      <a:endParaRPr lang="en-US" sz="2200" dirty="0">
                        <a:latin typeface="Constantia" pitchFamily="18" charset="0"/>
                        <a:ea typeface="Times New Roman"/>
                      </a:endParaRPr>
                    </a:p>
                  </a:txBody>
                  <a:tcPr marL="65108" marR="65108" marT="0" marB="0" anchor="ctr"/>
                </a:tc>
                <a:tc rowSpan="2">
                  <a:txBody>
                    <a:bodyPr/>
                    <a:lstStyle/>
                    <a:p>
                      <a:pPr algn="ctr">
                        <a:spcAft>
                          <a:spcPts val="0"/>
                        </a:spcAft>
                      </a:pPr>
                      <a:r>
                        <a:rPr lang="en-US" sz="2200" dirty="0">
                          <a:latin typeface="Constantia" pitchFamily="18" charset="0"/>
                        </a:rPr>
                        <a:t>Age </a:t>
                      </a:r>
                      <a:endParaRPr lang="en-US" sz="2200" dirty="0" smtClean="0">
                        <a:latin typeface="Constantia" pitchFamily="18" charset="0"/>
                      </a:endParaRPr>
                    </a:p>
                    <a:p>
                      <a:pPr algn="ctr">
                        <a:spcAft>
                          <a:spcPts val="0"/>
                        </a:spcAft>
                      </a:pPr>
                      <a:r>
                        <a:rPr lang="en-US" sz="2200" dirty="0" smtClean="0">
                          <a:latin typeface="Constantia" pitchFamily="18" charset="0"/>
                        </a:rPr>
                        <a:t>(</a:t>
                      </a:r>
                      <a:r>
                        <a:rPr lang="en-US" sz="2200" dirty="0">
                          <a:latin typeface="Constantia" pitchFamily="18" charset="0"/>
                        </a:rPr>
                        <a:t>weeks)</a:t>
                      </a:r>
                      <a:endParaRPr lang="en-US" sz="2200" dirty="0">
                        <a:latin typeface="Constantia" pitchFamily="18" charset="0"/>
                        <a:ea typeface="Times New Roman"/>
                      </a:endParaRPr>
                    </a:p>
                  </a:txBody>
                  <a:tcPr marL="65108" marR="65108" marT="0" marB="0" anchor="ctr"/>
                </a:tc>
                <a:tc gridSpan="2">
                  <a:txBody>
                    <a:bodyPr/>
                    <a:lstStyle/>
                    <a:p>
                      <a:pPr algn="ctr">
                        <a:spcAft>
                          <a:spcPts val="0"/>
                        </a:spcAft>
                      </a:pPr>
                      <a:r>
                        <a:rPr lang="en-US" sz="2200" dirty="0">
                          <a:latin typeface="Constantia" pitchFamily="18" charset="0"/>
                        </a:rPr>
                        <a:t>Breeds</a:t>
                      </a:r>
                      <a:endParaRPr lang="en-US" sz="2200" dirty="0">
                        <a:latin typeface="Constantia" pitchFamily="18" charset="0"/>
                        <a:ea typeface="Times New Roman"/>
                      </a:endParaRPr>
                    </a:p>
                  </a:txBody>
                  <a:tcPr marL="65108" marR="65108" marT="0" marB="0" anchor="ctr"/>
                </a:tc>
                <a:tc hMerge="1">
                  <a:txBody>
                    <a:bodyPr/>
                    <a:lstStyle/>
                    <a:p>
                      <a:endParaRPr lang="en-US"/>
                    </a:p>
                  </a:txBody>
                  <a:tcPr/>
                </a:tc>
                <a:tc gridSpan="3">
                  <a:txBody>
                    <a:bodyPr/>
                    <a:lstStyle/>
                    <a:p>
                      <a:pPr algn="ctr">
                        <a:spcAft>
                          <a:spcPts val="0"/>
                        </a:spcAft>
                      </a:pPr>
                      <a:r>
                        <a:rPr lang="en-US" sz="2200" dirty="0">
                          <a:latin typeface="Constantia" pitchFamily="18" charset="0"/>
                        </a:rPr>
                        <a:t>Level of signification</a:t>
                      </a:r>
                      <a:endParaRPr lang="en-US" sz="2200" dirty="0">
                        <a:latin typeface="Constantia" pitchFamily="18" charset="0"/>
                        <a:ea typeface="Times New Roman"/>
                      </a:endParaRPr>
                    </a:p>
                  </a:txBody>
                  <a:tcPr marL="65108" marR="65108" marT="0" marB="0" anchor="ctr"/>
                </a:tc>
                <a:tc hMerge="1">
                  <a:txBody>
                    <a:bodyPr/>
                    <a:lstStyle/>
                    <a:p>
                      <a:endParaRPr lang="en-US"/>
                    </a:p>
                  </a:txBody>
                  <a:tcPr/>
                </a:tc>
                <a:tc hMerge="1">
                  <a:txBody>
                    <a:bodyPr/>
                    <a:lstStyle/>
                    <a:p>
                      <a:endParaRPr lang="en-US"/>
                    </a:p>
                  </a:txBody>
                  <a:tcPr/>
                </a:tc>
                <a:tc rowSpan="2">
                  <a:txBody>
                    <a:bodyPr/>
                    <a:lstStyle/>
                    <a:p>
                      <a:pPr algn="ctr">
                        <a:spcAft>
                          <a:spcPts val="0"/>
                        </a:spcAft>
                      </a:pPr>
                      <a:r>
                        <a:rPr lang="en-US" sz="2200" dirty="0">
                          <a:latin typeface="Constantia" pitchFamily="18" charset="0"/>
                        </a:rPr>
                        <a:t>R</a:t>
                      </a:r>
                      <a:r>
                        <a:rPr lang="en-US" sz="2200" baseline="30000" dirty="0">
                          <a:latin typeface="Constantia" pitchFamily="18" charset="0"/>
                        </a:rPr>
                        <a:t>2</a:t>
                      </a:r>
                      <a:endParaRPr lang="en-US" sz="2200" dirty="0">
                        <a:latin typeface="Constantia" pitchFamily="18" charset="0"/>
                        <a:ea typeface="Times New Roman"/>
                      </a:endParaRPr>
                    </a:p>
                  </a:txBody>
                  <a:tcPr marL="65108" marR="65108" marT="0" marB="0" anchor="ctr"/>
                </a:tc>
              </a:tr>
              <a:tr h="539005">
                <a:tc vMerge="1">
                  <a:txBody>
                    <a:bodyPr/>
                    <a:lstStyle/>
                    <a:p>
                      <a:endParaRPr lang="en-US"/>
                    </a:p>
                  </a:txBody>
                  <a:tcPr/>
                </a:tc>
                <a:tc vMerge="1">
                  <a:txBody>
                    <a:bodyPr/>
                    <a:lstStyle/>
                    <a:p>
                      <a:endParaRPr lang="en-US"/>
                    </a:p>
                  </a:txBody>
                  <a:tcPr/>
                </a:tc>
                <a:tc>
                  <a:txBody>
                    <a:bodyPr/>
                    <a:lstStyle/>
                    <a:p>
                      <a:pPr algn="ctr">
                        <a:spcAft>
                          <a:spcPts val="0"/>
                        </a:spcAft>
                      </a:pPr>
                      <a:r>
                        <a:rPr lang="en-US" sz="2200" dirty="0">
                          <a:latin typeface="Constantia" pitchFamily="18" charset="0"/>
                        </a:rPr>
                        <a:t>Mia</a:t>
                      </a:r>
                      <a:endParaRPr lang="en-US" sz="2200" dirty="0">
                        <a:latin typeface="Constantia" pitchFamily="18" charset="0"/>
                        <a:ea typeface="Times New Roman"/>
                      </a:endParaRPr>
                    </a:p>
                  </a:txBody>
                  <a:tcPr marL="65108" marR="65108" marT="0" marB="0" anchor="ctr"/>
                </a:tc>
                <a:tc>
                  <a:txBody>
                    <a:bodyPr/>
                    <a:lstStyle/>
                    <a:p>
                      <a:pPr algn="ctr">
                        <a:spcAft>
                          <a:spcPts val="0"/>
                        </a:spcAft>
                      </a:pPr>
                      <a:r>
                        <a:rPr lang="en-US" sz="2200" dirty="0" err="1">
                          <a:latin typeface="Constantia" pitchFamily="18" charset="0"/>
                        </a:rPr>
                        <a:t>Ri</a:t>
                      </a:r>
                      <a:endParaRPr lang="en-US" sz="2200" dirty="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Age</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dirty="0">
                          <a:latin typeface="Constantia" pitchFamily="18" charset="0"/>
                        </a:rPr>
                        <a:t>Breed</a:t>
                      </a:r>
                      <a:endParaRPr lang="en-US" sz="2200" dirty="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Age*Breed</a:t>
                      </a:r>
                      <a:endParaRPr lang="en-US" sz="2200">
                        <a:latin typeface="Constantia" pitchFamily="18" charset="0"/>
                        <a:ea typeface="Times New Roman"/>
                      </a:endParaRPr>
                    </a:p>
                  </a:txBody>
                  <a:tcPr marL="65108" marR="65108" marT="0" marB="0" anchor="ctr"/>
                </a:tc>
                <a:tc vMerge="1">
                  <a:txBody>
                    <a:bodyPr/>
                    <a:lstStyle/>
                    <a:p>
                      <a:endParaRPr lang="en-US"/>
                    </a:p>
                  </a:txBody>
                  <a:tcPr/>
                </a:tc>
              </a:tr>
              <a:tr h="417377">
                <a:tc rowSpan="2">
                  <a:txBody>
                    <a:bodyPr/>
                    <a:lstStyle/>
                    <a:p>
                      <a:pPr algn="ctr">
                        <a:spcAft>
                          <a:spcPts val="0"/>
                        </a:spcAft>
                      </a:pPr>
                      <a:r>
                        <a:rPr lang="en-US" sz="2200" dirty="0">
                          <a:latin typeface="Constantia" pitchFamily="18" charset="0"/>
                        </a:rPr>
                        <a:t>Egg weight (g)</a:t>
                      </a:r>
                      <a:endParaRPr lang="en-US" sz="2200" dirty="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40</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dirty="0">
                          <a:latin typeface="Constantia" pitchFamily="18" charset="0"/>
                        </a:rPr>
                        <a:t>42.79±0.69</a:t>
                      </a:r>
                      <a:r>
                        <a:rPr lang="en-US" sz="2200" baseline="30000" dirty="0">
                          <a:latin typeface="Constantia" pitchFamily="18" charset="0"/>
                        </a:rPr>
                        <a:t>a</a:t>
                      </a:r>
                      <a:endParaRPr lang="en-US" sz="2200" dirty="0">
                        <a:latin typeface="Constantia" pitchFamily="18" charset="0"/>
                        <a:ea typeface="Times New Roman"/>
                      </a:endParaRPr>
                    </a:p>
                  </a:txBody>
                  <a:tcPr marL="65108" marR="65108" marT="0" marB="0" anchor="ctr"/>
                </a:tc>
                <a:tc>
                  <a:txBody>
                    <a:bodyPr/>
                    <a:lstStyle/>
                    <a:p>
                      <a:pPr algn="ctr">
                        <a:spcAft>
                          <a:spcPts val="0"/>
                        </a:spcAft>
                      </a:pPr>
                      <a:r>
                        <a:rPr lang="en-US" sz="2200" dirty="0">
                          <a:latin typeface="Constantia" pitchFamily="18" charset="0"/>
                        </a:rPr>
                        <a:t>38.79±0.54</a:t>
                      </a:r>
                      <a:r>
                        <a:rPr lang="en-US" sz="2200" baseline="30000" dirty="0">
                          <a:latin typeface="Constantia" pitchFamily="18" charset="0"/>
                        </a:rPr>
                        <a:t>b</a:t>
                      </a:r>
                      <a:endParaRPr lang="en-US" sz="2200" dirty="0">
                        <a:latin typeface="Constantia" pitchFamily="18" charset="0"/>
                        <a:ea typeface="Times New Roman"/>
                      </a:endParaRPr>
                    </a:p>
                  </a:txBody>
                  <a:tcPr marL="65108" marR="65108" marT="0" marB="0" anchor="ctr"/>
                </a:tc>
                <a:tc rowSpan="2">
                  <a:txBody>
                    <a:bodyPr/>
                    <a:lstStyle/>
                    <a:p>
                      <a:pPr algn="ctr">
                        <a:spcAft>
                          <a:spcPts val="0"/>
                        </a:spcAft>
                      </a:pPr>
                      <a:r>
                        <a:rPr lang="en-US" sz="2200" dirty="0">
                          <a:latin typeface="Constantia" pitchFamily="18" charset="0"/>
                        </a:rPr>
                        <a:t>***</a:t>
                      </a:r>
                      <a:endParaRPr lang="en-US" sz="2200" dirty="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0.41</a:t>
                      </a:r>
                      <a:endParaRPr lang="en-US" sz="2200">
                        <a:latin typeface="Constantia" pitchFamily="18" charset="0"/>
                        <a:ea typeface="Times New Roman"/>
                      </a:endParaRPr>
                    </a:p>
                  </a:txBody>
                  <a:tcPr marL="65108" marR="65108" marT="0" marB="0" anchor="ctr"/>
                </a:tc>
              </a:tr>
              <a:tr h="417377">
                <a:tc vMerge="1">
                  <a:txBody>
                    <a:bodyPr/>
                    <a:lstStyle/>
                    <a:p>
                      <a:endParaRPr lang="en-US"/>
                    </a:p>
                  </a:txBody>
                  <a:tcPr/>
                </a:tc>
                <a:tc>
                  <a:txBody>
                    <a:bodyPr/>
                    <a:lstStyle/>
                    <a:p>
                      <a:pPr algn="ctr">
                        <a:spcAft>
                          <a:spcPts val="0"/>
                        </a:spcAft>
                      </a:pPr>
                      <a:r>
                        <a:rPr lang="en-US" sz="2200">
                          <a:latin typeface="Constantia" pitchFamily="18" charset="0"/>
                        </a:rPr>
                        <a:t>60</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46.60±0.69</a:t>
                      </a:r>
                      <a:r>
                        <a:rPr lang="en-US" sz="2200" baseline="30000">
                          <a:latin typeface="Constantia" pitchFamily="18" charset="0"/>
                        </a:rPr>
                        <a:t>a</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45.21±0.60</a:t>
                      </a:r>
                      <a:r>
                        <a:rPr lang="en-US" sz="2200" baseline="30000">
                          <a:latin typeface="Constantia" pitchFamily="18" charset="0"/>
                        </a:rPr>
                        <a:t>b</a:t>
                      </a:r>
                      <a:endParaRPr lang="en-US" sz="2200">
                        <a:latin typeface="Constantia" pitchFamily="18" charset="0"/>
                        <a:ea typeface="Times New Roman"/>
                      </a:endParaRPr>
                    </a:p>
                  </a:txBody>
                  <a:tcPr marL="65108" marR="65108"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17377">
                <a:tc rowSpan="2">
                  <a:txBody>
                    <a:bodyPr/>
                    <a:lstStyle/>
                    <a:p>
                      <a:pPr algn="ctr">
                        <a:spcAft>
                          <a:spcPts val="0"/>
                        </a:spcAft>
                      </a:pPr>
                      <a:r>
                        <a:rPr lang="en-US" sz="2200" dirty="0">
                          <a:latin typeface="Constantia" pitchFamily="18" charset="0"/>
                        </a:rPr>
                        <a:t>Yolk weight (g)</a:t>
                      </a:r>
                      <a:endParaRPr lang="en-US" sz="2200" dirty="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40</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14.08±0.37</a:t>
                      </a:r>
                      <a:r>
                        <a:rPr lang="en-US" sz="2200" baseline="30000">
                          <a:latin typeface="Constantia" pitchFamily="18" charset="0"/>
                        </a:rPr>
                        <a:t>a</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dirty="0">
                          <a:latin typeface="Constantia" pitchFamily="18" charset="0"/>
                        </a:rPr>
                        <a:t>12.32±0.27</a:t>
                      </a:r>
                      <a:r>
                        <a:rPr lang="en-US" sz="2200" baseline="30000" dirty="0">
                          <a:latin typeface="Constantia" pitchFamily="18" charset="0"/>
                        </a:rPr>
                        <a:t>b</a:t>
                      </a:r>
                      <a:endParaRPr lang="en-US" sz="2200" dirty="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dirty="0">
                          <a:latin typeface="Constantia" pitchFamily="18" charset="0"/>
                        </a:rPr>
                        <a:t>***</a:t>
                      </a:r>
                      <a:endParaRPr lang="en-US" sz="2200" dirty="0">
                        <a:latin typeface="Constantia" pitchFamily="18" charset="0"/>
                        <a:ea typeface="Times New Roman"/>
                      </a:endParaRPr>
                    </a:p>
                  </a:txBody>
                  <a:tcPr marL="65108" marR="65108" marT="0" marB="0" anchor="ctr"/>
                </a:tc>
                <a:tc rowSpan="2">
                  <a:txBody>
                    <a:bodyPr/>
                    <a:lstStyle/>
                    <a:p>
                      <a:pPr algn="ctr">
                        <a:spcAft>
                          <a:spcPts val="0"/>
                        </a:spcAft>
                      </a:pPr>
                      <a:r>
                        <a:rPr lang="en-US" sz="2200" dirty="0">
                          <a:latin typeface="Constantia" pitchFamily="18" charset="0"/>
                        </a:rPr>
                        <a:t>ns</a:t>
                      </a:r>
                      <a:endParaRPr lang="en-US" sz="2200" dirty="0">
                        <a:latin typeface="Constantia" pitchFamily="18" charset="0"/>
                        <a:ea typeface="Times New Roman"/>
                      </a:endParaRPr>
                    </a:p>
                  </a:txBody>
                  <a:tcPr marL="65108" marR="65108" marT="0" marB="0" anchor="ctr"/>
                </a:tc>
                <a:tc rowSpan="2">
                  <a:txBody>
                    <a:bodyPr/>
                    <a:lstStyle/>
                    <a:p>
                      <a:pPr algn="ctr">
                        <a:spcAft>
                          <a:spcPts val="0"/>
                        </a:spcAft>
                      </a:pPr>
                      <a:r>
                        <a:rPr lang="en-US" sz="2200" dirty="0">
                          <a:latin typeface="Constantia" pitchFamily="18" charset="0"/>
                        </a:rPr>
                        <a:t>0.33</a:t>
                      </a:r>
                      <a:endParaRPr lang="en-US" sz="2200" dirty="0">
                        <a:latin typeface="Constantia" pitchFamily="18" charset="0"/>
                        <a:ea typeface="Times New Roman"/>
                      </a:endParaRPr>
                    </a:p>
                  </a:txBody>
                  <a:tcPr marL="65108" marR="65108" marT="0" marB="0" anchor="ctr"/>
                </a:tc>
              </a:tr>
              <a:tr h="417377">
                <a:tc vMerge="1">
                  <a:txBody>
                    <a:bodyPr/>
                    <a:lstStyle/>
                    <a:p>
                      <a:endParaRPr lang="en-US"/>
                    </a:p>
                  </a:txBody>
                  <a:tcPr/>
                </a:tc>
                <a:tc>
                  <a:txBody>
                    <a:bodyPr/>
                    <a:lstStyle/>
                    <a:p>
                      <a:pPr algn="ctr">
                        <a:spcAft>
                          <a:spcPts val="0"/>
                        </a:spcAft>
                      </a:pPr>
                      <a:r>
                        <a:rPr lang="en-US" sz="2200">
                          <a:latin typeface="Constantia" pitchFamily="18" charset="0"/>
                        </a:rPr>
                        <a:t>60</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15.76±0.34</a:t>
                      </a:r>
                      <a:r>
                        <a:rPr lang="en-US" sz="2200" baseline="30000">
                          <a:latin typeface="Constantia" pitchFamily="18" charset="0"/>
                        </a:rPr>
                        <a:t>a</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14.67±0.30</a:t>
                      </a:r>
                      <a:r>
                        <a:rPr lang="en-US" sz="2200" baseline="30000">
                          <a:latin typeface="Constantia" pitchFamily="18" charset="0"/>
                        </a:rPr>
                        <a:t>b</a:t>
                      </a:r>
                      <a:endParaRPr lang="en-US" sz="2200">
                        <a:latin typeface="Constantia" pitchFamily="18" charset="0"/>
                        <a:ea typeface="Times New Roman"/>
                      </a:endParaRPr>
                    </a:p>
                  </a:txBody>
                  <a:tcPr marL="65108" marR="65108"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17377">
                <a:tc rowSpan="2">
                  <a:txBody>
                    <a:bodyPr/>
                    <a:lstStyle/>
                    <a:p>
                      <a:pPr algn="ctr">
                        <a:spcAft>
                          <a:spcPts val="0"/>
                        </a:spcAft>
                      </a:pPr>
                      <a:r>
                        <a:rPr lang="en-US" sz="2200">
                          <a:latin typeface="Constantia" pitchFamily="18" charset="0"/>
                        </a:rPr>
                        <a:t>Egg shell weight (g)</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40</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dirty="0">
                          <a:latin typeface="Constantia" pitchFamily="18" charset="0"/>
                        </a:rPr>
                        <a:t>4.21±0.10</a:t>
                      </a:r>
                      <a:r>
                        <a:rPr lang="en-US" sz="2200" baseline="30000" dirty="0">
                          <a:latin typeface="Constantia" pitchFamily="18" charset="0"/>
                        </a:rPr>
                        <a:t>a</a:t>
                      </a:r>
                      <a:endParaRPr lang="en-US" sz="2200" dirty="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3.80±0.08</a:t>
                      </a:r>
                      <a:r>
                        <a:rPr lang="en-US" sz="2200" baseline="30000">
                          <a:latin typeface="Constantia" pitchFamily="18" charset="0"/>
                        </a:rPr>
                        <a:t>b</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ns</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0.45</a:t>
                      </a:r>
                      <a:endParaRPr lang="en-US" sz="2200">
                        <a:latin typeface="Constantia" pitchFamily="18" charset="0"/>
                        <a:ea typeface="Times New Roman"/>
                      </a:endParaRPr>
                    </a:p>
                  </a:txBody>
                  <a:tcPr marL="65108" marR="65108" marT="0" marB="0" anchor="ctr"/>
                </a:tc>
              </a:tr>
              <a:tr h="417377">
                <a:tc vMerge="1">
                  <a:txBody>
                    <a:bodyPr/>
                    <a:lstStyle/>
                    <a:p>
                      <a:endParaRPr lang="en-US"/>
                    </a:p>
                  </a:txBody>
                  <a:tcPr/>
                </a:tc>
                <a:tc>
                  <a:txBody>
                    <a:bodyPr/>
                    <a:lstStyle/>
                    <a:p>
                      <a:pPr algn="ctr">
                        <a:spcAft>
                          <a:spcPts val="0"/>
                        </a:spcAft>
                      </a:pPr>
                      <a:r>
                        <a:rPr lang="en-US" sz="2200">
                          <a:latin typeface="Constantia" pitchFamily="18" charset="0"/>
                        </a:rPr>
                        <a:t>60</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5.08±0.10</a:t>
                      </a:r>
                      <a:r>
                        <a:rPr lang="en-US" sz="2200" baseline="30000">
                          <a:latin typeface="Constantia" pitchFamily="18" charset="0"/>
                        </a:rPr>
                        <a:t>a</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dirty="0">
                          <a:latin typeface="Constantia" pitchFamily="18" charset="0"/>
                        </a:rPr>
                        <a:t>4.59±0.08</a:t>
                      </a:r>
                      <a:r>
                        <a:rPr lang="en-US" sz="2200" baseline="30000" dirty="0">
                          <a:latin typeface="Constantia" pitchFamily="18" charset="0"/>
                        </a:rPr>
                        <a:t>b</a:t>
                      </a:r>
                      <a:endParaRPr lang="en-US" sz="2200" dirty="0">
                        <a:latin typeface="Constantia" pitchFamily="18" charset="0"/>
                        <a:ea typeface="Times New Roman"/>
                      </a:endParaRPr>
                    </a:p>
                  </a:txBody>
                  <a:tcPr marL="65108" marR="65108"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17377">
                <a:tc rowSpan="2">
                  <a:txBody>
                    <a:bodyPr/>
                    <a:lstStyle/>
                    <a:p>
                      <a:pPr algn="ctr">
                        <a:spcAft>
                          <a:spcPts val="0"/>
                        </a:spcAft>
                      </a:pPr>
                      <a:r>
                        <a:rPr lang="en-US" sz="2200" dirty="0">
                          <a:latin typeface="Constantia" pitchFamily="18" charset="0"/>
                        </a:rPr>
                        <a:t>Albumen weight (g)</a:t>
                      </a:r>
                      <a:endParaRPr lang="en-US" sz="2200" dirty="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40</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24.23±0.68</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22.73±0.51</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dirty="0">
                          <a:latin typeface="Constantia" pitchFamily="18" charset="0"/>
                        </a:rPr>
                        <a:t>***</a:t>
                      </a:r>
                      <a:endParaRPr lang="en-US" sz="2200" dirty="0">
                        <a:latin typeface="Constantia" pitchFamily="18" charset="0"/>
                        <a:ea typeface="Times New Roman"/>
                      </a:endParaRPr>
                    </a:p>
                  </a:txBody>
                  <a:tcPr marL="65108" marR="65108" marT="0" marB="0" anchor="ctr"/>
                </a:tc>
                <a:tc rowSpan="2">
                  <a:txBody>
                    <a:bodyPr/>
                    <a:lstStyle/>
                    <a:p>
                      <a:pPr algn="ctr">
                        <a:spcAft>
                          <a:spcPts val="0"/>
                        </a:spcAft>
                      </a:pPr>
                      <a:r>
                        <a:rPr lang="en-US" sz="2200" dirty="0">
                          <a:latin typeface="Constantia" pitchFamily="18" charset="0"/>
                        </a:rPr>
                        <a:t>ns</a:t>
                      </a:r>
                      <a:endParaRPr lang="en-US" sz="2200" dirty="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ns</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0.15</a:t>
                      </a:r>
                      <a:endParaRPr lang="en-US" sz="2200">
                        <a:latin typeface="Constantia" pitchFamily="18" charset="0"/>
                        <a:ea typeface="Times New Roman"/>
                      </a:endParaRPr>
                    </a:p>
                  </a:txBody>
                  <a:tcPr marL="65108" marR="65108" marT="0" marB="0" anchor="ctr"/>
                </a:tc>
              </a:tr>
              <a:tr h="417377">
                <a:tc vMerge="1">
                  <a:txBody>
                    <a:bodyPr/>
                    <a:lstStyle/>
                    <a:p>
                      <a:endParaRPr lang="en-US"/>
                    </a:p>
                  </a:txBody>
                  <a:tcPr/>
                </a:tc>
                <a:tc>
                  <a:txBody>
                    <a:bodyPr/>
                    <a:lstStyle/>
                    <a:p>
                      <a:pPr algn="ctr">
                        <a:spcAft>
                          <a:spcPts val="0"/>
                        </a:spcAft>
                      </a:pPr>
                      <a:r>
                        <a:rPr lang="en-US" sz="2200">
                          <a:latin typeface="Constantia" pitchFamily="18" charset="0"/>
                        </a:rPr>
                        <a:t>60</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25.76±0.63</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dirty="0">
                          <a:latin typeface="Constantia" pitchFamily="18" charset="0"/>
                        </a:rPr>
                        <a:t>26.04±0.56</a:t>
                      </a:r>
                      <a:endParaRPr lang="en-US" sz="2200" dirty="0">
                        <a:latin typeface="Constantia" pitchFamily="18" charset="0"/>
                        <a:ea typeface="Times New Roman"/>
                      </a:endParaRPr>
                    </a:p>
                  </a:txBody>
                  <a:tcPr marL="65108" marR="65108"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17377">
                <a:tc rowSpan="2">
                  <a:txBody>
                    <a:bodyPr/>
                    <a:lstStyle/>
                    <a:p>
                      <a:pPr algn="ctr">
                        <a:spcAft>
                          <a:spcPts val="0"/>
                        </a:spcAft>
                      </a:pPr>
                      <a:r>
                        <a:rPr lang="en-US" sz="2200" dirty="0">
                          <a:latin typeface="Constantia" pitchFamily="18" charset="0"/>
                        </a:rPr>
                        <a:t>% Albumen</a:t>
                      </a:r>
                      <a:endParaRPr lang="en-US" sz="2200" dirty="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40</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56.90±0.83</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58.22±0.62</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ns</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ns</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dirty="0">
                          <a:latin typeface="Constantia" pitchFamily="18" charset="0"/>
                        </a:rPr>
                        <a:t>0.74</a:t>
                      </a:r>
                      <a:endParaRPr lang="en-US" sz="2200" dirty="0">
                        <a:latin typeface="Constantia" pitchFamily="18" charset="0"/>
                        <a:ea typeface="Times New Roman"/>
                      </a:endParaRPr>
                    </a:p>
                  </a:txBody>
                  <a:tcPr marL="65108" marR="65108" marT="0" marB="0" anchor="ctr"/>
                </a:tc>
              </a:tr>
              <a:tr h="417377">
                <a:tc vMerge="1">
                  <a:txBody>
                    <a:bodyPr/>
                    <a:lstStyle/>
                    <a:p>
                      <a:endParaRPr lang="en-US"/>
                    </a:p>
                  </a:txBody>
                  <a:tcPr/>
                </a:tc>
                <a:tc>
                  <a:txBody>
                    <a:bodyPr/>
                    <a:lstStyle/>
                    <a:p>
                      <a:pPr algn="ctr">
                        <a:spcAft>
                          <a:spcPts val="0"/>
                        </a:spcAft>
                      </a:pPr>
                      <a:r>
                        <a:rPr lang="en-US" sz="2200">
                          <a:latin typeface="Constantia" pitchFamily="18" charset="0"/>
                        </a:rPr>
                        <a:t>60</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55.03±0.77</a:t>
                      </a:r>
                      <a:r>
                        <a:rPr lang="en-US" sz="2200" baseline="30000">
                          <a:latin typeface="Constantia" pitchFamily="18" charset="0"/>
                        </a:rPr>
                        <a:t>a</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57.43±0.68</a:t>
                      </a:r>
                      <a:r>
                        <a:rPr lang="en-US" sz="2200" baseline="30000">
                          <a:latin typeface="Constantia" pitchFamily="18" charset="0"/>
                        </a:rPr>
                        <a:t>b</a:t>
                      </a:r>
                      <a:endParaRPr lang="en-US" sz="2200">
                        <a:latin typeface="Constantia" pitchFamily="18" charset="0"/>
                        <a:ea typeface="Times New Roman"/>
                      </a:endParaRPr>
                    </a:p>
                  </a:txBody>
                  <a:tcPr marL="65108" marR="65108"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17377">
                <a:tc rowSpan="2">
                  <a:txBody>
                    <a:bodyPr/>
                    <a:lstStyle/>
                    <a:p>
                      <a:pPr algn="ctr">
                        <a:spcAft>
                          <a:spcPts val="0"/>
                        </a:spcAft>
                      </a:pPr>
                      <a:r>
                        <a:rPr lang="en-US" sz="2200">
                          <a:latin typeface="Constantia" pitchFamily="18" charset="0"/>
                        </a:rPr>
                        <a:t>% Yolk</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40</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33.20±0.78</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31.82±0.58</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dirty="0">
                          <a:latin typeface="Constantia" pitchFamily="18" charset="0"/>
                        </a:rPr>
                        <a:t>ns</a:t>
                      </a:r>
                      <a:endParaRPr lang="en-US" sz="2200" dirty="0">
                        <a:latin typeface="Constantia" pitchFamily="18" charset="0"/>
                        <a:ea typeface="Times New Roman"/>
                      </a:endParaRPr>
                    </a:p>
                  </a:txBody>
                  <a:tcPr marL="65108" marR="65108" marT="0" marB="0" anchor="ctr"/>
                </a:tc>
                <a:tc rowSpan="2">
                  <a:txBody>
                    <a:bodyPr/>
                    <a:lstStyle/>
                    <a:p>
                      <a:pPr algn="ctr">
                        <a:spcAft>
                          <a:spcPts val="0"/>
                        </a:spcAft>
                      </a:pPr>
                      <a:r>
                        <a:rPr lang="en-US" sz="2200" dirty="0">
                          <a:latin typeface="Constantia" pitchFamily="18" charset="0"/>
                        </a:rPr>
                        <a:t>*</a:t>
                      </a:r>
                      <a:endParaRPr lang="en-US" sz="2200" dirty="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ns</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0.04</a:t>
                      </a:r>
                      <a:endParaRPr lang="en-US" sz="2200">
                        <a:latin typeface="Constantia" pitchFamily="18" charset="0"/>
                        <a:ea typeface="Times New Roman"/>
                      </a:endParaRPr>
                    </a:p>
                  </a:txBody>
                  <a:tcPr marL="65108" marR="65108" marT="0" marB="0" anchor="ctr"/>
                </a:tc>
              </a:tr>
              <a:tr h="417377">
                <a:tc vMerge="1">
                  <a:txBody>
                    <a:bodyPr/>
                    <a:lstStyle/>
                    <a:p>
                      <a:endParaRPr lang="en-US"/>
                    </a:p>
                  </a:txBody>
                  <a:tcPr/>
                </a:tc>
                <a:tc>
                  <a:txBody>
                    <a:bodyPr/>
                    <a:lstStyle/>
                    <a:p>
                      <a:pPr algn="ctr">
                        <a:spcAft>
                          <a:spcPts val="0"/>
                        </a:spcAft>
                      </a:pPr>
                      <a:r>
                        <a:rPr lang="en-US" sz="2200">
                          <a:latin typeface="Constantia" pitchFamily="18" charset="0"/>
                        </a:rPr>
                        <a:t>60</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34.08±0.73</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32.45±0.65</a:t>
                      </a:r>
                      <a:endParaRPr lang="en-US" sz="2200">
                        <a:latin typeface="Constantia" pitchFamily="18" charset="0"/>
                        <a:ea typeface="Times New Roman"/>
                      </a:endParaRPr>
                    </a:p>
                  </a:txBody>
                  <a:tcPr marL="65108" marR="65108"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17377">
                <a:tc rowSpan="2">
                  <a:txBody>
                    <a:bodyPr/>
                    <a:lstStyle/>
                    <a:p>
                      <a:pPr algn="ctr">
                        <a:spcAft>
                          <a:spcPts val="0"/>
                        </a:spcAft>
                      </a:pPr>
                      <a:r>
                        <a:rPr lang="en-US" sz="2200" dirty="0">
                          <a:latin typeface="Constantia" pitchFamily="18" charset="0"/>
                        </a:rPr>
                        <a:t>% Egg shell</a:t>
                      </a:r>
                      <a:endParaRPr lang="en-US" sz="2200" dirty="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40</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9.86±0.18</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9.83±0.14</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0.14</a:t>
                      </a:r>
                      <a:endParaRPr lang="en-US" sz="2200">
                        <a:latin typeface="Constantia" pitchFamily="18" charset="0"/>
                        <a:ea typeface="Times New Roman"/>
                      </a:endParaRPr>
                    </a:p>
                  </a:txBody>
                  <a:tcPr marL="65108" marR="65108" marT="0" marB="0" anchor="ctr"/>
                </a:tc>
              </a:tr>
              <a:tr h="417377">
                <a:tc vMerge="1">
                  <a:txBody>
                    <a:bodyPr/>
                    <a:lstStyle/>
                    <a:p>
                      <a:endParaRPr lang="en-US"/>
                    </a:p>
                  </a:txBody>
                  <a:tcPr/>
                </a:tc>
                <a:tc>
                  <a:txBody>
                    <a:bodyPr/>
                    <a:lstStyle/>
                    <a:p>
                      <a:pPr algn="ctr">
                        <a:spcAft>
                          <a:spcPts val="0"/>
                        </a:spcAft>
                      </a:pPr>
                      <a:r>
                        <a:rPr lang="en-US" sz="2200">
                          <a:latin typeface="Constantia" pitchFamily="18" charset="0"/>
                        </a:rPr>
                        <a:t>60</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10.90±0.18</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10.15±0.16</a:t>
                      </a:r>
                      <a:endParaRPr lang="en-US" sz="2200">
                        <a:latin typeface="Constantia" pitchFamily="18" charset="0"/>
                        <a:ea typeface="Times New Roman"/>
                      </a:endParaRPr>
                    </a:p>
                  </a:txBody>
                  <a:tcPr marL="65108" marR="65108"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17377">
                <a:tc rowSpan="2">
                  <a:txBody>
                    <a:bodyPr/>
                    <a:lstStyle/>
                    <a:p>
                      <a:pPr algn="ctr">
                        <a:spcAft>
                          <a:spcPts val="0"/>
                        </a:spcAft>
                      </a:pPr>
                      <a:r>
                        <a:rPr lang="en-US" sz="2200" dirty="0">
                          <a:latin typeface="Constantia" pitchFamily="18" charset="0"/>
                        </a:rPr>
                        <a:t>Y:A ratio (%)</a:t>
                      </a:r>
                      <a:endParaRPr lang="en-US" sz="2200" dirty="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40</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0.58±0.02</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0.55±0.01</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ns</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ns</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0.10</a:t>
                      </a:r>
                      <a:endParaRPr lang="en-US" sz="2200">
                        <a:latin typeface="Constantia" pitchFamily="18" charset="0"/>
                        <a:ea typeface="Times New Roman"/>
                      </a:endParaRPr>
                    </a:p>
                  </a:txBody>
                  <a:tcPr marL="65108" marR="65108" marT="0" marB="0" anchor="ctr"/>
                </a:tc>
              </a:tr>
              <a:tr h="417377">
                <a:tc vMerge="1">
                  <a:txBody>
                    <a:bodyPr/>
                    <a:lstStyle/>
                    <a:p>
                      <a:endParaRPr lang="en-US"/>
                    </a:p>
                  </a:txBody>
                  <a:tcPr/>
                </a:tc>
                <a:tc>
                  <a:txBody>
                    <a:bodyPr/>
                    <a:lstStyle/>
                    <a:p>
                      <a:pPr algn="ctr">
                        <a:spcAft>
                          <a:spcPts val="0"/>
                        </a:spcAft>
                      </a:pPr>
                      <a:r>
                        <a:rPr lang="en-US" sz="2200">
                          <a:latin typeface="Constantia" pitchFamily="18" charset="0"/>
                        </a:rPr>
                        <a:t>60</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0.64±0.02</a:t>
                      </a:r>
                      <a:r>
                        <a:rPr lang="en-US" sz="2200" baseline="30000">
                          <a:latin typeface="Constantia" pitchFamily="18" charset="0"/>
                        </a:rPr>
                        <a:t>a</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dirty="0">
                          <a:latin typeface="Constantia" pitchFamily="18" charset="0"/>
                        </a:rPr>
                        <a:t>0.57±0.02</a:t>
                      </a:r>
                      <a:r>
                        <a:rPr lang="en-US" sz="2200" baseline="30000" dirty="0">
                          <a:latin typeface="Constantia" pitchFamily="18" charset="0"/>
                        </a:rPr>
                        <a:t>b</a:t>
                      </a:r>
                      <a:endParaRPr lang="en-US" sz="2200" dirty="0">
                        <a:latin typeface="Constantia" pitchFamily="18" charset="0"/>
                        <a:ea typeface="Times New Roman"/>
                      </a:endParaRPr>
                    </a:p>
                  </a:txBody>
                  <a:tcPr marL="65108" marR="65108"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17377">
                <a:tc rowSpan="2">
                  <a:txBody>
                    <a:bodyPr/>
                    <a:lstStyle/>
                    <a:p>
                      <a:pPr algn="ctr">
                        <a:spcAft>
                          <a:spcPts val="0"/>
                        </a:spcAft>
                      </a:pPr>
                      <a:r>
                        <a:rPr lang="en-US" sz="2200" dirty="0">
                          <a:latin typeface="Constantia" pitchFamily="18" charset="0"/>
                        </a:rPr>
                        <a:t>Albumen height </a:t>
                      </a:r>
                      <a:r>
                        <a:rPr lang="en-US" sz="2200" dirty="0" smtClean="0">
                          <a:latin typeface="Constantia" pitchFamily="18" charset="0"/>
                        </a:rPr>
                        <a:t>(</a:t>
                      </a:r>
                      <a:r>
                        <a:rPr lang="en-US" sz="2200" dirty="0">
                          <a:latin typeface="Constantia" pitchFamily="18" charset="0"/>
                        </a:rPr>
                        <a:t>.01mm)</a:t>
                      </a:r>
                      <a:endParaRPr lang="en-US" sz="2200" dirty="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40</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5.51±0.25</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5.67±0.20</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ns</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ns</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0.06</a:t>
                      </a:r>
                      <a:endParaRPr lang="en-US" sz="2200">
                        <a:latin typeface="Constantia" pitchFamily="18" charset="0"/>
                        <a:ea typeface="Times New Roman"/>
                      </a:endParaRPr>
                    </a:p>
                  </a:txBody>
                  <a:tcPr marL="65108" marR="65108" marT="0" marB="0" anchor="ctr"/>
                </a:tc>
              </a:tr>
              <a:tr h="456883">
                <a:tc vMerge="1">
                  <a:txBody>
                    <a:bodyPr/>
                    <a:lstStyle/>
                    <a:p>
                      <a:endParaRPr lang="en-US"/>
                    </a:p>
                  </a:txBody>
                  <a:tcPr/>
                </a:tc>
                <a:tc>
                  <a:txBody>
                    <a:bodyPr/>
                    <a:lstStyle/>
                    <a:p>
                      <a:pPr algn="ctr">
                        <a:spcAft>
                          <a:spcPts val="0"/>
                        </a:spcAft>
                      </a:pPr>
                      <a:r>
                        <a:rPr lang="en-US" sz="2200">
                          <a:latin typeface="Constantia" pitchFamily="18" charset="0"/>
                        </a:rPr>
                        <a:t>60</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dirty="0">
                          <a:latin typeface="Constantia" pitchFamily="18" charset="0"/>
                        </a:rPr>
                        <a:t>4.78±0.25</a:t>
                      </a:r>
                      <a:endParaRPr lang="en-US" sz="2200" dirty="0">
                        <a:latin typeface="Constantia" pitchFamily="18" charset="0"/>
                        <a:ea typeface="Times New Roman"/>
                      </a:endParaRPr>
                    </a:p>
                  </a:txBody>
                  <a:tcPr marL="65108" marR="65108" marT="0" marB="0" anchor="ctr"/>
                </a:tc>
                <a:tc>
                  <a:txBody>
                    <a:bodyPr/>
                    <a:lstStyle/>
                    <a:p>
                      <a:pPr algn="ctr">
                        <a:spcAft>
                          <a:spcPts val="0"/>
                        </a:spcAft>
                      </a:pPr>
                      <a:r>
                        <a:rPr lang="en-US" sz="2200" dirty="0">
                          <a:latin typeface="Constantia" pitchFamily="18" charset="0"/>
                        </a:rPr>
                        <a:t>5.27±0.22</a:t>
                      </a:r>
                      <a:endParaRPr lang="en-US" sz="2200" dirty="0">
                        <a:latin typeface="Constantia" pitchFamily="18" charset="0"/>
                        <a:ea typeface="Times New Roman"/>
                      </a:endParaRPr>
                    </a:p>
                  </a:txBody>
                  <a:tcPr marL="65108" marR="65108"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17377">
                <a:tc rowSpan="2">
                  <a:txBody>
                    <a:bodyPr/>
                    <a:lstStyle/>
                    <a:p>
                      <a:pPr algn="ctr">
                        <a:spcAft>
                          <a:spcPts val="0"/>
                        </a:spcAft>
                      </a:pPr>
                      <a:r>
                        <a:rPr lang="en-US" sz="2200">
                          <a:latin typeface="Constantia" pitchFamily="18" charset="0"/>
                        </a:rPr>
                        <a:t>Haugh’s units</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40</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78.92±1.75</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80.88±1.36</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ns</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0.10</a:t>
                      </a:r>
                      <a:endParaRPr lang="en-US" sz="2200">
                        <a:latin typeface="Constantia" pitchFamily="18" charset="0"/>
                        <a:ea typeface="Times New Roman"/>
                      </a:endParaRPr>
                    </a:p>
                  </a:txBody>
                  <a:tcPr marL="65108" marR="65108" marT="0" marB="0" anchor="ctr"/>
                </a:tc>
              </a:tr>
              <a:tr h="417377">
                <a:tc vMerge="1">
                  <a:txBody>
                    <a:bodyPr/>
                    <a:lstStyle/>
                    <a:p>
                      <a:endParaRPr lang="en-US"/>
                    </a:p>
                  </a:txBody>
                  <a:tcPr/>
                </a:tc>
                <a:tc>
                  <a:txBody>
                    <a:bodyPr/>
                    <a:lstStyle/>
                    <a:p>
                      <a:pPr algn="ctr">
                        <a:spcAft>
                          <a:spcPts val="0"/>
                        </a:spcAft>
                      </a:pPr>
                      <a:r>
                        <a:rPr lang="en-US" sz="2200">
                          <a:latin typeface="Constantia" pitchFamily="18" charset="0"/>
                        </a:rPr>
                        <a:t>60</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72.49±1.72</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76.14±1.51</a:t>
                      </a:r>
                      <a:endParaRPr lang="en-US" sz="2200">
                        <a:latin typeface="Constantia" pitchFamily="18" charset="0"/>
                        <a:ea typeface="Times New Roman"/>
                      </a:endParaRPr>
                    </a:p>
                  </a:txBody>
                  <a:tcPr marL="65108" marR="65108"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17377">
                <a:tc rowSpan="2">
                  <a:txBody>
                    <a:bodyPr/>
                    <a:lstStyle/>
                    <a:p>
                      <a:pPr algn="ctr">
                        <a:spcAft>
                          <a:spcPts val="0"/>
                        </a:spcAft>
                      </a:pPr>
                      <a:r>
                        <a:rPr lang="en-US" sz="2200" dirty="0">
                          <a:latin typeface="Constantia" pitchFamily="18" charset="0"/>
                        </a:rPr>
                        <a:t>Yolk diameter (mm)</a:t>
                      </a:r>
                      <a:endParaRPr lang="en-US" sz="2200" dirty="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40</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39.12±0.40</a:t>
                      </a:r>
                      <a:r>
                        <a:rPr lang="en-US" sz="2200" baseline="30000">
                          <a:latin typeface="Constantia" pitchFamily="18" charset="0"/>
                        </a:rPr>
                        <a:t>a</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36.53±0.30</a:t>
                      </a:r>
                      <a:r>
                        <a:rPr lang="en-US" sz="2200" baseline="30000">
                          <a:latin typeface="Constantia" pitchFamily="18" charset="0"/>
                        </a:rPr>
                        <a:t>b</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dirty="0">
                          <a:latin typeface="Constantia" pitchFamily="18" charset="0"/>
                        </a:rPr>
                        <a:t>***</a:t>
                      </a:r>
                      <a:endParaRPr lang="en-US" sz="2200" dirty="0">
                        <a:latin typeface="Constantia" pitchFamily="18" charset="0"/>
                        <a:ea typeface="Times New Roman"/>
                      </a:endParaRPr>
                    </a:p>
                  </a:txBody>
                  <a:tcPr marL="65108" marR="65108" marT="0" marB="0" anchor="ctr"/>
                </a:tc>
                <a:tc rowSpan="2">
                  <a:txBody>
                    <a:bodyPr/>
                    <a:lstStyle/>
                    <a:p>
                      <a:pPr algn="ctr">
                        <a:spcAft>
                          <a:spcPts val="0"/>
                        </a:spcAft>
                      </a:pPr>
                      <a:r>
                        <a:rPr lang="en-US" sz="2200" dirty="0">
                          <a:latin typeface="Constantia" pitchFamily="18" charset="0"/>
                        </a:rPr>
                        <a:t>*</a:t>
                      </a:r>
                      <a:endParaRPr lang="en-US" sz="2200" dirty="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0.23</a:t>
                      </a:r>
                      <a:endParaRPr lang="en-US" sz="2200">
                        <a:latin typeface="Constantia" pitchFamily="18" charset="0"/>
                        <a:ea typeface="Times New Roman"/>
                      </a:endParaRPr>
                    </a:p>
                  </a:txBody>
                  <a:tcPr marL="65108" marR="65108" marT="0" marB="0" anchor="ctr"/>
                </a:tc>
              </a:tr>
              <a:tr h="417377">
                <a:tc vMerge="1">
                  <a:txBody>
                    <a:bodyPr/>
                    <a:lstStyle/>
                    <a:p>
                      <a:endParaRPr lang="en-US"/>
                    </a:p>
                  </a:txBody>
                  <a:tcPr/>
                </a:tc>
                <a:tc>
                  <a:txBody>
                    <a:bodyPr/>
                    <a:lstStyle/>
                    <a:p>
                      <a:pPr algn="ctr">
                        <a:spcAft>
                          <a:spcPts val="0"/>
                        </a:spcAft>
                      </a:pPr>
                      <a:r>
                        <a:rPr lang="en-US" sz="2200">
                          <a:latin typeface="Constantia" pitchFamily="18" charset="0"/>
                        </a:rPr>
                        <a:t>60</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39.05±0.37</a:t>
                      </a:r>
                      <a:r>
                        <a:rPr lang="en-US" sz="2200" baseline="30000">
                          <a:latin typeface="Constantia" pitchFamily="18" charset="0"/>
                        </a:rPr>
                        <a:t>a</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dirty="0">
                          <a:latin typeface="Constantia" pitchFamily="18" charset="0"/>
                        </a:rPr>
                        <a:t>38.13±0.32</a:t>
                      </a:r>
                      <a:r>
                        <a:rPr lang="en-US" sz="2200" baseline="30000" dirty="0">
                          <a:latin typeface="Constantia" pitchFamily="18" charset="0"/>
                        </a:rPr>
                        <a:t>b</a:t>
                      </a:r>
                      <a:endParaRPr lang="en-US" sz="2200" dirty="0">
                        <a:latin typeface="Constantia" pitchFamily="18" charset="0"/>
                        <a:ea typeface="Times New Roman"/>
                      </a:endParaRPr>
                    </a:p>
                  </a:txBody>
                  <a:tcPr marL="65108" marR="65108"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17377">
                <a:tc rowSpan="2">
                  <a:txBody>
                    <a:bodyPr/>
                    <a:lstStyle/>
                    <a:p>
                      <a:pPr algn="ctr">
                        <a:spcAft>
                          <a:spcPts val="0"/>
                        </a:spcAft>
                      </a:pPr>
                      <a:r>
                        <a:rPr lang="en-US" sz="2200" dirty="0">
                          <a:latin typeface="Constantia" pitchFamily="18" charset="0"/>
                        </a:rPr>
                        <a:t>Yolk coloration </a:t>
                      </a:r>
                      <a:endParaRPr lang="en-US" sz="2200" dirty="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40</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10.89±0.18</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10.55±0.13</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ns</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dirty="0">
                          <a:latin typeface="Constantia" pitchFamily="18" charset="0"/>
                        </a:rPr>
                        <a:t>0.10</a:t>
                      </a:r>
                      <a:endParaRPr lang="en-US" sz="2200" dirty="0">
                        <a:latin typeface="Constantia" pitchFamily="18" charset="0"/>
                        <a:ea typeface="Times New Roman"/>
                      </a:endParaRPr>
                    </a:p>
                  </a:txBody>
                  <a:tcPr marL="65108" marR="65108" marT="0" marB="0" anchor="ctr"/>
                </a:tc>
              </a:tr>
              <a:tr h="417377">
                <a:tc vMerge="1">
                  <a:txBody>
                    <a:bodyPr/>
                    <a:lstStyle/>
                    <a:p>
                      <a:endParaRPr lang="en-US"/>
                    </a:p>
                  </a:txBody>
                  <a:tcPr/>
                </a:tc>
                <a:tc>
                  <a:txBody>
                    <a:bodyPr/>
                    <a:lstStyle/>
                    <a:p>
                      <a:pPr algn="ctr">
                        <a:spcAft>
                          <a:spcPts val="0"/>
                        </a:spcAft>
                      </a:pPr>
                      <a:r>
                        <a:rPr lang="en-US" sz="2200" dirty="0">
                          <a:latin typeface="Constantia" pitchFamily="18" charset="0"/>
                        </a:rPr>
                        <a:t>60</a:t>
                      </a:r>
                      <a:endParaRPr lang="en-US" sz="2200" dirty="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10.72±0.17</a:t>
                      </a:r>
                      <a:r>
                        <a:rPr lang="en-US" sz="2200" baseline="30000">
                          <a:latin typeface="Constantia" pitchFamily="18" charset="0"/>
                        </a:rPr>
                        <a:t>a</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dirty="0">
                          <a:latin typeface="Constantia" pitchFamily="18" charset="0"/>
                        </a:rPr>
                        <a:t>10.08±0.15</a:t>
                      </a:r>
                      <a:r>
                        <a:rPr lang="en-US" sz="2200" baseline="30000" dirty="0">
                          <a:latin typeface="Constantia" pitchFamily="18" charset="0"/>
                        </a:rPr>
                        <a:t>b</a:t>
                      </a:r>
                      <a:endParaRPr lang="en-US" sz="2200" dirty="0">
                        <a:latin typeface="Constantia" pitchFamily="18" charset="0"/>
                        <a:ea typeface="Times New Roman"/>
                      </a:endParaRPr>
                    </a:p>
                  </a:txBody>
                  <a:tcPr marL="65108" marR="65108"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graphicFrame>
        <p:nvGraphicFramePr>
          <p:cNvPr id="74" name="Tableau 73"/>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51996013"/>
              </p:ext>
            </p:extLst>
          </p:nvPr>
        </p:nvGraphicFramePr>
        <p:xfrm>
          <a:off x="624710" y="22769589"/>
          <a:ext cx="13181778" cy="4358640"/>
        </p:xfrm>
        <a:graphic>
          <a:graphicData uri="http://schemas.openxmlformats.org/drawingml/2006/table">
            <a:tbl>
              <a:tblPr>
                <a:tableStyleId>{3C2FFA5D-87B4-456A-9821-1D502468CF0F}</a:tableStyleId>
              </a:tblPr>
              <a:tblGrid>
                <a:gridCol w="2804855"/>
                <a:gridCol w="1729487"/>
                <a:gridCol w="1742836"/>
                <a:gridCol w="1742836"/>
                <a:gridCol w="970056"/>
                <a:gridCol w="1558912"/>
                <a:gridCol w="1558912"/>
                <a:gridCol w="1073884"/>
              </a:tblGrid>
              <a:tr h="311022">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2200" b="1" kern="1200" dirty="0" smtClean="0">
                          <a:solidFill>
                            <a:schemeClr val="dk1"/>
                          </a:solidFill>
                          <a:latin typeface="Constantia" pitchFamily="18" charset="0"/>
                          <a:ea typeface="+mn-ea"/>
                          <a:cs typeface="+mn-cs"/>
                        </a:rPr>
                        <a:t>Table </a:t>
                      </a:r>
                      <a:r>
                        <a:rPr lang="en-US" sz="2200" b="1" kern="1200" dirty="0" smtClean="0">
                          <a:solidFill>
                            <a:schemeClr val="dk1"/>
                          </a:solidFill>
                          <a:latin typeface="Constantia" pitchFamily="18" charset="0"/>
                          <a:ea typeface="+mn-ea"/>
                          <a:cs typeface="+mn-cs"/>
                        </a:rPr>
                        <a:t>2</a:t>
                      </a:r>
                      <a:r>
                        <a:rPr lang="id-ID" sz="2200" b="1" kern="1200" dirty="0" smtClean="0">
                          <a:solidFill>
                            <a:schemeClr val="dk1"/>
                          </a:solidFill>
                          <a:latin typeface="Constantia" pitchFamily="18" charset="0"/>
                          <a:ea typeface="+mn-ea"/>
                          <a:cs typeface="+mn-cs"/>
                        </a:rPr>
                        <a:t>. </a:t>
                      </a:r>
                      <a:r>
                        <a:rPr lang="en-US" sz="2200" kern="1200" dirty="0" smtClean="0">
                          <a:solidFill>
                            <a:schemeClr val="dk1"/>
                          </a:solidFill>
                          <a:latin typeface="Constantia" pitchFamily="18" charset="0"/>
                          <a:ea typeface="+mn-ea"/>
                          <a:cs typeface="+mn-cs"/>
                        </a:rPr>
                        <a:t>Least square means (</a:t>
                      </a:r>
                      <a:r>
                        <a:rPr lang="en-US" sz="2200" kern="1200" dirty="0" err="1" smtClean="0">
                          <a:solidFill>
                            <a:schemeClr val="dk1"/>
                          </a:solidFill>
                          <a:latin typeface="Constantia" pitchFamily="18" charset="0"/>
                          <a:ea typeface="+mn-ea"/>
                          <a:cs typeface="+mn-cs"/>
                        </a:rPr>
                        <a:t>lsmean</a:t>
                      </a:r>
                      <a:r>
                        <a:rPr lang="en-US" sz="2200" kern="1200" dirty="0" smtClean="0">
                          <a:solidFill>
                            <a:schemeClr val="dk1"/>
                          </a:solidFill>
                          <a:latin typeface="Constantia" pitchFamily="18" charset="0"/>
                          <a:ea typeface="+mn-ea"/>
                          <a:cs typeface="+mn-cs"/>
                        </a:rPr>
                        <a:t> ± SE) for exterior egg quality traits</a:t>
                      </a:r>
                      <a:endParaRPr lang="en-US" sz="2200" dirty="0">
                        <a:latin typeface="Constantia" pitchFamily="18" charset="0"/>
                        <a:ea typeface="Times New Roman"/>
                      </a:endParaRPr>
                    </a:p>
                  </a:txBody>
                  <a:tcPr marL="65108" marR="65108" marT="0" marB="0"/>
                </a:tc>
                <a:tc hMerge="1">
                  <a:txBody>
                    <a:bodyPr/>
                    <a:lstStyle/>
                    <a:p>
                      <a:pPr algn="ctr">
                        <a:spcAft>
                          <a:spcPts val="0"/>
                        </a:spcAft>
                      </a:pPr>
                      <a:endParaRPr lang="en-US" sz="2400" dirty="0">
                        <a:latin typeface="Constantia" pitchFamily="18" charset="0"/>
                        <a:ea typeface="Times New Roman"/>
                      </a:endParaRPr>
                    </a:p>
                  </a:txBody>
                  <a:tcPr marL="68580" marR="68580" marT="0" marB="0"/>
                </a:tc>
                <a:tc hMerge="1">
                  <a:txBody>
                    <a:bodyPr/>
                    <a:lstStyle/>
                    <a:p>
                      <a:pPr algn="just">
                        <a:spcAft>
                          <a:spcPts val="0"/>
                        </a:spcAft>
                      </a:pPr>
                      <a:endParaRPr lang="en-US" sz="2400" dirty="0">
                        <a:latin typeface="Constantia" pitchFamily="18" charset="0"/>
                        <a:ea typeface="Times New Roman"/>
                      </a:endParaRPr>
                    </a:p>
                  </a:txBody>
                  <a:tcPr marL="68580" marR="68580" marT="0" marB="0"/>
                </a:tc>
                <a:tc hMerge="1">
                  <a:txBody>
                    <a:bodyPr/>
                    <a:lstStyle/>
                    <a:p>
                      <a:endParaRPr lang="en-US"/>
                    </a:p>
                  </a:txBody>
                  <a:tcPr/>
                </a:tc>
                <a:tc hMerge="1">
                  <a:txBody>
                    <a:bodyPr/>
                    <a:lstStyle/>
                    <a:p>
                      <a:pPr algn="just">
                        <a:spcAft>
                          <a:spcPts val="0"/>
                        </a:spcAft>
                      </a:pPr>
                      <a:endParaRPr lang="en-US" sz="2400" dirty="0">
                        <a:latin typeface="Constantia" pitchFamily="18" charset="0"/>
                        <a:ea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pPr algn="ctr">
                        <a:spcAft>
                          <a:spcPts val="0"/>
                        </a:spcAft>
                      </a:pPr>
                      <a:endParaRPr lang="en-US" sz="2400" dirty="0">
                        <a:latin typeface="Constantia" pitchFamily="18" charset="0"/>
                        <a:ea typeface="Times New Roman"/>
                      </a:endParaRPr>
                    </a:p>
                  </a:txBody>
                  <a:tcPr marL="68580" marR="68580" marT="0" marB="0"/>
                </a:tc>
              </a:tr>
              <a:tr h="311022">
                <a:tc rowSpan="2">
                  <a:txBody>
                    <a:bodyPr/>
                    <a:lstStyle/>
                    <a:p>
                      <a:pPr algn="ctr">
                        <a:spcAft>
                          <a:spcPts val="0"/>
                        </a:spcAft>
                      </a:pPr>
                      <a:r>
                        <a:rPr lang="fr-BE" sz="2200" dirty="0">
                          <a:latin typeface="Constantia" pitchFamily="18" charset="0"/>
                        </a:rPr>
                        <a:t>Paramètres</a:t>
                      </a:r>
                      <a:endParaRPr lang="en-US" sz="2200" dirty="0">
                        <a:latin typeface="Constantia" pitchFamily="18" charset="0"/>
                        <a:ea typeface="Times New Roman"/>
                      </a:endParaRPr>
                    </a:p>
                  </a:txBody>
                  <a:tcPr marL="65108" marR="65108" marT="0" marB="0" anchor="ctr"/>
                </a:tc>
                <a:tc rowSpan="2">
                  <a:txBody>
                    <a:bodyPr/>
                    <a:lstStyle/>
                    <a:p>
                      <a:pPr algn="ctr">
                        <a:spcAft>
                          <a:spcPts val="0"/>
                        </a:spcAft>
                      </a:pPr>
                      <a:r>
                        <a:rPr lang="en-US" sz="2200" dirty="0">
                          <a:latin typeface="Constantia" pitchFamily="18" charset="0"/>
                        </a:rPr>
                        <a:t>Age (weeks)</a:t>
                      </a:r>
                      <a:endParaRPr lang="en-US" sz="2200" dirty="0">
                        <a:latin typeface="Constantia" pitchFamily="18" charset="0"/>
                        <a:ea typeface="Times New Roman"/>
                      </a:endParaRPr>
                    </a:p>
                  </a:txBody>
                  <a:tcPr marL="65108" marR="65108" marT="0" marB="0" anchor="ctr"/>
                </a:tc>
                <a:tc gridSpan="2">
                  <a:txBody>
                    <a:bodyPr/>
                    <a:lstStyle/>
                    <a:p>
                      <a:pPr algn="ctr">
                        <a:spcAft>
                          <a:spcPts val="0"/>
                        </a:spcAft>
                      </a:pPr>
                      <a:r>
                        <a:rPr lang="en-US" sz="2200" dirty="0">
                          <a:latin typeface="Constantia" pitchFamily="18" charset="0"/>
                        </a:rPr>
                        <a:t>Breeds</a:t>
                      </a:r>
                      <a:endParaRPr lang="en-US" sz="2200" dirty="0">
                        <a:latin typeface="Constantia" pitchFamily="18" charset="0"/>
                        <a:ea typeface="Times New Roman"/>
                      </a:endParaRPr>
                    </a:p>
                  </a:txBody>
                  <a:tcPr marL="65108" marR="65108" marT="0" marB="0" anchor="ctr"/>
                </a:tc>
                <a:tc hMerge="1">
                  <a:txBody>
                    <a:bodyPr/>
                    <a:lstStyle/>
                    <a:p>
                      <a:endParaRPr lang="en-US"/>
                    </a:p>
                  </a:txBody>
                  <a:tcPr/>
                </a:tc>
                <a:tc gridSpan="3">
                  <a:txBody>
                    <a:bodyPr/>
                    <a:lstStyle/>
                    <a:p>
                      <a:pPr algn="ctr">
                        <a:spcAft>
                          <a:spcPts val="0"/>
                        </a:spcAft>
                      </a:pPr>
                      <a:r>
                        <a:rPr lang="en-US" sz="2200" dirty="0">
                          <a:latin typeface="Constantia" pitchFamily="18" charset="0"/>
                        </a:rPr>
                        <a:t>Level of signification</a:t>
                      </a:r>
                      <a:endParaRPr lang="en-US" sz="2200" dirty="0">
                        <a:latin typeface="Constantia" pitchFamily="18" charset="0"/>
                        <a:ea typeface="Times New Roman"/>
                      </a:endParaRPr>
                    </a:p>
                  </a:txBody>
                  <a:tcPr marL="65108" marR="65108" marT="0" marB="0" anchor="ctr"/>
                </a:tc>
                <a:tc hMerge="1">
                  <a:txBody>
                    <a:bodyPr/>
                    <a:lstStyle/>
                    <a:p>
                      <a:endParaRPr lang="en-US"/>
                    </a:p>
                  </a:txBody>
                  <a:tcPr/>
                </a:tc>
                <a:tc hMerge="1">
                  <a:txBody>
                    <a:bodyPr/>
                    <a:lstStyle/>
                    <a:p>
                      <a:endParaRPr lang="en-US"/>
                    </a:p>
                  </a:txBody>
                  <a:tcPr/>
                </a:tc>
                <a:tc rowSpan="2">
                  <a:txBody>
                    <a:bodyPr/>
                    <a:lstStyle/>
                    <a:p>
                      <a:pPr algn="ctr">
                        <a:spcAft>
                          <a:spcPts val="0"/>
                        </a:spcAft>
                      </a:pPr>
                      <a:r>
                        <a:rPr lang="en-US" sz="2200" dirty="0">
                          <a:latin typeface="Constantia" pitchFamily="18" charset="0"/>
                        </a:rPr>
                        <a:t>R</a:t>
                      </a:r>
                      <a:r>
                        <a:rPr lang="en-US" sz="2200" baseline="30000" dirty="0">
                          <a:latin typeface="Constantia" pitchFamily="18" charset="0"/>
                        </a:rPr>
                        <a:t>2</a:t>
                      </a:r>
                      <a:endParaRPr lang="en-US" sz="2200" dirty="0">
                        <a:latin typeface="Constantia" pitchFamily="18" charset="0"/>
                        <a:ea typeface="Times New Roman"/>
                      </a:endParaRPr>
                    </a:p>
                  </a:txBody>
                  <a:tcPr marL="65108" marR="65108" marT="0" marB="0" anchor="ctr"/>
                </a:tc>
              </a:tr>
              <a:tr h="311022">
                <a:tc vMerge="1">
                  <a:txBody>
                    <a:bodyPr/>
                    <a:lstStyle/>
                    <a:p>
                      <a:endParaRPr lang="en-US"/>
                    </a:p>
                  </a:txBody>
                  <a:tcPr/>
                </a:tc>
                <a:tc vMerge="1">
                  <a:txBody>
                    <a:bodyPr/>
                    <a:lstStyle/>
                    <a:p>
                      <a:endParaRPr lang="en-US"/>
                    </a:p>
                  </a:txBody>
                  <a:tcPr/>
                </a:tc>
                <a:tc>
                  <a:txBody>
                    <a:bodyPr/>
                    <a:lstStyle/>
                    <a:p>
                      <a:pPr algn="ctr">
                        <a:spcAft>
                          <a:spcPts val="0"/>
                        </a:spcAft>
                      </a:pPr>
                      <a:r>
                        <a:rPr lang="en-US" sz="2200">
                          <a:latin typeface="Constantia" pitchFamily="18" charset="0"/>
                        </a:rPr>
                        <a:t>Mia</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Ri</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Age</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Breed</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dirty="0">
                          <a:latin typeface="Constantia" pitchFamily="18" charset="0"/>
                        </a:rPr>
                        <a:t>Age*Breed</a:t>
                      </a:r>
                      <a:endParaRPr lang="en-US" sz="2200" dirty="0">
                        <a:latin typeface="Constantia" pitchFamily="18" charset="0"/>
                        <a:ea typeface="Times New Roman"/>
                      </a:endParaRPr>
                    </a:p>
                  </a:txBody>
                  <a:tcPr marL="65108" marR="65108" marT="0" marB="0" anchor="ctr"/>
                </a:tc>
                <a:tc vMerge="1">
                  <a:txBody>
                    <a:bodyPr/>
                    <a:lstStyle/>
                    <a:p>
                      <a:endParaRPr lang="en-US"/>
                    </a:p>
                  </a:txBody>
                  <a:tcPr/>
                </a:tc>
              </a:tr>
              <a:tr h="311022">
                <a:tc rowSpan="2">
                  <a:txBody>
                    <a:bodyPr/>
                    <a:lstStyle/>
                    <a:p>
                      <a:pPr algn="ctr">
                        <a:spcAft>
                          <a:spcPts val="0"/>
                        </a:spcAft>
                      </a:pPr>
                      <a:r>
                        <a:rPr lang="en-US" sz="2200" dirty="0">
                          <a:latin typeface="Constantia" pitchFamily="18" charset="0"/>
                        </a:rPr>
                        <a:t>Egg length (mm)</a:t>
                      </a:r>
                      <a:endParaRPr lang="en-US" sz="2200" dirty="0">
                        <a:latin typeface="Constantia" pitchFamily="18" charset="0"/>
                        <a:ea typeface="Times New Roman"/>
                      </a:endParaRPr>
                    </a:p>
                  </a:txBody>
                  <a:tcPr marL="65108" marR="65108" marT="0" marB="0" anchor="ctr"/>
                </a:tc>
                <a:tc>
                  <a:txBody>
                    <a:bodyPr/>
                    <a:lstStyle/>
                    <a:p>
                      <a:pPr algn="ctr">
                        <a:spcAft>
                          <a:spcPts val="0"/>
                        </a:spcAft>
                      </a:pPr>
                      <a:r>
                        <a:rPr lang="fr-BE" sz="2200" dirty="0">
                          <a:latin typeface="Constantia" pitchFamily="18" charset="0"/>
                        </a:rPr>
                        <a:t>40</a:t>
                      </a:r>
                      <a:endParaRPr lang="en-US" sz="2200" dirty="0">
                        <a:latin typeface="Constantia" pitchFamily="18" charset="0"/>
                        <a:ea typeface="Times New Roman"/>
                      </a:endParaRPr>
                    </a:p>
                  </a:txBody>
                  <a:tcPr marL="65108" marR="65108" marT="0" marB="0" anchor="ctr"/>
                </a:tc>
                <a:tc>
                  <a:txBody>
                    <a:bodyPr/>
                    <a:lstStyle/>
                    <a:p>
                      <a:pPr algn="ctr">
                        <a:spcAft>
                          <a:spcPts val="0"/>
                        </a:spcAft>
                      </a:pPr>
                      <a:r>
                        <a:rPr lang="en-US" sz="2200" dirty="0">
                          <a:latin typeface="Constantia" pitchFamily="18" charset="0"/>
                        </a:rPr>
                        <a:t>50.73±0.36</a:t>
                      </a:r>
                      <a:r>
                        <a:rPr lang="en-US" sz="2200" baseline="30000" dirty="0">
                          <a:latin typeface="Constantia" pitchFamily="18" charset="0"/>
                        </a:rPr>
                        <a:t>a</a:t>
                      </a:r>
                      <a:endParaRPr lang="en-US" sz="2200" dirty="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48.86±0.28</a:t>
                      </a:r>
                      <a:r>
                        <a:rPr lang="en-US" sz="2200" baseline="30000">
                          <a:latin typeface="Constantia" pitchFamily="18" charset="0"/>
                        </a:rPr>
                        <a:t>b</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ns</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0.32</a:t>
                      </a:r>
                      <a:endParaRPr lang="en-US" sz="2200">
                        <a:latin typeface="Constantia" pitchFamily="18" charset="0"/>
                        <a:ea typeface="Times New Roman"/>
                      </a:endParaRPr>
                    </a:p>
                  </a:txBody>
                  <a:tcPr marL="65108" marR="65108" marT="0" marB="0" anchor="ctr"/>
                </a:tc>
              </a:tr>
              <a:tr h="311022">
                <a:tc vMerge="1">
                  <a:txBody>
                    <a:bodyPr/>
                    <a:lstStyle/>
                    <a:p>
                      <a:endParaRPr lang="en-US"/>
                    </a:p>
                  </a:txBody>
                  <a:tcPr/>
                </a:tc>
                <a:tc>
                  <a:txBody>
                    <a:bodyPr/>
                    <a:lstStyle/>
                    <a:p>
                      <a:pPr algn="ctr">
                        <a:spcAft>
                          <a:spcPts val="0"/>
                        </a:spcAft>
                      </a:pPr>
                      <a:r>
                        <a:rPr lang="fr-BE" sz="2200" dirty="0">
                          <a:latin typeface="Constantia" pitchFamily="18" charset="0"/>
                        </a:rPr>
                        <a:t>60</a:t>
                      </a:r>
                      <a:endParaRPr lang="en-US" sz="2200" dirty="0">
                        <a:latin typeface="Constantia" pitchFamily="18" charset="0"/>
                        <a:ea typeface="Times New Roman"/>
                      </a:endParaRPr>
                    </a:p>
                  </a:txBody>
                  <a:tcPr marL="65108" marR="65108" marT="0" marB="0" anchor="ctr"/>
                </a:tc>
                <a:tc>
                  <a:txBody>
                    <a:bodyPr/>
                    <a:lstStyle/>
                    <a:p>
                      <a:pPr algn="ctr">
                        <a:spcAft>
                          <a:spcPts val="0"/>
                        </a:spcAft>
                      </a:pPr>
                      <a:r>
                        <a:rPr lang="en-US" sz="2200" dirty="0">
                          <a:latin typeface="Constantia" pitchFamily="18" charset="0"/>
                        </a:rPr>
                        <a:t>52.56±0.36</a:t>
                      </a:r>
                      <a:r>
                        <a:rPr lang="en-US" sz="2200" baseline="30000" dirty="0">
                          <a:latin typeface="Constantia" pitchFamily="18" charset="0"/>
                        </a:rPr>
                        <a:t>a</a:t>
                      </a:r>
                      <a:endParaRPr lang="en-US" sz="2200" dirty="0">
                        <a:latin typeface="Constantia" pitchFamily="18" charset="0"/>
                        <a:ea typeface="Times New Roman"/>
                      </a:endParaRPr>
                    </a:p>
                  </a:txBody>
                  <a:tcPr marL="65108" marR="65108" marT="0" marB="0" anchor="ctr"/>
                </a:tc>
                <a:tc>
                  <a:txBody>
                    <a:bodyPr/>
                    <a:lstStyle/>
                    <a:p>
                      <a:pPr algn="ctr">
                        <a:spcAft>
                          <a:spcPts val="0"/>
                        </a:spcAft>
                      </a:pPr>
                      <a:r>
                        <a:rPr lang="en-US" sz="2200" dirty="0">
                          <a:latin typeface="Constantia" pitchFamily="18" charset="0"/>
                        </a:rPr>
                        <a:t>50.70±0.31</a:t>
                      </a:r>
                      <a:r>
                        <a:rPr lang="en-US" sz="2200" baseline="30000" dirty="0">
                          <a:latin typeface="Constantia" pitchFamily="18" charset="0"/>
                        </a:rPr>
                        <a:t>b</a:t>
                      </a:r>
                      <a:endParaRPr lang="en-US" sz="2200" dirty="0">
                        <a:latin typeface="Constantia" pitchFamily="18" charset="0"/>
                        <a:ea typeface="Times New Roman"/>
                      </a:endParaRPr>
                    </a:p>
                  </a:txBody>
                  <a:tcPr marL="65108" marR="65108"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11022">
                <a:tc rowSpan="2">
                  <a:txBody>
                    <a:bodyPr/>
                    <a:lstStyle/>
                    <a:p>
                      <a:pPr algn="ctr">
                        <a:spcAft>
                          <a:spcPts val="0"/>
                        </a:spcAft>
                      </a:pPr>
                      <a:r>
                        <a:rPr lang="fr-BE" sz="2200" dirty="0">
                          <a:latin typeface="Constantia" pitchFamily="18" charset="0"/>
                        </a:rPr>
                        <a:t>Egg widh (mm)</a:t>
                      </a:r>
                      <a:endParaRPr lang="en-US" sz="2200" dirty="0">
                        <a:latin typeface="Constantia" pitchFamily="18" charset="0"/>
                        <a:ea typeface="Times New Roman"/>
                      </a:endParaRPr>
                    </a:p>
                  </a:txBody>
                  <a:tcPr marL="65108" marR="65108" marT="0" marB="0" anchor="ctr"/>
                </a:tc>
                <a:tc>
                  <a:txBody>
                    <a:bodyPr/>
                    <a:lstStyle/>
                    <a:p>
                      <a:pPr algn="ctr">
                        <a:spcAft>
                          <a:spcPts val="0"/>
                        </a:spcAft>
                      </a:pPr>
                      <a:r>
                        <a:rPr lang="fr-BE" sz="2200" dirty="0">
                          <a:latin typeface="Constantia" pitchFamily="18" charset="0"/>
                        </a:rPr>
                        <a:t>40</a:t>
                      </a:r>
                      <a:endParaRPr lang="en-US" sz="2200" dirty="0">
                        <a:latin typeface="Constantia" pitchFamily="18" charset="0"/>
                        <a:ea typeface="Times New Roman"/>
                      </a:endParaRPr>
                    </a:p>
                  </a:txBody>
                  <a:tcPr marL="65108" marR="65108" marT="0" marB="0" anchor="ctr"/>
                </a:tc>
                <a:tc>
                  <a:txBody>
                    <a:bodyPr/>
                    <a:lstStyle/>
                    <a:p>
                      <a:pPr algn="ctr">
                        <a:spcAft>
                          <a:spcPts val="0"/>
                        </a:spcAft>
                      </a:pPr>
                      <a:r>
                        <a:rPr lang="en-US" sz="2200" dirty="0">
                          <a:latin typeface="Constantia" pitchFamily="18" charset="0"/>
                        </a:rPr>
                        <a:t>39.15±0.24</a:t>
                      </a:r>
                      <a:r>
                        <a:rPr lang="en-US" sz="2200" baseline="30000" dirty="0">
                          <a:latin typeface="Constantia" pitchFamily="18" charset="0"/>
                        </a:rPr>
                        <a:t>a</a:t>
                      </a:r>
                      <a:endParaRPr lang="en-US" sz="2200" dirty="0">
                        <a:latin typeface="Constantia" pitchFamily="18" charset="0"/>
                        <a:ea typeface="Times New Roman"/>
                      </a:endParaRPr>
                    </a:p>
                  </a:txBody>
                  <a:tcPr marL="65108" marR="65108" marT="0" marB="0" anchor="ctr"/>
                </a:tc>
                <a:tc>
                  <a:txBody>
                    <a:bodyPr/>
                    <a:lstStyle/>
                    <a:p>
                      <a:pPr algn="ctr">
                        <a:spcAft>
                          <a:spcPts val="0"/>
                        </a:spcAft>
                      </a:pPr>
                      <a:r>
                        <a:rPr lang="en-US" sz="2200" dirty="0">
                          <a:latin typeface="Constantia" pitchFamily="18" charset="0"/>
                        </a:rPr>
                        <a:t>37.89±0.19</a:t>
                      </a:r>
                      <a:r>
                        <a:rPr lang="en-US" sz="2200" baseline="30000" dirty="0">
                          <a:latin typeface="Constantia" pitchFamily="18" charset="0"/>
                        </a:rPr>
                        <a:t>b</a:t>
                      </a:r>
                      <a:endParaRPr lang="en-US" sz="2200" dirty="0">
                        <a:latin typeface="Constantia" pitchFamily="18" charset="0"/>
                        <a:ea typeface="Times New Roman"/>
                      </a:endParaRPr>
                    </a:p>
                  </a:txBody>
                  <a:tcPr marL="65108" marR="65108" marT="0" marB="0" anchor="ctr"/>
                </a:tc>
                <a:tc rowSpan="2">
                  <a:txBody>
                    <a:bodyPr/>
                    <a:lstStyle/>
                    <a:p>
                      <a:pPr algn="ctr">
                        <a:spcAft>
                          <a:spcPts val="0"/>
                        </a:spcAft>
                      </a:pPr>
                      <a:r>
                        <a:rPr lang="en-US" sz="2200" dirty="0">
                          <a:latin typeface="Constantia" pitchFamily="18" charset="0"/>
                        </a:rPr>
                        <a:t>***</a:t>
                      </a:r>
                      <a:endParaRPr lang="en-US" sz="2200" dirty="0">
                        <a:latin typeface="Constantia" pitchFamily="18" charset="0"/>
                        <a:ea typeface="Times New Roman"/>
                      </a:endParaRPr>
                    </a:p>
                  </a:txBody>
                  <a:tcPr marL="65108" marR="65108" marT="0" marB="0" anchor="ctr"/>
                </a:tc>
                <a:tc rowSpan="2">
                  <a:txBody>
                    <a:bodyPr/>
                    <a:lstStyle/>
                    <a:p>
                      <a:pPr algn="ctr">
                        <a:spcAft>
                          <a:spcPts val="0"/>
                        </a:spcAft>
                      </a:pPr>
                      <a:r>
                        <a:rPr lang="en-US" sz="2200" dirty="0">
                          <a:latin typeface="Constantia" pitchFamily="18" charset="0"/>
                        </a:rPr>
                        <a:t>*</a:t>
                      </a:r>
                      <a:endParaRPr lang="en-US" sz="2200" dirty="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0.27</a:t>
                      </a:r>
                      <a:endParaRPr lang="en-US" sz="2200">
                        <a:latin typeface="Constantia" pitchFamily="18" charset="0"/>
                        <a:ea typeface="Times New Roman"/>
                      </a:endParaRPr>
                    </a:p>
                  </a:txBody>
                  <a:tcPr marL="65108" marR="65108" marT="0" marB="0" anchor="ctr"/>
                </a:tc>
              </a:tr>
              <a:tr h="311022">
                <a:tc vMerge="1">
                  <a:txBody>
                    <a:bodyPr/>
                    <a:lstStyle/>
                    <a:p>
                      <a:endParaRPr lang="en-US"/>
                    </a:p>
                  </a:txBody>
                  <a:tcPr/>
                </a:tc>
                <a:tc>
                  <a:txBody>
                    <a:bodyPr/>
                    <a:lstStyle/>
                    <a:p>
                      <a:pPr algn="ctr">
                        <a:spcAft>
                          <a:spcPts val="0"/>
                        </a:spcAft>
                      </a:pPr>
                      <a:r>
                        <a:rPr lang="fr-BE" sz="2200">
                          <a:latin typeface="Constantia" pitchFamily="18" charset="0"/>
                        </a:rPr>
                        <a:t>60</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dirty="0">
                          <a:latin typeface="Constantia" pitchFamily="18" charset="0"/>
                        </a:rPr>
                        <a:t>39.53±024</a:t>
                      </a:r>
                      <a:endParaRPr lang="en-US" sz="2200" dirty="0">
                        <a:latin typeface="Constantia" pitchFamily="18" charset="0"/>
                        <a:ea typeface="Times New Roman"/>
                      </a:endParaRPr>
                    </a:p>
                  </a:txBody>
                  <a:tcPr marL="65108" marR="65108" marT="0" marB="0" anchor="ctr"/>
                </a:tc>
                <a:tc>
                  <a:txBody>
                    <a:bodyPr/>
                    <a:lstStyle/>
                    <a:p>
                      <a:pPr algn="ctr">
                        <a:spcAft>
                          <a:spcPts val="0"/>
                        </a:spcAft>
                      </a:pPr>
                      <a:r>
                        <a:rPr lang="en-US" sz="2200" dirty="0">
                          <a:latin typeface="Constantia" pitchFamily="18" charset="0"/>
                        </a:rPr>
                        <a:t>39.76±0.21</a:t>
                      </a:r>
                      <a:endParaRPr lang="en-US" sz="2200" dirty="0">
                        <a:latin typeface="Constantia" pitchFamily="18" charset="0"/>
                        <a:ea typeface="Times New Roman"/>
                      </a:endParaRPr>
                    </a:p>
                  </a:txBody>
                  <a:tcPr marL="65108" marR="65108"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11022">
                <a:tc rowSpan="2">
                  <a:txBody>
                    <a:bodyPr/>
                    <a:lstStyle/>
                    <a:p>
                      <a:pPr algn="ctr">
                        <a:spcAft>
                          <a:spcPts val="0"/>
                        </a:spcAft>
                      </a:pPr>
                      <a:r>
                        <a:rPr lang="en-US" sz="2200" dirty="0">
                          <a:latin typeface="Constantia" pitchFamily="18" charset="0"/>
                        </a:rPr>
                        <a:t>Egg Shape</a:t>
                      </a:r>
                      <a:endParaRPr lang="en-US" sz="2200" dirty="0">
                        <a:latin typeface="Constantia" pitchFamily="18" charset="0"/>
                        <a:ea typeface="Times New Roman"/>
                      </a:endParaRPr>
                    </a:p>
                  </a:txBody>
                  <a:tcPr marL="65108" marR="65108" marT="0" marB="0" anchor="ctr"/>
                </a:tc>
                <a:tc>
                  <a:txBody>
                    <a:bodyPr/>
                    <a:lstStyle/>
                    <a:p>
                      <a:pPr algn="ctr">
                        <a:spcAft>
                          <a:spcPts val="0"/>
                        </a:spcAft>
                      </a:pPr>
                      <a:r>
                        <a:rPr lang="fr-BE" sz="2200">
                          <a:latin typeface="Constantia" pitchFamily="18" charset="0"/>
                        </a:rPr>
                        <a:t>40</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76.85±0.57</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dirty="0">
                          <a:latin typeface="Constantia" pitchFamily="18" charset="0"/>
                        </a:rPr>
                        <a:t>77.51±0.45</a:t>
                      </a:r>
                      <a:endParaRPr lang="en-US" sz="2200" dirty="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ns</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dirty="0">
                          <a:latin typeface="Constantia" pitchFamily="18" charset="0"/>
                        </a:rPr>
                        <a:t>**</a:t>
                      </a:r>
                      <a:endParaRPr lang="en-US" sz="2200" dirty="0">
                        <a:latin typeface="Constantia" pitchFamily="18" charset="0"/>
                        <a:ea typeface="Times New Roman"/>
                      </a:endParaRPr>
                    </a:p>
                  </a:txBody>
                  <a:tcPr marL="65108" marR="65108" marT="0" marB="0" anchor="ctr"/>
                </a:tc>
                <a:tc rowSpan="2">
                  <a:txBody>
                    <a:bodyPr/>
                    <a:lstStyle/>
                    <a:p>
                      <a:pPr algn="ctr">
                        <a:spcAft>
                          <a:spcPts val="0"/>
                        </a:spcAft>
                      </a:pPr>
                      <a:r>
                        <a:rPr lang="en-US" sz="2200">
                          <a:latin typeface="Constantia" pitchFamily="18" charset="0"/>
                        </a:rPr>
                        <a:t>*</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dirty="0">
                          <a:latin typeface="Constantia" pitchFamily="18" charset="0"/>
                        </a:rPr>
                        <a:t>0.10</a:t>
                      </a:r>
                      <a:endParaRPr lang="en-US" sz="2200" dirty="0">
                        <a:latin typeface="Constantia" pitchFamily="18" charset="0"/>
                        <a:ea typeface="Times New Roman"/>
                      </a:endParaRPr>
                    </a:p>
                  </a:txBody>
                  <a:tcPr marL="65108" marR="65108" marT="0" marB="0" anchor="ctr"/>
                </a:tc>
              </a:tr>
              <a:tr h="311022">
                <a:tc vMerge="1">
                  <a:txBody>
                    <a:bodyPr/>
                    <a:lstStyle/>
                    <a:p>
                      <a:endParaRPr lang="en-US"/>
                    </a:p>
                  </a:txBody>
                  <a:tcPr/>
                </a:tc>
                <a:tc>
                  <a:txBody>
                    <a:bodyPr/>
                    <a:lstStyle/>
                    <a:p>
                      <a:pPr algn="ctr">
                        <a:spcAft>
                          <a:spcPts val="0"/>
                        </a:spcAft>
                      </a:pPr>
                      <a:r>
                        <a:rPr lang="fr-BE" sz="2200">
                          <a:latin typeface="Constantia" pitchFamily="18" charset="0"/>
                        </a:rPr>
                        <a:t>60</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75.65±0.57</a:t>
                      </a:r>
                      <a:r>
                        <a:rPr lang="en-US" sz="2200" baseline="30000">
                          <a:latin typeface="Constantia" pitchFamily="18" charset="0"/>
                        </a:rPr>
                        <a:t>a</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dirty="0">
                          <a:latin typeface="Constantia" pitchFamily="18" charset="0"/>
                        </a:rPr>
                        <a:t>78.56±0.49</a:t>
                      </a:r>
                      <a:r>
                        <a:rPr lang="en-US" sz="2200" baseline="30000" dirty="0">
                          <a:latin typeface="Constantia" pitchFamily="18" charset="0"/>
                        </a:rPr>
                        <a:t>b</a:t>
                      </a:r>
                      <a:endParaRPr lang="en-US" sz="2200" dirty="0">
                        <a:latin typeface="Constantia" pitchFamily="18" charset="0"/>
                        <a:ea typeface="Times New Roman"/>
                      </a:endParaRPr>
                    </a:p>
                  </a:txBody>
                  <a:tcPr marL="65108" marR="65108"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11022">
                <a:tc rowSpan="2">
                  <a:txBody>
                    <a:bodyPr/>
                    <a:lstStyle/>
                    <a:p>
                      <a:pPr algn="ctr">
                        <a:spcAft>
                          <a:spcPts val="0"/>
                        </a:spcAft>
                      </a:pPr>
                      <a:r>
                        <a:rPr lang="en-US" sz="2200" dirty="0">
                          <a:latin typeface="Constantia" pitchFamily="18" charset="0"/>
                        </a:rPr>
                        <a:t>Eggshell thickness</a:t>
                      </a:r>
                    </a:p>
                    <a:p>
                      <a:pPr algn="ctr">
                        <a:spcAft>
                          <a:spcPts val="0"/>
                        </a:spcAft>
                      </a:pPr>
                      <a:r>
                        <a:rPr lang="fr-BE" sz="2200" dirty="0">
                          <a:latin typeface="Constantia" pitchFamily="18" charset="0"/>
                        </a:rPr>
                        <a:t>(x10</a:t>
                      </a:r>
                      <a:r>
                        <a:rPr lang="fr-BE" sz="2200" baseline="30000" dirty="0">
                          <a:latin typeface="Constantia" pitchFamily="18" charset="0"/>
                        </a:rPr>
                        <a:t>-2</a:t>
                      </a:r>
                      <a:r>
                        <a:rPr lang="fr-BE" sz="2200" dirty="0">
                          <a:latin typeface="Constantia" pitchFamily="18" charset="0"/>
                        </a:rPr>
                        <a:t>)</a:t>
                      </a:r>
                      <a:endParaRPr lang="en-US" sz="2200" dirty="0">
                        <a:latin typeface="Constantia" pitchFamily="18" charset="0"/>
                        <a:ea typeface="Times New Roman"/>
                      </a:endParaRPr>
                    </a:p>
                  </a:txBody>
                  <a:tcPr marL="65108" marR="65108" marT="0" marB="0" anchor="ctr"/>
                </a:tc>
                <a:tc>
                  <a:txBody>
                    <a:bodyPr/>
                    <a:lstStyle/>
                    <a:p>
                      <a:pPr algn="ctr">
                        <a:spcAft>
                          <a:spcPts val="0"/>
                        </a:spcAft>
                      </a:pPr>
                      <a:r>
                        <a:rPr lang="fr-BE" sz="2200">
                          <a:latin typeface="Constantia" pitchFamily="18" charset="0"/>
                        </a:rPr>
                        <a:t>40</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32.09±0.57</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32.50±0.45</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en-US" sz="2200" dirty="0">
                          <a:latin typeface="Constantia" pitchFamily="18" charset="0"/>
                        </a:rPr>
                        <a:t>***</a:t>
                      </a:r>
                      <a:endParaRPr lang="en-US" sz="2200" dirty="0">
                        <a:latin typeface="Constantia" pitchFamily="18" charset="0"/>
                        <a:ea typeface="Times New Roman"/>
                      </a:endParaRPr>
                    </a:p>
                  </a:txBody>
                  <a:tcPr marL="65108" marR="65108" marT="0" marB="0" anchor="ctr"/>
                </a:tc>
                <a:tc rowSpan="2">
                  <a:txBody>
                    <a:bodyPr/>
                    <a:lstStyle/>
                    <a:p>
                      <a:pPr algn="ctr">
                        <a:spcAft>
                          <a:spcPts val="0"/>
                        </a:spcAft>
                      </a:pPr>
                      <a:r>
                        <a:rPr lang="en-US" sz="2200" dirty="0">
                          <a:latin typeface="Constantia" pitchFamily="18" charset="0"/>
                        </a:rPr>
                        <a:t>***</a:t>
                      </a:r>
                      <a:endParaRPr lang="en-US" sz="2200" dirty="0">
                        <a:latin typeface="Constantia" pitchFamily="18" charset="0"/>
                        <a:ea typeface="Times New Roman"/>
                      </a:endParaRPr>
                    </a:p>
                  </a:txBody>
                  <a:tcPr marL="65108" marR="65108" marT="0" marB="0" anchor="ctr"/>
                </a:tc>
                <a:tc rowSpan="2">
                  <a:txBody>
                    <a:bodyPr/>
                    <a:lstStyle/>
                    <a:p>
                      <a:pPr algn="ctr">
                        <a:spcAft>
                          <a:spcPts val="0"/>
                        </a:spcAft>
                      </a:pPr>
                      <a:r>
                        <a:rPr lang="en-US" sz="2200" dirty="0">
                          <a:latin typeface="Constantia" pitchFamily="18" charset="0"/>
                        </a:rPr>
                        <a:t>***</a:t>
                      </a:r>
                      <a:endParaRPr lang="en-US" sz="2200" dirty="0">
                        <a:latin typeface="Constantia" pitchFamily="18" charset="0"/>
                        <a:ea typeface="Times New Roman"/>
                      </a:endParaRPr>
                    </a:p>
                  </a:txBody>
                  <a:tcPr marL="65108" marR="65108" marT="0" marB="0" anchor="ctr"/>
                </a:tc>
                <a:tc rowSpan="2">
                  <a:txBody>
                    <a:bodyPr/>
                    <a:lstStyle/>
                    <a:p>
                      <a:pPr algn="ctr">
                        <a:spcAft>
                          <a:spcPts val="0"/>
                        </a:spcAft>
                      </a:pPr>
                      <a:r>
                        <a:rPr lang="en-US" sz="2200" dirty="0">
                          <a:latin typeface="Constantia" pitchFamily="18" charset="0"/>
                        </a:rPr>
                        <a:t>0.40</a:t>
                      </a:r>
                      <a:endParaRPr lang="en-US" sz="2200" dirty="0">
                        <a:latin typeface="Constantia" pitchFamily="18" charset="0"/>
                        <a:ea typeface="Times New Roman"/>
                      </a:endParaRPr>
                    </a:p>
                  </a:txBody>
                  <a:tcPr marL="65108" marR="65108" marT="0" marB="0" anchor="ctr"/>
                </a:tc>
              </a:tr>
              <a:tr h="311022">
                <a:tc vMerge="1">
                  <a:txBody>
                    <a:bodyPr/>
                    <a:lstStyle/>
                    <a:p>
                      <a:endParaRPr lang="en-US"/>
                    </a:p>
                  </a:txBody>
                  <a:tcPr/>
                </a:tc>
                <a:tc>
                  <a:txBody>
                    <a:bodyPr/>
                    <a:lstStyle/>
                    <a:p>
                      <a:pPr algn="ctr">
                        <a:spcAft>
                          <a:spcPts val="0"/>
                        </a:spcAft>
                      </a:pPr>
                      <a:r>
                        <a:rPr lang="fr-BE" sz="2200">
                          <a:latin typeface="Constantia" pitchFamily="18" charset="0"/>
                        </a:rPr>
                        <a:t>60</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32.31±0.58</a:t>
                      </a:r>
                      <a:r>
                        <a:rPr lang="en-US" sz="2200" baseline="30000">
                          <a:latin typeface="Constantia" pitchFamily="18" charset="0"/>
                        </a:rPr>
                        <a:t>a</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dirty="0">
                          <a:latin typeface="Constantia" pitchFamily="18" charset="0"/>
                        </a:rPr>
                        <a:t>26.56±0.51</a:t>
                      </a:r>
                      <a:r>
                        <a:rPr lang="en-US" sz="2200" baseline="30000" dirty="0">
                          <a:latin typeface="Constantia" pitchFamily="18" charset="0"/>
                        </a:rPr>
                        <a:t>b</a:t>
                      </a:r>
                      <a:endParaRPr lang="en-US" sz="2200" dirty="0">
                        <a:latin typeface="Constantia" pitchFamily="18" charset="0"/>
                        <a:ea typeface="Times New Roman"/>
                      </a:endParaRPr>
                    </a:p>
                  </a:txBody>
                  <a:tcPr marL="65108" marR="65108"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11022">
                <a:tc rowSpan="2">
                  <a:txBody>
                    <a:bodyPr/>
                    <a:lstStyle/>
                    <a:p>
                      <a:pPr algn="ctr">
                        <a:spcAft>
                          <a:spcPts val="0"/>
                        </a:spcAft>
                      </a:pPr>
                      <a:r>
                        <a:rPr lang="en-US" sz="2200" dirty="0">
                          <a:latin typeface="Constantia" pitchFamily="18" charset="0"/>
                        </a:rPr>
                        <a:t>F max (newton)</a:t>
                      </a:r>
                      <a:endParaRPr lang="en-US" sz="2200" dirty="0">
                        <a:latin typeface="Constantia" pitchFamily="18" charset="0"/>
                        <a:ea typeface="Times New Roman"/>
                      </a:endParaRPr>
                    </a:p>
                  </a:txBody>
                  <a:tcPr marL="65108" marR="65108" marT="0" marB="0" anchor="ctr"/>
                </a:tc>
                <a:tc>
                  <a:txBody>
                    <a:bodyPr/>
                    <a:lstStyle/>
                    <a:p>
                      <a:pPr algn="ctr">
                        <a:spcAft>
                          <a:spcPts val="0"/>
                        </a:spcAft>
                      </a:pPr>
                      <a:r>
                        <a:rPr lang="fr-BE" sz="2200">
                          <a:latin typeface="Constantia" pitchFamily="18" charset="0"/>
                        </a:rPr>
                        <a:t>40</a:t>
                      </a:r>
                      <a:endParaRPr lang="en-US" sz="2200">
                        <a:latin typeface="Constantia" pitchFamily="18" charset="0"/>
                        <a:ea typeface="Times New Roman"/>
                      </a:endParaRPr>
                    </a:p>
                  </a:txBody>
                  <a:tcPr marL="65108" marR="65108" marT="0" marB="0" anchor="ctr"/>
                </a:tc>
                <a:tc>
                  <a:txBody>
                    <a:bodyPr/>
                    <a:lstStyle/>
                    <a:p>
                      <a:pPr algn="ctr">
                        <a:spcAft>
                          <a:spcPts val="0"/>
                        </a:spcAft>
                      </a:pPr>
                      <a:r>
                        <a:rPr lang="en-US" sz="2200">
                          <a:latin typeface="Constantia" pitchFamily="18" charset="0"/>
                        </a:rPr>
                        <a:t>36.50±1.21</a:t>
                      </a:r>
                      <a:endParaRPr lang="en-US" sz="2200">
                        <a:latin typeface="Constantia" pitchFamily="18" charset="0"/>
                        <a:ea typeface="Times New Roman"/>
                      </a:endParaRPr>
                    </a:p>
                  </a:txBody>
                  <a:tcPr marL="65108" marR="65108" marT="0" marB="0" anchor="ctr"/>
                </a:tc>
                <a:tc>
                  <a:txBody>
                    <a:bodyPr/>
                    <a:lstStyle/>
                    <a:p>
                      <a:pPr algn="ctr">
                        <a:spcAft>
                          <a:spcPts val="0"/>
                        </a:spcAft>
                      </a:pPr>
                      <a:r>
                        <a:rPr lang="fr-BE" sz="2200">
                          <a:latin typeface="Constantia" pitchFamily="18" charset="0"/>
                        </a:rPr>
                        <a:t>36.66±0.95</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fr-BE" sz="2200">
                          <a:latin typeface="Constantia" pitchFamily="18" charset="0"/>
                        </a:rPr>
                        <a:t>*</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fr-BE" sz="2200">
                          <a:latin typeface="Constantia" pitchFamily="18" charset="0"/>
                        </a:rPr>
                        <a:t>ns</a:t>
                      </a:r>
                      <a:endParaRPr lang="en-US" sz="2200">
                        <a:latin typeface="Constantia" pitchFamily="18" charset="0"/>
                        <a:ea typeface="Times New Roman"/>
                      </a:endParaRPr>
                    </a:p>
                  </a:txBody>
                  <a:tcPr marL="65108" marR="65108" marT="0" marB="0" anchor="ctr"/>
                </a:tc>
                <a:tc rowSpan="2">
                  <a:txBody>
                    <a:bodyPr/>
                    <a:lstStyle/>
                    <a:p>
                      <a:pPr algn="ctr">
                        <a:spcAft>
                          <a:spcPts val="0"/>
                        </a:spcAft>
                      </a:pPr>
                      <a:r>
                        <a:rPr lang="fr-BE" sz="2200" dirty="0">
                          <a:latin typeface="Constantia" pitchFamily="18" charset="0"/>
                        </a:rPr>
                        <a:t>ns</a:t>
                      </a:r>
                      <a:endParaRPr lang="en-US" sz="2200" dirty="0">
                        <a:latin typeface="Constantia" pitchFamily="18" charset="0"/>
                        <a:ea typeface="Times New Roman"/>
                      </a:endParaRPr>
                    </a:p>
                  </a:txBody>
                  <a:tcPr marL="65108" marR="65108" marT="0" marB="0" anchor="ctr"/>
                </a:tc>
                <a:tc rowSpan="2">
                  <a:txBody>
                    <a:bodyPr/>
                    <a:lstStyle/>
                    <a:p>
                      <a:pPr algn="ctr">
                        <a:spcAft>
                          <a:spcPts val="0"/>
                        </a:spcAft>
                      </a:pPr>
                      <a:r>
                        <a:rPr lang="fr-BE" sz="2200" dirty="0">
                          <a:latin typeface="Constantia" pitchFamily="18" charset="0"/>
                        </a:rPr>
                        <a:t>0.06</a:t>
                      </a:r>
                      <a:endParaRPr lang="en-US" sz="2200" dirty="0">
                        <a:latin typeface="Constantia" pitchFamily="18" charset="0"/>
                        <a:ea typeface="Times New Roman"/>
                      </a:endParaRPr>
                    </a:p>
                  </a:txBody>
                  <a:tcPr marL="65108" marR="65108" marT="0" marB="0" anchor="ctr"/>
                </a:tc>
              </a:tr>
              <a:tr h="311022">
                <a:tc vMerge="1">
                  <a:txBody>
                    <a:bodyPr/>
                    <a:lstStyle/>
                    <a:p>
                      <a:endParaRPr lang="en-US"/>
                    </a:p>
                  </a:txBody>
                  <a:tcPr/>
                </a:tc>
                <a:tc>
                  <a:txBody>
                    <a:bodyPr/>
                    <a:lstStyle/>
                    <a:p>
                      <a:pPr algn="ctr">
                        <a:spcAft>
                          <a:spcPts val="0"/>
                        </a:spcAft>
                      </a:pPr>
                      <a:r>
                        <a:rPr lang="fr-BE" sz="2200" dirty="0">
                          <a:latin typeface="Constantia" pitchFamily="18" charset="0"/>
                        </a:rPr>
                        <a:t>60</a:t>
                      </a:r>
                      <a:endParaRPr lang="en-US" sz="2200" dirty="0">
                        <a:latin typeface="Constantia" pitchFamily="18" charset="0"/>
                        <a:ea typeface="Times New Roman"/>
                      </a:endParaRPr>
                    </a:p>
                  </a:txBody>
                  <a:tcPr marL="65108" marR="65108" marT="0" marB="0" anchor="ctr"/>
                </a:tc>
                <a:tc>
                  <a:txBody>
                    <a:bodyPr/>
                    <a:lstStyle/>
                    <a:p>
                      <a:pPr algn="ctr">
                        <a:spcAft>
                          <a:spcPts val="0"/>
                        </a:spcAft>
                      </a:pPr>
                      <a:r>
                        <a:rPr lang="fr-BE" sz="2200">
                          <a:latin typeface="Constantia" pitchFamily="18" charset="0"/>
                        </a:rPr>
                        <a:t>40.79±1.23</a:t>
                      </a:r>
                      <a:r>
                        <a:rPr lang="fr-BE" sz="2200" baseline="30000">
                          <a:latin typeface="Constantia" pitchFamily="18" charset="0"/>
                        </a:rPr>
                        <a:t>a</a:t>
                      </a:r>
                      <a:endParaRPr lang="en-US" sz="2200">
                        <a:latin typeface="Constantia" pitchFamily="18" charset="0"/>
                        <a:ea typeface="Times New Roman"/>
                      </a:endParaRPr>
                    </a:p>
                  </a:txBody>
                  <a:tcPr marL="65108" marR="65108" marT="0" marB="0" anchor="ctr"/>
                </a:tc>
                <a:tc>
                  <a:txBody>
                    <a:bodyPr/>
                    <a:lstStyle/>
                    <a:p>
                      <a:pPr algn="ctr">
                        <a:spcAft>
                          <a:spcPts val="0"/>
                        </a:spcAft>
                      </a:pPr>
                      <a:r>
                        <a:rPr lang="fr-BE" sz="2200" dirty="0">
                          <a:latin typeface="Constantia" pitchFamily="18" charset="0"/>
                        </a:rPr>
                        <a:t>37.89±1.05</a:t>
                      </a:r>
                      <a:r>
                        <a:rPr lang="fr-BE" sz="2200" baseline="30000" dirty="0">
                          <a:latin typeface="Constantia" pitchFamily="18" charset="0"/>
                        </a:rPr>
                        <a:t>b</a:t>
                      </a:r>
                      <a:endParaRPr lang="en-US" sz="2200" dirty="0">
                        <a:latin typeface="Constantia" pitchFamily="18" charset="0"/>
                        <a:ea typeface="Times New Roman"/>
                      </a:endParaRPr>
                    </a:p>
                  </a:txBody>
                  <a:tcPr marL="65108" marR="65108"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75" name="Rectangle 74"/>
          <p:cNvSpPr/>
          <p:nvPr/>
        </p:nvSpPr>
        <p:spPr>
          <a:xfrm>
            <a:off x="612236" y="27300423"/>
            <a:ext cx="13270451" cy="988545"/>
          </a:xfrm>
          <a:prstGeom prst="rect">
            <a:avLst/>
          </a:prstGeom>
        </p:spPr>
        <p:style>
          <a:lnRef idx="1">
            <a:schemeClr val="accent1"/>
          </a:lnRef>
          <a:fillRef idx="2">
            <a:schemeClr val="accent1"/>
          </a:fillRef>
          <a:effectRef idx="1">
            <a:schemeClr val="accent1"/>
          </a:effectRef>
          <a:fontRef idx="minor">
            <a:schemeClr val="dk1"/>
          </a:fontRef>
        </p:style>
        <p:txBody>
          <a:bodyPr lIns="85432" tIns="42716" rIns="85432" bIns="42716" rtlCol="0" anchor="ctr"/>
          <a:lstStyle/>
          <a:p>
            <a:pPr algn="just"/>
            <a:r>
              <a:rPr lang="en-US" sz="1900" dirty="0">
                <a:solidFill>
                  <a:schemeClr val="tx1"/>
                </a:solidFill>
                <a:latin typeface="Constantia" pitchFamily="18" charset="0"/>
              </a:rPr>
              <a:t>On a same row, values bearing a same letter are statistically not different (p &lt; 0.05).  ***: P &lt; 0.001; **: P &lt; 0.01; *: P &lt; 0.05; P ≥ 0.05. R²: coefficient of determination</a:t>
            </a:r>
          </a:p>
        </p:txBody>
      </p:sp>
      <p:sp>
        <p:nvSpPr>
          <p:cNvPr id="76" name="Text Box 10"/>
          <p:cNvSpPr txBox="1">
            <a:spLocks noChangeArrowheads="1"/>
          </p:cNvSpPr>
          <p:nvPr/>
        </p:nvSpPr>
        <p:spPr bwMode="auto">
          <a:xfrm>
            <a:off x="624709" y="28412851"/>
            <a:ext cx="13257978" cy="2486923"/>
          </a:xfrm>
          <a:prstGeom prst="rect">
            <a:avLst/>
          </a:prstGeom>
          <a:ln>
            <a:noFill/>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85432" tIns="42716" rIns="85432" bIns="42716">
            <a:spAutoFit/>
          </a:bodyPr>
          <a:lstStyle/>
          <a:p>
            <a:pPr algn="just"/>
            <a:r>
              <a:rPr lang="en-US" sz="2600" dirty="0">
                <a:solidFill>
                  <a:schemeClr val="tx1"/>
                </a:solidFill>
                <a:latin typeface="Constantia" pitchFamily="18" charset="0"/>
              </a:rPr>
              <a:t>Quantitative traits measured on eggs of 40-weeks and 60-weeks old hens are presented in Table 1 and 2. Mean egg weight of Mia was significantly (p&lt;0.001) higher than that of </a:t>
            </a:r>
            <a:r>
              <a:rPr lang="en-US" sz="2600" dirty="0" err="1">
                <a:solidFill>
                  <a:schemeClr val="tx1"/>
                </a:solidFill>
                <a:latin typeface="Constantia" pitchFamily="18" charset="0"/>
              </a:rPr>
              <a:t>Ri</a:t>
            </a:r>
            <a:r>
              <a:rPr lang="en-US" sz="2600" dirty="0">
                <a:solidFill>
                  <a:schemeClr val="tx1"/>
                </a:solidFill>
                <a:latin typeface="Constantia" pitchFamily="18" charset="0"/>
              </a:rPr>
              <a:t>. The yolk to albumen ratio was significantly different (p&lt;0.01) between the two breeds. No significant difference (p&gt;0.05) was recorded between the two breeds for egg freshness assessment (</a:t>
            </a:r>
            <a:r>
              <a:rPr lang="en-US" sz="2600" dirty="0" err="1">
                <a:solidFill>
                  <a:schemeClr val="tx1"/>
                </a:solidFill>
                <a:latin typeface="Constantia" pitchFamily="18" charset="0"/>
              </a:rPr>
              <a:t>Haugh’s</a:t>
            </a:r>
            <a:r>
              <a:rPr lang="en-US" sz="2600" dirty="0">
                <a:solidFill>
                  <a:schemeClr val="tx1"/>
                </a:solidFill>
                <a:latin typeface="Constantia" pitchFamily="18" charset="0"/>
              </a:rPr>
              <a:t> units) and eggshell resistance (maximum breaking force). </a:t>
            </a:r>
          </a:p>
        </p:txBody>
      </p:sp>
      <p:sp>
        <p:nvSpPr>
          <p:cNvPr id="77" name="Text Box 10"/>
          <p:cNvSpPr txBox="1">
            <a:spLocks noChangeArrowheads="1"/>
          </p:cNvSpPr>
          <p:nvPr/>
        </p:nvSpPr>
        <p:spPr bwMode="auto">
          <a:xfrm>
            <a:off x="623888" y="30993332"/>
            <a:ext cx="13258800" cy="3287143"/>
          </a:xfrm>
          <a:prstGeom prst="rect">
            <a:avLst/>
          </a:prstGeom>
          <a:ln>
            <a:noFill/>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85432" tIns="42716" rIns="85432" bIns="42716">
            <a:spAutoFit/>
          </a:bodyPr>
          <a:lstStyle/>
          <a:p>
            <a:pPr algn="just"/>
            <a:r>
              <a:rPr lang="en-US" sz="2600" dirty="0" smtClean="0">
                <a:solidFill>
                  <a:schemeClr val="tx1"/>
                </a:solidFill>
                <a:latin typeface="Constantia" pitchFamily="18" charset="0"/>
              </a:rPr>
              <a:t>In </a:t>
            </a:r>
            <a:r>
              <a:rPr lang="en-US" sz="2600" dirty="0">
                <a:solidFill>
                  <a:schemeClr val="tx1"/>
                </a:solidFill>
                <a:latin typeface="Constantia" pitchFamily="18" charset="0"/>
              </a:rPr>
              <a:t>the present study, egg weight, yolk weight, egg shell weight and albumen weight increase according to age. However the difference is not very important for the main quality traits of eggs (freshness, egg shell strength, and the ratio yellow/white and egg weight). </a:t>
            </a:r>
          </a:p>
          <a:p>
            <a:pPr algn="just"/>
            <a:r>
              <a:rPr lang="en-US" sz="2600" dirty="0">
                <a:solidFill>
                  <a:schemeClr val="tx1"/>
                </a:solidFill>
                <a:latin typeface="Constantia" pitchFamily="18" charset="0"/>
              </a:rPr>
              <a:t>Egg weight in this study was lower than industrial egg while the yolk weight and yolk-albumen ratio was higher. The soundness of the shell was similar (De </a:t>
            </a:r>
            <a:r>
              <a:rPr lang="en-US" sz="2600" dirty="0" err="1">
                <a:solidFill>
                  <a:schemeClr val="tx1"/>
                </a:solidFill>
                <a:latin typeface="Constantia" pitchFamily="18" charset="0"/>
              </a:rPr>
              <a:t>Ketelaere</a:t>
            </a:r>
            <a:r>
              <a:rPr lang="en-US" sz="2600" dirty="0">
                <a:solidFill>
                  <a:schemeClr val="tx1"/>
                </a:solidFill>
                <a:latin typeface="Constantia" pitchFamily="18" charset="0"/>
              </a:rPr>
              <a:t> </a:t>
            </a:r>
            <a:r>
              <a:rPr lang="en-US" sz="2600" i="1" dirty="0">
                <a:solidFill>
                  <a:schemeClr val="tx1"/>
                </a:solidFill>
                <a:latin typeface="Constantia" pitchFamily="18" charset="0"/>
              </a:rPr>
              <a:t>et al</a:t>
            </a:r>
            <a:r>
              <a:rPr lang="en-US" sz="2600" dirty="0">
                <a:solidFill>
                  <a:schemeClr val="tx1"/>
                </a:solidFill>
                <a:latin typeface="Constantia" pitchFamily="18" charset="0"/>
              </a:rPr>
              <a:t>., 2002). The freshness of the egg is represented in class AA according to USDA grade (USDA, 1975). </a:t>
            </a:r>
          </a:p>
        </p:txBody>
      </p:sp>
      <p:pic>
        <p:nvPicPr>
          <p:cNvPr id="1026" name="Picture 2"/>
          <p:cNvPicPr>
            <a:picLocks noChangeAspect="1" noChangeArrowheads="1"/>
          </p:cNvPicPr>
          <p:nvPr/>
        </p:nvPicPr>
        <p:blipFill>
          <a:blip r:embed="rId1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024687" y="295275"/>
            <a:ext cx="14783393" cy="28194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1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52487" y="371475"/>
            <a:ext cx="2743200" cy="27432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1920</TotalTime>
  <Words>1614</Words>
  <Application>Microsoft Macintosh PowerPoint</Application>
  <PresentationFormat>Personnalisé</PresentationFormat>
  <Paragraphs>237</Paragraphs>
  <Slides>1</Slides>
  <Notes>0</Notes>
  <HiddenSlides>0</HiddenSlides>
  <MMClips>0</MMClips>
  <ScaleCrop>false</ScaleCrop>
  <HeadingPairs>
    <vt:vector size="4" baseType="variant">
      <vt:variant>
        <vt:lpstr>Modèle de conception</vt:lpstr>
      </vt:variant>
      <vt:variant>
        <vt:i4>1</vt:i4>
      </vt:variant>
      <vt:variant>
        <vt:lpstr>Titres des diapositives</vt:lpstr>
      </vt:variant>
      <vt:variant>
        <vt:i4>1</vt:i4>
      </vt:variant>
    </vt:vector>
  </HeadingPairs>
  <TitlesOfParts>
    <vt:vector size="2" baseType="lpstr">
      <vt:lpstr>Default Design</vt:lpstr>
      <vt:lpstr>Diapositive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Pascal LEROY</cp:lastModifiedBy>
  <cp:revision>176</cp:revision>
  <dcterms:created xsi:type="dcterms:W3CDTF">2012-09-07T07:27:46Z</dcterms:created>
  <dcterms:modified xsi:type="dcterms:W3CDTF">2012-09-07T07:29:54Z</dcterms:modified>
</cp:coreProperties>
</file>