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0" r:id="rId6"/>
    <p:sldId id="296" r:id="rId7"/>
    <p:sldId id="297" r:id="rId8"/>
    <p:sldId id="294" r:id="rId9"/>
    <p:sldId id="295" r:id="rId10"/>
    <p:sldId id="262" r:id="rId11"/>
    <p:sldId id="264" r:id="rId12"/>
    <p:sldId id="263" r:id="rId13"/>
    <p:sldId id="265" r:id="rId14"/>
    <p:sldId id="282" r:id="rId15"/>
    <p:sldId id="298" r:id="rId16"/>
    <p:sldId id="286" r:id="rId17"/>
    <p:sldId id="285" r:id="rId18"/>
    <p:sldId id="299" r:id="rId19"/>
    <p:sldId id="266" r:id="rId20"/>
    <p:sldId id="267" r:id="rId21"/>
    <p:sldId id="269" r:id="rId22"/>
    <p:sldId id="272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67787"/>
    <a:srgbClr val="0FE1FF"/>
    <a:srgbClr val="FFB0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E25C8A-0E2F-44D4-8054-885C75077E6B}" type="datetime1">
              <a:rPr lang="fr-FR"/>
              <a:pPr/>
              <a:t>03/10/2011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0776A4-8D3C-464D-9F76-FB53D1D3210F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9EEB6D-CDDD-4626-B39E-7FBF57576CCE}" type="datetime1">
              <a:rPr lang="fr-FR"/>
              <a:pPr/>
              <a:t>03/10/2011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C323A3-1901-4DA9-B3F1-BAD08A72E727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323A3-1901-4DA9-B3F1-BAD08A72E72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612F1-AA12-4A91-BCA1-2146B51E184C}" type="slidenum">
              <a:rPr lang="fr-BE"/>
              <a:pPr/>
              <a:t>6</a:t>
            </a:fld>
            <a:endParaRPr lang="fr-BE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1813" y="876300"/>
            <a:ext cx="1962150" cy="59817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876300"/>
            <a:ext cx="5738813" cy="59817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mpaci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06"/>
            <a:ext cx="9144000" cy="688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E401E6A-BD6A-B94B-9D93-6518D5CF058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395288" y="1412875"/>
            <a:ext cx="8748712" cy="4679950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324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133600" cy="68580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8400" cy="68580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F4FA8-8ECE-444E-83E0-CD4E0DD38AA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990FE-4955-4B5E-B8F7-945D333803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77220-FF5D-4712-BFC1-B9EF84F5071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3875B-E6C3-4563-8B8A-F4A6F09AD14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76AAF-812D-4CCB-8463-C1EEC5B0A9E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437E3-98FD-4F3E-AF8C-10FA3CEF3F0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DF071-FAB3-48CA-A6F0-F7277790CB0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D5B89-2F57-4CDC-8F25-A448A9078CB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EAB55-F1EE-42FE-9351-0A0ECA682F7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7B2E0-4FD4-407E-97D4-89D9D907F9F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133600" cy="68580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8400" cy="68580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52708-3715-4E4F-BD55-EF6270DC5C0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3886200"/>
            <a:ext cx="3849688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2688" y="3886200"/>
            <a:ext cx="38512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133600" cy="68580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8400" cy="68580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Helvetica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7D3FF"/>
            </a:gs>
            <a:gs pos="100000">
              <a:srgbClr val="2AD0F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76300"/>
            <a:ext cx="7848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886200"/>
            <a:ext cx="78533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Helvetica" charset="0"/>
          <a:ea typeface="ヒラギノ角ゴ ProN W6" charset="-128"/>
          <a:cs typeface="ヒラギノ角ゴ ProN W6" charset="-128"/>
          <a:sym typeface="Helvetica" charset="0"/>
        </a:defRPr>
      </a:lvl9pPr>
    </p:titleStyle>
    <p:bodyStyle>
      <a:lvl1pPr marL="342900" indent="-342900" algn="r" rtl="0" eaLnBrk="0" fontAlgn="base" hangingPunct="0">
        <a:spcBef>
          <a:spcPts val="6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457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2pPr>
      <a:lvl3pPr marL="914400" algn="ctr" rtl="0" eaLnBrk="0" fontAlgn="base" hangingPunct="0">
        <a:spcBef>
          <a:spcPts val="500"/>
        </a:spcBef>
        <a:spcAft>
          <a:spcPct val="0"/>
        </a:spcAft>
        <a:defRPr sz="21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3pPr>
      <a:lvl4pPr marL="13716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4pPr>
      <a:lvl5pPr marL="18288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+mj-lt"/>
          <a:ea typeface="+mj-ea"/>
          <a:cs typeface="+mj-cs"/>
          <a:sym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94000"/>
        <a:buFont typeface="Wingdings 2" charset="2"/>
        <a:buChar char=""/>
        <a:defRPr sz="26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1pPr>
      <a:lvl2pPr marL="601663" indent="-246063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85000"/>
        <a:buFont typeface="Wingdings 2" charset="2"/>
        <a:buChar char=""/>
        <a:defRPr sz="24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2pPr>
      <a:lvl3pPr marL="876300" indent="-2476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9000"/>
        <a:buFont typeface="Wingdings 2" charset="2"/>
        <a:buChar char=""/>
        <a:defRPr sz="21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3pPr>
      <a:lvl4pPr marL="1149350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4pPr>
      <a:lvl5pPr marL="1423988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13DF2BF9-7434-4920-A101-5FE7B0D3853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+mj-lt"/>
          <a:ea typeface="+mj-ea"/>
          <a:cs typeface="+mj-cs"/>
          <a:sym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94000"/>
        <a:buFont typeface="Wingdings 2" charset="2"/>
        <a:buChar char=""/>
        <a:defRPr sz="26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1pPr>
      <a:lvl2pPr marL="601663" indent="-246063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85000"/>
        <a:buFont typeface="Wingdings 2" charset="2"/>
        <a:buChar char=""/>
        <a:defRPr sz="24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2pPr>
      <a:lvl3pPr marL="876300" indent="-2476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9000"/>
        <a:buFont typeface="Wingdings 2" charset="2"/>
        <a:buChar char=""/>
        <a:defRPr sz="21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3pPr>
      <a:lvl4pPr marL="1149350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4pPr>
      <a:lvl5pPr marL="1423988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+mj-lt"/>
          <a:ea typeface="+mj-ea"/>
          <a:cs typeface="+mj-cs"/>
          <a:sym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0C4F93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94000"/>
        <a:buFont typeface="Wingdings 2" charset="2"/>
        <a:buChar char=""/>
        <a:defRPr sz="26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1pPr>
      <a:lvl2pPr marL="601663" indent="-246063" algn="l" rtl="0" eaLnBrk="0" fontAlgn="base" hangingPunct="0">
        <a:spcBef>
          <a:spcPts val="600"/>
        </a:spcBef>
        <a:spcAft>
          <a:spcPct val="0"/>
        </a:spcAft>
        <a:buClr>
          <a:srgbClr val="0C4F93"/>
        </a:buClr>
        <a:buSzPct val="85000"/>
        <a:buFont typeface="Wingdings 2" charset="2"/>
        <a:buChar char=""/>
        <a:defRPr sz="24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2pPr>
      <a:lvl3pPr marL="876300" indent="-2476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9000"/>
        <a:buFont typeface="Wingdings 2" charset="2"/>
        <a:buChar char=""/>
        <a:defRPr sz="21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3pPr>
      <a:lvl4pPr marL="1149350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4pPr>
      <a:lvl5pPr marL="1423988" indent="-209550" algn="l" rtl="0" eaLnBrk="0" fontAlgn="base" hangingPunct="0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5pPr>
      <a:lvl6pPr marL="18811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6pPr>
      <a:lvl7pPr marL="23383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7pPr>
      <a:lvl8pPr marL="27955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8pPr>
      <a:lvl9pPr marL="3252788" indent="-209550" algn="l" rtl="0" fontAlgn="base">
        <a:spcBef>
          <a:spcPts val="500"/>
        </a:spcBef>
        <a:spcAft>
          <a:spcPct val="0"/>
        </a:spcAft>
        <a:buClr>
          <a:srgbClr val="0C4F93"/>
        </a:buClr>
        <a:buSzPct val="64000"/>
        <a:buFont typeface="Wingdings 2" charset="2"/>
        <a:buChar char=""/>
        <a:defRPr sz="2000">
          <a:solidFill>
            <a:srgbClr val="0C4F93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twenties-project.e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RIEPI\Ampacimon_Final_20fps_HD_480p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E:\CRIEPI\Ampacimon_Final_20fps_HD_480p.wmv" TargetMode="External"/><Relationship Id="rId1" Type="http://schemas.openxmlformats.org/officeDocument/2006/relationships/video" Target="Macintosh%20HD:Users:opi:Documents:powerdale:ampacimon:cigre:final:Ampacimon_OPI_22082010_f#3B242D:Ampacimon_Final_20fp#3B242F.mo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8571235" cy="30099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TWENTIES : EU project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Massive integration of renewable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T&amp;D </a:t>
            </a:r>
            <a:r>
              <a:rPr lang="en-US" dirty="0" err="1" smtClean="0">
                <a:solidFill>
                  <a:schemeClr val="bg1"/>
                </a:solidFill>
              </a:rPr>
              <a:t>Smartgrids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cable dynamics may help 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373688"/>
            <a:ext cx="8897938" cy="1484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ISCD 2011- Shanghai- October 18th, 2011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J</a:t>
            </a:r>
            <a:r>
              <a:rPr lang="en-US" sz="2400" dirty="0" smtClean="0"/>
              <a:t>ean-Louis Lilien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23928" y="188640"/>
            <a:ext cx="5040560" cy="1584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0"/>
            <a:ext cx="3760787" cy="18113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177800" dir="5400000" algn="ctr" rotWithShape="0">
              <a:srgbClr val="00256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Sag Validation by Topography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3C764DD0-CB0D-452D-B905-968033ADFD62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10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446213"/>
            <a:ext cx="7624763" cy="4689475"/>
            <a:chOff x="0" y="0"/>
            <a:chExt cx="4803" cy="2953"/>
          </a:xfrm>
        </p:grpSpPr>
        <p:pic>
          <p:nvPicPr>
            <p:cNvPr id="56327" name="Picture 6"/>
            <p:cNvPicPr>
              <a:picLocks noChangeAspect="1" noChangeArrowheads="1"/>
            </p:cNvPicPr>
            <p:nvPr/>
          </p:nvPicPr>
          <p:blipFill>
            <a:blip r:embed="rId3"/>
            <a:srcRect l="4691" r="5861"/>
            <a:stretch>
              <a:fillRect/>
            </a:stretch>
          </p:blipFill>
          <p:spPr bwMode="auto">
            <a:xfrm>
              <a:off x="0" y="0"/>
              <a:ext cx="4803" cy="2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88"/>
              <a:ext cx="969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Sag Evolution over one Month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B65459B-9515-4E8F-8BC6-A614736F37BE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11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" y="620712"/>
            <a:ext cx="7707313" cy="5780088"/>
          </a:xfrm>
          <a:solidFill>
            <a:srgbClr val="FFFFFF"/>
          </a:solidFill>
          <a:ln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848600" y="6553200"/>
            <a:ext cx="1143000" cy="304800"/>
          </a:xfrm>
          <a:prstGeom prst="rect">
            <a:avLst/>
          </a:prstGeom>
        </p:spPr>
        <p:txBody>
          <a:bodyPr/>
          <a:lstStyle/>
          <a:p>
            <a:fld id="{13CFA8D8-56DE-4E12-ABE2-CE60F5859D6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pied de page 21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8862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Ampacimon RT Ampacity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B22995A-886A-42C5-96C2-482C21F9707F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13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8373" name="Rectangle 2"/>
          <p:cNvSpPr txBox="1">
            <a:spLocks noChangeArrowheads="1"/>
          </p:cNvSpPr>
          <p:nvPr/>
        </p:nvSpPr>
        <p:spPr bwMode="auto">
          <a:xfrm>
            <a:off x="457200" y="1031875"/>
            <a:ext cx="8229600" cy="518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algn="l" defTabSz="457200">
              <a:lnSpc>
                <a:spcPct val="80000"/>
              </a:lnSpc>
              <a:spcBef>
                <a:spcPts val="500"/>
              </a:spcBef>
              <a:buSzPct val="100000"/>
              <a:buFont typeface="Times New Roman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sz="2000">
              <a:solidFill>
                <a:srgbClr val="000090"/>
              </a:solidFill>
              <a:latin typeface="Helvetica" charset="0"/>
            </a:endParaRPr>
          </a:p>
          <a:p>
            <a:pPr marL="336550" indent="-336550" algn="l" defTabSz="457200">
              <a:spcBef>
                <a:spcPts val="800"/>
              </a:spcBef>
              <a:buSzPct val="100000"/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>
                <a:solidFill>
                  <a:srgbClr val="000090"/>
                </a:solidFill>
                <a:latin typeface="Helvetica" charset="0"/>
              </a:rPr>
              <a:t>Ampacimon determines RT Ampacity using the </a:t>
            </a:r>
            <a:r>
              <a:rPr lang="fr-BE" sz="2000">
                <a:solidFill>
                  <a:srgbClr val="FF6600"/>
                </a:solidFill>
                <a:latin typeface="Helvetica" charset="0"/>
              </a:rPr>
              <a:t>IEEE thermal model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 with adjusted </a:t>
            </a:r>
            <a:r>
              <a:rPr lang="fr-BE" sz="2000">
                <a:solidFill>
                  <a:srgbClr val="FF6600"/>
                </a:solidFill>
                <a:latin typeface="Helvetica" charset="0"/>
              </a:rPr>
              <a:t>effective</a:t>
            </a:r>
            <a:r>
              <a:rPr lang="en-GB" sz="2000">
                <a:solidFill>
                  <a:srgbClr val="FF6600"/>
                </a:solidFill>
                <a:latin typeface="Helvetica" charset="0"/>
              </a:rPr>
              <a:t> 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ambient parameters (wind speed), making full profit of the intrinsic accuracy of the Ampacimon vibration monitors to measure the Sag.</a:t>
            </a:r>
          </a:p>
          <a:p>
            <a:pPr marL="336550" indent="-336550" algn="l" defTabSz="457200">
              <a:spcBef>
                <a:spcPts val="800"/>
              </a:spcBef>
              <a:buSzPct val="100000"/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>
                <a:solidFill>
                  <a:srgbClr val="000090"/>
                </a:solidFill>
                <a:latin typeface="Helvetica" charset="0"/>
              </a:rPr>
              <a:t>The sag - conductor temperature equation (</a:t>
            </a:r>
            <a:r>
              <a:rPr lang="en-GB" sz="2000">
                <a:solidFill>
                  <a:srgbClr val="FF6600"/>
                </a:solidFill>
                <a:latin typeface="Helvetica" charset="0"/>
              </a:rPr>
              <a:t>State Change Equation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)is set by recent </a:t>
            </a:r>
            <a:r>
              <a:rPr lang="en-GB" sz="2000" b="1">
                <a:solidFill>
                  <a:srgbClr val="000090"/>
                </a:solidFill>
                <a:latin typeface="Helvetica" charset="0"/>
              </a:rPr>
              <a:t>measured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 values instead of installation values that may have become inaccurate.</a:t>
            </a:r>
          </a:p>
          <a:p>
            <a:pPr marL="336550" indent="-336550" algn="l" defTabSz="457200">
              <a:spcBef>
                <a:spcPts val="800"/>
              </a:spcBef>
              <a:buSzPct val="100000"/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>
                <a:solidFill>
                  <a:srgbClr val="000090"/>
                </a:solidFill>
                <a:latin typeface="Helvetica" charset="0"/>
              </a:rPr>
              <a:t>Ampacimon integrates the </a:t>
            </a:r>
            <a:r>
              <a:rPr lang="en-GB" sz="2000" b="1">
                <a:solidFill>
                  <a:srgbClr val="000090"/>
                </a:solidFill>
                <a:latin typeface="Helvetica" charset="0"/>
              </a:rPr>
              <a:t>Ruling Span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 concept while measuring locally on potentially critical spans for optimum accuracy.</a:t>
            </a:r>
          </a:p>
          <a:p>
            <a:pPr marL="336550" indent="-336550" algn="l" defTabSz="457200">
              <a:spcBef>
                <a:spcPts val="800"/>
              </a:spcBef>
              <a:buSzPct val="100000"/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>
                <a:solidFill>
                  <a:srgbClr val="000090"/>
                </a:solidFill>
                <a:latin typeface="Helvetica" charset="0"/>
              </a:rPr>
              <a:t>Ampacimon RT Ampacity is dynamic, assisting the dispatching operator safely and efficiently in </a:t>
            </a:r>
            <a:r>
              <a:rPr lang="fr-BE" sz="2000">
                <a:solidFill>
                  <a:srgbClr val="FF6600"/>
                </a:solidFill>
                <a:latin typeface="Helvetica" charset="0"/>
              </a:rPr>
              <a:t>Congestion Management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 &amp; </a:t>
            </a:r>
            <a:r>
              <a:rPr lang="fr-BE" sz="2000">
                <a:solidFill>
                  <a:srgbClr val="FF6600"/>
                </a:solidFill>
                <a:latin typeface="Helvetica" charset="0"/>
              </a:rPr>
              <a:t>DLR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.</a:t>
            </a:r>
          </a:p>
          <a:p>
            <a:pPr marL="336550" indent="-336550" algn="l" defTabSz="457200">
              <a:spcBef>
                <a:spcPts val="800"/>
              </a:spcBef>
              <a:buSzPct val="100000"/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000">
                <a:solidFill>
                  <a:srgbClr val="000090"/>
                </a:solidFill>
                <a:latin typeface="Helvetica" charset="0"/>
              </a:rPr>
              <a:t>Commissioning is fast: &lt; 4 weeks with </a:t>
            </a:r>
            <a:r>
              <a:rPr lang="en-GB" sz="2000" b="1">
                <a:solidFill>
                  <a:srgbClr val="000090"/>
                </a:solidFill>
                <a:latin typeface="Helvetica" charset="0"/>
              </a:rPr>
              <a:t>no calibration</a:t>
            </a:r>
            <a:r>
              <a:rPr lang="en-GB" sz="2000">
                <a:solidFill>
                  <a:srgbClr val="000090"/>
                </a:solidFill>
                <a:latin typeface="Helvetica" charset="0"/>
              </a:rPr>
              <a:t> needs towards transit intensity.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Season Histogram Actual Current &amp; Ampacity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F65F7D2-AD05-452B-BF00-8E6F780D9C39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14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66925"/>
            <a:ext cx="4572000" cy="349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2057400"/>
            <a:ext cx="4583112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48 </a:t>
            </a:r>
            <a:r>
              <a:rPr lang="fr-BE" dirty="0" err="1" smtClean="0"/>
              <a:t>hours</a:t>
            </a:r>
            <a:r>
              <a:rPr lang="fr-BE" dirty="0" smtClean="0"/>
              <a:t> météo </a:t>
            </a:r>
            <a:r>
              <a:rPr lang="fr-BE" dirty="0" err="1" smtClean="0"/>
              <a:t>forecasting</a:t>
            </a:r>
            <a:r>
              <a:rPr lang="fr-BE" dirty="0" smtClean="0"/>
              <a:t>,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worldwide</a:t>
            </a:r>
            <a:r>
              <a:rPr lang="fr-BE" dirty="0" smtClean="0"/>
              <a:t> </a:t>
            </a:r>
            <a:r>
              <a:rPr lang="fr-BE" dirty="0" err="1" smtClean="0"/>
              <a:t>available</a:t>
            </a:r>
            <a:r>
              <a:rPr lang="fr-BE" dirty="0" smtClean="0"/>
              <a:t> data to local data simulation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8610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96752"/>
            <a:ext cx="8991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Advantages of smart sensors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495800"/>
          </a:xfrm>
        </p:spPr>
        <p:txBody>
          <a:bodyPr/>
          <a:lstStyle/>
          <a:p>
            <a:pPr marL="234950" indent="-234950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751E"/>
                </a:solidFill>
              </a:rPr>
              <a:t>DIRECT</a:t>
            </a:r>
            <a:r>
              <a:rPr lang="en-US" sz="2400" dirty="0" smtClean="0"/>
              <a:t> Monitoring of </a:t>
            </a:r>
            <a:r>
              <a:rPr lang="en-US" sz="2400" dirty="0" smtClean="0">
                <a:solidFill>
                  <a:srgbClr val="FF751E"/>
                </a:solidFill>
              </a:rPr>
              <a:t>Critical</a:t>
            </a:r>
            <a:r>
              <a:rPr lang="en-US" sz="2400" dirty="0" smtClean="0"/>
              <a:t> spans using Vibration Monitors to measure the Sag</a:t>
            </a:r>
            <a:br>
              <a:rPr lang="en-US" sz="2400" dirty="0" smtClean="0"/>
            </a:br>
            <a:endParaRPr lang="en-US" sz="2400" dirty="0" smtClean="0"/>
          </a:p>
          <a:p>
            <a:pPr marL="234950" indent="-234950" eaLnBrk="1" hangingPunct="1"/>
            <a:r>
              <a:rPr lang="en-US" sz="2400" dirty="0" smtClean="0"/>
              <a:t>Intrinsic Accurate Sag measurement: </a:t>
            </a:r>
          </a:p>
          <a:p>
            <a:pPr lvl="1" indent="-247650" eaLnBrk="1" hangingPunct="1"/>
            <a:r>
              <a:rPr lang="en-US" sz="2200" dirty="0" smtClean="0">
                <a:solidFill>
                  <a:srgbClr val="FF751E"/>
                </a:solidFill>
              </a:rPr>
              <a:t>NO</a:t>
            </a:r>
            <a:r>
              <a:rPr lang="en-US" sz="2200" dirty="0" smtClean="0"/>
              <a:t> calibration, </a:t>
            </a:r>
            <a:r>
              <a:rPr lang="en-US" sz="2200" dirty="0" smtClean="0">
                <a:solidFill>
                  <a:srgbClr val="FF6600"/>
                </a:solidFill>
              </a:rPr>
              <a:t>NO </a:t>
            </a:r>
            <a:r>
              <a:rPr lang="en-US" sz="2200" dirty="0" smtClean="0"/>
              <a:t>parameters </a:t>
            </a:r>
          </a:p>
          <a:p>
            <a:pPr lvl="1" indent="-247650" eaLnBrk="1" hangingPunct="1"/>
            <a:r>
              <a:rPr lang="en-US" sz="2200" dirty="0" smtClean="0">
                <a:solidFill>
                  <a:srgbClr val="FF751E"/>
                </a:solidFill>
              </a:rPr>
              <a:t>SAFETY </a:t>
            </a:r>
            <a:r>
              <a:rPr lang="en-US" sz="2200" dirty="0" err="1" smtClean="0"/>
              <a:t>garanty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234950" indent="-234950" eaLnBrk="1" hangingPunct="1"/>
            <a:r>
              <a:rPr lang="en-US" sz="2400" dirty="0" smtClean="0">
                <a:solidFill>
                  <a:srgbClr val="FF751E"/>
                </a:solidFill>
              </a:rPr>
              <a:t>REAL</a:t>
            </a:r>
            <a:r>
              <a:rPr lang="en-US" sz="2400" dirty="0" smtClean="0"/>
              <a:t> Ampacity determination, with </a:t>
            </a:r>
            <a:r>
              <a:rPr lang="en-US" sz="2400" dirty="0" smtClean="0">
                <a:solidFill>
                  <a:srgbClr val="FF6600"/>
                </a:solidFill>
              </a:rPr>
              <a:t>short term</a:t>
            </a:r>
            <a:r>
              <a:rPr lang="en-US" sz="2400" dirty="0" smtClean="0"/>
              <a:t> prediction</a:t>
            </a:r>
            <a:br>
              <a:rPr lang="en-US" sz="2400" dirty="0" smtClean="0"/>
            </a:br>
            <a:endParaRPr lang="en-US" sz="2400" dirty="0" smtClean="0"/>
          </a:p>
          <a:p>
            <a:pPr marL="234950" indent="-234950" eaLnBrk="1" hangingPunct="1"/>
            <a:r>
              <a:rPr lang="en-US" sz="2400" dirty="0" smtClean="0">
                <a:solidFill>
                  <a:srgbClr val="FF751E"/>
                </a:solidFill>
              </a:rPr>
              <a:t>FAST</a:t>
            </a:r>
            <a:r>
              <a:rPr lang="en-US" sz="2400" dirty="0" smtClean="0"/>
              <a:t> installation on </a:t>
            </a:r>
            <a:r>
              <a:rPr lang="en-US" sz="2400" dirty="0" smtClean="0">
                <a:solidFill>
                  <a:srgbClr val="FF751E"/>
                </a:solidFill>
              </a:rPr>
              <a:t>LIVE</a:t>
            </a:r>
            <a:r>
              <a:rPr lang="en-US" sz="2400" dirty="0" smtClean="0"/>
              <a:t> Lines – no line modification, no maintenance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150A681-60E2-4F12-92AD-FF2BE10B46F9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16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90FE-4955-4B5E-B8F7-945D333803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Advantages of the smart sensor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950" indent="-234950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FF751E"/>
                </a:solidFill>
              </a:rPr>
              <a:t>Autonomous</a:t>
            </a:r>
            <a:r>
              <a:rPr lang="en-US" dirty="0" smtClean="0"/>
              <a:t> Electrical power from line by magnetic induction</a:t>
            </a:r>
            <a:br>
              <a:rPr lang="en-US" dirty="0" smtClean="0"/>
            </a:br>
            <a:endParaRPr lang="en-US" dirty="0" smtClean="0"/>
          </a:p>
          <a:p>
            <a:pPr marL="234950" indent="-234950" eaLnBrk="1" hangingPunct="1"/>
            <a:r>
              <a:rPr lang="en-US" dirty="0" smtClean="0">
                <a:solidFill>
                  <a:srgbClr val="FF751E"/>
                </a:solidFill>
              </a:rPr>
              <a:t>Secure</a:t>
            </a:r>
            <a:r>
              <a:rPr lang="en-US" dirty="0" smtClean="0"/>
              <a:t> data communication over GPRS / internet to TSO dispatching </a:t>
            </a:r>
            <a:r>
              <a:rPr lang="en-US" sz="2000" dirty="0" smtClean="0"/>
              <a:t>(TASE2 / </a:t>
            </a:r>
            <a:r>
              <a:rPr lang="en-US" sz="2000" dirty="0" err="1" smtClean="0"/>
              <a:t>Modbus</a:t>
            </a:r>
            <a:r>
              <a:rPr lang="en-US" sz="2000" dirty="0" smtClean="0"/>
              <a:t> / IEC61850 / DNP3)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34950" indent="-234950" eaLnBrk="1" hangingPunct="1"/>
            <a:r>
              <a:rPr lang="en-US" dirty="0" smtClean="0">
                <a:solidFill>
                  <a:srgbClr val="FE7038"/>
                </a:solidFill>
              </a:rPr>
              <a:t>Easy</a:t>
            </a:r>
            <a:r>
              <a:rPr lang="en-US" dirty="0" smtClean="0"/>
              <a:t> </a:t>
            </a:r>
            <a:r>
              <a:rPr lang="en-US" dirty="0" err="1" smtClean="0"/>
              <a:t>scada</a:t>
            </a:r>
            <a:r>
              <a:rPr lang="en-US" dirty="0" smtClean="0"/>
              <a:t> integration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31FDF33-9237-46A3-BC5A-26948A299A4B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17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7050" y="3716338"/>
            <a:ext cx="34290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90FE-4955-4B5E-B8F7-945D333803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Experience     at ELIA (BE</a:t>
            </a:r>
            <a:r>
              <a:rPr lang="en-US" dirty="0" smtClean="0"/>
              <a:t>) 400 kV</a:t>
            </a:r>
            <a:endParaRPr lang="en-US" dirty="0" smtClean="0"/>
          </a:p>
        </p:txBody>
      </p:sp>
      <p:pic>
        <p:nvPicPr>
          <p:cNvPr id="69638" name="Picture 5"/>
          <p:cNvPicPr>
            <a:picLocks noChangeAspect="1" noChangeArrowheads="1"/>
          </p:cNvPicPr>
          <p:nvPr/>
        </p:nvPicPr>
        <p:blipFill>
          <a:blip r:embed="rId4"/>
          <a:srcRect r="23923" b="6621"/>
          <a:stretch>
            <a:fillRect/>
          </a:stretch>
        </p:blipFill>
        <p:spPr bwMode="auto">
          <a:xfrm>
            <a:off x="899592" y="2132856"/>
            <a:ext cx="4031177" cy="370939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93926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">
                <a:solidFill>
                  <a:srgbClr val="A6A6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950" indent="-234950" eaLnBrk="1" hangingPunct="1">
              <a:spcBef>
                <a:spcPct val="0"/>
              </a:spcBef>
              <a:buFont typeface="Wingdings 2" charset="2"/>
              <a:buNone/>
            </a:pPr>
            <a:r>
              <a:rPr lang="en-US" dirty="0" smtClean="0"/>
              <a:t>Cable dynamics can be used for integration of renewable into the power </a:t>
            </a:r>
            <a:r>
              <a:rPr lang="en-US" smtClean="0"/>
              <a:t>network which helps to do </a:t>
            </a:r>
            <a:r>
              <a:rPr lang="en-US" dirty="0" smtClean="0"/>
              <a:t>:</a:t>
            </a:r>
          </a:p>
          <a:p>
            <a:pPr marL="234950" indent="-234950" eaLnBrk="1" hangingPunct="1">
              <a:spcBef>
                <a:spcPct val="0"/>
              </a:spcBef>
              <a:buFont typeface="Wingdings 2" charset="2"/>
              <a:buNone/>
            </a:pPr>
            <a:endParaRPr lang="en-US" dirty="0" smtClean="0"/>
          </a:p>
          <a:p>
            <a:pPr marL="234950" indent="-234950" eaLnBrk="1" hangingPunct="1"/>
            <a:r>
              <a:rPr lang="en-US" dirty="0" smtClean="0">
                <a:solidFill>
                  <a:srgbClr val="FF751E"/>
                </a:solidFill>
              </a:rPr>
              <a:t>Dynamic online</a:t>
            </a:r>
            <a:r>
              <a:rPr lang="en-US" dirty="0" smtClean="0"/>
              <a:t> </a:t>
            </a:r>
            <a:r>
              <a:rPr lang="en-US" dirty="0" err="1" smtClean="0"/>
              <a:t>managment</a:t>
            </a:r>
            <a:r>
              <a:rPr lang="en-US" dirty="0" smtClean="0"/>
              <a:t> of your Transportation networks</a:t>
            </a:r>
            <a:br>
              <a:rPr lang="en-US" dirty="0" smtClean="0"/>
            </a:br>
            <a:endParaRPr lang="en-US" dirty="0" smtClean="0"/>
          </a:p>
          <a:p>
            <a:pPr marL="234950" indent="-234950" eaLnBrk="1" hangingPunct="1"/>
            <a:r>
              <a:rPr lang="en-US" dirty="0" smtClean="0"/>
              <a:t>Improvement of the </a:t>
            </a:r>
            <a:r>
              <a:rPr lang="en-US" dirty="0" smtClean="0">
                <a:solidFill>
                  <a:srgbClr val="FF751E"/>
                </a:solidFill>
              </a:rPr>
              <a:t>profitability</a:t>
            </a:r>
            <a:r>
              <a:rPr lang="en-US" dirty="0" smtClean="0"/>
              <a:t> of your investments</a:t>
            </a:r>
            <a:br>
              <a:rPr lang="en-US" dirty="0" smtClean="0"/>
            </a:br>
            <a:endParaRPr lang="en-US" dirty="0" smtClean="0"/>
          </a:p>
          <a:p>
            <a:pPr marL="234950" indent="-234950" eaLnBrk="1" hangingPunct="1"/>
            <a:r>
              <a:rPr lang="en-US" dirty="0" smtClean="0"/>
              <a:t>Facilitate the introduction of </a:t>
            </a:r>
            <a:r>
              <a:rPr lang="en-US" dirty="0" smtClean="0">
                <a:solidFill>
                  <a:srgbClr val="FE7038"/>
                </a:solidFill>
              </a:rPr>
              <a:t>renewable producers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34950" indent="-234950" eaLnBrk="1" hangingPunct="1"/>
            <a:r>
              <a:rPr lang="en-US" dirty="0" smtClean="0"/>
              <a:t>Reliable input for </a:t>
            </a:r>
            <a:r>
              <a:rPr lang="en-US" dirty="0" smtClean="0">
                <a:solidFill>
                  <a:srgbClr val="FF751E"/>
                </a:solidFill>
              </a:rPr>
              <a:t>forecasting</a:t>
            </a:r>
            <a:r>
              <a:rPr lang="en-US" dirty="0" smtClean="0"/>
              <a:t> tools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8809038" y="6680200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2A45E7DB-E108-45F9-89F6-066D7647D073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19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90FE-4955-4B5E-B8F7-945D333803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elvetica" charset="0"/>
                <a:ea typeface="ヒラギノ角ゴ ProN W3" charset="0"/>
                <a:cs typeface="ヒラギノ角ゴ ProN W3" charset="0"/>
              </a:rPr>
              <a:t>Real-life examples: Twenties</a:t>
            </a:r>
            <a:endParaRPr lang="en-US" dirty="0">
              <a:latin typeface="Helvetica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93175" y="66802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endParaRPr lang="en-US" sz="1200" dirty="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51720" y="1196752"/>
            <a:ext cx="6984776" cy="31682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Largest EU funded project in electricity sector ever</a:t>
            </a:r>
          </a:p>
          <a:p>
            <a:pPr lvl="1"/>
            <a:r>
              <a:rPr lang="en-US" sz="1600" dirty="0" smtClean="0"/>
              <a:t>Focused on the technologies that will allow the large scale integration of renewable energy sources</a:t>
            </a:r>
          </a:p>
          <a:p>
            <a:pPr lvl="1"/>
            <a:r>
              <a:rPr lang="en-US" sz="1600" dirty="0" smtClean="0"/>
              <a:t>Real-life demonstrations</a:t>
            </a:r>
          </a:p>
          <a:p>
            <a:pPr lvl="1"/>
            <a:r>
              <a:rPr lang="en-US" sz="1600" dirty="0" smtClean="0">
                <a:hlinkClick r:id="rId2"/>
              </a:rPr>
              <a:t>www.twenties-project.eu</a:t>
            </a:r>
            <a:endParaRPr lang="en-US" sz="1600" dirty="0" smtClean="0"/>
          </a:p>
          <a:p>
            <a:endParaRPr lang="en-US" sz="2000" dirty="0" smtClean="0"/>
          </a:p>
        </p:txBody>
      </p:sp>
      <p:pic>
        <p:nvPicPr>
          <p:cNvPr id="47" name="Imagen 2" descr="t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772816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996952"/>
            <a:ext cx="5400600" cy="31374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1600" y="47667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TWENTIES EU </a:t>
            </a:r>
            <a:r>
              <a:rPr lang="fr-BE" dirty="0" err="1" smtClean="0"/>
              <a:t>project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ello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2718262" cy="39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148064" y="335699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=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616663" cy="30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251520" y="332656"/>
            <a:ext cx="8568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 charset="0"/>
              </a:rPr>
              <a:t>Power </a:t>
            </a:r>
            <a:r>
              <a:rPr kumimoji="0" lang="fr-BE" sz="4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 charset="0"/>
              </a:rPr>
              <a:t>lines</a:t>
            </a:r>
            <a:r>
              <a:rPr kumimoji="0" lang="fr-BE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 charset="0"/>
              </a:rPr>
              <a:t> basic </a:t>
            </a:r>
            <a:r>
              <a:rPr kumimoji="0" lang="fr-BE" sz="4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 charset="0"/>
              </a:rPr>
              <a:t>principles</a:t>
            </a:r>
            <a:r>
              <a:rPr kumimoji="0" lang="fr-BE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 charset="0"/>
              </a:rPr>
              <a:t> (1)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1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Power </a:t>
            </a:r>
            <a:r>
              <a:rPr lang="fr-BE" sz="41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lines</a:t>
            </a:r>
            <a:r>
              <a:rPr lang="fr-BE" sz="41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  </a:t>
            </a:r>
            <a:r>
              <a:rPr lang="fr-BE" sz="41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similar</a:t>
            </a:r>
            <a:r>
              <a:rPr lang="fr-BE" sz="41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 to  </a:t>
            </a:r>
            <a:r>
              <a:rPr lang="fr-BE" sz="41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 charset="0"/>
              </a:rPr>
              <a:t>violoncello</a:t>
            </a:r>
            <a:endParaRPr kumimoji="0" lang="en-US" sz="4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Helvetic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35696" y="587727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wind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bow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48600" cy="1080120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Power </a:t>
            </a:r>
            <a:r>
              <a:rPr lang="fr-BE" dirty="0" err="1" smtClean="0">
                <a:solidFill>
                  <a:schemeClr val="bg1"/>
                </a:solidFill>
              </a:rPr>
              <a:t>lines</a:t>
            </a:r>
            <a:r>
              <a:rPr lang="fr-BE" dirty="0" smtClean="0">
                <a:solidFill>
                  <a:schemeClr val="bg1"/>
                </a:solidFill>
              </a:rPr>
              <a:t> basic </a:t>
            </a:r>
            <a:r>
              <a:rPr lang="fr-BE" dirty="0" err="1" smtClean="0">
                <a:solidFill>
                  <a:schemeClr val="bg1"/>
                </a:solidFill>
              </a:rPr>
              <a:t>principles</a:t>
            </a:r>
            <a:r>
              <a:rPr lang="fr-BE" dirty="0" smtClean="0">
                <a:solidFill>
                  <a:schemeClr val="bg1"/>
                </a:solidFill>
              </a:rPr>
              <a:t> (2)</a:t>
            </a:r>
            <a:br>
              <a:rPr lang="fr-BE" dirty="0" smtClean="0">
                <a:solidFill>
                  <a:schemeClr val="bg1"/>
                </a:solidFill>
              </a:rPr>
            </a:br>
            <a:r>
              <a:rPr lang="fr-BE" dirty="0" smtClean="0">
                <a:solidFill>
                  <a:schemeClr val="bg1"/>
                </a:solidFill>
              </a:rPr>
              <a:t>power line  </a:t>
            </a:r>
            <a:r>
              <a:rPr lang="fr-BE" dirty="0" err="1" smtClean="0">
                <a:solidFill>
                  <a:schemeClr val="bg1"/>
                </a:solidFill>
              </a:rPr>
              <a:t>similar</a:t>
            </a:r>
            <a:r>
              <a:rPr lang="fr-BE" dirty="0" smtClean="0">
                <a:solidFill>
                  <a:schemeClr val="bg1"/>
                </a:solidFill>
              </a:rPr>
              <a:t> to </a:t>
            </a:r>
            <a:r>
              <a:rPr lang="fr-BE" dirty="0" err="1" smtClean="0">
                <a:solidFill>
                  <a:schemeClr val="bg1"/>
                </a:solidFill>
              </a:rPr>
              <a:t>pendulum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2242592" cy="39932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Ampacimon_Final_20fps_HD_480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31937" r="56000"/>
          <a:stretch>
            <a:fillRect/>
          </a:stretch>
        </p:blipFill>
        <p:spPr>
          <a:xfrm>
            <a:off x="683568" y="1484784"/>
            <a:ext cx="1944216" cy="40324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3848" y="357301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/>
              <a:t>=</a:t>
            </a:r>
            <a:endParaRPr lang="en-US" sz="4000" dirty="0"/>
          </a:p>
        </p:txBody>
      </p:sp>
      <p:cxnSp>
        <p:nvCxnSpPr>
          <p:cNvPr id="9" name="Connecteur droit 8"/>
          <p:cNvCxnSpPr/>
          <p:nvPr/>
        </p:nvCxnSpPr>
        <p:spPr>
          <a:xfrm rot="16200000" flipH="1">
            <a:off x="4535996" y="2672916"/>
            <a:ext cx="2952328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372200" y="4653136"/>
            <a:ext cx="648072" cy="648072"/>
          </a:xfrm>
          <a:prstGeom prst="ellips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 rot="16200000" flipH="1">
            <a:off x="3455876" y="3392996"/>
            <a:ext cx="3888432" cy="72008"/>
          </a:xfrm>
          <a:prstGeom prst="line">
            <a:avLst/>
          </a:prstGeom>
          <a:ln w="317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3996730" y="3572222"/>
            <a:ext cx="864096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164288" y="472514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 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95536" y="5473005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mass </a:t>
            </a:r>
            <a:r>
              <a:rPr lang="fr-BE" dirty="0" err="1" smtClean="0"/>
              <a:t>does</a:t>
            </a:r>
            <a:r>
              <a:rPr lang="fr-BE" dirty="0" smtClean="0"/>
              <a:t> not influence the </a:t>
            </a:r>
            <a:r>
              <a:rPr lang="fr-BE" dirty="0" err="1" smtClean="0"/>
              <a:t>frequencies</a:t>
            </a:r>
            <a:r>
              <a:rPr lang="fr-BE" dirty="0" smtClean="0"/>
              <a:t>,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sag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9" name="Rectangle 11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fr-BE" sz="4400" dirty="0">
                <a:solidFill>
                  <a:schemeClr val="bg1"/>
                </a:solidFill>
              </a:rPr>
              <a:t>Power </a:t>
            </a:r>
            <a:r>
              <a:rPr lang="fr-BE" sz="4400" dirty="0" err="1">
                <a:solidFill>
                  <a:schemeClr val="bg1"/>
                </a:solidFill>
              </a:rPr>
              <a:t>lines</a:t>
            </a:r>
            <a:r>
              <a:rPr lang="fr-BE" sz="4400" dirty="0">
                <a:solidFill>
                  <a:schemeClr val="bg1"/>
                </a:solidFill>
              </a:rPr>
              <a:t> and </a:t>
            </a:r>
            <a:r>
              <a:rPr lang="fr-BE" sz="4400" dirty="0" err="1">
                <a:solidFill>
                  <a:schemeClr val="bg1"/>
                </a:solidFill>
              </a:rPr>
              <a:t>sag</a:t>
            </a:r>
            <a:r>
              <a:rPr lang="fr-BE" sz="4400" dirty="0">
                <a:solidFill>
                  <a:schemeClr val="bg1"/>
                </a:solidFill>
              </a:rPr>
              <a:t> </a:t>
            </a:r>
            <a:r>
              <a:rPr lang="fr-BE" sz="4400" dirty="0" err="1">
                <a:solidFill>
                  <a:schemeClr val="bg1"/>
                </a:solidFill>
              </a:rPr>
              <a:t>limit</a:t>
            </a: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31437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677988"/>
            <a:ext cx="6219825" cy="4613995"/>
          </a:xfrm>
          <a:noFill/>
          <a:ln/>
        </p:spPr>
      </p:pic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6228184" y="3429000"/>
            <a:ext cx="136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400" dirty="0"/>
              <a:t>Clearance</a:t>
            </a:r>
            <a:r>
              <a:rPr lang="fr-BE" sz="1400" dirty="0" smtClean="0"/>
              <a:t> required</a:t>
            </a:r>
            <a:endParaRPr lang="fr-FR" sz="1400" dirty="0"/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1643042" y="3571876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dirty="0" err="1"/>
              <a:t>sag</a:t>
            </a:r>
            <a:endParaRPr lang="fr-FR" sz="12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9958DB8-81E3-4545-B538-3CC4B3042454}" type="slidenum">
              <a:rPr lang="fr-FR" sz="1200" smtClean="0"/>
              <a:pPr/>
              <a:t>5</a:t>
            </a:fld>
            <a:endParaRPr lang="fr-FR" sz="1200" dirty="0"/>
          </a:p>
        </p:txBody>
      </p:sp>
      <p:sp>
        <p:nvSpPr>
          <p:cNvPr id="15" name="Espace réservé du pied de page 21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8862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4387" name="Line 19"/>
          <p:cNvSpPr>
            <a:spLocks noChangeShapeType="1"/>
          </p:cNvSpPr>
          <p:nvPr/>
        </p:nvSpPr>
        <p:spPr bwMode="auto">
          <a:xfrm>
            <a:off x="2143108" y="3786190"/>
            <a:ext cx="1225548" cy="577849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000"/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4143372" y="4643446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>
            <a:off x="3419872" y="4221088"/>
            <a:ext cx="0" cy="43224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 flipH="1" flipV="1">
            <a:off x="1691680" y="1484784"/>
            <a:ext cx="1943100" cy="30241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 flipV="1">
            <a:off x="4211960" y="3717032"/>
            <a:ext cx="2160588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idx="1"/>
          </p:nvPr>
        </p:nvSpPr>
        <p:spPr bwMode="gray">
          <a:xfrm>
            <a:off x="250825" y="1523999"/>
            <a:ext cx="8497888" cy="4786313"/>
          </a:xfrm>
          <a:noFill/>
          <a:ln/>
        </p:spPr>
        <p:txBody>
          <a:bodyPr lIns="0" tIns="0" rIns="0" bIns="0"/>
          <a:lstStyle/>
          <a:p>
            <a:pPr algn="just">
              <a:buFontTx/>
              <a:buNone/>
            </a:pPr>
            <a:r>
              <a:rPr lang="en-GB" sz="2400" dirty="0" smtClean="0">
                <a:latin typeface="+mj-lt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Power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transfer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on a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line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is constrained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by considerations of stability, voltage but most generally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by </a:t>
            </a:r>
            <a:r>
              <a:rPr lang="en-GB" sz="2400" dirty="0" smtClean="0">
                <a:solidFill>
                  <a:srgbClr val="FF3300"/>
                </a:solidFill>
                <a:latin typeface="+mj-lt"/>
              </a:rPr>
              <a:t>thermal</a:t>
            </a:r>
            <a:r>
              <a:rPr lang="en-GB" sz="2400" dirty="0">
                <a:solidFill>
                  <a:srgbClr val="FF3300"/>
                </a:solidFill>
                <a:latin typeface="+mj-lt"/>
              </a:rPr>
              <a:t>/clearance </a:t>
            </a:r>
            <a:r>
              <a:rPr lang="en-GB" sz="2400" dirty="0" smtClean="0">
                <a:solidFill>
                  <a:srgbClr val="FF3300"/>
                </a:solidFill>
                <a:latin typeface="+mj-lt"/>
              </a:rPr>
              <a:t>limitations.</a:t>
            </a:r>
          </a:p>
          <a:p>
            <a:pPr algn="just">
              <a:buFontTx/>
              <a:buNone/>
            </a:pPr>
            <a:endParaRPr lang="en-GB" sz="2400" dirty="0">
              <a:solidFill>
                <a:srgbClr val="FF3300"/>
              </a:solidFill>
              <a:latin typeface="+mj-lt"/>
            </a:endParaRPr>
          </a:p>
          <a:p>
            <a:pPr algn="just">
              <a:buFontTx/>
              <a:buNone/>
            </a:pPr>
            <a:endParaRPr lang="en-GB" sz="2400" dirty="0" smtClean="0">
              <a:latin typeface="+mj-lt"/>
            </a:endParaRPr>
          </a:p>
          <a:p>
            <a:pPr algn="just">
              <a:buFontTx/>
              <a:buNone/>
            </a:pPr>
            <a:r>
              <a:rPr lang="en-GB" sz="2400" dirty="0" smtClean="0">
                <a:latin typeface="+mj-lt"/>
              </a:rPr>
              <a:t>					</a:t>
            </a:r>
            <a:endParaRPr lang="de-DE" sz="2400" dirty="0">
              <a:solidFill>
                <a:srgbClr val="6600CC"/>
              </a:solidFill>
              <a:latin typeface="+mj-lt"/>
            </a:endParaRPr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6392862" y="2667000"/>
            <a:ext cx="0" cy="533400"/>
          </a:xfrm>
          <a:prstGeom prst="line">
            <a:avLst/>
          </a:prstGeom>
          <a:noFill/>
          <a:ln w="635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+mj-l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9388" y="3224213"/>
            <a:ext cx="4103687" cy="1804987"/>
            <a:chOff x="2196" y="6940"/>
            <a:chExt cx="7200" cy="3168"/>
          </a:xfrm>
        </p:grpSpPr>
        <p:sp>
          <p:nvSpPr>
            <p:cNvPr id="265221" name="AutoShape 5"/>
            <p:cNvSpPr>
              <a:spLocks noChangeAspect="1" noChangeArrowheads="1"/>
            </p:cNvSpPr>
            <p:nvPr/>
          </p:nvSpPr>
          <p:spPr bwMode="auto">
            <a:xfrm>
              <a:off x="2196" y="6940"/>
              <a:ext cx="7200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2" name="Freeform 6"/>
            <p:cNvSpPr>
              <a:spLocks/>
            </p:cNvSpPr>
            <p:nvPr/>
          </p:nvSpPr>
          <p:spPr bwMode="auto">
            <a:xfrm>
              <a:off x="2772" y="8236"/>
              <a:ext cx="259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0" y="360"/>
                </a:cxn>
                <a:cxn ang="0">
                  <a:pos x="3420" y="0"/>
                </a:cxn>
              </a:cxnLst>
              <a:rect l="0" t="0" r="r" b="b"/>
              <a:pathLst>
                <a:path w="3420" h="360">
                  <a:moveTo>
                    <a:pt x="0" y="0"/>
                  </a:moveTo>
                  <a:cubicBezTo>
                    <a:pt x="525" y="180"/>
                    <a:pt x="1050" y="360"/>
                    <a:pt x="1620" y="360"/>
                  </a:cubicBezTo>
                  <a:cubicBezTo>
                    <a:pt x="2190" y="360"/>
                    <a:pt x="3270" y="180"/>
                    <a:pt x="34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3" name="Freeform 7"/>
            <p:cNvSpPr>
              <a:spLocks/>
            </p:cNvSpPr>
            <p:nvPr/>
          </p:nvSpPr>
          <p:spPr bwMode="auto">
            <a:xfrm>
              <a:off x="5364" y="8236"/>
              <a:ext cx="273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0" y="360"/>
                </a:cxn>
                <a:cxn ang="0">
                  <a:pos x="3420" y="0"/>
                </a:cxn>
              </a:cxnLst>
              <a:rect l="0" t="0" r="r" b="b"/>
              <a:pathLst>
                <a:path w="3420" h="360">
                  <a:moveTo>
                    <a:pt x="0" y="0"/>
                  </a:moveTo>
                  <a:cubicBezTo>
                    <a:pt x="525" y="180"/>
                    <a:pt x="1050" y="360"/>
                    <a:pt x="1620" y="360"/>
                  </a:cubicBezTo>
                  <a:cubicBezTo>
                    <a:pt x="2190" y="360"/>
                    <a:pt x="3270" y="180"/>
                    <a:pt x="34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4" name="Line 8"/>
            <p:cNvSpPr>
              <a:spLocks noChangeShapeType="1"/>
            </p:cNvSpPr>
            <p:nvPr/>
          </p:nvSpPr>
          <p:spPr bwMode="auto">
            <a:xfrm>
              <a:off x="2772" y="809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8100" y="8092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 flipH="1" flipV="1">
              <a:off x="2628" y="8236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 flipH="1" flipV="1">
              <a:off x="2628" y="809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 flipH="1" flipV="1">
              <a:off x="2628" y="794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29" name="Line 13"/>
            <p:cNvSpPr>
              <a:spLocks noChangeShapeType="1"/>
            </p:cNvSpPr>
            <p:nvPr/>
          </p:nvSpPr>
          <p:spPr bwMode="auto">
            <a:xfrm flipV="1">
              <a:off x="8100" y="794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0" name="Line 14"/>
            <p:cNvSpPr>
              <a:spLocks noChangeShapeType="1"/>
            </p:cNvSpPr>
            <p:nvPr/>
          </p:nvSpPr>
          <p:spPr bwMode="auto">
            <a:xfrm flipV="1">
              <a:off x="8100" y="809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1" name="Line 15"/>
            <p:cNvSpPr>
              <a:spLocks noChangeShapeType="1"/>
            </p:cNvSpPr>
            <p:nvPr/>
          </p:nvSpPr>
          <p:spPr bwMode="auto">
            <a:xfrm flipV="1">
              <a:off x="8100" y="8236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5232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6" y="8812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5233" name="Tree"/>
            <p:cNvSpPr>
              <a:spLocks noEditPoints="1" noChangeArrowheads="1"/>
            </p:cNvSpPr>
            <p:nvPr/>
          </p:nvSpPr>
          <p:spPr bwMode="auto">
            <a:xfrm>
              <a:off x="6228" y="8956"/>
              <a:ext cx="432" cy="86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4" name="Tree"/>
            <p:cNvSpPr>
              <a:spLocks noEditPoints="1" noChangeArrowheads="1"/>
            </p:cNvSpPr>
            <p:nvPr/>
          </p:nvSpPr>
          <p:spPr bwMode="auto">
            <a:xfrm>
              <a:off x="6948" y="8812"/>
              <a:ext cx="432" cy="86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5" name="AutoShape 19"/>
            <p:cNvSpPr>
              <a:spLocks noChangeArrowheads="1"/>
            </p:cNvSpPr>
            <p:nvPr/>
          </p:nvSpPr>
          <p:spPr bwMode="auto">
            <a:xfrm>
              <a:off x="7092" y="8524"/>
              <a:ext cx="144" cy="288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6" name="AutoShape 20"/>
            <p:cNvSpPr>
              <a:spLocks noChangeArrowheads="1"/>
            </p:cNvSpPr>
            <p:nvPr/>
          </p:nvSpPr>
          <p:spPr bwMode="auto">
            <a:xfrm>
              <a:off x="3924" y="8524"/>
              <a:ext cx="144" cy="576"/>
            </a:xfrm>
            <a:prstGeom prst="upDownArrow">
              <a:avLst>
                <a:gd name="adj1" fmla="val 50000"/>
                <a:gd name="adj2" fmla="val 8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 flipH="1" flipV="1">
              <a:off x="5364" y="794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8" name="Line 22"/>
            <p:cNvSpPr>
              <a:spLocks noChangeShapeType="1"/>
            </p:cNvSpPr>
            <p:nvPr/>
          </p:nvSpPr>
          <p:spPr bwMode="auto">
            <a:xfrm>
              <a:off x="5220" y="794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39" name="Line 23"/>
            <p:cNvSpPr>
              <a:spLocks noChangeShapeType="1"/>
            </p:cNvSpPr>
            <p:nvPr/>
          </p:nvSpPr>
          <p:spPr bwMode="auto">
            <a:xfrm flipH="1">
              <a:off x="5220" y="7804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40" name="Line 24"/>
            <p:cNvSpPr>
              <a:spLocks noChangeShapeType="1"/>
            </p:cNvSpPr>
            <p:nvPr/>
          </p:nvSpPr>
          <p:spPr bwMode="auto">
            <a:xfrm flipH="1">
              <a:off x="5364" y="7804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41" name="Line 25"/>
            <p:cNvSpPr>
              <a:spLocks noChangeShapeType="1"/>
            </p:cNvSpPr>
            <p:nvPr/>
          </p:nvSpPr>
          <p:spPr bwMode="auto">
            <a:xfrm flipH="1">
              <a:off x="5508" y="7804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Espace réservé du numéro de diapositive 27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8A7FC34C-6585-4D07-BBF1-F3B3F7FA673C}" type="slidenum">
              <a:rPr lang="fr-FR" sz="1200" smtClean="0"/>
              <a:pPr/>
              <a:t>6</a:t>
            </a:fld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191000" y="3276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GB" sz="2400" dirty="0" smtClean="0">
                <a:latin typeface="+mj-lt"/>
              </a:rPr>
              <a:t>The current rating is determined by the </a:t>
            </a:r>
            <a:r>
              <a:rPr lang="en-GB" sz="2400" u="sng" dirty="0" smtClean="0">
                <a:solidFill>
                  <a:srgbClr val="FF3300"/>
                </a:solidFill>
                <a:latin typeface="+mj-lt"/>
              </a:rPr>
              <a:t>sag</a:t>
            </a:r>
            <a:r>
              <a:rPr lang="en-GB" sz="2400" dirty="0" smtClean="0">
                <a:latin typeface="+mj-lt"/>
              </a:rPr>
              <a:t> or </a:t>
            </a:r>
            <a:r>
              <a:rPr lang="en-GB" sz="2400" u="sng" dirty="0" smtClean="0">
                <a:solidFill>
                  <a:srgbClr val="FF3300"/>
                </a:solidFill>
                <a:latin typeface="+mj-lt"/>
              </a:rPr>
              <a:t>annealing properties</a:t>
            </a:r>
            <a:r>
              <a:rPr lang="en-GB" sz="2400" dirty="0" smtClean="0">
                <a:latin typeface="+mj-lt"/>
              </a:rPr>
              <a:t> of the conductor</a:t>
            </a:r>
            <a:r>
              <a:rPr lang="fr-FR" sz="2400" dirty="0" smtClean="0">
                <a:latin typeface="+mj-lt"/>
              </a:rPr>
              <a:t>. </a:t>
            </a:r>
            <a:br>
              <a:rPr lang="fr-FR" sz="2400" dirty="0" smtClean="0">
                <a:latin typeface="+mj-lt"/>
              </a:rPr>
            </a:br>
            <a:endParaRPr lang="fr-FR" sz="2400" dirty="0" smtClean="0">
              <a:latin typeface="+mj-lt"/>
            </a:endParaRPr>
          </a:p>
          <a:p>
            <a:pPr>
              <a:buFontTx/>
              <a:buNone/>
            </a:pPr>
            <a:r>
              <a:rPr lang="fr-FR" sz="2400" dirty="0" smtClean="0">
                <a:latin typeface="+mj-lt"/>
              </a:rPr>
              <a:t>F</a:t>
            </a:r>
            <a:r>
              <a:rPr lang="fr-BE" sz="2400" dirty="0" smtClean="0">
                <a:latin typeface="+mj-lt"/>
              </a:rPr>
              <a:t>or public safety, clearance above ground or obstacles must always be met.</a:t>
            </a:r>
            <a:endParaRPr lang="fr-FR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31" name="Rectangle 11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 anchor="ctr"/>
          <a:lstStyle/>
          <a:p>
            <a:pPr algn="ctr"/>
            <a:r>
              <a:rPr lang="fr-BE" sz="4000" dirty="0" smtClean="0">
                <a:solidFill>
                  <a:schemeClr val="bg1"/>
                </a:solidFill>
              </a:rPr>
              <a:t>Key Information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Espace réservé du pied de page 21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8862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Smart sensor for  RTM System Components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893175" y="6680200"/>
            <a:ext cx="984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AF8C1BB-8062-47FA-BF89-A964B0DB987D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7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 t="22162"/>
          <a:stretch>
            <a:fillRect/>
          </a:stretch>
        </p:blipFill>
        <p:spPr bwMode="auto">
          <a:xfrm>
            <a:off x="533400" y="1447800"/>
            <a:ext cx="79248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3096344" cy="21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Live !</a:t>
            </a:r>
          </a:p>
        </p:txBody>
      </p:sp>
      <p:pic>
        <p:nvPicPr>
          <p:cNvPr id="55300" name="Ampacimon_Final_20fp#3B242F.mov" descr="/WIELENCO/04 Production/C09001_WSL_Ampacimon_mission 1/MOM - Reports/100825_CIGRE_Paris_Lunch Ampacimon/Présentations/Présentations recues de OP/Ampacimon_OPI_22082010_final.ppt_media/Ampacimon_Final_20fps_HD_480p-1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14475" y="149225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/>
          </p:cNvSpPr>
          <p:nvPr/>
        </p:nvSpPr>
        <p:spPr bwMode="auto">
          <a:xfrm>
            <a:off x="1117600" y="1422400"/>
            <a:ext cx="6870700" cy="6604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1130300" y="5537200"/>
            <a:ext cx="6870700" cy="5715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Ampacimon_Final_20fps_HD_480p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" y="1143000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Vibration Analysis </a:t>
            </a:r>
            <a:r>
              <a:rPr lang="en-US" smtClean="0">
                <a:latin typeface="Wingdings" charset="2"/>
                <a:sym typeface="Wingdings" charset="2"/>
              </a:rPr>
              <a:t></a:t>
            </a:r>
            <a:r>
              <a:rPr lang="en-US" smtClean="0"/>
              <a:t>Sag !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93175" y="6680200"/>
            <a:ext cx="984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AFDED90-0604-428B-B372-D2E4FF721591}" type="slidenum">
              <a:rPr lang="en-US" sz="12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pPr algn="r"/>
              <a:t>9</a:t>
            </a:fld>
            <a:endParaRPr lang="en-US" sz="1200">
              <a:solidFill>
                <a:srgbClr val="0C4F93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13317" name="Group 5"/>
          <p:cNvGraphicFramePr>
            <a:graphicFrameLocks noGrp="1"/>
          </p:cNvGraphicFramePr>
          <p:nvPr/>
        </p:nvGraphicFramePr>
        <p:xfrm>
          <a:off x="3581400" y="3733800"/>
          <a:ext cx="2362200" cy="1166495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4F93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ヒラギノ角ゴ ProN W3" charset="-128"/>
                          <a:sym typeface="Times New Roman Bold" charset="0"/>
                        </a:rPr>
                        <a:t>Fundamental Frequency [Hz]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4F93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ヒラギノ角ゴ ProN W3" charset="-128"/>
                          <a:sym typeface="Times New Roman Bold" charset="0"/>
                        </a:rPr>
                        <a:t>Sag [m]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4F93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ヒラギノ角ゴ ProN W3" charset="-128"/>
                          <a:sym typeface="Times New Roman Bold" charset="0"/>
                        </a:rPr>
                        <a:t>0.1367 ± 4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ヒラギノ角ゴ ProN W3" charset="-128"/>
                          <a:sym typeface="Times New Roman Bold" charset="0"/>
                        </a:rPr>
                        <a:t>-4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4F93"/>
                        </a:buClr>
                        <a:buSzPct val="94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 Bold" charset="0"/>
                          <a:ea typeface="ヒラギノ角ゴ ProN W3" charset="-128"/>
                          <a:sym typeface="Times New Roman Bold" charset="0"/>
                        </a:rPr>
                        <a:t>16.40 ± 0.1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428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2362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9" name="Group 23"/>
          <p:cNvGrpSpPr>
            <a:grpSpLocks/>
          </p:cNvGrpSpPr>
          <p:nvPr/>
        </p:nvGrpSpPr>
        <p:grpSpPr bwMode="auto">
          <a:xfrm>
            <a:off x="3429000" y="4986338"/>
            <a:ext cx="2971800" cy="1081087"/>
            <a:chOff x="0" y="0"/>
            <a:chExt cx="1872" cy="681"/>
          </a:xfrm>
        </p:grpSpPr>
        <p:sp>
          <p:nvSpPr>
            <p:cNvPr id="54293" name="Line 24"/>
            <p:cNvSpPr>
              <a:spLocks noChangeShapeType="1"/>
            </p:cNvSpPr>
            <p:nvPr/>
          </p:nvSpPr>
          <p:spPr bwMode="auto">
            <a:xfrm>
              <a:off x="345" y="180"/>
              <a:ext cx="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4" name="Line 25"/>
            <p:cNvSpPr>
              <a:spLocks noChangeShapeType="1"/>
            </p:cNvSpPr>
            <p:nvPr/>
          </p:nvSpPr>
          <p:spPr bwMode="auto">
            <a:xfrm>
              <a:off x="709" y="180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5" name="Line 26"/>
            <p:cNvSpPr>
              <a:spLocks noChangeShapeType="1"/>
            </p:cNvSpPr>
            <p:nvPr/>
          </p:nvSpPr>
          <p:spPr bwMode="auto">
            <a:xfrm rot="10800000" flipH="1">
              <a:off x="593" y="196"/>
              <a:ext cx="25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6" name="Line 27"/>
            <p:cNvSpPr>
              <a:spLocks noChangeShapeType="1"/>
            </p:cNvSpPr>
            <p:nvPr/>
          </p:nvSpPr>
          <p:spPr bwMode="auto">
            <a:xfrm>
              <a:off x="618" y="200"/>
              <a:ext cx="30" cy="104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7" name="Freeform 28"/>
            <p:cNvSpPr>
              <a:spLocks/>
            </p:cNvSpPr>
            <p:nvPr/>
          </p:nvSpPr>
          <p:spPr bwMode="auto">
            <a:xfrm>
              <a:off x="654" y="24"/>
              <a:ext cx="243" cy="2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lnTo>
                    <a:pt x="3780" y="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298" name="Line 29"/>
            <p:cNvSpPr>
              <a:spLocks noChangeShapeType="1"/>
            </p:cNvSpPr>
            <p:nvPr/>
          </p:nvSpPr>
          <p:spPr bwMode="auto">
            <a:xfrm>
              <a:off x="255" y="512"/>
              <a:ext cx="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9" name="Line 30"/>
            <p:cNvSpPr>
              <a:spLocks noChangeShapeType="1"/>
            </p:cNvSpPr>
            <p:nvPr/>
          </p:nvSpPr>
          <p:spPr bwMode="auto">
            <a:xfrm>
              <a:off x="1459" y="340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300" name="Rectangle 31"/>
            <p:cNvSpPr>
              <a:spLocks/>
            </p:cNvSpPr>
            <p:nvPr/>
          </p:nvSpPr>
          <p:spPr bwMode="auto">
            <a:xfrm>
              <a:off x="1792" y="348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0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2</a:t>
              </a:r>
            </a:p>
          </p:txBody>
        </p:sp>
        <p:sp>
          <p:nvSpPr>
            <p:cNvPr id="54301" name="Rectangle 32"/>
            <p:cNvSpPr>
              <a:spLocks/>
            </p:cNvSpPr>
            <p:nvPr/>
          </p:nvSpPr>
          <p:spPr bwMode="auto">
            <a:xfrm>
              <a:off x="1744" y="427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0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1</a:t>
              </a:r>
            </a:p>
          </p:txBody>
        </p:sp>
        <p:sp>
          <p:nvSpPr>
            <p:cNvPr id="54302" name="Rectangle 33"/>
            <p:cNvSpPr>
              <a:spLocks/>
            </p:cNvSpPr>
            <p:nvPr/>
          </p:nvSpPr>
          <p:spPr bwMode="auto">
            <a:xfrm>
              <a:off x="636" y="356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0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2</a:t>
              </a:r>
            </a:p>
          </p:txBody>
        </p:sp>
        <p:sp>
          <p:nvSpPr>
            <p:cNvPr id="54303" name="Rectangle 34"/>
            <p:cNvSpPr>
              <a:spLocks/>
            </p:cNvSpPr>
            <p:nvPr/>
          </p:nvSpPr>
          <p:spPr bwMode="auto">
            <a:xfrm>
              <a:off x="1466" y="356"/>
              <a:ext cx="15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32</a:t>
              </a:r>
            </a:p>
          </p:txBody>
        </p:sp>
        <p:sp>
          <p:nvSpPr>
            <p:cNvPr id="54304" name="Rectangle 35"/>
            <p:cNvSpPr>
              <a:spLocks/>
            </p:cNvSpPr>
            <p:nvPr/>
          </p:nvSpPr>
          <p:spPr bwMode="auto">
            <a:xfrm>
              <a:off x="375" y="529"/>
              <a:ext cx="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8</a:t>
              </a:r>
            </a:p>
          </p:txBody>
        </p:sp>
        <p:sp>
          <p:nvSpPr>
            <p:cNvPr id="54305" name="Rectangle 36"/>
            <p:cNvSpPr>
              <a:spLocks/>
            </p:cNvSpPr>
            <p:nvPr/>
          </p:nvSpPr>
          <p:spPr bwMode="auto">
            <a:xfrm>
              <a:off x="357" y="192"/>
              <a:ext cx="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" charset="0"/>
                  <a:sym typeface="Times New Roman Bold" charset="0"/>
                </a:rPr>
                <a:t>2</a:t>
              </a:r>
            </a:p>
          </p:txBody>
        </p:sp>
        <p:sp>
          <p:nvSpPr>
            <p:cNvPr id="54306" name="Rectangle 37"/>
            <p:cNvSpPr>
              <a:spLocks/>
            </p:cNvSpPr>
            <p:nvPr/>
          </p:nvSpPr>
          <p:spPr bwMode="auto">
            <a:xfrm>
              <a:off x="1695" y="352"/>
              <a:ext cx="5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f</a:t>
              </a:r>
            </a:p>
          </p:txBody>
        </p:sp>
        <p:sp>
          <p:nvSpPr>
            <p:cNvPr id="54307" name="Rectangle 38"/>
            <p:cNvSpPr>
              <a:spLocks/>
            </p:cNvSpPr>
            <p:nvPr/>
          </p:nvSpPr>
          <p:spPr bwMode="auto">
            <a:xfrm>
              <a:off x="1623" y="188"/>
              <a:ext cx="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g</a:t>
              </a:r>
            </a:p>
          </p:txBody>
        </p:sp>
        <p:sp>
          <p:nvSpPr>
            <p:cNvPr id="54308" name="Rectangle 39"/>
            <p:cNvSpPr>
              <a:spLocks/>
            </p:cNvSpPr>
            <p:nvPr/>
          </p:nvSpPr>
          <p:spPr bwMode="auto">
            <a:xfrm>
              <a:off x="1212" y="260"/>
              <a:ext cx="6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s</a:t>
              </a:r>
            </a:p>
          </p:txBody>
        </p:sp>
        <p:sp>
          <p:nvSpPr>
            <p:cNvPr id="54309" name="Rectangle 40"/>
            <p:cNvSpPr>
              <a:spLocks/>
            </p:cNvSpPr>
            <p:nvPr/>
          </p:nvSpPr>
          <p:spPr bwMode="auto">
            <a:xfrm>
              <a:off x="473" y="524"/>
              <a:ext cx="9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T</a:t>
              </a:r>
            </a:p>
          </p:txBody>
        </p:sp>
        <p:sp>
          <p:nvSpPr>
            <p:cNvPr id="54310" name="Rectangle 41"/>
            <p:cNvSpPr>
              <a:spLocks/>
            </p:cNvSpPr>
            <p:nvPr/>
          </p:nvSpPr>
          <p:spPr bwMode="auto">
            <a:xfrm>
              <a:off x="552" y="359"/>
              <a:ext cx="9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L</a:t>
              </a:r>
            </a:p>
          </p:txBody>
        </p:sp>
        <p:sp>
          <p:nvSpPr>
            <p:cNvPr id="54311" name="Rectangle 42"/>
            <p:cNvSpPr>
              <a:spLocks/>
            </p:cNvSpPr>
            <p:nvPr/>
          </p:nvSpPr>
          <p:spPr bwMode="auto">
            <a:xfrm>
              <a:off x="423" y="359"/>
              <a:ext cx="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g</a:t>
              </a:r>
            </a:p>
          </p:txBody>
        </p:sp>
        <p:sp>
          <p:nvSpPr>
            <p:cNvPr id="54312" name="Rectangle 43"/>
            <p:cNvSpPr>
              <a:spLocks/>
            </p:cNvSpPr>
            <p:nvPr/>
          </p:nvSpPr>
          <p:spPr bwMode="auto">
            <a:xfrm>
              <a:off x="266" y="359"/>
              <a:ext cx="12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m</a:t>
              </a:r>
            </a:p>
          </p:txBody>
        </p:sp>
        <p:sp>
          <p:nvSpPr>
            <p:cNvPr id="54313" name="Rectangle 44"/>
            <p:cNvSpPr>
              <a:spLocks/>
            </p:cNvSpPr>
            <p:nvPr/>
          </p:nvSpPr>
          <p:spPr bwMode="auto">
            <a:xfrm>
              <a:off x="0" y="436"/>
              <a:ext cx="6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s</a:t>
              </a:r>
            </a:p>
          </p:txBody>
        </p:sp>
        <p:sp>
          <p:nvSpPr>
            <p:cNvPr id="54314" name="Rectangle 45"/>
            <p:cNvSpPr>
              <a:spLocks/>
            </p:cNvSpPr>
            <p:nvPr/>
          </p:nvSpPr>
          <p:spPr bwMode="auto">
            <a:xfrm>
              <a:off x="733" y="188"/>
              <a:ext cx="12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m</a:t>
              </a:r>
            </a:p>
          </p:txBody>
        </p:sp>
        <p:sp>
          <p:nvSpPr>
            <p:cNvPr id="54315" name="Rectangle 46"/>
            <p:cNvSpPr>
              <a:spLocks/>
            </p:cNvSpPr>
            <p:nvPr/>
          </p:nvSpPr>
          <p:spPr bwMode="auto">
            <a:xfrm>
              <a:off x="727" y="27"/>
              <a:ext cx="9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T</a:t>
              </a:r>
            </a:p>
          </p:txBody>
        </p:sp>
        <p:sp>
          <p:nvSpPr>
            <p:cNvPr id="54316" name="Rectangle 47"/>
            <p:cNvSpPr>
              <a:spLocks/>
            </p:cNvSpPr>
            <p:nvPr/>
          </p:nvSpPr>
          <p:spPr bwMode="auto">
            <a:xfrm>
              <a:off x="448" y="188"/>
              <a:ext cx="9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L</a:t>
              </a:r>
            </a:p>
          </p:txBody>
        </p:sp>
        <p:sp>
          <p:nvSpPr>
            <p:cNvPr id="54317" name="Rectangle 48"/>
            <p:cNvSpPr>
              <a:spLocks/>
            </p:cNvSpPr>
            <p:nvPr/>
          </p:nvSpPr>
          <p:spPr bwMode="auto">
            <a:xfrm>
              <a:off x="405" y="27"/>
              <a:ext cx="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k</a:t>
              </a:r>
            </a:p>
          </p:txBody>
        </p:sp>
        <p:sp>
          <p:nvSpPr>
            <p:cNvPr id="54318" name="Rectangle 49"/>
            <p:cNvSpPr>
              <a:spLocks/>
            </p:cNvSpPr>
            <p:nvPr/>
          </p:nvSpPr>
          <p:spPr bwMode="auto">
            <a:xfrm>
              <a:off x="30" y="100"/>
              <a:ext cx="5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f</a:t>
              </a:r>
            </a:p>
          </p:txBody>
        </p:sp>
        <p:sp>
          <p:nvSpPr>
            <p:cNvPr id="54319" name="Rectangle 50"/>
            <p:cNvSpPr>
              <a:spLocks/>
            </p:cNvSpPr>
            <p:nvPr/>
          </p:nvSpPr>
          <p:spPr bwMode="auto">
            <a:xfrm>
              <a:off x="90" y="176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000">
                  <a:solidFill>
                    <a:srgbClr val="04617B"/>
                  </a:solidFill>
                  <a:latin typeface="Times New Roman Bold Italic" charset="0"/>
                  <a:sym typeface="Times New Roman Bold Italic" charset="0"/>
                </a:rPr>
                <a:t>k</a:t>
              </a:r>
            </a:p>
          </p:txBody>
        </p:sp>
        <p:sp>
          <p:nvSpPr>
            <p:cNvPr id="54320" name="Rectangle 51"/>
            <p:cNvSpPr>
              <a:spLocks/>
            </p:cNvSpPr>
            <p:nvPr/>
          </p:nvSpPr>
          <p:spPr bwMode="auto">
            <a:xfrm>
              <a:off x="1320" y="248"/>
              <a:ext cx="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Symbol" charset="2"/>
                  <a:sym typeface="Symbol" charset="2"/>
                </a:rPr>
                <a:t>=</a:t>
              </a:r>
            </a:p>
          </p:txBody>
        </p:sp>
        <p:sp>
          <p:nvSpPr>
            <p:cNvPr id="54321" name="Rectangle 52"/>
            <p:cNvSpPr>
              <a:spLocks/>
            </p:cNvSpPr>
            <p:nvPr/>
          </p:nvSpPr>
          <p:spPr bwMode="auto">
            <a:xfrm>
              <a:off x="1012" y="248"/>
              <a:ext cx="1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en-US" sz="1700" dirty="0">
                <a:solidFill>
                  <a:srgbClr val="04617B"/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54323" name="Rectangle 54"/>
            <p:cNvSpPr>
              <a:spLocks/>
            </p:cNvSpPr>
            <p:nvPr/>
          </p:nvSpPr>
          <p:spPr bwMode="auto">
            <a:xfrm>
              <a:off x="908" y="380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en-US" sz="1700" dirty="0">
                <a:solidFill>
                  <a:srgbClr val="04617B"/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54324" name="Rectangle 55"/>
            <p:cNvSpPr>
              <a:spLocks/>
            </p:cNvSpPr>
            <p:nvPr/>
          </p:nvSpPr>
          <p:spPr bwMode="auto">
            <a:xfrm>
              <a:off x="908" y="540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en-US" sz="1700" dirty="0">
                <a:solidFill>
                  <a:srgbClr val="04617B"/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54328" name="Rectangle 59"/>
            <p:cNvSpPr>
              <a:spLocks/>
            </p:cNvSpPr>
            <p:nvPr/>
          </p:nvSpPr>
          <p:spPr bwMode="auto">
            <a:xfrm>
              <a:off x="908" y="0"/>
              <a:ext cx="8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en-US" sz="1700" dirty="0">
                <a:solidFill>
                  <a:srgbClr val="04617B"/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54329" name="Rectangle 60"/>
            <p:cNvSpPr>
              <a:spLocks/>
            </p:cNvSpPr>
            <p:nvPr/>
          </p:nvSpPr>
          <p:spPr bwMode="auto">
            <a:xfrm>
              <a:off x="115" y="424"/>
              <a:ext cx="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Symbol" charset="2"/>
                  <a:sym typeface="Symbol" charset="2"/>
                </a:rPr>
                <a:t>=</a:t>
              </a:r>
            </a:p>
          </p:txBody>
        </p:sp>
        <p:sp>
          <p:nvSpPr>
            <p:cNvPr id="54330" name="Rectangle 61"/>
            <p:cNvSpPr>
              <a:spLocks/>
            </p:cNvSpPr>
            <p:nvPr/>
          </p:nvSpPr>
          <p:spPr bwMode="auto">
            <a:xfrm>
              <a:off x="206" y="88"/>
              <a:ext cx="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04617B"/>
                  </a:solidFill>
                  <a:latin typeface="Symbol" charset="2"/>
                  <a:sym typeface="Symbol" charset="2"/>
                </a:rPr>
                <a:t>=</a:t>
              </a:r>
            </a:p>
          </p:txBody>
        </p:sp>
      </p:grpSp>
      <p:pic>
        <p:nvPicPr>
          <p:cNvPr id="54290" name="Picture 6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3" y="1524000"/>
            <a:ext cx="2185987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91" name="Rectangle 63"/>
          <p:cNvSpPr>
            <a:spLocks/>
          </p:cNvSpPr>
          <p:nvPr/>
        </p:nvSpPr>
        <p:spPr bwMode="auto">
          <a:xfrm>
            <a:off x="6324600" y="2398713"/>
            <a:ext cx="25273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>
              <a:spcBef>
                <a:spcPts val="1200"/>
              </a:spcBef>
            </a:pP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No </a:t>
            </a:r>
            <a:r>
              <a:rPr lang="en-US" sz="2000">
                <a:solidFill>
                  <a:srgbClr val="0C4F93"/>
                </a:solidFill>
                <a:latin typeface="Arial Bold" charset="0"/>
                <a:sym typeface="Arial Bold" charset="0"/>
              </a:rPr>
              <a:t>conductor </a:t>
            </a: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No </a:t>
            </a:r>
            <a:r>
              <a:rPr lang="en-US" sz="2000">
                <a:solidFill>
                  <a:srgbClr val="0C4F93"/>
                </a:solidFill>
                <a:latin typeface="Arial Bold" charset="0"/>
                <a:sym typeface="Arial Bold" charset="0"/>
              </a:rPr>
              <a:t>topological </a:t>
            </a: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No </a:t>
            </a:r>
            <a:r>
              <a:rPr lang="en-US" sz="2000">
                <a:solidFill>
                  <a:srgbClr val="0C4F93"/>
                </a:solidFill>
                <a:latin typeface="Arial Bold" charset="0"/>
                <a:sym typeface="Arial Bold" charset="0"/>
              </a:rPr>
              <a:t>sagging </a:t>
            </a: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No </a:t>
            </a:r>
            <a:r>
              <a:rPr lang="en-US" sz="2000">
                <a:solidFill>
                  <a:srgbClr val="0C4F93"/>
                </a:solidFill>
                <a:latin typeface="Arial Bold" charset="0"/>
                <a:sym typeface="Arial Bold" charset="0"/>
              </a:rPr>
              <a:t>weather </a:t>
            </a: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  <a:b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2000">
                <a:solidFill>
                  <a:srgbClr val="0C4F93"/>
                </a:solidFill>
                <a:latin typeface="Arial" charset="0"/>
                <a:cs typeface="Arial" charset="0"/>
                <a:sym typeface="Arial" charset="0"/>
              </a:rPr>
              <a:t>= </a:t>
            </a:r>
            <a:r>
              <a:rPr lang="en-US" sz="2000">
                <a:solidFill>
                  <a:srgbClr val="0C4F93"/>
                </a:solidFill>
                <a:latin typeface="Arial Bold" charset="0"/>
                <a:sym typeface="Arial Bold" charset="0"/>
              </a:rPr>
              <a:t>No Calibration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Diapositive de titr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Helvetica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3_Titre et contenu">
  <a:themeElements>
    <a:clrScheme name="Default - 3_Titre et conte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3_Titre et contenu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3_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1_Titre et contenu">
  <a:themeElements>
    <a:clrScheme name="Default - 1_Titre et conte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re et contenu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1_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Pages>0</Pages>
  <Words>396</Words>
  <Characters>0</Characters>
  <Application>Microsoft Office PowerPoint</Application>
  <PresentationFormat>Affichage à l'écran (4:3)</PresentationFormat>
  <Lines>0</Lines>
  <Paragraphs>110</Paragraphs>
  <Slides>19</Slides>
  <Notes>2</Notes>
  <HiddenSlides>0</HiddenSlides>
  <MMClips>3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Default - Diapositive de titre</vt:lpstr>
      <vt:lpstr>Default - Titre et contenu</vt:lpstr>
      <vt:lpstr>Default - 3_Titre et contenu</vt:lpstr>
      <vt:lpstr>Default - 1_Titre et contenu</vt:lpstr>
      <vt:lpstr> TWENTIES : EU project Massive integration of renewable T&amp;D Smartgrids  How cable dynamics may help ?  </vt:lpstr>
      <vt:lpstr>Real-life examples: Twenties</vt:lpstr>
      <vt:lpstr>Diapositive 3</vt:lpstr>
      <vt:lpstr>Power lines basic principles (2) power line  similar to pendulum</vt:lpstr>
      <vt:lpstr>Power lines and sag limit</vt:lpstr>
      <vt:lpstr>Key Information</vt:lpstr>
      <vt:lpstr>Smart sensor for  RTM System Components</vt:lpstr>
      <vt:lpstr>Live !</vt:lpstr>
      <vt:lpstr>Vibration Analysis Sag !</vt:lpstr>
      <vt:lpstr>Sag Validation by Topography</vt:lpstr>
      <vt:lpstr>Sag Evolution over one Month</vt:lpstr>
      <vt:lpstr>Diapositive 12</vt:lpstr>
      <vt:lpstr>Ampacimon RT Ampacity</vt:lpstr>
      <vt:lpstr>Season Histogram Actual Current &amp; Ampacity</vt:lpstr>
      <vt:lpstr>48 hours météo forecasting, from worldwide available data to local data simulation</vt:lpstr>
      <vt:lpstr>Advantages of smart sensors</vt:lpstr>
      <vt:lpstr>Advantages of the smart sensor</vt:lpstr>
      <vt:lpstr>Experience     at ELIA (BE) 400 kV</vt:lpstr>
      <vt:lpstr>Conclusions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Marc Wielandts</dc:creator>
  <cp:keywords/>
  <dc:description/>
  <cp:lastModifiedBy> </cp:lastModifiedBy>
  <cp:revision>63</cp:revision>
  <cp:lastPrinted>2011-01-13T05:51:15Z</cp:lastPrinted>
  <dcterms:created xsi:type="dcterms:W3CDTF">2011-02-10T07:31:35Z</dcterms:created>
  <dcterms:modified xsi:type="dcterms:W3CDTF">2011-10-03T07:09:39Z</dcterms:modified>
  <cp:category/>
</cp:coreProperties>
</file>