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6858000" cy="9907588"/>
  <p:notesSz cx="6854825" cy="9391650"/>
  <p:defaultTextStyle>
    <a:defPPr>
      <a:defRPr lang="en-GB"/>
    </a:defPPr>
    <a:lvl1pPr algn="l" defTabSz="449263" rtl="0" fontAlgn="base">
      <a:lnSpc>
        <a:spcPct val="90000"/>
      </a:lnSpc>
      <a:spcBef>
        <a:spcPct val="50000"/>
      </a:spcBef>
      <a:spcAft>
        <a:spcPct val="0"/>
      </a:spcAft>
      <a:buClr>
        <a:srgbClr val="000000"/>
      </a:buClr>
      <a:buSzPct val="100000"/>
      <a:buFont typeface="Times New Roman" pitchFamily="18" charset="0"/>
      <a:defRPr sz="800" kern="1200">
        <a:solidFill>
          <a:schemeClr val="tx1"/>
        </a:solidFill>
        <a:latin typeface="Times New Roman" pitchFamily="18" charset="0"/>
        <a:ea typeface="+mn-ea"/>
        <a:cs typeface="Lucida Sans Unicode" pitchFamily="34" charset="0"/>
      </a:defRPr>
    </a:lvl1pPr>
    <a:lvl2pPr marL="457200" algn="l" defTabSz="449263" rtl="0" fontAlgn="base">
      <a:lnSpc>
        <a:spcPct val="90000"/>
      </a:lnSpc>
      <a:spcBef>
        <a:spcPct val="50000"/>
      </a:spcBef>
      <a:spcAft>
        <a:spcPct val="0"/>
      </a:spcAft>
      <a:buClr>
        <a:srgbClr val="000000"/>
      </a:buClr>
      <a:buSzPct val="100000"/>
      <a:buFont typeface="Times New Roman" pitchFamily="18" charset="0"/>
      <a:defRPr sz="800" kern="1200">
        <a:solidFill>
          <a:schemeClr val="tx1"/>
        </a:solidFill>
        <a:latin typeface="Times New Roman" pitchFamily="18" charset="0"/>
        <a:ea typeface="+mn-ea"/>
        <a:cs typeface="Lucida Sans Unicode" pitchFamily="34" charset="0"/>
      </a:defRPr>
    </a:lvl2pPr>
    <a:lvl3pPr marL="914400" algn="l" defTabSz="449263" rtl="0" fontAlgn="base">
      <a:lnSpc>
        <a:spcPct val="90000"/>
      </a:lnSpc>
      <a:spcBef>
        <a:spcPct val="50000"/>
      </a:spcBef>
      <a:spcAft>
        <a:spcPct val="0"/>
      </a:spcAft>
      <a:buClr>
        <a:srgbClr val="000000"/>
      </a:buClr>
      <a:buSzPct val="100000"/>
      <a:buFont typeface="Times New Roman" pitchFamily="18" charset="0"/>
      <a:defRPr sz="800" kern="1200">
        <a:solidFill>
          <a:schemeClr val="tx1"/>
        </a:solidFill>
        <a:latin typeface="Times New Roman" pitchFamily="18" charset="0"/>
        <a:ea typeface="+mn-ea"/>
        <a:cs typeface="Lucida Sans Unicode" pitchFamily="34" charset="0"/>
      </a:defRPr>
    </a:lvl3pPr>
    <a:lvl4pPr marL="1371600" algn="l" defTabSz="449263" rtl="0" fontAlgn="base">
      <a:lnSpc>
        <a:spcPct val="90000"/>
      </a:lnSpc>
      <a:spcBef>
        <a:spcPct val="50000"/>
      </a:spcBef>
      <a:spcAft>
        <a:spcPct val="0"/>
      </a:spcAft>
      <a:buClr>
        <a:srgbClr val="000000"/>
      </a:buClr>
      <a:buSzPct val="100000"/>
      <a:buFont typeface="Times New Roman" pitchFamily="18" charset="0"/>
      <a:defRPr sz="800" kern="1200">
        <a:solidFill>
          <a:schemeClr val="tx1"/>
        </a:solidFill>
        <a:latin typeface="Times New Roman" pitchFamily="18" charset="0"/>
        <a:ea typeface="+mn-ea"/>
        <a:cs typeface="Lucida Sans Unicode" pitchFamily="34" charset="0"/>
      </a:defRPr>
    </a:lvl4pPr>
    <a:lvl5pPr marL="1828800" algn="l" defTabSz="449263" rtl="0" fontAlgn="base">
      <a:lnSpc>
        <a:spcPct val="90000"/>
      </a:lnSpc>
      <a:spcBef>
        <a:spcPct val="50000"/>
      </a:spcBef>
      <a:spcAft>
        <a:spcPct val="0"/>
      </a:spcAft>
      <a:buClr>
        <a:srgbClr val="000000"/>
      </a:buClr>
      <a:buSzPct val="100000"/>
      <a:buFont typeface="Times New Roman" pitchFamily="18" charset="0"/>
      <a:defRPr sz="800" kern="1200">
        <a:solidFill>
          <a:schemeClr val="tx1"/>
        </a:solidFill>
        <a:latin typeface="Times New Roman" pitchFamily="18" charset="0"/>
        <a:ea typeface="+mn-ea"/>
        <a:cs typeface="Lucida Sans Unicode" pitchFamily="34" charset="0"/>
      </a:defRPr>
    </a:lvl5pPr>
    <a:lvl6pPr marL="2286000" algn="l" defTabSz="914400" rtl="0" eaLnBrk="1" latinLnBrk="0" hangingPunct="1">
      <a:defRPr sz="800" kern="1200">
        <a:solidFill>
          <a:schemeClr val="tx1"/>
        </a:solidFill>
        <a:latin typeface="Times New Roman" pitchFamily="18" charset="0"/>
        <a:ea typeface="+mn-ea"/>
        <a:cs typeface="Lucida Sans Unicode" pitchFamily="34" charset="0"/>
      </a:defRPr>
    </a:lvl6pPr>
    <a:lvl7pPr marL="2743200" algn="l" defTabSz="914400" rtl="0" eaLnBrk="1" latinLnBrk="0" hangingPunct="1">
      <a:defRPr sz="800" kern="1200">
        <a:solidFill>
          <a:schemeClr val="tx1"/>
        </a:solidFill>
        <a:latin typeface="Times New Roman" pitchFamily="18" charset="0"/>
        <a:ea typeface="+mn-ea"/>
        <a:cs typeface="Lucida Sans Unicode" pitchFamily="34" charset="0"/>
      </a:defRPr>
    </a:lvl7pPr>
    <a:lvl8pPr marL="3200400" algn="l" defTabSz="914400" rtl="0" eaLnBrk="1" latinLnBrk="0" hangingPunct="1">
      <a:defRPr sz="800" kern="1200">
        <a:solidFill>
          <a:schemeClr val="tx1"/>
        </a:solidFill>
        <a:latin typeface="Times New Roman" pitchFamily="18" charset="0"/>
        <a:ea typeface="+mn-ea"/>
        <a:cs typeface="Lucida Sans Unicode" pitchFamily="34" charset="0"/>
      </a:defRPr>
    </a:lvl8pPr>
    <a:lvl9pPr marL="3657600" algn="l" defTabSz="914400" rtl="0" eaLnBrk="1" latinLnBrk="0" hangingPunct="1">
      <a:defRPr sz="800" kern="1200">
        <a:solidFill>
          <a:schemeClr val="tx1"/>
        </a:solidFill>
        <a:latin typeface="Times New Roman" pitchFamily="18" charset="0"/>
        <a:ea typeface="+mn-ea"/>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3921" autoAdjust="0"/>
  </p:normalViewPr>
  <p:slideViewPr>
    <p:cSldViewPr>
      <p:cViewPr>
        <p:scale>
          <a:sx n="150" d="100"/>
          <a:sy n="150" d="100"/>
        </p:scale>
        <p:origin x="-144" y="559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4825" cy="9393238"/>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2050" name="AutoShape 2"/>
          <p:cNvSpPr>
            <a:spLocks noChangeArrowheads="1"/>
          </p:cNvSpPr>
          <p:nvPr/>
        </p:nvSpPr>
        <p:spPr bwMode="auto">
          <a:xfrm>
            <a:off x="0" y="0"/>
            <a:ext cx="6854825" cy="9393238"/>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1" name="Rectangle 3"/>
          <p:cNvSpPr>
            <a:spLocks noGrp="1" noChangeArrowheads="1"/>
          </p:cNvSpPr>
          <p:nvPr>
            <p:ph type="hdr"/>
          </p:nvPr>
        </p:nvSpPr>
        <p:spPr bwMode="auto">
          <a:xfrm>
            <a:off x="0" y="0"/>
            <a:ext cx="2967038" cy="4667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en-GB"/>
          </a:p>
        </p:txBody>
      </p:sp>
      <p:sp>
        <p:nvSpPr>
          <p:cNvPr id="2052" name="Rectangle 4"/>
          <p:cNvSpPr>
            <a:spLocks noGrp="1" noChangeArrowheads="1"/>
          </p:cNvSpPr>
          <p:nvPr>
            <p:ph type="dt"/>
          </p:nvPr>
        </p:nvSpPr>
        <p:spPr bwMode="auto">
          <a:xfrm>
            <a:off x="3883025" y="0"/>
            <a:ext cx="2967038" cy="4667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en-GB"/>
          </a:p>
        </p:txBody>
      </p:sp>
      <p:sp>
        <p:nvSpPr>
          <p:cNvPr id="2053" name="Rectangle 5"/>
          <p:cNvSpPr>
            <a:spLocks noGrp="1" noRot="1" noChangeAspect="1" noChangeArrowheads="1"/>
          </p:cNvSpPr>
          <p:nvPr>
            <p:ph type="sldImg"/>
          </p:nvPr>
        </p:nvSpPr>
        <p:spPr bwMode="auto">
          <a:xfrm>
            <a:off x="2208213" y="704850"/>
            <a:ext cx="2435225" cy="3521075"/>
          </a:xfrm>
          <a:prstGeom prst="rect">
            <a:avLst/>
          </a:prstGeom>
          <a:solidFill>
            <a:srgbClr val="FFFFFF"/>
          </a:solidFill>
          <a:ln w="9360">
            <a:solidFill>
              <a:srgbClr val="000000"/>
            </a:solidFill>
            <a:miter lim="800000"/>
            <a:headEnd/>
            <a:tailEnd/>
          </a:ln>
          <a:effectLst/>
        </p:spPr>
      </p:sp>
      <p:sp>
        <p:nvSpPr>
          <p:cNvPr id="2054" name="Rectangle 6"/>
          <p:cNvSpPr>
            <a:spLocks noGrp="1" noChangeArrowheads="1"/>
          </p:cNvSpPr>
          <p:nvPr>
            <p:ph type="body"/>
          </p:nvPr>
        </p:nvSpPr>
        <p:spPr bwMode="auto">
          <a:xfrm>
            <a:off x="685800" y="4460875"/>
            <a:ext cx="5480050" cy="42259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fr-BE" smtClean="0"/>
          </a:p>
        </p:txBody>
      </p:sp>
      <p:sp>
        <p:nvSpPr>
          <p:cNvPr id="2055" name="Rectangle 7"/>
          <p:cNvSpPr>
            <a:spLocks noGrp="1" noChangeArrowheads="1"/>
          </p:cNvSpPr>
          <p:nvPr>
            <p:ph type="ftr"/>
          </p:nvPr>
        </p:nvSpPr>
        <p:spPr bwMode="auto">
          <a:xfrm>
            <a:off x="0" y="8920163"/>
            <a:ext cx="2967038" cy="46990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en-GB"/>
          </a:p>
        </p:txBody>
      </p:sp>
      <p:sp>
        <p:nvSpPr>
          <p:cNvPr id="2056" name="Rectangle 8"/>
          <p:cNvSpPr>
            <a:spLocks noGrp="1" noChangeArrowheads="1"/>
          </p:cNvSpPr>
          <p:nvPr>
            <p:ph type="sldNum"/>
          </p:nvPr>
        </p:nvSpPr>
        <p:spPr bwMode="auto">
          <a:xfrm>
            <a:off x="3883025" y="8920163"/>
            <a:ext cx="2967038" cy="46990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BD368EEA-3D33-4D8E-B4A8-EC172356A14F}" type="slidenum">
              <a:rPr lang="en-GB"/>
              <a:pPr/>
              <a:t>‹N°›</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02EEB516-8F63-41FC-924C-DF44107C27EC}" type="slidenum">
              <a:rPr lang="en-GB"/>
              <a:pPr/>
              <a:t>1</a:t>
            </a:fld>
            <a:endParaRPr lang="en-GB"/>
          </a:p>
        </p:txBody>
      </p:sp>
      <p:sp>
        <p:nvSpPr>
          <p:cNvPr id="4097" name="Text Box 1"/>
          <p:cNvSpPr txBox="1">
            <a:spLocks noChangeArrowheads="1"/>
          </p:cNvSpPr>
          <p:nvPr/>
        </p:nvSpPr>
        <p:spPr bwMode="auto">
          <a:xfrm>
            <a:off x="2208213" y="704850"/>
            <a:ext cx="2438400" cy="3521075"/>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4098" name="Rectangle 2"/>
          <p:cNvSpPr txBox="1">
            <a:spLocks noGrp="1" noChangeArrowheads="1"/>
          </p:cNvSpPr>
          <p:nvPr>
            <p:ph type="body"/>
          </p:nvPr>
        </p:nvSpPr>
        <p:spPr bwMode="auto">
          <a:xfrm>
            <a:off x="685800" y="4460875"/>
            <a:ext cx="5481638" cy="4227513"/>
          </a:xfrm>
          <a:prstGeom prst="rect">
            <a:avLst/>
          </a:prstGeom>
          <a:noFill/>
          <a:ln>
            <a:round/>
            <a:headEnd/>
            <a:tailEnd/>
          </a:ln>
        </p:spPr>
        <p:txBody>
          <a:bodyPr wrap="none" anchor="ctr"/>
          <a:lstStyle/>
          <a:p>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8163"/>
            <a:ext cx="5829300" cy="212407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028700" y="5614988"/>
            <a:ext cx="4800600" cy="25304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en-US"/>
          </a:p>
        </p:txBody>
      </p:sp>
      <p:sp>
        <p:nvSpPr>
          <p:cNvPr id="4" name="Espace réservé de la date 3"/>
          <p:cNvSpPr>
            <a:spLocks noGrp="1"/>
          </p:cNvSpPr>
          <p:nvPr>
            <p:ph type="dt" idx="10"/>
          </p:nvPr>
        </p:nvSpPr>
        <p:spPr/>
        <p:txBody>
          <a:bodyPr/>
          <a:lstStyle>
            <a:lvl1pPr>
              <a:defRPr/>
            </a:lvl1pPr>
          </a:lstStyle>
          <a:p>
            <a:endParaRPr lang="en-GB"/>
          </a:p>
        </p:txBody>
      </p:sp>
      <p:sp>
        <p:nvSpPr>
          <p:cNvPr id="5" name="Espace réservé du pied de page 4"/>
          <p:cNvSpPr>
            <a:spLocks noGrp="1"/>
          </p:cNvSpPr>
          <p:nvPr>
            <p:ph type="ftr" idx="11"/>
          </p:nvPr>
        </p:nvSpPr>
        <p:spPr/>
        <p:txBody>
          <a:bodyPr/>
          <a:lstStyle>
            <a:lvl1pPr>
              <a:defRPr/>
            </a:lvl1pPr>
          </a:lstStyle>
          <a:p>
            <a:endParaRPr lang="en-GB"/>
          </a:p>
        </p:txBody>
      </p:sp>
      <p:sp>
        <p:nvSpPr>
          <p:cNvPr id="6" name="Espace réservé du numéro de diapositive 5"/>
          <p:cNvSpPr>
            <a:spLocks noGrp="1"/>
          </p:cNvSpPr>
          <p:nvPr>
            <p:ph type="sldNum" idx="12"/>
          </p:nvPr>
        </p:nvSpPr>
        <p:spPr/>
        <p:txBody>
          <a:bodyPr/>
          <a:lstStyle>
            <a:lvl1pPr>
              <a:defRPr/>
            </a:lvl1pPr>
          </a:lstStyle>
          <a:p>
            <a:fld id="{10E9906C-A163-46C6-AF58-C5FCB8E29BCF}" type="slidenum">
              <a:rPr lang="en-GB"/>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idx="10"/>
          </p:nvPr>
        </p:nvSpPr>
        <p:spPr/>
        <p:txBody>
          <a:bodyPr/>
          <a:lstStyle>
            <a:lvl1pPr>
              <a:defRPr/>
            </a:lvl1pPr>
          </a:lstStyle>
          <a:p>
            <a:endParaRPr lang="en-GB"/>
          </a:p>
        </p:txBody>
      </p:sp>
      <p:sp>
        <p:nvSpPr>
          <p:cNvPr id="5" name="Espace réservé du pied de page 4"/>
          <p:cNvSpPr>
            <a:spLocks noGrp="1"/>
          </p:cNvSpPr>
          <p:nvPr>
            <p:ph type="ftr" idx="11"/>
          </p:nvPr>
        </p:nvSpPr>
        <p:spPr/>
        <p:txBody>
          <a:bodyPr/>
          <a:lstStyle>
            <a:lvl1pPr>
              <a:defRPr/>
            </a:lvl1pPr>
          </a:lstStyle>
          <a:p>
            <a:endParaRPr lang="en-GB"/>
          </a:p>
        </p:txBody>
      </p:sp>
      <p:sp>
        <p:nvSpPr>
          <p:cNvPr id="6" name="Espace réservé du numéro de diapositive 5"/>
          <p:cNvSpPr>
            <a:spLocks noGrp="1"/>
          </p:cNvSpPr>
          <p:nvPr>
            <p:ph type="sldNum" idx="12"/>
          </p:nvPr>
        </p:nvSpPr>
        <p:spPr/>
        <p:txBody>
          <a:bodyPr/>
          <a:lstStyle>
            <a:lvl1pPr>
              <a:defRPr/>
            </a:lvl1pPr>
          </a:lstStyle>
          <a:p>
            <a:fld id="{6A5DDC10-4A6C-4033-9D5C-592CED149A54}" type="slidenum">
              <a:rPr lang="en-GB"/>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884738" y="881063"/>
            <a:ext cx="1455737" cy="79216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514350" y="881063"/>
            <a:ext cx="4217988" cy="79216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idx="10"/>
          </p:nvPr>
        </p:nvSpPr>
        <p:spPr/>
        <p:txBody>
          <a:bodyPr/>
          <a:lstStyle>
            <a:lvl1pPr>
              <a:defRPr/>
            </a:lvl1pPr>
          </a:lstStyle>
          <a:p>
            <a:endParaRPr lang="en-GB"/>
          </a:p>
        </p:txBody>
      </p:sp>
      <p:sp>
        <p:nvSpPr>
          <p:cNvPr id="5" name="Espace réservé du pied de page 4"/>
          <p:cNvSpPr>
            <a:spLocks noGrp="1"/>
          </p:cNvSpPr>
          <p:nvPr>
            <p:ph type="ftr" idx="11"/>
          </p:nvPr>
        </p:nvSpPr>
        <p:spPr/>
        <p:txBody>
          <a:bodyPr/>
          <a:lstStyle>
            <a:lvl1pPr>
              <a:defRPr/>
            </a:lvl1pPr>
          </a:lstStyle>
          <a:p>
            <a:endParaRPr lang="en-GB"/>
          </a:p>
        </p:txBody>
      </p:sp>
      <p:sp>
        <p:nvSpPr>
          <p:cNvPr id="6" name="Espace réservé du numéro de diapositive 5"/>
          <p:cNvSpPr>
            <a:spLocks noGrp="1"/>
          </p:cNvSpPr>
          <p:nvPr>
            <p:ph type="sldNum" idx="12"/>
          </p:nvPr>
        </p:nvSpPr>
        <p:spPr/>
        <p:txBody>
          <a:bodyPr/>
          <a:lstStyle>
            <a:lvl1pPr>
              <a:defRPr/>
            </a:lvl1pPr>
          </a:lstStyle>
          <a:p>
            <a:fld id="{5524DF5A-F491-4D9D-A21A-1B24D1B75994}" type="slidenum">
              <a:rPr lang="en-GB"/>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idx="10"/>
          </p:nvPr>
        </p:nvSpPr>
        <p:spPr/>
        <p:txBody>
          <a:bodyPr/>
          <a:lstStyle>
            <a:lvl1pPr>
              <a:defRPr/>
            </a:lvl1pPr>
          </a:lstStyle>
          <a:p>
            <a:endParaRPr lang="en-GB"/>
          </a:p>
        </p:txBody>
      </p:sp>
      <p:sp>
        <p:nvSpPr>
          <p:cNvPr id="5" name="Espace réservé du pied de page 4"/>
          <p:cNvSpPr>
            <a:spLocks noGrp="1"/>
          </p:cNvSpPr>
          <p:nvPr>
            <p:ph type="ftr" idx="11"/>
          </p:nvPr>
        </p:nvSpPr>
        <p:spPr/>
        <p:txBody>
          <a:bodyPr/>
          <a:lstStyle>
            <a:lvl1pPr>
              <a:defRPr/>
            </a:lvl1pPr>
          </a:lstStyle>
          <a:p>
            <a:endParaRPr lang="en-GB"/>
          </a:p>
        </p:txBody>
      </p:sp>
      <p:sp>
        <p:nvSpPr>
          <p:cNvPr id="6" name="Espace réservé du numéro de diapositive 5"/>
          <p:cNvSpPr>
            <a:spLocks noGrp="1"/>
          </p:cNvSpPr>
          <p:nvPr>
            <p:ph type="sldNum" idx="12"/>
          </p:nvPr>
        </p:nvSpPr>
        <p:spPr/>
        <p:txBody>
          <a:bodyPr/>
          <a:lstStyle>
            <a:lvl1pPr>
              <a:defRPr/>
            </a:lvl1pPr>
          </a:lstStyle>
          <a:p>
            <a:fld id="{0C758B6F-BD0B-4335-8D62-B83DF19F1130}" type="slidenum">
              <a:rPr lang="en-GB"/>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338" y="6365875"/>
            <a:ext cx="5829300" cy="1968500"/>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idx="10"/>
          </p:nvPr>
        </p:nvSpPr>
        <p:spPr/>
        <p:txBody>
          <a:bodyPr/>
          <a:lstStyle>
            <a:lvl1pPr>
              <a:defRPr/>
            </a:lvl1pPr>
          </a:lstStyle>
          <a:p>
            <a:endParaRPr lang="en-GB"/>
          </a:p>
        </p:txBody>
      </p:sp>
      <p:sp>
        <p:nvSpPr>
          <p:cNvPr id="5" name="Espace réservé du pied de page 4"/>
          <p:cNvSpPr>
            <a:spLocks noGrp="1"/>
          </p:cNvSpPr>
          <p:nvPr>
            <p:ph type="ftr" idx="11"/>
          </p:nvPr>
        </p:nvSpPr>
        <p:spPr/>
        <p:txBody>
          <a:bodyPr/>
          <a:lstStyle>
            <a:lvl1pPr>
              <a:defRPr/>
            </a:lvl1pPr>
          </a:lstStyle>
          <a:p>
            <a:endParaRPr lang="en-GB"/>
          </a:p>
        </p:txBody>
      </p:sp>
      <p:sp>
        <p:nvSpPr>
          <p:cNvPr id="6" name="Espace réservé du numéro de diapositive 5"/>
          <p:cNvSpPr>
            <a:spLocks noGrp="1"/>
          </p:cNvSpPr>
          <p:nvPr>
            <p:ph type="sldNum" idx="12"/>
          </p:nvPr>
        </p:nvSpPr>
        <p:spPr/>
        <p:txBody>
          <a:bodyPr/>
          <a:lstStyle>
            <a:lvl1pPr>
              <a:defRPr/>
            </a:lvl1pPr>
          </a:lstStyle>
          <a:p>
            <a:fld id="{227FC628-460F-427A-8256-7F6E7B2677A4}" type="slidenum">
              <a:rPr lang="en-GB"/>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514350" y="2862263"/>
            <a:ext cx="2836863" cy="594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3503613" y="2862263"/>
            <a:ext cx="2836862" cy="594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idx="10"/>
          </p:nvPr>
        </p:nvSpPr>
        <p:spPr/>
        <p:txBody>
          <a:bodyPr/>
          <a:lstStyle>
            <a:lvl1pPr>
              <a:defRPr/>
            </a:lvl1pPr>
          </a:lstStyle>
          <a:p>
            <a:endParaRPr lang="en-GB"/>
          </a:p>
        </p:txBody>
      </p:sp>
      <p:sp>
        <p:nvSpPr>
          <p:cNvPr id="6" name="Espace réservé du pied de page 5"/>
          <p:cNvSpPr>
            <a:spLocks noGrp="1"/>
          </p:cNvSpPr>
          <p:nvPr>
            <p:ph type="ftr" idx="11"/>
          </p:nvPr>
        </p:nvSpPr>
        <p:spPr/>
        <p:txBody>
          <a:bodyPr/>
          <a:lstStyle>
            <a:lvl1pPr>
              <a:defRPr/>
            </a:lvl1pPr>
          </a:lstStyle>
          <a:p>
            <a:endParaRPr lang="en-GB"/>
          </a:p>
        </p:txBody>
      </p:sp>
      <p:sp>
        <p:nvSpPr>
          <p:cNvPr id="7" name="Espace réservé du numéro de diapositive 6"/>
          <p:cNvSpPr>
            <a:spLocks noGrp="1"/>
          </p:cNvSpPr>
          <p:nvPr>
            <p:ph type="sldNum" idx="12"/>
          </p:nvPr>
        </p:nvSpPr>
        <p:spPr/>
        <p:txBody>
          <a:bodyPr/>
          <a:lstStyle>
            <a:lvl1pPr>
              <a:defRPr/>
            </a:lvl1pPr>
          </a:lstStyle>
          <a:p>
            <a:fld id="{6328FD9C-E84A-4F9F-9C5F-F23746CD78C2}" type="slidenum">
              <a:rPr lang="en-GB"/>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96875"/>
            <a:ext cx="6172200" cy="1651000"/>
          </a:xfrm>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0" y="3141663"/>
            <a:ext cx="3030538" cy="57086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4563" y="3141663"/>
            <a:ext cx="3030537" cy="57086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idx="10"/>
          </p:nvPr>
        </p:nvSpPr>
        <p:spPr/>
        <p:txBody>
          <a:bodyPr/>
          <a:lstStyle>
            <a:lvl1pPr>
              <a:defRPr/>
            </a:lvl1pPr>
          </a:lstStyle>
          <a:p>
            <a:endParaRPr lang="en-GB"/>
          </a:p>
        </p:txBody>
      </p:sp>
      <p:sp>
        <p:nvSpPr>
          <p:cNvPr id="8" name="Espace réservé du pied de page 7"/>
          <p:cNvSpPr>
            <a:spLocks noGrp="1"/>
          </p:cNvSpPr>
          <p:nvPr>
            <p:ph type="ftr" idx="11"/>
          </p:nvPr>
        </p:nvSpPr>
        <p:spPr/>
        <p:txBody>
          <a:bodyPr/>
          <a:lstStyle>
            <a:lvl1pPr>
              <a:defRPr/>
            </a:lvl1pPr>
          </a:lstStyle>
          <a:p>
            <a:endParaRPr lang="en-GB"/>
          </a:p>
        </p:txBody>
      </p:sp>
      <p:sp>
        <p:nvSpPr>
          <p:cNvPr id="9" name="Espace réservé du numéro de diapositive 8"/>
          <p:cNvSpPr>
            <a:spLocks noGrp="1"/>
          </p:cNvSpPr>
          <p:nvPr>
            <p:ph type="sldNum" idx="12"/>
          </p:nvPr>
        </p:nvSpPr>
        <p:spPr/>
        <p:txBody>
          <a:bodyPr/>
          <a:lstStyle>
            <a:lvl1pPr>
              <a:defRPr/>
            </a:lvl1pPr>
          </a:lstStyle>
          <a:p>
            <a:fld id="{7C53357A-36D4-4FCB-8011-553E481EE8D1}" type="slidenum">
              <a:rPr lang="en-GB"/>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idx="10"/>
          </p:nvPr>
        </p:nvSpPr>
        <p:spPr/>
        <p:txBody>
          <a:bodyPr/>
          <a:lstStyle>
            <a:lvl1pPr>
              <a:defRPr/>
            </a:lvl1pPr>
          </a:lstStyle>
          <a:p>
            <a:endParaRPr lang="en-GB"/>
          </a:p>
        </p:txBody>
      </p:sp>
      <p:sp>
        <p:nvSpPr>
          <p:cNvPr id="4" name="Espace réservé du pied de page 3"/>
          <p:cNvSpPr>
            <a:spLocks noGrp="1"/>
          </p:cNvSpPr>
          <p:nvPr>
            <p:ph type="ftr" idx="11"/>
          </p:nvPr>
        </p:nvSpPr>
        <p:spPr/>
        <p:txBody>
          <a:bodyPr/>
          <a:lstStyle>
            <a:lvl1pPr>
              <a:defRPr/>
            </a:lvl1pPr>
          </a:lstStyle>
          <a:p>
            <a:endParaRPr lang="en-GB"/>
          </a:p>
        </p:txBody>
      </p:sp>
      <p:sp>
        <p:nvSpPr>
          <p:cNvPr id="5" name="Espace réservé du numéro de diapositive 4"/>
          <p:cNvSpPr>
            <a:spLocks noGrp="1"/>
          </p:cNvSpPr>
          <p:nvPr>
            <p:ph type="sldNum" idx="12"/>
          </p:nvPr>
        </p:nvSpPr>
        <p:spPr/>
        <p:txBody>
          <a:bodyPr/>
          <a:lstStyle>
            <a:lvl1pPr>
              <a:defRPr/>
            </a:lvl1pPr>
          </a:lstStyle>
          <a:p>
            <a:fld id="{B64B5F0D-2DC5-484E-AFA4-42A326E29370}" type="slidenum">
              <a:rPr lang="en-GB"/>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idx="10"/>
          </p:nvPr>
        </p:nvSpPr>
        <p:spPr/>
        <p:txBody>
          <a:bodyPr/>
          <a:lstStyle>
            <a:lvl1pPr>
              <a:defRPr/>
            </a:lvl1pPr>
          </a:lstStyle>
          <a:p>
            <a:endParaRPr lang="en-GB"/>
          </a:p>
        </p:txBody>
      </p:sp>
      <p:sp>
        <p:nvSpPr>
          <p:cNvPr id="3" name="Espace réservé du pied de page 2"/>
          <p:cNvSpPr>
            <a:spLocks noGrp="1"/>
          </p:cNvSpPr>
          <p:nvPr>
            <p:ph type="ftr" idx="11"/>
          </p:nvPr>
        </p:nvSpPr>
        <p:spPr/>
        <p:txBody>
          <a:bodyPr/>
          <a:lstStyle>
            <a:lvl1pPr>
              <a:defRPr/>
            </a:lvl1pPr>
          </a:lstStyle>
          <a:p>
            <a:endParaRPr lang="en-GB"/>
          </a:p>
        </p:txBody>
      </p:sp>
      <p:sp>
        <p:nvSpPr>
          <p:cNvPr id="4" name="Espace réservé du numéro de diapositive 3"/>
          <p:cNvSpPr>
            <a:spLocks noGrp="1"/>
          </p:cNvSpPr>
          <p:nvPr>
            <p:ph type="sldNum" idx="12"/>
          </p:nvPr>
        </p:nvSpPr>
        <p:spPr/>
        <p:txBody>
          <a:bodyPr/>
          <a:lstStyle>
            <a:lvl1pPr>
              <a:defRPr/>
            </a:lvl1pPr>
          </a:lstStyle>
          <a:p>
            <a:fld id="{A9A535F2-78AF-4C51-B235-77C8A7CAC165}" type="slidenum">
              <a:rPr lang="en-GB"/>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93700"/>
            <a:ext cx="2255838" cy="1679575"/>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2681288" y="393700"/>
            <a:ext cx="3833812" cy="8456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342900" y="2073275"/>
            <a:ext cx="2255838" cy="67770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idx="10"/>
          </p:nvPr>
        </p:nvSpPr>
        <p:spPr/>
        <p:txBody>
          <a:bodyPr/>
          <a:lstStyle>
            <a:lvl1pPr>
              <a:defRPr/>
            </a:lvl1pPr>
          </a:lstStyle>
          <a:p>
            <a:endParaRPr lang="en-GB"/>
          </a:p>
        </p:txBody>
      </p:sp>
      <p:sp>
        <p:nvSpPr>
          <p:cNvPr id="6" name="Espace réservé du pied de page 5"/>
          <p:cNvSpPr>
            <a:spLocks noGrp="1"/>
          </p:cNvSpPr>
          <p:nvPr>
            <p:ph type="ftr" idx="11"/>
          </p:nvPr>
        </p:nvSpPr>
        <p:spPr/>
        <p:txBody>
          <a:bodyPr/>
          <a:lstStyle>
            <a:lvl1pPr>
              <a:defRPr/>
            </a:lvl1pPr>
          </a:lstStyle>
          <a:p>
            <a:endParaRPr lang="en-GB"/>
          </a:p>
        </p:txBody>
      </p:sp>
      <p:sp>
        <p:nvSpPr>
          <p:cNvPr id="7" name="Espace réservé du numéro de diapositive 6"/>
          <p:cNvSpPr>
            <a:spLocks noGrp="1"/>
          </p:cNvSpPr>
          <p:nvPr>
            <p:ph type="sldNum" idx="12"/>
          </p:nvPr>
        </p:nvSpPr>
        <p:spPr/>
        <p:txBody>
          <a:bodyPr/>
          <a:lstStyle>
            <a:lvl1pPr>
              <a:defRPr/>
            </a:lvl1pPr>
          </a:lstStyle>
          <a:p>
            <a:fld id="{F351B49F-CF12-4D51-8976-75C47C01C2C5}" type="slidenum">
              <a:rPr lang="en-GB"/>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613" y="6935788"/>
            <a:ext cx="4114800" cy="817562"/>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344613" y="7753350"/>
            <a:ext cx="4114800" cy="11636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idx="10"/>
          </p:nvPr>
        </p:nvSpPr>
        <p:spPr/>
        <p:txBody>
          <a:bodyPr/>
          <a:lstStyle>
            <a:lvl1pPr>
              <a:defRPr/>
            </a:lvl1pPr>
          </a:lstStyle>
          <a:p>
            <a:endParaRPr lang="en-GB"/>
          </a:p>
        </p:txBody>
      </p:sp>
      <p:sp>
        <p:nvSpPr>
          <p:cNvPr id="6" name="Espace réservé du pied de page 5"/>
          <p:cNvSpPr>
            <a:spLocks noGrp="1"/>
          </p:cNvSpPr>
          <p:nvPr>
            <p:ph type="ftr" idx="11"/>
          </p:nvPr>
        </p:nvSpPr>
        <p:spPr/>
        <p:txBody>
          <a:bodyPr/>
          <a:lstStyle>
            <a:lvl1pPr>
              <a:defRPr/>
            </a:lvl1pPr>
          </a:lstStyle>
          <a:p>
            <a:endParaRPr lang="en-GB"/>
          </a:p>
        </p:txBody>
      </p:sp>
      <p:sp>
        <p:nvSpPr>
          <p:cNvPr id="7" name="Espace réservé du numéro de diapositive 6"/>
          <p:cNvSpPr>
            <a:spLocks noGrp="1"/>
          </p:cNvSpPr>
          <p:nvPr>
            <p:ph type="sldNum" idx="12"/>
          </p:nvPr>
        </p:nvSpPr>
        <p:spPr/>
        <p:txBody>
          <a:bodyPr/>
          <a:lstStyle>
            <a:lvl1pPr>
              <a:defRPr/>
            </a:lvl1pPr>
          </a:lstStyle>
          <a:p>
            <a:fld id="{227EF39F-B07B-49DC-8CB0-65F085CA77A9}" type="slidenum">
              <a:rPr lang="en-GB"/>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14350" y="881063"/>
            <a:ext cx="5826125" cy="165100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Cliquez pour éditer le format du texte-titre</a:t>
            </a:r>
          </a:p>
        </p:txBody>
      </p:sp>
      <p:sp>
        <p:nvSpPr>
          <p:cNvPr id="1026" name="Rectangle 2"/>
          <p:cNvSpPr>
            <a:spLocks noGrp="1" noChangeArrowheads="1"/>
          </p:cNvSpPr>
          <p:nvPr>
            <p:ph type="body" idx="1"/>
          </p:nvPr>
        </p:nvSpPr>
        <p:spPr bwMode="auto">
          <a:xfrm>
            <a:off x="514350" y="2862263"/>
            <a:ext cx="5826125" cy="59404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Cliquez pour éditer le format du plan de texte</a:t>
            </a:r>
          </a:p>
          <a:p>
            <a:pPr lvl="1"/>
            <a:r>
              <a:rPr lang="en-GB" smtClean="0"/>
              <a:t>Second niveau de plan</a:t>
            </a:r>
          </a:p>
          <a:p>
            <a:pPr lvl="2"/>
            <a:r>
              <a:rPr lang="en-GB" smtClean="0"/>
              <a:t>Troisième niveau de plan</a:t>
            </a:r>
          </a:p>
          <a:p>
            <a:pPr lvl="3"/>
            <a:r>
              <a:rPr lang="en-GB" smtClean="0"/>
              <a:t>Quatrième niveau de plan</a:t>
            </a:r>
          </a:p>
          <a:p>
            <a:pPr lvl="4"/>
            <a:r>
              <a:rPr lang="en-GB" smtClean="0"/>
              <a:t>Cinquième niveau de plan</a:t>
            </a:r>
          </a:p>
          <a:p>
            <a:pPr lvl="4"/>
            <a:r>
              <a:rPr lang="en-GB" smtClean="0"/>
              <a:t>Sixième niveau de plan</a:t>
            </a:r>
          </a:p>
          <a:p>
            <a:pPr lvl="4"/>
            <a:r>
              <a:rPr lang="en-GB" smtClean="0"/>
              <a:t>Septième niveau de plan</a:t>
            </a:r>
          </a:p>
          <a:p>
            <a:pPr lvl="4"/>
            <a:r>
              <a:rPr lang="en-GB" smtClean="0"/>
              <a:t>Huitième niveau de plan</a:t>
            </a:r>
          </a:p>
          <a:p>
            <a:pPr lvl="4"/>
            <a:r>
              <a:rPr lang="en-GB" smtClean="0"/>
              <a:t>Neuvième niveau de plan</a:t>
            </a:r>
          </a:p>
        </p:txBody>
      </p:sp>
      <p:sp>
        <p:nvSpPr>
          <p:cNvPr id="1027" name="Rectangle 3"/>
          <p:cNvSpPr>
            <a:spLocks noGrp="1" noChangeArrowheads="1"/>
          </p:cNvSpPr>
          <p:nvPr>
            <p:ph type="dt"/>
          </p:nvPr>
        </p:nvSpPr>
        <p:spPr bwMode="auto">
          <a:xfrm>
            <a:off x="514350" y="9024938"/>
            <a:ext cx="1425575" cy="66040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endParaRPr lang="en-GB"/>
          </a:p>
        </p:txBody>
      </p:sp>
      <p:sp>
        <p:nvSpPr>
          <p:cNvPr id="1028" name="Rectangle 4"/>
          <p:cNvSpPr>
            <a:spLocks noGrp="1" noChangeArrowheads="1"/>
          </p:cNvSpPr>
          <p:nvPr>
            <p:ph type="ftr"/>
          </p:nvPr>
        </p:nvSpPr>
        <p:spPr bwMode="auto">
          <a:xfrm>
            <a:off x="2343150" y="9024938"/>
            <a:ext cx="2168525" cy="66040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endParaRPr lang="en-GB"/>
          </a:p>
        </p:txBody>
      </p:sp>
      <p:sp>
        <p:nvSpPr>
          <p:cNvPr id="1029" name="Rectangle 5"/>
          <p:cNvSpPr>
            <a:spLocks noGrp="1" noChangeArrowheads="1"/>
          </p:cNvSpPr>
          <p:nvPr>
            <p:ph type="sldNum"/>
          </p:nvPr>
        </p:nvSpPr>
        <p:spPr bwMode="auto">
          <a:xfrm>
            <a:off x="4914900" y="9024938"/>
            <a:ext cx="1425575" cy="66040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fld id="{0F93A441-A96E-4354-9A7B-E1297CFE0A06}" type="slidenum">
              <a:rPr lang="en-GB"/>
              <a:pPr/>
              <a:t>‹N°›</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fontAlgn="base">
        <a:lnSpc>
          <a:spcPct val="90000"/>
        </a:lnSpc>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2pPr>
      <a:lvl3pPr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3pPr>
      <a:lvl4pPr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4pPr>
      <a:lvl5pPr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5pPr>
      <a:lvl6pPr marL="457200"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6pPr>
      <a:lvl7pPr marL="914400"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7pPr>
      <a:lvl8pPr marL="1371600"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8pPr>
      <a:lvl9pPr marL="1828800" algn="l" defTabSz="449263" rtl="0" fontAlgn="base">
        <a:spcBef>
          <a:spcPct val="0"/>
        </a:spcBef>
        <a:spcAft>
          <a:spcPct val="0"/>
        </a:spcAft>
        <a:buClr>
          <a:srgbClr val="000000"/>
        </a:buClr>
        <a:buSzPct val="100000"/>
        <a:buFont typeface="Times New Roman" pitchFamily="18" charset="0"/>
        <a:defRPr sz="4400">
          <a:solidFill>
            <a:srgbClr val="000000"/>
          </a:solidFill>
          <a:latin typeface="Times New Roman" pitchFamily="18" charset="0"/>
          <a:cs typeface="Lucida Sans Unicode" pitchFamily="34" charset="0"/>
        </a:defRPr>
      </a:lvl9pPr>
    </p:titleStyle>
    <p:bodyStyle>
      <a:lvl1pPr marL="339725" indent="-339725" algn="l" defTabSz="449263" rtl="0" fontAlgn="base">
        <a:lnSpc>
          <a:spcPct val="90000"/>
        </a:lnSpc>
        <a:spcBef>
          <a:spcPts val="800"/>
        </a:spcBef>
        <a:spcAft>
          <a:spcPct val="0"/>
        </a:spcAft>
        <a:buClr>
          <a:srgbClr val="000000"/>
        </a:buClr>
        <a:buSzPct val="100000"/>
        <a:buFont typeface="Times New Roman" pitchFamily="18" charset="0"/>
        <a:buChar char="•"/>
        <a:defRPr sz="3200">
          <a:solidFill>
            <a:srgbClr val="000000"/>
          </a:solidFill>
          <a:latin typeface="+mn-lt"/>
          <a:ea typeface="+mn-ea"/>
          <a:cs typeface="+mn-cs"/>
        </a:defRPr>
      </a:lvl1pPr>
      <a:lvl2pPr marL="739775" indent="-282575" algn="l" defTabSz="449263" rtl="0" fontAlgn="base">
        <a:lnSpc>
          <a:spcPct val="90000"/>
        </a:lnSpc>
        <a:spcBef>
          <a:spcPts val="700"/>
        </a:spcBef>
        <a:spcAft>
          <a:spcPct val="0"/>
        </a:spcAft>
        <a:buClr>
          <a:srgbClr val="000000"/>
        </a:buClr>
        <a:buSzPct val="100000"/>
        <a:buFont typeface="Times New Roman" pitchFamily="18" charset="0"/>
        <a:buChar char="–"/>
        <a:defRPr sz="2800">
          <a:solidFill>
            <a:srgbClr val="000000"/>
          </a:solidFill>
          <a:latin typeface="+mn-lt"/>
          <a:cs typeface="+mn-cs"/>
        </a:defRPr>
      </a:lvl2pPr>
      <a:lvl3pPr marL="1143000" indent="-228600" algn="l" defTabSz="449263" rtl="0" fontAlgn="base">
        <a:lnSpc>
          <a:spcPct val="90000"/>
        </a:lnSpc>
        <a:spcBef>
          <a:spcPts val="600"/>
        </a:spcBef>
        <a:spcAft>
          <a:spcPct val="0"/>
        </a:spcAft>
        <a:buClr>
          <a:srgbClr val="000000"/>
        </a:buClr>
        <a:buSzPct val="100000"/>
        <a:buFont typeface="Times New Roman" pitchFamily="18" charset="0"/>
        <a:buChar char="•"/>
        <a:defRPr sz="2400">
          <a:solidFill>
            <a:srgbClr val="000000"/>
          </a:solidFill>
          <a:latin typeface="+mn-lt"/>
          <a:cs typeface="+mn-cs"/>
        </a:defRPr>
      </a:lvl3pPr>
      <a:lvl4pPr marL="16002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4pPr>
      <a:lvl5pPr marL="20574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5pPr>
      <a:lvl6pPr marL="25146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6pPr>
      <a:lvl7pPr marL="29718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7pPr>
      <a:lvl8pPr marL="34290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8pPr>
      <a:lvl9pPr marL="3886200" indent="-228600" algn="l" defTabSz="449263" rtl="0" fontAlgn="base">
        <a:lnSpc>
          <a:spcPct val="90000"/>
        </a:lnSpc>
        <a:spcBef>
          <a:spcPts val="500"/>
        </a:spcBef>
        <a:spcAft>
          <a:spcPct val="0"/>
        </a:spcAft>
        <a:buClr>
          <a:srgbClr val="000000"/>
        </a:buClr>
        <a:buSzPct val="100000"/>
        <a:buFont typeface="Times New Roman" pitchFamily="18" charset="0"/>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jpeg"/><Relationship Id="rId3" Type="http://schemas.openxmlformats.org/officeDocument/2006/relationships/notesSlide" Target="../notesSlides/notesSlide1.xml"/><Relationship Id="rId7" Type="http://schemas.openxmlformats.org/officeDocument/2006/relationships/image" Target="../media/image5.wmf"/><Relationship Id="rId12" Type="http://schemas.openxmlformats.org/officeDocument/2006/relationships/image" Target="../media/image9.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oleObject" Target="../embeddings/oleObject1.bin"/><Relationship Id="rId5" Type="http://schemas.openxmlformats.org/officeDocument/2006/relationships/image" Target="../media/image3.png"/><Relationship Id="rId15" Type="http://schemas.openxmlformats.org/officeDocument/2006/relationships/image" Target="../media/image12.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765175" y="128589"/>
            <a:ext cx="5184105" cy="745461"/>
          </a:xfrm>
          <a:prstGeom prst="rect">
            <a:avLst/>
          </a:prstGeom>
          <a:noFill/>
          <a:ln w="9525">
            <a:noFill/>
            <a:round/>
            <a:headEnd/>
            <a:tailEnd/>
          </a:ln>
          <a:effectLst/>
        </p:spPr>
        <p:txBody>
          <a:bodyPr wrap="square" lIns="90000" tIns="46800" rIns="90000" bIns="46800" anchorCtr="1">
            <a:spAutoFit/>
          </a:bodyPr>
          <a:lstStyle/>
          <a:p>
            <a:pPr algn="ctr">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dirty="0" smtClean="0"/>
              <a:t>How to use existing power lines to evacuate twice as much wind power ?</a:t>
            </a:r>
            <a:r>
              <a:rPr lang="en-US" sz="1600" dirty="0" smtClean="0"/>
              <a:t/>
            </a:r>
            <a:br>
              <a:rPr lang="en-US" sz="1600" dirty="0" smtClean="0"/>
            </a:br>
            <a:endParaRPr lang="en-GB" sz="1500" b="1" dirty="0"/>
          </a:p>
        </p:txBody>
      </p:sp>
      <p:sp>
        <p:nvSpPr>
          <p:cNvPr id="3076" name="Text Box 4"/>
          <p:cNvSpPr txBox="1">
            <a:spLocks noChangeArrowheads="1"/>
          </p:cNvSpPr>
          <p:nvPr/>
        </p:nvSpPr>
        <p:spPr bwMode="auto">
          <a:xfrm>
            <a:off x="0" y="561306"/>
            <a:ext cx="6626225" cy="510012"/>
          </a:xfrm>
          <a:prstGeom prst="rect">
            <a:avLst/>
          </a:prstGeom>
          <a:noFill/>
          <a:ln w="9525">
            <a:noFill/>
            <a:round/>
            <a:headEnd/>
            <a:tailEnd/>
          </a:ln>
          <a:effectLst/>
        </p:spPr>
        <p:txBody>
          <a:bodyPr lIns="90000" tIns="46800" rIns="90000" bIns="46800">
            <a:spAutoFit/>
          </a:bodyPr>
          <a:lstStyle/>
          <a:p>
            <a: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900" dirty="0" smtClean="0">
              <a:solidFill>
                <a:srgbClr val="000000"/>
              </a:solidFill>
            </a:endParaRPr>
          </a:p>
          <a:p>
            <a: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900" dirty="0" err="1" smtClean="0">
                <a:solidFill>
                  <a:srgbClr val="000000"/>
                </a:solidFill>
              </a:rPr>
              <a:t>Huu-Minh</a:t>
            </a:r>
            <a:r>
              <a:rPr lang="en-GB" sz="900" dirty="0" smtClean="0">
                <a:solidFill>
                  <a:srgbClr val="000000"/>
                </a:solidFill>
              </a:rPr>
              <a:t> Nguyen  (University of Liège) </a:t>
            </a:r>
            <a:r>
              <a:rPr lang="en-GB" sz="900" dirty="0" smtClean="0">
                <a:solidFill>
                  <a:srgbClr val="000000"/>
                </a:solidFill>
              </a:rPr>
              <a:t>, Jean-Jacques LAMBIN</a:t>
            </a:r>
            <a:r>
              <a:rPr lang="en-GB" sz="900" dirty="0" smtClean="0">
                <a:solidFill>
                  <a:srgbClr val="000000"/>
                </a:solidFill>
              </a:rPr>
              <a:t> </a:t>
            </a:r>
            <a:r>
              <a:rPr lang="en-GB" sz="900" dirty="0" smtClean="0">
                <a:solidFill>
                  <a:srgbClr val="000000"/>
                </a:solidFill>
              </a:rPr>
              <a:t>(ELIA</a:t>
            </a:r>
            <a:r>
              <a:rPr lang="en-GB" sz="900" dirty="0" smtClean="0">
                <a:solidFill>
                  <a:srgbClr val="000000"/>
                </a:solidFill>
              </a:rPr>
              <a:t>) and Jean-Louis </a:t>
            </a:r>
            <a:r>
              <a:rPr lang="en-GB" sz="900" dirty="0" smtClean="0">
                <a:solidFill>
                  <a:srgbClr val="000000"/>
                </a:solidFill>
              </a:rPr>
              <a:t>Lilien </a:t>
            </a:r>
            <a:r>
              <a:rPr lang="en-GB" sz="900" dirty="0" smtClean="0">
                <a:solidFill>
                  <a:srgbClr val="000000"/>
                </a:solidFill>
              </a:rPr>
              <a:t>(</a:t>
            </a:r>
            <a:r>
              <a:rPr lang="en-GB" sz="900" dirty="0" smtClean="0">
                <a:solidFill>
                  <a:srgbClr val="000000"/>
                </a:solidFill>
              </a:rPr>
              <a:t>Ampacimon SA</a:t>
            </a:r>
            <a:r>
              <a:rPr lang="en-GB" sz="900" dirty="0" smtClean="0">
                <a:solidFill>
                  <a:srgbClr val="000000"/>
                </a:solidFill>
              </a:rPr>
              <a:t>)</a:t>
            </a:r>
            <a:endParaRPr lang="en-GB" sz="900" dirty="0">
              <a:solidFill>
                <a:srgbClr val="000000"/>
              </a:solidFill>
            </a:endParaRPr>
          </a:p>
          <a:p>
            <a: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900" dirty="0">
              <a:solidFill>
                <a:srgbClr val="000000"/>
              </a:solidFill>
            </a:endParaRPr>
          </a:p>
        </p:txBody>
      </p:sp>
      <p:sp>
        <p:nvSpPr>
          <p:cNvPr id="3077" name="Line 5"/>
          <p:cNvSpPr>
            <a:spLocks noChangeShapeType="1"/>
          </p:cNvSpPr>
          <p:nvPr/>
        </p:nvSpPr>
        <p:spPr bwMode="auto">
          <a:xfrm>
            <a:off x="3505200" y="5943600"/>
            <a:ext cx="3275013" cy="1588"/>
          </a:xfrm>
          <a:prstGeom prst="line">
            <a:avLst/>
          </a:prstGeom>
          <a:noFill/>
          <a:ln w="19080">
            <a:solidFill>
              <a:srgbClr val="000000"/>
            </a:solidFill>
            <a:miter lim="800000"/>
            <a:headEnd/>
            <a:tailEnd/>
          </a:ln>
          <a:effectLst/>
        </p:spPr>
        <p:txBody>
          <a:bodyPr/>
          <a:lstStyle/>
          <a:p>
            <a:endParaRPr lang="en-US"/>
          </a:p>
        </p:txBody>
      </p:sp>
      <p:sp>
        <p:nvSpPr>
          <p:cNvPr id="3078" name="Line 6"/>
          <p:cNvSpPr>
            <a:spLocks noChangeShapeType="1"/>
          </p:cNvSpPr>
          <p:nvPr/>
        </p:nvSpPr>
        <p:spPr bwMode="auto">
          <a:xfrm>
            <a:off x="44450" y="9705975"/>
            <a:ext cx="6705600" cy="1588"/>
          </a:xfrm>
          <a:prstGeom prst="line">
            <a:avLst/>
          </a:prstGeom>
          <a:noFill/>
          <a:ln w="19080">
            <a:solidFill>
              <a:srgbClr val="000000"/>
            </a:solidFill>
            <a:miter lim="800000"/>
            <a:headEnd/>
            <a:tailEnd/>
          </a:ln>
          <a:effectLst/>
        </p:spPr>
        <p:txBody>
          <a:bodyPr/>
          <a:lstStyle/>
          <a:p>
            <a:endParaRPr lang="en-US"/>
          </a:p>
        </p:txBody>
      </p:sp>
      <p:sp>
        <p:nvSpPr>
          <p:cNvPr id="3082" name="Line 10"/>
          <p:cNvSpPr>
            <a:spLocks noChangeShapeType="1"/>
          </p:cNvSpPr>
          <p:nvPr/>
        </p:nvSpPr>
        <p:spPr bwMode="auto">
          <a:xfrm>
            <a:off x="3505200" y="3581400"/>
            <a:ext cx="3275013" cy="1588"/>
          </a:xfrm>
          <a:prstGeom prst="line">
            <a:avLst/>
          </a:prstGeom>
          <a:noFill/>
          <a:ln w="19080">
            <a:solidFill>
              <a:srgbClr val="000000"/>
            </a:solidFill>
            <a:miter lim="800000"/>
            <a:headEnd/>
            <a:tailEnd/>
          </a:ln>
          <a:effectLst/>
        </p:spPr>
        <p:txBody>
          <a:bodyPr/>
          <a:lstStyle/>
          <a:p>
            <a:endParaRPr lang="en-US"/>
          </a:p>
        </p:txBody>
      </p:sp>
      <p:sp>
        <p:nvSpPr>
          <p:cNvPr id="3083" name="Line 11"/>
          <p:cNvSpPr>
            <a:spLocks noChangeShapeType="1"/>
          </p:cNvSpPr>
          <p:nvPr/>
        </p:nvSpPr>
        <p:spPr bwMode="auto">
          <a:xfrm>
            <a:off x="76200" y="5943600"/>
            <a:ext cx="3275013" cy="1588"/>
          </a:xfrm>
          <a:prstGeom prst="line">
            <a:avLst/>
          </a:prstGeom>
          <a:noFill/>
          <a:ln w="19080">
            <a:solidFill>
              <a:srgbClr val="000000"/>
            </a:solidFill>
            <a:miter lim="800000"/>
            <a:headEnd/>
            <a:tailEnd/>
          </a:ln>
          <a:effectLst/>
        </p:spPr>
        <p:txBody>
          <a:bodyPr/>
          <a:lstStyle/>
          <a:p>
            <a:endParaRPr lang="en-US"/>
          </a:p>
        </p:txBody>
      </p:sp>
      <p:sp>
        <p:nvSpPr>
          <p:cNvPr id="3084" name="Line 12"/>
          <p:cNvSpPr>
            <a:spLocks noChangeShapeType="1"/>
          </p:cNvSpPr>
          <p:nvPr/>
        </p:nvSpPr>
        <p:spPr bwMode="auto">
          <a:xfrm>
            <a:off x="76200" y="3581400"/>
            <a:ext cx="3275013" cy="1588"/>
          </a:xfrm>
          <a:prstGeom prst="line">
            <a:avLst/>
          </a:prstGeom>
          <a:noFill/>
          <a:ln w="19080">
            <a:solidFill>
              <a:srgbClr val="000000"/>
            </a:solidFill>
            <a:miter lim="800000"/>
            <a:headEnd/>
            <a:tailEnd/>
          </a:ln>
          <a:effectLst/>
        </p:spPr>
        <p:txBody>
          <a:bodyPr/>
          <a:lstStyle/>
          <a:p>
            <a:endParaRPr lang="en-US"/>
          </a:p>
        </p:txBody>
      </p:sp>
      <p:sp>
        <p:nvSpPr>
          <p:cNvPr id="3085" name="Text Box 13"/>
          <p:cNvSpPr txBox="1">
            <a:spLocks noChangeArrowheads="1"/>
          </p:cNvSpPr>
          <p:nvPr/>
        </p:nvSpPr>
        <p:spPr bwMode="auto">
          <a:xfrm>
            <a:off x="0" y="3584575"/>
            <a:ext cx="3387725" cy="274638"/>
          </a:xfrm>
          <a:prstGeom prst="rect">
            <a:avLst/>
          </a:prstGeom>
          <a:noFill/>
          <a:ln w="9525">
            <a:noFill/>
            <a:round/>
            <a:headEnd/>
            <a:tailEnd/>
          </a:ln>
          <a:effectLst/>
        </p:spPr>
        <p:txBody>
          <a:bodyPr wrap="none" lIns="90000" tIns="46800" rIns="90000" bIns="46800">
            <a:spAutoFit/>
          </a:bodyPr>
          <a:lstStyle/>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dirty="0">
                <a:solidFill>
                  <a:srgbClr val="000000"/>
                </a:solidFill>
              </a:rPr>
              <a:t>Measurement/Processing/Communication system</a:t>
            </a:r>
          </a:p>
        </p:txBody>
      </p:sp>
      <p:sp>
        <p:nvSpPr>
          <p:cNvPr id="3090" name="Rectangle 18"/>
          <p:cNvSpPr>
            <a:spLocks noChangeArrowheads="1"/>
          </p:cNvSpPr>
          <p:nvPr/>
        </p:nvSpPr>
        <p:spPr bwMode="auto">
          <a:xfrm>
            <a:off x="0" y="6076950"/>
            <a:ext cx="3168650" cy="274638"/>
          </a:xfrm>
          <a:prstGeom prst="rect">
            <a:avLst/>
          </a:prstGeom>
          <a:noFill/>
          <a:ln w="9525">
            <a:noFill/>
            <a:round/>
            <a:headEnd/>
            <a:tailEnd/>
          </a:ln>
          <a:effectLst/>
        </p:spPr>
        <p:txBody>
          <a:bodyPr lIns="90000" tIns="46800" rIns="90000" bIns="46800" anchor="ctr">
            <a:spAutoFit/>
          </a:bodyPr>
          <a:lstStyle/>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000000"/>
                </a:solidFill>
              </a:rPr>
              <a:t>Installation cases</a:t>
            </a:r>
          </a:p>
        </p:txBody>
      </p:sp>
      <p:sp>
        <p:nvSpPr>
          <p:cNvPr id="3102" name="Text Box 30"/>
          <p:cNvSpPr txBox="1">
            <a:spLocks noChangeArrowheads="1"/>
          </p:cNvSpPr>
          <p:nvPr/>
        </p:nvSpPr>
        <p:spPr bwMode="auto">
          <a:xfrm>
            <a:off x="0" y="4016375"/>
            <a:ext cx="288925" cy="457200"/>
          </a:xfrm>
          <a:prstGeom prst="rect">
            <a:avLst/>
          </a:prstGeom>
          <a:noFill/>
          <a:ln w="9525">
            <a:noFill/>
            <a:round/>
            <a:headEnd/>
            <a:tailEnd/>
          </a:ln>
          <a:effectLst/>
        </p:spPr>
        <p:txBody>
          <a:bodyPr wrap="none" anchor="ctr"/>
          <a:lstStyle/>
          <a:p>
            <a:endParaRPr lang="en-US"/>
          </a:p>
        </p:txBody>
      </p:sp>
      <p:sp>
        <p:nvSpPr>
          <p:cNvPr id="3126" name="Text Box 54"/>
          <p:cNvSpPr txBox="1">
            <a:spLocks noChangeArrowheads="1"/>
          </p:cNvSpPr>
          <p:nvPr/>
        </p:nvSpPr>
        <p:spPr bwMode="auto">
          <a:xfrm>
            <a:off x="404813" y="4594225"/>
            <a:ext cx="792162" cy="214313"/>
          </a:xfrm>
          <a:prstGeom prst="rect">
            <a:avLst/>
          </a:prstGeom>
          <a:noFill/>
          <a:ln w="9525">
            <a:noFill/>
            <a:round/>
            <a:headEnd/>
            <a:tailEnd/>
          </a:ln>
          <a:effectLst/>
        </p:spPr>
        <p:txBody>
          <a:bodyPr wrap="none" anchor="ctr"/>
          <a:lstStyle/>
          <a:p>
            <a:endParaRPr lang="en-US"/>
          </a:p>
        </p:txBody>
      </p:sp>
      <p:sp>
        <p:nvSpPr>
          <p:cNvPr id="3129" name="Rectangle 57"/>
          <p:cNvSpPr>
            <a:spLocks noChangeArrowheads="1"/>
          </p:cNvSpPr>
          <p:nvPr/>
        </p:nvSpPr>
        <p:spPr bwMode="auto">
          <a:xfrm>
            <a:off x="111125" y="5457850"/>
            <a:ext cx="3254375" cy="454000"/>
          </a:xfrm>
          <a:prstGeom prst="rect">
            <a:avLst/>
          </a:prstGeom>
          <a:solidFill>
            <a:srgbClr val="EAEAEA"/>
          </a:solidFill>
          <a:ln w="9525">
            <a:noFill/>
            <a:round/>
            <a:headEnd/>
            <a:tailEnd/>
          </a:ln>
          <a:effectLst/>
        </p:spPr>
        <p:txBody>
          <a:bodyPr wrap="none" anchor="ctr"/>
          <a:lstStyle/>
          <a:p>
            <a:pPr>
              <a:spcBef>
                <a:spcPct val="0"/>
              </a:spcBef>
            </a:pPr>
            <a:r>
              <a:rPr lang="en-GB" sz="1000" b="1" dirty="0"/>
              <a:t>Communication:</a:t>
            </a:r>
          </a:p>
          <a:p>
            <a:pPr algn="just">
              <a:spcBef>
                <a:spcPct val="0"/>
              </a:spcBef>
            </a:pPr>
            <a:r>
              <a:rPr lang="en-GB" dirty="0"/>
              <a:t>The GSM module operates the GPRS standard and can be used in a </a:t>
            </a:r>
            <a:r>
              <a:rPr lang="en-GB" dirty="0" smtClean="0"/>
              <a:t>private </a:t>
            </a:r>
          </a:p>
          <a:p>
            <a:pPr algn="just">
              <a:spcBef>
                <a:spcPct val="0"/>
              </a:spcBef>
            </a:pPr>
            <a:r>
              <a:rPr lang="en-GB" dirty="0" smtClean="0"/>
              <a:t>network </a:t>
            </a:r>
            <a:r>
              <a:rPr lang="en-GB" dirty="0"/>
              <a:t>(closed user group). </a:t>
            </a:r>
            <a:br>
              <a:rPr lang="en-GB" dirty="0"/>
            </a:br>
            <a:endParaRPr lang="en-GB" dirty="0"/>
          </a:p>
        </p:txBody>
      </p:sp>
      <p:sp>
        <p:nvSpPr>
          <p:cNvPr id="3141" name="Text Box 69"/>
          <p:cNvSpPr txBox="1">
            <a:spLocks noChangeArrowheads="1"/>
          </p:cNvSpPr>
          <p:nvPr/>
        </p:nvSpPr>
        <p:spPr bwMode="auto">
          <a:xfrm>
            <a:off x="6021388" y="2582863"/>
            <a:ext cx="576262" cy="214312"/>
          </a:xfrm>
          <a:prstGeom prst="rect">
            <a:avLst/>
          </a:prstGeom>
          <a:noFill/>
          <a:ln w="9525">
            <a:noFill/>
            <a:round/>
            <a:headEnd/>
            <a:tailEnd/>
          </a:ln>
          <a:effectLst/>
        </p:spPr>
        <p:txBody>
          <a:bodyPr wrap="none" anchor="ctr"/>
          <a:lstStyle/>
          <a:p>
            <a:endParaRPr lang="en-US"/>
          </a:p>
        </p:txBody>
      </p:sp>
      <p:sp>
        <p:nvSpPr>
          <p:cNvPr id="3142" name="Text Box 70"/>
          <p:cNvSpPr txBox="1">
            <a:spLocks noChangeArrowheads="1"/>
          </p:cNvSpPr>
          <p:nvPr/>
        </p:nvSpPr>
        <p:spPr bwMode="auto">
          <a:xfrm>
            <a:off x="0" y="1293813"/>
            <a:ext cx="6858000" cy="214312"/>
          </a:xfrm>
          <a:prstGeom prst="rect">
            <a:avLst/>
          </a:prstGeom>
          <a:noFill/>
          <a:ln w="9525">
            <a:noFill/>
            <a:round/>
            <a:headEnd/>
            <a:tailEnd/>
          </a:ln>
          <a:effectLst/>
        </p:spPr>
        <p:txBody>
          <a:bodyPr lIns="90000" tIns="46800" rIns="90000" bIns="46800">
            <a:spAutoFit/>
          </a:bodyPr>
          <a:lstStyle/>
          <a:p>
            <a:pPr algn="just">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solidFill>
                  <a:srgbClr val="000000"/>
                </a:solidFill>
              </a:rPr>
              <a:t> </a:t>
            </a:r>
          </a:p>
        </p:txBody>
      </p:sp>
      <p:sp>
        <p:nvSpPr>
          <p:cNvPr id="3143" name="Text Box 71"/>
          <p:cNvSpPr txBox="1">
            <a:spLocks noChangeArrowheads="1"/>
          </p:cNvSpPr>
          <p:nvPr/>
        </p:nvSpPr>
        <p:spPr bwMode="auto">
          <a:xfrm>
            <a:off x="1412875" y="1065213"/>
            <a:ext cx="3821113" cy="274637"/>
          </a:xfrm>
          <a:prstGeom prst="rect">
            <a:avLst/>
          </a:prstGeom>
          <a:noFill/>
          <a:ln w="9525">
            <a:noFill/>
            <a:round/>
            <a:headEnd/>
            <a:tailEnd/>
          </a:ln>
          <a:effectLst/>
        </p:spPr>
        <p:txBody>
          <a:bodyPr wrap="none" lIns="90000" tIns="46800" rIns="90000" bIns="46800">
            <a:spAutoFit/>
          </a:bodyPr>
          <a:lstStyle/>
          <a:p>
            <a: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000000"/>
                </a:solidFill>
              </a:rPr>
              <a:t>Introduction: </a:t>
            </a:r>
            <a:r>
              <a:rPr lang="en-GB" sz="1200" b="1" i="1">
                <a:solidFill>
                  <a:srgbClr val="000000"/>
                </a:solidFill>
              </a:rPr>
              <a:t>Ampacimon</a:t>
            </a:r>
            <a:r>
              <a:rPr lang="en-GB" sz="1200" b="1">
                <a:solidFill>
                  <a:srgbClr val="000000"/>
                </a:solidFill>
              </a:rPr>
              <a:t> for live Ampacity Monitoring</a:t>
            </a:r>
          </a:p>
        </p:txBody>
      </p:sp>
      <p:sp>
        <p:nvSpPr>
          <p:cNvPr id="3219" name="Text Box 147"/>
          <p:cNvSpPr txBox="1">
            <a:spLocks noChangeArrowheads="1"/>
          </p:cNvSpPr>
          <p:nvPr/>
        </p:nvSpPr>
        <p:spPr bwMode="auto">
          <a:xfrm>
            <a:off x="5149459" y="9691688"/>
            <a:ext cx="1494618" cy="217625"/>
          </a:xfrm>
          <a:prstGeom prst="rect">
            <a:avLst/>
          </a:prstGeom>
          <a:noFill/>
          <a:ln w="9525">
            <a:noFill/>
            <a:round/>
            <a:headEnd/>
            <a:tailEnd/>
          </a:ln>
          <a:effectLst/>
        </p:spPr>
        <p:txBody>
          <a:bodyPr wrap="none" lIns="90000" tIns="46800" rIns="90000" bIns="46800">
            <a:spAutoFit/>
          </a:bodyPr>
          <a:lstStyle/>
          <a:p>
            <a:pPr algn="ct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Contact: </a:t>
            </a:r>
            <a:r>
              <a:rPr lang="en-GB" dirty="0" err="1" smtClean="0">
                <a:solidFill>
                  <a:srgbClr val="000000"/>
                </a:solidFill>
              </a:rPr>
              <a:t>info@ampacimon.com</a:t>
            </a:r>
            <a:endParaRPr lang="en-GB" dirty="0">
              <a:solidFill>
                <a:srgbClr val="000000"/>
              </a:solidFill>
            </a:endParaRPr>
          </a:p>
        </p:txBody>
      </p:sp>
      <p:sp>
        <p:nvSpPr>
          <p:cNvPr id="3240" name="Text Box 168"/>
          <p:cNvSpPr txBox="1">
            <a:spLocks noChangeArrowheads="1"/>
          </p:cNvSpPr>
          <p:nvPr/>
        </p:nvSpPr>
        <p:spPr bwMode="auto">
          <a:xfrm>
            <a:off x="3033713" y="9534525"/>
            <a:ext cx="809625" cy="214313"/>
          </a:xfrm>
          <a:prstGeom prst="rect">
            <a:avLst/>
          </a:prstGeom>
          <a:noFill/>
          <a:ln w="9525">
            <a:noFill/>
            <a:round/>
            <a:headEnd/>
            <a:tailEnd/>
          </a:ln>
          <a:effectLst/>
        </p:spPr>
        <p:txBody>
          <a:bodyPr wrap="none" anchor="ctr"/>
          <a:lstStyle/>
          <a:p>
            <a:endParaRPr lang="en-US"/>
          </a:p>
        </p:txBody>
      </p:sp>
      <p:sp>
        <p:nvSpPr>
          <p:cNvPr id="3257" name="Text Box 185"/>
          <p:cNvSpPr txBox="1">
            <a:spLocks noChangeArrowheads="1"/>
          </p:cNvSpPr>
          <p:nvPr/>
        </p:nvSpPr>
        <p:spPr bwMode="auto">
          <a:xfrm>
            <a:off x="3400425" y="5972175"/>
            <a:ext cx="1462088" cy="276225"/>
          </a:xfrm>
          <a:prstGeom prst="rect">
            <a:avLst/>
          </a:prstGeom>
          <a:noFill/>
          <a:ln w="9525">
            <a:noFill/>
            <a:round/>
            <a:headEnd/>
            <a:tailEnd/>
          </a:ln>
          <a:effectLst/>
        </p:spPr>
        <p:txBody>
          <a:bodyPr lIns="90000" tIns="46800" rIns="90000" bIns="46800">
            <a:spAutoFit/>
          </a:bodyPr>
          <a:lstStyle/>
          <a:p>
            <a:pPr algn="ctr">
              <a:lnSpc>
                <a:spcPct val="100000"/>
              </a:lnSpc>
              <a:spcBef>
                <a:spcPts val="7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000000"/>
                </a:solidFill>
              </a:rPr>
              <a:t>Data processing</a:t>
            </a:r>
          </a:p>
        </p:txBody>
      </p:sp>
      <p:sp>
        <p:nvSpPr>
          <p:cNvPr id="3277" name="Text Box 205"/>
          <p:cNvSpPr txBox="1">
            <a:spLocks noChangeArrowheads="1"/>
          </p:cNvSpPr>
          <p:nvPr/>
        </p:nvSpPr>
        <p:spPr bwMode="auto">
          <a:xfrm>
            <a:off x="0" y="1353394"/>
            <a:ext cx="6741368" cy="1963614"/>
          </a:xfrm>
          <a:prstGeom prst="rect">
            <a:avLst/>
          </a:prstGeom>
          <a:noFill/>
          <a:ln w="9525">
            <a:noFill/>
            <a:miter lim="800000"/>
            <a:headEnd/>
            <a:tailEnd/>
          </a:ln>
          <a:effectLst/>
        </p:spPr>
        <p:txBody>
          <a:bodyPr wrap="square">
            <a:spAutoFit/>
          </a:bodyPr>
          <a:lstStyle/>
          <a:p>
            <a:r>
              <a:rPr lang="en-GB" dirty="0" smtClean="0"/>
              <a:t>The </a:t>
            </a:r>
            <a:r>
              <a:rPr lang="en-GB" dirty="0"/>
              <a:t>ampacity of a conductor is that current which will meet the design, security and safety criteria line on which the conductor is used. Actual ambient conditions are less constraining 98% of the time than those envisaged in the standards. </a:t>
            </a:r>
            <a:endParaRPr lang="en-GB" dirty="0" smtClean="0"/>
          </a:p>
          <a:p>
            <a:r>
              <a:rPr lang="en-US" dirty="0" smtClean="0"/>
              <a:t>In </a:t>
            </a:r>
            <a:r>
              <a:rPr lang="en-US" dirty="0" smtClean="0"/>
              <a:t>order to reach the European mains 20 20 20, it has become necessary for each country to promote the installation of renewable production units</a:t>
            </a:r>
            <a:r>
              <a:rPr lang="en-US" dirty="0" smtClean="0"/>
              <a:t>. For </a:t>
            </a:r>
            <a:r>
              <a:rPr lang="en-US" dirty="0" smtClean="0"/>
              <a:t>some countries wind energy is now the main means to produce important quantities of renewable energy. </a:t>
            </a:r>
            <a:r>
              <a:rPr lang="en-US" dirty="0" smtClean="0"/>
              <a:t>Wind </a:t>
            </a:r>
            <a:r>
              <a:rPr lang="en-US" dirty="0" smtClean="0"/>
              <a:t>farm are growing but with the existing infrastructure and the exploitation norms currently valid, several of those plants could not be connected to the grid</a:t>
            </a:r>
            <a:r>
              <a:rPr lang="en-US" dirty="0" smtClean="0"/>
              <a:t>. Reinforcements</a:t>
            </a:r>
            <a:r>
              <a:rPr lang="en-US" dirty="0" smtClean="0"/>
              <a:t>, mainly of the High Voltage overhead lines, would be necessary to be able to accept those new injections. </a:t>
            </a:r>
            <a:r>
              <a:rPr lang="en-US" dirty="0" smtClean="0"/>
              <a:t>But </a:t>
            </a:r>
            <a:r>
              <a:rPr lang="en-US" dirty="0" smtClean="0"/>
              <a:t>reinforcement of an overhead line is a very long procedure with multiple issues like administrative obligations, local opposition to any action on the lines.</a:t>
            </a:r>
          </a:p>
          <a:p>
            <a:r>
              <a:rPr lang="en-US" dirty="0" smtClean="0"/>
              <a:t>In operational exploitation, for security reasons TSO’s can’t allow that the flows (current) in the lines exceed the static rating. This rating depending of the thermal load in the line based on potential peak power evacuation during unfavorable weather conditions</a:t>
            </a:r>
            <a:r>
              <a:rPr lang="en-US" dirty="0" smtClean="0"/>
              <a:t>. This </a:t>
            </a:r>
            <a:r>
              <a:rPr lang="en-US" dirty="0" smtClean="0"/>
              <a:t>static rating is a conservative value that often leads to higher security margins than needed</a:t>
            </a:r>
            <a:r>
              <a:rPr lang="en-US" dirty="0" smtClean="0"/>
              <a:t>. Indeed</a:t>
            </a:r>
            <a:r>
              <a:rPr lang="en-US" dirty="0" smtClean="0"/>
              <a:t>, wind blowing over the overhead lines is assumed to increase significantly these lines capacity </a:t>
            </a:r>
            <a:r>
              <a:rPr lang="en-US" dirty="0" smtClean="0"/>
              <a:t>and </a:t>
            </a:r>
            <a:r>
              <a:rPr lang="en-US" dirty="0" smtClean="0"/>
              <a:t>there is also a correlation between wind blowing in wind farms and the wind blowing over the overhead lines</a:t>
            </a:r>
            <a:r>
              <a:rPr lang="en-US" dirty="0" smtClean="0"/>
              <a:t>.</a:t>
            </a:r>
          </a:p>
          <a:p>
            <a:pPr>
              <a:lnSpc>
                <a:spcPct val="100000"/>
              </a:lnSpc>
              <a:spcBef>
                <a:spcPts val="0"/>
              </a:spcBef>
            </a:pPr>
            <a:r>
              <a:rPr lang="en-US" dirty="0" smtClean="0"/>
              <a:t>To obtain a more efficient use of transmission lines, by reducing the existing margins while keeping a safe </a:t>
            </a:r>
            <a:endParaRPr lang="en-US" dirty="0" smtClean="0"/>
          </a:p>
          <a:p>
            <a:pPr>
              <a:lnSpc>
                <a:spcPct val="100000"/>
              </a:lnSpc>
              <a:spcBef>
                <a:spcPts val="0"/>
              </a:spcBef>
            </a:pPr>
            <a:r>
              <a:rPr lang="en-US" dirty="0" smtClean="0"/>
              <a:t>exploitation </a:t>
            </a:r>
            <a:r>
              <a:rPr lang="en-US" dirty="0" smtClean="0"/>
              <a:t>of the </a:t>
            </a:r>
            <a:r>
              <a:rPr lang="en-US" dirty="0" smtClean="0"/>
              <a:t>grid, </a:t>
            </a:r>
            <a:r>
              <a:rPr lang="en-US" dirty="0" smtClean="0"/>
              <a:t>it is necessary to know in real time the exact capacity of the involved lines.</a:t>
            </a:r>
          </a:p>
          <a:p>
            <a:endParaRPr lang="en-US" dirty="0" smtClean="0"/>
          </a:p>
          <a:p>
            <a:pPr>
              <a:spcBef>
                <a:spcPct val="0"/>
              </a:spcBef>
            </a:pPr>
            <a:endParaRPr lang="en-GB" dirty="0"/>
          </a:p>
        </p:txBody>
      </p:sp>
      <p:pic>
        <p:nvPicPr>
          <p:cNvPr id="3288" name="Picture 216" descr="DSCN1204"/>
          <p:cNvPicPr>
            <a:picLocks noChangeAspect="1" noChangeArrowheads="1"/>
          </p:cNvPicPr>
          <p:nvPr/>
        </p:nvPicPr>
        <p:blipFill>
          <a:blip r:embed="rId4" cstate="print"/>
          <a:srcRect/>
          <a:stretch>
            <a:fillRect/>
          </a:stretch>
        </p:blipFill>
        <p:spPr bwMode="auto">
          <a:xfrm>
            <a:off x="115888" y="6343650"/>
            <a:ext cx="1584325" cy="1128713"/>
          </a:xfrm>
          <a:prstGeom prst="rect">
            <a:avLst/>
          </a:prstGeom>
          <a:noFill/>
          <a:ln w="9525">
            <a:solidFill>
              <a:schemeClr val="tx1"/>
            </a:solidFill>
            <a:miter lim="800000"/>
            <a:headEnd/>
            <a:tailEnd/>
          </a:ln>
        </p:spPr>
      </p:pic>
      <p:sp>
        <p:nvSpPr>
          <p:cNvPr id="3299" name="Line 227"/>
          <p:cNvSpPr>
            <a:spLocks noChangeShapeType="1"/>
          </p:cNvSpPr>
          <p:nvPr/>
        </p:nvSpPr>
        <p:spPr bwMode="auto">
          <a:xfrm>
            <a:off x="476250" y="8050213"/>
            <a:ext cx="73025" cy="503237"/>
          </a:xfrm>
          <a:prstGeom prst="line">
            <a:avLst/>
          </a:prstGeom>
          <a:noFill/>
          <a:ln w="9525">
            <a:solidFill>
              <a:srgbClr val="FFFF00"/>
            </a:solidFill>
            <a:round/>
            <a:headEnd/>
            <a:tailEnd type="triangle" w="med" len="med"/>
          </a:ln>
          <a:effectLst/>
        </p:spPr>
        <p:txBody>
          <a:bodyPr/>
          <a:lstStyle/>
          <a:p>
            <a:endParaRPr lang="en-US"/>
          </a:p>
        </p:txBody>
      </p:sp>
      <p:sp>
        <p:nvSpPr>
          <p:cNvPr id="3325" name="Text Box 253"/>
          <p:cNvSpPr txBox="1">
            <a:spLocks noChangeArrowheads="1"/>
          </p:cNvSpPr>
          <p:nvPr/>
        </p:nvSpPr>
        <p:spPr bwMode="auto">
          <a:xfrm>
            <a:off x="3500438" y="5745163"/>
            <a:ext cx="3168650" cy="201612"/>
          </a:xfrm>
          <a:prstGeom prst="rect">
            <a:avLst/>
          </a:prstGeom>
          <a:noFill/>
          <a:ln w="9525">
            <a:noFill/>
            <a:miter lim="800000"/>
            <a:headEnd/>
            <a:tailEnd/>
          </a:ln>
          <a:effectLst/>
        </p:spPr>
        <p:txBody>
          <a:bodyPr>
            <a:spAutoFit/>
          </a:bodyPr>
          <a:lstStyle/>
          <a:p>
            <a:endParaRPr lang="fr-BE">
              <a:solidFill>
                <a:schemeClr val="bg1"/>
              </a:solidFill>
            </a:endParaRPr>
          </a:p>
        </p:txBody>
      </p:sp>
      <p:sp>
        <p:nvSpPr>
          <p:cNvPr id="3326" name="Rectangle 254"/>
          <p:cNvSpPr>
            <a:spLocks noChangeArrowheads="1"/>
          </p:cNvSpPr>
          <p:nvPr/>
        </p:nvSpPr>
        <p:spPr bwMode="auto">
          <a:xfrm>
            <a:off x="3500438" y="5768975"/>
            <a:ext cx="3241675" cy="144463"/>
          </a:xfrm>
          <a:prstGeom prst="rect">
            <a:avLst/>
          </a:prstGeom>
          <a:solidFill>
            <a:srgbClr val="FFCC99"/>
          </a:solidFill>
          <a:ln w="9525">
            <a:solidFill>
              <a:schemeClr val="tx1"/>
            </a:solidFill>
            <a:miter lim="800000"/>
            <a:headEnd/>
            <a:tailEnd/>
          </a:ln>
          <a:effectLst/>
        </p:spPr>
        <p:txBody>
          <a:bodyPr wrap="none" anchor="ctr"/>
          <a:lstStyle/>
          <a:p>
            <a:pPr algn="ctr">
              <a:spcBef>
                <a:spcPct val="0"/>
              </a:spcBef>
            </a:pPr>
            <a:r>
              <a:rPr lang="en-GB" dirty="0"/>
              <a:t>Power supply </a:t>
            </a:r>
            <a:r>
              <a:rPr lang="en-GB" dirty="0" smtClean="0"/>
              <a:t>circuitry </a:t>
            </a:r>
            <a:r>
              <a:rPr lang="en-GB" dirty="0"/>
              <a:t>validated up to </a:t>
            </a:r>
            <a:r>
              <a:rPr lang="en-GB" dirty="0" smtClean="0"/>
              <a:t>63kA </a:t>
            </a:r>
            <a:r>
              <a:rPr lang="en-GB" dirty="0"/>
              <a:t>@ 50Hz</a:t>
            </a:r>
            <a:r>
              <a:rPr lang="fr-BE" dirty="0"/>
              <a:t> </a:t>
            </a:r>
          </a:p>
        </p:txBody>
      </p:sp>
      <p:pic>
        <p:nvPicPr>
          <p:cNvPr id="3352" name="Picture 280" descr="sag_2007_june_20(2)"/>
          <p:cNvPicPr>
            <a:picLocks noChangeAspect="1" noChangeArrowheads="1"/>
          </p:cNvPicPr>
          <p:nvPr/>
        </p:nvPicPr>
        <p:blipFill>
          <a:blip r:embed="rId5" cstate="print"/>
          <a:srcRect/>
          <a:stretch>
            <a:fillRect/>
          </a:stretch>
        </p:blipFill>
        <p:spPr bwMode="auto">
          <a:xfrm>
            <a:off x="3490913" y="8280400"/>
            <a:ext cx="1690687" cy="1268413"/>
          </a:xfrm>
          <a:prstGeom prst="rect">
            <a:avLst/>
          </a:prstGeom>
          <a:noFill/>
        </p:spPr>
      </p:pic>
      <p:pic>
        <p:nvPicPr>
          <p:cNvPr id="3353" name="Picture 281" descr="Text_2007_june_20(2)"/>
          <p:cNvPicPr>
            <a:picLocks noChangeAspect="1" noChangeArrowheads="1"/>
          </p:cNvPicPr>
          <p:nvPr/>
        </p:nvPicPr>
        <p:blipFill>
          <a:blip r:embed="rId6" cstate="print"/>
          <a:srcRect/>
          <a:stretch>
            <a:fillRect/>
          </a:stretch>
        </p:blipFill>
        <p:spPr bwMode="auto">
          <a:xfrm>
            <a:off x="3490913" y="6935788"/>
            <a:ext cx="1690687" cy="1268412"/>
          </a:xfrm>
          <a:prstGeom prst="rect">
            <a:avLst/>
          </a:prstGeom>
          <a:noFill/>
        </p:spPr>
      </p:pic>
      <p:sp>
        <p:nvSpPr>
          <p:cNvPr id="3463" name="Line 391"/>
          <p:cNvSpPr>
            <a:spLocks noChangeShapeType="1"/>
          </p:cNvSpPr>
          <p:nvPr/>
        </p:nvSpPr>
        <p:spPr bwMode="auto">
          <a:xfrm flipV="1">
            <a:off x="188913" y="4089400"/>
            <a:ext cx="0" cy="73025"/>
          </a:xfrm>
          <a:prstGeom prst="line">
            <a:avLst/>
          </a:prstGeom>
          <a:noFill/>
          <a:ln w="9525">
            <a:noFill/>
            <a:round/>
            <a:headEnd/>
            <a:tailEnd type="triangle" w="med" len="med"/>
          </a:ln>
          <a:effectLst/>
        </p:spPr>
        <p:txBody>
          <a:bodyPr>
            <a:spAutoFit/>
          </a:bodyPr>
          <a:lstStyle/>
          <a:p>
            <a:endParaRPr lang="en-US"/>
          </a:p>
        </p:txBody>
      </p:sp>
      <p:sp>
        <p:nvSpPr>
          <p:cNvPr id="3464" name="Line 392"/>
          <p:cNvSpPr>
            <a:spLocks noChangeShapeType="1"/>
          </p:cNvSpPr>
          <p:nvPr/>
        </p:nvSpPr>
        <p:spPr bwMode="auto">
          <a:xfrm flipV="1">
            <a:off x="188913" y="4162425"/>
            <a:ext cx="0" cy="71438"/>
          </a:xfrm>
          <a:prstGeom prst="line">
            <a:avLst/>
          </a:prstGeom>
          <a:noFill/>
          <a:ln w="9525">
            <a:noFill/>
            <a:round/>
            <a:headEnd/>
            <a:tailEnd type="triangle" w="med" len="med"/>
          </a:ln>
          <a:effectLst/>
        </p:spPr>
        <p:txBody>
          <a:bodyPr>
            <a:spAutoFit/>
          </a:bodyPr>
          <a:lstStyle/>
          <a:p>
            <a:endParaRPr lang="en-US"/>
          </a:p>
        </p:txBody>
      </p:sp>
      <p:sp>
        <p:nvSpPr>
          <p:cNvPr id="3468" name="Line 396"/>
          <p:cNvSpPr>
            <a:spLocks noChangeShapeType="1"/>
          </p:cNvSpPr>
          <p:nvPr/>
        </p:nvSpPr>
        <p:spPr bwMode="auto">
          <a:xfrm>
            <a:off x="3141663" y="4737100"/>
            <a:ext cx="0" cy="0"/>
          </a:xfrm>
          <a:prstGeom prst="line">
            <a:avLst/>
          </a:prstGeom>
          <a:noFill/>
          <a:ln w="9525">
            <a:noFill/>
            <a:round/>
            <a:headEnd/>
            <a:tailEnd type="triangle" w="med" len="med"/>
          </a:ln>
          <a:effectLst/>
        </p:spPr>
        <p:txBody>
          <a:bodyPr>
            <a:spAutoFit/>
          </a:bodyPr>
          <a:lstStyle/>
          <a:p>
            <a:endParaRPr lang="en-US"/>
          </a:p>
        </p:txBody>
      </p:sp>
      <p:sp>
        <p:nvSpPr>
          <p:cNvPr id="3469" name="Line 397"/>
          <p:cNvSpPr>
            <a:spLocks noChangeShapeType="1"/>
          </p:cNvSpPr>
          <p:nvPr/>
        </p:nvSpPr>
        <p:spPr bwMode="auto">
          <a:xfrm flipH="1">
            <a:off x="2997200" y="4737100"/>
            <a:ext cx="144463" cy="0"/>
          </a:xfrm>
          <a:prstGeom prst="line">
            <a:avLst/>
          </a:prstGeom>
          <a:noFill/>
          <a:ln w="9525">
            <a:noFill/>
            <a:round/>
            <a:headEnd/>
            <a:tailEnd type="triangle" w="med" len="med"/>
          </a:ln>
          <a:effectLst/>
        </p:spPr>
        <p:txBody>
          <a:bodyPr>
            <a:spAutoFit/>
          </a:bodyPr>
          <a:lstStyle/>
          <a:p>
            <a:endParaRPr lang="en-US"/>
          </a:p>
        </p:txBody>
      </p:sp>
      <p:pic>
        <p:nvPicPr>
          <p:cNvPr id="3470" name="Picture 398"/>
          <p:cNvPicPr>
            <a:picLocks noChangeAspect="1" noChangeArrowheads="1"/>
          </p:cNvPicPr>
          <p:nvPr/>
        </p:nvPicPr>
        <p:blipFill>
          <a:blip r:embed="rId7" cstate="print"/>
          <a:srcRect/>
          <a:stretch>
            <a:fillRect/>
          </a:stretch>
        </p:blipFill>
        <p:spPr bwMode="auto">
          <a:xfrm>
            <a:off x="1265238" y="6343650"/>
            <a:ext cx="433387" cy="152400"/>
          </a:xfrm>
          <a:prstGeom prst="rect">
            <a:avLst/>
          </a:prstGeom>
          <a:solidFill>
            <a:schemeClr val="bg1"/>
          </a:solidFill>
          <a:ln w="9525" algn="ctr">
            <a:noFill/>
            <a:miter lim="800000"/>
            <a:headEnd/>
            <a:tailEnd/>
          </a:ln>
          <a:effectLst/>
        </p:spPr>
      </p:pic>
      <p:pic>
        <p:nvPicPr>
          <p:cNvPr id="3472" name="Picture 400"/>
          <p:cNvPicPr>
            <a:picLocks noChangeAspect="1" noChangeArrowheads="1"/>
          </p:cNvPicPr>
          <p:nvPr/>
        </p:nvPicPr>
        <p:blipFill>
          <a:blip r:embed="rId8" cstate="print"/>
          <a:srcRect/>
          <a:stretch>
            <a:fillRect/>
          </a:stretch>
        </p:blipFill>
        <p:spPr bwMode="auto">
          <a:xfrm>
            <a:off x="3644900" y="6249988"/>
            <a:ext cx="1409700" cy="636587"/>
          </a:xfrm>
          <a:prstGeom prst="rect">
            <a:avLst/>
          </a:prstGeom>
          <a:noFill/>
          <a:ln w="9525">
            <a:noFill/>
            <a:miter lim="800000"/>
            <a:headEnd/>
            <a:tailEnd/>
          </a:ln>
          <a:effectLst/>
        </p:spPr>
      </p:pic>
      <p:sp>
        <p:nvSpPr>
          <p:cNvPr id="3528" name="Text Box 456"/>
          <p:cNvSpPr txBox="1">
            <a:spLocks noChangeArrowheads="1"/>
          </p:cNvSpPr>
          <p:nvPr/>
        </p:nvSpPr>
        <p:spPr bwMode="auto">
          <a:xfrm>
            <a:off x="3429000" y="3801666"/>
            <a:ext cx="2125662" cy="1479509"/>
          </a:xfrm>
          <a:prstGeom prst="rect">
            <a:avLst/>
          </a:prstGeom>
          <a:solidFill>
            <a:srgbClr val="FFCC99"/>
          </a:solidFill>
          <a:ln w="9360">
            <a:solidFill>
              <a:srgbClr val="000000"/>
            </a:solidFill>
            <a:miter lim="800000"/>
            <a:headEnd/>
            <a:tailEnd/>
          </a:ln>
          <a:effectLst/>
        </p:spPr>
        <p:txBody>
          <a:bodyPr lIns="90000" tIns="46800" rIns="90000" bIns="46800">
            <a:spAutoFit/>
          </a:bodyPr>
          <a:lstStyle/>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i="1" dirty="0"/>
              <a:t>Ampacimon</a:t>
            </a:r>
            <a:r>
              <a:rPr lang="en-GB" sz="1000" b="1" dirty="0"/>
              <a:t> </a:t>
            </a:r>
            <a:r>
              <a:rPr lang="en-GB" sz="1000" b="1" dirty="0" smtClean="0"/>
              <a:t>product:</a:t>
            </a:r>
            <a:endParaRPr lang="en-GB" sz="1000" b="1" dirty="0"/>
          </a:p>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dirty="0">
              <a:solidFill>
                <a:srgbClr val="000000"/>
              </a:solidFill>
            </a:endParaRPr>
          </a:p>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The </a:t>
            </a:r>
            <a:r>
              <a:rPr lang="en-GB" i="1" dirty="0">
                <a:solidFill>
                  <a:srgbClr val="000000"/>
                </a:solidFill>
              </a:rPr>
              <a:t>Ampacimon</a:t>
            </a:r>
            <a:r>
              <a:rPr lang="en-GB" dirty="0"/>
              <a:t> </a:t>
            </a:r>
            <a:r>
              <a:rPr lang="en-GB" dirty="0" smtClean="0">
                <a:solidFill>
                  <a:srgbClr val="000000"/>
                </a:solidFill>
              </a:rPr>
              <a:t>product is a </a:t>
            </a:r>
            <a:r>
              <a:rPr lang="en-GB" dirty="0">
                <a:solidFill>
                  <a:srgbClr val="000000"/>
                </a:solidFill>
              </a:rPr>
              <a:t>complete system for </a:t>
            </a:r>
            <a:r>
              <a:rPr lang="en-GB" dirty="0" smtClean="0">
                <a:solidFill>
                  <a:srgbClr val="000000"/>
                </a:solidFill>
              </a:rPr>
              <a:t>real time monitoring of high </a:t>
            </a:r>
            <a:r>
              <a:rPr lang="en-GB" dirty="0">
                <a:solidFill>
                  <a:srgbClr val="000000"/>
                </a:solidFill>
              </a:rPr>
              <a:t>voltage lines. </a:t>
            </a:r>
          </a:p>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All aspects are considered:</a:t>
            </a:r>
          </a:p>
          <a:p>
            <a:pPr>
              <a:lnSpc>
                <a:spcPct val="100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 Electronics and mechanics of the autonomous </a:t>
            </a:r>
            <a:br>
              <a:rPr lang="en-GB" dirty="0">
                <a:solidFill>
                  <a:srgbClr val="000000"/>
                </a:solidFill>
              </a:rPr>
            </a:br>
            <a:r>
              <a:rPr lang="en-GB" dirty="0">
                <a:solidFill>
                  <a:srgbClr val="000000"/>
                </a:solidFill>
              </a:rPr>
              <a:t>  units placed on high voltage lines</a:t>
            </a:r>
          </a:p>
          <a:p>
            <a:pPr>
              <a:lnSpc>
                <a:spcPct val="100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 Embedded software</a:t>
            </a:r>
          </a:p>
          <a:p>
            <a:pPr>
              <a:lnSpc>
                <a:spcPct val="100000"/>
              </a:lnSpc>
              <a:spcBef>
                <a:spcPct val="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 Software on the ground </a:t>
            </a:r>
          </a:p>
          <a:p>
            <a:pPr>
              <a:lnSpc>
                <a:spcPct val="100000"/>
              </a:lnSpc>
              <a:spcBef>
                <a:spcPct val="0"/>
              </a:spcBef>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 Communication</a:t>
            </a:r>
          </a:p>
          <a:p>
            <a:pPr>
              <a:lnSpc>
                <a:spcPct val="100000"/>
              </a:lnSpc>
              <a:spcBef>
                <a:spcPct val="0"/>
              </a:spcBef>
              <a:buFont typeface="Times New Roman"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rgbClr val="000000"/>
                </a:solidFill>
              </a:rPr>
              <a:t> Integration with dispatching</a:t>
            </a:r>
          </a:p>
        </p:txBody>
      </p:sp>
      <p:sp>
        <p:nvSpPr>
          <p:cNvPr id="3530" name="Rectangle 458"/>
          <p:cNvSpPr>
            <a:spLocks noChangeArrowheads="1"/>
          </p:cNvSpPr>
          <p:nvPr/>
        </p:nvSpPr>
        <p:spPr bwMode="auto">
          <a:xfrm>
            <a:off x="4797152" y="2649538"/>
            <a:ext cx="2008187" cy="1367656"/>
          </a:xfrm>
          <a:prstGeom prst="rect">
            <a:avLst/>
          </a:prstGeom>
          <a:solidFill>
            <a:srgbClr val="CCFFCC"/>
          </a:solidFill>
          <a:ln w="9525">
            <a:solidFill>
              <a:schemeClr val="tx1"/>
            </a:solidFill>
            <a:miter lim="800000"/>
            <a:headEnd/>
            <a:tailEnd/>
          </a:ln>
          <a:effectLst/>
        </p:spPr>
        <p:txBody>
          <a:bodyPr wrap="none" anchor="ctr"/>
          <a:lstStyle/>
          <a:p>
            <a:pPr defTabSz="914400">
              <a:spcBef>
                <a:spcPct val="0"/>
              </a:spcBef>
            </a:pPr>
            <a:r>
              <a:rPr lang="en-GB" sz="1000" b="1" i="1" dirty="0"/>
              <a:t>Ampacimon </a:t>
            </a:r>
            <a:r>
              <a:rPr lang="en-GB" sz="1000" b="1" dirty="0"/>
              <a:t>assets:</a:t>
            </a:r>
            <a:endParaRPr lang="en-GB" b="1" dirty="0"/>
          </a:p>
          <a:p>
            <a:pPr defTabSz="914400">
              <a:spcBef>
                <a:spcPct val="0"/>
              </a:spcBef>
            </a:pPr>
            <a:endParaRPr lang="en-GB" sz="900" dirty="0"/>
          </a:p>
          <a:p>
            <a:pPr defTabSz="914400">
              <a:spcBef>
                <a:spcPct val="0"/>
              </a:spcBef>
              <a:buFontTx/>
              <a:buChar char="-"/>
            </a:pPr>
            <a:r>
              <a:rPr lang="en-GB" dirty="0" smtClean="0"/>
              <a:t>Energetically autonomous</a:t>
            </a:r>
          </a:p>
          <a:p>
            <a:pPr defTabSz="914400">
              <a:spcBef>
                <a:spcPct val="0"/>
              </a:spcBef>
              <a:buFontTx/>
              <a:buChar char="-"/>
            </a:pPr>
            <a:r>
              <a:rPr lang="en-GB" dirty="0" smtClean="0"/>
              <a:t> Real </a:t>
            </a:r>
            <a:r>
              <a:rPr lang="en-GB" dirty="0"/>
              <a:t>time </a:t>
            </a:r>
            <a:r>
              <a:rPr lang="en-GB" dirty="0" smtClean="0"/>
              <a:t>device </a:t>
            </a:r>
            <a:r>
              <a:rPr lang="en-GB" dirty="0"/>
              <a:t>based </a:t>
            </a:r>
            <a:r>
              <a:rPr lang="en-GB" dirty="0" smtClean="0"/>
              <a:t>on vibration analysis</a:t>
            </a:r>
            <a:endParaRPr lang="en-GB" dirty="0"/>
          </a:p>
          <a:p>
            <a:pPr defTabSz="914400">
              <a:spcBef>
                <a:spcPct val="0"/>
              </a:spcBef>
            </a:pPr>
            <a:r>
              <a:rPr lang="en-GB" dirty="0"/>
              <a:t>- Can be installed everywhere along the span </a:t>
            </a:r>
          </a:p>
          <a:p>
            <a:pPr defTabSz="914400">
              <a:spcBef>
                <a:spcPct val="0"/>
              </a:spcBef>
              <a:buFontTx/>
              <a:buChar char="-"/>
            </a:pPr>
            <a:r>
              <a:rPr lang="en-GB" dirty="0"/>
              <a:t> No need of calibration in relation with </a:t>
            </a:r>
          </a:p>
          <a:p>
            <a:pPr defTabSz="914400">
              <a:spcBef>
                <a:spcPct val="0"/>
              </a:spcBef>
              <a:buFontTx/>
              <a:buNone/>
            </a:pPr>
            <a:r>
              <a:rPr lang="en-GB" dirty="0"/>
              <a:t>   the </a:t>
            </a:r>
            <a:r>
              <a:rPr lang="en-GB" dirty="0" smtClean="0"/>
              <a:t>line to get the sag</a:t>
            </a:r>
            <a:endParaRPr lang="en-GB" dirty="0"/>
          </a:p>
          <a:p>
            <a:pPr defTabSz="914400">
              <a:spcBef>
                <a:spcPct val="0"/>
              </a:spcBef>
              <a:buFontTx/>
              <a:buChar char="-"/>
            </a:pPr>
            <a:r>
              <a:rPr lang="en-GB" dirty="0"/>
              <a:t> No need of environmental </a:t>
            </a:r>
            <a:r>
              <a:rPr lang="en-GB" dirty="0" smtClean="0"/>
              <a:t>data to get the sag</a:t>
            </a:r>
            <a:endParaRPr lang="en-GB" dirty="0"/>
          </a:p>
          <a:p>
            <a:pPr defTabSz="914400">
              <a:spcBef>
                <a:spcPct val="0"/>
              </a:spcBef>
              <a:buFontTx/>
              <a:buChar char="-"/>
            </a:pPr>
            <a:r>
              <a:rPr lang="en-GB" dirty="0"/>
              <a:t> Easy installation in roughly 15 minutes</a:t>
            </a:r>
          </a:p>
          <a:p>
            <a:pPr defTabSz="914400">
              <a:spcBef>
                <a:spcPct val="0"/>
              </a:spcBef>
              <a:buFontTx/>
              <a:buChar char="-"/>
            </a:pPr>
            <a:r>
              <a:rPr lang="en-GB" dirty="0"/>
              <a:t> Provides sag </a:t>
            </a:r>
            <a:r>
              <a:rPr lang="en-GB" dirty="0" smtClean="0"/>
              <a:t>values and ampacity </a:t>
            </a:r>
            <a:endParaRPr lang="en-GB" dirty="0"/>
          </a:p>
          <a:p>
            <a:pPr defTabSz="914400">
              <a:spcBef>
                <a:spcPct val="0"/>
              </a:spcBef>
              <a:buFontTx/>
              <a:buNone/>
            </a:pPr>
            <a:endParaRPr lang="en-GB" dirty="0"/>
          </a:p>
        </p:txBody>
      </p:sp>
      <p:sp>
        <p:nvSpPr>
          <p:cNvPr id="3537" name="Text Box 465"/>
          <p:cNvSpPr txBox="1">
            <a:spLocks noChangeArrowheads="1"/>
          </p:cNvSpPr>
          <p:nvPr/>
        </p:nvSpPr>
        <p:spPr bwMode="auto">
          <a:xfrm>
            <a:off x="44450" y="7483475"/>
            <a:ext cx="1728788" cy="258532"/>
          </a:xfrm>
          <a:prstGeom prst="rect">
            <a:avLst/>
          </a:prstGeom>
          <a:noFill/>
          <a:ln w="9525">
            <a:noFill/>
            <a:miter lim="800000"/>
            <a:headEnd/>
            <a:tailEnd/>
          </a:ln>
          <a:effectLst/>
        </p:spPr>
        <p:txBody>
          <a:bodyPr>
            <a:spAutoFit/>
          </a:bodyPr>
          <a:lstStyle/>
          <a:p>
            <a:pPr algn="justLow" defTabSz="914400"/>
            <a:r>
              <a:rPr lang="en-GB" sz="600" i="1" dirty="0"/>
              <a:t>Ampacimon</a:t>
            </a:r>
            <a:r>
              <a:rPr lang="en-GB" sz="600" dirty="0"/>
              <a:t> unit (380 kV, </a:t>
            </a:r>
            <a:r>
              <a:rPr lang="en-GB" sz="600" dirty="0" err="1"/>
              <a:t>Doel-Zandvliet</a:t>
            </a:r>
            <a:r>
              <a:rPr lang="en-GB" sz="600" dirty="0"/>
              <a:t>, BE) ; </a:t>
            </a:r>
            <a:r>
              <a:rPr lang="en-GB" sz="600" dirty="0" smtClean="0"/>
              <a:t>ELIA, running system from  July 2008.</a:t>
            </a:r>
            <a:endParaRPr lang="en-GB" dirty="0"/>
          </a:p>
        </p:txBody>
      </p:sp>
      <p:sp>
        <p:nvSpPr>
          <p:cNvPr id="3538" name="Text Box 466"/>
          <p:cNvSpPr txBox="1">
            <a:spLocks noChangeArrowheads="1"/>
          </p:cNvSpPr>
          <p:nvPr/>
        </p:nvSpPr>
        <p:spPr bwMode="auto">
          <a:xfrm>
            <a:off x="1700213" y="7483475"/>
            <a:ext cx="1728787" cy="257175"/>
          </a:xfrm>
          <a:prstGeom prst="rect">
            <a:avLst/>
          </a:prstGeom>
          <a:noFill/>
          <a:ln w="9525">
            <a:noFill/>
            <a:miter lim="800000"/>
            <a:headEnd/>
            <a:tailEnd/>
          </a:ln>
          <a:effectLst/>
        </p:spPr>
        <p:txBody>
          <a:bodyPr>
            <a:spAutoFit/>
          </a:bodyPr>
          <a:lstStyle/>
          <a:p>
            <a:pPr defTabSz="914400"/>
            <a:r>
              <a:rPr lang="en-GB" sz="600" dirty="0"/>
              <a:t>CAD view and actual view of an </a:t>
            </a:r>
            <a:r>
              <a:rPr lang="en-GB" sz="600" i="1" dirty="0"/>
              <a:t>Ampacimon</a:t>
            </a:r>
            <a:r>
              <a:rPr lang="en-GB" sz="600" dirty="0"/>
              <a:t> unit, </a:t>
            </a:r>
            <a:r>
              <a:rPr lang="en-GB" sz="600" dirty="0" smtClean="0"/>
              <a:t>2010.</a:t>
            </a:r>
            <a:endParaRPr lang="en-GB" sz="600" dirty="0"/>
          </a:p>
        </p:txBody>
      </p:sp>
      <p:sp>
        <p:nvSpPr>
          <p:cNvPr id="3539" name="Text Box 467"/>
          <p:cNvSpPr txBox="1">
            <a:spLocks noChangeArrowheads="1"/>
          </p:cNvSpPr>
          <p:nvPr/>
        </p:nvSpPr>
        <p:spPr bwMode="auto">
          <a:xfrm>
            <a:off x="115888" y="9345613"/>
            <a:ext cx="1657350" cy="258532"/>
          </a:xfrm>
          <a:prstGeom prst="rect">
            <a:avLst/>
          </a:prstGeom>
          <a:noFill/>
          <a:ln w="9525">
            <a:noFill/>
            <a:miter lim="800000"/>
            <a:headEnd/>
            <a:tailEnd/>
          </a:ln>
          <a:effectLst/>
        </p:spPr>
        <p:txBody>
          <a:bodyPr>
            <a:spAutoFit/>
          </a:bodyPr>
          <a:lstStyle/>
          <a:p>
            <a:pPr defTabSz="914400"/>
            <a:r>
              <a:rPr lang="en-GB" sz="600" i="1" dirty="0"/>
              <a:t>Ampacimon</a:t>
            </a:r>
            <a:r>
              <a:rPr lang="en-GB" sz="600" dirty="0"/>
              <a:t> d</a:t>
            </a:r>
            <a:r>
              <a:rPr lang="en-GB" sz="600" dirty="0" smtClean="0"/>
              <a:t>uring heavy rain corona test at “Les </a:t>
            </a:r>
            <a:r>
              <a:rPr lang="en-GB" sz="600" dirty="0" err="1" smtClean="0"/>
              <a:t>Renardières</a:t>
            </a:r>
            <a:r>
              <a:rPr lang="en-GB" sz="600" dirty="0" smtClean="0"/>
              <a:t>”  (France).</a:t>
            </a:r>
            <a:endParaRPr lang="en-GB" sz="600" dirty="0"/>
          </a:p>
        </p:txBody>
      </p:sp>
      <p:sp>
        <p:nvSpPr>
          <p:cNvPr id="3540" name="Text Box 468"/>
          <p:cNvSpPr txBox="1">
            <a:spLocks noChangeArrowheads="1"/>
          </p:cNvSpPr>
          <p:nvPr/>
        </p:nvSpPr>
        <p:spPr bwMode="auto">
          <a:xfrm>
            <a:off x="1700213" y="9345613"/>
            <a:ext cx="1728787" cy="258532"/>
          </a:xfrm>
          <a:prstGeom prst="rect">
            <a:avLst/>
          </a:prstGeom>
          <a:noFill/>
          <a:ln w="9525">
            <a:noFill/>
            <a:miter lim="800000"/>
            <a:headEnd/>
            <a:tailEnd/>
          </a:ln>
          <a:effectLst/>
        </p:spPr>
        <p:txBody>
          <a:bodyPr>
            <a:spAutoFit/>
          </a:bodyPr>
          <a:lstStyle/>
          <a:p>
            <a:pPr algn="justLow" defTabSz="914400"/>
            <a:r>
              <a:rPr lang="en-GB" sz="600" i="1" dirty="0"/>
              <a:t>Ampacimon</a:t>
            </a:r>
            <a:r>
              <a:rPr lang="en-GB" sz="600" dirty="0"/>
              <a:t> </a:t>
            </a:r>
            <a:r>
              <a:rPr lang="en-GB" sz="600" dirty="0" smtClean="0"/>
              <a:t>live line installation (220 kV) RTE network. Running system form June 2009.</a:t>
            </a:r>
            <a:endParaRPr lang="en-GB" sz="600" dirty="0"/>
          </a:p>
        </p:txBody>
      </p:sp>
      <p:sp>
        <p:nvSpPr>
          <p:cNvPr id="3317" name="Text Box 245"/>
          <p:cNvSpPr txBox="1">
            <a:spLocks noChangeArrowheads="1"/>
          </p:cNvSpPr>
          <p:nvPr/>
        </p:nvSpPr>
        <p:spPr bwMode="auto">
          <a:xfrm>
            <a:off x="3716338" y="9490075"/>
            <a:ext cx="1296987" cy="174625"/>
          </a:xfrm>
          <a:prstGeom prst="rect">
            <a:avLst/>
          </a:prstGeom>
          <a:noFill/>
          <a:ln w="9525">
            <a:noFill/>
            <a:miter lim="800000"/>
            <a:headEnd/>
            <a:tailEnd/>
          </a:ln>
          <a:effectLst/>
        </p:spPr>
        <p:txBody>
          <a:bodyPr>
            <a:spAutoFit/>
          </a:bodyPr>
          <a:lstStyle/>
          <a:p>
            <a:pPr algn="ctr"/>
            <a:r>
              <a:rPr lang="en-GB" sz="600" dirty="0"/>
              <a:t>Sag </a:t>
            </a:r>
            <a:r>
              <a:rPr lang="en-GB" sz="600" dirty="0" smtClean="0"/>
              <a:t> at </a:t>
            </a:r>
            <a:r>
              <a:rPr lang="en-GB" sz="600" smtClean="0"/>
              <a:t>no load</a:t>
            </a:r>
            <a:endParaRPr lang="en-GB" sz="600" dirty="0"/>
          </a:p>
        </p:txBody>
      </p:sp>
      <p:sp>
        <p:nvSpPr>
          <p:cNvPr id="3318" name="Text Box 246"/>
          <p:cNvSpPr txBox="1">
            <a:spLocks noChangeArrowheads="1"/>
          </p:cNvSpPr>
          <p:nvPr/>
        </p:nvSpPr>
        <p:spPr bwMode="auto">
          <a:xfrm>
            <a:off x="3721100" y="8145463"/>
            <a:ext cx="1296988" cy="174625"/>
          </a:xfrm>
          <a:prstGeom prst="rect">
            <a:avLst/>
          </a:prstGeom>
          <a:noFill/>
          <a:ln w="9525">
            <a:noFill/>
            <a:miter lim="800000"/>
            <a:headEnd/>
            <a:tailEnd/>
          </a:ln>
          <a:effectLst/>
        </p:spPr>
        <p:txBody>
          <a:bodyPr>
            <a:spAutoFit/>
          </a:bodyPr>
          <a:lstStyle/>
          <a:p>
            <a:pPr algn="ctr"/>
            <a:r>
              <a:rPr lang="en-GB" sz="600" dirty="0"/>
              <a:t>Temperature </a:t>
            </a:r>
            <a:r>
              <a:rPr lang="en-GB" sz="600" dirty="0" smtClean="0"/>
              <a:t>at no load</a:t>
            </a:r>
            <a:endParaRPr lang="en-GB" sz="600" dirty="0"/>
          </a:p>
        </p:txBody>
      </p:sp>
      <p:pic>
        <p:nvPicPr>
          <p:cNvPr id="3604" name="Picture 532" descr="TEC0025-7_00_1 (2008-03-19)_fils_mini"/>
          <p:cNvPicPr>
            <a:picLocks noChangeAspect="1" noChangeArrowheads="1"/>
          </p:cNvPicPr>
          <p:nvPr/>
        </p:nvPicPr>
        <p:blipFill>
          <a:blip r:embed="rId9" cstate="print"/>
          <a:srcRect/>
          <a:stretch>
            <a:fillRect/>
          </a:stretch>
        </p:blipFill>
        <p:spPr bwMode="auto">
          <a:xfrm>
            <a:off x="1768475" y="6340475"/>
            <a:ext cx="939800" cy="642938"/>
          </a:xfrm>
          <a:prstGeom prst="rect">
            <a:avLst/>
          </a:prstGeom>
          <a:noFill/>
          <a:ln w="9525" algn="in">
            <a:solidFill>
              <a:srgbClr val="000000"/>
            </a:solidFill>
            <a:miter lim="800000"/>
            <a:headEnd/>
            <a:tailEnd/>
          </a:ln>
          <a:effectLst/>
        </p:spPr>
      </p:pic>
      <p:pic>
        <p:nvPicPr>
          <p:cNvPr id="3606" name="Picture 534" descr="nouveau module_mini"/>
          <p:cNvPicPr>
            <a:picLocks noChangeAspect="1" noChangeArrowheads="1"/>
          </p:cNvPicPr>
          <p:nvPr/>
        </p:nvPicPr>
        <p:blipFill>
          <a:blip r:embed="rId10" cstate="print"/>
          <a:srcRect/>
          <a:stretch>
            <a:fillRect/>
          </a:stretch>
        </p:blipFill>
        <p:spPr bwMode="auto">
          <a:xfrm>
            <a:off x="2349500" y="6808788"/>
            <a:ext cx="1011238" cy="671512"/>
          </a:xfrm>
          <a:prstGeom prst="rect">
            <a:avLst/>
          </a:prstGeom>
          <a:noFill/>
          <a:ln w="9525" algn="in">
            <a:solidFill>
              <a:srgbClr val="000000"/>
            </a:solidFill>
            <a:miter lim="800000"/>
            <a:headEnd/>
            <a:tailEnd/>
          </a:ln>
          <a:effectLst/>
        </p:spPr>
      </p:pic>
      <p:graphicFrame>
        <p:nvGraphicFramePr>
          <p:cNvPr id="3643" name="Object 571"/>
          <p:cNvGraphicFramePr>
            <a:graphicFrameLocks noChangeAspect="1"/>
          </p:cNvGraphicFramePr>
          <p:nvPr/>
        </p:nvGraphicFramePr>
        <p:xfrm>
          <a:off x="5137150" y="6178550"/>
          <a:ext cx="1657350" cy="3468688"/>
        </p:xfrm>
        <a:graphic>
          <a:graphicData uri="http://schemas.openxmlformats.org/presentationml/2006/ole">
            <p:oleObj spid="_x0000_s3643" name="Image bitmap" r:id="rId11" imgW="3457143" imgH="7228571" progId="PBrush">
              <p:embed/>
            </p:oleObj>
          </a:graphicData>
        </a:graphic>
      </p:graphicFrame>
      <p:pic>
        <p:nvPicPr>
          <p:cNvPr id="3646" name="Picture 574"/>
          <p:cNvPicPr>
            <a:picLocks noChangeAspect="1" noChangeArrowheads="1"/>
          </p:cNvPicPr>
          <p:nvPr/>
        </p:nvPicPr>
        <p:blipFill>
          <a:blip r:embed="rId12" cstate="print"/>
          <a:srcRect/>
          <a:stretch>
            <a:fillRect/>
          </a:stretch>
        </p:blipFill>
        <p:spPr bwMode="auto">
          <a:xfrm>
            <a:off x="0" y="3945682"/>
            <a:ext cx="3354617" cy="1440160"/>
          </a:xfrm>
          <a:prstGeom prst="rect">
            <a:avLst/>
          </a:prstGeom>
          <a:noFill/>
          <a:ln w="9525" cap="flat" cmpd="sng" algn="ctr">
            <a:noFill/>
            <a:prstDash val="solid"/>
            <a:miter lim="800000"/>
            <a:headEnd/>
            <a:tailEnd/>
          </a:ln>
          <a:effectLst/>
        </p:spPr>
      </p:pic>
      <p:pic>
        <p:nvPicPr>
          <p:cNvPr id="152" name="Picture 2"/>
          <p:cNvPicPr>
            <a:picLocks noChangeAspect="1" noChangeArrowheads="1"/>
          </p:cNvPicPr>
          <p:nvPr/>
        </p:nvPicPr>
        <p:blipFill>
          <a:blip r:embed="rId13" cstate="print"/>
          <a:srcRect/>
          <a:stretch>
            <a:fillRect/>
          </a:stretch>
        </p:blipFill>
        <p:spPr bwMode="auto">
          <a:xfrm>
            <a:off x="1772816" y="8122146"/>
            <a:ext cx="1584176" cy="1183728"/>
          </a:xfrm>
          <a:prstGeom prst="rect">
            <a:avLst/>
          </a:prstGeom>
          <a:noFill/>
          <a:ln w="9525">
            <a:noFill/>
            <a:miter lim="800000"/>
            <a:headEnd/>
            <a:tailEnd/>
          </a:ln>
          <a:effectLst/>
        </p:spPr>
      </p:pic>
      <p:pic>
        <p:nvPicPr>
          <p:cNvPr id="153" name="Picture 2"/>
          <p:cNvPicPr>
            <a:picLocks noChangeAspect="1" noChangeArrowheads="1"/>
          </p:cNvPicPr>
          <p:nvPr/>
        </p:nvPicPr>
        <p:blipFill>
          <a:blip r:embed="rId14" cstate="print"/>
          <a:stretch>
            <a:fillRect/>
          </a:stretch>
        </p:blipFill>
        <p:spPr bwMode="auto">
          <a:xfrm>
            <a:off x="116632" y="8122146"/>
            <a:ext cx="1533438" cy="1152128"/>
          </a:xfrm>
          <a:prstGeom prst="rect">
            <a:avLst/>
          </a:prstGeom>
          <a:noFill/>
          <a:ln w="9525">
            <a:noFill/>
            <a:miter lim="800000"/>
            <a:headEnd/>
            <a:tailEnd/>
          </a:ln>
          <a:effectLst/>
        </p:spPr>
      </p:pic>
      <p:pic>
        <p:nvPicPr>
          <p:cNvPr id="3645" name="Picture 573"/>
          <p:cNvPicPr>
            <a:picLocks noChangeAspect="1" noChangeArrowheads="1"/>
          </p:cNvPicPr>
          <p:nvPr/>
        </p:nvPicPr>
        <p:blipFill>
          <a:blip r:embed="rId15" cstate="print"/>
          <a:srcRect/>
          <a:stretch>
            <a:fillRect/>
          </a:stretch>
        </p:blipFill>
        <p:spPr bwMode="auto">
          <a:xfrm>
            <a:off x="116632" y="129258"/>
            <a:ext cx="948810" cy="504056"/>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Lucida Sans Unicode"/>
      </a:majorFont>
      <a:minorFont>
        <a:latin typeface="Times New Roman"/>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49263" rtl="0" eaLnBrk="1" fontAlgn="base" latinLnBrk="0" hangingPunct="1">
          <a:lnSpc>
            <a:spcPct val="90000"/>
          </a:lnSpc>
          <a:spcBef>
            <a:spcPct val="50000"/>
          </a:spcBef>
          <a:spcAft>
            <a:spcPct val="0"/>
          </a:spcAft>
          <a:buClr>
            <a:srgbClr val="000000"/>
          </a:buClr>
          <a:buSzPct val="100000"/>
          <a:buFont typeface="Times New Roman" pitchFamily="18" charset="0"/>
          <a:buNone/>
          <a:tabLst/>
          <a:defRPr kumimoji="0" lang="en-GB" sz="800" b="0" i="0" u="none" strike="noStrike" cap="none" normalizeH="0" baseline="0" smtClean="0">
            <a:ln>
              <a:noFill/>
            </a:ln>
            <a:solidFill>
              <a:schemeClr val="tx1"/>
            </a:solidFill>
            <a:effectLst/>
            <a:latin typeface="Times New Roman" pitchFamily="18" charset="0"/>
            <a:cs typeface="Lucida Sans Unicode"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49263" rtl="0" eaLnBrk="1" fontAlgn="base" latinLnBrk="0" hangingPunct="1">
          <a:lnSpc>
            <a:spcPct val="90000"/>
          </a:lnSpc>
          <a:spcBef>
            <a:spcPct val="50000"/>
          </a:spcBef>
          <a:spcAft>
            <a:spcPct val="0"/>
          </a:spcAft>
          <a:buClr>
            <a:srgbClr val="000000"/>
          </a:buClr>
          <a:buSzPct val="100000"/>
          <a:buFont typeface="Times New Roman" pitchFamily="18" charset="0"/>
          <a:buNone/>
          <a:tabLst/>
          <a:defRPr kumimoji="0" lang="en-GB" sz="800" b="0" i="0" u="none" strike="noStrike" cap="none" normalizeH="0" baseline="0" smtClean="0">
            <a:ln>
              <a:noFill/>
            </a:ln>
            <a:solidFill>
              <a:schemeClr val="tx1"/>
            </a:solidFill>
            <a:effectLst/>
            <a:latin typeface="Times New Roman" pitchFamily="18" charset="0"/>
            <a:cs typeface="Lucida Sans Unicode" pitchFamily="34" charset="0"/>
          </a:defRPr>
        </a:defP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3320</TotalTime>
  <Words>548</Words>
  <Application>Microsoft Office PowerPoint</Application>
  <PresentationFormat>Personnalisé</PresentationFormat>
  <Paragraphs>44</Paragraphs>
  <Slides>1</Slides>
  <Notes>1</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3" baseType="lpstr">
      <vt:lpstr>Modèle par défaut</vt:lpstr>
      <vt:lpstr>Image bitmap</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cp:lastModifiedBy> </cp:lastModifiedBy>
  <cp:revision>86</cp:revision>
  <dcterms:modified xsi:type="dcterms:W3CDTF">2010-11-22T14:32:18Z</dcterms:modified>
</cp:coreProperties>
</file>