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56" r:id="rId4"/>
  </p:sldIdLst>
  <p:sldSz cx="30275213" cy="4280376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B0F0"/>
    <a:srgbClr val="92D050"/>
    <a:srgbClr val="DDDDDD"/>
    <a:srgbClr val="003399"/>
    <a:srgbClr val="B2B2B2"/>
    <a:srgbClr val="00337B"/>
    <a:srgbClr val="1BADCF"/>
    <a:srgbClr val="F4F1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88" autoAdjust="0"/>
    <p:restoredTop sz="94660"/>
  </p:normalViewPr>
  <p:slideViewPr>
    <p:cSldViewPr snapToGrid="0" snapToObjects="1">
      <p:cViewPr varScale="1">
        <p:scale>
          <a:sx n="11" d="100"/>
          <a:sy n="11" d="100"/>
        </p:scale>
        <p:origin x="-1914" y="-48"/>
      </p:cViewPr>
      <p:guideLst>
        <p:guide orient="horz" pos="5453"/>
        <p:guide orient="horz" pos="24328"/>
        <p:guide pos="-1319"/>
        <p:guide pos="5663"/>
        <p:guide pos="6027"/>
        <p:guide pos="20354"/>
        <p:guide pos="13008"/>
        <p:guide pos="133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3925" y="768350"/>
            <a:ext cx="27114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57E56CCD-F6D6-46BD-89CF-C38754816B9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46B54-8972-4CF5-9A51-A8F6E16B246A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46" y="13297726"/>
            <a:ext cx="25733329" cy="91734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83" y="24254899"/>
            <a:ext cx="21191448" cy="109401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6243638"/>
            <a:ext cx="9304337" cy="356520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51618" y="1655375"/>
            <a:ext cx="7229364" cy="4021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91" y="1655375"/>
            <a:ext cx="21561260" cy="402121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46" y="13297726"/>
            <a:ext cx="25733329" cy="91734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83" y="24254899"/>
            <a:ext cx="21191448" cy="1094018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97" y="27505245"/>
            <a:ext cx="25734665" cy="85014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097" y="18141158"/>
            <a:ext cx="25734665" cy="936409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70" y="6247763"/>
            <a:ext cx="3375038" cy="356254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374" y="6247763"/>
            <a:ext cx="3376374" cy="356254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3" y="1713887"/>
            <a:ext cx="27247291" cy="71349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61" y="9581157"/>
            <a:ext cx="13375992" cy="39940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61" y="13575194"/>
            <a:ext cx="13375992" cy="246607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921" y="9581157"/>
            <a:ext cx="13381332" cy="39940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921" y="13575194"/>
            <a:ext cx="13381332" cy="246607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1" y="1704450"/>
            <a:ext cx="9959566" cy="72519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664" y="1704451"/>
            <a:ext cx="16924588" cy="365314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61" y="8956383"/>
            <a:ext cx="9959566" cy="29279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6243638"/>
            <a:ext cx="9304337" cy="35652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56" y="29962828"/>
            <a:ext cx="18164861" cy="35372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56" y="3824161"/>
            <a:ext cx="18164861" cy="25681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56" y="33500076"/>
            <a:ext cx="18164861" cy="50227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47613" y="1655375"/>
            <a:ext cx="7233369" cy="402178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170" y="1655375"/>
            <a:ext cx="21573276" cy="402178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46" y="13297726"/>
            <a:ext cx="25733329" cy="91734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83" y="24254899"/>
            <a:ext cx="21191448" cy="1094018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97" y="27505245"/>
            <a:ext cx="25734665" cy="85014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097" y="18141158"/>
            <a:ext cx="25734665" cy="936409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954" y="6247763"/>
            <a:ext cx="14486764" cy="356254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92882" y="6247763"/>
            <a:ext cx="14488098" cy="356254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3" y="1713887"/>
            <a:ext cx="27247291" cy="71349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61" y="9581157"/>
            <a:ext cx="13375992" cy="39940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61" y="13575194"/>
            <a:ext cx="13375992" cy="246607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921" y="9581157"/>
            <a:ext cx="13381332" cy="39940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921" y="13575194"/>
            <a:ext cx="13381332" cy="246607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97" y="27505245"/>
            <a:ext cx="25734665" cy="85014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097" y="18141158"/>
            <a:ext cx="25734665" cy="93640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1" y="1704450"/>
            <a:ext cx="9959566" cy="72519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664" y="1704451"/>
            <a:ext cx="16924588" cy="365314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61" y="8956383"/>
            <a:ext cx="9959566" cy="29279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56" y="29962828"/>
            <a:ext cx="18164861" cy="35372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56" y="3824161"/>
            <a:ext cx="18164861" cy="25681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56" y="33500076"/>
            <a:ext cx="18164861" cy="50227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06224" y="1655375"/>
            <a:ext cx="7274756" cy="402178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954" y="1655375"/>
            <a:ext cx="21700106" cy="402178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194" y="6236439"/>
            <a:ext cx="4587275" cy="356311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7632" y="6236439"/>
            <a:ext cx="4588610" cy="356311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3" y="1713887"/>
            <a:ext cx="27247291" cy="71349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61" y="9581157"/>
            <a:ext cx="13375992" cy="39940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61" y="13575194"/>
            <a:ext cx="13375992" cy="246607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921" y="9581157"/>
            <a:ext cx="13381332" cy="39940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921" y="13575194"/>
            <a:ext cx="13381332" cy="246607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38" y="1057275"/>
            <a:ext cx="28919487" cy="2862262"/>
          </a:xfrm>
        </p:spPr>
        <p:txBody>
          <a:bodyPr/>
          <a:lstStyle>
            <a:lvl1pPr>
              <a:defRPr>
                <a:solidFill>
                  <a:srgbClr val="00337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1" y="1704450"/>
            <a:ext cx="9959566" cy="72519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664" y="1704451"/>
            <a:ext cx="16924588" cy="365314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61" y="8956383"/>
            <a:ext cx="9959566" cy="29279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56" y="29962828"/>
            <a:ext cx="18164861" cy="35372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56" y="3824161"/>
            <a:ext cx="18164861" cy="25681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56" y="33500076"/>
            <a:ext cx="18164861" cy="50227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9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72850" y="7000874"/>
            <a:ext cx="18902363" cy="35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3"/>
          <p:cNvSpPr>
            <a:spLocks noChangeArrowheads="1"/>
          </p:cNvSpPr>
          <p:nvPr userDrawn="1"/>
        </p:nvSpPr>
        <p:spPr bwMode="auto">
          <a:xfrm>
            <a:off x="0" y="-1"/>
            <a:ext cx="30275213" cy="7000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1" name="Rectangle 40"/>
          <p:cNvSpPr>
            <a:spLocks noChangeArrowheads="1"/>
          </p:cNvSpPr>
          <p:nvPr/>
        </p:nvSpPr>
        <p:spPr bwMode="auto">
          <a:xfrm>
            <a:off x="20259675" y="7886700"/>
            <a:ext cx="9321800" cy="33889949"/>
          </a:xfrm>
          <a:prstGeom prst="rect">
            <a:avLst/>
          </a:prstGeom>
          <a:solidFill>
            <a:schemeClr val="bg1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7" name="Rectangle 33"/>
          <p:cNvSpPr>
            <a:spLocks noChangeArrowheads="1"/>
          </p:cNvSpPr>
          <p:nvPr/>
        </p:nvSpPr>
        <p:spPr bwMode="auto">
          <a:xfrm>
            <a:off x="644525" y="7886700"/>
            <a:ext cx="9321800" cy="33889949"/>
          </a:xfrm>
          <a:prstGeom prst="rect">
            <a:avLst/>
          </a:prstGeom>
          <a:solidFill>
            <a:schemeClr val="bg1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1343025"/>
            <a:ext cx="289194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857" tIns="37421" rIns="74857" bIns="374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30275213" cy="428037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2" name="Rectangle 41"/>
          <p:cNvSpPr>
            <a:spLocks noChangeArrowheads="1"/>
          </p:cNvSpPr>
          <p:nvPr/>
        </p:nvSpPr>
        <p:spPr bwMode="auto">
          <a:xfrm>
            <a:off x="10452100" y="7886700"/>
            <a:ext cx="9320213" cy="33889949"/>
          </a:xfrm>
          <a:prstGeom prst="rect">
            <a:avLst/>
          </a:prstGeom>
          <a:solidFill>
            <a:schemeClr val="bg1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749300" rtl="0" eaLnBrk="0" fontAlgn="base" hangingPunct="0">
        <a:spcBef>
          <a:spcPct val="0"/>
        </a:spcBef>
        <a:spcAft>
          <a:spcPct val="0"/>
        </a:spcAft>
        <a:defRPr sz="72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749300" rtl="0" eaLnBrk="0" fontAlgn="base" hangingPunct="0">
        <a:spcBef>
          <a:spcPct val="0"/>
        </a:spcBef>
        <a:spcAft>
          <a:spcPct val="0"/>
        </a:spcAft>
        <a:defRPr sz="72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2pPr>
      <a:lvl3pPr algn="ctr" defTabSz="749300" rtl="0" eaLnBrk="0" fontAlgn="base" hangingPunct="0">
        <a:spcBef>
          <a:spcPct val="0"/>
        </a:spcBef>
        <a:spcAft>
          <a:spcPct val="0"/>
        </a:spcAft>
        <a:defRPr sz="72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3pPr>
      <a:lvl4pPr algn="ctr" defTabSz="749300" rtl="0" eaLnBrk="0" fontAlgn="base" hangingPunct="0">
        <a:spcBef>
          <a:spcPct val="0"/>
        </a:spcBef>
        <a:spcAft>
          <a:spcPct val="0"/>
        </a:spcAft>
        <a:defRPr sz="72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4pPr>
      <a:lvl5pPr algn="ctr" defTabSz="749300" rtl="0" eaLnBrk="0" fontAlgn="base" hangingPunct="0">
        <a:spcBef>
          <a:spcPct val="0"/>
        </a:spcBef>
        <a:spcAft>
          <a:spcPct val="0"/>
        </a:spcAft>
        <a:defRPr sz="72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5pPr>
      <a:lvl6pPr marL="457200" algn="ctr" defTabSz="749300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Black" charset="0"/>
        </a:defRPr>
      </a:lvl6pPr>
      <a:lvl7pPr marL="914400" algn="ctr" defTabSz="749300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Black" charset="0"/>
        </a:defRPr>
      </a:lvl7pPr>
      <a:lvl8pPr marL="1371600" algn="ctr" defTabSz="749300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Black" charset="0"/>
        </a:defRPr>
      </a:lvl8pPr>
      <a:lvl9pPr marL="1828800" algn="ctr" defTabSz="749300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Black" charset="0"/>
        </a:defRPr>
      </a:lvl9pPr>
    </p:titleStyle>
    <p:bodyStyle>
      <a:lvl1pPr marL="280988" indent="-280988" algn="l" defTabSz="7493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1pPr>
      <a:lvl2pPr marL="606425" indent="-231775" algn="l" defTabSz="7493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2pPr>
      <a:lvl3pPr marL="938213" indent="-188913" algn="l" defTabSz="7493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312863" indent="-187325" algn="l" defTabSz="74930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687513" indent="-187325" algn="l" defTabSz="7493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1447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019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0591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5163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0275213" cy="5473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6113" y="6248400"/>
            <a:ext cx="6880225" cy="356250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1655763"/>
            <a:ext cx="289194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857" tIns="37421" rIns="74857" bIns="374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6113" y="6264275"/>
            <a:ext cx="6880225" cy="35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4346" tIns="374346" rIns="374346" bIns="374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30275213" cy="428037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7926388" y="6248400"/>
            <a:ext cx="14322425" cy="356250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22696488" y="6248400"/>
            <a:ext cx="6884987" cy="356250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7" name="Text Box 14"/>
          <p:cNvSpPr txBox="1">
            <a:spLocks noChangeArrowheads="1"/>
          </p:cNvSpPr>
          <p:nvPr userDrawn="1"/>
        </p:nvSpPr>
        <p:spPr bwMode="auto">
          <a:xfrm>
            <a:off x="646113" y="42260838"/>
            <a:ext cx="3308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4857" tIns="37421" rIns="74857" bIns="37421">
            <a:spAutoFit/>
          </a:bodyPr>
          <a:lstStyle>
            <a:lvl1pPr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00" b="1" smtClean="0">
                <a:latin typeface="Arial" pitchFamily="34" charset="0"/>
              </a:rPr>
              <a:t>Poster template by ResearchPosters.co.za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2pPr>
      <a:lvl3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3pPr>
      <a:lvl4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4pPr>
      <a:lvl5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5pPr>
      <a:lvl6pPr marL="457200" algn="ctr" defTabSz="749300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 Black" charset="0"/>
        </a:defRPr>
      </a:lvl6pPr>
      <a:lvl7pPr marL="914400" algn="ctr" defTabSz="749300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 Black" charset="0"/>
        </a:defRPr>
      </a:lvl7pPr>
      <a:lvl8pPr marL="1371600" algn="ctr" defTabSz="749300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 Black" charset="0"/>
        </a:defRPr>
      </a:lvl8pPr>
      <a:lvl9pPr marL="1828800" algn="ctr" defTabSz="749300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 Black" charset="0"/>
        </a:defRPr>
      </a:lvl9pPr>
    </p:titleStyle>
    <p:bodyStyle>
      <a:lvl1pPr marL="280988" indent="-280988" algn="l" defTabSz="7493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1pPr>
      <a:lvl2pPr marL="606425" indent="-231775" algn="l" defTabSz="7493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2pPr>
      <a:lvl3pPr marL="938213" indent="-188913" algn="l" defTabSz="7493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312863" indent="-187325" algn="l" defTabSz="74930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687513" indent="-187325" algn="l" defTabSz="7493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1447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019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0591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5163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0275213" cy="5473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7838" y="6248400"/>
            <a:ext cx="29224287" cy="356250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1655763"/>
            <a:ext cx="289194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857" tIns="37421" rIns="74857" bIns="374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6248400"/>
            <a:ext cx="29103637" cy="35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4346" tIns="374346" rIns="374346" bIns="374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30275213" cy="428037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079" name="Text Box 14"/>
          <p:cNvSpPr txBox="1">
            <a:spLocks noChangeArrowheads="1"/>
          </p:cNvSpPr>
          <p:nvPr userDrawn="1"/>
        </p:nvSpPr>
        <p:spPr bwMode="auto">
          <a:xfrm>
            <a:off x="477838" y="42244963"/>
            <a:ext cx="33083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4857" tIns="37421" rIns="74857" bIns="37421">
            <a:spAutoFit/>
          </a:bodyPr>
          <a:lstStyle>
            <a:lvl1pPr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00" b="1" smtClean="0">
                <a:latin typeface="Arial" pitchFamily="34" charset="0"/>
              </a:rPr>
              <a:t>Poster template by ResearchPosters.co.za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2pPr>
      <a:lvl3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3pPr>
      <a:lvl4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4pPr>
      <a:lvl5pPr algn="ctr" defTabSz="749300" rtl="0" eaLnBrk="0" fontAlgn="base" hangingPunct="0">
        <a:spcBef>
          <a:spcPct val="0"/>
        </a:spcBef>
        <a:spcAft>
          <a:spcPct val="0"/>
        </a:spcAft>
        <a:defRPr sz="71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5pPr>
      <a:lvl6pPr marL="457200" algn="ctr" defTabSz="749300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 Black" charset="0"/>
        </a:defRPr>
      </a:lvl6pPr>
      <a:lvl7pPr marL="914400" algn="ctr" defTabSz="749300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 Black" charset="0"/>
        </a:defRPr>
      </a:lvl7pPr>
      <a:lvl8pPr marL="1371600" algn="ctr" defTabSz="749300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 Black" charset="0"/>
        </a:defRPr>
      </a:lvl8pPr>
      <a:lvl9pPr marL="1828800" algn="ctr" defTabSz="749300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 Black" charset="0"/>
        </a:defRPr>
      </a:lvl9pPr>
    </p:titleStyle>
    <p:bodyStyle>
      <a:lvl1pPr marL="280988" indent="-280988" algn="l" defTabSz="7493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1pPr>
      <a:lvl2pPr marL="606425" indent="-231775" algn="l" defTabSz="7493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2pPr>
      <a:lvl3pPr marL="938213" indent="-188913" algn="l" defTabSz="7493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312863" indent="-187325" algn="l" defTabSz="74930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687513" indent="-187325" algn="l" defTabSz="7493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1447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019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0591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516313" indent="-187325" algn="l" defTabSz="7493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emf"/><Relationship Id="rId21" Type="http://schemas.openxmlformats.org/officeDocument/2006/relationships/image" Target="../media/image20.png"/><Relationship Id="rId34" Type="http://schemas.openxmlformats.org/officeDocument/2006/relationships/image" Target="../media/image33.em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tiff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31030" y="22378878"/>
            <a:ext cx="5486886" cy="419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8568" y="13203352"/>
            <a:ext cx="5407547" cy="39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6" name="Grafik 57" descr="LOGO_UFA_DF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41243"/>
            <a:ext cx="5775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Grafik 60" descr="logoSST300A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95400" y="1361012"/>
            <a:ext cx="319246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7" name="Groupe 126"/>
          <p:cNvGrpSpPr/>
          <p:nvPr/>
        </p:nvGrpSpPr>
        <p:grpSpPr>
          <a:xfrm>
            <a:off x="0" y="5859463"/>
            <a:ext cx="30275213" cy="1039812"/>
            <a:chOff x="0" y="5859463"/>
            <a:chExt cx="30275213" cy="1039812"/>
          </a:xfrm>
        </p:grpSpPr>
        <p:sp>
          <p:nvSpPr>
            <p:cNvPr id="4098" name="Rechteck 64"/>
            <p:cNvSpPr>
              <a:spLocks noChangeArrowheads="1"/>
            </p:cNvSpPr>
            <p:nvPr/>
          </p:nvSpPr>
          <p:spPr bwMode="auto">
            <a:xfrm>
              <a:off x="0" y="5859463"/>
              <a:ext cx="30275213" cy="1039812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600450"/>
              <a:endParaRPr lang="en-US"/>
            </a:p>
          </p:txBody>
        </p:sp>
        <p:sp>
          <p:nvSpPr>
            <p:cNvPr id="4138" name="Rechteck 63"/>
            <p:cNvSpPr>
              <a:spLocks noChangeArrowheads="1"/>
            </p:cNvSpPr>
            <p:nvPr/>
          </p:nvSpPr>
          <p:spPr bwMode="auto">
            <a:xfrm>
              <a:off x="4749800" y="5859463"/>
              <a:ext cx="19781838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</a:rPr>
                <a:t>German-French Summer School, September 3-7, 2012, Dortmund, Germany </a:t>
              </a:r>
              <a:endParaRPr lang="en-US" sz="280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800" b="1" smtClean="0">
                  <a:solidFill>
                    <a:schemeClr val="bg1"/>
                  </a:solidFill>
                </a:rPr>
                <a:t> Hardening and Damage of Materials under Finite Deformations: </a:t>
              </a:r>
              <a:r>
                <a:rPr lang="en-US" sz="2800" smtClean="0">
                  <a:solidFill>
                    <a:schemeClr val="bg1"/>
                  </a:solidFill>
                </a:rPr>
                <a:t>Constitutive Modeling and Numerical Implementation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pic>
          <p:nvPicPr>
            <p:cNvPr id="4144" name="Picture 2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1000" y="5859463"/>
              <a:ext cx="5151438" cy="103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5" name="Picture 2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195338" y="5859463"/>
              <a:ext cx="3692525" cy="103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131537" y="496779"/>
            <a:ext cx="27756325" cy="50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838" tIns="37413" rIns="74838" bIns="37413">
            <a:spAutoFit/>
          </a:bodyPr>
          <a:lstStyle/>
          <a:p>
            <a:pPr algn="ctr" defTabSz="749300">
              <a:spcBef>
                <a:spcPts val="0"/>
              </a:spcBef>
            </a:pPr>
            <a:r>
              <a:rPr lang="en-US" sz="6000" smtClean="0">
                <a:solidFill>
                  <a:schemeClr val="bg1"/>
                </a:solidFill>
                <a:latin typeface="Arial Black" pitchFamily="34" charset="0"/>
              </a:rPr>
              <a:t>Numerical simulation of DP steel damage</a:t>
            </a:r>
          </a:p>
          <a:p>
            <a:pPr algn="ctr" defTabSz="749300">
              <a:spcBef>
                <a:spcPts val="0"/>
              </a:spcBef>
            </a:pPr>
            <a:r>
              <a:rPr lang="en-US" sz="6000" smtClean="0">
                <a:solidFill>
                  <a:schemeClr val="bg1"/>
                </a:solidFill>
                <a:latin typeface="Arial Black" pitchFamily="34" charset="0"/>
              </a:rPr>
              <a:t>using a physically-based GTN model</a:t>
            </a:r>
            <a:endParaRPr lang="en-US" sz="6000">
              <a:solidFill>
                <a:schemeClr val="bg1"/>
              </a:solidFill>
              <a:latin typeface="Arial Black" pitchFamily="34" charset="0"/>
            </a:endParaRPr>
          </a:p>
          <a:p>
            <a:pPr algn="ctr" defTabSz="749300">
              <a:spcBef>
                <a:spcPct val="50000"/>
              </a:spcBef>
            </a:pPr>
            <a:r>
              <a:rPr lang="en-US" sz="4100" b="1" smtClean="0">
                <a:solidFill>
                  <a:schemeClr val="bg1"/>
                </a:solidFill>
                <a:latin typeface="Arial" charset="0"/>
              </a:rPr>
              <a:t>Joseph Fansi</a:t>
            </a:r>
            <a:r>
              <a:rPr lang="en-US" sz="4100" b="1" baseline="30000" smtClean="0">
                <a:solidFill>
                  <a:schemeClr val="bg1"/>
                </a:solidFill>
                <a:latin typeface="Arial" charset="0"/>
              </a:rPr>
              <a:t>a,b,c</a:t>
            </a:r>
            <a:r>
              <a:rPr lang="en-US" sz="4100" b="1" smtClean="0">
                <a:solidFill>
                  <a:schemeClr val="bg1"/>
                </a:solidFill>
                <a:latin typeface="Arial" charset="0"/>
              </a:rPr>
              <a:t>, Anne-Marie Habraken</a:t>
            </a:r>
            <a:r>
              <a:rPr lang="en-US" sz="4100" b="1" baseline="30000" smtClean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4100" b="1" smtClean="0">
                <a:solidFill>
                  <a:schemeClr val="bg1"/>
                </a:solidFill>
                <a:latin typeface="Arial" charset="0"/>
              </a:rPr>
              <a:t>, Tudor Balan</a:t>
            </a:r>
            <a:r>
              <a:rPr lang="en-US" sz="4100" b="1" baseline="30000" smtClean="0">
                <a:solidFill>
                  <a:schemeClr val="bg1"/>
                </a:solidFill>
                <a:latin typeface="Arial" charset="0"/>
              </a:rPr>
              <a:t>b</a:t>
            </a:r>
            <a:r>
              <a:rPr lang="en-US" sz="4100" b="1" smtClean="0">
                <a:solidFill>
                  <a:schemeClr val="bg1"/>
                </a:solidFill>
                <a:latin typeface="Arial" charset="0"/>
              </a:rPr>
              <a:t>, Xavier Lemoine</a:t>
            </a:r>
            <a:r>
              <a:rPr lang="en-US" sz="4100" b="1" baseline="30000" smtClean="0">
                <a:solidFill>
                  <a:schemeClr val="bg1"/>
                </a:solidFill>
                <a:latin typeface="Arial" charset="0"/>
              </a:rPr>
              <a:t>b,c</a:t>
            </a:r>
            <a:endParaRPr lang="en-US" sz="4100" b="1" smtClean="0">
              <a:solidFill>
                <a:schemeClr val="bg1"/>
              </a:solidFill>
              <a:latin typeface="Arial" charset="0"/>
            </a:endParaRPr>
          </a:p>
          <a:p>
            <a:pPr algn="ctr" defTabSz="749300">
              <a:spcBef>
                <a:spcPct val="50000"/>
              </a:spcBef>
            </a:pPr>
            <a:r>
              <a:rPr lang="en-US" sz="2800" b="1" baseline="30000" smtClean="0">
                <a:solidFill>
                  <a:schemeClr val="bg1"/>
                </a:solidFill>
                <a:latin typeface="Arial" charset="0"/>
              </a:rPr>
              <a:t>a </a:t>
            </a: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Departement ArGEnCo, Division MS²F, University of Liège, Belgium</a:t>
            </a:r>
          </a:p>
          <a:p>
            <a:pPr algn="ctr" defTabSz="749300">
              <a:spcBef>
                <a:spcPts val="0"/>
              </a:spcBef>
            </a:pPr>
            <a:r>
              <a:rPr lang="en-US" sz="2800" b="1" baseline="30000" smtClean="0">
                <a:solidFill>
                  <a:schemeClr val="bg1"/>
                </a:solidFill>
                <a:latin typeface="Arial" charset="0"/>
              </a:rPr>
              <a:t>b</a:t>
            </a: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 LEM3, Arts et Métiers ParisTech, Metz, France</a:t>
            </a:r>
          </a:p>
          <a:p>
            <a:pPr algn="ctr" defTabSz="749300">
              <a:spcBef>
                <a:spcPts val="0"/>
              </a:spcBef>
            </a:pPr>
            <a:r>
              <a:rPr lang="en-US" sz="2800" b="1" baseline="30000" smtClean="0">
                <a:solidFill>
                  <a:schemeClr val="bg1"/>
                </a:solidFill>
                <a:latin typeface="Arial" charset="0"/>
              </a:rPr>
              <a:t>c </a:t>
            </a: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ArcelorMittal R&amp;D Global Maizières S.A., Maizières-Lès-Metz, France</a:t>
            </a:r>
          </a:p>
          <a:p>
            <a:pPr algn="ctr" defTabSz="749300">
              <a:spcBef>
                <a:spcPct val="50000"/>
              </a:spcBef>
            </a:pP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 jfansi@doct.ulg.ac.be; Anne.Habraken@ulg.ac.be; tudor.balan@ensam.eu; xavier.lemoine@arcelormittal.com</a:t>
            </a:r>
            <a:endParaRPr lang="en-U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Text Box 473"/>
          <p:cNvSpPr txBox="1">
            <a:spLocks noChangeArrowheads="1"/>
          </p:cNvSpPr>
          <p:nvPr/>
        </p:nvSpPr>
        <p:spPr bwMode="auto">
          <a:xfrm>
            <a:off x="659606" y="19010111"/>
            <a:ext cx="9321800" cy="6302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74857" tIns="37421" rIns="74857" bIns="37421">
            <a:spAutoFit/>
          </a:bodyPr>
          <a:lstStyle/>
          <a:p>
            <a:pPr algn="ctr" defTabSz="749300" eaLnBrk="0" hangingPunct="0">
              <a:spcBef>
                <a:spcPct val="50000"/>
              </a:spcBef>
            </a:pPr>
            <a:r>
              <a:rPr lang="en-US" sz="3600" b="1" smtClean="0">
                <a:solidFill>
                  <a:schemeClr val="bg1"/>
                </a:solidFill>
              </a:rPr>
              <a:t>Constitutive model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41" name="Text Box 523"/>
          <p:cNvSpPr txBox="1">
            <a:spLocks noChangeArrowheads="1"/>
          </p:cNvSpPr>
          <p:nvPr/>
        </p:nvSpPr>
        <p:spPr bwMode="auto">
          <a:xfrm>
            <a:off x="20281107" y="37815208"/>
            <a:ext cx="9320212" cy="39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4995" tIns="374995" rIns="374995" bIns="374995">
            <a:spAutoFit/>
          </a:bodyPr>
          <a:lstStyle/>
          <a:p>
            <a:pPr defTabSz="3600450">
              <a:buFont typeface="Arial" pitchFamily="34" charset="0"/>
              <a:buChar char="•"/>
            </a:pPr>
            <a:r>
              <a:rPr lang="en-US" altLang="ja-JP" sz="2600" dirty="0" smtClean="0">
                <a:solidFill>
                  <a:schemeClr val="tx2"/>
                </a:solidFill>
              </a:rPr>
              <a:t> This work is supported financially by </a:t>
            </a:r>
            <a:r>
              <a:rPr lang="en-US" altLang="ja-JP" sz="2600" dirty="0" err="1" smtClean="0">
                <a:solidFill>
                  <a:schemeClr val="tx2"/>
                </a:solidFill>
              </a:rPr>
              <a:t>ArcelorMittal</a:t>
            </a:r>
            <a:r>
              <a:rPr lang="en-US" altLang="ja-JP" sz="2600" dirty="0" smtClean="0">
                <a:solidFill>
                  <a:schemeClr val="tx2"/>
                </a:solidFill>
              </a:rPr>
              <a:t>, via the </a:t>
            </a:r>
            <a:r>
              <a:rPr lang="en-US" altLang="ja-JP" sz="2600" dirty="0" err="1" smtClean="0">
                <a:solidFill>
                  <a:schemeClr val="tx2"/>
                </a:solidFill>
              </a:rPr>
              <a:t>Agence</a:t>
            </a:r>
            <a:r>
              <a:rPr lang="en-US" altLang="ja-JP" sz="2600" dirty="0" smtClean="0">
                <a:solidFill>
                  <a:schemeClr val="tx2"/>
                </a:solidFill>
              </a:rPr>
              <a:t> </a:t>
            </a:r>
            <a:r>
              <a:rPr lang="en-US" altLang="ja-JP" sz="2600" dirty="0" err="1" smtClean="0">
                <a:solidFill>
                  <a:schemeClr val="tx2"/>
                </a:solidFill>
              </a:rPr>
              <a:t>Nationale</a:t>
            </a:r>
            <a:r>
              <a:rPr lang="en-US" altLang="ja-JP" sz="2600" dirty="0" smtClean="0">
                <a:solidFill>
                  <a:schemeClr val="tx2"/>
                </a:solidFill>
              </a:rPr>
              <a:t> de la </a:t>
            </a:r>
            <a:r>
              <a:rPr lang="en-US" altLang="ja-JP" sz="2600" dirty="0" err="1" smtClean="0">
                <a:solidFill>
                  <a:schemeClr val="tx2"/>
                </a:solidFill>
              </a:rPr>
              <a:t>Recherche</a:t>
            </a:r>
            <a:r>
              <a:rPr lang="en-US" altLang="ja-JP" sz="2600" dirty="0" smtClean="0">
                <a:solidFill>
                  <a:schemeClr val="tx2"/>
                </a:solidFill>
              </a:rPr>
              <a:t> et de la </a:t>
            </a:r>
            <a:r>
              <a:rPr lang="en-US" altLang="ja-JP" sz="2600" dirty="0" err="1" smtClean="0">
                <a:solidFill>
                  <a:schemeClr val="tx2"/>
                </a:solidFill>
              </a:rPr>
              <a:t>technologie</a:t>
            </a:r>
            <a:r>
              <a:rPr lang="en-US" altLang="ja-JP" sz="2600" dirty="0" smtClean="0">
                <a:solidFill>
                  <a:schemeClr val="tx2"/>
                </a:solidFill>
              </a:rPr>
              <a:t> (F)</a:t>
            </a:r>
          </a:p>
          <a:p>
            <a:pPr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AMH thanks the Interuniversity Attraction Poles Program - Belgian State – Belgian Science Policy P7 INTEMATE and the FRS-FNRS for financial support</a:t>
            </a:r>
          </a:p>
          <a:p>
            <a:pPr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The authors thank Eric </a:t>
            </a:r>
            <a:r>
              <a:rPr lang="en-US" sz="2600" dirty="0" err="1" smtClean="0">
                <a:solidFill>
                  <a:schemeClr val="tx2"/>
                </a:solidFill>
              </a:rPr>
              <a:t>Maire</a:t>
            </a:r>
            <a:r>
              <a:rPr lang="en-US" sz="2600" dirty="0" smtClean="0">
                <a:solidFill>
                  <a:schemeClr val="tx2"/>
                </a:solidFill>
              </a:rPr>
              <a:t> and Caroline </a:t>
            </a:r>
            <a:r>
              <a:rPr lang="en-US" sz="2600" dirty="0" err="1" smtClean="0">
                <a:solidFill>
                  <a:schemeClr val="tx2"/>
                </a:solidFill>
              </a:rPr>
              <a:t>Landron</a:t>
            </a:r>
            <a:r>
              <a:rPr lang="en-US" sz="2600" dirty="0" smtClean="0">
                <a:solidFill>
                  <a:schemeClr val="tx2"/>
                </a:solidFill>
              </a:rPr>
              <a:t> from INSA Lyon (F) and Olivier </a:t>
            </a:r>
            <a:r>
              <a:rPr lang="en-US" sz="2600" dirty="0" err="1" smtClean="0">
                <a:solidFill>
                  <a:schemeClr val="tx2"/>
                </a:solidFill>
              </a:rPr>
              <a:t>Bouaziz</a:t>
            </a:r>
            <a:r>
              <a:rPr lang="en-US" sz="2600" dirty="0" smtClean="0">
                <a:solidFill>
                  <a:schemeClr val="tx2"/>
                </a:solidFill>
              </a:rPr>
              <a:t> from </a:t>
            </a:r>
            <a:r>
              <a:rPr lang="en-US" sz="2600" dirty="0" err="1" smtClean="0">
                <a:solidFill>
                  <a:schemeClr val="tx2"/>
                </a:solidFill>
              </a:rPr>
              <a:t>ArcelorMittal</a:t>
            </a:r>
            <a:r>
              <a:rPr lang="en-US" sz="2600" dirty="0" smtClean="0">
                <a:solidFill>
                  <a:schemeClr val="tx2"/>
                </a:solidFill>
              </a:rPr>
              <a:t> (F) for fruitful discussion, experimental data, damage models.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42" name="Text Box 562"/>
          <p:cNvSpPr txBox="1">
            <a:spLocks noChangeArrowheads="1"/>
          </p:cNvSpPr>
          <p:nvPr/>
        </p:nvSpPr>
        <p:spPr bwMode="auto">
          <a:xfrm>
            <a:off x="20262056" y="37194331"/>
            <a:ext cx="9320212" cy="6302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74857" tIns="37421" rIns="74857" bIns="37421">
            <a:spAutoFit/>
          </a:bodyPr>
          <a:lstStyle/>
          <a:p>
            <a:pPr algn="ctr" defTabSz="749300" eaLnBrk="0" hangingPunct="0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43" name="Text Box 523"/>
          <p:cNvSpPr txBox="1">
            <a:spLocks noChangeArrowheads="1"/>
          </p:cNvSpPr>
          <p:nvPr/>
        </p:nvSpPr>
        <p:spPr bwMode="auto">
          <a:xfrm>
            <a:off x="20243006" y="32387590"/>
            <a:ext cx="9320212" cy="475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74995" rIns="180000" bIns="374995">
            <a:spAutoFit/>
          </a:bodyPr>
          <a:lstStyle/>
          <a:p>
            <a:pPr marL="628650" indent="-628650" defTabSz="3600450"/>
            <a:r>
              <a:rPr lang="en-US" sz="2600" dirty="0" smtClean="0">
                <a:solidFill>
                  <a:schemeClr val="tx2"/>
                </a:solidFill>
              </a:rPr>
              <a:t>M Ben </a:t>
            </a:r>
            <a:r>
              <a:rPr lang="en-US" sz="2600" dirty="0" err="1" smtClean="0">
                <a:solidFill>
                  <a:schemeClr val="tx2"/>
                </a:solidFill>
              </a:rPr>
              <a:t>Bettaieb</a:t>
            </a:r>
            <a:r>
              <a:rPr lang="en-US" sz="2600" dirty="0" smtClean="0">
                <a:solidFill>
                  <a:schemeClr val="tx2"/>
                </a:solidFill>
              </a:rPr>
              <a:t>, X </a:t>
            </a:r>
            <a:r>
              <a:rPr lang="en-US" sz="2600" dirty="0" err="1" smtClean="0">
                <a:solidFill>
                  <a:schemeClr val="tx2"/>
                </a:solidFill>
              </a:rPr>
              <a:t>Lemoine</a:t>
            </a:r>
            <a:r>
              <a:rPr lang="en-US" sz="2600" dirty="0" smtClean="0">
                <a:solidFill>
                  <a:schemeClr val="tx2"/>
                </a:solidFill>
              </a:rPr>
              <a:t>, O </a:t>
            </a:r>
            <a:r>
              <a:rPr lang="en-US" sz="2600" dirty="0" err="1" smtClean="0">
                <a:solidFill>
                  <a:schemeClr val="tx2"/>
                </a:solidFill>
              </a:rPr>
              <a:t>Bouaziz</a:t>
            </a:r>
            <a:r>
              <a:rPr lang="en-US" sz="2600" dirty="0" smtClean="0">
                <a:solidFill>
                  <a:schemeClr val="tx2"/>
                </a:solidFill>
              </a:rPr>
              <a:t>, A-M </a:t>
            </a:r>
            <a:r>
              <a:rPr lang="en-US" sz="2600" dirty="0" err="1" smtClean="0">
                <a:solidFill>
                  <a:schemeClr val="tx2"/>
                </a:solidFill>
              </a:rPr>
              <a:t>Habraken</a:t>
            </a:r>
            <a:r>
              <a:rPr lang="en-US" sz="2600" dirty="0" smtClean="0">
                <a:solidFill>
                  <a:schemeClr val="tx2"/>
                </a:solidFill>
              </a:rPr>
              <a:t>, L </a:t>
            </a:r>
            <a:r>
              <a:rPr lang="en-US" sz="2600" dirty="0" err="1" smtClean="0">
                <a:solidFill>
                  <a:schemeClr val="tx2"/>
                </a:solidFill>
              </a:rPr>
              <a:t>Duchêne</a:t>
            </a:r>
            <a:r>
              <a:rPr lang="en-US" sz="2600" dirty="0" smtClean="0">
                <a:solidFill>
                  <a:schemeClr val="tx2"/>
                </a:solidFill>
              </a:rPr>
              <a:t> (2010) </a:t>
            </a:r>
            <a:r>
              <a:rPr lang="en-US" sz="2600" dirty="0" err="1" smtClean="0">
                <a:solidFill>
                  <a:schemeClr val="tx2"/>
                </a:solidFill>
              </a:rPr>
              <a:t>Mech</a:t>
            </a:r>
            <a:r>
              <a:rPr lang="en-US" sz="2600" dirty="0" smtClean="0">
                <a:solidFill>
                  <a:schemeClr val="tx2"/>
                </a:solidFill>
              </a:rPr>
              <a:t> of Materials 139-156</a:t>
            </a:r>
          </a:p>
          <a:p>
            <a:pPr marL="628650" indent="-628650" defTabSz="3600450"/>
            <a:r>
              <a:rPr lang="en-US" sz="2600" dirty="0" smtClean="0">
                <a:solidFill>
                  <a:schemeClr val="tx2"/>
                </a:solidFill>
              </a:rPr>
              <a:t>M Ben </a:t>
            </a:r>
            <a:r>
              <a:rPr lang="en-US" sz="2600" dirty="0" err="1" smtClean="0">
                <a:solidFill>
                  <a:schemeClr val="tx2"/>
                </a:solidFill>
              </a:rPr>
              <a:t>Bettaieb</a:t>
            </a:r>
            <a:r>
              <a:rPr lang="en-US" sz="2600" dirty="0" smtClean="0">
                <a:solidFill>
                  <a:schemeClr val="tx2"/>
                </a:solidFill>
              </a:rPr>
              <a:t>, X </a:t>
            </a:r>
            <a:r>
              <a:rPr lang="en-US" sz="2600" dirty="0" err="1" smtClean="0">
                <a:solidFill>
                  <a:schemeClr val="tx2"/>
                </a:solidFill>
              </a:rPr>
              <a:t>Lemoine</a:t>
            </a:r>
            <a:r>
              <a:rPr lang="en-US" sz="2600" dirty="0" smtClean="0">
                <a:solidFill>
                  <a:schemeClr val="tx2"/>
                </a:solidFill>
              </a:rPr>
              <a:t>, L </a:t>
            </a:r>
            <a:r>
              <a:rPr lang="en-US" sz="2600" dirty="0" err="1" smtClean="0">
                <a:solidFill>
                  <a:schemeClr val="tx2"/>
                </a:solidFill>
              </a:rPr>
              <a:t>Duchêne</a:t>
            </a:r>
            <a:r>
              <a:rPr lang="en-US" sz="2600" dirty="0" smtClean="0">
                <a:solidFill>
                  <a:schemeClr val="tx2"/>
                </a:solidFill>
              </a:rPr>
              <a:t>, A-M </a:t>
            </a:r>
            <a:r>
              <a:rPr lang="en-US" sz="2600" dirty="0" err="1" smtClean="0">
                <a:solidFill>
                  <a:schemeClr val="tx2"/>
                </a:solidFill>
              </a:rPr>
              <a:t>Habraken</a:t>
            </a:r>
            <a:r>
              <a:rPr lang="en-US" sz="2600" dirty="0" smtClean="0">
                <a:solidFill>
                  <a:schemeClr val="tx2"/>
                </a:solidFill>
              </a:rPr>
              <a:t> (2012) </a:t>
            </a:r>
            <a:r>
              <a:rPr lang="en-US" sz="2600" dirty="0" err="1" smtClean="0">
                <a:solidFill>
                  <a:schemeClr val="tx2"/>
                </a:solidFill>
              </a:rPr>
              <a:t>Int</a:t>
            </a:r>
            <a:r>
              <a:rPr lang="en-US" sz="2600" dirty="0" smtClean="0">
                <a:solidFill>
                  <a:schemeClr val="tx2"/>
                </a:solidFill>
              </a:rPr>
              <a:t> J Num Meth </a:t>
            </a:r>
            <a:r>
              <a:rPr lang="en-US" sz="2600" dirty="0" err="1" smtClean="0">
                <a:solidFill>
                  <a:schemeClr val="tx2"/>
                </a:solidFill>
              </a:rPr>
              <a:t>Engng</a:t>
            </a:r>
            <a:r>
              <a:rPr lang="en-US" sz="2600" dirty="0" smtClean="0">
                <a:solidFill>
                  <a:schemeClr val="tx2"/>
                </a:solidFill>
              </a:rPr>
              <a:t> 85, 1049-1072</a:t>
            </a:r>
          </a:p>
          <a:p>
            <a:pPr marL="628650" indent="-628650" defTabSz="3600450"/>
            <a:r>
              <a:rPr lang="en-US" sz="2600" dirty="0" smtClean="0">
                <a:solidFill>
                  <a:schemeClr val="tx2"/>
                </a:solidFill>
              </a:rPr>
              <a:t>O </a:t>
            </a:r>
            <a:r>
              <a:rPr lang="en-US" sz="2600" dirty="0" err="1" smtClean="0">
                <a:solidFill>
                  <a:schemeClr val="tx2"/>
                </a:solidFill>
              </a:rPr>
              <a:t>Bouaziz</a:t>
            </a:r>
            <a:r>
              <a:rPr lang="en-US" sz="2600" dirty="0" smtClean="0">
                <a:solidFill>
                  <a:schemeClr val="tx2"/>
                </a:solidFill>
              </a:rPr>
              <a:t>, E </a:t>
            </a:r>
            <a:r>
              <a:rPr lang="en-US" sz="2600" dirty="0" err="1" smtClean="0">
                <a:solidFill>
                  <a:schemeClr val="tx2"/>
                </a:solidFill>
              </a:rPr>
              <a:t>Maire</a:t>
            </a:r>
            <a:r>
              <a:rPr lang="en-US" sz="2600" dirty="0" smtClean="0">
                <a:solidFill>
                  <a:schemeClr val="tx2"/>
                </a:solidFill>
              </a:rPr>
              <a:t>, M </a:t>
            </a:r>
            <a:r>
              <a:rPr lang="en-US" sz="2600" dirty="0" err="1" smtClean="0">
                <a:solidFill>
                  <a:schemeClr val="tx2"/>
                </a:solidFill>
              </a:rPr>
              <a:t>Giton</a:t>
            </a:r>
            <a:r>
              <a:rPr lang="en-US" sz="2600" dirty="0" smtClean="0">
                <a:solidFill>
                  <a:schemeClr val="tx2"/>
                </a:solidFill>
              </a:rPr>
              <a:t>, J </a:t>
            </a:r>
            <a:r>
              <a:rPr lang="en-US" sz="2600" dirty="0" err="1" smtClean="0">
                <a:solidFill>
                  <a:schemeClr val="tx2"/>
                </a:solidFill>
              </a:rPr>
              <a:t>Lamarre</a:t>
            </a:r>
            <a:r>
              <a:rPr lang="en-US" sz="2600" dirty="0" smtClean="0">
                <a:solidFill>
                  <a:schemeClr val="tx2"/>
                </a:solidFill>
              </a:rPr>
              <a:t>, Y </a:t>
            </a:r>
            <a:r>
              <a:rPr lang="en-US" sz="2600" dirty="0" err="1" smtClean="0">
                <a:solidFill>
                  <a:schemeClr val="tx2"/>
                </a:solidFill>
              </a:rPr>
              <a:t>Salingue</a:t>
            </a:r>
            <a:r>
              <a:rPr lang="en-US" sz="2600" dirty="0" smtClean="0">
                <a:solidFill>
                  <a:schemeClr val="tx2"/>
                </a:solidFill>
              </a:rPr>
              <a:t>, M </a:t>
            </a:r>
            <a:r>
              <a:rPr lang="en-US" sz="2600" dirty="0" err="1" smtClean="0">
                <a:solidFill>
                  <a:schemeClr val="tx2"/>
                </a:solidFill>
              </a:rPr>
              <a:t>Dimechiele</a:t>
            </a:r>
            <a:r>
              <a:rPr lang="en-US" sz="2600" dirty="0" smtClean="0">
                <a:solidFill>
                  <a:schemeClr val="tx2"/>
                </a:solidFill>
              </a:rPr>
              <a:t> (2008) Rev </a:t>
            </a:r>
            <a:r>
              <a:rPr lang="en-US" sz="2600" dirty="0" err="1" smtClean="0">
                <a:solidFill>
                  <a:schemeClr val="tx2"/>
                </a:solidFill>
              </a:rPr>
              <a:t>Métallurgie</a:t>
            </a:r>
            <a:r>
              <a:rPr lang="en-US" sz="2600" dirty="0" smtClean="0">
                <a:solidFill>
                  <a:schemeClr val="tx2"/>
                </a:solidFill>
              </a:rPr>
              <a:t> 2, 102-107</a:t>
            </a:r>
          </a:p>
          <a:p>
            <a:pPr marL="628650" indent="-628650" defTabSz="3600450"/>
            <a:r>
              <a:rPr lang="en-US" sz="2600" dirty="0" smtClean="0">
                <a:solidFill>
                  <a:schemeClr val="tx2"/>
                </a:solidFill>
              </a:rPr>
              <a:t>C </a:t>
            </a:r>
            <a:r>
              <a:rPr lang="en-US" sz="2600" dirty="0" err="1" smtClean="0">
                <a:solidFill>
                  <a:schemeClr val="tx2"/>
                </a:solidFill>
              </a:rPr>
              <a:t>Landron</a:t>
            </a:r>
            <a:r>
              <a:rPr lang="en-US" sz="2600" dirty="0" smtClean="0">
                <a:solidFill>
                  <a:schemeClr val="tx2"/>
                </a:solidFill>
              </a:rPr>
              <a:t>, O </a:t>
            </a:r>
            <a:r>
              <a:rPr lang="en-US" sz="2600" dirty="0" err="1" smtClean="0">
                <a:solidFill>
                  <a:schemeClr val="tx2"/>
                </a:solidFill>
              </a:rPr>
              <a:t>Bouaziz</a:t>
            </a:r>
            <a:r>
              <a:rPr lang="en-US" sz="2600" dirty="0" smtClean="0">
                <a:solidFill>
                  <a:schemeClr val="tx2"/>
                </a:solidFill>
              </a:rPr>
              <a:t>, E </a:t>
            </a:r>
            <a:r>
              <a:rPr lang="en-US" sz="2600" dirty="0" err="1" smtClean="0">
                <a:solidFill>
                  <a:schemeClr val="tx2"/>
                </a:solidFill>
              </a:rPr>
              <a:t>Maire</a:t>
            </a:r>
            <a:r>
              <a:rPr lang="en-US" sz="2600" dirty="0" smtClean="0">
                <a:solidFill>
                  <a:schemeClr val="tx2"/>
                </a:solidFill>
              </a:rPr>
              <a:t>, J </a:t>
            </a:r>
            <a:r>
              <a:rPr lang="en-US" sz="2600" dirty="0" err="1" smtClean="0">
                <a:solidFill>
                  <a:schemeClr val="tx2"/>
                </a:solidFill>
              </a:rPr>
              <a:t>Adrien</a:t>
            </a:r>
            <a:r>
              <a:rPr lang="en-US" sz="2600" dirty="0" smtClean="0">
                <a:solidFill>
                  <a:schemeClr val="tx2"/>
                </a:solidFill>
              </a:rPr>
              <a:t> (2010) </a:t>
            </a:r>
            <a:r>
              <a:rPr lang="en-US" sz="2600" dirty="0" err="1" smtClean="0">
                <a:solidFill>
                  <a:schemeClr val="tx2"/>
                </a:solidFill>
              </a:rPr>
              <a:t>Scripta</a:t>
            </a:r>
            <a:r>
              <a:rPr lang="en-US" sz="2600" dirty="0" smtClean="0">
                <a:solidFill>
                  <a:schemeClr val="tx2"/>
                </a:solidFill>
              </a:rPr>
              <a:t> Mat 63, 973-6</a:t>
            </a:r>
          </a:p>
          <a:p>
            <a:pPr marL="628650" indent="-628650" defTabSz="3600450"/>
            <a:r>
              <a:rPr lang="en-US" sz="2600" dirty="0" smtClean="0">
                <a:solidFill>
                  <a:schemeClr val="tx2"/>
                </a:solidFill>
              </a:rPr>
              <a:t>C </a:t>
            </a:r>
            <a:r>
              <a:rPr lang="en-US" sz="2600" dirty="0" err="1" smtClean="0">
                <a:solidFill>
                  <a:schemeClr val="tx2"/>
                </a:solidFill>
              </a:rPr>
              <a:t>Landron</a:t>
            </a:r>
            <a:r>
              <a:rPr lang="en-US" sz="2600" dirty="0" smtClean="0">
                <a:solidFill>
                  <a:schemeClr val="tx2"/>
                </a:solidFill>
              </a:rPr>
              <a:t> (2011) Ductile damage characterization in Dual-Phase steels using X-ray tomography, PhD thesis, INSA-Lyon</a:t>
            </a:r>
          </a:p>
          <a:p>
            <a:pPr marL="628650" indent="-628650" defTabSz="3600450"/>
            <a:r>
              <a:rPr lang="en-US" sz="2600" dirty="0" smtClean="0">
                <a:solidFill>
                  <a:schemeClr val="tx2"/>
                </a:solidFill>
              </a:rPr>
              <a:t>E </a:t>
            </a:r>
            <a:r>
              <a:rPr lang="en-US" sz="2600" dirty="0" err="1" smtClean="0">
                <a:solidFill>
                  <a:schemeClr val="tx2"/>
                </a:solidFill>
              </a:rPr>
              <a:t>Maire</a:t>
            </a:r>
            <a:r>
              <a:rPr lang="en-US" sz="2600" dirty="0" smtClean="0">
                <a:solidFill>
                  <a:schemeClr val="tx2"/>
                </a:solidFill>
              </a:rPr>
              <a:t>, O </a:t>
            </a:r>
            <a:r>
              <a:rPr lang="en-US" sz="2600" dirty="0" err="1" smtClean="0">
                <a:solidFill>
                  <a:schemeClr val="tx2"/>
                </a:solidFill>
              </a:rPr>
              <a:t>Bouaziz</a:t>
            </a:r>
            <a:r>
              <a:rPr lang="en-US" sz="2600" dirty="0" smtClean="0">
                <a:solidFill>
                  <a:schemeClr val="tx2"/>
                </a:solidFill>
              </a:rPr>
              <a:t>, M </a:t>
            </a:r>
            <a:r>
              <a:rPr lang="en-US" sz="2600" dirty="0" err="1" smtClean="0">
                <a:solidFill>
                  <a:schemeClr val="tx2"/>
                </a:solidFill>
              </a:rPr>
              <a:t>Dimechiele</a:t>
            </a:r>
            <a:r>
              <a:rPr lang="en-US" sz="2600" dirty="0" smtClean="0">
                <a:solidFill>
                  <a:schemeClr val="tx2"/>
                </a:solidFill>
              </a:rPr>
              <a:t>, C </a:t>
            </a:r>
            <a:r>
              <a:rPr lang="en-US" sz="2600" dirty="0" err="1" smtClean="0">
                <a:solidFill>
                  <a:schemeClr val="tx2"/>
                </a:solidFill>
              </a:rPr>
              <a:t>Verdu</a:t>
            </a:r>
            <a:r>
              <a:rPr lang="en-US" sz="2600" dirty="0" smtClean="0">
                <a:solidFill>
                  <a:schemeClr val="tx2"/>
                </a:solidFill>
              </a:rPr>
              <a:t> (2008) </a:t>
            </a:r>
            <a:r>
              <a:rPr lang="en-US" sz="2600" dirty="0" err="1" smtClean="0">
                <a:solidFill>
                  <a:schemeClr val="tx2"/>
                </a:solidFill>
              </a:rPr>
              <a:t>Acta</a:t>
            </a:r>
            <a:r>
              <a:rPr lang="en-US" sz="2600" dirty="0" smtClean="0">
                <a:solidFill>
                  <a:schemeClr val="tx2"/>
                </a:solidFill>
              </a:rPr>
              <a:t> Mat 56, 4954-64</a:t>
            </a:r>
          </a:p>
        </p:txBody>
      </p:sp>
      <p:sp>
        <p:nvSpPr>
          <p:cNvPr id="44" name="Text Box 522"/>
          <p:cNvSpPr txBox="1">
            <a:spLocks noChangeArrowheads="1"/>
          </p:cNvSpPr>
          <p:nvPr/>
        </p:nvSpPr>
        <p:spPr bwMode="auto">
          <a:xfrm>
            <a:off x="20262056" y="26735704"/>
            <a:ext cx="9320213" cy="6302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74857" tIns="37421" rIns="74857" bIns="37421">
            <a:spAutoFit/>
          </a:bodyPr>
          <a:lstStyle/>
          <a:p>
            <a:pPr algn="ctr" defTabSz="74930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Conclusions and future work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5" name="Text Box 471"/>
          <p:cNvSpPr txBox="1">
            <a:spLocks noChangeArrowheads="1"/>
          </p:cNvSpPr>
          <p:nvPr/>
        </p:nvSpPr>
        <p:spPr bwMode="auto">
          <a:xfrm>
            <a:off x="659606" y="8251357"/>
            <a:ext cx="9321800" cy="6302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74857" tIns="37421" rIns="74857" bIns="37421">
            <a:spAutoFit/>
          </a:bodyPr>
          <a:lstStyle/>
          <a:p>
            <a:pPr algn="ctr" defTabSz="749300" eaLnBrk="0" hangingPunct="0">
              <a:spcBef>
                <a:spcPct val="50000"/>
              </a:spcBef>
            </a:pPr>
            <a:r>
              <a:rPr lang="en-US" sz="3600" b="1" smtClean="0">
                <a:solidFill>
                  <a:schemeClr val="bg1"/>
                </a:solidFill>
              </a:rPr>
              <a:t>Motivations and objectives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46" name="Text Box 473"/>
          <p:cNvSpPr txBox="1">
            <a:spLocks noChangeArrowheads="1"/>
          </p:cNvSpPr>
          <p:nvPr/>
        </p:nvSpPr>
        <p:spPr bwMode="auto">
          <a:xfrm>
            <a:off x="10457875" y="8300150"/>
            <a:ext cx="9321800" cy="6302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74857" tIns="37421" rIns="74857" bIns="37421">
            <a:spAutoFit/>
          </a:bodyPr>
          <a:lstStyle/>
          <a:p>
            <a:pPr algn="ctr" defTabSz="749300" eaLnBrk="0" hangingPunct="0">
              <a:spcBef>
                <a:spcPct val="50000"/>
              </a:spcBef>
            </a:pPr>
            <a:r>
              <a:rPr lang="en-US" sz="3600" b="1" smtClean="0">
                <a:solidFill>
                  <a:schemeClr val="bg1"/>
                </a:solidFill>
              </a:rPr>
              <a:t>Material parameters and identification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47" name="Text Box 473"/>
          <p:cNvSpPr txBox="1">
            <a:spLocks noChangeArrowheads="1"/>
          </p:cNvSpPr>
          <p:nvPr/>
        </p:nvSpPr>
        <p:spPr bwMode="auto">
          <a:xfrm>
            <a:off x="20263836" y="8300150"/>
            <a:ext cx="9321800" cy="62957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74857" tIns="37421" rIns="74857" bIns="37421">
            <a:spAutoFit/>
          </a:bodyPr>
          <a:lstStyle/>
          <a:p>
            <a:pPr algn="ctr" defTabSz="74930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Results and discussion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8" name="Text Box 561"/>
          <p:cNvSpPr txBox="1">
            <a:spLocks noChangeArrowheads="1"/>
          </p:cNvSpPr>
          <p:nvPr/>
        </p:nvSpPr>
        <p:spPr bwMode="auto">
          <a:xfrm>
            <a:off x="20262056" y="31757353"/>
            <a:ext cx="9320212" cy="6302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74857" tIns="37421" rIns="74857" bIns="37421">
            <a:spAutoFit/>
          </a:bodyPr>
          <a:lstStyle/>
          <a:p>
            <a:pPr algn="ctr" defTabSz="749300" eaLnBrk="0" hangingPunct="0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49" name="Text Box 473"/>
          <p:cNvSpPr txBox="1">
            <a:spLocks noChangeArrowheads="1"/>
          </p:cNvSpPr>
          <p:nvPr/>
        </p:nvSpPr>
        <p:spPr bwMode="auto">
          <a:xfrm>
            <a:off x="10451306" y="18307921"/>
            <a:ext cx="9321800" cy="62957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74857" tIns="37421" rIns="74857" bIns="37421">
            <a:spAutoFit/>
          </a:bodyPr>
          <a:lstStyle/>
          <a:p>
            <a:pPr algn="ctr" defTabSz="749300" eaLnBrk="0" hangingPunct="0">
              <a:spcBef>
                <a:spcPct val="50000"/>
              </a:spcBef>
            </a:pPr>
            <a:r>
              <a:rPr lang="en-US" sz="3600" b="1" smtClean="0">
                <a:solidFill>
                  <a:schemeClr val="bg1"/>
                </a:solidFill>
              </a:rPr>
              <a:t>Experiments selected for the validation</a:t>
            </a:r>
            <a:endParaRPr lang="en-US" sz="3600" b="1">
              <a:solidFill>
                <a:schemeClr val="bg1"/>
              </a:solidFill>
            </a:endParaRPr>
          </a:p>
        </p:txBody>
      </p:sp>
      <p:graphicFrame>
        <p:nvGraphicFramePr>
          <p:cNvPr id="50" name="Tableau 49"/>
          <p:cNvGraphicFramePr>
            <a:graphicFrameLocks noGrp="1"/>
          </p:cNvGraphicFramePr>
          <p:nvPr/>
        </p:nvGraphicFramePr>
        <p:xfrm>
          <a:off x="10439333" y="13301001"/>
          <a:ext cx="9343294" cy="1051560"/>
        </p:xfrm>
        <a:graphic>
          <a:graphicData uri="http://schemas.openxmlformats.org/drawingml/2006/table">
            <a:tbl>
              <a:tblPr/>
              <a:tblGrid>
                <a:gridCol w="973575"/>
                <a:gridCol w="981605"/>
                <a:gridCol w="1285763"/>
                <a:gridCol w="1133685"/>
                <a:gridCol w="1161335"/>
                <a:gridCol w="1277277"/>
                <a:gridCol w="1371345"/>
                <a:gridCol w="1158709"/>
              </a:tblGrid>
              <a:tr h="289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Elasticity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Isotropic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Hardening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Kinematic</a:t>
                      </a: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Hardening</a:t>
                      </a:r>
                      <a:endParaRPr lang="en-US" sz="20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Anisotropy</a:t>
                      </a:r>
                      <a:endParaRPr lang="en-US" sz="20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E (</a:t>
                      </a:r>
                      <a:r>
                        <a:rPr lang="fr-BE" sz="200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ν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K (</a:t>
                      </a:r>
                      <a:r>
                        <a:rPr lang="fr-BE" sz="200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n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ε</a:t>
                      </a:r>
                      <a:r>
                        <a:rPr lang="fr-BE" sz="2000" baseline="-25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 </a:t>
                      </a: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BE" sz="200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fr-BE" sz="2000" baseline="-25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, r</a:t>
                      </a:r>
                      <a:r>
                        <a:rPr lang="fr-BE" sz="2000" baseline="-25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45, 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fr-BE" sz="2000" baseline="-25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90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kumimoji="0" lang="fr-B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BADC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Calibri"/>
                          <a:cs typeface="Times New Roman"/>
                        </a:rPr>
                        <a:t>×10</a:t>
                      </a:r>
                      <a:r>
                        <a:rPr kumimoji="0" lang="fr-BE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1BADC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0.35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US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0.245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0.02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latin typeface="Arial Narrow" pitchFamily="34" charset="0"/>
                          <a:ea typeface="Calibri"/>
                          <a:cs typeface="Times New Roman"/>
                        </a:rPr>
                        <a:t>92.04</a:t>
                      </a:r>
                      <a:endParaRPr lang="en-US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58.02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" name="Tableau 50"/>
          <p:cNvGraphicFramePr>
            <a:graphicFrameLocks noGrp="1"/>
          </p:cNvGraphicFramePr>
          <p:nvPr/>
        </p:nvGraphicFramePr>
        <p:xfrm>
          <a:off x="10460833" y="14766218"/>
          <a:ext cx="9321794" cy="1076960"/>
        </p:xfrm>
        <a:graphic>
          <a:graphicData uri="http://schemas.openxmlformats.org/drawingml/2006/table">
            <a:tbl>
              <a:tblPr/>
              <a:tblGrid>
                <a:gridCol w="824620"/>
                <a:gridCol w="732136"/>
                <a:gridCol w="816152"/>
                <a:gridCol w="992698"/>
                <a:gridCol w="992698"/>
                <a:gridCol w="992698"/>
                <a:gridCol w="992698"/>
                <a:gridCol w="992698"/>
                <a:gridCol w="992698"/>
                <a:gridCol w="992698"/>
              </a:tblGrid>
              <a:tr h="37592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GTN 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damage </a:t>
                      </a:r>
                      <a:r>
                        <a:rPr lang="fr-BE" sz="20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parameters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Nucleation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20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law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#1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2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i="1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fr-BE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i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fr-BE" sz="2000" baseline="-250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fr-BE" sz="2000" baseline="-25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(t=0)</a:t>
                      </a:r>
                      <a:endParaRPr lang="en-US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fr-BE" sz="2000" baseline="-25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(t=0)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fr-BE" sz="2000" baseline="-25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ε</a:t>
                      </a:r>
                      <a:r>
                        <a:rPr lang="fr-BE" sz="2000" baseline="-25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n0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A (mm</a:t>
                      </a:r>
                      <a:r>
                        <a:rPr lang="fr-BE" sz="2000" baseline="30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³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fr-BE" sz="2000" baseline="-25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fr-BE" sz="2000" i="1" baseline="30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(mm</a:t>
                      </a: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fr-BE" sz="2000" baseline="-250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H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2×10</a:t>
                      </a:r>
                      <a:r>
                        <a:rPr lang="fr-BE" sz="2000" baseline="30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-5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0.001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1.5</a:t>
                      </a:r>
                      <a:endParaRPr lang="fr-B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2.25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0.8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5000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0.0021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0.25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0.55</a:t>
                      </a:r>
                      <a:endParaRPr lang="en-US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2" name="Tableau 51"/>
          <p:cNvGraphicFramePr>
            <a:graphicFrameLocks noGrp="1"/>
          </p:cNvGraphicFramePr>
          <p:nvPr/>
        </p:nvGraphicFramePr>
        <p:xfrm>
          <a:off x="14945635" y="16289519"/>
          <a:ext cx="4836992" cy="1242060"/>
        </p:xfrm>
        <a:graphic>
          <a:graphicData uri="http://schemas.openxmlformats.org/drawingml/2006/table">
            <a:tbl>
              <a:tblPr/>
              <a:tblGrid>
                <a:gridCol w="1612040"/>
                <a:gridCol w="1612040"/>
                <a:gridCol w="1612912"/>
              </a:tblGrid>
              <a:tr h="4140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Nucleation law #2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B (mm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 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(mm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4500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1100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1300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4" name="Image 53"/>
          <p:cNvPicPr/>
          <p:nvPr/>
        </p:nvPicPr>
        <p:blipFill>
          <a:blip r:embed="rId9" cstate="print"/>
          <a:srcRect r="68529"/>
          <a:stretch>
            <a:fillRect/>
          </a:stretch>
        </p:blipFill>
        <p:spPr bwMode="auto">
          <a:xfrm>
            <a:off x="15279999" y="20152898"/>
            <a:ext cx="1478274" cy="430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 5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62281" y="20334040"/>
            <a:ext cx="3995676" cy="407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 5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665784" y="34781193"/>
            <a:ext cx="3531106" cy="3647517"/>
          </a:xfrm>
          <a:prstGeom prst="rect">
            <a:avLst/>
          </a:prstGeom>
          <a:noFill/>
        </p:spPr>
      </p:pic>
      <p:pic>
        <p:nvPicPr>
          <p:cNvPr id="57" name="Image 56" descr="fixed spatial volume.jpg"/>
          <p:cNvPicPr/>
          <p:nvPr/>
        </p:nvPicPr>
        <p:blipFill>
          <a:blip r:embed="rId12" cstate="print"/>
          <a:srcRect l="28125" t="11592" r="27979" b="11901"/>
          <a:stretch>
            <a:fillRect/>
          </a:stretch>
        </p:blipFill>
        <p:spPr>
          <a:xfrm>
            <a:off x="15606345" y="34740077"/>
            <a:ext cx="2779027" cy="3688634"/>
          </a:xfrm>
          <a:prstGeom prst="rect">
            <a:avLst/>
          </a:prstGeom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3"/>
          <a:srcRect l="18010" t="27990" r="60137" b="62560"/>
          <a:stretch>
            <a:fillRect/>
          </a:stretch>
        </p:blipFill>
        <p:spPr bwMode="auto">
          <a:xfrm>
            <a:off x="1608083" y="20577690"/>
            <a:ext cx="1669198" cy="45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4"/>
          <a:srcRect l="2953" t="40466" r="4523" b="39689"/>
          <a:stretch>
            <a:fillRect/>
          </a:stretch>
        </p:blipFill>
        <p:spPr bwMode="auto">
          <a:xfrm>
            <a:off x="1598777" y="23229781"/>
            <a:ext cx="7067349" cy="94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15"/>
          <a:srcRect l="18107" t="42440" r="61221" b="38660"/>
          <a:stretch>
            <a:fillRect/>
          </a:stretch>
        </p:blipFill>
        <p:spPr bwMode="auto">
          <a:xfrm>
            <a:off x="2356455" y="24369914"/>
            <a:ext cx="1578971" cy="90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16"/>
          <a:srcRect l="29550" t="32369" r="37794" b="59881"/>
          <a:stretch>
            <a:fillRect/>
          </a:stretch>
        </p:blipFill>
        <p:spPr bwMode="auto">
          <a:xfrm>
            <a:off x="1837831" y="26484499"/>
            <a:ext cx="2494402" cy="3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17"/>
          <a:srcRect l="22832" t="41495" r="29328" b="41495"/>
          <a:stretch>
            <a:fillRect/>
          </a:stretch>
        </p:blipFill>
        <p:spPr bwMode="auto">
          <a:xfrm>
            <a:off x="5385711" y="21560457"/>
            <a:ext cx="3654189" cy="8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18"/>
          <a:srcRect l="4523" t="42440" r="10429" b="34880"/>
          <a:stretch>
            <a:fillRect/>
          </a:stretch>
        </p:blipFill>
        <p:spPr bwMode="auto">
          <a:xfrm>
            <a:off x="3277281" y="32066880"/>
            <a:ext cx="6496336" cy="108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3"/>
          <p:cNvPicPr>
            <a:picLocks noChangeAspect="1" noChangeArrowheads="1"/>
          </p:cNvPicPr>
          <p:nvPr/>
        </p:nvPicPr>
        <p:blipFill>
          <a:blip r:embed="rId19"/>
          <a:srcRect l="21651" t="41495" r="29328" b="38660"/>
          <a:stretch>
            <a:fillRect/>
          </a:stretch>
        </p:blipFill>
        <p:spPr bwMode="auto">
          <a:xfrm>
            <a:off x="3277281" y="33811294"/>
            <a:ext cx="3744416" cy="94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3"/>
          <a:srcRect l="19122" t="73240" r="61388" b="15420"/>
          <a:stretch>
            <a:fillRect/>
          </a:stretch>
        </p:blipFill>
        <p:spPr bwMode="auto">
          <a:xfrm>
            <a:off x="4125583" y="20577690"/>
            <a:ext cx="1488743" cy="54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7"/>
          <p:cNvPicPr>
            <a:picLocks noChangeAspect="1" noChangeArrowheads="1"/>
          </p:cNvPicPr>
          <p:nvPr/>
        </p:nvPicPr>
        <p:blipFill>
          <a:blip r:embed="rId20"/>
          <a:srcRect l="29328" t="61340" r="45275" b="31100"/>
          <a:stretch>
            <a:fillRect/>
          </a:stretch>
        </p:blipFill>
        <p:spPr bwMode="auto">
          <a:xfrm>
            <a:off x="6836390" y="28926837"/>
            <a:ext cx="2350237" cy="43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8"/>
          <p:cNvPicPr>
            <a:picLocks noChangeAspect="1" noChangeArrowheads="1"/>
          </p:cNvPicPr>
          <p:nvPr/>
        </p:nvPicPr>
        <p:blipFill>
          <a:blip r:embed="rId21"/>
          <a:srcRect l="32872" t="28265" r="48228" b="55670"/>
          <a:stretch>
            <a:fillRect/>
          </a:stretch>
        </p:blipFill>
        <p:spPr bwMode="auto">
          <a:xfrm>
            <a:off x="1608083" y="28705186"/>
            <a:ext cx="1749014" cy="9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9"/>
          <p:cNvPicPr>
            <a:picLocks noChangeAspect="1" noChangeArrowheads="1"/>
          </p:cNvPicPr>
          <p:nvPr/>
        </p:nvPicPr>
        <p:blipFill>
          <a:blip r:embed="rId22"/>
          <a:srcRect l="11094" t="24250" r="26562" b="42500"/>
          <a:stretch>
            <a:fillRect/>
          </a:stretch>
        </p:blipFill>
        <p:spPr bwMode="auto">
          <a:xfrm>
            <a:off x="2131538" y="38574952"/>
            <a:ext cx="5769396" cy="192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0"/>
          <p:cNvPicPr>
            <a:picLocks noChangeAspect="1" noChangeArrowheads="1"/>
          </p:cNvPicPr>
          <p:nvPr/>
        </p:nvPicPr>
        <p:blipFill>
          <a:blip r:embed="rId23"/>
          <a:srcRect l="26375" t="21450" r="43503" b="62285"/>
          <a:stretch>
            <a:fillRect/>
          </a:stretch>
        </p:blipFill>
        <p:spPr bwMode="auto">
          <a:xfrm>
            <a:off x="3150728" y="40748030"/>
            <a:ext cx="2787490" cy="9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1"/>
          <p:cNvPicPr>
            <a:picLocks noChangeAspect="1" noChangeArrowheads="1"/>
          </p:cNvPicPr>
          <p:nvPr/>
        </p:nvPicPr>
        <p:blipFill>
          <a:blip r:embed="rId24"/>
          <a:srcRect l="15154" t="31100" r="50000" b="49055"/>
          <a:stretch>
            <a:fillRect/>
          </a:stretch>
        </p:blipFill>
        <p:spPr bwMode="auto">
          <a:xfrm>
            <a:off x="13640487" y="40525392"/>
            <a:ext cx="2634939" cy="93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0"/>
          <p:cNvPicPr>
            <a:picLocks noChangeAspect="1" noChangeArrowheads="1"/>
          </p:cNvPicPr>
          <p:nvPr/>
        </p:nvPicPr>
        <p:blipFill>
          <a:blip r:embed="rId23"/>
          <a:srcRect l="29260" t="80130" r="45934" b="11365"/>
          <a:stretch>
            <a:fillRect/>
          </a:stretch>
        </p:blipFill>
        <p:spPr bwMode="auto">
          <a:xfrm>
            <a:off x="6829267" y="40993233"/>
            <a:ext cx="2295580" cy="49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8"/>
          <p:cNvPicPr>
            <a:picLocks noChangeAspect="1" noChangeArrowheads="1"/>
          </p:cNvPicPr>
          <p:nvPr/>
        </p:nvPicPr>
        <p:blipFill>
          <a:blip r:embed="rId21"/>
          <a:srcRect l="36347" t="72570" r="51841" b="19870"/>
          <a:stretch>
            <a:fillRect/>
          </a:stretch>
        </p:blipFill>
        <p:spPr bwMode="auto">
          <a:xfrm>
            <a:off x="4585571" y="28926837"/>
            <a:ext cx="1093133" cy="43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 Box 523"/>
          <p:cNvSpPr txBox="1">
            <a:spLocks noChangeArrowheads="1"/>
          </p:cNvSpPr>
          <p:nvPr/>
        </p:nvSpPr>
        <p:spPr bwMode="auto">
          <a:xfrm>
            <a:off x="659606" y="19785632"/>
            <a:ext cx="9320212" cy="5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72000" rIns="374995" bIns="72000">
            <a:spAutoFit/>
          </a:bodyPr>
          <a:lstStyle/>
          <a:p>
            <a:pPr defTabSz="3600450"/>
            <a:r>
              <a:rPr lang="en-US" altLang="ja-JP" sz="2600" b="1" smtClean="0">
                <a:solidFill>
                  <a:schemeClr val="tx2"/>
                </a:solidFill>
              </a:rPr>
              <a:t>Elasto-plasticity, Hill’48 anisotropy: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83" name="Text Box 523"/>
          <p:cNvSpPr txBox="1">
            <a:spLocks noChangeArrowheads="1"/>
          </p:cNvSpPr>
          <p:nvPr/>
        </p:nvSpPr>
        <p:spPr bwMode="auto">
          <a:xfrm>
            <a:off x="659606" y="25633982"/>
            <a:ext cx="9320212" cy="5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72000" rIns="374995" bIns="72000">
            <a:spAutoFit/>
          </a:bodyPr>
          <a:lstStyle/>
          <a:p>
            <a:pPr defTabSz="3600450"/>
            <a:r>
              <a:rPr lang="en-US" altLang="ja-JP" sz="2600" b="1" smtClean="0">
                <a:solidFill>
                  <a:schemeClr val="tx2"/>
                </a:solidFill>
              </a:rPr>
              <a:t>Combined isotropic-kinematic hardening:</a:t>
            </a:r>
            <a:endParaRPr lang="en-US" sz="2600" b="1">
              <a:solidFill>
                <a:schemeClr val="tx2"/>
              </a:solidFill>
            </a:endParaRPr>
          </a:p>
        </p:txBody>
      </p:sp>
      <p:pic>
        <p:nvPicPr>
          <p:cNvPr id="84" name="Picture 22"/>
          <p:cNvPicPr>
            <a:picLocks noChangeAspect="1" noChangeArrowheads="1"/>
          </p:cNvPicPr>
          <p:nvPr/>
        </p:nvPicPr>
        <p:blipFill>
          <a:blip r:embed="rId25"/>
          <a:srcRect l="54134" t="34880" r="18697" b="50000"/>
          <a:stretch>
            <a:fillRect/>
          </a:stretch>
        </p:blipFill>
        <p:spPr bwMode="auto">
          <a:xfrm>
            <a:off x="1494544" y="21337157"/>
            <a:ext cx="33123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2"/>
          <p:cNvPicPr>
            <a:picLocks noChangeAspect="1" noChangeArrowheads="1"/>
          </p:cNvPicPr>
          <p:nvPr/>
        </p:nvPicPr>
        <p:blipFill>
          <a:blip r:embed="rId25"/>
          <a:srcRect l="60562" t="53670" r="24672" b="40660"/>
          <a:stretch>
            <a:fillRect/>
          </a:stretch>
        </p:blipFill>
        <p:spPr bwMode="auto">
          <a:xfrm>
            <a:off x="6836390" y="20610425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 Box 523"/>
          <p:cNvSpPr txBox="1">
            <a:spLocks noChangeArrowheads="1"/>
          </p:cNvSpPr>
          <p:nvPr/>
        </p:nvSpPr>
        <p:spPr bwMode="auto">
          <a:xfrm>
            <a:off x="659606" y="28128218"/>
            <a:ext cx="9320212" cy="5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72000" rIns="374995" bIns="72000">
            <a:spAutoFit/>
          </a:bodyPr>
          <a:lstStyle/>
          <a:p>
            <a:pPr defTabSz="3600450"/>
            <a:r>
              <a:rPr lang="en-US" altLang="ja-JP" sz="2600" b="1" dirty="0" smtClean="0">
                <a:solidFill>
                  <a:schemeClr val="tx2"/>
                </a:solidFill>
              </a:rPr>
              <a:t>Physically-based void nucleation and growth: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65283" y="29871665"/>
            <a:ext cx="2992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solidFill>
                  <a:schemeClr val="tx2"/>
                </a:solidFill>
              </a:rPr>
              <a:t>plastic </a:t>
            </a:r>
            <a:r>
              <a:rPr lang="en-US" smtClean="0">
                <a:solidFill>
                  <a:schemeClr val="tx2"/>
                </a:solidFill>
              </a:rPr>
              <a:t>incompressibility of metal matrix</a:t>
            </a: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511581" y="29871665"/>
            <a:ext cx="2376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solidFill>
                  <a:schemeClr val="tx2"/>
                </a:solidFill>
              </a:rPr>
              <a:t>number of voids in reference volume</a:t>
            </a: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226690" y="29871665"/>
            <a:ext cx="1496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solidFill>
                  <a:schemeClr val="tx2"/>
                </a:solidFill>
              </a:rPr>
              <a:t>average void radius</a:t>
            </a:r>
            <a:endParaRPr lang="en-US"/>
          </a:p>
        </p:txBody>
      </p:sp>
      <p:cxnSp>
        <p:nvCxnSpPr>
          <p:cNvPr id="90" name="Connecteur droit avec flèche 89"/>
          <p:cNvCxnSpPr/>
          <p:nvPr/>
        </p:nvCxnSpPr>
        <p:spPr bwMode="auto">
          <a:xfrm rot="5400000" flipH="1" flipV="1">
            <a:off x="4296868" y="29470328"/>
            <a:ext cx="436702" cy="365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Connecteur droit avec flèche 90"/>
          <p:cNvCxnSpPr/>
          <p:nvPr/>
        </p:nvCxnSpPr>
        <p:spPr bwMode="auto">
          <a:xfrm rot="5400000" flipH="1" flipV="1">
            <a:off x="7177442" y="29470327"/>
            <a:ext cx="436702" cy="365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Connecteur droit avec flèche 91"/>
          <p:cNvCxnSpPr>
            <a:stCxn id="89" idx="0"/>
          </p:cNvCxnSpPr>
          <p:nvPr/>
        </p:nvCxnSpPr>
        <p:spPr bwMode="auto">
          <a:xfrm rot="16200000" flipV="1">
            <a:off x="8713662" y="29610507"/>
            <a:ext cx="436702" cy="85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 Box 523"/>
          <p:cNvSpPr txBox="1">
            <a:spLocks noChangeArrowheads="1"/>
          </p:cNvSpPr>
          <p:nvPr/>
        </p:nvSpPr>
        <p:spPr bwMode="auto">
          <a:xfrm>
            <a:off x="659606" y="30929882"/>
            <a:ext cx="9320212" cy="5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72000" rIns="374995" bIns="72000">
            <a:spAutoFit/>
          </a:bodyPr>
          <a:lstStyle/>
          <a:p>
            <a:pPr defTabSz="3600450">
              <a:buFont typeface="Arial" pitchFamily="34" charset="0"/>
              <a:buChar char="•"/>
            </a:pPr>
            <a:r>
              <a:rPr lang="en-US" altLang="ja-JP" sz="2600" smtClean="0">
                <a:solidFill>
                  <a:schemeClr val="tx2"/>
                </a:solidFill>
              </a:rPr>
              <a:t> Physically-inspired evolution of the numerical void density N :</a:t>
            </a:r>
            <a:endParaRPr lang="en-US" sz="2600">
              <a:solidFill>
                <a:schemeClr val="tx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93783" y="31605215"/>
            <a:ext cx="3791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>
                <a:solidFill>
                  <a:schemeClr val="tx2"/>
                </a:solidFill>
              </a:rPr>
              <a:t>Law #1, [</a:t>
            </a:r>
            <a:r>
              <a:rPr lang="en-US" altLang="ja-JP" i="1" dirty="0" err="1" smtClean="0">
                <a:solidFill>
                  <a:schemeClr val="tx2"/>
                </a:solidFill>
              </a:rPr>
              <a:t>Bouaziz</a:t>
            </a:r>
            <a:r>
              <a:rPr lang="en-US" altLang="ja-JP" i="1" dirty="0" smtClean="0">
                <a:solidFill>
                  <a:schemeClr val="tx2"/>
                </a:solidFill>
              </a:rPr>
              <a:t> et al., 2008]</a:t>
            </a:r>
            <a:endParaRPr lang="en-US" i="1" dirty="0"/>
          </a:p>
        </p:txBody>
      </p:sp>
      <p:sp>
        <p:nvSpPr>
          <p:cNvPr id="95" name="Rectangle 94"/>
          <p:cNvSpPr/>
          <p:nvPr/>
        </p:nvSpPr>
        <p:spPr>
          <a:xfrm>
            <a:off x="1712833" y="33129215"/>
            <a:ext cx="3791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>
                <a:solidFill>
                  <a:schemeClr val="tx2"/>
                </a:solidFill>
              </a:rPr>
              <a:t>Law #2, [</a:t>
            </a:r>
            <a:r>
              <a:rPr lang="en-US" altLang="ja-JP" i="1" dirty="0" err="1" smtClean="0">
                <a:solidFill>
                  <a:schemeClr val="tx2"/>
                </a:solidFill>
              </a:rPr>
              <a:t>Landron</a:t>
            </a:r>
            <a:r>
              <a:rPr lang="en-US" altLang="ja-JP" i="1" dirty="0" smtClean="0">
                <a:solidFill>
                  <a:schemeClr val="tx2"/>
                </a:solidFill>
              </a:rPr>
              <a:t>, 2011]</a:t>
            </a:r>
            <a:endParaRPr lang="en-US" i="1" dirty="0"/>
          </a:p>
        </p:txBody>
      </p:sp>
      <p:sp>
        <p:nvSpPr>
          <p:cNvPr id="96" name="Text Box 523"/>
          <p:cNvSpPr txBox="1">
            <a:spLocks noChangeArrowheads="1"/>
          </p:cNvSpPr>
          <p:nvPr/>
        </p:nvSpPr>
        <p:spPr bwMode="auto">
          <a:xfrm>
            <a:off x="659606" y="34873232"/>
            <a:ext cx="9320212" cy="5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72000" rIns="374995" bIns="72000">
            <a:spAutoFit/>
          </a:bodyPr>
          <a:lstStyle/>
          <a:p>
            <a:pPr defTabSz="3600450">
              <a:buFont typeface="Arial" pitchFamily="34" charset="0"/>
              <a:buChar char="•"/>
            </a:pPr>
            <a:r>
              <a:rPr lang="en-US" altLang="ja-JP" sz="2600" dirty="0" smtClean="0">
                <a:solidFill>
                  <a:schemeClr val="tx2"/>
                </a:solidFill>
              </a:rPr>
              <a:t> Physically-inspired evolution of R </a:t>
            </a:r>
            <a:r>
              <a:rPr lang="en-US" altLang="ja-JP" sz="2600" i="1" dirty="0" smtClean="0">
                <a:solidFill>
                  <a:schemeClr val="tx2"/>
                </a:solidFill>
              </a:rPr>
              <a:t>[</a:t>
            </a:r>
            <a:r>
              <a:rPr lang="en-US" altLang="ja-JP" sz="2600" i="1" dirty="0" err="1" smtClean="0">
                <a:solidFill>
                  <a:schemeClr val="tx2"/>
                </a:solidFill>
              </a:rPr>
              <a:t>Bouaziz</a:t>
            </a:r>
            <a:r>
              <a:rPr lang="en-US" altLang="ja-JP" sz="2600" i="1" dirty="0" smtClean="0">
                <a:solidFill>
                  <a:schemeClr val="tx2"/>
                </a:solidFill>
              </a:rPr>
              <a:t> et al., 2008]</a:t>
            </a:r>
            <a:r>
              <a:rPr lang="en-US" altLang="ja-JP" sz="2600" dirty="0" smtClean="0">
                <a:solidFill>
                  <a:schemeClr val="tx2"/>
                </a:solidFill>
              </a:rPr>
              <a:t>: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97" name="Picture 14"/>
          <p:cNvPicPr>
            <a:picLocks noChangeAspect="1" noChangeArrowheads="1"/>
          </p:cNvPicPr>
          <p:nvPr/>
        </p:nvPicPr>
        <p:blipFill>
          <a:blip r:embed="rId26"/>
          <a:srcRect l="2751" t="24485" r="2160" b="55670"/>
          <a:stretch>
            <a:fillRect/>
          </a:stretch>
        </p:blipFill>
        <p:spPr bwMode="auto">
          <a:xfrm>
            <a:off x="923224" y="35515000"/>
            <a:ext cx="8799725" cy="11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5"/>
          <p:cNvPicPr>
            <a:picLocks noChangeAspect="1" noChangeArrowheads="1"/>
          </p:cNvPicPr>
          <p:nvPr/>
        </p:nvPicPr>
        <p:blipFill>
          <a:blip r:embed="rId27"/>
          <a:srcRect l="20469" t="41495" r="35235" b="48110"/>
          <a:stretch>
            <a:fillRect/>
          </a:stretch>
        </p:blipFill>
        <p:spPr bwMode="auto">
          <a:xfrm>
            <a:off x="3273461" y="36955160"/>
            <a:ext cx="4099251" cy="60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 Box 523"/>
          <p:cNvSpPr txBox="1">
            <a:spLocks noChangeArrowheads="1"/>
          </p:cNvSpPr>
          <p:nvPr/>
        </p:nvSpPr>
        <p:spPr bwMode="auto">
          <a:xfrm>
            <a:off x="619502" y="37788821"/>
            <a:ext cx="9320212" cy="5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72000" rIns="374995" bIns="72000">
            <a:spAutoFit/>
          </a:bodyPr>
          <a:lstStyle/>
          <a:p>
            <a:pPr defTabSz="3600450"/>
            <a:r>
              <a:rPr lang="en-US" altLang="ja-JP" sz="2600" b="1" smtClean="0">
                <a:solidFill>
                  <a:schemeClr val="tx2"/>
                </a:solidFill>
              </a:rPr>
              <a:t>Phenomenological coalescence modeling (optional):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100" name="Text Box 523"/>
          <p:cNvSpPr txBox="1">
            <a:spLocks noChangeArrowheads="1"/>
          </p:cNvSpPr>
          <p:nvPr/>
        </p:nvSpPr>
        <p:spPr bwMode="auto">
          <a:xfrm>
            <a:off x="10450050" y="9100147"/>
            <a:ext cx="9320212" cy="235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4995" tIns="374995" rIns="374995" bIns="374995">
            <a:spAutoFit/>
          </a:bodyPr>
          <a:lstStyle/>
          <a:p>
            <a:pPr defTabSz="3600450"/>
            <a:r>
              <a:rPr lang="en-US" altLang="ja-JP" sz="2600" dirty="0" smtClean="0">
                <a:solidFill>
                  <a:schemeClr val="tx2"/>
                </a:solidFill>
              </a:rPr>
              <a:t>Experiments used for the material parameter identification: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tensile tests along RD, TD, DD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monotonic and reverse shear tests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X-ray tomography </a:t>
            </a:r>
            <a:r>
              <a:rPr lang="en-US" sz="2600" dirty="0" smtClean="0">
                <a:solidFill>
                  <a:schemeClr val="tx2"/>
                </a:solidFill>
              </a:rPr>
              <a:t>measurements on in-situ tensile test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5125086" y="11604740"/>
            <a:ext cx="2992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i="1" smtClean="0">
                <a:solidFill>
                  <a:schemeClr val="tx2"/>
                </a:solidFill>
              </a:rPr>
              <a:t>identification of</a:t>
            </a:r>
          </a:p>
          <a:p>
            <a:pPr algn="ctr"/>
            <a:r>
              <a:rPr lang="en-US" altLang="ja-JP" i="1" smtClean="0">
                <a:solidFill>
                  <a:schemeClr val="tx2"/>
                </a:solidFill>
              </a:rPr>
              <a:t>damage-related</a:t>
            </a:r>
          </a:p>
          <a:p>
            <a:pPr algn="ctr"/>
            <a:r>
              <a:rPr lang="en-US" altLang="ja-JP" i="1" smtClean="0">
                <a:solidFill>
                  <a:schemeClr val="tx2"/>
                </a:solidFill>
              </a:rPr>
              <a:t>parameters</a:t>
            </a:r>
            <a:endParaRPr lang="en-US" i="1"/>
          </a:p>
        </p:txBody>
      </p:sp>
      <p:cxnSp>
        <p:nvCxnSpPr>
          <p:cNvPr id="102" name="Connecteur droit avec flèche 101"/>
          <p:cNvCxnSpPr/>
          <p:nvPr/>
        </p:nvCxnSpPr>
        <p:spPr bwMode="auto">
          <a:xfrm rot="10800000">
            <a:off x="15342212" y="11168039"/>
            <a:ext cx="670737" cy="436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10491797" y="19262416"/>
            <a:ext cx="92733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3600450"/>
            <a:r>
              <a:rPr lang="en-US" sz="2600" b="1" smtClean="0">
                <a:solidFill>
                  <a:schemeClr val="tx2"/>
                </a:solidFill>
              </a:rPr>
              <a:t>X-ray tomography </a:t>
            </a:r>
            <a:r>
              <a:rPr lang="en-US" sz="2600" smtClean="0">
                <a:solidFill>
                  <a:schemeClr val="tx2"/>
                </a:solidFill>
              </a:rPr>
              <a:t>measurements on in-situ </a:t>
            </a:r>
            <a:r>
              <a:rPr lang="en-US" sz="2600" b="1" smtClean="0">
                <a:solidFill>
                  <a:schemeClr val="tx2"/>
                </a:solidFill>
              </a:rPr>
              <a:t>notched</a:t>
            </a:r>
            <a:r>
              <a:rPr lang="en-US" sz="2600" smtClean="0">
                <a:solidFill>
                  <a:schemeClr val="tx2"/>
                </a:solidFill>
              </a:rPr>
              <a:t> tensile test</a:t>
            </a:r>
            <a:endParaRPr lang="en-US" sz="2600">
              <a:solidFill>
                <a:schemeClr val="tx2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962281" y="19679841"/>
            <a:ext cx="2992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smtClean="0">
                <a:solidFill>
                  <a:schemeClr val="tx2"/>
                </a:solidFill>
              </a:rPr>
              <a:t>[Landron, 2012]</a:t>
            </a:r>
            <a:endParaRPr lang="en-US" i="1"/>
          </a:p>
        </p:txBody>
      </p:sp>
      <p:sp>
        <p:nvSpPr>
          <p:cNvPr id="106" name="Rectangle 105"/>
          <p:cNvSpPr/>
          <p:nvPr/>
        </p:nvSpPr>
        <p:spPr>
          <a:xfrm>
            <a:off x="10439332" y="32004026"/>
            <a:ext cx="92733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3600450"/>
            <a:r>
              <a:rPr lang="en-US" sz="2600" dirty="0" smtClean="0">
                <a:solidFill>
                  <a:schemeClr val="tx2"/>
                </a:solidFill>
              </a:rPr>
              <a:t>Experimentally measured quantities available (time evolutions):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tensile load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radius of minimum cross-section (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en-US" sz="2600" dirty="0" smtClean="0">
                <a:solidFill>
                  <a:schemeClr val="tx2"/>
                </a:solidFill>
              </a:rPr>
              <a:t>)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radius of the notch (</a:t>
            </a:r>
            <a:r>
              <a:rPr lang="en-US" sz="2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notch</a:t>
            </a:r>
            <a:r>
              <a:rPr lang="en-US" sz="2600" dirty="0" smtClean="0">
                <a:solidFill>
                  <a:schemeClr val="tx2"/>
                </a:solidFill>
              </a:rPr>
              <a:t>)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number of voids in a reference volume at the centre of the specimen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average radius of the voids in the reference volume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0491798" y="38974426"/>
            <a:ext cx="92733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3600450"/>
            <a:r>
              <a:rPr lang="en-US" sz="2600" smtClean="0">
                <a:solidFill>
                  <a:schemeClr val="tx2"/>
                </a:solidFill>
              </a:rPr>
              <a:t>Post-treatment of numerical results for confrontation to experiments: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smtClean="0">
                <a:solidFill>
                  <a:schemeClr val="tx2"/>
                </a:solidFill>
              </a:rPr>
              <a:t> average values over a pre-defined fixed volume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smtClean="0">
                <a:solidFill>
                  <a:schemeClr val="tx2"/>
                </a:solidFill>
              </a:rPr>
              <a:t> average values over the central cross-section</a:t>
            </a:r>
            <a:endParaRPr lang="en-US" sz="2600">
              <a:solidFill>
                <a:schemeClr val="tx2"/>
              </a:solidFill>
            </a:endParaRPr>
          </a:p>
        </p:txBody>
      </p:sp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28"/>
          <a:srcRect l="35503" t="33069" r="32622" b="58931"/>
          <a:stretch>
            <a:fillRect/>
          </a:stretch>
        </p:blipFill>
        <p:spPr bwMode="auto">
          <a:xfrm>
            <a:off x="4914140" y="24563841"/>
            <a:ext cx="2986794" cy="4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Text Box 523"/>
          <p:cNvSpPr txBox="1">
            <a:spLocks noChangeArrowheads="1"/>
          </p:cNvSpPr>
          <p:nvPr/>
        </p:nvSpPr>
        <p:spPr bwMode="auto">
          <a:xfrm>
            <a:off x="648230" y="22558448"/>
            <a:ext cx="9320212" cy="5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72000" rIns="374995" bIns="72000">
            <a:spAutoFit/>
          </a:bodyPr>
          <a:lstStyle/>
          <a:p>
            <a:pPr defTabSz="3600450"/>
            <a:r>
              <a:rPr lang="en-US" altLang="ja-JP" sz="2600" b="1" smtClean="0">
                <a:solidFill>
                  <a:schemeClr val="tx2"/>
                </a:solidFill>
              </a:rPr>
              <a:t>GTN, normality rule:</a:t>
            </a:r>
            <a:endParaRPr lang="en-US" sz="2600" b="1">
              <a:solidFill>
                <a:schemeClr val="tx2"/>
              </a:solidFill>
            </a:endParaRPr>
          </a:p>
        </p:txBody>
      </p:sp>
      <p:pic>
        <p:nvPicPr>
          <p:cNvPr id="114" name="Picture 7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139792" y="11167825"/>
            <a:ext cx="3409008" cy="21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ectangle 114"/>
          <p:cNvSpPr/>
          <p:nvPr/>
        </p:nvSpPr>
        <p:spPr>
          <a:xfrm>
            <a:off x="1042438" y="13358946"/>
            <a:ext cx="296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smtClean="0">
                <a:solidFill>
                  <a:schemeClr val="tx2"/>
                </a:solidFill>
              </a:rPr>
              <a:t>[Landron et al., 2010, Scripta Mat]</a:t>
            </a:r>
            <a:endParaRPr lang="en-US" i="1"/>
          </a:p>
        </p:txBody>
      </p:sp>
      <p:sp>
        <p:nvSpPr>
          <p:cNvPr id="117" name="Rectangle 116"/>
          <p:cNvSpPr/>
          <p:nvPr/>
        </p:nvSpPr>
        <p:spPr>
          <a:xfrm>
            <a:off x="7180208" y="8881595"/>
            <a:ext cx="2497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i="1" smtClean="0">
                <a:solidFill>
                  <a:schemeClr val="tx2"/>
                </a:solidFill>
              </a:rPr>
              <a:t>[Maire et al., 2008, Acta Mat]</a:t>
            </a:r>
            <a:endParaRPr lang="en-US" i="1"/>
          </a:p>
        </p:txBody>
      </p:sp>
      <p:sp>
        <p:nvSpPr>
          <p:cNvPr id="118" name="Text Box 523"/>
          <p:cNvSpPr txBox="1">
            <a:spLocks noChangeArrowheads="1"/>
          </p:cNvSpPr>
          <p:nvPr/>
        </p:nvSpPr>
        <p:spPr bwMode="auto">
          <a:xfrm>
            <a:off x="667627" y="8882261"/>
            <a:ext cx="6489918" cy="19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374995" rIns="374995" bIns="374995">
            <a:spAutoFit/>
          </a:bodyPr>
          <a:lstStyle/>
          <a:p>
            <a:pPr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Damage (voids) is experimentally observed</a:t>
            </a:r>
          </a:p>
          <a:p>
            <a:pPr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In DP steels, damage seem related to the presence of a hard phase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260819" y="12577160"/>
            <a:ext cx="168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smtClean="0">
                <a:solidFill>
                  <a:schemeClr val="tx2"/>
                </a:solidFill>
              </a:rPr>
              <a:t>ferrite</a:t>
            </a:r>
            <a:endParaRPr lang="en-US" i="1"/>
          </a:p>
        </p:txBody>
      </p:sp>
      <p:cxnSp>
        <p:nvCxnSpPr>
          <p:cNvPr id="120" name="Connecteur droit avec flèche 119"/>
          <p:cNvCxnSpPr/>
          <p:nvPr/>
        </p:nvCxnSpPr>
        <p:spPr bwMode="auto">
          <a:xfrm rot="10800000">
            <a:off x="4362838" y="12136542"/>
            <a:ext cx="894964" cy="638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1" name="Rectangle 120"/>
          <p:cNvSpPr/>
          <p:nvPr/>
        </p:nvSpPr>
        <p:spPr>
          <a:xfrm>
            <a:off x="5244778" y="12898001"/>
            <a:ext cx="168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smtClean="0">
                <a:solidFill>
                  <a:schemeClr val="tx2"/>
                </a:solidFill>
              </a:rPr>
              <a:t>martensite</a:t>
            </a:r>
            <a:endParaRPr lang="en-US" i="1"/>
          </a:p>
        </p:txBody>
      </p:sp>
      <p:cxnSp>
        <p:nvCxnSpPr>
          <p:cNvPr id="122" name="Connecteur droit avec flèche 121"/>
          <p:cNvCxnSpPr/>
          <p:nvPr/>
        </p:nvCxnSpPr>
        <p:spPr bwMode="auto">
          <a:xfrm rot="10800000">
            <a:off x="4241007" y="12310009"/>
            <a:ext cx="1000755" cy="785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" name="Rectangle 122"/>
          <p:cNvSpPr/>
          <p:nvPr/>
        </p:nvSpPr>
        <p:spPr>
          <a:xfrm>
            <a:off x="5244778" y="13234883"/>
            <a:ext cx="168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smtClean="0">
                <a:solidFill>
                  <a:schemeClr val="tx2"/>
                </a:solidFill>
              </a:rPr>
              <a:t>void</a:t>
            </a:r>
            <a:endParaRPr lang="en-US" i="1"/>
          </a:p>
        </p:txBody>
      </p:sp>
      <p:cxnSp>
        <p:nvCxnSpPr>
          <p:cNvPr id="124" name="Connecteur droit avec flèche 123"/>
          <p:cNvCxnSpPr/>
          <p:nvPr/>
        </p:nvCxnSpPr>
        <p:spPr bwMode="auto">
          <a:xfrm rot="10800000">
            <a:off x="4317207" y="12919609"/>
            <a:ext cx="924555" cy="5131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Text Box 523"/>
          <p:cNvSpPr txBox="1">
            <a:spLocks noChangeArrowheads="1"/>
          </p:cNvSpPr>
          <p:nvPr/>
        </p:nvSpPr>
        <p:spPr bwMode="auto">
          <a:xfrm>
            <a:off x="648230" y="14242807"/>
            <a:ext cx="9320212" cy="19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374995" rIns="374995" bIns="374995">
            <a:spAutoFit/>
          </a:bodyPr>
          <a:lstStyle/>
          <a:p>
            <a:pPr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X-Ray tomography recently allowed for more physical analyses: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Physically-based scalar models of nucleation and growth</a:t>
            </a:r>
          </a:p>
          <a:p>
            <a:pPr lvl="1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Experimental porosity measurement for damage model validation</a:t>
            </a:r>
          </a:p>
        </p:txBody>
      </p:sp>
      <p:sp>
        <p:nvSpPr>
          <p:cNvPr id="126" name="Text Box 523"/>
          <p:cNvSpPr txBox="1">
            <a:spLocks noChangeArrowheads="1"/>
          </p:cNvSpPr>
          <p:nvPr/>
        </p:nvSpPr>
        <p:spPr bwMode="auto">
          <a:xfrm>
            <a:off x="667628" y="16160141"/>
            <a:ext cx="9320212" cy="25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72000" rIns="374995" bIns="72000">
            <a:spAutoFit/>
          </a:bodyPr>
          <a:lstStyle/>
          <a:p>
            <a:pPr defTabSz="3600450"/>
            <a:r>
              <a:rPr lang="en-US" sz="2600" b="1" dirty="0" smtClean="0">
                <a:solidFill>
                  <a:schemeClr val="tx2"/>
                </a:solidFill>
              </a:rPr>
              <a:t>Objectives of this work :</a:t>
            </a:r>
          </a:p>
          <a:p>
            <a:pPr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implement an advanced GTN model in </a:t>
            </a:r>
            <a:r>
              <a:rPr lang="en-US" sz="2600" dirty="0" err="1" smtClean="0">
                <a:solidFill>
                  <a:schemeClr val="tx2"/>
                </a:solidFill>
              </a:rPr>
              <a:t>Abaqus</a:t>
            </a:r>
            <a:r>
              <a:rPr lang="en-US" sz="2600" dirty="0" smtClean="0">
                <a:solidFill>
                  <a:schemeClr val="tx2"/>
                </a:solidFill>
              </a:rPr>
              <a:t>/Explicit, based on the previous work of Ben </a:t>
            </a:r>
            <a:r>
              <a:rPr lang="en-US" sz="2600" dirty="0" err="1" smtClean="0">
                <a:solidFill>
                  <a:schemeClr val="tx2"/>
                </a:solidFill>
              </a:rPr>
              <a:t>Bettaieb</a:t>
            </a:r>
            <a:r>
              <a:rPr lang="en-US" sz="2600" dirty="0" smtClean="0">
                <a:solidFill>
                  <a:schemeClr val="tx2"/>
                </a:solidFill>
              </a:rPr>
              <a:t> et al. </a:t>
            </a:r>
            <a:r>
              <a:rPr lang="en-US" sz="2600" i="1" dirty="0" smtClean="0">
                <a:solidFill>
                  <a:schemeClr val="tx2"/>
                </a:solidFill>
              </a:rPr>
              <a:t>[2010, 2012]</a:t>
            </a:r>
          </a:p>
          <a:p>
            <a:pPr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enrich this model with physically-based nucleation / growth models</a:t>
            </a:r>
          </a:p>
          <a:p>
            <a:pPr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validate the model with X-Ray tomography data</a:t>
            </a:r>
          </a:p>
          <a:p>
            <a:pPr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apply the model to sheet forming problems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128" name="Image 127"/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0895696" y="26245914"/>
            <a:ext cx="4231133" cy="5103580"/>
          </a:xfrm>
          <a:prstGeom prst="rect">
            <a:avLst/>
          </a:prstGeom>
          <a:noFill/>
        </p:spPr>
      </p:pic>
      <p:pic>
        <p:nvPicPr>
          <p:cNvPr id="129" name="Image 128"/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159331" y="26228843"/>
            <a:ext cx="4109107" cy="5101601"/>
          </a:xfrm>
          <a:prstGeom prst="rect">
            <a:avLst/>
          </a:prstGeom>
          <a:noFill/>
        </p:spPr>
      </p:pic>
      <p:pic>
        <p:nvPicPr>
          <p:cNvPr id="130" name="Picture 8"/>
          <p:cNvPicPr>
            <a:picLocks noChangeAspect="1" noChangeArrowheads="1"/>
          </p:cNvPicPr>
          <p:nvPr/>
        </p:nvPicPr>
        <p:blipFill>
          <a:blip r:embed="rId32"/>
          <a:srcRect l="49964"/>
          <a:stretch>
            <a:fillRect/>
          </a:stretch>
        </p:blipFill>
        <p:spPr bwMode="auto">
          <a:xfrm>
            <a:off x="7248902" y="9841976"/>
            <a:ext cx="2324546" cy="391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Rectangle 130"/>
          <p:cNvSpPr/>
          <p:nvPr/>
        </p:nvSpPr>
        <p:spPr>
          <a:xfrm>
            <a:off x="11371182" y="24319353"/>
            <a:ext cx="2992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i="1" smtClean="0">
                <a:solidFill>
                  <a:schemeClr val="tx2"/>
                </a:solidFill>
              </a:rPr>
              <a:t>experimental set-up</a:t>
            </a:r>
            <a:endParaRPr lang="en-US" i="1"/>
          </a:p>
        </p:txBody>
      </p:sp>
      <p:sp>
        <p:nvSpPr>
          <p:cNvPr id="132" name="Rectangle 131"/>
          <p:cNvSpPr/>
          <p:nvPr/>
        </p:nvSpPr>
        <p:spPr>
          <a:xfrm>
            <a:off x="15396107" y="24319353"/>
            <a:ext cx="1054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smtClean="0">
                <a:solidFill>
                  <a:schemeClr val="tx2"/>
                </a:solidFill>
              </a:rPr>
              <a:t>sample</a:t>
            </a:r>
            <a:endParaRPr lang="en-US" i="1"/>
          </a:p>
        </p:txBody>
      </p:sp>
      <p:sp>
        <p:nvSpPr>
          <p:cNvPr id="133" name="Rectangle 132"/>
          <p:cNvSpPr/>
          <p:nvPr/>
        </p:nvSpPr>
        <p:spPr>
          <a:xfrm>
            <a:off x="17843731" y="24302551"/>
            <a:ext cx="148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smtClean="0">
                <a:solidFill>
                  <a:schemeClr val="tx2"/>
                </a:solidFill>
              </a:rPr>
              <a:t>proposed 2D mesh</a:t>
            </a:r>
            <a:endParaRPr lang="en-US" i="1"/>
          </a:p>
        </p:txBody>
      </p:sp>
      <p:grpSp>
        <p:nvGrpSpPr>
          <p:cNvPr id="135" name="Groupe 134"/>
          <p:cNvGrpSpPr/>
          <p:nvPr/>
        </p:nvGrpSpPr>
        <p:grpSpPr>
          <a:xfrm>
            <a:off x="18072020" y="20533175"/>
            <a:ext cx="987506" cy="3846015"/>
            <a:chOff x="18117604" y="20508686"/>
            <a:chExt cx="941921" cy="3668477"/>
          </a:xfrm>
        </p:grpSpPr>
        <p:pic>
          <p:nvPicPr>
            <p:cNvPr id="53" name="Image 52" descr="Fig5left.tif"/>
            <p:cNvPicPr/>
            <p:nvPr/>
          </p:nvPicPr>
          <p:blipFill>
            <a:blip r:embed="rId33" cstate="print"/>
            <a:srcRect l="44694" t="18108" r="41166" b="11628"/>
            <a:stretch>
              <a:fillRect/>
            </a:stretch>
          </p:blipFill>
          <p:spPr>
            <a:xfrm>
              <a:off x="18117604" y="20508686"/>
              <a:ext cx="941921" cy="3513364"/>
            </a:xfrm>
            <a:prstGeom prst="rect">
              <a:avLst/>
            </a:prstGeom>
          </p:spPr>
        </p:pic>
        <p:sp>
          <p:nvSpPr>
            <p:cNvPr id="134" name="Rectangle 133"/>
            <p:cNvSpPr/>
            <p:nvPr/>
          </p:nvSpPr>
          <p:spPr bwMode="auto">
            <a:xfrm>
              <a:off x="18787730" y="23838195"/>
              <a:ext cx="271795" cy="3389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600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136" name="Flèche droite 135"/>
          <p:cNvSpPr/>
          <p:nvPr/>
        </p:nvSpPr>
        <p:spPr bwMode="auto">
          <a:xfrm>
            <a:off x="17086521" y="22147619"/>
            <a:ext cx="757210" cy="66817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0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0439332" y="25467016"/>
            <a:ext cx="92733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3600450"/>
            <a:r>
              <a:rPr lang="en-US" sz="2600" dirty="0" smtClean="0">
                <a:solidFill>
                  <a:schemeClr val="tx2"/>
                </a:solidFill>
              </a:rPr>
              <a:t>Simulation results (example):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38" name="Text Box 523"/>
          <p:cNvSpPr txBox="1">
            <a:spLocks noChangeArrowheads="1"/>
          </p:cNvSpPr>
          <p:nvPr/>
        </p:nvSpPr>
        <p:spPr bwMode="auto">
          <a:xfrm>
            <a:off x="20243006" y="8929236"/>
            <a:ext cx="4288632" cy="355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4995" tIns="374995" rIns="374995" bIns="374995">
            <a:spAutoFit/>
          </a:bodyPr>
          <a:lstStyle/>
          <a:p>
            <a:pPr marL="177800" indent="-177800" defTabSz="3600450">
              <a:buFont typeface="Arial" pitchFamily="34" charset="0"/>
              <a:buChar char="•"/>
            </a:pPr>
            <a:r>
              <a:rPr lang="en-US" altLang="ja-JP" sz="2600" dirty="0" smtClean="0">
                <a:solidFill>
                  <a:schemeClr val="tx2"/>
                </a:solidFill>
              </a:rPr>
              <a:t>Macroscopic quantities</a:t>
            </a:r>
            <a:r>
              <a:rPr lang="en-US" sz="2600" dirty="0" smtClean="0">
                <a:solidFill>
                  <a:schemeClr val="tx2"/>
                </a:solidFill>
              </a:rPr>
              <a:t> fit the experimental ones, within an error range.</a:t>
            </a:r>
          </a:p>
          <a:p>
            <a:pPr marL="177800" indent="-177800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Porosity 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dirty="0" smtClean="0">
                <a:solidFill>
                  <a:schemeClr val="tx2"/>
                </a:solidFill>
              </a:rPr>
              <a:t> and its components (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N, R</a:t>
            </a:r>
            <a:r>
              <a:rPr lang="en-US" sz="2600" dirty="0" smtClean="0">
                <a:solidFill>
                  <a:schemeClr val="tx2"/>
                </a:solidFill>
              </a:rPr>
              <a:t>) can be compared to experiments, before coalescence starts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4350587" y="8974635"/>
            <a:ext cx="5212632" cy="409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4" name="Groupe 153"/>
          <p:cNvGrpSpPr/>
          <p:nvPr/>
        </p:nvGrpSpPr>
        <p:grpSpPr>
          <a:xfrm>
            <a:off x="21173947" y="16956292"/>
            <a:ext cx="7371638" cy="5183027"/>
            <a:chOff x="28571916" y="16772098"/>
            <a:chExt cx="7371638" cy="518302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28571916" y="17354550"/>
              <a:ext cx="7284947" cy="460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1" name="Picture 4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34289999" y="16772098"/>
              <a:ext cx="1653555" cy="1381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" name="Picture 3"/>
            <p:cNvPicPr>
              <a:picLocks noChangeAspect="1" noChangeArrowheads="1"/>
            </p:cNvPicPr>
            <p:nvPr/>
          </p:nvPicPr>
          <p:blipFill>
            <a:blip r:embed="rId37" cstate="email"/>
            <a:srcRect/>
            <a:stretch>
              <a:fillRect/>
            </a:stretch>
          </p:blipFill>
          <p:spPr bwMode="auto">
            <a:xfrm>
              <a:off x="32388821" y="18288050"/>
              <a:ext cx="1657332" cy="1314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Picture 2"/>
            <p:cNvPicPr>
              <a:picLocks noChangeAspect="1" noChangeArrowheads="1"/>
            </p:cNvPicPr>
            <p:nvPr/>
          </p:nvPicPr>
          <p:blipFill>
            <a:blip r:embed="rId38" cstate="email"/>
            <a:srcRect/>
            <a:stretch>
              <a:fillRect/>
            </a:stretch>
          </p:blipFill>
          <p:spPr bwMode="auto">
            <a:xfrm>
              <a:off x="30590158" y="19088100"/>
              <a:ext cx="1416732" cy="131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5" name="Connecteur droit avec flèche 144"/>
            <p:cNvCxnSpPr/>
            <p:nvPr/>
          </p:nvCxnSpPr>
          <p:spPr bwMode="auto">
            <a:xfrm rot="5400000">
              <a:off x="30499050" y="20402550"/>
              <a:ext cx="3048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9" name="Connecteur droit avec flèche 148"/>
            <p:cNvCxnSpPr/>
            <p:nvPr/>
          </p:nvCxnSpPr>
          <p:spPr bwMode="auto">
            <a:xfrm rot="5400000">
              <a:off x="31975425" y="19973925"/>
              <a:ext cx="1047750" cy="342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1" name="Connecteur droit avec flèche 150"/>
            <p:cNvCxnSpPr/>
            <p:nvPr/>
          </p:nvCxnSpPr>
          <p:spPr bwMode="auto">
            <a:xfrm rot="5400000">
              <a:off x="33975675" y="18926175"/>
              <a:ext cx="1504950" cy="114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6" name="Groupe 155"/>
          <p:cNvGrpSpPr/>
          <p:nvPr/>
        </p:nvGrpSpPr>
        <p:grpSpPr>
          <a:xfrm>
            <a:off x="1783385" y="26932421"/>
            <a:ext cx="5932830" cy="775337"/>
            <a:chOff x="1783385" y="26932421"/>
            <a:chExt cx="5932830" cy="775337"/>
          </a:xfrm>
        </p:grpSpPr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39"/>
            <a:srcRect l="7087" t="50084" r="15241" b="38826"/>
            <a:stretch>
              <a:fillRect/>
            </a:stretch>
          </p:blipFill>
          <p:spPr bwMode="auto">
            <a:xfrm>
              <a:off x="1783385" y="27178332"/>
              <a:ext cx="5932830" cy="529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ZoneTexte 154"/>
            <p:cNvSpPr txBox="1"/>
            <p:nvPr/>
          </p:nvSpPr>
          <p:spPr>
            <a:xfrm>
              <a:off x="4634447" y="26932421"/>
              <a:ext cx="44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fr-F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7" name="Text Box 523"/>
          <p:cNvSpPr txBox="1">
            <a:spLocks noChangeArrowheads="1"/>
          </p:cNvSpPr>
          <p:nvPr/>
        </p:nvSpPr>
        <p:spPr bwMode="auto">
          <a:xfrm>
            <a:off x="20268199" y="27369785"/>
            <a:ext cx="9320212" cy="435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4995" tIns="374995" rIns="374995" bIns="374995">
            <a:spAutoFit/>
          </a:bodyPr>
          <a:lstStyle/>
          <a:p>
            <a:pPr marL="180975" indent="-180975" defTabSz="3600450">
              <a:buFont typeface="Arial" pitchFamily="34" charset="0"/>
              <a:buChar char="•"/>
            </a:pPr>
            <a:r>
              <a:rPr lang="en-US" altLang="ja-JP" sz="2600" dirty="0" smtClean="0">
                <a:solidFill>
                  <a:schemeClr val="tx2"/>
                </a:solidFill>
              </a:rPr>
              <a:t>FE implementation of a complete, up-to-date GTN-type damage model with anisotropy and isotropic-kinematic hardening</a:t>
            </a:r>
          </a:p>
          <a:p>
            <a:pPr marL="180975" indent="-180975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Incorporation of recent models of nucleation and growth</a:t>
            </a:r>
          </a:p>
          <a:p>
            <a:pPr marL="180975" indent="-180975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Confrontation to X-Ray tomography experimental results</a:t>
            </a:r>
          </a:p>
          <a:p>
            <a:pPr marL="180975" indent="-180975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Mesh and post-treatment consistent with experiments</a:t>
            </a:r>
          </a:p>
          <a:p>
            <a:pPr marL="180975" indent="-180975" defTabSz="3600450">
              <a:buFont typeface="Arial" pitchFamily="34" charset="0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marL="180975" indent="-180975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Future work: </a:t>
            </a:r>
          </a:p>
          <a:p>
            <a:pPr marL="638175" lvl="1" indent="-180975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Validation in other conditions (</a:t>
            </a:r>
            <a:r>
              <a:rPr lang="en-US" sz="2600" dirty="0" err="1" smtClean="0">
                <a:solidFill>
                  <a:schemeClr val="tx2"/>
                </a:solidFill>
              </a:rPr>
              <a:t>triaxiality</a:t>
            </a:r>
            <a:r>
              <a:rPr lang="en-US" sz="2600" dirty="0" smtClean="0">
                <a:solidFill>
                  <a:schemeClr val="tx2"/>
                </a:solidFill>
              </a:rPr>
              <a:t>, strain-path change)</a:t>
            </a:r>
          </a:p>
          <a:p>
            <a:pPr marL="638175" lvl="1" indent="-180975" defTabSz="36004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Application to simple sheet forming processes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ResearchPosters Default">
      <a:dk1>
        <a:srgbClr val="1BADCF"/>
      </a:dk1>
      <a:lt1>
        <a:srgbClr val="FFFFFF"/>
      </a:lt1>
      <a:dk2>
        <a:srgbClr val="000000"/>
      </a:dk2>
      <a:lt2>
        <a:srgbClr val="F4F1E9"/>
      </a:lt2>
      <a:accent1>
        <a:srgbClr val="D7D7D7"/>
      </a:accent1>
      <a:accent2>
        <a:srgbClr val="0D5667"/>
      </a:accent2>
      <a:accent3>
        <a:srgbClr val="14819B"/>
      </a:accent3>
      <a:accent4>
        <a:srgbClr val="000000"/>
      </a:accent4>
      <a:accent5>
        <a:srgbClr val="CEF0F8"/>
      </a:accent5>
      <a:accent6>
        <a:srgbClr val="BF9000"/>
      </a:accent6>
      <a:hlink>
        <a:srgbClr val="6CD3EB"/>
      </a:hlink>
      <a:folHlink>
        <a:srgbClr val="FFC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Default">
      <a:dk1>
        <a:srgbClr val="1BADCF"/>
      </a:dk1>
      <a:lt1>
        <a:srgbClr val="FFFFFF"/>
      </a:lt1>
      <a:dk2>
        <a:srgbClr val="000000"/>
      </a:dk2>
      <a:lt2>
        <a:srgbClr val="F4F1E9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CEF0F8"/>
      </a:accent5>
      <a:accent6>
        <a:srgbClr val="002E5C"/>
      </a:accent6>
      <a:hlink>
        <a:srgbClr val="6CD3EB"/>
      </a:hlink>
      <a:folHlink>
        <a:srgbClr val="FFC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Default">
      <a:dk1>
        <a:srgbClr val="1BADCF"/>
      </a:dk1>
      <a:lt1>
        <a:srgbClr val="FFFFFF"/>
      </a:lt1>
      <a:dk2>
        <a:srgbClr val="000000"/>
      </a:dk2>
      <a:lt2>
        <a:srgbClr val="F4F1E9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CEF0F8"/>
      </a:accent5>
      <a:accent6>
        <a:srgbClr val="002E5C"/>
      </a:accent6>
      <a:hlink>
        <a:srgbClr val="6CD3EB"/>
      </a:hlink>
      <a:folHlink>
        <a:srgbClr val="FFC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4312</TotalTime>
  <Words>839</Words>
  <Application>Microsoft Office PowerPoint</Application>
  <PresentationFormat>Personnalisé</PresentationFormat>
  <Paragraphs>136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Custom Design</vt:lpstr>
      <vt:lpstr>1_Custom Design</vt:lpstr>
      <vt:lpstr>2_Custom Design</vt:lpstr>
      <vt:lpstr>Diapositive 1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100cm by 100cm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2009</dc:description>
  <cp:lastModifiedBy>Houten</cp:lastModifiedBy>
  <cp:revision>239</cp:revision>
  <cp:lastPrinted>2009-11-10T08:04:03Z</cp:lastPrinted>
  <dcterms:created xsi:type="dcterms:W3CDTF">2009-11-10T07:29:27Z</dcterms:created>
  <dcterms:modified xsi:type="dcterms:W3CDTF">2012-09-28T11:23:11Z</dcterms:modified>
  <cp:category>Powerpoint poster templates</cp:category>
</cp:coreProperties>
</file>