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slideLayouts/slideLayout3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9.xml" ContentType="application/vnd.openxmlformats-officedocument.presentationml.notesSlide+xml"/>
  <Override PartName="/docProps/custom.xml" ContentType="application/vnd.openxmlformats-officedocument.custom-properties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ppt/slideLayouts/slideLayout39.xml" ContentType="application/vnd.openxmlformats-officedocument.presentationml.slideLayout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Layouts/slideLayout32.xml" ContentType="application/vnd.openxmlformats-officedocument.presentationml.slideLayout+xml"/>
  <Override PartName="/ppt/theme/theme6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5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24.xml" ContentType="application/vnd.openxmlformats-officedocument.presentationml.slideLayout+xml"/>
  <Default Extension="emf" ContentType="image/x-emf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Default Extension="png" ContentType="image/png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slideLayouts/slideLayout38.xml" ContentType="application/vnd.openxmlformats-officedocument.presentationml.slideLayout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37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Layouts/slideLayout36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28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slideMasters/slideMaster4.xml" ContentType="application/vnd.openxmlformats-officedocument.presentationml.slideMaster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slideLayouts/slideLayout35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Masters/slideMaster3.xml" ContentType="application/vnd.openxmlformats-officedocument.presentationml.slideMaster+xml"/>
  <Override PartName="/ppt/notesSlides/notesSlide17.xml" ContentType="application/vnd.openxmlformats-officedocument.presentationml.notesSlide+xml"/>
  <Override PartName="/ppt/slideLayouts/slideLayout34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26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firstSlideNum="0" showSpecialPlsOnTitleSld="0" saveSubsetFonts="1">
  <p:sldMasterIdLst>
    <p:sldMasterId id="2147483658" r:id="rId1"/>
    <p:sldMasterId id="2147483650" r:id="rId2"/>
    <p:sldMasterId id="2147483652" r:id="rId3"/>
    <p:sldMasterId id="2147483657" r:id="rId4"/>
  </p:sldMasterIdLst>
  <p:notesMasterIdLst>
    <p:notesMasterId r:id="rId22"/>
  </p:notesMasterIdLst>
  <p:handoutMasterIdLst>
    <p:handoutMasterId r:id="rId23"/>
  </p:handoutMasterIdLst>
  <p:sldIdLst>
    <p:sldId id="272" r:id="rId5"/>
    <p:sldId id="258" r:id="rId6"/>
    <p:sldId id="257" r:id="rId7"/>
    <p:sldId id="280" r:id="rId8"/>
    <p:sldId id="259" r:id="rId9"/>
    <p:sldId id="273" r:id="rId10"/>
    <p:sldId id="262" r:id="rId11"/>
    <p:sldId id="265" r:id="rId12"/>
    <p:sldId id="275" r:id="rId13"/>
    <p:sldId id="276" r:id="rId14"/>
    <p:sldId id="278" r:id="rId15"/>
    <p:sldId id="277" r:id="rId16"/>
    <p:sldId id="271" r:id="rId17"/>
    <p:sldId id="266" r:id="rId18"/>
    <p:sldId id="267" r:id="rId19"/>
    <p:sldId id="279" r:id="rId20"/>
    <p:sldId id="269" r:id="rId2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1365" autoAdjust="0"/>
    <p:restoredTop sz="98714" autoAdjust="0"/>
  </p:normalViewPr>
  <p:slideViewPr>
    <p:cSldViewPr>
      <p:cViewPr>
        <p:scale>
          <a:sx n="100" d="100"/>
          <a:sy n="100" d="100"/>
        </p:scale>
        <p:origin x="-408" y="-440"/>
      </p:cViewPr>
      <p:guideLst>
        <p:guide orient="horz" pos="2160"/>
        <p:guide orient="horz" pos="1234"/>
        <p:guide orient="horz" pos="2298"/>
        <p:guide orient="horz" pos="1506"/>
        <p:guide orient="horz" pos="838"/>
        <p:guide orient="horz" pos="4188"/>
        <p:guide pos="1231"/>
        <p:guide pos="1346"/>
        <p:guide pos="184"/>
        <p:guide pos="559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14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1776A4-58F8-48AB-9E31-4681A0ABF724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31859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</p:sp>
      <p:sp>
        <p:nvSpPr>
          <p:cNvPr id="1105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105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E9C0BA5-E206-4F18-AA1D-05B6937BEDA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81114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BB46302-AD28-4173-9A53-60BB9BF771CA}" type="slidenum">
              <a:rPr lang="nl-NL" smtClean="0"/>
              <a:pPr/>
              <a:t>0</a:t>
            </a:fld>
            <a:endParaRPr lang="nl-NL" smtClean="0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B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EE29628-9D86-428B-8E53-095D8D9A7762}" type="slidenum">
              <a:rPr lang="nl-NL" sz="1200"/>
              <a:pPr algn="r"/>
              <a:t>9</a:t>
            </a:fld>
            <a:endParaRPr lang="nl-NL" sz="120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 eaLnBrk="1" hangingPunct="1">
              <a:buFontTx/>
              <a:buChar char="-"/>
            </a:pPr>
            <a:r>
              <a:rPr lang="nl-BE" dirty="0" smtClean="0"/>
              <a:t>Les </a:t>
            </a:r>
            <a:r>
              <a:rPr lang="nl-BE" dirty="0" err="1" smtClean="0"/>
              <a:t>règles</a:t>
            </a:r>
            <a:r>
              <a:rPr lang="nl-BE" dirty="0" smtClean="0"/>
              <a:t> </a:t>
            </a:r>
            <a:r>
              <a:rPr lang="nl-BE" dirty="0" err="1" smtClean="0"/>
              <a:t>relatives</a:t>
            </a:r>
            <a:r>
              <a:rPr lang="nl-BE" dirty="0" smtClean="0"/>
              <a:t> à la </a:t>
            </a:r>
            <a:r>
              <a:rPr lang="nl-BE" dirty="0" err="1" smtClean="0"/>
              <a:t>substitution</a:t>
            </a:r>
            <a:r>
              <a:rPr lang="nl-BE" dirty="0" smtClean="0"/>
              <a:t> </a:t>
            </a:r>
            <a:r>
              <a:rPr lang="nl-BE" dirty="0" err="1" smtClean="0"/>
              <a:t>restent</a:t>
            </a:r>
            <a:r>
              <a:rPr lang="nl-BE" dirty="0" smtClean="0"/>
              <a:t> </a:t>
            </a:r>
            <a:r>
              <a:rPr lang="nl-BE" dirty="0" err="1" smtClean="0"/>
              <a:t>applicables</a:t>
            </a:r>
            <a:endParaRPr lang="nl-BE" dirty="0" smtClean="0"/>
          </a:p>
          <a:p>
            <a:pPr marL="171450" indent="-171450" eaLnBrk="1" hangingPunct="1">
              <a:buFontTx/>
              <a:buChar char="-"/>
            </a:pPr>
            <a:r>
              <a:rPr lang="nl-BE" dirty="0" err="1" smtClean="0"/>
              <a:t>Procuration</a:t>
            </a:r>
            <a:r>
              <a:rPr lang="nl-BE" dirty="0" smtClean="0"/>
              <a:t> pour la 1re </a:t>
            </a:r>
            <a:r>
              <a:rPr lang="nl-BE" dirty="0" err="1" smtClean="0"/>
              <a:t>assemblée</a:t>
            </a:r>
            <a:r>
              <a:rPr lang="nl-BE" dirty="0" smtClean="0"/>
              <a:t> </a:t>
            </a:r>
            <a:r>
              <a:rPr lang="nl-BE" dirty="0" err="1" smtClean="0"/>
              <a:t>reste</a:t>
            </a:r>
            <a:r>
              <a:rPr lang="nl-BE" dirty="0" smtClean="0"/>
              <a:t> </a:t>
            </a:r>
            <a:r>
              <a:rPr lang="nl-BE" dirty="0" err="1" smtClean="0"/>
              <a:t>valable</a:t>
            </a:r>
            <a:r>
              <a:rPr lang="nl-BE" dirty="0" smtClean="0"/>
              <a:t> </a:t>
            </a:r>
            <a:r>
              <a:rPr lang="nl-BE" dirty="0" err="1" smtClean="0"/>
              <a:t>selon</a:t>
            </a:r>
            <a:r>
              <a:rPr lang="nl-BE" dirty="0" smtClean="0"/>
              <a:t> </a:t>
            </a:r>
            <a:r>
              <a:rPr lang="nl-BE" dirty="0" err="1" smtClean="0"/>
              <a:t>trav</a:t>
            </a:r>
            <a:r>
              <a:rPr lang="nl-BE" dirty="0" smtClean="0"/>
              <a:t>. </a:t>
            </a:r>
            <a:r>
              <a:rPr lang="nl-BE" dirty="0" err="1"/>
              <a:t>p</a:t>
            </a:r>
            <a:r>
              <a:rPr lang="nl-BE" dirty="0" err="1" smtClean="0"/>
              <a:t>rép</a:t>
            </a:r>
            <a:r>
              <a:rPr lang="nl-BE" dirty="0" smtClean="0"/>
              <a:t>. Pour la 2ième </a:t>
            </a:r>
            <a:r>
              <a:rPr lang="nl-BE" dirty="0" err="1" smtClean="0"/>
              <a:t>réunion</a:t>
            </a:r>
            <a:r>
              <a:rPr lang="nl-BE" dirty="0" smtClean="0"/>
              <a:t> si </a:t>
            </a:r>
            <a:r>
              <a:rPr lang="nl-BE" dirty="0" err="1" smtClean="0"/>
              <a:t>le</a:t>
            </a:r>
            <a:r>
              <a:rPr lang="nl-BE" dirty="0" smtClean="0"/>
              <a:t> quorum </a:t>
            </a:r>
            <a:r>
              <a:rPr lang="nl-BE" dirty="0" err="1" smtClean="0"/>
              <a:t>n’est</a:t>
            </a:r>
            <a:r>
              <a:rPr lang="nl-BE" dirty="0" smtClean="0"/>
              <a:t> pas </a:t>
            </a:r>
            <a:r>
              <a:rPr lang="nl-BE" dirty="0" err="1" smtClean="0"/>
              <a:t>atteint</a:t>
            </a:r>
            <a:endParaRPr lang="nl-BE" dirty="0" smtClean="0"/>
          </a:p>
          <a:p>
            <a:pPr marL="171450" indent="-171450" eaLnBrk="1" hangingPunct="1">
              <a:buFontTx/>
              <a:buChar char="-"/>
            </a:pPr>
            <a:endParaRPr lang="nl-BE" dirty="0"/>
          </a:p>
          <a:p>
            <a:pPr marL="171450" indent="-171450" eaLnBrk="1" hangingPunct="1">
              <a:buFontTx/>
              <a:buChar char="-"/>
            </a:pPr>
            <a:r>
              <a:rPr lang="nl-BE" dirty="0" smtClean="0"/>
              <a:t>Eenparigheid: geen onthoudingen, </a:t>
            </a:r>
            <a:r>
              <a:rPr lang="nl-BE" dirty="0" err="1" smtClean="0"/>
              <a:t>blancostemmen</a:t>
            </a:r>
            <a:r>
              <a:rPr lang="nl-BE" dirty="0" smtClean="0"/>
              <a:t> of ongeldige stemmen</a:t>
            </a:r>
          </a:p>
          <a:p>
            <a:pPr marL="171450" indent="-171450" eaLnBrk="1" hangingPunct="1">
              <a:buFontTx/>
              <a:buChar char="-"/>
            </a:pPr>
            <a:endParaRPr lang="nl-BE" dirty="0"/>
          </a:p>
          <a:p>
            <a:pPr marL="171450" indent="-171450" eaLnBrk="1" hangingPunct="1">
              <a:buFontTx/>
              <a:buChar char="-"/>
            </a:pPr>
            <a:r>
              <a:rPr lang="nl-BE" dirty="0" smtClean="0"/>
              <a:t>Authentieke akte: wijziging statuten, wijziging van de aandelen in de gemeenschappelijke delen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EE29628-9D86-428B-8E53-095D8D9A7762}" type="slidenum">
              <a:rPr lang="nl-NL" sz="1200"/>
              <a:pPr algn="r"/>
              <a:t>10</a:t>
            </a:fld>
            <a:endParaRPr lang="nl-NL" sz="120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B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D59FBED-AEB5-4F97-A12C-3962790D7763}" type="slidenum">
              <a:rPr lang="nl-NL" sz="1200"/>
              <a:pPr algn="r"/>
              <a:t>11</a:t>
            </a:fld>
            <a:endParaRPr lang="nl-NL" sz="120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 eaLnBrk="1" hangingPunct="1">
              <a:buFontTx/>
              <a:buChar char="-"/>
            </a:pPr>
            <a:r>
              <a:rPr lang="nl-BE" dirty="0" smtClean="0"/>
              <a:t>Technische reden: werken op privatieve delen zijn soms nodig om schade aan gemeenschappelijke delen te voorkomen of te beperken</a:t>
            </a:r>
          </a:p>
          <a:p>
            <a:pPr marL="171450" indent="-171450" eaLnBrk="1" hangingPunct="1">
              <a:buFontTx/>
              <a:buChar char="-"/>
            </a:pPr>
            <a:endParaRPr lang="nl-BE" dirty="0"/>
          </a:p>
          <a:p>
            <a:pPr marL="171450" indent="-171450" eaLnBrk="1" hangingPunct="1">
              <a:buFontTx/>
              <a:buChar char="-"/>
            </a:pPr>
            <a:r>
              <a:rPr lang="nl-BE" dirty="0" smtClean="0"/>
              <a:t>Economische reden: collectieve uitvoering van werken aan alle privatieve delen is voordeliger dan afzonderlijke bestelling van die werken. </a:t>
            </a:r>
            <a:endParaRPr lang="nl-BE" dirty="0"/>
          </a:p>
          <a:p>
            <a:pPr marL="171450" indent="-171450" eaLnBrk="1" hangingPunct="1">
              <a:buFontTx/>
              <a:buChar char="-"/>
            </a:pPr>
            <a:endParaRPr lang="nl-BE" dirty="0" smtClean="0"/>
          </a:p>
          <a:p>
            <a:pPr marL="171450" indent="-171450" eaLnBrk="1" hangingPunct="1">
              <a:buFontTx/>
              <a:buChar char="-"/>
            </a:pPr>
            <a:r>
              <a:rPr lang="nl-BE" dirty="0" smtClean="0"/>
              <a:t>Opgepast voor misbruik van meerderheid</a:t>
            </a:r>
          </a:p>
          <a:p>
            <a:pPr marL="171450" indent="-171450" eaLnBrk="1" hangingPunct="1">
              <a:buFontTx/>
              <a:buChar char="-"/>
            </a:pPr>
            <a:endParaRPr lang="nl-BE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12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13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 smtClean="0"/>
              <a:t>Conseil</a:t>
            </a:r>
            <a:r>
              <a:rPr lang="nl-BE" dirty="0" smtClean="0"/>
              <a:t> de </a:t>
            </a:r>
            <a:r>
              <a:rPr lang="nl-BE" dirty="0" err="1" smtClean="0"/>
              <a:t>gérance</a:t>
            </a:r>
            <a:r>
              <a:rPr lang="nl-BE" dirty="0" smtClean="0"/>
              <a:t>: </a:t>
            </a:r>
            <a:r>
              <a:rPr lang="nl-BE" dirty="0" err="1" smtClean="0"/>
              <a:t>inspirait</a:t>
            </a:r>
            <a:r>
              <a:rPr lang="nl-BE" dirty="0" smtClean="0"/>
              <a:t> de la </a:t>
            </a:r>
            <a:r>
              <a:rPr lang="nl-BE" dirty="0" err="1" smtClean="0"/>
              <a:t>méfiance</a:t>
            </a:r>
            <a:r>
              <a:rPr lang="nl-BE" dirty="0" smtClean="0"/>
              <a:t> pour </a:t>
            </a:r>
            <a:r>
              <a:rPr lang="nl-BE" dirty="0" err="1" smtClean="0"/>
              <a:t>cause</a:t>
            </a:r>
            <a:r>
              <a:rPr lang="nl-BE" dirty="0" smtClean="0"/>
              <a:t> </a:t>
            </a:r>
            <a:r>
              <a:rPr lang="nl-BE" dirty="0" err="1" smtClean="0"/>
              <a:t>d’une</a:t>
            </a:r>
            <a:r>
              <a:rPr lang="nl-BE" dirty="0" smtClean="0"/>
              <a:t> </a:t>
            </a:r>
            <a:r>
              <a:rPr lang="nl-BE" dirty="0" err="1" smtClean="0"/>
              <a:t>trop</a:t>
            </a:r>
            <a:r>
              <a:rPr lang="nl-BE" dirty="0" smtClean="0"/>
              <a:t> grande </a:t>
            </a:r>
            <a:r>
              <a:rPr lang="nl-BE" dirty="0" err="1" smtClean="0"/>
              <a:t>proximité</a:t>
            </a:r>
            <a:r>
              <a:rPr lang="nl-BE" dirty="0" smtClean="0"/>
              <a:t> </a:t>
            </a:r>
            <a:r>
              <a:rPr lang="nl-BE" dirty="0" err="1" smtClean="0"/>
              <a:t>avec</a:t>
            </a:r>
            <a:r>
              <a:rPr lang="nl-BE" dirty="0" smtClean="0"/>
              <a:t> </a:t>
            </a:r>
            <a:r>
              <a:rPr lang="nl-BE" dirty="0" err="1" smtClean="0"/>
              <a:t>le</a:t>
            </a:r>
            <a:r>
              <a:rPr lang="nl-BE" dirty="0" smtClean="0"/>
              <a:t> </a:t>
            </a:r>
            <a:r>
              <a:rPr lang="nl-BE" dirty="0" err="1" smtClean="0"/>
              <a:t>syndic</a:t>
            </a:r>
            <a:r>
              <a:rPr lang="nl-BE" dirty="0" smtClean="0"/>
              <a:t> et </a:t>
            </a:r>
            <a:r>
              <a:rPr lang="nl-BE" dirty="0" err="1" smtClean="0"/>
              <a:t>un</a:t>
            </a:r>
            <a:r>
              <a:rPr lang="nl-BE" dirty="0" smtClean="0"/>
              <a:t> </a:t>
            </a:r>
            <a:r>
              <a:rPr lang="nl-BE" dirty="0" err="1" smtClean="0"/>
              <a:t>risque</a:t>
            </a:r>
            <a:r>
              <a:rPr lang="nl-BE" dirty="0" smtClean="0"/>
              <a:t> de </a:t>
            </a:r>
            <a:r>
              <a:rPr lang="nl-BE" dirty="0" err="1" smtClean="0"/>
              <a:t>proximité</a:t>
            </a:r>
            <a:r>
              <a:rPr lang="nl-BE" dirty="0" smtClean="0"/>
              <a:t> </a:t>
            </a:r>
            <a:r>
              <a:rPr lang="nl-BE" dirty="0" err="1" smtClean="0"/>
              <a:t>entre</a:t>
            </a:r>
            <a:r>
              <a:rPr lang="nl-BE" dirty="0" smtClean="0"/>
              <a:t> </a:t>
            </a:r>
            <a:r>
              <a:rPr lang="nl-BE" dirty="0" err="1" smtClean="0"/>
              <a:t>eux</a:t>
            </a:r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Le </a:t>
            </a:r>
            <a:r>
              <a:rPr lang="nl-BE" dirty="0" err="1" smtClean="0"/>
              <a:t>conseil</a:t>
            </a:r>
            <a:r>
              <a:rPr lang="nl-BE" dirty="0" smtClean="0"/>
              <a:t> des co-</a:t>
            </a:r>
            <a:r>
              <a:rPr lang="nl-BE" dirty="0" err="1" smtClean="0"/>
              <a:t>propriétaires</a:t>
            </a:r>
            <a:r>
              <a:rPr lang="nl-BE" dirty="0" smtClean="0"/>
              <a:t> </a:t>
            </a:r>
            <a:r>
              <a:rPr lang="nl-BE" dirty="0" err="1" smtClean="0"/>
              <a:t>n’assiste</a:t>
            </a:r>
            <a:r>
              <a:rPr lang="nl-BE" dirty="0" smtClean="0"/>
              <a:t> plus </a:t>
            </a:r>
            <a:r>
              <a:rPr lang="nl-BE" dirty="0" err="1" smtClean="0"/>
              <a:t>le</a:t>
            </a:r>
            <a:r>
              <a:rPr lang="nl-BE" dirty="0" smtClean="0"/>
              <a:t> </a:t>
            </a:r>
            <a:r>
              <a:rPr lang="nl-BE" dirty="0" err="1" smtClean="0"/>
              <a:t>syndic</a:t>
            </a:r>
            <a:r>
              <a:rPr lang="nl-BE" dirty="0" smtClean="0"/>
              <a:t> dans sa </a:t>
            </a:r>
            <a:r>
              <a:rPr lang="nl-BE" dirty="0" err="1" smtClean="0"/>
              <a:t>gestion</a:t>
            </a:r>
            <a:endParaRPr lang="nl-BE" dirty="0" smtClean="0"/>
          </a:p>
          <a:p>
            <a:endParaRPr lang="nl-BE" dirty="0"/>
          </a:p>
          <a:p>
            <a:r>
              <a:rPr lang="nl-BE" dirty="0" smtClean="0"/>
              <a:t>Wet 15/05/12 (MB 08/06/12): er bestaat een onverenigbaarheid tussen het uitoefenen van de taak van syndicus en het lidmaatschap van de raad van mede-eigendom</a:t>
            </a:r>
            <a:endParaRPr lang="nl-BE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14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15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16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 smtClean="0"/>
              <a:t>Loi</a:t>
            </a:r>
            <a:r>
              <a:rPr lang="nl-BE" dirty="0" smtClean="0"/>
              <a:t> du 15/05/2012, MB 08/06/12</a:t>
            </a:r>
          </a:p>
          <a:p>
            <a:endParaRPr lang="nl-BE" dirty="0"/>
          </a:p>
          <a:p>
            <a:r>
              <a:rPr lang="nl-BE" dirty="0" err="1" smtClean="0"/>
              <a:t>Coordinatie</a:t>
            </a:r>
            <a:r>
              <a:rPr lang="nl-BE" dirty="0" smtClean="0"/>
              <a:t>: persoonlijke verplichting van de syndicus</a:t>
            </a:r>
            <a:endParaRPr lang="nl-B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74C001-A01C-48FE-B00D-93E8D9FF8011}" type="slidenum">
              <a:rPr lang="nl-NL"/>
              <a:pPr/>
              <a:t>1</a:t>
            </a:fld>
            <a:endParaRPr lang="nl-NL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2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Wet 2 juni 2010, goedgekeurd op 6 mei 2010, net voor de ontbinding van het parlement</a:t>
            </a:r>
            <a:endParaRPr lang="nl-B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7CE9F2E-5E46-490A-821B-F7BBFE803ECC}" type="slidenum">
              <a:rPr lang="nl-NL" smtClean="0"/>
              <a:pPr/>
              <a:t>3</a:t>
            </a:fld>
            <a:endParaRPr lang="nl-NL" smtClean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 eaLnBrk="1" hangingPunct="1">
              <a:buFontTx/>
              <a:buChar char="-"/>
            </a:pPr>
            <a:r>
              <a:rPr lang="nl-BE" dirty="0" smtClean="0"/>
              <a:t>Elke mede-eigenaar kon meebeslissen over aangelegenheden die hem niet aanbelangden; hierdoor ontstond een zeer logge structuur met enkel één zeer grote VME</a:t>
            </a:r>
          </a:p>
          <a:p>
            <a:pPr marL="171450" indent="-171450" eaLnBrk="1" hangingPunct="1">
              <a:buFontTx/>
              <a:buChar char="-"/>
            </a:pPr>
            <a:endParaRPr lang="nl-BE" dirty="0"/>
          </a:p>
          <a:p>
            <a:pPr marL="171450" indent="-171450" eaLnBrk="1" hangingPunct="1">
              <a:buFontTx/>
              <a:buChar char="-"/>
            </a:pPr>
            <a:r>
              <a:rPr lang="nl-BE" dirty="0" err="1" smtClean="0"/>
              <a:t>Bâtiments</a:t>
            </a:r>
            <a:r>
              <a:rPr lang="nl-BE" dirty="0" smtClean="0"/>
              <a:t> </a:t>
            </a:r>
            <a:r>
              <a:rPr lang="nl-BE" dirty="0" err="1" smtClean="0"/>
              <a:t>accolés</a:t>
            </a:r>
            <a:r>
              <a:rPr lang="nl-BE" dirty="0" smtClean="0"/>
              <a:t> </a:t>
            </a:r>
            <a:r>
              <a:rPr lang="nl-BE" dirty="0" err="1" smtClean="0"/>
              <a:t>ou</a:t>
            </a:r>
            <a:r>
              <a:rPr lang="nl-BE" dirty="0" smtClean="0"/>
              <a:t> </a:t>
            </a:r>
            <a:r>
              <a:rPr lang="nl-BE" dirty="0" err="1" smtClean="0"/>
              <a:t>juxtaposés</a:t>
            </a:r>
            <a:r>
              <a:rPr lang="nl-BE" dirty="0" smtClean="0"/>
              <a:t>, pas </a:t>
            </a:r>
            <a:r>
              <a:rPr lang="nl-BE" dirty="0" err="1" smtClean="0"/>
              <a:t>nécessairement</a:t>
            </a:r>
            <a:r>
              <a:rPr lang="nl-BE" dirty="0" smtClean="0"/>
              <a:t> </a:t>
            </a:r>
            <a:r>
              <a:rPr lang="nl-BE" dirty="0" err="1" smtClean="0"/>
              <a:t>totalement</a:t>
            </a:r>
            <a:r>
              <a:rPr lang="nl-BE" dirty="0" smtClean="0"/>
              <a:t> </a:t>
            </a:r>
            <a:r>
              <a:rPr lang="nl-BE" dirty="0" err="1" smtClean="0"/>
              <a:t>indépendants</a:t>
            </a:r>
            <a:r>
              <a:rPr lang="nl-BE" dirty="0" smtClean="0"/>
              <a:t> </a:t>
            </a:r>
            <a:r>
              <a:rPr lang="nl-BE" dirty="0" err="1" smtClean="0"/>
              <a:t>l’un</a:t>
            </a:r>
            <a:r>
              <a:rPr lang="nl-BE" dirty="0" smtClean="0"/>
              <a:t> de </a:t>
            </a:r>
            <a:r>
              <a:rPr lang="nl-BE" dirty="0" err="1" smtClean="0"/>
              <a:t>l’autre</a:t>
            </a:r>
            <a:r>
              <a:rPr lang="nl-BE" dirty="0" smtClean="0"/>
              <a:t> (p.e. </a:t>
            </a:r>
            <a:r>
              <a:rPr lang="nl-BE" dirty="0" err="1" smtClean="0"/>
              <a:t>même</a:t>
            </a:r>
            <a:r>
              <a:rPr lang="nl-BE" dirty="0" smtClean="0"/>
              <a:t> </a:t>
            </a:r>
            <a:r>
              <a:rPr lang="nl-BE" dirty="0" err="1" smtClean="0"/>
              <a:t>toit</a:t>
            </a:r>
            <a:r>
              <a:rPr lang="nl-BE" dirty="0" smtClean="0"/>
              <a:t> et </a:t>
            </a:r>
            <a:r>
              <a:rPr lang="nl-BE" dirty="0" err="1" smtClean="0"/>
              <a:t>fondations</a:t>
            </a:r>
            <a:r>
              <a:rPr lang="nl-BE" dirty="0" smtClean="0"/>
              <a:t>)</a:t>
            </a:r>
          </a:p>
          <a:p>
            <a:pPr marL="171450" indent="-171450" eaLnBrk="1" hangingPunct="1">
              <a:buFontTx/>
              <a:buChar char="-"/>
            </a:pPr>
            <a:endParaRPr lang="nl-BE" dirty="0"/>
          </a:p>
          <a:p>
            <a:pPr marL="171450" indent="-171450" eaLnBrk="1" hangingPunct="1">
              <a:buFontTx/>
              <a:buChar char="-"/>
            </a:pPr>
            <a:endParaRPr lang="nl-BE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4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nl-BE" dirty="0" smtClean="0"/>
              <a:t>Wel: garages, parkings in de mate ze niet aan een privatieve kavel zijn verbonden; niet: private kavels als bijzaak zoals bergingen</a:t>
            </a:r>
          </a:p>
          <a:p>
            <a:pPr marL="171450" indent="-171450">
              <a:buFontTx/>
              <a:buChar char="-"/>
            </a:pPr>
            <a:r>
              <a:rPr lang="nl-BE" dirty="0" smtClean="0"/>
              <a:t>&gt;&lt; numeriek criterium raad van mede-eigendom</a:t>
            </a:r>
          </a:p>
          <a:p>
            <a:pPr marL="171450" indent="-171450">
              <a:buFontTx/>
              <a:buChar char="-"/>
            </a:pPr>
            <a:endParaRPr lang="nl-BE" dirty="0" smtClean="0"/>
          </a:p>
          <a:p>
            <a:pPr marL="171450" indent="-171450">
              <a:buFontTx/>
              <a:buChar char="-"/>
            </a:pPr>
            <a:r>
              <a:rPr lang="nl-BE" dirty="0" smtClean="0"/>
              <a:t>Autonomie </a:t>
            </a:r>
            <a:r>
              <a:rPr lang="nl-BE" dirty="0" err="1" smtClean="0"/>
              <a:t>physique</a:t>
            </a:r>
            <a:r>
              <a:rPr lang="nl-BE" dirty="0" smtClean="0"/>
              <a:t> et non </a:t>
            </a:r>
            <a:r>
              <a:rPr lang="nl-BE" dirty="0" err="1" smtClean="0"/>
              <a:t>une</a:t>
            </a:r>
            <a:r>
              <a:rPr lang="nl-BE" dirty="0" smtClean="0"/>
              <a:t> autonomie </a:t>
            </a:r>
            <a:r>
              <a:rPr lang="nl-BE" dirty="0" err="1" smtClean="0"/>
              <a:t>fonctionnelle</a:t>
            </a:r>
            <a:r>
              <a:rPr lang="nl-BE" dirty="0" smtClean="0"/>
              <a:t>; fysiek duidelijk te onderscheiden; restrictieve benadering; wel mogelijkheid tot verdere </a:t>
            </a:r>
            <a:r>
              <a:rPr lang="nl-BE" dirty="0" err="1" smtClean="0"/>
              <a:t>ondersplitsing</a:t>
            </a:r>
            <a:r>
              <a:rPr lang="nl-BE" dirty="0" smtClean="0"/>
              <a:t>.</a:t>
            </a:r>
          </a:p>
          <a:p>
            <a:pPr marL="171450" indent="-171450">
              <a:buFontTx/>
              <a:buChar char="-"/>
            </a:pPr>
            <a:r>
              <a:rPr lang="nl-BE" dirty="0" smtClean="0"/>
              <a:t>Footprint-theorie: een afzonderlijke in- en uitgang op de begane grond</a:t>
            </a:r>
          </a:p>
          <a:p>
            <a:pPr marL="171450" indent="-171450">
              <a:buFontTx/>
              <a:buChar char="-"/>
            </a:pPr>
            <a:r>
              <a:rPr lang="nl-BE" dirty="0" err="1" smtClean="0"/>
              <a:t>Parties</a:t>
            </a:r>
            <a:r>
              <a:rPr lang="nl-BE" dirty="0" smtClean="0"/>
              <a:t> communes </a:t>
            </a:r>
            <a:r>
              <a:rPr lang="nl-BE" dirty="0" err="1" smtClean="0"/>
              <a:t>particulières</a:t>
            </a:r>
            <a:r>
              <a:rPr lang="nl-BE" dirty="0" smtClean="0"/>
              <a:t> que les </a:t>
            </a:r>
            <a:r>
              <a:rPr lang="nl-BE" dirty="0" err="1" smtClean="0"/>
              <a:t>copropriétaires</a:t>
            </a:r>
            <a:r>
              <a:rPr lang="nl-BE" dirty="0" smtClean="0"/>
              <a:t> </a:t>
            </a:r>
            <a:r>
              <a:rPr lang="nl-BE" dirty="0" err="1" smtClean="0"/>
              <a:t>concernés</a:t>
            </a:r>
            <a:r>
              <a:rPr lang="nl-BE" dirty="0" smtClean="0"/>
              <a:t> </a:t>
            </a:r>
            <a:r>
              <a:rPr lang="nl-BE" dirty="0" err="1" smtClean="0"/>
              <a:t>seront</a:t>
            </a:r>
            <a:r>
              <a:rPr lang="nl-BE" dirty="0" smtClean="0"/>
              <a:t> </a:t>
            </a:r>
            <a:r>
              <a:rPr lang="nl-BE" dirty="0" err="1" smtClean="0"/>
              <a:t>amenés</a:t>
            </a:r>
            <a:r>
              <a:rPr lang="nl-BE" dirty="0" smtClean="0"/>
              <a:t> à </a:t>
            </a:r>
            <a:r>
              <a:rPr lang="nl-BE" dirty="0" err="1" smtClean="0"/>
              <a:t>gérer</a:t>
            </a:r>
            <a:r>
              <a:rPr lang="nl-BE" dirty="0" smtClean="0"/>
              <a:t> et à la </a:t>
            </a:r>
            <a:r>
              <a:rPr lang="nl-BE" dirty="0" err="1" smtClean="0"/>
              <a:t>possibilité</a:t>
            </a:r>
            <a:r>
              <a:rPr lang="nl-BE" dirty="0" smtClean="0"/>
              <a:t> de les </a:t>
            </a:r>
            <a:r>
              <a:rPr lang="nl-BE" dirty="0" err="1" smtClean="0"/>
              <a:t>gérer</a:t>
            </a:r>
            <a:r>
              <a:rPr lang="nl-BE" dirty="0" smtClean="0"/>
              <a:t> </a:t>
            </a:r>
            <a:r>
              <a:rPr lang="nl-BE" dirty="0" err="1" smtClean="0"/>
              <a:t>effectivement</a:t>
            </a:r>
            <a:r>
              <a:rPr lang="nl-BE" dirty="0" smtClean="0"/>
              <a:t> de </a:t>
            </a:r>
            <a:r>
              <a:rPr lang="nl-BE" dirty="0" err="1" smtClean="0"/>
              <a:t>manière</a:t>
            </a:r>
            <a:r>
              <a:rPr lang="nl-BE" dirty="0" smtClean="0"/>
              <a:t> autonome, par rapport </a:t>
            </a:r>
            <a:r>
              <a:rPr lang="nl-BE" dirty="0" err="1" smtClean="0"/>
              <a:t>aux</a:t>
            </a:r>
            <a:r>
              <a:rPr lang="nl-BE" dirty="0" smtClean="0"/>
              <a:t> </a:t>
            </a:r>
            <a:r>
              <a:rPr lang="nl-BE" dirty="0" err="1" smtClean="0"/>
              <a:t>autres</a:t>
            </a:r>
            <a:r>
              <a:rPr lang="nl-BE" dirty="0" smtClean="0"/>
              <a:t> </a:t>
            </a:r>
            <a:r>
              <a:rPr lang="nl-BE" dirty="0" err="1" smtClean="0"/>
              <a:t>parties</a:t>
            </a:r>
            <a:r>
              <a:rPr lang="nl-BE" dirty="0" smtClean="0"/>
              <a:t> de </a:t>
            </a:r>
            <a:r>
              <a:rPr lang="nl-BE" dirty="0" err="1" smtClean="0"/>
              <a:t>l’immeuble</a:t>
            </a:r>
            <a:endParaRPr lang="nl-BE" dirty="0" smtClean="0"/>
          </a:p>
          <a:p>
            <a:endParaRPr lang="nl-BE" dirty="0" smtClean="0"/>
          </a:p>
          <a:p>
            <a:pPr marL="171450" indent="-171450">
              <a:buFontTx/>
              <a:buChar char="-"/>
            </a:pPr>
            <a:r>
              <a:rPr lang="nl-BE" dirty="0" err="1" smtClean="0"/>
              <a:t>Association</a:t>
            </a:r>
            <a:r>
              <a:rPr lang="nl-BE" dirty="0" smtClean="0"/>
              <a:t> principale: grond, </a:t>
            </a:r>
            <a:r>
              <a:rPr lang="nl-BE" dirty="0" err="1" smtClean="0"/>
              <a:t>souscription</a:t>
            </a:r>
            <a:r>
              <a:rPr lang="nl-BE" dirty="0" smtClean="0"/>
              <a:t> de </a:t>
            </a:r>
            <a:r>
              <a:rPr lang="nl-BE" dirty="0" err="1" smtClean="0"/>
              <a:t>l’assurance</a:t>
            </a:r>
            <a:r>
              <a:rPr lang="nl-BE" dirty="0" smtClean="0"/>
              <a:t> et </a:t>
            </a:r>
            <a:r>
              <a:rPr lang="nl-BE" dirty="0" err="1" smtClean="0"/>
              <a:t>gestion</a:t>
            </a:r>
            <a:r>
              <a:rPr lang="nl-BE" dirty="0" smtClean="0"/>
              <a:t> des </a:t>
            </a:r>
            <a:r>
              <a:rPr lang="nl-BE" dirty="0" err="1" smtClean="0"/>
              <a:t>sinistres</a:t>
            </a:r>
            <a:endParaRPr lang="nl-B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5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Zonder RP: kan enkel voorstellen tot agendering formuleren</a:t>
            </a:r>
            <a:endParaRPr lang="nl-B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6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7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343400"/>
            <a:ext cx="5486400" cy="4114800"/>
          </a:xfrm>
        </p:spPr>
        <p:txBody>
          <a:bodyPr/>
          <a:lstStyle/>
          <a:p>
            <a:r>
              <a:rPr lang="nl-BE" dirty="0" smtClean="0"/>
              <a:t>Bijeenroeping: question Jeanne </a:t>
            </a:r>
            <a:r>
              <a:rPr lang="nl-BE" dirty="0" err="1" smtClean="0"/>
              <a:t>Stichelbaut</a:t>
            </a:r>
            <a:endParaRPr lang="nl-BE" dirty="0" smtClean="0"/>
          </a:p>
          <a:p>
            <a:endParaRPr lang="nl-BE" dirty="0"/>
          </a:p>
          <a:p>
            <a:r>
              <a:rPr lang="nl-BE" dirty="0" smtClean="0"/>
              <a:t>Voorzitter = mede-eigenaar. La </a:t>
            </a:r>
            <a:r>
              <a:rPr lang="nl-BE" dirty="0" err="1" smtClean="0"/>
              <a:t>réunion</a:t>
            </a:r>
            <a:r>
              <a:rPr lang="nl-BE" dirty="0" smtClean="0"/>
              <a:t> </a:t>
            </a:r>
            <a:r>
              <a:rPr lang="nl-BE" dirty="0" err="1" smtClean="0"/>
              <a:t>est</a:t>
            </a:r>
            <a:r>
              <a:rPr lang="nl-BE" dirty="0" smtClean="0"/>
              <a:t> </a:t>
            </a:r>
            <a:r>
              <a:rPr lang="nl-BE" dirty="0" err="1" smtClean="0"/>
              <a:t>essentiellement</a:t>
            </a:r>
            <a:r>
              <a:rPr lang="nl-BE" dirty="0" smtClean="0"/>
              <a:t> </a:t>
            </a:r>
            <a:r>
              <a:rPr lang="nl-BE" dirty="0" err="1" smtClean="0"/>
              <a:t>préparée</a:t>
            </a:r>
            <a:r>
              <a:rPr lang="nl-BE" dirty="0" smtClean="0"/>
              <a:t> par </a:t>
            </a:r>
            <a:r>
              <a:rPr lang="nl-BE" dirty="0" err="1" smtClean="0"/>
              <a:t>le</a:t>
            </a:r>
            <a:r>
              <a:rPr lang="nl-BE" dirty="0" smtClean="0"/>
              <a:t> </a:t>
            </a:r>
            <a:r>
              <a:rPr lang="nl-BE" dirty="0" err="1" smtClean="0"/>
              <a:t>syndic</a:t>
            </a:r>
            <a:r>
              <a:rPr lang="nl-BE" dirty="0" smtClean="0"/>
              <a:t> et </a:t>
            </a:r>
            <a:r>
              <a:rPr lang="nl-BE" dirty="0" err="1" smtClean="0"/>
              <a:t>est</a:t>
            </a:r>
            <a:r>
              <a:rPr lang="nl-BE" dirty="0" smtClean="0"/>
              <a:t> </a:t>
            </a:r>
            <a:r>
              <a:rPr lang="nl-BE" dirty="0" err="1" smtClean="0"/>
              <a:t>dès</a:t>
            </a:r>
            <a:r>
              <a:rPr lang="nl-BE" dirty="0" smtClean="0"/>
              <a:t> </a:t>
            </a:r>
            <a:r>
              <a:rPr lang="nl-BE" dirty="0" err="1" smtClean="0"/>
              <a:t>lors</a:t>
            </a:r>
            <a:r>
              <a:rPr lang="nl-BE" dirty="0" smtClean="0"/>
              <a:t> </a:t>
            </a:r>
            <a:r>
              <a:rPr lang="nl-BE" dirty="0" err="1" smtClean="0"/>
              <a:t>indirectement</a:t>
            </a:r>
            <a:r>
              <a:rPr lang="nl-BE" dirty="0" smtClean="0"/>
              <a:t> </a:t>
            </a:r>
            <a:r>
              <a:rPr lang="nl-BE" dirty="0" err="1" smtClean="0"/>
              <a:t>menée</a:t>
            </a:r>
            <a:r>
              <a:rPr lang="nl-BE" dirty="0" smtClean="0"/>
              <a:t> par lui.</a:t>
            </a:r>
            <a:endParaRPr lang="nl-B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04B10-7284-4096-8322-582121E11316}" type="slidenum">
              <a:rPr lang="nl-NL"/>
              <a:pPr/>
              <a:t>8</a:t>
            </a:fld>
            <a:endParaRPr lang="nl-NL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nl-BE" dirty="0" smtClean="0"/>
              <a:t>Stemverbod: syndicus (alle op hem betrekking hebbende </a:t>
            </a:r>
            <a:r>
              <a:rPr lang="nl-BE" dirty="0" err="1" smtClean="0"/>
              <a:t>beheerskwesties</a:t>
            </a:r>
            <a:r>
              <a:rPr lang="nl-BE" dirty="0" smtClean="0"/>
              <a:t>), </a:t>
            </a:r>
            <a:r>
              <a:rPr lang="nl-BE" dirty="0" err="1" smtClean="0"/>
              <a:t>concierge</a:t>
            </a:r>
            <a:r>
              <a:rPr lang="nl-BE" dirty="0" smtClean="0"/>
              <a:t>, receptionisten, bewakingspersoneel; in de brede zin al diegenen die, niettegenstaande zij eigenaar zijn, in het gebouw of de groep van gebouwen diensten aan de vereniging leveren.</a:t>
            </a:r>
          </a:p>
          <a:p>
            <a:pPr marL="171450" indent="-171450">
              <a:buFontTx/>
              <a:buChar char="-"/>
            </a:pPr>
            <a:endParaRPr lang="nl-BE" dirty="0"/>
          </a:p>
          <a:p>
            <a:pPr marL="171450" indent="-171450">
              <a:buFontTx/>
              <a:buChar char="-"/>
            </a:pPr>
            <a:r>
              <a:rPr lang="nl-BE" dirty="0" smtClean="0"/>
              <a:t>Onregelmatige beslissing: besluit dat is </a:t>
            </a:r>
            <a:r>
              <a:rPr lang="nl-BE" dirty="0" err="1" smtClean="0"/>
              <a:t>totstandgekomen</a:t>
            </a:r>
            <a:r>
              <a:rPr lang="nl-BE" dirty="0" smtClean="0"/>
              <a:t> met schending van de substantiële voorschriften, bijvoorbeeld gebrek aan of laattijdige convocatie, stemming over een niet-geagendeerd punt, niet toepassing van de stemreductie</a:t>
            </a:r>
          </a:p>
          <a:p>
            <a:pPr marL="171450" indent="-171450">
              <a:buFontTx/>
              <a:buChar char="-"/>
            </a:pPr>
            <a:r>
              <a:rPr lang="nl-BE" dirty="0" smtClean="0"/>
              <a:t>-Bedrieglijke beslissing: beslissing is aangetast door bedrog, </a:t>
            </a:r>
            <a:r>
              <a:rPr lang="nl-BE" dirty="0" err="1" smtClean="0"/>
              <a:t>bvb</a:t>
            </a:r>
            <a:r>
              <a:rPr lang="nl-BE" dirty="0" smtClean="0"/>
              <a:t> fictieve verkoop</a:t>
            </a:r>
          </a:p>
          <a:p>
            <a:pPr marL="171450" indent="-171450">
              <a:buFontTx/>
              <a:buChar char="-"/>
            </a:pPr>
            <a:r>
              <a:rPr lang="nl-BE" dirty="0" smtClean="0"/>
              <a:t>Onrechtmatige beslissing: misbruik van minderheidspositie</a:t>
            </a:r>
          </a:p>
          <a:p>
            <a:pPr marL="171450" indent="-171450">
              <a:buFontTx/>
              <a:buChar char="-"/>
            </a:pPr>
            <a:endParaRPr lang="nl-BE" dirty="0" smtClean="0"/>
          </a:p>
          <a:p>
            <a:pPr marL="171450" indent="-171450">
              <a:buFontTx/>
              <a:buChar char="-"/>
            </a:pPr>
            <a:r>
              <a:rPr lang="nl-BE" dirty="0" smtClean="0"/>
              <a:t>Misbruik van minderheid: de rechter neemt zelf beslissing, d.i. een zeer delicate zaak. Misbruik van minderheid = het systematisch en onverantwoord veto van een minderheid tegen een </a:t>
            </a:r>
            <a:r>
              <a:rPr lang="nl-BE" dirty="0" err="1" smtClean="0"/>
              <a:t>meederheid</a:t>
            </a:r>
            <a:r>
              <a:rPr lang="nl-BE" dirty="0" smtClean="0"/>
              <a:t>.</a:t>
            </a:r>
            <a:endParaRPr lang="nl-B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1362075"/>
            <a:ext cx="9144000" cy="26844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BE"/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108075" y="2701925"/>
            <a:ext cx="2051050" cy="0"/>
          </a:xfrm>
          <a:prstGeom prst="line">
            <a:avLst/>
          </a:prstGeom>
          <a:ln w="635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3886200"/>
            <a:ext cx="9144000" cy="1588"/>
          </a:xfrm>
          <a:prstGeom prst="line">
            <a:avLst/>
          </a:prstGeom>
          <a:ln w="635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1524000"/>
            <a:ext cx="9144000" cy="1588"/>
          </a:xfrm>
          <a:prstGeom prst="line">
            <a:avLst/>
          </a:prstGeom>
          <a:ln w="635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8614" name="StibbeLogoWhite" descr="ST_LOGO_RGB WHITE.ai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0450" y="3303588"/>
            <a:ext cx="989013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98713" y="1828800"/>
            <a:ext cx="6621462" cy="365125"/>
          </a:xfrm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t"/>
          <a:lstStyle>
            <a:lvl1pPr defTabSz="457200">
              <a:defRPr sz="4400" i="0">
                <a:solidFill>
                  <a:srgbClr val="FFFFFF"/>
                </a:solidFill>
                <a:latin typeface="Arial" charset="0"/>
              </a:defRPr>
            </a:lvl1pPr>
          </a:lstStyle>
          <a:p>
            <a:pPr lvl="0"/>
            <a:r>
              <a:rPr lang="en-US" noProof="0" smtClean="0"/>
              <a:t>SUBJECT OF THIS PRESENTATION</a:t>
            </a:r>
            <a:endParaRPr lang="nl-NL" noProof="0" smtClean="0"/>
          </a:p>
        </p:txBody>
      </p:sp>
      <p:sp>
        <p:nvSpPr>
          <p:cNvPr id="6861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98713" y="3228975"/>
            <a:ext cx="6629400" cy="212725"/>
          </a:xfrm>
        </p:spPr>
        <p:txBody>
          <a:bodyPr/>
          <a:lstStyle>
            <a:lvl1pPr>
              <a:defRPr sz="3400" i="1">
                <a:solidFill>
                  <a:srgbClr val="FFFFFF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defRPr>
            </a:lvl1pPr>
          </a:lstStyle>
          <a:p>
            <a:pPr lvl="0"/>
            <a:r>
              <a:rPr lang="en-US" noProof="0" smtClean="0"/>
              <a:t>Subject-line 2 or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1C1468-8F4B-4410-92BA-C8C05152A9F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07467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65888" y="1031875"/>
            <a:ext cx="2057400" cy="2417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688" y="1031875"/>
            <a:ext cx="6019800" cy="2417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691ED7-FD22-4879-98B2-E0499600B85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34399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1362075"/>
            <a:ext cx="9144000" cy="26844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BE"/>
          </a:p>
        </p:txBody>
      </p:sp>
      <p:pic>
        <p:nvPicPr>
          <p:cNvPr id="12298" name="StibbeLogoBlue" descr="ST_LOGO_RGB WHITE.ai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0450" y="3300413"/>
            <a:ext cx="989013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rot="5400000" flipH="1" flipV="1">
            <a:off x="1108075" y="2701925"/>
            <a:ext cx="20510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0" y="3886200"/>
            <a:ext cx="9144000" cy="158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>
            <a:off x="0" y="1524000"/>
            <a:ext cx="9144000" cy="158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sp>
        <p:nvSpPr>
          <p:cNvPr id="1229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98713" y="1828800"/>
            <a:ext cx="6621462" cy="365125"/>
          </a:xfrm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t"/>
          <a:lstStyle>
            <a:lvl1pPr defTabSz="457200">
              <a:defRPr sz="4400" i="0">
                <a:solidFill>
                  <a:schemeClr val="tx2"/>
                </a:solidFill>
                <a:latin typeface="Arial" charset="0"/>
              </a:defRPr>
            </a:lvl1pPr>
          </a:lstStyle>
          <a:p>
            <a:pPr lvl="0"/>
            <a:r>
              <a:rPr lang="en-US" noProof="0" smtClean="0"/>
              <a:t>SUBJECT OF THIS PRESENTATION</a:t>
            </a:r>
            <a:endParaRPr lang="nl-NL" noProof="0" smtClean="0"/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98713" y="3228975"/>
            <a:ext cx="6629400" cy="212725"/>
          </a:xfrm>
        </p:spPr>
        <p:txBody>
          <a:bodyPr/>
          <a:lstStyle>
            <a:lvl1pPr>
              <a:defRPr sz="3400" i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defRPr>
            </a:lvl1pPr>
          </a:lstStyle>
          <a:p>
            <a:pPr lvl="0"/>
            <a:r>
              <a:rPr lang="en-US" noProof="0" smtClean="0"/>
              <a:t>Subject-line 2 or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2D594A-2E38-4A93-BB50-413FB7AEE122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47767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16C21AF-B119-4FD3-8BF2-1ACB214340EE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47423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688" y="1776413"/>
            <a:ext cx="2638425" cy="1673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84513" y="1776413"/>
            <a:ext cx="2638425" cy="1673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D312B41-90B4-42DF-86E8-46593DAFB883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0497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25E725-70B2-492E-B63A-4CD7544443C8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59683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F89716-2B97-4F03-A68C-6409DFDF46F9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12973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B7EF536-4611-4CF1-824F-5F35B73E265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88744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D628E5-9B3A-4331-8741-2BBE867A1072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1446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233CEA-123B-4DE9-AC8A-7EEC243BC0D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07325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992FF9-39BF-4649-B053-3A4795286FC4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36196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A476D4-C3B7-4492-B8AB-126DE1D8B1C8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89787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65888" y="1031875"/>
            <a:ext cx="2057400" cy="2417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688" y="1031875"/>
            <a:ext cx="6019800" cy="2417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7F8C23-1379-4A27-A00F-F65109F5D9E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760603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7B366F-F5C4-42C9-A25D-81BA35EEE50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811123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585C11D-B32B-401D-BB63-9FCB817507B5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05527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5DAFC54-4600-49EA-8E78-848557D247F7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88526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92375" y="2286000"/>
            <a:ext cx="3122613" cy="203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7388" y="2286000"/>
            <a:ext cx="3124200" cy="203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BBF0A7-4D38-4168-8F92-52155570BC42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97564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0A582E-C8C3-499A-A1CE-713A695D09D3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22558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BF982F-6CB1-4C9A-852E-ABB4C294C0D0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7460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72939B-45D5-4722-B44F-4B82E60B9150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7657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140346-3CD6-467F-ABE5-8165CAF1EC25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227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805E04-165C-4362-AA68-39839136FFC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057895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B81CCDC-9FCC-49E3-84B7-8822C8222A62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997559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F90CB2-2659-4783-85F0-B53D2900B25A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734395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274638"/>
            <a:ext cx="2108200" cy="40497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3788" cy="40497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9B03B6-9BD3-4F3A-BE34-984DDA8DB3A9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29018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5C7005-AE39-4CA2-9549-93B7AC1166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72639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3118BB-96A9-42A3-8B16-5F1A722C56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777443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23F259-2415-4B49-A321-568F3DE29D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8124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92375" y="2286000"/>
            <a:ext cx="3122613" cy="203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7388" y="2286000"/>
            <a:ext cx="3124200" cy="203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DAA4AF-B637-4773-913A-B454E3F7D7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94049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4C02A0-55E4-4FDB-96D7-BF16C1DCFA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7403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0A0BCF-6B54-4A23-AED2-FB60C0D2E4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4017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688" y="1776413"/>
            <a:ext cx="2638425" cy="1673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84513" y="1776413"/>
            <a:ext cx="2638425" cy="1673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0A9723-39FD-49BC-8B71-97BB0DBD5B38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19876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A880F4-7CE8-4641-AEF7-7C51FE6036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50266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0A329E-6402-4CA2-804C-5BEB15DF2A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5392574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6123DB-3C9E-4717-AA8E-6965C98CB0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928348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4DE012-36ED-41C9-A4B1-B6A4003A15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6163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274638"/>
            <a:ext cx="2108200" cy="40497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3788" cy="40497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18F6B4-FBC9-4FD4-A1DB-0F7233A4FA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64966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37BCE2-A478-4D1D-87D1-B18751E0B5D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56052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2075712-64AD-4961-AB51-7C4E4D42B2A7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96956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BE704B-1092-49B2-9C43-815E4257E15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73182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AB7FB7-88A9-4B24-B348-0A870881B8E2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2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DE203F-9758-4796-9944-0D77632BC2D0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469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2.jpeg"/><Relationship Id="rId14" Type="http://schemas.openxmlformats.org/officeDocument/2006/relationships/image" Target="../media/image3.png"/><Relationship Id="rId15" Type="http://schemas.openxmlformats.org/officeDocument/2006/relationships/image" Target="../media/image7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2.jpeg"/><Relationship Id="rId14" Type="http://schemas.openxmlformats.org/officeDocument/2006/relationships/image" Target="../media/image3.png"/><Relationship Id="rId15" Type="http://schemas.openxmlformats.org/officeDocument/2006/relationships/image" Target="../media/image7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3688" y="1031875"/>
            <a:ext cx="8229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3688" y="1776413"/>
            <a:ext cx="5429250" cy="167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3000" y="6524625"/>
            <a:ext cx="2809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457200">
              <a:defRPr sz="1000">
                <a:solidFill>
                  <a:srgbClr val="092B5C"/>
                </a:solidFill>
                <a:ea typeface="+mj-ea"/>
              </a:defRPr>
            </a:lvl1pPr>
          </a:lstStyle>
          <a:p>
            <a:fld id="{7135ECF2-5F43-4BE9-8DAA-A1A6E47B4E14}" type="slidenum">
              <a:rPr lang="nl-NL"/>
              <a:pPr/>
              <a:t>‹#›</a:t>
            </a:fld>
            <a:endParaRPr lang="nl-NL"/>
          </a:p>
        </p:txBody>
      </p:sp>
      <p:grpSp>
        <p:nvGrpSpPr>
          <p:cNvPr id="67589" name="Group 13"/>
          <p:cNvGrpSpPr>
            <a:grpSpLocks/>
          </p:cNvGrpSpPr>
          <p:nvPr/>
        </p:nvGrpSpPr>
        <p:grpSpPr bwMode="auto">
          <a:xfrm>
            <a:off x="309563" y="0"/>
            <a:ext cx="8582025" cy="608013"/>
            <a:chOff x="2415486" y="793"/>
            <a:chExt cx="6577702" cy="2058989"/>
          </a:xfrm>
        </p:grpSpPr>
        <p:cxnSp>
          <p:nvCxnSpPr>
            <p:cNvPr id="18" name="Straight Connector 17"/>
            <p:cNvCxnSpPr/>
            <p:nvPr/>
          </p:nvCxnSpPr>
          <p:spPr>
            <a:xfrm rot="5400000">
              <a:off x="1386600" y="1029679"/>
              <a:ext cx="2058989" cy="1216"/>
            </a:xfrm>
            <a:prstGeom prst="line">
              <a:avLst/>
            </a:prstGeom>
            <a:ln w="6350" cap="flat" cmpd="sng" algn="ctr">
              <a:solidFill>
                <a:srgbClr val="092B5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7963085" y="1029681"/>
              <a:ext cx="2058989" cy="1217"/>
            </a:xfrm>
            <a:prstGeom prst="line">
              <a:avLst/>
            </a:prstGeom>
            <a:ln w="6350" cap="flat" cmpd="sng" algn="ctr">
              <a:solidFill>
                <a:srgbClr val="092B5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416702" y="2059782"/>
              <a:ext cx="6576486" cy="0"/>
            </a:xfrm>
            <a:prstGeom prst="line">
              <a:avLst/>
            </a:prstGeom>
            <a:ln w="6350" cap="flat" cmpd="sng" algn="ctr">
              <a:solidFill>
                <a:srgbClr val="092B5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593" name="slideImageSmall" descr="STIBBE_ketting"/>
          <p:cNvSpPr>
            <a:spLocks noChangeArrowheads="1"/>
          </p:cNvSpPr>
          <p:nvPr/>
        </p:nvSpPr>
        <p:spPr bwMode="auto">
          <a:xfrm>
            <a:off x="393700" y="0"/>
            <a:ext cx="8410575" cy="528638"/>
          </a:xfrm>
          <a:prstGeom prst="rect">
            <a:avLst/>
          </a:prstGeom>
          <a:blipFill dpi="0" rotWithShape="0">
            <a:blip r:embed="rId13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nl-BE"/>
          </a:p>
        </p:txBody>
      </p:sp>
      <p:pic>
        <p:nvPicPr>
          <p:cNvPr id="67595" name="AllianceLogo" descr="ARCH_HS_GL_ST_RGB" hidden="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538" y="6442075"/>
            <a:ext cx="3027362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6" name="StibbeLogo" descr="ST_LOGO_RGB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99213"/>
            <a:ext cx="73025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6400800"/>
            <a:ext cx="9144000" cy="3175"/>
          </a:xfrm>
          <a:prstGeom prst="line">
            <a:avLst/>
          </a:prstGeom>
          <a:ln w="6350">
            <a:solidFill>
              <a:srgbClr val="092B5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Times New Roman" pitchFamily="18" charset="0"/>
          <a:ea typeface="ＭＳ Ｐゴシック" pitchFamily="34" charset="-128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Times New Roman" pitchFamily="18" charset="0"/>
          <a:ea typeface="ＭＳ Ｐゴシック" pitchFamily="34" charset="-128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Times New Roman" pitchFamily="18" charset="0"/>
          <a:ea typeface="ＭＳ Ｐゴシック" pitchFamily="34" charset="-128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Times New Roman" pitchFamily="18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Times New Roman" pitchFamily="18" charset="0"/>
          <a:ea typeface="ＭＳ Ｐゴシック" pitchFamily="34" charset="-128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Times New Roman" pitchFamily="18" charset="0"/>
          <a:ea typeface="ＭＳ Ｐゴシック" pitchFamily="34" charset="-128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Times New Roman" pitchFamily="18" charset="0"/>
          <a:ea typeface="ＭＳ Ｐゴシック" pitchFamily="34" charset="-128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Times New Roman" pitchFamily="18" charset="0"/>
          <a:ea typeface="ＭＳ Ｐゴシック" pitchFamily="34" charset="-128"/>
          <a:cs typeface="Arial" charset="0"/>
        </a:defRPr>
      </a:lvl9pPr>
    </p:titleStyle>
    <p:bodyStyle>
      <a:lvl1pPr algn="l" rtl="0" fontAlgn="base">
        <a:spcBef>
          <a:spcPct val="0"/>
        </a:spcBef>
        <a:spcAft>
          <a:spcPts val="1200"/>
        </a:spcAft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fontAlgn="base">
        <a:spcBef>
          <a:spcPct val="0"/>
        </a:spcBef>
        <a:spcAft>
          <a:spcPts val="120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2pPr>
      <a:lvl3pPr marL="457200" indent="-190500" algn="l" rtl="0" fontAlgn="base">
        <a:spcBef>
          <a:spcPct val="0"/>
        </a:spcBef>
        <a:spcAft>
          <a:spcPts val="120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3pPr>
      <a:lvl4pPr marL="715963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4pPr>
      <a:lvl5pPr marL="9906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5pPr>
      <a:lvl6pPr marL="14478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6pPr>
      <a:lvl7pPr marL="19050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7pPr>
      <a:lvl8pPr marL="23622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8pPr>
      <a:lvl9pPr marL="28194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3688" y="1031875"/>
            <a:ext cx="8229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3688" y="1776413"/>
            <a:ext cx="5429250" cy="167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1413" y="6524625"/>
            <a:ext cx="2809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457200">
              <a:defRPr sz="1000">
                <a:solidFill>
                  <a:srgbClr val="092B5C"/>
                </a:solidFill>
                <a:ea typeface="+mj-ea"/>
              </a:defRPr>
            </a:lvl1pPr>
          </a:lstStyle>
          <a:p>
            <a:fld id="{B0C4C551-AF3D-4C01-AB04-0CB0D83051EB}" type="slidenum">
              <a:rPr lang="nl-NL"/>
              <a:pPr/>
              <a:t>‹#›</a:t>
            </a:fld>
            <a:endParaRPr lang="nl-NL"/>
          </a:p>
        </p:txBody>
      </p:sp>
      <p:grpSp>
        <p:nvGrpSpPr>
          <p:cNvPr id="11276" name="Group 13"/>
          <p:cNvGrpSpPr>
            <a:grpSpLocks/>
          </p:cNvGrpSpPr>
          <p:nvPr/>
        </p:nvGrpSpPr>
        <p:grpSpPr bwMode="auto">
          <a:xfrm>
            <a:off x="304800" y="0"/>
            <a:ext cx="8582025" cy="608013"/>
            <a:chOff x="2415486" y="793"/>
            <a:chExt cx="6577702" cy="2058989"/>
          </a:xfrm>
        </p:grpSpPr>
        <p:cxnSp>
          <p:nvCxnSpPr>
            <p:cNvPr id="18" name="Straight Connector 17"/>
            <p:cNvCxnSpPr/>
            <p:nvPr/>
          </p:nvCxnSpPr>
          <p:spPr>
            <a:xfrm rot="5400000">
              <a:off x="1386600" y="1029681"/>
              <a:ext cx="2058989" cy="1217"/>
            </a:xfrm>
            <a:prstGeom prst="line">
              <a:avLst/>
            </a:prstGeom>
            <a:ln w="6350" cap="flat" cmpd="sng" algn="ctr">
              <a:solidFill>
                <a:srgbClr val="092B5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7963085" y="1029679"/>
              <a:ext cx="2058989" cy="1216"/>
            </a:xfrm>
            <a:prstGeom prst="line">
              <a:avLst/>
            </a:prstGeom>
            <a:ln w="6350" cap="flat" cmpd="sng" algn="ctr">
              <a:solidFill>
                <a:srgbClr val="092B5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416703" y="2059782"/>
              <a:ext cx="6576485" cy="0"/>
            </a:xfrm>
            <a:prstGeom prst="line">
              <a:avLst/>
            </a:prstGeom>
            <a:ln w="6350" cap="flat" cmpd="sng" algn="ctr">
              <a:solidFill>
                <a:srgbClr val="092B5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80" name="slideImageSmall" descr="STIBBE_ketting"/>
          <p:cNvSpPr>
            <a:spLocks noChangeArrowheads="1"/>
          </p:cNvSpPr>
          <p:nvPr/>
        </p:nvSpPr>
        <p:spPr bwMode="auto">
          <a:xfrm>
            <a:off x="388938" y="0"/>
            <a:ext cx="8410575" cy="528638"/>
          </a:xfrm>
          <a:prstGeom prst="rect">
            <a:avLst/>
          </a:prstGeom>
          <a:blipFill dpi="0" rotWithShape="0">
            <a:blip r:embed="rId13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nl-BE"/>
          </a:p>
        </p:txBody>
      </p:sp>
      <p:pic>
        <p:nvPicPr>
          <p:cNvPr id="11281" name="AllianceLogo" descr="ARCH_HS_GL_ST_RGB" hidden="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538" y="6442075"/>
            <a:ext cx="3027362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2" name="StibbeLogo" descr="ST_LOGO_RGB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99213"/>
            <a:ext cx="73025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6400800"/>
            <a:ext cx="9144000" cy="3175"/>
          </a:xfrm>
          <a:prstGeom prst="line">
            <a:avLst/>
          </a:prstGeom>
          <a:ln w="6350">
            <a:solidFill>
              <a:srgbClr val="092B5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9pPr>
    </p:titleStyle>
    <p:bodyStyle>
      <a:lvl1pPr algn="l" rtl="0" fontAlgn="base">
        <a:spcBef>
          <a:spcPct val="0"/>
        </a:spcBef>
        <a:spcAft>
          <a:spcPts val="1200"/>
        </a:spcAft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fontAlgn="base">
        <a:spcBef>
          <a:spcPct val="0"/>
        </a:spcBef>
        <a:spcAft>
          <a:spcPts val="120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2pPr>
      <a:lvl3pPr marL="457200" indent="-190500" algn="l" rtl="0" fontAlgn="base">
        <a:spcBef>
          <a:spcPct val="0"/>
        </a:spcBef>
        <a:spcAft>
          <a:spcPts val="120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3pPr>
      <a:lvl4pPr marL="715963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4pPr>
      <a:lvl5pPr marL="9906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5pPr>
      <a:lvl6pPr marL="14478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6pPr>
      <a:lvl7pPr marL="19050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7pPr>
      <a:lvl8pPr marL="23622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8pPr>
      <a:lvl9pPr marL="2819400" indent="-174625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0" y="0"/>
            <a:ext cx="2209800" cy="61864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nl-BE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92375" y="2286000"/>
            <a:ext cx="6399213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Hoofdstuk 1</a:t>
            </a:r>
          </a:p>
          <a:p>
            <a:pPr lvl="0"/>
            <a:r>
              <a:rPr lang="en-US" smtClean="0"/>
              <a:t>Hoofdstuk 2</a:t>
            </a:r>
          </a:p>
          <a:p>
            <a:pPr lvl="0"/>
            <a:r>
              <a:rPr lang="en-US" smtClean="0"/>
              <a:t>Hoofdstuk 3</a:t>
            </a:r>
          </a:p>
          <a:p>
            <a:pPr lvl="0"/>
            <a:r>
              <a:rPr lang="en-US" smtClean="0"/>
              <a:t>Hoofdstuk 4</a:t>
            </a:r>
          </a:p>
          <a:p>
            <a:pPr lvl="0"/>
            <a:r>
              <a:rPr lang="en-US" smtClean="0"/>
              <a:t>Hoofdstuk 5</a:t>
            </a:r>
          </a:p>
          <a:p>
            <a:pPr lvl="0"/>
            <a:r>
              <a:rPr lang="en-US" smtClean="0"/>
              <a:t>Hoofdstuk 6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1413" y="6524625"/>
            <a:ext cx="2809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457200">
              <a:defRPr sz="1000">
                <a:solidFill>
                  <a:srgbClr val="092B5C"/>
                </a:solidFill>
                <a:ea typeface="+mj-ea"/>
              </a:defRPr>
            </a:lvl1pPr>
          </a:lstStyle>
          <a:p>
            <a:fld id="{54B44235-84DF-4003-9385-FCEE973B4399}" type="slidenum">
              <a:rPr lang="nl-NL"/>
              <a:pPr/>
              <a:t>‹#›</a:t>
            </a:fld>
            <a:endParaRPr lang="nl-NL"/>
          </a:p>
        </p:txBody>
      </p:sp>
      <p:pic>
        <p:nvPicPr>
          <p:cNvPr id="16399" name="AllianceLogo" descr="ARCH_HS_GL_ST_RGB" hidden="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538" y="6442075"/>
            <a:ext cx="3027362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0" name="StibbeLogo" descr="ST_LOGO_RGB.EPS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99213"/>
            <a:ext cx="73025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6400800"/>
            <a:ext cx="9144000" cy="3175"/>
          </a:xfrm>
          <a:prstGeom prst="line">
            <a:avLst/>
          </a:prstGeom>
          <a:ln w="6350">
            <a:solidFill>
              <a:srgbClr val="092B5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402" name="Group 13"/>
          <p:cNvGrpSpPr>
            <a:grpSpLocks/>
          </p:cNvGrpSpPr>
          <p:nvPr/>
        </p:nvGrpSpPr>
        <p:grpSpPr bwMode="auto">
          <a:xfrm>
            <a:off x="2493963" y="0"/>
            <a:ext cx="6397625" cy="2020888"/>
            <a:chOff x="4090196" y="793"/>
            <a:chExt cx="4902992" cy="2058989"/>
          </a:xfrm>
        </p:grpSpPr>
        <p:cxnSp>
          <p:nvCxnSpPr>
            <p:cNvPr id="22" name="Straight Connector 21"/>
            <p:cNvCxnSpPr>
              <a:cxnSpLocks noChangeShapeType="1"/>
            </p:cNvCxnSpPr>
            <p:nvPr/>
          </p:nvCxnSpPr>
          <p:spPr bwMode="auto">
            <a:xfrm rot="5400000">
              <a:off x="3062118" y="1028871"/>
              <a:ext cx="2057372" cy="121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</p:cxnSp>
        <p:cxnSp>
          <p:nvCxnSpPr>
            <p:cNvPr id="23" name="Straight Connector 22"/>
            <p:cNvCxnSpPr>
              <a:cxnSpLocks noChangeShapeType="1"/>
            </p:cNvCxnSpPr>
            <p:nvPr/>
          </p:nvCxnSpPr>
          <p:spPr bwMode="auto">
            <a:xfrm rot="5400000">
              <a:off x="7963894" y="1028870"/>
              <a:ext cx="2057372" cy="121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</p:cxnSp>
        <p:cxnSp>
          <p:nvCxnSpPr>
            <p:cNvPr id="24" name="Straight Connector 23"/>
            <p:cNvCxnSpPr>
              <a:cxnSpLocks noChangeShapeType="1"/>
            </p:cNvCxnSpPr>
            <p:nvPr/>
          </p:nvCxnSpPr>
          <p:spPr bwMode="auto">
            <a:xfrm>
              <a:off x="4090196" y="2058165"/>
              <a:ext cx="4902992" cy="161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</p:cxnSp>
      </p:grpSp>
      <p:sp>
        <p:nvSpPr>
          <p:cNvPr id="16406" name="slideImageLarge" descr="STIBBE_ketting"/>
          <p:cNvSpPr>
            <a:spLocks noChangeArrowheads="1"/>
          </p:cNvSpPr>
          <p:nvPr/>
        </p:nvSpPr>
        <p:spPr bwMode="auto">
          <a:xfrm>
            <a:off x="2606675" y="0"/>
            <a:ext cx="6172200" cy="1903413"/>
          </a:xfrm>
          <a:prstGeom prst="rect">
            <a:avLst/>
          </a:prstGeom>
          <a:blipFill dpi="0" rotWithShape="0">
            <a:blip r:embed="rId15"/>
            <a:srcRect/>
            <a:stretch>
              <a:fillRect/>
            </a:stretch>
          </a:blipFill>
          <a:ln w="9525">
            <a:solidFill>
              <a:srgbClr val="88B5D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BE"/>
          </a:p>
        </p:txBody>
      </p:sp>
      <p:grpSp>
        <p:nvGrpSpPr>
          <p:cNvPr id="16408" name="Group 24"/>
          <p:cNvGrpSpPr>
            <a:grpSpLocks/>
          </p:cNvGrpSpPr>
          <p:nvPr/>
        </p:nvGrpSpPr>
        <p:grpSpPr bwMode="auto">
          <a:xfrm>
            <a:off x="927100" y="2073275"/>
            <a:ext cx="354013" cy="257175"/>
            <a:chOff x="521" y="1296"/>
            <a:chExt cx="223" cy="162"/>
          </a:xfrm>
        </p:grpSpPr>
        <p:sp>
          <p:nvSpPr>
            <p:cNvPr id="18" name="Diamond 17"/>
            <p:cNvSpPr/>
            <p:nvPr/>
          </p:nvSpPr>
          <p:spPr>
            <a:xfrm>
              <a:off x="521" y="1296"/>
              <a:ext cx="114" cy="162"/>
            </a:xfrm>
            <a:prstGeom prst="diamond">
              <a:avLst/>
            </a:prstGeom>
            <a:noFill/>
            <a:ln w="6350"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/>
              <a:endParaRPr lang="nl-BE" sz="180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9" name="Diamond 18"/>
            <p:cNvSpPr/>
            <p:nvPr/>
          </p:nvSpPr>
          <p:spPr>
            <a:xfrm>
              <a:off x="630" y="1296"/>
              <a:ext cx="114" cy="162"/>
            </a:xfrm>
            <a:prstGeom prst="diamond">
              <a:avLst/>
            </a:prstGeom>
            <a:noFill/>
            <a:ln w="6350"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/>
              <a:endParaRPr lang="nl-BE" sz="180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endParaRPr>
            </a:p>
          </p:txBody>
        </p:sp>
      </p:grpSp>
      <p:sp>
        <p:nvSpPr>
          <p:cNvPr id="16411" name="txt_content"/>
          <p:cNvSpPr txBox="1">
            <a:spLocks noChangeArrowheads="1"/>
          </p:cNvSpPr>
          <p:nvPr/>
        </p:nvSpPr>
        <p:spPr bwMode="auto">
          <a:xfrm>
            <a:off x="266700" y="1600200"/>
            <a:ext cx="1676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nl-NL" sz="2400">
                <a:solidFill>
                  <a:srgbClr val="FFFFFF"/>
                </a:solidFill>
                <a:ea typeface="ＭＳ Ｐゴシック" pitchFamily="34" charset="-128"/>
              </a:rPr>
              <a:t>Inhoud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9pPr>
    </p:titleStyle>
    <p:bodyStyle>
      <a:lvl1pPr marL="358775" indent="-358775" algn="l" rtl="0" fontAlgn="base">
        <a:spcBef>
          <a:spcPct val="0"/>
        </a:spcBef>
        <a:spcAft>
          <a:spcPts val="1200"/>
        </a:spcAft>
        <a:buClr>
          <a:schemeClr val="hlink"/>
        </a:buClr>
        <a:buAutoNum type="arabicPeriod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804863" indent="-266700" algn="l" rtl="0" fontAlgn="base">
        <a:spcBef>
          <a:spcPct val="0"/>
        </a:spcBef>
        <a:spcAft>
          <a:spcPts val="120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2pPr>
      <a:lvl3pPr marL="1250950" indent="-266700" algn="l" rtl="0" fontAlgn="base">
        <a:spcBef>
          <a:spcPct val="0"/>
        </a:spcBef>
        <a:spcAft>
          <a:spcPts val="120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3pPr>
      <a:lvl4pPr marL="1697038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4pPr>
      <a:lvl5pPr marL="21431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5pPr>
      <a:lvl6pPr marL="26003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6pPr>
      <a:lvl7pPr marL="30575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7pPr>
      <a:lvl8pPr marL="35147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8pPr>
      <a:lvl9pPr marL="39719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2209800" cy="61864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nl-BE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92375" y="2286000"/>
            <a:ext cx="6399213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Chapter 1</a:t>
            </a:r>
          </a:p>
          <a:p>
            <a:pPr lvl="0"/>
            <a:r>
              <a:rPr lang="en-US" smtClean="0"/>
              <a:t>Chapter 2</a:t>
            </a:r>
          </a:p>
          <a:p>
            <a:pPr lvl="0"/>
            <a:r>
              <a:rPr lang="en-US" smtClean="0"/>
              <a:t>Chapter 3</a:t>
            </a:r>
          </a:p>
          <a:p>
            <a:pPr lvl="0"/>
            <a:r>
              <a:rPr lang="en-US" smtClean="0"/>
              <a:t>Chapter 4</a:t>
            </a:r>
          </a:p>
          <a:p>
            <a:pPr lvl="0"/>
            <a:r>
              <a:rPr lang="en-US" smtClean="0"/>
              <a:t>Chapter 5</a:t>
            </a:r>
          </a:p>
          <a:p>
            <a:pPr lvl="0"/>
            <a:r>
              <a:rPr lang="en-US" smtClean="0"/>
              <a:t>Chapter 6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1413" y="6524625"/>
            <a:ext cx="2809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457200">
              <a:defRPr sz="1000">
                <a:solidFill>
                  <a:srgbClr val="092B5C"/>
                </a:solidFill>
                <a:ea typeface="+mj-ea"/>
              </a:defRPr>
            </a:lvl1pPr>
          </a:lstStyle>
          <a:p>
            <a:fld id="{A2B22F7E-A876-4831-99E9-96360860741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8133" name="Main_Title"/>
          <p:cNvSpPr txBox="1">
            <a:spLocks noChangeArrowheads="1"/>
          </p:cNvSpPr>
          <p:nvPr/>
        </p:nvSpPr>
        <p:spPr bwMode="auto">
          <a:xfrm>
            <a:off x="4570413" y="6524625"/>
            <a:ext cx="3708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000">
                <a:solidFill>
                  <a:srgbClr val="092B5C"/>
                </a:solidFill>
                <a:ea typeface="ＭＳ Ｐゴシック" pitchFamily="34" charset="-128"/>
              </a:rPr>
              <a:t>Main titel</a:t>
            </a:r>
          </a:p>
        </p:txBody>
      </p:sp>
      <p:pic>
        <p:nvPicPr>
          <p:cNvPr id="48134" name="AllianceLogo" descr="ARCH_HS_GL_ST_RGB" hidden="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538" y="6442075"/>
            <a:ext cx="3027362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StibbeLogo" descr="ST_LOGO_RGB.EPS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99213"/>
            <a:ext cx="73025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6400800"/>
            <a:ext cx="9144000" cy="3175"/>
          </a:xfrm>
          <a:prstGeom prst="line">
            <a:avLst/>
          </a:prstGeom>
          <a:ln w="6350">
            <a:solidFill>
              <a:srgbClr val="092B5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137" name="Group 13"/>
          <p:cNvGrpSpPr>
            <a:grpSpLocks/>
          </p:cNvGrpSpPr>
          <p:nvPr/>
        </p:nvGrpSpPr>
        <p:grpSpPr bwMode="auto">
          <a:xfrm>
            <a:off x="2493963" y="0"/>
            <a:ext cx="6397625" cy="2020888"/>
            <a:chOff x="4090196" y="793"/>
            <a:chExt cx="4902992" cy="2058989"/>
          </a:xfrm>
        </p:grpSpPr>
        <p:cxnSp>
          <p:nvCxnSpPr>
            <p:cNvPr id="22" name="Straight Connector 21"/>
            <p:cNvCxnSpPr>
              <a:cxnSpLocks noChangeShapeType="1"/>
            </p:cNvCxnSpPr>
            <p:nvPr/>
          </p:nvCxnSpPr>
          <p:spPr bwMode="auto">
            <a:xfrm rot="5400000">
              <a:off x="3062118" y="1028871"/>
              <a:ext cx="2057372" cy="121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</p:cxnSp>
        <p:cxnSp>
          <p:nvCxnSpPr>
            <p:cNvPr id="23" name="Straight Connector 22"/>
            <p:cNvCxnSpPr>
              <a:cxnSpLocks noChangeShapeType="1"/>
            </p:cNvCxnSpPr>
            <p:nvPr/>
          </p:nvCxnSpPr>
          <p:spPr bwMode="auto">
            <a:xfrm rot="5400000">
              <a:off x="7963894" y="1028870"/>
              <a:ext cx="2057372" cy="121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</p:cxnSp>
        <p:cxnSp>
          <p:nvCxnSpPr>
            <p:cNvPr id="24" name="Straight Connector 23"/>
            <p:cNvCxnSpPr>
              <a:cxnSpLocks noChangeShapeType="1"/>
            </p:cNvCxnSpPr>
            <p:nvPr/>
          </p:nvCxnSpPr>
          <p:spPr bwMode="auto">
            <a:xfrm>
              <a:off x="4090196" y="2058165"/>
              <a:ext cx="4902992" cy="161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</p:cxnSp>
      </p:grpSp>
      <p:sp>
        <p:nvSpPr>
          <p:cNvPr id="48141" name="slideImageLarge" descr="STIBBE_ketting"/>
          <p:cNvSpPr>
            <a:spLocks noChangeArrowheads="1"/>
          </p:cNvSpPr>
          <p:nvPr/>
        </p:nvSpPr>
        <p:spPr bwMode="auto">
          <a:xfrm>
            <a:off x="2606675" y="0"/>
            <a:ext cx="6172200" cy="1903413"/>
          </a:xfrm>
          <a:prstGeom prst="rect">
            <a:avLst/>
          </a:prstGeom>
          <a:blipFill dpi="0" rotWithShape="0">
            <a:blip r:embed="rId15"/>
            <a:srcRect/>
            <a:stretch>
              <a:fillRect/>
            </a:stretch>
          </a:blipFill>
          <a:ln w="9525">
            <a:solidFill>
              <a:srgbClr val="88B5D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BE"/>
          </a:p>
        </p:txBody>
      </p:sp>
      <p:grpSp>
        <p:nvGrpSpPr>
          <p:cNvPr id="48142" name="Group 14"/>
          <p:cNvGrpSpPr>
            <a:grpSpLocks/>
          </p:cNvGrpSpPr>
          <p:nvPr/>
        </p:nvGrpSpPr>
        <p:grpSpPr bwMode="auto">
          <a:xfrm>
            <a:off x="927100" y="2073275"/>
            <a:ext cx="354013" cy="257175"/>
            <a:chOff x="521" y="1296"/>
            <a:chExt cx="223" cy="162"/>
          </a:xfrm>
        </p:grpSpPr>
        <p:sp>
          <p:nvSpPr>
            <p:cNvPr id="18" name="Diamond 17"/>
            <p:cNvSpPr/>
            <p:nvPr/>
          </p:nvSpPr>
          <p:spPr>
            <a:xfrm>
              <a:off x="521" y="1296"/>
              <a:ext cx="114" cy="162"/>
            </a:xfrm>
            <a:prstGeom prst="diamond">
              <a:avLst/>
            </a:prstGeom>
            <a:noFill/>
            <a:ln w="6350"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/>
              <a:endParaRPr lang="nl-BE" sz="180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9" name="Diamond 18"/>
            <p:cNvSpPr/>
            <p:nvPr/>
          </p:nvSpPr>
          <p:spPr>
            <a:xfrm>
              <a:off x="630" y="1296"/>
              <a:ext cx="114" cy="162"/>
            </a:xfrm>
            <a:prstGeom prst="diamond">
              <a:avLst/>
            </a:prstGeom>
            <a:noFill/>
            <a:ln w="6350"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/>
              <a:endParaRPr lang="nl-BE" sz="180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endParaRPr>
            </a:p>
          </p:txBody>
        </p:sp>
      </p:grpSp>
      <p:sp>
        <p:nvSpPr>
          <p:cNvPr id="48145" name="txt_content"/>
          <p:cNvSpPr txBox="1">
            <a:spLocks noChangeArrowheads="1"/>
          </p:cNvSpPr>
          <p:nvPr/>
        </p:nvSpPr>
        <p:spPr bwMode="auto">
          <a:xfrm>
            <a:off x="266700" y="1600200"/>
            <a:ext cx="1676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400">
                <a:solidFill>
                  <a:srgbClr val="FFFFFF"/>
                </a:solidFill>
                <a:ea typeface="ＭＳ Ｐゴシック" pitchFamily="34" charset="-128"/>
              </a:rPr>
              <a:t>Content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 i="1">
          <a:solidFill>
            <a:srgbClr val="092B5C"/>
          </a:solidFill>
          <a:latin typeface="Times New Roman" pitchFamily="18" charset="0"/>
          <a:ea typeface="ＭＳ Ｐゴシック" pitchFamily="34" charset="-128"/>
          <a:cs typeface="Arial" charset="0"/>
        </a:defRPr>
      </a:lvl9pPr>
    </p:titleStyle>
    <p:bodyStyle>
      <a:lvl1pPr marL="358775" indent="-358775" algn="l" rtl="0" fontAlgn="base">
        <a:spcBef>
          <a:spcPct val="0"/>
        </a:spcBef>
        <a:spcAft>
          <a:spcPts val="1200"/>
        </a:spcAft>
        <a:buClr>
          <a:schemeClr val="hlink"/>
        </a:buClr>
        <a:buAutoNum type="arabicPeriod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804863" indent="-266700" algn="l" rtl="0" fontAlgn="base">
        <a:spcBef>
          <a:spcPct val="0"/>
        </a:spcBef>
        <a:spcAft>
          <a:spcPts val="120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2pPr>
      <a:lvl3pPr marL="1250950" indent="-266700" algn="l" rtl="0" fontAlgn="base">
        <a:spcBef>
          <a:spcPct val="0"/>
        </a:spcBef>
        <a:spcAft>
          <a:spcPts val="120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3pPr>
      <a:lvl4pPr marL="1697038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4pPr>
      <a:lvl5pPr marL="21431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5pPr>
      <a:lvl6pPr marL="26003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6pPr>
      <a:lvl7pPr marL="30575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7pPr>
      <a:lvl8pPr marL="35147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8pPr>
      <a:lvl9pPr marL="3971925" indent="-266700" algn="l" rtl="0" fontAlgn="base">
        <a:spcBef>
          <a:spcPct val="0"/>
        </a:spcBef>
        <a:spcAft>
          <a:spcPts val="1200"/>
        </a:spcAft>
        <a:buSzPct val="50000"/>
        <a:buChar char="•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68"/>
          <p:cNvSpPr>
            <a:spLocks noGrp="1" noChangeArrowheads="1"/>
          </p:cNvSpPr>
          <p:nvPr>
            <p:ph type="ctrTitle"/>
          </p:nvPr>
        </p:nvSpPr>
        <p:spPr>
          <a:xfrm>
            <a:off x="2398713" y="1828800"/>
            <a:ext cx="6621462" cy="984885"/>
          </a:xfrm>
        </p:spPr>
        <p:txBody>
          <a:bodyPr/>
          <a:lstStyle/>
          <a:p>
            <a:pPr eaLnBrk="1" hangingPunct="1"/>
            <a:r>
              <a:rPr lang="nl-NL" sz="3200" dirty="0" smtClean="0"/>
              <a:t>La </a:t>
            </a:r>
            <a:r>
              <a:rPr lang="nl-NL" sz="3200" dirty="0" err="1" smtClean="0"/>
              <a:t>copropriété</a:t>
            </a:r>
            <a:r>
              <a:rPr lang="nl-NL" sz="3200" dirty="0" smtClean="0"/>
              <a:t> </a:t>
            </a:r>
            <a:r>
              <a:rPr lang="nl-NL" sz="3200" dirty="0" err="1" smtClean="0"/>
              <a:t>réformée</a:t>
            </a:r>
            <a:r>
              <a:rPr lang="nl-NL" sz="3200" dirty="0" smtClean="0"/>
              <a:t> – Vernieuwde Appartementswet</a:t>
            </a:r>
          </a:p>
        </p:txBody>
      </p:sp>
      <p:sp>
        <p:nvSpPr>
          <p:cNvPr id="52226" name="Rectangle 169"/>
          <p:cNvSpPr>
            <a:spLocks noGrp="1" noChangeArrowheads="1"/>
          </p:cNvSpPr>
          <p:nvPr>
            <p:ph type="subTitle" idx="1"/>
          </p:nvPr>
        </p:nvSpPr>
        <p:spPr>
          <a:xfrm>
            <a:off x="2398713" y="3228975"/>
            <a:ext cx="6629400" cy="365125"/>
          </a:xfrm>
        </p:spPr>
        <p:txBody>
          <a:bodyPr/>
          <a:lstStyle/>
          <a:p>
            <a:pPr marL="0" indent="0" eaLnBrk="1" hangingPunct="1"/>
            <a:r>
              <a:rPr lang="nl-NL" sz="2400" smtClean="0">
                <a:ea typeface="ＭＳ Ｐゴシック"/>
              </a:rPr>
              <a:t>Formation Interparking – 15 juin 2012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0859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 txBox="1">
            <a:spLocks noGrp="1"/>
          </p:cNvSpPr>
          <p:nvPr/>
        </p:nvSpPr>
        <p:spPr bwMode="auto">
          <a:xfrm>
            <a:off x="8761413" y="6524625"/>
            <a:ext cx="280987" cy="152400"/>
          </a:xfrm>
          <a:prstGeom prst="rect">
            <a:avLst/>
          </a:prstGeom>
          <a:noFill/>
          <a:extLst/>
        </p:spPr>
        <p:txBody>
          <a:bodyPr lIns="0" tIns="0" rIns="0" bIns="0">
            <a:spAutoFit/>
          </a:bodyPr>
          <a:lstStyle/>
          <a:p>
            <a:pPr algn="r" defTabSz="457200">
              <a:defRPr/>
            </a:pPr>
            <a:fld id="{B40769BE-5743-4F6B-B3A8-25115969A7E1}" type="slidenum">
              <a:rPr lang="nl-NL" sz="1000">
                <a:solidFill>
                  <a:srgbClr val="092B5C"/>
                </a:solidFill>
                <a:ea typeface="+mj-ea"/>
              </a:rPr>
              <a:pPr algn="r" defTabSz="457200">
                <a:defRPr/>
              </a:pPr>
              <a:t>9</a:t>
            </a:fld>
            <a:endParaRPr lang="nl-NL" sz="1000">
              <a:solidFill>
                <a:srgbClr val="092B5C"/>
              </a:solidFill>
              <a:ea typeface="+mj-ea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3688" y="838200"/>
            <a:ext cx="8545512" cy="1108075"/>
          </a:xfrm>
        </p:spPr>
        <p:txBody>
          <a:bodyPr/>
          <a:lstStyle/>
          <a:p>
            <a:pPr marL="542925" indent="-542925" eaLnBrk="1" hangingPunct="1">
              <a:tabLst>
                <a:tab pos="542925" algn="l"/>
              </a:tabLst>
              <a:defRPr/>
            </a:pPr>
            <a:r>
              <a:rPr lang="nl-BE" cap="all" dirty="0" smtClean="0"/>
              <a:t>III. nieuwigheden </a:t>
            </a:r>
            <a:r>
              <a:rPr lang="nl-BE" cap="all" dirty="0"/>
              <a:t>de (organen van de) </a:t>
            </a:r>
            <a:r>
              <a:rPr lang="nl-BE" cap="all" dirty="0" smtClean="0"/>
              <a:t>Vereniging </a:t>
            </a:r>
            <a:r>
              <a:rPr lang="nl-BE" cap="all" dirty="0"/>
              <a:t>van </a:t>
            </a:r>
            <a:r>
              <a:rPr lang="nl-BE" cap="all" dirty="0" smtClean="0"/>
              <a:t>mede-eigenaars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3688" y="1776413"/>
            <a:ext cx="8316912" cy="4647426"/>
          </a:xfrm>
        </p:spPr>
        <p:txBody>
          <a:bodyPr/>
          <a:lstStyle/>
          <a:p>
            <a:pPr marL="361950" indent="-361950" eaLnBrk="1" hangingPunct="1">
              <a:buAutoNum type="alphaUcPeriod"/>
              <a:tabLst>
                <a:tab pos="361950" algn="l"/>
              </a:tabLst>
            </a:pPr>
            <a:r>
              <a:rPr lang="nl-BE" dirty="0" smtClean="0"/>
              <a:t>DE ALGEMENE VERGADERING / </a:t>
            </a:r>
            <a:r>
              <a:rPr lang="nl-BE" i="1" dirty="0" smtClean="0"/>
              <a:t>L’ASSEMBLÉE GÉNÉRALE</a:t>
            </a:r>
            <a:r>
              <a:rPr lang="nl-BE" dirty="0" smtClean="0"/>
              <a:t>(3/5)</a:t>
            </a:r>
          </a:p>
          <a:p>
            <a:pPr marL="361950" indent="-361950" eaLnBrk="1" hangingPunct="1">
              <a:buAutoNum type="alphaUcPeriod"/>
              <a:tabLst>
                <a:tab pos="361950" algn="l"/>
              </a:tabLst>
            </a:pPr>
            <a:endParaRPr lang="nl-NL" dirty="0" smtClean="0"/>
          </a:p>
          <a:p>
            <a:pPr lvl="1" eaLnBrk="1" hangingPunct="1">
              <a:tabLst>
                <a:tab pos="361950" algn="l"/>
              </a:tabLst>
            </a:pPr>
            <a:r>
              <a:rPr lang="nl-NL" b="1" dirty="0" smtClean="0"/>
              <a:t>Stemmen bij volmacht </a:t>
            </a:r>
            <a:r>
              <a:rPr lang="nl-NL" i="1" dirty="0" smtClean="0"/>
              <a:t>(</a:t>
            </a:r>
            <a:r>
              <a:rPr lang="nl-NL" i="1" dirty="0" err="1" smtClean="0"/>
              <a:t>le</a:t>
            </a:r>
            <a:r>
              <a:rPr lang="nl-NL" i="1" dirty="0" smtClean="0"/>
              <a:t> </a:t>
            </a:r>
            <a:r>
              <a:rPr lang="nl-NL" i="1" dirty="0" err="1" smtClean="0"/>
              <a:t>vote</a:t>
            </a:r>
            <a:r>
              <a:rPr lang="nl-NL" i="1" dirty="0" smtClean="0"/>
              <a:t> par </a:t>
            </a:r>
            <a:r>
              <a:rPr lang="nl-NL" i="1" dirty="0" err="1" smtClean="0"/>
              <a:t>procuration</a:t>
            </a:r>
            <a:r>
              <a:rPr lang="nl-NL" i="1" dirty="0" smtClean="0"/>
              <a:t>)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Op naam van de lasthebber (geen blanco volmacht)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Al dan niet lid van de AV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Algemeen of specifiek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Slechts geldig voor één AV, tenzij notariële volmacht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Max. 3 volmachten per lasthebber of ≤ 10% van het totaal aantal stemmen</a:t>
            </a:r>
          </a:p>
          <a:p>
            <a:pPr lvl="2" eaLnBrk="1" hangingPunct="1">
              <a:tabLst>
                <a:tab pos="361950" algn="l"/>
              </a:tabLst>
            </a:pPr>
            <a:endParaRPr lang="nl-NL" dirty="0" smtClean="0"/>
          </a:p>
          <a:p>
            <a:pPr lvl="1" eaLnBrk="1" hangingPunct="1">
              <a:tabLst>
                <a:tab pos="361950" algn="l"/>
              </a:tabLst>
            </a:pPr>
            <a:r>
              <a:rPr lang="nl-NL" b="1" dirty="0" smtClean="0"/>
              <a:t>Schriftelijke besluitvorming mogelijk</a:t>
            </a:r>
            <a:r>
              <a:rPr lang="nl-NL" dirty="0" smtClean="0"/>
              <a:t> (</a:t>
            </a:r>
            <a:r>
              <a:rPr lang="nl-NL" i="1" dirty="0" smtClean="0"/>
              <a:t>la </a:t>
            </a:r>
            <a:r>
              <a:rPr lang="nl-NL" i="1" dirty="0" err="1" smtClean="0"/>
              <a:t>procédure</a:t>
            </a:r>
            <a:r>
              <a:rPr lang="nl-NL" i="1" dirty="0" smtClean="0"/>
              <a:t> </a:t>
            </a:r>
            <a:r>
              <a:rPr lang="nl-NL" i="1" dirty="0" err="1" smtClean="0"/>
              <a:t>écrite</a:t>
            </a:r>
            <a:r>
              <a:rPr lang="nl-NL" i="1" dirty="0" smtClean="0"/>
              <a:t> </a:t>
            </a:r>
            <a:r>
              <a:rPr lang="nl-NL" i="1" dirty="0" err="1" smtClean="0"/>
              <a:t>rendue</a:t>
            </a:r>
            <a:r>
              <a:rPr lang="nl-NL" i="1" dirty="0" smtClean="0"/>
              <a:t> </a:t>
            </a:r>
            <a:r>
              <a:rPr lang="nl-NL" i="1" dirty="0" err="1" smtClean="0"/>
              <a:t>possible</a:t>
            </a:r>
            <a:r>
              <a:rPr lang="nl-NL" dirty="0" smtClean="0"/>
              <a:t>)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Schriftelijk: brief, fax, email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Mits eenparigheid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Niet mogelijk voor beslissingen waarvoor een authentieke akte nodig is 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5092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 txBox="1">
            <a:spLocks noGrp="1"/>
          </p:cNvSpPr>
          <p:nvPr/>
        </p:nvSpPr>
        <p:spPr bwMode="auto">
          <a:xfrm>
            <a:off x="8761413" y="6524625"/>
            <a:ext cx="280987" cy="152400"/>
          </a:xfrm>
          <a:prstGeom prst="rect">
            <a:avLst/>
          </a:prstGeom>
          <a:noFill/>
          <a:extLst/>
        </p:spPr>
        <p:txBody>
          <a:bodyPr lIns="0" tIns="0" rIns="0" bIns="0">
            <a:spAutoFit/>
          </a:bodyPr>
          <a:lstStyle/>
          <a:p>
            <a:pPr algn="r" defTabSz="457200">
              <a:defRPr/>
            </a:pPr>
            <a:fld id="{B40769BE-5743-4F6B-B3A8-25115969A7E1}" type="slidenum">
              <a:rPr lang="nl-NL" sz="1000">
                <a:solidFill>
                  <a:srgbClr val="092B5C"/>
                </a:solidFill>
                <a:ea typeface="+mj-ea"/>
              </a:rPr>
              <a:pPr algn="r" defTabSz="457200">
                <a:defRPr/>
              </a:pPr>
              <a:t>10</a:t>
            </a:fld>
            <a:endParaRPr lang="nl-NL" sz="1000">
              <a:solidFill>
                <a:srgbClr val="092B5C"/>
              </a:solidFill>
              <a:ea typeface="+mj-ea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3688" y="838200"/>
            <a:ext cx="8545512" cy="1108075"/>
          </a:xfrm>
        </p:spPr>
        <p:txBody>
          <a:bodyPr/>
          <a:lstStyle/>
          <a:p>
            <a:pPr marL="542925" indent="-542925" eaLnBrk="1" hangingPunct="1">
              <a:tabLst>
                <a:tab pos="542925" algn="l"/>
              </a:tabLst>
              <a:defRPr/>
            </a:pPr>
            <a:r>
              <a:rPr lang="nl-BE" cap="all" dirty="0" smtClean="0"/>
              <a:t>III. nieuwigheden </a:t>
            </a:r>
            <a:r>
              <a:rPr lang="nl-BE" cap="all" dirty="0"/>
              <a:t>de (organen van de) </a:t>
            </a:r>
            <a:r>
              <a:rPr lang="nl-BE" cap="all" dirty="0" smtClean="0"/>
              <a:t>Vereniging </a:t>
            </a:r>
            <a:r>
              <a:rPr lang="nl-BE" cap="all" dirty="0"/>
              <a:t>van </a:t>
            </a:r>
            <a:r>
              <a:rPr lang="nl-BE" cap="all" dirty="0" smtClean="0"/>
              <a:t>mede-eigenaars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3688" y="1776413"/>
            <a:ext cx="8316912" cy="2800767"/>
          </a:xfrm>
        </p:spPr>
        <p:txBody>
          <a:bodyPr/>
          <a:lstStyle/>
          <a:p>
            <a:pPr marL="361950" indent="-361950" eaLnBrk="1" hangingPunct="1">
              <a:buAutoNum type="alphaUcPeriod"/>
              <a:tabLst>
                <a:tab pos="361950" algn="l"/>
              </a:tabLst>
            </a:pPr>
            <a:r>
              <a:rPr lang="nl-BE" dirty="0" smtClean="0"/>
              <a:t>DE ALGEMENE VERGADERING / L’ASSEMBLÉE GÉNÉRALE (4/5)</a:t>
            </a:r>
          </a:p>
          <a:p>
            <a:pPr marL="361950" indent="-361950" eaLnBrk="1" hangingPunct="1">
              <a:buAutoNum type="alphaUcPeriod"/>
              <a:tabLst>
                <a:tab pos="361950" algn="l"/>
              </a:tabLst>
            </a:pPr>
            <a:endParaRPr lang="nl-NL" dirty="0" smtClean="0"/>
          </a:p>
          <a:p>
            <a:pPr lvl="1" eaLnBrk="1" hangingPunct="1">
              <a:tabLst>
                <a:tab pos="361950" algn="l"/>
              </a:tabLst>
            </a:pPr>
            <a:r>
              <a:rPr lang="nl-NL" b="1" dirty="0" smtClean="0"/>
              <a:t>Berekening stemmen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Op het ogenblik van de stemming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Onthoudingen, ongeldige en blanco stemmen tellen niet mee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Stembeperking</a:t>
            </a:r>
          </a:p>
          <a:p>
            <a:pPr lvl="2" eaLnBrk="1" hangingPunct="1">
              <a:tabLst>
                <a:tab pos="361950" algn="l"/>
              </a:tabLst>
            </a:pPr>
            <a:endParaRPr lang="nl-NL" dirty="0" smtClean="0"/>
          </a:p>
          <a:p>
            <a:pPr lvl="1" eaLnBrk="1" hangingPunct="1">
              <a:tabLst>
                <a:tab pos="361950" algn="l"/>
              </a:tabLst>
            </a:pPr>
            <a:r>
              <a:rPr lang="nl-NL" b="1" dirty="0" smtClean="0"/>
              <a:t>Uitsluiting stemrecht bij tegenstrijdig belang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3998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 txBox="1">
            <a:spLocks noGrp="1"/>
          </p:cNvSpPr>
          <p:nvPr/>
        </p:nvSpPr>
        <p:spPr bwMode="auto">
          <a:xfrm>
            <a:off x="8761413" y="6524625"/>
            <a:ext cx="280987" cy="152400"/>
          </a:xfrm>
          <a:prstGeom prst="rect">
            <a:avLst/>
          </a:prstGeom>
          <a:noFill/>
          <a:extLst/>
        </p:spPr>
        <p:txBody>
          <a:bodyPr lIns="0" tIns="0" rIns="0" bIns="0">
            <a:spAutoFit/>
          </a:bodyPr>
          <a:lstStyle/>
          <a:p>
            <a:pPr algn="r" defTabSz="457200">
              <a:defRPr/>
            </a:pPr>
            <a:fld id="{6E436C14-8F6A-4687-A1C8-E500CD2D0B4E}" type="slidenum">
              <a:rPr lang="nl-NL" sz="1000">
                <a:solidFill>
                  <a:srgbClr val="092B5C"/>
                </a:solidFill>
                <a:ea typeface="+mj-ea"/>
              </a:rPr>
              <a:pPr algn="r" defTabSz="457200">
                <a:defRPr/>
              </a:pPr>
              <a:t>11</a:t>
            </a:fld>
            <a:endParaRPr lang="nl-NL" sz="1000">
              <a:solidFill>
                <a:srgbClr val="092B5C"/>
              </a:solidFill>
              <a:ea typeface="+mj-ea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3688" y="838200"/>
            <a:ext cx="8545512" cy="1108075"/>
          </a:xfrm>
        </p:spPr>
        <p:txBody>
          <a:bodyPr/>
          <a:lstStyle/>
          <a:p>
            <a:pPr marL="542925" indent="-542925" eaLnBrk="1" hangingPunct="1">
              <a:tabLst>
                <a:tab pos="542925" algn="l"/>
              </a:tabLst>
              <a:defRPr/>
            </a:pPr>
            <a:r>
              <a:rPr lang="nl-BE" cap="all" dirty="0" smtClean="0"/>
              <a:t>III. nieuwigheden </a:t>
            </a:r>
            <a:r>
              <a:rPr lang="nl-BE" cap="all" dirty="0"/>
              <a:t>de (organen van de) </a:t>
            </a:r>
            <a:r>
              <a:rPr lang="nl-BE" cap="all" dirty="0" smtClean="0"/>
              <a:t>Vereniging </a:t>
            </a:r>
            <a:r>
              <a:rPr lang="nl-BE" cap="all" dirty="0"/>
              <a:t>van </a:t>
            </a:r>
            <a:r>
              <a:rPr lang="nl-BE" cap="all" dirty="0" smtClean="0"/>
              <a:t>mede-eigenaars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3688" y="1776413"/>
            <a:ext cx="8316912" cy="4124206"/>
          </a:xfrm>
        </p:spPr>
        <p:txBody>
          <a:bodyPr/>
          <a:lstStyle/>
          <a:p>
            <a:pPr marL="361950" indent="-361950" eaLnBrk="1" hangingPunct="1">
              <a:tabLst>
                <a:tab pos="361950" algn="l"/>
              </a:tabLst>
            </a:pPr>
            <a:r>
              <a:rPr lang="nl-BE" dirty="0" smtClean="0"/>
              <a:t>A.	DE ALGEMENE VERGADERING / </a:t>
            </a:r>
            <a:r>
              <a:rPr lang="nl-BE" i="1" dirty="0" smtClean="0"/>
              <a:t>L’ASSEMBLÉE GÉNÉRALE</a:t>
            </a:r>
            <a:r>
              <a:rPr lang="nl-BE" dirty="0" smtClean="0"/>
              <a:t> (5/5)</a:t>
            </a:r>
            <a:endParaRPr lang="nl-NL" dirty="0" smtClean="0"/>
          </a:p>
          <a:p>
            <a:pPr lvl="1" eaLnBrk="1" hangingPunct="1">
              <a:tabLst>
                <a:tab pos="361950" algn="l"/>
              </a:tabLst>
            </a:pPr>
            <a:r>
              <a:rPr lang="nl-NL" b="1" dirty="0" smtClean="0"/>
              <a:t>Stemquota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&gt; 50% van de stemmen, tenzij de wet een bijzondere meerderheid voorziet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Niet meer toegelaten om bijzondere meerderheden in de statuten te voorzien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≥ 3/4 van de stemmen: </a:t>
            </a:r>
          </a:p>
          <a:p>
            <a:pPr lvl="3" eaLnBrk="1" hangingPunct="1">
              <a:tabLst>
                <a:tab pos="361950" algn="l"/>
              </a:tabLst>
            </a:pPr>
            <a:r>
              <a:rPr lang="nl-NL" dirty="0" smtClean="0"/>
              <a:t>oprichting raad van mede-eigendom in kleine </a:t>
            </a:r>
            <a:r>
              <a:rPr lang="nl-NL" dirty="0" err="1" smtClean="0"/>
              <a:t>VME’s</a:t>
            </a:r>
            <a:r>
              <a:rPr lang="nl-NL" dirty="0" smtClean="0"/>
              <a:t>, </a:t>
            </a:r>
          </a:p>
          <a:p>
            <a:pPr lvl="3" eaLnBrk="1" hangingPunct="1">
              <a:tabLst>
                <a:tab pos="361950" algn="l"/>
              </a:tabLst>
            </a:pPr>
            <a:r>
              <a:rPr lang="nl-NL" dirty="0" smtClean="0"/>
              <a:t>bedrag van de opdrachten en contracten vanaf welke mededinging verplicht is, </a:t>
            </a:r>
          </a:p>
          <a:p>
            <a:pPr lvl="3" eaLnBrk="1" hangingPunct="1">
              <a:tabLst>
                <a:tab pos="361950" algn="l"/>
              </a:tabLst>
            </a:pPr>
            <a:r>
              <a:rPr lang="nl-NL" dirty="0" smtClean="0"/>
              <a:t>werken aan bepaalde privatieve delen die om economische of technische redenen door de VME zullen worden uitgevoerd.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≥ 4/5 van de stemmen:</a:t>
            </a:r>
          </a:p>
          <a:p>
            <a:pPr lvl="3" eaLnBrk="1" hangingPunct="1">
              <a:tabLst>
                <a:tab pos="361950" algn="l"/>
              </a:tabLst>
            </a:pPr>
            <a:r>
              <a:rPr lang="nl-NL" dirty="0" smtClean="0"/>
              <a:t>oprichting deelvereniging + aanpassing aandelen</a:t>
            </a:r>
          </a:p>
          <a:p>
            <a:pPr lvl="3" eaLnBrk="1" hangingPunct="1">
              <a:tabLst>
                <a:tab pos="361950" algn="l"/>
              </a:tabLst>
            </a:pPr>
            <a:r>
              <a:rPr lang="nl-NL" dirty="0" smtClean="0"/>
              <a:t>verwerving of beschikking van gemene delen + aanpassing aandelen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8864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12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8" y="838200"/>
            <a:ext cx="8545512" cy="1107996"/>
          </a:xfrm>
        </p:spPr>
        <p:txBody>
          <a:bodyPr/>
          <a:lstStyle/>
          <a:p>
            <a:pPr marL="542925" indent="-542925">
              <a:tabLst>
                <a:tab pos="542925" algn="l"/>
              </a:tabLst>
            </a:pPr>
            <a:r>
              <a:rPr lang="nl-BE" cap="all" dirty="0" smtClean="0"/>
              <a:t>III. nieuwigheden </a:t>
            </a:r>
            <a:r>
              <a:rPr lang="nl-BE" cap="all" dirty="0"/>
              <a:t>de (organen van de) </a:t>
            </a:r>
            <a:r>
              <a:rPr lang="nl-BE" cap="all" dirty="0" smtClean="0"/>
              <a:t>Vereniging </a:t>
            </a:r>
            <a:r>
              <a:rPr lang="nl-BE" cap="all" dirty="0"/>
              <a:t>van </a:t>
            </a:r>
            <a:r>
              <a:rPr lang="nl-BE" cap="all" dirty="0" smtClean="0"/>
              <a:t>mede-eigenaars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-533400"/>
            <a:ext cx="8316912" cy="215444"/>
          </a:xfrm>
        </p:spPr>
        <p:txBody>
          <a:bodyPr/>
          <a:lstStyle/>
          <a:p>
            <a:pPr marL="361950" indent="-361950">
              <a:tabLst>
                <a:tab pos="361950" algn="l"/>
              </a:tabLst>
            </a:pPr>
            <a:endParaRPr lang="nl-NL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1000" y="1752600"/>
            <a:ext cx="8316912" cy="4401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ts val="120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0975" algn="l" rtl="0" fontAlgn="base">
              <a:spcBef>
                <a:spcPct val="0"/>
              </a:spcBef>
              <a:spcAft>
                <a:spcPts val="120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  <a:cs typeface="+mn-cs"/>
              </a:defRPr>
            </a:lvl2pPr>
            <a:lvl3pPr marL="457200" indent="-190500" algn="l" rtl="0" fontAlgn="base"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  <a:cs typeface="+mn-cs"/>
              </a:defRPr>
            </a:lvl3pPr>
            <a:lvl4pPr marL="715963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4pPr>
            <a:lvl5pPr marL="9906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5pPr>
            <a:lvl6pPr marL="14478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19050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23622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28194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tabLst>
                <a:tab pos="361950" algn="l"/>
              </a:tabLst>
            </a:pPr>
            <a:r>
              <a:rPr lang="nl-BE" cap="small" dirty="0" smtClean="0"/>
              <a:t>B.	</a:t>
            </a:r>
            <a:r>
              <a:rPr lang="nl-BE" cap="all" dirty="0" smtClean="0"/>
              <a:t>Le </a:t>
            </a:r>
            <a:r>
              <a:rPr lang="nl-BE" cap="all" dirty="0" err="1" smtClean="0"/>
              <a:t>syndic</a:t>
            </a:r>
            <a:r>
              <a:rPr lang="nl-BE" cap="all" dirty="0" smtClean="0"/>
              <a:t> / </a:t>
            </a:r>
            <a:r>
              <a:rPr lang="nl-BE" i="1" cap="all" dirty="0" smtClean="0"/>
              <a:t>de </a:t>
            </a:r>
            <a:r>
              <a:rPr lang="nl-BE" i="1" dirty="0" smtClean="0"/>
              <a:t>SYNDICUS</a:t>
            </a:r>
            <a:endParaRPr lang="nl-BE" i="1" cap="all" dirty="0"/>
          </a:p>
          <a:p>
            <a:pPr lvl="1"/>
            <a:r>
              <a:rPr lang="fr-BE" dirty="0" smtClean="0"/>
              <a:t>Nomination (</a:t>
            </a:r>
            <a:r>
              <a:rPr lang="fr-BE" i="1" dirty="0" err="1" smtClean="0"/>
              <a:t>benoeming</a:t>
            </a:r>
            <a:r>
              <a:rPr lang="fr-BE" dirty="0" smtClean="0"/>
              <a:t>)</a:t>
            </a:r>
          </a:p>
          <a:p>
            <a:pPr lvl="2"/>
            <a:r>
              <a:rPr lang="fr-BE" dirty="0" smtClean="0"/>
              <a:t>Principe – Publicité – Lieu de consultation du </a:t>
            </a:r>
            <a:r>
              <a:rPr lang="fr-BE" dirty="0" err="1" smtClean="0"/>
              <a:t>réglement</a:t>
            </a:r>
            <a:r>
              <a:rPr lang="fr-BE" dirty="0" smtClean="0"/>
              <a:t> d’ordre intérieur</a:t>
            </a:r>
          </a:p>
          <a:p>
            <a:pPr lvl="1"/>
            <a:r>
              <a:rPr lang="fr-BE" dirty="0" smtClean="0"/>
              <a:t>Contrat de syndic (</a:t>
            </a:r>
            <a:r>
              <a:rPr lang="fr-BE" i="1" dirty="0" err="1" smtClean="0"/>
              <a:t>overeenkomst</a:t>
            </a:r>
            <a:r>
              <a:rPr lang="fr-BE" i="1" dirty="0" smtClean="0"/>
              <a:t> met de syndic</a:t>
            </a:r>
            <a:r>
              <a:rPr lang="fr-BE" dirty="0" smtClean="0"/>
              <a:t>)</a:t>
            </a:r>
          </a:p>
          <a:p>
            <a:pPr lvl="2"/>
            <a:r>
              <a:rPr lang="fr-BE" dirty="0" smtClean="0"/>
              <a:t>Formalisme : contrat écrit ; qui signe pour l’association ? ; </a:t>
            </a:r>
          </a:p>
          <a:p>
            <a:pPr lvl="1"/>
            <a:r>
              <a:rPr lang="fr-BE" dirty="0" smtClean="0"/>
              <a:t>Durée du contrat de syndic (</a:t>
            </a:r>
            <a:r>
              <a:rPr lang="fr-BE" i="1" dirty="0" err="1" smtClean="0"/>
              <a:t>maximumduur</a:t>
            </a:r>
            <a:r>
              <a:rPr lang="fr-BE" dirty="0" smtClean="0"/>
              <a:t>) : 3 ANS </a:t>
            </a:r>
          </a:p>
          <a:p>
            <a:pPr lvl="2"/>
            <a:r>
              <a:rPr lang="fr-BE" dirty="0" smtClean="0"/>
              <a:t>Modalités à fixer dans le </a:t>
            </a:r>
            <a:r>
              <a:rPr lang="fr-BE" dirty="0" err="1" smtClean="0"/>
              <a:t>réglement</a:t>
            </a:r>
            <a:r>
              <a:rPr lang="fr-BE" dirty="0" smtClean="0"/>
              <a:t> de copropriété</a:t>
            </a:r>
          </a:p>
          <a:p>
            <a:pPr lvl="2"/>
            <a:r>
              <a:rPr lang="fr-BE" dirty="0" smtClean="0"/>
              <a:t>Renouvellement ; Décision de l’assemblée générale nécessaire (</a:t>
            </a:r>
            <a:r>
              <a:rPr lang="fr-BE" i="1" dirty="0" err="1" smtClean="0"/>
              <a:t>beslissing</a:t>
            </a:r>
            <a:r>
              <a:rPr lang="fr-BE" i="1" dirty="0" smtClean="0"/>
              <a:t> van de AG </a:t>
            </a:r>
            <a:r>
              <a:rPr lang="fr-BE" i="1" dirty="0" err="1" smtClean="0"/>
              <a:t>noodzakelijk</a:t>
            </a:r>
            <a:r>
              <a:rPr lang="fr-BE" i="1" dirty="0" smtClean="0"/>
              <a:t>)</a:t>
            </a:r>
            <a:endParaRPr lang="fr-BE" dirty="0" smtClean="0"/>
          </a:p>
          <a:p>
            <a:pPr lvl="1"/>
            <a:r>
              <a:rPr lang="fr-BE" dirty="0" smtClean="0"/>
              <a:t>Missions du syndic (</a:t>
            </a:r>
            <a:r>
              <a:rPr lang="fr-BE" i="1" dirty="0" err="1" smtClean="0"/>
              <a:t>opdracht</a:t>
            </a:r>
            <a:r>
              <a:rPr lang="fr-BE" i="1" dirty="0" smtClean="0"/>
              <a:t> van de </a:t>
            </a:r>
            <a:r>
              <a:rPr lang="fr-BE" i="1" dirty="0" err="1" smtClean="0"/>
              <a:t>syndicus</a:t>
            </a:r>
            <a:r>
              <a:rPr lang="fr-BE" dirty="0" smtClean="0"/>
              <a:t>)</a:t>
            </a:r>
          </a:p>
          <a:p>
            <a:pPr lvl="2"/>
            <a:r>
              <a:rPr lang="fr-BE" dirty="0" smtClean="0"/>
              <a:t>Administration des fonds / Communication de la date des assemblées générales / transmission du dossier de gestion et des actifs au successeur / souscription d’une assurance responsabilité / accès aux documents de la copropriété / conservation du DIU / présentation de plusieurs devis en cas de travaux / Evaluation des contrats de fourniture / Conventions avec entreprises liées au syndic / Tenue de la liste des copropriétaires / Tenue des comptes / Préparation du budget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6120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13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8" y="838200"/>
            <a:ext cx="8469312" cy="1107996"/>
          </a:xfrm>
        </p:spPr>
        <p:txBody>
          <a:bodyPr/>
          <a:lstStyle/>
          <a:p>
            <a:pPr marL="542925" indent="-542925">
              <a:tabLst>
                <a:tab pos="542925" algn="l"/>
              </a:tabLst>
            </a:pPr>
            <a:r>
              <a:rPr lang="nl-BE" cap="all" dirty="0" smtClean="0"/>
              <a:t>III. nieuwigheden </a:t>
            </a:r>
            <a:r>
              <a:rPr lang="nl-BE" cap="all" dirty="0"/>
              <a:t>de (organen van de) </a:t>
            </a:r>
            <a:r>
              <a:rPr lang="nl-BE" cap="all" dirty="0" smtClean="0"/>
              <a:t>Vereniging </a:t>
            </a:r>
            <a:r>
              <a:rPr lang="nl-BE" cap="all" dirty="0"/>
              <a:t>van </a:t>
            </a:r>
            <a:r>
              <a:rPr lang="nl-BE" cap="all" dirty="0" smtClean="0"/>
              <a:t>mede-eigenaars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776413"/>
            <a:ext cx="8316912" cy="3539430"/>
          </a:xfrm>
        </p:spPr>
        <p:txBody>
          <a:bodyPr/>
          <a:lstStyle/>
          <a:p>
            <a:pPr marL="361950" indent="-361950" eaLnBrk="1" hangingPunct="1">
              <a:buAutoNum type="alphaUcPeriod" startAt="3"/>
              <a:tabLst>
                <a:tab pos="361950" algn="l"/>
              </a:tabLst>
            </a:pPr>
            <a:r>
              <a:rPr lang="nl-BE" dirty="0" smtClean="0"/>
              <a:t>DE </a:t>
            </a:r>
            <a:r>
              <a:rPr lang="nl-BE" dirty="0"/>
              <a:t>RAAD VAN </a:t>
            </a:r>
            <a:r>
              <a:rPr lang="nl-BE" dirty="0" smtClean="0"/>
              <a:t>MEDE-EIGENDOM / </a:t>
            </a:r>
            <a:r>
              <a:rPr lang="nl-BE" i="1" dirty="0" smtClean="0"/>
              <a:t>LE CONSEIL DE COPROPRIÉTÉ</a:t>
            </a:r>
            <a:endParaRPr lang="nl-BE" dirty="0" smtClean="0"/>
          </a:p>
          <a:p>
            <a:pPr marL="361950" indent="-361950" eaLnBrk="1" hangingPunct="1">
              <a:buAutoNum type="alphaUcPeriod" startAt="3"/>
              <a:tabLst>
                <a:tab pos="361950" algn="l"/>
              </a:tabLst>
            </a:pPr>
            <a:endParaRPr lang="nl-NL" dirty="0"/>
          </a:p>
          <a:p>
            <a:pPr lvl="1" eaLnBrk="1" hangingPunct="1">
              <a:tabLst>
                <a:tab pos="361950" algn="l"/>
              </a:tabLst>
            </a:pPr>
            <a:r>
              <a:rPr lang="nl-NL" dirty="0"/>
              <a:t>Vervanger van vroegere “raad van beheer” </a:t>
            </a:r>
            <a:r>
              <a:rPr lang="nl-NL" dirty="0" smtClean="0"/>
              <a:t>(“</a:t>
            </a:r>
            <a:r>
              <a:rPr lang="nl-NL" i="1" dirty="0" err="1" smtClean="0"/>
              <a:t>conseil</a:t>
            </a:r>
            <a:r>
              <a:rPr lang="nl-NL" i="1" dirty="0" smtClean="0"/>
              <a:t> de </a:t>
            </a:r>
            <a:r>
              <a:rPr lang="nl-NL" i="1" dirty="0" err="1" smtClean="0"/>
              <a:t>gérance</a:t>
            </a:r>
            <a:r>
              <a:rPr lang="nl-NL" i="1" dirty="0" smtClean="0"/>
              <a:t>”) </a:t>
            </a:r>
            <a:r>
              <a:rPr lang="nl-NL" dirty="0" smtClean="0"/>
              <a:t>en </a:t>
            </a:r>
            <a:r>
              <a:rPr lang="nl-NL" dirty="0"/>
              <a:t>met nieuwe </a:t>
            </a:r>
            <a:r>
              <a:rPr lang="nl-NL" dirty="0" smtClean="0"/>
              <a:t>bevoegdheden</a:t>
            </a:r>
          </a:p>
          <a:p>
            <a:pPr lvl="1" eaLnBrk="1" hangingPunct="1">
              <a:tabLst>
                <a:tab pos="361950" algn="l"/>
              </a:tabLst>
            </a:pPr>
            <a:endParaRPr lang="nl-NL" dirty="0"/>
          </a:p>
          <a:p>
            <a:pPr lvl="1" eaLnBrk="1" hangingPunct="1">
              <a:tabLst>
                <a:tab pos="361950" algn="l"/>
              </a:tabLst>
            </a:pPr>
            <a:r>
              <a:rPr lang="nl-NL" dirty="0" smtClean="0"/>
              <a:t>Verplicht bij </a:t>
            </a:r>
            <a:r>
              <a:rPr lang="nl-NL" dirty="0"/>
              <a:t>grote </a:t>
            </a:r>
            <a:r>
              <a:rPr lang="nl-NL" dirty="0" err="1"/>
              <a:t>VME’s</a:t>
            </a:r>
            <a:r>
              <a:rPr lang="nl-NL" dirty="0"/>
              <a:t>: ≥ 20 kavels (met uitzondering van kelders, garages en parkeerplaatsen</a:t>
            </a:r>
            <a:r>
              <a:rPr lang="nl-NL" dirty="0" smtClean="0"/>
              <a:t>)</a:t>
            </a:r>
          </a:p>
          <a:p>
            <a:pPr lvl="1" eaLnBrk="1" hangingPunct="1">
              <a:tabLst>
                <a:tab pos="361950" algn="l"/>
              </a:tabLst>
            </a:pPr>
            <a:endParaRPr lang="nl-NL" dirty="0"/>
          </a:p>
          <a:p>
            <a:pPr lvl="1" eaLnBrk="1" hangingPunct="1">
              <a:tabLst>
                <a:tab pos="361950" algn="l"/>
              </a:tabLst>
            </a:pPr>
            <a:r>
              <a:rPr lang="nl-NL" dirty="0"/>
              <a:t>Bestaat enkel uit mede-eigenaars en ziet toe op de </a:t>
            </a:r>
            <a:r>
              <a:rPr lang="nl-NL" dirty="0" smtClean="0"/>
              <a:t>syndicus</a:t>
            </a:r>
          </a:p>
          <a:p>
            <a:pPr lvl="1" eaLnBrk="1" hangingPunct="1">
              <a:tabLst>
                <a:tab pos="361950" algn="l"/>
              </a:tabLst>
            </a:pPr>
            <a:endParaRPr lang="nl-NL" dirty="0"/>
          </a:p>
          <a:p>
            <a:pPr lvl="1" eaLnBrk="1" hangingPunct="1">
              <a:tabLst>
                <a:tab pos="361950" algn="l"/>
              </a:tabLst>
            </a:pPr>
            <a:r>
              <a:rPr lang="nl-NL" dirty="0"/>
              <a:t>Uitdrukkelijke opdracht of delegatie door AV bij 3/4 meerderheid van de stemmen</a:t>
            </a:r>
          </a:p>
          <a:p>
            <a:pPr marL="361950" lvl="0" indent="-361950">
              <a:tabLst>
                <a:tab pos="361950" algn="l"/>
              </a:tabLst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4740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14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229600" cy="738664"/>
          </a:xfrm>
        </p:spPr>
        <p:txBody>
          <a:bodyPr/>
          <a:lstStyle/>
          <a:p>
            <a:pPr marL="542925" indent="-542925">
              <a:tabLst>
                <a:tab pos="542925" algn="l"/>
              </a:tabLst>
            </a:pPr>
            <a:r>
              <a:rPr lang="nl-BE" cap="all" dirty="0" smtClean="0"/>
              <a:t>IV. nieuwigheden OP HET VLAK VAN PROCEDURES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776413"/>
            <a:ext cx="8316912" cy="2123658"/>
          </a:xfrm>
        </p:spPr>
        <p:txBody>
          <a:bodyPr/>
          <a:lstStyle/>
          <a:p>
            <a:pPr marL="361950" lvl="0" indent="-361950">
              <a:buAutoNum type="alphaUcPeriod"/>
              <a:tabLst>
                <a:tab pos="361950" algn="l"/>
              </a:tabLst>
            </a:pPr>
            <a:r>
              <a:rPr lang="nl-BE" cap="all" dirty="0" smtClean="0"/>
              <a:t>Action en </a:t>
            </a:r>
            <a:r>
              <a:rPr lang="nl-BE" cap="all" dirty="0" err="1" smtClean="0"/>
              <a:t>annulation</a:t>
            </a:r>
            <a:r>
              <a:rPr lang="nl-BE" cap="all" dirty="0" smtClean="0"/>
              <a:t> des </a:t>
            </a:r>
            <a:r>
              <a:rPr lang="nl-BE" cap="all" dirty="0" err="1" smtClean="0"/>
              <a:t>décisions</a:t>
            </a:r>
            <a:r>
              <a:rPr lang="nl-BE" cap="all" dirty="0" smtClean="0"/>
              <a:t> de </a:t>
            </a:r>
            <a:r>
              <a:rPr lang="nl-BE" cap="all" dirty="0" err="1" smtClean="0"/>
              <a:t>l’assemblée</a:t>
            </a:r>
            <a:r>
              <a:rPr lang="nl-BE" cap="all" dirty="0" smtClean="0"/>
              <a:t> </a:t>
            </a:r>
            <a:r>
              <a:rPr lang="nl-BE" cap="all" dirty="0" err="1" smtClean="0"/>
              <a:t>générale</a:t>
            </a:r>
            <a:r>
              <a:rPr lang="nl-BE" cap="all" dirty="0" smtClean="0"/>
              <a:t> / </a:t>
            </a:r>
            <a:r>
              <a:rPr lang="nl-BE" i="1" cap="all" dirty="0" smtClean="0"/>
              <a:t>nietigverklaring </a:t>
            </a:r>
            <a:r>
              <a:rPr lang="nl-BE" i="1" cap="all" dirty="0"/>
              <a:t>van beslissingen van de algemene </a:t>
            </a:r>
            <a:r>
              <a:rPr lang="nl-BE" i="1" cap="all" dirty="0" smtClean="0"/>
              <a:t>vergadering</a:t>
            </a:r>
          </a:p>
          <a:p>
            <a:pPr marL="447675" lvl="2" indent="-266700">
              <a:tabLst>
                <a:tab pos="361950" algn="l"/>
              </a:tabLst>
            </a:pPr>
            <a:r>
              <a:rPr lang="fr-BE" dirty="0" smtClean="0"/>
              <a:t>Ancien système : 3 mois  / Loi 2010 : </a:t>
            </a:r>
            <a:r>
              <a:rPr lang="fr-BE" b="1" dirty="0" smtClean="0"/>
              <a:t>4 mois à partir de la date de l’assemblée générale</a:t>
            </a:r>
          </a:p>
          <a:p>
            <a:pPr marL="447675" lvl="2" indent="-266700">
              <a:tabLst>
                <a:tab pos="361950" algn="l"/>
              </a:tabLst>
            </a:pPr>
            <a:r>
              <a:rPr lang="fr-BE" dirty="0" smtClean="0"/>
              <a:t>Délai préfix (</a:t>
            </a:r>
            <a:r>
              <a:rPr lang="fr-BE" i="1" dirty="0" err="1" smtClean="0"/>
              <a:t>vervaltermijn</a:t>
            </a:r>
            <a:r>
              <a:rPr lang="fr-BE" dirty="0" smtClean="0"/>
              <a:t>)</a:t>
            </a:r>
          </a:p>
          <a:p>
            <a:pPr marL="447675" lvl="2" indent="-266700">
              <a:tabLst>
                <a:tab pos="361950" algn="l"/>
              </a:tabLst>
            </a:pPr>
            <a:r>
              <a:rPr lang="fr-BE" dirty="0" smtClean="0"/>
              <a:t>Communication des procès-verbaux dans les 30 jours : le copropriétaire qui n’a pas reçu le PV dans ce délai en supporte la responsabilité s’il ne réclame pas.</a:t>
            </a:r>
          </a:p>
          <a:p>
            <a:pPr marL="447675" lvl="2" indent="-266700">
              <a:tabLst>
                <a:tab pos="361950" algn="l"/>
              </a:tabLst>
            </a:pPr>
            <a:r>
              <a:rPr lang="fr-BE" dirty="0" smtClean="0"/>
              <a:t>Conseil pratique</a:t>
            </a:r>
            <a:endParaRPr lang="nl-NL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4267200"/>
            <a:ext cx="83169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ts val="120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0975" algn="l" rtl="0" fontAlgn="base">
              <a:spcBef>
                <a:spcPct val="0"/>
              </a:spcBef>
              <a:spcAft>
                <a:spcPts val="120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  <a:cs typeface="+mn-cs"/>
              </a:defRPr>
            </a:lvl2pPr>
            <a:lvl3pPr marL="457200" indent="-190500" algn="l" rtl="0" fontAlgn="base"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  <a:cs typeface="+mn-cs"/>
              </a:defRPr>
            </a:lvl3pPr>
            <a:lvl4pPr marL="715963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4pPr>
            <a:lvl5pPr marL="9906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5pPr>
            <a:lvl6pPr marL="14478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19050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23622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28194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tabLst>
                <a:tab pos="361950" algn="l"/>
              </a:tabLst>
            </a:pPr>
            <a:endParaRPr lang="nl-BE" cap="small" dirty="0"/>
          </a:p>
          <a:p>
            <a:pPr marL="361950" indent="-361950">
              <a:buAutoNum type="alphaUcPeriod" startAt="2"/>
              <a:tabLst>
                <a:tab pos="361950" algn="l"/>
              </a:tabLst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483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15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229600" cy="738664"/>
          </a:xfrm>
        </p:spPr>
        <p:txBody>
          <a:bodyPr/>
          <a:lstStyle/>
          <a:p>
            <a:pPr marL="542925" indent="-542925">
              <a:tabLst>
                <a:tab pos="542925" algn="l"/>
              </a:tabLst>
            </a:pPr>
            <a:r>
              <a:rPr lang="nl-BE" cap="all" dirty="0" smtClean="0"/>
              <a:t>IV. nieuwigheden OP HET VLAK VAN PROCEDURES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776413"/>
            <a:ext cx="8316912" cy="4339650"/>
          </a:xfrm>
        </p:spPr>
        <p:txBody>
          <a:bodyPr/>
          <a:lstStyle/>
          <a:p>
            <a:pPr marL="361950" indent="-361950">
              <a:buAutoNum type="alphaUcPeriod" startAt="2"/>
              <a:tabLst>
                <a:tab pos="361950" algn="l"/>
              </a:tabLst>
            </a:pPr>
            <a:r>
              <a:rPr lang="nl-BE" kern="1200" cap="all" dirty="0"/>
              <a:t>Procedures m.b.t. de gemeenschappelijke delen</a:t>
            </a:r>
          </a:p>
          <a:p>
            <a:pPr marL="361950" indent="-361950">
              <a:buAutoNum type="alphaUcPeriod" startAt="2"/>
              <a:tabLst>
                <a:tab pos="361950" algn="l"/>
              </a:tabLst>
            </a:pPr>
            <a:endParaRPr lang="nl-BE" cap="small" dirty="0"/>
          </a:p>
          <a:p>
            <a:pPr lvl="1">
              <a:tabLst>
                <a:tab pos="361950" algn="l"/>
              </a:tabLst>
            </a:pPr>
            <a:r>
              <a:rPr lang="nl-NL" dirty="0"/>
              <a:t>VME tot vrijwaring van alle rechten tot uitoefening, erkenning of ontkenning van zakelijke of persoonlijke rechten op de gemeenschappelijke delen, of </a:t>
            </a:r>
            <a:r>
              <a:rPr lang="nl-NL" dirty="0" err="1"/>
              <a:t>mbt</a:t>
            </a:r>
            <a:r>
              <a:rPr lang="nl-NL" dirty="0"/>
              <a:t> het beheer ervan</a:t>
            </a:r>
          </a:p>
          <a:p>
            <a:pPr lvl="2">
              <a:tabLst>
                <a:tab pos="361950" algn="l"/>
              </a:tabLst>
            </a:pPr>
            <a:r>
              <a:rPr lang="nl-NL" dirty="0" smtClean="0"/>
              <a:t>Vermijden dat telkens alle individuele mede-eigenaars bij de zaak moeten worden betrokken</a:t>
            </a:r>
          </a:p>
          <a:p>
            <a:pPr lvl="2">
              <a:tabLst>
                <a:tab pos="361950" algn="l"/>
              </a:tabLst>
            </a:pPr>
            <a:r>
              <a:rPr lang="nl-NL" dirty="0" smtClean="0"/>
              <a:t>Artikelen </a:t>
            </a:r>
            <a:r>
              <a:rPr lang="nl-NL" dirty="0"/>
              <a:t>1384 lid 1 en 1386 </a:t>
            </a:r>
            <a:r>
              <a:rPr lang="nl-NL" dirty="0" smtClean="0"/>
              <a:t>BW</a:t>
            </a:r>
          </a:p>
          <a:p>
            <a:pPr lvl="2">
              <a:tabLst>
                <a:tab pos="361950" algn="l"/>
              </a:tabLst>
            </a:pPr>
            <a:r>
              <a:rPr lang="nl-NL" dirty="0" smtClean="0"/>
              <a:t>Foutloze burenhinder </a:t>
            </a:r>
          </a:p>
          <a:p>
            <a:pPr lvl="2">
              <a:tabLst>
                <a:tab pos="361950" algn="l"/>
              </a:tabLst>
            </a:pPr>
            <a:r>
              <a:rPr lang="nl-NL" dirty="0" smtClean="0"/>
              <a:t>Tienjarige aansprakelijkheid en verborgen gebreken</a:t>
            </a:r>
          </a:p>
          <a:p>
            <a:pPr lvl="2">
              <a:tabLst>
                <a:tab pos="361950" algn="l"/>
              </a:tabLst>
            </a:pPr>
            <a:endParaRPr lang="nl-NL" dirty="0"/>
          </a:p>
          <a:p>
            <a:pPr lvl="1">
              <a:tabLst>
                <a:tab pos="361950" algn="l"/>
              </a:tabLst>
            </a:pPr>
            <a:r>
              <a:rPr lang="nl-NL" dirty="0"/>
              <a:t>Syndicus namens de VME om dringende redenen of tot bewaring van rechten </a:t>
            </a:r>
            <a:r>
              <a:rPr lang="nl-NL" dirty="0" err="1"/>
              <a:t>mbt</a:t>
            </a:r>
            <a:r>
              <a:rPr lang="nl-NL" dirty="0"/>
              <a:t> de gemeenschappelijke delen</a:t>
            </a:r>
          </a:p>
          <a:p>
            <a:pPr lvl="2">
              <a:tabLst>
                <a:tab pos="361950" algn="l"/>
              </a:tabLst>
            </a:pPr>
            <a:r>
              <a:rPr lang="nl-NL" dirty="0"/>
              <a:t>Bekrachtiging, “zo snel mogelijk”, door AV</a:t>
            </a:r>
          </a:p>
          <a:p>
            <a:pPr lvl="2">
              <a:tabLst>
                <a:tab pos="361950" algn="l"/>
              </a:tabLst>
            </a:pPr>
            <a:r>
              <a:rPr lang="nl-NL" dirty="0"/>
              <a:t>Kennisgeving aan de individuele eigenaars en andere belanghebbenden</a:t>
            </a:r>
            <a:endParaRPr lang="nl-NL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4267200"/>
            <a:ext cx="83169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ts val="120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0975" algn="l" rtl="0" fontAlgn="base">
              <a:spcBef>
                <a:spcPct val="0"/>
              </a:spcBef>
              <a:spcAft>
                <a:spcPts val="120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  <a:cs typeface="+mn-cs"/>
              </a:defRPr>
            </a:lvl2pPr>
            <a:lvl3pPr marL="457200" indent="-190500" algn="l" rtl="0" fontAlgn="base"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  <a:cs typeface="+mn-cs"/>
              </a:defRPr>
            </a:lvl3pPr>
            <a:lvl4pPr marL="715963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4pPr>
            <a:lvl5pPr marL="9906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5pPr>
            <a:lvl6pPr marL="14478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19050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23622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2819400" indent="-174625" algn="l" rtl="0" fontAlgn="base">
              <a:spcBef>
                <a:spcPct val="0"/>
              </a:spcBef>
              <a:spcAft>
                <a:spcPts val="1200"/>
              </a:spcAft>
              <a:buSzPct val="50000"/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61950" indent="-361950">
              <a:buAutoNum type="alphaUcPeriod" startAt="2"/>
              <a:tabLst>
                <a:tab pos="361950" algn="l"/>
              </a:tabLst>
            </a:pPr>
            <a:endParaRPr lang="nl-NL" dirty="0"/>
          </a:p>
          <a:p>
            <a:pPr marL="361950" indent="-361950">
              <a:buAutoNum type="alphaUcPeriod" startAt="2"/>
              <a:tabLst>
                <a:tab pos="361950" algn="l"/>
              </a:tabLst>
            </a:pPr>
            <a:endParaRPr lang="nl-BE" cap="small" dirty="0"/>
          </a:p>
          <a:p>
            <a:pPr marL="361950" indent="-361950">
              <a:buAutoNum type="alphaUcPeriod" startAt="2"/>
              <a:tabLst>
                <a:tab pos="361950" algn="l"/>
              </a:tabLst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6922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16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229600" cy="738664"/>
          </a:xfrm>
        </p:spPr>
        <p:txBody>
          <a:bodyPr/>
          <a:lstStyle/>
          <a:p>
            <a:pPr marL="542925" indent="-542925">
              <a:tabLst>
                <a:tab pos="542925" algn="l"/>
              </a:tabLst>
            </a:pPr>
            <a:r>
              <a:rPr lang="nl-BE" cap="all" dirty="0" smtClean="0"/>
              <a:t>V. OVERGANGSRECHT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316912" cy="4031873"/>
          </a:xfrm>
        </p:spPr>
        <p:txBody>
          <a:bodyPr/>
          <a:lstStyle/>
          <a:p>
            <a:pPr marL="361950" indent="-361950">
              <a:tabLst>
                <a:tab pos="361950" algn="l"/>
              </a:tabLst>
            </a:pPr>
            <a:endParaRPr lang="nl-NL" dirty="0" smtClean="0"/>
          </a:p>
          <a:p>
            <a:pPr marL="361950" indent="-361950">
              <a:tabLst>
                <a:tab pos="361950" algn="l"/>
              </a:tabLst>
            </a:pPr>
            <a:endParaRPr lang="nl-NL" dirty="0" smtClean="0"/>
          </a:p>
          <a:p>
            <a:pPr lvl="1"/>
            <a:r>
              <a:rPr lang="fr-BE" dirty="0" smtClean="0"/>
              <a:t>Entrée en vigueur : 01/09/2010</a:t>
            </a:r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Les dispositions statutaires non conformes à la législation sont de plein droit remplacées par les nouvelles dispositions correspondantes</a:t>
            </a:r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Règles relatives aux quotes parts : applicable uniquement aux immeubles dont la répartition des du droit de propriété sur les lots privatifs n’intervient qu’après le 01/09/2010 =&gt; pas d’acte authentique modificatif nécessaire</a:t>
            </a:r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Obligation du syndic de soumettre à l’AG une coordination des statuts avant le </a:t>
            </a:r>
            <a:r>
              <a:rPr lang="fr-BE" b="1" dirty="0" smtClean="0"/>
              <a:t>01/09</a:t>
            </a:r>
            <a:r>
              <a:rPr lang="fr-BE" b="1" smtClean="0"/>
              <a:t>/</a:t>
            </a:r>
            <a:r>
              <a:rPr lang="fr-BE" b="1" smtClean="0"/>
              <a:t>2013 (loi du 13/08/2011 </a:t>
            </a:r>
            <a:r>
              <a:rPr lang="fr-BE" smtClean="0"/>
              <a:t>– initialement 01/09/2011) </a:t>
            </a:r>
            <a:r>
              <a:rPr lang="fr-BE" dirty="0" smtClean="0"/>
              <a:t>(aucune sanction)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833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5C67AD-B1F0-40C7-8A34-13EAAC2DB0EC}" type="slidenum">
              <a:rPr lang="nl-NL"/>
              <a:pPr/>
              <a:t>1</a:t>
            </a:fld>
            <a:endParaRPr lang="nl-N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2263" y="2275139"/>
            <a:ext cx="5006337" cy="3973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2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8" y="762000"/>
            <a:ext cx="8229600" cy="369332"/>
          </a:xfrm>
        </p:spPr>
        <p:txBody>
          <a:bodyPr/>
          <a:lstStyle/>
          <a:p>
            <a:pPr marL="542925" indent="-542925">
              <a:tabLst>
                <a:tab pos="542925" algn="l"/>
              </a:tabLst>
            </a:pPr>
            <a:r>
              <a:rPr lang="nl-BE" dirty="0" smtClean="0"/>
              <a:t>I. 	INLEIDING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>
              <a:defRPr/>
            </a:pPr>
            <a:fld id="{A9E45BD7-4FAE-4C9C-9918-BD1524E9572A}" type="slidenum">
              <a:rPr lang="nl-NL">
                <a:ea typeface="+mj-ea"/>
                <a:cs typeface="Arial" charset="0"/>
              </a:rPr>
              <a:pPr defTabSz="457200">
                <a:defRPr/>
              </a:pPr>
              <a:t>3</a:t>
            </a:fld>
            <a:endParaRPr lang="nl-NL">
              <a:ea typeface="+mj-ea"/>
              <a:cs typeface="Arial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685800"/>
            <a:ext cx="8545512" cy="838200"/>
          </a:xfrm>
        </p:spPr>
        <p:txBody>
          <a:bodyPr/>
          <a:lstStyle/>
          <a:p>
            <a:pPr marL="542925" indent="-542925" eaLnBrk="1" hangingPunct="1">
              <a:tabLst>
                <a:tab pos="542925" algn="l"/>
              </a:tabLst>
              <a:defRPr/>
            </a:pPr>
            <a:r>
              <a:rPr lang="nl-BE" cap="all" dirty="0" smtClean="0"/>
              <a:t>II. 	De </a:t>
            </a:r>
            <a:r>
              <a:rPr lang="nl-BE" cap="all" dirty="0"/>
              <a:t>nieuwigheden op het vlak van de statuten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776413"/>
            <a:ext cx="8545512" cy="2889250"/>
          </a:xfrm>
        </p:spPr>
        <p:txBody>
          <a:bodyPr/>
          <a:lstStyle/>
          <a:p>
            <a:pPr marL="361950" indent="-361950" eaLnBrk="1" hangingPunct="1">
              <a:tabLst>
                <a:tab pos="361950" algn="l"/>
              </a:tabLst>
            </a:pPr>
            <a:r>
              <a:rPr lang="nl-BE" dirty="0" smtClean="0"/>
              <a:t>A.	DE OPRICHTING VAN DEELVERENIGINGEN IN (GROEPEN VAN) APPARTEMENTSGEBOUWEN</a:t>
            </a:r>
          </a:p>
          <a:p>
            <a:pPr marL="361950" indent="-361950" eaLnBrk="1" hangingPunct="1">
              <a:tabLst>
                <a:tab pos="361950" algn="l"/>
              </a:tabLst>
            </a:pPr>
            <a:endParaRPr lang="nl-NL" dirty="0" smtClean="0"/>
          </a:p>
          <a:p>
            <a:pPr lvl="1" eaLnBrk="1" hangingPunct="1">
              <a:tabLst>
                <a:tab pos="361950" algn="l"/>
              </a:tabLst>
            </a:pPr>
            <a:r>
              <a:rPr lang="nl-BE" dirty="0" smtClean="0"/>
              <a:t>1° Probleemstelling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Nood om een afzonderlijk beheer mogelijk te maken voor bijzondere gemeenschappen: bijvoorbeeld een woonflatgebouw waarachter een garagegebouw is opgericht, een perceel waarop meerdere woontorens zijn opgericht, met één enkele ondergrondse parkeergarage, ...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Voorheen: notariële praktijk van “bijzondere onverdeeldheden”, “bijzondere gemeenschappen” of “</a:t>
            </a:r>
            <a:r>
              <a:rPr lang="nl-NL" dirty="0" err="1" smtClean="0"/>
              <a:t>subonverdeeldheden</a:t>
            </a:r>
            <a:r>
              <a:rPr lang="nl-NL" dirty="0" smtClean="0"/>
              <a:t>”</a:t>
            </a:r>
          </a:p>
          <a:p>
            <a:pPr lvl="2" eaLnBrk="1" hangingPunct="1">
              <a:tabLst>
                <a:tab pos="361950" algn="l"/>
              </a:tabLst>
            </a:pPr>
            <a:r>
              <a:rPr lang="nl-NL" dirty="0" smtClean="0"/>
              <a:t>Nu: mogelijkheid tot de oprichting van deelverenigingen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8899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4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685800"/>
            <a:ext cx="8545512" cy="838200"/>
          </a:xfrm>
        </p:spPr>
        <p:txBody>
          <a:bodyPr/>
          <a:lstStyle/>
          <a:p>
            <a:pPr marL="542925" lvl="0" indent="-542925">
              <a:tabLst>
                <a:tab pos="542925" algn="l"/>
              </a:tabLst>
            </a:pPr>
            <a:r>
              <a:rPr lang="nl-BE" cap="all" dirty="0" smtClean="0"/>
              <a:t>II. 	De </a:t>
            </a:r>
            <a:r>
              <a:rPr lang="nl-BE" cap="all" dirty="0"/>
              <a:t>nieuwigheden op het vlak van de statuten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776413"/>
            <a:ext cx="8469312" cy="4462760"/>
          </a:xfrm>
        </p:spPr>
        <p:txBody>
          <a:bodyPr/>
          <a:lstStyle/>
          <a:p>
            <a:pPr marL="361950" lvl="0" indent="-361950">
              <a:tabLst>
                <a:tab pos="361950" algn="l"/>
              </a:tabLst>
            </a:pPr>
            <a:r>
              <a:rPr lang="nl-BE" cap="small" dirty="0" smtClean="0"/>
              <a:t>A.	</a:t>
            </a:r>
            <a:r>
              <a:rPr lang="nl-BE" cap="all" dirty="0" smtClean="0"/>
              <a:t>De </a:t>
            </a:r>
            <a:r>
              <a:rPr lang="nl-BE" cap="all" dirty="0"/>
              <a:t>oprichting van </a:t>
            </a:r>
            <a:r>
              <a:rPr lang="nl-BE" cap="all" dirty="0" err="1" smtClean="0"/>
              <a:t>deelverenigingeN</a:t>
            </a:r>
            <a:r>
              <a:rPr lang="nl-BE" cap="all" dirty="0" smtClean="0"/>
              <a:t> / la </a:t>
            </a:r>
            <a:r>
              <a:rPr lang="nl-BE" cap="all" dirty="0" err="1" smtClean="0"/>
              <a:t>création</a:t>
            </a:r>
            <a:r>
              <a:rPr lang="nl-BE" cap="all" dirty="0" smtClean="0"/>
              <a:t> </a:t>
            </a:r>
            <a:r>
              <a:rPr lang="nl-BE" cap="all" dirty="0" err="1" smtClean="0"/>
              <a:t>d’associations</a:t>
            </a:r>
            <a:r>
              <a:rPr lang="nl-BE" cap="all" dirty="0" smtClean="0"/>
              <a:t> </a:t>
            </a:r>
            <a:r>
              <a:rPr lang="nl-BE" cap="all" dirty="0" err="1" smtClean="0"/>
              <a:t>partielles</a:t>
            </a:r>
            <a:endParaRPr lang="nl-BE" cap="all" dirty="0"/>
          </a:p>
          <a:p>
            <a:pPr lvl="1"/>
            <a:r>
              <a:rPr lang="nl-BE" dirty="0" smtClean="0"/>
              <a:t>2° Deelverenigingen met of zonder rechtspersoonlijkheid (</a:t>
            </a:r>
            <a:r>
              <a:rPr lang="nl-BE" i="1" dirty="0" err="1" smtClean="0"/>
              <a:t>associations</a:t>
            </a:r>
            <a:r>
              <a:rPr lang="nl-BE" i="1" dirty="0" smtClean="0"/>
              <a:t> </a:t>
            </a:r>
            <a:r>
              <a:rPr lang="nl-BE" i="1" dirty="0" err="1" smtClean="0"/>
              <a:t>partielles</a:t>
            </a:r>
            <a:r>
              <a:rPr lang="nl-BE" i="1" dirty="0" smtClean="0"/>
              <a:t> </a:t>
            </a:r>
            <a:r>
              <a:rPr lang="nl-BE" i="1" dirty="0" err="1" smtClean="0"/>
              <a:t>avec</a:t>
            </a:r>
            <a:r>
              <a:rPr lang="nl-BE" i="1" dirty="0" smtClean="0"/>
              <a:t> </a:t>
            </a:r>
            <a:r>
              <a:rPr lang="nl-BE" i="1" dirty="0" err="1" smtClean="0"/>
              <a:t>ou</a:t>
            </a:r>
            <a:r>
              <a:rPr lang="nl-BE" i="1" dirty="0" smtClean="0"/>
              <a:t> sans la </a:t>
            </a:r>
            <a:r>
              <a:rPr lang="nl-BE" i="1" dirty="0" err="1" smtClean="0"/>
              <a:t>personnalité</a:t>
            </a:r>
            <a:r>
              <a:rPr lang="nl-BE" i="1" dirty="0" smtClean="0"/>
              <a:t> </a:t>
            </a:r>
            <a:r>
              <a:rPr lang="nl-BE" i="1" dirty="0" err="1" smtClean="0"/>
              <a:t>juridique</a:t>
            </a:r>
            <a:r>
              <a:rPr lang="nl-BE" i="1" dirty="0" smtClean="0"/>
              <a:t>)</a:t>
            </a:r>
            <a:endParaRPr lang="nl-BE" dirty="0" smtClean="0"/>
          </a:p>
          <a:p>
            <a:pPr lvl="2"/>
            <a:r>
              <a:rPr lang="nl-NL" dirty="0"/>
              <a:t>Algemene regeling van </a:t>
            </a:r>
            <a:r>
              <a:rPr lang="nl-NL" dirty="0" err="1"/>
              <a:t>ondersplitsing</a:t>
            </a:r>
            <a:r>
              <a:rPr lang="nl-NL" dirty="0"/>
              <a:t>, creatie van algemene en particuliere gemene delen</a:t>
            </a:r>
          </a:p>
          <a:p>
            <a:pPr lvl="2"/>
            <a:r>
              <a:rPr lang="nl-NL" dirty="0"/>
              <a:t>Numeriek criterium: de hoofdvereniging bestaat uit 20 kavels of meer (inclusief privatieve kelders, garages en parkeerplaatsen)</a:t>
            </a:r>
          </a:p>
          <a:p>
            <a:pPr lvl="2"/>
            <a:r>
              <a:rPr lang="nl-NL" dirty="0" smtClean="0"/>
              <a:t>Fysiek criterium: meerdere gebouwen of fysieke </a:t>
            </a:r>
            <a:r>
              <a:rPr lang="nl-NL" dirty="0"/>
              <a:t>verdeling in duidelijk te onderscheiden </a:t>
            </a:r>
            <a:r>
              <a:rPr lang="nl-NL" dirty="0" smtClean="0"/>
              <a:t>onderdelen (</a:t>
            </a:r>
            <a:r>
              <a:rPr lang="nl-NL" i="1" dirty="0" err="1" smtClean="0"/>
              <a:t>séparation</a:t>
            </a:r>
            <a:r>
              <a:rPr lang="nl-NL" i="1" dirty="0" smtClean="0"/>
              <a:t> </a:t>
            </a:r>
            <a:r>
              <a:rPr lang="nl-NL" i="1" dirty="0" err="1" smtClean="0"/>
              <a:t>physique</a:t>
            </a:r>
            <a:r>
              <a:rPr lang="nl-NL" i="1" dirty="0" smtClean="0"/>
              <a:t> en </a:t>
            </a:r>
            <a:r>
              <a:rPr lang="nl-NL" i="1" dirty="0" err="1" smtClean="0"/>
              <a:t>éléments</a:t>
            </a:r>
            <a:r>
              <a:rPr lang="nl-NL" i="1" dirty="0" smtClean="0"/>
              <a:t> </a:t>
            </a:r>
            <a:r>
              <a:rPr lang="nl-NL" i="1" dirty="0" err="1" smtClean="0"/>
              <a:t>clairement</a:t>
            </a:r>
            <a:r>
              <a:rPr lang="nl-NL" i="1" dirty="0" smtClean="0"/>
              <a:t> </a:t>
            </a:r>
            <a:r>
              <a:rPr lang="nl-NL" i="1" dirty="0" err="1" smtClean="0"/>
              <a:t>distincts</a:t>
            </a:r>
            <a:r>
              <a:rPr lang="nl-NL" i="1" dirty="0" smtClean="0"/>
              <a:t>)</a:t>
            </a:r>
            <a:endParaRPr lang="nl-NL" dirty="0"/>
          </a:p>
          <a:p>
            <a:pPr lvl="2"/>
            <a:r>
              <a:rPr lang="nl-NL" dirty="0"/>
              <a:t>Te voorzien in oorspronkelijke splitsingsakte, dan wel naderhand via een statutenwijziging (4/5 van de stemmen)</a:t>
            </a:r>
          </a:p>
          <a:p>
            <a:pPr lvl="2"/>
            <a:r>
              <a:rPr lang="nl-NL" dirty="0"/>
              <a:t>Geen verplichting tot oprichting van deelverenigingen</a:t>
            </a:r>
          </a:p>
          <a:p>
            <a:pPr lvl="2"/>
            <a:r>
              <a:rPr lang="nl-NL" dirty="0"/>
              <a:t>Elke deelvereniging heeft eigen organen (algemene vergadering, eigen syndicus, eigen vermogen, ...). Mogelijkheid om af te zien van rechtspersoonlijkheid, en feitelijke deelverenigingen op te richten zonder rechtspersoonlijkheid</a:t>
            </a:r>
          </a:p>
          <a:p>
            <a:pPr lvl="1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3408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5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685800"/>
            <a:ext cx="8545512" cy="838200"/>
          </a:xfrm>
        </p:spPr>
        <p:txBody>
          <a:bodyPr/>
          <a:lstStyle/>
          <a:p>
            <a:pPr marL="542925" lvl="0" indent="-542925">
              <a:tabLst>
                <a:tab pos="542925" algn="l"/>
              </a:tabLst>
            </a:pPr>
            <a:r>
              <a:rPr lang="nl-BE" cap="all" dirty="0" smtClean="0"/>
              <a:t>II. 	De </a:t>
            </a:r>
            <a:r>
              <a:rPr lang="nl-BE" cap="all" dirty="0"/>
              <a:t>nieuwigheden op het vlak van de statuten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776413"/>
            <a:ext cx="8240712" cy="1231106"/>
          </a:xfrm>
        </p:spPr>
        <p:txBody>
          <a:bodyPr/>
          <a:lstStyle/>
          <a:p>
            <a:pPr lvl="2">
              <a:tabLst>
                <a:tab pos="361950" algn="l"/>
              </a:tabLst>
            </a:pPr>
            <a:r>
              <a:rPr lang="nl-NL" dirty="0"/>
              <a:t>Deelvereniging met rechtspersoonlijkheid: hoofdvereniging is exclusief bevoegd voor algemeen gemeenschappelijke delen en zaken die tot het gemeenschappelijk beheer behoren, deelvereniging enkel voor de in de basisakte aangeduide particulier gemeenschappelijke delen</a:t>
            </a:r>
          </a:p>
          <a:p>
            <a:pPr lvl="2"/>
            <a:r>
              <a:rPr lang="nl-NL" dirty="0"/>
              <a:t>Deelvereniging zonder rechtspersoonlijkheid: voorbereiden van de beslissingen </a:t>
            </a:r>
            <a:r>
              <a:rPr lang="nl-NL" dirty="0" err="1"/>
              <a:t>mbt</a:t>
            </a:r>
            <a:r>
              <a:rPr lang="nl-NL" dirty="0"/>
              <a:t> de particulier gemene delen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4353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6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609600"/>
            <a:ext cx="8469312" cy="990600"/>
          </a:xfrm>
        </p:spPr>
        <p:txBody>
          <a:bodyPr/>
          <a:lstStyle/>
          <a:p>
            <a:pPr marL="542925" lvl="0" indent="-542925">
              <a:tabLst>
                <a:tab pos="542925" algn="l"/>
              </a:tabLst>
            </a:pPr>
            <a:r>
              <a:rPr lang="nl-BE" cap="all" dirty="0" smtClean="0"/>
              <a:t>II. 	De </a:t>
            </a:r>
            <a:r>
              <a:rPr lang="nl-BE" cap="all" dirty="0"/>
              <a:t>nieuwigheden op het vlak van de statuten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776413"/>
            <a:ext cx="8316912" cy="4462760"/>
          </a:xfrm>
        </p:spPr>
        <p:txBody>
          <a:bodyPr/>
          <a:lstStyle/>
          <a:p>
            <a:pPr marL="361950" indent="-361950">
              <a:buAutoNum type="alphaUcPeriod" startAt="2"/>
              <a:tabLst>
                <a:tab pos="361950" algn="l"/>
              </a:tabLst>
            </a:pPr>
            <a:r>
              <a:rPr lang="nl-BE" cap="all" dirty="0"/>
              <a:t>De “objectieve” berekening van de aandelen per </a:t>
            </a:r>
            <a:r>
              <a:rPr lang="nl-BE" cap="all" dirty="0" smtClean="0"/>
              <a:t>kavel</a:t>
            </a:r>
            <a:endParaRPr lang="nl-NL" dirty="0" smtClean="0"/>
          </a:p>
          <a:p>
            <a:pPr marL="344488" lvl="1" indent="17463">
              <a:buNone/>
            </a:pPr>
            <a:r>
              <a:rPr lang="fr-BE" dirty="0" smtClean="0"/>
              <a:t>Ancien article 577-4, § 1 : acte de base comprenait la description de l’ensemble immobilier, celle des parties communes et privatives, ainsi que la fixation des quotes-parts des parties communes afférentes à chaque partie privative, en tenant compte de la valeur respective de celles-ci</a:t>
            </a:r>
            <a:r>
              <a:rPr lang="fr-BE" dirty="0" smtClean="0"/>
              <a:t>.</a:t>
            </a:r>
          </a:p>
          <a:p>
            <a:pPr marL="344488" lvl="1" indent="17463">
              <a:buNone/>
            </a:pPr>
            <a:r>
              <a:rPr lang="fr-BE" b="1" u="sng" dirty="0" smtClean="0"/>
              <a:t>Loi 2010 </a:t>
            </a:r>
            <a:r>
              <a:rPr lang="fr-BE" b="1" dirty="0" smtClean="0"/>
              <a:t>:</a:t>
            </a:r>
          </a:p>
          <a:p>
            <a:pPr lvl="2"/>
            <a:r>
              <a:rPr lang="fr-BE" dirty="0" smtClean="0"/>
              <a:t>Exigence d’un </a:t>
            </a:r>
            <a:r>
              <a:rPr lang="fr-BE" b="1" dirty="0" smtClean="0"/>
              <a:t>rapport motivé (</a:t>
            </a:r>
            <a:r>
              <a:rPr lang="fr-BE" b="1" i="1" dirty="0" err="1" smtClean="0"/>
              <a:t>omkleed</a:t>
            </a:r>
            <a:r>
              <a:rPr lang="fr-BE" b="1" i="1" dirty="0" smtClean="0"/>
              <a:t> </a:t>
            </a:r>
            <a:r>
              <a:rPr lang="fr-BE" b="1" i="1" dirty="0" err="1" smtClean="0"/>
              <a:t>verslag</a:t>
            </a:r>
            <a:r>
              <a:rPr lang="fr-BE" b="1" dirty="0" smtClean="0"/>
              <a:t>) </a:t>
            </a:r>
            <a:r>
              <a:rPr lang="fr-BE" dirty="0" smtClean="0"/>
              <a:t>(d’un notaire, géomètre-expert, architecte, agent immobilier)</a:t>
            </a:r>
          </a:p>
          <a:p>
            <a:pPr lvl="2"/>
            <a:r>
              <a:rPr lang="fr-BE" dirty="0" smtClean="0"/>
              <a:t>Critères limitatifs : </a:t>
            </a:r>
            <a:r>
              <a:rPr lang="fr-BE" b="1" dirty="0" smtClean="0"/>
              <a:t>superficie nette au sol, affectation et situation </a:t>
            </a:r>
            <a:r>
              <a:rPr lang="fr-BE" dirty="0" smtClean="0"/>
              <a:t>de la partie privative (</a:t>
            </a:r>
            <a:r>
              <a:rPr lang="fr-BE" b="1" i="1" dirty="0" err="1" smtClean="0"/>
              <a:t>netto-vloeroppervlakte</a:t>
            </a:r>
            <a:r>
              <a:rPr lang="fr-BE" b="1" i="1" dirty="0" smtClean="0"/>
              <a:t>, </a:t>
            </a:r>
            <a:r>
              <a:rPr lang="fr-BE" b="1" i="1" dirty="0" err="1" smtClean="0"/>
              <a:t>bestemming</a:t>
            </a:r>
            <a:r>
              <a:rPr lang="fr-BE" b="1" i="1" dirty="0" smtClean="0"/>
              <a:t> en </a:t>
            </a:r>
            <a:r>
              <a:rPr lang="fr-BE" b="1" i="1" dirty="0" err="1" smtClean="0"/>
              <a:t>ligging</a:t>
            </a:r>
            <a:r>
              <a:rPr lang="fr-BE" b="1" i="1" dirty="0" smtClean="0"/>
              <a:t> </a:t>
            </a:r>
            <a:r>
              <a:rPr lang="fr-BE" i="1" dirty="0" smtClean="0"/>
              <a:t>van de </a:t>
            </a:r>
            <a:r>
              <a:rPr lang="fr-BE" i="1" dirty="0" err="1" smtClean="0"/>
              <a:t>privatieve</a:t>
            </a:r>
            <a:r>
              <a:rPr lang="fr-BE" i="1" dirty="0" smtClean="0"/>
              <a:t> </a:t>
            </a:r>
            <a:r>
              <a:rPr lang="fr-BE" i="1" dirty="0" err="1" smtClean="0"/>
              <a:t>kavel</a:t>
            </a:r>
            <a:r>
              <a:rPr lang="fr-BE" dirty="0" smtClean="0"/>
              <a:t>) : exemples </a:t>
            </a:r>
          </a:p>
          <a:p>
            <a:pPr lvl="2"/>
            <a:r>
              <a:rPr lang="fr-BE" dirty="0" smtClean="0"/>
              <a:t>Incidence sur la répartition des charges : Exigence d’un </a:t>
            </a:r>
            <a:r>
              <a:rPr lang="fr-BE" b="1" dirty="0" smtClean="0"/>
              <a:t>rapport motivé (</a:t>
            </a:r>
            <a:r>
              <a:rPr lang="fr-BE" b="1" i="1" dirty="0" smtClean="0"/>
              <a:t>omkleed verslag</a:t>
            </a:r>
            <a:r>
              <a:rPr lang="fr-BE" b="1" dirty="0" smtClean="0"/>
              <a:t>) </a:t>
            </a:r>
            <a:r>
              <a:rPr lang="fr-BE" dirty="0" smtClean="0"/>
              <a:t>: le règlement de copropriété doit motiver les critères retenus pour répartir les </a:t>
            </a:r>
            <a:r>
              <a:rPr lang="fr-BE" dirty="0" smtClean="0"/>
              <a:t>charges</a:t>
            </a:r>
          </a:p>
          <a:p>
            <a:pPr lvl="2"/>
            <a:r>
              <a:rPr lang="fr-BE" u="sng" dirty="0" smtClean="0"/>
              <a:t>Autres nouveautés</a:t>
            </a:r>
            <a:r>
              <a:rPr lang="fr-BE" dirty="0" smtClean="0"/>
              <a:t> : </a:t>
            </a:r>
          </a:p>
          <a:p>
            <a:pPr lvl="3"/>
            <a:r>
              <a:rPr lang="fr-BE" dirty="0" smtClean="0"/>
              <a:t>Ada</a:t>
            </a:r>
            <a:r>
              <a:rPr lang="fr-BE" dirty="0" smtClean="0"/>
              <a:t>ptation du règlement du copropriété (1. motivation du critère de répartition des charges ; 2. conditions d’intervention du syndic ; 3. période annuelle de 15 jours pour tenir l’AG)</a:t>
            </a:r>
          </a:p>
          <a:p>
            <a:pPr lvl="3"/>
            <a:r>
              <a:rPr lang="fr-BE" dirty="0" smtClean="0"/>
              <a:t>Publicité (transcription)</a:t>
            </a:r>
            <a:endParaRPr lang="fr-BE" dirty="0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762000" y="7086600"/>
            <a:ext cx="5429250" cy="397201"/>
          </a:xfrm>
          <a:prstGeom prst="rect">
            <a:avLst/>
          </a:prstGeom>
          <a:noFill/>
          <a:ln w="9525">
            <a:solidFill>
              <a:schemeClr val="hlink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90000" rIns="90000" bIns="90000" anchor="ctr">
            <a:spAutoFit/>
          </a:bodyPr>
          <a:lstStyle/>
          <a:p>
            <a:pPr marL="182563" lvl="1" indent="-180975">
              <a:spcAft>
                <a:spcPts val="1200"/>
              </a:spcAft>
              <a:buClr>
                <a:schemeClr val="hlink"/>
              </a:buClr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605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7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8" y="838200"/>
            <a:ext cx="8545512" cy="1107996"/>
          </a:xfrm>
        </p:spPr>
        <p:txBody>
          <a:bodyPr/>
          <a:lstStyle/>
          <a:p>
            <a:pPr marL="542925" indent="-542925">
              <a:tabLst>
                <a:tab pos="542925" algn="l"/>
              </a:tabLst>
            </a:pPr>
            <a:r>
              <a:rPr lang="nl-BE" cap="all" dirty="0" smtClean="0"/>
              <a:t>III. nieuwigheden MBT de </a:t>
            </a:r>
            <a:r>
              <a:rPr lang="nl-BE" cap="all" dirty="0"/>
              <a:t>(organen van de) </a:t>
            </a:r>
            <a:r>
              <a:rPr lang="nl-BE" cap="all" dirty="0" smtClean="0"/>
              <a:t>Vereniging </a:t>
            </a:r>
            <a:r>
              <a:rPr lang="nl-BE" cap="all" dirty="0"/>
              <a:t>van </a:t>
            </a:r>
            <a:r>
              <a:rPr lang="nl-BE" cap="all" dirty="0" smtClean="0"/>
              <a:t>mede-eigenaars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776413"/>
            <a:ext cx="8316912" cy="4401205"/>
          </a:xfrm>
        </p:spPr>
        <p:txBody>
          <a:bodyPr/>
          <a:lstStyle/>
          <a:p>
            <a:pPr marL="361950" indent="-361950">
              <a:buAutoNum type="alphaUcPeriod"/>
              <a:tabLst>
                <a:tab pos="361950" algn="l"/>
              </a:tabLst>
            </a:pPr>
            <a:r>
              <a:rPr lang="nl-BE" cap="all" dirty="0"/>
              <a:t>De algemene vergadering </a:t>
            </a:r>
            <a:r>
              <a:rPr lang="nl-BE" cap="all" dirty="0" smtClean="0"/>
              <a:t> / </a:t>
            </a:r>
            <a:r>
              <a:rPr lang="nl-BE" i="1" cap="all" dirty="0" err="1" smtClean="0"/>
              <a:t>L’assemblée</a:t>
            </a:r>
            <a:r>
              <a:rPr lang="nl-BE" i="1" cap="all" dirty="0" smtClean="0"/>
              <a:t> </a:t>
            </a:r>
            <a:r>
              <a:rPr lang="nl-BE" i="1" cap="all" dirty="0" err="1" smtClean="0"/>
              <a:t>générale</a:t>
            </a:r>
            <a:r>
              <a:rPr lang="nl-BE" i="1" cap="all" dirty="0" smtClean="0"/>
              <a:t> </a:t>
            </a:r>
            <a:r>
              <a:rPr lang="nl-BE" cap="all" dirty="0" smtClean="0"/>
              <a:t>(1/5)</a:t>
            </a:r>
            <a:endParaRPr lang="nl-BE" cap="all" dirty="0"/>
          </a:p>
          <a:p>
            <a:pPr lvl="2">
              <a:tabLst>
                <a:tab pos="361950" algn="l"/>
              </a:tabLst>
            </a:pPr>
            <a:endParaRPr lang="nl-NL" b="1" dirty="0" smtClean="0"/>
          </a:p>
          <a:p>
            <a:pPr lvl="2">
              <a:tabLst>
                <a:tab pos="361950" algn="l"/>
              </a:tabLst>
            </a:pPr>
            <a:r>
              <a:rPr lang="nl-NL" b="1" dirty="0" smtClean="0"/>
              <a:t>Verplichting</a:t>
            </a:r>
            <a:r>
              <a:rPr lang="nl-NL" dirty="0" smtClean="0"/>
              <a:t> </a:t>
            </a:r>
            <a:r>
              <a:rPr lang="nl-NL" dirty="0"/>
              <a:t>om jaarlijks een AV bijeen te roepen; </a:t>
            </a:r>
            <a:r>
              <a:rPr lang="nl-NL" b="1" dirty="0"/>
              <a:t>buitengewone AV</a:t>
            </a:r>
            <a:r>
              <a:rPr lang="nl-NL" dirty="0"/>
              <a:t> op verzoek van mede-eigenaars die 1/5 van de aandelen </a:t>
            </a:r>
            <a:r>
              <a:rPr lang="nl-NL" dirty="0" smtClean="0"/>
              <a:t>bezitten</a:t>
            </a:r>
          </a:p>
          <a:p>
            <a:pPr lvl="2">
              <a:tabLst>
                <a:tab pos="361950" algn="l"/>
              </a:tabLst>
            </a:pPr>
            <a:r>
              <a:rPr lang="nl-NL" b="1" dirty="0" smtClean="0"/>
              <a:t>Bijeenroeping</a:t>
            </a:r>
            <a:r>
              <a:rPr lang="nl-NL" dirty="0" smtClean="0"/>
              <a:t> (</a:t>
            </a:r>
            <a:r>
              <a:rPr lang="nl-NL" i="1" dirty="0" err="1" smtClean="0"/>
              <a:t>convocation</a:t>
            </a:r>
            <a:r>
              <a:rPr lang="nl-NL" i="1" dirty="0" smtClean="0"/>
              <a:t>)</a:t>
            </a:r>
            <a:r>
              <a:rPr lang="nl-NL" dirty="0" smtClean="0"/>
              <a:t> door syndicus of individuele mede-eigenaar</a:t>
            </a:r>
            <a:endParaRPr lang="nl-NL" b="1" dirty="0" smtClean="0"/>
          </a:p>
          <a:p>
            <a:pPr lvl="2">
              <a:tabLst>
                <a:tab pos="361950" algn="l"/>
              </a:tabLst>
            </a:pPr>
            <a:r>
              <a:rPr lang="nl-NL" dirty="0" err="1" smtClean="0"/>
              <a:t>Aanwijziging</a:t>
            </a:r>
            <a:r>
              <a:rPr lang="nl-NL" dirty="0" smtClean="0"/>
              <a:t> </a:t>
            </a:r>
            <a:r>
              <a:rPr lang="nl-NL" b="1" dirty="0"/>
              <a:t>lasthebber</a:t>
            </a:r>
            <a:r>
              <a:rPr lang="nl-NL" dirty="0"/>
              <a:t> </a:t>
            </a:r>
            <a:r>
              <a:rPr lang="nl-NL" dirty="0" smtClean="0"/>
              <a:t>(</a:t>
            </a:r>
            <a:r>
              <a:rPr lang="nl-NL" i="1" dirty="0" err="1" smtClean="0"/>
              <a:t>mandataire</a:t>
            </a:r>
            <a:r>
              <a:rPr lang="nl-NL" i="1" dirty="0" smtClean="0"/>
              <a:t>) </a:t>
            </a:r>
            <a:r>
              <a:rPr lang="nl-NL" dirty="0" smtClean="0"/>
              <a:t>bij </a:t>
            </a:r>
            <a:r>
              <a:rPr lang="nl-NL" dirty="0"/>
              <a:t>onverdeeld </a:t>
            </a:r>
            <a:r>
              <a:rPr lang="nl-NL" dirty="0" smtClean="0"/>
              <a:t>eigendomsrecht </a:t>
            </a:r>
            <a:r>
              <a:rPr lang="nl-NL" i="1" dirty="0" smtClean="0"/>
              <a:t>(</a:t>
            </a:r>
            <a:r>
              <a:rPr lang="nl-NL" i="1" dirty="0" err="1" smtClean="0"/>
              <a:t>indivision</a:t>
            </a:r>
            <a:r>
              <a:rPr lang="nl-NL" i="1" dirty="0" smtClean="0"/>
              <a:t>)</a:t>
            </a:r>
            <a:r>
              <a:rPr lang="nl-NL" dirty="0" smtClean="0"/>
              <a:t>, </a:t>
            </a:r>
            <a:r>
              <a:rPr lang="nl-NL" dirty="0"/>
              <a:t>of wanneer het eigendomsrecht is bezwaard met een zakelijk genotsrecht (erfpacht, opstal, vruchtgebruik, gebruik of bewoning</a:t>
            </a:r>
            <a:r>
              <a:rPr lang="nl-NL" dirty="0" smtClean="0"/>
              <a:t>) (</a:t>
            </a:r>
            <a:r>
              <a:rPr lang="nl-NL" i="1" dirty="0" err="1" smtClean="0"/>
              <a:t>démembrement</a:t>
            </a:r>
            <a:r>
              <a:rPr lang="nl-NL" i="1" dirty="0" smtClean="0"/>
              <a:t> du </a:t>
            </a:r>
            <a:r>
              <a:rPr lang="nl-NL" i="1" dirty="0" err="1" smtClean="0"/>
              <a:t>droit</a:t>
            </a:r>
            <a:r>
              <a:rPr lang="nl-NL" i="1" dirty="0" smtClean="0"/>
              <a:t> </a:t>
            </a:r>
            <a:r>
              <a:rPr lang="nl-NL" i="1" dirty="0" err="1" smtClean="0"/>
              <a:t>réel</a:t>
            </a:r>
            <a:r>
              <a:rPr lang="nl-NL" i="1" dirty="0" smtClean="0"/>
              <a:t>)</a:t>
            </a:r>
            <a:endParaRPr lang="nl-NL" dirty="0"/>
          </a:p>
          <a:p>
            <a:pPr lvl="3" indent="-268288">
              <a:buNone/>
              <a:tabLst>
                <a:tab pos="361950" algn="l"/>
              </a:tabLst>
            </a:pPr>
            <a:r>
              <a:rPr lang="nl-NL" dirty="0"/>
              <a:t>Lasthebber is enig </a:t>
            </a:r>
            <a:r>
              <a:rPr lang="nl-NL" dirty="0" smtClean="0"/>
              <a:t>aanspreekpunt</a:t>
            </a:r>
          </a:p>
          <a:p>
            <a:pPr lvl="2">
              <a:tabLst>
                <a:tab pos="361950" algn="l"/>
              </a:tabLst>
            </a:pPr>
            <a:r>
              <a:rPr lang="nl-NL" b="1" dirty="0" smtClean="0"/>
              <a:t>Agenda</a:t>
            </a:r>
            <a:r>
              <a:rPr lang="nl-NL" dirty="0"/>
              <a:t>: mogelijkheid voor mede-eigenaars, raad van mede-eigendom en deelvereniging </a:t>
            </a:r>
            <a:r>
              <a:rPr lang="nl-NL" dirty="0" smtClean="0"/>
              <a:t>(met of) zonder </a:t>
            </a:r>
            <a:r>
              <a:rPr lang="nl-NL" dirty="0"/>
              <a:t>rechtspersoonlijkheid om punten op de agenda te </a:t>
            </a:r>
            <a:r>
              <a:rPr lang="nl-NL" dirty="0" smtClean="0"/>
              <a:t>plaatsen</a:t>
            </a:r>
          </a:p>
          <a:p>
            <a:pPr lvl="2">
              <a:tabLst>
                <a:tab pos="361950" algn="l"/>
              </a:tabLst>
            </a:pPr>
            <a:r>
              <a:rPr lang="nl-NL" b="1" dirty="0" smtClean="0"/>
              <a:t>Voorzitter</a:t>
            </a:r>
            <a:r>
              <a:rPr lang="nl-NL" dirty="0"/>
              <a:t>: een mede-eigenaar, niet de syndicus. Syndicus mag wel de </a:t>
            </a:r>
            <a:r>
              <a:rPr lang="nl-NL" b="1" dirty="0"/>
              <a:t>secretaris</a:t>
            </a:r>
            <a:r>
              <a:rPr lang="nl-NL" dirty="0"/>
              <a:t> zijn</a:t>
            </a:r>
            <a:r>
              <a:rPr lang="nl-NL" dirty="0" smtClean="0"/>
              <a:t>.</a:t>
            </a:r>
          </a:p>
          <a:p>
            <a:pPr lvl="2">
              <a:tabLst>
                <a:tab pos="361950" algn="l"/>
              </a:tabLst>
            </a:pPr>
            <a:r>
              <a:rPr lang="nl-NL" b="1" dirty="0"/>
              <a:t>Notulen</a:t>
            </a:r>
            <a:r>
              <a:rPr lang="nl-NL" dirty="0"/>
              <a:t>: opmaak en ondertekening op het einde van de vergadering</a:t>
            </a:r>
          </a:p>
          <a:p>
            <a:pPr lvl="2">
              <a:tabLst>
                <a:tab pos="361950" algn="l"/>
              </a:tabLst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6120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B6181-1535-4251-84E4-DFDDD806490E}" type="slidenum">
              <a:rPr lang="nl-NL"/>
              <a:pPr/>
              <a:t>8</a:t>
            </a:fld>
            <a:endParaRPr lang="nl-N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8" y="838200"/>
            <a:ext cx="8545512" cy="1107996"/>
          </a:xfrm>
        </p:spPr>
        <p:txBody>
          <a:bodyPr/>
          <a:lstStyle/>
          <a:p>
            <a:pPr marL="542925" indent="-542925">
              <a:tabLst>
                <a:tab pos="542925" algn="l"/>
              </a:tabLst>
            </a:pPr>
            <a:r>
              <a:rPr lang="nl-BE" cap="all" dirty="0" smtClean="0"/>
              <a:t>III. nieuwigheden </a:t>
            </a:r>
            <a:r>
              <a:rPr lang="nl-BE" cap="all" dirty="0"/>
              <a:t>de (organen van de) </a:t>
            </a:r>
            <a:r>
              <a:rPr lang="nl-BE" cap="all" dirty="0" smtClean="0"/>
              <a:t>Vereniging </a:t>
            </a:r>
            <a:r>
              <a:rPr lang="nl-BE" cap="all" dirty="0"/>
              <a:t>van </a:t>
            </a:r>
            <a:r>
              <a:rPr lang="nl-BE" cap="all" dirty="0" smtClean="0"/>
              <a:t>mede-eigenaars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776413"/>
            <a:ext cx="8316912" cy="2646878"/>
          </a:xfrm>
        </p:spPr>
        <p:txBody>
          <a:bodyPr/>
          <a:lstStyle/>
          <a:p>
            <a:pPr marL="266700" lvl="2" indent="0">
              <a:buNone/>
              <a:tabLst>
                <a:tab pos="361950" algn="l"/>
              </a:tabLst>
            </a:pPr>
            <a:endParaRPr lang="nl-BE" dirty="0" smtClean="0"/>
          </a:p>
          <a:p>
            <a:pPr marL="609600" lvl="2" indent="-342900">
              <a:buFont typeface="+mj-lt"/>
              <a:buAutoNum type="alphaUcPeriod"/>
              <a:tabLst>
                <a:tab pos="361950" algn="l"/>
              </a:tabLst>
            </a:pPr>
            <a:r>
              <a:rPr lang="nl-BE" dirty="0" smtClean="0"/>
              <a:t>DE </a:t>
            </a:r>
            <a:r>
              <a:rPr lang="nl-BE" dirty="0"/>
              <a:t>ALGEMENE VERGADERING / L’ASSEMBLÉE GÉNÉRALE (</a:t>
            </a:r>
            <a:r>
              <a:rPr lang="nl-BE" dirty="0" smtClean="0"/>
              <a:t>2/5)</a:t>
            </a:r>
            <a:endParaRPr lang="nl-BE" dirty="0"/>
          </a:p>
          <a:p>
            <a:pPr marL="266700" lvl="2" indent="0">
              <a:buNone/>
              <a:tabLst>
                <a:tab pos="361950" algn="l"/>
              </a:tabLst>
            </a:pPr>
            <a:endParaRPr lang="nl-NL" b="1" dirty="0" smtClean="0"/>
          </a:p>
          <a:p>
            <a:pPr lvl="2">
              <a:tabLst>
                <a:tab pos="361950" algn="l"/>
              </a:tabLst>
            </a:pPr>
            <a:r>
              <a:rPr lang="nl-NL" b="1" dirty="0" smtClean="0"/>
              <a:t>Aanwezigheidsquorum </a:t>
            </a:r>
            <a:r>
              <a:rPr lang="nl-NL" dirty="0" smtClean="0"/>
              <a:t>(</a:t>
            </a:r>
            <a:r>
              <a:rPr lang="nl-NL" i="1" dirty="0" smtClean="0"/>
              <a:t>quorum de </a:t>
            </a:r>
            <a:r>
              <a:rPr lang="nl-NL" i="1" dirty="0" err="1" smtClean="0"/>
              <a:t>présence</a:t>
            </a:r>
            <a:r>
              <a:rPr lang="nl-NL" dirty="0" smtClean="0"/>
              <a:t>)</a:t>
            </a:r>
            <a:endParaRPr lang="nl-NL" b="1" dirty="0"/>
          </a:p>
          <a:p>
            <a:pPr lvl="3">
              <a:tabLst>
                <a:tab pos="361950" algn="l"/>
              </a:tabLst>
            </a:pPr>
            <a:r>
              <a:rPr lang="nl-NL" dirty="0"/>
              <a:t>Beoordeeld aan het begin van de vergadering (niet: op het ogenblik van de stemming)</a:t>
            </a:r>
          </a:p>
          <a:p>
            <a:pPr lvl="3">
              <a:tabLst>
                <a:tab pos="361950" algn="l"/>
              </a:tabLst>
            </a:pPr>
            <a:r>
              <a:rPr lang="nl-NL" dirty="0"/>
              <a:t>Dubbele drempel: &gt; dan de helft van de mede-eigenaars met ≥ 50% van de aandelen, of </a:t>
            </a:r>
            <a:r>
              <a:rPr lang="nl-NL" dirty="0" smtClean="0"/>
              <a:t>&gt;3/4 </a:t>
            </a:r>
            <a:r>
              <a:rPr lang="nl-NL" dirty="0"/>
              <a:t>van de </a:t>
            </a:r>
            <a:r>
              <a:rPr lang="nl-NL" dirty="0" smtClean="0"/>
              <a:t>aandelen</a:t>
            </a:r>
          </a:p>
          <a:p>
            <a:pPr lvl="3">
              <a:tabLst>
                <a:tab pos="361950" algn="l"/>
              </a:tabLst>
            </a:pPr>
            <a:r>
              <a:rPr lang="nl-NL" dirty="0" smtClean="0"/>
              <a:t>Quorum is van dwingend recht </a:t>
            </a:r>
            <a:r>
              <a:rPr lang="nl-NL" i="1" dirty="0" smtClean="0"/>
              <a:t>(</a:t>
            </a:r>
            <a:r>
              <a:rPr lang="nl-NL" i="1" dirty="0" err="1" smtClean="0"/>
              <a:t>impératif</a:t>
            </a:r>
            <a:r>
              <a:rPr lang="nl-NL" dirty="0" smtClean="0"/>
              <a:t>)</a:t>
            </a:r>
            <a:r>
              <a:rPr lang="nl-NL" i="1" dirty="0" smtClean="0"/>
              <a:t>,</a:t>
            </a:r>
            <a:r>
              <a:rPr lang="nl-NL" dirty="0" smtClean="0"/>
              <a:t> de statuten mogen hiervan niet afwijken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7162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ibbe_Blue">
  <a:themeElements>
    <a:clrScheme name="Stibbe_Blue 1">
      <a:dk1>
        <a:srgbClr val="092B5C"/>
      </a:dk1>
      <a:lt1>
        <a:srgbClr val="FFFFFF"/>
      </a:lt1>
      <a:dk2>
        <a:srgbClr val="092B5C"/>
      </a:dk2>
      <a:lt2>
        <a:srgbClr val="FFFFFF"/>
      </a:lt2>
      <a:accent1>
        <a:srgbClr val="88B5D9"/>
      </a:accent1>
      <a:accent2>
        <a:srgbClr val="4F81BD"/>
      </a:accent2>
      <a:accent3>
        <a:srgbClr val="FFFFFF"/>
      </a:accent3>
      <a:accent4>
        <a:srgbClr val="06234D"/>
      </a:accent4>
      <a:accent5>
        <a:srgbClr val="C3D7E9"/>
      </a:accent5>
      <a:accent6>
        <a:srgbClr val="4774AB"/>
      </a:accent6>
      <a:hlink>
        <a:srgbClr val="EF8033"/>
      </a:hlink>
      <a:folHlink>
        <a:srgbClr val="036E73"/>
      </a:folHlink>
    </a:clrScheme>
    <a:fontScheme name="Stibbe_Blue">
      <a:majorFont>
        <a:latin typeface="Times New Roman"/>
        <a:ea typeface="ＭＳ Ｐゴシック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tibbe_Blue 1">
        <a:dk1>
          <a:srgbClr val="092B5C"/>
        </a:dk1>
        <a:lt1>
          <a:srgbClr val="FFFFFF"/>
        </a:lt1>
        <a:dk2>
          <a:srgbClr val="092B5C"/>
        </a:dk2>
        <a:lt2>
          <a:srgbClr val="FFFFFF"/>
        </a:lt2>
        <a:accent1>
          <a:srgbClr val="88B5D9"/>
        </a:accent1>
        <a:accent2>
          <a:srgbClr val="4F81BD"/>
        </a:accent2>
        <a:accent3>
          <a:srgbClr val="FFFFFF"/>
        </a:accent3>
        <a:accent4>
          <a:srgbClr val="06234D"/>
        </a:accent4>
        <a:accent5>
          <a:srgbClr val="C3D7E9"/>
        </a:accent5>
        <a:accent6>
          <a:srgbClr val="4774AB"/>
        </a:accent6>
        <a:hlink>
          <a:srgbClr val="EF8033"/>
        </a:hlink>
        <a:folHlink>
          <a:srgbClr val="036E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ibbe_White">
  <a:themeElements>
    <a:clrScheme name="Stibbe_White 1">
      <a:dk1>
        <a:srgbClr val="092B5C"/>
      </a:dk1>
      <a:lt1>
        <a:srgbClr val="FFFFFF"/>
      </a:lt1>
      <a:dk2>
        <a:srgbClr val="092B5C"/>
      </a:dk2>
      <a:lt2>
        <a:srgbClr val="FFFFFF"/>
      </a:lt2>
      <a:accent1>
        <a:srgbClr val="88B5D9"/>
      </a:accent1>
      <a:accent2>
        <a:srgbClr val="4F81BD"/>
      </a:accent2>
      <a:accent3>
        <a:srgbClr val="FFFFFF"/>
      </a:accent3>
      <a:accent4>
        <a:srgbClr val="06234D"/>
      </a:accent4>
      <a:accent5>
        <a:srgbClr val="C3D7E9"/>
      </a:accent5>
      <a:accent6>
        <a:srgbClr val="4774AB"/>
      </a:accent6>
      <a:hlink>
        <a:srgbClr val="EF8033"/>
      </a:hlink>
      <a:folHlink>
        <a:srgbClr val="036E73"/>
      </a:folHlink>
    </a:clrScheme>
    <a:fontScheme name="Stibbe_White">
      <a:majorFont>
        <a:latin typeface="Times New Roman"/>
        <a:ea typeface="ＭＳ Ｐゴシック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tibbe_White 1">
        <a:dk1>
          <a:srgbClr val="092B5C"/>
        </a:dk1>
        <a:lt1>
          <a:srgbClr val="FFFFFF"/>
        </a:lt1>
        <a:dk2>
          <a:srgbClr val="092B5C"/>
        </a:dk2>
        <a:lt2>
          <a:srgbClr val="FFFFFF"/>
        </a:lt2>
        <a:accent1>
          <a:srgbClr val="88B5D9"/>
        </a:accent1>
        <a:accent2>
          <a:srgbClr val="4F81BD"/>
        </a:accent2>
        <a:accent3>
          <a:srgbClr val="FFFFFF"/>
        </a:accent3>
        <a:accent4>
          <a:srgbClr val="06234D"/>
        </a:accent4>
        <a:accent5>
          <a:srgbClr val="C3D7E9"/>
        </a:accent5>
        <a:accent6>
          <a:srgbClr val="4774AB"/>
        </a:accent6>
        <a:hlink>
          <a:srgbClr val="EF8033"/>
        </a:hlink>
        <a:folHlink>
          <a:srgbClr val="036E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">
  <a:themeElements>
    <a:clrScheme name="Inhoud 1">
      <a:dk1>
        <a:srgbClr val="092B5C"/>
      </a:dk1>
      <a:lt1>
        <a:srgbClr val="FFFFFF"/>
      </a:lt1>
      <a:dk2>
        <a:srgbClr val="092B5C"/>
      </a:dk2>
      <a:lt2>
        <a:srgbClr val="FFFFFF"/>
      </a:lt2>
      <a:accent1>
        <a:srgbClr val="88B5D9"/>
      </a:accent1>
      <a:accent2>
        <a:srgbClr val="4F81BD"/>
      </a:accent2>
      <a:accent3>
        <a:srgbClr val="FFFFFF"/>
      </a:accent3>
      <a:accent4>
        <a:srgbClr val="06234D"/>
      </a:accent4>
      <a:accent5>
        <a:srgbClr val="C3D7E9"/>
      </a:accent5>
      <a:accent6>
        <a:srgbClr val="4774AB"/>
      </a:accent6>
      <a:hlink>
        <a:srgbClr val="EF8033"/>
      </a:hlink>
      <a:folHlink>
        <a:srgbClr val="036E73"/>
      </a:folHlink>
    </a:clrScheme>
    <a:fontScheme name="Inhoud">
      <a:majorFont>
        <a:latin typeface="Times New Roman"/>
        <a:ea typeface="ＭＳ Ｐゴシック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Inhoud 1">
        <a:dk1>
          <a:srgbClr val="092B5C"/>
        </a:dk1>
        <a:lt1>
          <a:srgbClr val="FFFFFF"/>
        </a:lt1>
        <a:dk2>
          <a:srgbClr val="092B5C"/>
        </a:dk2>
        <a:lt2>
          <a:srgbClr val="FFFFFF"/>
        </a:lt2>
        <a:accent1>
          <a:srgbClr val="88B5D9"/>
        </a:accent1>
        <a:accent2>
          <a:srgbClr val="4F81BD"/>
        </a:accent2>
        <a:accent3>
          <a:srgbClr val="FFFFFF"/>
        </a:accent3>
        <a:accent4>
          <a:srgbClr val="06234D"/>
        </a:accent4>
        <a:accent5>
          <a:srgbClr val="C3D7E9"/>
        </a:accent5>
        <a:accent6>
          <a:srgbClr val="4774AB"/>
        </a:accent6>
        <a:hlink>
          <a:srgbClr val="EF8033"/>
        </a:hlink>
        <a:folHlink>
          <a:srgbClr val="036E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ontent">
  <a:themeElements>
    <a:clrScheme name="Content 1">
      <a:dk1>
        <a:srgbClr val="092B5C"/>
      </a:dk1>
      <a:lt1>
        <a:srgbClr val="FFFFFF"/>
      </a:lt1>
      <a:dk2>
        <a:srgbClr val="092B5C"/>
      </a:dk2>
      <a:lt2>
        <a:srgbClr val="FFFFFF"/>
      </a:lt2>
      <a:accent1>
        <a:srgbClr val="88B5D9"/>
      </a:accent1>
      <a:accent2>
        <a:srgbClr val="4F81BD"/>
      </a:accent2>
      <a:accent3>
        <a:srgbClr val="FFFFFF"/>
      </a:accent3>
      <a:accent4>
        <a:srgbClr val="06234D"/>
      </a:accent4>
      <a:accent5>
        <a:srgbClr val="C3D7E9"/>
      </a:accent5>
      <a:accent6>
        <a:srgbClr val="4774AB"/>
      </a:accent6>
      <a:hlink>
        <a:srgbClr val="EF8033"/>
      </a:hlink>
      <a:folHlink>
        <a:srgbClr val="036E73"/>
      </a:folHlink>
    </a:clrScheme>
    <a:fontScheme name="Content">
      <a:majorFont>
        <a:latin typeface="Times New Roman"/>
        <a:ea typeface="ＭＳ Ｐゴシック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ontent 1">
        <a:dk1>
          <a:srgbClr val="092B5C"/>
        </a:dk1>
        <a:lt1>
          <a:srgbClr val="FFFFFF"/>
        </a:lt1>
        <a:dk2>
          <a:srgbClr val="092B5C"/>
        </a:dk2>
        <a:lt2>
          <a:srgbClr val="FFFFFF"/>
        </a:lt2>
        <a:accent1>
          <a:srgbClr val="88B5D9"/>
        </a:accent1>
        <a:accent2>
          <a:srgbClr val="4F81BD"/>
        </a:accent2>
        <a:accent3>
          <a:srgbClr val="FFFFFF"/>
        </a:accent3>
        <a:accent4>
          <a:srgbClr val="06234D"/>
        </a:accent4>
        <a:accent5>
          <a:srgbClr val="C3D7E9"/>
        </a:accent5>
        <a:accent6>
          <a:srgbClr val="4774AB"/>
        </a:accent6>
        <a:hlink>
          <a:srgbClr val="EF8033"/>
        </a:hlink>
        <a:folHlink>
          <a:srgbClr val="036E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Words>2183</Words>
  <Application>Microsoft Macintosh PowerPoint</Application>
  <PresentationFormat>Présentation à l'écran (4:3)</PresentationFormat>
  <Paragraphs>210</Paragraphs>
  <Slides>17</Slides>
  <Notes>17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4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Stibbe_Blue</vt:lpstr>
      <vt:lpstr>Stibbe_White</vt:lpstr>
      <vt:lpstr>Inhoud</vt:lpstr>
      <vt:lpstr>Content</vt:lpstr>
      <vt:lpstr>La copropriété réformée – Vernieuwde Appartementswet</vt:lpstr>
      <vt:lpstr>Diapositive 1</vt:lpstr>
      <vt:lpstr>I.  INLEIDING</vt:lpstr>
      <vt:lpstr>II.  De nieuwigheden op het vlak van de statuten </vt:lpstr>
      <vt:lpstr>II.  De nieuwigheden op het vlak van de statuten </vt:lpstr>
      <vt:lpstr>II.  De nieuwigheden op het vlak van de statuten </vt:lpstr>
      <vt:lpstr>II.  De nieuwigheden op het vlak van de statuten </vt:lpstr>
      <vt:lpstr>III. nieuwigheden MBT de (organen van de) Vereniging van mede-eigenaars </vt:lpstr>
      <vt:lpstr>III. nieuwigheden de (organen van de) Vereniging van mede-eigenaars </vt:lpstr>
      <vt:lpstr>III. nieuwigheden de (organen van de) Vereniging van mede-eigenaars </vt:lpstr>
      <vt:lpstr>III. nieuwigheden de (organen van de) Vereniging van mede-eigenaars </vt:lpstr>
      <vt:lpstr>III. nieuwigheden de (organen van de) Vereniging van mede-eigenaars </vt:lpstr>
      <vt:lpstr>III. nieuwigheden de (organen van de) Vereniging van mede-eigenaars </vt:lpstr>
      <vt:lpstr>III. nieuwigheden de (organen van de) Vereniging van mede-eigenaars </vt:lpstr>
      <vt:lpstr>IV. nieuwigheden OP HET VLAK VAN PROCEDURES </vt:lpstr>
      <vt:lpstr>IV. nieuwigheden OP HET VLAK VAN PROCEDURES </vt:lpstr>
      <vt:lpstr>V. OVERGANGSRECHT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copropriété réformée – Vernieuwde Appartementswet</dc:title>
  <dc:creator>Rony Vermeersch</dc:creator>
  <cp:lastModifiedBy>Kohl Benoît</cp:lastModifiedBy>
  <cp:revision>50</cp:revision>
  <cp:lastPrinted>2012-06-13T09:58:48Z</cp:lastPrinted>
  <dcterms:created xsi:type="dcterms:W3CDTF">2012-06-15T05:46:24Z</dcterms:created>
  <dcterms:modified xsi:type="dcterms:W3CDTF">2012-06-15T07:59:13Z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NL</vt:lpwstr>
  </property>
  <property fmtid="{D5CDD505-2E9C-101B-9397-08002B2CF9AE}" pid="3" name="Wrap">
    <vt:lpwstr>White</vt:lpwstr>
  </property>
  <property fmtid="{D5CDD505-2E9C-101B-9397-08002B2CF9AE}" pid="4" name="Logo">
    <vt:lpwstr>Stibbe</vt:lpwstr>
  </property>
  <property fmtid="{D5CDD505-2E9C-101B-9397-08002B2CF9AE}" pid="5" name="FrontPage">
    <vt:lpwstr>Visual</vt:lpwstr>
  </property>
  <property fmtid="{D5CDD505-2E9C-101B-9397-08002B2CF9AE}" pid="6" name="Image">
    <vt:lpwstr>STIBBE_ketting</vt:lpwstr>
  </property>
  <property fmtid="{D5CDD505-2E9C-101B-9397-08002B2CF9AE}" pid="7" name="Footer">
    <vt:lpwstr>Main titel</vt:lpwstr>
  </property>
  <property fmtid="{D5CDD505-2E9C-101B-9397-08002B2CF9AE}" pid="8" name="sTitle">
    <vt:lpwstr>Title</vt:lpwstr>
  </property>
  <property fmtid="{D5CDD505-2E9C-101B-9397-08002B2CF9AE}" pid="9" name="sSubject">
    <vt:lpwstr>Subtitle</vt:lpwstr>
  </property>
</Properties>
</file>