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58" r:id="rId3"/>
    <p:sldId id="372" r:id="rId4"/>
    <p:sldId id="363" r:id="rId5"/>
    <p:sldId id="368" r:id="rId6"/>
    <p:sldId id="362" r:id="rId7"/>
    <p:sldId id="365" r:id="rId8"/>
    <p:sldId id="366" r:id="rId9"/>
    <p:sldId id="367" r:id="rId10"/>
    <p:sldId id="354" r:id="rId11"/>
    <p:sldId id="360" r:id="rId12"/>
    <p:sldId id="359" r:id="rId13"/>
    <p:sldId id="361" r:id="rId14"/>
    <p:sldId id="340" r:id="rId15"/>
    <p:sldId id="373" r:id="rId16"/>
    <p:sldId id="355" r:id="rId17"/>
    <p:sldId id="352" r:id="rId18"/>
    <p:sldId id="334" r:id="rId19"/>
    <p:sldId id="369" r:id="rId20"/>
    <p:sldId id="351" r:id="rId21"/>
    <p:sldId id="335" r:id="rId22"/>
    <p:sldId id="371" r:id="rId23"/>
    <p:sldId id="336" r:id="rId24"/>
    <p:sldId id="337" r:id="rId25"/>
    <p:sldId id="338" r:id="rId26"/>
    <p:sldId id="374" r:id="rId27"/>
    <p:sldId id="356" r:id="rId28"/>
    <p:sldId id="342" r:id="rId29"/>
    <p:sldId id="343" r:id="rId30"/>
    <p:sldId id="344" r:id="rId31"/>
    <p:sldId id="375" r:id="rId32"/>
    <p:sldId id="345" r:id="rId33"/>
    <p:sldId id="348" r:id="rId34"/>
    <p:sldId id="349" r:id="rId35"/>
    <p:sldId id="376" r:id="rId36"/>
    <p:sldId id="350" r:id="rId37"/>
    <p:sldId id="377" r:id="rId3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7" autoAdjust="0"/>
    <p:restoredTop sz="89007" autoAdjust="0"/>
  </p:normalViewPr>
  <p:slideViewPr>
    <p:cSldViewPr>
      <p:cViewPr>
        <p:scale>
          <a:sx n="70" d="100"/>
          <a:sy n="70" d="100"/>
        </p:scale>
        <p:origin x="-124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434" y="-86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sylvain\labo\ressources\nos%20articles\2012%20-%20techno-economic%20review\publications%20or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New%20Labo\En%20cours\Article%20TFE%20Ludo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Proportion of Engineering papers dealing with 
Organic Rankine Cycles on Elsevier</a:t>
            </a:r>
          </a:p>
        </c:rich>
      </c:tx>
      <c:layout>
        <c:manualLayout>
          <c:xMode val="edge"/>
          <c:yMode val="edge"/>
          <c:x val="0.24168204636172674"/>
          <c:y val="1.1720800524934387E-3"/>
        </c:manualLayout>
      </c:layout>
    </c:title>
    <c:plotArea>
      <c:layout>
        <c:manualLayout>
          <c:layoutTarget val="inner"/>
          <c:xMode val="edge"/>
          <c:yMode val="edge"/>
          <c:x val="0.10590182018753452"/>
          <c:y val="0.26843657817109146"/>
          <c:w val="0.84390512961941677"/>
          <c:h val="0.5988200589970496"/>
        </c:manualLayout>
      </c:layout>
      <c:scatterChart>
        <c:scatterStyle val="lineMarker"/>
        <c:ser>
          <c:idx val="0"/>
          <c:order val="0"/>
          <c:tx>
            <c:strRef>
              <c:f>Sheet1!$F$5</c:f>
              <c:strCache>
                <c:ptCount val="1"/>
                <c:pt idx="0">
                  <c:v>%</c:v>
                </c:pt>
              </c:strCache>
            </c:strRef>
          </c:tx>
          <c:xVal>
            <c:numRef>
              <c:f>Sheet1!$E$6:$E$19</c:f>
              <c:numCache>
                <c:formatCode>General</c:formatCode>
                <c:ptCount val="14"/>
                <c:pt idx="0">
                  <c:v>2011.5</c:v>
                </c:pt>
                <c:pt idx="1">
                  <c:v>2010.5</c:v>
                </c:pt>
                <c:pt idx="2">
                  <c:v>2009.5</c:v>
                </c:pt>
                <c:pt idx="3">
                  <c:v>2008.5</c:v>
                </c:pt>
                <c:pt idx="4">
                  <c:v>2007</c:v>
                </c:pt>
                <c:pt idx="5">
                  <c:v>2005</c:v>
                </c:pt>
                <c:pt idx="6">
                  <c:v>2003</c:v>
                </c:pt>
                <c:pt idx="7">
                  <c:v>2001</c:v>
                </c:pt>
                <c:pt idx="8">
                  <c:v>1997.5</c:v>
                </c:pt>
                <c:pt idx="9">
                  <c:v>1992.5</c:v>
                </c:pt>
                <c:pt idx="10">
                  <c:v>1987.5</c:v>
                </c:pt>
                <c:pt idx="11">
                  <c:v>1982.5</c:v>
                </c:pt>
                <c:pt idx="12">
                  <c:v>1977.5</c:v>
                </c:pt>
                <c:pt idx="13">
                  <c:v>1972.5</c:v>
                </c:pt>
              </c:numCache>
            </c:numRef>
          </c:xVal>
          <c:yVal>
            <c:numRef>
              <c:f>Sheet1!$F$6:$F$19</c:f>
              <c:numCache>
                <c:formatCode>0.00%</c:formatCode>
                <c:ptCount val="14"/>
                <c:pt idx="0">
                  <c:v>2.8502434582954009E-3</c:v>
                </c:pt>
                <c:pt idx="1">
                  <c:v>2.2890202490252875E-3</c:v>
                </c:pt>
                <c:pt idx="2">
                  <c:v>1.3433637829124126E-3</c:v>
                </c:pt>
                <c:pt idx="3">
                  <c:v>7.2225343070379518E-4</c:v>
                </c:pt>
                <c:pt idx="4">
                  <c:v>6.9523906084790414E-4</c:v>
                </c:pt>
                <c:pt idx="5">
                  <c:v>1.6173878277936347E-3</c:v>
                </c:pt>
                <c:pt idx="6">
                  <c:v>6.5343461569876871E-4</c:v>
                </c:pt>
                <c:pt idx="7">
                  <c:v>3.4453799608088098E-4</c:v>
                </c:pt>
                <c:pt idx="8">
                  <c:v>7.2594963833714121E-4</c:v>
                </c:pt>
                <c:pt idx="9">
                  <c:v>4.5367128556635111E-4</c:v>
                </c:pt>
                <c:pt idx="10">
                  <c:v>1.1250237423841736E-3</c:v>
                </c:pt>
                <c:pt idx="11">
                  <c:v>1.1776020097740995E-3</c:v>
                </c:pt>
                <c:pt idx="12">
                  <c:v>3.1902552204176416E-4</c:v>
                </c:pt>
                <c:pt idx="13">
                  <c:v>4.4241914790072122E-5</c:v>
                </c:pt>
              </c:numCache>
            </c:numRef>
          </c:yVal>
          <c:smooth val="1"/>
        </c:ser>
        <c:axId val="50881664"/>
        <c:axId val="50883200"/>
      </c:scatterChart>
      <c:valAx>
        <c:axId val="508816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50883200"/>
        <c:crosses val="autoZero"/>
        <c:crossBetween val="midCat"/>
      </c:valAx>
      <c:valAx>
        <c:axId val="50883200"/>
        <c:scaling>
          <c:orientation val="minMax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50881664"/>
        <c:crosses val="autoZero"/>
        <c:crossBetween val="midCat"/>
      </c:valAx>
    </c:plotArea>
    <c:plotVisOnly val="1"/>
    <c:dispBlanksAs val="span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2000 rpm (12 bar)</c:v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Feuil1!$L$3:$L$13</c:f>
              <c:numCache>
                <c:formatCode>General</c:formatCode>
                <c:ptCount val="11"/>
                <c:pt idx="0">
                  <c:v>7.4180000000000001</c:v>
                </c:pt>
                <c:pt idx="1">
                  <c:v>6.226</c:v>
                </c:pt>
                <c:pt idx="2">
                  <c:v>5.5350000000000001</c:v>
                </c:pt>
                <c:pt idx="3">
                  <c:v>5.0990000000000002</c:v>
                </c:pt>
                <c:pt idx="4">
                  <c:v>4.6499999999999995</c:v>
                </c:pt>
                <c:pt idx="5">
                  <c:v>4.2450000000000001</c:v>
                </c:pt>
                <c:pt idx="6">
                  <c:v>3.9309999999999987</c:v>
                </c:pt>
                <c:pt idx="7">
                  <c:v>3.6619999999999999</c:v>
                </c:pt>
                <c:pt idx="8">
                  <c:v>3.4239999999999999</c:v>
                </c:pt>
                <c:pt idx="9">
                  <c:v>3.2</c:v>
                </c:pt>
                <c:pt idx="10">
                  <c:v>3.0470000000000002</c:v>
                </c:pt>
              </c:numCache>
            </c:numRef>
          </c:xVal>
          <c:yVal>
            <c:numRef>
              <c:f>Feuil1!$C$3:$C$13</c:f>
              <c:numCache>
                <c:formatCode>General</c:formatCode>
                <c:ptCount val="11"/>
                <c:pt idx="0">
                  <c:v>65.400000000000006</c:v>
                </c:pt>
                <c:pt idx="1">
                  <c:v>68.7</c:v>
                </c:pt>
                <c:pt idx="2">
                  <c:v>70.8</c:v>
                </c:pt>
                <c:pt idx="3">
                  <c:v>72</c:v>
                </c:pt>
                <c:pt idx="4">
                  <c:v>73.5</c:v>
                </c:pt>
                <c:pt idx="5">
                  <c:v>74.5</c:v>
                </c:pt>
                <c:pt idx="6">
                  <c:v>75</c:v>
                </c:pt>
                <c:pt idx="7">
                  <c:v>75.400000000000006</c:v>
                </c:pt>
                <c:pt idx="8">
                  <c:v>75.400000000000006</c:v>
                </c:pt>
                <c:pt idx="9">
                  <c:v>75</c:v>
                </c:pt>
                <c:pt idx="10">
                  <c:v>74.3</c:v>
                </c:pt>
              </c:numCache>
            </c:numRef>
          </c:yVal>
          <c:smooth val="1"/>
        </c:ser>
        <c:ser>
          <c:idx val="1"/>
          <c:order val="1"/>
          <c:tx>
            <c:v>2500 rpm (12 bar)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Feuil1!$L$14:$L$24</c:f>
              <c:numCache>
                <c:formatCode>General</c:formatCode>
                <c:ptCount val="11"/>
                <c:pt idx="0">
                  <c:v>7.22</c:v>
                </c:pt>
                <c:pt idx="1">
                  <c:v>6.548</c:v>
                </c:pt>
                <c:pt idx="2">
                  <c:v>5.806</c:v>
                </c:pt>
                <c:pt idx="3">
                  <c:v>5.258</c:v>
                </c:pt>
                <c:pt idx="4">
                  <c:v>4.7460000000000004</c:v>
                </c:pt>
                <c:pt idx="5">
                  <c:v>4.3599999999999985</c:v>
                </c:pt>
                <c:pt idx="6">
                  <c:v>4.05</c:v>
                </c:pt>
                <c:pt idx="7">
                  <c:v>3.7669999999999999</c:v>
                </c:pt>
                <c:pt idx="8">
                  <c:v>3.528</c:v>
                </c:pt>
                <c:pt idx="9">
                  <c:v>3.3109999999999977</c:v>
                </c:pt>
                <c:pt idx="10">
                  <c:v>3.1230000000000002</c:v>
                </c:pt>
              </c:numCache>
            </c:numRef>
          </c:xVal>
          <c:yVal>
            <c:numRef>
              <c:f>Feuil1!$C$14:$C$24</c:f>
              <c:numCache>
                <c:formatCode>General</c:formatCode>
                <c:ptCount val="11"/>
                <c:pt idx="0">
                  <c:v>67.7</c:v>
                </c:pt>
                <c:pt idx="1">
                  <c:v>69.599999999999994</c:v>
                </c:pt>
                <c:pt idx="2">
                  <c:v>71.5</c:v>
                </c:pt>
                <c:pt idx="3">
                  <c:v>72.7</c:v>
                </c:pt>
                <c:pt idx="4">
                  <c:v>73.900000000000006</c:v>
                </c:pt>
                <c:pt idx="5">
                  <c:v>75.099999999999994</c:v>
                </c:pt>
                <c:pt idx="6">
                  <c:v>75.5</c:v>
                </c:pt>
                <c:pt idx="7">
                  <c:v>75.7</c:v>
                </c:pt>
                <c:pt idx="8">
                  <c:v>75.3</c:v>
                </c:pt>
                <c:pt idx="9">
                  <c:v>74.599999999999994</c:v>
                </c:pt>
                <c:pt idx="10">
                  <c:v>73.099999999999994</c:v>
                </c:pt>
              </c:numCache>
            </c:numRef>
          </c:yVal>
          <c:smooth val="1"/>
        </c:ser>
        <c:ser>
          <c:idx val="2"/>
          <c:order val="2"/>
          <c:tx>
            <c:v>3000 rpm (12 bar)</c:v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Feuil1!$L$25:$L$35</c:f>
              <c:numCache>
                <c:formatCode>General</c:formatCode>
                <c:ptCount val="11"/>
                <c:pt idx="0">
                  <c:v>7.101</c:v>
                </c:pt>
                <c:pt idx="1">
                  <c:v>6.484</c:v>
                </c:pt>
                <c:pt idx="2">
                  <c:v>5.7409999999999997</c:v>
                </c:pt>
                <c:pt idx="3">
                  <c:v>5.2169999999999996</c:v>
                </c:pt>
                <c:pt idx="4">
                  <c:v>4.7530000000000001</c:v>
                </c:pt>
                <c:pt idx="5">
                  <c:v>4.3410000000000002</c:v>
                </c:pt>
                <c:pt idx="6">
                  <c:v>4.01</c:v>
                </c:pt>
                <c:pt idx="7">
                  <c:v>3.75</c:v>
                </c:pt>
                <c:pt idx="8">
                  <c:v>3.5089999999999999</c:v>
                </c:pt>
                <c:pt idx="9">
                  <c:v>3.286</c:v>
                </c:pt>
                <c:pt idx="10">
                  <c:v>3.1040000000000001</c:v>
                </c:pt>
              </c:numCache>
            </c:numRef>
          </c:xVal>
          <c:yVal>
            <c:numRef>
              <c:f>Feuil1!$C$25:$C$35</c:f>
              <c:numCache>
                <c:formatCode>General</c:formatCode>
                <c:ptCount val="11"/>
                <c:pt idx="0">
                  <c:v>67.099999999999994</c:v>
                </c:pt>
                <c:pt idx="1">
                  <c:v>68.7</c:v>
                </c:pt>
                <c:pt idx="2">
                  <c:v>70.8</c:v>
                </c:pt>
                <c:pt idx="3">
                  <c:v>72</c:v>
                </c:pt>
                <c:pt idx="4">
                  <c:v>73.2</c:v>
                </c:pt>
                <c:pt idx="5">
                  <c:v>73.8</c:v>
                </c:pt>
                <c:pt idx="6">
                  <c:v>74.099999999999994</c:v>
                </c:pt>
                <c:pt idx="7">
                  <c:v>73.599999999999994</c:v>
                </c:pt>
                <c:pt idx="8">
                  <c:v>72.3</c:v>
                </c:pt>
                <c:pt idx="9">
                  <c:v>69.900000000000006</c:v>
                </c:pt>
                <c:pt idx="10">
                  <c:v>66.3</c:v>
                </c:pt>
              </c:numCache>
            </c:numRef>
          </c:yVal>
          <c:smooth val="1"/>
        </c:ser>
        <c:ser>
          <c:idx val="3"/>
          <c:order val="3"/>
          <c:tx>
            <c:v>3500 rpm (12 bar)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Feuil1!$L$36:$L$46</c:f>
              <c:numCache>
                <c:formatCode>General</c:formatCode>
                <c:ptCount val="11"/>
                <c:pt idx="0">
                  <c:v>7.18</c:v>
                </c:pt>
                <c:pt idx="1">
                  <c:v>6.5030000000000001</c:v>
                </c:pt>
                <c:pt idx="2">
                  <c:v>5.7990000000000004</c:v>
                </c:pt>
                <c:pt idx="3">
                  <c:v>5.2160000000000002</c:v>
                </c:pt>
                <c:pt idx="4">
                  <c:v>4.7269999999999985</c:v>
                </c:pt>
                <c:pt idx="5">
                  <c:v>4.3319999999999999</c:v>
                </c:pt>
                <c:pt idx="6">
                  <c:v>3.9989999999999997</c:v>
                </c:pt>
                <c:pt idx="7">
                  <c:v>3.7359999999999998</c:v>
                </c:pt>
                <c:pt idx="8">
                  <c:v>3.5</c:v>
                </c:pt>
                <c:pt idx="9">
                  <c:v>3.2730000000000001</c:v>
                </c:pt>
                <c:pt idx="10">
                  <c:v>3.1</c:v>
                </c:pt>
              </c:numCache>
            </c:numRef>
          </c:xVal>
          <c:yVal>
            <c:numRef>
              <c:f>Feuil1!$C$36:$C$46</c:f>
              <c:numCache>
                <c:formatCode>General</c:formatCode>
                <c:ptCount val="11"/>
                <c:pt idx="0">
                  <c:v>66.3</c:v>
                </c:pt>
                <c:pt idx="1">
                  <c:v>67.8</c:v>
                </c:pt>
                <c:pt idx="2">
                  <c:v>69.599999999999994</c:v>
                </c:pt>
                <c:pt idx="3">
                  <c:v>70.7</c:v>
                </c:pt>
                <c:pt idx="4">
                  <c:v>71.2</c:v>
                </c:pt>
                <c:pt idx="5">
                  <c:v>71.3</c:v>
                </c:pt>
                <c:pt idx="6">
                  <c:v>70.599999999999994</c:v>
                </c:pt>
                <c:pt idx="7">
                  <c:v>68.2</c:v>
                </c:pt>
                <c:pt idx="8">
                  <c:v>65.099999999999994</c:v>
                </c:pt>
                <c:pt idx="9">
                  <c:v>59.8</c:v>
                </c:pt>
                <c:pt idx="10">
                  <c:v>54.5</c:v>
                </c:pt>
              </c:numCache>
            </c:numRef>
          </c:yVal>
          <c:smooth val="1"/>
        </c:ser>
        <c:axId val="51380608"/>
        <c:axId val="51382912"/>
      </c:scatterChart>
      <c:valAx>
        <c:axId val="51380608"/>
        <c:scaling>
          <c:orientation val="minMax"/>
          <c:max val="7.5"/>
          <c:min val="2.5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ratio [-]</a:t>
                </a:r>
              </a:p>
            </c:rich>
          </c:tx>
          <c:layout/>
        </c:title>
        <c:numFmt formatCode="General" sourceLinked="1"/>
        <c:tickLblPos val="nextTo"/>
        <c:crossAx val="51382912"/>
        <c:crosses val="autoZero"/>
        <c:crossBetween val="midCat"/>
      </c:valAx>
      <c:valAx>
        <c:axId val="51382912"/>
        <c:scaling>
          <c:orientation val="minMax"/>
          <c:max val="80"/>
          <c:min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BE"/>
                  <a:t>Expander isentropic efficency [%]</a:t>
                </a:r>
              </a:p>
            </c:rich>
          </c:tx>
          <c:layout/>
        </c:title>
        <c:numFmt formatCode="General" sourceLinked="1"/>
        <c:tickLblPos val="nextTo"/>
        <c:crossAx val="51380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456145720300864"/>
          <c:y val="0.44492005754789332"/>
          <c:w val="0.38342445489367033"/>
          <c:h val="0.34121344508150903"/>
        </c:manualLayout>
      </c:layout>
      <c:overlay val="1"/>
      <c:spPr>
        <a:solidFill>
          <a:schemeClr val="bg1"/>
        </a:solidFill>
      </c:spPr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31CE-6DAD-4EFB-BBE5-FC696A0F950B}" type="datetimeFigureOut">
              <a:rPr lang="fr-FR" smtClean="0"/>
              <a:pPr/>
              <a:t>16/09/2012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6F223-01D7-4E1D-9453-5A3D2054D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C29F3A-084E-414C-B147-D1955EDD800A}" type="datetimeFigureOut">
              <a:rPr lang="fr-FR" smtClean="0"/>
              <a:pPr/>
              <a:t>16/09/2012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AFC7A7A-805C-457F-8A2B-949ADDD996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1F346-F177-4778-86EC-F184548F19F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78D078-E7A4-4878-AB1C-EA96B51483BE}" type="slidenum">
              <a:rPr lang="en-US"/>
              <a:pPr/>
              <a:t>36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6C09-2D5F-4922-BC31-DF90B525C6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6C09-2D5F-4922-BC31-DF90B525C6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6C09-2D5F-4922-BC31-DF90B525C6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6C09-2D5F-4922-BC31-DF90B525C6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6C09-2D5F-4922-BC31-DF90B525C6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46C09-2D5F-4922-BC31-DF90B525C6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C7A7A-805C-457F-8A2B-949ADDD9961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219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0" y="6305550"/>
            <a:ext cx="914400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thermodynam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317500"/>
            <a:ext cx="946688" cy="710679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0" y="1371600"/>
            <a:ext cx="9131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Energies renouvelables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DF2D6-F856-4DB5-94C1-D066854F09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chart" Target="../charts/chart2.xml"/><Relationship Id="rId4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4.gif"/><Relationship Id="rId11" Type="http://schemas.openxmlformats.org/officeDocument/2006/relationships/image" Target="../media/image49.png"/><Relationship Id="rId5" Type="http://schemas.openxmlformats.org/officeDocument/2006/relationships/image" Target="../media/image43.gif"/><Relationship Id="rId10" Type="http://schemas.openxmlformats.org/officeDocument/2006/relationships/image" Target="../media/image48.png"/><Relationship Id="rId4" Type="http://schemas.openxmlformats.org/officeDocument/2006/relationships/image" Target="../media/image42.gif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tiff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tif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modeling and control strategies for Organic </a:t>
            </a:r>
            <a:r>
              <a:rPr lang="en-US" dirty="0" err="1" smtClean="0"/>
              <a:t>Rankine</a:t>
            </a:r>
            <a:r>
              <a:rPr lang="en-US" dirty="0" smtClean="0"/>
              <a:t> Cycle systems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en-US" sz="4500" b="1" dirty="0" smtClean="0"/>
              <a:t>Sylvain </a:t>
            </a:r>
            <a:r>
              <a:rPr lang="en-US" sz="4500" b="1" dirty="0" err="1" smtClean="0"/>
              <a:t>Quoilin</a:t>
            </a:r>
            <a:r>
              <a:rPr lang="en-US" sz="4500" dirty="0" smtClean="0"/>
              <a:t>, Vincent </a:t>
            </a:r>
            <a:r>
              <a:rPr lang="en-US" sz="4500" dirty="0" err="1" smtClean="0"/>
              <a:t>Lemort</a:t>
            </a:r>
            <a:endParaRPr lang="en-US" sz="4500" dirty="0" smtClean="0"/>
          </a:p>
          <a:p>
            <a:endParaRPr lang="en-US" sz="4500" dirty="0" smtClean="0"/>
          </a:p>
          <a:p>
            <a:r>
              <a:rPr lang="en-US" sz="4500" dirty="0" smtClean="0"/>
              <a:t>Thermodynamics Laboratory, University of </a:t>
            </a:r>
            <a:r>
              <a:rPr lang="en-US" sz="4500" dirty="0" err="1" smtClean="0"/>
              <a:t>Liège</a:t>
            </a:r>
            <a:endParaRPr lang="en-US" sz="4500" dirty="0" smtClean="0"/>
          </a:p>
          <a:p>
            <a:endParaRPr lang="en-US" sz="3500" dirty="0" smtClean="0"/>
          </a:p>
          <a:p>
            <a:r>
              <a:rPr lang="en-US" sz="3500" dirty="0" smtClean="0"/>
              <a:t>September 13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2012</a:t>
            </a:r>
          </a:p>
          <a:p>
            <a:endParaRPr lang="en-US" dirty="0" smtClean="0"/>
          </a:p>
          <a:p>
            <a:r>
              <a:rPr lang="en-US" dirty="0" smtClean="0"/>
              <a:t>International Symposium on Advanced Waste Heat </a:t>
            </a:r>
            <a:r>
              <a:rPr lang="en-US" dirty="0" err="1" smtClean="0"/>
              <a:t>Valorisation</a:t>
            </a:r>
            <a:r>
              <a:rPr lang="en-US" dirty="0" smtClean="0"/>
              <a:t> Technologies, Kortrijk,</a:t>
            </a:r>
          </a:p>
          <a:p>
            <a:endParaRPr lang="en-US" sz="4200" dirty="0" smtClean="0"/>
          </a:p>
          <a:p>
            <a:endParaRPr lang="fr-FR" dirty="0"/>
          </a:p>
        </p:txBody>
      </p:sp>
      <p:pic>
        <p:nvPicPr>
          <p:cNvPr id="6" name="Image 5" descr="thermodynami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7500"/>
            <a:ext cx="946688" cy="710679"/>
          </a:xfrm>
          <a:prstGeom prst="rect">
            <a:avLst/>
          </a:prstGeom>
        </p:spPr>
      </p:pic>
      <p:pic>
        <p:nvPicPr>
          <p:cNvPr id="7" name="Image 6" descr="logo_coul_texte_cadre_3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04800"/>
            <a:ext cx="12463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1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Subcooling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Subcooling</a:t>
            </a:r>
            <a:r>
              <a:rPr lang="en-US" sz="2000" dirty="0" smtClean="0"/>
              <a:t> after the condenser should be minimum but sufficient to avoid pump </a:t>
            </a:r>
            <a:r>
              <a:rPr lang="en-US" sz="2000" dirty="0" err="1" smtClean="0"/>
              <a:t>cavitation</a:t>
            </a:r>
            <a:r>
              <a:rPr lang="en-US" sz="2000" dirty="0" smtClean="0"/>
              <a:t>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0"/>
            <a:ext cx="6019800" cy="313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362200"/>
            <a:ext cx="2133600" cy="355600"/>
          </a:xfrm>
          <a:prstGeom prst="rect">
            <a:avLst/>
          </a:prstGeom>
          <a:noFill/>
        </p:spPr>
      </p:pic>
    </p:spTree>
  </p:cSld>
  <p:clrMapOvr>
    <a:masterClrMapping/>
  </p:clrMapOvr>
  <p:transition advTm="6033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Subcooling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Subcooling</a:t>
            </a:r>
            <a:r>
              <a:rPr lang="en-US" sz="2000" dirty="0" smtClean="0"/>
              <a:t> after the condenser should be minimum but sufficient to avoid pump </a:t>
            </a:r>
            <a:r>
              <a:rPr lang="en-US" sz="2000" dirty="0" err="1" smtClean="0"/>
              <a:t>cavitation</a:t>
            </a:r>
            <a:r>
              <a:rPr lang="en-US" sz="2000" dirty="0" smtClean="0"/>
              <a:t>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65427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362200"/>
            <a:ext cx="2743200" cy="383128"/>
          </a:xfrm>
          <a:prstGeom prst="rect">
            <a:avLst/>
          </a:prstGeom>
          <a:noFill/>
        </p:spPr>
      </p:pic>
    </p:spTree>
  </p:cSld>
  <p:clrMapOvr>
    <a:masterClrMapping/>
  </p:clrMapOvr>
  <p:transition advTm="3115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Subcooling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Subcooling</a:t>
            </a:r>
            <a:r>
              <a:rPr lang="en-US" sz="2000" dirty="0" smtClean="0"/>
              <a:t> after the condenser should be minimum but sufficient to avoid pump </a:t>
            </a:r>
            <a:r>
              <a:rPr lang="en-US" sz="2000" dirty="0" err="1" smtClean="0"/>
              <a:t>cavitation</a:t>
            </a:r>
            <a:r>
              <a:rPr lang="en-US" sz="2000" dirty="0" smtClean="0"/>
              <a:t>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Image 7" descr="subcooli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0"/>
            <a:ext cx="6343073" cy="3124200"/>
          </a:xfrm>
          <a:prstGeom prst="rect">
            <a:avLst/>
          </a:prstGeom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438400"/>
            <a:ext cx="3048000" cy="386802"/>
          </a:xfrm>
          <a:prstGeom prst="rect">
            <a:avLst/>
          </a:prstGeom>
          <a:noFill/>
        </p:spPr>
      </p:pic>
    </p:spTree>
  </p:cSld>
  <p:clrMapOvr>
    <a:masterClrMapping/>
  </p:clrMapOvr>
  <p:transition advTm="4671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Subcooling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Subcooling</a:t>
            </a:r>
            <a:r>
              <a:rPr lang="en-US" sz="2000" dirty="0" smtClean="0"/>
              <a:t> after the condenser should be minimum but sufficient to avoid pump </a:t>
            </a:r>
            <a:r>
              <a:rPr lang="en-US" sz="2000" dirty="0" err="1" smtClean="0"/>
              <a:t>cavitation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Addition of non-condensing gases: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124200"/>
            <a:ext cx="2809875" cy="381000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657600"/>
            <a:ext cx="2438400" cy="343877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14800"/>
            <a:ext cx="2143125" cy="381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229444" y="5638800"/>
            <a:ext cx="8914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Orcan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Energy, THERMODYNAMIC MACHINE AND METHOD FOR THE OPERATION THEREOF, German Patent, 2011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283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of freedom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Degrees</a:t>
            </a:r>
            <a:r>
              <a:rPr lang="fr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B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freedom</a:t>
            </a:r>
            <a:r>
              <a:rPr lang="fr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Équation" r:id="rId3" imgW="114120" imgH="215640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096407"/>
            <a:ext cx="647700" cy="570593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667000"/>
            <a:ext cx="1196340" cy="5334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133600"/>
            <a:ext cx="977486" cy="485228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590800"/>
            <a:ext cx="523876" cy="540507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971800" y="2971800"/>
            <a:ext cx="1600200" cy="1588"/>
          </a:xfrm>
          <a:prstGeom prst="straightConnector1">
            <a:avLst/>
          </a:prstGeom>
          <a:ln>
            <a:solidFill>
              <a:srgbClr val="EF4D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971800" y="2360612"/>
            <a:ext cx="1600200" cy="1588"/>
          </a:xfrm>
          <a:prstGeom prst="straightConnector1">
            <a:avLst/>
          </a:prstGeom>
          <a:ln>
            <a:solidFill>
              <a:srgbClr val="EF4D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5029200" y="1600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Controlled</a:t>
            </a:r>
            <a:r>
              <a:rPr kumimoji="0" lang="fr-BE" sz="2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variables:</a:t>
            </a: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3124200"/>
            <a:ext cx="4724400" cy="31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25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presentation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 of WHR ORC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Dynamic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Controlling ORC cycles under transient heat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Predictive controllers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ransition advTm="598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platforms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/</a:t>
            </a:r>
            <a:r>
              <a:rPr lang="en-US" dirty="0" err="1" smtClean="0"/>
              <a:t>Simulink</a:t>
            </a:r>
            <a:endParaRPr lang="en-US" dirty="0" smtClean="0"/>
          </a:p>
          <a:p>
            <a:pPr lvl="1"/>
            <a:r>
              <a:rPr lang="en-US" dirty="0" smtClean="0"/>
              <a:t>Causal modeling: well adapted to control</a:t>
            </a:r>
          </a:p>
          <a:p>
            <a:pPr lvl="1"/>
            <a:r>
              <a:rPr lang="en-US" dirty="0" smtClean="0"/>
              <a:t>Fluid properties: </a:t>
            </a:r>
            <a:r>
              <a:rPr lang="en-US" dirty="0" err="1" smtClean="0"/>
              <a:t>Refprop</a:t>
            </a:r>
            <a:r>
              <a:rPr lang="en-US" dirty="0" smtClean="0"/>
              <a:t> of </a:t>
            </a:r>
            <a:r>
              <a:rPr lang="en-US" dirty="0" err="1" smtClean="0"/>
              <a:t>Fluidprop</a:t>
            </a:r>
            <a:r>
              <a:rPr lang="en-US" dirty="0" smtClean="0"/>
              <a:t> through </a:t>
            </a:r>
            <a:r>
              <a:rPr lang="en-US" dirty="0" err="1" smtClean="0"/>
              <a:t>Matlab</a:t>
            </a:r>
            <a:r>
              <a:rPr lang="en-US" dirty="0" smtClean="0"/>
              <a:t> S-Functions</a:t>
            </a:r>
          </a:p>
          <a:p>
            <a:pPr lvl="1"/>
            <a:r>
              <a:rPr lang="en-US" dirty="0" smtClean="0"/>
              <a:t>Less flexible, uses ODE solvers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err="1" smtClean="0"/>
              <a:t>Modelica</a:t>
            </a:r>
            <a:endParaRPr lang="en-US" dirty="0" smtClean="0"/>
          </a:p>
          <a:p>
            <a:pPr lvl="1"/>
            <a:r>
              <a:rPr lang="en-US" dirty="0" err="1" smtClean="0"/>
              <a:t>Acausal</a:t>
            </a:r>
            <a:r>
              <a:rPr lang="en-US" dirty="0" smtClean="0"/>
              <a:t> modeling: well adapted to thermo-flow problems</a:t>
            </a:r>
          </a:p>
          <a:p>
            <a:pPr lvl="1"/>
            <a:r>
              <a:rPr lang="en-US" dirty="0" smtClean="0"/>
              <a:t>Fluid properties: </a:t>
            </a:r>
            <a:r>
              <a:rPr lang="en-US" dirty="0" err="1" smtClean="0"/>
              <a:t>ExternalMedia</a:t>
            </a:r>
            <a:r>
              <a:rPr lang="en-US" dirty="0" smtClean="0"/>
              <a:t>, </a:t>
            </a:r>
            <a:r>
              <a:rPr lang="en-US" dirty="0" err="1" smtClean="0"/>
              <a:t>TILMedia</a:t>
            </a:r>
            <a:r>
              <a:rPr lang="en-US" dirty="0" smtClean="0"/>
              <a:t>, </a:t>
            </a:r>
            <a:r>
              <a:rPr lang="en-US" dirty="0" err="1" smtClean="0"/>
              <a:t>Airconditioning</a:t>
            </a:r>
            <a:endParaRPr lang="en-US" dirty="0" smtClean="0"/>
          </a:p>
          <a:p>
            <a:pPr lvl="1"/>
            <a:r>
              <a:rPr lang="en-US" dirty="0" smtClean="0"/>
              <a:t>9 to 13 times faster than </a:t>
            </a:r>
            <a:r>
              <a:rPr lang="en-US" dirty="0" err="1" smtClean="0"/>
              <a:t>Simulink</a:t>
            </a:r>
            <a:r>
              <a:rPr lang="en-US" dirty="0" smtClean="0"/>
              <a:t> for a heat pump system</a:t>
            </a:r>
            <a:r>
              <a:rPr lang="en-US" baseline="30000" dirty="0" smtClean="0"/>
              <a:t>1 2</a:t>
            </a:r>
          </a:p>
          <a:p>
            <a:pPr lvl="1"/>
            <a:r>
              <a:rPr lang="en-US" dirty="0" smtClean="0"/>
              <a:t>Required DAE solvers</a:t>
            </a:r>
          </a:p>
          <a:p>
            <a:r>
              <a:rPr lang="en-US" dirty="0" smtClean="0"/>
              <a:t>GT Power</a:t>
            </a:r>
          </a:p>
          <a:p>
            <a:pPr lvl="1"/>
            <a:r>
              <a:rPr lang="en-US" dirty="0" smtClean="0"/>
              <a:t>Fluid properties: </a:t>
            </a:r>
            <a:r>
              <a:rPr lang="en-US" dirty="0" err="1" smtClean="0"/>
              <a:t>Refprop</a:t>
            </a:r>
            <a:endParaRPr lang="en-US" dirty="0" smtClean="0"/>
          </a:p>
          <a:p>
            <a:r>
              <a:rPr lang="en-US" dirty="0" err="1" smtClean="0"/>
              <a:t>AmeSim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57200" y="5410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Hongtao QIAO, Vikrant AUTE,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Reinhard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RADERMACHER, Comparison of Equation-Based and Non-Equation-Based Approaches for Transient Modeling of a Vapor Compression Cycle, Purdue Conference, 2012</a:t>
            </a:r>
          </a:p>
          <a:p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 Casella, JG. Van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Putten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P. Colonna, Dynamic simulation of a biomass-fired steam power plant: a comparison between causal and a-causal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modelar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modeling, IMECE 2007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advTm="10761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FDF2D6-F856-4DB5-94C1-D066854F099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95400" y="0"/>
            <a:ext cx="7620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Expander and pump models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0" y="1340768"/>
            <a:ext cx="8229600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  <a:buFont typeface="Wingdings" pitchFamily="2" charset="2"/>
              <a:buChar char="ü"/>
            </a:pPr>
            <a:r>
              <a:rPr lang="en-US" dirty="0" smtClean="0">
                <a:latin typeface="+mj-lt"/>
                <a:ea typeface="MS PGothic" pitchFamily="34" charset="-128"/>
                <a:cs typeface="Calibri" pitchFamily="34" charset="0"/>
              </a:rPr>
              <a:t> Dynamics of the heat exchangers larger than that of the expansion machine</a:t>
            </a:r>
          </a:p>
          <a:p>
            <a:pPr lvl="1" eaLnBrk="0" hangingPunct="0">
              <a:lnSpc>
                <a:spcPct val="114000"/>
              </a:lnSpc>
              <a:buFont typeface="Wingdings" pitchFamily="2" charset="2"/>
              <a:buChar char="Ø"/>
            </a:pPr>
            <a:r>
              <a:rPr lang="en-US" dirty="0" smtClean="0">
                <a:latin typeface="+mj-lt"/>
                <a:ea typeface="MS PGothic" pitchFamily="34" charset="-128"/>
                <a:cs typeface="Calibri" pitchFamily="34" charset="0"/>
              </a:rPr>
              <a:t> not necessary to use a detailed simulation model</a:t>
            </a:r>
          </a:p>
          <a:p>
            <a:pPr lvl="1" eaLnBrk="0" hangingPunct="0">
              <a:lnSpc>
                <a:spcPct val="114000"/>
              </a:lnSpc>
              <a:buFont typeface="Wingdings" pitchFamily="2" charset="2"/>
              <a:buChar char="Ø"/>
            </a:pPr>
            <a:r>
              <a:rPr lang="en-US" dirty="0" smtClean="0">
                <a:latin typeface="+mj-lt"/>
                <a:ea typeface="MS PGothic" pitchFamily="34" charset="-128"/>
                <a:cs typeface="Calibri" pitchFamily="34" charset="0"/>
              </a:rPr>
              <a:t> an empirical model is sufficient</a:t>
            </a:r>
          </a:p>
        </p:txBody>
      </p:sp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85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36912"/>
            <a:ext cx="5113338" cy="563563"/>
          </a:xfrm>
          <a:prstGeom prst="rect">
            <a:avLst/>
          </a:prstGeom>
          <a:noFill/>
        </p:spPr>
      </p:pic>
      <p:pic>
        <p:nvPicPr>
          <p:cNvPr id="24" name="Image 23" descr="Plot 11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7664" y="3356992"/>
            <a:ext cx="3267075" cy="285256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257800" y="5257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Parameters identified based on experimental data</a:t>
            </a:r>
            <a:endParaRPr lang="en-US" sz="1400" dirty="0"/>
          </a:p>
        </p:txBody>
      </p:sp>
      <p:graphicFrame>
        <p:nvGraphicFramePr>
          <p:cNvPr id="26" name="Graphique 25"/>
          <p:cNvGraphicFramePr/>
          <p:nvPr/>
        </p:nvGraphicFramePr>
        <p:xfrm>
          <a:off x="5638800" y="2133600"/>
          <a:ext cx="3505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7" name="Image 26" descr="epsilon fi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8800" y="2057400"/>
            <a:ext cx="3505200" cy="2514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exchangers: </a:t>
            </a:r>
            <a:br>
              <a:rPr lang="en-US" dirty="0" smtClean="0"/>
            </a:br>
            <a:r>
              <a:rPr lang="en-US" dirty="0" smtClean="0"/>
              <a:t>Finite volume models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228600" y="4191000"/>
            <a:ext cx="2819400" cy="1905000"/>
          </a:xfrm>
        </p:spPr>
        <p:txBody>
          <a:bodyPr>
            <a:normAutofit lnSpcReduction="10000"/>
          </a:bodyPr>
          <a:lstStyle/>
          <a:p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Conservation of </a:t>
            </a:r>
            <a:b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Conservation of </a:t>
            </a:r>
            <a:b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mass:</a:t>
            </a:r>
          </a:p>
          <a:p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Metal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wall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 bwMode="auto">
          <a:xfrm>
            <a:off x="5181600" y="14478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Simplified heat transfer and pressure drop laws: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83485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14800"/>
            <a:ext cx="543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800600"/>
            <a:ext cx="4124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562600"/>
            <a:ext cx="2886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286000"/>
            <a:ext cx="1543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8" cstate="print"/>
          <a:srcRect r="68212"/>
          <a:stretch>
            <a:fillRect/>
          </a:stretch>
        </p:blipFill>
        <p:spPr bwMode="auto">
          <a:xfrm>
            <a:off x="5791200" y="3124200"/>
            <a:ext cx="457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 l="42384"/>
          <a:stretch>
            <a:fillRect/>
          </a:stretch>
        </p:blipFill>
        <p:spPr bwMode="auto">
          <a:xfrm>
            <a:off x="6477000" y="3124200"/>
            <a:ext cx="828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172200" y="3048000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1722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</a:t>
            </a:r>
            <a:endParaRPr lang="en-US" dirty="0"/>
          </a:p>
        </p:txBody>
      </p:sp>
    </p:spTree>
  </p:cSld>
  <p:clrMapOvr>
    <a:masterClrMapping/>
  </p:clrMapOvr>
  <p:transition advTm="3478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exchangers: </a:t>
            </a:r>
            <a:br>
              <a:rPr lang="en-US" dirty="0" smtClean="0"/>
            </a:br>
            <a:r>
              <a:rPr lang="en-US" dirty="0" smtClean="0"/>
              <a:t>Moving-boundaries models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381000" y="3733800"/>
            <a:ext cx="8001000" cy="190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B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Compared</a:t>
            </a:r>
            <a:r>
              <a:rPr lang="fr-B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</a:t>
            </a:r>
            <a:r>
              <a:rPr lang="fr-B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finite</a:t>
            </a:r>
            <a:r>
              <a:rPr lang="fr-BE" sz="2400" b="1" dirty="0" smtClean="0"/>
              <a:t>-volumes </a:t>
            </a:r>
            <a:r>
              <a:rPr lang="fr-BE" sz="2400" b="1" dirty="0" err="1" smtClean="0"/>
              <a:t>models</a:t>
            </a:r>
            <a:r>
              <a:rPr lang="fr-BE" sz="2400" b="1" dirty="0" smtClean="0"/>
              <a:t>:</a:t>
            </a:r>
            <a:endParaRPr lang="fr-BE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 3 times 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faster</a:t>
            </a:r>
            <a:endParaRPr lang="fr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BE" sz="2400" dirty="0" err="1" smtClean="0"/>
              <a:t>Robustness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lower</a:t>
            </a:r>
            <a:r>
              <a:rPr lang="fr-BE" sz="2400" dirty="0" smtClean="0"/>
              <a:t> in </a:t>
            </a:r>
            <a:r>
              <a:rPr lang="fr-BE" sz="2400" dirty="0" err="1" smtClean="0"/>
              <a:t>fast</a:t>
            </a:r>
            <a:r>
              <a:rPr lang="fr-BE" sz="2400" dirty="0" smtClean="0"/>
              <a:t> </a:t>
            </a:r>
            <a:r>
              <a:rPr lang="fr-BE" sz="2400" dirty="0" err="1" smtClean="0"/>
              <a:t>transients</a:t>
            </a:r>
            <a:endParaRPr lang="fr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Charge 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prediction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</a:t>
            </a:r>
            <a:endParaRPr lang="fr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BE" sz="2400" dirty="0" smtClean="0"/>
              <a:t>Not </a:t>
            </a:r>
            <a:r>
              <a:rPr lang="fr-BE" sz="2400" dirty="0" err="1" smtClean="0"/>
              <a:t>subject</a:t>
            </a:r>
            <a:r>
              <a:rPr lang="fr-BE" sz="2400" dirty="0" smtClean="0"/>
              <a:t> to </a:t>
            </a:r>
            <a:r>
              <a:rPr lang="fr-BE" sz="2400" dirty="0" err="1" smtClean="0"/>
              <a:t>chattering</a:t>
            </a:r>
            <a:endParaRPr lang="fr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 11" descr="Figure-0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676400"/>
            <a:ext cx="4842510" cy="1905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81000" y="579120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Satyam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Bendapudi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James E. Braun,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Eckhard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A.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Groll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 comparison of moving-boundary and finite-volume formulations for transients in centrifugal chillers, International Journal of Refrigeration, Volume 31, Issue 8, December 2008, Pages 1437-1452</a:t>
            </a:r>
          </a:p>
          <a:p>
            <a:endParaRPr lang="en-U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i="1" dirty="0"/>
          </a:p>
        </p:txBody>
      </p:sp>
      <p:pic>
        <p:nvPicPr>
          <p:cNvPr id="19" name="Espace réservé du contenu 3" descr="Work princi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3200400"/>
            <a:ext cx="2055620" cy="223162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09600" y="1447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Waste heat recovery or renewable energies: solar, biomass, geothermal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05200" y="3962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Electricity/mechanical power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981200" y="586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F4D18"/>
                </a:solidFill>
              </a:rPr>
              <a:t>Heat </a:t>
            </a:r>
            <a:endParaRPr lang="en-US" dirty="0">
              <a:solidFill>
                <a:srgbClr val="EF4D18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04800" y="2971800"/>
            <a:ext cx="2611718" cy="2590800"/>
          </a:xfrm>
          <a:prstGeom prst="roundRect">
            <a:avLst/>
          </a:prstGeom>
          <a:solidFill>
            <a:srgbClr val="BBE0E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rot="16200000">
            <a:off x="3100510" y="4062290"/>
            <a:ext cx="228600" cy="6384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1447800" y="5638800"/>
            <a:ext cx="304800" cy="381000"/>
          </a:xfrm>
          <a:prstGeom prst="downArrow">
            <a:avLst/>
          </a:prstGeom>
          <a:solidFill>
            <a:srgbClr val="EF5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1447800" y="2590800"/>
            <a:ext cx="348229" cy="3681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ph idx="1"/>
          </p:nvPr>
        </p:nvGraphicFramePr>
        <p:xfrm>
          <a:off x="5029200" y="1447800"/>
          <a:ext cx="4114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276" y="3886200"/>
            <a:ext cx="3857724" cy="23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94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issues: Initialization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16CB8-79E2-4F00-8E90-B1B554226C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Especially important for </a:t>
            </a:r>
            <a:r>
              <a:rPr lang="en-US" sz="2400" dirty="0" err="1" smtClean="0"/>
              <a:t>acausal</a:t>
            </a:r>
            <a:r>
              <a:rPr lang="en-US" sz="2400" dirty="0" smtClean="0"/>
              <a:t> solvers</a:t>
            </a:r>
          </a:p>
          <a:p>
            <a:r>
              <a:rPr lang="en-US" sz="2400" dirty="0" smtClean="0"/>
              <a:t>Newton solver can fail to converge towards an initial solution, especially in complex models</a:t>
            </a:r>
          </a:p>
          <a:p>
            <a:r>
              <a:rPr lang="en-US" sz="2400" dirty="0" smtClean="0"/>
              <a:t>Importance of start values</a:t>
            </a:r>
          </a:p>
          <a:p>
            <a:r>
              <a:rPr lang="en-US" sz="2400" dirty="0" smtClean="0"/>
              <a:t>Initiate simulation with a simplified model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552173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038600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183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issues: Chattering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Chattering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likely</a:t>
            </a:r>
            <a:r>
              <a:rPr lang="fr-BE" dirty="0" smtClean="0"/>
              <a:t> if: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5943600" y="2514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criteria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5715000" y="2743200"/>
            <a:ext cx="228600" cy="152400"/>
          </a:xfrm>
          <a:prstGeom prst="rightArrow">
            <a:avLst/>
          </a:prstGeom>
          <a:solidFill>
            <a:srgbClr val="EF5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drhod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520940"/>
            <a:ext cx="5440307" cy="2270436"/>
          </a:xfrm>
          <a:prstGeom prst="rect">
            <a:avLst/>
          </a:prstGeom>
        </p:spPr>
      </p:pic>
      <p:pic>
        <p:nvPicPr>
          <p:cNvPr id="14" name="Image 13" descr="drhodt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0"/>
            <a:ext cx="5440307" cy="2270436"/>
          </a:xfrm>
          <a:prstGeom prst="rect">
            <a:avLst/>
          </a:prstGeom>
        </p:spPr>
      </p:pic>
      <p:pic>
        <p:nvPicPr>
          <p:cNvPr id="15" name="Image 14" descr="drhodt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24000"/>
            <a:ext cx="5486400" cy="228967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5334000"/>
            <a:ext cx="2895600" cy="83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886200"/>
            <a:ext cx="3286125" cy="241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texte 2"/>
          <p:cNvSpPr txBox="1">
            <a:spLocks/>
          </p:cNvSpPr>
          <p:nvPr/>
        </p:nvSpPr>
        <p:spPr bwMode="auto">
          <a:xfrm>
            <a:off x="609600" y="3886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</a:t>
            </a:r>
            <a:r>
              <a:rPr kumimoji="0" lang="fr-B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solutions:</a:t>
            </a: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 bwMode="auto">
          <a:xfrm>
            <a:off x="990600" y="4343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Truncated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density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derivative</a:t>
            </a:r>
            <a:endParaRPr kumimoji="0" lang="fr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 bwMode="auto">
          <a:xfrm>
            <a:off x="990600" y="4724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BE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2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Filtered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density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derivative</a:t>
            </a:r>
            <a:endParaRPr kumimoji="0" lang="fr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 bwMode="auto">
          <a:xfrm>
            <a:off x="990600" y="5105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BE" sz="2000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3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Constant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flow rate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5562600"/>
            <a:ext cx="1905000" cy="58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texte 2"/>
          <p:cNvSpPr txBox="1">
            <a:spLocks/>
          </p:cNvSpPr>
          <p:nvPr/>
        </p:nvSpPr>
        <p:spPr bwMode="auto">
          <a:xfrm>
            <a:off x="990600" y="5486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BE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4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High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</a:t>
            </a:r>
            <a:endParaRPr kumimoji="0" lang="fr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905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3048000"/>
            <a:ext cx="3114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space réservé du texte 2"/>
          <p:cNvSpPr txBox="1">
            <a:spLocks/>
          </p:cNvSpPr>
          <p:nvPr/>
        </p:nvSpPr>
        <p:spPr bwMode="auto">
          <a:xfrm>
            <a:off x="5638800" y="1447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Chattering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likely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advTm="185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issues: Chattering</a:t>
            </a:r>
            <a:endParaRPr lang="en-US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5943600" y="2514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criteria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5715000" y="2743200"/>
            <a:ext cx="228600" cy="152400"/>
          </a:xfrm>
          <a:prstGeom prst="rightArrow">
            <a:avLst/>
          </a:prstGeom>
          <a:solidFill>
            <a:srgbClr val="EF5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drhod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520940"/>
            <a:ext cx="5440307" cy="227043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86200"/>
            <a:ext cx="3286125" cy="241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texte 2"/>
          <p:cNvSpPr txBox="1">
            <a:spLocks/>
          </p:cNvSpPr>
          <p:nvPr/>
        </p:nvSpPr>
        <p:spPr bwMode="auto">
          <a:xfrm>
            <a:off x="609600" y="3886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</a:t>
            </a:r>
            <a:r>
              <a:rPr kumimoji="0" lang="fr-B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solutions in the </a:t>
            </a:r>
            <a:r>
              <a:rPr kumimoji="0" lang="fr-B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literature</a:t>
            </a:r>
            <a:r>
              <a:rPr kumimoji="0" lang="fr-B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 bwMode="auto">
          <a:xfrm>
            <a:off x="609600" y="4343400"/>
            <a:ext cx="449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moving</a:t>
            </a:r>
            <a:r>
              <a:rPr lang="fr-BE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fr-BE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boundary</a:t>
            </a:r>
            <a:r>
              <a:rPr lang="fr-BE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models</a:t>
            </a:r>
            <a:endParaRPr lang="fr-BE" sz="2000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Modify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state to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smooth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down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2000" kern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</a:t>
            </a:r>
            <a:r>
              <a:rPr lang="fr-BE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Chattering</a:t>
            </a:r>
            <a:r>
              <a:rPr lang="fr-BE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detectors</a:t>
            </a:r>
            <a:endParaRPr kumimoji="0" lang="fr-B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05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048000"/>
            <a:ext cx="3114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space réservé du texte 2"/>
          <p:cNvSpPr txBox="1">
            <a:spLocks/>
          </p:cNvSpPr>
          <p:nvPr/>
        </p:nvSpPr>
        <p:spPr bwMode="auto">
          <a:xfrm>
            <a:off x="5638800" y="1447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Chattering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likely</a:t>
            </a:r>
            <a:r>
              <a:rPr kumimoji="0" lang="fr-B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  <p:transition advTm="3555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issues: Stiffness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16CB8-79E2-4F00-8E90-B1B554226C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0" y="1905000"/>
            <a:ext cx="40386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Difference of orders of magnitude between time constants in the system</a:t>
            </a:r>
          </a:p>
          <a:p>
            <a:r>
              <a:rPr lang="en-US" dirty="0" smtClean="0"/>
              <a:t>Stiff system: fast systems requiring very low time steps.</a:t>
            </a:r>
          </a:p>
          <a:p>
            <a:r>
              <a:rPr lang="en-US" dirty="0" smtClean="0"/>
              <a:t>In thermo-fluid problems, very often linked to pressure states. Possible solution: assume p or 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constant in each cell of the heat exchanger.</a:t>
            </a:r>
          </a:p>
          <a:p>
            <a:r>
              <a:rPr lang="en-US" dirty="0" smtClean="0"/>
              <a:t>Infinite derivative of the flow rate close to zero pressure drop in a valve model.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" name="Image 23" descr="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1165" y="1676400"/>
            <a:ext cx="4642835" cy="1066800"/>
          </a:xfrm>
          <a:prstGeom prst="rect">
            <a:avLst/>
          </a:prstGeom>
        </p:spPr>
      </p:pic>
      <p:pic>
        <p:nvPicPr>
          <p:cNvPr id="25" name="Image 24" descr="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048000"/>
            <a:ext cx="4367213" cy="2416201"/>
          </a:xfrm>
          <a:prstGeom prst="rect">
            <a:avLst/>
          </a:prstGeom>
        </p:spPr>
      </p:pic>
      <p:pic>
        <p:nvPicPr>
          <p:cNvPr id="28" name="Image 27" descr="32.png"/>
          <p:cNvPicPr>
            <a:picLocks noChangeAspect="1"/>
          </p:cNvPicPr>
          <p:nvPr/>
        </p:nvPicPr>
        <p:blipFill>
          <a:blip r:embed="rId3" cstate="print"/>
          <a:srcRect t="28571" r="95076" b="35714"/>
          <a:stretch>
            <a:fillRect/>
          </a:stretch>
        </p:blipFill>
        <p:spPr>
          <a:xfrm>
            <a:off x="4267200" y="3276600"/>
            <a:ext cx="228600" cy="381000"/>
          </a:xfrm>
          <a:prstGeom prst="rect">
            <a:avLst/>
          </a:prstGeom>
        </p:spPr>
      </p:pic>
      <p:pic>
        <p:nvPicPr>
          <p:cNvPr id="29" name="Image 28" descr="32.png"/>
          <p:cNvPicPr>
            <a:picLocks noChangeAspect="1"/>
          </p:cNvPicPr>
          <p:nvPr/>
        </p:nvPicPr>
        <p:blipFill>
          <a:blip r:embed="rId3" cstate="print"/>
          <a:srcRect l="67291" r="22861" b="64286"/>
          <a:stretch>
            <a:fillRect/>
          </a:stretch>
        </p:blipFill>
        <p:spPr>
          <a:xfrm>
            <a:off x="8305800" y="5562600"/>
            <a:ext cx="457200" cy="3810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791200" y="5867400"/>
            <a:ext cx="177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Casella, 2006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advTm="7920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model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16CB8-79E2-4F00-8E90-B1B554226C5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6019800" cy="39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263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352800"/>
            <a:ext cx="2209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2"/>
          <p:cNvSpPr txBox="1">
            <a:spLocks/>
          </p:cNvSpPr>
          <p:nvPr/>
        </p:nvSpPr>
        <p:spPr bwMode="auto">
          <a:xfrm>
            <a:off x="5867400" y="1676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BE" sz="2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</a:t>
            </a:r>
            <a:r>
              <a:rPr kumimoji="0" lang="fr-BE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indicators</a:t>
            </a:r>
            <a:r>
              <a:rPr kumimoji="0" lang="fr-BE" sz="2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49580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486400"/>
            <a:ext cx="499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88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display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16CB8-79E2-4F00-8E90-B1B554226C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Image 8" descr="animation displa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8229600" cy="4189739"/>
          </a:xfrm>
          <a:prstGeom prst="rect">
            <a:avLst/>
          </a:prstGeom>
        </p:spPr>
      </p:pic>
    </p:spTree>
  </p:cSld>
  <p:clrMapOvr>
    <a:masterClrMapping/>
  </p:clrMapOvr>
  <p:transition advTm="2697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presentation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 of WHR ORC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Controlling ORC cycles under transient heat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Predictive controllers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ransition advTm="1964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Transient regime analysis</a:t>
            </a:r>
            <a:br>
              <a:rPr lang="en-US" dirty="0" smtClean="0"/>
            </a:br>
            <a:r>
              <a:rPr lang="en-US" sz="3100" i="1" dirty="0" smtClean="0"/>
              <a:t>Why controlling?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827584" y="1412776"/>
            <a:ext cx="7427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Main optimization parameter: the evaporating pressure (controlled by means of the expander speed or turbine vanes)</a:t>
            </a: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675184" y="1641376"/>
            <a:ext cx="228600" cy="161925"/>
          </a:xfrm>
          <a:prstGeom prst="rightArrow">
            <a:avLst/>
          </a:prstGeom>
          <a:gradFill>
            <a:gsLst>
              <a:gs pos="0">
                <a:srgbClr val="C40000"/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11" name="Image 10" descr="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9144000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44" y="2276872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/>
            <a:r>
              <a:rPr lang="en-US" sz="2000" dirty="0" smtClean="0">
                <a:latin typeface="Arial" pitchFamily="34" charset="0"/>
                <a:cs typeface="Arial" pitchFamily="34" charset="0"/>
              </a:rPr>
              <a:t>Traditional Control: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2276872"/>
            <a:ext cx="2737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/>
            <a:r>
              <a:rPr lang="fr-BE" sz="2400" dirty="0" err="1" smtClean="0">
                <a:latin typeface="Arial" pitchFamily="34" charset="0"/>
                <a:cs typeface="Arial" pitchFamily="34" charset="0"/>
              </a:rPr>
              <a:t>Optimized</a:t>
            </a:r>
            <a:r>
              <a:rPr lang="fr-BE" sz="2400" dirty="0" smtClean="0">
                <a:latin typeface="Arial" pitchFamily="34" charset="0"/>
                <a:cs typeface="Arial" pitchFamily="34" charset="0"/>
              </a:rPr>
              <a:t> control</a:t>
            </a:r>
            <a:endParaRPr lang="fr-BE" sz="2400" b="1" dirty="0" smtClean="0">
              <a:latin typeface="Arial" pitchFamily="34" charset="0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216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control strategies</a:t>
            </a:r>
            <a:endParaRPr 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6781800" cy="20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562600" cy="188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10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Modelica</a:t>
            </a:r>
            <a:r>
              <a:rPr lang="en-US" dirty="0" smtClean="0"/>
              <a:t> implementation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543800" cy="457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31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presentation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Optimization of WHR ORC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Controlling ORC cycles under transient heat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Predictive controllers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advTm="3167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16CB8-79E2-4F00-8E90-B1B554226C5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Image 7" descr="eta_II_opt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096000" cy="4151803"/>
          </a:xfrm>
          <a:prstGeom prst="rect">
            <a:avLst/>
          </a:prstGeom>
        </p:spPr>
      </p:pic>
    </p:spTree>
  </p:cSld>
  <p:clrMapOvr>
    <a:masterClrMapping/>
  </p:clrMapOvr>
  <p:transition advTm="8448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presentation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 of WHR ORC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Controlling ORC cycles under transient heat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Predictive controllers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04800" y="1524000"/>
            <a:ext cx="441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Future action on the manipulated variable is based on a model.</a:t>
            </a:r>
          </a:p>
          <a:p>
            <a:r>
              <a:rPr lang="en-US" sz="2400" dirty="0" smtClean="0"/>
              <a:t>Balance between two different approaches: </a:t>
            </a:r>
          </a:p>
          <a:p>
            <a:pPr lvl="1"/>
            <a:r>
              <a:rPr lang="en-US" sz="2400" dirty="0" smtClean="0"/>
              <a:t>model evaluation of the manipulated variable to reach the set point on a certain horizon time</a:t>
            </a:r>
          </a:p>
          <a:p>
            <a:pPr lvl="1"/>
            <a:r>
              <a:rPr lang="en-US" sz="2400" dirty="0" smtClean="0"/>
              <a:t>Constant rectification of the trajectory by measurement of the control variable.</a:t>
            </a:r>
          </a:p>
          <a:p>
            <a:r>
              <a:rPr lang="en-US" sz="2400" dirty="0" smtClean="0"/>
              <a:t>Anticipates the effects of external perturbations</a:t>
            </a:r>
          </a:p>
          <a:p>
            <a:r>
              <a:rPr lang="en-US" sz="2400" dirty="0" smtClean="0"/>
              <a:t>Well-performing with constrained processes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predictive control</a:t>
            </a:r>
            <a:endParaRPr lang="en-US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400" y="1828800"/>
            <a:ext cx="3954600" cy="40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818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Modelica</a:t>
            </a:r>
            <a:r>
              <a:rPr lang="en-US" dirty="0" smtClean="0"/>
              <a:t> implementation</a:t>
            </a:r>
            <a:endParaRPr lang="en-US" dirty="0"/>
          </a:p>
        </p:txBody>
      </p:sp>
      <p:pic>
        <p:nvPicPr>
          <p:cNvPr id="7" name="Image 6" descr="P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172200" cy="4519897"/>
          </a:xfrm>
          <a:prstGeom prst="rect">
            <a:avLst/>
          </a:prstGeom>
        </p:spPr>
      </p:pic>
    </p:spTree>
  </p:cSld>
  <p:clrMapOvr>
    <a:masterClrMapping/>
  </p:clrMapOvr>
  <p:transition advTm="1426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presentation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 of WHR ORC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Controlling ORC cycles under transient heat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Predictive controllers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ransition advTm="135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Control of ORC cycles can be a key issue, especially under transient heat source conditions</a:t>
            </a:r>
          </a:p>
          <a:p>
            <a:pPr eaLnBrk="1" hangingPunct="1"/>
            <a:r>
              <a:rPr lang="en-US" sz="2400" dirty="0" smtClean="0"/>
              <a:t>Dynamic models must be developed to implement control strategies</a:t>
            </a:r>
          </a:p>
          <a:p>
            <a:pPr eaLnBrk="1" hangingPunct="1"/>
            <a:r>
              <a:rPr lang="en-US" sz="2400" dirty="0" smtClean="0"/>
              <a:t>Model robustness and speed can considerably be reduced by numerical issues</a:t>
            </a:r>
          </a:p>
          <a:p>
            <a:pPr eaLnBrk="1" hangingPunct="1"/>
            <a:r>
              <a:rPr lang="en-US" sz="2400" dirty="0" smtClean="0"/>
              <a:t>A varying set-point control strategy allows increasing the output by more than 4%</a:t>
            </a:r>
          </a:p>
          <a:p>
            <a:pPr eaLnBrk="1" hangingPunct="1"/>
            <a:r>
              <a:rPr lang="en-US" sz="2400" dirty="0" smtClean="0"/>
              <a:t>MPC controllers follow the superheating set point in a much better way than PI-based controllers.</a:t>
            </a:r>
          </a:p>
          <a:p>
            <a:pPr eaLnBrk="1" hangingPunct="1"/>
            <a:r>
              <a:rPr lang="en-US" sz="2400" dirty="0" smtClean="0"/>
              <a:t>Future work will focus on the implementation and the improvement of MPC controllers with delayed processes, during start &amp; stop procedures and in more severe conditions.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advTm="291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F2D6-F856-4DB5-94C1-D066854F099D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3717788" cy="24894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optimization</a:t>
            </a:r>
            <a:endParaRPr lang="en-US" dirty="0"/>
          </a:p>
        </p:txBody>
      </p:sp>
      <p:sp>
        <p:nvSpPr>
          <p:cNvPr id="28674" name="AutoShape 2" descr="https://mail.ulg.ac.be/src/download.php?passed_id=1409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24" name="Image 7" descr="cycl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10000"/>
            <a:ext cx="2508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810000"/>
            <a:ext cx="2514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114800" y="4038601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Recuperator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Image 28" descr="recup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657600"/>
            <a:ext cx="3733800" cy="250014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252828" y="4572000"/>
            <a:ext cx="1919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Output power:</a:t>
            </a:r>
          </a:p>
          <a:p>
            <a:pPr marL="342900"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no change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Efficiency:</a:t>
            </a:r>
          </a:p>
          <a:p>
            <a:pPr marL="342900"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 + 12%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Optimum design/operating conditions for WHR: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ecuperator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Condensing pressure: 	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Superheating at the evaporator exhaust :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Subcooling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at the condenser exhaust: 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Pressure drops: 		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Evaporating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temperature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: 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58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5800" y="1371600"/>
            <a:ext cx="46482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 necessary in WHR (if no lower limit on T)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</a:t>
            </a:r>
          </a:p>
          <a:p>
            <a:pPr marL="180975" indent="-180975"/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192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optimization</a:t>
            </a:r>
            <a:endParaRPr lang="en-US" dirty="0"/>
          </a:p>
        </p:txBody>
      </p:sp>
      <p:sp>
        <p:nvSpPr>
          <p:cNvPr id="28674" name="AutoShape 2" descr="https://mail.ulg.ac.be/src/download.php?passed_id=1409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4572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Optimum design/operating conditions for WHR: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ecuperator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Condensing pressure: 	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Superheating at the evaporator exhaust :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Subcooling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at the condenser exhaust: 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Pressure drops: 		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Evaporating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temperature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: 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58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 necessary in WHR (if no lower limit on T)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As low as possible		</a:t>
            </a:r>
          </a:p>
          <a:p>
            <a:pPr marL="180975" indent="-180975"/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 descr="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3810000" cy="2551168"/>
          </a:xfrm>
          <a:prstGeom prst="rect">
            <a:avLst/>
          </a:prstGeom>
        </p:spPr>
      </p:pic>
      <p:pic>
        <p:nvPicPr>
          <p:cNvPr id="18" name="Image 17" descr="low_mdotcf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657600"/>
            <a:ext cx="3806997" cy="2549157"/>
          </a:xfrm>
          <a:prstGeom prst="rect">
            <a:avLst/>
          </a:prstGeom>
        </p:spPr>
      </p:pic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419600" y="4343400"/>
            <a:ext cx="4343400" cy="144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As low as possible, </a:t>
            </a:r>
            <a:r>
              <a:rPr lang="en-US" b="1" dirty="0" smtClean="0"/>
              <a:t>but </a:t>
            </a:r>
            <a:r>
              <a:rPr lang="en-US" dirty="0" smtClean="0"/>
              <a:t>tradeoff between </a:t>
            </a:r>
          </a:p>
          <a:p>
            <a:pPr>
              <a:buNone/>
            </a:pPr>
            <a:r>
              <a:rPr lang="en-US" dirty="0" smtClean="0"/>
              <a:t>cycle efficiency and auxiliary consumption: </a:t>
            </a:r>
          </a:p>
          <a:p>
            <a:pPr lvl="1"/>
            <a:r>
              <a:rPr lang="en-US" dirty="0" smtClean="0"/>
              <a:t>Fan consumption if direct air heat exchanger</a:t>
            </a:r>
          </a:p>
          <a:p>
            <a:pPr lvl="1"/>
            <a:r>
              <a:rPr lang="en-US" dirty="0" smtClean="0"/>
              <a:t>Circulating pump consumption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0" y="38100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Condensing pressure: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2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657600"/>
            <a:ext cx="3717788" cy="2489423"/>
          </a:xfrm>
          <a:prstGeom prst="rect">
            <a:avLst/>
          </a:prstGeom>
        </p:spPr>
      </p:pic>
      <p:pic>
        <p:nvPicPr>
          <p:cNvPr id="34" name="Image 33" descr="superheating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599"/>
            <a:ext cx="3733800" cy="24938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optimization</a:t>
            </a:r>
            <a:endParaRPr lang="en-US" dirty="0"/>
          </a:p>
        </p:txBody>
      </p:sp>
      <p:sp>
        <p:nvSpPr>
          <p:cNvPr id="28674" name="AutoShape 2" descr="https://mail.ulg.ac.be/src/download.php?passed_id=1409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5500772" y="3962401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Superheating?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(from 5 to 25K)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562600" y="4572000"/>
            <a:ext cx="1919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Output power</a:t>
            </a:r>
          </a:p>
          <a:p>
            <a:pPr marL="342900"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</a:p>
          <a:p>
            <a:pPr marL="342900"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 rot="16200000" flipH="1">
            <a:off x="7315200" y="4648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6200000" flipH="1">
            <a:off x="7086600" y="5181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572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Optimum design/operating conditions for WHR: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ecuperator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Condensing pressure: 	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Superheating at the evaporator exhaust :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Subcooling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at the condenser exhaust: 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Pressure drops: 		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Evaporating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temperature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: 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958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 necessary in WHR (if no lower limit on T)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As low as possible		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3717788" cy="24894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optimization</a:t>
            </a:r>
            <a:endParaRPr lang="en-US" dirty="0"/>
          </a:p>
        </p:txBody>
      </p:sp>
      <p:sp>
        <p:nvSpPr>
          <p:cNvPr id="28674" name="AutoShape 2" descr="https://mail.ulg.ac.be/src/download.php?passed_id=1409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5500772" y="3962401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Subcooling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(from 5 to 20K)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562600" y="4572000"/>
            <a:ext cx="1919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Output power</a:t>
            </a:r>
          </a:p>
          <a:p>
            <a:pPr marL="342900"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</a:p>
          <a:p>
            <a:pPr marL="342900"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 rot="16200000" flipH="1">
            <a:off x="7315200" y="4648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6200000" flipH="1">
            <a:off x="7086600" y="5181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Image 21" descr="subcooling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657600"/>
            <a:ext cx="3733800" cy="24938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72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Optimum design/operating conditions for WHR: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ecuperator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Condensing pressure: 	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Superheating at the evaporator exhaust :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Subcooling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at the condenser exhaust: 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Pressure drops: 		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Evaporating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temperature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: 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958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 necessary in WHR (if no lower limit on T)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As low as possible		</a:t>
            </a: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 low as possible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7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3717788" cy="24894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optimization</a:t>
            </a:r>
            <a:endParaRPr lang="en-US" dirty="0"/>
          </a:p>
        </p:txBody>
      </p:sp>
      <p:sp>
        <p:nvSpPr>
          <p:cNvPr id="28674" name="AutoShape 2" descr="https://mail.ulg.ac.be/src/download.php?passed_id=1409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5500772" y="3962401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Pressure drops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(500 mbar)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562600" y="4572000"/>
            <a:ext cx="1919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Output power</a:t>
            </a:r>
          </a:p>
          <a:p>
            <a:pPr marL="342900"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</a:p>
          <a:p>
            <a:pPr marL="342900" indent="-34290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 rot="16200000" flipH="1">
            <a:off x="7315200" y="4648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6200000" flipH="1">
            <a:off x="7086600" y="5181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72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Optimum design/operating conditions for WHR: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ecuperator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Condensing pressure: 	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Superheating at the evaporator exhaust :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Subcooling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at the condenser exhaust: 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Pressure drops: 		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Evaporating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temperature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: 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958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 necessary in WHR (if no lower limit on T)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As low as possible		</a:t>
            </a: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 low as possible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 low as possible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</a:t>
            </a:r>
          </a:p>
          <a:p>
            <a:pPr marL="180975" indent="-180975"/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 25" descr="dp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" y="3657600"/>
            <a:ext cx="3733799" cy="24938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optimization</a:t>
            </a:r>
            <a:endParaRPr lang="en-US" dirty="0"/>
          </a:p>
        </p:txBody>
      </p:sp>
      <p:sp>
        <p:nvSpPr>
          <p:cNvPr id="28674" name="AutoShape 2" descr="https://mail.ulg.ac.be/src/download.php?passed_id=1409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96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4572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Optimum design/operating conditions for WHR: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ecuperator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Condensing pressure: 	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Superheating at the evaporator exhaust :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Subcooling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at the condenser exhaust: 	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Pressure drops: 		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Evaporating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temperature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: 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95800" y="1371600"/>
            <a:ext cx="4953000" cy="1981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180975" indent="-180975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 necessary in WHR (if no lower limit on T)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As low as possible		</a:t>
            </a: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 low as possible 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 low as possible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	</a:t>
            </a:r>
          </a:p>
          <a:p>
            <a:pPr marL="180975" indent="-180975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 low as possible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		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180975" indent="-180975"/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Main </a:t>
            </a: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optimization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fr-B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parameter</a:t>
            </a:r>
            <a:r>
              <a:rPr lang="fr-B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!		</a:t>
            </a:r>
            <a:endParaRPr lang="en-US" sz="800" b="1" dirty="0" smtClean="0">
              <a:solidFill>
                <a:srgbClr val="EF4D18"/>
              </a:solidFill>
              <a:latin typeface="+mn-lt"/>
              <a:cs typeface="Arial" pitchFamily="34" charset="0"/>
            </a:endParaRPr>
          </a:p>
          <a:p>
            <a:pPr marL="180975" indent="-180975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 descr="animation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429000"/>
            <a:ext cx="4152408" cy="27802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2971800"/>
            <a:ext cx="3048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54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|5.5|0.8|1.2|0.7|5.2|5.1|1|1.1|0.8|12.6|2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|0.8|0.7|0.9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3.1|3.3|6|9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30232</TotalTime>
  <Words>1171</Words>
  <Application>Microsoft Office PowerPoint</Application>
  <PresentationFormat>Affichage à l'écran (4:3)</PresentationFormat>
  <Paragraphs>324</Paragraphs>
  <Slides>37</Slides>
  <Notes>25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Équation</vt:lpstr>
      <vt:lpstr>Dynamic modeling and control strategies for Organic Rankine Cycle systems</vt:lpstr>
      <vt:lpstr>Introduction</vt:lpstr>
      <vt:lpstr>Content of the presentation</vt:lpstr>
      <vt:lpstr>Cycle optimization</vt:lpstr>
      <vt:lpstr>Cycle optimization</vt:lpstr>
      <vt:lpstr>Cycle optimization</vt:lpstr>
      <vt:lpstr>Cycle optimization</vt:lpstr>
      <vt:lpstr>Cycle optimization</vt:lpstr>
      <vt:lpstr>Cycle optimization</vt:lpstr>
      <vt:lpstr>Subcooling</vt:lpstr>
      <vt:lpstr>Subcooling</vt:lpstr>
      <vt:lpstr>Subcooling</vt:lpstr>
      <vt:lpstr>Subcooling</vt:lpstr>
      <vt:lpstr>Degrees of freedom</vt:lpstr>
      <vt:lpstr>Content of the presentation</vt:lpstr>
      <vt:lpstr>Simulation platforms</vt:lpstr>
      <vt:lpstr>Expander and pump models</vt:lpstr>
      <vt:lpstr>Heat exchangers:  Finite volume models</vt:lpstr>
      <vt:lpstr>Heat exchangers:  Moving-boundaries models</vt:lpstr>
      <vt:lpstr>Numerical issues: Initialization</vt:lpstr>
      <vt:lpstr>Numerical issues: Chattering</vt:lpstr>
      <vt:lpstr>Numerical issues: Chattering</vt:lpstr>
      <vt:lpstr>Numerical issues: Stiffness</vt:lpstr>
      <vt:lpstr>Cycle model</vt:lpstr>
      <vt:lpstr>Simulation display</vt:lpstr>
      <vt:lpstr>Content of the presentation</vt:lpstr>
      <vt:lpstr>Transient regime analysis Why controlling?</vt:lpstr>
      <vt:lpstr>Feedback control strategies</vt:lpstr>
      <vt:lpstr>Modelica implementation</vt:lpstr>
      <vt:lpstr>Simulation results</vt:lpstr>
      <vt:lpstr>Content of the presentation</vt:lpstr>
      <vt:lpstr>Model predictive control</vt:lpstr>
      <vt:lpstr>Modelica implementation</vt:lpstr>
      <vt:lpstr>Simulation results</vt:lpstr>
      <vt:lpstr>Content of the presentation</vt:lpstr>
      <vt:lpstr>Summary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Lemort</dc:creator>
  <cp:lastModifiedBy>Sylvain</cp:lastModifiedBy>
  <cp:revision>631</cp:revision>
  <dcterms:created xsi:type="dcterms:W3CDTF">2011-02-27T15:40:36Z</dcterms:created>
  <dcterms:modified xsi:type="dcterms:W3CDTF">2012-09-16T03:14:22Z</dcterms:modified>
</cp:coreProperties>
</file>