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65" r:id="rId14"/>
    <p:sldId id="271" r:id="rId15"/>
    <p:sldId id="272" r:id="rId16"/>
    <p:sldId id="273" r:id="rId17"/>
    <p:sldId id="274" r:id="rId18"/>
    <p:sldId id="281" r:id="rId19"/>
    <p:sldId id="275" r:id="rId20"/>
    <p:sldId id="278" r:id="rId21"/>
    <p:sldId id="280" r:id="rId22"/>
    <p:sldId id="279" r:id="rId23"/>
    <p:sldId id="276" r:id="rId24"/>
    <p:sldId id="277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70" autoAdjust="0"/>
  </p:normalViewPr>
  <p:slideViewPr>
    <p:cSldViewPr>
      <p:cViewPr>
        <p:scale>
          <a:sx n="90" d="100"/>
          <a:sy n="90" d="100"/>
        </p:scale>
        <p:origin x="-13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Print requests</c:v>
                </c:pt>
              </c:strCache>
            </c:strRef>
          </c:tx>
          <c:invertIfNegative val="0"/>
          <c:cat>
            <c:numRef>
              <c:f>Feuil1!$A$2:$A$9</c:f>
              <c:numCache>
                <c:formatCode>[$-409]mmm\-yy;@</c:formatCode>
                <c:ptCount val="8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</c:numCache>
            </c:numRef>
          </c:cat>
          <c:val>
            <c:numRef>
              <c:f>Feuil1!$B$2:$B$9</c:f>
              <c:numCache>
                <c:formatCode>#,##0</c:formatCode>
                <c:ptCount val="8"/>
                <c:pt idx="0">
                  <c:v>1055</c:v>
                </c:pt>
                <c:pt idx="1">
                  <c:v>1322</c:v>
                </c:pt>
                <c:pt idx="2">
                  <c:v>1900</c:v>
                </c:pt>
                <c:pt idx="3">
                  <c:v>1074</c:v>
                </c:pt>
                <c:pt idx="4">
                  <c:v>526</c:v>
                </c:pt>
                <c:pt idx="5">
                  <c:v>825</c:v>
                </c:pt>
                <c:pt idx="6">
                  <c:v>603</c:v>
                </c:pt>
                <c:pt idx="7">
                  <c:v>368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"Get it" requests</c:v>
                </c:pt>
              </c:strCache>
            </c:strRef>
          </c:tx>
          <c:invertIfNegative val="0"/>
          <c:cat>
            <c:numRef>
              <c:f>Feuil1!$A$2:$A$9</c:f>
              <c:numCache>
                <c:formatCode>[$-409]mmm\-yy;@</c:formatCode>
                <c:ptCount val="8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</c:numCache>
            </c:numRef>
          </c:cat>
          <c:val>
            <c:numRef>
              <c:f>Feuil1!$C$2:$C$9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626</c:v>
                </c:pt>
                <c:pt idx="4">
                  <c:v>599</c:v>
                </c:pt>
                <c:pt idx="5">
                  <c:v>517</c:v>
                </c:pt>
                <c:pt idx="6">
                  <c:v>671</c:v>
                </c:pt>
                <c:pt idx="7">
                  <c:v>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518208"/>
        <c:axId val="41519744"/>
      </c:barChart>
      <c:dateAx>
        <c:axId val="4151820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fr-FR"/>
          </a:p>
        </c:txPr>
        <c:crossAx val="41519744"/>
        <c:crosses val="autoZero"/>
        <c:auto val="1"/>
        <c:lblOffset val="100"/>
        <c:baseTimeUnit val="months"/>
      </c:dateAx>
      <c:valAx>
        <c:axId val="415197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1518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BE" sz="2000" dirty="0" smtClean="0"/>
              <a:t>Total </a:t>
            </a:r>
            <a:r>
              <a:rPr lang="fr-BE" sz="2000" dirty="0" err="1" smtClean="0"/>
              <a:t>requests</a:t>
            </a:r>
            <a:r>
              <a:rPr lang="fr-BE" sz="2000" dirty="0" smtClean="0"/>
              <a:t> </a:t>
            </a:r>
            <a:r>
              <a:rPr lang="fr-BE" sz="2000" dirty="0" err="1" smtClean="0"/>
              <a:t>from</a:t>
            </a:r>
            <a:r>
              <a:rPr lang="fr-BE" sz="2000" dirty="0" smtClean="0"/>
              <a:t> 16 April </a:t>
            </a:r>
            <a:r>
              <a:rPr lang="fr-BE" sz="2000" dirty="0" smtClean="0">
                <a:sym typeface="Wingdings" pitchFamily="2" charset="2"/>
              </a:rPr>
              <a:t> 31 August</a:t>
            </a:r>
            <a:endParaRPr lang="fr-BE" sz="20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Print requests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16 Apr-31 Aug 2008</c:v>
                </c:pt>
                <c:pt idx="1">
                  <c:v>16 Apr-31 Aug 2009</c:v>
                </c:pt>
                <c:pt idx="2">
                  <c:v>16 Apr-31 Aug 2010</c:v>
                </c:pt>
                <c:pt idx="3">
                  <c:v>16 Apr-31 Aug 2011</c:v>
                </c:pt>
                <c:pt idx="4">
                  <c:v>16 Apr-31 Aug 2012</c:v>
                </c:pt>
              </c:strCache>
            </c:strRef>
          </c:cat>
          <c:val>
            <c:numRef>
              <c:f>Feuil1!$B$2:$B$6</c:f>
              <c:numCache>
                <c:formatCode>#,##0</c:formatCode>
                <c:ptCount val="5"/>
                <c:pt idx="0">
                  <c:v>5239</c:v>
                </c:pt>
                <c:pt idx="1">
                  <c:v>4503</c:v>
                </c:pt>
                <c:pt idx="2">
                  <c:v>5987</c:v>
                </c:pt>
                <c:pt idx="3">
                  <c:v>4752</c:v>
                </c:pt>
                <c:pt idx="4">
                  <c:v>2986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"Get it" requests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16 Apr-31 Aug 2008</c:v>
                </c:pt>
                <c:pt idx="1">
                  <c:v>16 Apr-31 Aug 2009</c:v>
                </c:pt>
                <c:pt idx="2">
                  <c:v>16 Apr-31 Aug 2010</c:v>
                </c:pt>
                <c:pt idx="3">
                  <c:v>16 Apr-31 Aug 2011</c:v>
                </c:pt>
                <c:pt idx="4">
                  <c:v>16 Apr-31 Aug 2012</c:v>
                </c:pt>
              </c:strCache>
            </c:strRef>
          </c:cat>
          <c:val>
            <c:numRef>
              <c:f>Feuil1!$C$2:$C$6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66368"/>
        <c:axId val="41867904"/>
      </c:barChart>
      <c:catAx>
        <c:axId val="4186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fr-FR"/>
          </a:p>
        </c:txPr>
        <c:crossAx val="41867904"/>
        <c:crosses val="autoZero"/>
        <c:auto val="1"/>
        <c:lblAlgn val="ctr"/>
        <c:lblOffset val="100"/>
        <c:noMultiLvlLbl val="0"/>
      </c:catAx>
      <c:valAx>
        <c:axId val="418679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1866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Patron types</c:v>
                </c:pt>
              </c:strCache>
            </c:strRef>
          </c:tx>
          <c:dLbls>
            <c:numFmt formatCode="0.0%" sourceLinked="0"/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University staff (incl. librarians) (n=738)</c:v>
                </c:pt>
                <c:pt idx="1">
                  <c:v>students (n=1,924)</c:v>
                </c:pt>
                <c:pt idx="2">
                  <c:v>external patrons (n=169)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738</c:v>
                </c:pt>
                <c:pt idx="1">
                  <c:v>1924</c:v>
                </c:pt>
                <c:pt idx="2">
                  <c:v>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809842519685039"/>
          <c:y val="0.45246826289570941"/>
          <c:w val="0.40757783953476406"/>
          <c:h val="0.45577775992286679"/>
        </c:manualLayout>
      </c:layout>
      <c:overlay val="0"/>
      <c:txPr>
        <a:bodyPr/>
        <a:lstStyle/>
        <a:p>
          <a:pPr>
            <a:defRPr sz="17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>
                <c:manualLayout>
                  <c:x val="-2.9411764705882353E-2"/>
                  <c:y val="5.78231292517006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when A&amp;H Library is open (n=2,087)</c:v>
                </c:pt>
                <c:pt idx="1">
                  <c:v>after A&amp;H Library has closed (n=396)</c:v>
                </c:pt>
                <c:pt idx="2">
                  <c:v>on WE's &amp; holidays (n=348)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2087</c:v>
                </c:pt>
                <c:pt idx="1">
                  <c:v>396</c:v>
                </c:pt>
                <c:pt idx="2">
                  <c:v>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8286320827543614"/>
          <c:y val="0.2381846911993144"/>
          <c:w val="0.40733287015593639"/>
          <c:h val="0.503392254539611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Z30 or no Z30?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2.7777777777777776E-2"/>
                  <c:y val="-1.0204081632653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Feuil1!$A$2:$A$3</c:f>
              <c:strCache>
                <c:ptCount val="2"/>
                <c:pt idx="0">
                  <c:v>requests with Z30 (n=2,452)</c:v>
                </c:pt>
                <c:pt idx="1">
                  <c:v>requests for non-existing Z30 (n=379)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2452</c:v>
                </c:pt>
                <c:pt idx="1">
                  <c:v>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7352941176470584"/>
          <c:y val="0.33560394236434732"/>
          <c:w val="0.41339869281045749"/>
          <c:h val="0.32198939418286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AC33B-BCC8-4C3B-91F5-183582B27185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57198-BB6B-4655-B687-B38575B0F4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0831-5908-4733-80ED-4B5B69E876B0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A463-1767-43BD-83AF-A9BE506A9E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CCA0-DB3D-41BB-B4DC-48AC3A726A9C}" type="datetime1">
              <a:rPr lang="fr-BE" smtClean="0"/>
              <a:t>12/09/2012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D792-9DA7-4C7B-BC47-F8303C0B7D44}" type="datetime1">
              <a:rPr lang="fr-BE" smtClean="0"/>
              <a:t>12/09/2012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8B6-AD5A-4059-BC00-451D22E8106E}" type="datetime1">
              <a:rPr lang="fr-BE" smtClean="0"/>
              <a:t>12/09/2012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49C0-7AD0-43B0-BDC3-F9695381737F}" type="datetime1">
              <a:rPr lang="fr-BE" smtClean="0"/>
              <a:t>12/09/2012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5" y="6452596"/>
            <a:ext cx="272923" cy="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1FB-7525-45E6-811F-F527BB5C1B89}" type="datetime1">
              <a:rPr lang="fr-BE" smtClean="0"/>
              <a:t>12/09/2012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1B3B-DEF3-47A3-A4A4-DD00339E4E69}" type="datetime1">
              <a:rPr lang="fr-BE" smtClean="0"/>
              <a:t>12/09/2012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3A4-41C5-472C-BCE2-DAE66518E2C8}" type="datetime1">
              <a:rPr lang="fr-BE" smtClean="0"/>
              <a:t>12/09/2012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A1BF-1FD8-4877-86BF-514E877F40F3}" type="datetime1">
              <a:rPr lang="fr-BE" smtClean="0"/>
              <a:t>12/09/2012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2EEF-C140-4958-BC96-2D043FDE6EF8}" type="datetime1">
              <a:rPr lang="fr-BE" smtClean="0"/>
              <a:t>12/09/2012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A99C-7BCD-4D85-A2E0-EC2E95B00CFD}" type="datetime1">
              <a:rPr lang="fr-BE" smtClean="0"/>
              <a:t>12/09/2012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BD33-C132-4018-A44E-BC7237A1FC31}" type="datetime1">
              <a:rPr lang="fr-BE" smtClean="0"/>
              <a:t>12/09/2012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C43E925-2000-4847-9031-0E79590F4972}" type="datetime1">
              <a:rPr lang="fr-BE" smtClean="0"/>
              <a:t>12/09/2012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4DA082F-BD9B-4B42-A8FC-7C1FF36B2211}" type="slidenum">
              <a:rPr lang="fr-BE" smtClean="0"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exlibrisgroup.org/display/AlephCC/Autofill+remote+storage+form+on+the+OPAC+holdings+pag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270576" cy="2016224"/>
          </a:xfrm>
        </p:spPr>
        <p:txBody>
          <a:bodyPr>
            <a:normAutofit/>
          </a:bodyPr>
          <a:lstStyle/>
          <a:p>
            <a:pPr algn="r"/>
            <a:r>
              <a:rPr lang="en-US" sz="3400" dirty="0" err="1"/>
              <a:t>Autofill</a:t>
            </a:r>
            <a:r>
              <a:rPr lang="en-US" sz="3400" dirty="0"/>
              <a:t> remote storage form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on </a:t>
            </a:r>
            <a:r>
              <a:rPr lang="en-US" sz="3400" dirty="0"/>
              <a:t>the OPAC holdings page</a:t>
            </a:r>
            <a:endParaRPr lang="fr-BE" sz="3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4077072"/>
            <a:ext cx="3886200" cy="952127"/>
          </a:xfrm>
        </p:spPr>
        <p:txBody>
          <a:bodyPr>
            <a:normAutofit/>
          </a:bodyPr>
          <a:lstStyle/>
          <a:p>
            <a:pPr algn="r"/>
            <a:endParaRPr lang="fr-BE" dirty="0"/>
          </a:p>
        </p:txBody>
      </p:sp>
      <p:pic>
        <p:nvPicPr>
          <p:cNvPr id="4" name="Image 3" descr="logou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25" y="6093296"/>
            <a:ext cx="882183" cy="6418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623731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François </a:t>
            </a:r>
            <a:r>
              <a:rPr lang="fr-BE" sz="12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Renaville</a:t>
            </a:r>
            <a:r>
              <a:rPr lang="fr-BE" sz="12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Sylvain </a:t>
            </a:r>
            <a:r>
              <a:rPr lang="fr-BE" sz="12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Danhieux</a:t>
            </a:r>
            <a:endParaRPr lang="fr-BE" sz="1200" b="1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BE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University</a:t>
            </a:r>
            <a:r>
              <a:rPr lang="fr-BE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Liège </a:t>
            </a:r>
            <a:r>
              <a:rPr lang="fr-BE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Libraries</a:t>
            </a:r>
            <a:endParaRPr lang="fr-BE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Association des clients d'Ex Libris France (ACEF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309320"/>
            <a:ext cx="1008062" cy="5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xlibrisgroup.com/files/Events/igelu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5" y="116632"/>
            <a:ext cx="1044640" cy="6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31640" y="12414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IGeLU</a:t>
            </a:r>
            <a:r>
              <a:rPr lang="en-US" dirty="0" smtClean="0"/>
              <a:t> Conference 2012</a:t>
            </a:r>
          </a:p>
          <a:p>
            <a:r>
              <a:rPr lang="en-US" dirty="0" smtClean="0"/>
              <a:t>Zürich, </a:t>
            </a:r>
            <a:r>
              <a:rPr lang="fr-BE" dirty="0" smtClean="0"/>
              <a:t>11–13 </a:t>
            </a:r>
            <a:r>
              <a:rPr lang="fr-BE" dirty="0" err="1"/>
              <a:t>September</a:t>
            </a:r>
            <a:r>
              <a:rPr lang="fr-BE" dirty="0"/>
              <a:t> </a:t>
            </a:r>
            <a:r>
              <a:rPr lang="fr-BE" dirty="0" smtClean="0"/>
              <a:t>2012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967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Requester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Information retrieved from the </a:t>
            </a:r>
            <a:r>
              <a:rPr lang="en-US" dirty="0" err="1" smtClean="0"/>
              <a:t>opac</a:t>
            </a:r>
            <a:r>
              <a:rPr lang="en-US" dirty="0" smtClean="0"/>
              <a:t> cookies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Patron’s barcode</a:t>
            </a:r>
          </a:p>
          <a:p>
            <a:pPr lvl="1"/>
            <a:r>
              <a:rPr lang="en-US" dirty="0" smtClean="0"/>
              <a:t>Only the e-mail address can be changed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10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68760"/>
            <a:ext cx="853388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+ Item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err="1" smtClean="0"/>
              <a:t>Références</a:t>
            </a:r>
            <a:r>
              <a:rPr lang="en-US" dirty="0" smtClean="0"/>
              <a:t> = Basic bibliographic info</a:t>
            </a:r>
          </a:p>
          <a:p>
            <a:r>
              <a:rPr lang="en-US" i="1" dirty="0" err="1" smtClean="0"/>
              <a:t>Localisation</a:t>
            </a:r>
            <a:r>
              <a:rPr lang="en-US" dirty="0" smtClean="0"/>
              <a:t> = </a:t>
            </a:r>
            <a:r>
              <a:rPr lang="en-US" dirty="0" err="1" smtClean="0"/>
              <a:t>Sublibrary</a:t>
            </a:r>
            <a:r>
              <a:rPr lang="en-US" dirty="0" smtClean="0"/>
              <a:t> + Collection + Call Number (+ Call Number 2)</a:t>
            </a:r>
          </a:p>
          <a:p>
            <a:r>
              <a:rPr lang="en-US" i="1" dirty="0" smtClean="0"/>
              <a:t>Info </a:t>
            </a:r>
            <a:r>
              <a:rPr lang="en-US" i="1" dirty="0" err="1" smtClean="0"/>
              <a:t>compl</a:t>
            </a:r>
            <a:r>
              <a:rPr lang="en-US" i="1" dirty="0" smtClean="0"/>
              <a:t>. </a:t>
            </a:r>
            <a:r>
              <a:rPr lang="en-US" i="1" dirty="0" err="1"/>
              <a:t>é</a:t>
            </a:r>
            <a:r>
              <a:rPr lang="en-US" i="1" dirty="0" err="1" smtClean="0"/>
              <a:t>vent</a:t>
            </a:r>
            <a:r>
              <a:rPr lang="en-US" i="1" dirty="0" smtClean="0"/>
              <a:t>. </a:t>
            </a:r>
            <a:r>
              <a:rPr lang="en-US" dirty="0" smtClean="0"/>
              <a:t>= Item Description</a:t>
            </a:r>
          </a:p>
          <a:p>
            <a:r>
              <a:rPr lang="en-US" i="1" dirty="0" err="1" smtClean="0"/>
              <a:t>Statut</a:t>
            </a:r>
            <a:r>
              <a:rPr lang="en-US" dirty="0" smtClean="0"/>
              <a:t> = Item Status + ( Barcode )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11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49140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9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Requester selects the pickup library</a:t>
            </a:r>
          </a:p>
          <a:p>
            <a:r>
              <a:rPr lang="en-US" dirty="0" smtClean="0"/>
              <a:t>Estimated arrival date</a:t>
            </a:r>
          </a:p>
          <a:p>
            <a:r>
              <a:rPr lang="en-US" dirty="0" smtClean="0"/>
              <a:t>Any additional comments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4818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60232" y="188640"/>
            <a:ext cx="2411760" cy="5976663"/>
          </a:xfrm>
        </p:spPr>
        <p:txBody>
          <a:bodyPr/>
          <a:lstStyle/>
          <a:p>
            <a:pPr marL="68580" indent="0"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 always 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“Get it!” button</a:t>
            </a:r>
          </a:p>
          <a:p>
            <a:pPr marL="68580" indent="0" algn="ctr">
              <a:buNone/>
            </a:pPr>
            <a:endParaRPr lang="en-US" sz="500" dirty="0" smtClean="0"/>
          </a:p>
          <a:p>
            <a:pPr marL="68580" indent="0" algn="ctr">
              <a:buNone/>
            </a:pPr>
            <a:r>
              <a:rPr lang="en-US" sz="1700" dirty="0" smtClean="0"/>
              <a:t>Already on loan</a:t>
            </a:r>
          </a:p>
          <a:p>
            <a:pPr marL="68580" indent="0" algn="ctr">
              <a:buNone/>
            </a:pPr>
            <a:endParaRPr lang="en-US" sz="1700" dirty="0" smtClean="0"/>
          </a:p>
          <a:p>
            <a:pPr marL="68580" indent="0" algn="ctr">
              <a:buNone/>
            </a:pPr>
            <a:endParaRPr lang="en-US" sz="1700" dirty="0"/>
          </a:p>
          <a:p>
            <a:pPr marL="68580" indent="0" algn="ctr">
              <a:buNone/>
            </a:pPr>
            <a:endParaRPr lang="en-US" sz="1700" dirty="0" smtClean="0"/>
          </a:p>
          <a:p>
            <a:pPr marL="68580" indent="0" algn="ctr">
              <a:buNone/>
            </a:pPr>
            <a:r>
              <a:rPr lang="en-US" sz="1700" dirty="0" smtClean="0"/>
              <a:t>Hold request</a:t>
            </a:r>
          </a:p>
          <a:p>
            <a:pPr marL="68580" indent="0" algn="ctr">
              <a:buNone/>
            </a:pPr>
            <a:endParaRPr lang="en-US" sz="1700" dirty="0" smtClean="0"/>
          </a:p>
          <a:p>
            <a:pPr marL="68580" indent="0" algn="ctr">
              <a:buNone/>
            </a:pPr>
            <a:r>
              <a:rPr lang="en-US" sz="1700" dirty="0" smtClean="0"/>
              <a:t>Process Status</a:t>
            </a:r>
          </a:p>
          <a:p>
            <a:pPr marL="68580" indent="0" algn="ctr">
              <a:buNone/>
            </a:pPr>
            <a:endParaRPr lang="en-US" sz="1700" dirty="0" smtClean="0"/>
          </a:p>
          <a:p>
            <a:pPr marL="68580" indent="0" algn="ctr">
              <a:buNone/>
            </a:pPr>
            <a:endParaRPr lang="en-US" sz="1700" dirty="0"/>
          </a:p>
          <a:p>
            <a:pPr marL="68580" indent="0" algn="ctr">
              <a:buNone/>
            </a:pPr>
            <a:endParaRPr lang="en-US" sz="1700" dirty="0" smtClean="0"/>
          </a:p>
          <a:p>
            <a:pPr marL="68580" indent="0" algn="ctr">
              <a:buNone/>
            </a:pPr>
            <a:endParaRPr lang="en-US" sz="1000" dirty="0"/>
          </a:p>
          <a:p>
            <a:pPr marL="68580" indent="0" algn="ctr">
              <a:buNone/>
            </a:pPr>
            <a:r>
              <a:rPr lang="en-US" sz="1700" dirty="0" smtClean="0"/>
              <a:t>Specific Item Status</a:t>
            </a:r>
          </a:p>
          <a:p>
            <a:pPr marL="68580" indent="0" algn="ctr">
              <a:buNone/>
            </a:pPr>
            <a:r>
              <a:rPr lang="en-US" sz="1400" dirty="0" smtClean="0"/>
              <a:t>(here: can not be loaned or consulted) </a:t>
            </a:r>
            <a:endParaRPr lang="en-US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13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39688"/>
            <a:ext cx="646906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" name="ZoneTexte 5"/>
          <p:cNvSpPr txBox="1"/>
          <p:nvPr/>
        </p:nvSpPr>
        <p:spPr>
          <a:xfrm>
            <a:off x="6504559" y="5805264"/>
            <a:ext cx="2639441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3"/>
                </a:solidFill>
              </a:rPr>
              <a:t>Javascript</a:t>
            </a:r>
            <a:r>
              <a:rPr lang="en-US" sz="2000" b="1" dirty="0" smtClean="0">
                <a:solidFill>
                  <a:schemeClr val="accent3"/>
                </a:solidFill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fr-BE" sz="2000" b="1" dirty="0" err="1">
                <a:solidFill>
                  <a:schemeClr val="accent3"/>
                </a:solidFill>
              </a:rPr>
              <a:t>extremely</a:t>
            </a:r>
            <a:r>
              <a:rPr lang="fr-BE" sz="2000" b="1" dirty="0">
                <a:solidFill>
                  <a:schemeClr val="accent3"/>
                </a:solidFill>
              </a:rPr>
              <a:t> </a:t>
            </a:r>
            <a:r>
              <a:rPr lang="fr-BE" sz="2000" b="1" dirty="0" err="1" smtClean="0">
                <a:solidFill>
                  <a:schemeClr val="accent3"/>
                </a:solidFill>
              </a:rPr>
              <a:t>well</a:t>
            </a:r>
            <a:r>
              <a:rPr lang="fr-BE" sz="2000" b="1" dirty="0" smtClean="0">
                <a:solidFill>
                  <a:schemeClr val="accent3"/>
                </a:solidFill>
              </a:rPr>
              <a:t> modifiable</a:t>
            </a:r>
          </a:p>
          <a:p>
            <a:pPr algn="ctr"/>
            <a:endParaRPr lang="en-US" b="1" dirty="0">
              <a:solidFill>
                <a:schemeClr val="accent5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427984" y="5157192"/>
            <a:ext cx="2520280" cy="216024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508104" y="3320988"/>
            <a:ext cx="1656184" cy="108012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508104" y="2690918"/>
            <a:ext cx="1656184" cy="54006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868144" y="1268760"/>
            <a:ext cx="1152128" cy="63007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34672"/>
            <a:ext cx="8826612" cy="2354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No Z30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About 25,000 serials </a:t>
            </a:r>
            <a:r>
              <a:rPr lang="fr-BE" dirty="0" err="1"/>
              <a:t>titles</a:t>
            </a:r>
            <a:r>
              <a:rPr lang="fr-BE" dirty="0"/>
              <a:t> </a:t>
            </a:r>
            <a:r>
              <a:rPr lang="fr-BE" dirty="0" smtClean="0"/>
              <a:t>in RS</a:t>
            </a:r>
            <a:endParaRPr lang="fr-BE" dirty="0"/>
          </a:p>
          <a:p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/>
              <a:t>than</a:t>
            </a:r>
            <a:r>
              <a:rPr lang="fr-BE" dirty="0"/>
              <a:t> 30,000 ISSUE items </a:t>
            </a:r>
            <a:r>
              <a:rPr lang="fr-BE" dirty="0" err="1" smtClean="0"/>
              <a:t>created</a:t>
            </a:r>
            <a:endParaRPr lang="fr-BE" dirty="0" smtClean="0"/>
          </a:p>
          <a:p>
            <a:r>
              <a:rPr lang="fr-BE" dirty="0" smtClean="0"/>
              <a:t>How to </a:t>
            </a:r>
            <a:r>
              <a:rPr lang="fr-BE" dirty="0" err="1" smtClean="0"/>
              <a:t>request</a:t>
            </a:r>
            <a:r>
              <a:rPr lang="fr-BE" dirty="0" smtClean="0"/>
              <a:t> all </a:t>
            </a:r>
            <a:r>
              <a:rPr lang="fr-BE" dirty="0" err="1" smtClean="0"/>
              <a:t>those</a:t>
            </a:r>
            <a:r>
              <a:rPr lang="fr-BE" dirty="0" smtClean="0"/>
              <a:t> non </a:t>
            </a:r>
            <a:r>
              <a:rPr lang="fr-BE" dirty="0" err="1" smtClean="0"/>
              <a:t>itemized</a:t>
            </a:r>
            <a:r>
              <a:rPr lang="fr-BE" dirty="0" smtClean="0"/>
              <a:t> serials volumes?</a:t>
            </a:r>
            <a:endParaRPr lang="fr-BE" dirty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14</a:t>
            </a:fld>
            <a:endParaRPr lang="fr-BE"/>
          </a:p>
        </p:txBody>
      </p:sp>
      <p:sp>
        <p:nvSpPr>
          <p:cNvPr id="7" name="Rectangle à coins arrondis 6"/>
          <p:cNvSpPr/>
          <p:nvPr/>
        </p:nvSpPr>
        <p:spPr>
          <a:xfrm>
            <a:off x="1277936" y="3996000"/>
            <a:ext cx="1349848" cy="252000"/>
          </a:xfrm>
          <a:prstGeom prst="wedgeRoundRectCallout">
            <a:avLst>
              <a:gd name="adj1" fmla="val 121270"/>
              <a:gd name="adj2" fmla="val -140677"/>
              <a:gd name="adj3" fmla="val 16667"/>
            </a:avLst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707904" y="3532366"/>
            <a:ext cx="1008112" cy="36933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</a:t>
            </a:r>
            <a:r>
              <a:rPr lang="en-US" b="1" dirty="0" smtClean="0">
                <a:solidFill>
                  <a:schemeClr val="accent5"/>
                </a:solidFill>
              </a:rPr>
              <a:t>o Z30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9" name="Accolade fermante 8"/>
          <p:cNvSpPr/>
          <p:nvPr/>
        </p:nvSpPr>
        <p:spPr>
          <a:xfrm>
            <a:off x="3131840" y="4248000"/>
            <a:ext cx="216024" cy="6120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419872" y="436933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Z30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8100392" y="3642876"/>
            <a:ext cx="648072" cy="571390"/>
          </a:xfrm>
          <a:prstGeom prst="straightConnector1">
            <a:avLst/>
          </a:prstGeom>
          <a:ln w="44450" cmpd="sng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No Z30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1" y="1340768"/>
            <a:ext cx="2736304" cy="4248472"/>
          </a:xfrm>
        </p:spPr>
        <p:txBody>
          <a:bodyPr/>
          <a:lstStyle/>
          <a:p>
            <a:r>
              <a:rPr lang="en-US" dirty="0" smtClean="0"/>
              <a:t>Only for serials</a:t>
            </a:r>
          </a:p>
          <a:p>
            <a:endParaRPr lang="en-US" dirty="0" smtClean="0"/>
          </a:p>
          <a:p>
            <a:r>
              <a:rPr lang="en-US" dirty="0" smtClean="0"/>
              <a:t>Serials info</a:t>
            </a:r>
          </a:p>
          <a:p>
            <a:r>
              <a:rPr lang="en-US" dirty="0" smtClean="0"/>
              <a:t>Holdings: </a:t>
            </a:r>
          </a:p>
          <a:p>
            <a:pPr lvl="1"/>
            <a:r>
              <a:rPr lang="en-US" dirty="0" smtClean="0"/>
              <a:t>Library </a:t>
            </a:r>
          </a:p>
          <a:p>
            <a:pPr lvl="1"/>
            <a:r>
              <a:rPr lang="en-US" dirty="0" smtClean="0"/>
              <a:t>+ Collection</a:t>
            </a:r>
          </a:p>
          <a:p>
            <a:pPr lvl="1"/>
            <a:r>
              <a:rPr lang="en-US" dirty="0" smtClean="0"/>
              <a:t>+ complete holdings</a:t>
            </a:r>
          </a:p>
          <a:p>
            <a:pPr lvl="1"/>
            <a:r>
              <a:rPr lang="en-US" dirty="0" smtClean="0"/>
              <a:t>+ [</a:t>
            </a:r>
            <a:r>
              <a:rPr lang="en-US" dirty="0"/>
              <a:t>C</a:t>
            </a:r>
            <a:r>
              <a:rPr lang="en-US" dirty="0" smtClean="0"/>
              <a:t>all Number]</a:t>
            </a:r>
          </a:p>
          <a:p>
            <a:pPr marL="468630" lvl="1" indent="0">
              <a:buNone/>
            </a:pPr>
            <a:endParaRPr lang="en-US" dirty="0" smtClean="0"/>
          </a:p>
          <a:p>
            <a:r>
              <a:rPr lang="en-US" dirty="0" smtClean="0"/>
              <a:t>Volumes to request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15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95" y="3001"/>
            <a:ext cx="6257925" cy="681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691680" y="2347127"/>
            <a:ext cx="1736576" cy="71424"/>
          </a:xfrm>
          <a:prstGeom prst="straightConnector1">
            <a:avLst/>
          </a:prstGeom>
          <a:ln w="3175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colade fermante 10"/>
          <p:cNvSpPr/>
          <p:nvPr/>
        </p:nvSpPr>
        <p:spPr>
          <a:xfrm rot="19197383">
            <a:off x="2376592" y="2474026"/>
            <a:ext cx="362999" cy="1813720"/>
          </a:xfrm>
          <a:prstGeom prst="rightBrace">
            <a:avLst>
              <a:gd name="adj1" fmla="val 4100"/>
              <a:gd name="adj2" fmla="val 50000"/>
            </a:avLst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771800" y="2819955"/>
            <a:ext cx="792088" cy="321014"/>
          </a:xfrm>
          <a:prstGeom prst="straightConnector1">
            <a:avLst/>
          </a:prstGeom>
          <a:ln w="31750" cmpd="sng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2627784" y="4191910"/>
            <a:ext cx="1080120" cy="677250"/>
          </a:xfrm>
          <a:prstGeom prst="straightConnector1">
            <a:avLst/>
          </a:prstGeom>
          <a:ln w="31750" cmpd="sng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No Z30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Requester can add as many lines as needed</a:t>
            </a:r>
          </a:p>
          <a:p>
            <a:r>
              <a:rPr lang="en-US" dirty="0" smtClean="0"/>
              <a:t>1 </a:t>
            </a:r>
            <a:r>
              <a:rPr lang="en-US" dirty="0"/>
              <a:t>line per requested </a:t>
            </a:r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16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65186"/>
            <a:ext cx="8607350" cy="2495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02" y="4376911"/>
            <a:ext cx="1390650" cy="27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5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sent to 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392122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 an e-mail</a:t>
            </a:r>
          </a:p>
          <a:p>
            <a:r>
              <a:rPr lang="en-US" dirty="0" smtClean="0"/>
              <a:t>Requests get an ID: </a:t>
            </a:r>
            <a:r>
              <a:rPr lang="en-US" dirty="0" err="1" smtClean="0"/>
              <a:t>aaaa</a:t>
            </a:r>
            <a:r>
              <a:rPr lang="en-US" dirty="0" smtClean="0"/>
              <a:t>-mm-</a:t>
            </a:r>
            <a:r>
              <a:rPr lang="en-US" dirty="0" err="1" smtClean="0"/>
              <a:t>dd</a:t>
            </a:r>
            <a:r>
              <a:rPr lang="en-US" dirty="0" smtClean="0"/>
              <a:t>-sequential </a:t>
            </a:r>
            <a:r>
              <a:rPr lang="en-US" dirty="0" err="1" smtClean="0"/>
              <a:t>nber</a:t>
            </a:r>
            <a:endParaRPr lang="en-US" dirty="0" smtClean="0"/>
          </a:p>
          <a:p>
            <a:r>
              <a:rPr lang="en-US" dirty="0"/>
              <a:t>1 e-mail per requested item (= per line)</a:t>
            </a:r>
          </a:p>
          <a:p>
            <a:r>
              <a:rPr lang="en-US" dirty="0" smtClean="0"/>
              <a:t>E-mail content duplicated : </a:t>
            </a:r>
          </a:p>
          <a:p>
            <a:pPr marL="811530" lvl="1" indent="-342900">
              <a:buFont typeface="+mj-lt"/>
              <a:buAutoNum type="arabicParenR"/>
            </a:pPr>
            <a:r>
              <a:rPr lang="en-US" dirty="0" smtClean="0"/>
              <a:t>delivery slip within the </a:t>
            </a:r>
            <a:r>
              <a:rPr lang="en-US" dirty="0" err="1" smtClean="0"/>
              <a:t>phyical</a:t>
            </a:r>
            <a:r>
              <a:rPr lang="en-US" dirty="0" smtClean="0"/>
              <a:t> item</a:t>
            </a:r>
          </a:p>
          <a:p>
            <a:pPr marL="811530" lvl="1" indent="-342900">
              <a:buFont typeface="+mj-lt"/>
              <a:buAutoNum type="arabicParenR"/>
            </a:pPr>
            <a:r>
              <a:rPr lang="en-US" dirty="0" smtClean="0"/>
              <a:t>slip </a:t>
            </a:r>
            <a:r>
              <a:rPr lang="fr-BE" dirty="0" smtClean="0"/>
              <a:t>on the </a:t>
            </a:r>
            <a:r>
              <a:rPr lang="fr-BE" dirty="0" err="1" smtClean="0"/>
              <a:t>shelf</a:t>
            </a:r>
            <a:r>
              <a:rPr lang="fr-BE" dirty="0" smtClean="0"/>
              <a:t>, </a:t>
            </a:r>
            <a:r>
              <a:rPr lang="fr-BE" dirty="0" err="1" smtClean="0"/>
              <a:t>where</a:t>
            </a:r>
            <a:r>
              <a:rPr lang="fr-BE" dirty="0" smtClean="0"/>
              <a:t> item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located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17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664"/>
            <a:ext cx="2448272" cy="1632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30124"/>
            <a:ext cx="6840760" cy="305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8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statistics: requests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683797"/>
              </p:ext>
            </p:extLst>
          </p:nvPr>
        </p:nvGraphicFramePr>
        <p:xfrm>
          <a:off x="467544" y="1340768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18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4426968" y="5157192"/>
            <a:ext cx="4717032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en-US" dirty="0"/>
              <a:t>“Get it” service launched on 16</a:t>
            </a:r>
            <a:r>
              <a:rPr lang="en-US" baseline="30000" dirty="0"/>
              <a:t>th</a:t>
            </a:r>
            <a:r>
              <a:rPr lang="en-US" dirty="0"/>
              <a:t> April </a:t>
            </a:r>
            <a:r>
              <a:rPr lang="en-US" dirty="0" smtClean="0"/>
              <a:t>2012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en-US" dirty="0" smtClean="0"/>
              <a:t>Real tendency to use 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statistics: requests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987459"/>
              </p:ext>
            </p:extLst>
          </p:nvPr>
        </p:nvGraphicFramePr>
        <p:xfrm>
          <a:off x="683568" y="1412776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19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5004048" y="52942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en-US" dirty="0" smtClean="0">
                <a:sym typeface="Wingdings" pitchFamily="2" charset="2"/>
              </a:rPr>
              <a:t>No </a:t>
            </a:r>
            <a:r>
              <a:rPr lang="en-US" dirty="0" smtClean="0"/>
              <a:t>appreciable increase of requests</a:t>
            </a:r>
          </a:p>
        </p:txBody>
      </p:sp>
    </p:spTree>
    <p:extLst>
      <p:ext uri="{BB962C8B-B14F-4D97-AF65-F5344CB8AC3E}">
        <p14:creationId xmlns:p14="http://schemas.microsoft.com/office/powerpoint/2010/main" val="37514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:\Documents\publications\2012_IGeLU-Zurich\Belgium-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33" y="3470348"/>
            <a:ext cx="3405510" cy="2802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Our Library Network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1"/>
            <a:ext cx="4678288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 main libraries:</a:t>
            </a:r>
          </a:p>
          <a:p>
            <a:pPr lvl="1"/>
            <a:r>
              <a:rPr lang="en-US" dirty="0" smtClean="0"/>
              <a:t>Arts &amp; Humanities </a:t>
            </a:r>
            <a:r>
              <a:rPr lang="en-US" dirty="0"/>
              <a:t>Library</a:t>
            </a:r>
            <a:endParaRPr lang="en-US" dirty="0" smtClean="0"/>
          </a:p>
          <a:p>
            <a:pPr lvl="1"/>
            <a:r>
              <a:rPr lang="en-US" dirty="0" smtClean="0"/>
              <a:t>Agronomy Library</a:t>
            </a:r>
          </a:p>
          <a:p>
            <a:pPr lvl="1"/>
            <a:r>
              <a:rPr lang="en-US" dirty="0" smtClean="0"/>
              <a:t>Law </a:t>
            </a:r>
            <a:r>
              <a:rPr lang="en-US" dirty="0"/>
              <a:t>&amp; Social Sciences </a:t>
            </a:r>
            <a:r>
              <a:rPr lang="en-US" dirty="0" smtClean="0"/>
              <a:t>Library</a:t>
            </a:r>
          </a:p>
          <a:p>
            <a:pPr lvl="1"/>
            <a:r>
              <a:rPr lang="en-US" dirty="0"/>
              <a:t>Life Sciences Library</a:t>
            </a:r>
          </a:p>
          <a:p>
            <a:pPr lvl="1"/>
            <a:r>
              <a:rPr lang="en-US" dirty="0"/>
              <a:t>Science &amp; Technology </a:t>
            </a:r>
            <a:r>
              <a:rPr lang="en-US" dirty="0" smtClean="0"/>
              <a:t>Library</a:t>
            </a:r>
            <a:endParaRPr lang="en-US" dirty="0"/>
          </a:p>
          <a:p>
            <a:pPr lvl="1"/>
            <a:endParaRPr lang="en-US" dirty="0" smtClean="0"/>
          </a:p>
          <a:p>
            <a:pPr>
              <a:buSzPct val="100000"/>
              <a:buFont typeface="Wingdings 3" pitchFamily="18" charset="2"/>
              <a:buChar char=""/>
            </a:pPr>
            <a:r>
              <a:rPr lang="fr-BE" dirty="0"/>
              <a:t>17 </a:t>
            </a:r>
            <a:r>
              <a:rPr lang="fr-BE" dirty="0" err="1"/>
              <a:t>library</a:t>
            </a:r>
            <a:r>
              <a:rPr lang="fr-BE" dirty="0"/>
              <a:t> </a:t>
            </a:r>
            <a:r>
              <a:rPr lang="fr-BE" dirty="0" err="1" smtClean="0"/>
              <a:t>facilities</a:t>
            </a:r>
            <a:endParaRPr lang="fr-BE" dirty="0"/>
          </a:p>
          <a:p>
            <a:endParaRPr lang="en-US" dirty="0" smtClean="0"/>
          </a:p>
          <a:p>
            <a:r>
              <a:rPr lang="en-US" dirty="0" smtClean="0"/>
              <a:t>+ </a:t>
            </a:r>
            <a:r>
              <a:rPr lang="en-US" b="1" dirty="0" smtClean="0"/>
              <a:t>1 Remote Storage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4967536" y="1844824"/>
            <a:ext cx="4176464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4 </a:t>
            </a:r>
            <a:r>
              <a:rPr lang="fr-BE" sz="2000" dirty="0" err="1" smtClean="0"/>
              <a:t>campuses</a:t>
            </a:r>
            <a:r>
              <a:rPr lang="fr-BE" sz="2000" dirty="0" smtClean="0"/>
              <a:t>:</a:t>
            </a:r>
          </a:p>
          <a:p>
            <a:pPr marL="538163" lvl="1" indent="-265113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fr-BE" dirty="0"/>
              <a:t>Liège Sart-</a:t>
            </a:r>
            <a:r>
              <a:rPr lang="fr-BE" dirty="0" err="1"/>
              <a:t>Tilman</a:t>
            </a:r>
            <a:r>
              <a:rPr lang="fr-BE" dirty="0"/>
              <a:t> (main campus)</a:t>
            </a:r>
          </a:p>
          <a:p>
            <a:pPr marL="538163" lvl="1" indent="-265113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fr-BE" dirty="0"/>
              <a:t>Liège City centre</a:t>
            </a:r>
          </a:p>
          <a:p>
            <a:pPr marL="538163" lvl="1" indent="-265113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fr-BE" dirty="0" smtClean="0"/>
              <a:t>Gembloux</a:t>
            </a:r>
          </a:p>
          <a:p>
            <a:pPr marL="538163" lvl="1" indent="-265113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fr-BE" dirty="0" smtClean="0"/>
              <a:t>Arlon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27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</a:t>
            </a:r>
            <a:r>
              <a:rPr lang="en-US" dirty="0" smtClean="0"/>
              <a:t>statistics: who?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296684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54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statistics</a:t>
            </a:r>
            <a:r>
              <a:rPr lang="en-US" dirty="0" smtClean="0"/>
              <a:t>: when?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84154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73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Usage statistics</a:t>
            </a:r>
            <a:r>
              <a:rPr lang="en-US" dirty="0" smtClean="0"/>
              <a:t>: </a:t>
            </a:r>
            <a:r>
              <a:rPr lang="fr-BE" dirty="0"/>
              <a:t>Z30 or no Z30</a:t>
            </a:r>
            <a:r>
              <a:rPr lang="fr-BE" dirty="0" smtClean="0"/>
              <a:t>?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292184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64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PHP &amp;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Available on EL </a:t>
            </a:r>
            <a:r>
              <a:rPr lang="en-US" dirty="0"/>
              <a:t>Commons: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www.exlibrisgroup.org/display/AlephCC/Autofill+remote+storage+form+on+the+OPAC+holdings+page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Developed for our own institution &amp; needs </a:t>
            </a:r>
            <a:r>
              <a:rPr lang="en-US" b="1" dirty="0" smtClean="0">
                <a:solidFill>
                  <a:schemeClr val="accent1"/>
                </a:solidFill>
                <a:sym typeface="Wingdings 3"/>
              </a:rPr>
              <a:t></a:t>
            </a:r>
            <a:r>
              <a:rPr lang="en-US" dirty="0" smtClean="0">
                <a:solidFill>
                  <a:schemeClr val="accent1"/>
                </a:solidFill>
                <a:sym typeface="Wingdings 3"/>
              </a:rPr>
              <a:t> </a:t>
            </a:r>
            <a:r>
              <a:rPr lang="en-US" dirty="0" smtClean="0"/>
              <a:t>very oriented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23</a:t>
            </a:fld>
            <a:endParaRPr lang="fr-BE"/>
          </a:p>
        </p:txBody>
      </p:sp>
      <p:pic>
        <p:nvPicPr>
          <p:cNvPr id="6" name="Picture 2" descr="http://palizine.plynt.com/images/secure-coding-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8726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37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2800" u="sng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BE" sz="2800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BE" sz="2800" u="sng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BE" sz="2800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BE" sz="2800" u="sng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BE" sz="1300" u="sng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BE" sz="1300" u="sng" dirty="0" smtClean="0"/>
          </a:p>
          <a:p>
            <a:pPr marL="0" indent="0" algn="ctr">
              <a:buNone/>
            </a:pPr>
            <a:endParaRPr lang="fr-BE" sz="1300" u="sng" dirty="0" smtClean="0"/>
          </a:p>
          <a:p>
            <a:pPr marL="0" indent="0" algn="ctr">
              <a:buNone/>
            </a:pPr>
            <a:r>
              <a:rPr lang="fr-BE" sz="1600" u="sng" dirty="0" smtClean="0"/>
              <a:t>francois.renaville@ulg.ac.be</a:t>
            </a:r>
            <a:r>
              <a:rPr lang="fr-BE" sz="1600" dirty="0" smtClean="0"/>
              <a:t>   </a:t>
            </a:r>
            <a:r>
              <a:rPr lang="fr-BE" sz="1600" dirty="0"/>
              <a:t>|   </a:t>
            </a:r>
            <a:r>
              <a:rPr lang="fr-BE" sz="1600" u="sng" dirty="0"/>
              <a:t>s.danhieux@ulg.ac.be</a:t>
            </a:r>
            <a:r>
              <a:rPr lang="fr-BE" sz="1600" dirty="0"/>
              <a:t> </a:t>
            </a:r>
            <a:endParaRPr lang="fr-BE" sz="1600" dirty="0" smtClean="0"/>
          </a:p>
          <a:p>
            <a:pPr marL="0" indent="0" algn="ctr">
              <a:buNone/>
            </a:pPr>
            <a:r>
              <a:rPr lang="fr-BE" sz="1600" dirty="0" err="1" smtClean="0"/>
              <a:t>Paper</a:t>
            </a:r>
            <a:r>
              <a:rPr lang="fr-BE" sz="1600" dirty="0" smtClean="0"/>
              <a:t> </a:t>
            </a:r>
            <a:r>
              <a:rPr lang="fr-BE" sz="1600" dirty="0" err="1" smtClean="0"/>
              <a:t>available</a:t>
            </a:r>
            <a:r>
              <a:rPr lang="fr-BE" sz="1600" dirty="0" smtClean="0"/>
              <a:t> </a:t>
            </a:r>
            <a:r>
              <a:rPr lang="fr-BE" sz="1600" dirty="0" err="1" smtClean="0"/>
              <a:t>at</a:t>
            </a:r>
            <a:r>
              <a:rPr lang="fr-BE" sz="1600" dirty="0" smtClean="0"/>
              <a:t> </a:t>
            </a:r>
            <a:r>
              <a:rPr lang="fr-BE" sz="1600" u="sng" dirty="0"/>
              <a:t>http://</a:t>
            </a:r>
            <a:r>
              <a:rPr lang="fr-BE" sz="1600" u="sng" dirty="0" smtClean="0"/>
              <a:t>hdl.handle.net/2268/130093 </a:t>
            </a:r>
          </a:p>
          <a:p>
            <a:pPr marL="0" indent="0" algn="ctr">
              <a:buNone/>
            </a:pPr>
            <a:endParaRPr lang="fr-BE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24</a:t>
            </a:fld>
            <a:endParaRPr lang="fr-BE"/>
          </a:p>
        </p:txBody>
      </p:sp>
      <p:pic>
        <p:nvPicPr>
          <p:cNvPr id="4100" name="Picture 4" descr="http://www.dreamstime.com/3d-man-with-question-and-answer-sign-thumb18494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08" y="699120"/>
            <a:ext cx="381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Remote</a:t>
            </a:r>
            <a:r>
              <a:rPr lang="fr-BE" dirty="0"/>
              <a:t> Storage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061047"/>
          </a:xfrm>
        </p:spPr>
        <p:txBody>
          <a:bodyPr>
            <a:normAutofit/>
          </a:bodyPr>
          <a:lstStyle/>
          <a:p>
            <a:r>
              <a:rPr lang="en-US" dirty="0"/>
              <a:t>Managed by the Arts &amp; Humanities Library</a:t>
            </a:r>
          </a:p>
          <a:p>
            <a:r>
              <a:rPr lang="fr-BE" dirty="0"/>
              <a:t>Collections </a:t>
            </a:r>
            <a:r>
              <a:rPr lang="fr-BE" dirty="0" err="1"/>
              <a:t>mainly</a:t>
            </a:r>
            <a:r>
              <a:rPr lang="fr-BE" dirty="0"/>
              <a:t> for A&amp;H </a:t>
            </a:r>
            <a:r>
              <a:rPr lang="fr-BE" dirty="0" err="1"/>
              <a:t>researchers</a:t>
            </a:r>
            <a:r>
              <a:rPr lang="fr-BE" dirty="0"/>
              <a:t> and </a:t>
            </a:r>
            <a:r>
              <a:rPr lang="fr-BE" dirty="0" err="1"/>
              <a:t>students</a:t>
            </a:r>
            <a:endParaRPr lang="fr-BE" dirty="0"/>
          </a:p>
          <a:p>
            <a:r>
              <a:rPr lang="en-US" dirty="0" smtClean="0"/>
              <a:t>Far </a:t>
            </a:r>
            <a:r>
              <a:rPr lang="en-US" dirty="0"/>
              <a:t>from 12 km from </a:t>
            </a:r>
            <a:r>
              <a:rPr lang="en-US" dirty="0" smtClean="0"/>
              <a:t>the Library, on 2 campuses:</a:t>
            </a:r>
          </a:p>
          <a:p>
            <a:pPr lvl="1"/>
            <a:r>
              <a:rPr lang="en-US" dirty="0"/>
              <a:t>A&amp;H </a:t>
            </a:r>
            <a:r>
              <a:rPr lang="en-US" dirty="0" smtClean="0"/>
              <a:t>Library : Liège City </a:t>
            </a:r>
            <a:r>
              <a:rPr lang="en-US" dirty="0" err="1" smtClean="0"/>
              <a:t>centre</a:t>
            </a:r>
            <a:endParaRPr lang="en-US" dirty="0" smtClean="0"/>
          </a:p>
          <a:p>
            <a:pPr lvl="1"/>
            <a:r>
              <a:rPr lang="en-US" dirty="0" smtClean="0"/>
              <a:t>Remote Storage : </a:t>
            </a:r>
            <a:r>
              <a:rPr lang="fr-BE" dirty="0"/>
              <a:t>Liège Sart-</a:t>
            </a:r>
            <a:r>
              <a:rPr lang="fr-BE" dirty="0" err="1"/>
              <a:t>Tilman</a:t>
            </a:r>
            <a:r>
              <a:rPr lang="fr-BE" dirty="0"/>
              <a:t> </a:t>
            </a:r>
            <a:endParaRPr lang="en-US" dirty="0"/>
          </a:p>
          <a:p>
            <a:r>
              <a:rPr lang="fr-BE" dirty="0" smtClean="0"/>
              <a:t>RS Collections in </a:t>
            </a:r>
            <a:r>
              <a:rPr lang="fr-BE" dirty="0" err="1" smtClean="0"/>
              <a:t>numbers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More </a:t>
            </a:r>
            <a:r>
              <a:rPr lang="fr-BE" dirty="0" err="1" smtClean="0"/>
              <a:t>than</a:t>
            </a:r>
            <a:r>
              <a:rPr lang="fr-BE" dirty="0" smtClean="0"/>
              <a:t> 280,000 </a:t>
            </a:r>
            <a:r>
              <a:rPr lang="fr-BE" dirty="0" err="1"/>
              <a:t>catalogued</a:t>
            </a:r>
            <a:r>
              <a:rPr lang="fr-BE" dirty="0"/>
              <a:t> </a:t>
            </a:r>
            <a:r>
              <a:rPr lang="fr-BE" dirty="0" smtClean="0"/>
              <a:t>books</a:t>
            </a:r>
          </a:p>
          <a:p>
            <a:pPr lvl="1"/>
            <a:r>
              <a:rPr lang="fr-BE" dirty="0"/>
              <a:t>More </a:t>
            </a:r>
            <a:r>
              <a:rPr lang="fr-BE" dirty="0" err="1"/>
              <a:t>than</a:t>
            </a:r>
            <a:r>
              <a:rPr lang="fr-BE" dirty="0"/>
              <a:t> </a:t>
            </a:r>
            <a:r>
              <a:rPr lang="fr-BE" dirty="0" smtClean="0"/>
              <a:t>700,000 </a:t>
            </a:r>
            <a:r>
              <a:rPr lang="fr-BE" dirty="0" err="1" smtClean="0"/>
              <a:t>uncatalogued</a:t>
            </a:r>
            <a:r>
              <a:rPr lang="fr-BE" dirty="0" smtClean="0"/>
              <a:t> books (no item in the ILS)</a:t>
            </a:r>
          </a:p>
          <a:p>
            <a:pPr lvl="1"/>
            <a:r>
              <a:rPr lang="fr-BE" dirty="0" smtClean="0"/>
              <a:t>About 25,000 serials </a:t>
            </a:r>
            <a:r>
              <a:rPr lang="fr-BE" dirty="0" err="1" smtClean="0"/>
              <a:t>titles</a:t>
            </a:r>
            <a:r>
              <a:rPr lang="fr-BE" dirty="0" smtClean="0"/>
              <a:t> (50% of the </a:t>
            </a:r>
            <a:r>
              <a:rPr lang="fr-BE" dirty="0" err="1" smtClean="0"/>
              <a:t>whole</a:t>
            </a:r>
            <a:r>
              <a:rPr lang="fr-BE" dirty="0" smtClean="0"/>
              <a:t> serials collections)</a:t>
            </a:r>
          </a:p>
          <a:p>
            <a:pPr lvl="1"/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 smtClean="0"/>
              <a:t>than</a:t>
            </a:r>
            <a:r>
              <a:rPr lang="fr-BE" dirty="0" smtClean="0"/>
              <a:t> 30,000 ISSUE items </a:t>
            </a:r>
            <a:r>
              <a:rPr lang="fr-BE" dirty="0" err="1" smtClean="0"/>
              <a:t>created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92896"/>
            <a:ext cx="2160239" cy="1201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84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Ordering</a:t>
            </a:r>
            <a:r>
              <a:rPr lang="fr-BE" dirty="0" smtClean="0"/>
              <a:t> items </a:t>
            </a:r>
            <a:r>
              <a:rPr lang="fr-BE" dirty="0" err="1" smtClean="0"/>
              <a:t>from</a:t>
            </a:r>
            <a:r>
              <a:rPr lang="fr-BE" dirty="0" smtClean="0"/>
              <a:t> the RS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Exclusively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good </a:t>
            </a:r>
            <a:r>
              <a:rPr lang="fr-BE" dirty="0" err="1" smtClean="0"/>
              <a:t>old</a:t>
            </a:r>
            <a:r>
              <a:rPr lang="fr-BE" dirty="0" smtClean="0"/>
              <a:t> call slip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5524500" cy="3952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95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Ordering</a:t>
            </a:r>
            <a:r>
              <a:rPr lang="fr-BE" dirty="0" smtClean="0"/>
              <a:t> items </a:t>
            </a:r>
            <a:r>
              <a:rPr lang="fr-BE" dirty="0" err="1" smtClean="0"/>
              <a:t>from</a:t>
            </a:r>
            <a:r>
              <a:rPr lang="fr-BE" dirty="0" smtClean="0"/>
              <a:t> the RS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about Ex </a:t>
            </a:r>
            <a:r>
              <a:rPr lang="fr-BE" dirty="0" err="1" smtClean="0"/>
              <a:t>Libris</a:t>
            </a:r>
            <a:r>
              <a:rPr lang="fr-BE" dirty="0" smtClean="0"/>
              <a:t>’ documentation « </a:t>
            </a:r>
            <a:r>
              <a:rPr lang="fr-BE" dirty="0" err="1" smtClean="0"/>
              <a:t>Remote</a:t>
            </a:r>
            <a:r>
              <a:rPr lang="fr-BE" dirty="0" smtClean="0"/>
              <a:t> Storage Setup and Management » ?</a:t>
            </a:r>
          </a:p>
          <a:p>
            <a:pPr lvl="1"/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sz="2800" b="1" dirty="0" err="1" smtClean="0"/>
              <a:t>failed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</a:t>
            </a:r>
            <a:r>
              <a:rPr lang="fr-BE" dirty="0" err="1" smtClean="0"/>
              <a:t>it!</a:t>
            </a:r>
            <a:r>
              <a:rPr lang="fr-BE" dirty="0" smtClean="0"/>
              <a:t> </a:t>
            </a:r>
            <a:r>
              <a:rPr lang="fr-BE" dirty="0" err="1" smtClean="0"/>
              <a:t>Why</a:t>
            </a:r>
            <a:r>
              <a:rPr lang="fr-BE" dirty="0" smtClean="0"/>
              <a:t>?</a:t>
            </a:r>
          </a:p>
          <a:p>
            <a:pPr lvl="2">
              <a:buFont typeface="Wingdings 3" pitchFamily="18" charset="2"/>
              <a:buChar char=""/>
            </a:pPr>
            <a:r>
              <a:rPr lang="fr-BE" dirty="0" err="1" smtClean="0"/>
              <a:t>Probably</a:t>
            </a:r>
            <a:r>
              <a:rPr lang="fr-BE" b="1" dirty="0" smtClean="0"/>
              <a:t> PEBKAC </a:t>
            </a:r>
            <a:r>
              <a:rPr lang="fr-BE" b="1" dirty="0" err="1" smtClean="0"/>
              <a:t>error</a:t>
            </a:r>
            <a:r>
              <a:rPr lang="fr-BE" b="1" dirty="0" smtClean="0"/>
              <a:t> (</a:t>
            </a:r>
            <a:r>
              <a:rPr lang="en-US" dirty="0"/>
              <a:t>"Problem Exists Between Keyboard And </a:t>
            </a:r>
            <a:r>
              <a:rPr lang="en-US" dirty="0" smtClean="0"/>
              <a:t>Chair“)…</a:t>
            </a:r>
            <a:endParaRPr lang="fr-BE" b="1" dirty="0" smtClean="0"/>
          </a:p>
          <a:p>
            <a:pPr lvl="2">
              <a:buFont typeface="Wingdings 3" pitchFamily="18" charset="2"/>
              <a:buChar char=""/>
            </a:pPr>
            <a:r>
              <a:rPr lang="fr-BE" b="1" dirty="0"/>
              <a:t>ID-10T </a:t>
            </a:r>
            <a:r>
              <a:rPr lang="fr-BE" b="1" dirty="0" err="1"/>
              <a:t>error</a:t>
            </a:r>
            <a:endParaRPr lang="fr-BE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9" y="3717032"/>
            <a:ext cx="39114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5148064" y="3789040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i="1" dirty="0" err="1" smtClean="0">
                <a:latin typeface="Viner Hand ITC" pitchFamily="66" charset="0"/>
              </a:rPr>
              <a:t>We</a:t>
            </a:r>
            <a:r>
              <a:rPr lang="fr-BE" sz="3600" b="1" i="1" dirty="0" smtClean="0">
                <a:latin typeface="Viner Hand ITC" pitchFamily="66" charset="0"/>
              </a:rPr>
              <a:t> </a:t>
            </a:r>
            <a:r>
              <a:rPr lang="fr-BE" sz="3600" b="1" i="1" dirty="0" err="1" smtClean="0">
                <a:latin typeface="Viner Hand ITC" pitchFamily="66" charset="0"/>
              </a:rPr>
              <a:t>tried</a:t>
            </a:r>
            <a:r>
              <a:rPr lang="fr-BE" sz="3600" b="1" i="1" dirty="0" smtClean="0">
                <a:latin typeface="Viner Hand ITC" pitchFamily="66" charset="0"/>
              </a:rPr>
              <a:t> </a:t>
            </a:r>
          </a:p>
          <a:p>
            <a:pPr algn="ctr"/>
            <a:r>
              <a:rPr lang="fr-BE" sz="3600" b="1" i="1" dirty="0" err="1" smtClean="0">
                <a:latin typeface="Viner Hand ITC" pitchFamily="66" charset="0"/>
              </a:rPr>
              <a:t>another</a:t>
            </a:r>
            <a:r>
              <a:rPr lang="fr-BE" sz="3600" b="1" i="1" dirty="0" smtClean="0">
                <a:latin typeface="Viner Hand ITC" pitchFamily="66" charset="0"/>
              </a:rPr>
              <a:t> </a:t>
            </a:r>
            <a:r>
              <a:rPr lang="fr-BE" sz="3600" b="1" i="1" dirty="0" err="1" smtClean="0">
                <a:latin typeface="Viner Hand ITC" pitchFamily="66" charset="0"/>
              </a:rPr>
              <a:t>way</a:t>
            </a:r>
            <a:r>
              <a:rPr lang="fr-BE" sz="3600" b="1" i="1" dirty="0" smtClean="0">
                <a:latin typeface="Viner Hand ITC" pitchFamily="66" charset="0"/>
              </a:rPr>
              <a:t>…</a:t>
            </a:r>
          </a:p>
          <a:p>
            <a:pPr algn="ctr"/>
            <a:endParaRPr lang="fr-BE" dirty="0" smtClean="0"/>
          </a:p>
          <a:p>
            <a:pPr algn="ctr"/>
            <a:r>
              <a:rPr lang="fr-BE" dirty="0" err="1" smtClean="0"/>
              <a:t>maybe</a:t>
            </a:r>
            <a:r>
              <a:rPr lang="fr-BE" dirty="0" smtClean="0"/>
              <a:t> not the best one </a:t>
            </a:r>
          </a:p>
          <a:p>
            <a:pPr algn="ctr"/>
            <a:r>
              <a:rPr lang="fr-BE" dirty="0" smtClean="0"/>
              <a:t>or the </a:t>
            </a:r>
            <a:r>
              <a:rPr lang="fr-BE" dirty="0" err="1" smtClean="0"/>
              <a:t>only</a:t>
            </a:r>
            <a:r>
              <a:rPr lang="fr-BE" dirty="0" smtClean="0"/>
              <a:t> one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92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To a solution </a:t>
            </a:r>
            <a:r>
              <a:rPr lang="fr-BE" dirty="0" err="1" smtClean="0"/>
              <a:t>that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I</a:t>
            </a:r>
            <a:r>
              <a:rPr lang="fr-BE" dirty="0" smtClean="0"/>
              <a:t>s not time-</a:t>
            </a:r>
            <a:r>
              <a:rPr lang="fr-BE" dirty="0" err="1" smtClean="0"/>
              <a:t>consuming</a:t>
            </a:r>
            <a:r>
              <a:rPr lang="fr-BE" dirty="0" smtClean="0"/>
              <a:t> for the staff (IT &amp; Aleph </a:t>
            </a:r>
            <a:r>
              <a:rPr lang="fr-BE" dirty="0" err="1" smtClean="0"/>
              <a:t>administrators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Could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quickly</a:t>
            </a:r>
            <a:r>
              <a:rPr lang="fr-BE" dirty="0" smtClean="0"/>
              <a:t> </a:t>
            </a:r>
            <a:r>
              <a:rPr lang="fr-BE" dirty="0" err="1" smtClean="0"/>
              <a:t>deployed</a:t>
            </a:r>
            <a:r>
              <a:rPr lang="fr-BE" dirty="0" smtClean="0"/>
              <a:t>:</a:t>
            </a:r>
          </a:p>
          <a:p>
            <a:pPr lvl="1"/>
            <a:r>
              <a:rPr lang="fr-BE" dirty="0" err="1" smtClean="0"/>
              <a:t>Request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A&amp;H Library for a </a:t>
            </a:r>
            <a:r>
              <a:rPr lang="fr-BE" dirty="0" err="1" smtClean="0"/>
              <a:t>better</a:t>
            </a:r>
            <a:r>
              <a:rPr lang="fr-BE" dirty="0" smtClean="0"/>
              <a:t> service (</a:t>
            </a:r>
            <a:r>
              <a:rPr lang="fr-BE" dirty="0" err="1"/>
              <a:t>less</a:t>
            </a:r>
            <a:r>
              <a:rPr lang="fr-BE" dirty="0"/>
              <a:t> </a:t>
            </a:r>
            <a:r>
              <a:rPr lang="fr-BE" dirty="0" err="1" smtClean="0"/>
              <a:t>restricting</a:t>
            </a:r>
            <a:r>
              <a:rPr lang="fr-BE" dirty="0" smtClean="0"/>
              <a:t>)</a:t>
            </a:r>
          </a:p>
          <a:p>
            <a:pPr lvl="2"/>
            <a:r>
              <a:rPr lang="fr-BE" dirty="0" err="1" smtClean="0"/>
              <a:t>Anytime</a:t>
            </a:r>
            <a:r>
              <a:rPr lang="fr-BE" dirty="0" smtClean="0"/>
              <a:t>: open </a:t>
            </a:r>
            <a:r>
              <a:rPr lang="fr-BE" dirty="0" err="1" smtClean="0"/>
              <a:t>hours</a:t>
            </a:r>
            <a:r>
              <a:rPr lang="fr-BE" dirty="0"/>
              <a:t> </a:t>
            </a:r>
            <a:r>
              <a:rPr lang="fr-BE" dirty="0" smtClean="0"/>
              <a:t>are not a </a:t>
            </a:r>
            <a:r>
              <a:rPr lang="fr-BE" dirty="0" err="1" smtClean="0"/>
              <a:t>problem</a:t>
            </a:r>
            <a:r>
              <a:rPr lang="fr-BE" dirty="0" smtClean="0"/>
              <a:t> </a:t>
            </a:r>
            <a:r>
              <a:rPr lang="fr-BE" dirty="0" err="1" smtClean="0"/>
              <a:t>anymore</a:t>
            </a:r>
            <a:endParaRPr lang="fr-BE" dirty="0" smtClean="0"/>
          </a:p>
          <a:p>
            <a:pPr lvl="2"/>
            <a:r>
              <a:rPr lang="fr-BE" dirty="0" err="1" smtClean="0"/>
              <a:t>Anywhere</a:t>
            </a:r>
            <a:r>
              <a:rPr lang="fr-BE" dirty="0" smtClean="0"/>
              <a:t>: no </a:t>
            </a:r>
            <a:r>
              <a:rPr lang="fr-BE" dirty="0" err="1" smtClean="0"/>
              <a:t>need</a:t>
            </a:r>
            <a:r>
              <a:rPr lang="fr-BE" dirty="0" smtClean="0"/>
              <a:t> to go the Lib to </a:t>
            </a:r>
            <a:r>
              <a:rPr lang="fr-BE" dirty="0" err="1" smtClean="0"/>
              <a:t>fill</a:t>
            </a:r>
            <a:r>
              <a:rPr lang="fr-BE" dirty="0" smtClean="0"/>
              <a:t> in a </a:t>
            </a:r>
            <a:r>
              <a:rPr lang="fr-BE" dirty="0" err="1" smtClean="0"/>
              <a:t>paper</a:t>
            </a:r>
            <a:r>
              <a:rPr lang="fr-BE" dirty="0" smtClean="0"/>
              <a:t> </a:t>
            </a:r>
            <a:r>
              <a:rPr lang="fr-BE" dirty="0" err="1" smtClean="0"/>
              <a:t>form</a:t>
            </a:r>
            <a:endParaRPr lang="fr-BE" dirty="0" smtClean="0"/>
          </a:p>
          <a:p>
            <a:pPr lvl="1"/>
            <a:r>
              <a:rPr lang="fr-BE" dirty="0" smtClean="0"/>
              <a:t>Claims </a:t>
            </a:r>
            <a:r>
              <a:rPr lang="fr-BE" dirty="0" err="1" smtClean="0"/>
              <a:t>from</a:t>
            </a:r>
            <a:r>
              <a:rPr lang="fr-BE" dirty="0" smtClean="0"/>
              <a:t> patrons</a:t>
            </a:r>
          </a:p>
          <a:p>
            <a:r>
              <a:rPr lang="fr-BE" dirty="0" err="1" smtClean="0"/>
              <a:t>Would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b="1" u="heavy" dirty="0" err="1" smtClean="0">
                <a:uFill>
                  <a:solidFill>
                    <a:schemeClr val="accent5"/>
                  </a:solidFill>
                </a:uFill>
              </a:rPr>
              <a:t>temporary</a:t>
            </a:r>
            <a:r>
              <a:rPr lang="fr-BE" dirty="0" smtClean="0"/>
              <a:t> on Aleph </a:t>
            </a:r>
            <a:r>
              <a:rPr lang="fr-BE" dirty="0" err="1" smtClean="0"/>
              <a:t>opac</a:t>
            </a:r>
            <a:endParaRPr lang="fr-BE" dirty="0" smtClean="0"/>
          </a:p>
          <a:p>
            <a:pPr lvl="1"/>
            <a:r>
              <a:rPr lang="fr-BE" dirty="0" err="1" smtClean="0"/>
              <a:t>Working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the </a:t>
            </a:r>
            <a:r>
              <a:rPr lang="fr-BE" dirty="0" err="1" smtClean="0"/>
              <a:t>same</a:t>
            </a:r>
            <a:r>
              <a:rPr lang="fr-BE" dirty="0" smtClean="0"/>
              <a:t> time on</a:t>
            </a:r>
          </a:p>
          <a:p>
            <a:pPr lvl="2"/>
            <a:r>
              <a:rPr lang="fr-BE" b="1" dirty="0" smtClean="0"/>
              <a:t>Primo</a:t>
            </a:r>
            <a:r>
              <a:rPr lang="fr-BE" dirty="0" smtClean="0"/>
              <a:t> </a:t>
            </a:r>
            <a:r>
              <a:rPr lang="fr-BE" dirty="0" err="1"/>
              <a:t>Implementation</a:t>
            </a:r>
            <a:r>
              <a:rPr lang="fr-BE" dirty="0"/>
              <a:t> Project </a:t>
            </a:r>
            <a:endParaRPr lang="fr-BE" dirty="0" smtClean="0"/>
          </a:p>
          <a:p>
            <a:pPr lvl="2"/>
            <a:r>
              <a:rPr lang="fr-BE" dirty="0" smtClean="0"/>
              <a:t>A new ILL &amp; Document </a:t>
            </a:r>
            <a:r>
              <a:rPr lang="fr-BE" dirty="0" err="1" smtClean="0"/>
              <a:t>Delivery</a:t>
            </a:r>
            <a:r>
              <a:rPr lang="fr-BE" dirty="0" smtClean="0"/>
              <a:t> application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20" y="3501008"/>
            <a:ext cx="3506884" cy="27526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84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So,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deployed</a:t>
            </a:r>
            <a:r>
              <a:rPr lang="fr-BE" dirty="0" smtClean="0"/>
              <a:t> </a:t>
            </a:r>
            <a:r>
              <a:rPr lang="fr-BE" dirty="0"/>
              <a:t>« </a:t>
            </a:r>
            <a:r>
              <a:rPr lang="fr-BE" dirty="0" err="1"/>
              <a:t>Get</a:t>
            </a:r>
            <a:r>
              <a:rPr lang="fr-BE" dirty="0"/>
              <a:t> </a:t>
            </a:r>
            <a:r>
              <a:rPr lang="fr-BE" dirty="0" err="1"/>
              <a:t>it!</a:t>
            </a:r>
            <a:r>
              <a:rPr lang="fr-BE" dirty="0"/>
              <a:t> </a:t>
            </a:r>
            <a:r>
              <a:rPr lang="fr-BE" dirty="0" smtClean="0"/>
              <a:t>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fr-BE" dirty="0" err="1" smtClean="0"/>
              <a:t>request</a:t>
            </a:r>
            <a:r>
              <a:rPr lang="fr-BE" dirty="0" smtClean="0"/>
              <a:t> </a:t>
            </a:r>
            <a:r>
              <a:rPr lang="fr-BE" dirty="0" err="1" smtClean="0"/>
              <a:t>form</a:t>
            </a:r>
            <a:endParaRPr lang="fr-BE" dirty="0" smtClean="0"/>
          </a:p>
          <a:p>
            <a:pPr lvl="1"/>
            <a:r>
              <a:rPr lang="fr-BE" dirty="0" smtClean="0"/>
              <a:t>PHP + </a:t>
            </a:r>
            <a:r>
              <a:rPr lang="fr-BE" dirty="0" err="1" smtClean="0"/>
              <a:t>Javascript</a:t>
            </a:r>
            <a:r>
              <a:rPr lang="fr-BE" dirty="0" smtClean="0"/>
              <a:t> + mailer</a:t>
            </a:r>
          </a:p>
          <a:p>
            <a:pPr lvl="1"/>
            <a:r>
              <a:rPr lang="fr-BE" dirty="0" smtClean="0"/>
              <a:t>Accessible on the </a:t>
            </a:r>
            <a:r>
              <a:rPr lang="fr-BE" dirty="0" smtClean="0">
                <a:latin typeface="Courier" pitchFamily="49" charset="0"/>
              </a:rPr>
              <a:t>item-global</a:t>
            </a:r>
            <a:r>
              <a:rPr lang="fr-BE" dirty="0" smtClean="0"/>
              <a:t> Aleph </a:t>
            </a:r>
            <a:r>
              <a:rPr lang="fr-BE" dirty="0" err="1" smtClean="0"/>
              <a:t>opac</a:t>
            </a:r>
            <a:r>
              <a:rPr lang="fr-BE" dirty="0" smtClean="0"/>
              <a:t> page</a:t>
            </a:r>
          </a:p>
          <a:p>
            <a:pPr lvl="1"/>
            <a:r>
              <a:rPr lang="fr-BE" dirty="0" err="1" smtClean="0"/>
              <a:t>Already</a:t>
            </a:r>
            <a:r>
              <a:rPr lang="fr-BE" dirty="0" smtClean="0"/>
              <a:t> </a:t>
            </a:r>
            <a:r>
              <a:rPr lang="fr-BE" dirty="0" err="1" smtClean="0"/>
              <a:t>filled</a:t>
            </a:r>
            <a:r>
              <a:rPr lang="fr-BE" dirty="0" smtClean="0"/>
              <a:t> in </a:t>
            </a:r>
            <a:r>
              <a:rPr lang="fr-BE" dirty="0" err="1" smtClean="0"/>
              <a:t>with</a:t>
            </a:r>
            <a:r>
              <a:rPr lang="fr-BE" dirty="0" smtClean="0"/>
              <a:t> information about:</a:t>
            </a:r>
          </a:p>
          <a:p>
            <a:pPr lvl="2"/>
            <a:r>
              <a:rPr lang="fr-BE" dirty="0"/>
              <a:t>t</a:t>
            </a:r>
            <a:r>
              <a:rPr lang="fr-BE" dirty="0" smtClean="0"/>
              <a:t>he </a:t>
            </a:r>
            <a:r>
              <a:rPr lang="fr-BE" dirty="0" err="1" smtClean="0"/>
              <a:t>Requester</a:t>
            </a:r>
            <a:r>
              <a:rPr lang="fr-BE" dirty="0" smtClean="0"/>
              <a:t> (&lt; cookies)</a:t>
            </a:r>
          </a:p>
          <a:p>
            <a:pPr lvl="2"/>
            <a:r>
              <a:rPr lang="fr-BE" dirty="0" smtClean="0"/>
              <a:t>the Document (short </a:t>
            </a:r>
            <a:r>
              <a:rPr lang="fr-BE" dirty="0" err="1" smtClean="0"/>
              <a:t>bibliographic</a:t>
            </a:r>
            <a:r>
              <a:rPr lang="fr-BE" dirty="0" smtClean="0"/>
              <a:t> </a:t>
            </a:r>
            <a:r>
              <a:rPr lang="fr-BE" dirty="0" err="1" smtClean="0"/>
              <a:t>references</a:t>
            </a:r>
            <a:r>
              <a:rPr lang="fr-BE" dirty="0" smtClean="0"/>
              <a:t>)</a:t>
            </a:r>
          </a:p>
          <a:p>
            <a:pPr lvl="2"/>
            <a:r>
              <a:rPr lang="fr-BE" dirty="0" smtClean="0"/>
              <a:t>the Item (</a:t>
            </a:r>
            <a:r>
              <a:rPr lang="fr-BE" dirty="0" err="1" smtClean="0"/>
              <a:t>barcode</a:t>
            </a:r>
            <a:r>
              <a:rPr lang="fr-BE" dirty="0" smtClean="0"/>
              <a:t>, item </a:t>
            </a:r>
            <a:r>
              <a:rPr lang="fr-BE" dirty="0" err="1" smtClean="0"/>
              <a:t>status</a:t>
            </a:r>
            <a:r>
              <a:rPr lang="fr-BE" dirty="0" smtClean="0"/>
              <a:t>, call </a:t>
            </a:r>
            <a:r>
              <a:rPr lang="fr-BE" dirty="0" err="1" smtClean="0"/>
              <a:t>number</a:t>
            </a:r>
            <a:r>
              <a:rPr lang="fr-BE" dirty="0" smtClean="0"/>
              <a:t>, call </a:t>
            </a:r>
            <a:r>
              <a:rPr lang="fr-BE" dirty="0" err="1" smtClean="0"/>
              <a:t>number</a:t>
            </a:r>
            <a:r>
              <a:rPr lang="fr-BE" dirty="0" smtClean="0"/>
              <a:t> 2)</a:t>
            </a:r>
          </a:p>
          <a:p>
            <a:pPr lvl="1"/>
            <a:r>
              <a:rPr lang="fr-BE" dirty="0" err="1" smtClean="0"/>
              <a:t>Available</a:t>
            </a:r>
            <a:r>
              <a:rPr lang="fr-BE" dirty="0" smtClean="0"/>
              <a:t> for</a:t>
            </a:r>
          </a:p>
          <a:p>
            <a:pPr lvl="2"/>
            <a:r>
              <a:rPr lang="fr-BE" dirty="0" smtClean="0"/>
              <a:t>Items (= </a:t>
            </a:r>
            <a:r>
              <a:rPr lang="fr-BE" b="1" u="heavy" dirty="0" err="1" smtClean="0">
                <a:uFill>
                  <a:solidFill>
                    <a:schemeClr val="accent1"/>
                  </a:solidFill>
                </a:uFill>
              </a:rPr>
              <a:t>with</a:t>
            </a:r>
            <a:r>
              <a:rPr lang="fr-BE" b="1" u="heavy" dirty="0" smtClean="0">
                <a:uFill>
                  <a:solidFill>
                    <a:schemeClr val="accent1"/>
                  </a:solidFill>
                </a:uFill>
              </a:rPr>
              <a:t> a Z30</a:t>
            </a:r>
            <a:r>
              <a:rPr lang="fr-BE" dirty="0" smtClean="0"/>
              <a:t>)</a:t>
            </a:r>
          </a:p>
          <a:p>
            <a:pPr lvl="2"/>
            <a:r>
              <a:rPr lang="fr-BE" dirty="0" smtClean="0"/>
              <a:t>Non </a:t>
            </a:r>
            <a:r>
              <a:rPr lang="fr-BE" dirty="0" err="1" smtClean="0"/>
              <a:t>itemized</a:t>
            </a:r>
            <a:r>
              <a:rPr lang="fr-BE" dirty="0" smtClean="0"/>
              <a:t> volumes (= </a:t>
            </a:r>
            <a:r>
              <a:rPr lang="fr-BE" b="1" u="heavy" dirty="0" smtClean="0">
                <a:uFill>
                  <a:solidFill>
                    <a:schemeClr val="accent5"/>
                  </a:solidFill>
                </a:uFill>
              </a:rPr>
              <a:t>no </a:t>
            </a:r>
            <a:r>
              <a:rPr lang="fr-BE" b="1" u="heavy" dirty="0" err="1" smtClean="0">
                <a:uFill>
                  <a:solidFill>
                    <a:schemeClr val="accent5"/>
                  </a:solidFill>
                </a:uFill>
              </a:rPr>
              <a:t>existing</a:t>
            </a:r>
            <a:r>
              <a:rPr lang="fr-BE" b="1" u="heavy" dirty="0" smtClean="0">
                <a:uFill>
                  <a:solidFill>
                    <a:schemeClr val="accent5"/>
                  </a:solidFill>
                </a:uFill>
              </a:rPr>
              <a:t> Z30</a:t>
            </a:r>
            <a:r>
              <a:rPr lang="fr-BE" dirty="0" smtClean="0"/>
              <a:t>) </a:t>
            </a:r>
          </a:p>
          <a:p>
            <a:pPr lvl="3"/>
            <a:r>
              <a:rPr lang="fr-BE" dirty="0" err="1" smtClean="0"/>
              <a:t>Many</a:t>
            </a:r>
            <a:r>
              <a:rPr lang="fr-BE" dirty="0" smtClean="0"/>
              <a:t> serials holdings</a:t>
            </a:r>
          </a:p>
          <a:p>
            <a:pPr lvl="3"/>
            <a:r>
              <a:rPr lang="fr-BE" dirty="0" smtClean="0"/>
              <a:t>Serials issues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haven’t</a:t>
            </a:r>
            <a:r>
              <a:rPr lang="fr-BE" dirty="0" smtClean="0"/>
              <a:t> been </a:t>
            </a:r>
            <a:r>
              <a:rPr lang="fr-BE" dirty="0" err="1" smtClean="0"/>
              <a:t>requested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RS for about 20 </a:t>
            </a:r>
            <a:r>
              <a:rPr lang="fr-BE" dirty="0" err="1" smtClean="0"/>
              <a:t>years</a:t>
            </a:r>
            <a:endParaRPr lang="fr-BE" dirty="0" smtClean="0"/>
          </a:p>
          <a:p>
            <a:pPr lvl="2"/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84" y="1844824"/>
            <a:ext cx="1849940" cy="403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30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5981"/>
            <a:ext cx="7873570" cy="2143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cases: Z30 or no Z30?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“Get it!” button: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>
                <a:latin typeface="Courier" pitchFamily="49" charset="0"/>
              </a:rPr>
              <a:t>item-global-body</a:t>
            </a:r>
            <a:r>
              <a:rPr lang="en-US" dirty="0" smtClean="0"/>
              <a:t> for items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Z30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smtClean="0">
                <a:latin typeface="Courier" pitchFamily="49" charset="0"/>
              </a:rPr>
              <a:t>item-global-tail-2</a:t>
            </a:r>
            <a:r>
              <a:rPr lang="en-US" dirty="0" smtClean="0"/>
              <a:t> for </a:t>
            </a:r>
            <a:r>
              <a:rPr lang="fr-BE" u="heavy" dirty="0" smtClean="0">
                <a:uFill>
                  <a:solidFill>
                    <a:schemeClr val="accent5"/>
                  </a:solidFill>
                </a:uFill>
              </a:rPr>
              <a:t>non </a:t>
            </a:r>
            <a:r>
              <a:rPr lang="fr-BE" u="heavy" dirty="0" err="1">
                <a:uFill>
                  <a:solidFill>
                    <a:schemeClr val="accent5"/>
                  </a:solidFill>
                </a:uFill>
              </a:rPr>
              <a:t>itemized</a:t>
            </a:r>
            <a:r>
              <a:rPr lang="fr-BE" u="heavy" dirty="0">
                <a:uFill>
                  <a:solidFill>
                    <a:schemeClr val="accent5"/>
                  </a:solidFill>
                </a:uFill>
              </a:rPr>
              <a:t> </a:t>
            </a:r>
            <a:r>
              <a:rPr lang="fr-BE" u="heavy" dirty="0" smtClean="0">
                <a:uFill>
                  <a:solidFill>
                    <a:schemeClr val="accent5"/>
                  </a:solidFill>
                </a:uFill>
              </a:rPr>
              <a:t>serials volumes</a:t>
            </a:r>
            <a:r>
              <a:rPr lang="fr-BE" dirty="0" smtClean="0"/>
              <a:t> (</a:t>
            </a:r>
            <a:r>
              <a:rPr lang="fr-BE" b="1" dirty="0" smtClean="0">
                <a:solidFill>
                  <a:schemeClr val="accent5"/>
                </a:solidFill>
              </a:rPr>
              <a:t>no Z30</a:t>
            </a:r>
            <a:r>
              <a:rPr lang="fr-BE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8</a:t>
            </a:fld>
            <a:endParaRPr lang="fr-B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857930" cy="792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1907704" y="4473144"/>
            <a:ext cx="1224136" cy="252000"/>
          </a:xfrm>
          <a:prstGeom prst="wedgeRoundRectCallout">
            <a:avLst>
              <a:gd name="adj1" fmla="val 121270"/>
              <a:gd name="adj2" fmla="val -140677"/>
              <a:gd name="adj3" fmla="val 16667"/>
            </a:avLst>
          </a:pr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4088512" y="4077072"/>
            <a:ext cx="1008112" cy="36933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</a:t>
            </a:r>
            <a:r>
              <a:rPr lang="en-US" b="1" dirty="0" smtClean="0">
                <a:solidFill>
                  <a:schemeClr val="accent5"/>
                </a:solidFill>
              </a:rPr>
              <a:t>o Z30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082F-BD9B-4B42-A8FC-7C1FF36B2211}" type="slidenum">
              <a:rPr lang="fr-BE" smtClean="0"/>
              <a:t>9</a:t>
            </a:fld>
            <a:endParaRPr lang="fr-BE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611560" y="1340768"/>
            <a:ext cx="1820816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err="1" smtClean="0"/>
              <a:t>Requester</a:t>
            </a:r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Document + Item</a:t>
            </a:r>
          </a:p>
          <a:p>
            <a:endParaRPr lang="fr-BE" dirty="0" smtClean="0"/>
          </a:p>
          <a:p>
            <a:pPr marL="68580" indent="0">
              <a:buNone/>
            </a:pPr>
            <a:endParaRPr lang="fr-BE" dirty="0" smtClean="0"/>
          </a:p>
          <a:p>
            <a:r>
              <a:rPr lang="fr-BE" dirty="0" err="1" smtClean="0"/>
              <a:t>Delivery</a:t>
            </a: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47" y="404664"/>
            <a:ext cx="6296025" cy="542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Z30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in pop">
  <a:themeElements>
    <a:clrScheme name="urbai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i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i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TC101859862[[fn=Pop urbain]]</Template>
  <TotalTime>1302</TotalTime>
  <Words>711</Words>
  <Application>Microsoft Office PowerPoint</Application>
  <PresentationFormat>Affichage à l'écran (4:3)</PresentationFormat>
  <Paragraphs>214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urbain pop</vt:lpstr>
      <vt:lpstr>Autofill remote storage form  on the OPAC holdings page</vt:lpstr>
      <vt:lpstr>Our Library Network</vt:lpstr>
      <vt:lpstr>Remote Storage</vt:lpstr>
      <vt:lpstr>Ordering items from the RS</vt:lpstr>
      <vt:lpstr>Ordering items from the RS</vt:lpstr>
      <vt:lpstr>To a solution that</vt:lpstr>
      <vt:lpstr>So, we deployed « Get it! »</vt:lpstr>
      <vt:lpstr>Two cases: Z30 or no Z30?</vt:lpstr>
      <vt:lpstr>Z30</vt:lpstr>
      <vt:lpstr>Requester </vt:lpstr>
      <vt:lpstr>Document + Item</vt:lpstr>
      <vt:lpstr>Delivery</vt:lpstr>
      <vt:lpstr>Présentation PowerPoint</vt:lpstr>
      <vt:lpstr>No Z30</vt:lpstr>
      <vt:lpstr>No Z30</vt:lpstr>
      <vt:lpstr>No Z30</vt:lpstr>
      <vt:lpstr>Request sent to RS</vt:lpstr>
      <vt:lpstr>Usage statistics: requests</vt:lpstr>
      <vt:lpstr>Usage statistics: requests</vt:lpstr>
      <vt:lpstr>Usage statistics: who?</vt:lpstr>
      <vt:lpstr>Usage statistics: when?</vt:lpstr>
      <vt:lpstr>Usage statistics: Z30 or no Z30?</vt:lpstr>
      <vt:lpstr>Code…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Renaville</dc:creator>
  <cp:lastModifiedBy>François Renaville</cp:lastModifiedBy>
  <cp:revision>103</cp:revision>
  <cp:lastPrinted>2012-09-07T12:56:57Z</cp:lastPrinted>
  <dcterms:created xsi:type="dcterms:W3CDTF">2012-08-29T12:01:38Z</dcterms:created>
  <dcterms:modified xsi:type="dcterms:W3CDTF">2012-09-12T05:40:37Z</dcterms:modified>
</cp:coreProperties>
</file>