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19"/>
  </p:notesMasterIdLst>
  <p:handoutMasterIdLst>
    <p:handoutMasterId r:id="rId20"/>
  </p:handoutMasterIdLst>
  <p:sldIdLst>
    <p:sldId id="422" r:id="rId2"/>
    <p:sldId id="421" r:id="rId3"/>
    <p:sldId id="448" r:id="rId4"/>
    <p:sldId id="450" r:id="rId5"/>
    <p:sldId id="434" r:id="rId6"/>
    <p:sldId id="510" r:id="rId7"/>
    <p:sldId id="438" r:id="rId8"/>
    <p:sldId id="509" r:id="rId9"/>
    <p:sldId id="459" r:id="rId10"/>
    <p:sldId id="468" r:id="rId11"/>
    <p:sldId id="486" r:id="rId12"/>
    <p:sldId id="507" r:id="rId13"/>
    <p:sldId id="489" r:id="rId14"/>
    <p:sldId id="506" r:id="rId15"/>
    <p:sldId id="505" r:id="rId16"/>
    <p:sldId id="502" r:id="rId17"/>
    <p:sldId id="503" r:id="rId18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000000"/>
    <a:srgbClr val="FFFFFF"/>
    <a:srgbClr val="66FF33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90" d="100"/>
          <a:sy n="90" d="100"/>
        </p:scale>
        <p:origin x="-312" y="-108"/>
      </p:cViewPr>
      <p:guideLst>
        <p:guide orient="horz" pos="2160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-3492" y="-108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F58277-4DB5-43A9-826E-C4F2DDB633A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842DAD-2FB0-4A45-A640-EE9512D752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7A52D-C20B-4441-9506-E25FC6F145F7}" type="slidenum">
              <a:rPr lang="fr-FR"/>
              <a:pPr/>
              <a:t>1</a:t>
            </a:fld>
            <a:endParaRPr lang="fr-FR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géné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500042"/>
            <a:ext cx="91567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2928934"/>
            <a:ext cx="91567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758927"/>
            <a:ext cx="9144000" cy="878766"/>
          </a:xfrm>
          <a:prstGeom prst="rect">
            <a:avLst/>
          </a:prstGeom>
        </p:spPr>
        <p:txBody>
          <a:bodyPr/>
          <a:lstStyle>
            <a:lvl1pPr algn="ctr">
              <a:buNone/>
              <a:defRPr sz="3600">
                <a:solidFill>
                  <a:srgbClr val="000000"/>
                </a:solidFill>
                <a:latin typeface="Euclid" pitchFamily="18" charset="0"/>
              </a:defRPr>
            </a:lvl1pPr>
          </a:lstStyle>
          <a:p>
            <a:pPr lvl="0"/>
            <a:r>
              <a:rPr lang="fr-BE" dirty="0" smtClean="0"/>
              <a:t>Titre</a:t>
            </a:r>
            <a:endParaRPr lang="fr-BE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500042"/>
            <a:ext cx="91567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2928934"/>
            <a:ext cx="91567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626013" y="837076"/>
            <a:ext cx="8229600" cy="497363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2"/>
                </a:solidFill>
                <a:latin typeface="Euclid" pitchFamily="18" charset="0"/>
              </a:defRPr>
            </a:lvl1pPr>
            <a:lvl2pPr>
              <a:defRPr sz="1800">
                <a:solidFill>
                  <a:schemeClr val="bg2"/>
                </a:solidFill>
                <a:latin typeface="Euclid" pitchFamily="18" charset="0"/>
              </a:defRPr>
            </a:lvl2pPr>
            <a:lvl3pPr>
              <a:defRPr sz="1600">
                <a:solidFill>
                  <a:schemeClr val="bg2"/>
                </a:solidFill>
                <a:latin typeface="Euclid" pitchFamily="18" charset="0"/>
              </a:defRPr>
            </a:lvl3pPr>
            <a:lvl4pPr>
              <a:defRPr sz="1600">
                <a:solidFill>
                  <a:schemeClr val="bg2"/>
                </a:solidFill>
                <a:latin typeface="Euclid" pitchFamily="18" charset="0"/>
              </a:defRPr>
            </a:lvl4pPr>
            <a:lvl5pPr>
              <a:defRPr sz="1600">
                <a:solidFill>
                  <a:schemeClr val="bg2"/>
                </a:solidFill>
                <a:latin typeface="Euclid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103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638" y="0"/>
            <a:ext cx="461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>
              <a:alpha val="7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85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2200">
                <a:solidFill>
                  <a:schemeClr val="bg2"/>
                </a:solidFill>
                <a:latin typeface="Euclid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103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638" y="0"/>
            <a:ext cx="461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>
              <a:alpha val="7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uclid" pitchFamily="18" charset="0"/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85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2200">
                <a:solidFill>
                  <a:schemeClr val="bg2"/>
                </a:solidFill>
                <a:latin typeface="Euclid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2552" y="5197035"/>
            <a:ext cx="2491448" cy="166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 bwMode="auto">
          <a:xfrm>
            <a:off x="0" y="0"/>
            <a:ext cx="506437" cy="6858000"/>
          </a:xfrm>
          <a:prstGeom prst="rect">
            <a:avLst/>
          </a:prstGeom>
          <a:gradFill>
            <a:gsLst>
              <a:gs pos="32000">
                <a:srgbClr val="002060"/>
              </a:gs>
              <a:gs pos="100000">
                <a:srgbClr val="FFFFFF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314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90488" y="71438"/>
            <a:ext cx="885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 du masque</a:t>
            </a: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534572" y="6581001"/>
            <a:ext cx="77864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BE" sz="1200" dirty="0" err="1">
                <a:solidFill>
                  <a:srgbClr val="002060"/>
                </a:solidFill>
                <a:latin typeface="Calibri" pitchFamily="34" charset="0"/>
              </a:rPr>
              <a:t>ArGEnCo</a:t>
            </a:r>
            <a:r>
              <a:rPr lang="fr-BE" sz="1200" dirty="0">
                <a:solidFill>
                  <a:srgbClr val="002060"/>
                </a:solidFill>
                <a:latin typeface="Calibri" pitchFamily="34" charset="0"/>
              </a:rPr>
              <a:t> – </a:t>
            </a:r>
            <a:r>
              <a:rPr lang="fr-BE" sz="1200" dirty="0" smtClean="0">
                <a:solidFill>
                  <a:srgbClr val="002060"/>
                </a:solidFill>
                <a:latin typeface="Calibri" pitchFamily="34" charset="0"/>
              </a:rPr>
              <a:t>MS²F - Hydrologie</a:t>
            </a:r>
            <a:r>
              <a:rPr lang="fr-BE" sz="1200" dirty="0">
                <a:solidFill>
                  <a:srgbClr val="002060"/>
                </a:solidFill>
                <a:latin typeface="Calibri" pitchFamily="34" charset="0"/>
              </a:rPr>
              <a:t>, Hydrodynamique Appliquée et Constructions Hydrauliques (HACH)</a:t>
            </a:r>
            <a:endParaRPr lang="fr-FR" sz="12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3322" name="Picture 35" descr="Logo HACH 2006 jaune 200p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39" y="6365632"/>
            <a:ext cx="423349" cy="44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ULgmini.png"/>
          <p:cNvPicPr>
            <a:picLocks noChangeAspect="1"/>
          </p:cNvPicPr>
          <p:nvPr/>
        </p:nvPicPr>
        <p:blipFill>
          <a:blip r:embed="rId7" cstate="print">
            <a:grayscl/>
            <a:lum bright="20000"/>
          </a:blip>
          <a:stretch>
            <a:fillRect/>
          </a:stretch>
        </p:blipFill>
        <p:spPr>
          <a:xfrm>
            <a:off x="8442573" y="6365631"/>
            <a:ext cx="659222" cy="47830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 rot="16200000">
            <a:off x="-998280" y="5151630"/>
            <a:ext cx="2198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rgbClr val="FFFFFF"/>
                </a:solidFill>
                <a:latin typeface="Calibri" pitchFamily="34" charset="0"/>
              </a:rPr>
              <a:t>http://www.hach.ulg.ac.be</a:t>
            </a:r>
            <a:endParaRPr lang="fr-BE" sz="14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6" r:id="rId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48768" y="1560576"/>
            <a:ext cx="9144000" cy="1670304"/>
          </a:xfrm>
        </p:spPr>
        <p:txBody>
          <a:bodyPr/>
          <a:lstStyle/>
          <a:p>
            <a:pPr marL="274320" indent="-274320">
              <a:spcBef>
                <a:spcPts val="0"/>
              </a:spcBef>
            </a:pPr>
            <a:r>
              <a:rPr lang="en-GB" sz="3200" dirty="0" smtClean="0">
                <a:solidFill>
                  <a:srgbClr val="0000CC"/>
                </a:solidFill>
              </a:rPr>
              <a:t>Experimental and numerical investigations of stationary mixed flows in 2D flume</a:t>
            </a:r>
            <a:endParaRPr lang="fr-BE" sz="3200" dirty="0" smtClean="0">
              <a:solidFill>
                <a:srgbClr val="0000CC"/>
              </a:solidFill>
            </a:endParaRPr>
          </a:p>
          <a:p>
            <a:endParaRPr lang="fr-BE" dirty="0">
              <a:latin typeface="Eucli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2694" y="3889248"/>
            <a:ext cx="79875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dirty="0" smtClean="0">
                <a:solidFill>
                  <a:schemeClr val="bg2"/>
                </a:solidFill>
              </a:rPr>
              <a:t>N.V. Nam, F. </a:t>
            </a:r>
            <a:r>
              <a:rPr lang="fr-FR" sz="2000" dirty="0" err="1" smtClean="0">
                <a:solidFill>
                  <a:schemeClr val="bg2"/>
                </a:solidFill>
              </a:rPr>
              <a:t>Kerger</a:t>
            </a:r>
            <a:r>
              <a:rPr lang="fr-FR" sz="2000" dirty="0" smtClean="0">
                <a:solidFill>
                  <a:schemeClr val="bg2"/>
                </a:solidFill>
              </a:rPr>
              <a:t>, S. </a:t>
            </a:r>
            <a:r>
              <a:rPr lang="fr-FR" sz="2000" dirty="0" err="1" smtClean="0">
                <a:solidFill>
                  <a:schemeClr val="bg2"/>
                </a:solidFill>
              </a:rPr>
              <a:t>Erpicum</a:t>
            </a:r>
            <a:r>
              <a:rPr lang="fr-FR" sz="2000" dirty="0" smtClean="0">
                <a:solidFill>
                  <a:schemeClr val="bg2"/>
                </a:solidFill>
              </a:rPr>
              <a:t>, B. </a:t>
            </a:r>
            <a:r>
              <a:rPr lang="fr-FR" sz="2000" dirty="0" err="1" smtClean="0">
                <a:solidFill>
                  <a:schemeClr val="bg2"/>
                </a:solidFill>
              </a:rPr>
              <a:t>Dewals</a:t>
            </a:r>
            <a:r>
              <a:rPr lang="fr-FR" sz="2000" dirty="0" smtClean="0">
                <a:solidFill>
                  <a:schemeClr val="bg2"/>
                </a:solidFill>
              </a:rPr>
              <a:t>, P. </a:t>
            </a:r>
            <a:r>
              <a:rPr lang="fr-FR" sz="2000" dirty="0" err="1" smtClean="0">
                <a:solidFill>
                  <a:schemeClr val="bg2"/>
                </a:solidFill>
              </a:rPr>
              <a:t>Archambeau</a:t>
            </a:r>
            <a:r>
              <a:rPr lang="fr-FR" sz="2000" dirty="0" smtClean="0">
                <a:solidFill>
                  <a:schemeClr val="bg2"/>
                </a:solidFill>
              </a:rPr>
              <a:t> &amp; M. </a:t>
            </a:r>
            <a:r>
              <a:rPr lang="fr-FR" sz="2000" dirty="0" err="1" smtClean="0">
                <a:solidFill>
                  <a:schemeClr val="bg2"/>
                </a:solidFill>
              </a:rPr>
              <a:t>Pirotton</a:t>
            </a:r>
            <a:endParaRPr lang="en-US" sz="2400" dirty="0" smtClean="0">
              <a:solidFill>
                <a:schemeClr val="bg2"/>
              </a:solidFill>
              <a:latin typeface="Euclid"/>
            </a:endParaRPr>
          </a:p>
          <a:p>
            <a:pPr algn="r"/>
            <a:r>
              <a:rPr lang="en-US" sz="2400" dirty="0" smtClean="0">
                <a:solidFill>
                  <a:srgbClr val="000000"/>
                </a:solidFill>
                <a:latin typeface="Euclid"/>
              </a:rPr>
              <a:t>Hydrology, Applied Hydrodynamics </a:t>
            </a:r>
            <a:endParaRPr lang="en-US" sz="2400" dirty="0" smtClean="0">
              <a:solidFill>
                <a:srgbClr val="000000"/>
              </a:solidFill>
              <a:latin typeface="Euclid"/>
            </a:endParaRPr>
          </a:p>
          <a:p>
            <a:pPr algn="r"/>
            <a:r>
              <a:rPr lang="en-US" sz="2400" dirty="0" smtClean="0">
                <a:solidFill>
                  <a:srgbClr val="000000"/>
                </a:solidFill>
                <a:latin typeface="Euclid"/>
              </a:rPr>
              <a:t>and </a:t>
            </a:r>
            <a:r>
              <a:rPr lang="en-US" sz="2400" dirty="0" smtClean="0">
                <a:solidFill>
                  <a:srgbClr val="000000"/>
                </a:solidFill>
                <a:latin typeface="Euclid"/>
              </a:rPr>
              <a:t>Hydraulic Constructions (HACH)</a:t>
            </a:r>
          </a:p>
          <a:p>
            <a:pPr algn="r"/>
            <a:r>
              <a:rPr lang="en-US" sz="2000" i="1" dirty="0" smtClean="0">
                <a:solidFill>
                  <a:srgbClr val="000000"/>
                </a:solidFill>
                <a:latin typeface="Euclid"/>
              </a:rPr>
              <a:t>Liège,14/11/2011</a:t>
            </a:r>
            <a:endParaRPr lang="en-US" sz="2400" i="1" dirty="0" smtClean="0">
              <a:solidFill>
                <a:srgbClr val="000000"/>
              </a:solidFill>
              <a:latin typeface="Eucli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97409" y="463296"/>
            <a:ext cx="8258204" cy="5791200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4- Example of results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(model A)</a:t>
            </a:r>
          </a:p>
          <a:p>
            <a:pPr>
              <a:buNone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- Velocity results with free weir, Q=10l/s</a:t>
            </a:r>
          </a:p>
          <a:p>
            <a:pPr lvl="1"/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Physical</a:t>
            </a:r>
            <a:r>
              <a:rPr lang="fr-BE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experiments</a:t>
            </a:r>
            <a:r>
              <a:rPr lang="fr-BE" dirty="0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					         </a:t>
            </a:r>
            <a:r>
              <a:rPr lang="fr-BE" dirty="0" err="1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Acomen</a:t>
            </a:r>
            <a:r>
              <a:rPr lang="fr-BE" dirty="0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 2011</a:t>
            </a:r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IMGA0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511040"/>
            <a:ext cx="2743200" cy="171602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6624" y="4523232"/>
            <a:ext cx="3304032" cy="169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116" y="1231392"/>
            <a:ext cx="8165468" cy="320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071" y="4495992"/>
            <a:ext cx="1992962" cy="149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85217" y="475488"/>
            <a:ext cx="8270396" cy="5754624"/>
          </a:xfrm>
        </p:spPr>
        <p:txBody>
          <a:bodyPr/>
          <a:lstStyle/>
          <a:p>
            <a:pPr lvl="1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Pressure field results with free weir</a:t>
            </a:r>
          </a:p>
          <a:p>
            <a:pPr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Physical</a:t>
            </a:r>
            <a:r>
              <a:rPr lang="fr-BE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experiments</a:t>
            </a:r>
            <a:r>
              <a:rPr lang="fr-BE" dirty="0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					         </a:t>
            </a:r>
            <a:r>
              <a:rPr lang="fr-BE" dirty="0" err="1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Acomen</a:t>
            </a:r>
            <a:r>
              <a:rPr lang="fr-BE" dirty="0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 2011</a:t>
            </a:r>
            <a:endParaRPr lang="fr-B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rot="5400000" flipH="1" flipV="1">
            <a:off x="1889760" y="865632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687" y="1097280"/>
            <a:ext cx="8092249" cy="289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6302" y="539877"/>
            <a:ext cx="3139665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046" y="4142934"/>
            <a:ext cx="3816424" cy="212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8380" y="4156666"/>
            <a:ext cx="3792610" cy="211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85217" y="536448"/>
            <a:ext cx="8270396" cy="5693664"/>
          </a:xfrm>
        </p:spPr>
        <p:txBody>
          <a:bodyPr/>
          <a:lstStyle/>
          <a:p>
            <a:pPr lvl="1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Pressure field results with raising gate</a:t>
            </a:r>
          </a:p>
          <a:p>
            <a:pPr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Physical</a:t>
            </a:r>
            <a:r>
              <a:rPr lang="fr-BE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experiments</a:t>
            </a:r>
            <a:r>
              <a:rPr lang="fr-BE" dirty="0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					         </a:t>
            </a:r>
            <a:r>
              <a:rPr lang="fr-BE" dirty="0" err="1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Acomen</a:t>
            </a:r>
            <a:r>
              <a:rPr lang="fr-BE" dirty="0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 2011</a:t>
            </a:r>
            <a:endParaRPr lang="fr-B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" y="3706368"/>
            <a:ext cx="4023360" cy="227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258" y="3706368"/>
            <a:ext cx="4165982" cy="227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" y="985458"/>
            <a:ext cx="8156448" cy="267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6302" y="478917"/>
            <a:ext cx="3139665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85217" y="548640"/>
            <a:ext cx="8270396" cy="5986272"/>
          </a:xfrm>
        </p:spPr>
        <p:txBody>
          <a:bodyPr/>
          <a:lstStyle/>
          <a:p>
            <a:pPr lvl="1">
              <a:buNone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1- Shallow water equations</a:t>
            </a:r>
          </a:p>
          <a:p>
            <a:pPr lvl="1">
              <a:buNone/>
            </a:pPr>
            <a:endParaRPr lang="en-US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Preissmann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slot model: </a:t>
            </a:r>
          </a:p>
          <a:p>
            <a:pPr lvl="1"/>
            <a:endParaRPr lang="en-US" sz="105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3"/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u, v: </a:t>
            </a:r>
            <a:r>
              <a:rPr lang="fr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Velocity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components</a:t>
            </a:r>
          </a:p>
          <a:p>
            <a:pPr lvl="3"/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h: Pressure</a:t>
            </a:r>
          </a:p>
          <a:p>
            <a:pPr lvl="3"/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b: Conduit </a:t>
            </a:r>
            <a:r>
              <a:rPr lang="fr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height</a:t>
            </a:r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3"/>
            <a:r>
              <a:rPr lang="fr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Zb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Zr: </a:t>
            </a:r>
            <a:r>
              <a:rPr lang="fr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Bottom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roof </a:t>
            </a:r>
            <a:r>
              <a:rPr lang="fr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elevations</a:t>
            </a:r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3"/>
            <a:r>
              <a:rPr lang="fr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hb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fr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hr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fr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hJ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Equivalent pressure </a:t>
            </a:r>
            <a:r>
              <a:rPr lang="fr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terms</a:t>
            </a:r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3"/>
            <a:r>
              <a:rPr lang="fr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Jx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fr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Jy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Friction </a:t>
            </a:r>
            <a:r>
              <a:rPr lang="fr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slope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components</a:t>
            </a:r>
          </a:p>
          <a:p>
            <a:pPr lvl="2"/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Numerical </a:t>
            </a:r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modeling</a:t>
            </a:r>
            <a:r>
              <a:rPr lang="fr-BE" dirty="0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					         </a:t>
            </a:r>
            <a:r>
              <a:rPr lang="fr-BE" dirty="0" err="1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Acomen</a:t>
            </a:r>
            <a:r>
              <a:rPr lang="fr-BE" dirty="0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 2011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B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1873" name="Object 4"/>
          <p:cNvGraphicFramePr>
            <a:graphicFrameLocks noChangeAspect="1"/>
          </p:cNvGraphicFramePr>
          <p:nvPr/>
        </p:nvGraphicFramePr>
        <p:xfrm>
          <a:off x="1154430" y="1832674"/>
          <a:ext cx="2232025" cy="777875"/>
        </p:xfrm>
        <a:graphic>
          <a:graphicData uri="http://schemas.openxmlformats.org/presentationml/2006/ole">
            <p:oleObj spid="_x0000_s1028" name="Equation" r:id="rId3" imgW="1206360" imgH="419040" progId="">
              <p:embed/>
            </p:oleObj>
          </a:graphicData>
        </a:graphic>
      </p:graphicFrame>
      <p:graphicFrame>
        <p:nvGraphicFramePr>
          <p:cNvPr id="2" name="Object 17"/>
          <p:cNvGraphicFramePr>
            <a:graphicFrameLocks noChangeAspect="1"/>
          </p:cNvGraphicFramePr>
          <p:nvPr/>
        </p:nvGraphicFramePr>
        <p:xfrm>
          <a:off x="619951" y="2950464"/>
          <a:ext cx="6843712" cy="792163"/>
        </p:xfrm>
        <a:graphic>
          <a:graphicData uri="http://schemas.openxmlformats.org/presentationml/2006/ole">
            <p:oleObj spid="_x0000_s1029" name="Equation" r:id="rId4" imgW="3860640" imgH="444240" progId="">
              <p:embed/>
            </p:oleObj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656527" y="3824542"/>
          <a:ext cx="6845300" cy="795337"/>
        </p:xfrm>
        <a:graphic>
          <a:graphicData uri="http://schemas.openxmlformats.org/presentationml/2006/ole">
            <p:oleObj spid="_x0000_s1030" name="Equation" r:id="rId5" imgW="3848040" imgH="444240" progId="">
              <p:embed/>
            </p:oleObj>
          </a:graphicData>
        </a:graphic>
      </p:graphicFrame>
      <p:sp>
        <p:nvSpPr>
          <p:cNvPr id="11" name="Right Brace 10"/>
          <p:cNvSpPr/>
          <p:nvPr/>
        </p:nvSpPr>
        <p:spPr bwMode="auto">
          <a:xfrm>
            <a:off x="7498080" y="3243072"/>
            <a:ext cx="158496" cy="1011936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Espace réservé du texte 8"/>
          <p:cNvSpPr txBox="1">
            <a:spLocks/>
          </p:cNvSpPr>
          <p:nvPr/>
        </p:nvSpPr>
        <p:spPr>
          <a:xfrm>
            <a:off x="7577329" y="3346704"/>
            <a:ext cx="1566671" cy="82296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BE" sz="2200" dirty="0" err="1" smtClean="0">
                <a:solidFill>
                  <a:srgbClr val="000000"/>
                </a:solidFill>
              </a:rPr>
              <a:t>Momentum</a:t>
            </a:r>
            <a:endParaRPr lang="fr-BE" sz="2200" dirty="0" smtClean="0">
              <a:solidFill>
                <a:srgbClr val="00000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fr-BE" sz="2200" dirty="0" err="1" smtClean="0">
                <a:solidFill>
                  <a:srgbClr val="000000"/>
                </a:solidFill>
              </a:rPr>
              <a:t>equations</a:t>
            </a:r>
            <a:endParaRPr lang="fr-BE" sz="2200" dirty="0" smtClean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fr-BE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Espace réservé du texte 8"/>
          <p:cNvSpPr txBox="1">
            <a:spLocks/>
          </p:cNvSpPr>
          <p:nvPr/>
        </p:nvSpPr>
        <p:spPr>
          <a:xfrm>
            <a:off x="3486913" y="1792224"/>
            <a:ext cx="1566671" cy="82296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BE" sz="2200" dirty="0" err="1" smtClean="0">
                <a:solidFill>
                  <a:srgbClr val="000000"/>
                </a:solidFill>
              </a:rPr>
              <a:t>Continuity</a:t>
            </a:r>
            <a:endParaRPr lang="fr-BE" sz="2200" dirty="0" smtClean="0">
              <a:solidFill>
                <a:srgbClr val="00000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fr-BE" sz="2200" dirty="0" err="1" smtClean="0">
                <a:solidFill>
                  <a:srgbClr val="000000"/>
                </a:solidFill>
              </a:rPr>
              <a:t>equation</a:t>
            </a:r>
            <a:endParaRPr lang="fr-BE" sz="2200" dirty="0" smtClean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fr-BE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2779" y="689293"/>
            <a:ext cx="3544887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85217" y="536448"/>
            <a:ext cx="8270396" cy="5876544"/>
          </a:xfrm>
        </p:spPr>
        <p:txBody>
          <a:bodyPr/>
          <a:lstStyle/>
          <a:p>
            <a:pPr marL="144000" lvl="0" indent="-108000">
              <a:spcBef>
                <a:spcPct val="0"/>
              </a:spcBef>
              <a:buNone/>
              <a:defRPr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WOLF applicability 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44000" lvl="0" indent="-108000">
              <a:spcBef>
                <a:spcPct val="0"/>
              </a:spcBef>
              <a:buNone/>
              <a:defRPr/>
            </a:pPr>
            <a:endParaRPr lang="en-ID" dirty="0" smtClean="0">
              <a:latin typeface="Calibri" pitchFamily="34" charset="0"/>
              <a:sym typeface="Wingdings" pitchFamily="2" charset="2"/>
            </a:endParaRPr>
          </a:p>
          <a:p>
            <a:pPr marL="144000" lvl="0" indent="-1080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ID" dirty="0" smtClean="0">
                <a:latin typeface="Calibri" pitchFamily="34" charset="0"/>
                <a:sym typeface="Wingdings" pitchFamily="2" charset="2"/>
              </a:rPr>
              <a:t> Finite volume </a:t>
            </a:r>
            <a:r>
              <a:rPr lang="en-ID" dirty="0" err="1" smtClean="0">
                <a:latin typeface="Calibri" pitchFamily="34" charset="0"/>
                <a:sym typeface="Wingdings" pitchFamily="2" charset="2"/>
              </a:rPr>
              <a:t>discretization</a:t>
            </a:r>
            <a:r>
              <a:rPr lang="en-ID" dirty="0" smtClean="0">
                <a:latin typeface="Calibri" pitchFamily="34" charset="0"/>
                <a:sym typeface="Wingdings" pitchFamily="2" charset="2"/>
              </a:rPr>
              <a:t>, with multiple blocks using constant space step (accuracy and computation time)</a:t>
            </a:r>
          </a:p>
          <a:p>
            <a:pPr marL="144000" lvl="0" indent="-108000">
              <a:spcBef>
                <a:spcPct val="0"/>
              </a:spcBef>
              <a:buNone/>
              <a:defRPr/>
            </a:pPr>
            <a:endParaRPr lang="en-ID" dirty="0" smtClean="0">
              <a:latin typeface="Calibri" pitchFamily="34" charset="0"/>
              <a:sym typeface="Wingdings" pitchFamily="2" charset="2"/>
            </a:endParaRPr>
          </a:p>
          <a:p>
            <a:pPr marL="144000" lvl="0" indent="-1080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ID" dirty="0" smtClean="0">
                <a:latin typeface="Calibri" pitchFamily="34" charset="0"/>
                <a:sym typeface="Wingdings" pitchFamily="2" charset="2"/>
              </a:rPr>
              <a:t> Original FVS (WOLF – HACH), </a:t>
            </a:r>
            <a:r>
              <a:rPr lang="en-ID" dirty="0" err="1" smtClean="0">
                <a:latin typeface="Calibri" pitchFamily="34" charset="0"/>
                <a:sym typeface="Wingdings" pitchFamily="2" charset="2"/>
              </a:rPr>
              <a:t>upwinding</a:t>
            </a:r>
            <a:r>
              <a:rPr lang="en-ID" dirty="0" smtClean="0">
                <a:latin typeface="Calibri" pitchFamily="34" charset="0"/>
                <a:sym typeface="Wingdings" pitchFamily="2" charset="2"/>
              </a:rPr>
              <a:t> regarding the flow velocity (momentum upstream, pressure terms downstream)</a:t>
            </a:r>
          </a:p>
          <a:p>
            <a:pPr marL="144000" lvl="0" indent="-108000">
              <a:spcBef>
                <a:spcPct val="0"/>
              </a:spcBef>
              <a:buNone/>
              <a:defRPr/>
            </a:pPr>
            <a:endParaRPr lang="en-ID" dirty="0" smtClean="0">
              <a:latin typeface="Calibri" pitchFamily="34" charset="0"/>
              <a:sym typeface="Wingdings" pitchFamily="2" charset="2"/>
            </a:endParaRPr>
          </a:p>
          <a:p>
            <a:pPr marL="144000" lvl="0" indent="-1080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ID" dirty="0" smtClean="0">
                <a:latin typeface="Calibri" pitchFamily="34" charset="0"/>
                <a:sym typeface="Wingdings" pitchFamily="2" charset="2"/>
              </a:rPr>
              <a:t> Bottom slope term </a:t>
            </a:r>
            <a:r>
              <a:rPr lang="en-ID" dirty="0" err="1" smtClean="0">
                <a:latin typeface="Calibri" pitchFamily="34" charset="0"/>
                <a:sym typeface="Wingdings" pitchFamily="2" charset="2"/>
              </a:rPr>
              <a:t>discretized</a:t>
            </a:r>
            <a:r>
              <a:rPr lang="en-ID" dirty="0" smtClean="0">
                <a:latin typeface="Calibri" pitchFamily="34" charset="0"/>
                <a:sym typeface="Wingdings" pitchFamily="2" charset="2"/>
              </a:rPr>
              <a:t> in agreement with the FVS (water at rest)</a:t>
            </a:r>
          </a:p>
          <a:p>
            <a:pPr marL="144000" lvl="0" indent="-10800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ID" dirty="0" smtClean="0">
              <a:latin typeface="Calibri" pitchFamily="34" charset="0"/>
              <a:sym typeface="Wingdings" pitchFamily="2" charset="2"/>
            </a:endParaRPr>
          </a:p>
          <a:p>
            <a:pPr marL="144000" lvl="0" indent="-1080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ID" dirty="0" smtClean="0">
                <a:latin typeface="Calibri" pitchFamily="34" charset="0"/>
                <a:sym typeface="Wingdings" pitchFamily="2" charset="2"/>
              </a:rPr>
              <a:t> Bottom friction with Manning’s formula</a:t>
            </a:r>
          </a:p>
          <a:p>
            <a:pPr marL="144000" lvl="0" indent="-10800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ID" dirty="0" smtClean="0">
              <a:latin typeface="Calibri" pitchFamily="34" charset="0"/>
              <a:sym typeface="Wingdings" pitchFamily="2" charset="2"/>
            </a:endParaRPr>
          </a:p>
          <a:p>
            <a:pPr marL="144000" lvl="0" indent="-1080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ID" dirty="0" smtClean="0">
                <a:latin typeface="Calibri" pitchFamily="34" charset="0"/>
                <a:sym typeface="Wingdings" pitchFamily="2" charset="2"/>
              </a:rPr>
              <a:t>Explicit RK time integration scheme with CFL number condition</a:t>
            </a: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Numerical modeling</a:t>
            </a:r>
            <a:r>
              <a:rPr lang="fr-BE" dirty="0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					         </a:t>
            </a:r>
            <a:r>
              <a:rPr lang="fr-BE" dirty="0" err="1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Acomen</a:t>
            </a:r>
            <a:r>
              <a:rPr lang="fr-BE" dirty="0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 2011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B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85217" y="536448"/>
            <a:ext cx="8270396" cy="5693664"/>
          </a:xfrm>
        </p:spPr>
        <p:txBody>
          <a:bodyPr/>
          <a:lstStyle/>
          <a:p>
            <a:pPr lvl="1"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2- Example of results (model A)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Velocity field results with free weir, Q=10l/s</a:t>
            </a: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Velocity field results with raising gate, Q=30l/s</a:t>
            </a: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sz="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Tx/>
              <a:buChar char="-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Pressure field results with free weir, Q=10l/s</a:t>
            </a:r>
          </a:p>
          <a:p>
            <a:pPr lvl="1">
              <a:buFontTx/>
              <a:buChar char="-"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Tx/>
              <a:buChar char="-"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Tx/>
              <a:buChar char="-"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Tx/>
              <a:buChar char="-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Pressure field results with raising gate, Q=30l/s</a:t>
            </a:r>
          </a:p>
          <a:p>
            <a:pPr lvl="1">
              <a:buFontTx/>
              <a:buChar char="-"/>
            </a:pPr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Numerical modeling</a:t>
            </a:r>
            <a:r>
              <a:rPr lang="fr-BE" dirty="0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					         </a:t>
            </a:r>
            <a:r>
              <a:rPr lang="fr-BE" dirty="0" err="1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Acomen</a:t>
            </a:r>
            <a:r>
              <a:rPr lang="fr-BE" dirty="0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 2011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B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452" y="1540613"/>
            <a:ext cx="8072299" cy="7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062" y="2848417"/>
            <a:ext cx="8124368" cy="79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479" y="4203516"/>
            <a:ext cx="8075188" cy="78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3802" y="5508772"/>
            <a:ext cx="7985272" cy="84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463296" y="792480"/>
            <a:ext cx="8497824" cy="5218176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Study aims at studying 2D mixed flows using</a:t>
            </a:r>
          </a:p>
          <a:p>
            <a:pPr lvl="1"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Experimental modeling</a:t>
            </a:r>
          </a:p>
          <a:p>
            <a:pPr lvl="1"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Numerical modeling</a:t>
            </a:r>
          </a:p>
          <a:p>
            <a:pPr lvl="1"/>
            <a:endParaRPr lang="en-US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Choice of 3 configurations, tested with a wide range of steady discharges</a:t>
            </a:r>
          </a:p>
          <a:p>
            <a:pPr>
              <a:buNone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Results for comparison: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Velocity and pressure distribution in two directions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Mixed flows visualization in detail</a:t>
            </a:r>
          </a:p>
          <a:p>
            <a:pPr lvl="1"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Comparisons </a:t>
            </a:r>
            <a:r>
              <a:rPr lang="en-US" sz="2000" smtClean="0">
                <a:latin typeface="Tahoma" pitchFamily="34" charset="0"/>
                <a:ea typeface="Tahoma" pitchFamily="34" charset="0"/>
                <a:cs typeface="Tahoma" pitchFamily="34" charset="0"/>
              </a:rPr>
              <a:t>under progress… 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None/>
            </a:pPr>
            <a:endParaRPr lang="en-US" sz="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None/>
            </a:pPr>
            <a:endParaRPr lang="en-US" sz="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Perspectives: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Perform unsteady modeling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Consider the effect of air entrainment</a:t>
            </a:r>
          </a:p>
          <a:p>
            <a:pPr lvl="2">
              <a:buNone/>
            </a:pP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None/>
            </a:pPr>
            <a:endParaRPr lang="en-US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lvl="1"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43840" y="0"/>
            <a:ext cx="8753856" cy="457200"/>
          </a:xfrm>
        </p:spPr>
        <p:txBody>
          <a:bodyPr/>
          <a:lstStyle/>
          <a:p>
            <a:r>
              <a:rPr lang="fr-BE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Conclusions		 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    </a:t>
            </a:r>
            <a:r>
              <a:rPr lang="fr-BE" dirty="0" err="1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Acomen</a:t>
            </a:r>
            <a:r>
              <a:rPr lang="fr-BE" dirty="0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 2011</a:t>
            </a:r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463296" y="2182368"/>
            <a:ext cx="8497824" cy="1694688"/>
          </a:xfrm>
        </p:spPr>
        <p:txBody>
          <a:bodyPr/>
          <a:lstStyle/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ctr">
              <a:buNone/>
            </a:pP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Thanks For Your Attention!</a:t>
            </a:r>
          </a:p>
          <a:p>
            <a:pPr lvl="1"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lvl="1"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43840" y="0"/>
            <a:ext cx="8608060" cy="457200"/>
          </a:xfrm>
        </p:spPr>
        <p:txBody>
          <a:bodyPr/>
          <a:lstStyle/>
          <a:p>
            <a:r>
              <a:rPr lang="fr-BE" dirty="0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							      </a:t>
            </a:r>
            <a:r>
              <a:rPr lang="fr-BE" dirty="0" err="1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Acomen</a:t>
            </a:r>
            <a:r>
              <a:rPr lang="fr-BE" dirty="0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 2011</a:t>
            </a:r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1109471" y="1007764"/>
            <a:ext cx="7746141" cy="3771500"/>
          </a:xfrm>
        </p:spPr>
        <p:txBody>
          <a:bodyPr/>
          <a:lstStyle/>
          <a:p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Introduction</a:t>
            </a:r>
          </a:p>
          <a:p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Methodology</a:t>
            </a:r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Physical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experiment</a:t>
            </a:r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Numerical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modeling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Conclusions</a:t>
            </a:r>
          </a:p>
          <a:p>
            <a:endParaRPr lang="fr-BE" dirty="0" smtClean="0"/>
          </a:p>
          <a:p>
            <a:pPr>
              <a:buNone/>
            </a:pPr>
            <a:endParaRPr lang="fr-BE" dirty="0" smtClean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0" y="0"/>
            <a:ext cx="8985504" cy="457200"/>
          </a:xfrm>
        </p:spPr>
        <p:txBody>
          <a:bodyPr/>
          <a:lstStyle/>
          <a:p>
            <a:r>
              <a:rPr lang="fr-BE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Outline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                   </a:t>
            </a:r>
            <a:r>
              <a:rPr lang="fr-BE" dirty="0" err="1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Acomen</a:t>
            </a:r>
            <a:r>
              <a:rPr lang="fr-BE" dirty="0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 2011</a:t>
            </a:r>
            <a:endParaRPr lang="fr-BE" dirty="0">
              <a:latin typeface="Imprint MT Shadow" pitchFamily="82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626013" y="837076"/>
            <a:ext cx="8229600" cy="5795372"/>
          </a:xfrm>
        </p:spPr>
        <p:txBody>
          <a:bodyPr/>
          <a:lstStyle/>
          <a:p>
            <a:r>
              <a:rPr lang="fr-B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Mixed </a:t>
            </a:r>
            <a:r>
              <a:rPr lang="fr-BE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flows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dirty="0" smtClean="0"/>
              <a:t>are known as the simultaneous occurrence of free-surface and pressurized flows. </a:t>
            </a:r>
          </a:p>
          <a:p>
            <a:pPr lvl="1"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1- Water supply systems		 2- Sewer systems</a:t>
            </a:r>
          </a:p>
          <a:p>
            <a:pPr lvl="1"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3- Storm water systems		4- Hydroelectric systems</a:t>
            </a:r>
          </a:p>
          <a:p>
            <a:pPr lvl="1"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and so on.</a:t>
            </a:r>
          </a:p>
          <a:p>
            <a:pPr lvl="8"/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Introduction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						       </a:t>
            </a:r>
            <a:r>
              <a:rPr lang="fr-BE" dirty="0" err="1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Acomen</a:t>
            </a:r>
            <a:r>
              <a:rPr lang="fr-BE" dirty="0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 2011</a:t>
            </a:r>
            <a:endParaRPr lang="fr-B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nuoc_sach2052011-250x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0432" y="1925573"/>
            <a:ext cx="3364992" cy="1927099"/>
          </a:xfrm>
          <a:prstGeom prst="rect">
            <a:avLst/>
          </a:prstGeom>
        </p:spPr>
      </p:pic>
      <p:pic>
        <p:nvPicPr>
          <p:cNvPr id="16" name="Picture 15" descr="1318496882-ngap-lut1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4816" y="4326635"/>
            <a:ext cx="3340607" cy="1818133"/>
          </a:xfrm>
          <a:prstGeom prst="rect">
            <a:avLst/>
          </a:prstGeom>
        </p:spPr>
      </p:pic>
      <p:pic>
        <p:nvPicPr>
          <p:cNvPr id="17" name="Picture 16" descr="mdlmn12499677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1950" y="4313683"/>
            <a:ext cx="3048000" cy="1843278"/>
          </a:xfrm>
          <a:prstGeom prst="rect">
            <a:avLst/>
          </a:prstGeom>
        </p:spPr>
      </p:pic>
      <p:pic>
        <p:nvPicPr>
          <p:cNvPr id="18" name="Picture 17" descr="11208925-hothienquang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8574" y="1954911"/>
            <a:ext cx="3053906" cy="1865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12065" y="2304288"/>
            <a:ext cx="4584191" cy="3742944"/>
          </a:xfrm>
        </p:spPr>
        <p:txBody>
          <a:bodyPr/>
          <a:lstStyle/>
          <a:p>
            <a:pPr lvl="1" algn="just">
              <a:buNone/>
            </a:pPr>
            <a:endParaRPr lang="en-US" sz="105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B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But mixed </a:t>
            </a:r>
            <a:r>
              <a:rPr lang="fr-BE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flows</a:t>
            </a:r>
            <a:r>
              <a:rPr lang="fr-B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BE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present</a:t>
            </a:r>
            <a:r>
              <a:rPr lang="fr-B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BE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often</a:t>
            </a:r>
            <a:r>
              <a:rPr lang="fr-B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2D </a:t>
            </a:r>
            <a:r>
              <a:rPr lang="fr-BE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characteristics</a:t>
            </a:r>
            <a:endParaRPr lang="fr-BE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fr-BE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	</a:t>
            </a:r>
          </a:p>
          <a:p>
            <a:pPr>
              <a:buNone/>
            </a:pPr>
            <a:endParaRPr lang="fr-BE" sz="2000" dirty="0" smtClean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>
              <a:buNone/>
            </a:pPr>
            <a:r>
              <a:rPr lang="fr-BE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r>
              <a:rPr lang="fr-B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xperimental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numerical investigation of 2D mixed flows</a:t>
            </a:r>
          </a:p>
          <a:p>
            <a:pPr>
              <a:buNone/>
            </a:pPr>
            <a:endParaRPr lang="en-US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0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1st step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- simple configurations</a:t>
            </a:r>
          </a:p>
          <a:p>
            <a:pPr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      - steady flow</a:t>
            </a:r>
          </a:p>
          <a:p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/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Introduction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						       </a:t>
            </a:r>
            <a:r>
              <a:rPr lang="fr-BE" dirty="0" err="1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Acomen</a:t>
            </a:r>
            <a:r>
              <a:rPr lang="fr-BE" dirty="0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 2011</a:t>
            </a:r>
            <a:endParaRPr lang="fr-B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Espace réservé du texte 8"/>
          <p:cNvSpPr txBox="1">
            <a:spLocks/>
          </p:cNvSpPr>
          <p:nvPr/>
        </p:nvSpPr>
        <p:spPr>
          <a:xfrm>
            <a:off x="457200" y="538372"/>
            <a:ext cx="6248400" cy="182687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Mixed </a:t>
            </a:r>
            <a:r>
              <a:rPr kumimoji="0" lang="fr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flows</a:t>
            </a:r>
            <a:r>
              <a:rPr kumimoji="0" lang="fr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 have been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investigated mainly for 1D configurations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Wiggert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(1972),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Cardle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et al. (1989),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Gómez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Achiaga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(2001),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Vasconcelos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and Wright (2005),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Erpicum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et al. (2008), Kerger et al. (2008), Wright et al. (2008), etc.)</a:t>
            </a:r>
            <a:endParaRPr kumimoji="0" lang="fr-BE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3403" y="444819"/>
            <a:ext cx="2152650" cy="223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116081661_badd1e1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5441" y="3037332"/>
            <a:ext cx="3630868" cy="2412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646177" y="438912"/>
            <a:ext cx="8209436" cy="6132576"/>
          </a:xfrm>
        </p:spPr>
        <p:txBody>
          <a:bodyPr/>
          <a:lstStyle/>
          <a:p>
            <a:endParaRPr lang="fr-BE" sz="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2D </a:t>
            </a:r>
            <a:r>
              <a:rPr lang="fr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rectangular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cross-section </a:t>
            </a:r>
            <a:r>
              <a:rPr lang="fr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channels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connected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by a conduit</a:t>
            </a:r>
          </a:p>
          <a:p>
            <a:pPr lvl="1">
              <a:buFont typeface="Wingdings" pitchFamily="2" charset="2"/>
              <a:buChar char="Ø"/>
            </a:pPr>
            <a:r>
              <a:rPr lang="fr-BE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Three</a:t>
            </a:r>
            <a:r>
              <a:rPr lang="fr-B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BE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geometries</a:t>
            </a:r>
            <a:r>
              <a:rPr lang="fr-B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1"/>
            <a:endParaRPr lang="fr-BE" sz="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A:</a:t>
            </a:r>
            <a:r>
              <a:rPr lang="fr-BE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Uniform </a:t>
            </a:r>
            <a:r>
              <a:rPr lang="fr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rectangular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cross-section conduit</a:t>
            </a:r>
          </a:p>
          <a:p>
            <a:pPr>
              <a:buNone/>
            </a:pPr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fr-BE" sz="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fr-BE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B: Convergent </a:t>
            </a:r>
            <a:r>
              <a:rPr lang="fr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rectangular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cross-section conduit</a:t>
            </a:r>
          </a:p>
          <a:p>
            <a:pPr lvl="1"/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fr-BE" sz="105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/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/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/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C: </a:t>
            </a:r>
            <a:r>
              <a:rPr lang="fr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Parallel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 </a:t>
            </a:r>
            <a:r>
              <a:rPr lang="fr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uniform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rectangular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cross-section pressure conduit and an </a:t>
            </a:r>
            <a:r>
              <a:rPr lang="fr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uniform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rectangular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cross-section free surface </a:t>
            </a:r>
            <a:r>
              <a:rPr lang="fr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channel</a:t>
            </a: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1" algn="just">
              <a:buNone/>
            </a:pPr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Methodology</a:t>
            </a:r>
            <a:r>
              <a:rPr lang="fr-BE" dirty="0" smtClean="0">
                <a:solidFill>
                  <a:srgbClr val="0070C0"/>
                </a:solidFill>
                <a:latin typeface="Imprint MT Shadow" pitchFamily="82" charset="0"/>
                <a:ea typeface="Tahoma" pitchFamily="34" charset="0"/>
                <a:cs typeface="Tahoma" pitchFamily="34" charset="0"/>
              </a:rPr>
              <a:t> </a:t>
            </a:r>
            <a:r>
              <a:rPr lang="fr-BE" dirty="0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						         Acomen 2011</a:t>
            </a:r>
            <a:endParaRPr lang="fr-B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385" y="1714756"/>
            <a:ext cx="4311903" cy="98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607" y="3161730"/>
            <a:ext cx="4374641" cy="99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9274" y="4970399"/>
            <a:ext cx="4546854" cy="103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1116" y="1692403"/>
            <a:ext cx="2811780" cy="96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8735" y="3099816"/>
            <a:ext cx="2816353" cy="87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0779" y="4890977"/>
            <a:ext cx="2184102" cy="154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646177" y="438912"/>
            <a:ext cx="8209436" cy="6132576"/>
          </a:xfrm>
        </p:spPr>
        <p:txBody>
          <a:bodyPr/>
          <a:lstStyle/>
          <a:p>
            <a:endParaRPr lang="fr-BE" sz="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fr-BE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fr-BE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fr-BE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fr-BE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fr-BE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fr-BE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fr-BE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fr-BE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fr-BE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None/>
            </a:pPr>
            <a:endParaRPr lang="fr-BE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fr-BE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fr-BE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fr-BE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None/>
            </a:pPr>
            <a:endParaRPr lang="fr-BE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fr-BE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fr-BE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fr-BE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fr-BE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fr-BE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fr-BE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Methodology</a:t>
            </a:r>
            <a:r>
              <a:rPr lang="fr-BE" dirty="0" smtClean="0">
                <a:solidFill>
                  <a:srgbClr val="0070C0"/>
                </a:solidFill>
                <a:latin typeface="Imprint MT Shadow" pitchFamily="82" charset="0"/>
                <a:ea typeface="Tahoma" pitchFamily="34" charset="0"/>
                <a:cs typeface="Tahoma" pitchFamily="34" charset="0"/>
              </a:rPr>
              <a:t> </a:t>
            </a:r>
            <a:r>
              <a:rPr lang="fr-BE" dirty="0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						         Acomen 2011</a:t>
            </a:r>
            <a:endParaRPr lang="fr-B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340608" y="682752"/>
            <a:ext cx="2487168" cy="707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Geometries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719072" y="1694688"/>
            <a:ext cx="152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Model A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834384" y="1700784"/>
            <a:ext cx="1517904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Model 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821680" y="1712976"/>
            <a:ext cx="1517904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Model C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066544" y="2883408"/>
            <a:ext cx="1993392" cy="8473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bg2"/>
                </a:solidFill>
              </a:rPr>
              <a:t>Experiment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bg2"/>
                </a:solidFill>
              </a:rPr>
              <a:t>  modeling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133344" y="4096512"/>
            <a:ext cx="2645664" cy="963168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bg2"/>
                </a:solidFill>
              </a:rPr>
              <a:t>Q=[5-45(l/s)]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(8-10)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tests/model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876800" y="2901696"/>
            <a:ext cx="1993392" cy="8473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bg2"/>
                </a:solidFill>
              </a:rPr>
              <a:t>Numerical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bg2"/>
                </a:solidFill>
              </a:rPr>
              <a:t>  modeling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 bwMode="auto">
          <a:xfrm rot="5400000">
            <a:off x="3380232" y="490728"/>
            <a:ext cx="304800" cy="21031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5" idx="2"/>
            <a:endCxn id="11" idx="0"/>
          </p:cNvCxnSpPr>
          <p:nvPr/>
        </p:nvCxnSpPr>
        <p:spPr bwMode="auto">
          <a:xfrm rot="16200000" flipH="1">
            <a:off x="4433316" y="1540764"/>
            <a:ext cx="310896" cy="9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5" idx="2"/>
            <a:endCxn id="12" idx="0"/>
          </p:cNvCxnSpPr>
          <p:nvPr/>
        </p:nvCxnSpPr>
        <p:spPr bwMode="auto">
          <a:xfrm rot="16200000" flipH="1">
            <a:off x="5420868" y="553212"/>
            <a:ext cx="323088" cy="19964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2474976" y="2633472"/>
            <a:ext cx="41574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Arrow Connector 37"/>
          <p:cNvCxnSpPr>
            <a:stCxn id="10" idx="2"/>
          </p:cNvCxnSpPr>
          <p:nvPr/>
        </p:nvCxnSpPr>
        <p:spPr bwMode="auto">
          <a:xfrm rot="5400000">
            <a:off x="2307336" y="2471928"/>
            <a:ext cx="341376" cy="6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5400000">
            <a:off x="4447032" y="2478024"/>
            <a:ext cx="341376" cy="6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6446520" y="2478024"/>
            <a:ext cx="341376" cy="6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endCxn id="13" idx="0"/>
          </p:cNvCxnSpPr>
          <p:nvPr/>
        </p:nvCxnSpPr>
        <p:spPr bwMode="auto">
          <a:xfrm rot="5400000">
            <a:off x="2942844" y="2753868"/>
            <a:ext cx="249936" cy="9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rot="5400000">
            <a:off x="5692140" y="2759964"/>
            <a:ext cx="249936" cy="9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17" idx="2"/>
            <a:endCxn id="16" idx="0"/>
          </p:cNvCxnSpPr>
          <p:nvPr/>
        </p:nvCxnSpPr>
        <p:spPr bwMode="auto">
          <a:xfrm rot="5400000">
            <a:off x="4991100" y="3214116"/>
            <a:ext cx="347472" cy="14173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2"/>
            <a:endCxn id="16" idx="0"/>
          </p:cNvCxnSpPr>
          <p:nvPr/>
        </p:nvCxnSpPr>
        <p:spPr bwMode="auto">
          <a:xfrm rot="16200000" flipH="1">
            <a:off x="3576828" y="3217164"/>
            <a:ext cx="365760" cy="13929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Rectangle 57"/>
          <p:cNvSpPr/>
          <p:nvPr/>
        </p:nvSpPr>
        <p:spPr bwMode="auto">
          <a:xfrm>
            <a:off x="3041904" y="5394960"/>
            <a:ext cx="2859024" cy="908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bg2"/>
                </a:solidFill>
              </a:rPr>
              <a:t>Comparison of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bg2"/>
                </a:solidFill>
              </a:rPr>
              <a:t>flow characteristics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Down Arrow 27"/>
          <p:cNvSpPr/>
          <p:nvPr/>
        </p:nvSpPr>
        <p:spPr bwMode="auto">
          <a:xfrm>
            <a:off x="4343400" y="5054600"/>
            <a:ext cx="254000" cy="355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438912" y="499872"/>
            <a:ext cx="8534400" cy="5681472"/>
          </a:xfrm>
        </p:spPr>
        <p:txBody>
          <a:bodyPr/>
          <a:lstStyle/>
          <a:p>
            <a:pPr lvl="4"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             1- Experiment facility:  </a:t>
            </a:r>
          </a:p>
          <a:p>
            <a:pPr lvl="4"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two 4.2 m long channel reaches made</a:t>
            </a:r>
          </a:p>
          <a:p>
            <a:pPr lvl="4"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   of clear glass</a:t>
            </a:r>
          </a:p>
          <a:p>
            <a:pPr lvl="4"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- a 2 m long closed conduit made of </a:t>
            </a:r>
          </a:p>
          <a:p>
            <a:pPr lvl="4"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  exterior type plywood</a:t>
            </a:r>
          </a:p>
          <a:p>
            <a:pPr lvl="4"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- an upstream tank and  a collection box</a:t>
            </a:r>
          </a:p>
          <a:p>
            <a:pPr lvl="4"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- a gate made of thin steel plate	</a:t>
            </a:r>
          </a:p>
          <a:p>
            <a:pPr lvl="4"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- pumping and piping system, etc.</a:t>
            </a:r>
          </a:p>
          <a:p>
            <a:pPr lvl="4"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4"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  			        		 </a:t>
            </a:r>
          </a:p>
          <a:p>
            <a:pPr lvl="1" algn="just">
              <a:buNone/>
            </a:pPr>
            <a:endParaRPr lang="en-US" dirty="0" smtClean="0"/>
          </a:p>
          <a:p>
            <a:pPr lvl="1" algn="just">
              <a:buNone/>
            </a:pPr>
            <a:endParaRPr lang="en-US" dirty="0" smtClean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Physical</a:t>
            </a:r>
            <a:r>
              <a:rPr lang="fr-BE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experiments</a:t>
            </a:r>
            <a:r>
              <a:rPr lang="fr-BE" dirty="0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					         Acomen 2011</a:t>
            </a:r>
            <a:endParaRPr lang="fr-B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DSC02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7632" y="3364992"/>
            <a:ext cx="3111910" cy="201168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2481580" y="2612644"/>
            <a:ext cx="865632" cy="402336"/>
          </a:xfrm>
          <a:prstGeom prst="roundRect">
            <a:avLst/>
          </a:prstGeom>
          <a:noFill/>
          <a:ln>
            <a:solidFill>
              <a:srgbClr val="0000CC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" name="Elbow Connector 21"/>
          <p:cNvCxnSpPr/>
          <p:nvPr/>
        </p:nvCxnSpPr>
        <p:spPr bwMode="auto">
          <a:xfrm>
            <a:off x="3364992" y="2865120"/>
            <a:ext cx="2487168" cy="174345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609344" y="5103368"/>
          <a:ext cx="69616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816"/>
                <a:gridCol w="34808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bg2"/>
                          </a:solidFill>
                          <a:latin typeface="Euclid" pitchFamily="18" charset="0"/>
                          <a:ea typeface="+mn-ea"/>
                          <a:cs typeface="+mn-cs"/>
                        </a:rPr>
                        <a:t>a) Sketch of physical model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bg2"/>
                          </a:solidFill>
                          <a:latin typeface="Euclid" pitchFamily="18" charset="0"/>
                          <a:ea typeface="+mn-ea"/>
                          <a:cs typeface="+mn-cs"/>
                        </a:rPr>
                        <a:t>b) Picture of physical model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551" y="597408"/>
            <a:ext cx="4605401" cy="449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487681" y="548640"/>
            <a:ext cx="8367932" cy="4706112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2- Water alimentation and boundary condition</a:t>
            </a:r>
          </a:p>
          <a:p>
            <a:pPr lvl="1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Water alimentation system:</a:t>
            </a: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sz="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sz="105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Boundary condition:</a:t>
            </a:r>
          </a:p>
          <a:p>
            <a:pPr lvl="2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Upstream boundary condition is the discharge into the model</a:t>
            </a:r>
          </a:p>
          <a:p>
            <a:pPr lvl="2">
              <a:buNone/>
            </a:pPr>
            <a:endParaRPr lang="en-US" sz="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Downstream boundary condition is a gate (used as an free-weir or a raising one)</a:t>
            </a:r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None/>
            </a:pPr>
            <a:r>
              <a:rPr lang="fr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</a:t>
            </a:r>
          </a:p>
          <a:p>
            <a:pPr>
              <a:buNone/>
            </a:pPr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Physical</a:t>
            </a:r>
            <a:r>
              <a:rPr lang="fr-BE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experiments</a:t>
            </a:r>
            <a:r>
              <a:rPr lang="fr-BE" dirty="0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					         </a:t>
            </a:r>
            <a:r>
              <a:rPr lang="fr-BE" dirty="0" err="1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Acomen</a:t>
            </a:r>
            <a:r>
              <a:rPr lang="fr-BE" dirty="0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 2011</a:t>
            </a:r>
            <a:endParaRPr lang="fr-B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522" y="1485837"/>
            <a:ext cx="7508494" cy="183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499873" y="487680"/>
            <a:ext cx="8424671" cy="5323034"/>
          </a:xfrm>
        </p:spPr>
        <p:txBody>
          <a:bodyPr/>
          <a:lstStyle/>
          <a:p>
            <a:pPr algn="just"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3- Measurement devices: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endParaRPr lang="en-US" sz="105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Using an electro magnetic (EM) probe to measure the velocity (fig a); </a:t>
            </a:r>
          </a:p>
          <a:p>
            <a:pPr>
              <a:buNone/>
            </a:pPr>
            <a:endParaRPr lang="fr-BE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BE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Using</a:t>
            </a:r>
            <a:r>
              <a:rPr lang="fr-BE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8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ultrasound sensors to determine the water level (fig b); </a:t>
            </a:r>
          </a:p>
          <a:p>
            <a:endParaRPr lang="en-US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Using 8 piezoresistive pressure transducers for pressure measuring (fig c);</a:t>
            </a:r>
          </a:p>
          <a:p>
            <a:pPr algn="just"/>
            <a:endParaRPr lang="en-US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Using an electromagnetic discharge meter to control the discharge (fig d);  </a:t>
            </a: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None/>
            </a:pPr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None/>
            </a:pPr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Physical</a:t>
            </a:r>
            <a:r>
              <a:rPr lang="fr-BE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experiments</a:t>
            </a:r>
            <a:r>
              <a:rPr lang="fr-BE" dirty="0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					         </a:t>
            </a:r>
            <a:r>
              <a:rPr lang="fr-BE" dirty="0" err="1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Acomen</a:t>
            </a:r>
            <a:r>
              <a:rPr lang="fr-BE" dirty="0" smtClean="0">
                <a:latin typeface="Imprint MT Shadow" pitchFamily="82" charset="0"/>
                <a:ea typeface="Tahoma" pitchFamily="34" charset="0"/>
                <a:cs typeface="Tahoma" pitchFamily="34" charset="0"/>
              </a:rPr>
              <a:t> 2011</a:t>
            </a:r>
            <a:endParaRPr lang="fr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DSC021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097" y="3499104"/>
            <a:ext cx="1536192" cy="192700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804672" y="5425440"/>
            <a:ext cx="1438656" cy="2926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(a)</a:t>
            </a:r>
          </a:p>
        </p:txBody>
      </p:sp>
      <p:pic>
        <p:nvPicPr>
          <p:cNvPr id="21" name="Picture 20" descr="DSC021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4016" y="3499104"/>
            <a:ext cx="2194560" cy="192633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 bwMode="auto">
          <a:xfrm>
            <a:off x="2810256" y="5431536"/>
            <a:ext cx="1438656" cy="2926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(b)</a:t>
            </a:r>
          </a:p>
        </p:txBody>
      </p:sp>
      <p:pic>
        <p:nvPicPr>
          <p:cNvPr id="24" name="Picture 23" descr="DSC021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5920" y="3485606"/>
            <a:ext cx="2003552" cy="1931996"/>
          </a:xfrm>
          <a:prstGeom prst="rect">
            <a:avLst/>
          </a:prstGeom>
        </p:spPr>
      </p:pic>
      <p:pic>
        <p:nvPicPr>
          <p:cNvPr id="25" name="Picture 24" descr="DSC022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8304" y="3499104"/>
            <a:ext cx="1877568" cy="192633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 bwMode="auto">
          <a:xfrm>
            <a:off x="4852416" y="5449824"/>
            <a:ext cx="1438656" cy="2926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(c)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900672" y="5437632"/>
            <a:ext cx="1438656" cy="2926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(d)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 de Présentation du HA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ansparents cour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Transparents cours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arents cours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arents cours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arents cours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arents cours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arents cours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7735</TotalTime>
  <Words>595</Words>
  <Application>Microsoft Office PowerPoint</Application>
  <PresentationFormat>On-screen Show (4:3)</PresentationFormat>
  <Paragraphs>275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Base de Présentation du HACH</vt:lpstr>
      <vt:lpstr>Equation</vt:lpstr>
      <vt:lpstr>Slide 1</vt:lpstr>
      <vt:lpstr>Outline                                                                        Acomen 2011</vt:lpstr>
      <vt:lpstr>Introduction              Acomen 2011</vt:lpstr>
      <vt:lpstr>Introduction              Acomen 2011</vt:lpstr>
      <vt:lpstr>Methodology                Acomen 2011</vt:lpstr>
      <vt:lpstr>Methodology                Acomen 2011</vt:lpstr>
      <vt:lpstr>Physical experiments              Acomen 2011</vt:lpstr>
      <vt:lpstr>Physical experiments              Acomen 2011</vt:lpstr>
      <vt:lpstr>Physical experiments              Acomen 2011</vt:lpstr>
      <vt:lpstr>Physical experiments              Acomen 2011</vt:lpstr>
      <vt:lpstr>Physical experiments              Acomen 2011</vt:lpstr>
      <vt:lpstr>Physical experiments              Acomen 2011</vt:lpstr>
      <vt:lpstr>Numerical modeling              Acomen 2011 </vt:lpstr>
      <vt:lpstr>Numerical modeling              Acomen 2011 </vt:lpstr>
      <vt:lpstr>Numerical modeling              Acomen 2011 </vt:lpstr>
      <vt:lpstr>Conclusions           Acomen 2011</vt:lpstr>
      <vt:lpstr>             Acomen 2011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Dv4-1106tx</dc:creator>
  <cp:lastModifiedBy>Dv4-1106tx</cp:lastModifiedBy>
  <cp:revision>518</cp:revision>
  <dcterms:created xsi:type="dcterms:W3CDTF">2011-06-06T22:08:03Z</dcterms:created>
  <dcterms:modified xsi:type="dcterms:W3CDTF">2011-11-13T23:01:58Z</dcterms:modified>
</cp:coreProperties>
</file>