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72" r:id="rId3"/>
    <p:sldId id="547" r:id="rId4"/>
    <p:sldId id="548" r:id="rId5"/>
    <p:sldId id="549" r:id="rId6"/>
    <p:sldId id="550" r:id="rId7"/>
    <p:sldId id="552" r:id="rId8"/>
    <p:sldId id="553" r:id="rId9"/>
    <p:sldId id="556" r:id="rId10"/>
    <p:sldId id="563" r:id="rId11"/>
    <p:sldId id="562" r:id="rId12"/>
    <p:sldId id="559" r:id="rId13"/>
  </p:sldIdLst>
  <p:sldSz cx="9144000" cy="6858000" type="screen4x3"/>
  <p:notesSz cx="6745288" cy="9882188"/>
  <p:defaultTextStyle>
    <a:defPPr>
      <a:defRPr lang="nl-NL"/>
    </a:defPPr>
    <a:lvl1pPr algn="l" rtl="0" fontAlgn="base">
      <a:spcBef>
        <a:spcPct val="20000"/>
      </a:spcBef>
      <a:spcAft>
        <a:spcPct val="0"/>
      </a:spcAft>
      <a:buChar char="•"/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20000"/>
      </a:spcBef>
      <a:spcAft>
        <a:spcPct val="0"/>
      </a:spcAft>
      <a:buChar char="•"/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20000"/>
      </a:spcBef>
      <a:spcAft>
        <a:spcPct val="0"/>
      </a:spcAft>
      <a:buChar char="•"/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20000"/>
      </a:spcBef>
      <a:spcAft>
        <a:spcPct val="0"/>
      </a:spcAft>
      <a:buChar char="•"/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20000"/>
      </a:spcBef>
      <a:spcAft>
        <a:spcPct val="0"/>
      </a:spcAft>
      <a:buChar char="•"/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00"/>
    <a:srgbClr val="0000FF"/>
    <a:srgbClr val="FF0000"/>
    <a:srgbClr val="0066FF"/>
    <a:srgbClr val="0000CC"/>
    <a:srgbClr val="FFFF99"/>
    <a:srgbClr val="FFFF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27102A9-8310-4765-A935-A1911B00CA55}" styleName="Style léger 1 - Accentuation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E171933-4619-4E11-9A3F-F7608DF75F80}" styleName="Style moyen 1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B301B821-A1FF-4177-AEE7-76D212191A09}" styleName="Style moyen 1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ABFCF23-3B69-468F-B69F-88F6DE6A72F2}" styleName="Style moyen 1 - Accentuation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6372" autoAdjust="0"/>
  </p:normalViewPr>
  <p:slideViewPr>
    <p:cSldViewPr>
      <p:cViewPr>
        <p:scale>
          <a:sx n="70" d="100"/>
          <a:sy n="70" d="100"/>
        </p:scale>
        <p:origin x="-1302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7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2588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spcBef>
                <a:spcPct val="0"/>
              </a:spcBef>
              <a:buFontTx/>
              <a:buNone/>
              <a:defRPr sz="1200"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21113" y="0"/>
            <a:ext cx="2922587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spcBef>
                <a:spcPct val="0"/>
              </a:spcBef>
              <a:buFontTx/>
              <a:buNone/>
              <a:defRPr sz="1200"/>
            </a:lvl1pPr>
          </a:lstStyle>
          <a:p>
            <a:pPr>
              <a:defRPr/>
            </a:pPr>
            <a:fld id="{E04C48C9-5698-4430-AEBE-69E1B1698D1B}" type="datetimeFigureOut">
              <a:rPr lang="fr-BE"/>
              <a:pPr>
                <a:defRPr/>
              </a:pPr>
              <a:t>11/06/2012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386888"/>
            <a:ext cx="2922588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spcBef>
                <a:spcPct val="0"/>
              </a:spcBef>
              <a:buFontTx/>
              <a:buNone/>
              <a:defRPr sz="1200"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21113" y="9386888"/>
            <a:ext cx="2922587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spcBef>
                <a:spcPct val="0"/>
              </a:spcBef>
              <a:buFontTx/>
              <a:buNone/>
              <a:defRPr sz="1200"/>
            </a:lvl1pPr>
          </a:lstStyle>
          <a:p>
            <a:pPr>
              <a:defRPr/>
            </a:pPr>
            <a:fld id="{D61CADD6-4CF1-4A2F-BB3F-A4BC34FF987C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2588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21113" y="0"/>
            <a:ext cx="2922587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E0DAE49-15BB-4616-BC62-4D09919C5877}" type="datetimeFigureOut">
              <a:rPr lang="fr-BE"/>
              <a:pPr>
                <a:defRPr/>
              </a:pPr>
              <a:t>11/06/2012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41363"/>
            <a:ext cx="4941888" cy="37068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BE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4688" y="4694238"/>
            <a:ext cx="5395912" cy="44465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  <a:endParaRPr lang="fr-BE" noProof="0" smtClean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386888"/>
            <a:ext cx="2922588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21113" y="9386888"/>
            <a:ext cx="2922587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3B20A5B4-F3D5-45A8-B4C0-2A881C973599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B20A5B4-F3D5-45A8-B4C0-2A881C973599}" type="slidenum">
              <a:rPr lang="fr-BE" smtClean="0"/>
              <a:pPr>
                <a:defRPr/>
              </a:pPr>
              <a:t>3</a:t>
            </a:fld>
            <a:endParaRPr lang="fr-B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564CD5-932B-4A10-8B9B-9B4111452360}" type="slidenum">
              <a:rPr lang="nl-NL"/>
              <a:pPr>
                <a:defRPr/>
              </a:pPr>
              <a:t>‹N°›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E32F2D-1403-4778-905B-500F7E160009}" type="slidenum">
              <a:rPr lang="nl-NL"/>
              <a:pPr>
                <a:defRPr/>
              </a:pPr>
              <a:t>‹N°›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F0B4FA-6011-4BEF-BD26-45599BB40EA0}" type="slidenum">
              <a:rPr lang="nl-NL"/>
              <a:pPr>
                <a:defRPr/>
              </a:pPr>
              <a:t>‹N°›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 baseline="0">
                <a:solidFill>
                  <a:schemeClr val="bg1"/>
                </a:solidFill>
              </a:defRPr>
            </a:lvl1pPr>
          </a:lstStyle>
          <a:p>
            <a:r>
              <a:rPr lang="fr-FR" dirty="0" smtClean="0"/>
              <a:t>Cliquez pour modifier le style du titre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 baseline="0">
                <a:solidFill>
                  <a:schemeClr val="bg1"/>
                </a:solidFill>
              </a:defRPr>
            </a:lvl1pPr>
            <a:lvl2pPr>
              <a:defRPr sz="2400" baseline="0">
                <a:solidFill>
                  <a:schemeClr val="bg1"/>
                </a:solidFill>
              </a:defRPr>
            </a:lvl2pPr>
            <a:lvl3pPr>
              <a:defRPr sz="2000" baseline="0">
                <a:solidFill>
                  <a:schemeClr val="bg1"/>
                </a:solidFill>
              </a:defRPr>
            </a:lvl3pPr>
            <a:lvl4pPr>
              <a:defRPr sz="1800" baseline="0"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BE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F8D697-6562-4AA2-B0DD-5F49476FC96C}" type="slidenum">
              <a:rPr lang="nl-NL"/>
              <a:pPr>
                <a:defRPr/>
              </a:pPr>
              <a:t>‹N°›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05951A-C28F-478F-A25E-EFFB73B3B756}" type="slidenum">
              <a:rPr lang="nl-NL"/>
              <a:pPr>
                <a:defRPr/>
              </a:pPr>
              <a:t>‹N°›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36A1AE-4FBE-47DB-AD44-F0AFFE6813F2}" type="slidenum">
              <a:rPr lang="nl-NL"/>
              <a:pPr>
                <a:defRPr/>
              </a:pPr>
              <a:t>‹N°›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447FE3-C700-4ABC-ABAD-10A03016FCB4}" type="slidenum">
              <a:rPr lang="nl-NL"/>
              <a:pPr>
                <a:defRPr/>
              </a:pPr>
              <a:t>‹N°›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414BD5-1628-498D-A572-1885F0EBD8E9}" type="slidenum">
              <a:rPr lang="nl-NL"/>
              <a:pPr>
                <a:defRPr/>
              </a:pPr>
              <a:t>‹N°›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710AA4-9DDC-4DB0-8037-6754E4B49A20}" type="slidenum">
              <a:rPr lang="nl-NL"/>
              <a:pPr>
                <a:defRPr/>
              </a:pPr>
              <a:t>‹N°›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3529A8-4F07-452F-8BF3-85C2117F8088}" type="slidenum">
              <a:rPr lang="nl-NL"/>
              <a:pPr>
                <a:defRPr/>
              </a:pPr>
              <a:t>‹N°›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BE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3C66A6-E71D-4762-B9DB-0F91C6EFE14D}" type="slidenum">
              <a:rPr lang="nl-NL"/>
              <a:pPr>
                <a:defRPr/>
              </a:pPr>
              <a:t>‹N°›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het opmaakprofiel te bewerken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4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FontTx/>
              <a:buNone/>
              <a:defRPr sz="14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400"/>
            </a:lvl1pPr>
          </a:lstStyle>
          <a:p>
            <a:pPr>
              <a:defRPr/>
            </a:pPr>
            <a:fld id="{E29EB1FF-28DD-425D-B505-4A7EBDDF7866}" type="slidenum">
              <a:rPr lang="nl-NL"/>
              <a:pPr>
                <a:defRPr/>
              </a:pPr>
              <a:t>‹N°›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oleObject" Target="../embeddings/oleObject23.bin"/><Relationship Id="rId4" Type="http://schemas.openxmlformats.org/officeDocument/2006/relationships/oleObject" Target="../embeddings/oleObject22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oleObject" Target="../embeddings/oleObject25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7.bin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11.bin"/><Relationship Id="rId4" Type="http://schemas.openxmlformats.org/officeDocument/2006/relationships/oleObject" Target="../embeddings/oleObject10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14.bin"/><Relationship Id="rId4" Type="http://schemas.openxmlformats.org/officeDocument/2006/relationships/oleObject" Target="../embeddings/oleObject13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oleObject" Target="../embeddings/oleObject17.bin"/><Relationship Id="rId4" Type="http://schemas.openxmlformats.org/officeDocument/2006/relationships/oleObject" Target="../embeddings/oleObject16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oleObject" Target="../embeddings/oleObject20.bin"/><Relationship Id="rId4" Type="http://schemas.openxmlformats.org/officeDocument/2006/relationships/oleObject" Target="../embeddings/oleObject1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1520" y="2204864"/>
            <a:ext cx="8713788" cy="1470025"/>
          </a:xfrm>
        </p:spPr>
        <p:txBody>
          <a:bodyPr/>
          <a:lstStyle/>
          <a:p>
            <a:pPr eaLnBrk="1" hangingPunct="1"/>
            <a:r>
              <a:rPr lang="en-US" sz="4000" dirty="0" smtClean="0">
                <a:solidFill>
                  <a:schemeClr val="bg1"/>
                </a:solidFill>
              </a:rPr>
              <a:t>Bayesian integration of external information into the single step approach for </a:t>
            </a:r>
            <a:r>
              <a:rPr lang="en-US" sz="4000" dirty="0" err="1" smtClean="0">
                <a:solidFill>
                  <a:schemeClr val="bg1"/>
                </a:solidFill>
              </a:rPr>
              <a:t>genomically</a:t>
            </a:r>
            <a:r>
              <a:rPr lang="en-US" sz="4000" dirty="0" smtClean="0">
                <a:solidFill>
                  <a:schemeClr val="bg1"/>
                </a:solidFill>
              </a:rPr>
              <a:t> enhanced prediction of breeding values</a:t>
            </a:r>
            <a:r>
              <a:rPr lang="fr-BE" sz="4000" dirty="0" smtClean="0">
                <a:solidFill>
                  <a:schemeClr val="bg1"/>
                </a:solidFill>
              </a:rPr>
              <a:t/>
            </a:r>
            <a:br>
              <a:rPr lang="fr-BE" sz="4000" dirty="0" smtClean="0">
                <a:solidFill>
                  <a:schemeClr val="bg1"/>
                </a:solidFill>
              </a:rPr>
            </a:br>
            <a:endParaRPr lang="nl-NL" sz="4000" dirty="0" smtClean="0">
              <a:solidFill>
                <a:schemeClr val="bg1"/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31640" y="4509120"/>
            <a:ext cx="6400800" cy="695325"/>
          </a:xfrm>
        </p:spPr>
        <p:txBody>
          <a:bodyPr/>
          <a:lstStyle/>
          <a:p>
            <a:pPr eaLnBrk="1" hangingPunct="1"/>
            <a:r>
              <a:rPr lang="fr-BE" sz="2800" dirty="0" smtClean="0">
                <a:solidFill>
                  <a:schemeClr val="bg1"/>
                </a:solidFill>
              </a:rPr>
              <a:t>J. </a:t>
            </a:r>
            <a:r>
              <a:rPr lang="fr-BE" sz="2800" dirty="0" err="1" smtClean="0">
                <a:solidFill>
                  <a:schemeClr val="bg1"/>
                </a:solidFill>
              </a:rPr>
              <a:t>Vandenplas</a:t>
            </a:r>
            <a:r>
              <a:rPr lang="fr-BE" sz="2800" dirty="0" smtClean="0">
                <a:solidFill>
                  <a:schemeClr val="bg1"/>
                </a:solidFill>
              </a:rPr>
              <a:t>, I. </a:t>
            </a:r>
            <a:r>
              <a:rPr lang="fr-BE" sz="2800" dirty="0" err="1" smtClean="0">
                <a:solidFill>
                  <a:schemeClr val="bg1"/>
                </a:solidFill>
              </a:rPr>
              <a:t>Misztal</a:t>
            </a:r>
            <a:r>
              <a:rPr lang="fr-BE" sz="2800" dirty="0" smtClean="0">
                <a:solidFill>
                  <a:schemeClr val="bg1"/>
                </a:solidFill>
              </a:rPr>
              <a:t>, P. Faux, N. </a:t>
            </a:r>
            <a:r>
              <a:rPr lang="fr-BE" sz="2800" dirty="0" err="1" smtClean="0">
                <a:solidFill>
                  <a:schemeClr val="bg1"/>
                </a:solidFill>
              </a:rPr>
              <a:t>Gengler</a:t>
            </a:r>
            <a:endParaRPr lang="fr-BE" sz="2800" dirty="0" smtClean="0">
              <a:solidFill>
                <a:schemeClr val="bg1"/>
              </a:solidFill>
            </a:endParaRPr>
          </a:p>
          <a:p>
            <a:pPr eaLnBrk="1" hangingPunct="1"/>
            <a:endParaRPr lang="nl-NL" sz="2800" dirty="0" smtClean="0">
              <a:solidFill>
                <a:schemeClr val="bg1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564CD5-932B-4A10-8B9B-9B4111452360}" type="slidenum">
              <a:rPr lang="nl-NL" smtClean="0"/>
              <a:pPr>
                <a:defRPr/>
              </a:pPr>
              <a:t>1</a:t>
            </a:fld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 smtClean="0"/>
              <a:t>Methods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/>
            <a:r>
              <a:rPr lang="en-US" dirty="0" smtClean="0"/>
              <a:t>Approximations and simplifications </a:t>
            </a:r>
            <a:r>
              <a:rPr lang="en-US" dirty="0" smtClean="0"/>
              <a:t>of computational burden</a:t>
            </a:r>
            <a:endParaRPr lang="en-US" dirty="0" smtClean="0"/>
          </a:p>
          <a:p>
            <a:pPr marL="1314450" lvl="2" indent="-514350"/>
            <a:endParaRPr lang="en-US" dirty="0" smtClean="0"/>
          </a:p>
          <a:p>
            <a:pPr marL="1314450" lvl="2" indent="-514350"/>
            <a:endParaRPr lang="en-US" dirty="0" smtClean="0"/>
          </a:p>
          <a:p>
            <a:pPr marL="914400" lvl="1" indent="-514350">
              <a:buNone/>
            </a:pPr>
            <a:r>
              <a:rPr lang="en-US" dirty="0" smtClean="0"/>
              <a:t>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F8D697-6562-4AA2-B0DD-5F49476FC96C}" type="slidenum">
              <a:rPr lang="nl-NL" smtClean="0"/>
              <a:pPr>
                <a:defRPr/>
              </a:pPr>
              <a:t>10</a:t>
            </a:fld>
            <a:endParaRPr lang="nl-NL"/>
          </a:p>
        </p:txBody>
      </p:sp>
      <p:sp>
        <p:nvSpPr>
          <p:cNvPr id="829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BE"/>
          </a:p>
        </p:txBody>
      </p:sp>
      <p:sp>
        <p:nvSpPr>
          <p:cNvPr id="829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BE"/>
          </a:p>
        </p:txBody>
      </p:sp>
      <p:sp>
        <p:nvSpPr>
          <p:cNvPr id="8602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BE"/>
          </a:p>
        </p:txBody>
      </p:sp>
      <p:sp>
        <p:nvSpPr>
          <p:cNvPr id="8602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BE"/>
          </a:p>
        </p:txBody>
      </p:sp>
      <p:sp>
        <p:nvSpPr>
          <p:cNvPr id="8602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BE"/>
          </a:p>
        </p:txBody>
      </p:sp>
      <p:sp>
        <p:nvSpPr>
          <p:cNvPr id="86030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BE"/>
          </a:p>
        </p:txBody>
      </p:sp>
      <p:sp>
        <p:nvSpPr>
          <p:cNvPr id="9319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BE"/>
          </a:p>
        </p:txBody>
      </p:sp>
      <p:sp>
        <p:nvSpPr>
          <p:cNvPr id="9319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BE"/>
          </a:p>
        </p:txBody>
      </p:sp>
      <p:graphicFrame>
        <p:nvGraphicFramePr>
          <p:cNvPr id="5" name="Object 10"/>
          <p:cNvGraphicFramePr>
            <a:graphicFrameLocks noChangeAspect="1"/>
          </p:cNvGraphicFramePr>
          <p:nvPr/>
        </p:nvGraphicFramePr>
        <p:xfrm>
          <a:off x="539552" y="2636515"/>
          <a:ext cx="8023225" cy="1152525"/>
        </p:xfrm>
        <a:graphic>
          <a:graphicData uri="http://schemas.openxmlformats.org/presentationml/2006/ole">
            <p:oleObj spid="_x0000_s113666" name="Équation" r:id="rId3" imgW="4330440" imgH="507960" progId="Equation.3">
              <p:embed/>
            </p:oleObj>
          </a:graphicData>
        </a:graphic>
      </p:graphicFrame>
      <p:sp>
        <p:nvSpPr>
          <p:cNvPr id="10957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BE"/>
          </a:p>
        </p:txBody>
      </p:sp>
      <p:graphicFrame>
        <p:nvGraphicFramePr>
          <p:cNvPr id="109573" name="Object 5"/>
          <p:cNvGraphicFramePr>
            <a:graphicFrameLocks noChangeAspect="1"/>
          </p:cNvGraphicFramePr>
          <p:nvPr/>
        </p:nvGraphicFramePr>
        <p:xfrm>
          <a:off x="866056" y="4868961"/>
          <a:ext cx="5218112" cy="576263"/>
        </p:xfrm>
        <a:graphic>
          <a:graphicData uri="http://schemas.openxmlformats.org/presentationml/2006/ole">
            <p:oleObj spid="_x0000_s113668" name="Équation" r:id="rId4" imgW="2489040" imgH="279360" progId="Equation.3">
              <p:embed/>
            </p:oleObj>
          </a:graphicData>
        </a:graphic>
      </p:graphicFrame>
      <p:sp>
        <p:nvSpPr>
          <p:cNvPr id="10957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BE"/>
          </a:p>
        </p:txBody>
      </p:sp>
      <p:graphicFrame>
        <p:nvGraphicFramePr>
          <p:cNvPr id="109575" name="Object 7"/>
          <p:cNvGraphicFramePr>
            <a:graphicFrameLocks noChangeAspect="1"/>
          </p:cNvGraphicFramePr>
          <p:nvPr/>
        </p:nvGraphicFramePr>
        <p:xfrm>
          <a:off x="866056" y="4149080"/>
          <a:ext cx="2273300" cy="615950"/>
        </p:xfrm>
        <a:graphic>
          <a:graphicData uri="http://schemas.openxmlformats.org/presentationml/2006/ole">
            <p:oleObj spid="_x0000_s113669" name="Équation" r:id="rId5" imgW="965160" imgH="266400" progId="Equation.3">
              <p:embed/>
            </p:oleObj>
          </a:graphicData>
        </a:graphic>
      </p:graphicFrame>
      <p:sp>
        <p:nvSpPr>
          <p:cNvPr id="19" name="Rectangle à coins arrondis 18"/>
          <p:cNvSpPr/>
          <p:nvPr/>
        </p:nvSpPr>
        <p:spPr>
          <a:xfrm>
            <a:off x="611560" y="4005064"/>
            <a:ext cx="6444208" cy="1512168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cxnSp>
        <p:nvCxnSpPr>
          <p:cNvPr id="20" name="Connecteur droit avec flèche 19"/>
          <p:cNvCxnSpPr>
            <a:stCxn id="21" idx="2"/>
            <a:endCxn id="19" idx="0"/>
          </p:cNvCxnSpPr>
          <p:nvPr/>
        </p:nvCxnSpPr>
        <p:spPr>
          <a:xfrm flipH="1">
            <a:off x="3833664" y="3769876"/>
            <a:ext cx="4374740" cy="2351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à coins arrondis 20"/>
          <p:cNvSpPr/>
          <p:nvPr/>
        </p:nvSpPr>
        <p:spPr>
          <a:xfrm>
            <a:off x="7884368" y="3265820"/>
            <a:ext cx="648072" cy="504056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22" name="ZoneTexte 21"/>
          <p:cNvSpPr txBox="1"/>
          <p:nvPr/>
        </p:nvSpPr>
        <p:spPr>
          <a:xfrm>
            <a:off x="323528" y="5805264"/>
            <a:ext cx="9361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fr-BE" sz="2800" dirty="0" smtClean="0">
                <a:solidFill>
                  <a:srgbClr val="FFC000"/>
                </a:solidFill>
                <a:sym typeface="Wingdings" pitchFamily="2" charset="2"/>
              </a:rPr>
              <a:t> RHS: </a:t>
            </a:r>
            <a:r>
              <a:rPr lang="fr-BE" sz="2800" dirty="0" err="1" smtClean="0">
                <a:solidFill>
                  <a:srgbClr val="FFC000"/>
                </a:solidFill>
                <a:sym typeface="Wingdings" pitchFamily="2" charset="2"/>
              </a:rPr>
              <a:t>add</a:t>
            </a:r>
            <a:r>
              <a:rPr lang="fr-BE" sz="2800" dirty="0" smtClean="0">
                <a:solidFill>
                  <a:srgbClr val="FFC000"/>
                </a:solidFill>
                <a:sym typeface="Wingdings" pitchFamily="2" charset="2"/>
              </a:rPr>
              <a:t> a </a:t>
            </a:r>
            <a:r>
              <a:rPr lang="fr-BE" sz="2800" dirty="0" err="1" smtClean="0">
                <a:solidFill>
                  <a:srgbClr val="FFC000"/>
                </a:solidFill>
                <a:sym typeface="Wingdings" pitchFamily="2" charset="2"/>
              </a:rPr>
              <a:t>product</a:t>
            </a:r>
            <a:r>
              <a:rPr lang="fr-BE" sz="2800" dirty="0" smtClean="0">
                <a:solidFill>
                  <a:srgbClr val="FFC000"/>
                </a:solidFill>
                <a:sym typeface="Wingdings" pitchFamily="2" charset="2"/>
              </a:rPr>
              <a:t> </a:t>
            </a:r>
            <a:r>
              <a:rPr lang="fr-BE" sz="2800" dirty="0" err="1" smtClean="0">
                <a:solidFill>
                  <a:srgbClr val="FFC000"/>
                </a:solidFill>
                <a:sym typeface="Wingdings" pitchFamily="2" charset="2"/>
              </a:rPr>
              <a:t>between</a:t>
            </a:r>
            <a:r>
              <a:rPr lang="fr-BE" sz="2800" dirty="0" smtClean="0">
                <a:solidFill>
                  <a:srgbClr val="FFC000"/>
                </a:solidFill>
                <a:sym typeface="Wingdings" pitchFamily="2" charset="2"/>
              </a:rPr>
              <a:t> a </a:t>
            </a:r>
            <a:r>
              <a:rPr lang="fr-BE" sz="2800" dirty="0" err="1" smtClean="0">
                <a:solidFill>
                  <a:srgbClr val="FFC000"/>
                </a:solidFill>
                <a:sym typeface="Wingdings" pitchFamily="2" charset="2"/>
              </a:rPr>
              <a:t>matrix</a:t>
            </a:r>
            <a:r>
              <a:rPr lang="fr-BE" sz="2800" dirty="0" smtClean="0">
                <a:solidFill>
                  <a:srgbClr val="FFC000"/>
                </a:solidFill>
                <a:sym typeface="Wingdings" pitchFamily="2" charset="2"/>
              </a:rPr>
              <a:t> and a </a:t>
            </a:r>
            <a:r>
              <a:rPr lang="fr-BE" sz="2800" dirty="0" err="1" smtClean="0">
                <a:solidFill>
                  <a:srgbClr val="FFC000"/>
                </a:solidFill>
                <a:sym typeface="Wingdings" pitchFamily="2" charset="2"/>
              </a:rPr>
              <a:t>vector</a:t>
            </a:r>
            <a:endParaRPr lang="fr-BE" sz="2800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 smtClean="0"/>
              <a:t>Methods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/>
            <a:r>
              <a:rPr lang="en-US" dirty="0" smtClean="0"/>
              <a:t>Approximations and simplifications </a:t>
            </a:r>
            <a:r>
              <a:rPr lang="en-US" dirty="0" smtClean="0"/>
              <a:t>of computational burden</a:t>
            </a:r>
            <a:endParaRPr lang="en-US" dirty="0" smtClean="0"/>
          </a:p>
          <a:p>
            <a:pPr marL="1314450" lvl="2" indent="-514350"/>
            <a:endParaRPr lang="en-US" dirty="0" smtClean="0"/>
          </a:p>
          <a:p>
            <a:pPr marL="1314450" lvl="2" indent="-514350"/>
            <a:endParaRPr lang="en-US" dirty="0" smtClean="0"/>
          </a:p>
          <a:p>
            <a:pPr marL="914400" lvl="1" indent="-514350">
              <a:buNone/>
            </a:pPr>
            <a:r>
              <a:rPr lang="en-US" dirty="0" smtClean="0"/>
              <a:t>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F8D697-6562-4AA2-B0DD-5F49476FC96C}" type="slidenum">
              <a:rPr lang="nl-NL" smtClean="0"/>
              <a:pPr>
                <a:defRPr/>
              </a:pPr>
              <a:t>11</a:t>
            </a:fld>
            <a:endParaRPr lang="nl-NL"/>
          </a:p>
        </p:txBody>
      </p:sp>
      <p:sp>
        <p:nvSpPr>
          <p:cNvPr id="829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BE"/>
          </a:p>
        </p:txBody>
      </p:sp>
      <p:sp>
        <p:nvSpPr>
          <p:cNvPr id="829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BE"/>
          </a:p>
        </p:txBody>
      </p:sp>
      <p:sp>
        <p:nvSpPr>
          <p:cNvPr id="8602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BE"/>
          </a:p>
        </p:txBody>
      </p:sp>
      <p:sp>
        <p:nvSpPr>
          <p:cNvPr id="8602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BE"/>
          </a:p>
        </p:txBody>
      </p:sp>
      <p:sp>
        <p:nvSpPr>
          <p:cNvPr id="8602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BE"/>
          </a:p>
        </p:txBody>
      </p:sp>
      <p:sp>
        <p:nvSpPr>
          <p:cNvPr id="86030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BE"/>
          </a:p>
        </p:txBody>
      </p:sp>
      <p:sp>
        <p:nvSpPr>
          <p:cNvPr id="9319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BE"/>
          </a:p>
        </p:txBody>
      </p:sp>
      <p:sp>
        <p:nvSpPr>
          <p:cNvPr id="9319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BE"/>
          </a:p>
        </p:txBody>
      </p:sp>
      <p:graphicFrame>
        <p:nvGraphicFramePr>
          <p:cNvPr id="5" name="Object 10"/>
          <p:cNvGraphicFramePr>
            <a:graphicFrameLocks noChangeAspect="1"/>
          </p:cNvGraphicFramePr>
          <p:nvPr/>
        </p:nvGraphicFramePr>
        <p:xfrm>
          <a:off x="539552" y="2636515"/>
          <a:ext cx="8023225" cy="1152525"/>
        </p:xfrm>
        <a:graphic>
          <a:graphicData uri="http://schemas.openxmlformats.org/presentationml/2006/ole">
            <p:oleObj spid="_x0000_s109570" name="Équation" r:id="rId3" imgW="4330440" imgH="507960" progId="Equation.3">
              <p:embed/>
            </p:oleObj>
          </a:graphicData>
        </a:graphic>
      </p:graphicFrame>
      <p:graphicFrame>
        <p:nvGraphicFramePr>
          <p:cNvPr id="93195" name="Object 11"/>
          <p:cNvGraphicFramePr>
            <a:graphicFrameLocks noChangeAspect="1"/>
          </p:cNvGraphicFramePr>
          <p:nvPr/>
        </p:nvGraphicFramePr>
        <p:xfrm>
          <a:off x="509588" y="4057426"/>
          <a:ext cx="6223000" cy="1747838"/>
        </p:xfrm>
        <a:graphic>
          <a:graphicData uri="http://schemas.openxmlformats.org/presentationml/2006/ole">
            <p:oleObj spid="_x0000_s109571" name="Équation" r:id="rId4" imgW="2882880" imgH="812520" progId="Equation.3">
              <p:embed/>
            </p:oleObj>
          </a:graphicData>
        </a:graphic>
      </p:graphicFrame>
      <p:sp>
        <p:nvSpPr>
          <p:cNvPr id="10957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BE"/>
          </a:p>
        </p:txBody>
      </p:sp>
      <p:sp>
        <p:nvSpPr>
          <p:cNvPr id="10957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BE"/>
          </a:p>
        </p:txBody>
      </p:sp>
      <p:sp>
        <p:nvSpPr>
          <p:cNvPr id="29" name="Rectangle à coins arrondis 28"/>
          <p:cNvSpPr/>
          <p:nvPr/>
        </p:nvSpPr>
        <p:spPr>
          <a:xfrm>
            <a:off x="360040" y="4077072"/>
            <a:ext cx="6444208" cy="1800200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cxnSp>
        <p:nvCxnSpPr>
          <p:cNvPr id="30" name="Connecteur droit avec flèche 29"/>
          <p:cNvCxnSpPr>
            <a:stCxn id="31" idx="2"/>
            <a:endCxn id="29" idx="0"/>
          </p:cNvCxnSpPr>
          <p:nvPr/>
        </p:nvCxnSpPr>
        <p:spPr>
          <a:xfrm flipH="1">
            <a:off x="3582144" y="3717032"/>
            <a:ext cx="77434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à coins arrondis 30"/>
          <p:cNvSpPr/>
          <p:nvPr/>
        </p:nvSpPr>
        <p:spPr>
          <a:xfrm>
            <a:off x="4032448" y="3212976"/>
            <a:ext cx="648072" cy="504056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34" name="ZoneTexte 33"/>
          <p:cNvSpPr txBox="1"/>
          <p:nvPr/>
        </p:nvSpPr>
        <p:spPr>
          <a:xfrm>
            <a:off x="467544" y="6093296"/>
            <a:ext cx="71287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fr-BE" sz="2800" dirty="0" smtClean="0">
                <a:solidFill>
                  <a:srgbClr val="FFC000"/>
                </a:solidFill>
                <a:sym typeface="Wingdings" pitchFamily="2" charset="2"/>
              </a:rPr>
              <a:t> LHS: </a:t>
            </a:r>
            <a:r>
              <a:rPr lang="fr-BE" sz="2800" dirty="0" err="1" smtClean="0">
                <a:solidFill>
                  <a:srgbClr val="FFC000"/>
                </a:solidFill>
                <a:sym typeface="Wingdings" pitchFamily="2" charset="2"/>
              </a:rPr>
              <a:t>add</a:t>
            </a:r>
            <a:r>
              <a:rPr lang="fr-BE" sz="2800" dirty="0" smtClean="0">
                <a:solidFill>
                  <a:srgbClr val="FFC000"/>
                </a:solidFill>
                <a:sym typeface="Wingdings" pitchFamily="2" charset="2"/>
              </a:rPr>
              <a:t> a block diagonal </a:t>
            </a:r>
            <a:r>
              <a:rPr lang="fr-BE" sz="2800" dirty="0" err="1" smtClean="0">
                <a:solidFill>
                  <a:srgbClr val="FFC000"/>
                </a:solidFill>
                <a:sym typeface="Wingdings" pitchFamily="2" charset="2"/>
              </a:rPr>
              <a:t>matrix</a:t>
            </a:r>
            <a:endParaRPr lang="fr-BE" sz="2800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Simulation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/>
            <a:r>
              <a:rPr lang="en-US" dirty="0" smtClean="0"/>
              <a:t> </a:t>
            </a:r>
          </a:p>
          <a:p>
            <a:pPr marL="1314450" lvl="2" indent="-514350"/>
            <a:endParaRPr lang="en-US" dirty="0" smtClean="0"/>
          </a:p>
          <a:p>
            <a:pPr marL="1314450" lvl="2" indent="-514350"/>
            <a:endParaRPr lang="en-US" dirty="0" smtClean="0"/>
          </a:p>
          <a:p>
            <a:pPr marL="1314450" lvl="2" indent="-514350"/>
            <a:endParaRPr lang="en-US" dirty="0" smtClean="0"/>
          </a:p>
          <a:p>
            <a:pPr marL="1314450" lvl="2" indent="-514350"/>
            <a:endParaRPr lang="en-US" dirty="0" smtClean="0"/>
          </a:p>
          <a:p>
            <a:pPr marL="914400" lvl="1" indent="-514350">
              <a:buNone/>
            </a:pPr>
            <a:r>
              <a:rPr lang="en-US" dirty="0" smtClean="0"/>
              <a:t>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F8D697-6562-4AA2-B0DD-5F49476FC96C}" type="slidenum">
              <a:rPr lang="nl-NL" smtClean="0"/>
              <a:pPr>
                <a:defRPr/>
              </a:pPr>
              <a:t>12</a:t>
            </a:fld>
            <a:endParaRPr lang="nl-NL"/>
          </a:p>
        </p:txBody>
      </p:sp>
      <p:sp>
        <p:nvSpPr>
          <p:cNvPr id="829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BE"/>
          </a:p>
        </p:txBody>
      </p:sp>
      <p:sp>
        <p:nvSpPr>
          <p:cNvPr id="829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BE"/>
          </a:p>
        </p:txBody>
      </p:sp>
      <p:sp>
        <p:nvSpPr>
          <p:cNvPr id="8602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BE"/>
          </a:p>
        </p:txBody>
      </p:sp>
      <p:sp>
        <p:nvSpPr>
          <p:cNvPr id="8602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BE"/>
          </a:p>
        </p:txBody>
      </p:sp>
      <p:sp>
        <p:nvSpPr>
          <p:cNvPr id="8602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BE"/>
          </a:p>
        </p:txBody>
      </p:sp>
      <p:sp>
        <p:nvSpPr>
          <p:cNvPr id="86030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BE"/>
          </a:p>
        </p:txBody>
      </p:sp>
      <p:sp>
        <p:nvSpPr>
          <p:cNvPr id="9319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BE"/>
          </a:p>
        </p:txBody>
      </p:sp>
      <p:sp>
        <p:nvSpPr>
          <p:cNvPr id="9319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BE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/>
          <a:lstStyle/>
          <a:p>
            <a:pPr eaLnBrk="1" hangingPunct="1"/>
            <a:r>
              <a:rPr lang="en-US" dirty="0" smtClean="0"/>
              <a:t>Unbiased EBV if genomic</a:t>
            </a:r>
            <a:r>
              <a:rPr lang="en-US" dirty="0" smtClean="0"/>
              <a:t>, pedigree and phenotypic </a:t>
            </a:r>
            <a:r>
              <a:rPr lang="en-US" dirty="0" smtClean="0"/>
              <a:t>information considered simultaneously </a:t>
            </a:r>
            <a:endParaRPr lang="en-US" dirty="0" smtClean="0"/>
          </a:p>
          <a:p>
            <a:pPr lvl="3" eaLnBrk="1" hangingPunct="1"/>
            <a:endParaRPr lang="en-US" dirty="0" smtClean="0"/>
          </a:p>
          <a:p>
            <a:pPr eaLnBrk="1" hangingPunct="1"/>
            <a:r>
              <a:rPr lang="en-US" dirty="0" smtClean="0"/>
              <a:t>Problem </a:t>
            </a:r>
            <a:endParaRPr lang="en-US" dirty="0" smtClean="0"/>
          </a:p>
          <a:p>
            <a:pPr lvl="1" eaLnBrk="1" hangingPunct="1"/>
            <a:r>
              <a:rPr lang="en-US" dirty="0" smtClean="0"/>
              <a:t>Only records related to selected animals </a:t>
            </a:r>
            <a:r>
              <a:rPr lang="en-US" dirty="0" smtClean="0"/>
              <a:t>available</a:t>
            </a:r>
          </a:p>
          <a:p>
            <a:pPr lvl="1" eaLnBrk="1" hangingPunct="1"/>
            <a:r>
              <a:rPr lang="en-US" dirty="0" smtClean="0"/>
              <a:t>Bias due to genomic pre-selection</a:t>
            </a:r>
          </a:p>
          <a:p>
            <a:pPr lvl="3" eaLnBrk="1" hangingPunct="1"/>
            <a:endParaRPr lang="en-US" dirty="0" smtClean="0"/>
          </a:p>
          <a:p>
            <a:pPr eaLnBrk="1" hangingPunct="1"/>
            <a:r>
              <a:rPr lang="en-US" dirty="0" smtClean="0"/>
              <a:t>Single step genomic evaluation (</a:t>
            </a:r>
            <a:r>
              <a:rPr lang="en-US" dirty="0" err="1" smtClean="0"/>
              <a:t>ssGBLUP</a:t>
            </a:r>
            <a:r>
              <a:rPr lang="en-US" dirty="0" smtClean="0"/>
              <a:t>)</a:t>
            </a:r>
          </a:p>
          <a:p>
            <a:pPr lvl="1" eaLnBrk="1" hangingPunct="1"/>
            <a:r>
              <a:rPr lang="en-US" dirty="0" smtClean="0"/>
              <a:t> </a:t>
            </a:r>
            <a:r>
              <a:rPr lang="en-US" dirty="0" smtClean="0"/>
              <a:t>Simultaneous </a:t>
            </a:r>
            <a:r>
              <a:rPr lang="en-US" dirty="0" smtClean="0"/>
              <a:t>combination </a:t>
            </a:r>
            <a:r>
              <a:rPr lang="en-US" dirty="0" smtClean="0"/>
              <a:t>of genomic, pedigree and phenotypic information (=internal information) </a:t>
            </a:r>
          </a:p>
          <a:p>
            <a:pPr lvl="1" eaLnBrk="1" hangingPunct="1"/>
            <a:r>
              <a:rPr lang="en-US" dirty="0" smtClean="0"/>
              <a:t>N</a:t>
            </a:r>
            <a:r>
              <a:rPr lang="en-US" dirty="0" smtClean="0"/>
              <a:t>o </a:t>
            </a:r>
            <a:r>
              <a:rPr lang="en-US" dirty="0" smtClean="0"/>
              <a:t>integration of external information (e.g. MACE-EBV)</a:t>
            </a:r>
          </a:p>
          <a:p>
            <a:pPr lvl="2" eaLnBrk="1" hangingPunct="1"/>
            <a:endParaRPr lang="fr-BE" dirty="0" smtClean="0"/>
          </a:p>
          <a:p>
            <a:pPr lvl="2" eaLnBrk="1" hangingPunct="1"/>
            <a:endParaRPr lang="fr-BE" dirty="0" smtClean="0"/>
          </a:p>
          <a:p>
            <a:pPr lvl="2" eaLnBrk="1" hangingPunct="1"/>
            <a:endParaRPr lang="fr-BE" dirty="0" smtClean="0"/>
          </a:p>
          <a:p>
            <a:pPr lvl="2" eaLnBrk="1" hangingPunct="1"/>
            <a:endParaRPr lang="fr-BE" dirty="0" smtClean="0"/>
          </a:p>
          <a:p>
            <a:pPr lvl="2" eaLnBrk="1" hangingPunct="1"/>
            <a:endParaRPr lang="fr-BE" dirty="0" smtClean="0"/>
          </a:p>
          <a:p>
            <a:pPr lvl="1" eaLnBrk="1" hangingPunct="1"/>
            <a:endParaRPr lang="fr-BE" dirty="0" smtClean="0"/>
          </a:p>
          <a:p>
            <a:pPr lvl="1" eaLnBrk="1" hangingPunct="1"/>
            <a:endParaRPr lang="fr-BE" dirty="0" smtClean="0"/>
          </a:p>
        </p:txBody>
      </p:sp>
      <p:sp>
        <p:nvSpPr>
          <p:cNvPr id="307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BE" dirty="0" smtClean="0"/>
              <a:t>Introduction</a:t>
            </a:r>
          </a:p>
        </p:txBody>
      </p:sp>
      <p:sp>
        <p:nvSpPr>
          <p:cNvPr id="2" name="Rectangle 8"/>
          <p:cNvSpPr>
            <a:spLocks noChangeArrowheads="1"/>
          </p:cNvSpPr>
          <p:nvPr/>
        </p:nvSpPr>
        <p:spPr bwMode="auto">
          <a:xfrm>
            <a:off x="0" y="3048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  <a:buFontTx/>
              <a:buNone/>
            </a:pPr>
            <a:endParaRPr lang="fr-BE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F8D697-6562-4AA2-B0DD-5F49476FC96C}" type="slidenum">
              <a:rPr lang="nl-NL" smtClean="0"/>
              <a:pPr>
                <a:defRPr/>
              </a:pPr>
              <a:t>2</a:t>
            </a:fld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Integration of a priori known external information into </a:t>
            </a:r>
            <a:r>
              <a:rPr lang="en-US" dirty="0" err="1" smtClean="0"/>
              <a:t>ssGBLUP</a:t>
            </a:r>
            <a:endParaRPr lang="en-US" dirty="0" smtClean="0"/>
          </a:p>
          <a:p>
            <a:pPr lvl="1" eaLnBrk="1" hangingPunct="1"/>
            <a:r>
              <a:rPr lang="en-US" dirty="0" smtClean="0"/>
              <a:t>By a Bayesian approach</a:t>
            </a:r>
            <a:endParaRPr lang="en-US" dirty="0" smtClean="0"/>
          </a:p>
          <a:p>
            <a:pPr lvl="1" eaLnBrk="1" hangingPunct="1"/>
            <a:r>
              <a:rPr lang="en-US" dirty="0" smtClean="0"/>
              <a:t>To avoid multi-step methods</a:t>
            </a:r>
          </a:p>
          <a:p>
            <a:pPr lvl="1" eaLnBrk="1" hangingPunct="1"/>
            <a:r>
              <a:rPr lang="en-US" dirty="0" smtClean="0"/>
              <a:t>By considering </a:t>
            </a:r>
          </a:p>
          <a:p>
            <a:pPr lvl="2" eaLnBrk="1" hangingPunct="1"/>
            <a:r>
              <a:rPr lang="en-US" dirty="0" smtClean="0"/>
              <a:t>simplifications of computational burden,</a:t>
            </a:r>
          </a:p>
          <a:p>
            <a:pPr lvl="2" eaLnBrk="1" hangingPunct="1"/>
            <a:r>
              <a:rPr lang="en-US" dirty="0" smtClean="0"/>
              <a:t>a correct propagation of external information,</a:t>
            </a:r>
          </a:p>
          <a:p>
            <a:pPr lvl="2" eaLnBrk="1" hangingPunct="1"/>
            <a:r>
              <a:rPr lang="en-US" dirty="0" smtClean="0"/>
              <a:t>and no multiple considerations of contributions due to relationships.</a:t>
            </a:r>
            <a:endParaRPr lang="fr-BE" dirty="0" smtClean="0"/>
          </a:p>
          <a:p>
            <a:pPr lvl="2" eaLnBrk="1" hangingPunct="1"/>
            <a:endParaRPr lang="fr-BE" dirty="0" smtClean="0"/>
          </a:p>
          <a:p>
            <a:pPr lvl="2" eaLnBrk="1" hangingPunct="1"/>
            <a:endParaRPr lang="fr-BE" dirty="0" smtClean="0"/>
          </a:p>
          <a:p>
            <a:pPr lvl="2" eaLnBrk="1" hangingPunct="1"/>
            <a:endParaRPr lang="fr-BE" dirty="0" smtClean="0"/>
          </a:p>
          <a:p>
            <a:pPr lvl="2" eaLnBrk="1" hangingPunct="1"/>
            <a:endParaRPr lang="fr-BE" dirty="0" smtClean="0"/>
          </a:p>
          <a:p>
            <a:pPr lvl="2" eaLnBrk="1" hangingPunct="1"/>
            <a:endParaRPr lang="fr-BE" dirty="0" smtClean="0"/>
          </a:p>
          <a:p>
            <a:pPr lvl="1" eaLnBrk="1" hangingPunct="1"/>
            <a:endParaRPr lang="fr-BE" dirty="0" smtClean="0"/>
          </a:p>
          <a:p>
            <a:pPr lvl="1" eaLnBrk="1" hangingPunct="1"/>
            <a:endParaRPr lang="fr-BE" dirty="0" smtClean="0"/>
          </a:p>
        </p:txBody>
      </p:sp>
      <p:sp>
        <p:nvSpPr>
          <p:cNvPr id="307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BE" dirty="0" smtClean="0"/>
              <a:t>Objective</a:t>
            </a:r>
          </a:p>
        </p:txBody>
      </p:sp>
      <p:sp>
        <p:nvSpPr>
          <p:cNvPr id="2" name="Rectangle 8"/>
          <p:cNvSpPr>
            <a:spLocks noChangeArrowheads="1"/>
          </p:cNvSpPr>
          <p:nvPr/>
        </p:nvSpPr>
        <p:spPr bwMode="auto">
          <a:xfrm>
            <a:off x="0" y="3048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  <a:buFontTx/>
              <a:buNone/>
            </a:pPr>
            <a:endParaRPr lang="fr-BE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F8D697-6562-4AA2-B0DD-5F49476FC96C}" type="slidenum">
              <a:rPr lang="nl-NL" smtClean="0"/>
              <a:pPr>
                <a:defRPr/>
              </a:pPr>
              <a:t>3</a:t>
            </a:fld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 smtClean="0"/>
              <a:t>Methods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Bayesian approach </a:t>
            </a:r>
            <a:r>
              <a:rPr lang="en-US" sz="1600" dirty="0" smtClean="0"/>
              <a:t>(</a:t>
            </a:r>
            <a:r>
              <a:rPr lang="en-US" sz="1600" dirty="0" err="1" smtClean="0"/>
              <a:t>Dempfle</a:t>
            </a:r>
            <a:r>
              <a:rPr lang="en-US" sz="1600" dirty="0" smtClean="0"/>
              <a:t>, </a:t>
            </a:r>
            <a:r>
              <a:rPr lang="en-US" sz="1600" dirty="0" smtClean="0"/>
              <a:t>1977; </a:t>
            </a:r>
            <a:r>
              <a:rPr lang="fr-BE" sz="1600" dirty="0" smtClean="0"/>
              <a:t>Legarra </a:t>
            </a:r>
            <a:r>
              <a:rPr lang="fr-BE" sz="1600" dirty="0" smtClean="0"/>
              <a:t>et </a:t>
            </a:r>
            <a:r>
              <a:rPr lang="fr-BE" sz="1600" dirty="0" smtClean="0"/>
              <a:t>al., 2007)</a:t>
            </a:r>
          </a:p>
          <a:p>
            <a:r>
              <a:rPr lang="en-US" dirty="0" smtClean="0"/>
              <a:t>2 </a:t>
            </a:r>
            <a:r>
              <a:rPr lang="en-US" dirty="0" smtClean="0"/>
              <a:t>groups of </a:t>
            </a:r>
            <a:r>
              <a:rPr lang="en-US" dirty="0" smtClean="0"/>
              <a:t>animals</a:t>
            </a:r>
            <a:endParaRPr lang="en-US" dirty="0" smtClean="0"/>
          </a:p>
          <a:p>
            <a:pPr marL="914400" lvl="1" indent="-514350">
              <a:buNone/>
            </a:pPr>
            <a:endParaRPr lang="en-US" dirty="0" smtClean="0"/>
          </a:p>
          <a:p>
            <a:pPr marL="914400" lvl="1" indent="-514350">
              <a:buNone/>
            </a:pPr>
            <a:r>
              <a:rPr lang="en-US" dirty="0" smtClean="0"/>
              <a:t>1</a:t>
            </a:r>
            <a:r>
              <a:rPr lang="en-US" dirty="0" smtClean="0"/>
              <a:t>) animals </a:t>
            </a:r>
            <a:r>
              <a:rPr lang="en-US" dirty="0" smtClean="0"/>
              <a:t>I </a:t>
            </a:r>
            <a:r>
              <a:rPr lang="en-US" dirty="0" smtClean="0"/>
              <a:t>= internal animals with only records in</a:t>
            </a:r>
          </a:p>
          <a:p>
            <a:pPr marL="914400" lvl="1" indent="-514350">
              <a:buFont typeface="Wingdings" pitchFamily="2" charset="2"/>
              <a:buChar char="è"/>
            </a:pPr>
            <a:r>
              <a:rPr lang="en-US" dirty="0" err="1" smtClean="0">
                <a:sym typeface="Wingdings" pitchFamily="2" charset="2"/>
              </a:rPr>
              <a:t>I</a:t>
            </a:r>
            <a:r>
              <a:rPr lang="en-US" dirty="0" err="1" smtClean="0">
                <a:sym typeface="Wingdings" pitchFamily="2" charset="2"/>
              </a:rPr>
              <a:t>a</a:t>
            </a:r>
            <a:r>
              <a:rPr lang="en-US" dirty="0" smtClean="0">
                <a:sym typeface="Wingdings" pitchFamily="2" charset="2"/>
              </a:rPr>
              <a:t>: </a:t>
            </a:r>
            <a:r>
              <a:rPr lang="en-US" dirty="0" smtClean="0">
                <a:sym typeface="Wingdings" pitchFamily="2" charset="2"/>
              </a:rPr>
              <a:t>non </a:t>
            </a:r>
            <a:r>
              <a:rPr lang="en-US" dirty="0" smtClean="0"/>
              <a:t>genotyped animals</a:t>
            </a:r>
          </a:p>
          <a:p>
            <a:pPr marL="914400" lvl="1" indent="-514350">
              <a:buNone/>
            </a:pPr>
            <a:r>
              <a:rPr lang="en-US" dirty="0" smtClean="0"/>
              <a:t>	</a:t>
            </a:r>
            <a:r>
              <a:rPr lang="en-US" dirty="0" err="1" smtClean="0"/>
              <a:t>Ib</a:t>
            </a:r>
            <a:r>
              <a:rPr lang="en-US" dirty="0" smtClean="0"/>
              <a:t>: </a:t>
            </a:r>
            <a:r>
              <a:rPr lang="en-US" dirty="0" smtClean="0"/>
              <a:t>genotyped animals</a:t>
            </a:r>
            <a:endParaRPr lang="en-US" dirty="0" smtClean="0"/>
          </a:p>
          <a:p>
            <a:pPr marL="914400" lvl="1" indent="-514350">
              <a:buNone/>
            </a:pPr>
            <a:endParaRPr lang="en-US" dirty="0" smtClean="0"/>
          </a:p>
          <a:p>
            <a:pPr marL="914400" lvl="1" indent="-514350">
              <a:buNone/>
            </a:pPr>
            <a:r>
              <a:rPr lang="en-US" dirty="0" smtClean="0"/>
              <a:t>2</a:t>
            </a:r>
            <a:r>
              <a:rPr lang="en-US" dirty="0" smtClean="0"/>
              <a:t>) animals </a:t>
            </a:r>
            <a:r>
              <a:rPr lang="en-US" dirty="0" smtClean="0"/>
              <a:t>E </a:t>
            </a:r>
            <a:r>
              <a:rPr lang="en-US" dirty="0" smtClean="0"/>
              <a:t>= external animals with records in      and possible records in</a:t>
            </a:r>
            <a:endParaRPr lang="fr-BE" dirty="0" smtClean="0"/>
          </a:p>
          <a:p>
            <a:pPr marL="914400" lvl="1" indent="-514350">
              <a:buFont typeface="Wingdings" pitchFamily="2" charset="2"/>
              <a:buChar char="è"/>
            </a:pPr>
            <a:r>
              <a:rPr lang="en-US" dirty="0" smtClean="0">
                <a:sym typeface="Wingdings" pitchFamily="2" charset="2"/>
              </a:rPr>
              <a:t>Ea</a:t>
            </a:r>
            <a:r>
              <a:rPr lang="en-US" dirty="0" smtClean="0">
                <a:sym typeface="Wingdings" pitchFamily="2" charset="2"/>
              </a:rPr>
              <a:t>: non </a:t>
            </a:r>
            <a:r>
              <a:rPr lang="en-US" dirty="0" smtClean="0"/>
              <a:t>genotyped animals</a:t>
            </a:r>
          </a:p>
          <a:p>
            <a:pPr marL="914400" lvl="1" indent="-514350">
              <a:buNone/>
            </a:pPr>
            <a:r>
              <a:rPr lang="en-US" dirty="0" smtClean="0"/>
              <a:t>	</a:t>
            </a:r>
            <a:r>
              <a:rPr lang="en-US" dirty="0" err="1" smtClean="0"/>
              <a:t>Eb</a:t>
            </a:r>
            <a:r>
              <a:rPr lang="en-US" dirty="0" smtClean="0"/>
              <a:t>: genotyped animals</a:t>
            </a:r>
          </a:p>
          <a:p>
            <a:pPr marL="514350" indent="-514350">
              <a:buFont typeface="+mj-lt"/>
              <a:buAutoNum type="arabicParenR"/>
            </a:pPr>
            <a:endParaRPr lang="fr-BE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F8D697-6562-4AA2-B0DD-5F49476FC96C}" type="slidenum">
              <a:rPr lang="nl-NL" smtClean="0"/>
              <a:pPr>
                <a:defRPr/>
              </a:pPr>
              <a:t>4</a:t>
            </a:fld>
            <a:endParaRPr lang="nl-NL"/>
          </a:p>
        </p:txBody>
      </p:sp>
      <p:sp>
        <p:nvSpPr>
          <p:cNvPr id="829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BE"/>
          </a:p>
        </p:txBody>
      </p:sp>
      <p:graphicFrame>
        <p:nvGraphicFramePr>
          <p:cNvPr id="82945" name="Object 1"/>
          <p:cNvGraphicFramePr>
            <a:graphicFrameLocks noChangeAspect="1"/>
          </p:cNvGraphicFramePr>
          <p:nvPr/>
        </p:nvGraphicFramePr>
        <p:xfrm>
          <a:off x="7812360" y="2996952"/>
          <a:ext cx="378042" cy="504056"/>
        </p:xfrm>
        <a:graphic>
          <a:graphicData uri="http://schemas.openxmlformats.org/presentationml/2006/ole">
            <p:oleObj spid="_x0000_s82945" name="Équation" r:id="rId3" imgW="177480" imgH="228600" progId="Equation.3">
              <p:embed/>
            </p:oleObj>
          </a:graphicData>
        </a:graphic>
      </p:graphicFrame>
      <p:sp>
        <p:nvSpPr>
          <p:cNvPr id="829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BE"/>
          </a:p>
        </p:txBody>
      </p:sp>
      <p:graphicFrame>
        <p:nvGraphicFramePr>
          <p:cNvPr id="82950" name="Object 6"/>
          <p:cNvGraphicFramePr>
            <a:graphicFrameLocks noChangeAspect="1"/>
          </p:cNvGraphicFramePr>
          <p:nvPr/>
        </p:nvGraphicFramePr>
        <p:xfrm>
          <a:off x="7262813" y="4797425"/>
          <a:ext cx="431800" cy="503238"/>
        </p:xfrm>
        <a:graphic>
          <a:graphicData uri="http://schemas.openxmlformats.org/presentationml/2006/ole">
            <p:oleObj spid="_x0000_s82950" name="Équation" r:id="rId4" imgW="203040" imgH="228600" progId="Equation.3">
              <p:embed/>
            </p:oleObj>
          </a:graphicData>
        </a:graphic>
      </p:graphicFrame>
      <p:graphicFrame>
        <p:nvGraphicFramePr>
          <p:cNvPr id="82952" name="Object 8"/>
          <p:cNvGraphicFramePr>
            <a:graphicFrameLocks noChangeAspect="1"/>
          </p:cNvGraphicFramePr>
          <p:nvPr/>
        </p:nvGraphicFramePr>
        <p:xfrm>
          <a:off x="4139952" y="5158010"/>
          <a:ext cx="377825" cy="503238"/>
        </p:xfrm>
        <a:graphic>
          <a:graphicData uri="http://schemas.openxmlformats.org/presentationml/2006/ole">
            <p:oleObj spid="_x0000_s82952" name="Équation" r:id="rId5" imgW="177480" imgH="228600" progId="Equation.3">
              <p:embed/>
            </p:oleObj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 smtClean="0"/>
              <a:t>Methods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/>
            <a:r>
              <a:rPr lang="en-US" dirty="0" smtClean="0"/>
              <a:t>An internal </a:t>
            </a:r>
            <a:r>
              <a:rPr lang="en-US" dirty="0" smtClean="0"/>
              <a:t>evaluation </a:t>
            </a:r>
          </a:p>
          <a:p>
            <a:pPr marL="914400" lvl="1" indent="-514350"/>
            <a:r>
              <a:rPr lang="en-US" dirty="0" smtClean="0"/>
              <a:t>All</a:t>
            </a:r>
            <a:r>
              <a:rPr lang="en-US" dirty="0" smtClean="0"/>
              <a:t> </a:t>
            </a:r>
            <a:r>
              <a:rPr lang="en-US" dirty="0" smtClean="0"/>
              <a:t>animals </a:t>
            </a:r>
            <a:r>
              <a:rPr lang="en-US" dirty="0" err="1" smtClean="0"/>
              <a:t>Ia</a:t>
            </a:r>
            <a:r>
              <a:rPr lang="en-US" dirty="0" smtClean="0"/>
              <a:t>, </a:t>
            </a:r>
            <a:r>
              <a:rPr lang="en-US" dirty="0" err="1" smtClean="0"/>
              <a:t>Ib</a:t>
            </a:r>
            <a:r>
              <a:rPr lang="en-US" dirty="0" smtClean="0"/>
              <a:t>, </a:t>
            </a:r>
            <a:r>
              <a:rPr lang="en-US" dirty="0" smtClean="0"/>
              <a:t>Ea, </a:t>
            </a:r>
            <a:r>
              <a:rPr lang="en-US" dirty="0" err="1" smtClean="0"/>
              <a:t>Eb</a:t>
            </a:r>
            <a:endParaRPr lang="en-US" dirty="0" smtClean="0"/>
          </a:p>
          <a:p>
            <a:pPr marL="914400" lvl="1" indent="-514350"/>
            <a:r>
              <a:rPr lang="en-US" dirty="0" smtClean="0"/>
              <a:t>Only </a:t>
            </a:r>
          </a:p>
          <a:p>
            <a:pPr marL="914400" lvl="1" indent="-514350"/>
            <a:r>
              <a:rPr lang="en-US" dirty="0" smtClean="0"/>
              <a:t>                                       instead </a:t>
            </a:r>
            <a:r>
              <a:rPr lang="en-US" dirty="0" smtClean="0"/>
              <a:t>of</a:t>
            </a:r>
          </a:p>
          <a:p>
            <a:pPr marL="1314450" lvl="2" indent="-514350"/>
            <a:endParaRPr lang="en-US" dirty="0" smtClean="0"/>
          </a:p>
          <a:p>
            <a:pPr marL="1314450" lvl="2" indent="-514350"/>
            <a:endParaRPr lang="en-US" dirty="0" smtClean="0"/>
          </a:p>
          <a:p>
            <a:pPr marL="1314450" lvl="2" indent="-514350"/>
            <a:endParaRPr lang="en-US" dirty="0" smtClean="0"/>
          </a:p>
          <a:p>
            <a:pPr marL="1314450" lvl="2" indent="-514350"/>
            <a:endParaRPr lang="en-US" dirty="0" smtClean="0"/>
          </a:p>
          <a:p>
            <a:pPr marL="1314450" lvl="2" indent="-514350"/>
            <a:endParaRPr lang="en-US" dirty="0" smtClean="0"/>
          </a:p>
          <a:p>
            <a:pPr marL="914400" lvl="1" indent="-514350">
              <a:buNone/>
            </a:pPr>
            <a:r>
              <a:rPr lang="en-US" dirty="0" smtClean="0"/>
              <a:t> where </a:t>
            </a:r>
            <a:endParaRPr lang="fr-BE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F8D697-6562-4AA2-B0DD-5F49476FC96C}" type="slidenum">
              <a:rPr lang="nl-NL" smtClean="0"/>
              <a:pPr>
                <a:defRPr/>
              </a:pPr>
              <a:t>5</a:t>
            </a:fld>
            <a:endParaRPr lang="nl-NL"/>
          </a:p>
        </p:txBody>
      </p:sp>
      <p:sp>
        <p:nvSpPr>
          <p:cNvPr id="829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BE"/>
          </a:p>
        </p:txBody>
      </p:sp>
      <p:sp>
        <p:nvSpPr>
          <p:cNvPr id="829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BE"/>
          </a:p>
        </p:txBody>
      </p:sp>
      <p:sp>
        <p:nvSpPr>
          <p:cNvPr id="8602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BE"/>
          </a:p>
        </p:txBody>
      </p:sp>
      <p:sp>
        <p:nvSpPr>
          <p:cNvPr id="8602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BE"/>
          </a:p>
        </p:txBody>
      </p:sp>
      <p:graphicFrame>
        <p:nvGraphicFramePr>
          <p:cNvPr id="86023" name="Object 7"/>
          <p:cNvGraphicFramePr>
            <a:graphicFrameLocks noChangeAspect="1"/>
          </p:cNvGraphicFramePr>
          <p:nvPr/>
        </p:nvGraphicFramePr>
        <p:xfrm>
          <a:off x="1456308" y="2987675"/>
          <a:ext cx="3187700" cy="512763"/>
        </p:xfrm>
        <a:graphic>
          <a:graphicData uri="http://schemas.openxmlformats.org/presentationml/2006/ole">
            <p:oleObj spid="_x0000_s86023" name="Équation" r:id="rId3" imgW="1600200" imgH="253800" progId="Equation.3">
              <p:embed/>
            </p:oleObj>
          </a:graphicData>
        </a:graphic>
      </p:graphicFrame>
      <p:sp>
        <p:nvSpPr>
          <p:cNvPr id="8602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BE"/>
          </a:p>
        </p:txBody>
      </p:sp>
      <p:graphicFrame>
        <p:nvGraphicFramePr>
          <p:cNvPr id="86025" name="Object 9"/>
          <p:cNvGraphicFramePr>
            <a:graphicFrameLocks noChangeAspect="1"/>
          </p:cNvGraphicFramePr>
          <p:nvPr/>
        </p:nvGraphicFramePr>
        <p:xfrm>
          <a:off x="1563688" y="3860800"/>
          <a:ext cx="6777037" cy="1152525"/>
        </p:xfrm>
        <a:graphic>
          <a:graphicData uri="http://schemas.openxmlformats.org/presentationml/2006/ole">
            <p:oleObj spid="_x0000_s86025" name="Équation" r:id="rId4" imgW="3657600" imgH="507960" progId="Equation.3">
              <p:embed/>
            </p:oleObj>
          </a:graphicData>
        </a:graphic>
      </p:graphicFrame>
      <p:graphicFrame>
        <p:nvGraphicFramePr>
          <p:cNvPr id="86027" name="Object 11"/>
          <p:cNvGraphicFramePr>
            <a:graphicFrameLocks noChangeAspect="1"/>
          </p:cNvGraphicFramePr>
          <p:nvPr/>
        </p:nvGraphicFramePr>
        <p:xfrm>
          <a:off x="6228184" y="2996952"/>
          <a:ext cx="2481263" cy="436562"/>
        </p:xfrm>
        <a:graphic>
          <a:graphicData uri="http://schemas.openxmlformats.org/presentationml/2006/ole">
            <p:oleObj spid="_x0000_s86027" name="Équation" r:id="rId5" imgW="1244520" imgH="215640" progId="Equation.3">
              <p:embed/>
            </p:oleObj>
          </a:graphicData>
        </a:graphic>
      </p:graphicFrame>
      <p:graphicFrame>
        <p:nvGraphicFramePr>
          <p:cNvPr id="86028" name="Object 12"/>
          <p:cNvGraphicFramePr>
            <a:graphicFrameLocks noChangeAspect="1"/>
          </p:cNvGraphicFramePr>
          <p:nvPr/>
        </p:nvGraphicFramePr>
        <p:xfrm>
          <a:off x="2195736" y="2492896"/>
          <a:ext cx="377825" cy="503238"/>
        </p:xfrm>
        <a:graphic>
          <a:graphicData uri="http://schemas.openxmlformats.org/presentationml/2006/ole">
            <p:oleObj spid="_x0000_s86028" name="Équation" r:id="rId6" imgW="177480" imgH="228600" progId="Equation.3">
              <p:embed/>
            </p:oleObj>
          </a:graphicData>
        </a:graphic>
      </p:graphicFrame>
      <p:sp>
        <p:nvSpPr>
          <p:cNvPr id="86030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BE"/>
          </a:p>
        </p:txBody>
      </p:sp>
      <p:graphicFrame>
        <p:nvGraphicFramePr>
          <p:cNvPr id="86029" name="Object 13"/>
          <p:cNvGraphicFramePr>
            <a:graphicFrameLocks noChangeAspect="1"/>
          </p:cNvGraphicFramePr>
          <p:nvPr/>
        </p:nvGraphicFramePr>
        <p:xfrm>
          <a:off x="2023616" y="5301208"/>
          <a:ext cx="2692400" cy="444500"/>
        </p:xfrm>
        <a:graphic>
          <a:graphicData uri="http://schemas.openxmlformats.org/presentationml/2006/ole">
            <p:oleObj spid="_x0000_s86029" name="Équation" r:id="rId7" imgW="1384200" imgH="228600" progId="Equation.3">
              <p:embed/>
            </p:oleObj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 smtClean="0"/>
              <a:t>Methods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/>
            <a:r>
              <a:rPr lang="fr-BE" dirty="0" smtClean="0"/>
              <a:t>An </a:t>
            </a:r>
            <a:r>
              <a:rPr lang="fr-BE" dirty="0" err="1" smtClean="0"/>
              <a:t>unknown</a:t>
            </a:r>
            <a:r>
              <a:rPr lang="en-US" dirty="0" smtClean="0"/>
              <a:t> </a:t>
            </a:r>
            <a:r>
              <a:rPr lang="fr-BE" dirty="0" err="1" smtClean="0"/>
              <a:t>external</a:t>
            </a:r>
            <a:r>
              <a:rPr lang="fr-BE" dirty="0" smtClean="0"/>
              <a:t> </a:t>
            </a:r>
            <a:r>
              <a:rPr lang="en-US" dirty="0" err="1" smtClean="0"/>
              <a:t>ssGBLUP</a:t>
            </a:r>
            <a:r>
              <a:rPr lang="en-US" dirty="0" smtClean="0"/>
              <a:t> </a:t>
            </a:r>
            <a:endParaRPr lang="en-US" dirty="0" smtClean="0"/>
          </a:p>
          <a:p>
            <a:pPr marL="914400" lvl="1" indent="-514350"/>
            <a:r>
              <a:rPr lang="en-US" dirty="0" smtClean="0"/>
              <a:t>A</a:t>
            </a:r>
            <a:r>
              <a:rPr lang="en-US" dirty="0" smtClean="0"/>
              <a:t>ll </a:t>
            </a:r>
            <a:r>
              <a:rPr lang="en-US" dirty="0" smtClean="0"/>
              <a:t>animals </a:t>
            </a:r>
            <a:r>
              <a:rPr lang="en-US" dirty="0" err="1" smtClean="0"/>
              <a:t>Ia</a:t>
            </a:r>
            <a:r>
              <a:rPr lang="en-US" dirty="0" smtClean="0"/>
              <a:t>, </a:t>
            </a:r>
            <a:r>
              <a:rPr lang="en-US" dirty="0" err="1" smtClean="0"/>
              <a:t>I</a:t>
            </a:r>
            <a:r>
              <a:rPr lang="en-US" dirty="0" err="1" smtClean="0"/>
              <a:t>b</a:t>
            </a:r>
            <a:r>
              <a:rPr lang="en-US" dirty="0" smtClean="0"/>
              <a:t>, </a:t>
            </a:r>
            <a:r>
              <a:rPr lang="en-US" dirty="0" smtClean="0"/>
              <a:t>E</a:t>
            </a:r>
          </a:p>
          <a:p>
            <a:pPr marL="914400" lvl="1" indent="-514350"/>
            <a:r>
              <a:rPr lang="en-US" dirty="0" smtClean="0"/>
              <a:t>Genomic information included in </a:t>
            </a:r>
            <a:endParaRPr lang="en-US" dirty="0" smtClean="0"/>
          </a:p>
          <a:p>
            <a:pPr marL="914400" lvl="1" indent="-514350"/>
            <a:r>
              <a:rPr lang="en-US" dirty="0" smtClean="0"/>
              <a:t>O</a:t>
            </a:r>
            <a:r>
              <a:rPr lang="en-US" dirty="0" smtClean="0"/>
              <a:t>nly        </a:t>
            </a:r>
            <a:r>
              <a:rPr lang="en-US" dirty="0" smtClean="0"/>
              <a:t>( </a:t>
            </a:r>
            <a:r>
              <a:rPr lang="en-US" dirty="0" err="1" smtClean="0"/>
              <a:t>precorrected</a:t>
            </a:r>
            <a:r>
              <a:rPr lang="en-US" dirty="0" smtClean="0"/>
              <a:t> for fixed effects</a:t>
            </a:r>
            <a:r>
              <a:rPr lang="fr-BE" dirty="0" smtClean="0"/>
              <a:t>)</a:t>
            </a:r>
            <a:r>
              <a:rPr lang="en-US" dirty="0" smtClean="0"/>
              <a:t> </a:t>
            </a:r>
            <a:r>
              <a:rPr lang="en-US" dirty="0" smtClean="0"/>
              <a:t>	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F8D697-6562-4AA2-B0DD-5F49476FC96C}" type="slidenum">
              <a:rPr lang="nl-NL" smtClean="0"/>
              <a:pPr>
                <a:defRPr/>
              </a:pPr>
              <a:t>6</a:t>
            </a:fld>
            <a:endParaRPr lang="nl-NL"/>
          </a:p>
        </p:txBody>
      </p:sp>
      <p:sp>
        <p:nvSpPr>
          <p:cNvPr id="829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BE"/>
          </a:p>
        </p:txBody>
      </p:sp>
      <p:sp>
        <p:nvSpPr>
          <p:cNvPr id="829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BE"/>
          </a:p>
        </p:txBody>
      </p:sp>
      <p:sp>
        <p:nvSpPr>
          <p:cNvPr id="8602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BE"/>
          </a:p>
        </p:txBody>
      </p:sp>
      <p:graphicFrame>
        <p:nvGraphicFramePr>
          <p:cNvPr id="87043" name="Object 3"/>
          <p:cNvGraphicFramePr>
            <a:graphicFrameLocks noChangeAspect="1"/>
          </p:cNvGraphicFramePr>
          <p:nvPr/>
        </p:nvGraphicFramePr>
        <p:xfrm>
          <a:off x="2195984" y="2924944"/>
          <a:ext cx="431800" cy="503238"/>
        </p:xfrm>
        <a:graphic>
          <a:graphicData uri="http://schemas.openxmlformats.org/presentationml/2006/ole">
            <p:oleObj spid="_x0000_s87043" name="Équation" r:id="rId3" imgW="203040" imgH="228600" progId="Equation.3">
              <p:embed/>
            </p:oleObj>
          </a:graphicData>
        </a:graphic>
      </p:graphicFrame>
      <p:graphicFrame>
        <p:nvGraphicFramePr>
          <p:cNvPr id="87045" name="Object 5"/>
          <p:cNvGraphicFramePr>
            <a:graphicFrameLocks noChangeAspect="1"/>
          </p:cNvGraphicFramePr>
          <p:nvPr/>
        </p:nvGraphicFramePr>
        <p:xfrm>
          <a:off x="5868144" y="2564904"/>
          <a:ext cx="754714" cy="559048"/>
        </p:xfrm>
        <a:graphic>
          <a:graphicData uri="http://schemas.openxmlformats.org/presentationml/2006/ole">
            <p:oleObj spid="_x0000_s87045" name="Équation" r:id="rId4" imgW="342720" imgH="253800" progId="Equation.3">
              <p:embed/>
            </p:oleObj>
          </a:graphicData>
        </a:graphic>
      </p:graphicFrame>
      <p:sp>
        <p:nvSpPr>
          <p:cNvPr id="8704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BE"/>
          </a:p>
        </p:txBody>
      </p:sp>
      <p:graphicFrame>
        <p:nvGraphicFramePr>
          <p:cNvPr id="87046" name="Object 6"/>
          <p:cNvGraphicFramePr>
            <a:graphicFrameLocks noChangeAspect="1"/>
          </p:cNvGraphicFramePr>
          <p:nvPr/>
        </p:nvGraphicFramePr>
        <p:xfrm>
          <a:off x="179512" y="3818621"/>
          <a:ext cx="8926265" cy="1986643"/>
        </p:xfrm>
        <a:graphic>
          <a:graphicData uri="http://schemas.openxmlformats.org/presentationml/2006/ole">
            <p:oleObj spid="_x0000_s87046" name="Équation" r:id="rId5" imgW="5473440" imgH="1218960" progId="Equation.3">
              <p:embed/>
            </p:oleObj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 smtClean="0"/>
              <a:t>Methods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Problem</a:t>
            </a:r>
          </a:p>
          <a:p>
            <a:pPr lvl="1"/>
            <a:r>
              <a:rPr lang="en-US" dirty="0" smtClean="0">
                <a:solidFill>
                  <a:srgbClr val="FFC000"/>
                </a:solidFill>
              </a:rPr>
              <a:t>Unknown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/>
              <a:t>external </a:t>
            </a:r>
            <a:r>
              <a:rPr lang="en-US" dirty="0" err="1" smtClean="0"/>
              <a:t>ssGBLUP</a:t>
            </a:r>
            <a:endParaRPr lang="en-US" dirty="0" smtClean="0"/>
          </a:p>
          <a:p>
            <a:r>
              <a:rPr lang="en-US" dirty="0" smtClean="0"/>
              <a:t>Available</a:t>
            </a:r>
          </a:p>
          <a:p>
            <a:pPr lvl="1"/>
            <a:r>
              <a:rPr lang="en-US" dirty="0" smtClean="0">
                <a:solidFill>
                  <a:srgbClr val="FFC000"/>
                </a:solidFill>
              </a:rPr>
              <a:t>External genetic </a:t>
            </a:r>
            <a:r>
              <a:rPr lang="en-US" dirty="0" smtClean="0"/>
              <a:t>evaluation of </a:t>
            </a:r>
            <a:r>
              <a:rPr lang="en-US" dirty="0" smtClean="0"/>
              <a:t>animals Ea and </a:t>
            </a:r>
            <a:r>
              <a:rPr lang="en-US" dirty="0" err="1" smtClean="0"/>
              <a:t>Eb</a:t>
            </a:r>
            <a:endParaRPr lang="en-US" dirty="0" smtClean="0"/>
          </a:p>
          <a:p>
            <a:pPr lvl="2"/>
            <a:r>
              <a:rPr lang="en-US" dirty="0" smtClean="0">
                <a:solidFill>
                  <a:srgbClr val="FFC000"/>
                </a:solidFill>
              </a:rPr>
              <a:t>without</a:t>
            </a:r>
            <a:r>
              <a:rPr lang="en-US" dirty="0" smtClean="0"/>
              <a:t> animals </a:t>
            </a:r>
            <a:r>
              <a:rPr lang="en-US" dirty="0" err="1" smtClean="0"/>
              <a:t>I</a:t>
            </a:r>
            <a:r>
              <a:rPr lang="en-US" dirty="0" err="1" smtClean="0"/>
              <a:t>a</a:t>
            </a:r>
            <a:r>
              <a:rPr lang="en-US" dirty="0" smtClean="0"/>
              <a:t> </a:t>
            </a:r>
            <a:r>
              <a:rPr lang="en-US" dirty="0" smtClean="0"/>
              <a:t>and </a:t>
            </a:r>
            <a:r>
              <a:rPr lang="en-US" dirty="0" err="1" smtClean="0"/>
              <a:t>Ib</a:t>
            </a:r>
            <a:endParaRPr lang="en-US" dirty="0" smtClean="0"/>
          </a:p>
          <a:p>
            <a:pPr lvl="2"/>
            <a:r>
              <a:rPr lang="en-US" dirty="0" smtClean="0">
                <a:solidFill>
                  <a:srgbClr val="FFC000"/>
                </a:solidFill>
              </a:rPr>
              <a:t>w</a:t>
            </a:r>
            <a:r>
              <a:rPr lang="en-US" dirty="0" smtClean="0">
                <a:solidFill>
                  <a:srgbClr val="FFC000"/>
                </a:solidFill>
              </a:rPr>
              <a:t>ithout</a:t>
            </a:r>
            <a:r>
              <a:rPr lang="en-US" dirty="0" smtClean="0"/>
              <a:t> genomic information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>
                <a:sym typeface="Wingdings" pitchFamily="2" charset="2"/>
              </a:rPr>
              <a:t> </a:t>
            </a:r>
            <a:endParaRPr lang="fr-BE" dirty="0" smtClean="0"/>
          </a:p>
          <a:p>
            <a:pPr>
              <a:buNone/>
            </a:pPr>
            <a:endParaRPr lang="fr-BE" dirty="0" smtClean="0"/>
          </a:p>
          <a:p>
            <a:pPr marL="514350" indent="-514350"/>
            <a:endParaRPr lang="en-US" dirty="0" smtClean="0"/>
          </a:p>
          <a:p>
            <a:pPr marL="514350" indent="-514350"/>
            <a:endParaRPr lang="en-US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F8D697-6562-4AA2-B0DD-5F49476FC96C}" type="slidenum">
              <a:rPr lang="nl-NL" smtClean="0"/>
              <a:pPr>
                <a:defRPr/>
              </a:pPr>
              <a:t>7</a:t>
            </a:fld>
            <a:endParaRPr lang="nl-NL"/>
          </a:p>
        </p:txBody>
      </p:sp>
      <p:sp>
        <p:nvSpPr>
          <p:cNvPr id="829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BE"/>
          </a:p>
        </p:txBody>
      </p:sp>
      <p:sp>
        <p:nvSpPr>
          <p:cNvPr id="829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BE"/>
          </a:p>
        </p:txBody>
      </p:sp>
      <p:sp>
        <p:nvSpPr>
          <p:cNvPr id="8602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BE"/>
          </a:p>
        </p:txBody>
      </p:sp>
      <p:sp>
        <p:nvSpPr>
          <p:cNvPr id="8602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BE"/>
          </a:p>
        </p:txBody>
      </p:sp>
      <p:sp>
        <p:nvSpPr>
          <p:cNvPr id="8602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BE"/>
          </a:p>
        </p:txBody>
      </p:sp>
      <p:sp>
        <p:nvSpPr>
          <p:cNvPr id="86030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BE"/>
          </a:p>
        </p:txBody>
      </p:sp>
      <p:sp>
        <p:nvSpPr>
          <p:cNvPr id="8909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BE"/>
          </a:p>
        </p:txBody>
      </p:sp>
      <p:graphicFrame>
        <p:nvGraphicFramePr>
          <p:cNvPr id="89091" name="Object 3"/>
          <p:cNvGraphicFramePr>
            <a:graphicFrameLocks noChangeAspect="1"/>
          </p:cNvGraphicFramePr>
          <p:nvPr/>
        </p:nvGraphicFramePr>
        <p:xfrm>
          <a:off x="755576" y="4520942"/>
          <a:ext cx="7447037" cy="636846"/>
        </p:xfrm>
        <a:graphic>
          <a:graphicData uri="http://schemas.openxmlformats.org/presentationml/2006/ole">
            <p:oleObj spid="_x0000_s89091" name="Équation" r:id="rId3" imgW="3009600" imgH="253800" progId="Equation.3">
              <p:embed/>
            </p:oleObj>
          </a:graphicData>
        </a:graphic>
      </p:graphicFrame>
      <p:sp>
        <p:nvSpPr>
          <p:cNvPr id="8909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BE"/>
          </a:p>
        </p:txBody>
      </p:sp>
      <p:graphicFrame>
        <p:nvGraphicFramePr>
          <p:cNvPr id="89093" name="Object 5"/>
          <p:cNvGraphicFramePr>
            <a:graphicFrameLocks noChangeAspect="1"/>
          </p:cNvGraphicFramePr>
          <p:nvPr/>
        </p:nvGraphicFramePr>
        <p:xfrm>
          <a:off x="899592" y="5367097"/>
          <a:ext cx="8064896" cy="1086091"/>
        </p:xfrm>
        <a:graphic>
          <a:graphicData uri="http://schemas.openxmlformats.org/presentationml/2006/ole">
            <p:oleObj spid="_x0000_s89093" name="Équation" r:id="rId4" imgW="3822480" imgH="507960" progId="Equation.3">
              <p:embed/>
            </p:oleObj>
          </a:graphicData>
        </a:graphic>
      </p:graphicFrame>
      <p:sp>
        <p:nvSpPr>
          <p:cNvPr id="15" name="Accolade fermante 14"/>
          <p:cNvSpPr/>
          <p:nvPr/>
        </p:nvSpPr>
        <p:spPr>
          <a:xfrm>
            <a:off x="5148064" y="3501008"/>
            <a:ext cx="288032" cy="64807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graphicFrame>
        <p:nvGraphicFramePr>
          <p:cNvPr id="5" name="Object 6"/>
          <p:cNvGraphicFramePr>
            <a:graphicFrameLocks noChangeAspect="1"/>
          </p:cNvGraphicFramePr>
          <p:nvPr/>
        </p:nvGraphicFramePr>
        <p:xfrm>
          <a:off x="5580112" y="3591018"/>
          <a:ext cx="648072" cy="486054"/>
        </p:xfrm>
        <a:graphic>
          <a:graphicData uri="http://schemas.openxmlformats.org/presentationml/2006/ole">
            <p:oleObj spid="_x0000_s89094" name="Équation" r:id="rId5" imgW="304560" imgH="228600" progId="Equation.3">
              <p:embed/>
            </p:oleObj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7"/>
          <p:cNvGraphicFramePr>
            <a:graphicFrameLocks noChangeAspect="1"/>
          </p:cNvGraphicFramePr>
          <p:nvPr/>
        </p:nvGraphicFramePr>
        <p:xfrm>
          <a:off x="251520" y="3225056"/>
          <a:ext cx="7291388" cy="3516312"/>
        </p:xfrm>
        <a:graphic>
          <a:graphicData uri="http://schemas.openxmlformats.org/presentationml/2006/ole">
            <p:oleObj spid="_x0000_s90119" name="Équation" r:id="rId3" imgW="4470120" imgH="2158920" progId="Equation.3">
              <p:embed/>
            </p:oleObj>
          </a:graphicData>
        </a:graphic>
      </p:graphicFrame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 smtClean="0"/>
              <a:t>Methods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Substitution in the </a:t>
            </a:r>
            <a:r>
              <a:rPr lang="en-US" dirty="0" smtClean="0"/>
              <a:t>unknown </a:t>
            </a:r>
            <a:r>
              <a:rPr lang="en-US" dirty="0" smtClean="0"/>
              <a:t>external </a:t>
            </a:r>
            <a:r>
              <a:rPr lang="en-US" dirty="0" err="1" smtClean="0"/>
              <a:t>ssGBLUP</a:t>
            </a:r>
            <a:endParaRPr lang="en-US" dirty="0" smtClean="0"/>
          </a:p>
          <a:p>
            <a:pPr lvl="1"/>
            <a:r>
              <a:rPr lang="en-US" dirty="0" smtClean="0"/>
              <a:t>                        and  </a:t>
            </a:r>
          </a:p>
          <a:p>
            <a:pPr lvl="1"/>
            <a:endParaRPr lang="en-US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F8D697-6562-4AA2-B0DD-5F49476FC96C}" type="slidenum">
              <a:rPr lang="nl-NL" smtClean="0"/>
              <a:pPr>
                <a:defRPr/>
              </a:pPr>
              <a:t>8</a:t>
            </a:fld>
            <a:endParaRPr lang="nl-NL"/>
          </a:p>
        </p:txBody>
      </p:sp>
      <p:sp>
        <p:nvSpPr>
          <p:cNvPr id="829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BE"/>
          </a:p>
        </p:txBody>
      </p:sp>
      <p:sp>
        <p:nvSpPr>
          <p:cNvPr id="829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BE"/>
          </a:p>
        </p:txBody>
      </p:sp>
      <p:sp>
        <p:nvSpPr>
          <p:cNvPr id="8602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BE"/>
          </a:p>
        </p:txBody>
      </p:sp>
      <p:sp>
        <p:nvSpPr>
          <p:cNvPr id="8602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BE"/>
          </a:p>
        </p:txBody>
      </p:sp>
      <p:sp>
        <p:nvSpPr>
          <p:cNvPr id="8602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BE"/>
          </a:p>
        </p:txBody>
      </p:sp>
      <p:sp>
        <p:nvSpPr>
          <p:cNvPr id="86030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BE"/>
          </a:p>
        </p:txBody>
      </p:sp>
      <p:sp>
        <p:nvSpPr>
          <p:cNvPr id="8909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BE"/>
          </a:p>
        </p:txBody>
      </p:sp>
      <p:graphicFrame>
        <p:nvGraphicFramePr>
          <p:cNvPr id="89091" name="Object 3"/>
          <p:cNvGraphicFramePr>
            <a:graphicFrameLocks noChangeAspect="1"/>
          </p:cNvGraphicFramePr>
          <p:nvPr/>
        </p:nvGraphicFramePr>
        <p:xfrm>
          <a:off x="1343745" y="2088207"/>
          <a:ext cx="1716087" cy="620713"/>
        </p:xfrm>
        <a:graphic>
          <a:graphicData uri="http://schemas.openxmlformats.org/presentationml/2006/ole">
            <p:oleObj spid="_x0000_s90114" name="Équation" r:id="rId4" imgW="711000" imgH="253800" progId="Equation.3">
              <p:embed/>
            </p:oleObj>
          </a:graphicData>
        </a:graphic>
      </p:graphicFrame>
      <p:sp>
        <p:nvSpPr>
          <p:cNvPr id="8909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BE"/>
          </a:p>
        </p:txBody>
      </p:sp>
      <p:graphicFrame>
        <p:nvGraphicFramePr>
          <p:cNvPr id="90116" name="Object 5"/>
          <p:cNvGraphicFramePr>
            <a:graphicFrameLocks noChangeAspect="1"/>
          </p:cNvGraphicFramePr>
          <p:nvPr/>
        </p:nvGraphicFramePr>
        <p:xfrm>
          <a:off x="4147864" y="2132013"/>
          <a:ext cx="1792288" cy="576262"/>
        </p:xfrm>
        <a:graphic>
          <a:graphicData uri="http://schemas.openxmlformats.org/presentationml/2006/ole">
            <p:oleObj spid="_x0000_s90116" name="Équation" r:id="rId5" imgW="799920" imgH="253800" progId="Equation.3">
              <p:embed/>
            </p:oleObj>
          </a:graphicData>
        </a:graphic>
      </p:graphicFrame>
      <p:sp>
        <p:nvSpPr>
          <p:cNvPr id="9011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BE"/>
          </a:p>
        </p:txBody>
      </p:sp>
      <p:sp>
        <p:nvSpPr>
          <p:cNvPr id="19" name="Rectangle à coins arrondis 18"/>
          <p:cNvSpPr/>
          <p:nvPr/>
        </p:nvSpPr>
        <p:spPr>
          <a:xfrm>
            <a:off x="1259632" y="2132856"/>
            <a:ext cx="1800200" cy="504056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20" name="Rectangle à coins arrondis 19"/>
          <p:cNvSpPr/>
          <p:nvPr/>
        </p:nvSpPr>
        <p:spPr>
          <a:xfrm>
            <a:off x="4067944" y="2132856"/>
            <a:ext cx="1872208" cy="504056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21" name="Rectangle à coins arrondis 20"/>
          <p:cNvSpPr/>
          <p:nvPr/>
        </p:nvSpPr>
        <p:spPr>
          <a:xfrm>
            <a:off x="1259632" y="5589240"/>
            <a:ext cx="2376264" cy="792088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22" name="Rectangle à coins arrondis 21"/>
          <p:cNvSpPr/>
          <p:nvPr/>
        </p:nvSpPr>
        <p:spPr>
          <a:xfrm>
            <a:off x="3347864" y="4005064"/>
            <a:ext cx="3240360" cy="720080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cxnSp>
        <p:nvCxnSpPr>
          <p:cNvPr id="24" name="Connecteur droit avec flèche 23"/>
          <p:cNvCxnSpPr>
            <a:stCxn id="20" idx="2"/>
            <a:endCxn id="22" idx="0"/>
          </p:cNvCxnSpPr>
          <p:nvPr/>
        </p:nvCxnSpPr>
        <p:spPr>
          <a:xfrm flipH="1">
            <a:off x="4968044" y="2636912"/>
            <a:ext cx="36004" cy="13681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avec flèche 25"/>
          <p:cNvCxnSpPr>
            <a:stCxn id="19" idx="2"/>
            <a:endCxn id="21" idx="0"/>
          </p:cNvCxnSpPr>
          <p:nvPr/>
        </p:nvCxnSpPr>
        <p:spPr>
          <a:xfrm>
            <a:off x="2159732" y="2636912"/>
            <a:ext cx="288032" cy="29523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 smtClean="0"/>
              <a:t>Methods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/>
            <a:r>
              <a:rPr lang="en-US" dirty="0" smtClean="0"/>
              <a:t>Finally, </a:t>
            </a:r>
            <a:r>
              <a:rPr lang="en-US" dirty="0" smtClean="0">
                <a:solidFill>
                  <a:srgbClr val="FFC000"/>
                </a:solidFill>
              </a:rPr>
              <a:t>internal</a:t>
            </a:r>
            <a:r>
              <a:rPr lang="en-US" dirty="0" smtClean="0"/>
              <a:t> </a:t>
            </a:r>
            <a:r>
              <a:rPr lang="en-US" dirty="0" smtClean="0"/>
              <a:t>evaluation </a:t>
            </a:r>
            <a:r>
              <a:rPr lang="en-US" dirty="0" smtClean="0"/>
              <a:t>= </a:t>
            </a:r>
            <a:r>
              <a:rPr lang="en-US" dirty="0" err="1" smtClean="0"/>
              <a:t>ssGBLUP</a:t>
            </a:r>
            <a:r>
              <a:rPr lang="en-US" dirty="0" smtClean="0"/>
              <a:t> integrating external information</a:t>
            </a:r>
          </a:p>
          <a:p>
            <a:pPr marL="1314450" lvl="2" indent="-514350"/>
            <a:endParaRPr lang="en-US" dirty="0" smtClean="0"/>
          </a:p>
          <a:p>
            <a:pPr marL="1314450" lvl="2" indent="-514350"/>
            <a:endParaRPr lang="en-US" dirty="0" smtClean="0"/>
          </a:p>
          <a:p>
            <a:pPr marL="914400" lvl="1" indent="-514350">
              <a:buNone/>
            </a:pPr>
            <a:r>
              <a:rPr lang="en-US" dirty="0" smtClean="0"/>
              <a:t>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F8D697-6562-4AA2-B0DD-5F49476FC96C}" type="slidenum">
              <a:rPr lang="nl-NL" smtClean="0"/>
              <a:pPr>
                <a:defRPr/>
              </a:pPr>
              <a:t>9</a:t>
            </a:fld>
            <a:endParaRPr lang="nl-NL"/>
          </a:p>
        </p:txBody>
      </p:sp>
      <p:sp>
        <p:nvSpPr>
          <p:cNvPr id="829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BE"/>
          </a:p>
        </p:txBody>
      </p:sp>
      <p:sp>
        <p:nvSpPr>
          <p:cNvPr id="829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BE"/>
          </a:p>
        </p:txBody>
      </p:sp>
      <p:sp>
        <p:nvSpPr>
          <p:cNvPr id="8602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BE"/>
          </a:p>
        </p:txBody>
      </p:sp>
      <p:sp>
        <p:nvSpPr>
          <p:cNvPr id="8602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BE"/>
          </a:p>
        </p:txBody>
      </p:sp>
      <p:sp>
        <p:nvSpPr>
          <p:cNvPr id="8602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BE"/>
          </a:p>
        </p:txBody>
      </p:sp>
      <p:sp>
        <p:nvSpPr>
          <p:cNvPr id="86030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BE"/>
          </a:p>
        </p:txBody>
      </p:sp>
      <p:sp>
        <p:nvSpPr>
          <p:cNvPr id="9319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BE"/>
          </a:p>
        </p:txBody>
      </p:sp>
      <p:sp>
        <p:nvSpPr>
          <p:cNvPr id="9319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BE"/>
          </a:p>
        </p:txBody>
      </p:sp>
      <p:graphicFrame>
        <p:nvGraphicFramePr>
          <p:cNvPr id="5" name="Object 10"/>
          <p:cNvGraphicFramePr>
            <a:graphicFrameLocks noChangeAspect="1"/>
          </p:cNvGraphicFramePr>
          <p:nvPr/>
        </p:nvGraphicFramePr>
        <p:xfrm>
          <a:off x="891307" y="2780531"/>
          <a:ext cx="6777037" cy="1152525"/>
        </p:xfrm>
        <a:graphic>
          <a:graphicData uri="http://schemas.openxmlformats.org/presentationml/2006/ole">
            <p:oleObj spid="_x0000_s93194" name="Équation" r:id="rId3" imgW="3657600" imgH="507960" progId="Equation.3">
              <p:embed/>
            </p:oleObj>
          </a:graphicData>
        </a:graphic>
      </p:graphicFrame>
      <p:sp>
        <p:nvSpPr>
          <p:cNvPr id="21" name="Rectangle à coins arrondis 20"/>
          <p:cNvSpPr/>
          <p:nvPr/>
        </p:nvSpPr>
        <p:spPr>
          <a:xfrm>
            <a:off x="107504" y="4581128"/>
            <a:ext cx="6444208" cy="1800200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cxnSp>
        <p:nvCxnSpPr>
          <p:cNvPr id="22" name="Connecteur droit avec flèche 21"/>
          <p:cNvCxnSpPr>
            <a:stCxn id="24" idx="2"/>
            <a:endCxn id="21" idx="0"/>
          </p:cNvCxnSpPr>
          <p:nvPr/>
        </p:nvCxnSpPr>
        <p:spPr>
          <a:xfrm flipH="1">
            <a:off x="3329608" y="3861048"/>
            <a:ext cx="774340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à coins arrondis 23"/>
          <p:cNvSpPr/>
          <p:nvPr/>
        </p:nvSpPr>
        <p:spPr>
          <a:xfrm>
            <a:off x="3779912" y="3356992"/>
            <a:ext cx="648072" cy="504056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26" name="Rectangle à coins arrondis 25"/>
          <p:cNvSpPr/>
          <p:nvPr/>
        </p:nvSpPr>
        <p:spPr>
          <a:xfrm>
            <a:off x="6588224" y="4581128"/>
            <a:ext cx="2555776" cy="1800200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cxnSp>
        <p:nvCxnSpPr>
          <p:cNvPr id="27" name="Connecteur droit avec flèche 26"/>
          <p:cNvCxnSpPr>
            <a:stCxn id="28" idx="2"/>
            <a:endCxn id="26" idx="0"/>
          </p:cNvCxnSpPr>
          <p:nvPr/>
        </p:nvCxnSpPr>
        <p:spPr>
          <a:xfrm>
            <a:off x="7092280" y="3861048"/>
            <a:ext cx="773832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à coins arrondis 27"/>
          <p:cNvSpPr/>
          <p:nvPr/>
        </p:nvSpPr>
        <p:spPr>
          <a:xfrm>
            <a:off x="6660232" y="3356992"/>
            <a:ext cx="864096" cy="504056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graphicFrame>
        <p:nvGraphicFramePr>
          <p:cNvPr id="93198" name="Object 14"/>
          <p:cNvGraphicFramePr>
            <a:graphicFrameLocks noChangeAspect="1"/>
          </p:cNvGraphicFramePr>
          <p:nvPr/>
        </p:nvGraphicFramePr>
        <p:xfrm>
          <a:off x="107504" y="4698489"/>
          <a:ext cx="6372101" cy="1538823"/>
        </p:xfrm>
        <a:graphic>
          <a:graphicData uri="http://schemas.openxmlformats.org/presentationml/2006/ole">
            <p:oleObj spid="_x0000_s93198" name="Équation" r:id="rId4" imgW="4038480" imgH="965160" progId="Equation.3">
              <p:embed/>
            </p:oleObj>
          </a:graphicData>
        </a:graphic>
      </p:graphicFrame>
      <p:graphicFrame>
        <p:nvGraphicFramePr>
          <p:cNvPr id="93199" name="Object 15"/>
          <p:cNvGraphicFramePr>
            <a:graphicFrameLocks noChangeAspect="1"/>
          </p:cNvGraphicFramePr>
          <p:nvPr/>
        </p:nvGraphicFramePr>
        <p:xfrm>
          <a:off x="6609508" y="4687292"/>
          <a:ext cx="2534492" cy="1550020"/>
        </p:xfrm>
        <a:graphic>
          <a:graphicData uri="http://schemas.openxmlformats.org/presentationml/2006/ole">
            <p:oleObj spid="_x0000_s93199" name="Équation" r:id="rId5" imgW="1536480" imgH="939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andaardontwerp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16168</TotalTime>
  <Words>301</Words>
  <Application>Microsoft Office PowerPoint</Application>
  <PresentationFormat>Affichage à l'écran (4:3)</PresentationFormat>
  <Paragraphs>109</Paragraphs>
  <Slides>12</Slides>
  <Notes>1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4" baseType="lpstr">
      <vt:lpstr>Standaardontwerp</vt:lpstr>
      <vt:lpstr>Microsoft Éditeur d'équations 3.0</vt:lpstr>
      <vt:lpstr>Bayesian integration of external information into the single step approach for genomically enhanced prediction of breeding values </vt:lpstr>
      <vt:lpstr>Introduction</vt:lpstr>
      <vt:lpstr>Objective</vt:lpstr>
      <vt:lpstr>Methods</vt:lpstr>
      <vt:lpstr>Methods</vt:lpstr>
      <vt:lpstr>Methods</vt:lpstr>
      <vt:lpstr>Methods</vt:lpstr>
      <vt:lpstr>Methods</vt:lpstr>
      <vt:lpstr>Methods</vt:lpstr>
      <vt:lpstr>Methods</vt:lpstr>
      <vt:lpstr>Methods</vt:lpstr>
      <vt:lpstr>Simulation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Integration of foreign breeding values for stallions into the Belgian genetic evaluation for jumping horses</dc:title>
  <dc:creator>Hilde</dc:creator>
  <cp:lastModifiedBy>user</cp:lastModifiedBy>
  <cp:revision>448</cp:revision>
  <dcterms:created xsi:type="dcterms:W3CDTF">2010-08-22T08:48:13Z</dcterms:created>
  <dcterms:modified xsi:type="dcterms:W3CDTF">2012-06-11T20:17:11Z</dcterms:modified>
</cp:coreProperties>
</file>