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547" r:id="rId4"/>
    <p:sldId id="548" r:id="rId5"/>
    <p:sldId id="549" r:id="rId6"/>
    <p:sldId id="550" r:id="rId7"/>
    <p:sldId id="552" r:id="rId8"/>
    <p:sldId id="553" r:id="rId9"/>
    <p:sldId id="556" r:id="rId10"/>
    <p:sldId id="563" r:id="rId11"/>
    <p:sldId id="562" r:id="rId12"/>
    <p:sldId id="559" r:id="rId13"/>
  </p:sldIdLst>
  <p:sldSz cx="9144000" cy="6858000" type="screen4x3"/>
  <p:notesSz cx="6745288" cy="9882188"/>
  <p:defaultTextStyle>
    <a:defPPr>
      <a:defRPr lang="nl-NL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0000"/>
    <a:srgbClr val="0066FF"/>
    <a:srgbClr val="0000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2" autoAdjust="0"/>
  </p:normalViewPr>
  <p:slideViewPr>
    <p:cSldViewPr>
      <p:cViewPr>
        <p:scale>
          <a:sx n="70" d="100"/>
          <a:sy n="70" d="100"/>
        </p:scale>
        <p:origin x="-13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E04C48C9-5698-4430-AEBE-69E1B1698D1B}" type="datetimeFigureOut">
              <a:rPr lang="fr-BE"/>
              <a:pPr>
                <a:defRPr/>
              </a:pPr>
              <a:t>11/06/2012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D61CADD6-4CF1-4A2F-BB3F-A4BC34FF987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0DAE49-15BB-4616-BC62-4D09919C5877}" type="datetimeFigureOut">
              <a:rPr lang="fr-BE"/>
              <a:pPr>
                <a:defRPr/>
              </a:pPr>
              <a:t>11/06/2012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41888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8" y="4694238"/>
            <a:ext cx="5395912" cy="444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20A5B4-F3D5-45A8-B4C0-2A881C97359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0A5B4-F3D5-45A8-B4C0-2A881C973599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4CD5-932B-4A10-8B9B-9B411145236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2F2D-1403-4778-905B-500F7E16000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B4FA-6011-4BEF-BD26-45599BB40EA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8D697-6562-4AA2-B0DD-5F49476FC96C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951A-C28F-478F-A25E-EFFB73B3B75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A1AE-4FBE-47DB-AD44-F0AFFE6813F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47FE3-C700-4ABC-ABAD-10A03016FCB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14BD5-1628-498D-A572-1885F0EBD8E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0AA4-9DDC-4DB0-8037-6754E4B49A2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529A8-4F07-452F-8BF3-85C2117F808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66A6-E71D-4762-B9DB-0F91C6EFE14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E29EB1FF-28DD-425D-B505-4A7EBDDF786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204864"/>
            <a:ext cx="8713788" cy="14700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Bayesian integration of external information into the single step approach for </a:t>
            </a:r>
            <a:r>
              <a:rPr lang="en-US" sz="4000" dirty="0" err="1" smtClean="0">
                <a:solidFill>
                  <a:schemeClr val="bg1"/>
                </a:solidFill>
              </a:rPr>
              <a:t>genomically</a:t>
            </a:r>
            <a:r>
              <a:rPr lang="en-US" sz="4000" dirty="0" smtClean="0">
                <a:solidFill>
                  <a:schemeClr val="bg1"/>
                </a:solidFill>
              </a:rPr>
              <a:t> enhanced prediction of breeding values</a:t>
            </a:r>
            <a:r>
              <a:rPr lang="fr-BE" sz="4000" dirty="0" smtClean="0">
                <a:solidFill>
                  <a:schemeClr val="bg1"/>
                </a:solidFill>
              </a:rPr>
              <a:t/>
            </a:r>
            <a:br>
              <a:rPr lang="fr-BE" sz="4000" dirty="0" smtClean="0">
                <a:solidFill>
                  <a:schemeClr val="bg1"/>
                </a:solidFill>
              </a:rPr>
            </a:br>
            <a:endParaRPr lang="nl-NL" sz="4000" dirty="0" smtClean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509120"/>
            <a:ext cx="6400800" cy="695325"/>
          </a:xfrm>
        </p:spPr>
        <p:txBody>
          <a:bodyPr/>
          <a:lstStyle/>
          <a:p>
            <a:pPr eaLnBrk="1" hangingPunct="1"/>
            <a:r>
              <a:rPr lang="fr-BE" sz="2800" dirty="0" smtClean="0">
                <a:solidFill>
                  <a:schemeClr val="bg1"/>
                </a:solidFill>
              </a:rPr>
              <a:t>J. </a:t>
            </a:r>
            <a:r>
              <a:rPr lang="fr-BE" sz="2800" dirty="0" err="1" smtClean="0">
                <a:solidFill>
                  <a:schemeClr val="bg1"/>
                </a:solidFill>
              </a:rPr>
              <a:t>Vandenplas</a:t>
            </a:r>
            <a:r>
              <a:rPr lang="fr-BE" sz="2800" dirty="0" smtClean="0">
                <a:solidFill>
                  <a:schemeClr val="bg1"/>
                </a:solidFill>
              </a:rPr>
              <a:t>, I. </a:t>
            </a:r>
            <a:r>
              <a:rPr lang="fr-BE" sz="2800" dirty="0" err="1" smtClean="0">
                <a:solidFill>
                  <a:schemeClr val="bg1"/>
                </a:solidFill>
              </a:rPr>
              <a:t>Misztal</a:t>
            </a:r>
            <a:r>
              <a:rPr lang="fr-BE" sz="2800" dirty="0" smtClean="0">
                <a:solidFill>
                  <a:schemeClr val="bg1"/>
                </a:solidFill>
              </a:rPr>
              <a:t>, P. Faux, N. </a:t>
            </a:r>
            <a:r>
              <a:rPr lang="fr-BE" sz="2800" dirty="0" err="1" smtClean="0">
                <a:solidFill>
                  <a:schemeClr val="bg1"/>
                </a:solidFill>
              </a:rPr>
              <a:t>Gengler</a:t>
            </a:r>
            <a:endParaRPr lang="fr-BE" sz="2800" dirty="0" smtClean="0">
              <a:solidFill>
                <a:schemeClr val="bg1"/>
              </a:solidFill>
            </a:endParaRPr>
          </a:p>
          <a:p>
            <a:pPr eaLnBrk="1" hangingPunct="1"/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64CD5-932B-4A10-8B9B-9B4111452360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Approximations and simplifications </a:t>
            </a:r>
            <a:r>
              <a:rPr lang="en-US" dirty="0" smtClean="0"/>
              <a:t>of computational burden</a:t>
            </a:r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539552" y="2636515"/>
          <a:ext cx="8023225" cy="1152525"/>
        </p:xfrm>
        <a:graphic>
          <a:graphicData uri="http://schemas.openxmlformats.org/presentationml/2006/ole">
            <p:oleObj spid="_x0000_s113666" name="Équation" r:id="rId3" imgW="4330440" imgH="507960" progId="Equation.3">
              <p:embed/>
            </p:oleObj>
          </a:graphicData>
        </a:graphic>
      </p:graphicFrame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866056" y="4868961"/>
          <a:ext cx="5218112" cy="576263"/>
        </p:xfrm>
        <a:graphic>
          <a:graphicData uri="http://schemas.openxmlformats.org/presentationml/2006/ole">
            <p:oleObj spid="_x0000_s113668" name="Équation" r:id="rId4" imgW="2489040" imgH="279360" progId="Equation.3">
              <p:embed/>
            </p:oleObj>
          </a:graphicData>
        </a:graphic>
      </p:graphicFrame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866056" y="4149080"/>
          <a:ext cx="2273300" cy="615950"/>
        </p:xfrm>
        <a:graphic>
          <a:graphicData uri="http://schemas.openxmlformats.org/presentationml/2006/ole">
            <p:oleObj spid="_x0000_s113669" name="Équation" r:id="rId5" imgW="965160" imgH="266400" progId="Equation.3">
              <p:embed/>
            </p:oleObj>
          </a:graphicData>
        </a:graphic>
      </p:graphicFrame>
      <p:sp>
        <p:nvSpPr>
          <p:cNvPr id="19" name="Rectangle à coins arrondis 18"/>
          <p:cNvSpPr/>
          <p:nvPr/>
        </p:nvSpPr>
        <p:spPr>
          <a:xfrm>
            <a:off x="611560" y="4005064"/>
            <a:ext cx="6444208" cy="15121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0" name="Connecteur droit avec flèche 19"/>
          <p:cNvCxnSpPr>
            <a:stCxn id="21" idx="2"/>
            <a:endCxn id="19" idx="0"/>
          </p:cNvCxnSpPr>
          <p:nvPr/>
        </p:nvCxnSpPr>
        <p:spPr>
          <a:xfrm flipH="1">
            <a:off x="3833664" y="3769876"/>
            <a:ext cx="4374740" cy="23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7884368" y="3265820"/>
            <a:ext cx="64807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ZoneTexte 21"/>
          <p:cNvSpPr txBox="1"/>
          <p:nvPr/>
        </p:nvSpPr>
        <p:spPr>
          <a:xfrm>
            <a:off x="323528" y="5805264"/>
            <a:ext cx="936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 RHS: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add</a:t>
            </a: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 a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product</a:t>
            </a: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between</a:t>
            </a: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 a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matrix</a:t>
            </a: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 and a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vector</a:t>
            </a:r>
            <a:endParaRPr lang="fr-BE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Approximations and simplifications </a:t>
            </a:r>
            <a:r>
              <a:rPr lang="en-US" dirty="0" smtClean="0"/>
              <a:t>of computational burden</a:t>
            </a:r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539552" y="2636515"/>
          <a:ext cx="8023225" cy="1152525"/>
        </p:xfrm>
        <a:graphic>
          <a:graphicData uri="http://schemas.openxmlformats.org/presentationml/2006/ole">
            <p:oleObj spid="_x0000_s109570" name="Équation" r:id="rId3" imgW="4330440" imgH="507960" progId="Equation.3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509588" y="4057426"/>
          <a:ext cx="6223000" cy="1747838"/>
        </p:xfrm>
        <a:graphic>
          <a:graphicData uri="http://schemas.openxmlformats.org/presentationml/2006/ole">
            <p:oleObj spid="_x0000_s109571" name="Équation" r:id="rId4" imgW="2882880" imgH="812520" progId="Equation.3">
              <p:embed/>
            </p:oleObj>
          </a:graphicData>
        </a:graphic>
      </p:graphicFrame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29" name="Rectangle à coins arrondis 28"/>
          <p:cNvSpPr/>
          <p:nvPr/>
        </p:nvSpPr>
        <p:spPr>
          <a:xfrm>
            <a:off x="360040" y="4077072"/>
            <a:ext cx="6444208" cy="1800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0" name="Connecteur droit avec flèche 29"/>
          <p:cNvCxnSpPr>
            <a:stCxn id="31" idx="2"/>
            <a:endCxn id="29" idx="0"/>
          </p:cNvCxnSpPr>
          <p:nvPr/>
        </p:nvCxnSpPr>
        <p:spPr>
          <a:xfrm flipH="1">
            <a:off x="3582144" y="3717032"/>
            <a:ext cx="7743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032448" y="3212976"/>
            <a:ext cx="64807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ZoneTexte 33"/>
          <p:cNvSpPr txBox="1"/>
          <p:nvPr/>
        </p:nvSpPr>
        <p:spPr>
          <a:xfrm>
            <a:off x="467544" y="609329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 LHS: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add</a:t>
            </a:r>
            <a:r>
              <a:rPr lang="fr-BE" sz="2800" dirty="0" smtClean="0">
                <a:solidFill>
                  <a:srgbClr val="FFC000"/>
                </a:solidFill>
                <a:sym typeface="Wingdings" pitchFamily="2" charset="2"/>
              </a:rPr>
              <a:t> a block diagonal </a:t>
            </a:r>
            <a:r>
              <a:rPr lang="fr-BE" sz="2800" dirty="0" err="1" smtClean="0">
                <a:solidFill>
                  <a:srgbClr val="FFC000"/>
                </a:solidFill>
                <a:sym typeface="Wingdings" pitchFamily="2" charset="2"/>
              </a:rPr>
              <a:t>matrix</a:t>
            </a:r>
            <a:endParaRPr lang="fr-BE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Simulation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 </a:t>
            </a:r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Unbiased EBV if genomic</a:t>
            </a:r>
            <a:r>
              <a:rPr lang="en-US" dirty="0" smtClean="0"/>
              <a:t>, pedigree and phenotypic </a:t>
            </a:r>
            <a:r>
              <a:rPr lang="en-US" dirty="0" smtClean="0"/>
              <a:t>information considered simultaneously </a:t>
            </a:r>
            <a:endParaRPr lang="en-US" dirty="0" smtClean="0"/>
          </a:p>
          <a:p>
            <a:pPr lvl="3" eaLnBrk="1" hangingPunct="1"/>
            <a:endParaRPr lang="en-US" dirty="0" smtClean="0"/>
          </a:p>
          <a:p>
            <a:pPr eaLnBrk="1" hangingPunct="1"/>
            <a:r>
              <a:rPr lang="en-US" dirty="0" smtClean="0"/>
              <a:t>Problem 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records related to selected animals </a:t>
            </a:r>
            <a:r>
              <a:rPr lang="en-US" dirty="0" smtClean="0"/>
              <a:t>available</a:t>
            </a:r>
          </a:p>
          <a:p>
            <a:pPr lvl="1" eaLnBrk="1" hangingPunct="1"/>
            <a:r>
              <a:rPr lang="en-US" dirty="0" smtClean="0"/>
              <a:t>Bias due to genomic pre-selection</a:t>
            </a:r>
          </a:p>
          <a:p>
            <a:pPr lvl="3" eaLnBrk="1" hangingPunct="1"/>
            <a:endParaRPr lang="en-US" dirty="0" smtClean="0"/>
          </a:p>
          <a:p>
            <a:pPr eaLnBrk="1" hangingPunct="1"/>
            <a:r>
              <a:rPr lang="en-US" dirty="0" smtClean="0"/>
              <a:t>Single step genomic evaluation (</a:t>
            </a:r>
            <a:r>
              <a:rPr lang="en-US" dirty="0" err="1" smtClean="0"/>
              <a:t>ssGBLUP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/>
              <a:t>Simultaneous </a:t>
            </a:r>
            <a:r>
              <a:rPr lang="en-US" dirty="0" smtClean="0"/>
              <a:t>combination </a:t>
            </a:r>
            <a:r>
              <a:rPr lang="en-US" dirty="0" smtClean="0"/>
              <a:t>of genomic, pedigree and phenotypic information (=internal information) </a:t>
            </a:r>
          </a:p>
          <a:p>
            <a:pPr lvl="1" eaLnBrk="1" hangingPunct="1"/>
            <a:r>
              <a:rPr lang="en-US" dirty="0" smtClean="0"/>
              <a:t>N</a:t>
            </a:r>
            <a:r>
              <a:rPr lang="en-US" dirty="0" smtClean="0"/>
              <a:t>o </a:t>
            </a:r>
            <a:r>
              <a:rPr lang="en-US" dirty="0" smtClean="0"/>
              <a:t>integration of external information (e.g. MACE-EBV)</a:t>
            </a:r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1" eaLnBrk="1" hangingPunct="1"/>
            <a:endParaRPr lang="fr-BE" dirty="0" smtClean="0"/>
          </a:p>
          <a:p>
            <a:pPr lvl="1" eaLnBrk="1" hangingPunct="1"/>
            <a:endParaRPr lang="fr-BE" dirty="0" smtClean="0"/>
          </a:p>
        </p:txBody>
      </p:sp>
      <p:sp>
        <p:nvSpPr>
          <p:cNvPr id="307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Introduction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Integration of a priori known external information into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lvl="1" eaLnBrk="1" hangingPunct="1"/>
            <a:r>
              <a:rPr lang="en-US" dirty="0" smtClean="0"/>
              <a:t>By a Bayesian approach</a:t>
            </a:r>
            <a:endParaRPr lang="en-US" dirty="0" smtClean="0"/>
          </a:p>
          <a:p>
            <a:pPr lvl="1" eaLnBrk="1" hangingPunct="1"/>
            <a:r>
              <a:rPr lang="en-US" dirty="0" smtClean="0"/>
              <a:t>To avoid multi-step methods</a:t>
            </a:r>
          </a:p>
          <a:p>
            <a:pPr lvl="1" eaLnBrk="1" hangingPunct="1"/>
            <a:r>
              <a:rPr lang="en-US" dirty="0" smtClean="0"/>
              <a:t>By considering </a:t>
            </a:r>
          </a:p>
          <a:p>
            <a:pPr lvl="2" eaLnBrk="1" hangingPunct="1"/>
            <a:r>
              <a:rPr lang="en-US" dirty="0" smtClean="0"/>
              <a:t>simplifications of computational burden,</a:t>
            </a:r>
          </a:p>
          <a:p>
            <a:pPr lvl="2" eaLnBrk="1" hangingPunct="1"/>
            <a:r>
              <a:rPr lang="en-US" dirty="0" smtClean="0"/>
              <a:t>a correct propagation of external information,</a:t>
            </a:r>
          </a:p>
          <a:p>
            <a:pPr lvl="2" eaLnBrk="1" hangingPunct="1"/>
            <a:r>
              <a:rPr lang="en-US" dirty="0" smtClean="0"/>
              <a:t>and no multiple considerations of contributions due to relationships.</a:t>
            </a:r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2" eaLnBrk="1" hangingPunct="1"/>
            <a:endParaRPr lang="fr-BE" dirty="0" smtClean="0"/>
          </a:p>
          <a:p>
            <a:pPr lvl="1" eaLnBrk="1" hangingPunct="1"/>
            <a:endParaRPr lang="fr-BE" dirty="0" smtClean="0"/>
          </a:p>
          <a:p>
            <a:pPr lvl="1" eaLnBrk="1" hangingPunct="1"/>
            <a:endParaRPr lang="fr-BE" dirty="0" smtClean="0"/>
          </a:p>
        </p:txBody>
      </p:sp>
      <p:sp>
        <p:nvSpPr>
          <p:cNvPr id="307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Objective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Bayesian approach </a:t>
            </a:r>
            <a:r>
              <a:rPr lang="en-US" sz="1600" dirty="0" smtClean="0"/>
              <a:t>(</a:t>
            </a:r>
            <a:r>
              <a:rPr lang="en-US" sz="1600" dirty="0" err="1" smtClean="0"/>
              <a:t>Dempfle</a:t>
            </a:r>
            <a:r>
              <a:rPr lang="en-US" sz="1600" dirty="0" smtClean="0"/>
              <a:t>, </a:t>
            </a:r>
            <a:r>
              <a:rPr lang="en-US" sz="1600" dirty="0" smtClean="0"/>
              <a:t>1977; </a:t>
            </a:r>
            <a:r>
              <a:rPr lang="fr-BE" sz="1600" dirty="0" smtClean="0"/>
              <a:t>Legarra </a:t>
            </a:r>
            <a:r>
              <a:rPr lang="fr-BE" sz="1600" dirty="0" smtClean="0"/>
              <a:t>et </a:t>
            </a:r>
            <a:r>
              <a:rPr lang="fr-BE" sz="1600" dirty="0" smtClean="0"/>
              <a:t>al., 2007)</a:t>
            </a:r>
          </a:p>
          <a:p>
            <a:r>
              <a:rPr lang="en-US" dirty="0" smtClean="0"/>
              <a:t>2 </a:t>
            </a:r>
            <a:r>
              <a:rPr lang="en-US" dirty="0" smtClean="0"/>
              <a:t>groups of </a:t>
            </a:r>
            <a:r>
              <a:rPr lang="en-US" dirty="0" smtClean="0"/>
              <a:t>animals</a:t>
            </a: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1</a:t>
            </a:r>
            <a:r>
              <a:rPr lang="en-US" dirty="0" smtClean="0"/>
              <a:t>) animals </a:t>
            </a:r>
            <a:r>
              <a:rPr lang="en-US" dirty="0" smtClean="0"/>
              <a:t>I </a:t>
            </a:r>
            <a:r>
              <a:rPr lang="en-US" dirty="0" smtClean="0"/>
              <a:t>= internal animals with only records in</a:t>
            </a:r>
          </a:p>
          <a:p>
            <a:pPr marL="914400" lvl="1" indent="-514350">
              <a:buFont typeface="Wingdings" pitchFamily="2" charset="2"/>
              <a:buChar char="è"/>
            </a:pP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non </a:t>
            </a:r>
            <a:r>
              <a:rPr lang="en-US" dirty="0" smtClean="0"/>
              <a:t>genotyped animals</a:t>
            </a:r>
          </a:p>
          <a:p>
            <a:pPr marL="91440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Ib</a:t>
            </a:r>
            <a:r>
              <a:rPr lang="en-US" dirty="0" smtClean="0"/>
              <a:t>: </a:t>
            </a:r>
            <a:r>
              <a:rPr lang="en-US" dirty="0" smtClean="0"/>
              <a:t>genotyped animals</a:t>
            </a: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2</a:t>
            </a:r>
            <a:r>
              <a:rPr lang="en-US" dirty="0" smtClean="0"/>
              <a:t>) animals </a:t>
            </a:r>
            <a:r>
              <a:rPr lang="en-US" dirty="0" smtClean="0"/>
              <a:t>E </a:t>
            </a:r>
            <a:r>
              <a:rPr lang="en-US" dirty="0" smtClean="0"/>
              <a:t>= external animals with records in      and possible records in</a:t>
            </a:r>
            <a:endParaRPr lang="fr-BE" dirty="0" smtClean="0"/>
          </a:p>
          <a:p>
            <a:pPr marL="914400" lvl="1" indent="-514350">
              <a:buFont typeface="Wingdings" pitchFamily="2" charset="2"/>
              <a:buChar char="è"/>
            </a:pPr>
            <a:r>
              <a:rPr lang="en-US" dirty="0" smtClean="0">
                <a:sym typeface="Wingdings" pitchFamily="2" charset="2"/>
              </a:rPr>
              <a:t>Ea</a:t>
            </a:r>
            <a:r>
              <a:rPr lang="en-US" dirty="0" smtClean="0">
                <a:sym typeface="Wingdings" pitchFamily="2" charset="2"/>
              </a:rPr>
              <a:t>: non </a:t>
            </a:r>
            <a:r>
              <a:rPr lang="en-US" dirty="0" smtClean="0"/>
              <a:t>genotyped animals</a:t>
            </a:r>
          </a:p>
          <a:p>
            <a:pPr marL="91440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Eb</a:t>
            </a:r>
            <a:r>
              <a:rPr lang="en-US" dirty="0" smtClean="0"/>
              <a:t>: genotyped animals</a:t>
            </a:r>
          </a:p>
          <a:p>
            <a:pPr marL="514350" indent="-514350">
              <a:buFont typeface="+mj-lt"/>
              <a:buAutoNum type="arabicParenR"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7812360" y="2996952"/>
          <a:ext cx="378042" cy="504056"/>
        </p:xfrm>
        <a:graphic>
          <a:graphicData uri="http://schemas.openxmlformats.org/presentationml/2006/ole">
            <p:oleObj spid="_x0000_s82945" name="Équation" r:id="rId3" imgW="177480" imgH="228600" progId="Equation.3">
              <p:embed/>
            </p:oleObj>
          </a:graphicData>
        </a:graphic>
      </p:graphicFrame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7262813" y="4797425"/>
          <a:ext cx="431800" cy="503238"/>
        </p:xfrm>
        <a:graphic>
          <a:graphicData uri="http://schemas.openxmlformats.org/presentationml/2006/ole">
            <p:oleObj spid="_x0000_s82950" name="Équation" r:id="rId4" imgW="203040" imgH="228600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4139952" y="5158010"/>
          <a:ext cx="377825" cy="503238"/>
        </p:xfrm>
        <a:graphic>
          <a:graphicData uri="http://schemas.openxmlformats.org/presentationml/2006/ole">
            <p:oleObj spid="_x0000_s82952" name="Équation" r:id="rId5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An internal </a:t>
            </a:r>
            <a:r>
              <a:rPr lang="en-US" dirty="0" smtClean="0"/>
              <a:t>evaluation </a:t>
            </a:r>
          </a:p>
          <a:p>
            <a:pPr marL="914400" lvl="1" indent="-514350"/>
            <a:r>
              <a:rPr lang="en-US" dirty="0" smtClean="0"/>
              <a:t>All</a:t>
            </a:r>
            <a:r>
              <a:rPr lang="en-US" dirty="0" smtClean="0"/>
              <a:t> </a:t>
            </a:r>
            <a:r>
              <a:rPr lang="en-US" dirty="0" smtClean="0"/>
              <a:t>animals </a:t>
            </a:r>
            <a:r>
              <a:rPr lang="en-US" dirty="0" err="1" smtClean="0"/>
              <a:t>Ia</a:t>
            </a:r>
            <a:r>
              <a:rPr lang="en-US" dirty="0" smtClean="0"/>
              <a:t>, </a:t>
            </a:r>
            <a:r>
              <a:rPr lang="en-US" dirty="0" err="1" smtClean="0"/>
              <a:t>Ib</a:t>
            </a:r>
            <a:r>
              <a:rPr lang="en-US" dirty="0" smtClean="0"/>
              <a:t>, </a:t>
            </a:r>
            <a:r>
              <a:rPr lang="en-US" dirty="0" smtClean="0"/>
              <a:t>Ea, </a:t>
            </a:r>
            <a:r>
              <a:rPr lang="en-US" dirty="0" err="1" smtClean="0"/>
              <a:t>Eb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Only </a:t>
            </a:r>
          </a:p>
          <a:p>
            <a:pPr marL="914400" lvl="1" indent="-514350"/>
            <a:r>
              <a:rPr lang="en-US" dirty="0" smtClean="0"/>
              <a:t>                                       instead </a:t>
            </a:r>
            <a:r>
              <a:rPr lang="en-US" dirty="0" smtClean="0"/>
              <a:t>of</a:t>
            </a:r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 where 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1456308" y="2987675"/>
          <a:ext cx="3187700" cy="512763"/>
        </p:xfrm>
        <a:graphic>
          <a:graphicData uri="http://schemas.openxmlformats.org/presentationml/2006/ole">
            <p:oleObj spid="_x0000_s86023" name="Équation" r:id="rId3" imgW="1600200" imgH="253800" progId="Equation.3">
              <p:embed/>
            </p:oleObj>
          </a:graphicData>
        </a:graphic>
      </p:graphicFrame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1563688" y="3860800"/>
          <a:ext cx="6777037" cy="1152525"/>
        </p:xfrm>
        <a:graphic>
          <a:graphicData uri="http://schemas.openxmlformats.org/presentationml/2006/ole">
            <p:oleObj spid="_x0000_s86025" name="Équation" r:id="rId4" imgW="3657600" imgH="507960" progId="Equation.3">
              <p:embed/>
            </p:oleObj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6228184" y="2996952"/>
          <a:ext cx="2481263" cy="436562"/>
        </p:xfrm>
        <a:graphic>
          <a:graphicData uri="http://schemas.openxmlformats.org/presentationml/2006/ole">
            <p:oleObj spid="_x0000_s86027" name="Équation" r:id="rId5" imgW="1244520" imgH="215640" progId="Equation.3">
              <p:embed/>
            </p:oleObj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2195736" y="2492896"/>
          <a:ext cx="377825" cy="503238"/>
        </p:xfrm>
        <a:graphic>
          <a:graphicData uri="http://schemas.openxmlformats.org/presentationml/2006/ole">
            <p:oleObj spid="_x0000_s86028" name="Équation" r:id="rId6" imgW="177480" imgH="228600" progId="Equation.3">
              <p:embed/>
            </p:oleObj>
          </a:graphicData>
        </a:graphic>
      </p:graphicFrame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2023616" y="5301208"/>
          <a:ext cx="2692400" cy="444500"/>
        </p:xfrm>
        <a:graphic>
          <a:graphicData uri="http://schemas.openxmlformats.org/presentationml/2006/ole">
            <p:oleObj spid="_x0000_s86029" name="Équation" r:id="rId7" imgW="1384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fr-BE" dirty="0" smtClean="0"/>
              <a:t>An </a:t>
            </a:r>
            <a:r>
              <a:rPr lang="fr-BE" dirty="0" err="1" smtClean="0"/>
              <a:t>unknown</a:t>
            </a:r>
            <a:r>
              <a:rPr lang="en-US" dirty="0" smtClean="0"/>
              <a:t> </a:t>
            </a:r>
            <a:r>
              <a:rPr lang="fr-BE" dirty="0" err="1" smtClean="0"/>
              <a:t>external</a:t>
            </a:r>
            <a:r>
              <a:rPr lang="fr-BE" dirty="0" smtClean="0"/>
              <a:t> </a:t>
            </a:r>
            <a:r>
              <a:rPr lang="en-US" dirty="0" err="1" smtClean="0"/>
              <a:t>ssGBLUP</a:t>
            </a:r>
            <a:r>
              <a:rPr lang="en-US" dirty="0" smtClean="0"/>
              <a:t>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</a:t>
            </a:r>
            <a:r>
              <a:rPr lang="en-US" dirty="0" smtClean="0"/>
              <a:t>ll </a:t>
            </a:r>
            <a:r>
              <a:rPr lang="en-US" dirty="0" smtClean="0"/>
              <a:t>animals </a:t>
            </a:r>
            <a:r>
              <a:rPr lang="en-US" dirty="0" err="1" smtClean="0"/>
              <a:t>Ia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smtClean="0"/>
              <a:t>E</a:t>
            </a:r>
          </a:p>
          <a:p>
            <a:pPr marL="914400" lvl="1" indent="-514350"/>
            <a:r>
              <a:rPr lang="en-US" dirty="0" smtClean="0"/>
              <a:t>Genomic information included in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O</a:t>
            </a:r>
            <a:r>
              <a:rPr lang="en-US" dirty="0" smtClean="0"/>
              <a:t>nly        </a:t>
            </a:r>
            <a:r>
              <a:rPr lang="en-US" dirty="0" smtClean="0"/>
              <a:t>( </a:t>
            </a:r>
            <a:r>
              <a:rPr lang="en-US" dirty="0" err="1" smtClean="0"/>
              <a:t>precorrected</a:t>
            </a:r>
            <a:r>
              <a:rPr lang="en-US" dirty="0" smtClean="0"/>
              <a:t> for fixed effects</a:t>
            </a:r>
            <a:r>
              <a:rPr lang="fr-BE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2195984" y="2924944"/>
          <a:ext cx="431800" cy="503238"/>
        </p:xfrm>
        <a:graphic>
          <a:graphicData uri="http://schemas.openxmlformats.org/presentationml/2006/ole">
            <p:oleObj spid="_x0000_s87043" name="Équation" r:id="rId3" imgW="203040" imgH="22860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5868144" y="2564904"/>
          <a:ext cx="754714" cy="559048"/>
        </p:xfrm>
        <a:graphic>
          <a:graphicData uri="http://schemas.openxmlformats.org/presentationml/2006/ole">
            <p:oleObj spid="_x0000_s87045" name="Équation" r:id="rId4" imgW="342720" imgH="253800" progId="Equation.3">
              <p:embed/>
            </p:oleObj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179512" y="3818621"/>
          <a:ext cx="8926265" cy="1986643"/>
        </p:xfrm>
        <a:graphic>
          <a:graphicData uri="http://schemas.openxmlformats.org/presentationml/2006/ole">
            <p:oleObj spid="_x0000_s87046" name="Équation" r:id="rId5" imgW="5473440" imgH="1218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Unknown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external </a:t>
            </a:r>
            <a:r>
              <a:rPr lang="en-US" dirty="0" err="1" smtClean="0"/>
              <a:t>ssGBLUP</a:t>
            </a:r>
            <a:endParaRPr lang="en-US" dirty="0" smtClean="0"/>
          </a:p>
          <a:p>
            <a:r>
              <a:rPr lang="en-US" dirty="0" smtClean="0"/>
              <a:t>Available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External genetic </a:t>
            </a:r>
            <a:r>
              <a:rPr lang="en-US" dirty="0" smtClean="0"/>
              <a:t>evaluation of </a:t>
            </a:r>
            <a:r>
              <a:rPr lang="en-US" dirty="0" smtClean="0"/>
              <a:t>animals Ea and </a:t>
            </a:r>
            <a:r>
              <a:rPr lang="en-US" dirty="0" err="1" smtClean="0"/>
              <a:t>Eb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without</a:t>
            </a:r>
            <a:r>
              <a:rPr lang="en-US" dirty="0" smtClean="0"/>
              <a:t> animals </a:t>
            </a:r>
            <a:r>
              <a:rPr lang="en-US" dirty="0" err="1" smtClean="0"/>
              <a:t>I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Ib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w</a:t>
            </a:r>
            <a:r>
              <a:rPr lang="en-US" dirty="0" smtClean="0">
                <a:solidFill>
                  <a:srgbClr val="FFC000"/>
                </a:solidFill>
              </a:rPr>
              <a:t>ithout</a:t>
            </a:r>
            <a:r>
              <a:rPr lang="en-US" dirty="0" smtClean="0"/>
              <a:t> genomic information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755576" y="4520942"/>
          <a:ext cx="7447037" cy="636846"/>
        </p:xfrm>
        <a:graphic>
          <a:graphicData uri="http://schemas.openxmlformats.org/presentationml/2006/ole">
            <p:oleObj spid="_x0000_s89091" name="Équation" r:id="rId3" imgW="3009600" imgH="253800" progId="Equation.3">
              <p:embed/>
            </p:oleObj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899592" y="5367097"/>
          <a:ext cx="8064896" cy="1086091"/>
        </p:xfrm>
        <a:graphic>
          <a:graphicData uri="http://schemas.openxmlformats.org/presentationml/2006/ole">
            <p:oleObj spid="_x0000_s89093" name="Équation" r:id="rId4" imgW="3822480" imgH="507960" progId="Equation.3">
              <p:embed/>
            </p:oleObj>
          </a:graphicData>
        </a:graphic>
      </p:graphicFrame>
      <p:sp>
        <p:nvSpPr>
          <p:cNvPr id="15" name="Accolade fermante 14"/>
          <p:cNvSpPr/>
          <p:nvPr/>
        </p:nvSpPr>
        <p:spPr>
          <a:xfrm>
            <a:off x="5148064" y="3501008"/>
            <a:ext cx="288032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5580112" y="3591018"/>
          <a:ext cx="648072" cy="486054"/>
        </p:xfrm>
        <a:graphic>
          <a:graphicData uri="http://schemas.openxmlformats.org/presentationml/2006/ole">
            <p:oleObj spid="_x0000_s89094" name="Équation" r:id="rId5" imgW="304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51520" y="3225056"/>
          <a:ext cx="7291388" cy="3516312"/>
        </p:xfrm>
        <a:graphic>
          <a:graphicData uri="http://schemas.openxmlformats.org/presentationml/2006/ole">
            <p:oleObj spid="_x0000_s90119" name="Équation" r:id="rId3" imgW="4470120" imgH="2158920" progId="Equation.3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in the </a:t>
            </a:r>
            <a:r>
              <a:rPr lang="en-US" dirty="0" smtClean="0"/>
              <a:t>unknown </a:t>
            </a:r>
            <a:r>
              <a:rPr lang="en-US" dirty="0" smtClean="0"/>
              <a:t>external </a:t>
            </a:r>
            <a:r>
              <a:rPr lang="en-US" dirty="0" err="1" smtClean="0"/>
              <a:t>ssGBLUP</a:t>
            </a:r>
            <a:endParaRPr lang="en-US" dirty="0" smtClean="0"/>
          </a:p>
          <a:p>
            <a:pPr lvl="1"/>
            <a:r>
              <a:rPr lang="en-US" dirty="0" smtClean="0"/>
              <a:t>                        and  </a:t>
            </a:r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343745" y="2088207"/>
          <a:ext cx="1716087" cy="620713"/>
        </p:xfrm>
        <a:graphic>
          <a:graphicData uri="http://schemas.openxmlformats.org/presentationml/2006/ole">
            <p:oleObj spid="_x0000_s90114" name="Équation" r:id="rId4" imgW="711000" imgH="253800" progId="Equation.3">
              <p:embed/>
            </p:oleObj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90116" name="Object 5"/>
          <p:cNvGraphicFramePr>
            <a:graphicFrameLocks noChangeAspect="1"/>
          </p:cNvGraphicFramePr>
          <p:nvPr/>
        </p:nvGraphicFramePr>
        <p:xfrm>
          <a:off x="4147864" y="2132013"/>
          <a:ext cx="1792288" cy="576262"/>
        </p:xfrm>
        <a:graphic>
          <a:graphicData uri="http://schemas.openxmlformats.org/presentationml/2006/ole">
            <p:oleObj spid="_x0000_s90116" name="Équation" r:id="rId5" imgW="799920" imgH="253800" progId="Equation.3">
              <p:embed/>
            </p:oleObj>
          </a:graphicData>
        </a:graphic>
      </p:graphicFrame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9" name="Rectangle à coins arrondis 18"/>
          <p:cNvSpPr/>
          <p:nvPr/>
        </p:nvSpPr>
        <p:spPr>
          <a:xfrm>
            <a:off x="1259632" y="2132856"/>
            <a:ext cx="1800200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à coins arrondis 19"/>
          <p:cNvSpPr/>
          <p:nvPr/>
        </p:nvSpPr>
        <p:spPr>
          <a:xfrm>
            <a:off x="4067944" y="2132856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à coins arrondis 20"/>
          <p:cNvSpPr/>
          <p:nvPr/>
        </p:nvSpPr>
        <p:spPr>
          <a:xfrm>
            <a:off x="1259632" y="5589240"/>
            <a:ext cx="2376264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 à coins arrondis 21"/>
          <p:cNvSpPr/>
          <p:nvPr/>
        </p:nvSpPr>
        <p:spPr>
          <a:xfrm>
            <a:off x="3347864" y="4005064"/>
            <a:ext cx="3240360" cy="7200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4" name="Connecteur droit avec flèche 23"/>
          <p:cNvCxnSpPr>
            <a:stCxn id="20" idx="2"/>
            <a:endCxn id="22" idx="0"/>
          </p:cNvCxnSpPr>
          <p:nvPr/>
        </p:nvCxnSpPr>
        <p:spPr>
          <a:xfrm flipH="1">
            <a:off x="4968044" y="2636912"/>
            <a:ext cx="3600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9" idx="2"/>
            <a:endCxn id="21" idx="0"/>
          </p:cNvCxnSpPr>
          <p:nvPr/>
        </p:nvCxnSpPr>
        <p:spPr>
          <a:xfrm>
            <a:off x="2159732" y="2636912"/>
            <a:ext cx="288032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Finally, </a:t>
            </a:r>
            <a:r>
              <a:rPr lang="en-US" dirty="0" smtClean="0">
                <a:solidFill>
                  <a:srgbClr val="FFC000"/>
                </a:solidFill>
              </a:rPr>
              <a:t>internal</a:t>
            </a:r>
            <a:r>
              <a:rPr lang="en-US" dirty="0" smtClean="0"/>
              <a:t> </a:t>
            </a:r>
            <a:r>
              <a:rPr lang="en-US" dirty="0" smtClean="0"/>
              <a:t>evaluation </a:t>
            </a:r>
            <a:r>
              <a:rPr lang="en-US" dirty="0" smtClean="0"/>
              <a:t>= </a:t>
            </a:r>
            <a:r>
              <a:rPr lang="en-US" dirty="0" err="1" smtClean="0"/>
              <a:t>ssGBLUP</a:t>
            </a:r>
            <a:r>
              <a:rPr lang="en-US" dirty="0" smtClean="0"/>
              <a:t> integrating external information</a:t>
            </a:r>
          </a:p>
          <a:p>
            <a:pPr marL="1314450" lvl="2" indent="-514350"/>
            <a:endParaRPr lang="en-US" dirty="0" smtClean="0"/>
          </a:p>
          <a:p>
            <a:pPr marL="1314450" lvl="2" indent="-514350"/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8D697-6562-4AA2-B0DD-5F49476FC96C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891307" y="2780531"/>
          <a:ext cx="6777037" cy="1152525"/>
        </p:xfrm>
        <a:graphic>
          <a:graphicData uri="http://schemas.openxmlformats.org/presentationml/2006/ole">
            <p:oleObj spid="_x0000_s93194" name="Équation" r:id="rId3" imgW="3657600" imgH="507960" progId="Equation.3">
              <p:embed/>
            </p:oleObj>
          </a:graphicData>
        </a:graphic>
      </p:graphicFrame>
      <p:sp>
        <p:nvSpPr>
          <p:cNvPr id="21" name="Rectangle à coins arrondis 20"/>
          <p:cNvSpPr/>
          <p:nvPr/>
        </p:nvSpPr>
        <p:spPr>
          <a:xfrm>
            <a:off x="107504" y="4581128"/>
            <a:ext cx="6444208" cy="1800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2" name="Connecteur droit avec flèche 21"/>
          <p:cNvCxnSpPr>
            <a:stCxn id="24" idx="2"/>
            <a:endCxn id="21" idx="0"/>
          </p:cNvCxnSpPr>
          <p:nvPr/>
        </p:nvCxnSpPr>
        <p:spPr>
          <a:xfrm flipH="1">
            <a:off x="3329608" y="3861048"/>
            <a:ext cx="7743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à coins arrondis 23"/>
          <p:cNvSpPr/>
          <p:nvPr/>
        </p:nvSpPr>
        <p:spPr>
          <a:xfrm>
            <a:off x="3779912" y="3356992"/>
            <a:ext cx="64807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Rectangle à coins arrondis 25"/>
          <p:cNvSpPr/>
          <p:nvPr/>
        </p:nvSpPr>
        <p:spPr>
          <a:xfrm>
            <a:off x="6588224" y="4581128"/>
            <a:ext cx="2555776" cy="1800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7" name="Connecteur droit avec flèche 26"/>
          <p:cNvCxnSpPr>
            <a:stCxn id="28" idx="2"/>
            <a:endCxn id="26" idx="0"/>
          </p:cNvCxnSpPr>
          <p:nvPr/>
        </p:nvCxnSpPr>
        <p:spPr>
          <a:xfrm>
            <a:off x="7092280" y="3861048"/>
            <a:ext cx="7738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6660232" y="3356992"/>
            <a:ext cx="864096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107504" y="4698489"/>
          <a:ext cx="6372101" cy="1538823"/>
        </p:xfrm>
        <a:graphic>
          <a:graphicData uri="http://schemas.openxmlformats.org/presentationml/2006/ole">
            <p:oleObj spid="_x0000_s93198" name="Équation" r:id="rId4" imgW="4038480" imgH="96516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6609508" y="4687292"/>
          <a:ext cx="2534492" cy="1550020"/>
        </p:xfrm>
        <a:graphic>
          <a:graphicData uri="http://schemas.openxmlformats.org/presentationml/2006/ole">
            <p:oleObj spid="_x0000_s93199" name="Équation" r:id="rId5" imgW="15364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16168</TotalTime>
  <Words>301</Words>
  <Application>Microsoft Office PowerPoint</Application>
  <PresentationFormat>Affichage à l'écran (4:3)</PresentationFormat>
  <Paragraphs>109</Paragraphs>
  <Slides>12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Standaardontwerp</vt:lpstr>
      <vt:lpstr>Microsoft Éditeur d'équations 3.0</vt:lpstr>
      <vt:lpstr>Bayesian integration of external information into the single step approach for genomically enhanced prediction of breeding values </vt:lpstr>
      <vt:lpstr>Introduction</vt:lpstr>
      <vt:lpstr>Objective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Simulation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foreign breeding values for stallions into the Belgian genetic evaluation for jumping horses</dc:title>
  <dc:creator>Hilde</dc:creator>
  <cp:lastModifiedBy>user</cp:lastModifiedBy>
  <cp:revision>448</cp:revision>
  <dcterms:created xsi:type="dcterms:W3CDTF">2010-08-22T08:48:13Z</dcterms:created>
  <dcterms:modified xsi:type="dcterms:W3CDTF">2012-06-11T20:17:11Z</dcterms:modified>
</cp:coreProperties>
</file>