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31935738" cy="41836975"/>
  <p:notesSz cx="6867525" cy="9994900"/>
  <p:defaultTextStyle>
    <a:defPPr>
      <a:defRPr lang="fr-FR"/>
    </a:defPPr>
    <a:lvl1pPr algn="l" defTabSz="4213522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105963" indent="-1648908" algn="l" defTabSz="4213522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4213522" indent="-3299402" algn="l" defTabSz="4213522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6321073" indent="-4949891" algn="l" defTabSz="4213522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8427035" indent="-6598795" algn="l" defTabSz="4213522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5298" algn="l" defTabSz="91412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2356" algn="l" defTabSz="91412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9418" algn="l" defTabSz="91412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6476" algn="l" defTabSz="914120" rtl="0" eaLnBrk="1" latinLnBrk="0" hangingPunct="1">
      <a:defRPr sz="8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3366CC"/>
    <a:srgbClr val="A68200"/>
    <a:srgbClr val="33CC33"/>
    <a:srgbClr val="006600"/>
    <a:srgbClr val="CC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22" autoAdjust="0"/>
  </p:normalViewPr>
  <p:slideViewPr>
    <p:cSldViewPr>
      <p:cViewPr>
        <p:scale>
          <a:sx n="40" d="100"/>
          <a:sy n="40" d="100"/>
        </p:scale>
        <p:origin x="552" y="6738"/>
      </p:cViewPr>
      <p:guideLst>
        <p:guide orient="horz" pos="13177"/>
        <p:guide pos="100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defTabSz="4099396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4099396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34BB18-10BE-44F0-BD94-9C1EED17C32E}" type="datetimeFigureOut">
              <a:rPr lang="fr-BE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defTabSz="4099396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 defTabSz="4099396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4FD140-B173-4DE5-9336-9ABE41E8C16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770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29" tIns="48164" rIns="96329" bIns="48164" numCol="1" anchor="t" anchorCtr="0" compatLnSpc="1">
            <a:prstTxWarp prst="textNoShape">
              <a:avLst/>
            </a:prstTxWarp>
          </a:bodyPr>
          <a:lstStyle>
            <a:lvl1pPr defTabSz="444066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29" tIns="48164" rIns="96329" bIns="48164" numCol="1" anchor="t" anchorCtr="0" compatLnSpc="1">
            <a:prstTxWarp prst="textNoShape">
              <a:avLst/>
            </a:prstTxWarp>
          </a:bodyPr>
          <a:lstStyle>
            <a:lvl1pPr algn="r" defTabSz="444066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65D0FC4-1DA9-4A42-9D80-89068DFF976D}" type="datetimeFigureOut">
              <a:rPr lang="fr-BE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9300"/>
            <a:ext cx="2860675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3371" tIns="11685" rIns="23371" bIns="11685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687388" y="4748213"/>
            <a:ext cx="5492750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29" tIns="48164" rIns="96329" bIns="48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49325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29" tIns="48164" rIns="96329" bIns="48164" numCol="1" anchor="b" anchorCtr="0" compatLnSpc="1">
            <a:prstTxWarp prst="textNoShape">
              <a:avLst/>
            </a:prstTxWarp>
          </a:bodyPr>
          <a:lstStyle>
            <a:lvl1pPr defTabSz="444066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3889375" y="9493250"/>
            <a:ext cx="29765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29" tIns="48164" rIns="96329" bIns="48164" numCol="1" anchor="b" anchorCtr="0" compatLnSpc="1">
            <a:prstTxWarp prst="textNoShape">
              <a:avLst/>
            </a:prstTxWarp>
          </a:bodyPr>
          <a:lstStyle>
            <a:lvl1pPr algn="r" defTabSz="444066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539036E-EA26-40F4-8023-412C7F95670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307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13522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105963" algn="l" defTabSz="4213522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213522" algn="l" defTabSz="4213522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321073" algn="l" defTabSz="4213522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427035" algn="l" defTabSz="4213522" rtl="0" eaLnBrk="0" fontAlgn="base" hangingPunct="0">
      <a:spcBef>
        <a:spcPct val="30000"/>
      </a:spcBef>
      <a:spcAft>
        <a:spcPct val="0"/>
      </a:spcAft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535681" algn="l" defTabSz="4214273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642815" algn="l" defTabSz="4214273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749954" algn="l" defTabSz="4214273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857088" algn="l" defTabSz="4214273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03425" y="749300"/>
            <a:ext cx="2860675" cy="3748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438650" eaLnBrk="0" hangingPunct="0"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438650" eaLnBrk="0" hangingPunct="0"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438650" eaLnBrk="0" hangingPunct="0"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438650" eaLnBrk="0" hangingPunct="0"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438650" eaLnBrk="0" hangingPunct="0"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386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386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386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3865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23EA6A-7C2B-4232-85D3-51BFB00057D7}" type="slidenum">
              <a:rPr lang="fr-BE" sz="1300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fr-BE" sz="13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5183" y="12996593"/>
            <a:ext cx="27145375" cy="896783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90363" y="23707622"/>
            <a:ext cx="22355016" cy="106916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28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2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4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DB33-19FE-4C9B-A647-2E6F84751595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EFB4-DEFC-4C08-A798-1F7CB511E3A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893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E4E4-4E98-4FAA-8F10-F6AF4008C7F7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F2D3-919F-4354-AB6A-9BAADA85564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47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153412" y="1675428"/>
            <a:ext cx="7185540" cy="3569700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96786" y="1675428"/>
            <a:ext cx="21024360" cy="356970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1160-D5F0-4852-83BE-4471BA1DCC88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FE2-15D6-46E6-921E-CBCD51167A2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564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005B6-A4F3-4027-A056-37D4387C9632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DF95-B69B-419F-8758-F7D567F0F41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799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2709" y="26884131"/>
            <a:ext cx="27145375" cy="8309289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22709" y="17732301"/>
            <a:ext cx="27145375" cy="9151832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07135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21427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14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42854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53568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6428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474995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685708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DE8E-E55B-4F84-AF8F-49D757009CA0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59EC-5AB4-4153-A3CB-F89CF47C438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94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6788" y="9761970"/>
            <a:ext cx="14104950" cy="27610468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34003" y="9761970"/>
            <a:ext cx="14104950" cy="27610468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8E6F-1B5F-4A14-8287-620B06DDF35B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E4F72-CA95-4B8A-BF2A-78512293D9D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68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6796" y="9364903"/>
            <a:ext cx="14110496" cy="39028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107135" indent="0">
              <a:buNone/>
              <a:defRPr sz="9300" b="1"/>
            </a:lvl2pPr>
            <a:lvl3pPr marL="4214273" indent="0">
              <a:buNone/>
              <a:defRPr sz="8600" b="1"/>
            </a:lvl3pPr>
            <a:lvl4pPr marL="6321408" indent="0">
              <a:buNone/>
              <a:defRPr sz="7400" b="1"/>
            </a:lvl4pPr>
            <a:lvl5pPr marL="8428546" indent="0">
              <a:buNone/>
              <a:defRPr sz="7400" b="1"/>
            </a:lvl5pPr>
            <a:lvl6pPr marL="10535681" indent="0">
              <a:buNone/>
              <a:defRPr sz="7400" b="1"/>
            </a:lvl6pPr>
            <a:lvl7pPr marL="12642815" indent="0">
              <a:buNone/>
              <a:defRPr sz="7400" b="1"/>
            </a:lvl7pPr>
            <a:lvl8pPr marL="14749954" indent="0">
              <a:buNone/>
              <a:defRPr sz="7400" b="1"/>
            </a:lvl8pPr>
            <a:lvl9pPr marL="16857088" indent="0">
              <a:buNone/>
              <a:defRPr sz="7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96796" y="13267746"/>
            <a:ext cx="14110496" cy="24104686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86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222922" y="9364903"/>
            <a:ext cx="14116037" cy="39028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107135" indent="0">
              <a:buNone/>
              <a:defRPr sz="9300" b="1"/>
            </a:lvl2pPr>
            <a:lvl3pPr marL="4214273" indent="0">
              <a:buNone/>
              <a:defRPr sz="8600" b="1"/>
            </a:lvl3pPr>
            <a:lvl4pPr marL="6321408" indent="0">
              <a:buNone/>
              <a:defRPr sz="7400" b="1"/>
            </a:lvl4pPr>
            <a:lvl5pPr marL="8428546" indent="0">
              <a:buNone/>
              <a:defRPr sz="7400" b="1"/>
            </a:lvl5pPr>
            <a:lvl6pPr marL="10535681" indent="0">
              <a:buNone/>
              <a:defRPr sz="7400" b="1"/>
            </a:lvl6pPr>
            <a:lvl7pPr marL="12642815" indent="0">
              <a:buNone/>
              <a:defRPr sz="7400" b="1"/>
            </a:lvl7pPr>
            <a:lvl8pPr marL="14749954" indent="0">
              <a:buNone/>
              <a:defRPr sz="7400" b="1"/>
            </a:lvl8pPr>
            <a:lvl9pPr marL="16857088" indent="0">
              <a:buNone/>
              <a:defRPr sz="74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222922" y="13267746"/>
            <a:ext cx="14116037" cy="24104686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86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57A2-7BCD-4AE6-BBB5-DD0006C01827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BE454-3F99-4873-AF00-A3F5AAA877DA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823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7940A-D1AC-4B3A-BD46-B751612F95D5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DE6B-51F0-4B41-A72E-52F65D30F95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74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351AB-28AF-411D-994E-26A6D029706C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0E4E-CFED-45E4-8D8F-967A7817935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57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6796" y="1665737"/>
            <a:ext cx="10506639" cy="7089044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85996" y="1665739"/>
            <a:ext cx="17852966" cy="35706702"/>
          </a:xfrm>
        </p:spPr>
        <p:txBody>
          <a:bodyPr/>
          <a:lstStyle>
            <a:lvl1pPr>
              <a:defRPr sz="15200"/>
            </a:lvl1pPr>
            <a:lvl2pPr>
              <a:defRPr sz="12800"/>
            </a:lvl2pPr>
            <a:lvl3pPr>
              <a:defRPr sz="109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96796" y="8754777"/>
            <a:ext cx="10506639" cy="28617658"/>
          </a:xfrm>
        </p:spPr>
        <p:txBody>
          <a:bodyPr/>
          <a:lstStyle>
            <a:lvl1pPr marL="0" indent="0">
              <a:buNone/>
              <a:defRPr sz="6600"/>
            </a:lvl1pPr>
            <a:lvl2pPr marL="2107135" indent="0">
              <a:buNone/>
              <a:defRPr sz="5500"/>
            </a:lvl2pPr>
            <a:lvl3pPr marL="4214273" indent="0">
              <a:buNone/>
              <a:defRPr sz="4300"/>
            </a:lvl3pPr>
            <a:lvl4pPr marL="6321408" indent="0">
              <a:buNone/>
              <a:defRPr sz="3900"/>
            </a:lvl4pPr>
            <a:lvl5pPr marL="8428546" indent="0">
              <a:buNone/>
              <a:defRPr sz="3900"/>
            </a:lvl5pPr>
            <a:lvl6pPr marL="10535681" indent="0">
              <a:buNone/>
              <a:defRPr sz="3900"/>
            </a:lvl6pPr>
            <a:lvl7pPr marL="12642815" indent="0">
              <a:buNone/>
              <a:defRPr sz="3900"/>
            </a:lvl7pPr>
            <a:lvl8pPr marL="14749954" indent="0">
              <a:buNone/>
              <a:defRPr sz="3900"/>
            </a:lvl8pPr>
            <a:lvl9pPr marL="16857088" indent="0">
              <a:buNone/>
              <a:defRPr sz="3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BFDF8-F61B-4BB7-9344-759F69AFDB97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1D52-CEB7-4BD5-9993-01B002F41CF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415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59627" y="29285886"/>
            <a:ext cx="19161444" cy="3457367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259627" y="3738211"/>
            <a:ext cx="19161444" cy="25102185"/>
          </a:xfrm>
        </p:spPr>
        <p:txBody>
          <a:bodyPr rtlCol="0">
            <a:normAutofit/>
          </a:bodyPr>
          <a:lstStyle>
            <a:lvl1pPr marL="0" indent="0">
              <a:buNone/>
              <a:defRPr sz="15200"/>
            </a:lvl1pPr>
            <a:lvl2pPr marL="2107135" indent="0">
              <a:buNone/>
              <a:defRPr sz="12800"/>
            </a:lvl2pPr>
            <a:lvl3pPr marL="4214273" indent="0">
              <a:buNone/>
              <a:defRPr sz="10900"/>
            </a:lvl3pPr>
            <a:lvl4pPr marL="6321408" indent="0">
              <a:buNone/>
              <a:defRPr sz="9300"/>
            </a:lvl4pPr>
            <a:lvl5pPr marL="8428546" indent="0">
              <a:buNone/>
              <a:defRPr sz="9300"/>
            </a:lvl5pPr>
            <a:lvl6pPr marL="10535681" indent="0">
              <a:buNone/>
              <a:defRPr sz="9300"/>
            </a:lvl6pPr>
            <a:lvl7pPr marL="12642815" indent="0">
              <a:buNone/>
              <a:defRPr sz="9300"/>
            </a:lvl7pPr>
            <a:lvl8pPr marL="14749954" indent="0">
              <a:buNone/>
              <a:defRPr sz="9300"/>
            </a:lvl8pPr>
            <a:lvl9pPr marL="16857088" indent="0">
              <a:buNone/>
              <a:defRPr sz="93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59627" y="32743253"/>
            <a:ext cx="19161444" cy="4910028"/>
          </a:xfrm>
        </p:spPr>
        <p:txBody>
          <a:bodyPr/>
          <a:lstStyle>
            <a:lvl1pPr marL="0" indent="0">
              <a:buNone/>
              <a:defRPr sz="6600"/>
            </a:lvl1pPr>
            <a:lvl2pPr marL="2107135" indent="0">
              <a:buNone/>
              <a:defRPr sz="5500"/>
            </a:lvl2pPr>
            <a:lvl3pPr marL="4214273" indent="0">
              <a:buNone/>
              <a:defRPr sz="4300"/>
            </a:lvl3pPr>
            <a:lvl4pPr marL="6321408" indent="0">
              <a:buNone/>
              <a:defRPr sz="3900"/>
            </a:lvl4pPr>
            <a:lvl5pPr marL="8428546" indent="0">
              <a:buNone/>
              <a:defRPr sz="3900"/>
            </a:lvl5pPr>
            <a:lvl6pPr marL="10535681" indent="0">
              <a:buNone/>
              <a:defRPr sz="3900"/>
            </a:lvl6pPr>
            <a:lvl7pPr marL="12642815" indent="0">
              <a:buNone/>
              <a:defRPr sz="3900"/>
            </a:lvl7pPr>
            <a:lvl8pPr marL="14749954" indent="0">
              <a:buNone/>
              <a:defRPr sz="3900"/>
            </a:lvl8pPr>
            <a:lvl9pPr marL="16857088" indent="0">
              <a:buNone/>
              <a:defRPr sz="3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9950-BACC-43CC-9BFE-DE5E245C10B7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298C-B38A-4B20-BB9C-24C0EBB5C9A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707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97026" y="1674812"/>
            <a:ext cx="28741689" cy="697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1428" tIns="210714" rIns="421428" bIns="210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97026" y="9761541"/>
            <a:ext cx="28741689" cy="276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1428" tIns="210714" rIns="421428" bIns="210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97026" y="38776277"/>
            <a:ext cx="7451722" cy="2227265"/>
          </a:xfrm>
          <a:prstGeom prst="rect">
            <a:avLst/>
          </a:prstGeom>
        </p:spPr>
        <p:txBody>
          <a:bodyPr vert="horz" lIns="421428" tIns="210714" rIns="421428" bIns="210714" rtlCol="0" anchor="ctr"/>
          <a:lstStyle>
            <a:lvl1pPr algn="l" defTabSz="4214273" fontAlgn="auto">
              <a:spcBef>
                <a:spcPts val="0"/>
              </a:spcBef>
              <a:spcAft>
                <a:spcPts val="0"/>
              </a:spcAft>
              <a:defRPr sz="55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71E9F6-F6EC-4558-B3AA-D9FB618811EA}" type="datetimeFigureOut">
              <a:rPr lang="fr-FR"/>
              <a:pPr>
                <a:defRPr/>
              </a:pPr>
              <a:t>28/11/2011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910890" y="38776277"/>
            <a:ext cx="10113962" cy="2227265"/>
          </a:xfrm>
          <a:prstGeom prst="rect">
            <a:avLst/>
          </a:prstGeom>
        </p:spPr>
        <p:txBody>
          <a:bodyPr vert="horz" lIns="421428" tIns="210714" rIns="421428" bIns="210714" rtlCol="0" anchor="ctr"/>
          <a:lstStyle>
            <a:lvl1pPr algn="ctr" defTabSz="4214273" fontAlgn="auto">
              <a:spcBef>
                <a:spcPts val="0"/>
              </a:spcBef>
              <a:spcAft>
                <a:spcPts val="0"/>
              </a:spcAft>
              <a:defRPr sz="55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886994" y="38776277"/>
            <a:ext cx="7451722" cy="2227265"/>
          </a:xfrm>
          <a:prstGeom prst="rect">
            <a:avLst/>
          </a:prstGeom>
        </p:spPr>
        <p:txBody>
          <a:bodyPr vert="horz" lIns="421428" tIns="210714" rIns="421428" bIns="210714" rtlCol="0" anchor="ctr"/>
          <a:lstStyle>
            <a:lvl1pPr algn="r" defTabSz="4214273" fontAlgn="auto">
              <a:spcBef>
                <a:spcPts val="0"/>
              </a:spcBef>
              <a:spcAft>
                <a:spcPts val="0"/>
              </a:spcAft>
              <a:defRPr sz="55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0C142C-E30B-4BB1-A1EB-61DB8584A8B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213522" rtl="0" eaLnBrk="0" fontAlgn="base" hangingPunct="0">
        <a:spcBef>
          <a:spcPct val="0"/>
        </a:spcBef>
        <a:spcAft>
          <a:spcPct val="0"/>
        </a:spcAft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13522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2pPr>
      <a:lvl3pPr algn="ctr" defTabSz="4213522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3pPr>
      <a:lvl4pPr algn="ctr" defTabSz="4213522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4pPr>
      <a:lvl5pPr algn="ctr" defTabSz="4213522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5pPr>
      <a:lvl6pPr marL="457062" algn="ctr" defTabSz="4213522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6pPr>
      <a:lvl7pPr marL="914120" algn="ctr" defTabSz="4213522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7pPr>
      <a:lvl8pPr marL="1371182" algn="ctr" defTabSz="4213522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8pPr>
      <a:lvl9pPr marL="1828236" algn="ctr" defTabSz="4213522" rtl="0" fontAlgn="base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9pPr>
    </p:titleStyle>
    <p:bodyStyle>
      <a:lvl1pPr marL="1579081" indent="-1579081" algn="l" defTabSz="421352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423187" indent="-1315636" algn="l" defTabSz="421352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67293" indent="-1052191" algn="l" defTabSz="421352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74848" indent="-1052191" algn="l" defTabSz="421352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80811" indent="-1052191" algn="l" defTabSz="421352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589246" indent="-1053565" algn="l" defTabSz="4214273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696384" indent="-1053565" algn="l" defTabSz="4214273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3519" indent="-1053565" algn="l" defTabSz="4214273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0653" indent="-1053565" algn="l" defTabSz="4214273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135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214273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321408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428546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5681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2815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49954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857088" algn="l" defTabSz="421427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emf"/><Relationship Id="rId3" Type="http://schemas.openxmlformats.org/officeDocument/2006/relationships/hyperlink" Target="http://www.iucnredlist.org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emf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petre@doct.ulg.ac.be" TargetMode="External"/><Relationship Id="rId11" Type="http://schemas.openxmlformats.org/officeDocument/2006/relationships/image" Target="../media/image7.emf"/><Relationship Id="rId5" Type="http://schemas.openxmlformats.org/officeDocument/2006/relationships/image" Target="../media/image2.png"/><Relationship Id="rId15" Type="http://schemas.openxmlformats.org/officeDocument/2006/relationships/image" Target="../media/image11.emf"/><Relationship Id="rId10" Type="http://schemas.openxmlformats.org/officeDocument/2006/relationships/image" Target="../media/image6.emf"/><Relationship Id="rId4" Type="http://schemas.openxmlformats.org/officeDocument/2006/relationships/image" Target="../media/image1.jpeg"/><Relationship Id="rId9" Type="http://schemas.openxmlformats.org/officeDocument/2006/relationships/image" Target="../media/image5.emf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e 50"/>
          <p:cNvGrpSpPr/>
          <p:nvPr/>
        </p:nvGrpSpPr>
        <p:grpSpPr>
          <a:xfrm>
            <a:off x="-127212" y="-736758"/>
            <a:ext cx="32106951" cy="42573733"/>
            <a:chOff x="-127212" y="-736758"/>
            <a:chExt cx="32106951" cy="42573733"/>
          </a:xfrm>
        </p:grpSpPr>
        <p:grpSp>
          <p:nvGrpSpPr>
            <p:cNvPr id="50" name="Groupe 49"/>
            <p:cNvGrpSpPr/>
            <p:nvPr/>
          </p:nvGrpSpPr>
          <p:grpSpPr>
            <a:xfrm>
              <a:off x="-127212" y="-736758"/>
              <a:ext cx="32106951" cy="42573733"/>
              <a:chOff x="-127212" y="-736758"/>
              <a:chExt cx="32106951" cy="42573733"/>
            </a:xfrm>
          </p:grpSpPr>
          <p:grpSp>
            <p:nvGrpSpPr>
              <p:cNvPr id="43" name="Groupe 42"/>
              <p:cNvGrpSpPr/>
              <p:nvPr/>
            </p:nvGrpSpPr>
            <p:grpSpPr>
              <a:xfrm>
                <a:off x="-127212" y="-736758"/>
                <a:ext cx="32106951" cy="42573733"/>
                <a:chOff x="-127212" y="-736758"/>
                <a:chExt cx="32106951" cy="42573733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52175" y="5663235"/>
                  <a:ext cx="31864901" cy="668341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30" tIns="45715" rIns="91430" bIns="45715" spcCol="0" rtlCol="0" anchor="ctr"/>
                <a:lstStyle/>
                <a:p>
                  <a:pPr algn="ctr"/>
                  <a:endParaRPr lang="fr-BE"/>
                </a:p>
              </p:txBody>
            </p:sp>
            <p:sp>
              <p:nvSpPr>
                <p:cNvPr id="41" name="Rectangle à coins arrondis 40"/>
                <p:cNvSpPr/>
                <p:nvPr/>
              </p:nvSpPr>
              <p:spPr>
                <a:xfrm>
                  <a:off x="22349938" y="5691344"/>
                  <a:ext cx="3120008" cy="64928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/>
                </a:p>
              </p:txBody>
            </p:sp>
            <p:sp>
              <p:nvSpPr>
                <p:cNvPr id="40" name="Rectangle à coins arrondis 39"/>
                <p:cNvSpPr/>
                <p:nvPr/>
              </p:nvSpPr>
              <p:spPr>
                <a:xfrm>
                  <a:off x="6565321" y="5694086"/>
                  <a:ext cx="2887292" cy="67878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52175" y="38152238"/>
                  <a:ext cx="31878801" cy="278447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/>
                </a:p>
              </p:txBody>
            </p:sp>
            <p:grpSp>
              <p:nvGrpSpPr>
                <p:cNvPr id="2050" name="Groupe 3"/>
                <p:cNvGrpSpPr>
                  <a:grpSpLocks/>
                </p:cNvGrpSpPr>
                <p:nvPr/>
              </p:nvGrpSpPr>
              <p:grpSpPr bwMode="auto">
                <a:xfrm>
                  <a:off x="-127212" y="-736758"/>
                  <a:ext cx="32106951" cy="42544860"/>
                  <a:chOff x="-179771" y="-707887"/>
                  <a:chExt cx="32107337" cy="42544865"/>
                </a:xfrm>
              </p:grpSpPr>
              <p:grpSp>
                <p:nvGrpSpPr>
                  <p:cNvPr id="2053" name="Groupe 3"/>
                  <p:cNvGrpSpPr>
                    <a:grpSpLocks/>
                  </p:cNvGrpSpPr>
                  <p:nvPr/>
                </p:nvGrpSpPr>
                <p:grpSpPr bwMode="auto">
                  <a:xfrm>
                    <a:off x="-179771" y="-707887"/>
                    <a:ext cx="32107337" cy="42544865"/>
                    <a:chOff x="-143412" y="-707889"/>
                    <a:chExt cx="32107339" cy="42544875"/>
                  </a:xfrm>
                </p:grpSpPr>
                <p:sp>
                  <p:nvSpPr>
                    <p:cNvPr id="2063" name="Rectangl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71" y="-707889"/>
                      <a:ext cx="184733" cy="141577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endParaRPr lang="fr-B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064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251796" y="26687469"/>
                      <a:ext cx="184733" cy="136960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defTabSz="914120" eaLnBrk="1" hangingPunct="1"/>
                      <a:endParaRPr lang="fr-FR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81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2367" y="38413226"/>
                      <a:ext cx="31323336" cy="240835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just" defTabSz="914120" eaLnBrk="1" hangingPunct="1">
                        <a:spcBef>
                          <a:spcPts val="300"/>
                        </a:spcBef>
                        <a:defRPr/>
                      </a:pPr>
                      <a:r>
                        <a:rPr lang="fr-BE" sz="2300" b="1" dirty="0" err="1">
                          <a:latin typeface="Calibri"/>
                        </a:rPr>
                        <a:t>References</a:t>
                      </a:r>
                      <a:endParaRPr lang="fr-BE" sz="2300" b="1" dirty="0">
                        <a:latin typeface="Calibri"/>
                      </a:endParaRPr>
                    </a:p>
                    <a:p>
                      <a:pPr algn="just" defTabSz="914120" eaLnBrk="1" hangingPunct="1">
                        <a:spcBef>
                          <a:spcPts val="300"/>
                        </a:spcBef>
                        <a:defRPr/>
                      </a:pPr>
                      <a:r>
                        <a:rPr lang="fr-FR" sz="2300" dirty="0" smtClean="0">
                          <a:latin typeface="Calibri"/>
                        </a:rPr>
                        <a:t>Hawthorne WD. 1995. </a:t>
                      </a:r>
                      <a:r>
                        <a:rPr lang="fr-FR" sz="2300" i="1" dirty="0" err="1" smtClean="0">
                          <a:latin typeface="Calibri"/>
                        </a:rPr>
                        <a:t>Ecological</a:t>
                      </a:r>
                      <a:r>
                        <a:rPr lang="fr-FR" sz="2300" i="1" dirty="0" smtClean="0">
                          <a:latin typeface="Calibri"/>
                        </a:rPr>
                        <a:t> profiles of </a:t>
                      </a:r>
                      <a:r>
                        <a:rPr lang="fr-FR" sz="2300" i="1" dirty="0" err="1" smtClean="0">
                          <a:latin typeface="Calibri"/>
                        </a:rPr>
                        <a:t>Ghanaian</a:t>
                      </a:r>
                      <a:r>
                        <a:rPr lang="fr-FR" sz="2300" i="1" dirty="0" smtClean="0">
                          <a:latin typeface="Calibri"/>
                        </a:rPr>
                        <a:t> </a:t>
                      </a:r>
                      <a:r>
                        <a:rPr lang="fr-FR" sz="2300" i="1" dirty="0" err="1" smtClean="0">
                          <a:latin typeface="Calibri"/>
                        </a:rPr>
                        <a:t>forest</a:t>
                      </a:r>
                      <a:r>
                        <a:rPr lang="fr-FR" sz="2300" i="1" dirty="0" smtClean="0">
                          <a:latin typeface="Calibri"/>
                        </a:rPr>
                        <a:t> </a:t>
                      </a:r>
                      <a:r>
                        <a:rPr lang="fr-FR" sz="2300" i="1" dirty="0" err="1" smtClean="0">
                          <a:latin typeface="Calibri"/>
                        </a:rPr>
                        <a:t>trees</a:t>
                      </a:r>
                      <a:r>
                        <a:rPr lang="fr-FR" sz="2300" dirty="0" smtClean="0">
                          <a:latin typeface="Calibri"/>
                        </a:rPr>
                        <a:t>. Tropical </a:t>
                      </a:r>
                      <a:r>
                        <a:rPr lang="fr-FR" sz="2300" dirty="0" err="1">
                          <a:latin typeface="Calibri"/>
                        </a:rPr>
                        <a:t>F</a:t>
                      </a:r>
                      <a:r>
                        <a:rPr lang="fr-FR" sz="2300" dirty="0" err="1" smtClean="0">
                          <a:latin typeface="Calibri"/>
                        </a:rPr>
                        <a:t>orestry</a:t>
                      </a:r>
                      <a:r>
                        <a:rPr lang="fr-FR" sz="2300" dirty="0" smtClean="0">
                          <a:latin typeface="Calibri"/>
                        </a:rPr>
                        <a:t> </a:t>
                      </a:r>
                      <a:r>
                        <a:rPr lang="fr-FR" sz="2300" dirty="0" err="1">
                          <a:latin typeface="Calibri"/>
                        </a:rPr>
                        <a:t>P</a:t>
                      </a:r>
                      <a:r>
                        <a:rPr lang="fr-FR" sz="2300" dirty="0" err="1" smtClean="0">
                          <a:latin typeface="Calibri"/>
                        </a:rPr>
                        <a:t>aper</a:t>
                      </a:r>
                      <a:r>
                        <a:rPr lang="fr-FR" sz="2300" i="1" dirty="0" smtClean="0">
                          <a:latin typeface="Calibri"/>
                        </a:rPr>
                        <a:t> </a:t>
                      </a:r>
                      <a:r>
                        <a:rPr lang="fr-FR" sz="2300" dirty="0" smtClean="0">
                          <a:latin typeface="Calibri"/>
                        </a:rPr>
                        <a:t>29, Oxford </a:t>
                      </a:r>
                      <a:r>
                        <a:rPr lang="fr-FR" sz="2300" dirty="0" err="1" smtClean="0">
                          <a:latin typeface="Calibri"/>
                        </a:rPr>
                        <a:t>Forestry</a:t>
                      </a:r>
                      <a:r>
                        <a:rPr lang="fr-FR" sz="2300" dirty="0" smtClean="0">
                          <a:latin typeface="Calibri"/>
                        </a:rPr>
                        <a:t> Institute, Oxford, UK. </a:t>
                      </a:r>
                      <a:r>
                        <a:rPr lang="fr-FR" sz="2300" smtClean="0">
                          <a:latin typeface="Calibri"/>
                        </a:rPr>
                        <a:t>345p.</a:t>
                      </a:r>
                      <a:endParaRPr lang="fr-BE" sz="2300" dirty="0" smtClean="0">
                        <a:latin typeface="Calibri"/>
                      </a:endParaRPr>
                    </a:p>
                    <a:p>
                      <a:pPr algn="just" defTabSz="914120" eaLnBrk="1" hangingPunct="1">
                        <a:spcBef>
                          <a:spcPts val="300"/>
                        </a:spcBef>
                        <a:defRPr/>
                      </a:pPr>
                      <a:r>
                        <a:rPr lang="fr-BE" sz="2300" dirty="0" smtClean="0">
                          <a:latin typeface="Calibri"/>
                        </a:rPr>
                        <a:t>IUCN</a:t>
                      </a:r>
                      <a:r>
                        <a:rPr lang="fr-BE" sz="2300" dirty="0">
                          <a:latin typeface="Calibri"/>
                        </a:rPr>
                        <a:t>. </a:t>
                      </a:r>
                      <a:r>
                        <a:rPr lang="fr-BE" sz="2300" dirty="0">
                          <a:latin typeface="Calibri"/>
                        </a:rPr>
                        <a:t>2011. IUCN </a:t>
                      </a:r>
                      <a:r>
                        <a:rPr lang="fr-BE" sz="2300" dirty="0" err="1">
                          <a:latin typeface="Calibri"/>
                        </a:rPr>
                        <a:t>Red</a:t>
                      </a:r>
                      <a:r>
                        <a:rPr lang="fr-BE" sz="2300" dirty="0">
                          <a:latin typeface="Calibri"/>
                        </a:rPr>
                        <a:t> List of </a:t>
                      </a:r>
                      <a:r>
                        <a:rPr lang="fr-BE" sz="2300" dirty="0" err="1">
                          <a:latin typeface="Calibri"/>
                        </a:rPr>
                        <a:t>Threatened</a:t>
                      </a:r>
                      <a:r>
                        <a:rPr lang="fr-BE" sz="2300" dirty="0">
                          <a:latin typeface="Calibri"/>
                        </a:rPr>
                        <a:t> </a:t>
                      </a:r>
                      <a:r>
                        <a:rPr lang="fr-BE" sz="2300" dirty="0" err="1">
                          <a:latin typeface="Calibri"/>
                        </a:rPr>
                        <a:t>Species</a:t>
                      </a:r>
                      <a:r>
                        <a:rPr lang="fr-BE" sz="2300" dirty="0">
                          <a:latin typeface="Calibri"/>
                        </a:rPr>
                        <a:t>. Version 2011.1. &lt;</a:t>
                      </a:r>
                      <a:r>
                        <a:rPr lang="fr-BE" sz="2300" u="sng" dirty="0">
                          <a:latin typeface="Calibri"/>
                          <a:hlinkClick r:id="rId3"/>
                        </a:rPr>
                        <a:t>www.iucnredlist.org</a:t>
                      </a:r>
                      <a:r>
                        <a:rPr lang="fr-BE" sz="2300" dirty="0">
                          <a:latin typeface="Calibri"/>
                        </a:rPr>
                        <a:t>&gt;. </a:t>
                      </a:r>
                      <a:r>
                        <a:rPr lang="fr-BE" sz="2300" dirty="0" err="1">
                          <a:latin typeface="Calibri"/>
                        </a:rPr>
                        <a:t>Downloaded</a:t>
                      </a:r>
                      <a:r>
                        <a:rPr lang="fr-BE" sz="2300" dirty="0">
                          <a:latin typeface="Calibri"/>
                        </a:rPr>
                        <a:t> on 13 May 2011.</a:t>
                      </a:r>
                      <a:endParaRPr lang="en-GB" altLang="zh-CN" sz="2300" dirty="0">
                        <a:latin typeface="Calibri"/>
                      </a:endParaRPr>
                    </a:p>
                    <a:p>
                      <a:pPr defTabSz="914120" eaLnBrk="1" hangingPunct="1">
                        <a:spcBef>
                          <a:spcPts val="300"/>
                        </a:spcBef>
                        <a:defRPr/>
                      </a:pPr>
                      <a:r>
                        <a:rPr lang="fr-BE" sz="2300" dirty="0">
                          <a:latin typeface="Calibri"/>
                        </a:rPr>
                        <a:t>Kouadio LY. 2009. </a:t>
                      </a:r>
                      <a:r>
                        <a:rPr lang="fr-BE" sz="2300" i="1" dirty="0">
                          <a:latin typeface="Calibri"/>
                        </a:rPr>
                        <a:t>Mesures sylvicoles en vue d’améliorer la gestion des populations d’essences forestières commerciales de l’Est du Cameroun</a:t>
                      </a:r>
                      <a:r>
                        <a:rPr lang="fr-BE" sz="2300" dirty="0">
                          <a:latin typeface="Calibri"/>
                        </a:rPr>
                        <a:t> [</a:t>
                      </a:r>
                      <a:r>
                        <a:rPr lang="fr-BE" sz="2300" dirty="0" err="1">
                          <a:latin typeface="Calibri"/>
                        </a:rPr>
                        <a:t>Ph.D</a:t>
                      </a:r>
                      <a:r>
                        <a:rPr lang="fr-BE" sz="2300" dirty="0">
                          <a:latin typeface="Calibri"/>
                        </a:rPr>
                        <a:t>. dissertation]. Gembloux (</a:t>
                      </a:r>
                      <a:r>
                        <a:rPr lang="fr-BE" sz="2300" dirty="0" err="1">
                          <a:latin typeface="Calibri"/>
                        </a:rPr>
                        <a:t>Belgium</a:t>
                      </a:r>
                      <a:r>
                        <a:rPr lang="fr-BE" sz="2300" dirty="0">
                          <a:latin typeface="Calibri"/>
                        </a:rPr>
                        <a:t>): </a:t>
                      </a:r>
                      <a:r>
                        <a:rPr lang="fr-BE" sz="2300" dirty="0" err="1">
                          <a:latin typeface="Calibri"/>
                        </a:rPr>
                        <a:t>University</a:t>
                      </a:r>
                      <a:r>
                        <a:rPr lang="fr-BE" sz="2300" dirty="0">
                          <a:latin typeface="Calibri"/>
                        </a:rPr>
                        <a:t> of </a:t>
                      </a:r>
                      <a:r>
                        <a:rPr lang="fr-BE" sz="2300" dirty="0" err="1">
                          <a:latin typeface="Calibri"/>
                        </a:rPr>
                        <a:t>Liege-GxABT</a:t>
                      </a:r>
                      <a:r>
                        <a:rPr lang="fr-BE" sz="2300" dirty="0">
                          <a:latin typeface="Calibri"/>
                        </a:rPr>
                        <a:t> . </a:t>
                      </a:r>
                      <a:r>
                        <a:rPr lang="en-US" sz="2300" dirty="0">
                          <a:latin typeface="Calibri"/>
                        </a:rPr>
                        <a:t>278p.</a:t>
                      </a:r>
                    </a:p>
                    <a:p>
                      <a:pPr algn="just" defTabSz="914120" eaLnBrk="1" hangingPunct="1">
                        <a:spcBef>
                          <a:spcPts val="300"/>
                        </a:spcBef>
                        <a:defRPr/>
                      </a:pPr>
                      <a:r>
                        <a:rPr lang="nl-NL" sz="2300" dirty="0">
                          <a:latin typeface="Calibri"/>
                        </a:rPr>
                        <a:t>Morgan D, </a:t>
                      </a:r>
                      <a:r>
                        <a:rPr lang="nl-NL" sz="2300" dirty="0" err="1">
                          <a:latin typeface="Calibri"/>
                        </a:rPr>
                        <a:t>Sanz</a:t>
                      </a:r>
                      <a:r>
                        <a:rPr lang="nl-NL" sz="2300" dirty="0">
                          <a:latin typeface="Calibri"/>
                        </a:rPr>
                        <a:t> C. 2007. </a:t>
                      </a:r>
                      <a:r>
                        <a:rPr lang="nl-NL" sz="2300" i="1" dirty="0">
                          <a:latin typeface="Calibri"/>
                        </a:rPr>
                        <a:t>Best </a:t>
                      </a:r>
                      <a:r>
                        <a:rPr lang="nl-NL" sz="2300" i="1" dirty="0" err="1">
                          <a:latin typeface="Calibri"/>
                        </a:rPr>
                        <a:t>Practice</a:t>
                      </a:r>
                      <a:r>
                        <a:rPr lang="nl-NL" sz="2300" i="1" dirty="0">
                          <a:latin typeface="Calibri"/>
                        </a:rPr>
                        <a:t> </a:t>
                      </a:r>
                      <a:r>
                        <a:rPr lang="nl-NL" sz="2300" i="1" dirty="0" err="1">
                          <a:latin typeface="Calibri"/>
                        </a:rPr>
                        <a:t>Guidelines</a:t>
                      </a:r>
                      <a:r>
                        <a:rPr lang="nl-NL" sz="2300" i="1" dirty="0">
                          <a:latin typeface="Calibri"/>
                        </a:rPr>
                        <a:t> </a:t>
                      </a:r>
                      <a:r>
                        <a:rPr lang="nl-NL" sz="2300" i="1" dirty="0" err="1">
                          <a:latin typeface="Calibri"/>
                        </a:rPr>
                        <a:t>for</a:t>
                      </a:r>
                      <a:r>
                        <a:rPr lang="nl-NL" sz="2300" i="1" dirty="0">
                          <a:latin typeface="Calibri"/>
                        </a:rPr>
                        <a:t> </a:t>
                      </a:r>
                      <a:r>
                        <a:rPr lang="nl-NL" sz="2300" i="1" dirty="0" err="1">
                          <a:latin typeface="Calibri"/>
                        </a:rPr>
                        <a:t>Reducing</a:t>
                      </a:r>
                      <a:r>
                        <a:rPr lang="nl-NL" sz="2300" i="1" dirty="0">
                          <a:latin typeface="Calibri"/>
                        </a:rPr>
                        <a:t> the Impact of Commercial </a:t>
                      </a:r>
                      <a:r>
                        <a:rPr lang="nl-NL" sz="2300" i="1" dirty="0" err="1">
                          <a:latin typeface="Calibri"/>
                        </a:rPr>
                        <a:t>Logging</a:t>
                      </a:r>
                      <a:r>
                        <a:rPr lang="nl-NL" sz="2300" i="1" dirty="0">
                          <a:latin typeface="Calibri"/>
                        </a:rPr>
                        <a:t> on Great </a:t>
                      </a:r>
                      <a:r>
                        <a:rPr lang="nl-NL" sz="2300" i="1" dirty="0" err="1">
                          <a:latin typeface="Calibri"/>
                        </a:rPr>
                        <a:t>Apes</a:t>
                      </a:r>
                      <a:r>
                        <a:rPr lang="nl-NL" sz="2300" i="1" dirty="0">
                          <a:latin typeface="Calibri"/>
                        </a:rPr>
                        <a:t> in Western </a:t>
                      </a:r>
                      <a:r>
                        <a:rPr lang="nl-NL" sz="2300" i="1" dirty="0" err="1">
                          <a:latin typeface="Calibri"/>
                        </a:rPr>
                        <a:t>Equatorial</a:t>
                      </a:r>
                      <a:r>
                        <a:rPr lang="nl-NL" sz="2300" i="1" dirty="0">
                          <a:latin typeface="Calibri"/>
                        </a:rPr>
                        <a:t> </a:t>
                      </a:r>
                      <a:r>
                        <a:rPr lang="nl-NL" sz="2300" i="1" dirty="0" err="1">
                          <a:latin typeface="Calibri"/>
                        </a:rPr>
                        <a:t>Africa</a:t>
                      </a:r>
                      <a:r>
                        <a:rPr lang="nl-NL" sz="2300" dirty="0">
                          <a:latin typeface="Calibri"/>
                        </a:rPr>
                        <a:t>. </a:t>
                      </a:r>
                      <a:r>
                        <a:rPr lang="nl-NL" sz="2300" dirty="0" err="1">
                          <a:latin typeface="Calibri"/>
                        </a:rPr>
                        <a:t>Gland</a:t>
                      </a:r>
                      <a:r>
                        <a:rPr lang="nl-NL" sz="2300" dirty="0">
                          <a:latin typeface="Calibri"/>
                        </a:rPr>
                        <a:t>, Switzerland: IUCN SSC </a:t>
                      </a:r>
                      <a:r>
                        <a:rPr lang="nl-NL" sz="2300" dirty="0" err="1">
                          <a:latin typeface="Calibri"/>
                        </a:rPr>
                        <a:t>Primate</a:t>
                      </a:r>
                      <a:r>
                        <a:rPr lang="nl-NL" sz="2300" dirty="0">
                          <a:latin typeface="Calibri"/>
                        </a:rPr>
                        <a:t> Specialist Group (PSG). 32p.</a:t>
                      </a:r>
                      <a:endParaRPr lang="en-GB" altLang="zh-CN" sz="2300" dirty="0">
                        <a:latin typeface="Calibri"/>
                      </a:endParaRPr>
                    </a:p>
                    <a:p>
                      <a:pPr algn="just" defTabSz="914120" eaLnBrk="1" hangingPunct="1">
                        <a:spcBef>
                          <a:spcPts val="300"/>
                        </a:spcBef>
                        <a:defRPr/>
                      </a:pPr>
                      <a:r>
                        <a:rPr lang="en-US" sz="2300" dirty="0">
                          <a:latin typeface="+mn-lt"/>
                        </a:rPr>
                        <a:t>Todd AF, </a:t>
                      </a:r>
                      <a:r>
                        <a:rPr lang="en-US" sz="2300" dirty="0" err="1">
                          <a:latin typeface="+mn-lt"/>
                        </a:rPr>
                        <a:t>Kuehl</a:t>
                      </a:r>
                      <a:r>
                        <a:rPr lang="en-US" sz="2300" dirty="0">
                          <a:latin typeface="+mn-lt"/>
                        </a:rPr>
                        <a:t> HS, </a:t>
                      </a:r>
                      <a:r>
                        <a:rPr lang="en-US" sz="2300" dirty="0" err="1">
                          <a:latin typeface="+mn-lt"/>
                        </a:rPr>
                        <a:t>Cipoletta</a:t>
                      </a:r>
                      <a:r>
                        <a:rPr lang="en-US" sz="2300" dirty="0">
                          <a:latin typeface="+mn-lt"/>
                        </a:rPr>
                        <a:t> C, Walsh PD. 2008. Using dung to estimate gorilla density: modeling dung production rate. </a:t>
                      </a:r>
                      <a:r>
                        <a:rPr lang="en-US" sz="2300" i="1" dirty="0">
                          <a:latin typeface="+mn-lt"/>
                        </a:rPr>
                        <a:t>International </a:t>
                      </a:r>
                      <a:r>
                        <a:rPr lang="en-US" sz="2300" i="1" dirty="0" err="1">
                          <a:latin typeface="+mn-lt"/>
                        </a:rPr>
                        <a:t>Jou</a:t>
                      </a:r>
                      <a:r>
                        <a:rPr lang="fr-BE" sz="2300" i="1" dirty="0" err="1">
                          <a:latin typeface="+mn-lt"/>
                        </a:rPr>
                        <a:t>rnal</a:t>
                      </a:r>
                      <a:r>
                        <a:rPr lang="fr-BE" sz="2300" i="1" dirty="0">
                          <a:latin typeface="+mn-lt"/>
                        </a:rPr>
                        <a:t> of </a:t>
                      </a:r>
                      <a:r>
                        <a:rPr lang="fr-BE" sz="2300" i="1" dirty="0" err="1">
                          <a:latin typeface="+mn-lt"/>
                        </a:rPr>
                        <a:t>Primatology</a:t>
                      </a:r>
                      <a:r>
                        <a:rPr lang="fr-BE" sz="2300" dirty="0">
                          <a:latin typeface="+mn-lt"/>
                        </a:rPr>
                        <a:t> 29: 549-563.</a:t>
                      </a:r>
                      <a:endParaRPr lang="en-GB" altLang="zh-CN" sz="2300" dirty="0">
                        <a:latin typeface="+mn-lt"/>
                      </a:endParaRPr>
                    </a:p>
                  </p:txBody>
                </p:sp>
                <p:sp>
                  <p:nvSpPr>
                    <p:cNvPr id="2066" name="Titre 1"/>
                    <p:cNvSpPr txBox="1">
                      <a:spLocks/>
                    </p:cNvSpPr>
                    <p:nvPr/>
                  </p:nvSpPr>
                  <p:spPr bwMode="auto">
                    <a:xfrm>
                      <a:off x="35977" y="28870"/>
                      <a:ext cx="31879186" cy="216822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417230" tIns="208615" rIns="417230" bIns="208615" anchor="ctr"/>
                    <a:lstStyle>
                      <a:lvl1pPr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 eaLnBrk="1" hangingPunct="1">
                        <a:lnSpc>
                          <a:spcPct val="130000"/>
                        </a:lnSpc>
                      </a:pPr>
                      <a:endParaRPr lang="fr-FR" sz="2300" i="1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p:txBody>
                </p:sp>
                <p:pic>
                  <p:nvPicPr>
                    <p:cNvPr id="2067" name="Picture 35" descr="D:\FACULTE_LABO\logoGxABT_couleur_RVB_HiRes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6776547" y="153984"/>
                      <a:ext cx="5632450" cy="18621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2068" name="Image 16" descr="logoULg_coul_texte_cadre_3002.gif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32759"/>
                    <a:stretch>
                      <a:fillRect/>
                    </a:stretch>
                  </p:blipFill>
                  <p:spPr bwMode="auto">
                    <a:xfrm>
                      <a:off x="27066723" y="52384"/>
                      <a:ext cx="4213225" cy="20653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2069" name="Titre 1"/>
                    <p:cNvSpPr txBox="1">
                      <a:spLocks/>
                    </p:cNvSpPr>
                    <p:nvPr/>
                  </p:nvSpPr>
                  <p:spPr bwMode="auto">
                    <a:xfrm>
                      <a:off x="72870" y="2197097"/>
                      <a:ext cx="31842293" cy="136683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417230" tIns="208615" rIns="417230" bIns="208615" anchor="ctr"/>
                    <a:lstStyle>
                      <a:lvl1pPr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defTabSz="4162425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1624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 eaLnBrk="1" hangingPunct="1">
                        <a:lnSpc>
                          <a:spcPct val="130000"/>
                        </a:lnSpc>
                      </a:pP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Role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western </a:t>
                      </a: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lowland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gorilla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fr-FR" sz="3900" b="1" i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Gorilla</a:t>
                      </a:r>
                      <a:r>
                        <a:rPr lang="fr-FR" sz="3900" b="1" i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3900" b="1" i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gorilla</a:t>
                      </a:r>
                      <a:r>
                        <a:rPr lang="fr-FR" sz="3900" b="1" i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3900" b="1" i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gorilla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to dispersal and </a:t>
                      </a: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regeneration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commercial </a:t>
                      </a: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trees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southeast</a:t>
                      </a:r>
                      <a:r>
                        <a:rPr lang="fr-FR" sz="39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3900" b="1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Cameroon</a:t>
                      </a:r>
                      <a:endParaRPr lang="fr-FR" sz="39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" name="Titre 1"/>
                    <p:cNvSpPr txBox="1">
                      <a:spLocks/>
                    </p:cNvSpPr>
                    <p:nvPr/>
                  </p:nvSpPr>
                  <p:spPr bwMode="auto">
                    <a:xfrm>
                      <a:off x="-34106" y="6401743"/>
                      <a:ext cx="15979966" cy="56165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417230" tIns="208615" rIns="417230" bIns="208615" anchor="ctr"/>
                    <a:lstStyle>
                      <a:lvl1pPr marL="457200" indent="-4572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Tropical ecosystems are strongly influenced by animals through seed dispersal; </a:t>
                      </a:r>
                    </a:p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Many dispersers including the western lowland gorilla (WLG) are declining in population size : WLG is listed as critically endangered (IUCN, 2011);</a:t>
                      </a:r>
                    </a:p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Logging concessions encompass more than the half of WLG range; </a:t>
                      </a:r>
                    </a:p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Indirect effects of timber exploitation are amongst the main drivers of WLG population decline (Morgan &amp;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Sanz</a:t>
                      </a:r>
                      <a:r>
                        <a:rPr lang="en-GB" sz="2700" dirty="0">
                          <a:latin typeface="Calibri" pitchFamily="34" charset="0"/>
                        </a:rPr>
                        <a:t>, 2007).</a:t>
                      </a:r>
                    </a:p>
                    <a:p>
                      <a:pPr marL="0" indent="0" algn="just" eaLnBrk="1" hangingPunct="1">
                        <a:defRPr/>
                      </a:pPr>
                      <a:endParaRPr lang="en-GB" sz="2700" dirty="0">
                        <a:latin typeface="Calibri" pitchFamily="34" charset="0"/>
                      </a:endParaRPr>
                    </a:p>
                    <a:p>
                      <a:pPr algn="just" eaLnBrk="1" hangingPunct="1">
                        <a:buFont typeface="Wingdings" pitchFamily="2" charset="2"/>
                        <a:buChar char="Ø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 Widespread wildlife/ape-friendly logging practices represent the major challenge for their long term survival</a:t>
                      </a:r>
                    </a:p>
                    <a:p>
                      <a:pPr algn="just" eaLnBrk="1" hangingPunct="1">
                        <a:buFont typeface="Wingdings" pitchFamily="2" charset="2"/>
                        <a:buChar char="Ø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Determining the role of WLG to dispersal and regeneration of commercial trees would encourage forest managers to strengthen WLG conservation in their concessions </a:t>
                      </a:r>
                    </a:p>
                    <a:p>
                      <a:pPr marL="0" indent="0" algn="just" eaLnBrk="1" hangingPunct="1">
                        <a:defRPr/>
                      </a:pPr>
                      <a:endParaRPr lang="fr-BE" sz="2700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87" name="Titre 1"/>
                    <p:cNvSpPr txBox="1">
                      <a:spLocks/>
                    </p:cNvSpPr>
                    <p:nvPr/>
                  </p:nvSpPr>
                  <p:spPr bwMode="auto">
                    <a:xfrm>
                      <a:off x="15993486" y="6401743"/>
                      <a:ext cx="15970441" cy="48245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417230" tIns="208615" rIns="417230" bIns="208615" anchor="ctr"/>
                    <a:lstStyle/>
                    <a:p>
                      <a:pPr algn="just">
                        <a:defRPr/>
                      </a:pPr>
                      <a:r>
                        <a:rPr lang="en-GB" sz="2700" b="1" i="1" dirty="0">
                          <a:latin typeface="Calibri"/>
                          <a:cs typeface="Arial" charset="0"/>
                        </a:rPr>
                        <a:t>Study site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: northern periphery of </a:t>
                      </a:r>
                      <a:r>
                        <a:rPr lang="en-GB" sz="2700" dirty="0" err="1">
                          <a:latin typeface="Calibri"/>
                          <a:cs typeface="Arial" charset="0"/>
                        </a:rPr>
                        <a:t>Dja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 Biosphere Reserve;  32.4 km²; 1.18 weaned gorilla/km²</a:t>
                      </a:r>
                      <a:endParaRPr lang="en-GB" sz="2700" i="1" dirty="0">
                        <a:latin typeface="Calibri"/>
                        <a:cs typeface="Arial" charset="0"/>
                      </a:endParaRPr>
                    </a:p>
                    <a:p>
                      <a:pPr algn="just">
                        <a:defRPr/>
                      </a:pPr>
                      <a:r>
                        <a:rPr lang="en-GB" sz="2700" b="1" i="1" dirty="0">
                          <a:latin typeface="Calibri"/>
                          <a:cs typeface="Arial" charset="0"/>
                        </a:rPr>
                        <a:t>Sampling period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: 24 month (October 2009 to September 2011)</a:t>
                      </a:r>
                    </a:p>
                    <a:p>
                      <a:pPr algn="just">
                        <a:defRPr/>
                      </a:pPr>
                      <a:r>
                        <a:rPr lang="en-GB" sz="2700" b="1" i="1" dirty="0">
                          <a:latin typeface="Calibri"/>
                          <a:cs typeface="Arial" charset="0"/>
                        </a:rPr>
                        <a:t>Sample size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: 446 dung piles; 391 deposition sites; 23 daily path lengths; 1211 retention time markers</a:t>
                      </a:r>
                    </a:p>
                    <a:p>
                      <a:pPr algn="just">
                        <a:defRPr/>
                      </a:pPr>
                      <a:endParaRPr lang="en-GB" sz="2700" dirty="0">
                        <a:latin typeface="Calibri"/>
                        <a:cs typeface="Arial" charset="0"/>
                      </a:endParaRPr>
                    </a:p>
                    <a:p>
                      <a:pPr marL="457062" indent="-457062" algn="just">
                        <a:buFont typeface="Wingdings" pitchFamily="2" charset="2"/>
                        <a:buChar char="§"/>
                        <a:defRPr/>
                      </a:pPr>
                      <a:r>
                        <a:rPr lang="en-GB" sz="2700" b="1" dirty="0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Deposition site characterization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: canopy openness estimates by hemispherical photography; Basal area</a:t>
                      </a:r>
                    </a:p>
                    <a:p>
                      <a:pPr marL="514189" indent="-514189" algn="just">
                        <a:buFont typeface="Wingdings" pitchFamily="2" charset="2"/>
                        <a:buChar char="§"/>
                        <a:defRPr/>
                      </a:pPr>
                      <a:r>
                        <a:rPr lang="en-GB" sz="2700" b="1" dirty="0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Theoretical </a:t>
                      </a:r>
                      <a:r>
                        <a:rPr lang="en-GB" sz="2700" b="1" dirty="0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dispersal distances </a:t>
                      </a:r>
                      <a:r>
                        <a:rPr lang="en-GB" sz="2700" b="1" dirty="0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and seed shadow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:</a:t>
                      </a:r>
                    </a:p>
                    <a:p>
                      <a:pPr algn="just">
                        <a:defRPr/>
                      </a:pPr>
                      <a:r>
                        <a:rPr lang="en-GB" sz="2700" dirty="0">
                          <a:latin typeface="Calibri"/>
                          <a:cs typeface="Arial" charset="0"/>
                        </a:rPr>
                        <a:t>      Retention time:  captive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gorillas fed with wild fruits; D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ung collection twice a day (9 am &amp; 5 pm)</a:t>
                      </a:r>
                    </a:p>
                    <a:p>
                      <a:pPr algn="just">
                        <a:defRPr/>
                      </a:pPr>
                      <a:r>
                        <a:rPr lang="en-GB" sz="2700" dirty="0">
                          <a:latin typeface="Calibri"/>
                          <a:cs typeface="Arial" charset="0"/>
                        </a:rPr>
                        <a:t>      Daily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path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length:  trail follow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between consecutive nest sites</a:t>
                      </a:r>
                      <a:endParaRPr lang="fr-BE" sz="2700" dirty="0">
                        <a:latin typeface="Calibri"/>
                        <a:cs typeface="Arial" charset="0"/>
                      </a:endParaRPr>
                    </a:p>
                    <a:p>
                      <a:pPr marL="514189" indent="-514189" algn="just">
                        <a:buFont typeface="Wingdings" pitchFamily="2" charset="2"/>
                        <a:buChar char="§"/>
                        <a:defRPr/>
                      </a:pPr>
                      <a:r>
                        <a:rPr lang="en-GB" sz="2700" b="1" dirty="0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Gut passage effect </a:t>
                      </a:r>
                      <a:r>
                        <a:rPr lang="en-GB" sz="2700" b="1" dirty="0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on </a:t>
                      </a:r>
                      <a:r>
                        <a:rPr lang="en-GB" sz="2700" b="1" dirty="0" err="1">
                          <a:solidFill>
                            <a:srgbClr val="800000"/>
                          </a:solidFill>
                          <a:latin typeface="Calibri"/>
                          <a:cs typeface="Arial" charset="0"/>
                        </a:rPr>
                        <a:t>germinability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: gut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passed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seeds sown in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a field nursery;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Semi-controlled experiment (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gut passed seeds </a:t>
                      </a:r>
                      <a:r>
                        <a:rPr lang="en-GB" sz="2700" i="1" dirty="0" err="1">
                          <a:latin typeface="Calibri"/>
                          <a:cs typeface="Arial" charset="0"/>
                        </a:rPr>
                        <a:t>vs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seeds discarded from fruit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pulp)</a:t>
                      </a:r>
                      <a:endParaRPr lang="fr-FR" sz="2700" dirty="0">
                        <a:latin typeface="Calibri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" name="ZoneTexte 9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43357" y="28757887"/>
                      <a:ext cx="8223346" cy="46628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marL="457200" indent="-4572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r>
                        <a:rPr lang="en-GB" sz="2700" b="1" i="1" dirty="0">
                          <a:solidFill>
                            <a:srgbClr val="800000"/>
                          </a:solidFill>
                          <a:latin typeface="Calibri" pitchFamily="34" charset="0"/>
                        </a:rPr>
                        <a:t>Retention time</a:t>
                      </a:r>
                      <a:r>
                        <a:rPr lang="en-GB" sz="2700" dirty="0">
                          <a:latin typeface="Calibri" pitchFamily="34" charset="0"/>
                        </a:rPr>
                        <a:t>: 54.3 h ± 28.9 [&lt;8-192]. </a:t>
                      </a:r>
                    </a:p>
                    <a:p>
                      <a:pPr marL="0" indent="0" algn="just" eaLnBrk="1" hangingPunct="1"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The gut passage rate of seeds depends on seed size, with small seeds being retained for longer periods than larger one (ANOVA, F = 51,373,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df</a:t>
                      </a:r>
                      <a:r>
                        <a:rPr lang="en-GB" sz="2700" dirty="0">
                          <a:latin typeface="Calibri" pitchFamily="34" charset="0"/>
                        </a:rPr>
                        <a:t> = 2, p &lt; 0.05;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Tukey</a:t>
                      </a:r>
                      <a:r>
                        <a:rPr lang="en-GB" sz="2700" dirty="0">
                          <a:latin typeface="Calibri" pitchFamily="34" charset="0"/>
                        </a:rPr>
                        <a:t> post-hoc test, p &lt; 0.05; Fig. 3).</a:t>
                      </a:r>
                    </a:p>
                    <a:p>
                      <a:pPr marL="0" indent="0" algn="just" eaLnBrk="1" hangingPunct="1">
                        <a:defRPr/>
                      </a:pPr>
                      <a:endParaRPr lang="fr-BE" sz="2700" dirty="0">
                        <a:latin typeface="Calibri" pitchFamily="34" charset="0"/>
                      </a:endParaRPr>
                    </a:p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r>
                        <a:rPr lang="en-GB" sz="2700" b="1" i="1" dirty="0">
                          <a:solidFill>
                            <a:srgbClr val="800000"/>
                          </a:solidFill>
                          <a:latin typeface="Calibri" pitchFamily="34" charset="0"/>
                        </a:rPr>
                        <a:t>Daily path length</a:t>
                      </a:r>
                      <a:r>
                        <a:rPr lang="en-GB" sz="2700" dirty="0">
                          <a:latin typeface="Calibri" pitchFamily="34" charset="0"/>
                        </a:rPr>
                        <a:t>: 1923m ± 630.4 </a:t>
                      </a:r>
                      <a:r>
                        <a:rPr lang="fr-BE" sz="2700" dirty="0">
                          <a:latin typeface="Calibri" pitchFamily="34" charset="0"/>
                        </a:rPr>
                        <a:t>[498-2904 m] </a:t>
                      </a:r>
                    </a:p>
                    <a:p>
                      <a:pPr algn="just" eaLnBrk="1" hangingPunct="1">
                        <a:buFont typeface="Arial" charset="0"/>
                        <a:buChar char="•"/>
                        <a:defRPr/>
                      </a:pPr>
                      <a:endParaRPr lang="fr-BE" sz="2700" dirty="0">
                        <a:latin typeface="Calibri" pitchFamily="34" charset="0"/>
                      </a:endParaRPr>
                    </a:p>
                    <a:p>
                      <a:pPr algn="just" eaLnBrk="1" hangingPunct="1">
                        <a:buFont typeface="Wingdings" pitchFamily="2" charset="2"/>
                        <a:buChar char="Ø"/>
                        <a:defRPr/>
                      </a:pPr>
                      <a:r>
                        <a:rPr lang="en-GB" sz="2700" dirty="0">
                          <a:latin typeface="Calibri" pitchFamily="34" charset="0"/>
                        </a:rPr>
                        <a:t>Ingested seeds could then potentially be dispersed far away from the parent tree, along a path as long as 23 km (2.9 km x 8 days).</a:t>
                      </a:r>
                      <a:endParaRPr lang="fr-BE" sz="2700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073" name="Titre 1"/>
                    <p:cNvSpPr txBox="1">
                      <a:spLocks/>
                    </p:cNvSpPr>
                    <p:nvPr/>
                  </p:nvSpPr>
                  <p:spPr bwMode="auto">
                    <a:xfrm>
                      <a:off x="16153343" y="12234393"/>
                      <a:ext cx="15202854" cy="27592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417230" tIns="208615" rIns="417230" bIns="208615" anchor="ctr"/>
                    <a:lstStyle>
                      <a:lvl1pPr marL="457200" indent="-4572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indent="0" algn="just" eaLnBrk="1" hangingPunct="1"/>
                      <a:r>
                        <a:rPr lang="en-GB" sz="2700" b="1" i="1" dirty="0" smtClean="0">
                          <a:solidFill>
                            <a:srgbClr val="800000"/>
                          </a:solidFill>
                          <a:latin typeface="Calibri" pitchFamily="34" charset="0"/>
                        </a:rPr>
                        <a:t>Dispersal of commercial tree species</a:t>
                      </a:r>
                      <a:r>
                        <a:rPr lang="en-GB" sz="2700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pPr algn="just" eaLnBrk="1" hangingPunct="1">
                        <a:buFont typeface="Arial" pitchFamily="34" charset="0"/>
                        <a:buChar char="•"/>
                      </a:pPr>
                      <a:r>
                        <a:rPr lang="en-GB" sz="2700" dirty="0" smtClean="0">
                          <a:latin typeface="Calibri" pitchFamily="34" charset="0"/>
                        </a:rPr>
                        <a:t>Dispersal </a:t>
                      </a:r>
                      <a:r>
                        <a:rPr lang="en-GB" sz="2700" dirty="0">
                          <a:latin typeface="Calibri" pitchFamily="34" charset="0"/>
                        </a:rPr>
                        <a:t>of six tree species exploited by logging companies (Tab. 3). </a:t>
                      </a:r>
                    </a:p>
                    <a:p>
                      <a:pPr algn="just" eaLnBrk="1" hangingPunct="1">
                        <a:buFont typeface="Arial" pitchFamily="34" charset="0"/>
                        <a:buChar char="•"/>
                      </a:pPr>
                      <a:r>
                        <a:rPr lang="en-GB" sz="2700" dirty="0">
                          <a:latin typeface="Calibri" pitchFamily="34" charset="0"/>
                        </a:rPr>
                        <a:t>The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Tali</a:t>
                      </a:r>
                      <a:r>
                        <a:rPr lang="en-GB" sz="2700" dirty="0">
                          <a:latin typeface="Calibri" pitchFamily="34" charset="0"/>
                        </a:rPr>
                        <a:t> (</a:t>
                      </a:r>
                      <a:r>
                        <a:rPr lang="en-GB" sz="2700" i="1" dirty="0">
                          <a:latin typeface="Calibri" pitchFamily="34" charset="0"/>
                        </a:rPr>
                        <a:t>E. </a:t>
                      </a:r>
                      <a:r>
                        <a:rPr lang="en-GB" sz="2700" i="1" dirty="0" err="1">
                          <a:latin typeface="Calibri" pitchFamily="34" charset="0"/>
                        </a:rPr>
                        <a:t>suaveolens</a:t>
                      </a:r>
                      <a:r>
                        <a:rPr lang="en-GB" sz="2700" dirty="0">
                          <a:latin typeface="Calibri" pitchFamily="34" charset="0"/>
                        </a:rPr>
                        <a:t>) was previously thought to be </a:t>
                      </a:r>
                      <a:r>
                        <a:rPr lang="en-GB" sz="2700" dirty="0" smtClean="0">
                          <a:latin typeface="Calibri" pitchFamily="34" charset="0"/>
                        </a:rPr>
                        <a:t>an </a:t>
                      </a:r>
                      <a:r>
                        <a:rPr lang="en-GB" sz="2700" dirty="0" err="1" smtClean="0">
                          <a:latin typeface="Calibri" pitchFamily="34" charset="0"/>
                        </a:rPr>
                        <a:t>autochorous</a:t>
                      </a:r>
                      <a:r>
                        <a:rPr lang="en-GB" sz="27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2700" dirty="0">
                          <a:latin typeface="Calibri" pitchFamily="34" charset="0"/>
                        </a:rPr>
                        <a:t>species (e.g.: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Kouadio</a:t>
                      </a:r>
                      <a:r>
                        <a:rPr lang="en-GB" sz="2700" dirty="0">
                          <a:latin typeface="Calibri" pitchFamily="34" charset="0"/>
                        </a:rPr>
                        <a:t>, 2009).</a:t>
                      </a:r>
                    </a:p>
                    <a:p>
                      <a:pPr algn="just" eaLnBrk="1" hangingPunct="1">
                        <a:buFont typeface="Arial" pitchFamily="34" charset="0"/>
                        <a:buChar char="•"/>
                      </a:pPr>
                      <a:r>
                        <a:rPr lang="en-GB" sz="2700" dirty="0">
                          <a:latin typeface="Calibri" pitchFamily="34" charset="0"/>
                        </a:rPr>
                        <a:t>The large seed size of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Longhi</a:t>
                      </a:r>
                      <a:r>
                        <a:rPr lang="en-GB" sz="2700" dirty="0">
                          <a:latin typeface="Calibri" pitchFamily="34" charset="0"/>
                        </a:rPr>
                        <a:t>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abam</a:t>
                      </a:r>
                      <a:r>
                        <a:rPr lang="en-GB" sz="2700" dirty="0">
                          <a:latin typeface="Calibri" pitchFamily="34" charset="0"/>
                        </a:rPr>
                        <a:t> (</a:t>
                      </a:r>
                      <a:r>
                        <a:rPr lang="en-GB" sz="2700" i="1" dirty="0">
                          <a:latin typeface="Calibri" pitchFamily="34" charset="0"/>
                        </a:rPr>
                        <a:t>C. </a:t>
                      </a:r>
                      <a:r>
                        <a:rPr lang="en-GB" sz="2700" i="1" dirty="0" err="1">
                          <a:latin typeface="Calibri" pitchFamily="34" charset="0"/>
                        </a:rPr>
                        <a:t>lacourtianum</a:t>
                      </a:r>
                      <a:r>
                        <a:rPr lang="en-GB" sz="2700" dirty="0">
                          <a:latin typeface="Calibri" pitchFamily="34" charset="0"/>
                        </a:rPr>
                        <a:t>) and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Ozanbili</a:t>
                      </a:r>
                      <a:r>
                        <a:rPr lang="en-GB" sz="2700" dirty="0">
                          <a:latin typeface="Calibri" pitchFamily="34" charset="0"/>
                        </a:rPr>
                        <a:t> k (</a:t>
                      </a:r>
                      <a:r>
                        <a:rPr lang="en-GB" sz="2700" i="1" dirty="0">
                          <a:latin typeface="Calibri" pitchFamily="34" charset="0"/>
                        </a:rPr>
                        <a:t>A. </a:t>
                      </a:r>
                      <a:r>
                        <a:rPr lang="en-GB" sz="2700" i="1" dirty="0" err="1">
                          <a:latin typeface="Calibri" pitchFamily="34" charset="0"/>
                        </a:rPr>
                        <a:t>klaineanum</a:t>
                      </a:r>
                      <a:r>
                        <a:rPr lang="en-GB" sz="2700" dirty="0">
                          <a:latin typeface="Calibri" pitchFamily="34" charset="0"/>
                        </a:rPr>
                        <a:t>) restrict the number of potential dispersers to large capacity gut size species</a:t>
                      </a:r>
                      <a:endParaRPr lang="fr-BE" sz="2700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074" name="ZoneTexte 9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76549" y="23114569"/>
                      <a:ext cx="14503399" cy="258532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marL="457200" indent="-4572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indent="0" algn="just" eaLnBrk="1" hangingPunct="1"/>
                      <a:r>
                        <a:rPr lang="en-GB" sz="2700" b="1" i="1" dirty="0" smtClean="0">
                          <a:solidFill>
                            <a:srgbClr val="800000"/>
                          </a:solidFill>
                          <a:latin typeface="Calibri" pitchFamily="34" charset="0"/>
                        </a:rPr>
                        <a:t>Gut passage effect</a:t>
                      </a:r>
                      <a:r>
                        <a:rPr lang="en-GB" sz="2700" dirty="0" smtClean="0">
                          <a:latin typeface="Calibri" pitchFamily="34" charset="0"/>
                        </a:rPr>
                        <a:t>:</a:t>
                      </a:r>
                    </a:p>
                    <a:p>
                      <a:pPr algn="just" eaLnBrk="1" hangingPunct="1">
                        <a:buFont typeface="Arial" pitchFamily="34" charset="0"/>
                        <a:buChar char="•"/>
                      </a:pPr>
                      <a:r>
                        <a:rPr lang="en-GB" sz="2700" dirty="0" smtClean="0">
                          <a:latin typeface="Calibri" pitchFamily="34" charset="0"/>
                        </a:rPr>
                        <a:t>Viability </a:t>
                      </a:r>
                      <a:r>
                        <a:rPr lang="en-GB" sz="2700" dirty="0">
                          <a:latin typeface="Calibri" pitchFamily="34" charset="0"/>
                        </a:rPr>
                        <a:t>of seeds after gut passage ranges from 8.7 to 93.1%, nonetheless about half of all species tested retain viabilities higher than 75% (Tab. 5).</a:t>
                      </a:r>
                      <a:endParaRPr lang="fr-BE" sz="2700" dirty="0">
                        <a:latin typeface="Calibri" pitchFamily="34" charset="0"/>
                      </a:endParaRPr>
                    </a:p>
                    <a:p>
                      <a:pPr algn="just" eaLnBrk="1" hangingPunct="1">
                        <a:buFont typeface="Arial" pitchFamily="34" charset="0"/>
                        <a:buChar char="•"/>
                      </a:pPr>
                      <a:r>
                        <a:rPr lang="en-GB" sz="2700" dirty="0">
                          <a:latin typeface="Calibri" pitchFamily="34" charset="0"/>
                        </a:rPr>
                        <a:t>Germination trials reveal that germination success is not affected by gut passage for any of the 8 species tested; in contrary it enhances the success for half of them (Fig. 3) including </a:t>
                      </a:r>
                      <a:r>
                        <a:rPr lang="en-GB" sz="2700" i="1" dirty="0">
                          <a:latin typeface="Calibri" pitchFamily="34" charset="0"/>
                        </a:rPr>
                        <a:t>C. </a:t>
                      </a:r>
                      <a:r>
                        <a:rPr lang="en-GB" sz="2700" i="1" dirty="0" err="1">
                          <a:latin typeface="Calibri" pitchFamily="34" charset="0"/>
                        </a:rPr>
                        <a:t>lacourtianum</a:t>
                      </a:r>
                      <a:r>
                        <a:rPr lang="en-GB" sz="2700" dirty="0">
                          <a:latin typeface="Calibri" pitchFamily="34" charset="0"/>
                        </a:rPr>
                        <a:t> (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Longhi</a:t>
                      </a:r>
                      <a:r>
                        <a:rPr lang="en-GB" sz="2700" dirty="0">
                          <a:latin typeface="Calibri" pitchFamily="34" charset="0"/>
                        </a:rPr>
                        <a:t> </a:t>
                      </a:r>
                      <a:r>
                        <a:rPr lang="en-GB" sz="2700" dirty="0" err="1">
                          <a:latin typeface="Calibri" pitchFamily="34" charset="0"/>
                        </a:rPr>
                        <a:t>abam</a:t>
                      </a:r>
                      <a:r>
                        <a:rPr lang="en-GB" sz="2700" dirty="0">
                          <a:latin typeface="Calibri" pitchFamily="34" charset="0"/>
                        </a:rPr>
                        <a:t>).</a:t>
                      </a:r>
                      <a:endParaRPr lang="fr-BE" sz="2700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97" name="Titre 1"/>
                    <p:cNvSpPr txBox="1">
                      <a:spLocks/>
                    </p:cNvSpPr>
                    <p:nvPr/>
                  </p:nvSpPr>
                  <p:spPr bwMode="auto">
                    <a:xfrm>
                      <a:off x="35977" y="33947586"/>
                      <a:ext cx="31879186" cy="42481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417230" tIns="208615" rIns="417230" bIns="208615" anchor="ctr"/>
                    <a:lstStyle/>
                    <a:p>
                      <a:pPr algn="just">
                        <a:defRPr/>
                      </a:pPr>
                      <a:endParaRPr lang="en-GB" sz="2700" dirty="0">
                        <a:latin typeface="Calibri"/>
                        <a:cs typeface="Arial" charset="0"/>
                      </a:endParaRPr>
                    </a:p>
                    <a:p>
                      <a:pPr algn="just">
                        <a:defRPr/>
                      </a:pPr>
                      <a:r>
                        <a:rPr lang="en-GB" sz="2700" dirty="0">
                          <a:latin typeface="Calibri"/>
                          <a:cs typeface="Arial" charset="0"/>
                        </a:rPr>
                        <a:t>This study reveals that WLG are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important dispersers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as they disperse seeds of many species at large spatial scale, in large quantities, and with unaffected or enhanced germination success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.</a:t>
                      </a:r>
                      <a:r>
                        <a:rPr lang="en-US" sz="2700" dirty="0">
                          <a:latin typeface="Calibri"/>
                          <a:cs typeface="Arial" charset="0"/>
                        </a:rPr>
                        <a:t> These seeds have a high probability of being dispersed in </a:t>
                      </a:r>
                      <a:r>
                        <a:rPr lang="en-US" sz="2700" dirty="0">
                          <a:latin typeface="Calibri"/>
                          <a:cs typeface="Arial" charset="0"/>
                        </a:rPr>
                        <a:t>sites with high light intensity which would be very suitable for the six commercial tree species dispersed by WLG since they are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are </a:t>
                      </a:r>
                      <a:r>
                        <a:rPr lang="en-GB" sz="2700" dirty="0" smtClean="0">
                          <a:latin typeface="Calibri"/>
                          <a:cs typeface="Arial" charset="0"/>
                        </a:rPr>
                        <a:t>light demanders at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the seedling </a:t>
                      </a:r>
                      <a:r>
                        <a:rPr lang="en-GB" sz="2700" dirty="0" smtClean="0">
                          <a:latin typeface="Calibri"/>
                          <a:cs typeface="Arial" charset="0"/>
                        </a:rPr>
                        <a:t>stage.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In addition to deposition site suitability, WLG should contribute significantly to the dynamics of </a:t>
                      </a:r>
                      <a:r>
                        <a:rPr lang="en-GB" sz="2700" i="1" dirty="0">
                          <a:latin typeface="Calibri"/>
                          <a:cs typeface="Arial" charset="0"/>
                        </a:rPr>
                        <a:t>E. </a:t>
                      </a:r>
                      <a:r>
                        <a:rPr lang="en-GB" sz="2700" i="1" dirty="0" err="1">
                          <a:latin typeface="Calibri"/>
                          <a:cs typeface="Arial" charset="0"/>
                        </a:rPr>
                        <a:t>suaveolens</a:t>
                      </a:r>
                      <a:r>
                        <a:rPr lang="en-GB" sz="2700" i="1" dirty="0">
                          <a:latin typeface="Calibri"/>
                          <a:cs typeface="Arial" charset="0"/>
                        </a:rPr>
                        <a:t>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(</a:t>
                      </a:r>
                      <a:r>
                        <a:rPr lang="en-GB" sz="2700" dirty="0" err="1">
                          <a:latin typeface="Calibri"/>
                          <a:cs typeface="Arial" charset="0"/>
                        </a:rPr>
                        <a:t>Tali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), </a:t>
                      </a:r>
                      <a:r>
                        <a:rPr lang="en-GB" sz="2700" i="1" dirty="0">
                          <a:latin typeface="Calibri"/>
                          <a:cs typeface="Arial" charset="0"/>
                        </a:rPr>
                        <a:t>C. </a:t>
                      </a:r>
                      <a:r>
                        <a:rPr lang="en-GB" sz="2700" i="1" dirty="0" err="1">
                          <a:latin typeface="Calibri"/>
                          <a:cs typeface="Arial" charset="0"/>
                        </a:rPr>
                        <a:t>lacourtianum</a:t>
                      </a:r>
                      <a:r>
                        <a:rPr lang="en-GB" sz="2700" i="1" dirty="0">
                          <a:latin typeface="Calibri"/>
                          <a:cs typeface="Arial" charset="0"/>
                        </a:rPr>
                        <a:t>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(</a:t>
                      </a:r>
                      <a:r>
                        <a:rPr lang="en-GB" sz="2700" dirty="0" err="1">
                          <a:latin typeface="Calibri"/>
                          <a:cs typeface="Arial" charset="0"/>
                        </a:rPr>
                        <a:t>Longhi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 </a:t>
                      </a:r>
                      <a:r>
                        <a:rPr lang="en-GB" sz="2700" dirty="0" err="1">
                          <a:latin typeface="Calibri"/>
                          <a:cs typeface="Arial" charset="0"/>
                        </a:rPr>
                        <a:t>abam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) and </a:t>
                      </a:r>
                      <a:r>
                        <a:rPr lang="en-GB" sz="2700" i="1" dirty="0">
                          <a:latin typeface="Calibri"/>
                          <a:cs typeface="Arial" charset="0"/>
                        </a:rPr>
                        <a:t>A. </a:t>
                      </a:r>
                      <a:r>
                        <a:rPr lang="en-GB" sz="2700" i="1" dirty="0" err="1">
                          <a:latin typeface="Calibri"/>
                          <a:cs typeface="Arial" charset="0"/>
                        </a:rPr>
                        <a:t>klaineanum</a:t>
                      </a:r>
                      <a:r>
                        <a:rPr lang="en-GB" sz="2700" i="1" dirty="0">
                          <a:latin typeface="Calibri"/>
                          <a:cs typeface="Arial" charset="0"/>
                        </a:rPr>
                        <a:t> 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(</a:t>
                      </a:r>
                      <a:r>
                        <a:rPr lang="en-GB" sz="2700" dirty="0" err="1">
                          <a:latin typeface="Calibri"/>
                          <a:cs typeface="Arial" charset="0"/>
                        </a:rPr>
                        <a:t>Ozanbili</a:t>
                      </a:r>
                      <a:r>
                        <a:rPr lang="en-GB" sz="2700" dirty="0">
                          <a:latin typeface="Calibri"/>
                          <a:cs typeface="Arial" charset="0"/>
                        </a:rPr>
                        <a:t> K) due to the very limited set of potential dispersers. </a:t>
                      </a:r>
                    </a:p>
                    <a:p>
                      <a:pPr algn="just">
                        <a:defRPr/>
                      </a:pPr>
                      <a:endParaRPr lang="en-US" sz="2700" dirty="0">
                        <a:latin typeface="Calibri"/>
                        <a:cs typeface="Arial" charset="0"/>
                      </a:endParaRPr>
                    </a:p>
                    <a:p>
                      <a:pPr algn="just">
                        <a:defRPr/>
                      </a:pPr>
                      <a:r>
                        <a:rPr lang="en-GB" sz="2700" dirty="0">
                          <a:latin typeface="Calibri"/>
                          <a:cs typeface="Arial" charset="0"/>
                        </a:rPr>
                        <a:t>Conservation of WLG is therefore highly relevant to ensure ecological and commercial function of the concerned forest ecosystems, and for natural forest regeneration, a consideration which should encourage logging companies to strengthen wildlife/ape management in their concessions.</a:t>
                      </a:r>
                      <a:endParaRPr lang="fr-FR" sz="2700" dirty="0">
                        <a:latin typeface="Calibri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076" name="ZoneTexte 10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175" y="40922586"/>
                      <a:ext cx="31906989" cy="9144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/>
                    <a:lstStyle>
                      <a:lvl1pPr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en-US" sz="2700" dirty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Corresponding author: </a:t>
                      </a:r>
                      <a:r>
                        <a:rPr lang="fr-FR" sz="2700" dirty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Charles-Albert Petre - 2 Passage des Déportés, 5030 Gembloux, </a:t>
                      </a:r>
                      <a:r>
                        <a:rPr lang="fr-FR" sz="2700" dirty="0" err="1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Belgium</a:t>
                      </a:r>
                      <a:r>
                        <a:rPr lang="fr-FR" sz="2700" dirty="0">
                          <a:solidFill>
                            <a:schemeClr val="bg1"/>
                          </a:solidFill>
                          <a:latin typeface="Constantia" pitchFamily="18" charset="0"/>
                        </a:rPr>
                        <a:t> - </a:t>
                      </a:r>
                      <a:r>
                        <a:rPr lang="fr-FR" sz="2700" dirty="0">
                          <a:solidFill>
                            <a:schemeClr val="bg1"/>
                          </a:solidFill>
                          <a:latin typeface="Constantia" pitchFamily="18" charset="0"/>
                          <a:hlinkClick r:id="rId6"/>
                        </a:rPr>
                        <a:t>capetre@doct.ulg.ac.be</a:t>
                      </a:r>
                      <a:endParaRPr lang="fr-FR" sz="2700" dirty="0">
                        <a:solidFill>
                          <a:schemeClr val="bg1"/>
                        </a:solidFill>
                        <a:latin typeface="Constantia" pitchFamily="18" charset="0"/>
                      </a:endParaRPr>
                    </a:p>
                  </p:txBody>
                </p:sp>
                <p:pic>
                  <p:nvPicPr>
                    <p:cNvPr id="2077" name="Picture 2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7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45972" y="107947"/>
                      <a:ext cx="4173538" cy="17732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2078" name="Picture 21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8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9556597" y="220659"/>
                      <a:ext cx="2520950" cy="15478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2079" name="ZoneTexte 1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43412" y="27080820"/>
                      <a:ext cx="9220937" cy="923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fr-FR" sz="2700" b="1" dirty="0">
                          <a:solidFill>
                            <a:srgbClr val="000099"/>
                          </a:solidFill>
                          <a:latin typeface="Constantia" pitchFamily="18" charset="0"/>
                        </a:rPr>
                        <a:t>Figure 1. 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Canopy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openness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of the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different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habitat types</a:t>
                      </a:r>
                    </a:p>
                    <a:p>
                      <a:pPr algn="just" eaLnBrk="1" hangingPunct="1"/>
                      <a:endParaRPr lang="fr-BE" sz="2700" dirty="0">
                        <a:latin typeface="Constantia" pitchFamily="18" charset="0"/>
                      </a:endParaRPr>
                    </a:p>
                  </p:txBody>
                </p:sp>
                <p:sp>
                  <p:nvSpPr>
                    <p:cNvPr id="2080" name="ZoneTexte 1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9577" y="32697446"/>
                      <a:ext cx="6878638" cy="923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fr-FR" sz="2700" b="1" dirty="0">
                          <a:solidFill>
                            <a:srgbClr val="000099"/>
                          </a:solidFill>
                          <a:latin typeface="Constantia" pitchFamily="18" charset="0"/>
                        </a:rPr>
                        <a:t>Figure 2.</a:t>
                      </a:r>
                      <a:r>
                        <a:rPr lang="fr-FR" sz="2700" dirty="0">
                          <a:solidFill>
                            <a:srgbClr val="000099"/>
                          </a:solidFill>
                          <a:latin typeface="Constantia" pitchFamily="18" charset="0"/>
                        </a:rPr>
                        <a:t> </a:t>
                      </a:r>
                      <a:r>
                        <a:rPr lang="fr-FR" sz="2700" dirty="0">
                          <a:latin typeface="Constantia" pitchFamily="18" charset="0"/>
                        </a:rPr>
                        <a:t>Cumulative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percentage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of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seed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deposited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in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faeces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after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one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feeding</a:t>
                      </a:r>
                      <a:r>
                        <a:rPr lang="fr-FR" sz="2700" dirty="0">
                          <a:latin typeface="Constantia" pitchFamily="18" charset="0"/>
                        </a:rPr>
                        <a:t> </a:t>
                      </a:r>
                      <a:r>
                        <a:rPr lang="fr-FR" sz="2700" dirty="0" err="1">
                          <a:latin typeface="Constantia" pitchFamily="18" charset="0"/>
                        </a:rPr>
                        <a:t>event</a:t>
                      </a:r>
                      <a:endParaRPr lang="fr-BE" sz="2700" dirty="0">
                        <a:latin typeface="Constantia" pitchFamily="18" charset="0"/>
                      </a:endParaRPr>
                    </a:p>
                  </p:txBody>
                </p:sp>
                <p:pic>
                  <p:nvPicPr>
                    <p:cNvPr id="2082" name="Picture 3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9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49726" y="22950846"/>
                      <a:ext cx="6878638" cy="41584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2083" name="ZoneTexte 1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71730" y="11520998"/>
                      <a:ext cx="2204557" cy="630942"/>
                    </a:xfrm>
                    <a:prstGeom prst="rect">
                      <a:avLst/>
                    </a:prstGeom>
                    <a:noFill/>
                    <a:ln w="76200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defTabSz="4214813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83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algn="ctr" eaLnBrk="1" hangingPunct="1"/>
                      <a:r>
                        <a:rPr lang="fr-FR" sz="3500" b="1" dirty="0" err="1" smtClean="0">
                          <a:latin typeface="Calibri" pitchFamily="34" charset="0"/>
                        </a:rPr>
                        <a:t>Results</a:t>
                      </a:r>
                      <a:endParaRPr lang="fr-BE" sz="35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15" name="ZoneTexte 114"/>
                    <p:cNvSpPr txBox="1"/>
                    <p:nvPr/>
                  </p:nvSpPr>
                  <p:spPr bwMode="auto">
                    <a:xfrm>
                      <a:off x="14871729" y="33997946"/>
                      <a:ext cx="2204558" cy="6309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fr-FR" sz="3500" b="1" dirty="0">
                          <a:latin typeface="Calibri"/>
                          <a:cs typeface="Arial" charset="0"/>
                        </a:rPr>
                        <a:t>Conclusion</a:t>
                      </a:r>
                      <a:endParaRPr lang="fr-BE" sz="3500" b="1" dirty="0">
                        <a:latin typeface="Calibri"/>
                        <a:cs typeface="Arial" charset="0"/>
                      </a:endParaRPr>
                    </a:p>
                  </p:txBody>
                </p:sp>
                <p:sp>
                  <p:nvSpPr>
                    <p:cNvPr id="110" name="ZoneTexte 109"/>
                    <p:cNvSpPr txBox="1"/>
                    <p:nvPr/>
                  </p:nvSpPr>
                  <p:spPr bwMode="auto">
                    <a:xfrm>
                      <a:off x="6734728" y="5753670"/>
                      <a:ext cx="2517068" cy="648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fr-FR" sz="3500" b="1" dirty="0">
                          <a:latin typeface="Calibri"/>
                          <a:cs typeface="Arial" charset="0"/>
                        </a:rPr>
                        <a:t>Introduction</a:t>
                      </a:r>
                      <a:endParaRPr lang="fr-BE" sz="3500" b="1" dirty="0">
                        <a:latin typeface="Calibri"/>
                        <a:cs typeface="Arial" charset="0"/>
                      </a:endParaRPr>
                    </a:p>
                  </p:txBody>
                </p:sp>
                <p:sp>
                  <p:nvSpPr>
                    <p:cNvPr id="114" name="ZoneTexte 113"/>
                    <p:cNvSpPr txBox="1"/>
                    <p:nvPr/>
                  </p:nvSpPr>
                  <p:spPr bwMode="auto">
                    <a:xfrm>
                      <a:off x="22576680" y="5753670"/>
                      <a:ext cx="2736337" cy="648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fr-FR" sz="3500" b="1" dirty="0" err="1">
                          <a:latin typeface="Calibri"/>
                          <a:cs typeface="Arial" charset="0"/>
                        </a:rPr>
                        <a:t>Methodology</a:t>
                      </a:r>
                      <a:endParaRPr lang="fr-BE" sz="3500" b="1" dirty="0">
                        <a:latin typeface="Calibri"/>
                        <a:cs typeface="Arial" charset="0"/>
                      </a:endParaRPr>
                    </a:p>
                  </p:txBody>
                </p:sp>
              </p:grpSp>
              <p:pic>
                <p:nvPicPr>
                  <p:cNvPr id="205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4151" y="28722599"/>
                    <a:ext cx="6878639" cy="41338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9" name="ZoneTexte 8"/>
                  <p:cNvSpPr txBox="1"/>
                  <p:nvPr/>
                </p:nvSpPr>
                <p:spPr>
                  <a:xfrm>
                    <a:off x="709238" y="12450416"/>
                    <a:ext cx="15502121" cy="2169825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fr-FR" sz="2700" b="1" i="1" dirty="0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Global </a:t>
                    </a:r>
                    <a:r>
                      <a:rPr lang="fr-FR" sz="2700" b="1" i="1" dirty="0" err="1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seed</a:t>
                    </a:r>
                    <a:r>
                      <a:rPr lang="fr-FR" sz="2700" b="1" i="1" dirty="0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 dispersal</a:t>
                    </a:r>
                    <a:r>
                      <a:rPr lang="fr-FR" sz="2700" dirty="0" smtClean="0">
                        <a:latin typeface="+mn-lt"/>
                        <a:cs typeface="Arial" charset="0"/>
                      </a:rPr>
                      <a:t>: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 smtClean="0">
                        <a:latin typeface="+mn-lt"/>
                        <a:cs typeface="Arial" charset="0"/>
                      </a:rPr>
                      <a:t>55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species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identified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: 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tree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(41),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shrub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(1),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liana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(6),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herb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(7) + ≈ 40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undidentified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morphotypes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>
                        <a:latin typeface="+mn-lt"/>
                        <a:cs typeface="Arial" charset="0"/>
                      </a:rPr>
                      <a:t>Dispersal of 20.7% of the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tree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community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(41/199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spp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)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>
                        <a:latin typeface="+mn-lt"/>
                        <a:cs typeface="Arial" charset="0"/>
                      </a:rPr>
                      <a:t>93.1% of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dung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piles 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contained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intact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seeds</a:t>
                    </a:r>
                    <a:endParaRPr lang="fr-FR" sz="2700" dirty="0">
                      <a:latin typeface="+mn-lt"/>
                      <a:cs typeface="Arial" charset="0"/>
                    </a:endParaRP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 err="1">
                        <a:latin typeface="+mn-lt"/>
                        <a:cs typeface="Arial" charset="0"/>
                      </a:rPr>
                      <a:t>Capacity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gut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size of up to 9 cm</a:t>
                    </a:r>
                    <a:r>
                      <a:rPr lang="fr-FR" sz="2700" baseline="30000" dirty="0">
                        <a:latin typeface="+mn-lt"/>
                        <a:cs typeface="Arial" charset="0"/>
                      </a:rPr>
                      <a:t>3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</a:t>
                    </a:r>
                    <a:r>
                      <a:rPr lang="fr-FR" sz="2700" i="1" dirty="0" err="1">
                        <a:latin typeface="+mn-lt"/>
                        <a:cs typeface="Arial" charset="0"/>
                      </a:rPr>
                      <a:t>Anonidium</a:t>
                    </a:r>
                    <a:r>
                      <a:rPr lang="fr-FR" sz="2700" i="1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i="1" dirty="0" err="1">
                        <a:latin typeface="+mn-lt"/>
                        <a:cs typeface="Arial" charset="0"/>
                      </a:rPr>
                      <a:t>mannii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,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Annonaceae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)</a:t>
                    </a:r>
                  </a:p>
                </p:txBody>
              </p:sp>
              <p:sp>
                <p:nvSpPr>
                  <p:cNvPr id="54" name="ZoneTexte 53"/>
                  <p:cNvSpPr txBox="1"/>
                  <p:nvPr/>
                </p:nvSpPr>
                <p:spPr>
                  <a:xfrm>
                    <a:off x="7603835" y="20580765"/>
                    <a:ext cx="8126508" cy="5909311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just">
                      <a:defRPr/>
                    </a:pPr>
                    <a:r>
                      <a:rPr lang="fr-FR" sz="2700" b="1" i="1" dirty="0" err="1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Seed</a:t>
                    </a:r>
                    <a:r>
                      <a:rPr lang="fr-FR" sz="2700" b="1" i="1" dirty="0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b="1" i="1" dirty="0" err="1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deposition</a:t>
                    </a:r>
                    <a:r>
                      <a:rPr lang="fr-FR" sz="2700" b="1" i="1" dirty="0" smtClean="0">
                        <a:solidFill>
                          <a:srgbClr val="800000"/>
                        </a:solidFill>
                        <a:latin typeface="+mn-lt"/>
                        <a:cs typeface="Arial" charset="0"/>
                      </a:rPr>
                      <a:t> sites</a:t>
                    </a:r>
                    <a:r>
                      <a:rPr lang="fr-FR" sz="2700" dirty="0" smtClean="0">
                        <a:latin typeface="+mn-lt"/>
                        <a:cs typeface="Arial" charset="0"/>
                      </a:rPr>
                      <a:t>: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 smtClean="0">
                        <a:latin typeface="+mn-lt"/>
                        <a:cs typeface="Arial" charset="0"/>
                      </a:rPr>
                      <a:t>Bimodal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dung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production rate (Todd </a:t>
                    </a:r>
                    <a:r>
                      <a:rPr lang="fr-FR" sz="2700" i="1" dirty="0">
                        <a:latin typeface="+mn-lt"/>
                        <a:cs typeface="Arial" charset="0"/>
                      </a:rPr>
                      <a:t>et al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., 2008): 50%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during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daily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displacements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&amp; 50%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at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nest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sites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 err="1">
                        <a:latin typeface="+mn-lt"/>
                        <a:cs typeface="Arial" charset="0"/>
                      </a:rPr>
                      <a:t>During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daily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displacements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faeces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are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produced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mainly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in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closed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canopy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secondary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forest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(54.4%) and open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canopy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young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secondary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forest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(35.7%)  (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Tab.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2) 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fr-FR" sz="2700" dirty="0" err="1">
                        <a:latin typeface="+mn-lt"/>
                        <a:cs typeface="Arial" charset="0"/>
                      </a:rPr>
                      <a:t>Almost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all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nest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sites are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found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in light gaps </a:t>
                    </a:r>
                    <a:r>
                      <a:rPr lang="fr-FR" sz="2700" dirty="0" smtClean="0">
                        <a:latin typeface="+mn-lt"/>
                        <a:cs typeface="Arial" charset="0"/>
                      </a:rPr>
                      <a:t>and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young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secondary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forest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 smtClean="0">
                        <a:latin typeface="+mn-lt"/>
                        <a:cs typeface="Arial" charset="0"/>
                      </a:rPr>
                      <a:t>(50.3 &amp; 39.7% </a:t>
                    </a:r>
                    <a:r>
                      <a:rPr lang="fr-FR" sz="2700" dirty="0" err="1" smtClean="0">
                        <a:latin typeface="+mn-lt"/>
                        <a:cs typeface="Arial" charset="0"/>
                      </a:rPr>
                      <a:t>respectively</a:t>
                    </a:r>
                    <a:r>
                      <a:rPr lang="fr-FR" sz="2700" dirty="0" smtClean="0">
                        <a:latin typeface="+mn-lt"/>
                        <a:cs typeface="Arial" charset="0"/>
                      </a:rPr>
                      <a:t>; </a:t>
                    </a:r>
                    <a:r>
                      <a:rPr lang="fr-FR" sz="2700" dirty="0" err="1" smtClean="0">
                        <a:latin typeface="+mn-lt"/>
                        <a:cs typeface="Arial" charset="0"/>
                      </a:rPr>
                      <a:t>Tab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.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2)</a:t>
                    </a:r>
                  </a:p>
                  <a:p>
                    <a:pPr marL="457062" indent="-457062" algn="just">
                      <a:buFont typeface="Arial" pitchFamily="34" charset="0"/>
                      <a:buChar char="•"/>
                      <a:defRPr/>
                    </a:pPr>
                    <a:r>
                      <a:rPr lang="en-GB" sz="2700" dirty="0">
                        <a:latin typeface="Calibri"/>
                        <a:cs typeface="Arial" charset="0"/>
                      </a:rPr>
                      <a:t>Canopy openness above individual nests is significantly higher than any other sites (pair-wise comparisons</a:t>
                    </a:r>
                    <a:r>
                      <a:rPr lang="en-GB" sz="2700" dirty="0">
                        <a:latin typeface="Arial" charset="0"/>
                        <a:cs typeface="Arial" charset="0"/>
                      </a:rPr>
                      <a:t>, </a:t>
                    </a:r>
                    <a:r>
                      <a:rPr lang="en-GB" sz="2700" dirty="0">
                        <a:latin typeface="Calibri"/>
                        <a:cs typeface="Arial" charset="0"/>
                      </a:rPr>
                      <a:t>U Mann-Whitney , p &lt; 0.05; Fig. 1).</a:t>
                    </a:r>
                  </a:p>
                  <a:p>
                    <a:pPr algn="just">
                      <a:defRPr/>
                    </a:pPr>
                    <a:endParaRPr lang="fr-FR" sz="2700" dirty="0">
                      <a:latin typeface="+mn-lt"/>
                      <a:cs typeface="Arial" charset="0"/>
                    </a:endParaRPr>
                  </a:p>
                  <a:p>
                    <a:pPr marL="457062" indent="-457062" algn="just">
                      <a:buFont typeface="Wingdings" pitchFamily="2" charset="2"/>
                      <a:buChar char="Ø"/>
                      <a:defRPr/>
                    </a:pPr>
                    <a:r>
                      <a:rPr lang="fr-FR" sz="2700" dirty="0">
                        <a:latin typeface="+mn-lt"/>
                        <a:cs typeface="Arial" charset="0"/>
                      </a:rPr>
                      <a:t>Most of the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seeds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 are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dispersed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in sites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where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light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is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not a </a:t>
                    </a:r>
                    <a:r>
                      <a:rPr lang="fr-FR" sz="2700" dirty="0" err="1">
                        <a:latin typeface="+mn-lt"/>
                        <a:cs typeface="Arial" charset="0"/>
                      </a:rPr>
                      <a:t>limiting</a:t>
                    </a:r>
                    <a:r>
                      <a:rPr lang="fr-FR" sz="2700" dirty="0">
                        <a:latin typeface="+mn-lt"/>
                        <a:cs typeface="Arial" charset="0"/>
                      </a:rPr>
                      <a:t> factor</a:t>
                    </a:r>
                    <a:endParaRPr lang="fr-BE" sz="2700" dirty="0">
                      <a:latin typeface="+mn-lt"/>
                      <a:cs typeface="Arial" charset="0"/>
                    </a:endParaRPr>
                  </a:p>
                </p:txBody>
              </p:sp>
              <p:pic>
                <p:nvPicPr>
                  <p:cNvPr id="2060" name="Picture 55"/>
                  <p:cNvPicPr>
                    <a:picLocks noChangeAspect="1" noChangeArrowheads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71419" b="21271"/>
                  <a:stretch>
                    <a:fillRect/>
                  </a:stretch>
                </p:blipFill>
                <p:spPr bwMode="auto">
                  <a:xfrm>
                    <a:off x="914864" y="20464690"/>
                    <a:ext cx="6689262" cy="24861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18" name="Rectangle 17"/>
                <p:cNvSpPr/>
                <p:nvPr/>
              </p:nvSpPr>
              <p:spPr>
                <a:xfrm>
                  <a:off x="52175" y="0"/>
                  <a:ext cx="31878801" cy="4183697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10" tIns="45707" rIns="91410" bIns="45707" anchor="ctr"/>
                <a:lstStyle/>
                <a:p>
                  <a:pPr algn="ctr">
                    <a:defRPr/>
                  </a:pPr>
                  <a:endParaRPr lang="fr-BE"/>
                </a:p>
              </p:txBody>
            </p:sp>
            <p:cxnSp>
              <p:nvCxnSpPr>
                <p:cNvPr id="24" name="Connecteur droit 23"/>
                <p:cNvCxnSpPr>
                  <a:endCxn id="2065" idx="0"/>
                </p:cNvCxnSpPr>
                <p:nvPr/>
              </p:nvCxnSpPr>
              <p:spPr>
                <a:xfrm flipH="1">
                  <a:off x="15948506" y="5148735"/>
                  <a:ext cx="36120" cy="6372886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10"/>
                <p:cNvCxnSpPr/>
                <p:nvPr/>
              </p:nvCxnSpPr>
              <p:spPr>
                <a:xfrm flipH="1">
                  <a:off x="47561" y="11837092"/>
                  <a:ext cx="14798680" cy="0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cteur droit 48"/>
                <p:cNvCxnSpPr/>
                <p:nvPr/>
              </p:nvCxnSpPr>
              <p:spPr>
                <a:xfrm flipH="1">
                  <a:off x="17050771" y="11837092"/>
                  <a:ext cx="14843459" cy="0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5" name="Rectangle à coins arrondis 2064"/>
                <p:cNvSpPr/>
                <p:nvPr/>
              </p:nvSpPr>
              <p:spPr>
                <a:xfrm>
                  <a:off x="14846241" y="11521621"/>
                  <a:ext cx="2204530" cy="630942"/>
                </a:xfrm>
                <a:prstGeom prst="roundRect">
                  <a:avLst/>
                </a:prstGeom>
                <a:noFill/>
                <a:ln w="762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/>
                </a:p>
              </p:txBody>
            </p:sp>
            <p:cxnSp>
              <p:nvCxnSpPr>
                <p:cNvPr id="33" name="Connecteur droit 32"/>
                <p:cNvCxnSpPr/>
                <p:nvPr/>
              </p:nvCxnSpPr>
              <p:spPr>
                <a:xfrm flipH="1">
                  <a:off x="89068" y="34267405"/>
                  <a:ext cx="14798680" cy="0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34"/>
                <p:cNvCxnSpPr/>
                <p:nvPr/>
              </p:nvCxnSpPr>
              <p:spPr>
                <a:xfrm>
                  <a:off x="17092279" y="34267405"/>
                  <a:ext cx="14843459" cy="0"/>
                </a:xfrm>
                <a:prstGeom prst="line">
                  <a:avLst/>
                </a:prstGeom>
                <a:ln w="762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à coins arrondis 36"/>
                <p:cNvSpPr/>
                <p:nvPr/>
              </p:nvSpPr>
              <p:spPr>
                <a:xfrm>
                  <a:off x="14887748" y="33951935"/>
                  <a:ext cx="2204531" cy="649926"/>
                </a:xfrm>
                <a:prstGeom prst="roundRect">
                  <a:avLst/>
                </a:prstGeom>
                <a:noFill/>
                <a:ln w="762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BE"/>
                </a:p>
              </p:txBody>
            </p:sp>
          </p:grpSp>
          <p:sp>
            <p:nvSpPr>
              <p:cNvPr id="90" name="ZoneTexte 118"/>
              <p:cNvSpPr txBox="1">
                <a:spLocks noChangeArrowheads="1"/>
              </p:cNvSpPr>
              <p:nvPr/>
            </p:nvSpPr>
            <p:spPr bwMode="auto">
              <a:xfrm>
                <a:off x="52175" y="3564559"/>
                <a:ext cx="31864901" cy="209867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defTabSz="4170363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defTabSz="4170363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defTabSz="4170363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defTabSz="4170363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defTabSz="4170363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1703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1703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1703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1703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Aft>
                    <a:spcPts val="1199"/>
                  </a:spcAft>
                </a:pPr>
                <a:r>
                  <a:rPr lang="fr-FR" sz="3100" b="1" dirty="0">
                    <a:solidFill>
                      <a:schemeClr val="bg1"/>
                    </a:solidFill>
                    <a:latin typeface="Constantia" pitchFamily="18" charset="0"/>
                  </a:rPr>
                  <a:t>Charles-Albert Petre </a:t>
                </a:r>
                <a:r>
                  <a:rPr lang="fr-FR" sz="3100" b="1" baseline="30000" dirty="0">
                    <a:solidFill>
                      <a:schemeClr val="bg1"/>
                    </a:solidFill>
                    <a:latin typeface="Constantia" pitchFamily="18" charset="0"/>
                  </a:rPr>
                  <a:t>1,2,3</a:t>
                </a:r>
                <a:r>
                  <a:rPr lang="fr-FR" sz="3100" b="1" dirty="0">
                    <a:solidFill>
                      <a:schemeClr val="bg1"/>
                    </a:solidFill>
                    <a:latin typeface="Constantia" pitchFamily="18" charset="0"/>
                  </a:rPr>
                  <a:t>, Roseline </a:t>
                </a:r>
                <a:r>
                  <a:rPr lang="fr-FR" sz="3100" b="1" dirty="0" err="1">
                    <a:solidFill>
                      <a:schemeClr val="bg1"/>
                    </a:solidFill>
                    <a:latin typeface="Constantia" pitchFamily="18" charset="0"/>
                  </a:rPr>
                  <a:t>Beudels</a:t>
                </a:r>
                <a:r>
                  <a:rPr lang="fr-FR" sz="3100" b="1" dirty="0">
                    <a:solidFill>
                      <a:schemeClr val="bg1"/>
                    </a:solidFill>
                    <a:latin typeface="Constantia" pitchFamily="18" charset="0"/>
                  </a:rPr>
                  <a:t> </a:t>
                </a:r>
                <a:r>
                  <a:rPr lang="fr-FR" sz="3100" b="1" baseline="30000" dirty="0">
                    <a:solidFill>
                      <a:schemeClr val="bg1"/>
                    </a:solidFill>
                    <a:latin typeface="Constantia" pitchFamily="18" charset="0"/>
                  </a:rPr>
                  <a:t>2</a:t>
                </a:r>
                <a:r>
                  <a:rPr lang="fr-FR" sz="3100" b="1" dirty="0">
                    <a:solidFill>
                      <a:schemeClr val="bg1"/>
                    </a:solidFill>
                    <a:latin typeface="Constantia" pitchFamily="18" charset="0"/>
                  </a:rPr>
                  <a:t>, Nikki </a:t>
                </a:r>
                <a:r>
                  <a:rPr lang="fr-FR" sz="3100" b="1" dirty="0" err="1">
                    <a:solidFill>
                      <a:schemeClr val="bg1"/>
                    </a:solidFill>
                    <a:latin typeface="Constantia" pitchFamily="18" charset="0"/>
                  </a:rPr>
                  <a:t>Tagg</a:t>
                </a:r>
                <a:r>
                  <a:rPr lang="fr-FR" sz="3100" b="1" baseline="30000" dirty="0">
                    <a:solidFill>
                      <a:schemeClr val="bg1"/>
                    </a:solidFill>
                    <a:latin typeface="Constantia" pitchFamily="18" charset="0"/>
                  </a:rPr>
                  <a:t> 3</a:t>
                </a:r>
                <a:r>
                  <a:rPr lang="fr-FR" sz="3100" b="1" dirty="0">
                    <a:solidFill>
                      <a:schemeClr val="bg1"/>
                    </a:solidFill>
                    <a:latin typeface="Constantia" pitchFamily="18" charset="0"/>
                  </a:rPr>
                  <a:t>, Jean-Louis Doucet </a:t>
                </a:r>
                <a:r>
                  <a:rPr lang="fr-FR" sz="3100" b="1" baseline="30000" dirty="0">
                    <a:solidFill>
                      <a:schemeClr val="bg1"/>
                    </a:solidFill>
                    <a:latin typeface="Constantia" pitchFamily="18" charset="0"/>
                  </a:rPr>
                  <a:t>1</a:t>
                </a:r>
                <a:endParaRPr lang="fr-FR" sz="3100" b="1" dirty="0">
                  <a:solidFill>
                    <a:schemeClr val="bg1"/>
                  </a:solidFill>
                  <a:latin typeface="Constantia" pitchFamily="18" charset="0"/>
                </a:endParaRPr>
              </a:p>
              <a:p>
                <a:pPr algn="ctr" eaLnBrk="1" hangingPunct="1"/>
                <a:r>
                  <a:rPr lang="fr-FR" sz="2700" i="1" baseline="30000" dirty="0">
                    <a:solidFill>
                      <a:schemeClr val="bg1"/>
                    </a:solidFill>
                    <a:latin typeface="Constantia" pitchFamily="18" charset="0"/>
                  </a:rPr>
                  <a:t>1</a:t>
                </a:r>
                <a:r>
                  <a:rPr lang="fr-FR" sz="2700" i="1" dirty="0">
                    <a:solidFill>
                      <a:schemeClr val="bg1"/>
                    </a:solidFill>
                    <a:latin typeface="Constantia" pitchFamily="18" charset="0"/>
                  </a:rPr>
                  <a:t> </a:t>
                </a:r>
                <a:r>
                  <a:rPr lang="en-US" sz="2700" dirty="0">
                    <a:solidFill>
                      <a:schemeClr val="bg1"/>
                    </a:solidFill>
                    <a:latin typeface="Constantia" pitchFamily="18" charset="0"/>
                  </a:rPr>
                  <a:t>Laboratory of Tropical and Subtropical Forestry, Unit of Forest and Nature Management, </a:t>
                </a:r>
                <a:r>
                  <a:rPr lang="en-US" sz="2700" dirty="0" err="1">
                    <a:solidFill>
                      <a:schemeClr val="bg1"/>
                    </a:solidFill>
                    <a:latin typeface="Constantia" pitchFamily="18" charset="0"/>
                  </a:rPr>
                  <a:t>Gembloux</a:t>
                </a:r>
                <a:r>
                  <a:rPr lang="en-US" sz="2700" dirty="0">
                    <a:solidFill>
                      <a:schemeClr val="bg1"/>
                    </a:solidFill>
                    <a:latin typeface="Constantia" pitchFamily="18" charset="0"/>
                  </a:rPr>
                  <a:t> Agro-Bio Tech, University of Liege, 2 Passage des </a:t>
                </a:r>
                <a:r>
                  <a:rPr lang="en-US" sz="2700" dirty="0" err="1">
                    <a:solidFill>
                      <a:schemeClr val="bg1"/>
                    </a:solidFill>
                    <a:latin typeface="Constantia" pitchFamily="18" charset="0"/>
                  </a:rPr>
                  <a:t>Déportés</a:t>
                </a:r>
                <a:r>
                  <a:rPr lang="en-US" sz="2700" dirty="0">
                    <a:solidFill>
                      <a:schemeClr val="bg1"/>
                    </a:solidFill>
                    <a:latin typeface="Constantia" pitchFamily="18" charset="0"/>
                  </a:rPr>
                  <a:t>, 5030 </a:t>
                </a:r>
                <a:r>
                  <a:rPr lang="en-US" sz="2700" dirty="0" err="1">
                    <a:solidFill>
                      <a:schemeClr val="bg1"/>
                    </a:solidFill>
                    <a:latin typeface="Constantia" pitchFamily="18" charset="0"/>
                  </a:rPr>
                  <a:t>Gembloux</a:t>
                </a:r>
                <a:r>
                  <a:rPr lang="en-US" sz="2700" dirty="0">
                    <a:solidFill>
                      <a:schemeClr val="bg1"/>
                    </a:solidFill>
                    <a:latin typeface="Constantia" pitchFamily="18" charset="0"/>
                  </a:rPr>
                  <a:t>, Belgium</a:t>
                </a:r>
                <a:endParaRPr lang="fr-BE" sz="2700" dirty="0">
                  <a:solidFill>
                    <a:schemeClr val="bg1"/>
                  </a:solidFill>
                  <a:latin typeface="Constantia" pitchFamily="18" charset="0"/>
                </a:endParaRPr>
              </a:p>
              <a:p>
                <a:pPr algn="ctr" eaLnBrk="1" hangingPunct="1"/>
                <a:r>
                  <a:rPr lang="en-US" sz="2700" baseline="30000" dirty="0">
                    <a:solidFill>
                      <a:schemeClr val="bg1"/>
                    </a:solidFill>
                    <a:latin typeface="Constantia" pitchFamily="18" charset="0"/>
                  </a:rPr>
                  <a:t>2 </a:t>
                </a:r>
                <a:r>
                  <a:rPr lang="en-US" sz="2700" dirty="0">
                    <a:solidFill>
                      <a:schemeClr val="bg1"/>
                    </a:solidFill>
                    <a:latin typeface="Constantia" pitchFamily="18" charset="0"/>
                  </a:rPr>
                  <a:t>Royal Belgian Institute of Natural Sciences, Conservation Biology Section, 29 rue </a:t>
                </a:r>
                <a:r>
                  <a:rPr lang="en-US" sz="2700" dirty="0" err="1">
                    <a:solidFill>
                      <a:schemeClr val="bg1"/>
                    </a:solidFill>
                    <a:latin typeface="Constantia" pitchFamily="18" charset="0"/>
                  </a:rPr>
                  <a:t>Vautier</a:t>
                </a:r>
                <a:r>
                  <a:rPr lang="en-US" sz="2700" dirty="0">
                    <a:solidFill>
                      <a:schemeClr val="bg1"/>
                    </a:solidFill>
                    <a:latin typeface="Constantia" pitchFamily="18" charset="0"/>
                  </a:rPr>
                  <a:t>, 1000 Brussels, Belgium</a:t>
                </a:r>
                <a:endParaRPr lang="fr-BE" sz="2700" dirty="0">
                  <a:solidFill>
                    <a:schemeClr val="bg1"/>
                  </a:solidFill>
                  <a:latin typeface="Constantia" pitchFamily="18" charset="0"/>
                </a:endParaRPr>
              </a:p>
              <a:p>
                <a:pPr algn="ctr" eaLnBrk="1" hangingPunct="1"/>
                <a:r>
                  <a:rPr lang="en-US" sz="2700" baseline="30000" dirty="0">
                    <a:solidFill>
                      <a:schemeClr val="bg1"/>
                    </a:solidFill>
                    <a:latin typeface="Constantia" pitchFamily="18" charset="0"/>
                  </a:rPr>
                  <a:t>3 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Projet Grands Singes (PGS) of the Center for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Research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 and Conservation (CRC) of the Royal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Zoological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 Society of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Antwerp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 (RZSA),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Koningin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Astridplein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 26, 2018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Antwerp</a:t>
                </a:r>
                <a:r>
                  <a:rPr lang="fr-BE" sz="2700" dirty="0">
                    <a:solidFill>
                      <a:schemeClr val="bg1"/>
                    </a:solidFill>
                    <a:latin typeface="Constantia" pitchFamily="18" charset="0"/>
                  </a:rPr>
                  <a:t>, </a:t>
                </a:r>
                <a:r>
                  <a:rPr lang="fr-BE" sz="2700" dirty="0" err="1">
                    <a:solidFill>
                      <a:schemeClr val="bg1"/>
                    </a:solidFill>
                    <a:latin typeface="Constantia" pitchFamily="18" charset="0"/>
                  </a:rPr>
                  <a:t>Belgium</a:t>
                </a:r>
                <a:endParaRPr lang="en-US" sz="2700" dirty="0">
                  <a:solidFill>
                    <a:schemeClr val="bg1"/>
                  </a:solidFill>
                  <a:latin typeface="Constantia" pitchFamily="18" charset="0"/>
                </a:endParaRPr>
              </a:p>
            </p:txBody>
          </p:sp>
          <p:sp>
            <p:nvSpPr>
              <p:cNvPr id="96" name="ZoneTexte 112"/>
              <p:cNvSpPr txBox="1">
                <a:spLocks noChangeArrowheads="1"/>
              </p:cNvSpPr>
              <p:nvPr/>
            </p:nvSpPr>
            <p:spPr bwMode="auto">
              <a:xfrm>
                <a:off x="27495292" y="26555388"/>
                <a:ext cx="3790904" cy="3416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4214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4214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4214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4214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8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fr-FR" sz="2700" b="1" dirty="0">
                    <a:solidFill>
                      <a:srgbClr val="000099"/>
                    </a:solidFill>
                    <a:latin typeface="Constantia" pitchFamily="18" charset="0"/>
                  </a:rPr>
                  <a:t>Figure 3</a:t>
                </a:r>
                <a:r>
                  <a:rPr lang="fr-FR" sz="2700" b="1" dirty="0">
                    <a:solidFill>
                      <a:srgbClr val="006699"/>
                    </a:solidFill>
                    <a:latin typeface="Constantia" pitchFamily="18" charset="0"/>
                  </a:rPr>
                  <a:t>.</a:t>
                </a:r>
                <a:r>
                  <a:rPr lang="fr-FR" sz="2700" dirty="0">
                    <a:solidFill>
                      <a:srgbClr val="006699"/>
                    </a:solidFill>
                    <a:latin typeface="Constantia" pitchFamily="18" charset="0"/>
                  </a:rPr>
                  <a:t>  </a:t>
                </a:r>
              </a:p>
              <a:p>
                <a:pPr algn="ctr" eaLnBrk="1" hangingPunct="1"/>
                <a:r>
                  <a:rPr lang="fr-FR" sz="2700" dirty="0">
                    <a:latin typeface="Constantia" pitchFamily="18" charset="0"/>
                  </a:rPr>
                  <a:t>Germination </a:t>
                </a:r>
                <a:r>
                  <a:rPr lang="fr-FR" sz="2700" dirty="0" err="1">
                    <a:latin typeface="Constantia" pitchFamily="18" charset="0"/>
                  </a:rPr>
                  <a:t>success</a:t>
                </a:r>
                <a:r>
                  <a:rPr lang="fr-FR" sz="2700" dirty="0">
                    <a:latin typeface="Constantia" pitchFamily="18" charset="0"/>
                  </a:rPr>
                  <a:t> of </a:t>
                </a:r>
                <a:r>
                  <a:rPr lang="fr-FR" sz="2700" dirty="0" err="1">
                    <a:latin typeface="Constantia" pitchFamily="18" charset="0"/>
                  </a:rPr>
                  <a:t>seeds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passed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through</a:t>
                </a:r>
                <a:r>
                  <a:rPr lang="fr-FR" sz="2700" dirty="0">
                    <a:latin typeface="Constantia" pitchFamily="18" charset="0"/>
                  </a:rPr>
                  <a:t> the </a:t>
                </a:r>
                <a:r>
                  <a:rPr lang="fr-FR" sz="2700" dirty="0" err="1">
                    <a:latin typeface="Constantia" pitchFamily="18" charset="0"/>
                  </a:rPr>
                  <a:t>gut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compared</a:t>
                </a:r>
                <a:r>
                  <a:rPr lang="fr-FR" sz="2700" dirty="0">
                    <a:latin typeface="Constantia" pitchFamily="18" charset="0"/>
                  </a:rPr>
                  <a:t> to control </a:t>
                </a:r>
                <a:r>
                  <a:rPr lang="fr-FR" sz="2700" dirty="0" err="1">
                    <a:latin typeface="Constantia" pitchFamily="18" charset="0"/>
                  </a:rPr>
                  <a:t>seeds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removed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from</a:t>
                </a:r>
                <a:r>
                  <a:rPr lang="fr-FR" sz="2700" dirty="0">
                    <a:latin typeface="Constantia" pitchFamily="18" charset="0"/>
                  </a:rPr>
                  <a:t> fruit </a:t>
                </a:r>
                <a:r>
                  <a:rPr lang="fr-FR" sz="2700" dirty="0" err="1">
                    <a:latin typeface="Constantia" pitchFamily="18" charset="0"/>
                  </a:rPr>
                  <a:t>pulp</a:t>
                </a:r>
                <a:r>
                  <a:rPr lang="fr-FR" sz="2700" dirty="0">
                    <a:latin typeface="Constantia" pitchFamily="18" charset="0"/>
                  </a:rPr>
                  <a:t>.</a:t>
                </a:r>
              </a:p>
              <a:p>
                <a:pPr algn="ctr" eaLnBrk="1" hangingPunct="1"/>
                <a:r>
                  <a:rPr lang="fr-FR" sz="2700" dirty="0">
                    <a:latin typeface="Constantia" pitchFamily="18" charset="0"/>
                  </a:rPr>
                  <a:t>(* </a:t>
                </a:r>
                <a:r>
                  <a:rPr lang="fr-FR" sz="2700" dirty="0" err="1">
                    <a:latin typeface="Constantia" pitchFamily="18" charset="0"/>
                  </a:rPr>
                  <a:t>significant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differences</a:t>
                </a:r>
                <a:r>
                  <a:rPr lang="fr-FR" sz="2700" dirty="0">
                    <a:latin typeface="Constantia" pitchFamily="18" charset="0"/>
                  </a:rPr>
                  <a:t> </a:t>
                </a:r>
                <a:r>
                  <a:rPr lang="fr-FR" sz="2700" dirty="0" err="1">
                    <a:latin typeface="Constantia" pitchFamily="18" charset="0"/>
                  </a:rPr>
                  <a:t>at</a:t>
                </a:r>
                <a:r>
                  <a:rPr lang="fr-FR" sz="2700" dirty="0">
                    <a:latin typeface="Constantia" pitchFamily="18" charset="0"/>
                  </a:rPr>
                  <a:t> 5% </a:t>
                </a:r>
                <a:r>
                  <a:rPr lang="fr-FR" sz="2700" dirty="0" err="1">
                    <a:latin typeface="Constantia" pitchFamily="18" charset="0"/>
                  </a:rPr>
                  <a:t>level</a:t>
                </a:r>
                <a:r>
                  <a:rPr lang="fr-FR" sz="2700" dirty="0">
                    <a:latin typeface="Constantia" pitchFamily="18" charset="0"/>
                  </a:rPr>
                  <a:t>; chi</a:t>
                </a:r>
                <a:r>
                  <a:rPr lang="fr-FR" sz="2700" baseline="30000" dirty="0">
                    <a:latin typeface="Constantia" pitchFamily="18" charset="0"/>
                  </a:rPr>
                  <a:t>2</a:t>
                </a:r>
                <a:r>
                  <a:rPr lang="fr-FR" sz="2700" dirty="0">
                    <a:latin typeface="Constantia" pitchFamily="18" charset="0"/>
                  </a:rPr>
                  <a:t> test).</a:t>
                </a:r>
                <a:endParaRPr lang="fr-BE" sz="2700" dirty="0">
                  <a:latin typeface="Constantia" pitchFamily="18" charset="0"/>
                </a:endParaRPr>
              </a:p>
            </p:txBody>
          </p:sp>
          <p:pic>
            <p:nvPicPr>
              <p:cNvPr id="98" name="Picture 56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11232" y="25815031"/>
                <a:ext cx="10799652" cy="4809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9" name="Picture 3"/>
              <p:cNvPicPr>
                <a:picLocks noChangeAspect="1" noChangeArrowheads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129" b="21966"/>
              <a:stretch/>
            </p:blipFill>
            <p:spPr bwMode="auto">
              <a:xfrm>
                <a:off x="16722934" y="30832976"/>
                <a:ext cx="14012063" cy="28609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434" name="Picture 2"/>
              <p:cNvPicPr>
                <a:picLocks noChangeAspect="1" noChangeArrowheads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3626" b="13466"/>
              <a:stretch/>
            </p:blipFill>
            <p:spPr bwMode="auto">
              <a:xfrm>
                <a:off x="762162" y="15013381"/>
                <a:ext cx="10853258" cy="44649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435" name="Picture 3"/>
              <p:cNvPicPr>
                <a:picLocks noChangeAspect="1" noChangeArrowheads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5681" b="15143"/>
              <a:stretch/>
            </p:blipFill>
            <p:spPr bwMode="auto">
              <a:xfrm>
                <a:off x="16804246" y="14869815"/>
                <a:ext cx="15053061" cy="3798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8437" name="Picture 5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545" b="10010"/>
            <a:stretch/>
          </p:blipFill>
          <p:spPr bwMode="auto">
            <a:xfrm>
              <a:off x="16804246" y="18731210"/>
              <a:ext cx="14616815" cy="4049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01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hème Offic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8178</TotalTime>
  <Words>1074</Words>
  <Application>Microsoft Office PowerPoint</Application>
  <PresentationFormat>Personnalisé</PresentationFormat>
  <Paragraphs>67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SimSun</vt:lpstr>
      <vt:lpstr>Arial Black</vt:lpstr>
      <vt:lpstr>Times New Roman</vt:lpstr>
      <vt:lpstr>Wingdings</vt:lpstr>
      <vt:lpstr>Constantia</vt:lpstr>
      <vt:lpstr>3_Thème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Barbara Haurez</dc:creator>
  <cp:lastModifiedBy>Chab</cp:lastModifiedBy>
  <cp:revision>315</cp:revision>
  <cp:lastPrinted>2011-11-28T14:06:35Z</cp:lastPrinted>
  <dcterms:created xsi:type="dcterms:W3CDTF">2011-07-31T12:27:54Z</dcterms:created>
  <dcterms:modified xsi:type="dcterms:W3CDTF">2011-11-29T14:01:54Z</dcterms:modified>
</cp:coreProperties>
</file>