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handoutMasterIdLst>
    <p:handoutMasterId r:id="rId4"/>
  </p:handoutMasterIdLst>
  <p:sldIdLst>
    <p:sldId id="274" r:id="rId2"/>
  </p:sldIdLst>
  <p:sldSz cx="31935738" cy="41836975"/>
  <p:notesSz cx="6867525" cy="9994900"/>
  <p:defaultTextStyle>
    <a:defPPr>
      <a:defRPr lang="fr-FR"/>
    </a:defPPr>
    <a:lvl1pPr algn="l" defTabSz="4213522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2105963" indent="-1648908" algn="l" defTabSz="4213522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4213522" indent="-3299402" algn="l" defTabSz="4213522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6321073" indent="-4949891" algn="l" defTabSz="4213522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8427035" indent="-6598795" algn="l" defTabSz="4213522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5298" algn="l" defTabSz="914120" rtl="0" eaLnBrk="1" latinLnBrk="0" hangingPunct="1">
      <a:defRPr sz="8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2356" algn="l" defTabSz="914120" rtl="0" eaLnBrk="1" latinLnBrk="0" hangingPunct="1">
      <a:defRPr sz="8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199418" algn="l" defTabSz="914120" rtl="0" eaLnBrk="1" latinLnBrk="0" hangingPunct="1">
      <a:defRPr sz="8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6476" algn="l" defTabSz="914120" rtl="0" eaLnBrk="1" latinLnBrk="0" hangingPunct="1">
      <a:defRPr sz="8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000099"/>
    <a:srgbClr val="3366CC"/>
    <a:srgbClr val="A68200"/>
    <a:srgbClr val="33CC33"/>
    <a:srgbClr val="006600"/>
    <a:srgbClr val="CC66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 autoAdjust="0"/>
    <p:restoredTop sz="99822" autoAdjust="0"/>
  </p:normalViewPr>
  <p:slideViewPr>
    <p:cSldViewPr>
      <p:cViewPr>
        <p:scale>
          <a:sx n="40" d="100"/>
          <a:sy n="40" d="100"/>
        </p:scale>
        <p:origin x="552" y="6738"/>
      </p:cViewPr>
      <p:guideLst>
        <p:guide orient="horz" pos="13177"/>
        <p:guide pos="100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7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6563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 defTabSz="4099396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 bwMode="auto">
          <a:xfrm>
            <a:off x="3889375" y="0"/>
            <a:ext cx="2976563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 algn="r" defTabSz="4099396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534BB18-10BE-44F0-BD94-9C1EED17C32E}" type="datetimeFigureOut">
              <a:rPr lang="fr-BE"/>
              <a:pPr>
                <a:defRPr/>
              </a:pPr>
              <a:t>28/11/2011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 bwMode="auto">
          <a:xfrm>
            <a:off x="0" y="9493250"/>
            <a:ext cx="2976563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0" tIns="45711" rIns="91420" bIns="45711" numCol="1" anchor="b" anchorCtr="0" compatLnSpc="1">
            <a:prstTxWarp prst="textNoShape">
              <a:avLst/>
            </a:prstTxWarp>
          </a:bodyPr>
          <a:lstStyle>
            <a:lvl1pPr defTabSz="4099396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 bwMode="auto">
          <a:xfrm>
            <a:off x="3889375" y="9493250"/>
            <a:ext cx="2976563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0" tIns="45711" rIns="91420" bIns="45711" numCol="1" anchor="b" anchorCtr="0" compatLnSpc="1">
            <a:prstTxWarp prst="textNoShape">
              <a:avLst/>
            </a:prstTxWarp>
          </a:bodyPr>
          <a:lstStyle>
            <a:lvl1pPr algn="r" defTabSz="4099396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A4FD140-B173-4DE5-9336-9ABE41E8C165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817705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6563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329" tIns="48164" rIns="96329" bIns="48164" numCol="1" anchor="t" anchorCtr="0" compatLnSpc="1">
            <a:prstTxWarp prst="textNoShape">
              <a:avLst/>
            </a:prstTxWarp>
          </a:bodyPr>
          <a:lstStyle>
            <a:lvl1pPr defTabSz="4440668">
              <a:defRPr sz="13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 bwMode="auto">
          <a:xfrm>
            <a:off x="3889375" y="0"/>
            <a:ext cx="2976563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329" tIns="48164" rIns="96329" bIns="48164" numCol="1" anchor="t" anchorCtr="0" compatLnSpc="1">
            <a:prstTxWarp prst="textNoShape">
              <a:avLst/>
            </a:prstTxWarp>
          </a:bodyPr>
          <a:lstStyle>
            <a:lvl1pPr algn="r" defTabSz="4440668">
              <a:defRPr sz="13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065D0FC4-1DA9-4A42-9D80-89068DFF976D}" type="datetimeFigureOut">
              <a:rPr lang="fr-BE"/>
              <a:pPr>
                <a:defRPr/>
              </a:pPr>
              <a:t>28/11/2011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9300"/>
            <a:ext cx="2860675" cy="3748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23371" tIns="11685" rIns="23371" bIns="11685" rtlCol="0" anchor="ctr"/>
          <a:lstStyle/>
          <a:p>
            <a:pPr lvl="0"/>
            <a:endParaRPr lang="fr-BE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 bwMode="auto">
          <a:xfrm>
            <a:off x="687388" y="4748213"/>
            <a:ext cx="5492750" cy="4497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329" tIns="48164" rIns="96329" bIns="481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BE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 bwMode="auto">
          <a:xfrm>
            <a:off x="0" y="9493250"/>
            <a:ext cx="2976563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329" tIns="48164" rIns="96329" bIns="48164" numCol="1" anchor="b" anchorCtr="0" compatLnSpc="1">
            <a:prstTxWarp prst="textNoShape">
              <a:avLst/>
            </a:prstTxWarp>
          </a:bodyPr>
          <a:lstStyle>
            <a:lvl1pPr defTabSz="4440668">
              <a:defRPr sz="13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 bwMode="auto">
          <a:xfrm>
            <a:off x="3889375" y="9493250"/>
            <a:ext cx="2976563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329" tIns="48164" rIns="96329" bIns="48164" numCol="1" anchor="b" anchorCtr="0" compatLnSpc="1">
            <a:prstTxWarp prst="textNoShape">
              <a:avLst/>
            </a:prstTxWarp>
          </a:bodyPr>
          <a:lstStyle>
            <a:lvl1pPr algn="r" defTabSz="4440668">
              <a:defRPr sz="13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2539036E-EA26-40F4-8023-412C7F95670C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330782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213522" rtl="0" eaLnBrk="0" fontAlgn="base" hangingPunct="0">
      <a:spcBef>
        <a:spcPct val="30000"/>
      </a:spcBef>
      <a:spcAft>
        <a:spcPct val="0"/>
      </a:spcAft>
      <a:defRPr sz="5500" kern="1200">
        <a:solidFill>
          <a:schemeClr val="tx1"/>
        </a:solidFill>
        <a:latin typeface="+mn-lt"/>
        <a:ea typeface="+mn-ea"/>
        <a:cs typeface="+mn-cs"/>
      </a:defRPr>
    </a:lvl1pPr>
    <a:lvl2pPr marL="2105963" algn="l" defTabSz="4213522" rtl="0" eaLnBrk="0" fontAlgn="base" hangingPunct="0">
      <a:spcBef>
        <a:spcPct val="30000"/>
      </a:spcBef>
      <a:spcAft>
        <a:spcPct val="0"/>
      </a:spcAft>
      <a:defRPr sz="5500" kern="1200">
        <a:solidFill>
          <a:schemeClr val="tx1"/>
        </a:solidFill>
        <a:latin typeface="+mn-lt"/>
        <a:ea typeface="+mn-ea"/>
        <a:cs typeface="+mn-cs"/>
      </a:defRPr>
    </a:lvl2pPr>
    <a:lvl3pPr marL="4213522" algn="l" defTabSz="4213522" rtl="0" eaLnBrk="0" fontAlgn="base" hangingPunct="0">
      <a:spcBef>
        <a:spcPct val="30000"/>
      </a:spcBef>
      <a:spcAft>
        <a:spcPct val="0"/>
      </a:spcAft>
      <a:defRPr sz="5500" kern="1200">
        <a:solidFill>
          <a:schemeClr val="tx1"/>
        </a:solidFill>
        <a:latin typeface="+mn-lt"/>
        <a:ea typeface="+mn-ea"/>
        <a:cs typeface="+mn-cs"/>
      </a:defRPr>
    </a:lvl3pPr>
    <a:lvl4pPr marL="6321073" algn="l" defTabSz="4213522" rtl="0" eaLnBrk="0" fontAlgn="base" hangingPunct="0">
      <a:spcBef>
        <a:spcPct val="30000"/>
      </a:spcBef>
      <a:spcAft>
        <a:spcPct val="0"/>
      </a:spcAft>
      <a:defRPr sz="5500" kern="1200">
        <a:solidFill>
          <a:schemeClr val="tx1"/>
        </a:solidFill>
        <a:latin typeface="+mn-lt"/>
        <a:ea typeface="+mn-ea"/>
        <a:cs typeface="+mn-cs"/>
      </a:defRPr>
    </a:lvl4pPr>
    <a:lvl5pPr marL="8427035" algn="l" defTabSz="4213522" rtl="0" eaLnBrk="0" fontAlgn="base" hangingPunct="0">
      <a:spcBef>
        <a:spcPct val="30000"/>
      </a:spcBef>
      <a:spcAft>
        <a:spcPct val="0"/>
      </a:spcAft>
      <a:defRPr sz="5500" kern="1200">
        <a:solidFill>
          <a:schemeClr val="tx1"/>
        </a:solidFill>
        <a:latin typeface="+mn-lt"/>
        <a:ea typeface="+mn-ea"/>
        <a:cs typeface="+mn-cs"/>
      </a:defRPr>
    </a:lvl5pPr>
    <a:lvl6pPr marL="10535681" algn="l" defTabSz="4214273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6pPr>
    <a:lvl7pPr marL="12642815" algn="l" defTabSz="4214273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7pPr>
    <a:lvl8pPr marL="14749954" algn="l" defTabSz="4214273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8pPr>
    <a:lvl9pPr marL="16857088" algn="l" defTabSz="4214273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003425" y="749300"/>
            <a:ext cx="2860675" cy="374808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smtClean="0"/>
          </a:p>
        </p:txBody>
      </p:sp>
      <p:sp>
        <p:nvSpPr>
          <p:cNvPr id="410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4438650" eaLnBrk="0" hangingPunct="0">
              <a:defRPr sz="8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4438650" eaLnBrk="0" hangingPunct="0">
              <a:defRPr sz="8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4438650" eaLnBrk="0" hangingPunct="0">
              <a:defRPr sz="8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4438650" eaLnBrk="0" hangingPunct="0">
              <a:defRPr sz="8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4438650" eaLnBrk="0" hangingPunct="0">
              <a:defRPr sz="8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438650" eaLnBrk="0" fontAlgn="base" hangingPunct="0">
              <a:spcBef>
                <a:spcPct val="0"/>
              </a:spcBef>
              <a:spcAft>
                <a:spcPct val="0"/>
              </a:spcAft>
              <a:defRPr sz="8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438650" eaLnBrk="0" fontAlgn="base" hangingPunct="0">
              <a:spcBef>
                <a:spcPct val="0"/>
              </a:spcBef>
              <a:spcAft>
                <a:spcPct val="0"/>
              </a:spcAft>
              <a:defRPr sz="8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438650" eaLnBrk="0" fontAlgn="base" hangingPunct="0">
              <a:spcBef>
                <a:spcPct val="0"/>
              </a:spcBef>
              <a:spcAft>
                <a:spcPct val="0"/>
              </a:spcAft>
              <a:defRPr sz="8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438650" eaLnBrk="0" fontAlgn="base" hangingPunct="0">
              <a:spcBef>
                <a:spcPct val="0"/>
              </a:spcBef>
              <a:spcAft>
                <a:spcPct val="0"/>
              </a:spcAft>
              <a:defRPr sz="8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D823EA6A-7C2B-4232-85D3-51BFB00057D7}" type="slidenum">
              <a:rPr lang="fr-BE" sz="1300" smtClean="0">
                <a:solidFill>
                  <a:srgbClr val="000000"/>
                </a:solidFill>
                <a:latin typeface="Calibri" pitchFamily="34" charset="0"/>
              </a:rPr>
              <a:pPr eaLnBrk="1" hangingPunct="1"/>
              <a:t>1</a:t>
            </a:fld>
            <a:endParaRPr lang="fr-BE" sz="1300" smtClean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395183" y="12996593"/>
            <a:ext cx="27145375" cy="896783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790363" y="23707622"/>
            <a:ext cx="22355016" cy="1069167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0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2142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3214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4285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5356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642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749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8570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22DB33-19FE-4C9B-A647-2E6F84751595}" type="datetimeFigureOut">
              <a:rPr lang="fr-FR"/>
              <a:pPr>
                <a:defRPr/>
              </a:pPr>
              <a:t>28/11/2011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A8EFB4-DEFC-4C08-A798-1F7CB511E3AA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88936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BE4E4-4E98-4FAA-8F10-F6AF4008C7F7}" type="datetimeFigureOut">
              <a:rPr lang="fr-FR"/>
              <a:pPr>
                <a:defRPr/>
              </a:pPr>
              <a:t>28/11/2011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AF2D3-919F-4354-AB6A-9BAADA855645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1474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23153412" y="1675428"/>
            <a:ext cx="7185540" cy="35697007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596786" y="1675428"/>
            <a:ext cx="21024360" cy="35697007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0B1160-D5F0-4852-83BE-4471BA1DCC88}" type="datetimeFigureOut">
              <a:rPr lang="fr-FR"/>
              <a:pPr>
                <a:defRPr/>
              </a:pPr>
              <a:t>28/11/2011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CDFE2-15D6-46E6-921E-CBCD51167A26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65646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9005B6-A4F3-4027-A056-37D4387C9632}" type="datetimeFigureOut">
              <a:rPr lang="fr-FR"/>
              <a:pPr>
                <a:defRPr/>
              </a:pPr>
              <a:t>28/11/2011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F2DF95-B69B-419F-8758-F7D567F0F41E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97997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22709" y="26884131"/>
            <a:ext cx="27145375" cy="8309289"/>
          </a:xfrm>
        </p:spPr>
        <p:txBody>
          <a:bodyPr anchor="t"/>
          <a:lstStyle>
            <a:lvl1pPr algn="l">
              <a:defRPr sz="187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522709" y="17732301"/>
            <a:ext cx="27145375" cy="9151832"/>
          </a:xfrm>
        </p:spPr>
        <p:txBody>
          <a:bodyPr anchor="b"/>
          <a:lstStyle>
            <a:lvl1pPr marL="0" indent="0">
              <a:buNone/>
              <a:defRPr sz="9300">
                <a:solidFill>
                  <a:schemeClr val="tx1">
                    <a:tint val="75000"/>
                  </a:schemeClr>
                </a:solidFill>
              </a:defRPr>
            </a:lvl1pPr>
            <a:lvl2pPr marL="2107135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214273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3pPr>
            <a:lvl4pPr marL="6321408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 marL="8428546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  <a:lvl6pPr marL="10535681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6pPr>
            <a:lvl7pPr marL="12642815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7pPr>
            <a:lvl8pPr marL="14749954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8pPr>
            <a:lvl9pPr marL="16857088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A5DE8E-E55B-4F84-AF8F-49D757009CA0}" type="datetimeFigureOut">
              <a:rPr lang="fr-FR"/>
              <a:pPr>
                <a:defRPr/>
              </a:pPr>
              <a:t>28/11/2011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CB59EC-5AB4-4153-A3CB-F89CF47C438F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9940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596788" y="9761970"/>
            <a:ext cx="14104950" cy="27610468"/>
          </a:xfrm>
        </p:spPr>
        <p:txBody>
          <a:bodyPr/>
          <a:lstStyle>
            <a:lvl1pPr>
              <a:defRPr sz="12800"/>
            </a:lvl1pPr>
            <a:lvl2pPr>
              <a:defRPr sz="10900"/>
            </a:lvl2pPr>
            <a:lvl3pPr>
              <a:defRPr sz="93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6234003" y="9761970"/>
            <a:ext cx="14104950" cy="27610468"/>
          </a:xfrm>
        </p:spPr>
        <p:txBody>
          <a:bodyPr/>
          <a:lstStyle>
            <a:lvl1pPr>
              <a:defRPr sz="12800"/>
            </a:lvl1pPr>
            <a:lvl2pPr>
              <a:defRPr sz="10900"/>
            </a:lvl2pPr>
            <a:lvl3pPr>
              <a:defRPr sz="93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98E6F-1B5F-4A14-8287-620B06DDF35B}" type="datetimeFigureOut">
              <a:rPr lang="fr-FR"/>
              <a:pPr>
                <a:defRPr/>
              </a:pPr>
              <a:t>28/11/2011</a:t>
            </a:fld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9E4F72-CA95-4B8A-BF2A-78512293D9DE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14688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96796" y="9364903"/>
            <a:ext cx="14110496" cy="3902846"/>
          </a:xfrm>
        </p:spPr>
        <p:txBody>
          <a:bodyPr anchor="b"/>
          <a:lstStyle>
            <a:lvl1pPr marL="0" indent="0">
              <a:buNone/>
              <a:defRPr sz="10900" b="1"/>
            </a:lvl1pPr>
            <a:lvl2pPr marL="2107135" indent="0">
              <a:buNone/>
              <a:defRPr sz="9300" b="1"/>
            </a:lvl2pPr>
            <a:lvl3pPr marL="4214273" indent="0">
              <a:buNone/>
              <a:defRPr sz="8600" b="1"/>
            </a:lvl3pPr>
            <a:lvl4pPr marL="6321408" indent="0">
              <a:buNone/>
              <a:defRPr sz="7400" b="1"/>
            </a:lvl4pPr>
            <a:lvl5pPr marL="8428546" indent="0">
              <a:buNone/>
              <a:defRPr sz="7400" b="1"/>
            </a:lvl5pPr>
            <a:lvl6pPr marL="10535681" indent="0">
              <a:buNone/>
              <a:defRPr sz="7400" b="1"/>
            </a:lvl6pPr>
            <a:lvl7pPr marL="12642815" indent="0">
              <a:buNone/>
              <a:defRPr sz="7400" b="1"/>
            </a:lvl7pPr>
            <a:lvl8pPr marL="14749954" indent="0">
              <a:buNone/>
              <a:defRPr sz="7400" b="1"/>
            </a:lvl8pPr>
            <a:lvl9pPr marL="16857088" indent="0">
              <a:buNone/>
              <a:defRPr sz="74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596796" y="13267746"/>
            <a:ext cx="14110496" cy="24104686"/>
          </a:xfrm>
        </p:spPr>
        <p:txBody>
          <a:bodyPr/>
          <a:lstStyle>
            <a:lvl1pPr>
              <a:defRPr sz="10900"/>
            </a:lvl1pPr>
            <a:lvl2pPr>
              <a:defRPr sz="9300"/>
            </a:lvl2pPr>
            <a:lvl3pPr>
              <a:defRPr sz="8600"/>
            </a:lvl3pPr>
            <a:lvl4pPr>
              <a:defRPr sz="7400"/>
            </a:lvl4pPr>
            <a:lvl5pPr>
              <a:defRPr sz="7400"/>
            </a:lvl5pPr>
            <a:lvl6pPr>
              <a:defRPr sz="7400"/>
            </a:lvl6pPr>
            <a:lvl7pPr>
              <a:defRPr sz="7400"/>
            </a:lvl7pPr>
            <a:lvl8pPr>
              <a:defRPr sz="7400"/>
            </a:lvl8pPr>
            <a:lvl9pPr>
              <a:defRPr sz="7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16222922" y="9364903"/>
            <a:ext cx="14116037" cy="3902846"/>
          </a:xfrm>
        </p:spPr>
        <p:txBody>
          <a:bodyPr anchor="b"/>
          <a:lstStyle>
            <a:lvl1pPr marL="0" indent="0">
              <a:buNone/>
              <a:defRPr sz="10900" b="1"/>
            </a:lvl1pPr>
            <a:lvl2pPr marL="2107135" indent="0">
              <a:buNone/>
              <a:defRPr sz="9300" b="1"/>
            </a:lvl2pPr>
            <a:lvl3pPr marL="4214273" indent="0">
              <a:buNone/>
              <a:defRPr sz="8600" b="1"/>
            </a:lvl3pPr>
            <a:lvl4pPr marL="6321408" indent="0">
              <a:buNone/>
              <a:defRPr sz="7400" b="1"/>
            </a:lvl4pPr>
            <a:lvl5pPr marL="8428546" indent="0">
              <a:buNone/>
              <a:defRPr sz="7400" b="1"/>
            </a:lvl5pPr>
            <a:lvl6pPr marL="10535681" indent="0">
              <a:buNone/>
              <a:defRPr sz="7400" b="1"/>
            </a:lvl6pPr>
            <a:lvl7pPr marL="12642815" indent="0">
              <a:buNone/>
              <a:defRPr sz="7400" b="1"/>
            </a:lvl7pPr>
            <a:lvl8pPr marL="14749954" indent="0">
              <a:buNone/>
              <a:defRPr sz="7400" b="1"/>
            </a:lvl8pPr>
            <a:lvl9pPr marL="16857088" indent="0">
              <a:buNone/>
              <a:defRPr sz="74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16222922" y="13267746"/>
            <a:ext cx="14116037" cy="24104686"/>
          </a:xfrm>
        </p:spPr>
        <p:txBody>
          <a:bodyPr/>
          <a:lstStyle>
            <a:lvl1pPr>
              <a:defRPr sz="10900"/>
            </a:lvl1pPr>
            <a:lvl2pPr>
              <a:defRPr sz="9300"/>
            </a:lvl2pPr>
            <a:lvl3pPr>
              <a:defRPr sz="8600"/>
            </a:lvl3pPr>
            <a:lvl4pPr>
              <a:defRPr sz="7400"/>
            </a:lvl4pPr>
            <a:lvl5pPr>
              <a:defRPr sz="7400"/>
            </a:lvl5pPr>
            <a:lvl6pPr>
              <a:defRPr sz="7400"/>
            </a:lvl6pPr>
            <a:lvl7pPr>
              <a:defRPr sz="7400"/>
            </a:lvl7pPr>
            <a:lvl8pPr>
              <a:defRPr sz="7400"/>
            </a:lvl8pPr>
            <a:lvl9pPr>
              <a:defRPr sz="7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257A2-7BCD-4AE6-BBB5-DD0006C01827}" type="datetimeFigureOut">
              <a:rPr lang="fr-FR"/>
              <a:pPr>
                <a:defRPr/>
              </a:pPr>
              <a:t>28/11/2011</a:t>
            </a:fld>
            <a:endParaRPr lang="fr-BE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BE454-3F99-4873-AF00-A3F5AAA877DA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58235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F7940A-D1AC-4B3A-BD46-B751612F95D5}" type="datetimeFigureOut">
              <a:rPr lang="fr-FR"/>
              <a:pPr>
                <a:defRPr/>
              </a:pPr>
              <a:t>28/11/2011</a:t>
            </a:fld>
            <a:endParaRPr lang="fr-BE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DADE6B-51F0-4B41-A72E-52F65D30F952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77425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F351AB-28AF-411D-994E-26A6D029706C}" type="datetimeFigureOut">
              <a:rPr lang="fr-FR"/>
              <a:pPr>
                <a:defRPr/>
              </a:pPr>
              <a:t>28/11/2011</a:t>
            </a:fld>
            <a:endParaRPr lang="fr-BE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A0E4E-CFED-45E4-8D8F-967A78179350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1575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96796" y="1665737"/>
            <a:ext cx="10506639" cy="7089044"/>
          </a:xfrm>
        </p:spPr>
        <p:txBody>
          <a:bodyPr anchor="b"/>
          <a:lstStyle>
            <a:lvl1pPr algn="l">
              <a:defRPr sz="93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485996" y="1665739"/>
            <a:ext cx="17852966" cy="35706702"/>
          </a:xfrm>
        </p:spPr>
        <p:txBody>
          <a:bodyPr/>
          <a:lstStyle>
            <a:lvl1pPr>
              <a:defRPr sz="15200"/>
            </a:lvl1pPr>
            <a:lvl2pPr>
              <a:defRPr sz="12800"/>
            </a:lvl2pPr>
            <a:lvl3pPr>
              <a:defRPr sz="10900"/>
            </a:lvl3pPr>
            <a:lvl4pPr>
              <a:defRPr sz="9300"/>
            </a:lvl4pPr>
            <a:lvl5pPr>
              <a:defRPr sz="9300"/>
            </a:lvl5pPr>
            <a:lvl6pPr>
              <a:defRPr sz="9300"/>
            </a:lvl6pPr>
            <a:lvl7pPr>
              <a:defRPr sz="9300"/>
            </a:lvl7pPr>
            <a:lvl8pPr>
              <a:defRPr sz="9300"/>
            </a:lvl8pPr>
            <a:lvl9pPr>
              <a:defRPr sz="93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596796" y="8754777"/>
            <a:ext cx="10506639" cy="28617658"/>
          </a:xfrm>
        </p:spPr>
        <p:txBody>
          <a:bodyPr/>
          <a:lstStyle>
            <a:lvl1pPr marL="0" indent="0">
              <a:buNone/>
              <a:defRPr sz="6600"/>
            </a:lvl1pPr>
            <a:lvl2pPr marL="2107135" indent="0">
              <a:buNone/>
              <a:defRPr sz="5500"/>
            </a:lvl2pPr>
            <a:lvl3pPr marL="4214273" indent="0">
              <a:buNone/>
              <a:defRPr sz="4300"/>
            </a:lvl3pPr>
            <a:lvl4pPr marL="6321408" indent="0">
              <a:buNone/>
              <a:defRPr sz="3900"/>
            </a:lvl4pPr>
            <a:lvl5pPr marL="8428546" indent="0">
              <a:buNone/>
              <a:defRPr sz="3900"/>
            </a:lvl5pPr>
            <a:lvl6pPr marL="10535681" indent="0">
              <a:buNone/>
              <a:defRPr sz="3900"/>
            </a:lvl6pPr>
            <a:lvl7pPr marL="12642815" indent="0">
              <a:buNone/>
              <a:defRPr sz="3900"/>
            </a:lvl7pPr>
            <a:lvl8pPr marL="14749954" indent="0">
              <a:buNone/>
              <a:defRPr sz="3900"/>
            </a:lvl8pPr>
            <a:lvl9pPr marL="16857088" indent="0">
              <a:buNone/>
              <a:defRPr sz="3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ABFDF8-F61B-4BB7-9344-759F69AFDB97}" type="datetimeFigureOut">
              <a:rPr lang="fr-FR"/>
              <a:pPr>
                <a:defRPr/>
              </a:pPr>
              <a:t>28/11/2011</a:t>
            </a:fld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7A1D52-CEB7-4BD5-9993-01B002F41CFB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34158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59627" y="29285886"/>
            <a:ext cx="19161444" cy="3457367"/>
          </a:xfrm>
        </p:spPr>
        <p:txBody>
          <a:bodyPr anchor="b"/>
          <a:lstStyle>
            <a:lvl1pPr algn="l">
              <a:defRPr sz="93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6259627" y="3738211"/>
            <a:ext cx="19161444" cy="25102185"/>
          </a:xfrm>
        </p:spPr>
        <p:txBody>
          <a:bodyPr rtlCol="0">
            <a:normAutofit/>
          </a:bodyPr>
          <a:lstStyle>
            <a:lvl1pPr marL="0" indent="0">
              <a:buNone/>
              <a:defRPr sz="15200"/>
            </a:lvl1pPr>
            <a:lvl2pPr marL="2107135" indent="0">
              <a:buNone/>
              <a:defRPr sz="12800"/>
            </a:lvl2pPr>
            <a:lvl3pPr marL="4214273" indent="0">
              <a:buNone/>
              <a:defRPr sz="10900"/>
            </a:lvl3pPr>
            <a:lvl4pPr marL="6321408" indent="0">
              <a:buNone/>
              <a:defRPr sz="9300"/>
            </a:lvl4pPr>
            <a:lvl5pPr marL="8428546" indent="0">
              <a:buNone/>
              <a:defRPr sz="9300"/>
            </a:lvl5pPr>
            <a:lvl6pPr marL="10535681" indent="0">
              <a:buNone/>
              <a:defRPr sz="9300"/>
            </a:lvl6pPr>
            <a:lvl7pPr marL="12642815" indent="0">
              <a:buNone/>
              <a:defRPr sz="9300"/>
            </a:lvl7pPr>
            <a:lvl8pPr marL="14749954" indent="0">
              <a:buNone/>
              <a:defRPr sz="9300"/>
            </a:lvl8pPr>
            <a:lvl9pPr marL="16857088" indent="0">
              <a:buNone/>
              <a:defRPr sz="9300"/>
            </a:lvl9pPr>
          </a:lstStyle>
          <a:p>
            <a:pPr lvl="0"/>
            <a:endParaRPr lang="fr-BE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59627" y="32743253"/>
            <a:ext cx="19161444" cy="4910028"/>
          </a:xfrm>
        </p:spPr>
        <p:txBody>
          <a:bodyPr/>
          <a:lstStyle>
            <a:lvl1pPr marL="0" indent="0">
              <a:buNone/>
              <a:defRPr sz="6600"/>
            </a:lvl1pPr>
            <a:lvl2pPr marL="2107135" indent="0">
              <a:buNone/>
              <a:defRPr sz="5500"/>
            </a:lvl2pPr>
            <a:lvl3pPr marL="4214273" indent="0">
              <a:buNone/>
              <a:defRPr sz="4300"/>
            </a:lvl3pPr>
            <a:lvl4pPr marL="6321408" indent="0">
              <a:buNone/>
              <a:defRPr sz="3900"/>
            </a:lvl4pPr>
            <a:lvl5pPr marL="8428546" indent="0">
              <a:buNone/>
              <a:defRPr sz="3900"/>
            </a:lvl5pPr>
            <a:lvl6pPr marL="10535681" indent="0">
              <a:buNone/>
              <a:defRPr sz="3900"/>
            </a:lvl6pPr>
            <a:lvl7pPr marL="12642815" indent="0">
              <a:buNone/>
              <a:defRPr sz="3900"/>
            </a:lvl7pPr>
            <a:lvl8pPr marL="14749954" indent="0">
              <a:buNone/>
              <a:defRPr sz="3900"/>
            </a:lvl8pPr>
            <a:lvl9pPr marL="16857088" indent="0">
              <a:buNone/>
              <a:defRPr sz="3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C9950-BACC-43CC-9BFE-DE5E245C10B7}" type="datetimeFigureOut">
              <a:rPr lang="fr-FR"/>
              <a:pPr>
                <a:defRPr/>
              </a:pPr>
              <a:t>28/11/2011</a:t>
            </a:fld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E298C-B38A-4B20-BB9C-24C0EBB5C9AE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47073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  <a:alpha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1597026" y="1674812"/>
            <a:ext cx="28741689" cy="6973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21428" tIns="210714" rIns="421428" bIns="21071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fr-BE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1597026" y="9761541"/>
            <a:ext cx="28741689" cy="27611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21428" tIns="210714" rIns="421428" bIns="210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597026" y="38776277"/>
            <a:ext cx="7451722" cy="2227265"/>
          </a:xfrm>
          <a:prstGeom prst="rect">
            <a:avLst/>
          </a:prstGeom>
        </p:spPr>
        <p:txBody>
          <a:bodyPr vert="horz" lIns="421428" tIns="210714" rIns="421428" bIns="210714" rtlCol="0" anchor="ctr"/>
          <a:lstStyle>
            <a:lvl1pPr algn="l" defTabSz="4214273" fontAlgn="auto">
              <a:spcBef>
                <a:spcPts val="0"/>
              </a:spcBef>
              <a:spcAft>
                <a:spcPts val="0"/>
              </a:spcAft>
              <a:defRPr sz="55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D71E9F6-F6EC-4558-B3AA-D9FB618811EA}" type="datetimeFigureOut">
              <a:rPr lang="fr-FR"/>
              <a:pPr>
                <a:defRPr/>
              </a:pPr>
              <a:t>28/11/2011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0910890" y="38776277"/>
            <a:ext cx="10113962" cy="2227265"/>
          </a:xfrm>
          <a:prstGeom prst="rect">
            <a:avLst/>
          </a:prstGeom>
        </p:spPr>
        <p:txBody>
          <a:bodyPr vert="horz" lIns="421428" tIns="210714" rIns="421428" bIns="210714" rtlCol="0" anchor="ctr"/>
          <a:lstStyle>
            <a:lvl1pPr algn="ctr" defTabSz="4214273" fontAlgn="auto">
              <a:spcBef>
                <a:spcPts val="0"/>
              </a:spcBef>
              <a:spcAft>
                <a:spcPts val="0"/>
              </a:spcAft>
              <a:defRPr sz="55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22886994" y="38776277"/>
            <a:ext cx="7451722" cy="2227265"/>
          </a:xfrm>
          <a:prstGeom prst="rect">
            <a:avLst/>
          </a:prstGeom>
        </p:spPr>
        <p:txBody>
          <a:bodyPr vert="horz" lIns="421428" tIns="210714" rIns="421428" bIns="210714" rtlCol="0" anchor="ctr"/>
          <a:lstStyle>
            <a:lvl1pPr algn="r" defTabSz="4214273" fontAlgn="auto">
              <a:spcBef>
                <a:spcPts val="0"/>
              </a:spcBef>
              <a:spcAft>
                <a:spcPts val="0"/>
              </a:spcAft>
              <a:defRPr sz="55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E0C142C-E30B-4BB1-A1EB-61DB8584A8BD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213522" rtl="0" eaLnBrk="0" fontAlgn="base" hangingPunct="0">
        <a:spcBef>
          <a:spcPct val="0"/>
        </a:spcBef>
        <a:spcAft>
          <a:spcPct val="0"/>
        </a:spcAft>
        <a:defRPr sz="20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213522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1"/>
          </a:solidFill>
          <a:latin typeface="Calibri" pitchFamily="34" charset="0"/>
        </a:defRPr>
      </a:lvl2pPr>
      <a:lvl3pPr algn="ctr" defTabSz="4213522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1"/>
          </a:solidFill>
          <a:latin typeface="Calibri" pitchFamily="34" charset="0"/>
        </a:defRPr>
      </a:lvl3pPr>
      <a:lvl4pPr algn="ctr" defTabSz="4213522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1"/>
          </a:solidFill>
          <a:latin typeface="Calibri" pitchFamily="34" charset="0"/>
        </a:defRPr>
      </a:lvl4pPr>
      <a:lvl5pPr algn="ctr" defTabSz="4213522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1"/>
          </a:solidFill>
          <a:latin typeface="Calibri" pitchFamily="34" charset="0"/>
        </a:defRPr>
      </a:lvl5pPr>
      <a:lvl6pPr marL="457062" algn="ctr" defTabSz="4213522" rtl="0" fontAlgn="base">
        <a:spcBef>
          <a:spcPct val="0"/>
        </a:spcBef>
        <a:spcAft>
          <a:spcPct val="0"/>
        </a:spcAft>
        <a:defRPr sz="20200">
          <a:solidFill>
            <a:schemeClr val="tx1"/>
          </a:solidFill>
          <a:latin typeface="Calibri" pitchFamily="34" charset="0"/>
        </a:defRPr>
      </a:lvl6pPr>
      <a:lvl7pPr marL="914120" algn="ctr" defTabSz="4213522" rtl="0" fontAlgn="base">
        <a:spcBef>
          <a:spcPct val="0"/>
        </a:spcBef>
        <a:spcAft>
          <a:spcPct val="0"/>
        </a:spcAft>
        <a:defRPr sz="20200">
          <a:solidFill>
            <a:schemeClr val="tx1"/>
          </a:solidFill>
          <a:latin typeface="Calibri" pitchFamily="34" charset="0"/>
        </a:defRPr>
      </a:lvl7pPr>
      <a:lvl8pPr marL="1371182" algn="ctr" defTabSz="4213522" rtl="0" fontAlgn="base">
        <a:spcBef>
          <a:spcPct val="0"/>
        </a:spcBef>
        <a:spcAft>
          <a:spcPct val="0"/>
        </a:spcAft>
        <a:defRPr sz="20200">
          <a:solidFill>
            <a:schemeClr val="tx1"/>
          </a:solidFill>
          <a:latin typeface="Calibri" pitchFamily="34" charset="0"/>
        </a:defRPr>
      </a:lvl8pPr>
      <a:lvl9pPr marL="1828236" algn="ctr" defTabSz="4213522" rtl="0" fontAlgn="base">
        <a:spcBef>
          <a:spcPct val="0"/>
        </a:spcBef>
        <a:spcAft>
          <a:spcPct val="0"/>
        </a:spcAft>
        <a:defRPr sz="20200">
          <a:solidFill>
            <a:schemeClr val="tx1"/>
          </a:solidFill>
          <a:latin typeface="Calibri" pitchFamily="34" charset="0"/>
        </a:defRPr>
      </a:lvl9pPr>
    </p:titleStyle>
    <p:bodyStyle>
      <a:lvl1pPr marL="1579081" indent="-1579081" algn="l" defTabSz="4213522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5200" kern="1200">
          <a:solidFill>
            <a:schemeClr val="tx1"/>
          </a:solidFill>
          <a:latin typeface="+mn-lt"/>
          <a:ea typeface="+mn-ea"/>
          <a:cs typeface="+mn-cs"/>
        </a:defRPr>
      </a:lvl1pPr>
      <a:lvl2pPr marL="3423187" indent="-1315636" algn="l" defTabSz="4213522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2800" kern="1200">
          <a:solidFill>
            <a:schemeClr val="tx1"/>
          </a:solidFill>
          <a:latin typeface="+mn-lt"/>
          <a:ea typeface="+mn-ea"/>
          <a:cs typeface="+mn-cs"/>
        </a:defRPr>
      </a:lvl2pPr>
      <a:lvl3pPr marL="5267293" indent="-1052191" algn="l" defTabSz="4213522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0900" kern="1200">
          <a:solidFill>
            <a:schemeClr val="tx1"/>
          </a:solidFill>
          <a:latin typeface="+mn-lt"/>
          <a:ea typeface="+mn-ea"/>
          <a:cs typeface="+mn-cs"/>
        </a:defRPr>
      </a:lvl3pPr>
      <a:lvl4pPr marL="7374848" indent="-1052191" algn="l" defTabSz="4213522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9300" kern="1200">
          <a:solidFill>
            <a:schemeClr val="tx1"/>
          </a:solidFill>
          <a:latin typeface="+mn-lt"/>
          <a:ea typeface="+mn-ea"/>
          <a:cs typeface="+mn-cs"/>
        </a:defRPr>
      </a:lvl4pPr>
      <a:lvl5pPr marL="9480811" indent="-1052191" algn="l" defTabSz="4213522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9300" kern="1200">
          <a:solidFill>
            <a:schemeClr val="tx1"/>
          </a:solidFill>
          <a:latin typeface="+mn-lt"/>
          <a:ea typeface="+mn-ea"/>
          <a:cs typeface="+mn-cs"/>
        </a:defRPr>
      </a:lvl5pPr>
      <a:lvl6pPr marL="11589246" indent="-1053565" algn="l" defTabSz="4214273" rtl="0" eaLnBrk="1" latinLnBrk="0" hangingPunct="1">
        <a:spcBef>
          <a:spcPct val="20000"/>
        </a:spcBef>
        <a:buFont typeface="Arial" pitchFamily="34" charset="0"/>
        <a:buChar char="•"/>
        <a:defRPr sz="9300" kern="1200">
          <a:solidFill>
            <a:schemeClr val="tx1"/>
          </a:solidFill>
          <a:latin typeface="+mn-lt"/>
          <a:ea typeface="+mn-ea"/>
          <a:cs typeface="+mn-cs"/>
        </a:defRPr>
      </a:lvl6pPr>
      <a:lvl7pPr marL="13696384" indent="-1053565" algn="l" defTabSz="4214273" rtl="0" eaLnBrk="1" latinLnBrk="0" hangingPunct="1">
        <a:spcBef>
          <a:spcPct val="20000"/>
        </a:spcBef>
        <a:buFont typeface="Arial" pitchFamily="34" charset="0"/>
        <a:buChar char="•"/>
        <a:defRPr sz="9300" kern="1200">
          <a:solidFill>
            <a:schemeClr val="tx1"/>
          </a:solidFill>
          <a:latin typeface="+mn-lt"/>
          <a:ea typeface="+mn-ea"/>
          <a:cs typeface="+mn-cs"/>
        </a:defRPr>
      </a:lvl7pPr>
      <a:lvl8pPr marL="15803519" indent="-1053565" algn="l" defTabSz="4214273" rtl="0" eaLnBrk="1" latinLnBrk="0" hangingPunct="1">
        <a:spcBef>
          <a:spcPct val="20000"/>
        </a:spcBef>
        <a:buFont typeface="Arial" pitchFamily="34" charset="0"/>
        <a:buChar char="•"/>
        <a:defRPr sz="9300" kern="1200">
          <a:solidFill>
            <a:schemeClr val="tx1"/>
          </a:solidFill>
          <a:latin typeface="+mn-lt"/>
          <a:ea typeface="+mn-ea"/>
          <a:cs typeface="+mn-cs"/>
        </a:defRPr>
      </a:lvl8pPr>
      <a:lvl9pPr marL="17910653" indent="-1053565" algn="l" defTabSz="4214273" rtl="0" eaLnBrk="1" latinLnBrk="0" hangingPunct="1">
        <a:spcBef>
          <a:spcPct val="20000"/>
        </a:spcBef>
        <a:buFont typeface="Arial" pitchFamily="34" charset="0"/>
        <a:buChar char="•"/>
        <a:defRPr sz="9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214273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07135" algn="l" defTabSz="4214273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214273" algn="l" defTabSz="4214273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321408" algn="l" defTabSz="4214273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428546" algn="l" defTabSz="4214273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535681" algn="l" defTabSz="4214273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2642815" algn="l" defTabSz="4214273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4749954" algn="l" defTabSz="4214273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6857088" algn="l" defTabSz="4214273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emf"/><Relationship Id="rId3" Type="http://schemas.openxmlformats.org/officeDocument/2006/relationships/hyperlink" Target="http://www.iucnredlist.org/" TargetMode="External"/><Relationship Id="rId7" Type="http://schemas.openxmlformats.org/officeDocument/2006/relationships/image" Target="../media/image3.png"/><Relationship Id="rId12" Type="http://schemas.openxmlformats.org/officeDocument/2006/relationships/image" Target="../media/image8.emf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2.emf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capetre@doct.ulg.ac.be" TargetMode="External"/><Relationship Id="rId11" Type="http://schemas.openxmlformats.org/officeDocument/2006/relationships/image" Target="../media/image7.emf"/><Relationship Id="rId5" Type="http://schemas.openxmlformats.org/officeDocument/2006/relationships/image" Target="../media/image2.png"/><Relationship Id="rId15" Type="http://schemas.openxmlformats.org/officeDocument/2006/relationships/image" Target="../media/image11.emf"/><Relationship Id="rId10" Type="http://schemas.openxmlformats.org/officeDocument/2006/relationships/image" Target="../media/image6.emf"/><Relationship Id="rId4" Type="http://schemas.openxmlformats.org/officeDocument/2006/relationships/image" Target="../media/image1.jpeg"/><Relationship Id="rId9" Type="http://schemas.openxmlformats.org/officeDocument/2006/relationships/image" Target="../media/image5.emf"/><Relationship Id="rId14" Type="http://schemas.openxmlformats.org/officeDocument/2006/relationships/image" Target="../media/image1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e 50"/>
          <p:cNvGrpSpPr/>
          <p:nvPr/>
        </p:nvGrpSpPr>
        <p:grpSpPr>
          <a:xfrm>
            <a:off x="-127212" y="-736758"/>
            <a:ext cx="32106951" cy="42573733"/>
            <a:chOff x="-127212" y="-736758"/>
            <a:chExt cx="32106951" cy="42573733"/>
          </a:xfrm>
        </p:grpSpPr>
        <p:grpSp>
          <p:nvGrpSpPr>
            <p:cNvPr id="50" name="Groupe 49"/>
            <p:cNvGrpSpPr/>
            <p:nvPr/>
          </p:nvGrpSpPr>
          <p:grpSpPr>
            <a:xfrm>
              <a:off x="-127212" y="-736758"/>
              <a:ext cx="32106951" cy="42573733"/>
              <a:chOff x="-127212" y="-736758"/>
              <a:chExt cx="32106951" cy="42573733"/>
            </a:xfrm>
          </p:grpSpPr>
          <p:grpSp>
            <p:nvGrpSpPr>
              <p:cNvPr id="43" name="Groupe 42"/>
              <p:cNvGrpSpPr/>
              <p:nvPr/>
            </p:nvGrpSpPr>
            <p:grpSpPr>
              <a:xfrm>
                <a:off x="-127212" y="-736758"/>
                <a:ext cx="32106951" cy="42573733"/>
                <a:chOff x="-127212" y="-736758"/>
                <a:chExt cx="32106951" cy="42573733"/>
              </a:xfrm>
            </p:grpSpPr>
            <p:sp>
              <p:nvSpPr>
                <p:cNvPr id="15" name="Rectangle 14"/>
                <p:cNvSpPr/>
                <p:nvPr/>
              </p:nvSpPr>
              <p:spPr>
                <a:xfrm>
                  <a:off x="52175" y="5663235"/>
                  <a:ext cx="31864901" cy="668341"/>
                </a:xfrm>
                <a:prstGeom prst="rect">
                  <a:avLst/>
                </a:prstGeom>
                <a:solidFill>
                  <a:srgbClr val="00B05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91430" tIns="45715" rIns="91430" bIns="45715" spcCol="0" rtlCol="0" anchor="ctr"/>
                <a:lstStyle/>
                <a:p>
                  <a:pPr algn="ctr"/>
                  <a:endParaRPr lang="fr-BE"/>
                </a:p>
              </p:txBody>
            </p:sp>
            <p:sp>
              <p:nvSpPr>
                <p:cNvPr id="41" name="Rectangle à coins arrondis 40"/>
                <p:cNvSpPr/>
                <p:nvPr/>
              </p:nvSpPr>
              <p:spPr>
                <a:xfrm>
                  <a:off x="22349938" y="5691344"/>
                  <a:ext cx="3120008" cy="649289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BE"/>
                </a:p>
              </p:txBody>
            </p:sp>
            <p:sp>
              <p:nvSpPr>
                <p:cNvPr id="40" name="Rectangle à coins arrondis 39"/>
                <p:cNvSpPr/>
                <p:nvPr/>
              </p:nvSpPr>
              <p:spPr>
                <a:xfrm>
                  <a:off x="6565321" y="5694086"/>
                  <a:ext cx="2887292" cy="678785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BE"/>
                </a:p>
              </p:txBody>
            </p:sp>
            <p:sp>
              <p:nvSpPr>
                <p:cNvPr id="27" name="Rectangle 26"/>
                <p:cNvSpPr/>
                <p:nvPr/>
              </p:nvSpPr>
              <p:spPr>
                <a:xfrm>
                  <a:off x="52175" y="38152238"/>
                  <a:ext cx="31878801" cy="2784473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BE"/>
                </a:p>
              </p:txBody>
            </p:sp>
            <p:grpSp>
              <p:nvGrpSpPr>
                <p:cNvPr id="2050" name="Groupe 3"/>
                <p:cNvGrpSpPr>
                  <a:grpSpLocks/>
                </p:cNvGrpSpPr>
                <p:nvPr/>
              </p:nvGrpSpPr>
              <p:grpSpPr bwMode="auto">
                <a:xfrm>
                  <a:off x="-127212" y="-736758"/>
                  <a:ext cx="32106951" cy="42544860"/>
                  <a:chOff x="-179771" y="-707887"/>
                  <a:chExt cx="32107337" cy="42544865"/>
                </a:xfrm>
              </p:grpSpPr>
              <p:grpSp>
                <p:nvGrpSpPr>
                  <p:cNvPr id="2053" name="Groupe 3"/>
                  <p:cNvGrpSpPr>
                    <a:grpSpLocks/>
                  </p:cNvGrpSpPr>
                  <p:nvPr/>
                </p:nvGrpSpPr>
                <p:grpSpPr bwMode="auto">
                  <a:xfrm>
                    <a:off x="-179771" y="-707887"/>
                    <a:ext cx="32107337" cy="42544865"/>
                    <a:chOff x="-143412" y="-707889"/>
                    <a:chExt cx="32107339" cy="42544875"/>
                  </a:xfrm>
                </p:grpSpPr>
                <p:sp>
                  <p:nvSpPr>
                    <p:cNvPr id="2063" name="Rectangle 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2871" y="-707889"/>
                      <a:ext cx="184733" cy="141577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>
                      <a:spAutoFit/>
                    </a:bodyPr>
                    <a:lstStyle/>
                    <a:p>
                      <a:endParaRPr lang="fr-BE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p:txBody>
                </p:sp>
                <p:sp>
                  <p:nvSpPr>
                    <p:cNvPr id="2064" name="Text Box 4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9251796" y="26687469"/>
                      <a:ext cx="184733" cy="1369606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>
                      <a:spAutoFit/>
                    </a:bodyPr>
                    <a:lstStyle>
                      <a:lvl1pPr eaLnBrk="0" hangingPunct="0"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defTabSz="914120" eaLnBrk="1" hangingPunct="1"/>
                      <a:endParaRPr lang="fr-FR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81" name="Text Box 5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42367" y="38413226"/>
                      <a:ext cx="31323336" cy="240835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 sz="83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 sz="83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 sz="83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 sz="83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 sz="83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83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83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83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83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algn="just" defTabSz="914120" eaLnBrk="1" hangingPunct="1">
                        <a:spcBef>
                          <a:spcPts val="300"/>
                        </a:spcBef>
                        <a:defRPr/>
                      </a:pPr>
                      <a:r>
                        <a:rPr lang="fr-BE" sz="2300" b="1" dirty="0" err="1">
                          <a:latin typeface="Calibri"/>
                        </a:rPr>
                        <a:t>References</a:t>
                      </a:r>
                      <a:endParaRPr lang="fr-BE" sz="2300" b="1" dirty="0">
                        <a:latin typeface="Calibri"/>
                      </a:endParaRPr>
                    </a:p>
                    <a:p>
                      <a:pPr algn="just" defTabSz="914120" eaLnBrk="1" hangingPunct="1">
                        <a:spcBef>
                          <a:spcPts val="300"/>
                        </a:spcBef>
                        <a:defRPr/>
                      </a:pPr>
                      <a:r>
                        <a:rPr lang="fr-FR" sz="2300" dirty="0" smtClean="0">
                          <a:latin typeface="Calibri"/>
                        </a:rPr>
                        <a:t>Hawthorne WD. 1995. </a:t>
                      </a:r>
                      <a:r>
                        <a:rPr lang="fr-FR" sz="2300" i="1" dirty="0" err="1" smtClean="0">
                          <a:latin typeface="Calibri"/>
                        </a:rPr>
                        <a:t>Ecological</a:t>
                      </a:r>
                      <a:r>
                        <a:rPr lang="fr-FR" sz="2300" i="1" dirty="0" smtClean="0">
                          <a:latin typeface="Calibri"/>
                        </a:rPr>
                        <a:t> profiles of </a:t>
                      </a:r>
                      <a:r>
                        <a:rPr lang="fr-FR" sz="2300" i="1" dirty="0" err="1" smtClean="0">
                          <a:latin typeface="Calibri"/>
                        </a:rPr>
                        <a:t>Ghanaian</a:t>
                      </a:r>
                      <a:r>
                        <a:rPr lang="fr-FR" sz="2300" i="1" dirty="0" smtClean="0">
                          <a:latin typeface="Calibri"/>
                        </a:rPr>
                        <a:t> </a:t>
                      </a:r>
                      <a:r>
                        <a:rPr lang="fr-FR" sz="2300" i="1" dirty="0" err="1" smtClean="0">
                          <a:latin typeface="Calibri"/>
                        </a:rPr>
                        <a:t>forest</a:t>
                      </a:r>
                      <a:r>
                        <a:rPr lang="fr-FR" sz="2300" i="1" dirty="0" smtClean="0">
                          <a:latin typeface="Calibri"/>
                        </a:rPr>
                        <a:t> </a:t>
                      </a:r>
                      <a:r>
                        <a:rPr lang="fr-FR" sz="2300" i="1" dirty="0" err="1" smtClean="0">
                          <a:latin typeface="Calibri"/>
                        </a:rPr>
                        <a:t>trees</a:t>
                      </a:r>
                      <a:r>
                        <a:rPr lang="fr-FR" sz="2300" dirty="0" smtClean="0">
                          <a:latin typeface="Calibri"/>
                        </a:rPr>
                        <a:t>. Tropical </a:t>
                      </a:r>
                      <a:r>
                        <a:rPr lang="fr-FR" sz="2300" dirty="0" err="1">
                          <a:latin typeface="Calibri"/>
                        </a:rPr>
                        <a:t>F</a:t>
                      </a:r>
                      <a:r>
                        <a:rPr lang="fr-FR" sz="2300" dirty="0" err="1" smtClean="0">
                          <a:latin typeface="Calibri"/>
                        </a:rPr>
                        <a:t>orestry</a:t>
                      </a:r>
                      <a:r>
                        <a:rPr lang="fr-FR" sz="2300" dirty="0" smtClean="0">
                          <a:latin typeface="Calibri"/>
                        </a:rPr>
                        <a:t> </a:t>
                      </a:r>
                      <a:r>
                        <a:rPr lang="fr-FR" sz="2300" dirty="0" err="1">
                          <a:latin typeface="Calibri"/>
                        </a:rPr>
                        <a:t>P</a:t>
                      </a:r>
                      <a:r>
                        <a:rPr lang="fr-FR" sz="2300" dirty="0" err="1" smtClean="0">
                          <a:latin typeface="Calibri"/>
                        </a:rPr>
                        <a:t>aper</a:t>
                      </a:r>
                      <a:r>
                        <a:rPr lang="fr-FR" sz="2300" i="1" dirty="0" smtClean="0">
                          <a:latin typeface="Calibri"/>
                        </a:rPr>
                        <a:t> </a:t>
                      </a:r>
                      <a:r>
                        <a:rPr lang="fr-FR" sz="2300" dirty="0" smtClean="0">
                          <a:latin typeface="Calibri"/>
                        </a:rPr>
                        <a:t>29, Oxford </a:t>
                      </a:r>
                      <a:r>
                        <a:rPr lang="fr-FR" sz="2300" dirty="0" err="1" smtClean="0">
                          <a:latin typeface="Calibri"/>
                        </a:rPr>
                        <a:t>Forestry</a:t>
                      </a:r>
                      <a:r>
                        <a:rPr lang="fr-FR" sz="2300" dirty="0" smtClean="0">
                          <a:latin typeface="Calibri"/>
                        </a:rPr>
                        <a:t> Institute, Oxford, UK. </a:t>
                      </a:r>
                      <a:r>
                        <a:rPr lang="fr-FR" sz="2300" smtClean="0">
                          <a:latin typeface="Calibri"/>
                        </a:rPr>
                        <a:t>345p.</a:t>
                      </a:r>
                      <a:endParaRPr lang="fr-BE" sz="2300" dirty="0" smtClean="0">
                        <a:latin typeface="Calibri"/>
                      </a:endParaRPr>
                    </a:p>
                    <a:p>
                      <a:pPr algn="just" defTabSz="914120" eaLnBrk="1" hangingPunct="1">
                        <a:spcBef>
                          <a:spcPts val="300"/>
                        </a:spcBef>
                        <a:defRPr/>
                      </a:pPr>
                      <a:r>
                        <a:rPr lang="fr-BE" sz="2300" dirty="0" smtClean="0">
                          <a:latin typeface="Calibri"/>
                        </a:rPr>
                        <a:t>IUCN</a:t>
                      </a:r>
                      <a:r>
                        <a:rPr lang="fr-BE" sz="2300" dirty="0">
                          <a:latin typeface="Calibri"/>
                        </a:rPr>
                        <a:t>. </a:t>
                      </a:r>
                      <a:r>
                        <a:rPr lang="fr-BE" sz="2300" dirty="0">
                          <a:latin typeface="Calibri"/>
                        </a:rPr>
                        <a:t>2011. IUCN </a:t>
                      </a:r>
                      <a:r>
                        <a:rPr lang="fr-BE" sz="2300" dirty="0" err="1">
                          <a:latin typeface="Calibri"/>
                        </a:rPr>
                        <a:t>Red</a:t>
                      </a:r>
                      <a:r>
                        <a:rPr lang="fr-BE" sz="2300" dirty="0">
                          <a:latin typeface="Calibri"/>
                        </a:rPr>
                        <a:t> List of </a:t>
                      </a:r>
                      <a:r>
                        <a:rPr lang="fr-BE" sz="2300" dirty="0" err="1">
                          <a:latin typeface="Calibri"/>
                        </a:rPr>
                        <a:t>Threatened</a:t>
                      </a:r>
                      <a:r>
                        <a:rPr lang="fr-BE" sz="2300" dirty="0">
                          <a:latin typeface="Calibri"/>
                        </a:rPr>
                        <a:t> </a:t>
                      </a:r>
                      <a:r>
                        <a:rPr lang="fr-BE" sz="2300" dirty="0" err="1">
                          <a:latin typeface="Calibri"/>
                        </a:rPr>
                        <a:t>Species</a:t>
                      </a:r>
                      <a:r>
                        <a:rPr lang="fr-BE" sz="2300" dirty="0">
                          <a:latin typeface="Calibri"/>
                        </a:rPr>
                        <a:t>. Version 2011.1. &lt;</a:t>
                      </a:r>
                      <a:r>
                        <a:rPr lang="fr-BE" sz="2300" u="sng" dirty="0">
                          <a:latin typeface="Calibri"/>
                          <a:hlinkClick r:id="rId3"/>
                        </a:rPr>
                        <a:t>www.iucnredlist.org</a:t>
                      </a:r>
                      <a:r>
                        <a:rPr lang="fr-BE" sz="2300" dirty="0">
                          <a:latin typeface="Calibri"/>
                        </a:rPr>
                        <a:t>&gt;. </a:t>
                      </a:r>
                      <a:r>
                        <a:rPr lang="fr-BE" sz="2300" dirty="0" err="1">
                          <a:latin typeface="Calibri"/>
                        </a:rPr>
                        <a:t>Downloaded</a:t>
                      </a:r>
                      <a:r>
                        <a:rPr lang="fr-BE" sz="2300" dirty="0">
                          <a:latin typeface="Calibri"/>
                        </a:rPr>
                        <a:t> on 13 May 2011.</a:t>
                      </a:r>
                      <a:endParaRPr lang="en-GB" altLang="zh-CN" sz="2300" dirty="0">
                        <a:latin typeface="Calibri"/>
                      </a:endParaRPr>
                    </a:p>
                    <a:p>
                      <a:pPr defTabSz="914120" eaLnBrk="1" hangingPunct="1">
                        <a:spcBef>
                          <a:spcPts val="300"/>
                        </a:spcBef>
                        <a:defRPr/>
                      </a:pPr>
                      <a:r>
                        <a:rPr lang="fr-BE" sz="2300" dirty="0">
                          <a:latin typeface="Calibri"/>
                        </a:rPr>
                        <a:t>Kouadio LY. 2009. </a:t>
                      </a:r>
                      <a:r>
                        <a:rPr lang="fr-BE" sz="2300" i="1" dirty="0">
                          <a:latin typeface="Calibri"/>
                        </a:rPr>
                        <a:t>Mesures sylvicoles en vue d’améliorer la gestion des populations d’essences forestières commerciales de l’Est du Cameroun</a:t>
                      </a:r>
                      <a:r>
                        <a:rPr lang="fr-BE" sz="2300" dirty="0">
                          <a:latin typeface="Calibri"/>
                        </a:rPr>
                        <a:t> [</a:t>
                      </a:r>
                      <a:r>
                        <a:rPr lang="fr-BE" sz="2300" dirty="0" err="1">
                          <a:latin typeface="Calibri"/>
                        </a:rPr>
                        <a:t>Ph.D</a:t>
                      </a:r>
                      <a:r>
                        <a:rPr lang="fr-BE" sz="2300" dirty="0">
                          <a:latin typeface="Calibri"/>
                        </a:rPr>
                        <a:t>. dissertation]. Gembloux (</a:t>
                      </a:r>
                      <a:r>
                        <a:rPr lang="fr-BE" sz="2300" dirty="0" err="1">
                          <a:latin typeface="Calibri"/>
                        </a:rPr>
                        <a:t>Belgium</a:t>
                      </a:r>
                      <a:r>
                        <a:rPr lang="fr-BE" sz="2300" dirty="0">
                          <a:latin typeface="Calibri"/>
                        </a:rPr>
                        <a:t>): </a:t>
                      </a:r>
                      <a:r>
                        <a:rPr lang="fr-BE" sz="2300" dirty="0" err="1">
                          <a:latin typeface="Calibri"/>
                        </a:rPr>
                        <a:t>University</a:t>
                      </a:r>
                      <a:r>
                        <a:rPr lang="fr-BE" sz="2300" dirty="0">
                          <a:latin typeface="Calibri"/>
                        </a:rPr>
                        <a:t> of </a:t>
                      </a:r>
                      <a:r>
                        <a:rPr lang="fr-BE" sz="2300" dirty="0" err="1">
                          <a:latin typeface="Calibri"/>
                        </a:rPr>
                        <a:t>Liege-GxABT</a:t>
                      </a:r>
                      <a:r>
                        <a:rPr lang="fr-BE" sz="2300" dirty="0">
                          <a:latin typeface="Calibri"/>
                        </a:rPr>
                        <a:t> . </a:t>
                      </a:r>
                      <a:r>
                        <a:rPr lang="en-US" sz="2300" dirty="0">
                          <a:latin typeface="Calibri"/>
                        </a:rPr>
                        <a:t>278p.</a:t>
                      </a:r>
                    </a:p>
                    <a:p>
                      <a:pPr algn="just" defTabSz="914120" eaLnBrk="1" hangingPunct="1">
                        <a:spcBef>
                          <a:spcPts val="300"/>
                        </a:spcBef>
                        <a:defRPr/>
                      </a:pPr>
                      <a:r>
                        <a:rPr lang="nl-NL" sz="2300" dirty="0">
                          <a:latin typeface="Calibri"/>
                        </a:rPr>
                        <a:t>Morgan D, </a:t>
                      </a:r>
                      <a:r>
                        <a:rPr lang="nl-NL" sz="2300" dirty="0" err="1">
                          <a:latin typeface="Calibri"/>
                        </a:rPr>
                        <a:t>Sanz</a:t>
                      </a:r>
                      <a:r>
                        <a:rPr lang="nl-NL" sz="2300" dirty="0">
                          <a:latin typeface="Calibri"/>
                        </a:rPr>
                        <a:t> C. 2007. </a:t>
                      </a:r>
                      <a:r>
                        <a:rPr lang="nl-NL" sz="2300" i="1" dirty="0">
                          <a:latin typeface="Calibri"/>
                        </a:rPr>
                        <a:t>Best </a:t>
                      </a:r>
                      <a:r>
                        <a:rPr lang="nl-NL" sz="2300" i="1" dirty="0" err="1">
                          <a:latin typeface="Calibri"/>
                        </a:rPr>
                        <a:t>Practice</a:t>
                      </a:r>
                      <a:r>
                        <a:rPr lang="nl-NL" sz="2300" i="1" dirty="0">
                          <a:latin typeface="Calibri"/>
                        </a:rPr>
                        <a:t> </a:t>
                      </a:r>
                      <a:r>
                        <a:rPr lang="nl-NL" sz="2300" i="1" dirty="0" err="1">
                          <a:latin typeface="Calibri"/>
                        </a:rPr>
                        <a:t>Guidelines</a:t>
                      </a:r>
                      <a:r>
                        <a:rPr lang="nl-NL" sz="2300" i="1" dirty="0">
                          <a:latin typeface="Calibri"/>
                        </a:rPr>
                        <a:t> </a:t>
                      </a:r>
                      <a:r>
                        <a:rPr lang="nl-NL" sz="2300" i="1" dirty="0" err="1">
                          <a:latin typeface="Calibri"/>
                        </a:rPr>
                        <a:t>for</a:t>
                      </a:r>
                      <a:r>
                        <a:rPr lang="nl-NL" sz="2300" i="1" dirty="0">
                          <a:latin typeface="Calibri"/>
                        </a:rPr>
                        <a:t> </a:t>
                      </a:r>
                      <a:r>
                        <a:rPr lang="nl-NL" sz="2300" i="1" dirty="0" err="1">
                          <a:latin typeface="Calibri"/>
                        </a:rPr>
                        <a:t>Reducing</a:t>
                      </a:r>
                      <a:r>
                        <a:rPr lang="nl-NL" sz="2300" i="1" dirty="0">
                          <a:latin typeface="Calibri"/>
                        </a:rPr>
                        <a:t> the Impact of Commercial </a:t>
                      </a:r>
                      <a:r>
                        <a:rPr lang="nl-NL" sz="2300" i="1" dirty="0" err="1">
                          <a:latin typeface="Calibri"/>
                        </a:rPr>
                        <a:t>Logging</a:t>
                      </a:r>
                      <a:r>
                        <a:rPr lang="nl-NL" sz="2300" i="1" dirty="0">
                          <a:latin typeface="Calibri"/>
                        </a:rPr>
                        <a:t> on Great </a:t>
                      </a:r>
                      <a:r>
                        <a:rPr lang="nl-NL" sz="2300" i="1" dirty="0" err="1">
                          <a:latin typeface="Calibri"/>
                        </a:rPr>
                        <a:t>Apes</a:t>
                      </a:r>
                      <a:r>
                        <a:rPr lang="nl-NL" sz="2300" i="1" dirty="0">
                          <a:latin typeface="Calibri"/>
                        </a:rPr>
                        <a:t> in Western </a:t>
                      </a:r>
                      <a:r>
                        <a:rPr lang="nl-NL" sz="2300" i="1" dirty="0" err="1">
                          <a:latin typeface="Calibri"/>
                        </a:rPr>
                        <a:t>Equatorial</a:t>
                      </a:r>
                      <a:r>
                        <a:rPr lang="nl-NL" sz="2300" i="1" dirty="0">
                          <a:latin typeface="Calibri"/>
                        </a:rPr>
                        <a:t> </a:t>
                      </a:r>
                      <a:r>
                        <a:rPr lang="nl-NL" sz="2300" i="1" dirty="0" err="1">
                          <a:latin typeface="Calibri"/>
                        </a:rPr>
                        <a:t>Africa</a:t>
                      </a:r>
                      <a:r>
                        <a:rPr lang="nl-NL" sz="2300" dirty="0">
                          <a:latin typeface="Calibri"/>
                        </a:rPr>
                        <a:t>. </a:t>
                      </a:r>
                      <a:r>
                        <a:rPr lang="nl-NL" sz="2300" dirty="0" err="1">
                          <a:latin typeface="Calibri"/>
                        </a:rPr>
                        <a:t>Gland</a:t>
                      </a:r>
                      <a:r>
                        <a:rPr lang="nl-NL" sz="2300" dirty="0">
                          <a:latin typeface="Calibri"/>
                        </a:rPr>
                        <a:t>, Switzerland: IUCN SSC </a:t>
                      </a:r>
                      <a:r>
                        <a:rPr lang="nl-NL" sz="2300" dirty="0" err="1">
                          <a:latin typeface="Calibri"/>
                        </a:rPr>
                        <a:t>Primate</a:t>
                      </a:r>
                      <a:r>
                        <a:rPr lang="nl-NL" sz="2300" dirty="0">
                          <a:latin typeface="Calibri"/>
                        </a:rPr>
                        <a:t> Specialist Group (PSG). 32p.</a:t>
                      </a:r>
                      <a:endParaRPr lang="en-GB" altLang="zh-CN" sz="2300" dirty="0">
                        <a:latin typeface="Calibri"/>
                      </a:endParaRPr>
                    </a:p>
                    <a:p>
                      <a:pPr algn="just" defTabSz="914120" eaLnBrk="1" hangingPunct="1">
                        <a:spcBef>
                          <a:spcPts val="300"/>
                        </a:spcBef>
                        <a:defRPr/>
                      </a:pPr>
                      <a:r>
                        <a:rPr lang="en-US" sz="2300" dirty="0">
                          <a:latin typeface="+mn-lt"/>
                        </a:rPr>
                        <a:t>Todd AF, </a:t>
                      </a:r>
                      <a:r>
                        <a:rPr lang="en-US" sz="2300" dirty="0" err="1">
                          <a:latin typeface="+mn-lt"/>
                        </a:rPr>
                        <a:t>Kuehl</a:t>
                      </a:r>
                      <a:r>
                        <a:rPr lang="en-US" sz="2300" dirty="0">
                          <a:latin typeface="+mn-lt"/>
                        </a:rPr>
                        <a:t> HS, </a:t>
                      </a:r>
                      <a:r>
                        <a:rPr lang="en-US" sz="2300" dirty="0" err="1">
                          <a:latin typeface="+mn-lt"/>
                        </a:rPr>
                        <a:t>Cipoletta</a:t>
                      </a:r>
                      <a:r>
                        <a:rPr lang="en-US" sz="2300" dirty="0">
                          <a:latin typeface="+mn-lt"/>
                        </a:rPr>
                        <a:t> C, Walsh PD. 2008. Using dung to estimate gorilla density: modeling dung production rate. </a:t>
                      </a:r>
                      <a:r>
                        <a:rPr lang="en-US" sz="2300" i="1" dirty="0">
                          <a:latin typeface="+mn-lt"/>
                        </a:rPr>
                        <a:t>International </a:t>
                      </a:r>
                      <a:r>
                        <a:rPr lang="en-US" sz="2300" i="1" dirty="0" err="1">
                          <a:latin typeface="+mn-lt"/>
                        </a:rPr>
                        <a:t>Jou</a:t>
                      </a:r>
                      <a:r>
                        <a:rPr lang="fr-BE" sz="2300" i="1" dirty="0" err="1">
                          <a:latin typeface="+mn-lt"/>
                        </a:rPr>
                        <a:t>rnal</a:t>
                      </a:r>
                      <a:r>
                        <a:rPr lang="fr-BE" sz="2300" i="1" dirty="0">
                          <a:latin typeface="+mn-lt"/>
                        </a:rPr>
                        <a:t> of </a:t>
                      </a:r>
                      <a:r>
                        <a:rPr lang="fr-BE" sz="2300" i="1" dirty="0" err="1">
                          <a:latin typeface="+mn-lt"/>
                        </a:rPr>
                        <a:t>Primatology</a:t>
                      </a:r>
                      <a:r>
                        <a:rPr lang="fr-BE" sz="2300" dirty="0">
                          <a:latin typeface="+mn-lt"/>
                        </a:rPr>
                        <a:t> 29: 549-563.</a:t>
                      </a:r>
                      <a:endParaRPr lang="en-GB" altLang="zh-CN" sz="2300" dirty="0">
                        <a:latin typeface="+mn-lt"/>
                      </a:endParaRPr>
                    </a:p>
                  </p:txBody>
                </p:sp>
                <p:sp>
                  <p:nvSpPr>
                    <p:cNvPr id="2066" name="Titre 1"/>
                    <p:cNvSpPr txBox="1">
                      <a:spLocks/>
                    </p:cNvSpPr>
                    <p:nvPr/>
                  </p:nvSpPr>
                  <p:spPr bwMode="auto">
                    <a:xfrm>
                      <a:off x="35977" y="28870"/>
                      <a:ext cx="31879186" cy="216822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lIns="417230" tIns="208615" rIns="417230" bIns="208615" anchor="ctr"/>
                    <a:lstStyle>
                      <a:lvl1pPr defTabSz="4162425" eaLnBrk="0" hangingPunct="0"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defTabSz="4162425" eaLnBrk="0" hangingPunct="0"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defTabSz="4162425" eaLnBrk="0" hangingPunct="0"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defTabSz="4162425" eaLnBrk="0" hangingPunct="0"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defTabSz="4162425" eaLnBrk="0" hangingPunct="0"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16242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16242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16242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16242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algn="ctr" eaLnBrk="1" hangingPunct="1">
                        <a:lnSpc>
                          <a:spcPct val="130000"/>
                        </a:lnSpc>
                      </a:pPr>
                      <a:endParaRPr lang="fr-FR" sz="2300" i="1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p:txBody>
                </p:sp>
                <p:pic>
                  <p:nvPicPr>
                    <p:cNvPr id="2067" name="Picture 35" descr="D:\FACULTE_LABO\logoGxABT_couleur_RVB_HiRes.jpg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p:blipFill>
                  <p:spPr bwMode="auto">
                    <a:xfrm>
                      <a:off x="16776547" y="153984"/>
                      <a:ext cx="5632450" cy="1862138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</p:pic>
                <p:pic>
                  <p:nvPicPr>
                    <p:cNvPr id="2068" name="Image 16" descr="logoULg_coul_texte_cadre_3002.gif"/>
                    <p:cNvPicPr>
                      <a:picLocks noChangeAspect="1"/>
                    </p:cNvPicPr>
                    <p:nvPr/>
                  </p:nvPicPr>
                  <p:blipFill>
                    <a:blip r:embed="rId5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 t="32759"/>
                    <a:stretch>
                      <a:fillRect/>
                    </a:stretch>
                  </p:blipFill>
                  <p:spPr bwMode="auto">
                    <a:xfrm>
                      <a:off x="27066723" y="52384"/>
                      <a:ext cx="4213225" cy="2065338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</p:pic>
                <p:sp>
                  <p:nvSpPr>
                    <p:cNvPr id="2069" name="Titre 1"/>
                    <p:cNvSpPr txBox="1">
                      <a:spLocks/>
                    </p:cNvSpPr>
                    <p:nvPr/>
                  </p:nvSpPr>
                  <p:spPr bwMode="auto">
                    <a:xfrm>
                      <a:off x="72870" y="2197097"/>
                      <a:ext cx="31842293" cy="1366836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lIns="417230" tIns="208615" rIns="417230" bIns="208615" anchor="ctr"/>
                    <a:lstStyle>
                      <a:lvl1pPr defTabSz="4162425" eaLnBrk="0" hangingPunct="0"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defTabSz="4162425" eaLnBrk="0" hangingPunct="0"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defTabSz="4162425" eaLnBrk="0" hangingPunct="0"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defTabSz="4162425" eaLnBrk="0" hangingPunct="0"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defTabSz="4162425" eaLnBrk="0" hangingPunct="0"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16242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16242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16242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16242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algn="ctr" eaLnBrk="1" hangingPunct="1">
                        <a:lnSpc>
                          <a:spcPct val="130000"/>
                        </a:lnSpc>
                      </a:pPr>
                      <a:r>
                        <a:rPr lang="fr-FR" sz="3900" b="1" dirty="0" err="1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Role</a:t>
                      </a:r>
                      <a:r>
                        <a:rPr lang="fr-FR" sz="3900" b="1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of western </a:t>
                      </a:r>
                      <a:r>
                        <a:rPr lang="fr-FR" sz="3900" b="1" dirty="0" err="1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lowland</a:t>
                      </a:r>
                      <a:r>
                        <a:rPr lang="fr-FR" sz="3900" b="1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fr-FR" sz="3900" b="1" dirty="0" err="1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gorilla</a:t>
                      </a:r>
                      <a:r>
                        <a:rPr lang="fr-FR" sz="3900" b="1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fr-FR" sz="3900" b="1" i="1" dirty="0" err="1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Gorilla</a:t>
                      </a:r>
                      <a:r>
                        <a:rPr lang="fr-FR" sz="3900" b="1" i="1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fr-FR" sz="3900" b="1" i="1" dirty="0" err="1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gorilla</a:t>
                      </a:r>
                      <a:r>
                        <a:rPr lang="fr-FR" sz="3900" b="1" i="1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fr-FR" sz="3900" b="1" i="1" dirty="0" err="1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gorilla</a:t>
                      </a:r>
                      <a:r>
                        <a:rPr lang="fr-FR" sz="3900" b="1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 to dispersal and </a:t>
                      </a:r>
                      <a:r>
                        <a:rPr lang="fr-FR" sz="3900" b="1" dirty="0" err="1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regeneration</a:t>
                      </a:r>
                      <a:r>
                        <a:rPr lang="fr-FR" sz="3900" b="1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of commercial </a:t>
                      </a:r>
                      <a:r>
                        <a:rPr lang="fr-FR" sz="3900" b="1" dirty="0" err="1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trees</a:t>
                      </a:r>
                      <a:r>
                        <a:rPr lang="fr-FR" sz="3900" b="1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in </a:t>
                      </a:r>
                      <a:r>
                        <a:rPr lang="fr-FR" sz="3900" b="1" dirty="0" err="1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southeast</a:t>
                      </a:r>
                      <a:r>
                        <a:rPr lang="fr-FR" sz="3900" b="1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fr-FR" sz="3900" b="1" dirty="0" err="1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Cameroon</a:t>
                      </a:r>
                      <a:endParaRPr lang="fr-FR" sz="3900" b="1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2" name="Titre 1"/>
                    <p:cNvSpPr txBox="1">
                      <a:spLocks/>
                    </p:cNvSpPr>
                    <p:nvPr/>
                  </p:nvSpPr>
                  <p:spPr bwMode="auto">
                    <a:xfrm>
                      <a:off x="-34106" y="6401743"/>
                      <a:ext cx="15979966" cy="5616577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lIns="417230" tIns="208615" rIns="417230" bIns="208615" anchor="ctr"/>
                    <a:lstStyle>
                      <a:lvl1pPr marL="457200" indent="-457200" eaLnBrk="0" hangingPunct="0">
                        <a:defRPr sz="83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 sz="83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 sz="83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 sz="83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 sz="83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defTabSz="4214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83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defTabSz="4214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83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defTabSz="4214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83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defTabSz="4214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83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algn="just" eaLnBrk="1" hangingPunct="1">
                        <a:buFont typeface="Arial" charset="0"/>
                        <a:buChar char="•"/>
                        <a:defRPr/>
                      </a:pPr>
                      <a:r>
                        <a:rPr lang="en-GB" sz="2700" dirty="0">
                          <a:latin typeface="Calibri" pitchFamily="34" charset="0"/>
                        </a:rPr>
                        <a:t>Tropical ecosystems are strongly influenced by animals through seed dispersal; </a:t>
                      </a:r>
                    </a:p>
                    <a:p>
                      <a:pPr algn="just" eaLnBrk="1" hangingPunct="1">
                        <a:buFont typeface="Arial" charset="0"/>
                        <a:buChar char="•"/>
                        <a:defRPr/>
                      </a:pPr>
                      <a:r>
                        <a:rPr lang="en-GB" sz="2700" dirty="0">
                          <a:latin typeface="Calibri" pitchFamily="34" charset="0"/>
                        </a:rPr>
                        <a:t>Many dispersers including the western lowland gorilla (WLG) are declining in population size : WLG is listed as critically endangered (IUCN, 2011);</a:t>
                      </a:r>
                    </a:p>
                    <a:p>
                      <a:pPr algn="just" eaLnBrk="1" hangingPunct="1">
                        <a:buFont typeface="Arial" charset="0"/>
                        <a:buChar char="•"/>
                        <a:defRPr/>
                      </a:pPr>
                      <a:r>
                        <a:rPr lang="en-GB" sz="2700" dirty="0">
                          <a:latin typeface="Calibri" pitchFamily="34" charset="0"/>
                        </a:rPr>
                        <a:t>Logging concessions encompass more than the half of WLG range; </a:t>
                      </a:r>
                    </a:p>
                    <a:p>
                      <a:pPr algn="just" eaLnBrk="1" hangingPunct="1">
                        <a:buFont typeface="Arial" charset="0"/>
                        <a:buChar char="•"/>
                        <a:defRPr/>
                      </a:pPr>
                      <a:r>
                        <a:rPr lang="en-GB" sz="2700" dirty="0">
                          <a:latin typeface="Calibri" pitchFamily="34" charset="0"/>
                        </a:rPr>
                        <a:t>Indirect effects of timber exploitation are amongst the main drivers of WLG population decline (Morgan &amp; </a:t>
                      </a:r>
                      <a:r>
                        <a:rPr lang="en-GB" sz="2700" dirty="0" err="1">
                          <a:latin typeface="Calibri" pitchFamily="34" charset="0"/>
                        </a:rPr>
                        <a:t>Sanz</a:t>
                      </a:r>
                      <a:r>
                        <a:rPr lang="en-GB" sz="2700" dirty="0">
                          <a:latin typeface="Calibri" pitchFamily="34" charset="0"/>
                        </a:rPr>
                        <a:t>, 2007).</a:t>
                      </a:r>
                    </a:p>
                    <a:p>
                      <a:pPr marL="0" indent="0" algn="just" eaLnBrk="1" hangingPunct="1">
                        <a:defRPr/>
                      </a:pPr>
                      <a:endParaRPr lang="en-GB" sz="2700" dirty="0">
                        <a:latin typeface="Calibri" pitchFamily="34" charset="0"/>
                      </a:endParaRPr>
                    </a:p>
                    <a:p>
                      <a:pPr algn="just" eaLnBrk="1" hangingPunct="1">
                        <a:buFont typeface="Wingdings" pitchFamily="2" charset="2"/>
                        <a:buChar char="Ø"/>
                        <a:defRPr/>
                      </a:pPr>
                      <a:r>
                        <a:rPr lang="en-GB" sz="2700" dirty="0">
                          <a:latin typeface="Calibri" pitchFamily="34" charset="0"/>
                        </a:rPr>
                        <a:t> Widespread wildlife/ape-friendly logging practices represent the major challenge for their long term survival</a:t>
                      </a:r>
                    </a:p>
                    <a:p>
                      <a:pPr algn="just" eaLnBrk="1" hangingPunct="1">
                        <a:buFont typeface="Wingdings" pitchFamily="2" charset="2"/>
                        <a:buChar char="Ø"/>
                        <a:defRPr/>
                      </a:pPr>
                      <a:r>
                        <a:rPr lang="en-GB" sz="2700" dirty="0">
                          <a:latin typeface="Calibri" pitchFamily="34" charset="0"/>
                        </a:rPr>
                        <a:t>Determining the role of WLG to dispersal and regeneration of commercial trees would encourage forest managers to strengthen WLG conservation in their concessions </a:t>
                      </a:r>
                    </a:p>
                    <a:p>
                      <a:pPr marL="0" indent="0" algn="just" eaLnBrk="1" hangingPunct="1">
                        <a:defRPr/>
                      </a:pPr>
                      <a:endParaRPr lang="fr-BE" sz="2700" dirty="0">
                        <a:latin typeface="Calibri" pitchFamily="34" charset="0"/>
                      </a:endParaRPr>
                    </a:p>
                  </p:txBody>
                </p:sp>
                <p:sp>
                  <p:nvSpPr>
                    <p:cNvPr id="87" name="Titre 1"/>
                    <p:cNvSpPr txBox="1">
                      <a:spLocks/>
                    </p:cNvSpPr>
                    <p:nvPr/>
                  </p:nvSpPr>
                  <p:spPr bwMode="auto">
                    <a:xfrm>
                      <a:off x="15993486" y="6401743"/>
                      <a:ext cx="15970441" cy="4824538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lIns="417230" tIns="208615" rIns="417230" bIns="208615" anchor="ctr"/>
                    <a:lstStyle/>
                    <a:p>
                      <a:pPr algn="just">
                        <a:defRPr/>
                      </a:pPr>
                      <a:r>
                        <a:rPr lang="en-GB" sz="2700" b="1" i="1" dirty="0">
                          <a:latin typeface="Calibri"/>
                          <a:cs typeface="Arial" charset="0"/>
                        </a:rPr>
                        <a:t>Study site</a:t>
                      </a:r>
                      <a:r>
                        <a:rPr lang="en-GB" sz="2700" dirty="0">
                          <a:latin typeface="Calibri"/>
                          <a:cs typeface="Arial" charset="0"/>
                        </a:rPr>
                        <a:t>: northern periphery of </a:t>
                      </a:r>
                      <a:r>
                        <a:rPr lang="en-GB" sz="2700" dirty="0" err="1">
                          <a:latin typeface="Calibri"/>
                          <a:cs typeface="Arial" charset="0"/>
                        </a:rPr>
                        <a:t>Dja</a:t>
                      </a:r>
                      <a:r>
                        <a:rPr lang="en-GB" sz="2700" dirty="0">
                          <a:latin typeface="Calibri"/>
                          <a:cs typeface="Arial" charset="0"/>
                        </a:rPr>
                        <a:t> Biosphere Reserve;  32.4 km²; 1.18 weaned gorilla/km²</a:t>
                      </a:r>
                      <a:endParaRPr lang="en-GB" sz="2700" i="1" dirty="0">
                        <a:latin typeface="Calibri"/>
                        <a:cs typeface="Arial" charset="0"/>
                      </a:endParaRPr>
                    </a:p>
                    <a:p>
                      <a:pPr algn="just">
                        <a:defRPr/>
                      </a:pPr>
                      <a:r>
                        <a:rPr lang="en-GB" sz="2700" b="1" i="1" dirty="0">
                          <a:latin typeface="Calibri"/>
                          <a:cs typeface="Arial" charset="0"/>
                        </a:rPr>
                        <a:t>Sampling period</a:t>
                      </a:r>
                      <a:r>
                        <a:rPr lang="en-GB" sz="2700" dirty="0">
                          <a:latin typeface="Calibri"/>
                          <a:cs typeface="Arial" charset="0"/>
                        </a:rPr>
                        <a:t>: 24 month (October 2009 to September 2011)</a:t>
                      </a:r>
                    </a:p>
                    <a:p>
                      <a:pPr algn="just">
                        <a:defRPr/>
                      </a:pPr>
                      <a:r>
                        <a:rPr lang="en-GB" sz="2700" b="1" i="1" dirty="0">
                          <a:latin typeface="Calibri"/>
                          <a:cs typeface="Arial" charset="0"/>
                        </a:rPr>
                        <a:t>Sample size</a:t>
                      </a:r>
                      <a:r>
                        <a:rPr lang="en-GB" sz="2700" dirty="0">
                          <a:latin typeface="Calibri"/>
                          <a:cs typeface="Arial" charset="0"/>
                        </a:rPr>
                        <a:t>: 446 dung piles; 391 deposition sites; 23 daily path lengths; 1211 retention time markers</a:t>
                      </a:r>
                    </a:p>
                    <a:p>
                      <a:pPr algn="just">
                        <a:defRPr/>
                      </a:pPr>
                      <a:endParaRPr lang="en-GB" sz="2700" dirty="0">
                        <a:latin typeface="Calibri"/>
                        <a:cs typeface="Arial" charset="0"/>
                      </a:endParaRPr>
                    </a:p>
                    <a:p>
                      <a:pPr marL="457062" indent="-457062" algn="just">
                        <a:buFont typeface="Wingdings" pitchFamily="2" charset="2"/>
                        <a:buChar char="§"/>
                        <a:defRPr/>
                      </a:pPr>
                      <a:r>
                        <a:rPr lang="en-GB" sz="2700" b="1" dirty="0">
                          <a:solidFill>
                            <a:srgbClr val="800000"/>
                          </a:solidFill>
                          <a:latin typeface="Calibri"/>
                          <a:cs typeface="Arial" charset="0"/>
                        </a:rPr>
                        <a:t>Deposition site characterization</a:t>
                      </a:r>
                      <a:r>
                        <a:rPr lang="en-GB" sz="2700" dirty="0">
                          <a:latin typeface="Calibri"/>
                          <a:cs typeface="Arial" charset="0"/>
                        </a:rPr>
                        <a:t>: canopy openness estimates by hemispherical photography; Basal area</a:t>
                      </a:r>
                    </a:p>
                    <a:p>
                      <a:pPr marL="514189" indent="-514189" algn="just">
                        <a:buFont typeface="Wingdings" pitchFamily="2" charset="2"/>
                        <a:buChar char="§"/>
                        <a:defRPr/>
                      </a:pPr>
                      <a:r>
                        <a:rPr lang="en-GB" sz="2700" b="1" dirty="0">
                          <a:solidFill>
                            <a:srgbClr val="800000"/>
                          </a:solidFill>
                          <a:latin typeface="Calibri"/>
                          <a:cs typeface="Arial" charset="0"/>
                        </a:rPr>
                        <a:t>Theoretical </a:t>
                      </a:r>
                      <a:r>
                        <a:rPr lang="en-GB" sz="2700" b="1" dirty="0">
                          <a:solidFill>
                            <a:srgbClr val="800000"/>
                          </a:solidFill>
                          <a:latin typeface="Calibri"/>
                          <a:cs typeface="Arial" charset="0"/>
                        </a:rPr>
                        <a:t>dispersal distances </a:t>
                      </a:r>
                      <a:r>
                        <a:rPr lang="en-GB" sz="2700" b="1" dirty="0">
                          <a:solidFill>
                            <a:srgbClr val="800000"/>
                          </a:solidFill>
                          <a:latin typeface="Calibri"/>
                          <a:cs typeface="Arial" charset="0"/>
                        </a:rPr>
                        <a:t>and seed shadow</a:t>
                      </a:r>
                      <a:r>
                        <a:rPr lang="en-GB" sz="2700" dirty="0">
                          <a:latin typeface="Calibri"/>
                          <a:cs typeface="Arial" charset="0"/>
                        </a:rPr>
                        <a:t>:</a:t>
                      </a:r>
                    </a:p>
                    <a:p>
                      <a:pPr algn="just">
                        <a:defRPr/>
                      </a:pPr>
                      <a:r>
                        <a:rPr lang="en-GB" sz="2700" dirty="0">
                          <a:latin typeface="Calibri"/>
                          <a:cs typeface="Arial" charset="0"/>
                        </a:rPr>
                        <a:t>      Retention time:  captive </a:t>
                      </a:r>
                      <a:r>
                        <a:rPr lang="en-GB" sz="2700" dirty="0">
                          <a:latin typeface="Calibri"/>
                          <a:cs typeface="Arial" charset="0"/>
                        </a:rPr>
                        <a:t>gorillas fed with wild fruits; D</a:t>
                      </a:r>
                      <a:r>
                        <a:rPr lang="en-GB" sz="2700" dirty="0">
                          <a:latin typeface="Calibri"/>
                          <a:cs typeface="Arial" charset="0"/>
                        </a:rPr>
                        <a:t>ung collection twice a day (9 am &amp; 5 pm)</a:t>
                      </a:r>
                    </a:p>
                    <a:p>
                      <a:pPr algn="just">
                        <a:defRPr/>
                      </a:pPr>
                      <a:r>
                        <a:rPr lang="en-GB" sz="2700" dirty="0">
                          <a:latin typeface="Calibri"/>
                          <a:cs typeface="Arial" charset="0"/>
                        </a:rPr>
                        <a:t>      Daily </a:t>
                      </a:r>
                      <a:r>
                        <a:rPr lang="en-GB" sz="2700" dirty="0">
                          <a:latin typeface="Calibri"/>
                          <a:cs typeface="Arial" charset="0"/>
                        </a:rPr>
                        <a:t>path </a:t>
                      </a:r>
                      <a:r>
                        <a:rPr lang="en-GB" sz="2700" dirty="0">
                          <a:latin typeface="Calibri"/>
                          <a:cs typeface="Arial" charset="0"/>
                        </a:rPr>
                        <a:t>length:  trail follow </a:t>
                      </a:r>
                      <a:r>
                        <a:rPr lang="en-GB" sz="2700" dirty="0">
                          <a:latin typeface="Calibri"/>
                          <a:cs typeface="Arial" charset="0"/>
                        </a:rPr>
                        <a:t>between consecutive nest sites</a:t>
                      </a:r>
                      <a:endParaRPr lang="fr-BE" sz="2700" dirty="0">
                        <a:latin typeface="Calibri"/>
                        <a:cs typeface="Arial" charset="0"/>
                      </a:endParaRPr>
                    </a:p>
                    <a:p>
                      <a:pPr marL="514189" indent="-514189" algn="just">
                        <a:buFont typeface="Wingdings" pitchFamily="2" charset="2"/>
                        <a:buChar char="§"/>
                        <a:defRPr/>
                      </a:pPr>
                      <a:r>
                        <a:rPr lang="en-GB" sz="2700" b="1" dirty="0">
                          <a:solidFill>
                            <a:srgbClr val="800000"/>
                          </a:solidFill>
                          <a:latin typeface="Calibri"/>
                          <a:cs typeface="Arial" charset="0"/>
                        </a:rPr>
                        <a:t>Gut passage effect </a:t>
                      </a:r>
                      <a:r>
                        <a:rPr lang="en-GB" sz="2700" b="1" dirty="0">
                          <a:solidFill>
                            <a:srgbClr val="800000"/>
                          </a:solidFill>
                          <a:latin typeface="Calibri"/>
                          <a:cs typeface="Arial" charset="0"/>
                        </a:rPr>
                        <a:t>on </a:t>
                      </a:r>
                      <a:r>
                        <a:rPr lang="en-GB" sz="2700" b="1" dirty="0" err="1">
                          <a:solidFill>
                            <a:srgbClr val="800000"/>
                          </a:solidFill>
                          <a:latin typeface="Calibri"/>
                          <a:cs typeface="Arial" charset="0"/>
                        </a:rPr>
                        <a:t>germinability</a:t>
                      </a:r>
                      <a:r>
                        <a:rPr lang="en-GB" sz="2700" dirty="0">
                          <a:latin typeface="Calibri"/>
                          <a:cs typeface="Arial" charset="0"/>
                        </a:rPr>
                        <a:t>: gut </a:t>
                      </a:r>
                      <a:r>
                        <a:rPr lang="en-GB" sz="2700" dirty="0">
                          <a:latin typeface="Calibri"/>
                          <a:cs typeface="Arial" charset="0"/>
                        </a:rPr>
                        <a:t>passed </a:t>
                      </a:r>
                      <a:r>
                        <a:rPr lang="en-GB" sz="2700" dirty="0">
                          <a:latin typeface="Calibri"/>
                          <a:cs typeface="Arial" charset="0"/>
                        </a:rPr>
                        <a:t>seeds sown in </a:t>
                      </a:r>
                      <a:r>
                        <a:rPr lang="en-GB" sz="2700" dirty="0">
                          <a:latin typeface="Calibri"/>
                          <a:cs typeface="Arial" charset="0"/>
                        </a:rPr>
                        <a:t>a field nursery; </a:t>
                      </a:r>
                      <a:r>
                        <a:rPr lang="en-GB" sz="2700" dirty="0">
                          <a:latin typeface="Calibri"/>
                          <a:cs typeface="Arial" charset="0"/>
                        </a:rPr>
                        <a:t>Semi-controlled experiment (</a:t>
                      </a:r>
                      <a:r>
                        <a:rPr lang="en-GB" sz="2700" dirty="0">
                          <a:latin typeface="Calibri"/>
                          <a:cs typeface="Arial" charset="0"/>
                        </a:rPr>
                        <a:t>gut passed seeds </a:t>
                      </a:r>
                      <a:r>
                        <a:rPr lang="en-GB" sz="2700" i="1" dirty="0" err="1">
                          <a:latin typeface="Calibri"/>
                          <a:cs typeface="Arial" charset="0"/>
                        </a:rPr>
                        <a:t>vs</a:t>
                      </a:r>
                      <a:r>
                        <a:rPr lang="en-GB" sz="2700" dirty="0">
                          <a:latin typeface="Calibri"/>
                          <a:cs typeface="Arial" charset="0"/>
                        </a:rPr>
                        <a:t> </a:t>
                      </a:r>
                      <a:r>
                        <a:rPr lang="en-GB" sz="2700" dirty="0">
                          <a:latin typeface="Calibri"/>
                          <a:cs typeface="Arial" charset="0"/>
                        </a:rPr>
                        <a:t>seeds discarded from fruit </a:t>
                      </a:r>
                      <a:r>
                        <a:rPr lang="en-GB" sz="2700" dirty="0">
                          <a:latin typeface="Calibri"/>
                          <a:cs typeface="Arial" charset="0"/>
                        </a:rPr>
                        <a:t>pulp)</a:t>
                      </a:r>
                      <a:endParaRPr lang="fr-FR" sz="2700" dirty="0">
                        <a:latin typeface="Calibri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3" name="ZoneTexte 9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543357" y="28757887"/>
                      <a:ext cx="8223346" cy="4662817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marL="457200" indent="-457200" eaLnBrk="0" hangingPunct="0">
                        <a:defRPr sz="83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 sz="83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 sz="83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 sz="83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 sz="83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defTabSz="4214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83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defTabSz="4214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83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defTabSz="4214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83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defTabSz="4214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83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algn="just" eaLnBrk="1" hangingPunct="1">
                        <a:buFont typeface="Arial" charset="0"/>
                        <a:buChar char="•"/>
                        <a:defRPr/>
                      </a:pPr>
                      <a:r>
                        <a:rPr lang="en-GB" sz="2700" b="1" i="1" dirty="0">
                          <a:solidFill>
                            <a:srgbClr val="800000"/>
                          </a:solidFill>
                          <a:latin typeface="Calibri" pitchFamily="34" charset="0"/>
                        </a:rPr>
                        <a:t>Retention time</a:t>
                      </a:r>
                      <a:r>
                        <a:rPr lang="en-GB" sz="2700" dirty="0">
                          <a:latin typeface="Calibri" pitchFamily="34" charset="0"/>
                        </a:rPr>
                        <a:t>: 54.3 h ± 28.9 [&lt;8-192]. </a:t>
                      </a:r>
                    </a:p>
                    <a:p>
                      <a:pPr marL="0" indent="0" algn="just" eaLnBrk="1" hangingPunct="1">
                        <a:defRPr/>
                      </a:pPr>
                      <a:r>
                        <a:rPr lang="en-GB" sz="2700" dirty="0">
                          <a:latin typeface="Calibri" pitchFamily="34" charset="0"/>
                        </a:rPr>
                        <a:t>The gut passage rate of seeds depends on seed size, with small seeds being retained for longer periods than larger one (ANOVA, F = 51,373, </a:t>
                      </a:r>
                      <a:r>
                        <a:rPr lang="en-GB" sz="2700" dirty="0" err="1">
                          <a:latin typeface="Calibri" pitchFamily="34" charset="0"/>
                        </a:rPr>
                        <a:t>df</a:t>
                      </a:r>
                      <a:r>
                        <a:rPr lang="en-GB" sz="2700" dirty="0">
                          <a:latin typeface="Calibri" pitchFamily="34" charset="0"/>
                        </a:rPr>
                        <a:t> = 2, p &lt; 0.05; </a:t>
                      </a:r>
                      <a:r>
                        <a:rPr lang="en-GB" sz="2700" dirty="0" err="1">
                          <a:latin typeface="Calibri" pitchFamily="34" charset="0"/>
                        </a:rPr>
                        <a:t>Tukey</a:t>
                      </a:r>
                      <a:r>
                        <a:rPr lang="en-GB" sz="2700" dirty="0">
                          <a:latin typeface="Calibri" pitchFamily="34" charset="0"/>
                        </a:rPr>
                        <a:t> post-hoc test, p &lt; 0.05; Fig. 3).</a:t>
                      </a:r>
                    </a:p>
                    <a:p>
                      <a:pPr marL="0" indent="0" algn="just" eaLnBrk="1" hangingPunct="1">
                        <a:defRPr/>
                      </a:pPr>
                      <a:endParaRPr lang="fr-BE" sz="2700" dirty="0">
                        <a:latin typeface="Calibri" pitchFamily="34" charset="0"/>
                      </a:endParaRPr>
                    </a:p>
                    <a:p>
                      <a:pPr algn="just" eaLnBrk="1" hangingPunct="1">
                        <a:buFont typeface="Arial" charset="0"/>
                        <a:buChar char="•"/>
                        <a:defRPr/>
                      </a:pPr>
                      <a:r>
                        <a:rPr lang="en-GB" sz="2700" b="1" i="1" dirty="0">
                          <a:solidFill>
                            <a:srgbClr val="800000"/>
                          </a:solidFill>
                          <a:latin typeface="Calibri" pitchFamily="34" charset="0"/>
                        </a:rPr>
                        <a:t>Daily path length</a:t>
                      </a:r>
                      <a:r>
                        <a:rPr lang="en-GB" sz="2700" dirty="0">
                          <a:latin typeface="Calibri" pitchFamily="34" charset="0"/>
                        </a:rPr>
                        <a:t>: 1923m ± 630.4 </a:t>
                      </a:r>
                      <a:r>
                        <a:rPr lang="fr-BE" sz="2700" dirty="0">
                          <a:latin typeface="Calibri" pitchFamily="34" charset="0"/>
                        </a:rPr>
                        <a:t>[498-2904 m] </a:t>
                      </a:r>
                    </a:p>
                    <a:p>
                      <a:pPr algn="just" eaLnBrk="1" hangingPunct="1">
                        <a:buFont typeface="Arial" charset="0"/>
                        <a:buChar char="•"/>
                        <a:defRPr/>
                      </a:pPr>
                      <a:endParaRPr lang="fr-BE" sz="2700" dirty="0">
                        <a:latin typeface="Calibri" pitchFamily="34" charset="0"/>
                      </a:endParaRPr>
                    </a:p>
                    <a:p>
                      <a:pPr algn="just" eaLnBrk="1" hangingPunct="1">
                        <a:buFont typeface="Wingdings" pitchFamily="2" charset="2"/>
                        <a:buChar char="Ø"/>
                        <a:defRPr/>
                      </a:pPr>
                      <a:r>
                        <a:rPr lang="en-GB" sz="2700" dirty="0">
                          <a:latin typeface="Calibri" pitchFamily="34" charset="0"/>
                        </a:rPr>
                        <a:t>Ingested seeds could then potentially be dispersed far away from the parent tree, along a path as long as 23 km (2.9 km x 8 days).</a:t>
                      </a:r>
                      <a:endParaRPr lang="fr-BE" sz="2700" dirty="0">
                        <a:latin typeface="Calibri" pitchFamily="34" charset="0"/>
                      </a:endParaRPr>
                    </a:p>
                  </p:txBody>
                </p:sp>
                <p:sp>
                  <p:nvSpPr>
                    <p:cNvPr id="2073" name="Titre 1"/>
                    <p:cNvSpPr txBox="1">
                      <a:spLocks/>
                    </p:cNvSpPr>
                    <p:nvPr/>
                  </p:nvSpPr>
                  <p:spPr bwMode="auto">
                    <a:xfrm>
                      <a:off x="16153343" y="12234393"/>
                      <a:ext cx="15202854" cy="275927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lIns="417230" tIns="208615" rIns="417230" bIns="208615" anchor="ctr"/>
                    <a:lstStyle>
                      <a:lvl1pPr marL="457200" indent="-457200" eaLnBrk="0" hangingPunct="0"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214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214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214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214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indent="0" algn="just" eaLnBrk="1" hangingPunct="1"/>
                      <a:r>
                        <a:rPr lang="en-GB" sz="2700" b="1" i="1" dirty="0" smtClean="0">
                          <a:solidFill>
                            <a:srgbClr val="800000"/>
                          </a:solidFill>
                          <a:latin typeface="Calibri" pitchFamily="34" charset="0"/>
                        </a:rPr>
                        <a:t>Dispersal of commercial tree species</a:t>
                      </a:r>
                      <a:r>
                        <a:rPr lang="en-GB" sz="2700" dirty="0" smtClean="0">
                          <a:latin typeface="Calibri" pitchFamily="34" charset="0"/>
                        </a:rPr>
                        <a:t>:</a:t>
                      </a:r>
                    </a:p>
                    <a:p>
                      <a:pPr algn="just" eaLnBrk="1" hangingPunct="1">
                        <a:buFont typeface="Arial" pitchFamily="34" charset="0"/>
                        <a:buChar char="•"/>
                      </a:pPr>
                      <a:r>
                        <a:rPr lang="en-GB" sz="2700" dirty="0" smtClean="0">
                          <a:latin typeface="Calibri" pitchFamily="34" charset="0"/>
                        </a:rPr>
                        <a:t>Dispersal </a:t>
                      </a:r>
                      <a:r>
                        <a:rPr lang="en-GB" sz="2700" dirty="0">
                          <a:latin typeface="Calibri" pitchFamily="34" charset="0"/>
                        </a:rPr>
                        <a:t>of six tree species exploited by logging companies (Tab. 3). </a:t>
                      </a:r>
                    </a:p>
                    <a:p>
                      <a:pPr algn="just" eaLnBrk="1" hangingPunct="1">
                        <a:buFont typeface="Arial" pitchFamily="34" charset="0"/>
                        <a:buChar char="•"/>
                      </a:pPr>
                      <a:r>
                        <a:rPr lang="en-GB" sz="2700" dirty="0">
                          <a:latin typeface="Calibri" pitchFamily="34" charset="0"/>
                        </a:rPr>
                        <a:t>The </a:t>
                      </a:r>
                      <a:r>
                        <a:rPr lang="en-GB" sz="2700" dirty="0" err="1">
                          <a:latin typeface="Calibri" pitchFamily="34" charset="0"/>
                        </a:rPr>
                        <a:t>Tali</a:t>
                      </a:r>
                      <a:r>
                        <a:rPr lang="en-GB" sz="2700" dirty="0">
                          <a:latin typeface="Calibri" pitchFamily="34" charset="0"/>
                        </a:rPr>
                        <a:t> (</a:t>
                      </a:r>
                      <a:r>
                        <a:rPr lang="en-GB" sz="2700" i="1" dirty="0">
                          <a:latin typeface="Calibri" pitchFamily="34" charset="0"/>
                        </a:rPr>
                        <a:t>E. </a:t>
                      </a:r>
                      <a:r>
                        <a:rPr lang="en-GB" sz="2700" i="1" dirty="0" err="1">
                          <a:latin typeface="Calibri" pitchFamily="34" charset="0"/>
                        </a:rPr>
                        <a:t>suaveolens</a:t>
                      </a:r>
                      <a:r>
                        <a:rPr lang="en-GB" sz="2700" dirty="0">
                          <a:latin typeface="Calibri" pitchFamily="34" charset="0"/>
                        </a:rPr>
                        <a:t>) was previously thought to be </a:t>
                      </a:r>
                      <a:r>
                        <a:rPr lang="en-GB" sz="2700" dirty="0" smtClean="0">
                          <a:latin typeface="Calibri" pitchFamily="34" charset="0"/>
                        </a:rPr>
                        <a:t>an </a:t>
                      </a:r>
                      <a:r>
                        <a:rPr lang="en-GB" sz="2700" dirty="0" err="1" smtClean="0">
                          <a:latin typeface="Calibri" pitchFamily="34" charset="0"/>
                        </a:rPr>
                        <a:t>autochorous</a:t>
                      </a:r>
                      <a:r>
                        <a:rPr lang="en-GB" sz="2700" dirty="0" smtClean="0">
                          <a:latin typeface="Calibri" pitchFamily="34" charset="0"/>
                        </a:rPr>
                        <a:t> </a:t>
                      </a:r>
                      <a:r>
                        <a:rPr lang="en-GB" sz="2700" dirty="0">
                          <a:latin typeface="Calibri" pitchFamily="34" charset="0"/>
                        </a:rPr>
                        <a:t>species (e.g.: </a:t>
                      </a:r>
                      <a:r>
                        <a:rPr lang="en-GB" sz="2700" dirty="0" err="1">
                          <a:latin typeface="Calibri" pitchFamily="34" charset="0"/>
                        </a:rPr>
                        <a:t>Kouadio</a:t>
                      </a:r>
                      <a:r>
                        <a:rPr lang="en-GB" sz="2700" dirty="0">
                          <a:latin typeface="Calibri" pitchFamily="34" charset="0"/>
                        </a:rPr>
                        <a:t>, 2009).</a:t>
                      </a:r>
                    </a:p>
                    <a:p>
                      <a:pPr algn="just" eaLnBrk="1" hangingPunct="1">
                        <a:buFont typeface="Arial" pitchFamily="34" charset="0"/>
                        <a:buChar char="•"/>
                      </a:pPr>
                      <a:r>
                        <a:rPr lang="en-GB" sz="2700" dirty="0">
                          <a:latin typeface="Calibri" pitchFamily="34" charset="0"/>
                        </a:rPr>
                        <a:t>The large seed size of </a:t>
                      </a:r>
                      <a:r>
                        <a:rPr lang="en-GB" sz="2700" dirty="0" err="1">
                          <a:latin typeface="Calibri" pitchFamily="34" charset="0"/>
                        </a:rPr>
                        <a:t>Longhi</a:t>
                      </a:r>
                      <a:r>
                        <a:rPr lang="en-GB" sz="2700" dirty="0">
                          <a:latin typeface="Calibri" pitchFamily="34" charset="0"/>
                        </a:rPr>
                        <a:t> </a:t>
                      </a:r>
                      <a:r>
                        <a:rPr lang="en-GB" sz="2700" dirty="0" err="1">
                          <a:latin typeface="Calibri" pitchFamily="34" charset="0"/>
                        </a:rPr>
                        <a:t>abam</a:t>
                      </a:r>
                      <a:r>
                        <a:rPr lang="en-GB" sz="2700" dirty="0">
                          <a:latin typeface="Calibri" pitchFamily="34" charset="0"/>
                        </a:rPr>
                        <a:t> (</a:t>
                      </a:r>
                      <a:r>
                        <a:rPr lang="en-GB" sz="2700" i="1" dirty="0">
                          <a:latin typeface="Calibri" pitchFamily="34" charset="0"/>
                        </a:rPr>
                        <a:t>C. </a:t>
                      </a:r>
                      <a:r>
                        <a:rPr lang="en-GB" sz="2700" i="1" dirty="0" err="1">
                          <a:latin typeface="Calibri" pitchFamily="34" charset="0"/>
                        </a:rPr>
                        <a:t>lacourtianum</a:t>
                      </a:r>
                      <a:r>
                        <a:rPr lang="en-GB" sz="2700" dirty="0">
                          <a:latin typeface="Calibri" pitchFamily="34" charset="0"/>
                        </a:rPr>
                        <a:t>) and </a:t>
                      </a:r>
                      <a:r>
                        <a:rPr lang="en-GB" sz="2700" dirty="0" err="1">
                          <a:latin typeface="Calibri" pitchFamily="34" charset="0"/>
                        </a:rPr>
                        <a:t>Ozanbili</a:t>
                      </a:r>
                      <a:r>
                        <a:rPr lang="en-GB" sz="2700" dirty="0">
                          <a:latin typeface="Calibri" pitchFamily="34" charset="0"/>
                        </a:rPr>
                        <a:t> k (</a:t>
                      </a:r>
                      <a:r>
                        <a:rPr lang="en-GB" sz="2700" i="1" dirty="0">
                          <a:latin typeface="Calibri" pitchFamily="34" charset="0"/>
                        </a:rPr>
                        <a:t>A. </a:t>
                      </a:r>
                      <a:r>
                        <a:rPr lang="en-GB" sz="2700" i="1" dirty="0" err="1">
                          <a:latin typeface="Calibri" pitchFamily="34" charset="0"/>
                        </a:rPr>
                        <a:t>klaineanum</a:t>
                      </a:r>
                      <a:r>
                        <a:rPr lang="en-GB" sz="2700" dirty="0">
                          <a:latin typeface="Calibri" pitchFamily="34" charset="0"/>
                        </a:rPr>
                        <a:t>) restrict the number of potential dispersers to large capacity gut size species</a:t>
                      </a:r>
                      <a:endParaRPr lang="fr-BE" sz="2700" dirty="0">
                        <a:latin typeface="Calibri" pitchFamily="34" charset="0"/>
                      </a:endParaRPr>
                    </a:p>
                  </p:txBody>
                </p:sp>
                <p:sp>
                  <p:nvSpPr>
                    <p:cNvPr id="2074" name="ZoneTexte 9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6776549" y="23114569"/>
                      <a:ext cx="14503399" cy="258532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marL="457200" indent="-457200" eaLnBrk="0" hangingPunct="0"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214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214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214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214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indent="0" algn="just" eaLnBrk="1" hangingPunct="1"/>
                      <a:r>
                        <a:rPr lang="en-GB" sz="2700" b="1" i="1" dirty="0" smtClean="0">
                          <a:solidFill>
                            <a:srgbClr val="800000"/>
                          </a:solidFill>
                          <a:latin typeface="Calibri" pitchFamily="34" charset="0"/>
                        </a:rPr>
                        <a:t>Gut passage effect</a:t>
                      </a:r>
                      <a:r>
                        <a:rPr lang="en-GB" sz="2700" dirty="0" smtClean="0">
                          <a:latin typeface="Calibri" pitchFamily="34" charset="0"/>
                        </a:rPr>
                        <a:t>:</a:t>
                      </a:r>
                    </a:p>
                    <a:p>
                      <a:pPr algn="just" eaLnBrk="1" hangingPunct="1">
                        <a:buFont typeface="Arial" pitchFamily="34" charset="0"/>
                        <a:buChar char="•"/>
                      </a:pPr>
                      <a:r>
                        <a:rPr lang="en-GB" sz="2700" dirty="0" smtClean="0">
                          <a:latin typeface="Calibri" pitchFamily="34" charset="0"/>
                        </a:rPr>
                        <a:t>Viability </a:t>
                      </a:r>
                      <a:r>
                        <a:rPr lang="en-GB" sz="2700" dirty="0">
                          <a:latin typeface="Calibri" pitchFamily="34" charset="0"/>
                        </a:rPr>
                        <a:t>of seeds after gut passage ranges from 8.7 to 93.1%, nonetheless about half of all species tested retain viabilities higher than 75% (Tab. 5).</a:t>
                      </a:r>
                      <a:endParaRPr lang="fr-BE" sz="2700" dirty="0">
                        <a:latin typeface="Calibri" pitchFamily="34" charset="0"/>
                      </a:endParaRPr>
                    </a:p>
                    <a:p>
                      <a:pPr algn="just" eaLnBrk="1" hangingPunct="1">
                        <a:buFont typeface="Arial" pitchFamily="34" charset="0"/>
                        <a:buChar char="•"/>
                      </a:pPr>
                      <a:r>
                        <a:rPr lang="en-GB" sz="2700" dirty="0">
                          <a:latin typeface="Calibri" pitchFamily="34" charset="0"/>
                        </a:rPr>
                        <a:t>Germination trials reveal that germination success is not affected by gut passage for any of the 8 species tested; in contrary it enhances the success for half of them (Fig. 3) including </a:t>
                      </a:r>
                      <a:r>
                        <a:rPr lang="en-GB" sz="2700" i="1" dirty="0">
                          <a:latin typeface="Calibri" pitchFamily="34" charset="0"/>
                        </a:rPr>
                        <a:t>C. </a:t>
                      </a:r>
                      <a:r>
                        <a:rPr lang="en-GB" sz="2700" i="1" dirty="0" err="1">
                          <a:latin typeface="Calibri" pitchFamily="34" charset="0"/>
                        </a:rPr>
                        <a:t>lacourtianum</a:t>
                      </a:r>
                      <a:r>
                        <a:rPr lang="en-GB" sz="2700" dirty="0">
                          <a:latin typeface="Calibri" pitchFamily="34" charset="0"/>
                        </a:rPr>
                        <a:t> (</a:t>
                      </a:r>
                      <a:r>
                        <a:rPr lang="en-GB" sz="2700" dirty="0" err="1">
                          <a:latin typeface="Calibri" pitchFamily="34" charset="0"/>
                        </a:rPr>
                        <a:t>Longhi</a:t>
                      </a:r>
                      <a:r>
                        <a:rPr lang="en-GB" sz="2700" dirty="0">
                          <a:latin typeface="Calibri" pitchFamily="34" charset="0"/>
                        </a:rPr>
                        <a:t> </a:t>
                      </a:r>
                      <a:r>
                        <a:rPr lang="en-GB" sz="2700" dirty="0" err="1">
                          <a:latin typeface="Calibri" pitchFamily="34" charset="0"/>
                        </a:rPr>
                        <a:t>abam</a:t>
                      </a:r>
                      <a:r>
                        <a:rPr lang="en-GB" sz="2700" dirty="0">
                          <a:latin typeface="Calibri" pitchFamily="34" charset="0"/>
                        </a:rPr>
                        <a:t>).</a:t>
                      </a:r>
                      <a:endParaRPr lang="fr-BE" sz="2700" dirty="0">
                        <a:latin typeface="Calibri" pitchFamily="34" charset="0"/>
                      </a:endParaRPr>
                    </a:p>
                  </p:txBody>
                </p:sp>
                <p:sp>
                  <p:nvSpPr>
                    <p:cNvPr id="97" name="Titre 1"/>
                    <p:cNvSpPr txBox="1">
                      <a:spLocks/>
                    </p:cNvSpPr>
                    <p:nvPr/>
                  </p:nvSpPr>
                  <p:spPr bwMode="auto">
                    <a:xfrm>
                      <a:off x="35977" y="33947586"/>
                      <a:ext cx="31879186" cy="424815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lIns="417230" tIns="208615" rIns="417230" bIns="208615" anchor="ctr"/>
                    <a:lstStyle/>
                    <a:p>
                      <a:pPr algn="just">
                        <a:defRPr/>
                      </a:pPr>
                      <a:endParaRPr lang="en-GB" sz="2700" dirty="0">
                        <a:latin typeface="Calibri"/>
                        <a:cs typeface="Arial" charset="0"/>
                      </a:endParaRPr>
                    </a:p>
                    <a:p>
                      <a:pPr algn="just">
                        <a:defRPr/>
                      </a:pPr>
                      <a:r>
                        <a:rPr lang="en-GB" sz="2700" dirty="0">
                          <a:latin typeface="Calibri"/>
                          <a:cs typeface="Arial" charset="0"/>
                        </a:rPr>
                        <a:t>This study reveals that WLG are </a:t>
                      </a:r>
                      <a:r>
                        <a:rPr lang="en-GB" sz="2700" dirty="0">
                          <a:latin typeface="Calibri"/>
                          <a:cs typeface="Arial" charset="0"/>
                        </a:rPr>
                        <a:t>important dispersers </a:t>
                      </a:r>
                      <a:r>
                        <a:rPr lang="en-GB" sz="2700" dirty="0">
                          <a:latin typeface="Calibri"/>
                          <a:cs typeface="Arial" charset="0"/>
                        </a:rPr>
                        <a:t>as they disperse seeds of many species at large spatial scale, in large quantities, and with unaffected or enhanced germination success</a:t>
                      </a:r>
                      <a:r>
                        <a:rPr lang="en-GB" sz="2700" dirty="0">
                          <a:latin typeface="Calibri"/>
                          <a:cs typeface="Arial" charset="0"/>
                        </a:rPr>
                        <a:t>.</a:t>
                      </a:r>
                      <a:r>
                        <a:rPr lang="en-US" sz="2700" dirty="0">
                          <a:latin typeface="Calibri"/>
                          <a:cs typeface="Arial" charset="0"/>
                        </a:rPr>
                        <a:t> These seeds have a high probability of being dispersed in </a:t>
                      </a:r>
                      <a:r>
                        <a:rPr lang="en-US" sz="2700" dirty="0">
                          <a:latin typeface="Calibri"/>
                          <a:cs typeface="Arial" charset="0"/>
                        </a:rPr>
                        <a:t>sites with high light intensity which would be very suitable for the six commercial tree species dispersed by WLG since they are </a:t>
                      </a:r>
                      <a:r>
                        <a:rPr lang="en-GB" sz="2700" dirty="0">
                          <a:latin typeface="Calibri"/>
                          <a:cs typeface="Arial" charset="0"/>
                        </a:rPr>
                        <a:t>are </a:t>
                      </a:r>
                      <a:r>
                        <a:rPr lang="en-GB" sz="2700" dirty="0" smtClean="0">
                          <a:latin typeface="Calibri"/>
                          <a:cs typeface="Arial" charset="0"/>
                        </a:rPr>
                        <a:t>light demanders at </a:t>
                      </a:r>
                      <a:r>
                        <a:rPr lang="en-GB" sz="2700" dirty="0">
                          <a:latin typeface="Calibri"/>
                          <a:cs typeface="Arial" charset="0"/>
                        </a:rPr>
                        <a:t>the seedling </a:t>
                      </a:r>
                      <a:r>
                        <a:rPr lang="en-GB" sz="2700" dirty="0" smtClean="0">
                          <a:latin typeface="Calibri"/>
                          <a:cs typeface="Arial" charset="0"/>
                        </a:rPr>
                        <a:t>stage. </a:t>
                      </a:r>
                      <a:r>
                        <a:rPr lang="en-GB" sz="2700" dirty="0">
                          <a:latin typeface="Calibri"/>
                          <a:cs typeface="Arial" charset="0"/>
                        </a:rPr>
                        <a:t>In addition to deposition site suitability, WLG should contribute significantly to the dynamics of </a:t>
                      </a:r>
                      <a:r>
                        <a:rPr lang="en-GB" sz="2700" i="1" dirty="0">
                          <a:latin typeface="Calibri"/>
                          <a:cs typeface="Arial" charset="0"/>
                        </a:rPr>
                        <a:t>E. </a:t>
                      </a:r>
                      <a:r>
                        <a:rPr lang="en-GB" sz="2700" i="1" dirty="0" err="1">
                          <a:latin typeface="Calibri"/>
                          <a:cs typeface="Arial" charset="0"/>
                        </a:rPr>
                        <a:t>suaveolens</a:t>
                      </a:r>
                      <a:r>
                        <a:rPr lang="en-GB" sz="2700" i="1" dirty="0">
                          <a:latin typeface="Calibri"/>
                          <a:cs typeface="Arial" charset="0"/>
                        </a:rPr>
                        <a:t> </a:t>
                      </a:r>
                      <a:r>
                        <a:rPr lang="en-GB" sz="2700" dirty="0">
                          <a:latin typeface="Calibri"/>
                          <a:cs typeface="Arial" charset="0"/>
                        </a:rPr>
                        <a:t>(</a:t>
                      </a:r>
                      <a:r>
                        <a:rPr lang="en-GB" sz="2700" dirty="0" err="1">
                          <a:latin typeface="Calibri"/>
                          <a:cs typeface="Arial" charset="0"/>
                        </a:rPr>
                        <a:t>Tali</a:t>
                      </a:r>
                      <a:r>
                        <a:rPr lang="en-GB" sz="2700" dirty="0">
                          <a:latin typeface="Calibri"/>
                          <a:cs typeface="Arial" charset="0"/>
                        </a:rPr>
                        <a:t>), </a:t>
                      </a:r>
                      <a:r>
                        <a:rPr lang="en-GB" sz="2700" i="1" dirty="0">
                          <a:latin typeface="Calibri"/>
                          <a:cs typeface="Arial" charset="0"/>
                        </a:rPr>
                        <a:t>C. </a:t>
                      </a:r>
                      <a:r>
                        <a:rPr lang="en-GB" sz="2700" i="1" dirty="0" err="1">
                          <a:latin typeface="Calibri"/>
                          <a:cs typeface="Arial" charset="0"/>
                        </a:rPr>
                        <a:t>lacourtianum</a:t>
                      </a:r>
                      <a:r>
                        <a:rPr lang="en-GB" sz="2700" i="1" dirty="0">
                          <a:latin typeface="Calibri"/>
                          <a:cs typeface="Arial" charset="0"/>
                        </a:rPr>
                        <a:t> </a:t>
                      </a:r>
                      <a:r>
                        <a:rPr lang="en-GB" sz="2700" dirty="0">
                          <a:latin typeface="Calibri"/>
                          <a:cs typeface="Arial" charset="0"/>
                        </a:rPr>
                        <a:t>(</a:t>
                      </a:r>
                      <a:r>
                        <a:rPr lang="en-GB" sz="2700" dirty="0" err="1">
                          <a:latin typeface="Calibri"/>
                          <a:cs typeface="Arial" charset="0"/>
                        </a:rPr>
                        <a:t>Longhi</a:t>
                      </a:r>
                      <a:r>
                        <a:rPr lang="en-GB" sz="2700" dirty="0">
                          <a:latin typeface="Calibri"/>
                          <a:cs typeface="Arial" charset="0"/>
                        </a:rPr>
                        <a:t> </a:t>
                      </a:r>
                      <a:r>
                        <a:rPr lang="en-GB" sz="2700" dirty="0" err="1">
                          <a:latin typeface="Calibri"/>
                          <a:cs typeface="Arial" charset="0"/>
                        </a:rPr>
                        <a:t>abam</a:t>
                      </a:r>
                      <a:r>
                        <a:rPr lang="en-GB" sz="2700" dirty="0">
                          <a:latin typeface="Calibri"/>
                          <a:cs typeface="Arial" charset="0"/>
                        </a:rPr>
                        <a:t>) and </a:t>
                      </a:r>
                      <a:r>
                        <a:rPr lang="en-GB" sz="2700" i="1" dirty="0">
                          <a:latin typeface="Calibri"/>
                          <a:cs typeface="Arial" charset="0"/>
                        </a:rPr>
                        <a:t>A. </a:t>
                      </a:r>
                      <a:r>
                        <a:rPr lang="en-GB" sz="2700" i="1" dirty="0" err="1">
                          <a:latin typeface="Calibri"/>
                          <a:cs typeface="Arial" charset="0"/>
                        </a:rPr>
                        <a:t>klaineanum</a:t>
                      </a:r>
                      <a:r>
                        <a:rPr lang="en-GB" sz="2700" i="1" dirty="0">
                          <a:latin typeface="Calibri"/>
                          <a:cs typeface="Arial" charset="0"/>
                        </a:rPr>
                        <a:t> </a:t>
                      </a:r>
                      <a:r>
                        <a:rPr lang="en-GB" sz="2700" dirty="0">
                          <a:latin typeface="Calibri"/>
                          <a:cs typeface="Arial" charset="0"/>
                        </a:rPr>
                        <a:t>(</a:t>
                      </a:r>
                      <a:r>
                        <a:rPr lang="en-GB" sz="2700" dirty="0" err="1">
                          <a:latin typeface="Calibri"/>
                          <a:cs typeface="Arial" charset="0"/>
                        </a:rPr>
                        <a:t>Ozanbili</a:t>
                      </a:r>
                      <a:r>
                        <a:rPr lang="en-GB" sz="2700" dirty="0">
                          <a:latin typeface="Calibri"/>
                          <a:cs typeface="Arial" charset="0"/>
                        </a:rPr>
                        <a:t> K) due to the very limited set of potential dispersers. </a:t>
                      </a:r>
                    </a:p>
                    <a:p>
                      <a:pPr algn="just">
                        <a:defRPr/>
                      </a:pPr>
                      <a:endParaRPr lang="en-US" sz="2700" dirty="0">
                        <a:latin typeface="Calibri"/>
                        <a:cs typeface="Arial" charset="0"/>
                      </a:endParaRPr>
                    </a:p>
                    <a:p>
                      <a:pPr algn="just">
                        <a:defRPr/>
                      </a:pPr>
                      <a:r>
                        <a:rPr lang="en-GB" sz="2700" dirty="0">
                          <a:latin typeface="Calibri"/>
                          <a:cs typeface="Arial" charset="0"/>
                        </a:rPr>
                        <a:t>Conservation of WLG is therefore highly relevant to ensure ecological and commercial function of the concerned forest ecosystems, and for natural forest regeneration, a consideration which should encourage logging companies to strengthen wildlife/ape management in their concessions.</a:t>
                      </a:r>
                      <a:endParaRPr lang="fr-FR" sz="2700" dirty="0">
                        <a:latin typeface="Calibri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2076" name="ZoneTexte 10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175" y="40922586"/>
                      <a:ext cx="31906989" cy="914400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anchor="ctr"/>
                    <a:lstStyle>
                      <a:lvl1pPr eaLnBrk="0" hangingPunct="0"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214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214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214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214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algn="ctr" eaLnBrk="1" hangingPunct="1"/>
                      <a:r>
                        <a:rPr lang="en-US" sz="2700" dirty="0">
                          <a:solidFill>
                            <a:schemeClr val="bg1"/>
                          </a:solidFill>
                          <a:latin typeface="Constantia" pitchFamily="18" charset="0"/>
                        </a:rPr>
                        <a:t>Corresponding author: </a:t>
                      </a:r>
                      <a:r>
                        <a:rPr lang="fr-FR" sz="2700" dirty="0">
                          <a:solidFill>
                            <a:schemeClr val="bg1"/>
                          </a:solidFill>
                          <a:latin typeface="Constantia" pitchFamily="18" charset="0"/>
                        </a:rPr>
                        <a:t>Charles-Albert Petre - 2 Passage des Déportés, 5030 Gembloux, </a:t>
                      </a:r>
                      <a:r>
                        <a:rPr lang="fr-FR" sz="2700" dirty="0" err="1">
                          <a:solidFill>
                            <a:schemeClr val="bg1"/>
                          </a:solidFill>
                          <a:latin typeface="Constantia" pitchFamily="18" charset="0"/>
                        </a:rPr>
                        <a:t>Belgium</a:t>
                      </a:r>
                      <a:r>
                        <a:rPr lang="fr-FR" sz="2700" dirty="0">
                          <a:solidFill>
                            <a:schemeClr val="bg1"/>
                          </a:solidFill>
                          <a:latin typeface="Constantia" pitchFamily="18" charset="0"/>
                        </a:rPr>
                        <a:t> - </a:t>
                      </a:r>
                      <a:r>
                        <a:rPr lang="fr-FR" sz="2700" dirty="0">
                          <a:solidFill>
                            <a:schemeClr val="bg1"/>
                          </a:solidFill>
                          <a:latin typeface="Constantia" pitchFamily="18" charset="0"/>
                          <a:hlinkClick r:id="rId6"/>
                        </a:rPr>
                        <a:t>capetre@doct.ulg.ac.be</a:t>
                      </a:r>
                      <a:endParaRPr lang="fr-FR" sz="2700" dirty="0">
                        <a:solidFill>
                          <a:schemeClr val="bg1"/>
                        </a:solidFill>
                        <a:latin typeface="Constantia" pitchFamily="18" charset="0"/>
                      </a:endParaRPr>
                    </a:p>
                  </p:txBody>
                </p:sp>
                <p:pic>
                  <p:nvPicPr>
                    <p:cNvPr id="2077" name="Picture 2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7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p:blipFill>
                  <p:spPr bwMode="auto">
                    <a:xfrm>
                      <a:off x="745972" y="107947"/>
                      <a:ext cx="4173538" cy="1773238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</p:pic>
                <p:pic>
                  <p:nvPicPr>
                    <p:cNvPr id="2078" name="Picture 2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8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p:blipFill>
                  <p:spPr bwMode="auto">
                    <a:xfrm>
                      <a:off x="9556597" y="220659"/>
                      <a:ext cx="2520950" cy="154781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</p:pic>
                <p:sp>
                  <p:nvSpPr>
                    <p:cNvPr id="2079" name="ZoneTexte 11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-143412" y="27080820"/>
                      <a:ext cx="9220937" cy="92333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214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214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214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214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algn="ctr" eaLnBrk="1" hangingPunct="1"/>
                      <a:r>
                        <a:rPr lang="fr-FR" sz="2700" b="1" dirty="0">
                          <a:solidFill>
                            <a:srgbClr val="000099"/>
                          </a:solidFill>
                          <a:latin typeface="Constantia" pitchFamily="18" charset="0"/>
                        </a:rPr>
                        <a:t>Figure 1. </a:t>
                      </a:r>
                      <a:r>
                        <a:rPr lang="fr-FR" sz="2700" dirty="0">
                          <a:latin typeface="Constantia" pitchFamily="18" charset="0"/>
                        </a:rPr>
                        <a:t> </a:t>
                      </a:r>
                      <a:r>
                        <a:rPr lang="fr-FR" sz="2700" dirty="0" err="1">
                          <a:latin typeface="Constantia" pitchFamily="18" charset="0"/>
                        </a:rPr>
                        <a:t>Canopy</a:t>
                      </a:r>
                      <a:r>
                        <a:rPr lang="fr-FR" sz="2700" dirty="0">
                          <a:latin typeface="Constantia" pitchFamily="18" charset="0"/>
                        </a:rPr>
                        <a:t> </a:t>
                      </a:r>
                      <a:r>
                        <a:rPr lang="fr-FR" sz="2700" dirty="0" err="1">
                          <a:latin typeface="Constantia" pitchFamily="18" charset="0"/>
                        </a:rPr>
                        <a:t>openness</a:t>
                      </a:r>
                      <a:r>
                        <a:rPr lang="fr-FR" sz="2700" dirty="0">
                          <a:latin typeface="Constantia" pitchFamily="18" charset="0"/>
                        </a:rPr>
                        <a:t> of the </a:t>
                      </a:r>
                      <a:r>
                        <a:rPr lang="fr-FR" sz="2700" dirty="0" err="1">
                          <a:latin typeface="Constantia" pitchFamily="18" charset="0"/>
                        </a:rPr>
                        <a:t>different</a:t>
                      </a:r>
                      <a:r>
                        <a:rPr lang="fr-FR" sz="2700" dirty="0">
                          <a:latin typeface="Constantia" pitchFamily="18" charset="0"/>
                        </a:rPr>
                        <a:t> habitat types</a:t>
                      </a:r>
                    </a:p>
                    <a:p>
                      <a:pPr algn="just" eaLnBrk="1" hangingPunct="1"/>
                      <a:endParaRPr lang="fr-BE" sz="2700" dirty="0">
                        <a:latin typeface="Constantia" pitchFamily="18" charset="0"/>
                      </a:endParaRPr>
                    </a:p>
                  </p:txBody>
                </p:sp>
                <p:sp>
                  <p:nvSpPr>
                    <p:cNvPr id="2080" name="ZoneTexte 11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79577" y="32697446"/>
                      <a:ext cx="6878638" cy="92333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214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214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214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214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algn="ctr" eaLnBrk="1" hangingPunct="1"/>
                      <a:r>
                        <a:rPr lang="fr-FR" sz="2700" b="1" dirty="0">
                          <a:solidFill>
                            <a:srgbClr val="000099"/>
                          </a:solidFill>
                          <a:latin typeface="Constantia" pitchFamily="18" charset="0"/>
                        </a:rPr>
                        <a:t>Figure 2.</a:t>
                      </a:r>
                      <a:r>
                        <a:rPr lang="fr-FR" sz="2700" dirty="0">
                          <a:solidFill>
                            <a:srgbClr val="000099"/>
                          </a:solidFill>
                          <a:latin typeface="Constantia" pitchFamily="18" charset="0"/>
                        </a:rPr>
                        <a:t> </a:t>
                      </a:r>
                      <a:r>
                        <a:rPr lang="fr-FR" sz="2700" dirty="0">
                          <a:latin typeface="Constantia" pitchFamily="18" charset="0"/>
                        </a:rPr>
                        <a:t>Cumulative </a:t>
                      </a:r>
                      <a:r>
                        <a:rPr lang="fr-FR" sz="2700" dirty="0" err="1">
                          <a:latin typeface="Constantia" pitchFamily="18" charset="0"/>
                        </a:rPr>
                        <a:t>percentage</a:t>
                      </a:r>
                      <a:r>
                        <a:rPr lang="fr-FR" sz="2700" dirty="0">
                          <a:latin typeface="Constantia" pitchFamily="18" charset="0"/>
                        </a:rPr>
                        <a:t> of </a:t>
                      </a:r>
                      <a:r>
                        <a:rPr lang="fr-FR" sz="2700" dirty="0" err="1">
                          <a:latin typeface="Constantia" pitchFamily="18" charset="0"/>
                        </a:rPr>
                        <a:t>seed</a:t>
                      </a:r>
                      <a:r>
                        <a:rPr lang="fr-FR" sz="2700" dirty="0">
                          <a:latin typeface="Constantia" pitchFamily="18" charset="0"/>
                        </a:rPr>
                        <a:t> </a:t>
                      </a:r>
                      <a:r>
                        <a:rPr lang="fr-FR" sz="2700" dirty="0" err="1">
                          <a:latin typeface="Constantia" pitchFamily="18" charset="0"/>
                        </a:rPr>
                        <a:t>deposited</a:t>
                      </a:r>
                      <a:r>
                        <a:rPr lang="fr-FR" sz="2700" dirty="0">
                          <a:latin typeface="Constantia" pitchFamily="18" charset="0"/>
                        </a:rPr>
                        <a:t> in </a:t>
                      </a:r>
                      <a:r>
                        <a:rPr lang="fr-FR" sz="2700" dirty="0" err="1">
                          <a:latin typeface="Constantia" pitchFamily="18" charset="0"/>
                        </a:rPr>
                        <a:t>faeces</a:t>
                      </a:r>
                      <a:r>
                        <a:rPr lang="fr-FR" sz="2700" dirty="0">
                          <a:latin typeface="Constantia" pitchFamily="18" charset="0"/>
                        </a:rPr>
                        <a:t> </a:t>
                      </a:r>
                      <a:r>
                        <a:rPr lang="fr-FR" sz="2700" dirty="0" err="1">
                          <a:latin typeface="Constantia" pitchFamily="18" charset="0"/>
                        </a:rPr>
                        <a:t>after</a:t>
                      </a:r>
                      <a:r>
                        <a:rPr lang="fr-FR" sz="2700" dirty="0">
                          <a:latin typeface="Constantia" pitchFamily="18" charset="0"/>
                        </a:rPr>
                        <a:t> one </a:t>
                      </a:r>
                      <a:r>
                        <a:rPr lang="fr-FR" sz="2700" dirty="0" err="1">
                          <a:latin typeface="Constantia" pitchFamily="18" charset="0"/>
                        </a:rPr>
                        <a:t>feeding</a:t>
                      </a:r>
                      <a:r>
                        <a:rPr lang="fr-FR" sz="2700" dirty="0">
                          <a:latin typeface="Constantia" pitchFamily="18" charset="0"/>
                        </a:rPr>
                        <a:t> </a:t>
                      </a:r>
                      <a:r>
                        <a:rPr lang="fr-FR" sz="2700" dirty="0" err="1">
                          <a:latin typeface="Constantia" pitchFamily="18" charset="0"/>
                        </a:rPr>
                        <a:t>event</a:t>
                      </a:r>
                      <a:endParaRPr lang="fr-BE" sz="2700" dirty="0">
                        <a:latin typeface="Constantia" pitchFamily="18" charset="0"/>
                      </a:endParaRPr>
                    </a:p>
                  </p:txBody>
                </p:sp>
                <p:pic>
                  <p:nvPicPr>
                    <p:cNvPr id="2082" name="Picture 3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9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p:blipFill>
                  <p:spPr bwMode="auto">
                    <a:xfrm>
                      <a:off x="649726" y="22950846"/>
                      <a:ext cx="6878638" cy="415843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</p:pic>
                <p:sp>
                  <p:nvSpPr>
                    <p:cNvPr id="2083" name="ZoneTexte 10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4871730" y="11520998"/>
                      <a:ext cx="2204557" cy="630942"/>
                    </a:xfrm>
                    <a:prstGeom prst="rect">
                      <a:avLst/>
                    </a:prstGeom>
                    <a:noFill/>
                    <a:ln w="76200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>
                      <a:lvl1pPr eaLnBrk="0" hangingPunct="0"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214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214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214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21481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83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algn="ctr" eaLnBrk="1" hangingPunct="1"/>
                      <a:r>
                        <a:rPr lang="fr-FR" sz="3500" b="1" dirty="0" err="1" smtClean="0">
                          <a:latin typeface="Calibri" pitchFamily="34" charset="0"/>
                        </a:rPr>
                        <a:t>Results</a:t>
                      </a:r>
                      <a:endParaRPr lang="fr-BE" sz="3500" b="1" dirty="0">
                        <a:latin typeface="Calibri" pitchFamily="34" charset="0"/>
                      </a:endParaRPr>
                    </a:p>
                  </p:txBody>
                </p:sp>
                <p:sp>
                  <p:nvSpPr>
                    <p:cNvPr id="115" name="ZoneTexte 114"/>
                    <p:cNvSpPr txBox="1"/>
                    <p:nvPr/>
                  </p:nvSpPr>
                  <p:spPr bwMode="auto">
                    <a:xfrm>
                      <a:off x="14871729" y="33997946"/>
                      <a:ext cx="2204558" cy="63094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algn="ctr">
                        <a:defRPr/>
                      </a:pPr>
                      <a:r>
                        <a:rPr lang="fr-FR" sz="3500" b="1" dirty="0">
                          <a:latin typeface="Calibri"/>
                          <a:cs typeface="Arial" charset="0"/>
                        </a:rPr>
                        <a:t>Conclusion</a:t>
                      </a:r>
                      <a:endParaRPr lang="fr-BE" sz="3500" b="1" dirty="0">
                        <a:latin typeface="Calibri"/>
                        <a:cs typeface="Arial" charset="0"/>
                      </a:endParaRPr>
                    </a:p>
                  </p:txBody>
                </p:sp>
                <p:sp>
                  <p:nvSpPr>
                    <p:cNvPr id="110" name="ZoneTexte 109"/>
                    <p:cNvSpPr txBox="1"/>
                    <p:nvPr/>
                  </p:nvSpPr>
                  <p:spPr bwMode="auto">
                    <a:xfrm>
                      <a:off x="6734728" y="5753670"/>
                      <a:ext cx="2517068" cy="6480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algn="ctr">
                        <a:defRPr/>
                      </a:pPr>
                      <a:r>
                        <a:rPr lang="fr-FR" sz="3500" b="1" dirty="0">
                          <a:latin typeface="Calibri"/>
                          <a:cs typeface="Arial" charset="0"/>
                        </a:rPr>
                        <a:t>Introduction</a:t>
                      </a:r>
                      <a:endParaRPr lang="fr-BE" sz="3500" b="1" dirty="0">
                        <a:latin typeface="Calibri"/>
                        <a:cs typeface="Arial" charset="0"/>
                      </a:endParaRPr>
                    </a:p>
                  </p:txBody>
                </p:sp>
                <p:sp>
                  <p:nvSpPr>
                    <p:cNvPr id="114" name="ZoneTexte 113"/>
                    <p:cNvSpPr txBox="1"/>
                    <p:nvPr/>
                  </p:nvSpPr>
                  <p:spPr bwMode="auto">
                    <a:xfrm>
                      <a:off x="22576680" y="5753670"/>
                      <a:ext cx="2736337" cy="6480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algn="ctr">
                        <a:defRPr/>
                      </a:pPr>
                      <a:r>
                        <a:rPr lang="fr-FR" sz="3500" b="1" dirty="0" err="1">
                          <a:latin typeface="Calibri"/>
                          <a:cs typeface="Arial" charset="0"/>
                        </a:rPr>
                        <a:t>Methodology</a:t>
                      </a:r>
                      <a:endParaRPr lang="fr-BE" sz="3500" b="1" dirty="0">
                        <a:latin typeface="Calibri"/>
                        <a:cs typeface="Arial" charset="0"/>
                      </a:endParaRPr>
                    </a:p>
                  </p:txBody>
                </p:sp>
              </p:grpSp>
              <p:pic>
                <p:nvPicPr>
                  <p:cNvPr id="2054" name="Picture 2"/>
                  <p:cNvPicPr>
                    <a:picLocks noChangeAspect="1" noChangeArrowheads="1"/>
                  </p:cNvPicPr>
                  <p:nvPr/>
                </p:nvPicPr>
                <p:blipFill>
                  <a:blip r:embed="rId10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184151" y="28722599"/>
                    <a:ext cx="6878639" cy="4133849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pic>
              <p:sp>
                <p:nvSpPr>
                  <p:cNvPr id="9" name="ZoneTexte 8"/>
                  <p:cNvSpPr txBox="1"/>
                  <p:nvPr/>
                </p:nvSpPr>
                <p:spPr>
                  <a:xfrm>
                    <a:off x="709238" y="12450416"/>
                    <a:ext cx="15502121" cy="2169825"/>
                  </a:xfrm>
                  <a:prstGeom prst="rect">
                    <a:avLst/>
                  </a:prstGeom>
                  <a:noFill/>
                </p:spPr>
                <p:txBody>
                  <a:bodyPr>
                    <a:spAutoFit/>
                  </a:bodyPr>
                  <a:lstStyle/>
                  <a:p>
                    <a:pPr algn="just">
                      <a:defRPr/>
                    </a:pPr>
                    <a:r>
                      <a:rPr lang="fr-FR" sz="2700" b="1" i="1" dirty="0" smtClean="0">
                        <a:solidFill>
                          <a:srgbClr val="800000"/>
                        </a:solidFill>
                        <a:latin typeface="+mn-lt"/>
                        <a:cs typeface="Arial" charset="0"/>
                      </a:rPr>
                      <a:t>Global </a:t>
                    </a:r>
                    <a:r>
                      <a:rPr lang="fr-FR" sz="2700" b="1" i="1" dirty="0" err="1" smtClean="0">
                        <a:solidFill>
                          <a:srgbClr val="800000"/>
                        </a:solidFill>
                        <a:latin typeface="+mn-lt"/>
                        <a:cs typeface="Arial" charset="0"/>
                      </a:rPr>
                      <a:t>seed</a:t>
                    </a:r>
                    <a:r>
                      <a:rPr lang="fr-FR" sz="2700" b="1" i="1" dirty="0" smtClean="0">
                        <a:solidFill>
                          <a:srgbClr val="800000"/>
                        </a:solidFill>
                        <a:latin typeface="+mn-lt"/>
                        <a:cs typeface="Arial" charset="0"/>
                      </a:rPr>
                      <a:t> dispersal</a:t>
                    </a:r>
                    <a:r>
                      <a:rPr lang="fr-FR" sz="2700" dirty="0" smtClean="0">
                        <a:latin typeface="+mn-lt"/>
                        <a:cs typeface="Arial" charset="0"/>
                      </a:rPr>
                      <a:t>:</a:t>
                    </a:r>
                  </a:p>
                  <a:p>
                    <a:pPr marL="457062" indent="-457062" algn="just">
                      <a:buFont typeface="Arial" pitchFamily="34" charset="0"/>
                      <a:buChar char="•"/>
                      <a:defRPr/>
                    </a:pPr>
                    <a:r>
                      <a:rPr lang="fr-FR" sz="2700" dirty="0" smtClean="0">
                        <a:latin typeface="+mn-lt"/>
                        <a:cs typeface="Arial" charset="0"/>
                      </a:rPr>
                      <a:t>55 </a:t>
                    </a:r>
                    <a:r>
                      <a:rPr lang="fr-FR" sz="2700" dirty="0" err="1">
                        <a:latin typeface="+mn-lt"/>
                        <a:cs typeface="Arial" charset="0"/>
                      </a:rPr>
                      <a:t>species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 </a:t>
                    </a:r>
                    <a:r>
                      <a:rPr lang="fr-FR" sz="2700" dirty="0" err="1">
                        <a:latin typeface="+mn-lt"/>
                        <a:cs typeface="Arial" charset="0"/>
                      </a:rPr>
                      <a:t>identified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 :  </a:t>
                    </a:r>
                    <a:r>
                      <a:rPr lang="fr-FR" sz="2700" dirty="0" err="1">
                        <a:latin typeface="+mn-lt"/>
                        <a:cs typeface="Arial" charset="0"/>
                      </a:rPr>
                      <a:t>tree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 (41), </a:t>
                    </a:r>
                    <a:r>
                      <a:rPr lang="fr-FR" sz="2700" dirty="0" err="1">
                        <a:latin typeface="+mn-lt"/>
                        <a:cs typeface="Arial" charset="0"/>
                      </a:rPr>
                      <a:t>shrub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 (1), </a:t>
                    </a:r>
                    <a:r>
                      <a:rPr lang="fr-FR" sz="2700" dirty="0" err="1">
                        <a:latin typeface="+mn-lt"/>
                        <a:cs typeface="Arial" charset="0"/>
                      </a:rPr>
                      <a:t>liana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 (6), </a:t>
                    </a:r>
                    <a:r>
                      <a:rPr lang="fr-FR" sz="2700" dirty="0" err="1">
                        <a:latin typeface="+mn-lt"/>
                        <a:cs typeface="Arial" charset="0"/>
                      </a:rPr>
                      <a:t>herb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 (7) + ≈ 40 </a:t>
                    </a:r>
                    <a:r>
                      <a:rPr lang="fr-FR" sz="2700" dirty="0" err="1">
                        <a:latin typeface="+mn-lt"/>
                        <a:cs typeface="Arial" charset="0"/>
                      </a:rPr>
                      <a:t>undidentified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 morphotypes</a:t>
                    </a:r>
                  </a:p>
                  <a:p>
                    <a:pPr marL="457062" indent="-457062" algn="just">
                      <a:buFont typeface="Arial" pitchFamily="34" charset="0"/>
                      <a:buChar char="•"/>
                      <a:defRPr/>
                    </a:pPr>
                    <a:r>
                      <a:rPr lang="fr-FR" sz="2700" dirty="0">
                        <a:latin typeface="+mn-lt"/>
                        <a:cs typeface="Arial" charset="0"/>
                      </a:rPr>
                      <a:t>Dispersal of 20.7% of the </a:t>
                    </a:r>
                    <a:r>
                      <a:rPr lang="fr-FR" sz="2700" dirty="0" err="1">
                        <a:latin typeface="+mn-lt"/>
                        <a:cs typeface="Arial" charset="0"/>
                      </a:rPr>
                      <a:t>tree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 </a:t>
                    </a:r>
                    <a:r>
                      <a:rPr lang="fr-FR" sz="2700" dirty="0" err="1">
                        <a:latin typeface="+mn-lt"/>
                        <a:cs typeface="Arial" charset="0"/>
                      </a:rPr>
                      <a:t>community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 (41/199 </a:t>
                    </a:r>
                    <a:r>
                      <a:rPr lang="fr-FR" sz="2700" dirty="0" err="1">
                        <a:latin typeface="+mn-lt"/>
                        <a:cs typeface="Arial" charset="0"/>
                      </a:rPr>
                      <a:t>spp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)</a:t>
                    </a:r>
                  </a:p>
                  <a:p>
                    <a:pPr marL="457062" indent="-457062" algn="just">
                      <a:buFont typeface="Arial" pitchFamily="34" charset="0"/>
                      <a:buChar char="•"/>
                      <a:defRPr/>
                    </a:pPr>
                    <a:r>
                      <a:rPr lang="fr-FR" sz="2700" dirty="0">
                        <a:latin typeface="+mn-lt"/>
                        <a:cs typeface="Arial" charset="0"/>
                      </a:rPr>
                      <a:t>93.1% of </a:t>
                    </a:r>
                    <a:r>
                      <a:rPr lang="fr-FR" sz="2700" dirty="0" err="1">
                        <a:latin typeface="+mn-lt"/>
                        <a:cs typeface="Arial" charset="0"/>
                      </a:rPr>
                      <a:t>dung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 piles  </a:t>
                    </a:r>
                    <a:r>
                      <a:rPr lang="fr-FR" sz="2700" dirty="0" err="1">
                        <a:latin typeface="+mn-lt"/>
                        <a:cs typeface="Arial" charset="0"/>
                      </a:rPr>
                      <a:t>contained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 intact </a:t>
                    </a:r>
                    <a:r>
                      <a:rPr lang="fr-FR" sz="2700" dirty="0" err="1">
                        <a:latin typeface="+mn-lt"/>
                        <a:cs typeface="Arial" charset="0"/>
                      </a:rPr>
                      <a:t>seeds</a:t>
                    </a:r>
                    <a:endParaRPr lang="fr-FR" sz="2700" dirty="0">
                      <a:latin typeface="+mn-lt"/>
                      <a:cs typeface="Arial" charset="0"/>
                    </a:endParaRPr>
                  </a:p>
                  <a:p>
                    <a:pPr marL="457062" indent="-457062" algn="just">
                      <a:buFont typeface="Arial" pitchFamily="34" charset="0"/>
                      <a:buChar char="•"/>
                      <a:defRPr/>
                    </a:pPr>
                    <a:r>
                      <a:rPr lang="fr-FR" sz="2700" dirty="0" err="1">
                        <a:latin typeface="+mn-lt"/>
                        <a:cs typeface="Arial" charset="0"/>
                      </a:rPr>
                      <a:t>Capacity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 </a:t>
                    </a:r>
                    <a:r>
                      <a:rPr lang="fr-FR" sz="2700" dirty="0" err="1">
                        <a:latin typeface="+mn-lt"/>
                        <a:cs typeface="Arial" charset="0"/>
                      </a:rPr>
                      <a:t>gut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 size of up to 9 cm</a:t>
                    </a:r>
                    <a:r>
                      <a:rPr lang="fr-FR" sz="2700" baseline="30000" dirty="0">
                        <a:latin typeface="+mn-lt"/>
                        <a:cs typeface="Arial" charset="0"/>
                      </a:rPr>
                      <a:t>3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 (</a:t>
                    </a:r>
                    <a:r>
                      <a:rPr lang="fr-FR" sz="2700" i="1" dirty="0" err="1">
                        <a:latin typeface="+mn-lt"/>
                        <a:cs typeface="Arial" charset="0"/>
                      </a:rPr>
                      <a:t>Anonidium</a:t>
                    </a:r>
                    <a:r>
                      <a:rPr lang="fr-FR" sz="2700" i="1" dirty="0">
                        <a:latin typeface="+mn-lt"/>
                        <a:cs typeface="Arial" charset="0"/>
                      </a:rPr>
                      <a:t> </a:t>
                    </a:r>
                    <a:r>
                      <a:rPr lang="fr-FR" sz="2700" i="1" dirty="0" err="1">
                        <a:latin typeface="+mn-lt"/>
                        <a:cs typeface="Arial" charset="0"/>
                      </a:rPr>
                      <a:t>mannii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, </a:t>
                    </a:r>
                    <a:r>
                      <a:rPr lang="fr-FR" sz="2700" dirty="0" err="1">
                        <a:latin typeface="+mn-lt"/>
                        <a:cs typeface="Arial" charset="0"/>
                      </a:rPr>
                      <a:t>Annonaceae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)</a:t>
                    </a:r>
                  </a:p>
                </p:txBody>
              </p:sp>
              <p:sp>
                <p:nvSpPr>
                  <p:cNvPr id="54" name="ZoneTexte 53"/>
                  <p:cNvSpPr txBox="1"/>
                  <p:nvPr/>
                </p:nvSpPr>
                <p:spPr>
                  <a:xfrm>
                    <a:off x="7603835" y="20580765"/>
                    <a:ext cx="8126508" cy="5909311"/>
                  </a:xfrm>
                  <a:prstGeom prst="rect">
                    <a:avLst/>
                  </a:prstGeom>
                  <a:noFill/>
                </p:spPr>
                <p:txBody>
                  <a:bodyPr>
                    <a:spAutoFit/>
                  </a:bodyPr>
                  <a:lstStyle/>
                  <a:p>
                    <a:pPr algn="just">
                      <a:defRPr/>
                    </a:pPr>
                    <a:r>
                      <a:rPr lang="fr-FR" sz="2700" b="1" i="1" dirty="0" err="1" smtClean="0">
                        <a:solidFill>
                          <a:srgbClr val="800000"/>
                        </a:solidFill>
                        <a:latin typeface="+mn-lt"/>
                        <a:cs typeface="Arial" charset="0"/>
                      </a:rPr>
                      <a:t>Seed</a:t>
                    </a:r>
                    <a:r>
                      <a:rPr lang="fr-FR" sz="2700" b="1" i="1" dirty="0" smtClean="0">
                        <a:solidFill>
                          <a:srgbClr val="800000"/>
                        </a:solidFill>
                        <a:latin typeface="+mn-lt"/>
                        <a:cs typeface="Arial" charset="0"/>
                      </a:rPr>
                      <a:t> </a:t>
                    </a:r>
                    <a:r>
                      <a:rPr lang="fr-FR" sz="2700" b="1" i="1" dirty="0" err="1" smtClean="0">
                        <a:solidFill>
                          <a:srgbClr val="800000"/>
                        </a:solidFill>
                        <a:latin typeface="+mn-lt"/>
                        <a:cs typeface="Arial" charset="0"/>
                      </a:rPr>
                      <a:t>deposition</a:t>
                    </a:r>
                    <a:r>
                      <a:rPr lang="fr-FR" sz="2700" b="1" i="1" dirty="0" smtClean="0">
                        <a:solidFill>
                          <a:srgbClr val="800000"/>
                        </a:solidFill>
                        <a:latin typeface="+mn-lt"/>
                        <a:cs typeface="Arial" charset="0"/>
                      </a:rPr>
                      <a:t> sites</a:t>
                    </a:r>
                    <a:r>
                      <a:rPr lang="fr-FR" sz="2700" dirty="0" smtClean="0">
                        <a:latin typeface="+mn-lt"/>
                        <a:cs typeface="Arial" charset="0"/>
                      </a:rPr>
                      <a:t>:</a:t>
                    </a:r>
                  </a:p>
                  <a:p>
                    <a:pPr marL="457062" indent="-457062" algn="just">
                      <a:buFont typeface="Arial" pitchFamily="34" charset="0"/>
                      <a:buChar char="•"/>
                      <a:defRPr/>
                    </a:pPr>
                    <a:r>
                      <a:rPr lang="fr-FR" sz="2700" dirty="0" smtClean="0">
                        <a:latin typeface="+mn-lt"/>
                        <a:cs typeface="Arial" charset="0"/>
                      </a:rPr>
                      <a:t>Bimodal </a:t>
                    </a:r>
                    <a:r>
                      <a:rPr lang="fr-FR" sz="2700" dirty="0" err="1">
                        <a:latin typeface="+mn-lt"/>
                        <a:cs typeface="Arial" charset="0"/>
                      </a:rPr>
                      <a:t>dung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 production rate (Todd </a:t>
                    </a:r>
                    <a:r>
                      <a:rPr lang="fr-FR" sz="2700" i="1" dirty="0">
                        <a:latin typeface="+mn-lt"/>
                        <a:cs typeface="Arial" charset="0"/>
                      </a:rPr>
                      <a:t>et al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., 2008): 50% </a:t>
                    </a:r>
                    <a:r>
                      <a:rPr lang="fr-FR" sz="2700" dirty="0" err="1">
                        <a:latin typeface="+mn-lt"/>
                        <a:cs typeface="Arial" charset="0"/>
                      </a:rPr>
                      <a:t>during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 </a:t>
                    </a:r>
                    <a:r>
                      <a:rPr lang="fr-FR" sz="2700" dirty="0" err="1">
                        <a:latin typeface="+mn-lt"/>
                        <a:cs typeface="Arial" charset="0"/>
                      </a:rPr>
                      <a:t>daily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 </a:t>
                    </a:r>
                    <a:r>
                      <a:rPr lang="fr-FR" sz="2700" dirty="0" err="1">
                        <a:latin typeface="+mn-lt"/>
                        <a:cs typeface="Arial" charset="0"/>
                      </a:rPr>
                      <a:t>displacements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 &amp; 50% </a:t>
                    </a:r>
                    <a:r>
                      <a:rPr lang="fr-FR" sz="2700" dirty="0" err="1">
                        <a:latin typeface="+mn-lt"/>
                        <a:cs typeface="Arial" charset="0"/>
                      </a:rPr>
                      <a:t>at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 </a:t>
                    </a:r>
                    <a:r>
                      <a:rPr lang="fr-FR" sz="2700" dirty="0" err="1">
                        <a:latin typeface="+mn-lt"/>
                        <a:cs typeface="Arial" charset="0"/>
                      </a:rPr>
                      <a:t>nest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 sites</a:t>
                    </a:r>
                  </a:p>
                  <a:p>
                    <a:pPr marL="457062" indent="-457062" algn="just">
                      <a:buFont typeface="Arial" pitchFamily="34" charset="0"/>
                      <a:buChar char="•"/>
                      <a:defRPr/>
                    </a:pPr>
                    <a:r>
                      <a:rPr lang="fr-FR" sz="2700" dirty="0" err="1">
                        <a:latin typeface="+mn-lt"/>
                        <a:cs typeface="Arial" charset="0"/>
                      </a:rPr>
                      <a:t>During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 </a:t>
                    </a:r>
                    <a:r>
                      <a:rPr lang="fr-FR" sz="2700" dirty="0" err="1">
                        <a:latin typeface="+mn-lt"/>
                        <a:cs typeface="Arial" charset="0"/>
                      </a:rPr>
                      <a:t>daily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 </a:t>
                    </a:r>
                    <a:r>
                      <a:rPr lang="fr-FR" sz="2700" dirty="0" err="1">
                        <a:latin typeface="+mn-lt"/>
                        <a:cs typeface="Arial" charset="0"/>
                      </a:rPr>
                      <a:t>displacements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 </a:t>
                    </a:r>
                    <a:r>
                      <a:rPr lang="fr-FR" sz="2700" dirty="0" err="1">
                        <a:latin typeface="+mn-lt"/>
                        <a:cs typeface="Arial" charset="0"/>
                      </a:rPr>
                      <a:t>faeces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 are </a:t>
                    </a:r>
                    <a:r>
                      <a:rPr lang="fr-FR" sz="2700" dirty="0" err="1">
                        <a:latin typeface="+mn-lt"/>
                        <a:cs typeface="Arial" charset="0"/>
                      </a:rPr>
                      <a:t>produced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 </a:t>
                    </a:r>
                    <a:r>
                      <a:rPr lang="fr-FR" sz="2700" dirty="0" err="1">
                        <a:latin typeface="+mn-lt"/>
                        <a:cs typeface="Arial" charset="0"/>
                      </a:rPr>
                      <a:t>mainly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 in </a:t>
                    </a:r>
                    <a:r>
                      <a:rPr lang="fr-FR" sz="2700" dirty="0" err="1">
                        <a:latin typeface="+mn-lt"/>
                        <a:cs typeface="Arial" charset="0"/>
                      </a:rPr>
                      <a:t>closed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 </a:t>
                    </a:r>
                    <a:r>
                      <a:rPr lang="fr-FR" sz="2700" dirty="0" err="1">
                        <a:latin typeface="+mn-lt"/>
                        <a:cs typeface="Arial" charset="0"/>
                      </a:rPr>
                      <a:t>canopy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 </a:t>
                    </a:r>
                    <a:r>
                      <a:rPr lang="fr-FR" sz="2700" dirty="0" err="1">
                        <a:latin typeface="+mn-lt"/>
                        <a:cs typeface="Arial" charset="0"/>
                      </a:rPr>
                      <a:t>secondary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 </a:t>
                    </a:r>
                    <a:r>
                      <a:rPr lang="fr-FR" sz="2700" dirty="0" err="1">
                        <a:latin typeface="+mn-lt"/>
                        <a:cs typeface="Arial" charset="0"/>
                      </a:rPr>
                      <a:t>forest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 (54.4%) and open </a:t>
                    </a:r>
                    <a:r>
                      <a:rPr lang="fr-FR" sz="2700" dirty="0" err="1">
                        <a:latin typeface="+mn-lt"/>
                        <a:cs typeface="Arial" charset="0"/>
                      </a:rPr>
                      <a:t>canopy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 </a:t>
                    </a:r>
                    <a:r>
                      <a:rPr lang="fr-FR" sz="2700" dirty="0" err="1">
                        <a:latin typeface="+mn-lt"/>
                        <a:cs typeface="Arial" charset="0"/>
                      </a:rPr>
                      <a:t>young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 </a:t>
                    </a:r>
                    <a:r>
                      <a:rPr lang="fr-FR" sz="2700" dirty="0" err="1">
                        <a:latin typeface="+mn-lt"/>
                        <a:cs typeface="Arial" charset="0"/>
                      </a:rPr>
                      <a:t>secondary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 </a:t>
                    </a:r>
                    <a:r>
                      <a:rPr lang="fr-FR" sz="2700" dirty="0" err="1">
                        <a:latin typeface="+mn-lt"/>
                        <a:cs typeface="Arial" charset="0"/>
                      </a:rPr>
                      <a:t>forest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 (35.7%)  (</a:t>
                    </a:r>
                    <a:r>
                      <a:rPr lang="fr-FR" sz="2700" dirty="0" err="1">
                        <a:latin typeface="+mn-lt"/>
                        <a:cs typeface="Arial" charset="0"/>
                      </a:rPr>
                      <a:t>Tab.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 2) </a:t>
                    </a:r>
                  </a:p>
                  <a:p>
                    <a:pPr marL="457062" indent="-457062" algn="just">
                      <a:buFont typeface="Arial" pitchFamily="34" charset="0"/>
                      <a:buChar char="•"/>
                      <a:defRPr/>
                    </a:pPr>
                    <a:r>
                      <a:rPr lang="fr-FR" sz="2700" dirty="0" err="1">
                        <a:latin typeface="+mn-lt"/>
                        <a:cs typeface="Arial" charset="0"/>
                      </a:rPr>
                      <a:t>Almost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 all </a:t>
                    </a:r>
                    <a:r>
                      <a:rPr lang="fr-FR" sz="2700" dirty="0" err="1">
                        <a:latin typeface="+mn-lt"/>
                        <a:cs typeface="Arial" charset="0"/>
                      </a:rPr>
                      <a:t>nest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 sites are </a:t>
                    </a:r>
                    <a:r>
                      <a:rPr lang="fr-FR" sz="2700" dirty="0" err="1">
                        <a:latin typeface="+mn-lt"/>
                        <a:cs typeface="Arial" charset="0"/>
                      </a:rPr>
                      <a:t>found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 in light gaps </a:t>
                    </a:r>
                    <a:r>
                      <a:rPr lang="fr-FR" sz="2700" dirty="0" smtClean="0">
                        <a:latin typeface="+mn-lt"/>
                        <a:cs typeface="Arial" charset="0"/>
                      </a:rPr>
                      <a:t>and </a:t>
                    </a:r>
                    <a:r>
                      <a:rPr lang="fr-FR" sz="2700" dirty="0" err="1">
                        <a:latin typeface="+mn-lt"/>
                        <a:cs typeface="Arial" charset="0"/>
                      </a:rPr>
                      <a:t>young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 </a:t>
                    </a:r>
                    <a:r>
                      <a:rPr lang="fr-FR" sz="2700" dirty="0" err="1">
                        <a:latin typeface="+mn-lt"/>
                        <a:cs typeface="Arial" charset="0"/>
                      </a:rPr>
                      <a:t>secondary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 </a:t>
                    </a:r>
                    <a:r>
                      <a:rPr lang="fr-FR" sz="2700" dirty="0" err="1">
                        <a:latin typeface="+mn-lt"/>
                        <a:cs typeface="Arial" charset="0"/>
                      </a:rPr>
                      <a:t>forest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 </a:t>
                    </a:r>
                    <a:r>
                      <a:rPr lang="fr-FR" sz="2700" dirty="0" smtClean="0">
                        <a:latin typeface="+mn-lt"/>
                        <a:cs typeface="Arial" charset="0"/>
                      </a:rPr>
                      <a:t>(50.3 &amp; 39.7% </a:t>
                    </a:r>
                    <a:r>
                      <a:rPr lang="fr-FR" sz="2700" dirty="0" err="1" smtClean="0">
                        <a:latin typeface="+mn-lt"/>
                        <a:cs typeface="Arial" charset="0"/>
                      </a:rPr>
                      <a:t>respectively</a:t>
                    </a:r>
                    <a:r>
                      <a:rPr lang="fr-FR" sz="2700" dirty="0" smtClean="0">
                        <a:latin typeface="+mn-lt"/>
                        <a:cs typeface="Arial" charset="0"/>
                      </a:rPr>
                      <a:t>; </a:t>
                    </a:r>
                    <a:r>
                      <a:rPr lang="fr-FR" sz="2700" dirty="0" err="1" smtClean="0">
                        <a:latin typeface="+mn-lt"/>
                        <a:cs typeface="Arial" charset="0"/>
                      </a:rPr>
                      <a:t>Tab</a:t>
                    </a:r>
                    <a:r>
                      <a:rPr lang="fr-FR" sz="2700" dirty="0" err="1">
                        <a:latin typeface="+mn-lt"/>
                        <a:cs typeface="Arial" charset="0"/>
                      </a:rPr>
                      <a:t>.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 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2)</a:t>
                    </a:r>
                  </a:p>
                  <a:p>
                    <a:pPr marL="457062" indent="-457062" algn="just">
                      <a:buFont typeface="Arial" pitchFamily="34" charset="0"/>
                      <a:buChar char="•"/>
                      <a:defRPr/>
                    </a:pPr>
                    <a:r>
                      <a:rPr lang="en-GB" sz="2700" dirty="0">
                        <a:latin typeface="Calibri"/>
                        <a:cs typeface="Arial" charset="0"/>
                      </a:rPr>
                      <a:t>Canopy openness above individual nests is significantly higher than any other sites (pair-wise comparisons</a:t>
                    </a:r>
                    <a:r>
                      <a:rPr lang="en-GB" sz="2700" dirty="0">
                        <a:latin typeface="Arial" charset="0"/>
                        <a:cs typeface="Arial" charset="0"/>
                      </a:rPr>
                      <a:t>, </a:t>
                    </a:r>
                    <a:r>
                      <a:rPr lang="en-GB" sz="2700" dirty="0">
                        <a:latin typeface="Calibri"/>
                        <a:cs typeface="Arial" charset="0"/>
                      </a:rPr>
                      <a:t>U Mann-Whitney , p &lt; 0.05; Fig. 1).</a:t>
                    </a:r>
                  </a:p>
                  <a:p>
                    <a:pPr algn="just">
                      <a:defRPr/>
                    </a:pPr>
                    <a:endParaRPr lang="fr-FR" sz="2700" dirty="0">
                      <a:latin typeface="+mn-lt"/>
                      <a:cs typeface="Arial" charset="0"/>
                    </a:endParaRPr>
                  </a:p>
                  <a:p>
                    <a:pPr marL="457062" indent="-457062" algn="just">
                      <a:buFont typeface="Wingdings" pitchFamily="2" charset="2"/>
                      <a:buChar char="Ø"/>
                      <a:defRPr/>
                    </a:pPr>
                    <a:r>
                      <a:rPr lang="fr-FR" sz="2700" dirty="0">
                        <a:latin typeface="+mn-lt"/>
                        <a:cs typeface="Arial" charset="0"/>
                      </a:rPr>
                      <a:t>Most of the </a:t>
                    </a:r>
                    <a:r>
                      <a:rPr lang="fr-FR" sz="2700" dirty="0" err="1">
                        <a:latin typeface="+mn-lt"/>
                        <a:cs typeface="Arial" charset="0"/>
                      </a:rPr>
                      <a:t>seeds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  are </a:t>
                    </a:r>
                    <a:r>
                      <a:rPr lang="fr-FR" sz="2700" dirty="0" err="1">
                        <a:latin typeface="+mn-lt"/>
                        <a:cs typeface="Arial" charset="0"/>
                      </a:rPr>
                      <a:t>dispersed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 in sites </a:t>
                    </a:r>
                    <a:r>
                      <a:rPr lang="fr-FR" sz="2700" dirty="0" err="1">
                        <a:latin typeface="+mn-lt"/>
                        <a:cs typeface="Arial" charset="0"/>
                      </a:rPr>
                      <a:t>where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 light </a:t>
                    </a:r>
                    <a:r>
                      <a:rPr lang="fr-FR" sz="2700" dirty="0" err="1">
                        <a:latin typeface="+mn-lt"/>
                        <a:cs typeface="Arial" charset="0"/>
                      </a:rPr>
                      <a:t>is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 not a </a:t>
                    </a:r>
                    <a:r>
                      <a:rPr lang="fr-FR" sz="2700" dirty="0" err="1">
                        <a:latin typeface="+mn-lt"/>
                        <a:cs typeface="Arial" charset="0"/>
                      </a:rPr>
                      <a:t>limiting</a:t>
                    </a:r>
                    <a:r>
                      <a:rPr lang="fr-FR" sz="2700" dirty="0">
                        <a:latin typeface="+mn-lt"/>
                        <a:cs typeface="Arial" charset="0"/>
                      </a:rPr>
                      <a:t> factor</a:t>
                    </a:r>
                    <a:endParaRPr lang="fr-BE" sz="2700" dirty="0">
                      <a:latin typeface="+mn-lt"/>
                      <a:cs typeface="Arial" charset="0"/>
                    </a:endParaRPr>
                  </a:p>
                </p:txBody>
              </p:sp>
              <p:pic>
                <p:nvPicPr>
                  <p:cNvPr id="2060" name="Picture 55"/>
                  <p:cNvPicPr>
                    <a:picLocks noChangeAspect="1" noChangeArrowheads="1"/>
                  </p:cNvPicPr>
                  <p:nvPr/>
                </p:nvPicPr>
                <p:blipFill>
                  <a:blip r:embed="rId11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71419" b="21271"/>
                  <a:stretch>
                    <a:fillRect/>
                  </a:stretch>
                </p:blipFill>
                <p:spPr bwMode="auto">
                  <a:xfrm>
                    <a:off x="914864" y="20464690"/>
                    <a:ext cx="6689262" cy="24861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pic>
            </p:grpSp>
            <p:sp>
              <p:nvSpPr>
                <p:cNvPr id="18" name="Rectangle 17"/>
                <p:cNvSpPr/>
                <p:nvPr/>
              </p:nvSpPr>
              <p:spPr>
                <a:xfrm>
                  <a:off x="52175" y="0"/>
                  <a:ext cx="31878801" cy="4183697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91410" tIns="45707" rIns="91410" bIns="45707" anchor="ctr"/>
                <a:lstStyle/>
                <a:p>
                  <a:pPr algn="ctr">
                    <a:defRPr/>
                  </a:pPr>
                  <a:endParaRPr lang="fr-BE"/>
                </a:p>
              </p:txBody>
            </p:sp>
            <p:cxnSp>
              <p:nvCxnSpPr>
                <p:cNvPr id="24" name="Connecteur droit 23"/>
                <p:cNvCxnSpPr>
                  <a:endCxn id="2065" idx="0"/>
                </p:cNvCxnSpPr>
                <p:nvPr/>
              </p:nvCxnSpPr>
              <p:spPr>
                <a:xfrm flipH="1">
                  <a:off x="15948506" y="5148735"/>
                  <a:ext cx="36120" cy="6372886"/>
                </a:xfrm>
                <a:prstGeom prst="line">
                  <a:avLst/>
                </a:prstGeom>
                <a:ln w="76200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Connecteur droit 10"/>
                <p:cNvCxnSpPr/>
                <p:nvPr/>
              </p:nvCxnSpPr>
              <p:spPr>
                <a:xfrm flipH="1">
                  <a:off x="47561" y="11837092"/>
                  <a:ext cx="14798680" cy="0"/>
                </a:xfrm>
                <a:prstGeom prst="line">
                  <a:avLst/>
                </a:prstGeom>
                <a:ln w="76200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Connecteur droit 48"/>
                <p:cNvCxnSpPr/>
                <p:nvPr/>
              </p:nvCxnSpPr>
              <p:spPr>
                <a:xfrm flipH="1">
                  <a:off x="17050771" y="11837092"/>
                  <a:ext cx="14843459" cy="0"/>
                </a:xfrm>
                <a:prstGeom prst="line">
                  <a:avLst/>
                </a:prstGeom>
                <a:ln w="76200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65" name="Rectangle à coins arrondis 2064"/>
                <p:cNvSpPr/>
                <p:nvPr/>
              </p:nvSpPr>
              <p:spPr>
                <a:xfrm>
                  <a:off x="14846241" y="11521621"/>
                  <a:ext cx="2204530" cy="630942"/>
                </a:xfrm>
                <a:prstGeom prst="roundRect">
                  <a:avLst/>
                </a:prstGeom>
                <a:noFill/>
                <a:ln w="76200"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BE"/>
                </a:p>
              </p:txBody>
            </p:sp>
            <p:cxnSp>
              <p:nvCxnSpPr>
                <p:cNvPr id="33" name="Connecteur droit 32"/>
                <p:cNvCxnSpPr/>
                <p:nvPr/>
              </p:nvCxnSpPr>
              <p:spPr>
                <a:xfrm flipH="1">
                  <a:off x="89068" y="34267405"/>
                  <a:ext cx="14798680" cy="0"/>
                </a:xfrm>
                <a:prstGeom prst="line">
                  <a:avLst/>
                </a:prstGeom>
                <a:ln w="76200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Connecteur droit 34"/>
                <p:cNvCxnSpPr/>
                <p:nvPr/>
              </p:nvCxnSpPr>
              <p:spPr>
                <a:xfrm>
                  <a:off x="17092279" y="34267405"/>
                  <a:ext cx="14843459" cy="0"/>
                </a:xfrm>
                <a:prstGeom prst="line">
                  <a:avLst/>
                </a:prstGeom>
                <a:ln w="76200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7" name="Rectangle à coins arrondis 36"/>
                <p:cNvSpPr/>
                <p:nvPr/>
              </p:nvSpPr>
              <p:spPr>
                <a:xfrm>
                  <a:off x="14887748" y="33951935"/>
                  <a:ext cx="2204531" cy="649926"/>
                </a:xfrm>
                <a:prstGeom prst="roundRect">
                  <a:avLst/>
                </a:prstGeom>
                <a:noFill/>
                <a:ln w="76200"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BE"/>
                </a:p>
              </p:txBody>
            </p:sp>
          </p:grpSp>
          <p:sp>
            <p:nvSpPr>
              <p:cNvPr id="90" name="ZoneTexte 118"/>
              <p:cNvSpPr txBox="1">
                <a:spLocks noChangeArrowheads="1"/>
              </p:cNvSpPr>
              <p:nvPr/>
            </p:nvSpPr>
            <p:spPr bwMode="auto">
              <a:xfrm>
                <a:off x="52175" y="3564559"/>
                <a:ext cx="31864901" cy="2098676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/>
              <a:lstStyle>
                <a:lvl1pPr defTabSz="4170363" eaLnBrk="0" hangingPunct="0">
                  <a:defRPr sz="83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defTabSz="4170363" eaLnBrk="0" hangingPunct="0">
                  <a:defRPr sz="83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defTabSz="4170363" eaLnBrk="0" hangingPunct="0">
                  <a:defRPr sz="83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defTabSz="4170363" eaLnBrk="0" hangingPunct="0">
                  <a:defRPr sz="83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defTabSz="4170363" eaLnBrk="0" hangingPunct="0">
                  <a:defRPr sz="83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defTabSz="41703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83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defTabSz="41703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83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defTabSz="41703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83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defTabSz="41703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83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Aft>
                    <a:spcPts val="1199"/>
                  </a:spcAft>
                </a:pPr>
                <a:r>
                  <a:rPr lang="fr-FR" sz="3100" b="1" dirty="0">
                    <a:solidFill>
                      <a:schemeClr val="bg1"/>
                    </a:solidFill>
                    <a:latin typeface="Constantia" pitchFamily="18" charset="0"/>
                  </a:rPr>
                  <a:t>Charles-Albert Petre </a:t>
                </a:r>
                <a:r>
                  <a:rPr lang="fr-FR" sz="3100" b="1" baseline="30000" dirty="0">
                    <a:solidFill>
                      <a:schemeClr val="bg1"/>
                    </a:solidFill>
                    <a:latin typeface="Constantia" pitchFamily="18" charset="0"/>
                  </a:rPr>
                  <a:t>1,2,3</a:t>
                </a:r>
                <a:r>
                  <a:rPr lang="fr-FR" sz="3100" b="1" dirty="0">
                    <a:solidFill>
                      <a:schemeClr val="bg1"/>
                    </a:solidFill>
                    <a:latin typeface="Constantia" pitchFamily="18" charset="0"/>
                  </a:rPr>
                  <a:t>, Roseline </a:t>
                </a:r>
                <a:r>
                  <a:rPr lang="fr-FR" sz="3100" b="1" dirty="0" err="1">
                    <a:solidFill>
                      <a:schemeClr val="bg1"/>
                    </a:solidFill>
                    <a:latin typeface="Constantia" pitchFamily="18" charset="0"/>
                  </a:rPr>
                  <a:t>Beudels</a:t>
                </a:r>
                <a:r>
                  <a:rPr lang="fr-FR" sz="3100" b="1" dirty="0">
                    <a:solidFill>
                      <a:schemeClr val="bg1"/>
                    </a:solidFill>
                    <a:latin typeface="Constantia" pitchFamily="18" charset="0"/>
                  </a:rPr>
                  <a:t> </a:t>
                </a:r>
                <a:r>
                  <a:rPr lang="fr-FR" sz="3100" b="1" baseline="30000" dirty="0">
                    <a:solidFill>
                      <a:schemeClr val="bg1"/>
                    </a:solidFill>
                    <a:latin typeface="Constantia" pitchFamily="18" charset="0"/>
                  </a:rPr>
                  <a:t>2</a:t>
                </a:r>
                <a:r>
                  <a:rPr lang="fr-FR" sz="3100" b="1" dirty="0">
                    <a:solidFill>
                      <a:schemeClr val="bg1"/>
                    </a:solidFill>
                    <a:latin typeface="Constantia" pitchFamily="18" charset="0"/>
                  </a:rPr>
                  <a:t>, Nikki </a:t>
                </a:r>
                <a:r>
                  <a:rPr lang="fr-FR" sz="3100" b="1" dirty="0" err="1">
                    <a:solidFill>
                      <a:schemeClr val="bg1"/>
                    </a:solidFill>
                    <a:latin typeface="Constantia" pitchFamily="18" charset="0"/>
                  </a:rPr>
                  <a:t>Tagg</a:t>
                </a:r>
                <a:r>
                  <a:rPr lang="fr-FR" sz="3100" b="1" baseline="30000" dirty="0">
                    <a:solidFill>
                      <a:schemeClr val="bg1"/>
                    </a:solidFill>
                    <a:latin typeface="Constantia" pitchFamily="18" charset="0"/>
                  </a:rPr>
                  <a:t> 3</a:t>
                </a:r>
                <a:r>
                  <a:rPr lang="fr-FR" sz="3100" b="1" dirty="0">
                    <a:solidFill>
                      <a:schemeClr val="bg1"/>
                    </a:solidFill>
                    <a:latin typeface="Constantia" pitchFamily="18" charset="0"/>
                  </a:rPr>
                  <a:t>, Jean-Louis Doucet </a:t>
                </a:r>
                <a:r>
                  <a:rPr lang="fr-FR" sz="3100" b="1" baseline="30000" dirty="0">
                    <a:solidFill>
                      <a:schemeClr val="bg1"/>
                    </a:solidFill>
                    <a:latin typeface="Constantia" pitchFamily="18" charset="0"/>
                  </a:rPr>
                  <a:t>1</a:t>
                </a:r>
                <a:endParaRPr lang="fr-FR" sz="3100" b="1" dirty="0">
                  <a:solidFill>
                    <a:schemeClr val="bg1"/>
                  </a:solidFill>
                  <a:latin typeface="Constantia" pitchFamily="18" charset="0"/>
                </a:endParaRPr>
              </a:p>
              <a:p>
                <a:pPr algn="ctr" eaLnBrk="1" hangingPunct="1"/>
                <a:r>
                  <a:rPr lang="fr-FR" sz="2700" i="1" baseline="30000" dirty="0">
                    <a:solidFill>
                      <a:schemeClr val="bg1"/>
                    </a:solidFill>
                    <a:latin typeface="Constantia" pitchFamily="18" charset="0"/>
                  </a:rPr>
                  <a:t>1</a:t>
                </a:r>
                <a:r>
                  <a:rPr lang="fr-FR" sz="2700" i="1" dirty="0">
                    <a:solidFill>
                      <a:schemeClr val="bg1"/>
                    </a:solidFill>
                    <a:latin typeface="Constantia" pitchFamily="18" charset="0"/>
                  </a:rPr>
                  <a:t> </a:t>
                </a:r>
                <a:r>
                  <a:rPr lang="en-US" sz="2700" dirty="0">
                    <a:solidFill>
                      <a:schemeClr val="bg1"/>
                    </a:solidFill>
                    <a:latin typeface="Constantia" pitchFamily="18" charset="0"/>
                  </a:rPr>
                  <a:t>Laboratory of Tropical and Subtropical Forestry, Unit of Forest and Nature Management, </a:t>
                </a:r>
                <a:r>
                  <a:rPr lang="en-US" sz="2700" dirty="0" err="1">
                    <a:solidFill>
                      <a:schemeClr val="bg1"/>
                    </a:solidFill>
                    <a:latin typeface="Constantia" pitchFamily="18" charset="0"/>
                  </a:rPr>
                  <a:t>Gembloux</a:t>
                </a:r>
                <a:r>
                  <a:rPr lang="en-US" sz="2700" dirty="0">
                    <a:solidFill>
                      <a:schemeClr val="bg1"/>
                    </a:solidFill>
                    <a:latin typeface="Constantia" pitchFamily="18" charset="0"/>
                  </a:rPr>
                  <a:t> Agro-Bio Tech, University of Liege, 2 Passage des </a:t>
                </a:r>
                <a:r>
                  <a:rPr lang="en-US" sz="2700" dirty="0" err="1">
                    <a:solidFill>
                      <a:schemeClr val="bg1"/>
                    </a:solidFill>
                    <a:latin typeface="Constantia" pitchFamily="18" charset="0"/>
                  </a:rPr>
                  <a:t>Déportés</a:t>
                </a:r>
                <a:r>
                  <a:rPr lang="en-US" sz="2700" dirty="0">
                    <a:solidFill>
                      <a:schemeClr val="bg1"/>
                    </a:solidFill>
                    <a:latin typeface="Constantia" pitchFamily="18" charset="0"/>
                  </a:rPr>
                  <a:t>, 5030 </a:t>
                </a:r>
                <a:r>
                  <a:rPr lang="en-US" sz="2700" dirty="0" err="1">
                    <a:solidFill>
                      <a:schemeClr val="bg1"/>
                    </a:solidFill>
                    <a:latin typeface="Constantia" pitchFamily="18" charset="0"/>
                  </a:rPr>
                  <a:t>Gembloux</a:t>
                </a:r>
                <a:r>
                  <a:rPr lang="en-US" sz="2700" dirty="0">
                    <a:solidFill>
                      <a:schemeClr val="bg1"/>
                    </a:solidFill>
                    <a:latin typeface="Constantia" pitchFamily="18" charset="0"/>
                  </a:rPr>
                  <a:t>, Belgium</a:t>
                </a:r>
                <a:endParaRPr lang="fr-BE" sz="2700" dirty="0">
                  <a:solidFill>
                    <a:schemeClr val="bg1"/>
                  </a:solidFill>
                  <a:latin typeface="Constantia" pitchFamily="18" charset="0"/>
                </a:endParaRPr>
              </a:p>
              <a:p>
                <a:pPr algn="ctr" eaLnBrk="1" hangingPunct="1"/>
                <a:r>
                  <a:rPr lang="en-US" sz="2700" baseline="30000" dirty="0">
                    <a:solidFill>
                      <a:schemeClr val="bg1"/>
                    </a:solidFill>
                    <a:latin typeface="Constantia" pitchFamily="18" charset="0"/>
                  </a:rPr>
                  <a:t>2 </a:t>
                </a:r>
                <a:r>
                  <a:rPr lang="en-US" sz="2700" dirty="0">
                    <a:solidFill>
                      <a:schemeClr val="bg1"/>
                    </a:solidFill>
                    <a:latin typeface="Constantia" pitchFamily="18" charset="0"/>
                  </a:rPr>
                  <a:t>Royal Belgian Institute of Natural Sciences, Conservation Biology Section, 29 rue </a:t>
                </a:r>
                <a:r>
                  <a:rPr lang="en-US" sz="2700" dirty="0" err="1">
                    <a:solidFill>
                      <a:schemeClr val="bg1"/>
                    </a:solidFill>
                    <a:latin typeface="Constantia" pitchFamily="18" charset="0"/>
                  </a:rPr>
                  <a:t>Vautier</a:t>
                </a:r>
                <a:r>
                  <a:rPr lang="en-US" sz="2700" dirty="0">
                    <a:solidFill>
                      <a:schemeClr val="bg1"/>
                    </a:solidFill>
                    <a:latin typeface="Constantia" pitchFamily="18" charset="0"/>
                  </a:rPr>
                  <a:t>, 1000 Brussels, Belgium</a:t>
                </a:r>
                <a:endParaRPr lang="fr-BE" sz="2700" dirty="0">
                  <a:solidFill>
                    <a:schemeClr val="bg1"/>
                  </a:solidFill>
                  <a:latin typeface="Constantia" pitchFamily="18" charset="0"/>
                </a:endParaRPr>
              </a:p>
              <a:p>
                <a:pPr algn="ctr" eaLnBrk="1" hangingPunct="1"/>
                <a:r>
                  <a:rPr lang="en-US" sz="2700" baseline="30000" dirty="0">
                    <a:solidFill>
                      <a:schemeClr val="bg1"/>
                    </a:solidFill>
                    <a:latin typeface="Constantia" pitchFamily="18" charset="0"/>
                  </a:rPr>
                  <a:t>3 </a:t>
                </a:r>
                <a:r>
                  <a:rPr lang="fr-BE" sz="2700" dirty="0">
                    <a:solidFill>
                      <a:schemeClr val="bg1"/>
                    </a:solidFill>
                    <a:latin typeface="Constantia" pitchFamily="18" charset="0"/>
                  </a:rPr>
                  <a:t>Projet Grands Singes (PGS) of the Center for </a:t>
                </a:r>
                <a:r>
                  <a:rPr lang="fr-BE" sz="2700" dirty="0" err="1">
                    <a:solidFill>
                      <a:schemeClr val="bg1"/>
                    </a:solidFill>
                    <a:latin typeface="Constantia" pitchFamily="18" charset="0"/>
                  </a:rPr>
                  <a:t>Research</a:t>
                </a:r>
                <a:r>
                  <a:rPr lang="fr-BE" sz="2700" dirty="0">
                    <a:solidFill>
                      <a:schemeClr val="bg1"/>
                    </a:solidFill>
                    <a:latin typeface="Constantia" pitchFamily="18" charset="0"/>
                  </a:rPr>
                  <a:t> and Conservation (CRC) of the Royal </a:t>
                </a:r>
                <a:r>
                  <a:rPr lang="fr-BE" sz="2700" dirty="0" err="1">
                    <a:solidFill>
                      <a:schemeClr val="bg1"/>
                    </a:solidFill>
                    <a:latin typeface="Constantia" pitchFamily="18" charset="0"/>
                  </a:rPr>
                  <a:t>Zoological</a:t>
                </a:r>
                <a:r>
                  <a:rPr lang="fr-BE" sz="2700" dirty="0">
                    <a:solidFill>
                      <a:schemeClr val="bg1"/>
                    </a:solidFill>
                    <a:latin typeface="Constantia" pitchFamily="18" charset="0"/>
                  </a:rPr>
                  <a:t> Society of </a:t>
                </a:r>
                <a:r>
                  <a:rPr lang="fr-BE" sz="2700" dirty="0" err="1">
                    <a:solidFill>
                      <a:schemeClr val="bg1"/>
                    </a:solidFill>
                    <a:latin typeface="Constantia" pitchFamily="18" charset="0"/>
                  </a:rPr>
                  <a:t>Antwerp</a:t>
                </a:r>
                <a:r>
                  <a:rPr lang="fr-BE" sz="2700" dirty="0">
                    <a:solidFill>
                      <a:schemeClr val="bg1"/>
                    </a:solidFill>
                    <a:latin typeface="Constantia" pitchFamily="18" charset="0"/>
                  </a:rPr>
                  <a:t> (RZSA), </a:t>
                </a:r>
                <a:r>
                  <a:rPr lang="fr-BE" sz="2700" dirty="0" err="1">
                    <a:solidFill>
                      <a:schemeClr val="bg1"/>
                    </a:solidFill>
                    <a:latin typeface="Constantia" pitchFamily="18" charset="0"/>
                  </a:rPr>
                  <a:t>Koningin</a:t>
                </a:r>
                <a:r>
                  <a:rPr lang="fr-BE" sz="2700" dirty="0">
                    <a:solidFill>
                      <a:schemeClr val="bg1"/>
                    </a:solidFill>
                    <a:latin typeface="Constantia" pitchFamily="18" charset="0"/>
                  </a:rPr>
                  <a:t> </a:t>
                </a:r>
                <a:r>
                  <a:rPr lang="fr-BE" sz="2700" dirty="0" err="1">
                    <a:solidFill>
                      <a:schemeClr val="bg1"/>
                    </a:solidFill>
                    <a:latin typeface="Constantia" pitchFamily="18" charset="0"/>
                  </a:rPr>
                  <a:t>Astridplein</a:t>
                </a:r>
                <a:r>
                  <a:rPr lang="fr-BE" sz="2700" dirty="0">
                    <a:solidFill>
                      <a:schemeClr val="bg1"/>
                    </a:solidFill>
                    <a:latin typeface="Constantia" pitchFamily="18" charset="0"/>
                  </a:rPr>
                  <a:t> 26, 2018 </a:t>
                </a:r>
                <a:r>
                  <a:rPr lang="fr-BE" sz="2700" dirty="0" err="1">
                    <a:solidFill>
                      <a:schemeClr val="bg1"/>
                    </a:solidFill>
                    <a:latin typeface="Constantia" pitchFamily="18" charset="0"/>
                  </a:rPr>
                  <a:t>Antwerp</a:t>
                </a:r>
                <a:r>
                  <a:rPr lang="fr-BE" sz="2700" dirty="0">
                    <a:solidFill>
                      <a:schemeClr val="bg1"/>
                    </a:solidFill>
                    <a:latin typeface="Constantia" pitchFamily="18" charset="0"/>
                  </a:rPr>
                  <a:t>, </a:t>
                </a:r>
                <a:r>
                  <a:rPr lang="fr-BE" sz="2700" dirty="0" err="1">
                    <a:solidFill>
                      <a:schemeClr val="bg1"/>
                    </a:solidFill>
                    <a:latin typeface="Constantia" pitchFamily="18" charset="0"/>
                  </a:rPr>
                  <a:t>Belgium</a:t>
                </a:r>
                <a:endParaRPr lang="en-US" sz="2700" dirty="0">
                  <a:solidFill>
                    <a:schemeClr val="bg1"/>
                  </a:solidFill>
                  <a:latin typeface="Constantia" pitchFamily="18" charset="0"/>
                </a:endParaRPr>
              </a:p>
            </p:txBody>
          </p:sp>
          <p:sp>
            <p:nvSpPr>
              <p:cNvPr id="96" name="ZoneTexte 112"/>
              <p:cNvSpPr txBox="1">
                <a:spLocks noChangeArrowheads="1"/>
              </p:cNvSpPr>
              <p:nvPr/>
            </p:nvSpPr>
            <p:spPr bwMode="auto">
              <a:xfrm>
                <a:off x="27495292" y="26555388"/>
                <a:ext cx="3790904" cy="34163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83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83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83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83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83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defTabSz="4214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83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defTabSz="4214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83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defTabSz="4214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83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defTabSz="4214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83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/>
                <a:r>
                  <a:rPr lang="fr-FR" sz="2700" b="1" dirty="0">
                    <a:solidFill>
                      <a:srgbClr val="000099"/>
                    </a:solidFill>
                    <a:latin typeface="Constantia" pitchFamily="18" charset="0"/>
                  </a:rPr>
                  <a:t>Figure 3</a:t>
                </a:r>
                <a:r>
                  <a:rPr lang="fr-FR" sz="2700" b="1" dirty="0">
                    <a:solidFill>
                      <a:srgbClr val="006699"/>
                    </a:solidFill>
                    <a:latin typeface="Constantia" pitchFamily="18" charset="0"/>
                  </a:rPr>
                  <a:t>.</a:t>
                </a:r>
                <a:r>
                  <a:rPr lang="fr-FR" sz="2700" dirty="0">
                    <a:solidFill>
                      <a:srgbClr val="006699"/>
                    </a:solidFill>
                    <a:latin typeface="Constantia" pitchFamily="18" charset="0"/>
                  </a:rPr>
                  <a:t>  </a:t>
                </a:r>
              </a:p>
              <a:p>
                <a:pPr algn="ctr" eaLnBrk="1" hangingPunct="1"/>
                <a:r>
                  <a:rPr lang="fr-FR" sz="2700" dirty="0">
                    <a:latin typeface="Constantia" pitchFamily="18" charset="0"/>
                  </a:rPr>
                  <a:t>Germination </a:t>
                </a:r>
                <a:r>
                  <a:rPr lang="fr-FR" sz="2700" dirty="0" err="1">
                    <a:latin typeface="Constantia" pitchFamily="18" charset="0"/>
                  </a:rPr>
                  <a:t>success</a:t>
                </a:r>
                <a:r>
                  <a:rPr lang="fr-FR" sz="2700" dirty="0">
                    <a:latin typeface="Constantia" pitchFamily="18" charset="0"/>
                  </a:rPr>
                  <a:t> of </a:t>
                </a:r>
                <a:r>
                  <a:rPr lang="fr-FR" sz="2700" dirty="0" err="1">
                    <a:latin typeface="Constantia" pitchFamily="18" charset="0"/>
                  </a:rPr>
                  <a:t>seeds</a:t>
                </a:r>
                <a:r>
                  <a:rPr lang="fr-FR" sz="2700" dirty="0">
                    <a:latin typeface="Constantia" pitchFamily="18" charset="0"/>
                  </a:rPr>
                  <a:t> </a:t>
                </a:r>
                <a:r>
                  <a:rPr lang="fr-FR" sz="2700" dirty="0" err="1">
                    <a:latin typeface="Constantia" pitchFamily="18" charset="0"/>
                  </a:rPr>
                  <a:t>passed</a:t>
                </a:r>
                <a:r>
                  <a:rPr lang="fr-FR" sz="2700" dirty="0">
                    <a:latin typeface="Constantia" pitchFamily="18" charset="0"/>
                  </a:rPr>
                  <a:t> </a:t>
                </a:r>
                <a:r>
                  <a:rPr lang="fr-FR" sz="2700" dirty="0" err="1">
                    <a:latin typeface="Constantia" pitchFamily="18" charset="0"/>
                  </a:rPr>
                  <a:t>through</a:t>
                </a:r>
                <a:r>
                  <a:rPr lang="fr-FR" sz="2700" dirty="0">
                    <a:latin typeface="Constantia" pitchFamily="18" charset="0"/>
                  </a:rPr>
                  <a:t> the </a:t>
                </a:r>
                <a:r>
                  <a:rPr lang="fr-FR" sz="2700" dirty="0" err="1">
                    <a:latin typeface="Constantia" pitchFamily="18" charset="0"/>
                  </a:rPr>
                  <a:t>gut</a:t>
                </a:r>
                <a:r>
                  <a:rPr lang="fr-FR" sz="2700" dirty="0">
                    <a:latin typeface="Constantia" pitchFamily="18" charset="0"/>
                  </a:rPr>
                  <a:t> </a:t>
                </a:r>
                <a:r>
                  <a:rPr lang="fr-FR" sz="2700" dirty="0" err="1">
                    <a:latin typeface="Constantia" pitchFamily="18" charset="0"/>
                  </a:rPr>
                  <a:t>compared</a:t>
                </a:r>
                <a:r>
                  <a:rPr lang="fr-FR" sz="2700" dirty="0">
                    <a:latin typeface="Constantia" pitchFamily="18" charset="0"/>
                  </a:rPr>
                  <a:t> to control </a:t>
                </a:r>
                <a:r>
                  <a:rPr lang="fr-FR" sz="2700" dirty="0" err="1">
                    <a:latin typeface="Constantia" pitchFamily="18" charset="0"/>
                  </a:rPr>
                  <a:t>seeds</a:t>
                </a:r>
                <a:r>
                  <a:rPr lang="fr-FR" sz="2700" dirty="0">
                    <a:latin typeface="Constantia" pitchFamily="18" charset="0"/>
                  </a:rPr>
                  <a:t> </a:t>
                </a:r>
                <a:r>
                  <a:rPr lang="fr-FR" sz="2700" dirty="0" err="1">
                    <a:latin typeface="Constantia" pitchFamily="18" charset="0"/>
                  </a:rPr>
                  <a:t>removed</a:t>
                </a:r>
                <a:r>
                  <a:rPr lang="fr-FR" sz="2700" dirty="0">
                    <a:latin typeface="Constantia" pitchFamily="18" charset="0"/>
                  </a:rPr>
                  <a:t> </a:t>
                </a:r>
                <a:r>
                  <a:rPr lang="fr-FR" sz="2700" dirty="0" err="1">
                    <a:latin typeface="Constantia" pitchFamily="18" charset="0"/>
                  </a:rPr>
                  <a:t>from</a:t>
                </a:r>
                <a:r>
                  <a:rPr lang="fr-FR" sz="2700" dirty="0">
                    <a:latin typeface="Constantia" pitchFamily="18" charset="0"/>
                  </a:rPr>
                  <a:t> fruit </a:t>
                </a:r>
                <a:r>
                  <a:rPr lang="fr-FR" sz="2700" dirty="0" err="1">
                    <a:latin typeface="Constantia" pitchFamily="18" charset="0"/>
                  </a:rPr>
                  <a:t>pulp</a:t>
                </a:r>
                <a:r>
                  <a:rPr lang="fr-FR" sz="2700" dirty="0">
                    <a:latin typeface="Constantia" pitchFamily="18" charset="0"/>
                  </a:rPr>
                  <a:t>.</a:t>
                </a:r>
              </a:p>
              <a:p>
                <a:pPr algn="ctr" eaLnBrk="1" hangingPunct="1"/>
                <a:r>
                  <a:rPr lang="fr-FR" sz="2700" dirty="0">
                    <a:latin typeface="Constantia" pitchFamily="18" charset="0"/>
                  </a:rPr>
                  <a:t>(* </a:t>
                </a:r>
                <a:r>
                  <a:rPr lang="fr-FR" sz="2700" dirty="0" err="1">
                    <a:latin typeface="Constantia" pitchFamily="18" charset="0"/>
                  </a:rPr>
                  <a:t>significant</a:t>
                </a:r>
                <a:r>
                  <a:rPr lang="fr-FR" sz="2700" dirty="0">
                    <a:latin typeface="Constantia" pitchFamily="18" charset="0"/>
                  </a:rPr>
                  <a:t> </a:t>
                </a:r>
                <a:r>
                  <a:rPr lang="fr-FR" sz="2700" dirty="0" err="1">
                    <a:latin typeface="Constantia" pitchFamily="18" charset="0"/>
                  </a:rPr>
                  <a:t>differences</a:t>
                </a:r>
                <a:r>
                  <a:rPr lang="fr-FR" sz="2700" dirty="0">
                    <a:latin typeface="Constantia" pitchFamily="18" charset="0"/>
                  </a:rPr>
                  <a:t> </a:t>
                </a:r>
                <a:r>
                  <a:rPr lang="fr-FR" sz="2700" dirty="0" err="1">
                    <a:latin typeface="Constantia" pitchFamily="18" charset="0"/>
                  </a:rPr>
                  <a:t>at</a:t>
                </a:r>
                <a:r>
                  <a:rPr lang="fr-FR" sz="2700" dirty="0">
                    <a:latin typeface="Constantia" pitchFamily="18" charset="0"/>
                  </a:rPr>
                  <a:t> 5% </a:t>
                </a:r>
                <a:r>
                  <a:rPr lang="fr-FR" sz="2700" dirty="0" err="1">
                    <a:latin typeface="Constantia" pitchFamily="18" charset="0"/>
                  </a:rPr>
                  <a:t>level</a:t>
                </a:r>
                <a:r>
                  <a:rPr lang="fr-FR" sz="2700" dirty="0">
                    <a:latin typeface="Constantia" pitchFamily="18" charset="0"/>
                  </a:rPr>
                  <a:t>; chi</a:t>
                </a:r>
                <a:r>
                  <a:rPr lang="fr-FR" sz="2700" baseline="30000" dirty="0">
                    <a:latin typeface="Constantia" pitchFamily="18" charset="0"/>
                  </a:rPr>
                  <a:t>2</a:t>
                </a:r>
                <a:r>
                  <a:rPr lang="fr-FR" sz="2700" dirty="0">
                    <a:latin typeface="Constantia" pitchFamily="18" charset="0"/>
                  </a:rPr>
                  <a:t> test).</a:t>
                </a:r>
                <a:endParaRPr lang="fr-BE" sz="2700" dirty="0">
                  <a:latin typeface="Constantia" pitchFamily="18" charset="0"/>
                </a:endParaRPr>
              </a:p>
            </p:txBody>
          </p:sp>
          <p:pic>
            <p:nvPicPr>
              <p:cNvPr id="98" name="Picture 56"/>
              <p:cNvPicPr>
                <a:picLocks noChangeAspect="1" noChangeArrowheads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711232" y="25815031"/>
                <a:ext cx="10799652" cy="48092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99" name="Picture 3"/>
              <p:cNvPicPr>
                <a:picLocks noChangeAspect="1" noChangeArrowheads="1"/>
              </p:cNvPicPr>
              <p:nvPr/>
            </p:nvPicPr>
            <p:blipFill rotWithShape="1"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0129" b="21966"/>
              <a:stretch/>
            </p:blipFill>
            <p:spPr bwMode="auto">
              <a:xfrm>
                <a:off x="16722934" y="30832976"/>
                <a:ext cx="14012063" cy="28609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8434" name="Picture 2"/>
              <p:cNvPicPr>
                <a:picLocks noChangeAspect="1" noChangeArrowheads="1"/>
              </p:cNvPicPr>
              <p:nvPr/>
            </p:nvPicPr>
            <p:blipFill rotWithShape="1"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53626" b="13466"/>
              <a:stretch/>
            </p:blipFill>
            <p:spPr bwMode="auto">
              <a:xfrm>
                <a:off x="762162" y="15013381"/>
                <a:ext cx="10853258" cy="44649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8435" name="Picture 3"/>
              <p:cNvPicPr>
                <a:picLocks noChangeAspect="1" noChangeArrowheads="1"/>
              </p:cNvPicPr>
              <p:nvPr/>
            </p:nvPicPr>
            <p:blipFill rotWithShape="1"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35681" b="15143"/>
              <a:stretch/>
            </p:blipFill>
            <p:spPr bwMode="auto">
              <a:xfrm>
                <a:off x="16804246" y="14869815"/>
                <a:ext cx="15053061" cy="37986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pic>
          <p:nvPicPr>
            <p:cNvPr id="18437" name="Picture 5"/>
            <p:cNvPicPr>
              <a:picLocks noChangeAspect="1" noChangeArrowheads="1"/>
            </p:cNvPicPr>
            <p:nvPr/>
          </p:nvPicPr>
          <p:blipFill rotWithShape="1"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7545" b="10010"/>
            <a:stretch/>
          </p:blipFill>
          <p:spPr bwMode="auto">
            <a:xfrm>
              <a:off x="16804246" y="18731210"/>
              <a:ext cx="14616815" cy="40499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890107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Thème Office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8178</TotalTime>
  <Words>1074</Words>
  <Application>Microsoft Office PowerPoint</Application>
  <PresentationFormat>Personnalisé</PresentationFormat>
  <Paragraphs>67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Arial</vt:lpstr>
      <vt:lpstr>Calibri</vt:lpstr>
      <vt:lpstr>SimSun</vt:lpstr>
      <vt:lpstr>Arial Black</vt:lpstr>
      <vt:lpstr>Times New Roman</vt:lpstr>
      <vt:lpstr>Wingdings</vt:lpstr>
      <vt:lpstr>Constantia</vt:lpstr>
      <vt:lpstr>3_Thème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Barbara Haurez</dc:creator>
  <cp:lastModifiedBy>Chab</cp:lastModifiedBy>
  <cp:revision>315</cp:revision>
  <cp:lastPrinted>2011-11-28T14:06:35Z</cp:lastPrinted>
  <dcterms:created xsi:type="dcterms:W3CDTF">2011-07-31T12:27:54Z</dcterms:created>
  <dcterms:modified xsi:type="dcterms:W3CDTF">2011-11-29T14:01:54Z</dcterms:modified>
</cp:coreProperties>
</file>