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583" r:id="rId3"/>
    <p:sldId id="552" r:id="rId4"/>
    <p:sldId id="608" r:id="rId5"/>
    <p:sldId id="622" r:id="rId6"/>
    <p:sldId id="623" r:id="rId7"/>
    <p:sldId id="624" r:id="rId8"/>
    <p:sldId id="625" r:id="rId9"/>
    <p:sldId id="626" r:id="rId10"/>
    <p:sldId id="627" r:id="rId11"/>
    <p:sldId id="588" r:id="rId12"/>
    <p:sldId id="597" r:id="rId13"/>
    <p:sldId id="598" r:id="rId14"/>
    <p:sldId id="613" r:id="rId15"/>
    <p:sldId id="612" r:id="rId16"/>
    <p:sldId id="611" r:id="rId17"/>
    <p:sldId id="635" r:id="rId18"/>
    <p:sldId id="636" r:id="rId19"/>
    <p:sldId id="601" r:id="rId20"/>
    <p:sldId id="614" r:id="rId21"/>
    <p:sldId id="602" r:id="rId22"/>
    <p:sldId id="605" r:id="rId23"/>
    <p:sldId id="616" r:id="rId24"/>
    <p:sldId id="619" r:id="rId25"/>
    <p:sldId id="615" r:id="rId26"/>
    <p:sldId id="618" r:id="rId27"/>
    <p:sldId id="617" r:id="rId28"/>
    <p:sldId id="572" r:id="rId29"/>
  </p:sldIdLst>
  <p:sldSz cx="9144000" cy="6858000" type="screen4x3"/>
  <p:notesSz cx="6669088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" lastIdx="1" clrIdx="0"/>
  <p:cmAuthor id="1" name="Nicolas Gengler" initials="NG" lastIdx="2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CC00"/>
    <a:srgbClr val="0000FF"/>
    <a:srgbClr val="FF0000"/>
    <a:srgbClr val="0066FF"/>
    <a:srgbClr val="0000CC"/>
    <a:srgbClr val="FFFF99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Style léger 1 - Accentuation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16" autoAdjust="0"/>
  </p:normalViewPr>
  <p:slideViewPr>
    <p:cSldViewPr>
      <p:cViewPr>
        <p:scale>
          <a:sx n="75" d="100"/>
          <a:sy n="75" d="100"/>
        </p:scale>
        <p:origin x="-1140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572" cy="496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947" y="1"/>
            <a:ext cx="2889571" cy="496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CE136B84-CF54-4F80-9A7D-EA3FE857A1EB}" type="datetimeFigureOut">
              <a:rPr lang="fr-BE"/>
              <a:pPr>
                <a:defRPr/>
              </a:pPr>
              <a:t>17/08/2012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618"/>
            <a:ext cx="2889572" cy="49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947" y="9430618"/>
            <a:ext cx="2889571" cy="49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9795E18B-CF63-4961-9D11-052755E4211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572" cy="496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947" y="1"/>
            <a:ext cx="2889571" cy="496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E85A530F-7FB3-4100-B77F-5EBEBDC7EAEB}" type="datetimeFigureOut">
              <a:rPr lang="fr-BE"/>
              <a:pPr>
                <a:defRPr/>
              </a:pPr>
              <a:t>17/08/2012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7066" y="4716107"/>
            <a:ext cx="5334956" cy="446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BE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618"/>
            <a:ext cx="2889572" cy="49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947" y="9430618"/>
            <a:ext cx="2889571" cy="49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4E341285-04C2-4C54-9202-1E52ABC9EF0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022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Table 1.</a:t>
            </a:r>
            <a:r>
              <a:rPr lang="en-US" sz="1200" dirty="0" smtClean="0">
                <a:solidFill>
                  <a:schemeClr val="bg1"/>
                </a:solidFill>
              </a:rPr>
              <a:t> Rank correlations (r) and mean squared errors (MSE) expressed as a percentage of the local MSE between a joint BLUP, a local BLUP and 2 different blending BLUP (averages and SD over 100 replicates).</a:t>
            </a:r>
            <a:endParaRPr lang="fr-BE" sz="1200" dirty="0" smtClean="0">
              <a:solidFill>
                <a:schemeClr val="bg1"/>
              </a:solidFill>
            </a:endParaRP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Table 2.</a:t>
            </a:r>
            <a:r>
              <a:rPr lang="en-US" sz="1200" dirty="0" smtClean="0">
                <a:solidFill>
                  <a:schemeClr val="bg1"/>
                </a:solidFill>
              </a:rPr>
              <a:t> Rank correlations (r) and mean squared errors (MSE) expressed as a percentage of the local MSE between a joint BLUP, a external BLUP, a local BLUP and 2 different blending BLUP (averages and SD over 100 replicates).</a:t>
            </a:r>
            <a:endParaRPr lang="fr-BE" sz="1200" dirty="0" smtClean="0">
              <a:solidFill>
                <a:schemeClr val="bg1"/>
              </a:solidFill>
            </a:endParaRP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55600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Bayesian Mixed Model Equations</a:t>
            </a:r>
          </a:p>
          <a:p>
            <a:pPr marL="755650" lvl="1" indent="-355600" eaLnBrk="1" hangingPunct="1">
              <a:buNone/>
              <a:tabLst>
                <a:tab pos="804863" algn="l"/>
              </a:tabLst>
              <a:defRPr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Rankings of external and local animals most similar to those of a joint BLUP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Importance of double-counting of contributions due to relationships among animals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endParaRPr lang="en-US" dirty="0" smtClean="0"/>
          </a:p>
          <a:p>
            <a:pPr marL="355600" indent="-355600" eaLnBrk="1" hangingPunct="1">
              <a:buFont typeface="Wingdings"/>
              <a:buChar char="è"/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 Bayesian procedure 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Reliable integration/blending of multiple sources of external information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Simple modifications of current programs</a:t>
            </a: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Most reliable estimation if breeding values estimated from all available sources!</a:t>
            </a:r>
          </a:p>
          <a:p>
            <a:r>
              <a:rPr lang="en-US" dirty="0" smtClean="0"/>
              <a:t>In most current situations</a:t>
            </a:r>
          </a:p>
          <a:p>
            <a:pPr lvl="1"/>
            <a:r>
              <a:rPr lang="en-US" dirty="0" smtClean="0"/>
              <a:t>Multiple sources (e.g., dairy breeds)</a:t>
            </a:r>
          </a:p>
          <a:p>
            <a:pPr lvl="2"/>
            <a:r>
              <a:rPr lang="en-US" dirty="0" smtClean="0"/>
              <a:t>Traditional genetic evaluations based on local data</a:t>
            </a:r>
          </a:p>
          <a:p>
            <a:pPr lvl="2"/>
            <a:r>
              <a:rPr lang="en-US" dirty="0" smtClean="0"/>
              <a:t>Followed by an international second step (</a:t>
            </a:r>
            <a:r>
              <a:rPr lang="en-US" dirty="0" err="1" smtClean="0"/>
              <a:t>Interbull</a:t>
            </a:r>
            <a:r>
              <a:rPr lang="en-US" dirty="0" smtClean="0"/>
              <a:t>)</a:t>
            </a:r>
          </a:p>
          <a:p>
            <a:pPr lvl="1">
              <a:buFontTx/>
              <a:buNone/>
            </a:pPr>
            <a:r>
              <a:rPr lang="en-US" dirty="0" smtClean="0">
                <a:sym typeface="Wingdings" pitchFamily="2" charset="2"/>
              </a:rPr>
              <a:t> Animals with few (or no) local data: low accuracy</a:t>
            </a:r>
            <a:endParaRPr lang="en-US" dirty="0" smtClean="0"/>
          </a:p>
          <a:p>
            <a:pPr lvl="1"/>
            <a:r>
              <a:rPr lang="en-US" dirty="0" smtClean="0"/>
              <a:t>With development of genomic selection</a:t>
            </a:r>
          </a:p>
          <a:p>
            <a:pPr lvl="2"/>
            <a:r>
              <a:rPr lang="en-US" dirty="0" smtClean="0"/>
              <a:t>New genomic information sources </a:t>
            </a:r>
            <a:endParaRPr lang="en-US" dirty="0" smtClean="0">
              <a:sym typeface="Wingdings" pitchFamily="2" charset="2"/>
            </a:endParaRPr>
          </a:p>
          <a:p>
            <a:pPr lvl="3">
              <a:buFontTx/>
              <a:buNone/>
            </a:pP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FontTx/>
              <a:buNone/>
            </a:pP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/>
              <a:t>Need to develop strategies for integration / blending of those multiple external evaluations</a:t>
            </a:r>
            <a:endParaRPr lang="fr-BE" dirty="0" smtClean="0"/>
          </a:p>
          <a:p>
            <a:pPr>
              <a:lnSpc>
                <a:spcPct val="90000"/>
              </a:lnSpc>
            </a:pPr>
            <a:endParaRPr lang="fr-BE" sz="3200" dirty="0" smtClean="0">
              <a:solidFill>
                <a:schemeClr val="tx1"/>
              </a:solidFill>
            </a:endParaRP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355600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Bayesian Mixed Model Equations</a:t>
            </a:r>
          </a:p>
          <a:p>
            <a:pPr marL="755650" lvl="1" indent="-355600" eaLnBrk="1" hangingPunct="1">
              <a:buNone/>
              <a:tabLst>
                <a:tab pos="804863" algn="l"/>
              </a:tabLst>
              <a:defRPr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Rankings of external and local animals most similar to those of a joint BLUP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Importance of double-counting of contributions due to relationships among animals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endParaRPr lang="en-US" dirty="0" smtClean="0"/>
          </a:p>
          <a:p>
            <a:pPr marL="355600" indent="-355600" eaLnBrk="1" hangingPunct="1">
              <a:buFont typeface="Wingdings"/>
              <a:buChar char="è"/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 Bayesian procedure 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Reliable integration/blending of multiple sources of external information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Simple modifications of current programs</a:t>
            </a: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In most situations</a:t>
            </a:r>
          </a:p>
          <a:p>
            <a:pPr marL="869950" lvl="1" indent="-412750"/>
            <a:r>
              <a:rPr lang="en-US" dirty="0" smtClean="0"/>
              <a:t>EBV and REL from other genetic evaluations</a:t>
            </a:r>
          </a:p>
          <a:p>
            <a:pPr marL="1727200" lvl="3" indent="-412750"/>
            <a:endParaRPr lang="en-US" dirty="0" smtClean="0">
              <a:sym typeface="Wingdings" pitchFamily="2" charset="2"/>
            </a:endParaRPr>
          </a:p>
          <a:p>
            <a:pPr marL="869950" lvl="1" indent="-412750"/>
            <a:r>
              <a:rPr lang="en-US" dirty="0" smtClean="0">
                <a:sym typeface="Wingdings" pitchFamily="2" charset="2"/>
              </a:rPr>
              <a:t>Based on information not taken into account by a</a:t>
            </a:r>
            <a:r>
              <a:rPr lang="en-US" dirty="0" smtClean="0"/>
              <a:t> local BLUP</a:t>
            </a:r>
          </a:p>
          <a:p>
            <a:pPr marL="1212850" lvl="2"/>
            <a:r>
              <a:rPr lang="en-US" dirty="0" smtClean="0"/>
              <a:t>No double-counting between local and external evaluations</a:t>
            </a:r>
          </a:p>
          <a:p>
            <a:pPr marL="1727200" lvl="3" indent="-412750"/>
            <a:endParaRPr lang="en-US" dirty="0" smtClean="0"/>
          </a:p>
          <a:p>
            <a:pPr marL="869950" lvl="1" indent="-412750"/>
            <a:r>
              <a:rPr lang="en-US" dirty="0" smtClean="0"/>
              <a:t>Only available for some animals</a:t>
            </a:r>
          </a:p>
          <a:p>
            <a:pPr marL="1212850" lvl="2"/>
            <a:r>
              <a:rPr lang="en-US" dirty="0" smtClean="0"/>
              <a:t>Having, or not, phenotypic  information in the local BLUP</a:t>
            </a:r>
          </a:p>
          <a:p>
            <a:pPr marL="1212850" lvl="2"/>
            <a:r>
              <a:rPr lang="en-US" dirty="0" smtClean="0"/>
              <a:t>Present in the pedigree of the local BLUP</a:t>
            </a:r>
          </a:p>
          <a:p>
            <a:pPr marL="1212850" lvl="2"/>
            <a:endParaRPr lang="en-US" dirty="0" smtClean="0"/>
          </a:p>
          <a:p>
            <a:pPr marL="412750"/>
            <a:r>
              <a:rPr lang="en-US" dirty="0" smtClean="0"/>
              <a:t>Special case: MACE-EBV</a:t>
            </a:r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  <p:sp>
        <p:nvSpPr>
          <p:cNvPr id="204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8D4DE6F-F9B0-49C0-A435-2CFC6F3477ED}" type="slidenum">
              <a:rPr lang="fr-BE" smtClean="0"/>
              <a:pPr/>
              <a:t>4</a:t>
            </a:fld>
            <a:endParaRPr lang="fr-B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External information</a:t>
            </a:r>
          </a:p>
          <a:p>
            <a:pPr marL="869950" lvl="1" indent="-412750"/>
            <a:r>
              <a:rPr lang="en-US" dirty="0" smtClean="0"/>
              <a:t>EBV and REL from another genetic evaluation</a:t>
            </a:r>
            <a:br>
              <a:rPr lang="en-US" dirty="0" smtClean="0"/>
            </a:br>
            <a:r>
              <a:rPr lang="en-US" dirty="0" smtClean="0"/>
              <a:t>(e.g. foreign country, other breed)</a:t>
            </a:r>
          </a:p>
          <a:p>
            <a:pPr marL="1727200" lvl="3" indent="-412750"/>
            <a:endParaRPr lang="en-US" dirty="0" smtClean="0">
              <a:sym typeface="Wingdings" pitchFamily="2" charset="2"/>
            </a:endParaRPr>
          </a:p>
          <a:p>
            <a:pPr marL="869950" lvl="1" indent="-412750"/>
            <a:r>
              <a:rPr lang="en-US" dirty="0" smtClean="0">
                <a:sym typeface="Wingdings" pitchFamily="2" charset="2"/>
              </a:rPr>
              <a:t>Information not taken into account in a</a:t>
            </a:r>
            <a:r>
              <a:rPr lang="en-US" dirty="0" smtClean="0"/>
              <a:t> local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marL="1212850" lvl="2"/>
            <a:r>
              <a:rPr lang="en-US" dirty="0" smtClean="0">
                <a:sym typeface="Wingdings" pitchFamily="2" charset="2"/>
              </a:rPr>
              <a:t>Not  from an external genomic evaluation </a:t>
            </a:r>
          </a:p>
          <a:p>
            <a:pPr marL="1212850" lvl="2">
              <a:buNone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No double-counting between local and external evaluations</a:t>
            </a:r>
          </a:p>
          <a:p>
            <a:pPr marL="1727200" lvl="3" indent="-412750"/>
            <a:endParaRPr lang="en-US" dirty="0" smtClean="0"/>
          </a:p>
          <a:p>
            <a:pPr marL="869950" lvl="1" indent="-412750"/>
            <a:r>
              <a:rPr lang="en-US" dirty="0" smtClean="0"/>
              <a:t>Only available for some animals</a:t>
            </a:r>
          </a:p>
          <a:p>
            <a:pPr marL="1212850" lvl="2"/>
            <a:r>
              <a:rPr lang="en-US" dirty="0" smtClean="0"/>
              <a:t>Having, or not, phenotypic or genomic information in the local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marL="1212850" lvl="2"/>
            <a:r>
              <a:rPr lang="en-US" dirty="0" smtClean="0"/>
              <a:t>Present in the pedigree of the local </a:t>
            </a:r>
            <a:r>
              <a:rPr lang="en-US" dirty="0" err="1" smtClean="0"/>
              <a:t>ssGBLUP</a:t>
            </a:r>
            <a:endParaRPr lang="en-US" dirty="0" smtClean="0"/>
          </a:p>
          <a:p>
            <a:endParaRPr lang="fr-B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6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95378-6545-4474-AD2A-3750A84C915A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49D76-0013-4026-AE0F-2BB287A546CF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1A73D-398B-4802-8C2A-92F2D07B6FC6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aseline="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solidFill>
                  <a:schemeClr val="bg1"/>
                </a:solidFill>
              </a:defRPr>
            </a:lvl1pPr>
            <a:lvl2pPr>
              <a:defRPr sz="2400" baseline="0">
                <a:solidFill>
                  <a:schemeClr val="bg1"/>
                </a:solidFill>
              </a:defRPr>
            </a:lvl2pPr>
            <a:lvl3pPr>
              <a:defRPr sz="2000" baseline="0">
                <a:solidFill>
                  <a:schemeClr val="bg1"/>
                </a:solidFill>
              </a:defRPr>
            </a:lvl3pPr>
            <a:lvl4pPr>
              <a:defRPr sz="1800" baseline="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B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CEE91-D8E3-46B9-849A-50D7BA3D6D74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78C6-3817-4275-9E3F-1435FCEFE8D2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D763F-22E1-49ED-98E3-5946288E68D8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66857-08F9-4FD2-AD59-5DDCF08DE218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D7C6C-ADD1-4143-A7A8-5C4F6AA73BDC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8C0E3-E28F-4C9E-8DD5-2D8B2EE11FCD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BDBE7-5EBA-47FF-9AC4-5333B5F675FB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67F20-26A2-4714-8BB8-E2BD54607096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38558098-D654-4FF6-8111-A171536769DC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8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3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39750" y="2565400"/>
            <a:ext cx="8062913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b="1" kern="0" dirty="0">
                <a:solidFill>
                  <a:srgbClr val="FDEADB"/>
                </a:solidFill>
                <a:latin typeface="Arial Narrow" charset="0"/>
                <a:ea typeface="ＭＳ Ｐゴシック" charset="0"/>
                <a:cs typeface="Arial Narrow" charset="0"/>
              </a:rPr>
              <a:t>Extension of Bayesian procedures to integrate and to blend multiple external information </a:t>
            </a:r>
          </a:p>
          <a:p>
            <a:pPr algn="ctr">
              <a:defRPr/>
            </a:pPr>
            <a:r>
              <a:rPr lang="en-US" sz="3200" b="1" kern="0" dirty="0">
                <a:solidFill>
                  <a:srgbClr val="FDEADB"/>
                </a:solidFill>
                <a:latin typeface="Arial Narrow" charset="0"/>
                <a:ea typeface="ＭＳ Ｐゴシック" charset="0"/>
                <a:cs typeface="Arial Narrow" charset="0"/>
              </a:rPr>
              <a:t>into genetic evaluations</a:t>
            </a:r>
            <a:endParaRPr lang="fr-FR" sz="3600" b="1" kern="0" dirty="0">
              <a:solidFill>
                <a:schemeClr val="tx2"/>
              </a:solidFill>
              <a:latin typeface="Arial Narrow" charset="0"/>
              <a:ea typeface="ＭＳ Ｐゴシック" charset="0"/>
              <a:cs typeface="Arial Narrow" charset="0"/>
            </a:endParaRPr>
          </a:p>
        </p:txBody>
      </p:sp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2667000" y="4289425"/>
            <a:ext cx="69453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fr-FR" sz="2400" b="1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J. Vandenplas</a:t>
            </a:r>
            <a:r>
              <a:rPr lang="fr-FR" sz="2400" b="1" baseline="300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1,2</a:t>
            </a:r>
            <a:r>
              <a:rPr lang="fr-FR" sz="2400" b="1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, N. Gengler</a:t>
            </a:r>
            <a:r>
              <a:rPr lang="fr-FR" sz="2400" b="1" baseline="300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1</a:t>
            </a:r>
            <a:endParaRPr lang="fr-FR" sz="2400" b="1">
              <a:solidFill>
                <a:srgbClr val="93CDDD"/>
              </a:solidFill>
              <a:latin typeface="Arial Narrow" pitchFamily="34" charset="0"/>
              <a:ea typeface="ＭＳ Ｐゴシック" pitchFamily="34" charset="-128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1600" baseline="300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1</a:t>
            </a:r>
            <a:r>
              <a:rPr lang="fr-FR" sz="16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University of Liège, Gembloux Agro-Bio Tech, Belgium</a:t>
            </a:r>
          </a:p>
          <a:p>
            <a:pPr marL="342900" indent="-342900">
              <a:spcBef>
                <a:spcPct val="20000"/>
              </a:spcBef>
            </a:pPr>
            <a:r>
              <a:rPr lang="fr-FR" sz="1600" baseline="300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2</a:t>
            </a:r>
            <a:r>
              <a:rPr lang="fr-FR" sz="160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National Fund for Scientific Research, Brussels, Belgium</a:t>
            </a:r>
            <a:endParaRPr lang="fr-FR" sz="2400">
              <a:solidFill>
                <a:srgbClr val="93CDDD"/>
              </a:solidFill>
              <a:latin typeface="Arial Narrow" pitchFamily="34" charset="0"/>
              <a:ea typeface="ＭＳ Ｐゴシック" pitchFamily="34" charset="-128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381375" y="1371600"/>
            <a:ext cx="501491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spcBef>
                <a:spcPct val="20000"/>
              </a:spcBef>
            </a:pPr>
            <a:r>
              <a:rPr lang="fr-FR" sz="2400" b="1" dirty="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2012 ADSA-ASAS Joint </a:t>
            </a:r>
            <a:r>
              <a:rPr lang="fr-FR" sz="2400" b="1" dirty="0" err="1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Annual</a:t>
            </a:r>
            <a:r>
              <a:rPr lang="fr-FR" sz="2400" b="1" dirty="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 Meeting</a:t>
            </a:r>
          </a:p>
          <a:p>
            <a:pPr algn="r" eaLnBrk="0" hangingPunct="0">
              <a:spcBef>
                <a:spcPct val="20000"/>
              </a:spcBef>
            </a:pPr>
            <a:r>
              <a:rPr lang="fr-FR" sz="2400" b="1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Phoenix, AZ, July </a:t>
            </a:r>
            <a:r>
              <a:rPr lang="fr-FR" sz="2400" b="1" smtClean="0">
                <a:solidFill>
                  <a:srgbClr val="93CDDD"/>
                </a:solidFill>
                <a:latin typeface="Arial Narrow" pitchFamily="34" charset="0"/>
                <a:ea typeface="ＭＳ Ｐゴシック" pitchFamily="34" charset="-128"/>
              </a:rPr>
              <a:t>15-19</a:t>
            </a:r>
            <a:endParaRPr lang="fr-FR" sz="2400">
              <a:solidFill>
                <a:srgbClr val="93CDDD"/>
              </a:solidFill>
              <a:latin typeface="Myriad Pro"/>
              <a:ea typeface="ＭＳ Ｐゴシック" pitchFamily="34" charset="-128"/>
            </a:endParaRPr>
          </a:p>
        </p:txBody>
      </p:sp>
      <p:sp>
        <p:nvSpPr>
          <p:cNvPr id="15365" name="Line 8"/>
          <p:cNvSpPr>
            <a:spLocks noChangeShapeType="1"/>
          </p:cNvSpPr>
          <p:nvPr/>
        </p:nvSpPr>
        <p:spPr bwMode="auto">
          <a:xfrm flipH="1">
            <a:off x="3276600" y="1219200"/>
            <a:ext cx="5105400" cy="0"/>
          </a:xfrm>
          <a:prstGeom prst="line">
            <a:avLst/>
          </a:prstGeom>
          <a:noFill/>
          <a:ln w="9525">
            <a:solidFill>
              <a:srgbClr val="FDEADB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366" name="Line 10"/>
          <p:cNvSpPr>
            <a:spLocks noChangeShapeType="1"/>
          </p:cNvSpPr>
          <p:nvPr/>
        </p:nvSpPr>
        <p:spPr bwMode="auto">
          <a:xfrm flipH="1">
            <a:off x="541338" y="2492375"/>
            <a:ext cx="7915275" cy="0"/>
          </a:xfrm>
          <a:prstGeom prst="line">
            <a:avLst/>
          </a:prstGeom>
          <a:noFill/>
          <a:ln w="38100">
            <a:solidFill>
              <a:srgbClr val="FDEADB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367" name="Line 10"/>
          <p:cNvSpPr>
            <a:spLocks noChangeShapeType="1"/>
          </p:cNvSpPr>
          <p:nvPr/>
        </p:nvSpPr>
        <p:spPr bwMode="auto">
          <a:xfrm flipH="1">
            <a:off x="539750" y="4149725"/>
            <a:ext cx="7915275" cy="0"/>
          </a:xfrm>
          <a:prstGeom prst="line">
            <a:avLst/>
          </a:prstGeom>
          <a:noFill/>
          <a:ln w="38100">
            <a:solidFill>
              <a:srgbClr val="FDEADB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</a:t>
            </a:r>
          </a:p>
        </p:txBody>
      </p:sp>
      <p:sp>
        <p:nvSpPr>
          <p:cNvPr id="129046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marL="355600" indent="-355600">
              <a:defRPr/>
            </a:pPr>
            <a:r>
              <a:rPr lang="en-US" dirty="0" smtClean="0"/>
              <a:t>Blending of </a:t>
            </a:r>
            <a:r>
              <a:rPr lang="en-US" i="1" dirty="0" smtClean="0"/>
              <a:t>n</a:t>
            </a:r>
            <a:r>
              <a:rPr lang="en-US" dirty="0" smtClean="0"/>
              <a:t> external information</a:t>
            </a:r>
          </a:p>
          <a:p>
            <a:pPr marL="914400" lvl="1" indent="-514350">
              <a:defRPr/>
            </a:pPr>
            <a:r>
              <a:rPr lang="en-US" dirty="0" smtClean="0"/>
              <a:t>Assumption: no local records in </a:t>
            </a:r>
          </a:p>
          <a:p>
            <a:pPr marL="914400" lvl="1" indent="-514350">
              <a:defRPr/>
            </a:pPr>
            <a:endParaRPr lang="en-US" dirty="0" smtClean="0">
              <a:solidFill>
                <a:srgbClr val="FFC000"/>
              </a:solidFill>
            </a:endParaRPr>
          </a:p>
          <a:p>
            <a:pPr marL="1314450" lvl="2" indent="-514350">
              <a:defRPr/>
            </a:pPr>
            <a:endParaRPr lang="en-US" dirty="0" smtClean="0"/>
          </a:p>
          <a:p>
            <a:pPr marL="514350" indent="-514350"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  <a:p>
            <a:pPr marL="514350" indent="-514350"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1740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8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74082" name="Object 10"/>
          <p:cNvGraphicFramePr>
            <a:graphicFrameLocks noChangeAspect="1"/>
          </p:cNvGraphicFramePr>
          <p:nvPr/>
        </p:nvGraphicFramePr>
        <p:xfrm>
          <a:off x="1955800" y="2924175"/>
          <a:ext cx="4516438" cy="1009650"/>
        </p:xfrm>
        <a:graphic>
          <a:graphicData uri="http://schemas.openxmlformats.org/presentationml/2006/ole">
            <p:oleObj spid="_x0000_s278530" name="Équation" r:id="rId4" imgW="2044440" imgH="457200" progId="Equation.3">
              <p:embed/>
            </p:oleObj>
          </a:graphicData>
        </a:graphic>
      </p:graphicFrame>
      <p:sp>
        <p:nvSpPr>
          <p:cNvPr id="17409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40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74084" name="Object 4"/>
          <p:cNvGraphicFramePr>
            <a:graphicFrameLocks noChangeAspect="1"/>
          </p:cNvGraphicFramePr>
          <p:nvPr/>
        </p:nvGraphicFramePr>
        <p:xfrm>
          <a:off x="5768255" y="2133600"/>
          <a:ext cx="315913" cy="358775"/>
        </p:xfrm>
        <a:graphic>
          <a:graphicData uri="http://schemas.openxmlformats.org/presentationml/2006/ole">
            <p:oleObj spid="_x0000_s278531" name="Équation" r:id="rId5" imgW="1904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Methods</a:t>
            </a:r>
          </a:p>
        </p:txBody>
      </p:sp>
      <p:sp>
        <p:nvSpPr>
          <p:cNvPr id="16589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lvl="2" indent="-355600" eaLnBrk="1" hangingPunct="1"/>
            <a:r>
              <a:rPr lang="en-US" sz="2800" dirty="0" smtClean="0"/>
              <a:t>Issue: double-counting of information among external animals</a:t>
            </a:r>
          </a:p>
          <a:p>
            <a:pPr marL="812800" lvl="3" indent="-355600" eaLnBrk="1" hangingPunct="1">
              <a:buNone/>
            </a:pPr>
            <a:r>
              <a:rPr lang="en-US" sz="2200" dirty="0" smtClean="0"/>
              <a:t> </a:t>
            </a:r>
          </a:p>
          <a:p>
            <a:pPr marL="812800" lvl="3" indent="-355600" eaLnBrk="1" hangingPunct="1">
              <a:buFont typeface="Wingdings" pitchFamily="2" charset="2"/>
              <a:buChar char="è"/>
            </a:pPr>
            <a:r>
              <a:rPr lang="en-US" sz="2200" dirty="0" smtClean="0"/>
              <a:t>Estimation of contributions due to relationships and due to own records</a:t>
            </a:r>
          </a:p>
          <a:p>
            <a:pPr marL="812800" lvl="3" indent="-355600" eaLnBrk="1" hangingPunct="1">
              <a:buFont typeface="Wingdings" pitchFamily="2" charset="2"/>
              <a:buChar char="è"/>
            </a:pPr>
            <a:endParaRPr lang="en-US" sz="2200" dirty="0" smtClean="0"/>
          </a:p>
          <a:p>
            <a:pPr marL="812800" lvl="3" indent="-355600" eaLnBrk="1" hangingPunct="1">
              <a:buFont typeface="Wingdings" pitchFamily="2" charset="2"/>
              <a:buChar char="è"/>
            </a:pPr>
            <a:r>
              <a:rPr lang="en-US" sz="2200" dirty="0" smtClean="0">
                <a:sym typeface="Wingdings" pitchFamily="2" charset="2"/>
              </a:rPr>
              <a:t> All       only depend on contributions due to own records</a:t>
            </a:r>
            <a:endParaRPr lang="en-US" sz="2200" dirty="0" smtClean="0"/>
          </a:p>
        </p:txBody>
      </p:sp>
      <p:sp>
        <p:nvSpPr>
          <p:cNvPr id="1658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89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659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65890" name="Object 7"/>
          <p:cNvGraphicFramePr>
            <a:graphicFrameLocks noChangeAspect="1"/>
          </p:cNvGraphicFramePr>
          <p:nvPr/>
        </p:nvGraphicFramePr>
        <p:xfrm>
          <a:off x="1763688" y="4005064"/>
          <a:ext cx="501383" cy="504056"/>
        </p:xfrm>
        <a:graphic>
          <a:graphicData uri="http://schemas.openxmlformats.org/presentationml/2006/ole">
            <p:oleObj spid="_x0000_s165890" name="Équation" r:id="rId4" imgW="2538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Simulation: blending</a:t>
            </a:r>
          </a:p>
        </p:txBody>
      </p:sp>
      <p:sp>
        <p:nvSpPr>
          <p:cNvPr id="13926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>
              <a:defRPr/>
            </a:pPr>
            <a:r>
              <a:rPr lang="en-US" dirty="0" smtClean="0"/>
              <a:t>100 replicates </a:t>
            </a:r>
          </a:p>
          <a:p>
            <a:pPr marL="355600" indent="-355600">
              <a:defRPr/>
            </a:pPr>
            <a:r>
              <a:rPr lang="en-US" dirty="0" smtClean="0"/>
              <a:t>2 populations</a:t>
            </a:r>
          </a:p>
          <a:p>
            <a:pPr marL="755650" lvl="1" indent="-355600">
              <a:defRPr/>
            </a:pPr>
            <a:r>
              <a:rPr lang="en-US" dirty="0" smtClean="0"/>
              <a:t>±1000 animals/population</a:t>
            </a:r>
          </a:p>
          <a:p>
            <a:pPr marL="755650" lvl="1" indent="-355600">
              <a:defRPr/>
            </a:pPr>
            <a:r>
              <a:rPr lang="en-US" dirty="0" smtClean="0"/>
              <a:t>5 generations</a:t>
            </a:r>
          </a:p>
          <a:p>
            <a:pPr marL="755650" lvl="1" indent="-355600">
              <a:defRPr/>
            </a:pPr>
            <a:r>
              <a:rPr lang="en-US" dirty="0" smtClean="0"/>
              <a:t>Random </a:t>
            </a:r>
            <a:r>
              <a:rPr lang="en-US" dirty="0" err="1" smtClean="0"/>
              <a:t>matings</a:t>
            </a:r>
            <a:r>
              <a:rPr lang="en-US" dirty="0" smtClean="0"/>
              <a:t> / </a:t>
            </a:r>
            <a:r>
              <a:rPr lang="en-US" dirty="0" err="1" smtClean="0"/>
              <a:t>cullings</a:t>
            </a:r>
            <a:endParaRPr lang="en-US" dirty="0" smtClean="0"/>
          </a:p>
          <a:p>
            <a:pPr marL="755650" lvl="1" indent="-355600">
              <a:defRPr/>
            </a:pPr>
            <a:r>
              <a:rPr lang="en-US" dirty="0" smtClean="0"/>
              <a:t>Observations </a:t>
            </a:r>
            <a:r>
              <a:rPr lang="en-US" sz="1800" dirty="0" smtClean="0"/>
              <a:t>(Van </a:t>
            </a:r>
            <a:r>
              <a:rPr lang="en-US" sz="1800" dirty="0" err="1" smtClean="0"/>
              <a:t>Vleck</a:t>
            </a:r>
            <a:r>
              <a:rPr lang="en-US" sz="1800" dirty="0" smtClean="0"/>
              <a:t>, 1994)</a:t>
            </a:r>
          </a:p>
          <a:p>
            <a:pPr marL="1155700" lvl="2" indent="-355600">
              <a:defRPr/>
            </a:pPr>
            <a:r>
              <a:rPr lang="en-US" dirty="0" smtClean="0"/>
              <a:t>Milk yield for the first lactation </a:t>
            </a:r>
          </a:p>
          <a:p>
            <a:pPr marL="1155700" lvl="2" indent="-355600">
              <a:defRPr/>
            </a:pPr>
            <a:r>
              <a:rPr lang="en-US" dirty="0" smtClean="0"/>
              <a:t>Heritability : 0.25</a:t>
            </a:r>
          </a:p>
          <a:p>
            <a:pPr marL="755650" lvl="1" indent="-355600">
              <a:defRPr/>
            </a:pPr>
            <a:r>
              <a:rPr lang="en-US" dirty="0" smtClean="0"/>
              <a:t>Fixed effect</a:t>
            </a:r>
          </a:p>
          <a:p>
            <a:pPr marL="1155700" lvl="2" indent="-355600">
              <a:defRPr/>
            </a:pPr>
            <a:r>
              <a:rPr lang="en-US" dirty="0" smtClean="0"/>
              <a:t>Random herd effect within population</a:t>
            </a:r>
          </a:p>
          <a:p>
            <a:pPr marL="514350" indent="-514350">
              <a:buFontTx/>
              <a:buNone/>
              <a:defRPr/>
            </a:pPr>
            <a:endParaRPr lang="en-US" dirty="0" smtClean="0"/>
          </a:p>
          <a:p>
            <a:pPr lvl="2">
              <a:defRPr/>
            </a:pPr>
            <a:endParaRPr lang="en-US" dirty="0" smtClean="0"/>
          </a:p>
        </p:txBody>
      </p:sp>
      <p:sp>
        <p:nvSpPr>
          <p:cNvPr id="1843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43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Simulation: blending</a:t>
            </a:r>
          </a:p>
        </p:txBody>
      </p:sp>
      <p:sp>
        <p:nvSpPr>
          <p:cNvPr id="1863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Performed evaluations</a:t>
            </a:r>
          </a:p>
        </p:txBody>
      </p:sp>
      <p:sp>
        <p:nvSpPr>
          <p:cNvPr id="1863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68030" name="Group 94"/>
          <p:cNvGraphicFramePr>
            <a:graphicFrameLocks noGrp="1"/>
          </p:cNvGraphicFramePr>
          <p:nvPr/>
        </p:nvGraphicFramePr>
        <p:xfrm>
          <a:off x="250825" y="2349500"/>
          <a:ext cx="8716123" cy="4134487"/>
        </p:xfrm>
        <a:graphic>
          <a:graphicData uri="http://schemas.openxmlformats.org/drawingml/2006/table">
            <a:tbl>
              <a:tblPr/>
              <a:tblGrid>
                <a:gridCol w="153148"/>
                <a:gridCol w="88900"/>
                <a:gridCol w="3770312"/>
                <a:gridCol w="1103313"/>
                <a:gridCol w="1223962"/>
                <a:gridCol w="1152525"/>
                <a:gridCol w="1223963"/>
              </a:tblGrid>
              <a:tr h="4968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BLUP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Blending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Joint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Pedigree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population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population + 50 external sires used locally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Phenotypes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information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EBV and REL (50 </a:t>
                      </a: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sires)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EBV and REL (all population)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Simulation: blending</a:t>
            </a:r>
          </a:p>
        </p:txBody>
      </p:sp>
      <p:sp>
        <p:nvSpPr>
          <p:cNvPr id="1863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Performed evaluations</a:t>
            </a:r>
          </a:p>
        </p:txBody>
      </p:sp>
      <p:sp>
        <p:nvSpPr>
          <p:cNvPr id="1863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68030" name="Group 94"/>
          <p:cNvGraphicFramePr>
            <a:graphicFrameLocks noGrp="1"/>
          </p:cNvGraphicFramePr>
          <p:nvPr/>
        </p:nvGraphicFramePr>
        <p:xfrm>
          <a:off x="250825" y="2349500"/>
          <a:ext cx="8716123" cy="4134487"/>
        </p:xfrm>
        <a:graphic>
          <a:graphicData uri="http://schemas.openxmlformats.org/drawingml/2006/table">
            <a:tbl>
              <a:tblPr/>
              <a:tblGrid>
                <a:gridCol w="153148"/>
                <a:gridCol w="88900"/>
                <a:gridCol w="3770312"/>
                <a:gridCol w="1103313"/>
                <a:gridCol w="1223962"/>
                <a:gridCol w="1152525"/>
                <a:gridCol w="1223963"/>
              </a:tblGrid>
              <a:tr h="4968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BLUP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Blending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Joint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Pedigree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population</a:t>
                      </a: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population + 50 external sires used locally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Phenotypes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information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EBV and REL (50 </a:t>
                      </a: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sires)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EBV and REL (all population)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Simulation: blending</a:t>
            </a:r>
          </a:p>
        </p:txBody>
      </p:sp>
      <p:sp>
        <p:nvSpPr>
          <p:cNvPr id="1863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Performed evaluations</a:t>
            </a:r>
          </a:p>
        </p:txBody>
      </p:sp>
      <p:sp>
        <p:nvSpPr>
          <p:cNvPr id="1863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68030" name="Group 94"/>
          <p:cNvGraphicFramePr>
            <a:graphicFrameLocks noGrp="1"/>
          </p:cNvGraphicFramePr>
          <p:nvPr/>
        </p:nvGraphicFramePr>
        <p:xfrm>
          <a:off x="250825" y="2349500"/>
          <a:ext cx="8716123" cy="4134487"/>
        </p:xfrm>
        <a:graphic>
          <a:graphicData uri="http://schemas.openxmlformats.org/drawingml/2006/table">
            <a:tbl>
              <a:tblPr/>
              <a:tblGrid>
                <a:gridCol w="153148"/>
                <a:gridCol w="88900"/>
                <a:gridCol w="3770312"/>
                <a:gridCol w="1103313"/>
                <a:gridCol w="1223962"/>
                <a:gridCol w="1152525"/>
                <a:gridCol w="1223963"/>
              </a:tblGrid>
              <a:tr h="4968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BLUP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Blending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Joint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Pedigree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population</a:t>
                      </a: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population + 50 external sires used locally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Phenotypes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information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EBV and REL (50 </a:t>
                      </a: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sires)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EBV and REL (all population)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Simulation: blending</a:t>
            </a:r>
          </a:p>
        </p:txBody>
      </p:sp>
      <p:sp>
        <p:nvSpPr>
          <p:cNvPr id="1863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Performed evaluations</a:t>
            </a:r>
          </a:p>
        </p:txBody>
      </p:sp>
      <p:sp>
        <p:nvSpPr>
          <p:cNvPr id="1863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63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68030" name="Group 94"/>
          <p:cNvGraphicFramePr>
            <a:graphicFrameLocks noGrp="1"/>
          </p:cNvGraphicFramePr>
          <p:nvPr/>
        </p:nvGraphicFramePr>
        <p:xfrm>
          <a:off x="250825" y="2349500"/>
          <a:ext cx="8716123" cy="4134487"/>
        </p:xfrm>
        <a:graphic>
          <a:graphicData uri="http://schemas.openxmlformats.org/drawingml/2006/table">
            <a:tbl>
              <a:tblPr/>
              <a:tblGrid>
                <a:gridCol w="153148"/>
                <a:gridCol w="88900"/>
                <a:gridCol w="3770312"/>
                <a:gridCol w="1103313"/>
                <a:gridCol w="1223962"/>
                <a:gridCol w="1152525"/>
                <a:gridCol w="1223963"/>
              </a:tblGrid>
              <a:tr h="4968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Information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BLUP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Blending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Joint BLUP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Pedigree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population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population + 50 external sires used locally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Phenotypes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observations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information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EBV and REL (50 </a:t>
                      </a:r>
                      <a:r>
                        <a:rPr kumimoji="0" lang="fr-BE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</a:t>
                      </a: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sires)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EBV and REL (all population)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fr-BE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824" marR="44824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6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Comparison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joint BLUP</a:t>
            </a:r>
          </a:p>
        </p:txBody>
      </p:sp>
      <p:sp>
        <p:nvSpPr>
          <p:cNvPr id="1884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6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88471" name="ZoneTexte 12"/>
          <p:cNvSpPr txBox="1">
            <a:spLocks noChangeArrowheads="1"/>
          </p:cNvSpPr>
          <p:nvPr/>
        </p:nvSpPr>
        <p:spPr bwMode="auto">
          <a:xfrm>
            <a:off x="250825" y="1516063"/>
            <a:ext cx="8569325" cy="539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FontTx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Rank correlations (</a:t>
            </a:r>
            <a:r>
              <a:rPr lang="en-US" sz="2800" dirty="0" err="1" smtClean="0">
                <a:solidFill>
                  <a:schemeClr val="bg1"/>
                </a:solidFill>
              </a:rPr>
              <a:t>r+SD</a:t>
            </a:r>
            <a:r>
              <a:rPr lang="en-US" sz="2800" dirty="0" smtClean="0">
                <a:solidFill>
                  <a:schemeClr val="bg1"/>
                </a:solidFill>
              </a:rPr>
              <a:t>)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</a:pPr>
            <a:r>
              <a:rPr lang="en-US" sz="2800" dirty="0" smtClean="0">
                <a:solidFill>
                  <a:srgbClr val="FFC000"/>
                </a:solidFill>
                <a:sym typeface="Wingdings" pitchFamily="2" charset="2"/>
              </a:rPr>
              <a:t> Rankings more similar to those of the joint BLUP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13" name="Group 95"/>
          <p:cNvGraphicFramePr>
            <a:graphicFrameLocks noGrp="1"/>
          </p:cNvGraphicFramePr>
          <p:nvPr/>
        </p:nvGraphicFramePr>
        <p:xfrm>
          <a:off x="323850" y="2412650"/>
          <a:ext cx="8376784" cy="2717802"/>
        </p:xfrm>
        <a:graphic>
          <a:graphicData uri="http://schemas.openxmlformats.org/drawingml/2006/table">
            <a:tbl>
              <a:tblPr/>
              <a:tblGrid>
                <a:gridCol w="97972"/>
                <a:gridCol w="214312"/>
                <a:gridCol w="3449638"/>
                <a:gridCol w="806450"/>
                <a:gridCol w="658812"/>
                <a:gridCol w="806450"/>
                <a:gridCol w="952500"/>
                <a:gridCol w="512763"/>
                <a:gridCol w="877887"/>
              </a:tblGrid>
              <a:tr h="3460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Evaluation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animals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sires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8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Without external information</a:t>
                      </a: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0.95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0.02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0.54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0.11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Only external information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  Blending BLUP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 double-counting</a:t>
                      </a:r>
                      <a:endParaRPr kumimoji="0" lang="fr-BE" sz="18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0.99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0.004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0.97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0.01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Without double-counting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&gt;0.99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0.000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&gt;0.99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0.001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5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Comparison</a:t>
            </a:r>
            <a:r>
              <a:rPr lang="fr-BE" dirty="0" smtClean="0"/>
              <a:t> </a:t>
            </a:r>
            <a:r>
              <a:rPr lang="fr-BE" dirty="0" err="1" smtClean="0"/>
              <a:t>with</a:t>
            </a:r>
            <a:r>
              <a:rPr lang="fr-BE" dirty="0" smtClean="0"/>
              <a:t> joint BLUP</a:t>
            </a:r>
          </a:p>
        </p:txBody>
      </p:sp>
      <p:sp>
        <p:nvSpPr>
          <p:cNvPr id="19051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0527" name="ZoneTexte 12"/>
          <p:cNvSpPr txBox="1">
            <a:spLocks noChangeArrowheads="1"/>
          </p:cNvSpPr>
          <p:nvPr/>
        </p:nvSpPr>
        <p:spPr bwMode="auto">
          <a:xfrm>
            <a:off x="250825" y="1516063"/>
            <a:ext cx="8569325" cy="5767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Mean squared errors (MSE+SD)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- Expressed as a percentage of the local </a:t>
            </a:r>
            <a:r>
              <a:rPr lang="fr-BE" sz="2400" dirty="0" smtClean="0">
                <a:solidFill>
                  <a:schemeClr val="bg1"/>
                </a:solidFill>
              </a:rPr>
              <a:t>MSE</a:t>
            </a: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lvl="1" algn="just">
              <a:spcBef>
                <a:spcPct val="20000"/>
              </a:spcBef>
            </a:pPr>
            <a:endParaRPr lang="en-US" sz="2800" dirty="0" smtClean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</a:pPr>
            <a:r>
              <a:rPr lang="fr-BE" sz="2800" dirty="0" smtClean="0">
                <a:solidFill>
                  <a:srgbClr val="FFC000"/>
                </a:solidFill>
                <a:sym typeface="Wingdings" pitchFamily="2" charset="2"/>
              </a:rPr>
              <a:t> Importance of double-</a:t>
            </a:r>
            <a:r>
              <a:rPr lang="fr-BE" sz="2800" dirty="0" err="1" smtClean="0">
                <a:solidFill>
                  <a:srgbClr val="FFC000"/>
                </a:solidFill>
                <a:sym typeface="Wingdings" pitchFamily="2" charset="2"/>
              </a:rPr>
              <a:t>counting</a:t>
            </a:r>
            <a:endParaRPr lang="en-US" sz="2800" dirty="0" smtClean="0">
              <a:solidFill>
                <a:srgbClr val="FFC000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algn="just">
              <a:spcBef>
                <a:spcPct val="20000"/>
              </a:spcBef>
              <a:buFontTx/>
              <a:buChar char="•"/>
            </a:pP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13" name="Group 95"/>
          <p:cNvGraphicFramePr>
            <a:graphicFrameLocks noGrp="1"/>
          </p:cNvGraphicFramePr>
          <p:nvPr/>
        </p:nvGraphicFramePr>
        <p:xfrm>
          <a:off x="323850" y="2799430"/>
          <a:ext cx="8376784" cy="2717802"/>
        </p:xfrm>
        <a:graphic>
          <a:graphicData uri="http://schemas.openxmlformats.org/drawingml/2006/table">
            <a:tbl>
              <a:tblPr/>
              <a:tblGrid>
                <a:gridCol w="97972"/>
                <a:gridCol w="214312"/>
                <a:gridCol w="3449638"/>
                <a:gridCol w="806450"/>
                <a:gridCol w="658812"/>
                <a:gridCol w="806450"/>
                <a:gridCol w="952500"/>
                <a:gridCol w="512763"/>
                <a:gridCol w="877887"/>
              </a:tblGrid>
              <a:tr h="3460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Evaluation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animals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External sires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58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Without external information</a:t>
                      </a:r>
                      <a:endParaRPr kumimoji="0" lang="fr-BE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Local BLUP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100.00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26.7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100.00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24.5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07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Only external information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   Blending BLUP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 double-counting</a:t>
                      </a:r>
                      <a:endParaRPr kumimoji="0" lang="fr-BE" sz="1800" b="1" i="0" u="none" strike="noStrike" cap="none" normalizeH="0" baseline="3000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21.20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6.2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6.83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1.9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Without double-counting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0.48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0.2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0.23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±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0.1</a:t>
                      </a:r>
                      <a:endParaRPr kumimoji="0" lang="fr-B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000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6286" marR="3628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Conclusion</a:t>
            </a:r>
          </a:p>
        </p:txBody>
      </p:sp>
      <p:sp>
        <p:nvSpPr>
          <p:cNvPr id="174082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355600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Bayesian Mixed Model Equations</a:t>
            </a:r>
          </a:p>
          <a:p>
            <a:pPr marL="755650" lvl="1" indent="-355600" eaLnBrk="1" hangingPunct="1">
              <a:buNone/>
              <a:tabLst>
                <a:tab pos="804863" algn="l"/>
              </a:tabLst>
              <a:defRPr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Rankings most similar to those of a joint BLUP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Importance of double-counting among animals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endParaRPr lang="en-US" dirty="0" smtClean="0"/>
          </a:p>
          <a:p>
            <a:pPr marL="355600" indent="-355600" eaLnBrk="1" hangingPunct="1">
              <a:buNone/>
              <a:tabLst>
                <a:tab pos="804863" algn="l"/>
              </a:tabLst>
              <a:defRPr/>
            </a:pPr>
            <a:endParaRPr lang="en-US" dirty="0" smtClean="0"/>
          </a:p>
        </p:txBody>
      </p:sp>
      <p:sp>
        <p:nvSpPr>
          <p:cNvPr id="1925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Introduction</a:t>
            </a:r>
          </a:p>
        </p:txBody>
      </p:sp>
      <p:sp>
        <p:nvSpPr>
          <p:cNvPr id="1741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r>
              <a:rPr lang="en-US" dirty="0" smtClean="0"/>
              <a:t>Most reliable EBV if estimated from all available sources</a:t>
            </a:r>
          </a:p>
          <a:p>
            <a:r>
              <a:rPr lang="en-US" dirty="0" smtClean="0"/>
              <a:t>Most situations</a:t>
            </a:r>
          </a:p>
          <a:p>
            <a:pPr lvl="1"/>
            <a:r>
              <a:rPr lang="en-US" dirty="0" smtClean="0"/>
              <a:t>Multiple sources (e.g., dairy breeds)</a:t>
            </a:r>
          </a:p>
          <a:p>
            <a:pPr lvl="2"/>
            <a:r>
              <a:rPr lang="en-US" dirty="0" smtClean="0"/>
              <a:t>Traditional genetic evaluations</a:t>
            </a:r>
          </a:p>
          <a:p>
            <a:pPr lvl="2"/>
            <a:r>
              <a:rPr lang="en-US" dirty="0" smtClean="0"/>
              <a:t>International second step (</a:t>
            </a:r>
            <a:r>
              <a:rPr lang="en-US" dirty="0" err="1" smtClean="0"/>
              <a:t>Interbull</a:t>
            </a:r>
            <a:r>
              <a:rPr lang="en-US" dirty="0" smtClean="0"/>
              <a:t>)</a:t>
            </a:r>
          </a:p>
          <a:p>
            <a:pPr lvl="1">
              <a:buFontTx/>
              <a:buNone/>
            </a:pPr>
            <a:r>
              <a:rPr lang="en-US" dirty="0" smtClean="0">
                <a:sym typeface="Wingdings" pitchFamily="2" charset="2"/>
              </a:rPr>
              <a:t> Animals with few (or no) local data: low accuracy</a:t>
            </a:r>
            <a:endParaRPr lang="en-US" dirty="0" smtClean="0"/>
          </a:p>
          <a:p>
            <a:pPr lvl="1"/>
            <a:r>
              <a:rPr lang="en-US" dirty="0" smtClean="0"/>
              <a:t>Development of genomic selection</a:t>
            </a:r>
          </a:p>
          <a:p>
            <a:pPr lvl="2">
              <a:buNone/>
            </a:pP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/>
              <a:t>New genomic information sources </a:t>
            </a:r>
            <a:endParaRPr lang="en-US" dirty="0" smtClean="0">
              <a:sym typeface="Wingdings" pitchFamily="2" charset="2"/>
            </a:endParaRPr>
          </a:p>
          <a:p>
            <a:pPr lvl="3">
              <a:buFontTx/>
              <a:buNone/>
            </a:pP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FontTx/>
              <a:buNone/>
            </a:pPr>
            <a:r>
              <a:rPr lang="en-US" dirty="0" smtClean="0">
                <a:sym typeface="Wingdings" pitchFamily="2" charset="2"/>
              </a:rPr>
              <a:t> S</a:t>
            </a:r>
            <a:r>
              <a:rPr lang="en-US" dirty="0" smtClean="0"/>
              <a:t>trategies for integration / blending of those multiple external evaluations</a:t>
            </a:r>
            <a:endParaRPr lang="fr-BE" dirty="0" smtClean="0"/>
          </a:p>
          <a:p>
            <a:pPr>
              <a:lnSpc>
                <a:spcPct val="90000"/>
              </a:lnSpc>
            </a:pPr>
            <a:endParaRPr lang="fr-BE" sz="3200" dirty="0" smtClean="0">
              <a:solidFill>
                <a:schemeClr val="tx1"/>
              </a:solidFill>
            </a:endParaRPr>
          </a:p>
        </p:txBody>
      </p:sp>
      <p:sp>
        <p:nvSpPr>
          <p:cNvPr id="17411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Conclusion</a:t>
            </a:r>
          </a:p>
        </p:txBody>
      </p:sp>
      <p:sp>
        <p:nvSpPr>
          <p:cNvPr id="174082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355600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Bayesian Mixed Model Equations</a:t>
            </a:r>
          </a:p>
          <a:p>
            <a:pPr marL="755650" lvl="1" indent="-355600" eaLnBrk="1" hangingPunct="1">
              <a:buNone/>
              <a:tabLst>
                <a:tab pos="804863" algn="l"/>
              </a:tabLst>
              <a:defRPr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Rankings most similar to those of a joint BLUP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/>
              <a:t>Importance of double-counting among animals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endParaRPr lang="en-US" dirty="0" smtClean="0"/>
          </a:p>
          <a:p>
            <a:pPr marL="355600" indent="-355600" eaLnBrk="1" hangingPunct="1">
              <a:buFont typeface="Wingdings"/>
              <a:buChar char="è"/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 Bayesian procedure 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Reliable integration/blending of multiple external information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Simple modifications of current programs</a:t>
            </a:r>
          </a:p>
          <a:p>
            <a:pPr marL="755650" lvl="1" indent="-355600" eaLnBrk="1" hangingPunct="1">
              <a:tabLst>
                <a:tab pos="804863" algn="l"/>
              </a:tabLst>
              <a:defRPr/>
            </a:pPr>
            <a:r>
              <a:rPr lang="en-US" dirty="0" smtClean="0">
                <a:solidFill>
                  <a:srgbClr val="FFC000"/>
                </a:solidFill>
              </a:rPr>
              <a:t>Applicable to multi-traits models</a:t>
            </a:r>
          </a:p>
          <a:p>
            <a:pPr marL="1371600" lvl="2" indent="-457200">
              <a:tabLst>
                <a:tab pos="804863" algn="l"/>
              </a:tabLst>
              <a:defRPr/>
            </a:pPr>
            <a:endParaRPr lang="en-US" dirty="0" smtClean="0"/>
          </a:p>
          <a:p>
            <a:pPr marL="609600" indent="-609600">
              <a:buFontTx/>
              <a:buNone/>
              <a:tabLst>
                <a:tab pos="804863" algn="l"/>
              </a:tabLst>
              <a:defRPr/>
            </a:pPr>
            <a:endParaRPr lang="en-US" dirty="0" smtClean="0"/>
          </a:p>
        </p:txBody>
      </p:sp>
      <p:sp>
        <p:nvSpPr>
          <p:cNvPr id="19251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147458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Integration of MACE-EBV</a:t>
            </a:r>
          </a:p>
          <a:p>
            <a:pPr lvl="1" eaLnBrk="1" hangingPunct="1">
              <a:defRPr/>
            </a:pPr>
            <a:r>
              <a:rPr lang="en-US" dirty="0" smtClean="0"/>
              <a:t>Genetic evaluations</a:t>
            </a:r>
          </a:p>
          <a:p>
            <a:pPr lvl="1" eaLnBrk="1" hangingPunct="1">
              <a:defRPr/>
            </a:pPr>
            <a:r>
              <a:rPr lang="en-US" dirty="0" smtClean="0"/>
              <a:t>Single-step genomic evaluations </a:t>
            </a:r>
            <a:r>
              <a:rPr lang="en-US" sz="1400" dirty="0" smtClean="0"/>
              <a:t>(cf. oral presentation at this meeting)</a:t>
            </a:r>
          </a:p>
          <a:p>
            <a:pPr lvl="1" eaLnBrk="1" hangingPunct="1">
              <a:defRPr/>
            </a:pPr>
            <a:endParaRPr lang="en-US" dirty="0" smtClean="0"/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sym typeface="Wingdings" pitchFamily="2" charset="2"/>
              </a:rPr>
              <a:t> Issue: included local information</a:t>
            </a:r>
          </a:p>
          <a:p>
            <a:pPr marL="869950" lvl="1" indent="-412750" eaLnBrk="1" hangingPunct="1"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  <a:p>
            <a:pPr marL="469900" indent="-412750" eaLnBrk="1" hangingPunct="1">
              <a:buFontTx/>
              <a:buNone/>
              <a:defRPr/>
            </a:pPr>
            <a:r>
              <a:rPr lang="en-US" dirty="0" smtClean="0">
                <a:sym typeface="Wingdings" pitchFamily="2" charset="2"/>
              </a:rPr>
              <a:t>Estimation of external information free of local information:</a:t>
            </a:r>
          </a:p>
          <a:p>
            <a:pPr>
              <a:buFontTx/>
              <a:buNone/>
              <a:defRPr/>
            </a:pPr>
            <a:endParaRPr lang="en-US" dirty="0" smtClean="0">
              <a:sym typeface="Wingdings" pitchFamily="2" charset="2"/>
            </a:endParaRPr>
          </a:p>
        </p:txBody>
      </p:sp>
      <p:sp>
        <p:nvSpPr>
          <p:cNvPr id="1751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7511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740025" y="5445125"/>
          <a:ext cx="3681413" cy="576263"/>
        </p:xfrm>
        <a:graphic>
          <a:graphicData uri="http://schemas.openxmlformats.org/presentationml/2006/ole">
            <p:oleObj spid="_x0000_s175110" name="Équation" r:id="rId4" imgW="1460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15043" name="Équation" r:id="rId4" imgW="4889160" imgH="507960" progId="Equation.3">
              <p:embed/>
            </p:oleObj>
          </a:graphicData>
        </a:graphic>
      </p:graphicFrame>
      <p:sp>
        <p:nvSpPr>
          <p:cNvPr id="7" name="Rectangle à coins arrondis 6"/>
          <p:cNvSpPr/>
          <p:nvPr/>
        </p:nvSpPr>
        <p:spPr>
          <a:xfrm>
            <a:off x="3419872" y="2780928"/>
            <a:ext cx="1440160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8" name="Rectangle à coins arrondis 7"/>
          <p:cNvSpPr/>
          <p:nvPr/>
        </p:nvSpPr>
        <p:spPr>
          <a:xfrm>
            <a:off x="6948264" y="2780928"/>
            <a:ext cx="2016224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26306" name="Équation" r:id="rId4" imgW="4889160" imgH="507960" progId="Equation.3">
              <p:embed/>
            </p:oleObj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2916238" y="2781300"/>
            <a:ext cx="576262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49" name="Rectangle 29"/>
          <p:cNvSpPr>
            <a:spLocks noChangeArrowheads="1"/>
          </p:cNvSpPr>
          <p:nvPr/>
        </p:nvSpPr>
        <p:spPr bwMode="auto">
          <a:xfrm>
            <a:off x="107950" y="3586163"/>
            <a:ext cx="3095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(combined genomic -) pedigree based</a:t>
            </a:r>
            <a:r>
              <a:rPr lang="fr-BE" b="1">
                <a:solidFill>
                  <a:schemeClr val="bg1"/>
                </a:solidFill>
              </a:rPr>
              <a:t> (co)variances matrix</a:t>
            </a:r>
          </a:p>
        </p:txBody>
      </p:sp>
      <p:cxnSp>
        <p:nvCxnSpPr>
          <p:cNvPr id="10" name="Connecteur droit avec flèche 9"/>
          <p:cNvCxnSpPr>
            <a:stCxn id="8" idx="2"/>
            <a:endCxn id="215049" idx="0"/>
          </p:cNvCxnSpPr>
          <p:nvPr/>
        </p:nvCxnSpPr>
        <p:spPr>
          <a:xfrm flipH="1">
            <a:off x="1655763" y="3284538"/>
            <a:ext cx="1547812" cy="3016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29378" name="Équation" r:id="rId4" imgW="4889160" imgH="507960" progId="Equation.3">
              <p:embed/>
            </p:oleObj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2916238" y="2781300"/>
            <a:ext cx="576262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49" name="Rectangle 29"/>
          <p:cNvSpPr>
            <a:spLocks noChangeArrowheads="1"/>
          </p:cNvSpPr>
          <p:nvPr/>
        </p:nvSpPr>
        <p:spPr bwMode="auto">
          <a:xfrm>
            <a:off x="107950" y="3586163"/>
            <a:ext cx="3095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(combined genomic -) pedigree based</a:t>
            </a:r>
            <a:r>
              <a:rPr lang="fr-BE" b="1">
                <a:solidFill>
                  <a:schemeClr val="bg1"/>
                </a:solidFill>
              </a:rPr>
              <a:t> (co)variances matrix</a:t>
            </a:r>
          </a:p>
        </p:txBody>
      </p:sp>
      <p:cxnSp>
        <p:nvCxnSpPr>
          <p:cNvPr id="10" name="Connecteur droit avec flèche 9"/>
          <p:cNvCxnSpPr>
            <a:stCxn id="8" idx="2"/>
            <a:endCxn id="215049" idx="0"/>
          </p:cNvCxnSpPr>
          <p:nvPr/>
        </p:nvCxnSpPr>
        <p:spPr>
          <a:xfrm flipH="1">
            <a:off x="1655763" y="3284538"/>
            <a:ext cx="1547812" cy="3016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3635375" y="2781300"/>
            <a:ext cx="576263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2" name="Rectangle 29"/>
          <p:cNvSpPr>
            <a:spLocks noChangeArrowheads="1"/>
          </p:cNvSpPr>
          <p:nvPr/>
        </p:nvSpPr>
        <p:spPr bwMode="auto">
          <a:xfrm>
            <a:off x="1763713" y="4605338"/>
            <a:ext cx="28082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chemeClr val="bg1"/>
                </a:solidFill>
              </a:rPr>
              <a:t>Inverse of </a:t>
            </a:r>
            <a:r>
              <a:rPr lang="fr-BE" b="1" dirty="0" err="1">
                <a:solidFill>
                  <a:srgbClr val="FFC000"/>
                </a:solidFill>
              </a:rPr>
              <a:t>prediction</a:t>
            </a:r>
            <a:r>
              <a:rPr lang="fr-BE" b="1" dirty="0">
                <a:solidFill>
                  <a:srgbClr val="FFC000"/>
                </a:solidFill>
              </a:rPr>
              <a:t> </a:t>
            </a:r>
            <a:r>
              <a:rPr lang="fr-BE" b="1" dirty="0" err="1">
                <a:solidFill>
                  <a:srgbClr val="FFC000"/>
                </a:solidFill>
              </a:rPr>
              <a:t>error</a:t>
            </a:r>
            <a:r>
              <a:rPr lang="fr-BE" b="1" dirty="0">
                <a:solidFill>
                  <a:srgbClr val="FFC000"/>
                </a:solidFill>
              </a:rPr>
              <a:t> (</a:t>
            </a:r>
            <a:r>
              <a:rPr lang="fr-BE" b="1" dirty="0" err="1">
                <a:solidFill>
                  <a:srgbClr val="FFC000"/>
                </a:solidFill>
              </a:rPr>
              <a:t>co</a:t>
            </a:r>
            <a:r>
              <a:rPr lang="fr-BE" b="1" dirty="0">
                <a:solidFill>
                  <a:srgbClr val="FFC000"/>
                </a:solidFill>
              </a:rPr>
              <a:t>)variances </a:t>
            </a:r>
            <a:r>
              <a:rPr lang="fr-BE" b="1" dirty="0" err="1">
                <a:solidFill>
                  <a:schemeClr val="bg1"/>
                </a:solidFill>
              </a:rPr>
              <a:t>matrix</a:t>
            </a:r>
            <a:r>
              <a:rPr lang="fr-BE" b="1" dirty="0">
                <a:solidFill>
                  <a:schemeClr val="bg1"/>
                </a:solidFill>
              </a:rPr>
              <a:t> of </a:t>
            </a:r>
            <a:r>
              <a:rPr lang="fr-BE" b="1" dirty="0">
                <a:solidFill>
                  <a:srgbClr val="FFC000"/>
                </a:solidFill>
              </a:rPr>
              <a:t>MACE-EBV</a:t>
            </a:r>
          </a:p>
        </p:txBody>
      </p:sp>
      <p:cxnSp>
        <p:nvCxnSpPr>
          <p:cNvPr id="13" name="Connecteur droit avec flèche 12"/>
          <p:cNvCxnSpPr>
            <a:stCxn id="11" idx="2"/>
            <a:endCxn id="215052" idx="0"/>
          </p:cNvCxnSpPr>
          <p:nvPr/>
        </p:nvCxnSpPr>
        <p:spPr>
          <a:xfrm flipH="1">
            <a:off x="3167063" y="3284538"/>
            <a:ext cx="757237" cy="1320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25282" name="Équation" r:id="rId4" imgW="4889160" imgH="507960" progId="Equation.3">
              <p:embed/>
            </p:oleObj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2916238" y="2781300"/>
            <a:ext cx="576262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49" name="Rectangle 29"/>
          <p:cNvSpPr>
            <a:spLocks noChangeArrowheads="1"/>
          </p:cNvSpPr>
          <p:nvPr/>
        </p:nvSpPr>
        <p:spPr bwMode="auto">
          <a:xfrm>
            <a:off x="107950" y="3586163"/>
            <a:ext cx="3095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(combined genomic -) pedigree based</a:t>
            </a:r>
            <a:r>
              <a:rPr lang="fr-BE" b="1">
                <a:solidFill>
                  <a:schemeClr val="bg1"/>
                </a:solidFill>
              </a:rPr>
              <a:t> (co)variances matrix</a:t>
            </a:r>
          </a:p>
        </p:txBody>
      </p:sp>
      <p:cxnSp>
        <p:nvCxnSpPr>
          <p:cNvPr id="10" name="Connecteur droit avec flèche 9"/>
          <p:cNvCxnSpPr>
            <a:stCxn id="8" idx="2"/>
            <a:endCxn id="215049" idx="0"/>
          </p:cNvCxnSpPr>
          <p:nvPr/>
        </p:nvCxnSpPr>
        <p:spPr>
          <a:xfrm flipH="1">
            <a:off x="1655763" y="3284538"/>
            <a:ext cx="1547812" cy="3016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3635375" y="2781300"/>
            <a:ext cx="576263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2" name="Rectangle 29"/>
          <p:cNvSpPr>
            <a:spLocks noChangeArrowheads="1"/>
          </p:cNvSpPr>
          <p:nvPr/>
        </p:nvSpPr>
        <p:spPr bwMode="auto">
          <a:xfrm>
            <a:off x="1763713" y="4605338"/>
            <a:ext cx="28082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chemeClr val="bg1"/>
                </a:solidFill>
              </a:rPr>
              <a:t>Inverse of </a:t>
            </a:r>
            <a:r>
              <a:rPr lang="fr-BE" b="1" dirty="0" err="1">
                <a:solidFill>
                  <a:srgbClr val="FFC000"/>
                </a:solidFill>
              </a:rPr>
              <a:t>prediction</a:t>
            </a:r>
            <a:r>
              <a:rPr lang="fr-BE" b="1" dirty="0">
                <a:solidFill>
                  <a:srgbClr val="FFC000"/>
                </a:solidFill>
              </a:rPr>
              <a:t> </a:t>
            </a:r>
            <a:r>
              <a:rPr lang="fr-BE" b="1" dirty="0" err="1">
                <a:solidFill>
                  <a:srgbClr val="FFC000"/>
                </a:solidFill>
              </a:rPr>
              <a:t>error</a:t>
            </a:r>
            <a:r>
              <a:rPr lang="fr-BE" b="1" dirty="0">
                <a:solidFill>
                  <a:srgbClr val="FFC000"/>
                </a:solidFill>
              </a:rPr>
              <a:t> (</a:t>
            </a:r>
            <a:r>
              <a:rPr lang="fr-BE" b="1" dirty="0" err="1">
                <a:solidFill>
                  <a:srgbClr val="FFC000"/>
                </a:solidFill>
              </a:rPr>
              <a:t>co</a:t>
            </a:r>
            <a:r>
              <a:rPr lang="fr-BE" b="1" dirty="0">
                <a:solidFill>
                  <a:srgbClr val="FFC000"/>
                </a:solidFill>
              </a:rPr>
              <a:t>)variances </a:t>
            </a:r>
            <a:r>
              <a:rPr lang="fr-BE" b="1" dirty="0" err="1">
                <a:solidFill>
                  <a:schemeClr val="bg1"/>
                </a:solidFill>
              </a:rPr>
              <a:t>matrix</a:t>
            </a:r>
            <a:r>
              <a:rPr lang="fr-BE" b="1" dirty="0">
                <a:solidFill>
                  <a:schemeClr val="bg1"/>
                </a:solidFill>
              </a:rPr>
              <a:t> of </a:t>
            </a:r>
            <a:r>
              <a:rPr lang="fr-BE" b="1" dirty="0">
                <a:solidFill>
                  <a:srgbClr val="FFC000"/>
                </a:solidFill>
              </a:rPr>
              <a:t>MACE-EBV</a:t>
            </a:r>
          </a:p>
        </p:txBody>
      </p:sp>
      <p:cxnSp>
        <p:nvCxnSpPr>
          <p:cNvPr id="13" name="Connecteur droit avec flèche 12"/>
          <p:cNvCxnSpPr>
            <a:stCxn id="11" idx="2"/>
            <a:endCxn id="215052" idx="0"/>
          </p:cNvCxnSpPr>
          <p:nvPr/>
        </p:nvCxnSpPr>
        <p:spPr>
          <a:xfrm flipH="1">
            <a:off x="3167063" y="3284538"/>
            <a:ext cx="757237" cy="1320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à coins arrondis 13"/>
          <p:cNvSpPr/>
          <p:nvPr/>
        </p:nvSpPr>
        <p:spPr>
          <a:xfrm>
            <a:off x="4284663" y="2781300"/>
            <a:ext cx="574675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5" name="Rectangle 29"/>
          <p:cNvSpPr>
            <a:spLocks noChangeArrowheads="1"/>
          </p:cNvSpPr>
          <p:nvPr/>
        </p:nvSpPr>
        <p:spPr bwMode="auto">
          <a:xfrm>
            <a:off x="3203575" y="5529263"/>
            <a:ext cx="2808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prediction error (co)variances </a:t>
            </a:r>
            <a:r>
              <a:rPr lang="fr-BE" b="1">
                <a:solidFill>
                  <a:schemeClr val="bg1"/>
                </a:solidFill>
              </a:rPr>
              <a:t>matrix of </a:t>
            </a:r>
            <a:r>
              <a:rPr lang="fr-BE" b="1">
                <a:solidFill>
                  <a:srgbClr val="FFC000"/>
                </a:solidFill>
              </a:rPr>
              <a:t>local EBV</a:t>
            </a:r>
          </a:p>
        </p:txBody>
      </p:sp>
      <p:cxnSp>
        <p:nvCxnSpPr>
          <p:cNvPr id="16" name="Connecteur droit avec flèche 15"/>
          <p:cNvCxnSpPr>
            <a:stCxn id="14" idx="2"/>
            <a:endCxn id="215055" idx="0"/>
          </p:cNvCxnSpPr>
          <p:nvPr/>
        </p:nvCxnSpPr>
        <p:spPr>
          <a:xfrm>
            <a:off x="4572000" y="3284538"/>
            <a:ext cx="36513" cy="22447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28354" name="Équation" r:id="rId4" imgW="4889160" imgH="507960" progId="Equation.3">
              <p:embed/>
            </p:oleObj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2916238" y="2781300"/>
            <a:ext cx="576262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49" name="Rectangle 29"/>
          <p:cNvSpPr>
            <a:spLocks noChangeArrowheads="1"/>
          </p:cNvSpPr>
          <p:nvPr/>
        </p:nvSpPr>
        <p:spPr bwMode="auto">
          <a:xfrm>
            <a:off x="107950" y="3586163"/>
            <a:ext cx="3095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(combined genomic -) pedigree based</a:t>
            </a:r>
            <a:r>
              <a:rPr lang="fr-BE" b="1">
                <a:solidFill>
                  <a:schemeClr val="bg1"/>
                </a:solidFill>
              </a:rPr>
              <a:t> (co)variances matrix</a:t>
            </a:r>
          </a:p>
        </p:txBody>
      </p:sp>
      <p:cxnSp>
        <p:nvCxnSpPr>
          <p:cNvPr id="10" name="Connecteur droit avec flèche 9"/>
          <p:cNvCxnSpPr>
            <a:stCxn id="8" idx="2"/>
            <a:endCxn id="215049" idx="0"/>
          </p:cNvCxnSpPr>
          <p:nvPr/>
        </p:nvCxnSpPr>
        <p:spPr>
          <a:xfrm flipH="1">
            <a:off x="1655763" y="3284538"/>
            <a:ext cx="1547812" cy="3016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3635375" y="2781300"/>
            <a:ext cx="576263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2" name="Rectangle 29"/>
          <p:cNvSpPr>
            <a:spLocks noChangeArrowheads="1"/>
          </p:cNvSpPr>
          <p:nvPr/>
        </p:nvSpPr>
        <p:spPr bwMode="auto">
          <a:xfrm>
            <a:off x="1763713" y="4605338"/>
            <a:ext cx="28082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chemeClr val="bg1"/>
                </a:solidFill>
              </a:rPr>
              <a:t>Inverse of </a:t>
            </a:r>
            <a:r>
              <a:rPr lang="fr-BE" b="1" dirty="0" err="1">
                <a:solidFill>
                  <a:srgbClr val="FFC000"/>
                </a:solidFill>
              </a:rPr>
              <a:t>prediction</a:t>
            </a:r>
            <a:r>
              <a:rPr lang="fr-BE" b="1" dirty="0">
                <a:solidFill>
                  <a:srgbClr val="FFC000"/>
                </a:solidFill>
              </a:rPr>
              <a:t> </a:t>
            </a:r>
            <a:r>
              <a:rPr lang="fr-BE" b="1" dirty="0" err="1">
                <a:solidFill>
                  <a:srgbClr val="FFC000"/>
                </a:solidFill>
              </a:rPr>
              <a:t>error</a:t>
            </a:r>
            <a:r>
              <a:rPr lang="fr-BE" b="1" dirty="0">
                <a:solidFill>
                  <a:srgbClr val="FFC000"/>
                </a:solidFill>
              </a:rPr>
              <a:t> (</a:t>
            </a:r>
            <a:r>
              <a:rPr lang="fr-BE" b="1" dirty="0" err="1">
                <a:solidFill>
                  <a:srgbClr val="FFC000"/>
                </a:solidFill>
              </a:rPr>
              <a:t>co</a:t>
            </a:r>
            <a:r>
              <a:rPr lang="fr-BE" b="1" dirty="0">
                <a:solidFill>
                  <a:srgbClr val="FFC000"/>
                </a:solidFill>
              </a:rPr>
              <a:t>)variances </a:t>
            </a:r>
            <a:r>
              <a:rPr lang="fr-BE" b="1" dirty="0" err="1">
                <a:solidFill>
                  <a:schemeClr val="bg1"/>
                </a:solidFill>
              </a:rPr>
              <a:t>matrix</a:t>
            </a:r>
            <a:r>
              <a:rPr lang="fr-BE" b="1" dirty="0">
                <a:solidFill>
                  <a:schemeClr val="bg1"/>
                </a:solidFill>
              </a:rPr>
              <a:t> of </a:t>
            </a:r>
            <a:r>
              <a:rPr lang="fr-BE" b="1" dirty="0">
                <a:solidFill>
                  <a:srgbClr val="FFC000"/>
                </a:solidFill>
              </a:rPr>
              <a:t>MACE-EBV</a:t>
            </a:r>
          </a:p>
        </p:txBody>
      </p:sp>
      <p:cxnSp>
        <p:nvCxnSpPr>
          <p:cNvPr id="13" name="Connecteur droit avec flèche 12"/>
          <p:cNvCxnSpPr>
            <a:stCxn id="11" idx="2"/>
            <a:endCxn id="215052" idx="0"/>
          </p:cNvCxnSpPr>
          <p:nvPr/>
        </p:nvCxnSpPr>
        <p:spPr>
          <a:xfrm flipH="1">
            <a:off x="3167063" y="3284538"/>
            <a:ext cx="757237" cy="1320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à coins arrondis 13"/>
          <p:cNvSpPr/>
          <p:nvPr/>
        </p:nvSpPr>
        <p:spPr>
          <a:xfrm>
            <a:off x="4284663" y="2781300"/>
            <a:ext cx="574675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5" name="Rectangle 29"/>
          <p:cNvSpPr>
            <a:spLocks noChangeArrowheads="1"/>
          </p:cNvSpPr>
          <p:nvPr/>
        </p:nvSpPr>
        <p:spPr bwMode="auto">
          <a:xfrm>
            <a:off x="3203575" y="5529263"/>
            <a:ext cx="2808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prediction error (co)variances </a:t>
            </a:r>
            <a:r>
              <a:rPr lang="fr-BE" b="1">
                <a:solidFill>
                  <a:schemeClr val="bg1"/>
                </a:solidFill>
              </a:rPr>
              <a:t>matrix of </a:t>
            </a:r>
            <a:r>
              <a:rPr lang="fr-BE" b="1">
                <a:solidFill>
                  <a:srgbClr val="FFC000"/>
                </a:solidFill>
              </a:rPr>
              <a:t>local EBV</a:t>
            </a:r>
          </a:p>
        </p:txBody>
      </p:sp>
      <p:cxnSp>
        <p:nvCxnSpPr>
          <p:cNvPr id="16" name="Connecteur droit avec flèche 15"/>
          <p:cNvCxnSpPr>
            <a:stCxn id="14" idx="2"/>
            <a:endCxn id="215055" idx="0"/>
          </p:cNvCxnSpPr>
          <p:nvPr/>
        </p:nvCxnSpPr>
        <p:spPr>
          <a:xfrm>
            <a:off x="4572000" y="3284538"/>
            <a:ext cx="36513" cy="22447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7092950" y="2781300"/>
            <a:ext cx="863600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8" name="Rectangle 29"/>
          <p:cNvSpPr>
            <a:spLocks noChangeArrowheads="1"/>
          </p:cNvSpPr>
          <p:nvPr/>
        </p:nvSpPr>
        <p:spPr bwMode="auto">
          <a:xfrm>
            <a:off x="5003800" y="3716338"/>
            <a:ext cx="2808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FFC000"/>
                </a:solidFill>
              </a:rPr>
              <a:t>RHS</a:t>
            </a:r>
            <a:r>
              <a:rPr lang="fr-BE" b="1">
                <a:solidFill>
                  <a:schemeClr val="bg1"/>
                </a:solidFill>
              </a:rPr>
              <a:t> of an hypothetical BLUP of </a:t>
            </a:r>
            <a:r>
              <a:rPr lang="fr-BE" b="1">
                <a:solidFill>
                  <a:srgbClr val="FFC000"/>
                </a:solidFill>
              </a:rPr>
              <a:t>MACE-EBV</a:t>
            </a:r>
          </a:p>
          <a:p>
            <a:pPr algn="ctr"/>
            <a:endParaRPr lang="fr-BE" b="1">
              <a:solidFill>
                <a:srgbClr val="FFC000"/>
              </a:solidFill>
            </a:endParaRPr>
          </a:p>
        </p:txBody>
      </p:sp>
      <p:cxnSp>
        <p:nvCxnSpPr>
          <p:cNvPr id="19" name="Connecteur droit avec flèche 18"/>
          <p:cNvCxnSpPr>
            <a:stCxn id="17" idx="2"/>
            <a:endCxn id="215058" idx="0"/>
          </p:cNvCxnSpPr>
          <p:nvPr/>
        </p:nvCxnSpPr>
        <p:spPr>
          <a:xfrm flipH="1">
            <a:off x="6408738" y="3284538"/>
            <a:ext cx="1116012" cy="431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Special</a:t>
            </a:r>
            <a:r>
              <a:rPr lang="fr-BE" dirty="0" smtClean="0"/>
              <a:t> case: MACE</a:t>
            </a:r>
          </a:p>
        </p:txBody>
      </p:sp>
      <p:sp>
        <p:nvSpPr>
          <p:cNvPr id="21504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 eaLnBrk="1" hangingPunct="1"/>
            <a:r>
              <a:rPr lang="en-US" smtClean="0"/>
              <a:t>Integration of MACE-EBV</a:t>
            </a:r>
          </a:p>
        </p:txBody>
      </p:sp>
      <p:sp>
        <p:nvSpPr>
          <p:cNvPr id="2150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5043" name="Object 10"/>
          <p:cNvGraphicFramePr>
            <a:graphicFrameLocks noChangeAspect="1"/>
          </p:cNvGraphicFramePr>
          <p:nvPr/>
        </p:nvGraphicFramePr>
        <p:xfrm>
          <a:off x="95250" y="2205038"/>
          <a:ext cx="8975725" cy="1152525"/>
        </p:xfrm>
        <a:graphic>
          <a:graphicData uri="http://schemas.openxmlformats.org/presentationml/2006/ole">
            <p:oleObj spid="_x0000_s227330" name="Équation" r:id="rId4" imgW="4889160" imgH="507960" progId="Equation.3">
              <p:embed/>
            </p:oleObj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2916238" y="2781300"/>
            <a:ext cx="576262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49" name="Rectangle 29"/>
          <p:cNvSpPr>
            <a:spLocks noChangeArrowheads="1"/>
          </p:cNvSpPr>
          <p:nvPr/>
        </p:nvSpPr>
        <p:spPr bwMode="auto">
          <a:xfrm>
            <a:off x="107950" y="3586163"/>
            <a:ext cx="3095625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(combined genomic -) pedigree based</a:t>
            </a:r>
            <a:r>
              <a:rPr lang="fr-BE" b="1">
                <a:solidFill>
                  <a:schemeClr val="bg1"/>
                </a:solidFill>
              </a:rPr>
              <a:t> (co)variances matrix</a:t>
            </a:r>
          </a:p>
        </p:txBody>
      </p:sp>
      <p:cxnSp>
        <p:nvCxnSpPr>
          <p:cNvPr id="10" name="Connecteur droit avec flèche 9"/>
          <p:cNvCxnSpPr>
            <a:stCxn id="8" idx="2"/>
            <a:endCxn id="215049" idx="0"/>
          </p:cNvCxnSpPr>
          <p:nvPr/>
        </p:nvCxnSpPr>
        <p:spPr>
          <a:xfrm flipH="1">
            <a:off x="1655763" y="3284538"/>
            <a:ext cx="1547812" cy="3016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3635375" y="2781300"/>
            <a:ext cx="576263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2" name="Rectangle 29"/>
          <p:cNvSpPr>
            <a:spLocks noChangeArrowheads="1"/>
          </p:cNvSpPr>
          <p:nvPr/>
        </p:nvSpPr>
        <p:spPr bwMode="auto">
          <a:xfrm>
            <a:off x="1763713" y="4605338"/>
            <a:ext cx="2808287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chemeClr val="bg1"/>
                </a:solidFill>
              </a:rPr>
              <a:t>Inverse of </a:t>
            </a:r>
            <a:r>
              <a:rPr lang="fr-BE" b="1" dirty="0" err="1">
                <a:solidFill>
                  <a:srgbClr val="FFC000"/>
                </a:solidFill>
              </a:rPr>
              <a:t>prediction</a:t>
            </a:r>
            <a:r>
              <a:rPr lang="fr-BE" b="1" dirty="0">
                <a:solidFill>
                  <a:srgbClr val="FFC000"/>
                </a:solidFill>
              </a:rPr>
              <a:t> </a:t>
            </a:r>
            <a:r>
              <a:rPr lang="fr-BE" b="1" dirty="0" err="1">
                <a:solidFill>
                  <a:srgbClr val="FFC000"/>
                </a:solidFill>
              </a:rPr>
              <a:t>error</a:t>
            </a:r>
            <a:r>
              <a:rPr lang="fr-BE" b="1" dirty="0">
                <a:solidFill>
                  <a:srgbClr val="FFC000"/>
                </a:solidFill>
              </a:rPr>
              <a:t> (</a:t>
            </a:r>
            <a:r>
              <a:rPr lang="fr-BE" b="1" dirty="0" err="1">
                <a:solidFill>
                  <a:srgbClr val="FFC000"/>
                </a:solidFill>
              </a:rPr>
              <a:t>co</a:t>
            </a:r>
            <a:r>
              <a:rPr lang="fr-BE" b="1" dirty="0">
                <a:solidFill>
                  <a:srgbClr val="FFC000"/>
                </a:solidFill>
              </a:rPr>
              <a:t>)variances </a:t>
            </a:r>
            <a:r>
              <a:rPr lang="fr-BE" b="1" dirty="0" err="1">
                <a:solidFill>
                  <a:schemeClr val="bg1"/>
                </a:solidFill>
              </a:rPr>
              <a:t>matrix</a:t>
            </a:r>
            <a:r>
              <a:rPr lang="fr-BE" b="1" dirty="0">
                <a:solidFill>
                  <a:schemeClr val="bg1"/>
                </a:solidFill>
              </a:rPr>
              <a:t> of </a:t>
            </a:r>
            <a:r>
              <a:rPr lang="fr-BE" b="1" dirty="0">
                <a:solidFill>
                  <a:srgbClr val="FFC000"/>
                </a:solidFill>
              </a:rPr>
              <a:t>MACE-EBV</a:t>
            </a:r>
          </a:p>
        </p:txBody>
      </p:sp>
      <p:cxnSp>
        <p:nvCxnSpPr>
          <p:cNvPr id="13" name="Connecteur droit avec flèche 12"/>
          <p:cNvCxnSpPr>
            <a:stCxn id="11" idx="2"/>
            <a:endCxn id="215052" idx="0"/>
          </p:cNvCxnSpPr>
          <p:nvPr/>
        </p:nvCxnSpPr>
        <p:spPr>
          <a:xfrm flipH="1">
            <a:off x="3167063" y="3284538"/>
            <a:ext cx="757237" cy="1320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à coins arrondis 13"/>
          <p:cNvSpPr/>
          <p:nvPr/>
        </p:nvSpPr>
        <p:spPr>
          <a:xfrm>
            <a:off x="4284663" y="2781300"/>
            <a:ext cx="574675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5" name="Rectangle 29"/>
          <p:cNvSpPr>
            <a:spLocks noChangeArrowheads="1"/>
          </p:cNvSpPr>
          <p:nvPr/>
        </p:nvSpPr>
        <p:spPr bwMode="auto">
          <a:xfrm>
            <a:off x="3203575" y="5529263"/>
            <a:ext cx="2808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chemeClr val="bg1"/>
                </a:solidFill>
              </a:rPr>
              <a:t>Inverse of </a:t>
            </a:r>
            <a:r>
              <a:rPr lang="fr-BE" b="1">
                <a:solidFill>
                  <a:srgbClr val="FFC000"/>
                </a:solidFill>
              </a:rPr>
              <a:t>prediction error (co)variances </a:t>
            </a:r>
            <a:r>
              <a:rPr lang="fr-BE" b="1">
                <a:solidFill>
                  <a:schemeClr val="bg1"/>
                </a:solidFill>
              </a:rPr>
              <a:t>matrix of </a:t>
            </a:r>
            <a:r>
              <a:rPr lang="fr-BE" b="1">
                <a:solidFill>
                  <a:srgbClr val="FFC000"/>
                </a:solidFill>
              </a:rPr>
              <a:t>local EBV</a:t>
            </a:r>
          </a:p>
        </p:txBody>
      </p:sp>
      <p:cxnSp>
        <p:nvCxnSpPr>
          <p:cNvPr id="16" name="Connecteur droit avec flèche 15"/>
          <p:cNvCxnSpPr>
            <a:stCxn id="14" idx="2"/>
            <a:endCxn id="215055" idx="0"/>
          </p:cNvCxnSpPr>
          <p:nvPr/>
        </p:nvCxnSpPr>
        <p:spPr>
          <a:xfrm>
            <a:off x="4572000" y="3284538"/>
            <a:ext cx="36513" cy="22447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7092950" y="2781300"/>
            <a:ext cx="863600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58" name="Rectangle 29"/>
          <p:cNvSpPr>
            <a:spLocks noChangeArrowheads="1"/>
          </p:cNvSpPr>
          <p:nvPr/>
        </p:nvSpPr>
        <p:spPr bwMode="auto">
          <a:xfrm>
            <a:off x="5003800" y="3716338"/>
            <a:ext cx="28082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FFC000"/>
                </a:solidFill>
              </a:rPr>
              <a:t>RHS</a:t>
            </a:r>
            <a:r>
              <a:rPr lang="fr-BE" b="1">
                <a:solidFill>
                  <a:schemeClr val="bg1"/>
                </a:solidFill>
              </a:rPr>
              <a:t> of an hypothetical BLUP of </a:t>
            </a:r>
            <a:r>
              <a:rPr lang="fr-BE" b="1">
                <a:solidFill>
                  <a:srgbClr val="FFC000"/>
                </a:solidFill>
              </a:rPr>
              <a:t>MACE-EBV</a:t>
            </a:r>
          </a:p>
          <a:p>
            <a:pPr algn="ctr"/>
            <a:endParaRPr lang="fr-BE" b="1">
              <a:solidFill>
                <a:srgbClr val="FFC000"/>
              </a:solidFill>
            </a:endParaRPr>
          </a:p>
        </p:txBody>
      </p:sp>
      <p:cxnSp>
        <p:nvCxnSpPr>
          <p:cNvPr id="19" name="Connecteur droit avec flèche 18"/>
          <p:cNvCxnSpPr>
            <a:stCxn id="17" idx="2"/>
            <a:endCxn id="215058" idx="0"/>
          </p:cNvCxnSpPr>
          <p:nvPr/>
        </p:nvCxnSpPr>
        <p:spPr>
          <a:xfrm flipH="1">
            <a:off x="6408738" y="3284538"/>
            <a:ext cx="1116012" cy="4318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à coins arrondis 19"/>
          <p:cNvSpPr/>
          <p:nvPr/>
        </p:nvSpPr>
        <p:spPr>
          <a:xfrm>
            <a:off x="8101013" y="2781300"/>
            <a:ext cx="863600" cy="50323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15061" name="Rectangle 29"/>
          <p:cNvSpPr>
            <a:spLocks noChangeArrowheads="1"/>
          </p:cNvSpPr>
          <p:nvPr/>
        </p:nvSpPr>
        <p:spPr bwMode="auto">
          <a:xfrm>
            <a:off x="6227763" y="4652963"/>
            <a:ext cx="28082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>
                <a:solidFill>
                  <a:srgbClr val="FFC000"/>
                </a:solidFill>
              </a:rPr>
              <a:t>RHS</a:t>
            </a:r>
            <a:r>
              <a:rPr lang="fr-BE" b="1" dirty="0">
                <a:solidFill>
                  <a:schemeClr val="bg1"/>
                </a:solidFill>
              </a:rPr>
              <a:t> of an </a:t>
            </a:r>
            <a:r>
              <a:rPr lang="fr-BE" b="1" dirty="0" err="1">
                <a:solidFill>
                  <a:schemeClr val="bg1"/>
                </a:solidFill>
              </a:rPr>
              <a:t>hypothetical</a:t>
            </a:r>
            <a:r>
              <a:rPr lang="fr-BE" b="1" dirty="0">
                <a:solidFill>
                  <a:schemeClr val="bg1"/>
                </a:solidFill>
              </a:rPr>
              <a:t> BLUP of </a:t>
            </a:r>
            <a:r>
              <a:rPr lang="fr-BE" b="1" dirty="0">
                <a:solidFill>
                  <a:srgbClr val="FFC000"/>
                </a:solidFill>
              </a:rPr>
              <a:t>local EBV</a:t>
            </a:r>
          </a:p>
          <a:p>
            <a:pPr algn="ctr"/>
            <a:endParaRPr lang="fr-BE" b="1" dirty="0">
              <a:solidFill>
                <a:srgbClr val="FFC000"/>
              </a:solidFill>
            </a:endParaRPr>
          </a:p>
        </p:txBody>
      </p:sp>
      <p:cxnSp>
        <p:nvCxnSpPr>
          <p:cNvPr id="22" name="Connecteur droit avec flèche 21"/>
          <p:cNvCxnSpPr>
            <a:stCxn id="20" idx="2"/>
            <a:endCxn id="215061" idx="0"/>
          </p:cNvCxnSpPr>
          <p:nvPr/>
        </p:nvCxnSpPr>
        <p:spPr>
          <a:xfrm flipH="1">
            <a:off x="7632700" y="3284538"/>
            <a:ext cx="900113" cy="136842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Acknowledgements</a:t>
            </a:r>
          </a:p>
        </p:txBody>
      </p:sp>
      <p:sp>
        <p:nvSpPr>
          <p:cNvPr id="21709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>
              <a:lnSpc>
                <a:spcPct val="90000"/>
              </a:lnSpc>
            </a:pPr>
            <a:r>
              <a:rPr lang="fr-FR" dirty="0" smtClean="0"/>
              <a:t>Animal and </a:t>
            </a:r>
            <a:r>
              <a:rPr lang="fr-FR" dirty="0" err="1" smtClean="0"/>
              <a:t>Dairy</a:t>
            </a:r>
            <a:r>
              <a:rPr lang="fr-FR" dirty="0" smtClean="0"/>
              <a:t> Science (ADS) </a:t>
            </a:r>
            <a:r>
              <a:rPr lang="fr-FR" dirty="0" err="1" smtClean="0"/>
              <a:t>Department</a:t>
            </a:r>
            <a:r>
              <a:rPr lang="fr-FR" dirty="0" smtClean="0"/>
              <a:t>,</a:t>
            </a:r>
            <a:br>
              <a:rPr lang="fr-FR" dirty="0" smtClean="0"/>
            </a:br>
            <a:r>
              <a:rPr lang="fr-FR" dirty="0" smtClean="0"/>
              <a:t>University of Georgia </a:t>
            </a:r>
            <a:r>
              <a:rPr lang="fr-FR" dirty="0" err="1" smtClean="0"/>
              <a:t>Athens</a:t>
            </a:r>
            <a:r>
              <a:rPr lang="fr-FR" dirty="0" smtClean="0"/>
              <a:t> (UGA), USA</a:t>
            </a:r>
          </a:p>
          <a:p>
            <a:pPr marL="355600" indent="-355600">
              <a:lnSpc>
                <a:spcPct val="90000"/>
              </a:lnSpc>
            </a:pPr>
            <a:r>
              <a:rPr lang="fr-FR" dirty="0" smtClean="0"/>
              <a:t>Animal </a:t>
            </a:r>
            <a:r>
              <a:rPr lang="fr-FR" dirty="0" err="1" smtClean="0"/>
              <a:t>Breeding</a:t>
            </a:r>
            <a:r>
              <a:rPr lang="fr-FR" dirty="0" smtClean="0"/>
              <a:t> and </a:t>
            </a:r>
            <a:r>
              <a:rPr lang="fr-FR" dirty="0" err="1" smtClean="0"/>
              <a:t>Genetics</a:t>
            </a:r>
            <a:r>
              <a:rPr lang="fr-FR" dirty="0" smtClean="0"/>
              <a:t> Group of Animal Science Unit, Gembloux Agro-Bio Tech - University of Liège (U</a:t>
            </a:r>
            <a:r>
              <a:rPr lang="en-US" dirty="0" smtClean="0"/>
              <a:t>L</a:t>
            </a:r>
            <a:r>
              <a:rPr lang="fr-FR" dirty="0" smtClean="0"/>
              <a:t>g </a:t>
            </a:r>
            <a:r>
              <a:rPr lang="en-US" dirty="0" smtClean="0"/>
              <a:t>–</a:t>
            </a:r>
            <a:r>
              <a:rPr lang="fr-FR" dirty="0" smtClean="0"/>
              <a:t> </a:t>
            </a:r>
            <a:r>
              <a:rPr lang="fr-FR" dirty="0" err="1" smtClean="0"/>
              <a:t>GxABT</a:t>
            </a:r>
            <a:r>
              <a:rPr lang="fr-FR" dirty="0" smtClean="0"/>
              <a:t>), </a:t>
            </a:r>
            <a:r>
              <a:rPr lang="fr-FR" dirty="0" err="1" smtClean="0"/>
              <a:t>Belgium</a:t>
            </a:r>
            <a:endParaRPr lang="fr-FR" dirty="0" smtClean="0"/>
          </a:p>
          <a:p>
            <a:pPr marL="355600" indent="-355600">
              <a:lnSpc>
                <a:spcPct val="90000"/>
              </a:lnSpc>
            </a:pPr>
            <a:r>
              <a:rPr lang="fr-FR" dirty="0" smtClean="0"/>
              <a:t>National </a:t>
            </a:r>
            <a:r>
              <a:rPr lang="fr-FR" dirty="0" err="1" smtClean="0"/>
              <a:t>Fund</a:t>
            </a:r>
            <a:r>
              <a:rPr lang="fr-FR" dirty="0" smtClean="0"/>
              <a:t> for </a:t>
            </a:r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fr-FR" dirty="0" smtClean="0"/>
              <a:t> (FNRS), </a:t>
            </a:r>
            <a:r>
              <a:rPr lang="fr-FR" dirty="0" err="1" smtClean="0"/>
              <a:t>Belgium</a:t>
            </a:r>
            <a:endParaRPr lang="fr-FR" dirty="0" smtClean="0"/>
          </a:p>
          <a:p>
            <a:pPr marL="355600" indent="-355600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21709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pic>
        <p:nvPicPr>
          <p:cNvPr id="2170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5876925"/>
            <a:ext cx="957262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External</a:t>
            </a:r>
            <a:r>
              <a:rPr lang="fr-BE" dirty="0" smtClean="0"/>
              <a:t> information</a:t>
            </a:r>
          </a:p>
        </p:txBody>
      </p:sp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situations</a:t>
            </a:r>
          </a:p>
          <a:p>
            <a:pPr marL="869950" lvl="1" indent="-412750"/>
            <a:r>
              <a:rPr lang="en-US" dirty="0" smtClean="0"/>
              <a:t>EBV and REL from other genetic evaluations</a:t>
            </a:r>
          </a:p>
          <a:p>
            <a:pPr marL="1727200" lvl="3" indent="-412750"/>
            <a:endParaRPr lang="en-US" dirty="0" smtClean="0">
              <a:sym typeface="Wingdings" pitchFamily="2" charset="2"/>
            </a:endParaRPr>
          </a:p>
          <a:p>
            <a:pPr marL="869950" lvl="1" indent="-412750"/>
            <a:r>
              <a:rPr lang="en-US" dirty="0" smtClean="0">
                <a:sym typeface="Wingdings" pitchFamily="2" charset="2"/>
              </a:rPr>
              <a:t>Information not taken into account by a</a:t>
            </a:r>
            <a:r>
              <a:rPr lang="en-US" dirty="0" smtClean="0"/>
              <a:t> local BLUP</a:t>
            </a:r>
          </a:p>
          <a:p>
            <a:pPr marL="1212850" lvl="2">
              <a:buNone/>
            </a:pP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/>
              <a:t>No double-counting between local and external evaluations</a:t>
            </a:r>
          </a:p>
          <a:p>
            <a:pPr marL="1727200" lvl="3" indent="-412750"/>
            <a:endParaRPr lang="en-US" dirty="0" smtClean="0"/>
          </a:p>
          <a:p>
            <a:pPr marL="869950" lvl="1" indent="-412750"/>
            <a:r>
              <a:rPr lang="en-US" dirty="0" smtClean="0"/>
              <a:t>Only available for some animals</a:t>
            </a:r>
          </a:p>
          <a:p>
            <a:pPr marL="1212850" lvl="2"/>
            <a:r>
              <a:rPr lang="en-US" dirty="0" smtClean="0"/>
              <a:t>Having, or not, phenotypic  information in the local BLUP</a:t>
            </a:r>
          </a:p>
          <a:p>
            <a:pPr marL="1212850" lvl="2"/>
            <a:r>
              <a:rPr lang="en-US" dirty="0" smtClean="0"/>
              <a:t>Present in the pedigree of the local BLUP</a:t>
            </a:r>
          </a:p>
          <a:p>
            <a:pPr marL="1212850" lvl="2"/>
            <a:endParaRPr lang="en-US" dirty="0" smtClean="0"/>
          </a:p>
          <a:p>
            <a:pPr marL="412750"/>
            <a:r>
              <a:rPr lang="en-US" dirty="0" smtClean="0"/>
              <a:t>Special case: MACE-EBV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Aim</a:t>
            </a:r>
          </a:p>
        </p:txBody>
      </p:sp>
      <p:sp>
        <p:nvSpPr>
          <p:cNvPr id="1945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  <a:tabLst>
                <a:tab pos="446088" algn="l"/>
              </a:tabLst>
            </a:pPr>
            <a:endParaRPr lang="en-US" dirty="0" smtClean="0">
              <a:solidFill>
                <a:srgbClr val="FFC000"/>
              </a:solidFill>
            </a:endParaRPr>
          </a:p>
          <a:p>
            <a:pPr algn="ctr" eaLnBrk="1" hangingPunct="1">
              <a:buNone/>
              <a:tabLst>
                <a:tab pos="446088" algn="l"/>
              </a:tabLst>
            </a:pPr>
            <a:r>
              <a:rPr lang="en-US" b="1" dirty="0" smtClean="0">
                <a:solidFill>
                  <a:srgbClr val="FFC000"/>
                </a:solidFill>
              </a:rPr>
              <a:t>	To integrate/blend multiple </a:t>
            </a:r>
            <a:r>
              <a:rPr lang="en-US" b="1" i="1" dirty="0" smtClean="0">
                <a:solidFill>
                  <a:srgbClr val="FFC000"/>
                </a:solidFill>
              </a:rPr>
              <a:t>a priori</a:t>
            </a:r>
            <a:r>
              <a:rPr lang="en-US" b="1" dirty="0" smtClean="0">
                <a:solidFill>
                  <a:srgbClr val="FFC000"/>
                </a:solidFill>
              </a:rPr>
              <a:t> known external information into a local evaluation</a:t>
            </a:r>
          </a:p>
          <a:p>
            <a:pPr eaLnBrk="1" hangingPunct="1">
              <a:buFont typeface="Wingdings" pitchFamily="2" charset="2"/>
              <a:buChar char="è"/>
              <a:tabLst>
                <a:tab pos="446088" algn="l"/>
              </a:tabLst>
            </a:pPr>
            <a:endParaRPr lang="en-US" dirty="0" smtClean="0"/>
          </a:p>
          <a:p>
            <a:pPr eaLnBrk="1" hangingPunct="1">
              <a:buFont typeface="Wingdings" pitchFamily="2" charset="2"/>
              <a:buChar char="è"/>
              <a:tabLst>
                <a:tab pos="446088" algn="l"/>
              </a:tabLst>
            </a:pPr>
            <a:r>
              <a:rPr lang="en-US" dirty="0" smtClean="0"/>
              <a:t> Using a Bayesian approach</a:t>
            </a:r>
          </a:p>
          <a:p>
            <a:pPr marL="869950" lvl="1" indent="-412750" eaLnBrk="1" hangingPunct="1">
              <a:tabLst>
                <a:tab pos="446088" algn="l"/>
              </a:tabLst>
            </a:pPr>
            <a:r>
              <a:rPr lang="en-US" dirty="0" smtClean="0"/>
              <a:t>Based on </a:t>
            </a:r>
          </a:p>
          <a:p>
            <a:pPr marL="1270000" lvl="2" indent="-412750" eaLnBrk="1" hangingPunct="1">
              <a:tabLst>
                <a:tab pos="446088" algn="l"/>
              </a:tabLst>
            </a:pPr>
            <a:r>
              <a:rPr lang="fr-BE" dirty="0" smtClean="0"/>
              <a:t>Legarra et al. (2007)</a:t>
            </a:r>
          </a:p>
          <a:p>
            <a:pPr marL="1270000" lvl="2" indent="-412750" eaLnBrk="1" hangingPunct="1">
              <a:tabLst>
                <a:tab pos="446088" algn="l"/>
              </a:tabLst>
            </a:pPr>
            <a:r>
              <a:rPr lang="fr-BE" dirty="0" smtClean="0"/>
              <a:t>Quaas and Zhang (2006)</a:t>
            </a:r>
          </a:p>
          <a:p>
            <a:pPr marL="1270000" lvl="2" indent="-412750" eaLnBrk="1" hangingPunct="1">
              <a:tabLst>
                <a:tab pos="446088" algn="l"/>
              </a:tabLst>
            </a:pPr>
            <a:r>
              <a:rPr lang="fr-BE" dirty="0" smtClean="0"/>
              <a:t>Vandenplas and Gengler (2012)</a:t>
            </a:r>
          </a:p>
          <a:p>
            <a:pPr marL="869950" lvl="1" indent="-412750" eaLnBrk="1" hangingPunct="1">
              <a:buFont typeface="Wingdings" pitchFamily="2" charset="2"/>
              <a:buChar char="è"/>
              <a:tabLst>
                <a:tab pos="446088" algn="l"/>
              </a:tabLst>
            </a:pPr>
            <a:endParaRPr lang="en-US" dirty="0" smtClean="0"/>
          </a:p>
          <a:p>
            <a:pPr marL="1212850" lvl="2" eaLnBrk="1" hangingPunct="1">
              <a:tabLst>
                <a:tab pos="446088" algn="l"/>
              </a:tabLst>
            </a:pPr>
            <a:endParaRPr lang="fr-BE" dirty="0" smtClean="0"/>
          </a:p>
          <a:p>
            <a:pPr marL="1212850" lvl="2" eaLnBrk="1" hangingPunct="1">
              <a:buFontTx/>
              <a:buNone/>
              <a:tabLst>
                <a:tab pos="446088" algn="l"/>
              </a:tabLst>
            </a:pPr>
            <a:endParaRPr lang="fr-BE" dirty="0" smtClean="0"/>
          </a:p>
          <a:p>
            <a:pPr marL="869950" lvl="1" indent="-412750" eaLnBrk="1" hangingPunct="1">
              <a:tabLst>
                <a:tab pos="446088" algn="l"/>
              </a:tabLst>
            </a:pPr>
            <a:endParaRPr lang="fr-BE" dirty="0" smtClean="0"/>
          </a:p>
        </p:txBody>
      </p:sp>
      <p:sp>
        <p:nvSpPr>
          <p:cNvPr id="19459" name="Rectangle 8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58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/>
            <a:r>
              <a:rPr lang="en-US" dirty="0" smtClean="0"/>
              <a:t>Mixed model equations</a:t>
            </a:r>
          </a:p>
          <a:p>
            <a:pPr marL="355600" indent="-355600"/>
            <a:endParaRPr lang="en-US" dirty="0" smtClean="0"/>
          </a:p>
          <a:p>
            <a:pPr marL="355600" indent="-355600"/>
            <a:endParaRPr lang="en-US" dirty="0" smtClean="0"/>
          </a:p>
          <a:p>
            <a:pPr marL="355600" indent="-355600"/>
            <a:endParaRPr lang="en-US" dirty="0" smtClean="0"/>
          </a:p>
          <a:p>
            <a:pPr marL="755650" lvl="1" indent="-355600"/>
            <a:r>
              <a:rPr lang="en-US" dirty="0" smtClean="0"/>
              <a:t>                      : </a:t>
            </a:r>
            <a:r>
              <a:rPr lang="fr-BE" dirty="0" smtClean="0"/>
              <a:t>Inverse of </a:t>
            </a:r>
            <a:r>
              <a:rPr lang="fr-BE" dirty="0" err="1" smtClean="0"/>
              <a:t>genetic</a:t>
            </a:r>
            <a:r>
              <a:rPr lang="fr-BE" dirty="0" smtClean="0">
                <a:solidFill>
                  <a:srgbClr val="FFC000"/>
                </a:solidFill>
              </a:rPr>
              <a:t> </a:t>
            </a:r>
            <a:r>
              <a:rPr lang="fr-BE" dirty="0" smtClean="0"/>
              <a:t>(</a:t>
            </a:r>
            <a:r>
              <a:rPr lang="fr-BE" dirty="0" err="1" smtClean="0"/>
              <a:t>co</a:t>
            </a:r>
            <a:r>
              <a:rPr lang="fr-BE" dirty="0" smtClean="0"/>
              <a:t>)variances </a:t>
            </a:r>
            <a:r>
              <a:rPr lang="fr-BE" dirty="0" err="1" smtClean="0"/>
              <a:t>matrix</a:t>
            </a:r>
            <a:endParaRPr lang="fr-BE" dirty="0" smtClean="0"/>
          </a:p>
          <a:p>
            <a:pPr marL="755650" lvl="1" indent="-355600"/>
            <a:r>
              <a:rPr lang="en-US" dirty="0" smtClean="0"/>
              <a:t>      : vector of </a:t>
            </a:r>
            <a:r>
              <a:rPr lang="en-US" dirty="0" smtClean="0">
                <a:solidFill>
                  <a:srgbClr val="FFC000"/>
                </a:solidFill>
              </a:rPr>
              <a:t>local observations</a:t>
            </a:r>
            <a:r>
              <a:rPr lang="en-US" dirty="0" smtClean="0"/>
              <a:t> </a:t>
            </a:r>
          </a:p>
          <a:p>
            <a:pPr marL="755650" lvl="1" indent="-355600"/>
            <a:r>
              <a:rPr lang="en-US" dirty="0" smtClean="0"/>
              <a:t>      : vector of estimated </a:t>
            </a:r>
            <a:r>
              <a:rPr lang="en-US" dirty="0" smtClean="0">
                <a:solidFill>
                  <a:srgbClr val="FFC000"/>
                </a:solidFill>
              </a:rPr>
              <a:t>local fixed effects</a:t>
            </a:r>
          </a:p>
          <a:p>
            <a:pPr marL="755650" lvl="1" indent="-355600"/>
            <a:r>
              <a:rPr lang="en-US" dirty="0" smtClean="0"/>
              <a:t>      : vector of estimated </a:t>
            </a:r>
            <a:r>
              <a:rPr lang="en-US" dirty="0" smtClean="0">
                <a:solidFill>
                  <a:srgbClr val="FFC000"/>
                </a:solidFill>
              </a:rPr>
              <a:t>local EBV</a:t>
            </a:r>
          </a:p>
          <a:p>
            <a:pPr marL="2070100" lvl="4" indent="-355600">
              <a:buNone/>
            </a:pPr>
            <a:endParaRPr lang="en-US" sz="1000" dirty="0" smtClean="0">
              <a:solidFill>
                <a:srgbClr val="FFC000"/>
              </a:solidFill>
            </a:endParaRPr>
          </a:p>
          <a:p>
            <a:pPr marL="755650" lvl="1" indent="-355600"/>
            <a:r>
              <a:rPr lang="en-US" dirty="0" smtClean="0"/>
              <a:t> </a:t>
            </a:r>
          </a:p>
          <a:p>
            <a:pPr marL="755650" lvl="1" indent="-355600">
              <a:buNone/>
            </a:pPr>
            <a:r>
              <a:rPr lang="en-US" dirty="0" smtClean="0"/>
              <a:t>                 </a:t>
            </a:r>
          </a:p>
          <a:p>
            <a:pPr marL="1314450" lvl="2" indent="-514350">
              <a:buFontTx/>
              <a:buNone/>
            </a:pPr>
            <a:endParaRPr lang="en-US" dirty="0" smtClean="0"/>
          </a:p>
        </p:txBody>
      </p:sp>
      <p:graphicFrame>
        <p:nvGraphicFramePr>
          <p:cNvPr id="124956" name="Object 17"/>
          <p:cNvGraphicFramePr>
            <a:graphicFrameLocks noChangeAspect="1"/>
          </p:cNvGraphicFramePr>
          <p:nvPr/>
        </p:nvGraphicFramePr>
        <p:xfrm>
          <a:off x="1476332" y="2348880"/>
          <a:ext cx="6192012" cy="1152128"/>
        </p:xfrm>
        <a:graphic>
          <a:graphicData uri="http://schemas.openxmlformats.org/presentationml/2006/ole">
            <p:oleObj spid="_x0000_s273411" name="Équation" r:id="rId4" imgW="2730240" imgH="507960" progId="Equation.3">
              <p:embed/>
            </p:oleObj>
          </a:graphicData>
        </a:graphic>
      </p:graphicFrame>
      <p:sp>
        <p:nvSpPr>
          <p:cNvPr id="1249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Regular</a:t>
            </a:r>
            <a:r>
              <a:rPr lang="fr-BE" dirty="0" smtClean="0"/>
              <a:t> BLUP</a:t>
            </a:r>
          </a:p>
        </p:txBody>
      </p:sp>
      <p:sp>
        <p:nvSpPr>
          <p:cNvPr id="12495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49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496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496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496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496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1118319" y="3645024"/>
          <a:ext cx="1941513" cy="509588"/>
        </p:xfrm>
        <a:graphic>
          <a:graphicData uri="http://schemas.openxmlformats.org/presentationml/2006/ole">
            <p:oleObj spid="_x0000_s273410" name="Équation" r:id="rId5" imgW="927000" imgH="241200" progId="Equation.3">
              <p:embed/>
            </p:oleObj>
          </a:graphicData>
        </a:graphic>
      </p:graphicFrame>
      <p:graphicFrame>
        <p:nvGraphicFramePr>
          <p:cNvPr id="206853" name="Object 5"/>
          <p:cNvGraphicFramePr>
            <a:graphicFrameLocks noChangeAspect="1"/>
          </p:cNvGraphicFramePr>
          <p:nvPr/>
        </p:nvGraphicFramePr>
        <p:xfrm>
          <a:off x="1271588" y="5530750"/>
          <a:ext cx="2614612" cy="490538"/>
        </p:xfrm>
        <a:graphic>
          <a:graphicData uri="http://schemas.openxmlformats.org/presentationml/2006/ole">
            <p:oleObj spid="_x0000_s273412" name="Équation" r:id="rId6" imgW="1218960" imgH="228600" progId="Equation.3">
              <p:embed/>
            </p:oleObj>
          </a:graphicData>
        </a:graphic>
      </p:graphicFrame>
      <p:graphicFrame>
        <p:nvGraphicFramePr>
          <p:cNvPr id="206854" name="Object 17"/>
          <p:cNvGraphicFramePr>
            <a:graphicFrameLocks noChangeAspect="1"/>
          </p:cNvGraphicFramePr>
          <p:nvPr/>
        </p:nvGraphicFramePr>
        <p:xfrm>
          <a:off x="1238672" y="4509268"/>
          <a:ext cx="381000" cy="484187"/>
        </p:xfrm>
        <a:graphic>
          <a:graphicData uri="http://schemas.openxmlformats.org/presentationml/2006/ole">
            <p:oleObj spid="_x0000_s273413" name="Équation" r:id="rId7" imgW="190440" imgH="241200" progId="Equation.3">
              <p:embed/>
            </p:oleObj>
          </a:graphicData>
        </a:graphic>
      </p:graphicFrame>
      <p:graphicFrame>
        <p:nvGraphicFramePr>
          <p:cNvPr id="206855" name="Object 17"/>
          <p:cNvGraphicFramePr>
            <a:graphicFrameLocks noChangeAspect="1"/>
          </p:cNvGraphicFramePr>
          <p:nvPr/>
        </p:nvGraphicFramePr>
        <p:xfrm>
          <a:off x="1238672" y="4077220"/>
          <a:ext cx="381000" cy="433388"/>
        </p:xfrm>
        <a:graphic>
          <a:graphicData uri="http://schemas.openxmlformats.org/presentationml/2006/ole">
            <p:oleObj spid="_x0000_s273414" name="Équation" r:id="rId8" imgW="190440" imgH="215640" progId="Equation.3">
              <p:embed/>
            </p:oleObj>
          </a:graphicData>
        </a:graphic>
      </p:graphicFrame>
      <p:graphicFrame>
        <p:nvGraphicFramePr>
          <p:cNvPr id="206856" name="Object 17"/>
          <p:cNvGraphicFramePr>
            <a:graphicFrameLocks noChangeAspect="1"/>
          </p:cNvGraphicFramePr>
          <p:nvPr/>
        </p:nvGraphicFramePr>
        <p:xfrm>
          <a:off x="1238672" y="5013324"/>
          <a:ext cx="381000" cy="433388"/>
        </p:xfrm>
        <a:graphic>
          <a:graphicData uri="http://schemas.openxmlformats.org/presentationml/2006/ole">
            <p:oleObj spid="_x0000_s273415" name="Équation" r:id="rId9" imgW="1904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Methods</a:t>
            </a:r>
            <a:endParaRPr lang="fr-BE" dirty="0" smtClean="0"/>
          </a:p>
        </p:txBody>
      </p:sp>
      <p:sp>
        <p:nvSpPr>
          <p:cNvPr id="21506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Assumption: </a:t>
            </a:r>
            <a:r>
              <a:rPr lang="en-US" i="1" dirty="0" smtClean="0"/>
              <a:t>A priori</a:t>
            </a:r>
            <a:r>
              <a:rPr lang="en-US" dirty="0" smtClean="0"/>
              <a:t> known information of</a:t>
            </a:r>
          </a:p>
          <a:p>
            <a:pPr lvl="1"/>
            <a:r>
              <a:rPr lang="en-US" i="1" dirty="0" smtClean="0"/>
              <a:t>n</a:t>
            </a:r>
            <a:r>
              <a:rPr lang="en-US" dirty="0" smtClean="0"/>
              <a:t> sources of external information:</a:t>
            </a:r>
          </a:p>
          <a:p>
            <a:pPr lvl="2"/>
            <a:r>
              <a:rPr lang="en-US" i="1" dirty="0" smtClean="0"/>
              <a:t>n</a:t>
            </a:r>
            <a:r>
              <a:rPr lang="en-US" dirty="0" smtClean="0"/>
              <a:t> vector of external EBV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fr-BE" i="1" dirty="0" smtClean="0"/>
              <a:t>n</a:t>
            </a:r>
            <a:r>
              <a:rPr lang="fr-BE" dirty="0" smtClean="0"/>
              <a:t> </a:t>
            </a:r>
            <a:r>
              <a:rPr lang="fr-BE" dirty="0" err="1" smtClean="0"/>
              <a:t>prediction</a:t>
            </a:r>
            <a:r>
              <a:rPr lang="fr-BE" dirty="0" smtClean="0"/>
              <a:t> </a:t>
            </a:r>
            <a:r>
              <a:rPr lang="fr-BE" dirty="0" err="1" smtClean="0"/>
              <a:t>error</a:t>
            </a:r>
            <a:r>
              <a:rPr lang="fr-BE" dirty="0" smtClean="0"/>
              <a:t> (</a:t>
            </a:r>
            <a:r>
              <a:rPr lang="fr-BE" dirty="0" err="1" smtClean="0"/>
              <a:t>co</a:t>
            </a:r>
            <a:r>
              <a:rPr lang="fr-BE" dirty="0" smtClean="0"/>
              <a:t>)variances matrices</a:t>
            </a:r>
          </a:p>
          <a:p>
            <a:pPr lvl="1"/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r>
              <a:rPr lang="en-US" dirty="0" smtClean="0"/>
              <a:t>Issue: only available for some animals</a:t>
            </a:r>
          </a:p>
          <a:p>
            <a:pPr marL="1670050" lvl="3"/>
            <a:endParaRPr lang="en-US" dirty="0" smtClean="0"/>
          </a:p>
          <a:p>
            <a:pPr marL="412750">
              <a:buNone/>
            </a:pPr>
            <a:r>
              <a:rPr lang="en-US" dirty="0" smtClean="0">
                <a:sym typeface="Wingdings" pitchFamily="2" charset="2"/>
              </a:rPr>
              <a:t>      and      : (partially) unknown</a:t>
            </a:r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endParaRPr lang="en-US" dirty="0" smtClean="0"/>
          </a:p>
          <a:p>
            <a:pPr marL="869950" lvl="1" indent="-412750"/>
            <a:r>
              <a:rPr lang="en-US" dirty="0" smtClean="0"/>
              <a:t>EBV and REL from another genetic evaluation</a:t>
            </a:r>
          </a:p>
          <a:p>
            <a:pPr marL="1727200" lvl="3" indent="-412750"/>
            <a:endParaRPr lang="en-US" dirty="0" smtClean="0">
              <a:sym typeface="Wingdings" pitchFamily="2" charset="2"/>
            </a:endParaRPr>
          </a:p>
          <a:p>
            <a:pPr marL="869950" lvl="1" indent="-412750"/>
            <a:r>
              <a:rPr lang="en-US" dirty="0" smtClean="0">
                <a:sym typeface="Wingdings" pitchFamily="2" charset="2"/>
              </a:rPr>
              <a:t>Information not taken into account in a</a:t>
            </a:r>
            <a:r>
              <a:rPr lang="en-US" dirty="0" smtClean="0"/>
              <a:t> local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marL="1212850" lvl="2"/>
            <a:r>
              <a:rPr lang="en-US" dirty="0" smtClean="0">
                <a:sym typeface="Wingdings" pitchFamily="2" charset="2"/>
              </a:rPr>
              <a:t>Not  from an external genomic evaluation </a:t>
            </a:r>
          </a:p>
          <a:p>
            <a:pPr marL="1212850" lvl="2">
              <a:buNone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No double-counting between local and external evaluations</a:t>
            </a:r>
          </a:p>
          <a:p>
            <a:pPr marL="1727200" lvl="3" indent="-412750"/>
            <a:endParaRPr lang="en-US" dirty="0" smtClean="0"/>
          </a:p>
          <a:p>
            <a:pPr marL="869950" lvl="1" indent="-412750"/>
            <a:r>
              <a:rPr lang="en-US" dirty="0" smtClean="0"/>
              <a:t>Only available for some animals</a:t>
            </a:r>
          </a:p>
          <a:p>
            <a:pPr marL="1212850" lvl="2"/>
            <a:r>
              <a:rPr lang="en-US" dirty="0" smtClean="0"/>
              <a:t>Having, or not, phenotypic or genomic information in the local </a:t>
            </a:r>
            <a:r>
              <a:rPr lang="en-US" dirty="0" err="1" smtClean="0"/>
              <a:t>ssGBLUP</a:t>
            </a:r>
            <a:endParaRPr lang="en-US" dirty="0" smtClean="0"/>
          </a:p>
          <a:p>
            <a:pPr marL="1212850" lvl="2"/>
            <a:r>
              <a:rPr lang="en-US" dirty="0" smtClean="0"/>
              <a:t>Present in the pedigree of the local </a:t>
            </a:r>
            <a:r>
              <a:rPr lang="en-US" dirty="0" err="1" smtClean="0"/>
              <a:t>ssGBLUP</a:t>
            </a:r>
            <a:endParaRPr lang="en-US" dirty="0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215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07877" name="Object 5"/>
          <p:cNvGraphicFramePr>
            <a:graphicFrameLocks noChangeAspect="1"/>
          </p:cNvGraphicFramePr>
          <p:nvPr/>
        </p:nvGraphicFramePr>
        <p:xfrm>
          <a:off x="1979712" y="4179044"/>
          <a:ext cx="2554287" cy="546100"/>
        </p:xfrm>
        <a:graphic>
          <a:graphicData uri="http://schemas.openxmlformats.org/presentationml/2006/ole">
            <p:oleObj spid="_x0000_s274437" name="Équation" r:id="rId4" imgW="1130040" imgH="241200" progId="Equation.3">
              <p:embed/>
            </p:oleObj>
          </a:graphicData>
        </a:graphic>
      </p:graphicFrame>
      <p:graphicFrame>
        <p:nvGraphicFramePr>
          <p:cNvPr id="207880" name="Object 5"/>
          <p:cNvGraphicFramePr>
            <a:graphicFrameLocks noChangeAspect="1"/>
          </p:cNvGraphicFramePr>
          <p:nvPr/>
        </p:nvGraphicFramePr>
        <p:xfrm>
          <a:off x="7524328" y="1628800"/>
          <a:ext cx="430212" cy="517525"/>
        </p:xfrm>
        <a:graphic>
          <a:graphicData uri="http://schemas.openxmlformats.org/presentationml/2006/ole">
            <p:oleObj spid="_x0000_s274439" name="Équation" r:id="rId5" imgW="190440" imgH="228600" progId="Equation.3">
              <p:embed/>
            </p:oleObj>
          </a:graphicData>
        </a:graphic>
      </p:graphicFrame>
      <p:graphicFrame>
        <p:nvGraphicFramePr>
          <p:cNvPr id="274440" name="Object 8"/>
          <p:cNvGraphicFramePr>
            <a:graphicFrameLocks noChangeAspect="1"/>
          </p:cNvGraphicFramePr>
          <p:nvPr/>
        </p:nvGraphicFramePr>
        <p:xfrm>
          <a:off x="1907704" y="2924944"/>
          <a:ext cx="2379663" cy="574675"/>
        </p:xfrm>
        <a:graphic>
          <a:graphicData uri="http://schemas.openxmlformats.org/presentationml/2006/ole">
            <p:oleObj spid="_x0000_s274440" name="Équation" r:id="rId6" imgW="1054080" imgH="253800" progId="Equation.3">
              <p:embed/>
            </p:oleObj>
          </a:graphicData>
        </a:graphic>
      </p:graphicFrame>
      <p:graphicFrame>
        <p:nvGraphicFramePr>
          <p:cNvPr id="274441" name="Object 9"/>
          <p:cNvGraphicFramePr>
            <a:graphicFrameLocks noChangeAspect="1"/>
          </p:cNvGraphicFramePr>
          <p:nvPr/>
        </p:nvGraphicFramePr>
        <p:xfrm>
          <a:off x="1043608" y="5661248"/>
          <a:ext cx="487363" cy="574675"/>
        </p:xfrm>
        <a:graphic>
          <a:graphicData uri="http://schemas.openxmlformats.org/presentationml/2006/ole">
            <p:oleObj spid="_x0000_s274441" name="Équation" r:id="rId7" imgW="215640" imgH="253800" progId="Equation.3">
              <p:embed/>
            </p:oleObj>
          </a:graphicData>
        </a:graphic>
      </p:graphicFrame>
      <p:graphicFrame>
        <p:nvGraphicFramePr>
          <p:cNvPr id="274442" name="Object 10"/>
          <p:cNvGraphicFramePr>
            <a:graphicFrameLocks noChangeAspect="1"/>
          </p:cNvGraphicFramePr>
          <p:nvPr/>
        </p:nvGraphicFramePr>
        <p:xfrm>
          <a:off x="2297708" y="5733256"/>
          <a:ext cx="546100" cy="546100"/>
        </p:xfrm>
        <a:graphic>
          <a:graphicData uri="http://schemas.openxmlformats.org/presentationml/2006/ole">
            <p:oleObj spid="_x0000_s274442" name="Équation" r:id="rId8" imgW="2412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mtClean="0"/>
              <a:t>Methods</a:t>
            </a:r>
          </a:p>
        </p:txBody>
      </p:sp>
      <p:sp>
        <p:nvSpPr>
          <p:cNvPr id="155652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For each source </a:t>
            </a:r>
            <a:r>
              <a:rPr lang="en-US" i="1" dirty="0" err="1" smtClean="0"/>
              <a:t>i</a:t>
            </a:r>
            <a:r>
              <a:rPr lang="en-US" dirty="0" smtClean="0"/>
              <a:t>: Estimation of </a:t>
            </a:r>
          </a:p>
          <a:p>
            <a:pPr marL="804863" lvl="1" indent="-347663"/>
            <a:r>
              <a:rPr lang="en-US" dirty="0" smtClean="0">
                <a:solidFill>
                  <a:srgbClr val="FFC000"/>
                </a:solidFill>
              </a:rPr>
              <a:t>Available</a:t>
            </a:r>
            <a:r>
              <a:rPr lang="en-US" dirty="0" smtClean="0"/>
              <a:t>: External EBV of </a:t>
            </a:r>
            <a:r>
              <a:rPr lang="en-US" dirty="0" smtClean="0">
                <a:solidFill>
                  <a:srgbClr val="FFC000"/>
                </a:solidFill>
              </a:rPr>
              <a:t>external animals </a:t>
            </a:r>
            <a:r>
              <a:rPr lang="en-US" dirty="0" smtClean="0"/>
              <a:t>(       )</a:t>
            </a:r>
          </a:p>
          <a:p>
            <a:pPr marL="1727200" lvl="3" indent="-412750"/>
            <a:endParaRPr lang="en-US" sz="2400" dirty="0" smtClean="0"/>
          </a:p>
          <a:p>
            <a:pPr lvl="1" eaLnBrk="1" hangingPunct="1"/>
            <a:r>
              <a:rPr lang="en-US" dirty="0" smtClean="0">
                <a:solidFill>
                  <a:srgbClr val="FFC000"/>
                </a:solidFill>
                <a:sym typeface="Wingdings" pitchFamily="2" charset="2"/>
              </a:rPr>
              <a:t>Local animals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smtClean="0">
                <a:solidFill>
                  <a:srgbClr val="FFC000"/>
                </a:solidFill>
                <a:sym typeface="Wingdings" pitchFamily="2" charset="2"/>
              </a:rPr>
              <a:t>prediction</a:t>
            </a:r>
            <a:r>
              <a:rPr lang="en-US" dirty="0" smtClean="0">
                <a:sym typeface="Wingdings" pitchFamily="2" charset="2"/>
              </a:rPr>
              <a:t> of external EBV (      )</a:t>
            </a:r>
          </a:p>
          <a:p>
            <a:pPr lvl="1" eaLnBrk="1" hangingPunct="1">
              <a:buNone/>
            </a:pPr>
            <a:r>
              <a:rPr lang="en-US" dirty="0" smtClean="0">
                <a:sym typeface="Wingdings" pitchFamily="2" charset="2"/>
              </a:rPr>
              <a:t>		</a:t>
            </a:r>
          </a:p>
          <a:p>
            <a:pPr eaLnBrk="1" hangingPunct="1"/>
            <a:endParaRPr lang="en-US" dirty="0" smtClean="0">
              <a:sym typeface="Wingdings" pitchFamily="2" charset="2"/>
            </a:endParaRPr>
          </a:p>
          <a:p>
            <a:pPr lvl="1" eaLnBrk="1" hangingPunct="1">
              <a:buNone/>
            </a:pPr>
            <a:r>
              <a:rPr lang="en-US" dirty="0" smtClean="0">
                <a:sym typeface="Wingdings" pitchFamily="2" charset="2"/>
              </a:rPr>
              <a:t>							</a:t>
            </a:r>
          </a:p>
          <a:p>
            <a:pPr eaLnBrk="1" hangingPunct="1">
              <a:buNone/>
            </a:pPr>
            <a:r>
              <a:rPr lang="en-US" dirty="0" smtClean="0">
                <a:sym typeface="Wingdings" pitchFamily="2" charset="2"/>
              </a:rPr>
              <a:t></a:t>
            </a:r>
          </a:p>
          <a:p>
            <a:pPr marL="1257300" lvl="4" indent="-342900" eaLnBrk="1" hangingPunct="1">
              <a:buNone/>
            </a:pPr>
            <a:endParaRPr lang="en-US" dirty="0" smtClean="0"/>
          </a:p>
          <a:p>
            <a:pPr marL="1257300" lvl="4" indent="-342900"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Correct propagation of external information 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1556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5566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155650" name="Object 5"/>
          <p:cNvGraphicFramePr>
            <a:graphicFrameLocks noChangeAspect="1"/>
          </p:cNvGraphicFramePr>
          <p:nvPr/>
        </p:nvGraphicFramePr>
        <p:xfrm>
          <a:off x="1711325" y="3627438"/>
          <a:ext cx="5715000" cy="593725"/>
        </p:xfrm>
        <a:graphic>
          <a:graphicData uri="http://schemas.openxmlformats.org/presentationml/2006/ole">
            <p:oleObj spid="_x0000_s275458" name="Équation" r:id="rId4" imgW="2692080" imgH="279360" progId="Equation.3">
              <p:embed/>
            </p:oleObj>
          </a:graphicData>
        </a:graphic>
      </p:graphicFrame>
      <p:graphicFrame>
        <p:nvGraphicFramePr>
          <p:cNvPr id="211972" name="Object 4"/>
          <p:cNvGraphicFramePr>
            <a:graphicFrameLocks noChangeAspect="1"/>
          </p:cNvGraphicFramePr>
          <p:nvPr/>
        </p:nvGraphicFramePr>
        <p:xfrm>
          <a:off x="6012160" y="1600200"/>
          <a:ext cx="487363" cy="574675"/>
        </p:xfrm>
        <a:graphic>
          <a:graphicData uri="http://schemas.openxmlformats.org/presentationml/2006/ole">
            <p:oleObj spid="_x0000_s275459" name="Équation" r:id="rId5" imgW="215640" imgH="253800" progId="Equation.3">
              <p:embed/>
            </p:oleObj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968375" y="4495800"/>
          <a:ext cx="1820863" cy="1195388"/>
        </p:xfrm>
        <a:graphic>
          <a:graphicData uri="http://schemas.openxmlformats.org/presentationml/2006/ole">
            <p:oleObj spid="_x0000_s275460" name="Équation" r:id="rId6" imgW="774360" imgH="507960" progId="Equation.3">
              <p:embed/>
            </p:oleObj>
          </a:graphicData>
        </a:graphic>
      </p:graphicFrame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3314824" y="4635103"/>
            <a:ext cx="284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 err="1">
                <a:solidFill>
                  <a:schemeClr val="bg1"/>
                </a:solidFill>
              </a:rPr>
              <a:t>Predicted</a:t>
            </a:r>
            <a:r>
              <a:rPr lang="fr-BE" b="1" dirty="0">
                <a:solidFill>
                  <a:schemeClr val="bg1"/>
                </a:solidFill>
              </a:rPr>
              <a:t> </a:t>
            </a:r>
            <a:r>
              <a:rPr lang="fr-BE" b="1" dirty="0" err="1" smtClean="0">
                <a:solidFill>
                  <a:schemeClr val="bg1"/>
                </a:solidFill>
              </a:rPr>
              <a:t>external</a:t>
            </a:r>
            <a:r>
              <a:rPr lang="fr-BE" b="1" dirty="0" smtClean="0">
                <a:solidFill>
                  <a:schemeClr val="bg1"/>
                </a:solidFill>
              </a:rPr>
              <a:t> EBV</a:t>
            </a:r>
            <a:endParaRPr lang="fr-BE" b="1" dirty="0">
              <a:solidFill>
                <a:schemeClr val="bg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1982912" y="4581128"/>
            <a:ext cx="576262" cy="50323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cxnSp>
        <p:nvCxnSpPr>
          <p:cNvPr id="18" name="Connecteur droit avec flèche 17"/>
          <p:cNvCxnSpPr>
            <a:stCxn id="17" idx="3"/>
            <a:endCxn id="16" idx="1"/>
          </p:cNvCxnSpPr>
          <p:nvPr/>
        </p:nvCxnSpPr>
        <p:spPr>
          <a:xfrm flipV="1">
            <a:off x="2559174" y="4820047"/>
            <a:ext cx="755650" cy="127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3314824" y="5190728"/>
            <a:ext cx="2844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 dirty="0" err="1">
                <a:solidFill>
                  <a:schemeClr val="bg1"/>
                </a:solidFill>
              </a:rPr>
              <a:t>Available</a:t>
            </a:r>
            <a:r>
              <a:rPr lang="fr-BE" b="1" dirty="0">
                <a:solidFill>
                  <a:schemeClr val="bg1"/>
                </a:solidFill>
              </a:rPr>
              <a:t> </a:t>
            </a:r>
            <a:r>
              <a:rPr lang="fr-BE" b="1" dirty="0" err="1" smtClean="0">
                <a:solidFill>
                  <a:schemeClr val="bg1"/>
                </a:solidFill>
              </a:rPr>
              <a:t>external</a:t>
            </a:r>
            <a:r>
              <a:rPr lang="fr-BE" b="1" dirty="0" smtClean="0">
                <a:solidFill>
                  <a:schemeClr val="bg1"/>
                </a:solidFill>
              </a:rPr>
              <a:t> EBV</a:t>
            </a:r>
            <a:endParaRPr lang="fr-BE" b="1" dirty="0">
              <a:solidFill>
                <a:schemeClr val="bg1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982912" y="5119290"/>
            <a:ext cx="576262" cy="5048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cxnSp>
        <p:nvCxnSpPr>
          <p:cNvPr id="21" name="Connecteur droit avec flèche 20"/>
          <p:cNvCxnSpPr>
            <a:stCxn id="20" idx="3"/>
            <a:endCxn id="19" idx="1"/>
          </p:cNvCxnSpPr>
          <p:nvPr/>
        </p:nvCxnSpPr>
        <p:spPr>
          <a:xfrm>
            <a:off x="2559174" y="5371703"/>
            <a:ext cx="755650" cy="396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1974" name="Object 5"/>
          <p:cNvGraphicFramePr>
            <a:graphicFrameLocks noChangeAspect="1"/>
          </p:cNvGraphicFramePr>
          <p:nvPr/>
        </p:nvGraphicFramePr>
        <p:xfrm>
          <a:off x="6980238" y="2970213"/>
          <a:ext cx="593725" cy="539750"/>
        </p:xfrm>
        <a:graphic>
          <a:graphicData uri="http://schemas.openxmlformats.org/presentationml/2006/ole">
            <p:oleObj spid="_x0000_s275461" name="Équation" r:id="rId7" imgW="279360" imgH="253800" progId="Equation.3">
              <p:embed/>
            </p:oleObj>
          </a:graphicData>
        </a:graphic>
      </p:graphicFrame>
      <p:graphicFrame>
        <p:nvGraphicFramePr>
          <p:cNvPr id="211975" name="Object 5"/>
          <p:cNvGraphicFramePr>
            <a:graphicFrameLocks noChangeAspect="1"/>
          </p:cNvGraphicFramePr>
          <p:nvPr/>
        </p:nvGraphicFramePr>
        <p:xfrm>
          <a:off x="7424738" y="2106613"/>
          <a:ext cx="592137" cy="539750"/>
        </p:xfrm>
        <a:graphic>
          <a:graphicData uri="http://schemas.openxmlformats.org/presentationml/2006/ole">
            <p:oleObj spid="_x0000_s275462" name="Équation" r:id="rId8" imgW="2793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</a:t>
            </a:r>
          </a:p>
        </p:txBody>
      </p:sp>
      <p:sp>
        <p:nvSpPr>
          <p:cNvPr id="12904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/>
            <a:r>
              <a:rPr lang="en-US" dirty="0" smtClean="0"/>
              <a:t>For each source </a:t>
            </a:r>
            <a:r>
              <a:rPr lang="en-US" i="1" dirty="0" err="1" smtClean="0"/>
              <a:t>i</a:t>
            </a:r>
            <a:r>
              <a:rPr lang="en-US" i="1" dirty="0" smtClean="0"/>
              <a:t>: </a:t>
            </a:r>
            <a:r>
              <a:rPr lang="en-US" dirty="0" smtClean="0"/>
              <a:t>Estimation of </a:t>
            </a:r>
          </a:p>
          <a:p>
            <a:pPr marL="355600" indent="-355600"/>
            <a:endParaRPr lang="en-US" sz="2400" dirty="0" smtClean="0">
              <a:sym typeface="Wingdings" pitchFamily="2" charset="2"/>
            </a:endParaRPr>
          </a:p>
          <a:p>
            <a:pPr marL="355600" indent="-355600"/>
            <a:endParaRPr lang="en-US" sz="2400" dirty="0" smtClean="0">
              <a:sym typeface="Wingdings" pitchFamily="2" charset="2"/>
            </a:endParaRPr>
          </a:p>
          <a:p>
            <a:pPr marL="355600" indent="-355600">
              <a:buNone/>
            </a:pPr>
            <a:endParaRPr lang="fr-BE" sz="2400" dirty="0" smtClean="0"/>
          </a:p>
          <a:p>
            <a:pPr marL="755650" lvl="1" indent="-355600">
              <a:buNone/>
            </a:pPr>
            <a:r>
              <a:rPr lang="fr-BE" dirty="0" smtClean="0">
                <a:sym typeface="Wingdings" pitchFamily="2" charset="2"/>
              </a:rPr>
              <a:t>                         : </a:t>
            </a:r>
            <a:r>
              <a:rPr lang="fr-BE" dirty="0" smtClean="0"/>
              <a:t>Inverse of </a:t>
            </a:r>
            <a:r>
              <a:rPr lang="fr-BE" dirty="0" err="1" smtClean="0">
                <a:sym typeface="Wingdings" pitchFamily="2" charset="2"/>
              </a:rPr>
              <a:t>genetic</a:t>
            </a:r>
            <a:r>
              <a:rPr lang="fr-BE" dirty="0" smtClean="0">
                <a:sym typeface="Wingdings" pitchFamily="2" charset="2"/>
              </a:rPr>
              <a:t> (</a:t>
            </a:r>
            <a:r>
              <a:rPr lang="fr-BE" dirty="0" err="1" smtClean="0">
                <a:sym typeface="Wingdings" pitchFamily="2" charset="2"/>
              </a:rPr>
              <a:t>co</a:t>
            </a:r>
            <a:r>
              <a:rPr lang="fr-BE" dirty="0" smtClean="0">
                <a:sym typeface="Wingdings" pitchFamily="2" charset="2"/>
              </a:rPr>
              <a:t>)variances </a:t>
            </a:r>
          </a:p>
          <a:p>
            <a:pPr marL="755650" lvl="1" indent="-355600">
              <a:buNone/>
            </a:pPr>
            <a:r>
              <a:rPr lang="fr-BE" dirty="0" smtClean="0">
                <a:sym typeface="Wingdings" pitchFamily="2" charset="2"/>
              </a:rPr>
              <a:t>                            </a:t>
            </a:r>
            <a:r>
              <a:rPr lang="fr-BE" dirty="0" err="1" smtClean="0">
                <a:sym typeface="Wingdings" pitchFamily="2" charset="2"/>
              </a:rPr>
              <a:t>matrix</a:t>
            </a:r>
            <a:r>
              <a:rPr lang="fr-BE" dirty="0" smtClean="0">
                <a:sym typeface="Wingdings" pitchFamily="2" charset="2"/>
              </a:rPr>
              <a:t> of </a:t>
            </a:r>
          </a:p>
          <a:p>
            <a:pPr marL="755650" lvl="1" indent="-355600"/>
            <a:endParaRPr lang="fr-BE" dirty="0" smtClean="0">
              <a:sym typeface="Wingdings" pitchFamily="2" charset="2"/>
            </a:endParaRPr>
          </a:p>
          <a:p>
            <a:pPr marL="755650" lvl="1" indent="-355600"/>
            <a:endParaRPr lang="fr-BE" dirty="0" smtClean="0">
              <a:sym typeface="Wingdings" pitchFamily="2" charset="2"/>
            </a:endParaRPr>
          </a:p>
          <a:p>
            <a:pPr marL="355600" indent="-355600">
              <a:buNone/>
            </a:pPr>
            <a:endParaRPr lang="fr-BE" dirty="0" smtClean="0"/>
          </a:p>
          <a:p>
            <a:pPr marL="355600" indent="-355600">
              <a:buFontTx/>
              <a:buNone/>
            </a:pPr>
            <a:endParaRPr lang="en-US" dirty="0" smtClean="0"/>
          </a:p>
        </p:txBody>
      </p:sp>
      <p:sp>
        <p:nvSpPr>
          <p:cNvPr id="1290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4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graphicFrame>
        <p:nvGraphicFramePr>
          <p:cNvPr id="214023" name="Object 7"/>
          <p:cNvGraphicFramePr>
            <a:graphicFrameLocks noChangeAspect="1"/>
          </p:cNvGraphicFramePr>
          <p:nvPr/>
        </p:nvGraphicFramePr>
        <p:xfrm>
          <a:off x="6012160" y="1628800"/>
          <a:ext cx="544513" cy="544512"/>
        </p:xfrm>
        <a:graphic>
          <a:graphicData uri="http://schemas.openxmlformats.org/presentationml/2006/ole">
            <p:oleObj spid="_x0000_s276484" name="Équation" r:id="rId4" imgW="241200" imgH="241200" progId="Equation.3">
              <p:embed/>
            </p:oleObj>
          </a:graphicData>
        </a:graphic>
      </p:graphicFrame>
      <p:graphicFrame>
        <p:nvGraphicFramePr>
          <p:cNvPr id="214025" name="Object 11"/>
          <p:cNvGraphicFramePr>
            <a:graphicFrameLocks noChangeAspect="1"/>
          </p:cNvGraphicFramePr>
          <p:nvPr/>
        </p:nvGraphicFramePr>
        <p:xfrm>
          <a:off x="827584" y="3419475"/>
          <a:ext cx="2119313" cy="514350"/>
        </p:xfrm>
        <a:graphic>
          <a:graphicData uri="http://schemas.openxmlformats.org/presentationml/2006/ole">
            <p:oleObj spid="_x0000_s276485" name="Équation" r:id="rId5" imgW="1041120" imgH="253800" progId="Equation.3">
              <p:embed/>
            </p:oleObj>
          </a:graphicData>
        </a:graphic>
      </p:graphicFrame>
      <p:graphicFrame>
        <p:nvGraphicFramePr>
          <p:cNvPr id="214026" name="Object 10"/>
          <p:cNvGraphicFramePr>
            <a:graphicFrameLocks noChangeAspect="1"/>
          </p:cNvGraphicFramePr>
          <p:nvPr/>
        </p:nvGraphicFramePr>
        <p:xfrm>
          <a:off x="4581773" y="3869804"/>
          <a:ext cx="422275" cy="495300"/>
        </p:xfrm>
        <a:graphic>
          <a:graphicData uri="http://schemas.openxmlformats.org/presentationml/2006/ole">
            <p:oleObj spid="_x0000_s276486" name="Équation" r:id="rId6" imgW="215640" imgH="253800" progId="Equation.3">
              <p:embed/>
            </p:oleObj>
          </a:graphicData>
        </a:graphic>
      </p:graphicFrame>
      <p:graphicFrame>
        <p:nvGraphicFramePr>
          <p:cNvPr id="276487" name="Object 11"/>
          <p:cNvGraphicFramePr>
            <a:graphicFrameLocks noChangeAspect="1"/>
          </p:cNvGraphicFramePr>
          <p:nvPr/>
        </p:nvGraphicFramePr>
        <p:xfrm>
          <a:off x="3329863" y="2420888"/>
          <a:ext cx="2538281" cy="648072"/>
        </p:xfrm>
        <a:graphic>
          <a:graphicData uri="http://schemas.openxmlformats.org/presentationml/2006/ole">
            <p:oleObj spid="_x0000_s276487" name="Équation" r:id="rId7" imgW="990360" imgH="253800" progId="Equation.3">
              <p:embed/>
            </p:oleObj>
          </a:graphicData>
        </a:graphic>
      </p:graphicFrame>
      <p:graphicFrame>
        <p:nvGraphicFramePr>
          <p:cNvPr id="276488" name="Object 5"/>
          <p:cNvGraphicFramePr>
            <a:graphicFrameLocks noChangeAspect="1"/>
          </p:cNvGraphicFramePr>
          <p:nvPr/>
        </p:nvGraphicFramePr>
        <p:xfrm>
          <a:off x="843387" y="4797152"/>
          <a:ext cx="8841181" cy="1368152"/>
        </p:xfrm>
        <a:graphic>
          <a:graphicData uri="http://schemas.openxmlformats.org/presentationml/2006/ole">
            <p:oleObj spid="_x0000_s276488" name="Équation" r:id="rId8" imgW="5168880" imgH="799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0"/>
          <p:cNvGraphicFramePr>
            <a:graphicFrameLocks noChangeAspect="1"/>
          </p:cNvGraphicFramePr>
          <p:nvPr/>
        </p:nvGraphicFramePr>
        <p:xfrm>
          <a:off x="740415" y="3933057"/>
          <a:ext cx="7864033" cy="1331094"/>
        </p:xfrm>
        <a:graphic>
          <a:graphicData uri="http://schemas.openxmlformats.org/presentationml/2006/ole">
            <p:oleObj spid="_x0000_s277508" name="Équation" r:id="rId4" imgW="4051080" imgH="685800" progId="Equation.3">
              <p:embed/>
            </p:oleObj>
          </a:graphicData>
        </a:graphic>
      </p:graphicFrame>
      <p:sp>
        <p:nvSpPr>
          <p:cNvPr id="1290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</a:t>
            </a:r>
          </a:p>
        </p:txBody>
      </p:sp>
      <p:sp>
        <p:nvSpPr>
          <p:cNvPr id="12904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55600"/>
            <a:r>
              <a:rPr lang="en-US" dirty="0" smtClean="0"/>
              <a:t>Integration of </a:t>
            </a:r>
            <a:r>
              <a:rPr lang="en-US" i="1" dirty="0" smtClean="0"/>
              <a:t>n</a:t>
            </a:r>
            <a:r>
              <a:rPr lang="en-US" dirty="0" smtClean="0"/>
              <a:t> external information</a:t>
            </a:r>
          </a:p>
          <a:p>
            <a:pPr marL="914400" lvl="1" indent="-514350">
              <a:buNone/>
            </a:pPr>
            <a:endParaRPr lang="en-US" dirty="0" smtClean="0">
              <a:solidFill>
                <a:srgbClr val="FFC000"/>
              </a:solidFill>
            </a:endParaRPr>
          </a:p>
          <a:p>
            <a:pPr marL="1314450" lvl="2" indent="-514350"/>
            <a:endParaRPr lang="en-US" dirty="0" smtClean="0"/>
          </a:p>
          <a:p>
            <a:pPr marL="1314450" lvl="2" indent="-514350">
              <a:buFontTx/>
              <a:buNone/>
            </a:pPr>
            <a:endParaRPr lang="en-US" dirty="0" smtClean="0"/>
          </a:p>
          <a:p>
            <a:pPr marL="1314450" lvl="2" indent="-514350">
              <a:buFontTx/>
              <a:buNone/>
            </a:pPr>
            <a:r>
              <a:rPr lang="en-US" dirty="0" smtClean="0"/>
              <a:t> </a:t>
            </a:r>
          </a:p>
          <a:p>
            <a:pPr marL="355600" indent="-355600">
              <a:buFontTx/>
              <a:buNone/>
            </a:pPr>
            <a:endParaRPr lang="en-US" dirty="0" smtClean="0"/>
          </a:p>
        </p:txBody>
      </p:sp>
      <p:sp>
        <p:nvSpPr>
          <p:cNvPr id="1290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4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129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fr-BE"/>
          </a:p>
        </p:txBody>
      </p:sp>
      <p:sp>
        <p:nvSpPr>
          <p:cNvPr id="31" name="Rectangle à coins arrondis 30"/>
          <p:cNvSpPr/>
          <p:nvPr/>
        </p:nvSpPr>
        <p:spPr>
          <a:xfrm>
            <a:off x="3707904" y="4437112"/>
            <a:ext cx="1080120" cy="7920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sp>
        <p:nvSpPr>
          <p:cNvPr id="20" name="Flèche vers le bas 19"/>
          <p:cNvSpPr/>
          <p:nvPr/>
        </p:nvSpPr>
        <p:spPr>
          <a:xfrm>
            <a:off x="4644008" y="3212976"/>
            <a:ext cx="648072" cy="720080"/>
          </a:xfrm>
          <a:prstGeom prst="downArrow">
            <a:avLst>
              <a:gd name="adj1" fmla="val 50000"/>
              <a:gd name="adj2" fmla="val 521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aphicFrame>
        <p:nvGraphicFramePr>
          <p:cNvPr id="208903" name="Object 17"/>
          <p:cNvGraphicFramePr>
            <a:graphicFrameLocks noChangeAspect="1"/>
          </p:cNvGraphicFramePr>
          <p:nvPr/>
        </p:nvGraphicFramePr>
        <p:xfrm>
          <a:off x="1835844" y="2132856"/>
          <a:ext cx="5472460" cy="1018459"/>
        </p:xfrm>
        <a:graphic>
          <a:graphicData uri="http://schemas.openxmlformats.org/presentationml/2006/ole">
            <p:oleObj spid="_x0000_s277507" name="Équation" r:id="rId5" imgW="2730240" imgH="507960" progId="Equation.3">
              <p:embed/>
            </p:oleObj>
          </a:graphicData>
        </a:graphic>
      </p:graphicFrame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720725" y="5745435"/>
            <a:ext cx="457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FFC000"/>
                </a:solidFill>
              </a:rPr>
              <a:t>Sum of </a:t>
            </a:r>
            <a:r>
              <a:rPr lang="fr-BE" b="1" i="1">
                <a:solidFill>
                  <a:srgbClr val="FFC000"/>
                </a:solidFill>
              </a:rPr>
              <a:t>n</a:t>
            </a:r>
            <a:r>
              <a:rPr lang="fr-BE" b="1">
                <a:solidFill>
                  <a:srgbClr val="FFC000"/>
                </a:solidFill>
              </a:rPr>
              <a:t> least square parts of LHS </a:t>
            </a:r>
            <a:r>
              <a:rPr lang="fr-BE" b="1">
                <a:solidFill>
                  <a:schemeClr val="bg1"/>
                </a:solidFill>
              </a:rPr>
              <a:t>of </a:t>
            </a:r>
            <a:r>
              <a:rPr lang="fr-BE" b="1" i="1">
                <a:solidFill>
                  <a:schemeClr val="bg1"/>
                </a:solidFill>
              </a:rPr>
              <a:t>n</a:t>
            </a:r>
            <a:r>
              <a:rPr lang="fr-BE" b="1">
                <a:solidFill>
                  <a:schemeClr val="bg1"/>
                </a:solidFill>
              </a:rPr>
              <a:t> hypothetical BLUP of </a:t>
            </a:r>
            <a:r>
              <a:rPr lang="fr-BE" b="1" i="1">
                <a:solidFill>
                  <a:schemeClr val="bg1"/>
                </a:solidFill>
              </a:rPr>
              <a:t>n</a:t>
            </a:r>
            <a:r>
              <a:rPr lang="fr-BE" b="1">
                <a:solidFill>
                  <a:schemeClr val="bg1"/>
                </a:solidFill>
              </a:rPr>
              <a:t> sources of </a:t>
            </a:r>
            <a:r>
              <a:rPr lang="fr-BE" b="1">
                <a:solidFill>
                  <a:srgbClr val="FFC000"/>
                </a:solidFill>
              </a:rPr>
              <a:t>external EBV</a:t>
            </a:r>
          </a:p>
        </p:txBody>
      </p:sp>
      <p:sp>
        <p:nvSpPr>
          <p:cNvPr id="24" name="Rectangle 32"/>
          <p:cNvSpPr>
            <a:spLocks noChangeArrowheads="1"/>
          </p:cNvSpPr>
          <p:nvPr/>
        </p:nvSpPr>
        <p:spPr bwMode="auto">
          <a:xfrm>
            <a:off x="5435600" y="5745435"/>
            <a:ext cx="34575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BE" b="1">
                <a:solidFill>
                  <a:srgbClr val="FFC000"/>
                </a:solidFill>
              </a:rPr>
              <a:t>Sum of </a:t>
            </a:r>
            <a:r>
              <a:rPr lang="fr-BE" b="1" i="1">
                <a:solidFill>
                  <a:srgbClr val="FFC000"/>
                </a:solidFill>
              </a:rPr>
              <a:t>n</a:t>
            </a:r>
            <a:r>
              <a:rPr lang="fr-BE" b="1">
                <a:solidFill>
                  <a:srgbClr val="FFC000"/>
                </a:solidFill>
              </a:rPr>
              <a:t> RHS</a:t>
            </a:r>
            <a:r>
              <a:rPr lang="fr-BE" b="1">
                <a:solidFill>
                  <a:schemeClr val="bg1"/>
                </a:solidFill>
              </a:rPr>
              <a:t> of </a:t>
            </a:r>
            <a:r>
              <a:rPr lang="fr-BE" b="1" i="1">
                <a:solidFill>
                  <a:schemeClr val="bg1"/>
                </a:solidFill>
              </a:rPr>
              <a:t>n</a:t>
            </a:r>
            <a:r>
              <a:rPr lang="fr-BE" b="1">
                <a:solidFill>
                  <a:schemeClr val="bg1"/>
                </a:solidFill>
              </a:rPr>
              <a:t> hypothetical BLUP of </a:t>
            </a:r>
            <a:r>
              <a:rPr lang="fr-BE" b="1" i="1">
                <a:solidFill>
                  <a:schemeClr val="bg1"/>
                </a:solidFill>
              </a:rPr>
              <a:t>n</a:t>
            </a:r>
            <a:r>
              <a:rPr lang="fr-BE" b="1">
                <a:solidFill>
                  <a:schemeClr val="bg1"/>
                </a:solidFill>
              </a:rPr>
              <a:t> sources of  </a:t>
            </a:r>
            <a:r>
              <a:rPr lang="fr-BE" b="1">
                <a:solidFill>
                  <a:srgbClr val="FFC000"/>
                </a:solidFill>
              </a:rPr>
              <a:t>external EBV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6948264" y="4437112"/>
            <a:ext cx="1655887" cy="79273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20000"/>
              </a:spcBef>
              <a:buFontTx/>
              <a:buChar char="•"/>
              <a:defRPr/>
            </a:pPr>
            <a:endParaRPr lang="fr-BE"/>
          </a:p>
        </p:txBody>
      </p:sp>
      <p:cxnSp>
        <p:nvCxnSpPr>
          <p:cNvPr id="26" name="Connecteur droit avec flèche 25"/>
          <p:cNvCxnSpPr>
            <a:stCxn id="25" idx="2"/>
            <a:endCxn id="24" idx="0"/>
          </p:cNvCxnSpPr>
          <p:nvPr/>
        </p:nvCxnSpPr>
        <p:spPr>
          <a:xfrm flipH="1">
            <a:off x="7164388" y="5229845"/>
            <a:ext cx="611820" cy="51559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31" idx="2"/>
            <a:endCxn id="23" idx="0"/>
          </p:cNvCxnSpPr>
          <p:nvPr/>
        </p:nvCxnSpPr>
        <p:spPr>
          <a:xfrm flipH="1">
            <a:off x="3006725" y="5229200"/>
            <a:ext cx="1241239" cy="51623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25078</TotalTime>
  <Words>1440</Words>
  <Application>Microsoft Office PowerPoint</Application>
  <PresentationFormat>Affichage à l'écran (4:3)</PresentationFormat>
  <Paragraphs>405</Paragraphs>
  <Slides>28</Slides>
  <Notes>28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0" baseType="lpstr">
      <vt:lpstr>Standaardontwerp</vt:lpstr>
      <vt:lpstr>Équation</vt:lpstr>
      <vt:lpstr>Diapositive 1</vt:lpstr>
      <vt:lpstr>Introduction</vt:lpstr>
      <vt:lpstr>External information</vt:lpstr>
      <vt:lpstr>Aim</vt:lpstr>
      <vt:lpstr>Regular BLUP</vt:lpstr>
      <vt:lpstr>Methods</vt:lpstr>
      <vt:lpstr>Methods</vt:lpstr>
      <vt:lpstr>Methods</vt:lpstr>
      <vt:lpstr>Methods</vt:lpstr>
      <vt:lpstr>Methods</vt:lpstr>
      <vt:lpstr>Methods</vt:lpstr>
      <vt:lpstr>Simulation: blending</vt:lpstr>
      <vt:lpstr>Simulation: blending</vt:lpstr>
      <vt:lpstr>Simulation: blending</vt:lpstr>
      <vt:lpstr>Simulation: blending</vt:lpstr>
      <vt:lpstr>Simulation: blending</vt:lpstr>
      <vt:lpstr>Comparison with joint BLUP</vt:lpstr>
      <vt:lpstr>Comparison with joint BLUP</vt:lpstr>
      <vt:lpstr>Conclusion</vt:lpstr>
      <vt:lpstr>Conclusion</vt:lpstr>
      <vt:lpstr>Special case: MACE</vt:lpstr>
      <vt:lpstr>Special case: MACE</vt:lpstr>
      <vt:lpstr>Special case: MACE</vt:lpstr>
      <vt:lpstr>Special case: MACE</vt:lpstr>
      <vt:lpstr>Special case: MACE</vt:lpstr>
      <vt:lpstr>Special case: MACE</vt:lpstr>
      <vt:lpstr>Special case: MACE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of foreign breeding values for stallions into the Belgian genetic evaluation for jumping horses</dc:title>
  <dc:creator>Hilde</dc:creator>
  <cp:lastModifiedBy>user</cp:lastModifiedBy>
  <cp:revision>696</cp:revision>
  <dcterms:created xsi:type="dcterms:W3CDTF">2010-08-22T08:48:13Z</dcterms:created>
  <dcterms:modified xsi:type="dcterms:W3CDTF">2012-08-17T09:50:43Z</dcterms:modified>
</cp:coreProperties>
</file>