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8DC3"/>
    <a:srgbClr val="8368A4"/>
    <a:srgbClr val="93B64E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5620"/>
    <p:restoredTop sz="95965" autoAdjust="0"/>
  </p:normalViewPr>
  <p:slideViewPr>
    <p:cSldViewPr>
      <p:cViewPr>
        <p:scale>
          <a:sx n="100" d="100"/>
          <a:sy n="100" d="100"/>
        </p:scale>
        <p:origin x="-20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575" cy="511175"/>
          </a:xfrm>
          <a:prstGeom prst="rect">
            <a:avLst/>
          </a:prstGeom>
        </p:spPr>
        <p:txBody>
          <a:bodyPr vert="horz" lIns="99040" tIns="49521" rIns="99040" bIns="4952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9" y="1"/>
            <a:ext cx="3076575" cy="511175"/>
          </a:xfrm>
          <a:prstGeom prst="rect">
            <a:avLst/>
          </a:prstGeom>
        </p:spPr>
        <p:txBody>
          <a:bodyPr vert="horz" lIns="99040" tIns="49521" rIns="99040" bIns="4952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8681EC16-3657-4067-A03F-93B9EA6AB74B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1"/>
            <a:ext cx="3076575" cy="511175"/>
          </a:xfrm>
          <a:prstGeom prst="rect">
            <a:avLst/>
          </a:prstGeom>
        </p:spPr>
        <p:txBody>
          <a:bodyPr vert="horz" lIns="99040" tIns="49521" rIns="99040" bIns="4952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9" y="9721851"/>
            <a:ext cx="3076575" cy="511175"/>
          </a:xfrm>
          <a:prstGeom prst="rect">
            <a:avLst/>
          </a:prstGeom>
        </p:spPr>
        <p:txBody>
          <a:bodyPr vert="horz" lIns="99040" tIns="49521" rIns="99040" bIns="4952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201BE10-77BC-4A82-B2BE-8BC6AC61B9E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314873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AAB0C-AE6F-4B76-81C7-DD7927267D1C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43D59-3CB5-48BE-9D09-AAF0C196EE6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2D8E1-3D58-4BCB-8C3A-9741AD251689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A08C9-E2BF-4DD7-A26F-C9793CE4D37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09866-DAC3-4C7F-91FA-E52F6F03F54E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E70C8-839C-46EA-B5CC-70EEB9DC40F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9DE8-100E-4FA9-ABEF-AC9CF614C65D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99C7A-7DAD-4524-B55E-57A3A895A81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A351E-B808-4723-B7AA-2835B8E238FE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82B5E-E2F6-4880-AF3C-7B84A5597EE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E95DD-D68C-4E27-9852-5DC706498819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4D64C-A1EF-4B5E-A8E9-F237A9FD82E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41E6C-0820-49D1-A7A3-455D12181854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7B41D-1BE0-4D77-81B5-889D1843EBC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2753F-3E83-4B51-8A98-F461F1BEB0E0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F4C13-F1B4-456F-B1E0-0E8A0C0C88F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03021-D62D-4507-A2A2-688D0E1F8FD4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E345D-CC6C-43A4-B2EB-B8A99239282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29EA3-FF27-44FB-89AC-05B6C19A2411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906B2-B07C-4BD6-BA3F-34BBE2E245F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8504-1A6C-4E21-9A0D-DF85DE8A6283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4518-0A3A-424C-A234-DA4D59B0017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F0C91B-E2DA-4CB3-A6D2-C74F6484B911}" type="datetimeFigureOut">
              <a:rPr lang="fr-BE"/>
              <a:pPr>
                <a:defRPr/>
              </a:pPr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17A4EC-1642-44CA-89AA-039F0A2BD72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Rectangle 312"/>
          <p:cNvSpPr/>
          <p:nvPr/>
        </p:nvSpPr>
        <p:spPr>
          <a:xfrm>
            <a:off x="142852" y="6072198"/>
            <a:ext cx="3214711" cy="2928958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852" y="142844"/>
            <a:ext cx="6572296" cy="15001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BE" sz="1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1600" b="1" smtClean="0">
                <a:latin typeface="Times New Roman" pitchFamily="18" charset="0"/>
                <a:cs typeface="Times New Roman" pitchFamily="18" charset="0"/>
              </a:rPr>
              <a:t>Selection 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and cultivation of hydrolytic microorganisms extracted from the digestive tract of the termite </a:t>
            </a:r>
            <a:r>
              <a:rPr lang="en-US" sz="1600" b="1" i="1" err="1">
                <a:latin typeface="Times New Roman" pitchFamily="18" charset="0"/>
                <a:cs typeface="Times New Roman" pitchFamily="18" charset="0"/>
              </a:rPr>
              <a:t>Reticulitermes</a:t>
            </a:r>
            <a:r>
              <a:rPr lang="en-US" sz="1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err="1" smtClean="0">
                <a:latin typeface="Times New Roman" pitchFamily="18" charset="0"/>
                <a:cs typeface="Times New Roman" pitchFamily="18" charset="0"/>
              </a:rPr>
              <a:t>santonensis</a:t>
            </a:r>
            <a:r>
              <a:rPr lang="en-US" sz="1600" b="1" i="1" smtClean="0">
                <a:latin typeface="Times New Roman" pitchFamily="18" charset="0"/>
                <a:cs typeface="Times New Roman" pitchFamily="18" charset="0"/>
              </a:rPr>
              <a:t> (3DV.1.55)</a:t>
            </a:r>
            <a:endParaRPr lang="fr-FR" sz="160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fr-BE" sz="1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90" y="928662"/>
            <a:ext cx="1223963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42852" y="1714480"/>
            <a:ext cx="6572296" cy="12858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Biofuel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production can be based on the use of fermentable substrates issued from the hydrolysis of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lignocellulosic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biomass coming from agricultural residues and by-products. However, such substrates are not easy to degrade. Enzymes (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cellulases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xylanases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, etc.) can be used for this purpose and pre-treatments can increase their action by providing more available extremities. The digestive tract of the termite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Reticulitermes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santonensis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contains various microorganisms (bacteria, molds,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protists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) able to degrade the wood components. These microorganisms act as consortia, leading to a better hydrolysis than in the cow rumen. It was possible to isolate such microorganisms from termite guts in order to evaluate their potential for hydrolysis of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lignocellulosic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materials. This approach led to the isolation of three microorganisms :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subtilis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displaying a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xylanase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activity,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fumigatus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displaying a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cellulase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activity and a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protist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(related to the </a:t>
            </a:r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chrysophytes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Ochromonas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Poterioochromonas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) displaying an amylase activity.</a:t>
            </a:r>
            <a:endParaRPr lang="fr-FR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90" y="1785918"/>
            <a:ext cx="1295400" cy="2159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42852" y="3071803"/>
            <a:ext cx="3214711" cy="29400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571612" y="4000496"/>
            <a:ext cx="357190" cy="14287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BE" sz="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fr-FR" sz="800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90" y="3143240"/>
            <a:ext cx="3071834" cy="35719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 smtClean="0">
                <a:latin typeface="Times New Roman" pitchFamily="18" charset="0"/>
                <a:cs typeface="Times New Roman" pitchFamily="18" charset="0"/>
              </a:rPr>
              <a:t>LIGNOCELLULOSE DEGRADATION IN LOWER TERMITES</a:t>
            </a:r>
            <a:endParaRPr lang="fr-BE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4290" y="6156324"/>
            <a:ext cx="3071833" cy="34450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 smtClean="0">
                <a:latin typeface="Times New Roman" pitchFamily="18" charset="0"/>
                <a:cs typeface="Times New Roman" pitchFamily="18" charset="0"/>
              </a:rPr>
              <a:t>ISOLATION OF ENZYME-PRODUCING MICROORGANISMS  </a:t>
            </a:r>
            <a:endParaRPr lang="fr-BE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29001" y="3071802"/>
            <a:ext cx="3286148" cy="32861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00570" y="8501090"/>
            <a:ext cx="1152525" cy="2159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fr-BE" sz="1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92" y="857224"/>
            <a:ext cx="785818" cy="573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" name="Rectangle 38"/>
          <p:cNvSpPr/>
          <p:nvPr/>
        </p:nvSpPr>
        <p:spPr>
          <a:xfrm>
            <a:off x="1500174" y="642910"/>
            <a:ext cx="4286280" cy="85725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BE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Tarayre 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Cédric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Bauwens Julien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Mattéotti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Christel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Brasseur Catherine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Destain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Jacqueline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Vandenbol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Micheline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Portetelle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Daniel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De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Pauw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Edwin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Haubruge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Eric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Francis Frédéric</a:t>
            </a:r>
            <a:r>
              <a:rPr lang="fr-BE" sz="800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Thonart</a:t>
            </a:r>
            <a:r>
              <a:rPr lang="fr-BE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Philippe</a:t>
            </a:r>
            <a:r>
              <a:rPr lang="fr-BE" sz="800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Bio-Industries unit – University of Liege </a:t>
            </a:r>
            <a:r>
              <a:rPr lang="en-US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Gembloux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Agro-Bio 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2 - Functional and 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evolutionary entomology unit 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 of Liege </a:t>
            </a:r>
            <a:r>
              <a:rPr lang="en-US" sz="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Gembloux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Agro-Bio 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3 - Animal and microbial biology unit – University of Liege </a:t>
            </a:r>
            <a:r>
              <a:rPr lang="en-US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Gembloux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Agro-Bio Tech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4 - Mass spectrometry laboratory – University of Liege </a:t>
            </a: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46" y="3857620"/>
            <a:ext cx="80112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16" y="3857620"/>
            <a:ext cx="84194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Rectangle 26"/>
          <p:cNvSpPr/>
          <p:nvPr/>
        </p:nvSpPr>
        <p:spPr>
          <a:xfrm>
            <a:off x="1357298" y="3643306"/>
            <a:ext cx="428628" cy="3571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57364" y="3643306"/>
            <a:ext cx="428628" cy="35719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57430" y="3643306"/>
            <a:ext cx="428628" cy="3571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28670" y="3643306"/>
            <a:ext cx="285752" cy="3571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5794" y="3714744"/>
            <a:ext cx="571504" cy="21431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Head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85860" y="3714744"/>
            <a:ext cx="571504" cy="21431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Foregut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785926" y="3714744"/>
            <a:ext cx="571504" cy="21431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Midgut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285992" y="3714744"/>
            <a:ext cx="571504" cy="21431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Hindgut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Flèche droite 50"/>
          <p:cNvSpPr/>
          <p:nvPr/>
        </p:nvSpPr>
        <p:spPr>
          <a:xfrm>
            <a:off x="1785926" y="3786182"/>
            <a:ext cx="71438" cy="71438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Flèche droite 52"/>
          <p:cNvSpPr/>
          <p:nvPr/>
        </p:nvSpPr>
        <p:spPr>
          <a:xfrm>
            <a:off x="2285992" y="3786182"/>
            <a:ext cx="71438" cy="71438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786058" y="3714744"/>
            <a:ext cx="500066" cy="21431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Faeces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Flèche droite 53"/>
          <p:cNvSpPr/>
          <p:nvPr/>
        </p:nvSpPr>
        <p:spPr>
          <a:xfrm>
            <a:off x="2786058" y="3786182"/>
            <a:ext cx="71438" cy="71438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Flèche droite 55"/>
          <p:cNvSpPr/>
          <p:nvPr/>
        </p:nvSpPr>
        <p:spPr>
          <a:xfrm>
            <a:off x="1214422" y="3786182"/>
            <a:ext cx="142876" cy="71438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Connecteur droit 63"/>
          <p:cNvCxnSpPr>
            <a:stCxn id="41" idx="2"/>
          </p:cNvCxnSpPr>
          <p:nvPr/>
        </p:nvCxnSpPr>
        <p:spPr>
          <a:xfrm rot="5400000">
            <a:off x="2392355" y="3964777"/>
            <a:ext cx="215108" cy="14367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 rot="16200000" flipH="1">
            <a:off x="2501100" y="4001290"/>
            <a:ext cx="214314" cy="6985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285728" y="4143372"/>
            <a:ext cx="2132822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rot="10800000">
            <a:off x="2643182" y="4143372"/>
            <a:ext cx="571504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14290" y="4214810"/>
            <a:ext cx="3071834" cy="17145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357430" y="4214810"/>
            <a:ext cx="857256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Microoxic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zone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Connecteur droit avec flèche 77"/>
          <p:cNvCxnSpPr/>
          <p:nvPr/>
        </p:nvCxnSpPr>
        <p:spPr>
          <a:xfrm rot="5400000">
            <a:off x="1643844" y="42140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57166" y="4357686"/>
            <a:ext cx="2786082" cy="1428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428868" y="4357686"/>
            <a:ext cx="714380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Anoxic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zone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Ellipse 84"/>
          <p:cNvSpPr/>
          <p:nvPr/>
        </p:nvSpPr>
        <p:spPr>
          <a:xfrm>
            <a:off x="642918" y="4572000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Ellipse 85"/>
          <p:cNvSpPr/>
          <p:nvPr/>
        </p:nvSpPr>
        <p:spPr>
          <a:xfrm>
            <a:off x="571480" y="4857752"/>
            <a:ext cx="214314" cy="214314"/>
          </a:xfrm>
          <a:prstGeom prst="ellips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à coins arrondis 86"/>
          <p:cNvSpPr/>
          <p:nvPr/>
        </p:nvSpPr>
        <p:spPr>
          <a:xfrm>
            <a:off x="571480" y="5429256"/>
            <a:ext cx="428628" cy="285752"/>
          </a:xfrm>
          <a:prstGeom prst="roundRect">
            <a:avLst>
              <a:gd name="adj" fmla="val 11667"/>
            </a:avLst>
          </a:prstGeom>
          <a:solidFill>
            <a:schemeClr val="lt1">
              <a:alpha val="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Ellipse 87"/>
          <p:cNvSpPr/>
          <p:nvPr/>
        </p:nvSpPr>
        <p:spPr>
          <a:xfrm>
            <a:off x="642918" y="5429256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714356" y="5429256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Ellipse 89"/>
          <p:cNvSpPr/>
          <p:nvPr/>
        </p:nvSpPr>
        <p:spPr>
          <a:xfrm>
            <a:off x="785794" y="5643570"/>
            <a:ext cx="71438" cy="7143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28604" y="4429124"/>
            <a:ext cx="571504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Bacteria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28604" y="4714876"/>
            <a:ext cx="500066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Molds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28604" y="5214942"/>
            <a:ext cx="642942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Symbiotic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protists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4" name="Connecteur droit avec flèche 93"/>
          <p:cNvCxnSpPr/>
          <p:nvPr/>
        </p:nvCxnSpPr>
        <p:spPr>
          <a:xfrm rot="16200000" flipH="1">
            <a:off x="858026" y="4572794"/>
            <a:ext cx="428628" cy="2841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/>
          <p:nvPr/>
        </p:nvCxnSpPr>
        <p:spPr>
          <a:xfrm>
            <a:off x="930258" y="4929190"/>
            <a:ext cx="28416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/>
          <p:cNvCxnSpPr/>
          <p:nvPr/>
        </p:nvCxnSpPr>
        <p:spPr>
          <a:xfrm rot="5400000" flipH="1" flipV="1">
            <a:off x="1072340" y="5215736"/>
            <a:ext cx="142876" cy="141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1428736" y="4643438"/>
            <a:ext cx="571504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Cellulose</a:t>
            </a:r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85860" y="4857752"/>
            <a:ext cx="828667" cy="39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6" name="Connecteur droit 105"/>
          <p:cNvCxnSpPr/>
          <p:nvPr/>
        </p:nvCxnSpPr>
        <p:spPr>
          <a:xfrm rot="10800000">
            <a:off x="3214686" y="4143372"/>
            <a:ext cx="72232" cy="60326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 rot="5400000" flipH="1" flipV="1">
            <a:off x="213893" y="4143769"/>
            <a:ext cx="71438" cy="70644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avec flèche 110"/>
          <p:cNvCxnSpPr/>
          <p:nvPr/>
        </p:nvCxnSpPr>
        <p:spPr>
          <a:xfrm rot="5400000">
            <a:off x="1572406" y="5285586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357298" y="5357818"/>
            <a:ext cx="571504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BE" sz="800" b="1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CO</a:t>
            </a:r>
            <a:r>
              <a:rPr lang="fr-BE" sz="800" b="1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4" name="Connecteur droit avec flèche 113"/>
          <p:cNvCxnSpPr/>
          <p:nvPr/>
        </p:nvCxnSpPr>
        <p:spPr>
          <a:xfrm rot="10800000" flipV="1">
            <a:off x="1428736" y="5500694"/>
            <a:ext cx="14446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avec flèche 117"/>
          <p:cNvCxnSpPr/>
          <p:nvPr/>
        </p:nvCxnSpPr>
        <p:spPr>
          <a:xfrm rot="16200000" flipH="1">
            <a:off x="1715282" y="5501488"/>
            <a:ext cx="142876" cy="141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1071546" y="5572132"/>
            <a:ext cx="428628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fr-BE" sz="800" b="1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1785926" y="5572132"/>
            <a:ext cx="571504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Acetate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2" name="Connecteur droit avec flèche 121"/>
          <p:cNvCxnSpPr/>
          <p:nvPr/>
        </p:nvCxnSpPr>
        <p:spPr>
          <a:xfrm flipV="1">
            <a:off x="2143116" y="4786314"/>
            <a:ext cx="14128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2285992" y="4572000"/>
            <a:ext cx="714380" cy="285752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Short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chain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fatty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acids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5" name="Connecteur droit avec flèche 124"/>
          <p:cNvCxnSpPr/>
          <p:nvPr/>
        </p:nvCxnSpPr>
        <p:spPr>
          <a:xfrm>
            <a:off x="2143116" y="5072066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2285992" y="4929190"/>
            <a:ext cx="928694" cy="285752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Mono-, di- and oligosaccharides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8" name="Connecteur droit avec flèche 127"/>
          <p:cNvCxnSpPr/>
          <p:nvPr/>
        </p:nvCxnSpPr>
        <p:spPr>
          <a:xfrm rot="5400000">
            <a:off x="2107397" y="525066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/>
          <p:nvPr/>
        </p:nvCxnSpPr>
        <p:spPr>
          <a:xfrm rot="5400000">
            <a:off x="2643182" y="5286380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2214554" y="5357818"/>
            <a:ext cx="928694" cy="285752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Organic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acids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1500174" y="4643438"/>
            <a:ext cx="428628" cy="142876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76" y="3857620"/>
            <a:ext cx="78581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6" name="Rectangle 135"/>
          <p:cNvSpPr/>
          <p:nvPr/>
        </p:nvSpPr>
        <p:spPr>
          <a:xfrm>
            <a:off x="2357430" y="7286644"/>
            <a:ext cx="857256" cy="2143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HINDGUT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285728" y="7286644"/>
            <a:ext cx="714380" cy="214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FOREGUT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9" name="Image 138" descr="but but.T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14290" y="3684705"/>
            <a:ext cx="500066" cy="289801"/>
          </a:xfrm>
          <a:prstGeom prst="rect">
            <a:avLst/>
          </a:prstGeom>
        </p:spPr>
      </p:pic>
      <p:pic>
        <p:nvPicPr>
          <p:cNvPr id="140" name="Image 139" descr="gulix.T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357298" y="6572264"/>
            <a:ext cx="728668" cy="428628"/>
          </a:xfrm>
          <a:prstGeom prst="rect">
            <a:avLst/>
          </a:prstGeom>
        </p:spPr>
      </p:pic>
      <p:sp>
        <p:nvSpPr>
          <p:cNvPr id="141" name="Rectangle 140"/>
          <p:cNvSpPr/>
          <p:nvPr/>
        </p:nvSpPr>
        <p:spPr>
          <a:xfrm>
            <a:off x="1142984" y="7286644"/>
            <a:ext cx="857256" cy="21431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MIDGUT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5" name="Connecteur droit 144"/>
          <p:cNvCxnSpPr/>
          <p:nvPr/>
        </p:nvCxnSpPr>
        <p:spPr>
          <a:xfrm rot="5400000" flipH="1" flipV="1">
            <a:off x="1928802" y="7286644"/>
            <a:ext cx="500066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146"/>
          <p:cNvSpPr/>
          <p:nvPr/>
        </p:nvSpPr>
        <p:spPr>
          <a:xfrm>
            <a:off x="2143116" y="7000892"/>
            <a:ext cx="714380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Dissection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4" name="Connecteur droit avec flèche 153"/>
          <p:cNvCxnSpPr/>
          <p:nvPr/>
        </p:nvCxnSpPr>
        <p:spPr>
          <a:xfrm rot="5400000">
            <a:off x="2251067" y="7678759"/>
            <a:ext cx="357190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/>
          <p:nvPr/>
        </p:nvCxnSpPr>
        <p:spPr>
          <a:xfrm rot="5400000">
            <a:off x="2465381" y="7964511"/>
            <a:ext cx="928694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Flèche droite 185"/>
          <p:cNvSpPr/>
          <p:nvPr/>
        </p:nvSpPr>
        <p:spPr>
          <a:xfrm rot="5400000">
            <a:off x="1643050" y="7072330"/>
            <a:ext cx="142876" cy="142876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1214422" y="7858148"/>
            <a:ext cx="1071570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Liquid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medium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containing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starch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ciprofloxacin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5" name="Trapèze 194"/>
          <p:cNvSpPr/>
          <p:nvPr/>
        </p:nvSpPr>
        <p:spPr>
          <a:xfrm rot="10800000">
            <a:off x="2214554" y="8286776"/>
            <a:ext cx="428628" cy="71438"/>
          </a:xfrm>
          <a:prstGeom prst="trapezoid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7" name="Connecteur droit 196"/>
          <p:cNvCxnSpPr/>
          <p:nvPr/>
        </p:nvCxnSpPr>
        <p:spPr>
          <a:xfrm rot="5400000">
            <a:off x="2178835" y="8251057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cteur droit 198"/>
          <p:cNvCxnSpPr/>
          <p:nvPr/>
        </p:nvCxnSpPr>
        <p:spPr>
          <a:xfrm rot="5400000">
            <a:off x="2607463" y="8251057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cteur droit 199"/>
          <p:cNvCxnSpPr/>
          <p:nvPr/>
        </p:nvCxnSpPr>
        <p:spPr>
          <a:xfrm rot="5400000">
            <a:off x="2214157" y="8072859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cteur droit 201"/>
          <p:cNvCxnSpPr/>
          <p:nvPr/>
        </p:nvCxnSpPr>
        <p:spPr>
          <a:xfrm rot="16200000" flipH="1">
            <a:off x="2499909" y="8072859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cteur droit 202"/>
          <p:cNvCxnSpPr/>
          <p:nvPr/>
        </p:nvCxnSpPr>
        <p:spPr>
          <a:xfrm rot="5400000">
            <a:off x="2286389" y="8000627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/>
          <p:cNvCxnSpPr/>
          <p:nvPr/>
        </p:nvCxnSpPr>
        <p:spPr>
          <a:xfrm rot="5400000">
            <a:off x="2429265" y="8000627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ctangle 209"/>
          <p:cNvSpPr/>
          <p:nvPr/>
        </p:nvSpPr>
        <p:spPr>
          <a:xfrm>
            <a:off x="928670" y="8429652"/>
            <a:ext cx="1928826" cy="50006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 plates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containing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cellulose, 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carboxymethylcellulose</a:t>
            </a:r>
            <a:endParaRPr lang="fr-BE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cellobiose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microaerobic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</a:p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anaerobic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atmosphere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14620" y="8501090"/>
            <a:ext cx="428628" cy="380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2" name="Rectangle 211"/>
          <p:cNvSpPr/>
          <p:nvPr/>
        </p:nvSpPr>
        <p:spPr>
          <a:xfrm>
            <a:off x="2571744" y="7786710"/>
            <a:ext cx="714380" cy="28575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Tryptic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soy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broth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3500438" y="3143240"/>
            <a:ext cx="3143272" cy="35719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 smtClean="0">
                <a:latin typeface="Times New Roman" pitchFamily="18" charset="0"/>
                <a:cs typeface="Times New Roman" pitchFamily="18" charset="0"/>
              </a:rPr>
              <a:t>SCREENING OF ENZYMATIC ACTIVITIES</a:t>
            </a:r>
            <a:endParaRPr lang="fr-BE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1285860" y="7715272"/>
            <a:ext cx="928694" cy="428628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1142984" y="8429652"/>
            <a:ext cx="1500198" cy="500066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7" name="Connecteur droit avec flèche 216"/>
          <p:cNvCxnSpPr/>
          <p:nvPr/>
        </p:nvCxnSpPr>
        <p:spPr>
          <a:xfrm rot="10800000">
            <a:off x="1000108" y="7929586"/>
            <a:ext cx="287340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necteur droit avec flèche 217"/>
          <p:cNvCxnSpPr/>
          <p:nvPr/>
        </p:nvCxnSpPr>
        <p:spPr>
          <a:xfrm rot="10800000">
            <a:off x="1000108" y="8715404"/>
            <a:ext cx="144464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ctangle 222"/>
          <p:cNvSpPr/>
          <p:nvPr/>
        </p:nvSpPr>
        <p:spPr>
          <a:xfrm>
            <a:off x="71414" y="7858148"/>
            <a:ext cx="1071570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Isolation of one </a:t>
            </a:r>
            <a:r>
              <a:rPr lang="fr-BE" sz="800" b="1" u="sng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protist</a:t>
            </a:r>
            <a:endParaRPr lang="fr-FR" sz="800" b="1" u="sng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214290" y="7786710"/>
            <a:ext cx="785818" cy="285752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142852" y="8643966"/>
            <a:ext cx="928694" cy="14287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Isolation of </a:t>
            </a:r>
          </a:p>
          <a:p>
            <a:pPr algn="ctr"/>
            <a:r>
              <a:rPr lang="fr-BE" sz="800" b="1" u="sng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bacteria</a:t>
            </a:r>
            <a:r>
              <a:rPr lang="fr-BE" sz="800" b="1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</a:p>
          <a:p>
            <a:pPr algn="ctr"/>
            <a:r>
              <a:rPr lang="fr-BE" sz="800" b="1" u="sng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molds</a:t>
            </a:r>
            <a:endParaRPr lang="fr-FR" sz="800" b="1" u="sng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214290" y="8501090"/>
            <a:ext cx="785818" cy="428628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8" name="Connecteur droit 227"/>
          <p:cNvCxnSpPr/>
          <p:nvPr/>
        </p:nvCxnSpPr>
        <p:spPr>
          <a:xfrm>
            <a:off x="1000108" y="7429520"/>
            <a:ext cx="71438" cy="1588"/>
          </a:xfrm>
          <a:prstGeom prst="line">
            <a:avLst/>
          </a:prstGeom>
          <a:ln w="25400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Connecteur droit 228"/>
          <p:cNvCxnSpPr/>
          <p:nvPr/>
        </p:nvCxnSpPr>
        <p:spPr>
          <a:xfrm>
            <a:off x="1071546" y="7429520"/>
            <a:ext cx="71438" cy="1588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Connecteur droit 230"/>
          <p:cNvCxnSpPr/>
          <p:nvPr/>
        </p:nvCxnSpPr>
        <p:spPr>
          <a:xfrm>
            <a:off x="1785926" y="3714744"/>
            <a:ext cx="71438" cy="1590"/>
          </a:xfrm>
          <a:prstGeom prst="line">
            <a:avLst/>
          </a:prstGeom>
          <a:ln w="25400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Connecteur droit 234"/>
          <p:cNvCxnSpPr/>
          <p:nvPr/>
        </p:nvCxnSpPr>
        <p:spPr>
          <a:xfrm>
            <a:off x="1785926" y="3929058"/>
            <a:ext cx="71438" cy="1588"/>
          </a:xfrm>
          <a:prstGeom prst="line">
            <a:avLst/>
          </a:prstGeom>
          <a:ln w="25400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cteur droit 235"/>
          <p:cNvCxnSpPr/>
          <p:nvPr/>
        </p:nvCxnSpPr>
        <p:spPr>
          <a:xfrm>
            <a:off x="2285992" y="3929058"/>
            <a:ext cx="71438" cy="1588"/>
          </a:xfrm>
          <a:prstGeom prst="line">
            <a:avLst/>
          </a:prstGeom>
          <a:ln w="25400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necteur droit 236"/>
          <p:cNvCxnSpPr/>
          <p:nvPr/>
        </p:nvCxnSpPr>
        <p:spPr>
          <a:xfrm>
            <a:off x="2285992" y="3714744"/>
            <a:ext cx="71438" cy="1588"/>
          </a:xfrm>
          <a:prstGeom prst="line">
            <a:avLst/>
          </a:prstGeom>
          <a:ln w="25400">
            <a:solidFill>
              <a:srgbClr val="8368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cteur droit 237"/>
          <p:cNvCxnSpPr/>
          <p:nvPr/>
        </p:nvCxnSpPr>
        <p:spPr>
          <a:xfrm>
            <a:off x="2285992" y="3929058"/>
            <a:ext cx="71438" cy="1588"/>
          </a:xfrm>
          <a:prstGeom prst="line">
            <a:avLst/>
          </a:prstGeom>
          <a:ln w="25400">
            <a:solidFill>
              <a:srgbClr val="8368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Connecteur droit 238"/>
          <p:cNvCxnSpPr/>
          <p:nvPr/>
        </p:nvCxnSpPr>
        <p:spPr>
          <a:xfrm>
            <a:off x="1214422" y="3714744"/>
            <a:ext cx="71438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Connecteur droit 241"/>
          <p:cNvCxnSpPr/>
          <p:nvPr/>
        </p:nvCxnSpPr>
        <p:spPr>
          <a:xfrm>
            <a:off x="1214422" y="3929058"/>
            <a:ext cx="71438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Connecteur droit 242"/>
          <p:cNvCxnSpPr/>
          <p:nvPr/>
        </p:nvCxnSpPr>
        <p:spPr>
          <a:xfrm>
            <a:off x="1285860" y="3714744"/>
            <a:ext cx="71438" cy="1590"/>
          </a:xfrm>
          <a:prstGeom prst="line">
            <a:avLst/>
          </a:prstGeom>
          <a:ln w="25400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Connecteur droit 243"/>
          <p:cNvCxnSpPr/>
          <p:nvPr/>
        </p:nvCxnSpPr>
        <p:spPr>
          <a:xfrm>
            <a:off x="1285860" y="3929058"/>
            <a:ext cx="71438" cy="1590"/>
          </a:xfrm>
          <a:prstGeom prst="line">
            <a:avLst/>
          </a:prstGeom>
          <a:ln w="25400">
            <a:solidFill>
              <a:srgbClr val="93B6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eur droit 244"/>
          <p:cNvCxnSpPr/>
          <p:nvPr/>
        </p:nvCxnSpPr>
        <p:spPr>
          <a:xfrm>
            <a:off x="2786058" y="3714744"/>
            <a:ext cx="71438" cy="1590"/>
          </a:xfrm>
          <a:prstGeom prst="line">
            <a:avLst/>
          </a:prstGeom>
          <a:ln w="25400">
            <a:solidFill>
              <a:srgbClr val="618DC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cteur droit 245"/>
          <p:cNvCxnSpPr/>
          <p:nvPr/>
        </p:nvCxnSpPr>
        <p:spPr>
          <a:xfrm>
            <a:off x="2786058" y="3929058"/>
            <a:ext cx="71438" cy="1590"/>
          </a:xfrm>
          <a:prstGeom prst="line">
            <a:avLst/>
          </a:prstGeom>
          <a:ln w="25400">
            <a:solidFill>
              <a:srgbClr val="618DC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246"/>
          <p:cNvSpPr/>
          <p:nvPr/>
        </p:nvSpPr>
        <p:spPr>
          <a:xfrm>
            <a:off x="4071942" y="3571868"/>
            <a:ext cx="1928826" cy="2143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Selection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hydrolytic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microorganisms</a:t>
            </a:r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3571876" y="4714876"/>
            <a:ext cx="78581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i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fr-BE" sz="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i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subtilis</a:t>
            </a:r>
            <a:endParaRPr lang="fr-FR" sz="800" b="1" i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4643446" y="4714876"/>
            <a:ext cx="78581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BE" sz="800" b="1" i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fumigatus</a:t>
            </a:r>
            <a:endParaRPr lang="fr-FR" sz="800" b="1" i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5572140" y="4714876"/>
            <a:ext cx="114300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Chrysophyte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BE" sz="800" b="1" i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Ochromonas</a:t>
            </a:r>
            <a:r>
              <a:rPr lang="fr-BE" sz="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fr-BE" sz="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i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Poterioochromonas</a:t>
            </a:r>
            <a:endParaRPr lang="fr-FR" sz="800" b="1" i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2" name="Flèche droite 251"/>
          <p:cNvSpPr/>
          <p:nvPr/>
        </p:nvSpPr>
        <p:spPr>
          <a:xfrm rot="5400000">
            <a:off x="6072206" y="5000628"/>
            <a:ext cx="142876" cy="28575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3" name="Flèche droite 252"/>
          <p:cNvSpPr/>
          <p:nvPr/>
        </p:nvSpPr>
        <p:spPr>
          <a:xfrm rot="5400000">
            <a:off x="4964917" y="5036347"/>
            <a:ext cx="142876" cy="21431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4" name="Flèche droite 253"/>
          <p:cNvSpPr/>
          <p:nvPr/>
        </p:nvSpPr>
        <p:spPr>
          <a:xfrm rot="5400000">
            <a:off x="3893347" y="5036347"/>
            <a:ext cx="142876" cy="21431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5" name="Image 254" descr="001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571876" y="5286382"/>
            <a:ext cx="785818" cy="589364"/>
          </a:xfrm>
          <a:prstGeom prst="rect">
            <a:avLst/>
          </a:prstGeom>
        </p:spPr>
      </p:pic>
      <p:pic>
        <p:nvPicPr>
          <p:cNvPr id="256" name="Image 255" descr="002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643446" y="5286380"/>
            <a:ext cx="785818" cy="589364"/>
          </a:xfrm>
          <a:prstGeom prst="rect">
            <a:avLst/>
          </a:prstGeom>
        </p:spPr>
      </p:pic>
      <p:pic>
        <p:nvPicPr>
          <p:cNvPr id="257" name="Image 256" descr="003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715016" y="5286380"/>
            <a:ext cx="785818" cy="589364"/>
          </a:xfrm>
          <a:prstGeom prst="rect">
            <a:avLst/>
          </a:prstGeom>
        </p:spPr>
      </p:pic>
      <p:sp>
        <p:nvSpPr>
          <p:cNvPr id="261" name="Rectangle 260"/>
          <p:cNvSpPr/>
          <p:nvPr/>
        </p:nvSpPr>
        <p:spPr>
          <a:xfrm>
            <a:off x="3571876" y="5214942"/>
            <a:ext cx="785818" cy="214314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control</a:t>
            </a:r>
            <a:endParaRPr lang="fr-FR" sz="600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4643446" y="5214942"/>
            <a:ext cx="785818" cy="214314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control</a:t>
            </a:r>
            <a:endParaRPr lang="fr-FR" sz="600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3" name="Rectangle 262"/>
          <p:cNvSpPr/>
          <p:nvPr/>
        </p:nvSpPr>
        <p:spPr>
          <a:xfrm>
            <a:off x="5715016" y="5214942"/>
            <a:ext cx="785818" cy="214314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control</a:t>
            </a:r>
            <a:endParaRPr lang="fr-FR" sz="600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3786190" y="5643570"/>
            <a:ext cx="78581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</a:p>
          <a:p>
            <a:pPr algn="ctr"/>
            <a:r>
              <a:rPr lang="fr-BE" sz="6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samples</a:t>
            </a:r>
            <a:endParaRPr lang="fr-FR" sz="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6000768" y="5643570"/>
            <a:ext cx="714380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</a:p>
          <a:p>
            <a:pPr algn="ctr"/>
            <a:r>
              <a:rPr lang="fr-BE" sz="6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samples</a:t>
            </a:r>
            <a:endParaRPr lang="fr-FR" sz="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4929198" y="5643570"/>
            <a:ext cx="714380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</a:p>
          <a:p>
            <a:pPr algn="ctr"/>
            <a:r>
              <a:rPr lang="fr-BE" sz="6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samples</a:t>
            </a:r>
            <a:endParaRPr lang="fr-FR" sz="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2500306" y="5500694"/>
            <a:ext cx="2428892" cy="214314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endParaRPr lang="fr-FR" sz="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5429264" y="5500694"/>
            <a:ext cx="785818" cy="214314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endParaRPr lang="fr-FR" sz="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9" name="Rectangle 268"/>
          <p:cNvSpPr/>
          <p:nvPr/>
        </p:nvSpPr>
        <p:spPr>
          <a:xfrm>
            <a:off x="3500438" y="5500694"/>
            <a:ext cx="2571768" cy="214314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6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fr-BE" sz="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endParaRPr lang="fr-FR" sz="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0" name="Connecteur droit avec flèche 269"/>
          <p:cNvCxnSpPr/>
          <p:nvPr/>
        </p:nvCxnSpPr>
        <p:spPr>
          <a:xfrm rot="10800000">
            <a:off x="4071942" y="5572132"/>
            <a:ext cx="1428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onnecteur droit avec flèche 272"/>
          <p:cNvCxnSpPr/>
          <p:nvPr/>
        </p:nvCxnSpPr>
        <p:spPr>
          <a:xfrm rot="10800000">
            <a:off x="5214950" y="5572132"/>
            <a:ext cx="1428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necteur droit avec flèche 273"/>
          <p:cNvCxnSpPr/>
          <p:nvPr/>
        </p:nvCxnSpPr>
        <p:spPr>
          <a:xfrm rot="10800000">
            <a:off x="6286520" y="5572132"/>
            <a:ext cx="1428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necteur droit avec flèche 274"/>
          <p:cNvCxnSpPr/>
          <p:nvPr/>
        </p:nvCxnSpPr>
        <p:spPr>
          <a:xfrm rot="5400000" flipH="1" flipV="1">
            <a:off x="3858422" y="5785652"/>
            <a:ext cx="1428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necteur droit avec flèche 276"/>
          <p:cNvCxnSpPr/>
          <p:nvPr/>
        </p:nvCxnSpPr>
        <p:spPr>
          <a:xfrm rot="5400000" flipH="1" flipV="1">
            <a:off x="4929992" y="5785652"/>
            <a:ext cx="1428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necteur droit avec flèche 277"/>
          <p:cNvCxnSpPr/>
          <p:nvPr/>
        </p:nvCxnSpPr>
        <p:spPr>
          <a:xfrm rot="5400000" flipH="1" flipV="1">
            <a:off x="6001562" y="5785652"/>
            <a:ext cx="1428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Rectangle 278"/>
          <p:cNvSpPr/>
          <p:nvPr/>
        </p:nvSpPr>
        <p:spPr>
          <a:xfrm>
            <a:off x="3571876" y="5929322"/>
            <a:ext cx="78581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xylanase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" name="Rectangle 279"/>
          <p:cNvSpPr/>
          <p:nvPr/>
        </p:nvSpPr>
        <p:spPr>
          <a:xfrm>
            <a:off x="5715016" y="5929322"/>
            <a:ext cx="78581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an amylase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1" name="Rectangle 280"/>
          <p:cNvSpPr/>
          <p:nvPr/>
        </p:nvSpPr>
        <p:spPr>
          <a:xfrm>
            <a:off x="4643446" y="5929322"/>
            <a:ext cx="785818" cy="285752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BE" sz="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a cellulase </a:t>
            </a:r>
            <a:r>
              <a:rPr lang="fr-BE" sz="800" b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</a:t>
            </a:r>
            <a:endParaRPr lang="fr-FR" sz="800" b="1" baseline="-25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3429001" y="6429388"/>
            <a:ext cx="3286148" cy="107157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3429000" y="7572396"/>
            <a:ext cx="3286148" cy="14287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3500438" y="7643834"/>
            <a:ext cx="3143272" cy="35719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fr-BE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3500438" y="6500826"/>
            <a:ext cx="3143272" cy="35719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000" smtClean="0">
                <a:latin typeface="Times New Roman" pitchFamily="18" charset="0"/>
                <a:cs typeface="Times New Roman" pitchFamily="18" charset="0"/>
              </a:rPr>
              <a:t>ENZYME PRODUCTION</a:t>
            </a:r>
            <a:endParaRPr lang="fr-BE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" name="Rectangle 286"/>
          <p:cNvSpPr/>
          <p:nvPr/>
        </p:nvSpPr>
        <p:spPr>
          <a:xfrm>
            <a:off x="3500438" y="8072462"/>
            <a:ext cx="3143272" cy="85725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Termite dissections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led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the isolation of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hydrolytic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microorganisms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until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interesting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microorganism is </a:t>
            </a:r>
            <a:r>
              <a:rPr lang="fr-BE" sz="800" i="1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fr-BE" sz="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subtilis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producing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 extracellular enzyme able to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degrade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xylans.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subtilis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able to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develop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xylanase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up to 15 I.U. (International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Units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It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able to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develop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in a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liquid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medium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containing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rape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oil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cake.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microorganisms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tested</a:t>
            </a:r>
            <a:r>
              <a:rPr lang="fr-BE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90" name="Connecteur droit 289"/>
          <p:cNvCxnSpPr/>
          <p:nvPr/>
        </p:nvCxnSpPr>
        <p:spPr>
          <a:xfrm rot="16200000" flipH="1">
            <a:off x="1928802" y="7286644"/>
            <a:ext cx="500066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rapèze 291"/>
          <p:cNvSpPr/>
          <p:nvPr/>
        </p:nvSpPr>
        <p:spPr>
          <a:xfrm rot="10800000">
            <a:off x="5000636" y="7286644"/>
            <a:ext cx="428628" cy="71438"/>
          </a:xfrm>
          <a:prstGeom prst="trapezoid">
            <a:avLst/>
          </a:prstGeom>
          <a:solidFill>
            <a:schemeClr val="accent6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3" name="Trapèze 292"/>
          <p:cNvSpPr/>
          <p:nvPr/>
        </p:nvSpPr>
        <p:spPr>
          <a:xfrm rot="10800000">
            <a:off x="5572140" y="7286644"/>
            <a:ext cx="428628" cy="71438"/>
          </a:xfrm>
          <a:prstGeom prst="trapezoid">
            <a:avLst/>
          </a:prstGeom>
          <a:solidFill>
            <a:srgbClr val="FFC000"/>
          </a:solidFill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4" name="Trapèze 293"/>
          <p:cNvSpPr/>
          <p:nvPr/>
        </p:nvSpPr>
        <p:spPr>
          <a:xfrm rot="10800000">
            <a:off x="6143644" y="7286644"/>
            <a:ext cx="428628" cy="71438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5" name="Connecteur droit 294"/>
          <p:cNvCxnSpPr/>
          <p:nvPr/>
        </p:nvCxnSpPr>
        <p:spPr>
          <a:xfrm rot="5400000">
            <a:off x="4964917" y="7250925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necteur droit 295"/>
          <p:cNvCxnSpPr/>
          <p:nvPr/>
        </p:nvCxnSpPr>
        <p:spPr>
          <a:xfrm rot="5400000">
            <a:off x="5393545" y="7250925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Connecteur droit 296"/>
          <p:cNvCxnSpPr/>
          <p:nvPr/>
        </p:nvCxnSpPr>
        <p:spPr>
          <a:xfrm rot="5400000">
            <a:off x="5536421" y="7250925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Connecteur droit 297"/>
          <p:cNvCxnSpPr/>
          <p:nvPr/>
        </p:nvCxnSpPr>
        <p:spPr>
          <a:xfrm rot="5400000">
            <a:off x="6107925" y="7250925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Connecteur droit 298"/>
          <p:cNvCxnSpPr/>
          <p:nvPr/>
        </p:nvCxnSpPr>
        <p:spPr>
          <a:xfrm rot="5400000">
            <a:off x="5965049" y="7250925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onnecteur droit 299"/>
          <p:cNvCxnSpPr/>
          <p:nvPr/>
        </p:nvCxnSpPr>
        <p:spPr>
          <a:xfrm rot="5400000">
            <a:off x="6536553" y="7250925"/>
            <a:ext cx="72232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onnecteur droit 300"/>
          <p:cNvCxnSpPr/>
          <p:nvPr/>
        </p:nvCxnSpPr>
        <p:spPr>
          <a:xfrm rot="5400000">
            <a:off x="5000239" y="7072727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Connecteur droit 301"/>
          <p:cNvCxnSpPr/>
          <p:nvPr/>
        </p:nvCxnSpPr>
        <p:spPr>
          <a:xfrm rot="5400000">
            <a:off x="5571743" y="7072727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cteur droit 302"/>
          <p:cNvCxnSpPr/>
          <p:nvPr/>
        </p:nvCxnSpPr>
        <p:spPr>
          <a:xfrm rot="5400000">
            <a:off x="6143247" y="7072727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cteur droit 303"/>
          <p:cNvCxnSpPr/>
          <p:nvPr/>
        </p:nvCxnSpPr>
        <p:spPr>
          <a:xfrm rot="16200000" flipH="1">
            <a:off x="5285991" y="7072727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Connecteur droit 304"/>
          <p:cNvCxnSpPr/>
          <p:nvPr/>
        </p:nvCxnSpPr>
        <p:spPr>
          <a:xfrm rot="16200000" flipH="1">
            <a:off x="5857495" y="7072727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Connecteur droit 305"/>
          <p:cNvCxnSpPr/>
          <p:nvPr/>
        </p:nvCxnSpPr>
        <p:spPr>
          <a:xfrm rot="16200000" flipH="1">
            <a:off x="6428999" y="7072727"/>
            <a:ext cx="143670" cy="1428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Connecteur droit 306"/>
          <p:cNvCxnSpPr/>
          <p:nvPr/>
        </p:nvCxnSpPr>
        <p:spPr>
          <a:xfrm rot="5400000">
            <a:off x="5072471" y="7000495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Connecteur droit 307"/>
          <p:cNvCxnSpPr/>
          <p:nvPr/>
        </p:nvCxnSpPr>
        <p:spPr>
          <a:xfrm rot="5400000">
            <a:off x="5215347" y="7000495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Connecteur droit 308"/>
          <p:cNvCxnSpPr/>
          <p:nvPr/>
        </p:nvCxnSpPr>
        <p:spPr>
          <a:xfrm rot="5400000">
            <a:off x="5786851" y="7000495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eur droit 309"/>
          <p:cNvCxnSpPr/>
          <p:nvPr/>
        </p:nvCxnSpPr>
        <p:spPr>
          <a:xfrm rot="5400000">
            <a:off x="5643975" y="7000495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Connecteur droit 310"/>
          <p:cNvCxnSpPr/>
          <p:nvPr/>
        </p:nvCxnSpPr>
        <p:spPr>
          <a:xfrm rot="5400000">
            <a:off x="6215479" y="7000495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necteur droit 311"/>
          <p:cNvCxnSpPr/>
          <p:nvPr/>
        </p:nvCxnSpPr>
        <p:spPr>
          <a:xfrm rot="5400000">
            <a:off x="6358355" y="7000495"/>
            <a:ext cx="143670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" name="Rectangle 313"/>
          <p:cNvSpPr/>
          <p:nvPr/>
        </p:nvSpPr>
        <p:spPr>
          <a:xfrm>
            <a:off x="3501008" y="7000892"/>
            <a:ext cx="1440159" cy="357190"/>
          </a:xfrm>
          <a:prstGeom prst="rect">
            <a:avLst/>
          </a:prstGeom>
          <a:solidFill>
            <a:schemeClr val="lt1">
              <a:alpha val="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Optimization</a:t>
            </a:r>
            <a:r>
              <a:rPr lang="fr-BE" sz="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enzyme production : </a:t>
            </a:r>
            <a:r>
              <a:rPr lang="fr-BE" sz="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measurement</a:t>
            </a:r>
            <a:r>
              <a:rPr lang="fr-BE" sz="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enzymatic</a:t>
            </a:r>
            <a:r>
              <a:rPr lang="fr-BE" sz="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fr-BE" sz="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fr-BE" sz="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subtilis</a:t>
            </a:r>
            <a:endParaRPr lang="fr-FR" sz="800" b="1" i="1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7" name="Connecteur droit 316"/>
          <p:cNvCxnSpPr/>
          <p:nvPr/>
        </p:nvCxnSpPr>
        <p:spPr>
          <a:xfrm>
            <a:off x="928670" y="3929058"/>
            <a:ext cx="71438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Connecteur droit 325"/>
          <p:cNvCxnSpPr/>
          <p:nvPr/>
        </p:nvCxnSpPr>
        <p:spPr>
          <a:xfrm>
            <a:off x="928670" y="3714744"/>
            <a:ext cx="71438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785794" y="3571868"/>
            <a:ext cx="142876" cy="73026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/>
          <p:nvPr/>
        </p:nvCxnSpPr>
        <p:spPr>
          <a:xfrm flipV="1">
            <a:off x="785794" y="4002084"/>
            <a:ext cx="142876" cy="6985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Organigramme : Délai 175"/>
          <p:cNvSpPr/>
          <p:nvPr/>
        </p:nvSpPr>
        <p:spPr>
          <a:xfrm rot="5400000">
            <a:off x="2357430" y="7929586"/>
            <a:ext cx="142876" cy="142876"/>
          </a:xfrm>
          <a:prstGeom prst="flowChartDelay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7" name="Organigramme : Délai 176"/>
          <p:cNvSpPr/>
          <p:nvPr/>
        </p:nvSpPr>
        <p:spPr>
          <a:xfrm rot="5400000">
            <a:off x="5143512" y="6929454"/>
            <a:ext cx="142876" cy="142876"/>
          </a:xfrm>
          <a:prstGeom prst="flowChartDelay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" name="Organigramme : Délai 177"/>
          <p:cNvSpPr/>
          <p:nvPr/>
        </p:nvSpPr>
        <p:spPr>
          <a:xfrm rot="5400000">
            <a:off x="5715016" y="6929454"/>
            <a:ext cx="142876" cy="142876"/>
          </a:xfrm>
          <a:prstGeom prst="flowChartDelay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" name="Organigramme : Délai 178"/>
          <p:cNvSpPr/>
          <p:nvPr/>
        </p:nvSpPr>
        <p:spPr>
          <a:xfrm rot="5400000">
            <a:off x="6286520" y="6929454"/>
            <a:ext cx="142876" cy="142876"/>
          </a:xfrm>
          <a:prstGeom prst="flowChartDelay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fr-FR" sz="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3573016" y="6929454"/>
            <a:ext cx="1296143" cy="501654"/>
          </a:xfrm>
          <a:prstGeom prst="rect">
            <a:avLst/>
          </a:prstGeom>
          <a:solidFill>
            <a:schemeClr val="accent1">
              <a:lumMod val="40000"/>
              <a:lumOff val="60000"/>
              <a:alpha val="18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just">
          <a:defRPr sz="8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489</Words>
  <Application>Microsoft Office PowerPoint</Application>
  <PresentationFormat>Affichage à l'écran (4:3)</PresentationFormat>
  <Paragraphs>214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Tarayre</dc:creator>
  <cp:lastModifiedBy>s088778</cp:lastModifiedBy>
  <cp:revision>201</cp:revision>
  <cp:lastPrinted>2010-08-14T08:34:00Z</cp:lastPrinted>
  <dcterms:created xsi:type="dcterms:W3CDTF">2010-08-13T09:07:16Z</dcterms:created>
  <dcterms:modified xsi:type="dcterms:W3CDTF">2012-06-15T10:13:47Z</dcterms:modified>
</cp:coreProperties>
</file>