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25203150" cy="36004500"/>
  <p:notesSz cx="35277425" cy="24593550"/>
  <p:defaultTextStyle>
    <a:defPPr>
      <a:defRPr lang="fr-FR"/>
    </a:defPPr>
    <a:lvl1pPr algn="l" defTabSz="3702050" rtl="0" fontAlgn="base">
      <a:spcBef>
        <a:spcPct val="0"/>
      </a:spcBef>
      <a:spcAft>
        <a:spcPct val="0"/>
      </a:spcAft>
      <a:defRPr sz="7300" kern="1200">
        <a:solidFill>
          <a:schemeClr val="tx1"/>
        </a:solidFill>
        <a:latin typeface="Arial" charset="0"/>
        <a:ea typeface="+mn-ea"/>
        <a:cs typeface="+mn-cs"/>
      </a:defRPr>
    </a:lvl1pPr>
    <a:lvl2pPr marL="1851025" indent="-1393825" algn="l" defTabSz="3702050" rtl="0" fontAlgn="base">
      <a:spcBef>
        <a:spcPct val="0"/>
      </a:spcBef>
      <a:spcAft>
        <a:spcPct val="0"/>
      </a:spcAft>
      <a:defRPr sz="7300" kern="1200">
        <a:solidFill>
          <a:schemeClr val="tx1"/>
        </a:solidFill>
        <a:latin typeface="Arial" charset="0"/>
        <a:ea typeface="+mn-ea"/>
        <a:cs typeface="+mn-cs"/>
      </a:defRPr>
    </a:lvl2pPr>
    <a:lvl3pPr marL="3702050" indent="-2787650" algn="l" defTabSz="3702050" rtl="0" fontAlgn="base">
      <a:spcBef>
        <a:spcPct val="0"/>
      </a:spcBef>
      <a:spcAft>
        <a:spcPct val="0"/>
      </a:spcAft>
      <a:defRPr sz="7300" kern="1200">
        <a:solidFill>
          <a:schemeClr val="tx1"/>
        </a:solidFill>
        <a:latin typeface="Arial" charset="0"/>
        <a:ea typeface="+mn-ea"/>
        <a:cs typeface="+mn-cs"/>
      </a:defRPr>
    </a:lvl3pPr>
    <a:lvl4pPr marL="5554663" indent="-4183063" algn="l" defTabSz="3702050" rtl="0" fontAlgn="base">
      <a:spcBef>
        <a:spcPct val="0"/>
      </a:spcBef>
      <a:spcAft>
        <a:spcPct val="0"/>
      </a:spcAft>
      <a:defRPr sz="7300" kern="1200">
        <a:solidFill>
          <a:schemeClr val="tx1"/>
        </a:solidFill>
        <a:latin typeface="Arial" charset="0"/>
        <a:ea typeface="+mn-ea"/>
        <a:cs typeface="+mn-cs"/>
      </a:defRPr>
    </a:lvl4pPr>
    <a:lvl5pPr marL="7405688" indent="-5576888" algn="l" defTabSz="3702050" rtl="0" fontAlgn="base">
      <a:spcBef>
        <a:spcPct val="0"/>
      </a:spcBef>
      <a:spcAft>
        <a:spcPct val="0"/>
      </a:spcAft>
      <a:defRPr sz="7300" kern="1200">
        <a:solidFill>
          <a:schemeClr val="tx1"/>
        </a:solidFill>
        <a:latin typeface="Arial" charset="0"/>
        <a:ea typeface="+mn-ea"/>
        <a:cs typeface="+mn-cs"/>
      </a:defRPr>
    </a:lvl5pPr>
    <a:lvl6pPr marL="2286000" algn="l" defTabSz="914400" rtl="0" eaLnBrk="1" latinLnBrk="0" hangingPunct="1">
      <a:defRPr sz="7300" kern="1200">
        <a:solidFill>
          <a:schemeClr val="tx1"/>
        </a:solidFill>
        <a:latin typeface="Arial" charset="0"/>
        <a:ea typeface="+mn-ea"/>
        <a:cs typeface="+mn-cs"/>
      </a:defRPr>
    </a:lvl6pPr>
    <a:lvl7pPr marL="2743200" algn="l" defTabSz="914400" rtl="0" eaLnBrk="1" latinLnBrk="0" hangingPunct="1">
      <a:defRPr sz="7300" kern="1200">
        <a:solidFill>
          <a:schemeClr val="tx1"/>
        </a:solidFill>
        <a:latin typeface="Arial" charset="0"/>
        <a:ea typeface="+mn-ea"/>
        <a:cs typeface="+mn-cs"/>
      </a:defRPr>
    </a:lvl7pPr>
    <a:lvl8pPr marL="3200400" algn="l" defTabSz="914400" rtl="0" eaLnBrk="1" latinLnBrk="0" hangingPunct="1">
      <a:defRPr sz="7300" kern="1200">
        <a:solidFill>
          <a:schemeClr val="tx1"/>
        </a:solidFill>
        <a:latin typeface="Arial" charset="0"/>
        <a:ea typeface="+mn-ea"/>
        <a:cs typeface="+mn-cs"/>
      </a:defRPr>
    </a:lvl8pPr>
    <a:lvl9pPr marL="3657600" algn="l" defTabSz="914400" rtl="0" eaLnBrk="1" latinLnBrk="0" hangingPunct="1">
      <a:defRPr sz="73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28" autoAdjust="0"/>
  </p:normalViewPr>
  <p:slideViewPr>
    <p:cSldViewPr>
      <p:cViewPr varScale="1">
        <p:scale>
          <a:sx n="21" d="100"/>
          <a:sy n="21" d="100"/>
        </p:scale>
        <p:origin x="-3372" y="-186"/>
      </p:cViewPr>
      <p:guideLst>
        <p:guide orient="horz" pos="11340"/>
        <p:guide pos="7938"/>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10" d="100"/>
          <a:sy n="110" d="100"/>
        </p:scale>
        <p:origin x="-660" y="-90"/>
      </p:cViewPr>
      <p:guideLst>
        <p:guide orient="horz" pos="7746"/>
        <p:guide pos="11111"/>
      </p:guideLst>
    </p:cSldViewPr>
  </p:notes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15286884" cy="1229678"/>
          </a:xfrm>
          <a:prstGeom prst="rect">
            <a:avLst/>
          </a:prstGeom>
        </p:spPr>
        <p:txBody>
          <a:bodyPr vert="horz" lIns="341992" tIns="170997" rIns="341992" bIns="170997" rtlCol="0"/>
          <a:lstStyle>
            <a:lvl1pPr algn="l">
              <a:defRPr sz="4400"/>
            </a:lvl1pPr>
          </a:lstStyle>
          <a:p>
            <a:pPr>
              <a:defRPr/>
            </a:pPr>
            <a:endParaRPr lang="fr-FR"/>
          </a:p>
        </p:txBody>
      </p:sp>
      <p:sp>
        <p:nvSpPr>
          <p:cNvPr id="3" name="Espace réservé de la date 2"/>
          <p:cNvSpPr>
            <a:spLocks noGrp="1"/>
          </p:cNvSpPr>
          <p:nvPr>
            <p:ph type="dt" sz="quarter" idx="1"/>
          </p:nvPr>
        </p:nvSpPr>
        <p:spPr>
          <a:xfrm>
            <a:off x="19984420" y="1"/>
            <a:ext cx="15286884" cy="1229678"/>
          </a:xfrm>
          <a:prstGeom prst="rect">
            <a:avLst/>
          </a:prstGeom>
        </p:spPr>
        <p:txBody>
          <a:bodyPr vert="horz" lIns="341992" tIns="170997" rIns="341992" bIns="170997" rtlCol="0"/>
          <a:lstStyle>
            <a:lvl1pPr algn="r">
              <a:defRPr sz="4400"/>
            </a:lvl1pPr>
          </a:lstStyle>
          <a:p>
            <a:pPr>
              <a:defRPr/>
            </a:pPr>
            <a:fld id="{3CD1CCDF-8D9B-4517-90FC-B55A6BC8046E}" type="datetimeFigureOut">
              <a:rPr lang="fr-FR"/>
              <a:pPr>
                <a:defRPr/>
              </a:pPr>
              <a:t>13/12/2011</a:t>
            </a:fld>
            <a:endParaRPr lang="fr-FR"/>
          </a:p>
        </p:txBody>
      </p:sp>
      <p:sp>
        <p:nvSpPr>
          <p:cNvPr id="4" name="Espace réservé du pied de page 3"/>
          <p:cNvSpPr>
            <a:spLocks noGrp="1"/>
          </p:cNvSpPr>
          <p:nvPr>
            <p:ph type="ftr" sz="quarter" idx="2"/>
          </p:nvPr>
        </p:nvSpPr>
        <p:spPr>
          <a:xfrm>
            <a:off x="0" y="23358183"/>
            <a:ext cx="15286884" cy="1229678"/>
          </a:xfrm>
          <a:prstGeom prst="rect">
            <a:avLst/>
          </a:prstGeom>
        </p:spPr>
        <p:txBody>
          <a:bodyPr vert="horz" lIns="341992" tIns="170997" rIns="341992" bIns="170997" rtlCol="0" anchor="b"/>
          <a:lstStyle>
            <a:lvl1pPr algn="l">
              <a:defRPr sz="4400"/>
            </a:lvl1pPr>
          </a:lstStyle>
          <a:p>
            <a:pPr>
              <a:defRPr/>
            </a:pPr>
            <a:endParaRPr lang="fr-FR"/>
          </a:p>
        </p:txBody>
      </p:sp>
      <p:sp>
        <p:nvSpPr>
          <p:cNvPr id="5" name="Espace réservé du numéro de diapositive 4"/>
          <p:cNvSpPr>
            <a:spLocks noGrp="1"/>
          </p:cNvSpPr>
          <p:nvPr>
            <p:ph type="sldNum" sz="quarter" idx="3"/>
          </p:nvPr>
        </p:nvSpPr>
        <p:spPr>
          <a:xfrm>
            <a:off x="19984420" y="23358183"/>
            <a:ext cx="15286884" cy="1229678"/>
          </a:xfrm>
          <a:prstGeom prst="rect">
            <a:avLst/>
          </a:prstGeom>
        </p:spPr>
        <p:txBody>
          <a:bodyPr vert="horz" lIns="341992" tIns="170997" rIns="341992" bIns="170997" rtlCol="0" anchor="b"/>
          <a:lstStyle>
            <a:lvl1pPr algn="r">
              <a:defRPr sz="4400"/>
            </a:lvl1pPr>
          </a:lstStyle>
          <a:p>
            <a:pPr>
              <a:defRPr/>
            </a:pPr>
            <a:fld id="{B00FBBED-9C5C-433D-BA07-1CEA217C1545}"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0A1C0244-22F1-4858-9FEE-F8A0DD65448D}" type="datetimeFigureOut">
              <a:rPr lang="fr-FR"/>
              <a:pPr>
                <a:defRPr/>
              </a:pPr>
              <a:t>13/12/2011</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81F48979-06C3-49A9-9534-76CEFC63BDDC}"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57560322" y="7567614"/>
            <a:ext cx="17860982" cy="1612868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3968622" y="7567614"/>
            <a:ext cx="53171646" cy="1612868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B61F171B-4A75-49E8-AC13-B604DC46F925}" type="datetimeFigureOut">
              <a:rPr lang="fr-FR"/>
              <a:pPr>
                <a:defRPr/>
              </a:pPr>
              <a:t>13/12/2011</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40B4DBB7-3362-4FDE-A6E2-767ED9D28108}"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8D6A0A85-D19E-4F1C-A598-45EA31144F81}" type="datetimeFigureOut">
              <a:rPr lang="fr-FR"/>
              <a:pPr>
                <a:defRPr/>
              </a:pPr>
              <a:t>13/12/2011</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AA10B92C-C00C-4FD4-AAC3-CA7C3606D28D}"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990875" y="23136228"/>
            <a:ext cx="21422678" cy="7150894"/>
          </a:xfrm>
        </p:spPr>
        <p:txBody>
          <a:bodyPr anchor="t"/>
          <a:lstStyle>
            <a:lvl1pPr algn="l">
              <a:defRPr sz="162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1990875" y="15260246"/>
            <a:ext cx="21422678" cy="7875982"/>
          </a:xfrm>
        </p:spPr>
        <p:txBody>
          <a:bodyPr anchor="b"/>
          <a:lstStyle>
            <a:lvl1pPr marL="0" indent="0">
              <a:buNone/>
              <a:defRPr sz="8100">
                <a:solidFill>
                  <a:schemeClr val="tx1">
                    <a:tint val="75000"/>
                  </a:schemeClr>
                </a:solidFill>
              </a:defRPr>
            </a:lvl1pPr>
            <a:lvl2pPr marL="1851660" indent="0">
              <a:buNone/>
              <a:defRPr sz="7300">
                <a:solidFill>
                  <a:schemeClr val="tx1">
                    <a:tint val="75000"/>
                  </a:schemeClr>
                </a:solidFill>
              </a:defRPr>
            </a:lvl2pPr>
            <a:lvl3pPr marL="3703320" indent="0">
              <a:buNone/>
              <a:defRPr sz="6500">
                <a:solidFill>
                  <a:schemeClr val="tx1">
                    <a:tint val="75000"/>
                  </a:schemeClr>
                </a:solidFill>
              </a:defRPr>
            </a:lvl3pPr>
            <a:lvl4pPr marL="5554980" indent="0">
              <a:buNone/>
              <a:defRPr sz="5700">
                <a:solidFill>
                  <a:schemeClr val="tx1">
                    <a:tint val="75000"/>
                  </a:schemeClr>
                </a:solidFill>
              </a:defRPr>
            </a:lvl4pPr>
            <a:lvl5pPr marL="7406640" indent="0">
              <a:buNone/>
              <a:defRPr sz="5700">
                <a:solidFill>
                  <a:schemeClr val="tx1">
                    <a:tint val="75000"/>
                  </a:schemeClr>
                </a:solidFill>
              </a:defRPr>
            </a:lvl5pPr>
            <a:lvl6pPr marL="9258300" indent="0">
              <a:buNone/>
              <a:defRPr sz="5700">
                <a:solidFill>
                  <a:schemeClr val="tx1">
                    <a:tint val="75000"/>
                  </a:schemeClr>
                </a:solidFill>
              </a:defRPr>
            </a:lvl6pPr>
            <a:lvl7pPr marL="11109960" indent="0">
              <a:buNone/>
              <a:defRPr sz="5700">
                <a:solidFill>
                  <a:schemeClr val="tx1">
                    <a:tint val="75000"/>
                  </a:schemeClr>
                </a:solidFill>
              </a:defRPr>
            </a:lvl7pPr>
            <a:lvl8pPr marL="12961620" indent="0">
              <a:buNone/>
              <a:defRPr sz="5700">
                <a:solidFill>
                  <a:schemeClr val="tx1">
                    <a:tint val="75000"/>
                  </a:schemeClr>
                </a:solidFill>
              </a:defRPr>
            </a:lvl8pPr>
            <a:lvl9pPr marL="14813280" indent="0">
              <a:buNone/>
              <a:defRPr sz="57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84AF956B-1210-4B78-A4C6-D56DDB78313E}" type="datetimeFigureOut">
              <a:rPr lang="fr-FR"/>
              <a:pPr>
                <a:defRPr/>
              </a:pPr>
              <a:t>13/12/2011</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A1F93571-DC35-4DF3-976D-B9B60CB2423B}"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3968624" y="44105514"/>
            <a:ext cx="35516313"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39904988" y="44105514"/>
            <a:ext cx="35516316"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B8755BDA-2C28-46AE-811E-B5613594808B}" type="datetimeFigureOut">
              <a:rPr lang="fr-FR"/>
              <a:pPr>
                <a:defRPr/>
              </a:pPr>
              <a:t>13/12/2011</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FAEEC451-836B-4458-91E8-971C410223E3}"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260158" y="1441850"/>
            <a:ext cx="22682835" cy="600075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1260158" y="8059344"/>
            <a:ext cx="11135768"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1260158" y="11418094"/>
            <a:ext cx="11135768"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12802852" y="8059344"/>
            <a:ext cx="11140142"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12802852" y="11418094"/>
            <a:ext cx="11140142"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D65D9521-E951-4A8C-9B3A-7B51874EFF61}" type="datetimeFigureOut">
              <a:rPr lang="fr-FR"/>
              <a:pPr>
                <a:defRPr/>
              </a:pPr>
              <a:t>13/12/2011</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4AFD5389-18F4-43A2-9370-2C88C1FBE309}"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C0464DF7-74C6-43EA-8A61-774D50AA51F0}" type="datetimeFigureOut">
              <a:rPr lang="fr-FR"/>
              <a:pPr>
                <a:defRPr/>
              </a:pPr>
              <a:t>13/12/2011</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59E5B25C-524F-489E-83E5-880132590908}"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F2954F5D-4FDE-4B9A-8508-F8ECD49F9313}" type="datetimeFigureOut">
              <a:rPr lang="fr-FR"/>
              <a:pPr>
                <a:defRPr/>
              </a:pPr>
              <a:t>13/12/2011</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EFB66F51-013F-4ED1-B527-D95550483442}"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260159" y="1433513"/>
            <a:ext cx="8291663" cy="6100763"/>
          </a:xfrm>
        </p:spPr>
        <p:txBody>
          <a:bodyPr anchor="b"/>
          <a:lstStyle>
            <a:lvl1pPr algn="l">
              <a:defRPr sz="8100" b="1"/>
            </a:lvl1pPr>
          </a:lstStyle>
          <a:p>
            <a:r>
              <a:rPr lang="fr-FR" smtClean="0"/>
              <a:t>Cliquez pour modifier le style du titre</a:t>
            </a:r>
            <a:endParaRPr lang="fr-FR"/>
          </a:p>
        </p:txBody>
      </p:sp>
      <p:sp>
        <p:nvSpPr>
          <p:cNvPr id="3" name="Espace réservé du contenu 2"/>
          <p:cNvSpPr>
            <a:spLocks noGrp="1"/>
          </p:cNvSpPr>
          <p:nvPr>
            <p:ph idx="1"/>
          </p:nvPr>
        </p:nvSpPr>
        <p:spPr>
          <a:xfrm>
            <a:off x="9853732" y="1433516"/>
            <a:ext cx="14089261" cy="30728843"/>
          </a:xfrm>
        </p:spPr>
        <p:txBody>
          <a:bodyPr/>
          <a:lstStyle>
            <a:lvl1pPr>
              <a:defRPr sz="13000"/>
            </a:lvl1pPr>
            <a:lvl2pPr>
              <a:defRPr sz="11300"/>
            </a:lvl2pPr>
            <a:lvl3pPr>
              <a:defRPr sz="9700"/>
            </a:lvl3pPr>
            <a:lvl4pPr>
              <a:defRPr sz="8100"/>
            </a:lvl4pPr>
            <a:lvl5pPr>
              <a:defRPr sz="8100"/>
            </a:lvl5pPr>
            <a:lvl6pPr>
              <a:defRPr sz="8100"/>
            </a:lvl6pPr>
            <a:lvl7pPr>
              <a:defRPr sz="8100"/>
            </a:lvl7pPr>
            <a:lvl8pPr>
              <a:defRPr sz="8100"/>
            </a:lvl8pPr>
            <a:lvl9pPr>
              <a:defRPr sz="81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1260159" y="7534279"/>
            <a:ext cx="8291663" cy="24628081"/>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F67A7178-08B0-4D51-895E-E7EFE467E72F}" type="datetimeFigureOut">
              <a:rPr lang="fr-FR"/>
              <a:pPr>
                <a:defRPr/>
              </a:pPr>
              <a:t>13/12/2011</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800F95CD-E73E-4AEE-B6CF-E121C546CE48}"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939994" y="25203151"/>
            <a:ext cx="15121890" cy="2975375"/>
          </a:xfrm>
        </p:spPr>
        <p:txBody>
          <a:bodyPr anchor="b"/>
          <a:lstStyle>
            <a:lvl1pPr algn="l">
              <a:defRPr sz="81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4939994" y="3217069"/>
            <a:ext cx="15121890" cy="21602700"/>
          </a:xfrm>
        </p:spPr>
        <p:txBody>
          <a:bodyPr rtlCol="0">
            <a:normAutofit/>
          </a:bodyPr>
          <a:lstStyle>
            <a:lvl1pPr marL="0" indent="0">
              <a:buNone/>
              <a:defRPr sz="13000"/>
            </a:lvl1pPr>
            <a:lvl2pPr marL="1851660" indent="0">
              <a:buNone/>
              <a:defRPr sz="11300"/>
            </a:lvl2pPr>
            <a:lvl3pPr marL="3703320" indent="0">
              <a:buNone/>
              <a:defRPr sz="9700"/>
            </a:lvl3pPr>
            <a:lvl4pPr marL="5554980" indent="0">
              <a:buNone/>
              <a:defRPr sz="8100"/>
            </a:lvl4pPr>
            <a:lvl5pPr marL="7406640" indent="0">
              <a:buNone/>
              <a:defRPr sz="8100"/>
            </a:lvl5pPr>
            <a:lvl6pPr marL="9258300" indent="0">
              <a:buNone/>
              <a:defRPr sz="8100"/>
            </a:lvl6pPr>
            <a:lvl7pPr marL="11109960" indent="0">
              <a:buNone/>
              <a:defRPr sz="8100"/>
            </a:lvl7pPr>
            <a:lvl8pPr marL="12961620" indent="0">
              <a:buNone/>
              <a:defRPr sz="8100"/>
            </a:lvl8pPr>
            <a:lvl9pPr marL="14813280" indent="0">
              <a:buNone/>
              <a:defRPr sz="8100"/>
            </a:lvl9pPr>
          </a:lstStyle>
          <a:p>
            <a:pPr lvl="0"/>
            <a:endParaRPr lang="fr-FR" noProof="0" smtClean="0"/>
          </a:p>
        </p:txBody>
      </p:sp>
      <p:sp>
        <p:nvSpPr>
          <p:cNvPr id="4" name="Espace réservé du texte 3"/>
          <p:cNvSpPr>
            <a:spLocks noGrp="1"/>
          </p:cNvSpPr>
          <p:nvPr>
            <p:ph type="body" sz="half" idx="2"/>
          </p:nvPr>
        </p:nvSpPr>
        <p:spPr>
          <a:xfrm>
            <a:off x="4939994" y="28178524"/>
            <a:ext cx="15121890" cy="4225526"/>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1FC7C2D4-1E16-46E0-BCE9-541C232D4AC3}" type="datetimeFigureOut">
              <a:rPr lang="fr-FR"/>
              <a:pPr>
                <a:defRPr/>
              </a:pPr>
              <a:t>13/12/2011</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E872A767-523A-4681-97AA-4C23A2D47394}"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20000"/>
                <a:lumOff val="8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1260475" y="1441450"/>
            <a:ext cx="22682200" cy="6000750"/>
          </a:xfrm>
          <a:prstGeom prst="rect">
            <a:avLst/>
          </a:prstGeom>
          <a:noFill/>
          <a:ln w="9525">
            <a:noFill/>
            <a:miter lim="800000"/>
            <a:headEnd/>
            <a:tailEnd/>
          </a:ln>
        </p:spPr>
        <p:txBody>
          <a:bodyPr vert="horz" wrap="square" lIns="370332" tIns="185166" rIns="370332" bIns="185166"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1260475" y="8401050"/>
            <a:ext cx="22682200" cy="23761700"/>
          </a:xfrm>
          <a:prstGeom prst="rect">
            <a:avLst/>
          </a:prstGeom>
          <a:noFill/>
          <a:ln w="9525">
            <a:noFill/>
            <a:miter lim="800000"/>
            <a:headEnd/>
            <a:tailEnd/>
          </a:ln>
        </p:spPr>
        <p:txBody>
          <a:bodyPr vert="horz" wrap="square" lIns="370332" tIns="185166" rIns="370332" bIns="185166"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1260475" y="33370838"/>
            <a:ext cx="5880100" cy="1917700"/>
          </a:xfrm>
          <a:prstGeom prst="rect">
            <a:avLst/>
          </a:prstGeom>
        </p:spPr>
        <p:txBody>
          <a:bodyPr vert="horz" lIns="370332" tIns="185166" rIns="370332" bIns="185166" rtlCol="0" anchor="ctr"/>
          <a:lstStyle>
            <a:lvl1pPr algn="l" defTabSz="3703320" fontAlgn="auto">
              <a:spcBef>
                <a:spcPts val="0"/>
              </a:spcBef>
              <a:spcAft>
                <a:spcPts val="0"/>
              </a:spcAft>
              <a:defRPr sz="4900">
                <a:solidFill>
                  <a:schemeClr val="tx1">
                    <a:tint val="75000"/>
                  </a:schemeClr>
                </a:solidFill>
                <a:latin typeface="+mn-lt"/>
              </a:defRPr>
            </a:lvl1pPr>
          </a:lstStyle>
          <a:p>
            <a:pPr>
              <a:defRPr/>
            </a:pPr>
            <a:fld id="{D8E3D706-94F0-4E22-BE1A-EACB35F85B17}" type="datetimeFigureOut">
              <a:rPr lang="fr-FR"/>
              <a:pPr>
                <a:defRPr/>
              </a:pPr>
              <a:t>13/12/2011</a:t>
            </a:fld>
            <a:endParaRPr lang="fr-FR"/>
          </a:p>
        </p:txBody>
      </p:sp>
      <p:sp>
        <p:nvSpPr>
          <p:cNvPr id="5" name="Espace réservé du pied de page 4"/>
          <p:cNvSpPr>
            <a:spLocks noGrp="1"/>
          </p:cNvSpPr>
          <p:nvPr>
            <p:ph type="ftr" sz="quarter" idx="3"/>
          </p:nvPr>
        </p:nvSpPr>
        <p:spPr>
          <a:xfrm>
            <a:off x="8610600" y="33370838"/>
            <a:ext cx="7981950" cy="1917700"/>
          </a:xfrm>
          <a:prstGeom prst="rect">
            <a:avLst/>
          </a:prstGeom>
        </p:spPr>
        <p:txBody>
          <a:bodyPr vert="horz" lIns="370332" tIns="185166" rIns="370332" bIns="185166" rtlCol="0" anchor="ctr"/>
          <a:lstStyle>
            <a:lvl1pPr algn="ctr" defTabSz="3703320" fontAlgn="auto">
              <a:spcBef>
                <a:spcPts val="0"/>
              </a:spcBef>
              <a:spcAft>
                <a:spcPts val="0"/>
              </a:spcAft>
              <a:defRPr sz="4900">
                <a:solidFill>
                  <a:schemeClr val="tx1">
                    <a:tint val="75000"/>
                  </a:schemeClr>
                </a:solidFill>
                <a:latin typeface="+mn-lt"/>
              </a:defRPr>
            </a:lvl1pPr>
          </a:lstStyle>
          <a:p>
            <a:pPr>
              <a:defRPr/>
            </a:pPr>
            <a:endParaRPr lang="fr-FR"/>
          </a:p>
        </p:txBody>
      </p:sp>
      <p:sp>
        <p:nvSpPr>
          <p:cNvPr id="6" name="Espace réservé du numéro de diapositive 5"/>
          <p:cNvSpPr>
            <a:spLocks noGrp="1"/>
          </p:cNvSpPr>
          <p:nvPr>
            <p:ph type="sldNum" sz="quarter" idx="4"/>
          </p:nvPr>
        </p:nvSpPr>
        <p:spPr>
          <a:xfrm>
            <a:off x="18062575" y="33370838"/>
            <a:ext cx="5880100" cy="1917700"/>
          </a:xfrm>
          <a:prstGeom prst="rect">
            <a:avLst/>
          </a:prstGeom>
        </p:spPr>
        <p:txBody>
          <a:bodyPr vert="horz" lIns="370332" tIns="185166" rIns="370332" bIns="185166" rtlCol="0" anchor="ctr"/>
          <a:lstStyle>
            <a:lvl1pPr algn="r" defTabSz="3703320" fontAlgn="auto">
              <a:spcBef>
                <a:spcPts val="0"/>
              </a:spcBef>
              <a:spcAft>
                <a:spcPts val="0"/>
              </a:spcAft>
              <a:defRPr sz="4900">
                <a:solidFill>
                  <a:schemeClr val="tx1">
                    <a:tint val="75000"/>
                  </a:schemeClr>
                </a:solidFill>
                <a:latin typeface="+mn-lt"/>
              </a:defRPr>
            </a:lvl1pPr>
          </a:lstStyle>
          <a:p>
            <a:pPr>
              <a:defRPr/>
            </a:pPr>
            <a:fld id="{D3D838BC-6889-4A48-96C8-A70B310A7CBB}"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719"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ctr" defTabSz="3702050" rtl="0" eaLnBrk="0" fontAlgn="base" hangingPunct="0">
        <a:spcBef>
          <a:spcPct val="0"/>
        </a:spcBef>
        <a:spcAft>
          <a:spcPct val="0"/>
        </a:spcAft>
        <a:defRPr sz="17800" kern="1200">
          <a:solidFill>
            <a:schemeClr val="tx1"/>
          </a:solidFill>
          <a:latin typeface="+mj-lt"/>
          <a:ea typeface="+mj-ea"/>
          <a:cs typeface="+mj-cs"/>
        </a:defRPr>
      </a:lvl1pPr>
      <a:lvl2pPr algn="ctr" defTabSz="3702050" rtl="0" eaLnBrk="0" fontAlgn="base" hangingPunct="0">
        <a:spcBef>
          <a:spcPct val="0"/>
        </a:spcBef>
        <a:spcAft>
          <a:spcPct val="0"/>
        </a:spcAft>
        <a:defRPr sz="17800">
          <a:solidFill>
            <a:schemeClr val="tx1"/>
          </a:solidFill>
          <a:latin typeface="Calibri" pitchFamily="34" charset="0"/>
        </a:defRPr>
      </a:lvl2pPr>
      <a:lvl3pPr algn="ctr" defTabSz="3702050" rtl="0" eaLnBrk="0" fontAlgn="base" hangingPunct="0">
        <a:spcBef>
          <a:spcPct val="0"/>
        </a:spcBef>
        <a:spcAft>
          <a:spcPct val="0"/>
        </a:spcAft>
        <a:defRPr sz="17800">
          <a:solidFill>
            <a:schemeClr val="tx1"/>
          </a:solidFill>
          <a:latin typeface="Calibri" pitchFamily="34" charset="0"/>
        </a:defRPr>
      </a:lvl3pPr>
      <a:lvl4pPr algn="ctr" defTabSz="3702050" rtl="0" eaLnBrk="0" fontAlgn="base" hangingPunct="0">
        <a:spcBef>
          <a:spcPct val="0"/>
        </a:spcBef>
        <a:spcAft>
          <a:spcPct val="0"/>
        </a:spcAft>
        <a:defRPr sz="17800">
          <a:solidFill>
            <a:schemeClr val="tx1"/>
          </a:solidFill>
          <a:latin typeface="Calibri" pitchFamily="34" charset="0"/>
        </a:defRPr>
      </a:lvl4pPr>
      <a:lvl5pPr algn="ctr" defTabSz="3702050" rtl="0" eaLnBrk="0" fontAlgn="base" hangingPunct="0">
        <a:spcBef>
          <a:spcPct val="0"/>
        </a:spcBef>
        <a:spcAft>
          <a:spcPct val="0"/>
        </a:spcAft>
        <a:defRPr sz="17800">
          <a:solidFill>
            <a:schemeClr val="tx1"/>
          </a:solidFill>
          <a:latin typeface="Calibri" pitchFamily="34" charset="0"/>
        </a:defRPr>
      </a:lvl5pPr>
      <a:lvl6pPr marL="457200" algn="ctr" defTabSz="3702050" rtl="0" fontAlgn="base">
        <a:spcBef>
          <a:spcPct val="0"/>
        </a:spcBef>
        <a:spcAft>
          <a:spcPct val="0"/>
        </a:spcAft>
        <a:defRPr sz="17800">
          <a:solidFill>
            <a:schemeClr val="tx1"/>
          </a:solidFill>
          <a:latin typeface="Calibri" pitchFamily="34" charset="0"/>
        </a:defRPr>
      </a:lvl6pPr>
      <a:lvl7pPr marL="914400" algn="ctr" defTabSz="3702050" rtl="0" fontAlgn="base">
        <a:spcBef>
          <a:spcPct val="0"/>
        </a:spcBef>
        <a:spcAft>
          <a:spcPct val="0"/>
        </a:spcAft>
        <a:defRPr sz="17800">
          <a:solidFill>
            <a:schemeClr val="tx1"/>
          </a:solidFill>
          <a:latin typeface="Calibri" pitchFamily="34" charset="0"/>
        </a:defRPr>
      </a:lvl7pPr>
      <a:lvl8pPr marL="1371600" algn="ctr" defTabSz="3702050" rtl="0" fontAlgn="base">
        <a:spcBef>
          <a:spcPct val="0"/>
        </a:spcBef>
        <a:spcAft>
          <a:spcPct val="0"/>
        </a:spcAft>
        <a:defRPr sz="17800">
          <a:solidFill>
            <a:schemeClr val="tx1"/>
          </a:solidFill>
          <a:latin typeface="Calibri" pitchFamily="34" charset="0"/>
        </a:defRPr>
      </a:lvl8pPr>
      <a:lvl9pPr marL="1828800" algn="ctr" defTabSz="3702050" rtl="0" fontAlgn="base">
        <a:spcBef>
          <a:spcPct val="0"/>
        </a:spcBef>
        <a:spcAft>
          <a:spcPct val="0"/>
        </a:spcAft>
        <a:defRPr sz="17800">
          <a:solidFill>
            <a:schemeClr val="tx1"/>
          </a:solidFill>
          <a:latin typeface="Calibri" pitchFamily="34" charset="0"/>
        </a:defRPr>
      </a:lvl9pPr>
    </p:titleStyle>
    <p:bodyStyle>
      <a:lvl1pPr marL="1387475" indent="-1387475" algn="l" defTabSz="3702050" rtl="0" eaLnBrk="0" fontAlgn="base" hangingPunct="0">
        <a:spcBef>
          <a:spcPct val="20000"/>
        </a:spcBef>
        <a:spcAft>
          <a:spcPct val="0"/>
        </a:spcAft>
        <a:buFont typeface="Arial" charset="0"/>
        <a:buChar char="•"/>
        <a:defRPr sz="13000" kern="1200">
          <a:solidFill>
            <a:schemeClr val="tx1"/>
          </a:solidFill>
          <a:latin typeface="+mn-lt"/>
          <a:ea typeface="+mn-ea"/>
          <a:cs typeface="+mn-cs"/>
        </a:defRPr>
      </a:lvl1pPr>
      <a:lvl2pPr marL="3008313" indent="-1157288" algn="l" defTabSz="3702050" rtl="0" eaLnBrk="0" fontAlgn="base" hangingPunct="0">
        <a:spcBef>
          <a:spcPct val="20000"/>
        </a:spcBef>
        <a:spcAft>
          <a:spcPct val="0"/>
        </a:spcAft>
        <a:buFont typeface="Arial" charset="0"/>
        <a:buChar char="–"/>
        <a:defRPr sz="11300" kern="1200">
          <a:solidFill>
            <a:schemeClr val="tx1"/>
          </a:solidFill>
          <a:latin typeface="+mn-lt"/>
          <a:ea typeface="+mn-ea"/>
          <a:cs typeface="+mn-cs"/>
        </a:defRPr>
      </a:lvl2pPr>
      <a:lvl3pPr marL="4629150" indent="-925513" algn="l" defTabSz="3702050" rtl="0" eaLnBrk="0" fontAlgn="base" hangingPunct="0">
        <a:spcBef>
          <a:spcPct val="20000"/>
        </a:spcBef>
        <a:spcAft>
          <a:spcPct val="0"/>
        </a:spcAft>
        <a:buFont typeface="Arial" charset="0"/>
        <a:buChar char="•"/>
        <a:defRPr sz="9700" kern="1200">
          <a:solidFill>
            <a:schemeClr val="tx1"/>
          </a:solidFill>
          <a:latin typeface="+mn-lt"/>
          <a:ea typeface="+mn-ea"/>
          <a:cs typeface="+mn-cs"/>
        </a:defRPr>
      </a:lvl3pPr>
      <a:lvl4pPr marL="6480175" indent="-925513" algn="l" defTabSz="3702050" rtl="0" eaLnBrk="0" fontAlgn="base" hangingPunct="0">
        <a:spcBef>
          <a:spcPct val="20000"/>
        </a:spcBef>
        <a:spcAft>
          <a:spcPct val="0"/>
        </a:spcAft>
        <a:buFont typeface="Arial" charset="0"/>
        <a:buChar char="–"/>
        <a:defRPr sz="8100" kern="1200">
          <a:solidFill>
            <a:schemeClr val="tx1"/>
          </a:solidFill>
          <a:latin typeface="+mn-lt"/>
          <a:ea typeface="+mn-ea"/>
          <a:cs typeface="+mn-cs"/>
        </a:defRPr>
      </a:lvl4pPr>
      <a:lvl5pPr marL="8331200" indent="-925513" algn="l" defTabSz="3702050" rtl="0" eaLnBrk="0" fontAlgn="base" hangingPunct="0">
        <a:spcBef>
          <a:spcPct val="20000"/>
        </a:spcBef>
        <a:spcAft>
          <a:spcPct val="0"/>
        </a:spcAft>
        <a:buFont typeface="Arial" charset="0"/>
        <a:buChar char="»"/>
        <a:defRPr sz="8100" kern="1200">
          <a:solidFill>
            <a:schemeClr val="tx1"/>
          </a:solidFill>
          <a:latin typeface="+mn-lt"/>
          <a:ea typeface="+mn-ea"/>
          <a:cs typeface="+mn-cs"/>
        </a:defRPr>
      </a:lvl5pPr>
      <a:lvl6pPr marL="10184130" indent="-925830" algn="l" defTabSz="3703320" rtl="0" eaLnBrk="1" latinLnBrk="0" hangingPunct="1">
        <a:spcBef>
          <a:spcPct val="20000"/>
        </a:spcBef>
        <a:buFont typeface="Arial" pitchFamily="34" charset="0"/>
        <a:buChar char="•"/>
        <a:defRPr sz="8100" kern="1200">
          <a:solidFill>
            <a:schemeClr val="tx1"/>
          </a:solidFill>
          <a:latin typeface="+mn-lt"/>
          <a:ea typeface="+mn-ea"/>
          <a:cs typeface="+mn-cs"/>
        </a:defRPr>
      </a:lvl6pPr>
      <a:lvl7pPr marL="12035790" indent="-925830" algn="l" defTabSz="3703320" rtl="0" eaLnBrk="1" latinLnBrk="0" hangingPunct="1">
        <a:spcBef>
          <a:spcPct val="20000"/>
        </a:spcBef>
        <a:buFont typeface="Arial" pitchFamily="34" charset="0"/>
        <a:buChar char="•"/>
        <a:defRPr sz="8100" kern="1200">
          <a:solidFill>
            <a:schemeClr val="tx1"/>
          </a:solidFill>
          <a:latin typeface="+mn-lt"/>
          <a:ea typeface="+mn-ea"/>
          <a:cs typeface="+mn-cs"/>
        </a:defRPr>
      </a:lvl7pPr>
      <a:lvl8pPr marL="13887450" indent="-925830" algn="l" defTabSz="3703320" rtl="0" eaLnBrk="1" latinLnBrk="0" hangingPunct="1">
        <a:spcBef>
          <a:spcPct val="20000"/>
        </a:spcBef>
        <a:buFont typeface="Arial" pitchFamily="34" charset="0"/>
        <a:buChar char="•"/>
        <a:defRPr sz="8100" kern="1200">
          <a:solidFill>
            <a:schemeClr val="tx1"/>
          </a:solidFill>
          <a:latin typeface="+mn-lt"/>
          <a:ea typeface="+mn-ea"/>
          <a:cs typeface="+mn-cs"/>
        </a:defRPr>
      </a:lvl8pPr>
      <a:lvl9pPr marL="15739110" indent="-925830" algn="l" defTabSz="3703320" rtl="0" eaLnBrk="1" latinLnBrk="0" hangingPunct="1">
        <a:spcBef>
          <a:spcPct val="20000"/>
        </a:spcBef>
        <a:buFont typeface="Arial" pitchFamily="34" charset="0"/>
        <a:buChar char="•"/>
        <a:defRPr sz="8100" kern="1200">
          <a:solidFill>
            <a:schemeClr val="tx1"/>
          </a:solidFill>
          <a:latin typeface="+mn-lt"/>
          <a:ea typeface="+mn-ea"/>
          <a:cs typeface="+mn-cs"/>
        </a:defRPr>
      </a:lvl9pPr>
    </p:bodyStyle>
    <p:otherStyle>
      <a:defPPr>
        <a:defRPr lang="fr-FR"/>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592662" y="432298"/>
            <a:ext cx="20087771" cy="1111809"/>
          </a:xfrm>
          <a:prstGeom prst="rect">
            <a:avLst/>
          </a:prstGeom>
          <a:noFill/>
        </p:spPr>
        <p:txBody>
          <a:bodyPr lIns="339055" tIns="169528" rIns="339055" bIns="169528">
            <a:spAutoFit/>
          </a:bodyPr>
          <a:lstStyle/>
          <a:p>
            <a:pPr algn="ctr"/>
            <a:r>
              <a:rPr lang="fr-FR" sz="5000" smtClean="0"/>
              <a:t>Zoonotic diseases in pet birds – a short review</a:t>
            </a:r>
            <a:endParaRPr lang="fr-FR" sz="5000"/>
          </a:p>
        </p:txBody>
      </p:sp>
      <p:sp>
        <p:nvSpPr>
          <p:cNvPr id="5" name="ZoneTexte 6"/>
          <p:cNvSpPr txBox="1">
            <a:spLocks noChangeArrowheads="1"/>
          </p:cNvSpPr>
          <p:nvPr/>
        </p:nvSpPr>
        <p:spPr bwMode="auto">
          <a:xfrm>
            <a:off x="-1367977" y="1512418"/>
            <a:ext cx="28803600" cy="1982334"/>
          </a:xfrm>
          <a:prstGeom prst="rect">
            <a:avLst/>
          </a:prstGeom>
          <a:noFill/>
          <a:ln w="9525">
            <a:noFill/>
            <a:miter lim="800000"/>
            <a:headEnd/>
            <a:tailEnd/>
          </a:ln>
        </p:spPr>
        <p:txBody>
          <a:bodyPr lIns="88642" tIns="44321" rIns="88642" bIns="44321">
            <a:spAutoFit/>
          </a:bodyPr>
          <a:lstStyle/>
          <a:p>
            <a:pPr algn="ctr" defTabSz="3390554" fontAlgn="auto">
              <a:spcBef>
                <a:spcPts val="0"/>
              </a:spcBef>
              <a:spcAft>
                <a:spcPts val="0"/>
              </a:spcAft>
              <a:defRPr/>
            </a:pPr>
            <a:r>
              <a:rPr lang="fr-FR" sz="3100" smtClean="0">
                <a:latin typeface="+mj-lt"/>
              </a:rPr>
              <a:t>BOSERET G (1</a:t>
            </a:r>
            <a:r>
              <a:rPr lang="fr-FR" sz="3100">
                <a:latin typeface="+mj-lt"/>
              </a:rPr>
              <a:t>), </a:t>
            </a:r>
            <a:r>
              <a:rPr lang="fr-FR" sz="3100" smtClean="0">
                <a:latin typeface="+mj-lt"/>
              </a:rPr>
              <a:t>SAEGERMAN </a:t>
            </a:r>
            <a:r>
              <a:rPr lang="fr-FR" sz="3100">
                <a:latin typeface="+mj-lt"/>
              </a:rPr>
              <a:t>C (1).</a:t>
            </a:r>
          </a:p>
          <a:p>
            <a:pPr algn="ctr" defTabSz="3390554" fontAlgn="auto">
              <a:spcBef>
                <a:spcPts val="0"/>
              </a:spcBef>
              <a:spcAft>
                <a:spcPts val="0"/>
              </a:spcAft>
              <a:defRPr/>
            </a:pPr>
            <a:r>
              <a:rPr lang="fr-FR" sz="2300" i="1" baseline="30000">
                <a:latin typeface="Calibri" pitchFamily="34" charset="0"/>
              </a:rPr>
              <a:t>(</a:t>
            </a:r>
            <a:r>
              <a:rPr lang="fr-FR" sz="2300" i="1" baseline="30000" smtClean="0">
                <a:latin typeface="Calibri" pitchFamily="34" charset="0"/>
              </a:rPr>
              <a:t>1)</a:t>
            </a:r>
            <a:r>
              <a:rPr lang="fr-FR" sz="2300" i="1" smtClean="0">
                <a:latin typeface="Calibri" pitchFamily="34" charset="0"/>
              </a:rPr>
              <a:t>Service d’épidémiologie et d’analyse de risque associée aux sciences vétérinaires</a:t>
            </a:r>
          </a:p>
          <a:p>
            <a:pPr algn="ctr" defTabSz="3390554" fontAlgn="auto">
              <a:spcBef>
                <a:spcPts val="0"/>
              </a:spcBef>
              <a:spcAft>
                <a:spcPts val="0"/>
              </a:spcAft>
              <a:defRPr/>
            </a:pPr>
            <a:r>
              <a:rPr lang="fr-FR" sz="2300" i="1" smtClean="0">
                <a:latin typeface="+mn-lt"/>
              </a:rPr>
              <a:t>Département </a:t>
            </a:r>
            <a:r>
              <a:rPr lang="fr-FR" sz="2300" i="1">
                <a:latin typeface="+mn-lt"/>
              </a:rPr>
              <a:t>des maladies infectieuses et parasitaires, </a:t>
            </a:r>
            <a:r>
              <a:rPr lang="fr-FR" sz="2300" i="1" smtClean="0">
                <a:latin typeface="+mj-lt"/>
              </a:rPr>
              <a:t>Faculté de Médecine Vétérinaire, </a:t>
            </a:r>
          </a:p>
          <a:p>
            <a:pPr algn="ctr" defTabSz="3390554" fontAlgn="auto">
              <a:spcBef>
                <a:spcPts val="0"/>
              </a:spcBef>
              <a:spcAft>
                <a:spcPts val="0"/>
              </a:spcAft>
              <a:defRPr/>
            </a:pPr>
            <a:r>
              <a:rPr lang="fr-FR" sz="2300" i="1" smtClean="0">
                <a:latin typeface="+mn-lt"/>
              </a:rPr>
              <a:t>Université de Liège, Belgique</a:t>
            </a:r>
          </a:p>
          <a:p>
            <a:pPr algn="ctr" defTabSz="3390554" fontAlgn="auto">
              <a:spcBef>
                <a:spcPts val="0"/>
              </a:spcBef>
              <a:spcAft>
                <a:spcPts val="0"/>
              </a:spcAft>
              <a:defRPr/>
            </a:pPr>
            <a:r>
              <a:rPr lang="fr-BE" sz="2300" i="1" smtClean="0">
                <a:latin typeface="+mn-lt"/>
              </a:rPr>
              <a:t>Corresponding author: claude.saegerman@ulg.ac.be</a:t>
            </a:r>
            <a:endParaRPr lang="fr-FR" sz="2300" i="1">
              <a:latin typeface="+mn-lt"/>
            </a:endParaRPr>
          </a:p>
        </p:txBody>
      </p:sp>
      <p:pic>
        <p:nvPicPr>
          <p:cNvPr id="6" name="Picture 311"/>
          <p:cNvPicPr>
            <a:picLocks noChangeAspect="1" noChangeArrowheads="1"/>
          </p:cNvPicPr>
          <p:nvPr/>
        </p:nvPicPr>
        <p:blipFill>
          <a:blip r:embed="rId2" cstate="print"/>
          <a:srcRect/>
          <a:stretch>
            <a:fillRect/>
          </a:stretch>
        </p:blipFill>
        <p:spPr bwMode="auto">
          <a:xfrm>
            <a:off x="360215" y="288282"/>
            <a:ext cx="2448271" cy="1820644"/>
          </a:xfrm>
          <a:prstGeom prst="rect">
            <a:avLst/>
          </a:prstGeom>
          <a:noFill/>
          <a:ln w="9525">
            <a:noFill/>
            <a:miter lim="800000"/>
            <a:headEnd/>
            <a:tailEnd/>
          </a:ln>
        </p:spPr>
      </p:pic>
      <p:sp>
        <p:nvSpPr>
          <p:cNvPr id="7" name="ZoneTexte 49"/>
          <p:cNvSpPr txBox="1">
            <a:spLocks noChangeArrowheads="1"/>
          </p:cNvSpPr>
          <p:nvPr/>
        </p:nvSpPr>
        <p:spPr bwMode="auto">
          <a:xfrm>
            <a:off x="195945" y="4896794"/>
            <a:ext cx="24646990" cy="4552268"/>
          </a:xfrm>
          <a:prstGeom prst="rect">
            <a:avLst/>
          </a:prstGeom>
          <a:noFill/>
          <a:ln w="9525">
            <a:noFill/>
            <a:miter lim="800000"/>
            <a:headEnd/>
            <a:tailEnd/>
          </a:ln>
        </p:spPr>
        <p:txBody>
          <a:bodyPr wrap="square" lIns="88642" tIns="44321" rIns="88642" bIns="44321">
            <a:spAutoFit/>
          </a:bodyPr>
          <a:lstStyle/>
          <a:p>
            <a:pPr algn="just"/>
            <a:r>
              <a:rPr lang="fr-BE" sz="2900" smtClean="0">
                <a:latin typeface="Calibri" pitchFamily="34" charset="0"/>
              </a:rPr>
              <a:t>The term « Pet bird » designates birds housed and breeded for an exclusively ornamental use. This category includes mainly Passeriformes (canaries, finches…) and Psittaciformes (parrots, parakeets…), and is a not-so-well known vet’s clientship fraction. Many families indeed own their « kitchen canary », which represent a lucrative business for pet shops or local breeders (e.a. via birds fairs and markets). Besides, some birds are bred for their very high value; for example, in the case of canaries, male and female reproductors with recognized genetic potential are presented in international contests for their posture (the Bossu Belge : fig 1a), their colour (red mosaic: fig 1b) and for their song (Harzer: fig 1c) and sold for rising prices. Finally, exotic birds like parrots (ara, cockatoo…), legally or illegaly traded from Asia, are however very popular pets and profusely represented in zoos and parks.</a:t>
            </a:r>
          </a:p>
          <a:p>
            <a:pPr algn="just"/>
            <a:r>
              <a:rPr lang="fr-BE" sz="2900" smtClean="0">
                <a:latin typeface="Calibri" pitchFamily="34" charset="0"/>
              </a:rPr>
              <a:t>Notwithstanding these economic facts, these animals are potential carriers and/or transmitters of zoonotic diseases. Some of them could have an important impact on human health, like ornithosis, salmonellosis or even H5N1 high pathogenic avian influenza. This review, although non exhausive, has as aim to enlighten, by the description of several cases of birds-humans transmission the risks encountered by birds owners, including children, and on another point of view to assess the potential economic consequences.</a:t>
            </a:r>
            <a:endParaRPr lang="fr-FR" sz="2900">
              <a:latin typeface="Calibri" pitchFamily="34" charset="0"/>
            </a:endParaRPr>
          </a:p>
        </p:txBody>
      </p:sp>
      <p:sp>
        <p:nvSpPr>
          <p:cNvPr id="8" name="Rectangle 7"/>
          <p:cNvSpPr/>
          <p:nvPr/>
        </p:nvSpPr>
        <p:spPr>
          <a:xfrm>
            <a:off x="1" y="3528642"/>
            <a:ext cx="25203149" cy="1189126"/>
          </a:xfrm>
          <a:prstGeom prst="rect">
            <a:avLst/>
          </a:prstGeom>
          <a:solidFill>
            <a:srgbClr val="061F70"/>
          </a:solidFill>
        </p:spPr>
        <p:style>
          <a:lnRef idx="2">
            <a:schemeClr val="accent1">
              <a:shade val="50000"/>
            </a:schemeClr>
          </a:lnRef>
          <a:fillRef idx="1">
            <a:schemeClr val="accent1"/>
          </a:fillRef>
          <a:effectRef idx="0">
            <a:schemeClr val="accent1"/>
          </a:effectRef>
          <a:fontRef idx="minor">
            <a:schemeClr val="lt1"/>
          </a:fontRef>
        </p:style>
        <p:txBody>
          <a:bodyPr lIns="88642" tIns="44321" rIns="88642" bIns="44321" anchor="ctr"/>
          <a:lstStyle/>
          <a:p>
            <a:pPr algn="ctr" defTabSz="3390554" fontAlgn="auto">
              <a:spcBef>
                <a:spcPts val="0"/>
              </a:spcBef>
              <a:spcAft>
                <a:spcPts val="0"/>
              </a:spcAft>
              <a:defRPr/>
            </a:pPr>
            <a:endParaRPr lang="fr-FR"/>
          </a:p>
        </p:txBody>
      </p:sp>
      <p:sp>
        <p:nvSpPr>
          <p:cNvPr id="9" name="ZoneTexte 48"/>
          <p:cNvSpPr txBox="1">
            <a:spLocks noChangeArrowheads="1"/>
          </p:cNvSpPr>
          <p:nvPr/>
        </p:nvSpPr>
        <p:spPr bwMode="auto">
          <a:xfrm>
            <a:off x="10441335" y="3744666"/>
            <a:ext cx="3875219" cy="914849"/>
          </a:xfrm>
          <a:prstGeom prst="rect">
            <a:avLst/>
          </a:prstGeom>
          <a:noFill/>
          <a:ln w="9525">
            <a:noFill/>
            <a:miter lim="800000"/>
            <a:headEnd/>
            <a:tailEnd/>
          </a:ln>
        </p:spPr>
        <p:txBody>
          <a:bodyPr wrap="square" lIns="88642" tIns="44321" rIns="88642" bIns="44321">
            <a:spAutoFit/>
          </a:bodyPr>
          <a:lstStyle/>
          <a:p>
            <a:r>
              <a:rPr lang="fr-FR" sz="5200">
                <a:solidFill>
                  <a:srgbClr val="FFFF00"/>
                </a:solidFill>
                <a:latin typeface="Calibri" pitchFamily="34" charset="0"/>
              </a:rPr>
              <a:t>Introduction</a:t>
            </a:r>
          </a:p>
        </p:txBody>
      </p:sp>
      <p:sp>
        <p:nvSpPr>
          <p:cNvPr id="10" name="Rectangle 9"/>
          <p:cNvSpPr/>
          <p:nvPr/>
        </p:nvSpPr>
        <p:spPr>
          <a:xfrm>
            <a:off x="0" y="9649322"/>
            <a:ext cx="11449445" cy="792088"/>
          </a:xfrm>
          <a:prstGeom prst="rect">
            <a:avLst/>
          </a:prstGeom>
          <a:solidFill>
            <a:srgbClr val="061F70"/>
          </a:solidFill>
        </p:spPr>
        <p:style>
          <a:lnRef idx="2">
            <a:schemeClr val="accent1">
              <a:shade val="50000"/>
            </a:schemeClr>
          </a:lnRef>
          <a:fillRef idx="1">
            <a:schemeClr val="accent1"/>
          </a:fillRef>
          <a:effectRef idx="0">
            <a:schemeClr val="accent1"/>
          </a:effectRef>
          <a:fontRef idx="minor">
            <a:schemeClr val="lt1"/>
          </a:fontRef>
        </p:style>
        <p:txBody>
          <a:bodyPr lIns="88642" tIns="44321" rIns="88642" bIns="44321" anchor="ctr"/>
          <a:lstStyle/>
          <a:p>
            <a:pPr algn="ctr" defTabSz="3390554" fontAlgn="auto">
              <a:spcBef>
                <a:spcPts val="0"/>
              </a:spcBef>
              <a:spcAft>
                <a:spcPts val="0"/>
              </a:spcAft>
              <a:defRPr/>
            </a:pPr>
            <a:endParaRPr lang="fr-FR"/>
          </a:p>
        </p:txBody>
      </p:sp>
      <p:sp>
        <p:nvSpPr>
          <p:cNvPr id="11" name="ZoneTexte 64"/>
          <p:cNvSpPr txBox="1">
            <a:spLocks noChangeArrowheads="1"/>
          </p:cNvSpPr>
          <p:nvPr/>
        </p:nvSpPr>
        <p:spPr bwMode="auto">
          <a:xfrm>
            <a:off x="2880495" y="9577314"/>
            <a:ext cx="13226143" cy="914849"/>
          </a:xfrm>
          <a:prstGeom prst="rect">
            <a:avLst/>
          </a:prstGeom>
          <a:noFill/>
          <a:ln w="9525">
            <a:noFill/>
            <a:miter lim="800000"/>
            <a:headEnd/>
            <a:tailEnd/>
          </a:ln>
        </p:spPr>
        <p:txBody>
          <a:bodyPr lIns="88642" tIns="44321" rIns="88642" bIns="44321">
            <a:spAutoFit/>
          </a:bodyPr>
          <a:lstStyle/>
          <a:p>
            <a:r>
              <a:rPr lang="fr-FR" sz="5200" smtClean="0">
                <a:solidFill>
                  <a:srgbClr val="FFFF00"/>
                </a:solidFill>
                <a:latin typeface="Calibri" pitchFamily="34" charset="0"/>
              </a:rPr>
              <a:t>Bacterial diseases</a:t>
            </a:r>
            <a:endParaRPr lang="fr-FR" sz="5200">
              <a:solidFill>
                <a:srgbClr val="FFFF00"/>
              </a:solidFill>
              <a:latin typeface="Calibri" pitchFamily="34" charset="0"/>
            </a:endParaRPr>
          </a:p>
        </p:txBody>
      </p:sp>
      <p:grpSp>
        <p:nvGrpSpPr>
          <p:cNvPr id="145" name="Groupe 144"/>
          <p:cNvGrpSpPr/>
          <p:nvPr/>
        </p:nvGrpSpPr>
        <p:grpSpPr>
          <a:xfrm>
            <a:off x="14545791" y="16850122"/>
            <a:ext cx="10657358" cy="914849"/>
            <a:chOff x="14545791" y="16994138"/>
            <a:chExt cx="10657358" cy="986857"/>
          </a:xfrm>
        </p:grpSpPr>
        <p:sp>
          <p:nvSpPr>
            <p:cNvPr id="59" name="Rectangle 58"/>
            <p:cNvSpPr/>
            <p:nvPr/>
          </p:nvSpPr>
          <p:spPr>
            <a:xfrm>
              <a:off x="14545791" y="16994138"/>
              <a:ext cx="10657358" cy="947726"/>
            </a:xfrm>
            <a:prstGeom prst="rect">
              <a:avLst/>
            </a:prstGeom>
            <a:solidFill>
              <a:srgbClr val="061F70"/>
            </a:solidFill>
          </p:spPr>
          <p:style>
            <a:lnRef idx="2">
              <a:schemeClr val="accent1">
                <a:shade val="50000"/>
              </a:schemeClr>
            </a:lnRef>
            <a:fillRef idx="1">
              <a:schemeClr val="accent1"/>
            </a:fillRef>
            <a:effectRef idx="0">
              <a:schemeClr val="accent1"/>
            </a:effectRef>
            <a:fontRef idx="minor">
              <a:schemeClr val="lt1"/>
            </a:fontRef>
          </p:style>
          <p:txBody>
            <a:bodyPr lIns="88642" tIns="44321" rIns="88642" bIns="44321" anchor="ctr"/>
            <a:lstStyle/>
            <a:p>
              <a:pPr algn="ctr" defTabSz="3390554" fontAlgn="auto">
                <a:spcBef>
                  <a:spcPts val="0"/>
                </a:spcBef>
                <a:spcAft>
                  <a:spcPts val="0"/>
                </a:spcAft>
                <a:defRPr/>
              </a:pPr>
              <a:endParaRPr lang="fr-FR"/>
            </a:p>
          </p:txBody>
        </p:sp>
        <p:sp>
          <p:nvSpPr>
            <p:cNvPr id="60" name="ZoneTexte 69"/>
            <p:cNvSpPr txBox="1">
              <a:spLocks noChangeArrowheads="1"/>
            </p:cNvSpPr>
            <p:nvPr/>
          </p:nvSpPr>
          <p:spPr bwMode="auto">
            <a:xfrm>
              <a:off x="17570127" y="17066146"/>
              <a:ext cx="4500562" cy="914849"/>
            </a:xfrm>
            <a:prstGeom prst="rect">
              <a:avLst/>
            </a:prstGeom>
            <a:noFill/>
            <a:ln w="9525">
              <a:noFill/>
              <a:miter lim="800000"/>
              <a:headEnd/>
              <a:tailEnd/>
            </a:ln>
          </p:spPr>
          <p:txBody>
            <a:bodyPr wrap="square" lIns="88642" tIns="44321" rIns="88642" bIns="44321">
              <a:spAutoFit/>
            </a:bodyPr>
            <a:lstStyle/>
            <a:p>
              <a:r>
                <a:rPr lang="fr-FR" sz="5200" smtClean="0">
                  <a:solidFill>
                    <a:srgbClr val="FFFF00"/>
                  </a:solidFill>
                  <a:latin typeface="Calibri" pitchFamily="34" charset="0"/>
                </a:rPr>
                <a:t>Viral diseases</a:t>
              </a:r>
              <a:endParaRPr lang="fr-FR" sz="5200">
                <a:solidFill>
                  <a:srgbClr val="FFFF00"/>
                </a:solidFill>
                <a:latin typeface="Calibri" pitchFamily="34" charset="0"/>
              </a:endParaRPr>
            </a:p>
          </p:txBody>
        </p:sp>
      </p:grpSp>
      <p:sp>
        <p:nvSpPr>
          <p:cNvPr id="68" name="Rectangle 67"/>
          <p:cNvSpPr/>
          <p:nvPr/>
        </p:nvSpPr>
        <p:spPr>
          <a:xfrm>
            <a:off x="0" y="26859234"/>
            <a:ext cx="25203149" cy="1008112"/>
          </a:xfrm>
          <a:prstGeom prst="rect">
            <a:avLst/>
          </a:prstGeom>
          <a:solidFill>
            <a:srgbClr val="061F70"/>
          </a:solidFill>
        </p:spPr>
        <p:style>
          <a:lnRef idx="2">
            <a:schemeClr val="accent1">
              <a:shade val="50000"/>
            </a:schemeClr>
          </a:lnRef>
          <a:fillRef idx="1">
            <a:schemeClr val="accent1"/>
          </a:fillRef>
          <a:effectRef idx="0">
            <a:schemeClr val="accent1"/>
          </a:effectRef>
          <a:fontRef idx="minor">
            <a:schemeClr val="lt1"/>
          </a:fontRef>
        </p:style>
        <p:txBody>
          <a:bodyPr lIns="88642" tIns="44321" rIns="88642" bIns="44321" anchor="ctr"/>
          <a:lstStyle/>
          <a:p>
            <a:pPr algn="ctr" defTabSz="3390554" fontAlgn="auto">
              <a:spcBef>
                <a:spcPts val="0"/>
              </a:spcBef>
              <a:spcAft>
                <a:spcPts val="0"/>
              </a:spcAft>
              <a:defRPr/>
            </a:pPr>
            <a:endParaRPr lang="fr-FR"/>
          </a:p>
        </p:txBody>
      </p:sp>
      <p:sp>
        <p:nvSpPr>
          <p:cNvPr id="69" name="ZoneTexte 100"/>
          <p:cNvSpPr txBox="1">
            <a:spLocks noChangeArrowheads="1"/>
          </p:cNvSpPr>
          <p:nvPr/>
        </p:nvSpPr>
        <p:spPr bwMode="auto">
          <a:xfrm>
            <a:off x="10729367" y="26931242"/>
            <a:ext cx="4500561" cy="914849"/>
          </a:xfrm>
          <a:prstGeom prst="rect">
            <a:avLst/>
          </a:prstGeom>
          <a:noFill/>
          <a:ln w="9525">
            <a:noFill/>
            <a:miter lim="800000"/>
            <a:headEnd/>
            <a:tailEnd/>
          </a:ln>
        </p:spPr>
        <p:txBody>
          <a:bodyPr wrap="square" lIns="88642" tIns="44321" rIns="88642" bIns="44321">
            <a:spAutoFit/>
          </a:bodyPr>
          <a:lstStyle/>
          <a:p>
            <a:r>
              <a:rPr lang="fr-FR" sz="5200" smtClean="0">
                <a:solidFill>
                  <a:srgbClr val="FFFF00"/>
                </a:solidFill>
                <a:latin typeface="Calibri" pitchFamily="34" charset="0"/>
              </a:rPr>
              <a:t>Conclusions</a:t>
            </a:r>
            <a:endParaRPr lang="fr-FR" sz="5200">
              <a:solidFill>
                <a:srgbClr val="FFFF00"/>
              </a:solidFill>
              <a:latin typeface="Calibri" pitchFamily="34" charset="0"/>
            </a:endParaRPr>
          </a:p>
        </p:txBody>
      </p:sp>
      <p:sp>
        <p:nvSpPr>
          <p:cNvPr id="70" name="Rectangle 69"/>
          <p:cNvSpPr/>
          <p:nvPr/>
        </p:nvSpPr>
        <p:spPr>
          <a:xfrm>
            <a:off x="1" y="32691882"/>
            <a:ext cx="25203149" cy="3600400"/>
          </a:xfrm>
          <a:prstGeom prst="rect">
            <a:avLst/>
          </a:prstGeom>
          <a:solidFill>
            <a:srgbClr val="061F70"/>
          </a:solidFill>
        </p:spPr>
        <p:style>
          <a:lnRef idx="2">
            <a:schemeClr val="accent1">
              <a:shade val="50000"/>
            </a:schemeClr>
          </a:lnRef>
          <a:fillRef idx="1">
            <a:schemeClr val="accent1"/>
          </a:fillRef>
          <a:effectRef idx="0">
            <a:schemeClr val="accent1"/>
          </a:effectRef>
          <a:fontRef idx="minor">
            <a:schemeClr val="lt1"/>
          </a:fontRef>
        </p:style>
        <p:txBody>
          <a:bodyPr lIns="88642" tIns="44321" rIns="88642" bIns="44321" anchor="ctr"/>
          <a:lstStyle/>
          <a:p>
            <a:pPr algn="ctr" defTabSz="3390554" fontAlgn="auto">
              <a:spcBef>
                <a:spcPts val="0"/>
              </a:spcBef>
              <a:spcAft>
                <a:spcPts val="0"/>
              </a:spcAft>
              <a:defRPr/>
            </a:pPr>
            <a:endParaRPr lang="fr-FR"/>
          </a:p>
        </p:txBody>
      </p:sp>
      <p:sp>
        <p:nvSpPr>
          <p:cNvPr id="71" name="ZoneTexte 142"/>
          <p:cNvSpPr txBox="1">
            <a:spLocks noChangeArrowheads="1"/>
          </p:cNvSpPr>
          <p:nvPr/>
        </p:nvSpPr>
        <p:spPr bwMode="auto">
          <a:xfrm>
            <a:off x="314326" y="32763890"/>
            <a:ext cx="24888824" cy="3598160"/>
          </a:xfrm>
          <a:prstGeom prst="rect">
            <a:avLst/>
          </a:prstGeom>
          <a:noFill/>
          <a:ln w="9525">
            <a:noFill/>
            <a:miter lim="800000"/>
            <a:headEnd/>
            <a:tailEnd/>
          </a:ln>
        </p:spPr>
        <p:txBody>
          <a:bodyPr wrap="square" lIns="88642" tIns="44321" rIns="88642" bIns="44321">
            <a:spAutoFit/>
          </a:bodyPr>
          <a:lstStyle/>
          <a:p>
            <a:r>
              <a:rPr lang="fr-BE" sz="1600" dirty="0" err="1" smtClean="0">
                <a:solidFill>
                  <a:srgbClr val="FFFF00"/>
                </a:solidFill>
                <a:latin typeface="+mn-lt"/>
              </a:rPr>
              <a:t>Akdemir</a:t>
            </a:r>
            <a:r>
              <a:rPr lang="fr-BE" sz="1600" dirty="0" smtClean="0">
                <a:solidFill>
                  <a:srgbClr val="FFFF00"/>
                </a:solidFill>
                <a:latin typeface="+mn-lt"/>
              </a:rPr>
              <a:t> C, </a:t>
            </a:r>
            <a:r>
              <a:rPr lang="fr-BE" sz="1600" dirty="0" err="1" smtClean="0">
                <a:solidFill>
                  <a:srgbClr val="FFFF00"/>
                </a:solidFill>
                <a:latin typeface="+mn-lt"/>
              </a:rPr>
              <a:t>Gülcan</a:t>
            </a:r>
            <a:r>
              <a:rPr lang="fr-BE" sz="1600" dirty="0" smtClean="0">
                <a:solidFill>
                  <a:srgbClr val="FFFF00"/>
                </a:solidFill>
                <a:latin typeface="+mn-lt"/>
              </a:rPr>
              <a:t> E, </a:t>
            </a:r>
            <a:r>
              <a:rPr lang="fr-BE" sz="1600" dirty="0" err="1" smtClean="0">
                <a:solidFill>
                  <a:srgbClr val="FFFF00"/>
                </a:solidFill>
                <a:latin typeface="+mn-lt"/>
              </a:rPr>
              <a:t>Tanritanir</a:t>
            </a:r>
            <a:r>
              <a:rPr lang="fr-BE" sz="1600" dirty="0" smtClean="0">
                <a:solidFill>
                  <a:srgbClr val="FFFF00"/>
                </a:solidFill>
                <a:latin typeface="+mn-lt"/>
              </a:rPr>
              <a:t> P. Case report : </a:t>
            </a:r>
            <a:r>
              <a:rPr lang="fr-BE" sz="1600" dirty="0" err="1" smtClean="0">
                <a:solidFill>
                  <a:srgbClr val="FFFF00"/>
                </a:solidFill>
                <a:latin typeface="+mn-lt"/>
              </a:rPr>
              <a:t>Dermanyssus</a:t>
            </a:r>
            <a:r>
              <a:rPr lang="fr-BE" sz="1600" dirty="0" smtClean="0">
                <a:solidFill>
                  <a:srgbClr val="FFFF00"/>
                </a:solidFill>
                <a:latin typeface="+mn-lt"/>
              </a:rPr>
              <a:t> </a:t>
            </a:r>
            <a:r>
              <a:rPr lang="fr-BE" sz="1600" dirty="0" err="1" smtClean="0">
                <a:solidFill>
                  <a:srgbClr val="FFFF00"/>
                </a:solidFill>
                <a:latin typeface="+mn-lt"/>
              </a:rPr>
              <a:t>gallinae</a:t>
            </a:r>
            <a:r>
              <a:rPr lang="fr-BE" sz="1600" dirty="0" smtClean="0">
                <a:solidFill>
                  <a:srgbClr val="FFFF00"/>
                </a:solidFill>
                <a:latin typeface="+mn-lt"/>
              </a:rPr>
              <a:t> in a patient </a:t>
            </a:r>
            <a:r>
              <a:rPr lang="fr-BE" sz="1600" dirty="0" err="1" smtClean="0">
                <a:solidFill>
                  <a:srgbClr val="FFFF00"/>
                </a:solidFill>
                <a:latin typeface="+mn-lt"/>
              </a:rPr>
              <a:t>with</a:t>
            </a:r>
            <a:r>
              <a:rPr lang="fr-BE" sz="1600" dirty="0" smtClean="0">
                <a:solidFill>
                  <a:srgbClr val="FFFF00"/>
                </a:solidFill>
                <a:latin typeface="+mn-lt"/>
              </a:rPr>
              <a:t> </a:t>
            </a:r>
            <a:r>
              <a:rPr lang="fr-BE" sz="1600" dirty="0" err="1" smtClean="0">
                <a:solidFill>
                  <a:srgbClr val="FFFF00"/>
                </a:solidFill>
                <a:latin typeface="+mn-lt"/>
              </a:rPr>
              <a:t>pruritus</a:t>
            </a:r>
            <a:r>
              <a:rPr lang="fr-BE" sz="1600" dirty="0" smtClean="0">
                <a:solidFill>
                  <a:srgbClr val="FFFF00"/>
                </a:solidFill>
                <a:latin typeface="+mn-lt"/>
              </a:rPr>
              <a:t> and skin </a:t>
            </a:r>
            <a:r>
              <a:rPr lang="fr-BE" sz="1600" dirty="0" err="1" smtClean="0">
                <a:solidFill>
                  <a:srgbClr val="FFFF00"/>
                </a:solidFill>
                <a:latin typeface="+mn-lt"/>
              </a:rPr>
              <a:t>lesions</a:t>
            </a:r>
            <a:r>
              <a:rPr lang="fr-BE" sz="1600" dirty="0" smtClean="0">
                <a:solidFill>
                  <a:srgbClr val="FFFF00"/>
                </a:solidFill>
                <a:latin typeface="+mn-lt"/>
              </a:rPr>
              <a:t>. </a:t>
            </a:r>
            <a:r>
              <a:rPr lang="fr-BE" sz="1600" dirty="0" err="1" smtClean="0">
                <a:solidFill>
                  <a:srgbClr val="FFFF00"/>
                </a:solidFill>
                <a:latin typeface="+mn-lt"/>
              </a:rPr>
              <a:t>Turkiye</a:t>
            </a:r>
            <a:r>
              <a:rPr lang="fr-BE" sz="1600" dirty="0" smtClean="0">
                <a:solidFill>
                  <a:srgbClr val="FFFF00"/>
                </a:solidFill>
                <a:latin typeface="+mn-lt"/>
              </a:rPr>
              <a:t> </a:t>
            </a:r>
            <a:r>
              <a:rPr lang="fr-BE" sz="1600" dirty="0" err="1" smtClean="0">
                <a:solidFill>
                  <a:srgbClr val="FFFF00"/>
                </a:solidFill>
                <a:latin typeface="+mn-lt"/>
              </a:rPr>
              <a:t>Parazitol</a:t>
            </a:r>
            <a:r>
              <a:rPr lang="fr-BE" sz="1600" dirty="0" smtClean="0">
                <a:solidFill>
                  <a:srgbClr val="FFFF00"/>
                </a:solidFill>
                <a:latin typeface="+mn-lt"/>
              </a:rPr>
              <a:t> </a:t>
            </a:r>
            <a:r>
              <a:rPr lang="fr-BE" sz="1600" dirty="0" err="1" smtClean="0">
                <a:solidFill>
                  <a:srgbClr val="FFFF00"/>
                </a:solidFill>
                <a:latin typeface="+mn-lt"/>
              </a:rPr>
              <a:t>Derg</a:t>
            </a:r>
            <a:r>
              <a:rPr lang="fr-BE" sz="1600" dirty="0" smtClean="0">
                <a:solidFill>
                  <a:srgbClr val="FFFF00"/>
                </a:solidFill>
                <a:latin typeface="+mn-lt"/>
              </a:rPr>
              <a:t>. 2009;33(3):242-4.</a:t>
            </a:r>
          </a:p>
          <a:p>
            <a:r>
              <a:rPr lang="en-US" sz="1600" dirty="0" smtClean="0">
                <a:solidFill>
                  <a:srgbClr val="FFFF00"/>
                </a:solidFill>
                <a:latin typeface="+mn-lt"/>
              </a:rPr>
              <a:t>Brooks-</a:t>
            </a:r>
            <a:r>
              <a:rPr lang="en-US" sz="1600" dirty="0" err="1" smtClean="0">
                <a:solidFill>
                  <a:srgbClr val="FFFF00"/>
                </a:solidFill>
                <a:latin typeface="+mn-lt"/>
              </a:rPr>
              <a:t>Moizer</a:t>
            </a:r>
            <a:r>
              <a:rPr lang="en-US" sz="1600" dirty="0" smtClean="0">
                <a:solidFill>
                  <a:srgbClr val="FFFF00"/>
                </a:solidFill>
                <a:latin typeface="+mn-lt"/>
              </a:rPr>
              <a:t> F, </a:t>
            </a:r>
            <a:r>
              <a:rPr lang="en-US" sz="1600" dirty="0" err="1" smtClean="0">
                <a:solidFill>
                  <a:srgbClr val="FFFF00"/>
                </a:solidFill>
                <a:latin typeface="+mn-lt"/>
              </a:rPr>
              <a:t>Roberton</a:t>
            </a:r>
            <a:r>
              <a:rPr lang="en-US" sz="1600" dirty="0" smtClean="0">
                <a:solidFill>
                  <a:srgbClr val="FFFF00"/>
                </a:solidFill>
                <a:latin typeface="+mn-lt"/>
              </a:rPr>
              <a:t> Scott I, Edmunds K, Bell D. Avian Influenza H5N1 and the Wild Bird Trade in Hanoi, Vietnam. Ecology and Society 2009; 14  (1) ,28.</a:t>
            </a:r>
          </a:p>
          <a:p>
            <a:r>
              <a:rPr lang="en-US" sz="1600" dirty="0" smtClean="0">
                <a:solidFill>
                  <a:srgbClr val="FFFF00"/>
                </a:solidFill>
                <a:latin typeface="+mn-lt"/>
              </a:rPr>
              <a:t>Carlson JC, Franklin AB, Hyatt DR. Pettit SE, Linz GM. The role of starlings in the spread of Salmonella within concentrated animal feeding operations . Journal of Applied Ecology 2011 ; 48 (2) : 479-486.</a:t>
            </a:r>
          </a:p>
          <a:p>
            <a:r>
              <a:rPr lang="fr-BE" sz="1600" dirty="0" err="1" smtClean="0">
                <a:solidFill>
                  <a:srgbClr val="FFFF00"/>
                </a:solidFill>
                <a:latin typeface="+mn-lt"/>
              </a:rPr>
              <a:t>Circella</a:t>
            </a:r>
            <a:r>
              <a:rPr lang="fr-BE" sz="1600" dirty="0" smtClean="0">
                <a:solidFill>
                  <a:srgbClr val="FFFF00"/>
                </a:solidFill>
                <a:latin typeface="+mn-lt"/>
              </a:rPr>
              <a:t> E, </a:t>
            </a:r>
            <a:r>
              <a:rPr lang="fr-BE" sz="1600" dirty="0" err="1" smtClean="0">
                <a:solidFill>
                  <a:srgbClr val="FFFF00"/>
                </a:solidFill>
                <a:latin typeface="+mn-lt"/>
              </a:rPr>
              <a:t>Pugliese</a:t>
            </a:r>
            <a:r>
              <a:rPr lang="fr-BE" sz="1600" dirty="0" smtClean="0">
                <a:solidFill>
                  <a:srgbClr val="FFFF00"/>
                </a:solidFill>
                <a:latin typeface="+mn-lt"/>
              </a:rPr>
              <a:t> N, </a:t>
            </a:r>
            <a:r>
              <a:rPr lang="fr-BE" sz="1600" dirty="0" err="1" smtClean="0">
                <a:solidFill>
                  <a:srgbClr val="FFFF00"/>
                </a:solidFill>
                <a:latin typeface="+mn-lt"/>
              </a:rPr>
              <a:t>Todisco</a:t>
            </a:r>
            <a:r>
              <a:rPr lang="fr-BE" sz="1600" dirty="0" smtClean="0">
                <a:solidFill>
                  <a:srgbClr val="FFFF00"/>
                </a:solidFill>
                <a:latin typeface="+mn-lt"/>
              </a:rPr>
              <a:t> G, </a:t>
            </a:r>
            <a:r>
              <a:rPr lang="fr-BE" sz="1600" dirty="0" err="1" smtClean="0">
                <a:solidFill>
                  <a:srgbClr val="FFFF00"/>
                </a:solidFill>
                <a:latin typeface="+mn-lt"/>
              </a:rPr>
              <a:t>Cafiero</a:t>
            </a:r>
            <a:r>
              <a:rPr lang="fr-BE" sz="1600" dirty="0" smtClean="0">
                <a:solidFill>
                  <a:srgbClr val="FFFF00"/>
                </a:solidFill>
                <a:latin typeface="+mn-lt"/>
              </a:rPr>
              <a:t> MA, </a:t>
            </a:r>
            <a:r>
              <a:rPr lang="fr-BE" sz="1600" dirty="0" err="1" smtClean="0">
                <a:solidFill>
                  <a:srgbClr val="FFFF00"/>
                </a:solidFill>
                <a:latin typeface="+mn-lt"/>
              </a:rPr>
              <a:t>Sparagano</a:t>
            </a:r>
            <a:r>
              <a:rPr lang="fr-BE" sz="1600" dirty="0" smtClean="0">
                <a:solidFill>
                  <a:srgbClr val="FFFF00"/>
                </a:solidFill>
                <a:latin typeface="+mn-lt"/>
              </a:rPr>
              <a:t> OA, </a:t>
            </a:r>
            <a:r>
              <a:rPr lang="fr-BE" sz="1600" dirty="0" err="1" smtClean="0">
                <a:solidFill>
                  <a:srgbClr val="FFFF00"/>
                </a:solidFill>
                <a:latin typeface="+mn-lt"/>
              </a:rPr>
              <a:t>Camarda</a:t>
            </a:r>
            <a:r>
              <a:rPr lang="fr-BE" sz="1600" dirty="0" smtClean="0">
                <a:solidFill>
                  <a:srgbClr val="FFFF00"/>
                </a:solidFill>
                <a:latin typeface="+mn-lt"/>
              </a:rPr>
              <a:t> A. Chlamydia </a:t>
            </a:r>
            <a:r>
              <a:rPr lang="fr-BE" sz="1600" dirty="0" err="1" smtClean="0">
                <a:solidFill>
                  <a:srgbClr val="FFFF00"/>
                </a:solidFill>
                <a:latin typeface="+mn-lt"/>
              </a:rPr>
              <a:t>psittaci</a:t>
            </a:r>
            <a:r>
              <a:rPr lang="fr-BE" sz="1600" dirty="0" smtClean="0">
                <a:solidFill>
                  <a:srgbClr val="FFFF00"/>
                </a:solidFill>
                <a:latin typeface="+mn-lt"/>
              </a:rPr>
              <a:t> infection in canaries </a:t>
            </a:r>
            <a:r>
              <a:rPr lang="fr-BE" sz="1600" dirty="0" err="1" smtClean="0">
                <a:solidFill>
                  <a:srgbClr val="FFFF00"/>
                </a:solidFill>
                <a:latin typeface="+mn-lt"/>
              </a:rPr>
              <a:t>heavily</a:t>
            </a:r>
            <a:r>
              <a:rPr lang="fr-BE" sz="1600" dirty="0" smtClean="0">
                <a:solidFill>
                  <a:srgbClr val="FFFF00"/>
                </a:solidFill>
                <a:latin typeface="+mn-lt"/>
              </a:rPr>
              <a:t> </a:t>
            </a:r>
            <a:r>
              <a:rPr lang="fr-BE" sz="1600" dirty="0" err="1" smtClean="0">
                <a:solidFill>
                  <a:srgbClr val="FFFF00"/>
                </a:solidFill>
                <a:latin typeface="+mn-lt"/>
              </a:rPr>
              <a:t>infested</a:t>
            </a:r>
            <a:r>
              <a:rPr lang="fr-BE" sz="1600" dirty="0" smtClean="0">
                <a:solidFill>
                  <a:srgbClr val="FFFF00"/>
                </a:solidFill>
                <a:latin typeface="+mn-lt"/>
              </a:rPr>
              <a:t> by </a:t>
            </a:r>
            <a:r>
              <a:rPr lang="fr-BE" sz="1600" dirty="0" err="1" smtClean="0">
                <a:solidFill>
                  <a:srgbClr val="FFFF00"/>
                </a:solidFill>
                <a:latin typeface="+mn-lt"/>
              </a:rPr>
              <a:t>Dermanyssus</a:t>
            </a:r>
            <a:r>
              <a:rPr lang="fr-BE" sz="1600" dirty="0" smtClean="0">
                <a:solidFill>
                  <a:srgbClr val="FFFF00"/>
                </a:solidFill>
                <a:latin typeface="+mn-lt"/>
              </a:rPr>
              <a:t> </a:t>
            </a:r>
            <a:r>
              <a:rPr lang="fr-BE" sz="1600" dirty="0" err="1" smtClean="0">
                <a:solidFill>
                  <a:srgbClr val="FFFF00"/>
                </a:solidFill>
                <a:latin typeface="+mn-lt"/>
              </a:rPr>
              <a:t>gallinae</a:t>
            </a:r>
            <a:r>
              <a:rPr lang="fr-BE" sz="1600" dirty="0" smtClean="0">
                <a:solidFill>
                  <a:srgbClr val="FFFF00"/>
                </a:solidFill>
                <a:latin typeface="+mn-lt"/>
              </a:rPr>
              <a:t>. </a:t>
            </a:r>
            <a:r>
              <a:rPr lang="fr-BE" sz="1600" dirty="0" err="1" smtClean="0">
                <a:solidFill>
                  <a:srgbClr val="FFFF00"/>
                </a:solidFill>
                <a:latin typeface="+mn-lt"/>
              </a:rPr>
              <a:t>Exp</a:t>
            </a:r>
            <a:r>
              <a:rPr lang="fr-BE" sz="1600" dirty="0" smtClean="0">
                <a:solidFill>
                  <a:srgbClr val="FFFF00"/>
                </a:solidFill>
                <a:latin typeface="+mn-lt"/>
              </a:rPr>
              <a:t> </a:t>
            </a:r>
            <a:r>
              <a:rPr lang="fr-BE" sz="1600" dirty="0" err="1" smtClean="0">
                <a:solidFill>
                  <a:srgbClr val="FFFF00"/>
                </a:solidFill>
                <a:latin typeface="+mn-lt"/>
              </a:rPr>
              <a:t>Appl</a:t>
            </a:r>
            <a:r>
              <a:rPr lang="fr-BE" sz="1600" dirty="0" smtClean="0">
                <a:solidFill>
                  <a:srgbClr val="FFFF00"/>
                </a:solidFill>
                <a:latin typeface="+mn-lt"/>
              </a:rPr>
              <a:t> </a:t>
            </a:r>
            <a:r>
              <a:rPr lang="fr-BE" sz="1600" dirty="0" err="1" smtClean="0">
                <a:solidFill>
                  <a:srgbClr val="FFFF00"/>
                </a:solidFill>
                <a:latin typeface="+mn-lt"/>
              </a:rPr>
              <a:t>Acarol</a:t>
            </a:r>
            <a:r>
              <a:rPr lang="fr-BE" sz="1600" dirty="0" smtClean="0">
                <a:solidFill>
                  <a:srgbClr val="FFFF00"/>
                </a:solidFill>
                <a:latin typeface="+mn-lt"/>
              </a:rPr>
              <a:t> 2011 </a:t>
            </a:r>
            <a:r>
              <a:rPr lang="fr-BE" sz="1600" dirty="0" err="1" smtClean="0">
                <a:solidFill>
                  <a:srgbClr val="FFFF00"/>
                </a:solidFill>
                <a:latin typeface="+mn-lt"/>
              </a:rPr>
              <a:t>Dec</a:t>
            </a:r>
            <a:r>
              <a:rPr lang="fr-BE" sz="1600" dirty="0" smtClean="0">
                <a:solidFill>
                  <a:srgbClr val="FFFF00"/>
                </a:solidFill>
                <a:latin typeface="+mn-lt"/>
              </a:rPr>
              <a:t>;55(4):329-38.</a:t>
            </a:r>
          </a:p>
          <a:p>
            <a:r>
              <a:rPr lang="en-US" sz="1600" dirty="0" err="1" smtClean="0">
                <a:solidFill>
                  <a:srgbClr val="FFFF00"/>
                </a:solidFill>
                <a:latin typeface="+mn-lt"/>
              </a:rPr>
              <a:t>Dubey</a:t>
            </a:r>
            <a:r>
              <a:rPr lang="en-US" sz="1600" dirty="0" smtClean="0">
                <a:solidFill>
                  <a:srgbClr val="FFFF00"/>
                </a:solidFill>
                <a:latin typeface="+mn-lt"/>
              </a:rPr>
              <a:t> JP. A review of toxoplasmosis in wild </a:t>
            </a:r>
            <a:r>
              <a:rPr lang="en-US" sz="1600" b="1" dirty="0" smtClean="0">
                <a:solidFill>
                  <a:srgbClr val="FFFF00"/>
                </a:solidFill>
                <a:latin typeface="+mn-lt"/>
              </a:rPr>
              <a:t>birds</a:t>
            </a:r>
            <a:r>
              <a:rPr lang="en-US" sz="1600" dirty="0" smtClean="0">
                <a:solidFill>
                  <a:srgbClr val="FFFF00"/>
                </a:solidFill>
                <a:latin typeface="+mn-lt"/>
              </a:rPr>
              <a:t>. Vet </a:t>
            </a:r>
            <a:r>
              <a:rPr lang="en-US" sz="1600" dirty="0" err="1" smtClean="0">
                <a:solidFill>
                  <a:srgbClr val="FFFF00"/>
                </a:solidFill>
                <a:latin typeface="+mn-lt"/>
              </a:rPr>
              <a:t>Parasitol</a:t>
            </a:r>
            <a:r>
              <a:rPr lang="en-US" sz="1600" dirty="0" smtClean="0">
                <a:solidFill>
                  <a:srgbClr val="FFFF00"/>
                </a:solidFill>
                <a:latin typeface="+mn-lt"/>
              </a:rPr>
              <a:t>. 2002 Jun 3;106(2):121-53. </a:t>
            </a:r>
          </a:p>
          <a:p>
            <a:r>
              <a:rPr lang="en-US" sz="1600" dirty="0" smtClean="0">
                <a:solidFill>
                  <a:srgbClr val="FFFF00"/>
                </a:solidFill>
                <a:latin typeface="+mn-lt"/>
              </a:rPr>
              <a:t>Evans EE. </a:t>
            </a:r>
            <a:r>
              <a:rPr lang="en-US" sz="1600" dirty="0" err="1" smtClean="0">
                <a:solidFill>
                  <a:srgbClr val="FFFF00"/>
                </a:solidFill>
                <a:latin typeface="+mn-lt"/>
              </a:rPr>
              <a:t>Zoonotic</a:t>
            </a:r>
            <a:r>
              <a:rPr lang="en-US" sz="1600" dirty="0" smtClean="0">
                <a:solidFill>
                  <a:srgbClr val="FFFF00"/>
                </a:solidFill>
                <a:latin typeface="+mn-lt"/>
              </a:rPr>
              <a:t> diseases of common pet </a:t>
            </a:r>
            <a:r>
              <a:rPr lang="en-US" sz="1600" b="1" dirty="0" smtClean="0">
                <a:solidFill>
                  <a:srgbClr val="FFFF00"/>
                </a:solidFill>
                <a:latin typeface="+mn-lt"/>
              </a:rPr>
              <a:t>birds</a:t>
            </a:r>
            <a:r>
              <a:rPr lang="en-US" sz="1600" dirty="0" smtClean="0">
                <a:solidFill>
                  <a:srgbClr val="FFFF00"/>
                </a:solidFill>
                <a:latin typeface="+mn-lt"/>
              </a:rPr>
              <a:t>: </a:t>
            </a:r>
            <a:r>
              <a:rPr lang="en-US" sz="1600" dirty="0" err="1" smtClean="0">
                <a:solidFill>
                  <a:srgbClr val="FFFF00"/>
                </a:solidFill>
                <a:latin typeface="+mn-lt"/>
              </a:rPr>
              <a:t>psittacine</a:t>
            </a:r>
            <a:r>
              <a:rPr lang="en-US" sz="1600" dirty="0" smtClean="0">
                <a:solidFill>
                  <a:srgbClr val="FFFF00"/>
                </a:solidFill>
                <a:latin typeface="+mn-lt"/>
              </a:rPr>
              <a:t>, passerine, and </a:t>
            </a:r>
            <a:r>
              <a:rPr lang="en-US" sz="1600" dirty="0" err="1" smtClean="0">
                <a:solidFill>
                  <a:srgbClr val="FFFF00"/>
                </a:solidFill>
                <a:latin typeface="+mn-lt"/>
              </a:rPr>
              <a:t>columbiform</a:t>
            </a:r>
            <a:r>
              <a:rPr lang="en-US" sz="1600" dirty="0" smtClean="0">
                <a:solidFill>
                  <a:srgbClr val="FFFF00"/>
                </a:solidFill>
                <a:latin typeface="+mn-lt"/>
              </a:rPr>
              <a:t> species. Vet </a:t>
            </a:r>
            <a:r>
              <a:rPr lang="en-US" sz="1600" dirty="0" err="1" smtClean="0">
                <a:solidFill>
                  <a:srgbClr val="FFFF00"/>
                </a:solidFill>
                <a:latin typeface="+mn-lt"/>
              </a:rPr>
              <a:t>Clin</a:t>
            </a:r>
            <a:r>
              <a:rPr lang="en-US" sz="1600" dirty="0" smtClean="0">
                <a:solidFill>
                  <a:srgbClr val="FFFF00"/>
                </a:solidFill>
                <a:latin typeface="+mn-lt"/>
              </a:rPr>
              <a:t> North Am </a:t>
            </a:r>
            <a:r>
              <a:rPr lang="en-US" sz="1600" dirty="0" err="1" smtClean="0">
                <a:solidFill>
                  <a:srgbClr val="FFFF00"/>
                </a:solidFill>
                <a:latin typeface="+mn-lt"/>
              </a:rPr>
              <a:t>Exot</a:t>
            </a:r>
            <a:r>
              <a:rPr lang="en-US" sz="1600" dirty="0" smtClean="0">
                <a:solidFill>
                  <a:srgbClr val="FFFF00"/>
                </a:solidFill>
                <a:latin typeface="+mn-lt"/>
              </a:rPr>
              <a:t> </a:t>
            </a:r>
            <a:r>
              <a:rPr lang="en-US" sz="1600" dirty="0" err="1" smtClean="0">
                <a:solidFill>
                  <a:srgbClr val="FFFF00"/>
                </a:solidFill>
                <a:latin typeface="+mn-lt"/>
              </a:rPr>
              <a:t>Anim</a:t>
            </a:r>
            <a:r>
              <a:rPr lang="en-US" sz="1600" dirty="0" smtClean="0">
                <a:solidFill>
                  <a:srgbClr val="FFFF00"/>
                </a:solidFill>
                <a:latin typeface="+mn-lt"/>
              </a:rPr>
              <a:t> </a:t>
            </a:r>
            <a:r>
              <a:rPr lang="en-US" sz="1600" dirty="0" err="1" smtClean="0">
                <a:solidFill>
                  <a:srgbClr val="FFFF00"/>
                </a:solidFill>
                <a:latin typeface="+mn-lt"/>
              </a:rPr>
              <a:t>Pract</a:t>
            </a:r>
            <a:r>
              <a:rPr lang="en-US" sz="1600" dirty="0" smtClean="0">
                <a:solidFill>
                  <a:srgbClr val="FFFF00"/>
                </a:solidFill>
                <a:latin typeface="+mn-lt"/>
              </a:rPr>
              <a:t>. 2011 Sep;14(3):457-76, vi.</a:t>
            </a:r>
          </a:p>
          <a:p>
            <a:pPr>
              <a:defRPr/>
            </a:pPr>
            <a:r>
              <a:rPr lang="fr-BE" sz="1600" dirty="0" err="1" smtClean="0">
                <a:solidFill>
                  <a:srgbClr val="FFFF00"/>
                </a:solidFill>
                <a:latin typeface="+mn-lt"/>
              </a:rPr>
              <a:t>Hoelzer</a:t>
            </a:r>
            <a:r>
              <a:rPr lang="fr-BE" sz="1600" dirty="0" smtClean="0">
                <a:solidFill>
                  <a:srgbClr val="FFFF00"/>
                </a:solidFill>
                <a:latin typeface="+mn-lt"/>
              </a:rPr>
              <a:t> K, </a:t>
            </a:r>
            <a:r>
              <a:rPr lang="fr-BE" sz="1600" dirty="0" err="1" smtClean="0">
                <a:solidFill>
                  <a:srgbClr val="FFFF00"/>
                </a:solidFill>
                <a:latin typeface="+mn-lt"/>
              </a:rPr>
              <a:t>Switt</a:t>
            </a:r>
            <a:r>
              <a:rPr lang="fr-BE" sz="1600" dirty="0" smtClean="0">
                <a:solidFill>
                  <a:srgbClr val="FFFF00"/>
                </a:solidFill>
                <a:latin typeface="+mn-lt"/>
              </a:rPr>
              <a:t> AIM, </a:t>
            </a:r>
            <a:r>
              <a:rPr lang="fr-BE" sz="1600" dirty="0" err="1" smtClean="0">
                <a:solidFill>
                  <a:srgbClr val="FFFF00"/>
                </a:solidFill>
                <a:latin typeface="+mn-lt"/>
              </a:rPr>
              <a:t>Wiedmann</a:t>
            </a:r>
            <a:r>
              <a:rPr lang="fr-BE" sz="1600" dirty="0" smtClean="0">
                <a:solidFill>
                  <a:srgbClr val="FFFF00"/>
                </a:solidFill>
                <a:latin typeface="+mn-lt"/>
              </a:rPr>
              <a:t> M. Animal contact as a source of </a:t>
            </a:r>
            <a:r>
              <a:rPr lang="fr-BE" sz="1600" dirty="0" err="1" smtClean="0">
                <a:solidFill>
                  <a:srgbClr val="FFFF00"/>
                </a:solidFill>
                <a:latin typeface="+mn-lt"/>
              </a:rPr>
              <a:t>human</a:t>
            </a:r>
            <a:r>
              <a:rPr lang="fr-BE" sz="1600" dirty="0" smtClean="0">
                <a:solidFill>
                  <a:srgbClr val="FFFF00"/>
                </a:solidFill>
                <a:latin typeface="+mn-lt"/>
              </a:rPr>
              <a:t> non-</a:t>
            </a:r>
            <a:r>
              <a:rPr lang="fr-BE" sz="1600" dirty="0" err="1" smtClean="0">
                <a:solidFill>
                  <a:srgbClr val="FFFF00"/>
                </a:solidFill>
                <a:latin typeface="+mn-lt"/>
              </a:rPr>
              <a:t>typhoidal</a:t>
            </a:r>
            <a:r>
              <a:rPr lang="fr-BE" sz="1600" dirty="0" smtClean="0">
                <a:solidFill>
                  <a:srgbClr val="FFFF00"/>
                </a:solidFill>
                <a:latin typeface="+mn-lt"/>
              </a:rPr>
              <a:t> </a:t>
            </a:r>
            <a:r>
              <a:rPr lang="fr-BE" sz="1600" dirty="0" err="1" smtClean="0">
                <a:solidFill>
                  <a:srgbClr val="FFFF00"/>
                </a:solidFill>
                <a:latin typeface="+mn-lt"/>
              </a:rPr>
              <a:t>salmonellosis</a:t>
            </a:r>
            <a:r>
              <a:rPr lang="fr-BE" sz="1600" dirty="0" smtClean="0">
                <a:solidFill>
                  <a:srgbClr val="FFFF00"/>
                </a:solidFill>
                <a:latin typeface="+mn-lt"/>
              </a:rPr>
              <a:t> . </a:t>
            </a:r>
            <a:r>
              <a:rPr lang="fr-BE" sz="1600" dirty="0" err="1" smtClean="0">
                <a:solidFill>
                  <a:srgbClr val="FFFF00"/>
                </a:solidFill>
                <a:latin typeface="+mn-lt"/>
              </a:rPr>
              <a:t>Veterinary</a:t>
            </a:r>
            <a:r>
              <a:rPr lang="fr-BE" sz="1600" dirty="0" smtClean="0">
                <a:solidFill>
                  <a:srgbClr val="FFFF00"/>
                </a:solidFill>
                <a:latin typeface="+mn-lt"/>
              </a:rPr>
              <a:t> </a:t>
            </a:r>
            <a:r>
              <a:rPr lang="fr-BE" sz="1600" dirty="0" err="1" smtClean="0">
                <a:solidFill>
                  <a:srgbClr val="FFFF00"/>
                </a:solidFill>
                <a:latin typeface="+mn-lt"/>
              </a:rPr>
              <a:t>Res</a:t>
            </a:r>
            <a:r>
              <a:rPr lang="fr-BE" sz="1600" dirty="0" smtClean="0">
                <a:solidFill>
                  <a:srgbClr val="FFFF00"/>
                </a:solidFill>
                <a:latin typeface="+mn-lt"/>
              </a:rPr>
              <a:t> 2011; 42 </a:t>
            </a:r>
          </a:p>
          <a:p>
            <a:r>
              <a:rPr lang="fr-BE" sz="1600" dirty="0" err="1" smtClean="0">
                <a:solidFill>
                  <a:srgbClr val="FFFF00"/>
                </a:solidFill>
                <a:latin typeface="+mn-lt"/>
              </a:rPr>
              <a:t>Nemeth</a:t>
            </a:r>
            <a:r>
              <a:rPr lang="fr-BE" sz="1600" dirty="0" smtClean="0">
                <a:solidFill>
                  <a:srgbClr val="FFFF00"/>
                </a:solidFill>
                <a:latin typeface="+mn-lt"/>
              </a:rPr>
              <a:t> N, Young G, </a:t>
            </a:r>
            <a:r>
              <a:rPr lang="fr-BE" sz="1600" dirty="0" err="1" smtClean="0">
                <a:solidFill>
                  <a:srgbClr val="FFFF00"/>
                </a:solidFill>
                <a:latin typeface="+mn-lt"/>
              </a:rPr>
              <a:t>Ndaluka</a:t>
            </a:r>
            <a:r>
              <a:rPr lang="fr-BE" sz="1600" dirty="0" smtClean="0">
                <a:solidFill>
                  <a:srgbClr val="FFFF00"/>
                </a:solidFill>
                <a:latin typeface="+mn-lt"/>
              </a:rPr>
              <a:t> C, </a:t>
            </a:r>
            <a:r>
              <a:rPr lang="fr-BE" sz="1600" dirty="0" err="1" smtClean="0">
                <a:solidFill>
                  <a:srgbClr val="FFFF00"/>
                </a:solidFill>
                <a:latin typeface="+mn-lt"/>
              </a:rPr>
              <a:t>Bielefeldt</a:t>
            </a:r>
            <a:r>
              <a:rPr lang="fr-BE" sz="1600" dirty="0" smtClean="0">
                <a:solidFill>
                  <a:srgbClr val="FFFF00"/>
                </a:solidFill>
                <a:latin typeface="+mn-lt"/>
              </a:rPr>
              <a:t>-</a:t>
            </a:r>
            <a:r>
              <a:rPr lang="fr-BE" sz="1600" dirty="0" err="1" smtClean="0">
                <a:solidFill>
                  <a:srgbClr val="FFFF00"/>
                </a:solidFill>
                <a:latin typeface="+mn-lt"/>
              </a:rPr>
              <a:t>Ohmann</a:t>
            </a:r>
            <a:r>
              <a:rPr lang="fr-BE" sz="1600" dirty="0" smtClean="0">
                <a:solidFill>
                  <a:srgbClr val="FFFF00"/>
                </a:solidFill>
                <a:latin typeface="+mn-lt"/>
              </a:rPr>
              <a:t> H, </a:t>
            </a:r>
            <a:r>
              <a:rPr lang="fr-BE" sz="1600" dirty="0" err="1" smtClean="0">
                <a:solidFill>
                  <a:srgbClr val="FFFF00"/>
                </a:solidFill>
                <a:latin typeface="+mn-lt"/>
              </a:rPr>
              <a:t>Komar</a:t>
            </a:r>
            <a:r>
              <a:rPr lang="fr-BE" sz="1600" dirty="0" smtClean="0">
                <a:solidFill>
                  <a:srgbClr val="FFFF00"/>
                </a:solidFill>
                <a:latin typeface="+mn-lt"/>
              </a:rPr>
              <a:t> N, Bowen R. Persistent West Nile virus infection in the house </a:t>
            </a:r>
            <a:r>
              <a:rPr lang="fr-BE" sz="1600" dirty="0" err="1" smtClean="0">
                <a:solidFill>
                  <a:srgbClr val="FFFF00"/>
                </a:solidFill>
                <a:latin typeface="+mn-lt"/>
              </a:rPr>
              <a:t>sparrow</a:t>
            </a:r>
            <a:r>
              <a:rPr lang="fr-BE" sz="1600" dirty="0" smtClean="0">
                <a:solidFill>
                  <a:srgbClr val="FFFF00"/>
                </a:solidFill>
                <a:latin typeface="+mn-lt"/>
              </a:rPr>
              <a:t> (Passer </a:t>
            </a:r>
            <a:r>
              <a:rPr lang="fr-BE" sz="1600" dirty="0" err="1" smtClean="0">
                <a:solidFill>
                  <a:srgbClr val="FFFF00"/>
                </a:solidFill>
                <a:latin typeface="+mn-lt"/>
              </a:rPr>
              <a:t>domesticus</a:t>
            </a:r>
            <a:r>
              <a:rPr lang="fr-BE" sz="1600" dirty="0" smtClean="0">
                <a:solidFill>
                  <a:srgbClr val="FFFF00"/>
                </a:solidFill>
                <a:latin typeface="+mn-lt"/>
              </a:rPr>
              <a:t>). </a:t>
            </a:r>
            <a:r>
              <a:rPr lang="fr-BE" sz="1600" dirty="0" err="1" smtClean="0">
                <a:solidFill>
                  <a:srgbClr val="FFFF00"/>
                </a:solidFill>
                <a:latin typeface="+mn-lt"/>
              </a:rPr>
              <a:t>Arch</a:t>
            </a:r>
            <a:r>
              <a:rPr lang="fr-BE" sz="1600" dirty="0" smtClean="0">
                <a:solidFill>
                  <a:srgbClr val="FFFF00"/>
                </a:solidFill>
                <a:latin typeface="+mn-lt"/>
              </a:rPr>
              <a:t> </a:t>
            </a:r>
            <a:r>
              <a:rPr lang="fr-BE" sz="1600" dirty="0" err="1" smtClean="0">
                <a:solidFill>
                  <a:srgbClr val="FFFF00"/>
                </a:solidFill>
                <a:latin typeface="+mn-lt"/>
              </a:rPr>
              <a:t>Virol</a:t>
            </a:r>
            <a:r>
              <a:rPr lang="fr-BE" sz="1600" dirty="0" smtClean="0">
                <a:solidFill>
                  <a:srgbClr val="FFFF00"/>
                </a:solidFill>
                <a:latin typeface="+mn-lt"/>
              </a:rPr>
              <a:t>. 2009;154(5):783-9.</a:t>
            </a:r>
          </a:p>
          <a:p>
            <a:r>
              <a:rPr lang="fr-BE" sz="1600" dirty="0" err="1" smtClean="0">
                <a:solidFill>
                  <a:srgbClr val="FFFF00"/>
                </a:solidFill>
                <a:latin typeface="+mn-lt"/>
              </a:rPr>
              <a:t>Refsum</a:t>
            </a:r>
            <a:r>
              <a:rPr lang="fr-BE" sz="1600" dirty="0" smtClean="0">
                <a:solidFill>
                  <a:srgbClr val="FFFF00"/>
                </a:solidFill>
                <a:latin typeface="+mn-lt"/>
              </a:rPr>
              <a:t> T, </a:t>
            </a:r>
            <a:r>
              <a:rPr lang="fr-BE" sz="1600" dirty="0" err="1" smtClean="0">
                <a:solidFill>
                  <a:srgbClr val="FFFF00"/>
                </a:solidFill>
                <a:latin typeface="+mn-lt"/>
              </a:rPr>
              <a:t>Vikøren</a:t>
            </a:r>
            <a:r>
              <a:rPr lang="fr-BE" sz="1600" dirty="0" smtClean="0">
                <a:solidFill>
                  <a:srgbClr val="FFFF00"/>
                </a:solidFill>
                <a:latin typeface="+mn-lt"/>
              </a:rPr>
              <a:t> T, </a:t>
            </a:r>
            <a:r>
              <a:rPr lang="fr-BE" sz="1600" dirty="0" err="1" smtClean="0">
                <a:solidFill>
                  <a:srgbClr val="FFFF00"/>
                </a:solidFill>
                <a:latin typeface="+mn-lt"/>
              </a:rPr>
              <a:t>Handeland</a:t>
            </a:r>
            <a:r>
              <a:rPr lang="fr-BE" sz="1600" dirty="0" smtClean="0">
                <a:solidFill>
                  <a:srgbClr val="FFFF00"/>
                </a:solidFill>
                <a:latin typeface="+mn-lt"/>
              </a:rPr>
              <a:t> K, </a:t>
            </a:r>
            <a:r>
              <a:rPr lang="fr-BE" sz="1600" dirty="0" err="1" smtClean="0">
                <a:solidFill>
                  <a:srgbClr val="FFFF00"/>
                </a:solidFill>
                <a:latin typeface="+mn-lt"/>
              </a:rPr>
              <a:t>Kapperud</a:t>
            </a:r>
            <a:r>
              <a:rPr lang="fr-BE" sz="1600" dirty="0" smtClean="0">
                <a:solidFill>
                  <a:srgbClr val="FFFF00"/>
                </a:solidFill>
                <a:latin typeface="+mn-lt"/>
              </a:rPr>
              <a:t> G, </a:t>
            </a:r>
            <a:r>
              <a:rPr lang="fr-BE" sz="1600" dirty="0" err="1" smtClean="0">
                <a:solidFill>
                  <a:srgbClr val="FFFF00"/>
                </a:solidFill>
                <a:latin typeface="+mn-lt"/>
              </a:rPr>
              <a:t>Holstad</a:t>
            </a:r>
            <a:r>
              <a:rPr lang="fr-BE" sz="1600" dirty="0" smtClean="0">
                <a:solidFill>
                  <a:srgbClr val="FFFF00"/>
                </a:solidFill>
                <a:latin typeface="+mn-lt"/>
              </a:rPr>
              <a:t> G. </a:t>
            </a:r>
            <a:r>
              <a:rPr lang="fr-BE" sz="1600" dirty="0" err="1" smtClean="0">
                <a:solidFill>
                  <a:srgbClr val="FFFF00"/>
                </a:solidFill>
                <a:latin typeface="+mn-lt"/>
              </a:rPr>
              <a:t>Epidemiologic</a:t>
            </a:r>
            <a:r>
              <a:rPr lang="fr-BE" sz="1600" dirty="0" smtClean="0">
                <a:solidFill>
                  <a:srgbClr val="FFFF00"/>
                </a:solidFill>
                <a:latin typeface="+mn-lt"/>
              </a:rPr>
              <a:t> and </a:t>
            </a:r>
            <a:r>
              <a:rPr lang="fr-BE" sz="1600" dirty="0" err="1" smtClean="0">
                <a:solidFill>
                  <a:srgbClr val="FFFF00"/>
                </a:solidFill>
                <a:latin typeface="+mn-lt"/>
              </a:rPr>
              <a:t>pathologic</a:t>
            </a:r>
            <a:r>
              <a:rPr lang="fr-BE" sz="1600" dirty="0" smtClean="0">
                <a:solidFill>
                  <a:srgbClr val="FFFF00"/>
                </a:solidFill>
                <a:latin typeface="+mn-lt"/>
              </a:rPr>
              <a:t> aspects of Salmonella </a:t>
            </a:r>
            <a:r>
              <a:rPr lang="fr-BE" sz="1600" dirty="0" err="1" smtClean="0">
                <a:solidFill>
                  <a:srgbClr val="FFFF00"/>
                </a:solidFill>
                <a:latin typeface="+mn-lt"/>
              </a:rPr>
              <a:t>typhimurium</a:t>
            </a:r>
            <a:r>
              <a:rPr lang="fr-BE" sz="1600" dirty="0" smtClean="0">
                <a:solidFill>
                  <a:srgbClr val="FFFF00"/>
                </a:solidFill>
                <a:latin typeface="+mn-lt"/>
              </a:rPr>
              <a:t> infection in passerine </a:t>
            </a:r>
            <a:r>
              <a:rPr lang="fr-BE" sz="1600" dirty="0" err="1" smtClean="0">
                <a:solidFill>
                  <a:srgbClr val="FFFF00"/>
                </a:solidFill>
                <a:latin typeface="+mn-lt"/>
              </a:rPr>
              <a:t>birds</a:t>
            </a:r>
            <a:r>
              <a:rPr lang="fr-BE" sz="1600" dirty="0" smtClean="0">
                <a:solidFill>
                  <a:srgbClr val="FFFF00"/>
                </a:solidFill>
                <a:latin typeface="+mn-lt"/>
              </a:rPr>
              <a:t> in </a:t>
            </a:r>
            <a:r>
              <a:rPr lang="fr-BE" sz="1600" dirty="0" err="1" smtClean="0">
                <a:solidFill>
                  <a:srgbClr val="FFFF00"/>
                </a:solidFill>
                <a:latin typeface="+mn-lt"/>
              </a:rPr>
              <a:t>Norway</a:t>
            </a:r>
            <a:r>
              <a:rPr lang="fr-BE" sz="1600" dirty="0" smtClean="0">
                <a:solidFill>
                  <a:srgbClr val="FFFF00"/>
                </a:solidFill>
                <a:latin typeface="+mn-lt"/>
              </a:rPr>
              <a:t>. J </a:t>
            </a:r>
            <a:r>
              <a:rPr lang="fr-BE" sz="1600" dirty="0" err="1" smtClean="0">
                <a:solidFill>
                  <a:srgbClr val="FFFF00"/>
                </a:solidFill>
                <a:latin typeface="+mn-lt"/>
              </a:rPr>
              <a:t>Wildl</a:t>
            </a:r>
            <a:r>
              <a:rPr lang="fr-BE" sz="1600" dirty="0" smtClean="0">
                <a:solidFill>
                  <a:srgbClr val="FFFF00"/>
                </a:solidFill>
                <a:latin typeface="+mn-lt"/>
              </a:rPr>
              <a:t> Dis. 2003 Jan;39(1):64-72.</a:t>
            </a:r>
          </a:p>
          <a:p>
            <a:pPr>
              <a:defRPr/>
            </a:pPr>
            <a:r>
              <a:rPr lang="fr-BE" sz="1600" dirty="0" smtClean="0">
                <a:solidFill>
                  <a:srgbClr val="FFFF00"/>
                </a:solidFill>
                <a:latin typeface="+mn-lt"/>
              </a:rPr>
              <a:t>Van </a:t>
            </a:r>
            <a:r>
              <a:rPr lang="fr-BE" sz="1600" dirty="0" err="1" smtClean="0">
                <a:solidFill>
                  <a:srgbClr val="FFFF00"/>
                </a:solidFill>
                <a:latin typeface="+mn-lt"/>
              </a:rPr>
              <a:t>Borm</a:t>
            </a:r>
            <a:r>
              <a:rPr lang="fr-BE" sz="1600" dirty="0" smtClean="0">
                <a:solidFill>
                  <a:srgbClr val="FFFF00"/>
                </a:solidFill>
                <a:latin typeface="+mn-lt"/>
              </a:rPr>
              <a:t> S, Thomas I, </a:t>
            </a:r>
            <a:r>
              <a:rPr lang="fr-BE" sz="1600" dirty="0" err="1" smtClean="0">
                <a:solidFill>
                  <a:srgbClr val="FFFF00"/>
                </a:solidFill>
                <a:latin typeface="+mn-lt"/>
              </a:rPr>
              <a:t>Hanquet</a:t>
            </a:r>
            <a:r>
              <a:rPr lang="fr-BE" sz="1600" dirty="0" smtClean="0">
                <a:solidFill>
                  <a:srgbClr val="FFFF00"/>
                </a:solidFill>
                <a:latin typeface="+mn-lt"/>
              </a:rPr>
              <a:t> G, </a:t>
            </a:r>
            <a:r>
              <a:rPr lang="fr-BE" sz="1600" dirty="0" err="1" smtClean="0">
                <a:solidFill>
                  <a:srgbClr val="FFFF00"/>
                </a:solidFill>
                <a:latin typeface="+mn-lt"/>
              </a:rPr>
              <a:t>Lambrecht</a:t>
            </a:r>
            <a:r>
              <a:rPr lang="fr-BE" sz="1600" dirty="0" smtClean="0">
                <a:solidFill>
                  <a:srgbClr val="FFFF00"/>
                </a:solidFill>
                <a:latin typeface="+mn-lt"/>
              </a:rPr>
              <a:t> B, </a:t>
            </a:r>
            <a:r>
              <a:rPr lang="fr-BE" sz="1600" dirty="0" err="1" smtClean="0">
                <a:solidFill>
                  <a:srgbClr val="FFFF00"/>
                </a:solidFill>
                <a:latin typeface="+mn-lt"/>
              </a:rPr>
              <a:t>Boschmans</a:t>
            </a:r>
            <a:r>
              <a:rPr lang="fr-BE" sz="1600" dirty="0" smtClean="0">
                <a:solidFill>
                  <a:srgbClr val="FFFF00"/>
                </a:solidFill>
                <a:latin typeface="+mn-lt"/>
              </a:rPr>
              <a:t> M, Dupont G, </a:t>
            </a:r>
            <a:r>
              <a:rPr lang="fr-BE" sz="1600" dirty="0" err="1" smtClean="0">
                <a:solidFill>
                  <a:srgbClr val="FFFF00"/>
                </a:solidFill>
                <a:latin typeface="+mn-lt"/>
              </a:rPr>
              <a:t>Decaestecker</a:t>
            </a:r>
            <a:r>
              <a:rPr lang="fr-BE" sz="1600" dirty="0" smtClean="0">
                <a:solidFill>
                  <a:srgbClr val="FFFF00"/>
                </a:solidFill>
                <a:latin typeface="+mn-lt"/>
              </a:rPr>
              <a:t> M, </a:t>
            </a:r>
            <a:r>
              <a:rPr lang="fr-BE" sz="1600" dirty="0" err="1" smtClean="0">
                <a:solidFill>
                  <a:srgbClr val="FFFF00"/>
                </a:solidFill>
                <a:latin typeface="+mn-lt"/>
              </a:rPr>
              <a:t>Snacken</a:t>
            </a:r>
            <a:r>
              <a:rPr lang="fr-BE" sz="1600" dirty="0" smtClean="0">
                <a:solidFill>
                  <a:srgbClr val="FFFF00"/>
                </a:solidFill>
                <a:latin typeface="+mn-lt"/>
              </a:rPr>
              <a:t> R, van den Berg T. </a:t>
            </a:r>
            <a:r>
              <a:rPr lang="fr-BE" sz="1600" dirty="0" err="1" smtClean="0">
                <a:solidFill>
                  <a:srgbClr val="FFFF00"/>
                </a:solidFill>
                <a:latin typeface="+mn-lt"/>
              </a:rPr>
              <a:t>Highly</a:t>
            </a:r>
            <a:r>
              <a:rPr lang="fr-BE" sz="1600" dirty="0" smtClean="0">
                <a:solidFill>
                  <a:srgbClr val="FFFF00"/>
                </a:solidFill>
                <a:latin typeface="+mn-lt"/>
              </a:rPr>
              <a:t> </a:t>
            </a:r>
            <a:r>
              <a:rPr lang="fr-BE" sz="1600" dirty="0" err="1" smtClean="0">
                <a:solidFill>
                  <a:srgbClr val="FFFF00"/>
                </a:solidFill>
                <a:latin typeface="+mn-lt"/>
              </a:rPr>
              <a:t>pathogenic</a:t>
            </a:r>
            <a:r>
              <a:rPr lang="fr-BE" sz="1600" dirty="0" smtClean="0">
                <a:solidFill>
                  <a:srgbClr val="FFFF00"/>
                </a:solidFill>
                <a:latin typeface="+mn-lt"/>
              </a:rPr>
              <a:t> H5N1 influenza virus in </a:t>
            </a:r>
            <a:r>
              <a:rPr lang="fr-BE" sz="1600" dirty="0" err="1" smtClean="0">
                <a:solidFill>
                  <a:srgbClr val="FFFF00"/>
                </a:solidFill>
                <a:latin typeface="+mn-lt"/>
              </a:rPr>
              <a:t>smuggled</a:t>
            </a:r>
            <a:r>
              <a:rPr lang="fr-BE" sz="1600" dirty="0" smtClean="0">
                <a:solidFill>
                  <a:srgbClr val="FFFF00"/>
                </a:solidFill>
                <a:latin typeface="+mn-lt"/>
              </a:rPr>
              <a:t> </a:t>
            </a:r>
            <a:r>
              <a:rPr lang="fr-BE" sz="1600" dirty="0" err="1" smtClean="0">
                <a:solidFill>
                  <a:srgbClr val="FFFF00"/>
                </a:solidFill>
                <a:latin typeface="+mn-lt"/>
              </a:rPr>
              <a:t>Thai</a:t>
            </a:r>
            <a:r>
              <a:rPr lang="fr-BE" sz="1600" dirty="0" smtClean="0">
                <a:solidFill>
                  <a:srgbClr val="FFFF00"/>
                </a:solidFill>
                <a:latin typeface="+mn-lt"/>
              </a:rPr>
              <a:t> </a:t>
            </a:r>
            <a:r>
              <a:rPr lang="fr-BE" sz="1600" dirty="0" err="1" smtClean="0">
                <a:solidFill>
                  <a:srgbClr val="FFFF00"/>
                </a:solidFill>
                <a:latin typeface="+mn-lt"/>
              </a:rPr>
              <a:t>eagles</a:t>
            </a:r>
            <a:r>
              <a:rPr lang="fr-BE" sz="1600" dirty="0" smtClean="0">
                <a:solidFill>
                  <a:srgbClr val="FFFF00"/>
                </a:solidFill>
                <a:latin typeface="+mn-lt"/>
              </a:rPr>
              <a:t>, </a:t>
            </a:r>
            <a:r>
              <a:rPr lang="fr-BE" sz="1600" dirty="0" err="1" smtClean="0">
                <a:solidFill>
                  <a:srgbClr val="FFFF00"/>
                </a:solidFill>
                <a:latin typeface="+mn-lt"/>
              </a:rPr>
              <a:t>Belgium</a:t>
            </a:r>
            <a:r>
              <a:rPr lang="fr-BE" sz="1600" dirty="0" smtClean="0">
                <a:solidFill>
                  <a:srgbClr val="FFFF00"/>
                </a:solidFill>
                <a:latin typeface="+mn-lt"/>
              </a:rPr>
              <a:t>. </a:t>
            </a:r>
            <a:r>
              <a:rPr lang="fr-BE" sz="1600" dirty="0" err="1" smtClean="0">
                <a:solidFill>
                  <a:srgbClr val="FFFF00"/>
                </a:solidFill>
                <a:latin typeface="+mn-lt"/>
              </a:rPr>
              <a:t>Emerg</a:t>
            </a:r>
            <a:r>
              <a:rPr lang="fr-BE" sz="1600" dirty="0" smtClean="0">
                <a:solidFill>
                  <a:srgbClr val="FFFF00"/>
                </a:solidFill>
                <a:latin typeface="+mn-lt"/>
              </a:rPr>
              <a:t> Infect Dis. 2005 May;11(5):70. </a:t>
            </a:r>
          </a:p>
          <a:p>
            <a:r>
              <a:rPr lang="fr-BE" sz="1600" b="1" dirty="0" err="1" smtClean="0">
                <a:solidFill>
                  <a:srgbClr val="FFFF00"/>
                </a:solidFill>
                <a:latin typeface="+mn-lt"/>
              </a:rPr>
              <a:t>Vanrompay</a:t>
            </a:r>
            <a:r>
              <a:rPr lang="fr-BE" sz="1600" dirty="0" smtClean="0">
                <a:solidFill>
                  <a:srgbClr val="FFFF00"/>
                </a:solidFill>
                <a:latin typeface="+mn-lt"/>
              </a:rPr>
              <a:t> D, </a:t>
            </a:r>
            <a:r>
              <a:rPr lang="fr-BE" sz="1600" dirty="0" err="1" smtClean="0">
                <a:solidFill>
                  <a:srgbClr val="FFFF00"/>
                </a:solidFill>
                <a:latin typeface="+mn-lt"/>
              </a:rPr>
              <a:t>Harkinezhad</a:t>
            </a:r>
            <a:r>
              <a:rPr lang="fr-BE" sz="1600" dirty="0" smtClean="0">
                <a:solidFill>
                  <a:srgbClr val="FFFF00"/>
                </a:solidFill>
                <a:latin typeface="+mn-lt"/>
              </a:rPr>
              <a:t> T, van de </a:t>
            </a:r>
            <a:r>
              <a:rPr lang="fr-BE" sz="1600" dirty="0" err="1" smtClean="0">
                <a:solidFill>
                  <a:srgbClr val="FFFF00"/>
                </a:solidFill>
                <a:latin typeface="+mn-lt"/>
              </a:rPr>
              <a:t>Walle</a:t>
            </a:r>
            <a:r>
              <a:rPr lang="fr-BE" sz="1600" dirty="0" smtClean="0">
                <a:solidFill>
                  <a:srgbClr val="FFFF00"/>
                </a:solidFill>
                <a:latin typeface="+mn-lt"/>
              </a:rPr>
              <a:t> M, Beeckman D, van </a:t>
            </a:r>
            <a:r>
              <a:rPr lang="fr-BE" sz="1600" dirty="0" err="1" smtClean="0">
                <a:solidFill>
                  <a:srgbClr val="FFFF00"/>
                </a:solidFill>
                <a:latin typeface="+mn-lt"/>
              </a:rPr>
              <a:t>Droogenbroeck</a:t>
            </a:r>
            <a:r>
              <a:rPr lang="fr-BE" sz="1600" dirty="0" smtClean="0">
                <a:solidFill>
                  <a:srgbClr val="FFFF00"/>
                </a:solidFill>
                <a:latin typeface="+mn-lt"/>
              </a:rPr>
              <a:t> C, </a:t>
            </a:r>
            <a:r>
              <a:rPr lang="fr-BE" sz="1600" dirty="0" err="1" smtClean="0">
                <a:solidFill>
                  <a:srgbClr val="FFFF00"/>
                </a:solidFill>
                <a:latin typeface="+mn-lt"/>
              </a:rPr>
              <a:t>Verminnen</a:t>
            </a:r>
            <a:r>
              <a:rPr lang="fr-BE" sz="1600" dirty="0" smtClean="0">
                <a:solidFill>
                  <a:srgbClr val="FFFF00"/>
                </a:solidFill>
                <a:latin typeface="+mn-lt"/>
              </a:rPr>
              <a:t> K, </a:t>
            </a:r>
            <a:r>
              <a:rPr lang="fr-BE" sz="1600" dirty="0" err="1" smtClean="0">
                <a:solidFill>
                  <a:srgbClr val="FFFF00"/>
                </a:solidFill>
                <a:latin typeface="+mn-lt"/>
              </a:rPr>
              <a:t>Leten</a:t>
            </a:r>
            <a:r>
              <a:rPr lang="fr-BE" sz="1600" dirty="0" smtClean="0">
                <a:solidFill>
                  <a:srgbClr val="FFFF00"/>
                </a:solidFill>
                <a:latin typeface="+mn-lt"/>
              </a:rPr>
              <a:t> R, Martel A, </a:t>
            </a:r>
            <a:r>
              <a:rPr lang="fr-BE" sz="1600" dirty="0" err="1" smtClean="0">
                <a:solidFill>
                  <a:srgbClr val="FFFF00"/>
                </a:solidFill>
                <a:latin typeface="+mn-lt"/>
              </a:rPr>
              <a:t>Cauwerts</a:t>
            </a:r>
            <a:r>
              <a:rPr lang="fr-BE" sz="1600" dirty="0" smtClean="0">
                <a:solidFill>
                  <a:srgbClr val="FFFF00"/>
                </a:solidFill>
                <a:latin typeface="+mn-lt"/>
              </a:rPr>
              <a:t> K. </a:t>
            </a:r>
            <a:r>
              <a:rPr lang="fr-BE" sz="1600" dirty="0" err="1" smtClean="0">
                <a:solidFill>
                  <a:srgbClr val="FFFF00"/>
                </a:solidFill>
                <a:latin typeface="+mn-lt"/>
              </a:rPr>
              <a:t>Chlamydophila</a:t>
            </a:r>
            <a:r>
              <a:rPr lang="fr-BE" sz="1600" dirty="0" smtClean="0">
                <a:solidFill>
                  <a:srgbClr val="FFFF00"/>
                </a:solidFill>
                <a:latin typeface="+mn-lt"/>
              </a:rPr>
              <a:t> </a:t>
            </a:r>
            <a:r>
              <a:rPr lang="fr-BE" sz="1600" dirty="0" err="1" smtClean="0">
                <a:solidFill>
                  <a:srgbClr val="FFFF00"/>
                </a:solidFill>
                <a:latin typeface="+mn-lt"/>
              </a:rPr>
              <a:t>psittaci</a:t>
            </a:r>
            <a:r>
              <a:rPr lang="fr-BE" sz="1600" dirty="0" smtClean="0">
                <a:solidFill>
                  <a:srgbClr val="FFFF00"/>
                </a:solidFill>
                <a:latin typeface="+mn-lt"/>
              </a:rPr>
              <a:t> transmission </a:t>
            </a:r>
            <a:r>
              <a:rPr lang="fr-BE" sz="1600" dirty="0" err="1" smtClean="0">
                <a:solidFill>
                  <a:srgbClr val="FFFF00"/>
                </a:solidFill>
                <a:latin typeface="+mn-lt"/>
              </a:rPr>
              <a:t>from</a:t>
            </a:r>
            <a:r>
              <a:rPr lang="fr-BE" sz="1600" dirty="0" smtClean="0">
                <a:solidFill>
                  <a:srgbClr val="FFFF00"/>
                </a:solidFill>
                <a:latin typeface="+mn-lt"/>
              </a:rPr>
              <a:t> pet </a:t>
            </a:r>
            <a:r>
              <a:rPr lang="fr-BE" sz="1600" b="1" dirty="0" err="1" smtClean="0">
                <a:solidFill>
                  <a:srgbClr val="FFFF00"/>
                </a:solidFill>
                <a:latin typeface="+mn-lt"/>
              </a:rPr>
              <a:t>birds</a:t>
            </a:r>
            <a:r>
              <a:rPr lang="fr-BE" sz="1600" dirty="0" smtClean="0">
                <a:solidFill>
                  <a:srgbClr val="FFFF00"/>
                </a:solidFill>
                <a:latin typeface="+mn-lt"/>
              </a:rPr>
              <a:t> to </a:t>
            </a:r>
            <a:r>
              <a:rPr lang="fr-BE" sz="1600" dirty="0" err="1" smtClean="0">
                <a:solidFill>
                  <a:srgbClr val="FFFF00"/>
                </a:solidFill>
                <a:latin typeface="+mn-lt"/>
              </a:rPr>
              <a:t>humans</a:t>
            </a:r>
            <a:r>
              <a:rPr lang="fr-BE" sz="1600" dirty="0" smtClean="0">
                <a:solidFill>
                  <a:srgbClr val="FFFF00"/>
                </a:solidFill>
                <a:latin typeface="+mn-lt"/>
              </a:rPr>
              <a:t>. </a:t>
            </a:r>
            <a:r>
              <a:rPr lang="fr-BE" sz="1600" dirty="0" err="1" smtClean="0">
                <a:solidFill>
                  <a:srgbClr val="FFFF00"/>
                </a:solidFill>
                <a:latin typeface="+mn-lt"/>
              </a:rPr>
              <a:t>Emerg</a:t>
            </a:r>
            <a:r>
              <a:rPr lang="fr-BE" sz="1600" dirty="0" smtClean="0">
                <a:solidFill>
                  <a:srgbClr val="FFFF00"/>
                </a:solidFill>
                <a:latin typeface="+mn-lt"/>
              </a:rPr>
              <a:t> Infect Dis. 2007 </a:t>
            </a:r>
            <a:r>
              <a:rPr lang="fr-BE" sz="1600" dirty="0" err="1" smtClean="0">
                <a:solidFill>
                  <a:srgbClr val="FFFF00"/>
                </a:solidFill>
                <a:latin typeface="+mn-lt"/>
              </a:rPr>
              <a:t>Jul</a:t>
            </a:r>
            <a:r>
              <a:rPr lang="fr-BE" sz="1600" dirty="0" smtClean="0">
                <a:solidFill>
                  <a:srgbClr val="FFFF00"/>
                </a:solidFill>
                <a:latin typeface="+mn-lt"/>
              </a:rPr>
              <a:t>;13(7):1108-10.</a:t>
            </a:r>
          </a:p>
          <a:p>
            <a:pPr>
              <a:defRPr/>
            </a:pPr>
            <a:r>
              <a:rPr lang="fr-BE" sz="1600" dirty="0" err="1" smtClean="0">
                <a:solidFill>
                  <a:srgbClr val="FFFF00"/>
                </a:solidFill>
                <a:latin typeface="+mn-lt"/>
              </a:rPr>
              <a:t>Washko</a:t>
            </a:r>
            <a:r>
              <a:rPr lang="fr-BE" sz="1600" dirty="0" smtClean="0">
                <a:solidFill>
                  <a:srgbClr val="FFFF00"/>
                </a:solidFill>
                <a:latin typeface="+mn-lt"/>
              </a:rPr>
              <a:t> RM, </a:t>
            </a:r>
            <a:r>
              <a:rPr lang="fr-BE" sz="1600" dirty="0" err="1" smtClean="0">
                <a:solidFill>
                  <a:srgbClr val="FFFF00"/>
                </a:solidFill>
                <a:latin typeface="+mn-lt"/>
              </a:rPr>
              <a:t>Hoefer</a:t>
            </a:r>
            <a:r>
              <a:rPr lang="fr-BE" sz="1600" dirty="0" smtClean="0">
                <a:solidFill>
                  <a:srgbClr val="FFFF00"/>
                </a:solidFill>
                <a:latin typeface="+mn-lt"/>
              </a:rPr>
              <a:t> H, </a:t>
            </a:r>
            <a:r>
              <a:rPr lang="fr-BE" sz="1600" dirty="0" err="1" smtClean="0">
                <a:solidFill>
                  <a:srgbClr val="FFFF00"/>
                </a:solidFill>
                <a:latin typeface="+mn-lt"/>
              </a:rPr>
              <a:t>Kiehn</a:t>
            </a:r>
            <a:r>
              <a:rPr lang="fr-BE" sz="1600" dirty="0" smtClean="0">
                <a:solidFill>
                  <a:srgbClr val="FFFF00"/>
                </a:solidFill>
                <a:latin typeface="+mn-lt"/>
              </a:rPr>
              <a:t> TE, Armstrong D, </a:t>
            </a:r>
            <a:r>
              <a:rPr lang="fr-BE" sz="1600" dirty="0" err="1" smtClean="0">
                <a:solidFill>
                  <a:srgbClr val="FFFF00"/>
                </a:solidFill>
                <a:latin typeface="+mn-lt"/>
              </a:rPr>
              <a:t>Dorsinville</a:t>
            </a:r>
            <a:r>
              <a:rPr lang="fr-BE" sz="1600" dirty="0" smtClean="0">
                <a:solidFill>
                  <a:srgbClr val="FFFF00"/>
                </a:solidFill>
                <a:latin typeface="+mn-lt"/>
              </a:rPr>
              <a:t> G, </a:t>
            </a:r>
            <a:r>
              <a:rPr lang="fr-BE" sz="1600" dirty="0" err="1" smtClean="0">
                <a:solidFill>
                  <a:srgbClr val="FFFF00"/>
                </a:solidFill>
                <a:latin typeface="+mn-lt"/>
              </a:rPr>
              <a:t>Frieden</a:t>
            </a:r>
            <a:r>
              <a:rPr lang="fr-BE" sz="1600" dirty="0" smtClean="0">
                <a:solidFill>
                  <a:srgbClr val="FFFF00"/>
                </a:solidFill>
                <a:latin typeface="+mn-lt"/>
              </a:rPr>
              <a:t> TR. </a:t>
            </a:r>
            <a:r>
              <a:rPr lang="fr-BE" sz="1600" dirty="0" err="1" smtClean="0">
                <a:solidFill>
                  <a:srgbClr val="FFFF00"/>
                </a:solidFill>
                <a:latin typeface="+mn-lt"/>
              </a:rPr>
              <a:t>Mycobacterium</a:t>
            </a:r>
            <a:r>
              <a:rPr lang="fr-BE" sz="1600" dirty="0" smtClean="0">
                <a:solidFill>
                  <a:srgbClr val="FFFF00"/>
                </a:solidFill>
                <a:latin typeface="+mn-lt"/>
              </a:rPr>
              <a:t> </a:t>
            </a:r>
            <a:r>
              <a:rPr lang="fr-BE" sz="1600" dirty="0" err="1" smtClean="0">
                <a:solidFill>
                  <a:srgbClr val="FFFF00"/>
                </a:solidFill>
                <a:latin typeface="+mn-lt"/>
              </a:rPr>
              <a:t>tuberculosis</a:t>
            </a:r>
            <a:r>
              <a:rPr lang="fr-BE" sz="1600" dirty="0" smtClean="0">
                <a:solidFill>
                  <a:srgbClr val="FFFF00"/>
                </a:solidFill>
                <a:latin typeface="+mn-lt"/>
              </a:rPr>
              <a:t> infection in a green-</a:t>
            </a:r>
            <a:r>
              <a:rPr lang="fr-BE" sz="1600" dirty="0" err="1" smtClean="0">
                <a:solidFill>
                  <a:srgbClr val="FFFF00"/>
                </a:solidFill>
                <a:latin typeface="+mn-lt"/>
              </a:rPr>
              <a:t>winged</a:t>
            </a:r>
            <a:r>
              <a:rPr lang="fr-BE" sz="1600" dirty="0" smtClean="0">
                <a:solidFill>
                  <a:srgbClr val="FFFF00"/>
                </a:solidFill>
                <a:latin typeface="+mn-lt"/>
              </a:rPr>
              <a:t> </a:t>
            </a:r>
            <a:r>
              <a:rPr lang="fr-BE" sz="1600" dirty="0" err="1" smtClean="0">
                <a:solidFill>
                  <a:srgbClr val="FFFF00"/>
                </a:solidFill>
                <a:latin typeface="+mn-lt"/>
              </a:rPr>
              <a:t>macaw</a:t>
            </a:r>
            <a:r>
              <a:rPr lang="fr-BE" sz="1600" dirty="0" smtClean="0">
                <a:solidFill>
                  <a:srgbClr val="FFFF00"/>
                </a:solidFill>
                <a:latin typeface="+mn-lt"/>
              </a:rPr>
              <a:t> (Ara </a:t>
            </a:r>
            <a:r>
              <a:rPr lang="fr-BE" sz="1600" dirty="0" err="1" smtClean="0">
                <a:solidFill>
                  <a:srgbClr val="FFFF00"/>
                </a:solidFill>
                <a:latin typeface="+mn-lt"/>
              </a:rPr>
              <a:t>chloroptera</a:t>
            </a:r>
            <a:r>
              <a:rPr lang="fr-BE" sz="1600" dirty="0" smtClean="0">
                <a:solidFill>
                  <a:srgbClr val="FFFF00"/>
                </a:solidFill>
                <a:latin typeface="+mn-lt"/>
              </a:rPr>
              <a:t>): report </a:t>
            </a:r>
            <a:r>
              <a:rPr lang="fr-BE" sz="1600" dirty="0" err="1" smtClean="0">
                <a:solidFill>
                  <a:srgbClr val="FFFF00"/>
                </a:solidFill>
                <a:latin typeface="+mn-lt"/>
              </a:rPr>
              <a:t>with</a:t>
            </a:r>
            <a:r>
              <a:rPr lang="fr-BE" sz="1600" dirty="0" smtClean="0">
                <a:solidFill>
                  <a:srgbClr val="FFFF00"/>
                </a:solidFill>
                <a:latin typeface="+mn-lt"/>
              </a:rPr>
              <a:t> public </a:t>
            </a:r>
            <a:r>
              <a:rPr lang="fr-BE" sz="1600" dirty="0" err="1" smtClean="0">
                <a:solidFill>
                  <a:srgbClr val="FFFF00"/>
                </a:solidFill>
                <a:latin typeface="+mn-lt"/>
              </a:rPr>
              <a:t>health</a:t>
            </a:r>
            <a:r>
              <a:rPr lang="fr-BE" sz="1600" dirty="0" smtClean="0">
                <a:solidFill>
                  <a:srgbClr val="FFFF00"/>
                </a:solidFill>
                <a:latin typeface="+mn-lt"/>
              </a:rPr>
              <a:t> implications. Clin </a:t>
            </a:r>
            <a:r>
              <a:rPr lang="fr-BE" sz="1600" dirty="0" err="1" smtClean="0">
                <a:solidFill>
                  <a:srgbClr val="FFFF00"/>
                </a:solidFill>
                <a:latin typeface="+mn-lt"/>
              </a:rPr>
              <a:t>Microbiol</a:t>
            </a:r>
            <a:r>
              <a:rPr lang="fr-BE" sz="1600" dirty="0" smtClean="0">
                <a:solidFill>
                  <a:srgbClr val="FFFF00"/>
                </a:solidFill>
                <a:latin typeface="+mn-lt"/>
              </a:rPr>
              <a:t>. 1998 </a:t>
            </a:r>
            <a:r>
              <a:rPr lang="fr-BE" sz="1600" dirty="0" err="1" smtClean="0">
                <a:solidFill>
                  <a:srgbClr val="FFFF00"/>
                </a:solidFill>
                <a:latin typeface="+mn-lt"/>
              </a:rPr>
              <a:t>Apr</a:t>
            </a:r>
            <a:r>
              <a:rPr lang="fr-BE" sz="1600" dirty="0" smtClean="0">
                <a:solidFill>
                  <a:srgbClr val="FFFF00"/>
                </a:solidFill>
                <a:latin typeface="+mn-lt"/>
              </a:rPr>
              <a:t>;36(4):1101-2.</a:t>
            </a:r>
          </a:p>
          <a:p>
            <a:pPr>
              <a:defRPr/>
            </a:pPr>
            <a:endParaRPr lang="fr-BE" sz="1700" dirty="0">
              <a:solidFill>
                <a:srgbClr val="FFFF00"/>
              </a:solidFill>
              <a:latin typeface="Calibri" pitchFamily="34" charset="0"/>
            </a:endParaRPr>
          </a:p>
          <a:p>
            <a:pPr>
              <a:defRPr/>
            </a:pPr>
            <a:endParaRPr lang="fr-FR" sz="1700" dirty="0">
              <a:solidFill>
                <a:srgbClr val="FFFF00"/>
              </a:solidFill>
              <a:latin typeface="Calibri" pitchFamily="34" charset="0"/>
            </a:endParaRPr>
          </a:p>
        </p:txBody>
      </p:sp>
      <p:pic>
        <p:nvPicPr>
          <p:cNvPr id="1026" name="Picture 2"/>
          <p:cNvPicPr>
            <a:picLocks noChangeAspect="1" noChangeArrowheads="1"/>
          </p:cNvPicPr>
          <p:nvPr/>
        </p:nvPicPr>
        <p:blipFill>
          <a:blip r:embed="rId3" cstate="print"/>
          <a:srcRect/>
          <a:stretch>
            <a:fillRect/>
          </a:stretch>
        </p:blipFill>
        <p:spPr bwMode="auto">
          <a:xfrm>
            <a:off x="22817894" y="504306"/>
            <a:ext cx="1809017" cy="1611670"/>
          </a:xfrm>
          <a:prstGeom prst="rect">
            <a:avLst/>
          </a:prstGeom>
          <a:noFill/>
          <a:ln w="9525">
            <a:noFill/>
            <a:miter lim="800000"/>
            <a:headEnd/>
            <a:tailEnd/>
          </a:ln>
        </p:spPr>
      </p:pic>
      <p:sp>
        <p:nvSpPr>
          <p:cNvPr id="103" name="Rectangle 102"/>
          <p:cNvSpPr/>
          <p:nvPr/>
        </p:nvSpPr>
        <p:spPr>
          <a:xfrm>
            <a:off x="0" y="0"/>
            <a:ext cx="25203150" cy="36004500"/>
          </a:xfrm>
          <a:prstGeom prst="rect">
            <a:avLst/>
          </a:prstGeom>
          <a:no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37" name="Groupe 136"/>
          <p:cNvGrpSpPr/>
          <p:nvPr/>
        </p:nvGrpSpPr>
        <p:grpSpPr>
          <a:xfrm>
            <a:off x="0" y="20810562"/>
            <a:ext cx="11593462" cy="947726"/>
            <a:chOff x="0" y="16922130"/>
            <a:chExt cx="11593462" cy="947726"/>
          </a:xfrm>
        </p:grpSpPr>
        <p:sp>
          <p:nvSpPr>
            <p:cNvPr id="108" name="Rectangle 107"/>
            <p:cNvSpPr/>
            <p:nvPr/>
          </p:nvSpPr>
          <p:spPr>
            <a:xfrm>
              <a:off x="0" y="16922130"/>
              <a:ext cx="11593462" cy="947726"/>
            </a:xfrm>
            <a:prstGeom prst="rect">
              <a:avLst/>
            </a:prstGeom>
            <a:solidFill>
              <a:srgbClr val="061F70"/>
            </a:solidFill>
          </p:spPr>
          <p:style>
            <a:lnRef idx="2">
              <a:schemeClr val="accent1">
                <a:shade val="50000"/>
              </a:schemeClr>
            </a:lnRef>
            <a:fillRef idx="1">
              <a:schemeClr val="accent1"/>
            </a:fillRef>
            <a:effectRef idx="0">
              <a:schemeClr val="accent1"/>
            </a:effectRef>
            <a:fontRef idx="minor">
              <a:schemeClr val="lt1"/>
            </a:fontRef>
          </p:style>
          <p:txBody>
            <a:bodyPr lIns="88642" tIns="44321" rIns="88642" bIns="44321" anchor="ctr"/>
            <a:lstStyle/>
            <a:p>
              <a:pPr algn="ctr" defTabSz="3390554" fontAlgn="auto">
                <a:spcBef>
                  <a:spcPts val="0"/>
                </a:spcBef>
                <a:spcAft>
                  <a:spcPts val="0"/>
                </a:spcAft>
                <a:defRPr/>
              </a:pPr>
              <a:endParaRPr lang="fr-FR"/>
            </a:p>
          </p:txBody>
        </p:sp>
        <p:sp>
          <p:nvSpPr>
            <p:cNvPr id="109" name="ZoneTexte 69"/>
            <p:cNvSpPr txBox="1">
              <a:spLocks noChangeArrowheads="1"/>
            </p:cNvSpPr>
            <p:nvPr/>
          </p:nvSpPr>
          <p:spPr bwMode="auto">
            <a:xfrm>
              <a:off x="504231" y="16922130"/>
              <a:ext cx="10081120" cy="889727"/>
            </a:xfrm>
            <a:prstGeom prst="rect">
              <a:avLst/>
            </a:prstGeom>
            <a:noFill/>
            <a:ln w="9525">
              <a:noFill/>
              <a:miter lim="800000"/>
              <a:headEnd/>
              <a:tailEnd/>
            </a:ln>
          </p:spPr>
          <p:txBody>
            <a:bodyPr wrap="square" lIns="88642" tIns="44321" rIns="88642" bIns="44321">
              <a:spAutoFit/>
            </a:bodyPr>
            <a:lstStyle/>
            <a:p>
              <a:r>
                <a:rPr lang="fr-FR" sz="5200" smtClean="0">
                  <a:solidFill>
                    <a:srgbClr val="FFFF00"/>
                  </a:solidFill>
                  <a:latin typeface="Calibri" pitchFamily="34" charset="0"/>
                </a:rPr>
                <a:t>Parasitic diseases</a:t>
              </a:r>
              <a:endParaRPr lang="fr-FR" sz="5200">
                <a:solidFill>
                  <a:srgbClr val="FFFF00"/>
                </a:solidFill>
                <a:latin typeface="Calibri" pitchFamily="34" charset="0"/>
              </a:endParaRPr>
            </a:p>
          </p:txBody>
        </p:sp>
      </p:grpSp>
      <p:sp>
        <p:nvSpPr>
          <p:cNvPr id="115" name="ZoneTexte 114"/>
          <p:cNvSpPr txBox="1"/>
          <p:nvPr/>
        </p:nvSpPr>
        <p:spPr>
          <a:xfrm>
            <a:off x="504231" y="22394738"/>
            <a:ext cx="24482720" cy="4524315"/>
          </a:xfrm>
          <a:prstGeom prst="rect">
            <a:avLst/>
          </a:prstGeom>
          <a:noFill/>
        </p:spPr>
        <p:txBody>
          <a:bodyPr wrap="square" rtlCol="0">
            <a:spAutoFit/>
          </a:bodyPr>
          <a:lstStyle/>
          <a:p>
            <a:r>
              <a:rPr lang="fr-BE" sz="2400" dirty="0" err="1" smtClean="0"/>
              <a:t>Aspergillosis</a:t>
            </a:r>
            <a:r>
              <a:rPr lang="fr-BE" sz="2400" dirty="0" smtClean="0"/>
              <a:t>, </a:t>
            </a:r>
            <a:r>
              <a:rPr lang="fr-BE" sz="2400" dirty="0" err="1" smtClean="0"/>
              <a:t>cryptococcosis</a:t>
            </a:r>
            <a:r>
              <a:rPr lang="fr-BE" sz="2400" dirty="0" smtClean="0"/>
              <a:t>  and </a:t>
            </a:r>
            <a:r>
              <a:rPr lang="fr-BE" sz="2400" dirty="0" err="1" smtClean="0"/>
              <a:t>candidosis</a:t>
            </a:r>
            <a:r>
              <a:rPr lang="fr-BE" sz="2400" dirty="0" smtClean="0"/>
              <a:t> are </a:t>
            </a:r>
            <a:r>
              <a:rPr lang="fr-BE" sz="2400" dirty="0" err="1" smtClean="0"/>
              <a:t>often</a:t>
            </a:r>
            <a:r>
              <a:rPr lang="fr-BE" sz="2400" dirty="0" smtClean="0"/>
              <a:t> </a:t>
            </a:r>
            <a:r>
              <a:rPr lang="fr-BE" sz="2400" dirty="0" err="1" smtClean="0"/>
              <a:t>reported</a:t>
            </a:r>
            <a:r>
              <a:rPr lang="fr-BE" sz="2400" dirty="0" smtClean="0"/>
              <a:t> in </a:t>
            </a:r>
            <a:r>
              <a:rPr lang="fr-BE" sz="2400" dirty="0" err="1" smtClean="0"/>
              <a:t>petbirds</a:t>
            </a:r>
            <a:r>
              <a:rPr lang="fr-BE" sz="2400" dirty="0" smtClean="0"/>
              <a:t>, </a:t>
            </a:r>
            <a:r>
              <a:rPr lang="fr-BE" sz="2400" dirty="0" err="1" smtClean="0"/>
              <a:t>both</a:t>
            </a:r>
            <a:r>
              <a:rPr lang="fr-BE" sz="2400" dirty="0" smtClean="0"/>
              <a:t> in </a:t>
            </a:r>
            <a:r>
              <a:rPr lang="fr-BE" sz="2400" dirty="0" err="1" smtClean="0"/>
              <a:t>chronic</a:t>
            </a:r>
            <a:r>
              <a:rPr lang="fr-BE" sz="2400" dirty="0" smtClean="0"/>
              <a:t> and in acute infections. Transmission to </a:t>
            </a:r>
            <a:r>
              <a:rPr lang="fr-BE" sz="2400" dirty="0" err="1" smtClean="0"/>
              <a:t>human</a:t>
            </a:r>
            <a:r>
              <a:rPr lang="fr-BE" sz="2400" dirty="0" smtClean="0"/>
              <a:t> </a:t>
            </a:r>
            <a:r>
              <a:rPr lang="fr-BE" sz="2400" dirty="0" err="1" smtClean="0"/>
              <a:t>often</a:t>
            </a:r>
            <a:r>
              <a:rPr lang="fr-BE" sz="2400" dirty="0" smtClean="0"/>
              <a:t> </a:t>
            </a:r>
            <a:r>
              <a:rPr lang="fr-BE" sz="2400" dirty="0" err="1" smtClean="0"/>
              <a:t>results</a:t>
            </a:r>
            <a:r>
              <a:rPr lang="fr-BE" sz="2400" dirty="0" smtClean="0"/>
              <a:t> in </a:t>
            </a:r>
            <a:r>
              <a:rPr lang="fr-BE" sz="2400" dirty="0" err="1" smtClean="0"/>
              <a:t>faeces</a:t>
            </a:r>
            <a:r>
              <a:rPr lang="fr-BE" sz="2400" dirty="0" smtClean="0"/>
              <a:t>  manipulation or </a:t>
            </a:r>
            <a:r>
              <a:rPr lang="fr-BE" sz="2400" dirty="0" err="1" smtClean="0"/>
              <a:t>lack</a:t>
            </a:r>
            <a:r>
              <a:rPr lang="fr-BE" sz="2400" dirty="0" smtClean="0"/>
              <a:t> of </a:t>
            </a:r>
            <a:r>
              <a:rPr lang="fr-BE" sz="2400" dirty="0" err="1" smtClean="0"/>
              <a:t>hygiene</a:t>
            </a:r>
            <a:r>
              <a:rPr lang="fr-BE" sz="2400" dirty="0" smtClean="0"/>
              <a:t> (Evans </a:t>
            </a:r>
            <a:r>
              <a:rPr lang="fr-BE" sz="2400" i="1" dirty="0" smtClean="0"/>
              <a:t>et al., </a:t>
            </a:r>
            <a:r>
              <a:rPr lang="fr-BE" sz="2400" dirty="0" smtClean="0"/>
              <a:t>2011). </a:t>
            </a:r>
            <a:r>
              <a:rPr lang="fr-BE" sz="2400" dirty="0" err="1" smtClean="0"/>
              <a:t>Other</a:t>
            </a:r>
            <a:r>
              <a:rPr lang="fr-BE" sz="2400" dirty="0" smtClean="0"/>
              <a:t> </a:t>
            </a:r>
            <a:r>
              <a:rPr lang="fr-BE" sz="2400" dirty="0" err="1" smtClean="0"/>
              <a:t>parasitic</a:t>
            </a:r>
            <a:r>
              <a:rPr lang="fr-BE" sz="2400" dirty="0" smtClean="0"/>
              <a:t> agents </a:t>
            </a:r>
            <a:r>
              <a:rPr lang="fr-BE" sz="2400" dirty="0" err="1" smtClean="0"/>
              <a:t>such</a:t>
            </a:r>
            <a:r>
              <a:rPr lang="fr-BE" sz="2400" dirty="0" smtClean="0"/>
              <a:t> as Giardia or </a:t>
            </a:r>
            <a:r>
              <a:rPr lang="fr-BE" sz="2400" dirty="0" err="1" smtClean="0"/>
              <a:t>Cryptosporidium</a:t>
            </a:r>
            <a:r>
              <a:rPr lang="fr-BE" sz="2400" dirty="0" smtClean="0"/>
              <a:t> have been </a:t>
            </a:r>
            <a:r>
              <a:rPr lang="fr-BE" sz="2400" dirty="0" err="1" smtClean="0"/>
              <a:t>also</a:t>
            </a:r>
            <a:r>
              <a:rPr lang="fr-BE" sz="2400" dirty="0" smtClean="0"/>
              <a:t> </a:t>
            </a:r>
            <a:r>
              <a:rPr lang="fr-BE" sz="2400" dirty="0" err="1" smtClean="0"/>
              <a:t>mentioned</a:t>
            </a:r>
            <a:r>
              <a:rPr lang="fr-BE" sz="2400" dirty="0" smtClean="0"/>
              <a:t>.</a:t>
            </a:r>
          </a:p>
          <a:p>
            <a:endParaRPr lang="fr-BE" sz="2400" dirty="0" smtClean="0"/>
          </a:p>
          <a:p>
            <a:r>
              <a:rPr lang="fr-BE" sz="2400" dirty="0" err="1" smtClean="0"/>
              <a:t>Toxoplasmosis</a:t>
            </a:r>
            <a:r>
              <a:rPr lang="fr-BE" sz="2400" dirty="0" smtClean="0"/>
              <a:t> </a:t>
            </a:r>
            <a:r>
              <a:rPr lang="fr-BE" sz="2400" dirty="0" err="1" smtClean="0"/>
              <a:t>is</a:t>
            </a:r>
            <a:r>
              <a:rPr lang="fr-BE" sz="2400" dirty="0" smtClean="0"/>
              <a:t> a </a:t>
            </a:r>
            <a:r>
              <a:rPr lang="fr-BE" sz="2400" dirty="0" err="1" smtClean="0"/>
              <a:t>well</a:t>
            </a:r>
            <a:r>
              <a:rPr lang="fr-BE" sz="2400" dirty="0" smtClean="0"/>
              <a:t>-</a:t>
            </a:r>
            <a:r>
              <a:rPr lang="fr-BE" sz="2400" dirty="0" err="1" smtClean="0"/>
              <a:t>known</a:t>
            </a:r>
            <a:r>
              <a:rPr lang="fr-BE" sz="2400" dirty="0" smtClean="0"/>
              <a:t> </a:t>
            </a:r>
            <a:r>
              <a:rPr lang="fr-BE" sz="2400" dirty="0" err="1" smtClean="0"/>
              <a:t>human</a:t>
            </a:r>
            <a:r>
              <a:rPr lang="fr-BE" sz="2400" dirty="0" smtClean="0"/>
              <a:t> </a:t>
            </a:r>
            <a:r>
              <a:rPr lang="fr-BE" sz="2400" dirty="0" err="1" smtClean="0"/>
              <a:t>disease</a:t>
            </a:r>
            <a:r>
              <a:rPr lang="fr-BE" sz="2400" dirty="0" smtClean="0"/>
              <a:t>, </a:t>
            </a:r>
            <a:r>
              <a:rPr lang="fr-BE" sz="2400" dirty="0" err="1" smtClean="0"/>
              <a:t>responsible</a:t>
            </a:r>
            <a:r>
              <a:rPr lang="fr-BE" sz="2400" dirty="0" smtClean="0"/>
              <a:t> for abortion or </a:t>
            </a:r>
            <a:r>
              <a:rPr lang="fr-BE" sz="2400" dirty="0" err="1" smtClean="0"/>
              <a:t>congenital</a:t>
            </a:r>
            <a:r>
              <a:rPr lang="fr-BE" sz="2400" dirty="0" smtClean="0"/>
              <a:t> malformations in </a:t>
            </a:r>
            <a:r>
              <a:rPr lang="fr-BE" sz="2400" dirty="0" err="1" smtClean="0"/>
              <a:t>human</a:t>
            </a:r>
            <a:r>
              <a:rPr lang="fr-BE" sz="2400" dirty="0" smtClean="0"/>
              <a:t>. </a:t>
            </a:r>
            <a:r>
              <a:rPr lang="fr-BE" sz="2400" i="1" dirty="0" err="1" smtClean="0"/>
              <a:t>Toxoplasma</a:t>
            </a:r>
            <a:r>
              <a:rPr lang="fr-BE" sz="2400" i="1" dirty="0" smtClean="0"/>
              <a:t> </a:t>
            </a:r>
            <a:r>
              <a:rPr lang="fr-BE" sz="2400" i="1" dirty="0" err="1" smtClean="0"/>
              <a:t>gondii</a:t>
            </a:r>
            <a:r>
              <a:rPr lang="fr-BE" sz="2400" i="1" dirty="0" smtClean="0"/>
              <a:t> </a:t>
            </a:r>
            <a:r>
              <a:rPr lang="fr-BE" sz="2400" dirty="0" smtClean="0"/>
              <a:t>has </a:t>
            </a:r>
            <a:r>
              <a:rPr lang="fr-BE" sz="2400" dirty="0" err="1" smtClean="0"/>
              <a:t>also</a:t>
            </a:r>
            <a:endParaRPr lang="fr-BE" sz="2400" dirty="0" smtClean="0"/>
          </a:p>
          <a:p>
            <a:r>
              <a:rPr lang="fr-BE" sz="2400" dirty="0" smtClean="0"/>
              <a:t>been </a:t>
            </a:r>
            <a:r>
              <a:rPr lang="fr-BE" sz="2400" dirty="0" err="1" smtClean="0"/>
              <a:t>described</a:t>
            </a:r>
            <a:r>
              <a:rPr lang="fr-BE" sz="2400" dirty="0" smtClean="0"/>
              <a:t> as an important </a:t>
            </a:r>
            <a:r>
              <a:rPr lang="fr-BE" sz="2400" dirty="0" err="1" smtClean="0"/>
              <a:t>pathogen</a:t>
            </a:r>
            <a:r>
              <a:rPr lang="fr-BE" sz="2400" dirty="0" smtClean="0"/>
              <a:t> for canaries and </a:t>
            </a:r>
            <a:r>
              <a:rPr lang="fr-BE" sz="2400" dirty="0" err="1" smtClean="0"/>
              <a:t>finches</a:t>
            </a:r>
            <a:r>
              <a:rPr lang="fr-BE" sz="2400" dirty="0" smtClean="0"/>
              <a:t> (</a:t>
            </a:r>
            <a:r>
              <a:rPr lang="fr-BE" sz="2400" dirty="0" err="1" smtClean="0"/>
              <a:t>Dubey</a:t>
            </a:r>
            <a:r>
              <a:rPr lang="fr-BE" sz="2400" dirty="0" smtClean="0"/>
              <a:t>, 2002), </a:t>
            </a:r>
            <a:r>
              <a:rPr lang="fr-BE" sz="2400" dirty="0" err="1" smtClean="0"/>
              <a:t>inducing</a:t>
            </a:r>
            <a:r>
              <a:rPr lang="fr-BE" sz="2400" dirty="0" smtClean="0"/>
              <a:t> </a:t>
            </a:r>
            <a:r>
              <a:rPr lang="fr-BE" sz="2400" dirty="0" err="1" smtClean="0"/>
              <a:t>blindness</a:t>
            </a:r>
            <a:r>
              <a:rPr lang="fr-BE" sz="2400" dirty="0" smtClean="0"/>
              <a:t> </a:t>
            </a:r>
            <a:r>
              <a:rPr lang="fr-BE" sz="2400" dirty="0" err="1" smtClean="0"/>
              <a:t>among</a:t>
            </a:r>
            <a:r>
              <a:rPr lang="fr-BE" sz="2400" dirty="0" smtClean="0"/>
              <a:t> </a:t>
            </a:r>
            <a:r>
              <a:rPr lang="fr-BE" sz="2400" dirty="0" err="1" smtClean="0"/>
              <a:t>other</a:t>
            </a:r>
            <a:r>
              <a:rPr lang="fr-BE" sz="2400" dirty="0" smtClean="0"/>
              <a:t> </a:t>
            </a:r>
            <a:r>
              <a:rPr lang="fr-BE" sz="2400" dirty="0" err="1" smtClean="0"/>
              <a:t>symptoms</a:t>
            </a:r>
            <a:r>
              <a:rPr lang="fr-BE" sz="2400" dirty="0" smtClean="0"/>
              <a:t>. </a:t>
            </a:r>
            <a:r>
              <a:rPr lang="fr-BE" sz="2400" dirty="0" err="1" smtClean="0"/>
              <a:t>However</a:t>
            </a:r>
            <a:r>
              <a:rPr lang="fr-BE" sz="2400" dirty="0" smtClean="0"/>
              <a:t>, </a:t>
            </a:r>
            <a:r>
              <a:rPr lang="fr-BE" sz="2400" dirty="0" err="1" smtClean="0"/>
              <a:t>very</a:t>
            </a:r>
            <a:r>
              <a:rPr lang="fr-BE" sz="2400" dirty="0" smtClean="0"/>
              <a:t> rare </a:t>
            </a:r>
            <a:r>
              <a:rPr lang="fr-BE" sz="2400" dirty="0" err="1" smtClean="0"/>
              <a:t>awareness</a:t>
            </a:r>
            <a:r>
              <a:rPr lang="fr-BE" sz="2400" dirty="0" smtClean="0"/>
              <a:t> mention </a:t>
            </a:r>
            <a:r>
              <a:rPr lang="fr-BE" sz="2400" dirty="0" err="1" smtClean="0"/>
              <a:t>is</a:t>
            </a:r>
            <a:r>
              <a:rPr lang="fr-BE" sz="2400" dirty="0" smtClean="0"/>
              <a:t> </a:t>
            </a:r>
            <a:r>
              <a:rPr lang="fr-BE" sz="2400" dirty="0" err="1" smtClean="0"/>
              <a:t>given</a:t>
            </a:r>
            <a:r>
              <a:rPr lang="fr-BE" sz="2400" dirty="0" smtClean="0"/>
              <a:t> to </a:t>
            </a:r>
            <a:r>
              <a:rPr lang="fr-BE" sz="2400" dirty="0" err="1" smtClean="0"/>
              <a:t>pregnant</a:t>
            </a:r>
            <a:r>
              <a:rPr lang="fr-BE" sz="2400" dirty="0" smtClean="0"/>
              <a:t> </a:t>
            </a:r>
            <a:r>
              <a:rPr lang="fr-BE" sz="2400" dirty="0" err="1" smtClean="0"/>
              <a:t>women</a:t>
            </a:r>
            <a:r>
              <a:rPr lang="fr-BE" sz="2400" dirty="0" smtClean="0"/>
              <a:t> or </a:t>
            </a:r>
            <a:r>
              <a:rPr lang="fr-BE" sz="2400" dirty="0" err="1" smtClean="0"/>
              <a:t>bird</a:t>
            </a:r>
            <a:r>
              <a:rPr lang="fr-BE" sz="2400" dirty="0" smtClean="0"/>
              <a:t>-</a:t>
            </a:r>
            <a:r>
              <a:rPr lang="fr-BE" sz="2400" dirty="0" err="1" smtClean="0"/>
              <a:t>workers</a:t>
            </a:r>
            <a:r>
              <a:rPr lang="fr-BE" sz="2400" dirty="0" smtClean="0"/>
              <a:t>, </a:t>
            </a:r>
            <a:r>
              <a:rPr lang="fr-BE" sz="2400" dirty="0" err="1" smtClean="0"/>
              <a:t>despite</a:t>
            </a:r>
            <a:r>
              <a:rPr lang="fr-BE" sz="2400" dirty="0" smtClean="0"/>
              <a:t> the </a:t>
            </a:r>
            <a:r>
              <a:rPr lang="fr-BE" sz="2400" dirty="0" err="1" smtClean="0"/>
              <a:t>serious</a:t>
            </a:r>
            <a:r>
              <a:rPr lang="fr-BE" sz="2400" dirty="0" smtClean="0"/>
              <a:t> </a:t>
            </a:r>
            <a:r>
              <a:rPr lang="fr-BE" sz="2400" dirty="0" err="1" smtClean="0"/>
              <a:t>consequences</a:t>
            </a:r>
            <a:r>
              <a:rPr lang="fr-BE" sz="2400" dirty="0" smtClean="0"/>
              <a:t> </a:t>
            </a:r>
            <a:r>
              <a:rPr lang="fr-BE" sz="2400" dirty="0" err="1" smtClean="0"/>
              <a:t>such</a:t>
            </a:r>
            <a:r>
              <a:rPr lang="fr-BE" sz="2400" dirty="0" smtClean="0"/>
              <a:t> a </a:t>
            </a:r>
            <a:r>
              <a:rPr lang="fr-BE" sz="2400" dirty="0" err="1" smtClean="0"/>
              <a:t>disease</a:t>
            </a:r>
            <a:r>
              <a:rPr lang="fr-BE" sz="2400" dirty="0" smtClean="0"/>
              <a:t> </a:t>
            </a:r>
            <a:r>
              <a:rPr lang="fr-BE" sz="2400" dirty="0" err="1" smtClean="0"/>
              <a:t>could</a:t>
            </a:r>
            <a:r>
              <a:rPr lang="fr-BE" sz="2400" dirty="0" smtClean="0"/>
              <a:t> have in </a:t>
            </a:r>
            <a:r>
              <a:rPr lang="fr-BE" sz="2400" dirty="0" err="1" smtClean="0"/>
              <a:t>term</a:t>
            </a:r>
            <a:r>
              <a:rPr lang="fr-BE" sz="2400" dirty="0" smtClean="0"/>
              <a:t> of </a:t>
            </a:r>
            <a:r>
              <a:rPr lang="fr-BE" sz="2400" dirty="0" err="1" smtClean="0"/>
              <a:t>human</a:t>
            </a:r>
            <a:r>
              <a:rPr lang="fr-BE" sz="2400" dirty="0" smtClean="0"/>
              <a:t> </a:t>
            </a:r>
            <a:r>
              <a:rPr lang="fr-BE" sz="2400" dirty="0" err="1" smtClean="0"/>
              <a:t>health</a:t>
            </a:r>
            <a:r>
              <a:rPr lang="fr-BE" sz="2400" dirty="0" smtClean="0"/>
              <a:t>.</a:t>
            </a:r>
          </a:p>
          <a:p>
            <a:endParaRPr lang="fr-BE" sz="2400" dirty="0" smtClean="0"/>
          </a:p>
          <a:p>
            <a:endParaRPr lang="fr-BE" sz="2400" dirty="0" smtClean="0"/>
          </a:p>
          <a:p>
            <a:r>
              <a:rPr lang="fr-BE" sz="2400" dirty="0" smtClean="0"/>
              <a:t>Ectoparasites, </a:t>
            </a:r>
            <a:r>
              <a:rPr lang="fr-BE" sz="2400" dirty="0" err="1" smtClean="0"/>
              <a:t>also</a:t>
            </a:r>
            <a:r>
              <a:rPr lang="fr-BE" sz="2400" dirty="0" smtClean="0"/>
              <a:t> </a:t>
            </a:r>
            <a:r>
              <a:rPr lang="fr-BE" sz="2400" dirty="0" err="1" smtClean="0"/>
              <a:t>known</a:t>
            </a:r>
            <a:r>
              <a:rPr lang="fr-BE" sz="2400" dirty="0" smtClean="0"/>
              <a:t> as « </a:t>
            </a:r>
            <a:r>
              <a:rPr lang="fr-BE" sz="2400" dirty="0" err="1" smtClean="0"/>
              <a:t>poultry</a:t>
            </a:r>
            <a:r>
              <a:rPr lang="fr-BE" sz="2400" dirty="0" smtClean="0"/>
              <a:t> mites » (</a:t>
            </a:r>
            <a:r>
              <a:rPr lang="fr-BE" sz="2400" i="1" dirty="0" err="1" smtClean="0"/>
              <a:t>Dermanyssus</a:t>
            </a:r>
            <a:r>
              <a:rPr lang="fr-BE" sz="2400" i="1" dirty="0" smtClean="0"/>
              <a:t> </a:t>
            </a:r>
            <a:r>
              <a:rPr lang="fr-BE" sz="2400" i="1" dirty="0" err="1" smtClean="0"/>
              <a:t>gallinae</a:t>
            </a:r>
            <a:r>
              <a:rPr lang="fr-BE" sz="2400" i="1" dirty="0" smtClean="0"/>
              <a:t>, </a:t>
            </a:r>
            <a:r>
              <a:rPr lang="fr-BE" sz="2400" i="1" dirty="0" err="1" smtClean="0"/>
              <a:t>Ornithonyssus</a:t>
            </a:r>
            <a:r>
              <a:rPr lang="fr-BE" sz="2400" i="1" dirty="0" smtClean="0"/>
              <a:t> </a:t>
            </a:r>
            <a:r>
              <a:rPr lang="fr-BE" sz="2400" i="1" dirty="0" err="1" smtClean="0"/>
              <a:t>sylvarium</a:t>
            </a:r>
            <a:r>
              <a:rPr lang="fr-BE" sz="2400" dirty="0" smtClean="0"/>
              <a:t>), </a:t>
            </a:r>
            <a:r>
              <a:rPr lang="fr-BE" sz="2400" dirty="0" err="1" smtClean="0"/>
              <a:t>even</a:t>
            </a:r>
            <a:r>
              <a:rPr lang="fr-BE" sz="2400" dirty="0" smtClean="0"/>
              <a:t> if </a:t>
            </a:r>
            <a:r>
              <a:rPr lang="fr-BE" sz="2400" dirty="0" err="1" smtClean="0"/>
              <a:t>exhaustively</a:t>
            </a:r>
            <a:r>
              <a:rPr lang="fr-BE" sz="2400" dirty="0" smtClean="0"/>
              <a:t> </a:t>
            </a:r>
            <a:r>
              <a:rPr lang="fr-BE" sz="2400" dirty="0" err="1" smtClean="0"/>
              <a:t>described</a:t>
            </a:r>
            <a:r>
              <a:rPr lang="fr-BE" sz="2400" dirty="0" smtClean="0"/>
              <a:t> in </a:t>
            </a:r>
            <a:r>
              <a:rPr lang="fr-BE" sz="2400" dirty="0" err="1" smtClean="0"/>
              <a:t>poultry</a:t>
            </a:r>
            <a:r>
              <a:rPr lang="fr-BE" sz="2400" dirty="0" smtClean="0"/>
              <a:t> </a:t>
            </a:r>
            <a:r>
              <a:rPr lang="fr-BE" sz="2400" dirty="0" err="1" smtClean="0"/>
              <a:t>breedings</a:t>
            </a:r>
            <a:r>
              <a:rPr lang="fr-BE" sz="2400" dirty="0" smtClean="0"/>
              <a:t>, are </a:t>
            </a:r>
            <a:r>
              <a:rPr lang="fr-BE" sz="2400" dirty="0" err="1" smtClean="0"/>
              <a:t>also</a:t>
            </a:r>
            <a:r>
              <a:rPr lang="fr-BE" sz="2400" dirty="0" smtClean="0"/>
              <a:t> a </a:t>
            </a:r>
            <a:r>
              <a:rPr lang="fr-BE" sz="2400" dirty="0" err="1" smtClean="0"/>
              <a:t>petbird</a:t>
            </a:r>
            <a:r>
              <a:rPr lang="fr-BE" sz="2400" dirty="0" smtClean="0"/>
              <a:t> </a:t>
            </a:r>
            <a:r>
              <a:rPr lang="fr-BE" sz="2400" dirty="0" err="1" smtClean="0"/>
              <a:t>pathogen</a:t>
            </a:r>
            <a:r>
              <a:rPr lang="fr-BE" sz="2400" dirty="0" smtClean="0"/>
              <a:t> </a:t>
            </a:r>
            <a:r>
              <a:rPr lang="fr-BE" sz="2400" dirty="0" err="1" smtClean="0"/>
              <a:t>rather</a:t>
            </a:r>
            <a:r>
              <a:rPr lang="fr-BE" sz="2400" dirty="0" smtClean="0"/>
              <a:t> </a:t>
            </a:r>
            <a:r>
              <a:rPr lang="fr-BE" sz="2400" dirty="0" err="1" smtClean="0"/>
              <a:t>underestimated</a:t>
            </a:r>
            <a:r>
              <a:rPr lang="fr-BE" sz="2400" dirty="0" smtClean="0"/>
              <a:t>. </a:t>
            </a:r>
            <a:r>
              <a:rPr lang="fr-BE" sz="2400" dirty="0" err="1" smtClean="0"/>
              <a:t>However</a:t>
            </a:r>
            <a:r>
              <a:rPr lang="fr-BE" sz="2400" dirty="0" smtClean="0"/>
              <a:t>, </a:t>
            </a:r>
            <a:r>
              <a:rPr lang="fr-BE" sz="2400" dirty="0" err="1" smtClean="0"/>
              <a:t>their</a:t>
            </a:r>
            <a:r>
              <a:rPr lang="fr-BE" sz="2400" dirty="0" smtClean="0"/>
              <a:t> </a:t>
            </a:r>
            <a:r>
              <a:rPr lang="fr-BE" sz="2400" dirty="0" err="1" smtClean="0"/>
              <a:t>presence</a:t>
            </a:r>
            <a:r>
              <a:rPr lang="fr-BE" sz="2400" dirty="0" smtClean="0"/>
              <a:t> in </a:t>
            </a:r>
            <a:r>
              <a:rPr lang="fr-BE" sz="2400" dirty="0" err="1" smtClean="0"/>
              <a:t>both</a:t>
            </a:r>
            <a:r>
              <a:rPr lang="fr-BE" sz="2400" dirty="0" smtClean="0"/>
              <a:t> </a:t>
            </a:r>
            <a:r>
              <a:rPr lang="fr-BE" sz="2400" dirty="0" err="1" smtClean="0"/>
              <a:t>petbirds</a:t>
            </a:r>
            <a:r>
              <a:rPr lang="fr-BE" sz="2400" dirty="0" smtClean="0"/>
              <a:t> </a:t>
            </a:r>
            <a:r>
              <a:rPr lang="fr-BE" sz="2400" dirty="0" err="1" smtClean="0"/>
              <a:t>family</a:t>
            </a:r>
            <a:r>
              <a:rPr lang="fr-BE" sz="2400" dirty="0" smtClean="0"/>
              <a:t> </a:t>
            </a:r>
            <a:r>
              <a:rPr lang="fr-BE" sz="2400" dirty="0" err="1" smtClean="0"/>
              <a:t>household</a:t>
            </a:r>
            <a:r>
              <a:rPr lang="fr-BE" sz="2400" dirty="0" smtClean="0"/>
              <a:t> and intensive </a:t>
            </a:r>
            <a:r>
              <a:rPr lang="fr-BE" sz="2400" dirty="0" err="1" smtClean="0"/>
              <a:t>breedings</a:t>
            </a:r>
            <a:r>
              <a:rPr lang="fr-BE" sz="2400" dirty="0" smtClean="0"/>
              <a:t> are </a:t>
            </a:r>
            <a:r>
              <a:rPr lang="fr-BE" sz="2400" dirty="0" err="1" smtClean="0"/>
              <a:t>quite</a:t>
            </a:r>
            <a:r>
              <a:rPr lang="fr-BE" sz="2400" dirty="0" smtClean="0"/>
              <a:t> </a:t>
            </a:r>
            <a:r>
              <a:rPr lang="fr-BE" sz="2400" dirty="0" err="1" smtClean="0"/>
              <a:t>frequent</a:t>
            </a:r>
            <a:r>
              <a:rPr lang="fr-BE" sz="2400" dirty="0" smtClean="0"/>
              <a:t>. </a:t>
            </a:r>
            <a:r>
              <a:rPr lang="fr-BE" sz="2400" i="1" dirty="0" err="1" smtClean="0"/>
              <a:t>Dermanyssus</a:t>
            </a:r>
            <a:r>
              <a:rPr lang="fr-BE" sz="2400" i="1" dirty="0" smtClean="0"/>
              <a:t> </a:t>
            </a:r>
            <a:r>
              <a:rPr lang="fr-BE" sz="2400" i="1" dirty="0" err="1" smtClean="0"/>
              <a:t>gallinae</a:t>
            </a:r>
            <a:r>
              <a:rPr lang="fr-BE" sz="2400" i="1" dirty="0" smtClean="0"/>
              <a:t> </a:t>
            </a:r>
            <a:r>
              <a:rPr lang="fr-BE" sz="2400" dirty="0" smtClean="0"/>
              <a:t>in </a:t>
            </a:r>
            <a:r>
              <a:rPr lang="fr-BE" sz="2400" dirty="0" err="1" smtClean="0"/>
              <a:t>particular</a:t>
            </a:r>
            <a:r>
              <a:rPr lang="fr-BE" sz="2400" dirty="0" smtClean="0"/>
              <a:t>, in addition to cause an important </a:t>
            </a:r>
            <a:r>
              <a:rPr lang="fr-BE" sz="2400" dirty="0" err="1" smtClean="0"/>
              <a:t>debilitation</a:t>
            </a:r>
            <a:r>
              <a:rPr lang="fr-BE" sz="2400" dirty="0" smtClean="0"/>
              <a:t> by exsanguination, has been </a:t>
            </a:r>
            <a:r>
              <a:rPr lang="fr-BE" sz="2400" dirty="0" err="1" smtClean="0"/>
              <a:t>proved</a:t>
            </a:r>
            <a:r>
              <a:rPr lang="fr-BE" sz="2400" dirty="0" smtClean="0"/>
              <a:t> to transmit </a:t>
            </a:r>
            <a:r>
              <a:rPr lang="fr-BE" sz="2400" dirty="0" err="1" smtClean="0"/>
              <a:t>pathogens</a:t>
            </a:r>
            <a:r>
              <a:rPr lang="fr-BE" sz="2400" dirty="0" smtClean="0"/>
              <a:t> </a:t>
            </a:r>
            <a:r>
              <a:rPr lang="fr-BE" sz="2400" dirty="0" err="1" smtClean="0"/>
              <a:t>such</a:t>
            </a:r>
            <a:r>
              <a:rPr lang="fr-BE" sz="2400" dirty="0" smtClean="0"/>
              <a:t> as </a:t>
            </a:r>
            <a:r>
              <a:rPr lang="fr-BE" sz="2400" i="1" dirty="0" err="1" smtClean="0"/>
              <a:t>Chlamydophila</a:t>
            </a:r>
            <a:r>
              <a:rPr lang="fr-BE" sz="2400" i="1" dirty="0" smtClean="0"/>
              <a:t> </a:t>
            </a:r>
            <a:r>
              <a:rPr lang="fr-BE" sz="2400" i="1" dirty="0" err="1" smtClean="0"/>
              <a:t>psittaci</a:t>
            </a:r>
            <a:r>
              <a:rPr lang="fr-BE" sz="2400" i="1" dirty="0" smtClean="0"/>
              <a:t> </a:t>
            </a:r>
            <a:r>
              <a:rPr lang="fr-BE" sz="2400" dirty="0" smtClean="0"/>
              <a:t>(</a:t>
            </a:r>
            <a:r>
              <a:rPr lang="fr-BE" sz="2400" dirty="0" err="1" smtClean="0"/>
              <a:t>Circella</a:t>
            </a:r>
            <a:r>
              <a:rPr lang="fr-BE" sz="2400" dirty="0" smtClean="0"/>
              <a:t> </a:t>
            </a:r>
            <a:r>
              <a:rPr lang="fr-BE" sz="2400" i="1" dirty="0" smtClean="0"/>
              <a:t>et al., </a:t>
            </a:r>
            <a:r>
              <a:rPr lang="fr-BE" sz="2400" dirty="0" smtClean="0"/>
              <a:t>2011). </a:t>
            </a:r>
            <a:r>
              <a:rPr lang="fr-BE" sz="2400" dirty="0" err="1" smtClean="0"/>
              <a:t>Moreover</a:t>
            </a:r>
            <a:r>
              <a:rPr lang="fr-BE" sz="2400" dirty="0" smtClean="0"/>
              <a:t>, </a:t>
            </a:r>
            <a:r>
              <a:rPr lang="fr-BE" sz="2400" dirty="0" err="1" smtClean="0"/>
              <a:t>evidence</a:t>
            </a:r>
            <a:r>
              <a:rPr lang="fr-BE" sz="2400" dirty="0" smtClean="0"/>
              <a:t> of transmission to </a:t>
            </a:r>
            <a:r>
              <a:rPr lang="fr-BE" sz="2400" dirty="0" err="1" smtClean="0"/>
              <a:t>humans</a:t>
            </a:r>
            <a:r>
              <a:rPr lang="fr-BE" sz="2400" dirty="0" smtClean="0"/>
              <a:t> has been </a:t>
            </a:r>
            <a:r>
              <a:rPr lang="fr-BE" sz="2400" dirty="0" err="1" smtClean="0"/>
              <a:t>described</a:t>
            </a:r>
            <a:r>
              <a:rPr lang="fr-BE" sz="2400" dirty="0" smtClean="0"/>
              <a:t>, </a:t>
            </a:r>
            <a:r>
              <a:rPr lang="fr-BE" sz="2400" dirty="0" err="1" smtClean="0"/>
              <a:t>with</a:t>
            </a:r>
            <a:r>
              <a:rPr lang="fr-BE" sz="2400" dirty="0" smtClean="0"/>
              <a:t> apparition of a </a:t>
            </a:r>
            <a:r>
              <a:rPr lang="fr-BE" sz="2400" dirty="0" err="1" smtClean="0"/>
              <a:t>dermatological</a:t>
            </a:r>
            <a:r>
              <a:rPr lang="fr-BE" sz="2400" dirty="0" smtClean="0"/>
              <a:t> </a:t>
            </a:r>
            <a:r>
              <a:rPr lang="fr-BE" sz="2400" dirty="0" err="1" smtClean="0"/>
              <a:t>pruritic</a:t>
            </a:r>
            <a:r>
              <a:rPr lang="fr-BE" sz="2400" dirty="0" smtClean="0"/>
              <a:t> syndrome (</a:t>
            </a:r>
            <a:r>
              <a:rPr lang="fr-BE" sz="2400" dirty="0" err="1" smtClean="0"/>
              <a:t>Akdemir</a:t>
            </a:r>
            <a:r>
              <a:rPr lang="fr-BE" sz="2400" dirty="0" smtClean="0"/>
              <a:t> </a:t>
            </a:r>
            <a:r>
              <a:rPr lang="fr-BE" sz="2400" i="1" dirty="0" smtClean="0"/>
              <a:t>et al</a:t>
            </a:r>
            <a:r>
              <a:rPr lang="fr-BE" sz="2400" dirty="0" smtClean="0"/>
              <a:t>., 2009). </a:t>
            </a:r>
            <a:endParaRPr lang="fr-FR" sz="2400" dirty="0"/>
          </a:p>
        </p:txBody>
      </p:sp>
      <p:sp>
        <p:nvSpPr>
          <p:cNvPr id="116" name="ZoneTexte 115"/>
          <p:cNvSpPr txBox="1"/>
          <p:nvPr/>
        </p:nvSpPr>
        <p:spPr>
          <a:xfrm>
            <a:off x="360215" y="10782286"/>
            <a:ext cx="6120680" cy="523220"/>
          </a:xfrm>
          <a:prstGeom prst="rect">
            <a:avLst/>
          </a:prstGeom>
          <a:solidFill>
            <a:schemeClr val="accent6">
              <a:lumMod val="60000"/>
              <a:lumOff val="40000"/>
            </a:schemeClr>
          </a:solidFill>
        </p:spPr>
        <p:txBody>
          <a:bodyPr wrap="square" rtlCol="0">
            <a:spAutoFit/>
          </a:bodyPr>
          <a:lstStyle/>
          <a:p>
            <a:r>
              <a:rPr lang="fr-BE" sz="2800" b="1" smtClean="0">
                <a:solidFill>
                  <a:schemeClr val="accent1"/>
                </a:solidFill>
              </a:rPr>
              <a:t>Chlamidiosis</a:t>
            </a:r>
            <a:r>
              <a:rPr lang="fr-BE" sz="2800" smtClean="0">
                <a:solidFill>
                  <a:schemeClr val="accent1"/>
                </a:solidFill>
              </a:rPr>
              <a:t> </a:t>
            </a:r>
            <a:r>
              <a:rPr lang="fr-BE" sz="2800" b="1" i="1" smtClean="0">
                <a:solidFill>
                  <a:schemeClr val="accent1"/>
                </a:solidFill>
              </a:rPr>
              <a:t>(Chl. Psittaci)</a:t>
            </a:r>
            <a:endParaRPr lang="fr-FR" sz="2800" b="1" i="1">
              <a:solidFill>
                <a:schemeClr val="accent1"/>
              </a:solidFill>
            </a:endParaRPr>
          </a:p>
        </p:txBody>
      </p:sp>
      <p:sp>
        <p:nvSpPr>
          <p:cNvPr id="117" name="ZoneTexte 116"/>
          <p:cNvSpPr txBox="1"/>
          <p:nvPr/>
        </p:nvSpPr>
        <p:spPr>
          <a:xfrm>
            <a:off x="18722255" y="13302566"/>
            <a:ext cx="6120680" cy="523220"/>
          </a:xfrm>
          <a:prstGeom prst="rect">
            <a:avLst/>
          </a:prstGeom>
          <a:solidFill>
            <a:schemeClr val="accent6">
              <a:lumMod val="60000"/>
              <a:lumOff val="40000"/>
            </a:schemeClr>
          </a:solidFill>
        </p:spPr>
        <p:txBody>
          <a:bodyPr wrap="square" rtlCol="0">
            <a:spAutoFit/>
          </a:bodyPr>
          <a:lstStyle/>
          <a:p>
            <a:r>
              <a:rPr lang="fr-BE" sz="2800" b="1" smtClean="0">
                <a:solidFill>
                  <a:schemeClr val="accent1"/>
                </a:solidFill>
              </a:rPr>
              <a:t>Salmonellosis </a:t>
            </a:r>
            <a:endParaRPr lang="fr-FR" sz="2800" b="1" i="1">
              <a:solidFill>
                <a:schemeClr val="accent1"/>
              </a:solidFill>
            </a:endParaRPr>
          </a:p>
        </p:txBody>
      </p:sp>
      <p:sp>
        <p:nvSpPr>
          <p:cNvPr id="119" name="ZoneTexte 118"/>
          <p:cNvSpPr txBox="1"/>
          <p:nvPr/>
        </p:nvSpPr>
        <p:spPr>
          <a:xfrm>
            <a:off x="288207" y="27939354"/>
            <a:ext cx="24698744" cy="4832092"/>
          </a:xfrm>
          <a:prstGeom prst="rect">
            <a:avLst/>
          </a:prstGeom>
          <a:noFill/>
        </p:spPr>
        <p:txBody>
          <a:bodyPr wrap="square" rtlCol="0">
            <a:spAutoFit/>
          </a:bodyPr>
          <a:lstStyle/>
          <a:p>
            <a:r>
              <a:rPr lang="fr-BE" sz="2800" dirty="0" smtClean="0"/>
              <a:t>This </a:t>
            </a:r>
            <a:r>
              <a:rPr lang="fr-BE" sz="2800" dirty="0" err="1" smtClean="0"/>
              <a:t>review</a:t>
            </a:r>
            <a:r>
              <a:rPr lang="fr-BE" sz="2800" dirty="0" smtClean="0"/>
              <a:t> has as </a:t>
            </a:r>
            <a:r>
              <a:rPr lang="fr-BE" sz="2800" dirty="0" err="1" smtClean="0"/>
              <a:t>aim</a:t>
            </a:r>
            <a:r>
              <a:rPr lang="fr-BE" sz="2800" dirty="0" smtClean="0"/>
              <a:t> to </a:t>
            </a:r>
            <a:r>
              <a:rPr lang="fr-BE" sz="2800" dirty="0" err="1" smtClean="0"/>
              <a:t>present</a:t>
            </a:r>
            <a:r>
              <a:rPr lang="fr-BE" sz="2800" dirty="0" smtClean="0"/>
              <a:t> case reports on pet </a:t>
            </a:r>
            <a:r>
              <a:rPr lang="fr-BE" sz="2800" dirty="0" err="1" smtClean="0"/>
              <a:t>bird</a:t>
            </a:r>
            <a:r>
              <a:rPr lang="fr-BE" sz="2800" dirty="0" smtClean="0"/>
              <a:t>-to-</a:t>
            </a:r>
            <a:r>
              <a:rPr lang="fr-BE" sz="2800" dirty="0" err="1" smtClean="0"/>
              <a:t>human</a:t>
            </a:r>
            <a:r>
              <a:rPr lang="fr-BE" sz="2800" dirty="0" smtClean="0"/>
              <a:t> infection, in </a:t>
            </a:r>
            <a:r>
              <a:rPr lang="fr-BE" sz="2800" dirty="0" err="1" smtClean="0"/>
              <a:t>order</a:t>
            </a:r>
            <a:r>
              <a:rPr lang="fr-BE" sz="2800" dirty="0" smtClean="0"/>
              <a:t> to </a:t>
            </a:r>
            <a:r>
              <a:rPr lang="fr-BE" sz="2800" dirty="0" err="1" smtClean="0"/>
              <a:t>sensitivitize</a:t>
            </a:r>
            <a:r>
              <a:rPr lang="fr-BE" sz="2800" dirty="0" smtClean="0"/>
              <a:t> the </a:t>
            </a:r>
            <a:r>
              <a:rPr lang="fr-BE" sz="2800" dirty="0" err="1" smtClean="0"/>
              <a:t>owners</a:t>
            </a:r>
            <a:r>
              <a:rPr lang="fr-BE" sz="2800" dirty="0" smtClean="0"/>
              <a:t> and the </a:t>
            </a:r>
            <a:r>
              <a:rPr lang="fr-BE" sz="2800" dirty="0" err="1" smtClean="0"/>
              <a:t>vet</a:t>
            </a:r>
            <a:r>
              <a:rPr lang="fr-BE" sz="2800" dirty="0" smtClean="0"/>
              <a:t> to </a:t>
            </a:r>
            <a:r>
              <a:rPr lang="fr-BE" sz="2800" dirty="0" err="1" smtClean="0"/>
              <a:t>potential</a:t>
            </a:r>
            <a:r>
              <a:rPr lang="fr-BE" sz="2800" dirty="0" smtClean="0"/>
              <a:t> </a:t>
            </a:r>
            <a:r>
              <a:rPr lang="fr-BE" sz="2800" dirty="0" err="1" smtClean="0"/>
              <a:t>threats</a:t>
            </a:r>
            <a:r>
              <a:rPr lang="fr-BE" sz="2800" dirty="0" smtClean="0"/>
              <a:t> </a:t>
            </a:r>
            <a:r>
              <a:rPr lang="fr-BE" sz="2800" dirty="0" err="1" smtClean="0"/>
              <a:t>related</a:t>
            </a:r>
            <a:r>
              <a:rPr lang="fr-BE" sz="2800" dirty="0" smtClean="0"/>
              <a:t> to </a:t>
            </a:r>
            <a:r>
              <a:rPr lang="fr-BE" sz="2800" dirty="0" err="1" smtClean="0"/>
              <a:t>birds</a:t>
            </a:r>
            <a:r>
              <a:rPr lang="fr-BE" sz="2800" dirty="0" smtClean="0"/>
              <a:t>. </a:t>
            </a:r>
            <a:r>
              <a:rPr lang="fr-BE" sz="2800" dirty="0" err="1" smtClean="0"/>
              <a:t>Different</a:t>
            </a:r>
            <a:r>
              <a:rPr lang="fr-BE" sz="2800" dirty="0" smtClean="0"/>
              <a:t> situations have been </a:t>
            </a:r>
            <a:r>
              <a:rPr lang="fr-BE" sz="2800" dirty="0" err="1" smtClean="0"/>
              <a:t>illustrated</a:t>
            </a:r>
            <a:r>
              <a:rPr lang="fr-BE" sz="2800" dirty="0" smtClean="0"/>
              <a:t> </a:t>
            </a:r>
            <a:r>
              <a:rPr lang="fr-BE" sz="2800" dirty="0" err="1" smtClean="0"/>
              <a:t>towards</a:t>
            </a:r>
            <a:r>
              <a:rPr lang="fr-BE" sz="2800" dirty="0" smtClean="0"/>
              <a:t> </a:t>
            </a:r>
            <a:r>
              <a:rPr lang="fr-BE" sz="2800" dirty="0" err="1" smtClean="0"/>
              <a:t>this</a:t>
            </a:r>
            <a:r>
              <a:rPr lang="fr-BE" sz="2800" dirty="0" smtClean="0"/>
              <a:t> short </a:t>
            </a:r>
            <a:r>
              <a:rPr lang="fr-BE" sz="2800" dirty="0" err="1" smtClean="0"/>
              <a:t>review</a:t>
            </a:r>
            <a:r>
              <a:rPr lang="fr-BE" sz="2800" dirty="0" smtClean="0"/>
              <a:t>: familial </a:t>
            </a:r>
            <a:r>
              <a:rPr lang="fr-BE" sz="2800" dirty="0" err="1" smtClean="0"/>
              <a:t>household</a:t>
            </a:r>
            <a:r>
              <a:rPr lang="fr-BE" sz="2800" dirty="0" smtClean="0"/>
              <a:t>, </a:t>
            </a:r>
            <a:r>
              <a:rPr lang="fr-BE" sz="2800" dirty="0" err="1" smtClean="0"/>
              <a:t>breeding</a:t>
            </a:r>
            <a:r>
              <a:rPr lang="fr-BE" sz="2800" dirty="0" smtClean="0"/>
              <a:t> or </a:t>
            </a:r>
            <a:r>
              <a:rPr lang="fr-BE" sz="2800" dirty="0" err="1" smtClean="0"/>
              <a:t>selling</a:t>
            </a:r>
            <a:r>
              <a:rPr lang="fr-BE" sz="2800" dirty="0" smtClean="0"/>
              <a:t> </a:t>
            </a:r>
            <a:r>
              <a:rPr lang="fr-BE" sz="2800" dirty="0" err="1" smtClean="0"/>
              <a:t>facilities</a:t>
            </a:r>
            <a:r>
              <a:rPr lang="fr-BE" sz="2800" dirty="0" smtClean="0"/>
              <a:t>, </a:t>
            </a:r>
            <a:r>
              <a:rPr lang="fr-BE" sz="2800" dirty="0" err="1" smtClean="0"/>
              <a:t>bird</a:t>
            </a:r>
            <a:r>
              <a:rPr lang="fr-BE" sz="2800" dirty="0" smtClean="0"/>
              <a:t> </a:t>
            </a:r>
            <a:r>
              <a:rPr lang="fr-BE" sz="2800" dirty="0" err="1" smtClean="0"/>
              <a:t>fairs</a:t>
            </a:r>
            <a:r>
              <a:rPr lang="fr-BE" sz="2800" dirty="0" smtClean="0"/>
              <a:t>, international </a:t>
            </a:r>
            <a:r>
              <a:rPr lang="fr-BE" sz="2800" dirty="0" err="1" smtClean="0"/>
              <a:t>trade</a:t>
            </a:r>
            <a:r>
              <a:rPr lang="fr-BE" sz="2800" dirty="0" smtClean="0"/>
              <a:t> and the </a:t>
            </a:r>
            <a:r>
              <a:rPr lang="fr-BE" sz="2800" dirty="0" err="1" smtClean="0"/>
              <a:t>wildbirds’problematic</a:t>
            </a:r>
            <a:r>
              <a:rPr lang="fr-BE" sz="2800" dirty="0" smtClean="0"/>
              <a:t> of </a:t>
            </a:r>
            <a:r>
              <a:rPr lang="fr-BE" sz="2800" dirty="0" err="1" smtClean="0"/>
              <a:t>reservoirs</a:t>
            </a:r>
            <a:r>
              <a:rPr lang="fr-BE" sz="2800" dirty="0" smtClean="0"/>
              <a:t>. </a:t>
            </a:r>
            <a:r>
              <a:rPr lang="fr-BE" sz="2800" dirty="0" err="1" smtClean="0"/>
              <a:t>Although</a:t>
            </a:r>
            <a:r>
              <a:rPr lang="fr-BE" sz="2800" dirty="0" smtClean="0"/>
              <a:t> </a:t>
            </a:r>
            <a:r>
              <a:rPr lang="fr-BE" sz="2800" dirty="0" err="1" smtClean="0"/>
              <a:t>this</a:t>
            </a:r>
            <a:r>
              <a:rPr lang="fr-BE" sz="2800" dirty="0" smtClean="0"/>
              <a:t> </a:t>
            </a:r>
            <a:r>
              <a:rPr lang="fr-BE" sz="2800" dirty="0" err="1" smtClean="0"/>
              <a:t>represents</a:t>
            </a:r>
            <a:r>
              <a:rPr lang="fr-BE" sz="2800" dirty="0" smtClean="0"/>
              <a:t> a </a:t>
            </a:r>
            <a:r>
              <a:rPr lang="fr-BE" sz="2800" dirty="0" err="1" smtClean="0"/>
              <a:t>minor</a:t>
            </a:r>
            <a:r>
              <a:rPr lang="fr-BE" sz="2800" dirty="0" smtClean="0"/>
              <a:t> part of the </a:t>
            </a:r>
            <a:r>
              <a:rPr lang="fr-BE" sz="2800" dirty="0" err="1" smtClean="0"/>
              <a:t>companion</a:t>
            </a:r>
            <a:r>
              <a:rPr lang="fr-BE" sz="2800" dirty="0" smtClean="0"/>
              <a:t> </a:t>
            </a:r>
            <a:r>
              <a:rPr lang="fr-BE" sz="2800" dirty="0" err="1" smtClean="0"/>
              <a:t>animals</a:t>
            </a:r>
            <a:r>
              <a:rPr lang="fr-BE" sz="2800" dirty="0" smtClean="0"/>
              <a:t>’ </a:t>
            </a:r>
            <a:r>
              <a:rPr lang="fr-BE" sz="2800" dirty="0" err="1" smtClean="0"/>
              <a:t>vet</a:t>
            </a:r>
            <a:r>
              <a:rPr lang="fr-BE" sz="2800" dirty="0" smtClean="0"/>
              <a:t> </a:t>
            </a:r>
            <a:r>
              <a:rPr lang="fr-BE" sz="2800" dirty="0" err="1" smtClean="0"/>
              <a:t>clientship</a:t>
            </a:r>
            <a:r>
              <a:rPr lang="fr-BE" sz="2800" dirty="0" smtClean="0"/>
              <a:t>, </a:t>
            </a:r>
            <a:r>
              <a:rPr lang="fr-BE" sz="2800" dirty="0" err="1" smtClean="0"/>
              <a:t>petbirds</a:t>
            </a:r>
            <a:r>
              <a:rPr lang="fr-BE" sz="2800" dirty="0" smtClean="0"/>
              <a:t>’ </a:t>
            </a:r>
            <a:r>
              <a:rPr lang="fr-BE" sz="2800" dirty="0" err="1" smtClean="0"/>
              <a:t>diseases</a:t>
            </a:r>
            <a:r>
              <a:rPr lang="fr-BE" sz="2800" dirty="0" smtClean="0"/>
              <a:t> </a:t>
            </a:r>
            <a:r>
              <a:rPr lang="fr-BE" sz="2800" dirty="0" err="1" smtClean="0"/>
              <a:t>with</a:t>
            </a:r>
            <a:r>
              <a:rPr lang="fr-BE" sz="2800" dirty="0" smtClean="0"/>
              <a:t> </a:t>
            </a:r>
            <a:r>
              <a:rPr lang="fr-BE" sz="2800" dirty="0" err="1" smtClean="0"/>
              <a:t>zoonotic</a:t>
            </a:r>
            <a:r>
              <a:rPr lang="fr-BE" sz="2800" dirty="0" smtClean="0"/>
              <a:t> </a:t>
            </a:r>
            <a:r>
              <a:rPr lang="fr-BE" sz="2800" dirty="0" err="1" smtClean="0"/>
              <a:t>potential</a:t>
            </a:r>
            <a:r>
              <a:rPr lang="fr-BE" sz="2800" dirty="0" smtClean="0"/>
              <a:t> </a:t>
            </a:r>
            <a:r>
              <a:rPr lang="fr-BE" sz="2800" dirty="0" err="1" smtClean="0"/>
              <a:t>shouldn’t</a:t>
            </a:r>
            <a:r>
              <a:rPr lang="fr-BE" sz="2800" dirty="0" smtClean="0"/>
              <a:t> </a:t>
            </a:r>
            <a:r>
              <a:rPr lang="fr-BE" sz="2800" dirty="0" err="1" smtClean="0"/>
              <a:t>be</a:t>
            </a:r>
            <a:r>
              <a:rPr lang="fr-BE" sz="2800" dirty="0" smtClean="0"/>
              <a:t> </a:t>
            </a:r>
            <a:r>
              <a:rPr lang="fr-BE" sz="2800" dirty="0" err="1" smtClean="0"/>
              <a:t>neglected</a:t>
            </a:r>
            <a:r>
              <a:rPr lang="fr-BE" sz="2800" dirty="0" smtClean="0"/>
              <a:t> or </a:t>
            </a:r>
            <a:r>
              <a:rPr lang="fr-BE" sz="2800" dirty="0" err="1" smtClean="0"/>
              <a:t>underestimated</a:t>
            </a:r>
            <a:r>
              <a:rPr lang="fr-BE" sz="2800" dirty="0" smtClean="0"/>
              <a:t>, </a:t>
            </a:r>
            <a:r>
              <a:rPr lang="fr-BE" sz="2800" dirty="0" err="1" smtClean="0"/>
              <a:t>considering</a:t>
            </a:r>
            <a:r>
              <a:rPr lang="fr-BE" sz="2800" dirty="0" smtClean="0"/>
              <a:t> the major </a:t>
            </a:r>
            <a:r>
              <a:rPr lang="fr-BE" sz="2800" dirty="0" err="1" smtClean="0"/>
              <a:t>health</a:t>
            </a:r>
            <a:r>
              <a:rPr lang="fr-BE" sz="2800" dirty="0" smtClean="0"/>
              <a:t> impact on the population, </a:t>
            </a:r>
            <a:r>
              <a:rPr lang="fr-BE" sz="2800" dirty="0" err="1" smtClean="0"/>
              <a:t>including</a:t>
            </a:r>
            <a:r>
              <a:rPr lang="fr-BE" sz="2800" dirty="0" smtClean="0"/>
              <a:t> </a:t>
            </a:r>
            <a:r>
              <a:rPr lang="fr-BE" sz="2800" dirty="0" err="1" smtClean="0"/>
              <a:t>children</a:t>
            </a:r>
            <a:r>
              <a:rPr lang="fr-BE" sz="2800" dirty="0" smtClean="0"/>
              <a:t>. On an </a:t>
            </a:r>
            <a:r>
              <a:rPr lang="fr-BE" sz="2800" dirty="0" err="1" smtClean="0"/>
              <a:t>another</a:t>
            </a:r>
            <a:r>
              <a:rPr lang="fr-BE" sz="2800" dirty="0" smtClean="0"/>
              <a:t> point of </a:t>
            </a:r>
            <a:r>
              <a:rPr lang="fr-BE" sz="2800" dirty="0" err="1" smtClean="0"/>
              <a:t>view</a:t>
            </a:r>
            <a:r>
              <a:rPr lang="fr-BE" sz="2800" dirty="0" smtClean="0"/>
              <a:t>, </a:t>
            </a:r>
            <a:r>
              <a:rPr lang="fr-BE" sz="2800" dirty="0" err="1" smtClean="0"/>
              <a:t>pathogens</a:t>
            </a:r>
            <a:r>
              <a:rPr lang="fr-BE" sz="2800" dirty="0" smtClean="0"/>
              <a:t>’ </a:t>
            </a:r>
            <a:r>
              <a:rPr lang="fr-BE" sz="2800" dirty="0" err="1" smtClean="0"/>
              <a:t>shedding</a:t>
            </a:r>
            <a:r>
              <a:rPr lang="fr-BE" sz="2800" dirty="0" smtClean="0"/>
              <a:t> by </a:t>
            </a:r>
            <a:r>
              <a:rPr lang="fr-BE" sz="2800" dirty="0" err="1" smtClean="0"/>
              <a:t>wild</a:t>
            </a:r>
            <a:r>
              <a:rPr lang="fr-BE" sz="2800" dirty="0" smtClean="0"/>
              <a:t> passerine </a:t>
            </a:r>
            <a:r>
              <a:rPr lang="fr-BE" sz="2800" dirty="0" err="1" smtClean="0"/>
              <a:t>birds</a:t>
            </a:r>
            <a:r>
              <a:rPr lang="fr-BE" sz="2800" dirty="0" smtClean="0"/>
              <a:t> </a:t>
            </a:r>
            <a:r>
              <a:rPr lang="fr-BE" sz="2800" dirty="0" err="1" smtClean="0"/>
              <a:t>could</a:t>
            </a:r>
            <a:r>
              <a:rPr lang="fr-BE" sz="2800" dirty="0" smtClean="0"/>
              <a:t> </a:t>
            </a:r>
            <a:r>
              <a:rPr lang="fr-BE" sz="2800" dirty="0" err="1" smtClean="0"/>
              <a:t>be</a:t>
            </a:r>
            <a:r>
              <a:rPr lang="fr-BE" sz="2800" dirty="0" smtClean="0"/>
              <a:t> </a:t>
            </a:r>
            <a:r>
              <a:rPr lang="fr-BE" sz="2800" dirty="0" err="1" smtClean="0"/>
              <a:t>responsible</a:t>
            </a:r>
            <a:r>
              <a:rPr lang="fr-BE" sz="2800" dirty="0" smtClean="0"/>
              <a:t> of </a:t>
            </a:r>
            <a:r>
              <a:rPr lang="fr-BE" sz="2800" dirty="0" err="1" smtClean="0"/>
              <a:t>maintaining</a:t>
            </a:r>
            <a:r>
              <a:rPr lang="fr-BE" sz="2800" dirty="0" smtClean="0"/>
              <a:t> infection in </a:t>
            </a:r>
            <a:r>
              <a:rPr lang="fr-BE" sz="2800" dirty="0" err="1" smtClean="0"/>
              <a:t>domestic</a:t>
            </a:r>
            <a:r>
              <a:rPr lang="fr-BE" sz="2800" dirty="0" smtClean="0"/>
              <a:t> </a:t>
            </a:r>
            <a:r>
              <a:rPr lang="fr-BE" sz="2800" dirty="0" err="1" smtClean="0"/>
              <a:t>birds</a:t>
            </a:r>
            <a:r>
              <a:rPr lang="fr-BE" sz="2800" dirty="0" smtClean="0"/>
              <a:t> pools, </a:t>
            </a:r>
            <a:r>
              <a:rPr lang="fr-BE" sz="2800" dirty="0" err="1" smtClean="0"/>
              <a:t>such</a:t>
            </a:r>
            <a:r>
              <a:rPr lang="fr-BE" sz="2800" dirty="0" smtClean="0"/>
              <a:t> as </a:t>
            </a:r>
            <a:r>
              <a:rPr lang="fr-BE" sz="2800" dirty="0" err="1" smtClean="0"/>
              <a:t>openair</a:t>
            </a:r>
            <a:r>
              <a:rPr lang="fr-BE" sz="2800" dirty="0" smtClean="0"/>
              <a:t> </a:t>
            </a:r>
            <a:r>
              <a:rPr lang="fr-BE" sz="2800" dirty="0" err="1" smtClean="0"/>
              <a:t>aviaries</a:t>
            </a:r>
            <a:r>
              <a:rPr lang="fr-BE" sz="2800" dirty="0" smtClean="0"/>
              <a:t> or </a:t>
            </a:r>
            <a:r>
              <a:rPr lang="fr-BE" sz="2800" dirty="0" err="1" smtClean="0"/>
              <a:t>poultry</a:t>
            </a:r>
            <a:r>
              <a:rPr lang="fr-BE" sz="2800" dirty="0" smtClean="0"/>
              <a:t> </a:t>
            </a:r>
            <a:r>
              <a:rPr lang="fr-BE" sz="2800" dirty="0" err="1" smtClean="0"/>
              <a:t>breedings</a:t>
            </a:r>
            <a:r>
              <a:rPr lang="fr-BE" sz="2800" dirty="0" smtClean="0"/>
              <a:t>, and </a:t>
            </a:r>
            <a:r>
              <a:rPr lang="fr-BE" sz="2800" dirty="0" err="1" smtClean="0"/>
              <a:t>could</a:t>
            </a:r>
            <a:r>
              <a:rPr lang="fr-BE" sz="2800" dirty="0" smtClean="0"/>
              <a:t> have important </a:t>
            </a:r>
            <a:r>
              <a:rPr lang="fr-BE" sz="2800" dirty="0" err="1" smtClean="0"/>
              <a:t>economic</a:t>
            </a:r>
            <a:r>
              <a:rPr lang="fr-BE" sz="2800" dirty="0" smtClean="0"/>
              <a:t> impacts. </a:t>
            </a:r>
            <a:r>
              <a:rPr lang="fr-BE" sz="2800" i="1" dirty="0" err="1" smtClean="0"/>
              <a:t>Dermanyssus</a:t>
            </a:r>
            <a:r>
              <a:rPr lang="fr-BE" sz="2800" i="1" dirty="0" smtClean="0"/>
              <a:t> </a:t>
            </a:r>
            <a:r>
              <a:rPr lang="fr-BE" sz="2800" i="1" dirty="0" err="1" smtClean="0"/>
              <a:t>gallinae</a:t>
            </a:r>
            <a:r>
              <a:rPr lang="fr-BE" sz="2800" i="1" dirty="0" smtClean="0"/>
              <a:t> </a:t>
            </a:r>
            <a:r>
              <a:rPr lang="fr-BE" sz="2800" dirty="0" smtClean="0"/>
              <a:t>e.a., </a:t>
            </a:r>
            <a:r>
              <a:rPr lang="fr-BE" sz="2800" dirty="0" err="1" smtClean="0"/>
              <a:t>both</a:t>
            </a:r>
            <a:r>
              <a:rPr lang="fr-BE" sz="2800" dirty="0" smtClean="0"/>
              <a:t> as </a:t>
            </a:r>
            <a:r>
              <a:rPr lang="fr-BE" sz="2800" dirty="0" err="1" smtClean="0"/>
              <a:t>debilitating</a:t>
            </a:r>
            <a:r>
              <a:rPr lang="fr-BE" sz="2800" dirty="0" smtClean="0"/>
              <a:t> agent </a:t>
            </a:r>
            <a:r>
              <a:rPr lang="fr-BE" sz="2800" dirty="0" err="1" smtClean="0"/>
              <a:t>than</a:t>
            </a:r>
            <a:r>
              <a:rPr lang="fr-BE" sz="2800" dirty="0" smtClean="0"/>
              <a:t> as </a:t>
            </a:r>
            <a:r>
              <a:rPr lang="fr-BE" sz="2800" dirty="0" err="1" smtClean="0"/>
              <a:t>potential</a:t>
            </a:r>
            <a:r>
              <a:rPr lang="fr-BE" sz="2800" dirty="0" smtClean="0"/>
              <a:t> </a:t>
            </a:r>
            <a:r>
              <a:rPr lang="fr-BE" sz="2800" dirty="0" err="1" smtClean="0"/>
              <a:t>vector</a:t>
            </a:r>
            <a:r>
              <a:rPr lang="fr-BE" sz="2800" dirty="0" smtClean="0"/>
              <a:t> of </a:t>
            </a:r>
            <a:r>
              <a:rPr lang="fr-BE" sz="2800" dirty="0" err="1" smtClean="0"/>
              <a:t>zoonotic</a:t>
            </a:r>
            <a:r>
              <a:rPr lang="fr-BE" sz="2800" dirty="0" smtClean="0"/>
              <a:t> </a:t>
            </a:r>
            <a:r>
              <a:rPr lang="fr-BE" sz="2800" dirty="0" err="1" smtClean="0"/>
              <a:t>diseases</a:t>
            </a:r>
            <a:r>
              <a:rPr lang="fr-BE" sz="2800" dirty="0" smtClean="0"/>
              <a:t>, </a:t>
            </a:r>
            <a:r>
              <a:rPr lang="fr-BE" sz="2800" dirty="0" err="1" smtClean="0"/>
              <a:t>is</a:t>
            </a:r>
            <a:r>
              <a:rPr lang="fr-BE" sz="2800" dirty="0" smtClean="0"/>
              <a:t> an </a:t>
            </a:r>
            <a:r>
              <a:rPr lang="fr-BE" sz="2800" dirty="0" err="1" smtClean="0"/>
              <a:t>underestimated</a:t>
            </a:r>
            <a:r>
              <a:rPr lang="fr-BE" sz="2800" dirty="0" smtClean="0"/>
              <a:t> </a:t>
            </a:r>
            <a:r>
              <a:rPr lang="fr-BE" sz="2800" dirty="0" err="1" smtClean="0"/>
              <a:t>concern</a:t>
            </a:r>
            <a:r>
              <a:rPr lang="fr-BE" sz="2800" dirty="0" smtClean="0"/>
              <a:t> – </a:t>
            </a:r>
            <a:r>
              <a:rPr lang="fr-BE" sz="2800" dirty="0" err="1" smtClean="0"/>
              <a:t>probably</a:t>
            </a:r>
            <a:r>
              <a:rPr lang="fr-BE" sz="2800" dirty="0" smtClean="0"/>
              <a:t> </a:t>
            </a:r>
            <a:r>
              <a:rPr lang="fr-BE" sz="2800" dirty="0" err="1" smtClean="0"/>
              <a:t>too</a:t>
            </a:r>
            <a:r>
              <a:rPr lang="fr-BE" sz="2800" dirty="0" smtClean="0"/>
              <a:t> </a:t>
            </a:r>
            <a:r>
              <a:rPr lang="fr-BE" sz="2800" dirty="0" err="1" smtClean="0"/>
              <a:t>many</a:t>
            </a:r>
            <a:r>
              <a:rPr lang="fr-BE" sz="2800" dirty="0" smtClean="0"/>
              <a:t> times </a:t>
            </a:r>
            <a:r>
              <a:rPr lang="fr-BE" sz="2800" dirty="0" err="1" smtClean="0"/>
              <a:t>misdiagnosed</a:t>
            </a:r>
            <a:r>
              <a:rPr lang="fr-BE" sz="2800" dirty="0" smtClean="0"/>
              <a:t> - in </a:t>
            </a:r>
            <a:r>
              <a:rPr lang="fr-BE" sz="2800" dirty="0" err="1" smtClean="0"/>
              <a:t>petbird</a:t>
            </a:r>
            <a:r>
              <a:rPr lang="fr-BE" sz="2800" dirty="0" smtClean="0"/>
              <a:t> </a:t>
            </a:r>
            <a:r>
              <a:rPr lang="fr-BE" sz="2800" dirty="0" err="1" smtClean="0"/>
              <a:t>medicine</a:t>
            </a:r>
            <a:r>
              <a:rPr lang="fr-BE" sz="2800" dirty="0" smtClean="0"/>
              <a:t> as </a:t>
            </a:r>
            <a:r>
              <a:rPr lang="fr-BE" sz="2800" dirty="0" err="1" smtClean="0"/>
              <a:t>well</a:t>
            </a:r>
            <a:r>
              <a:rPr lang="fr-BE" sz="2800" dirty="0" smtClean="0"/>
              <a:t> as </a:t>
            </a:r>
            <a:r>
              <a:rPr lang="fr-BE" sz="2800" dirty="0" err="1" smtClean="0"/>
              <a:t>economic</a:t>
            </a:r>
            <a:r>
              <a:rPr lang="fr-BE" sz="2800" dirty="0" smtClean="0"/>
              <a:t> </a:t>
            </a:r>
            <a:r>
              <a:rPr lang="fr-BE" sz="2800" dirty="0" err="1" smtClean="0"/>
              <a:t>poultry</a:t>
            </a:r>
            <a:r>
              <a:rPr lang="fr-BE" sz="2800" dirty="0" smtClean="0"/>
              <a:t> </a:t>
            </a:r>
            <a:r>
              <a:rPr lang="fr-BE" sz="2800" dirty="0" err="1" smtClean="0"/>
              <a:t>breedings</a:t>
            </a:r>
            <a:r>
              <a:rPr lang="fr-BE" sz="2800" dirty="0" smtClean="0"/>
              <a:t>, as the parasite </a:t>
            </a:r>
            <a:r>
              <a:rPr lang="fr-BE" sz="2800" dirty="0" err="1" smtClean="0"/>
              <a:t>could</a:t>
            </a:r>
            <a:r>
              <a:rPr lang="fr-BE" sz="2800" dirty="0" smtClean="0"/>
              <a:t> </a:t>
            </a:r>
            <a:r>
              <a:rPr lang="fr-BE" sz="2800" dirty="0" err="1" smtClean="0"/>
              <a:t>be</a:t>
            </a:r>
            <a:r>
              <a:rPr lang="fr-BE" sz="2800" dirty="0" smtClean="0"/>
              <a:t> </a:t>
            </a:r>
            <a:r>
              <a:rPr lang="fr-BE" sz="2800" dirty="0" err="1" smtClean="0"/>
              <a:t>carried</a:t>
            </a:r>
            <a:r>
              <a:rPr lang="fr-BE" sz="2800" dirty="0" smtClean="0"/>
              <a:t> and </a:t>
            </a:r>
            <a:r>
              <a:rPr lang="fr-BE" sz="2800" dirty="0" err="1" smtClean="0"/>
              <a:t>transferred</a:t>
            </a:r>
            <a:r>
              <a:rPr lang="fr-BE" sz="2800" dirty="0" smtClean="0"/>
              <a:t> </a:t>
            </a:r>
            <a:r>
              <a:rPr lang="fr-BE" sz="2800" dirty="0" err="1" smtClean="0"/>
              <a:t>from</a:t>
            </a:r>
            <a:r>
              <a:rPr lang="fr-BE" sz="2800" dirty="0" smtClean="0"/>
              <a:t> one </a:t>
            </a:r>
            <a:r>
              <a:rPr lang="fr-BE" sz="2800" dirty="0" err="1" smtClean="0"/>
              <a:t>species</a:t>
            </a:r>
            <a:r>
              <a:rPr lang="fr-BE" sz="2800" dirty="0" smtClean="0"/>
              <a:t> to </a:t>
            </a:r>
            <a:r>
              <a:rPr lang="fr-BE" sz="2800" dirty="0" err="1" smtClean="0"/>
              <a:t>another</a:t>
            </a:r>
            <a:r>
              <a:rPr lang="fr-BE" sz="2800" dirty="0" smtClean="0"/>
              <a:t>. In conclusion, </a:t>
            </a:r>
            <a:r>
              <a:rPr lang="fr-BE" sz="2800" dirty="0" err="1" smtClean="0"/>
              <a:t>sanitary</a:t>
            </a:r>
            <a:r>
              <a:rPr lang="fr-BE" sz="2800" dirty="0" smtClean="0"/>
              <a:t> state of </a:t>
            </a:r>
            <a:r>
              <a:rPr lang="fr-BE" sz="2800" dirty="0" err="1" smtClean="0"/>
              <a:t>petbird</a:t>
            </a:r>
            <a:r>
              <a:rPr lang="fr-BE" sz="2800" dirty="0" smtClean="0"/>
              <a:t> </a:t>
            </a:r>
            <a:r>
              <a:rPr lang="fr-BE" sz="2800" dirty="0" err="1" smtClean="0"/>
              <a:t>owning</a:t>
            </a:r>
            <a:r>
              <a:rPr lang="fr-BE" sz="2800" dirty="0" smtClean="0"/>
              <a:t> and </a:t>
            </a:r>
            <a:r>
              <a:rPr lang="fr-BE" sz="2800" dirty="0" err="1" smtClean="0"/>
              <a:t>trade</a:t>
            </a:r>
            <a:r>
              <a:rPr lang="fr-BE" sz="2800" dirty="0" smtClean="0"/>
              <a:t> </a:t>
            </a:r>
            <a:r>
              <a:rPr lang="fr-BE" sz="2800" dirty="0" err="1" smtClean="0"/>
              <a:t>is</a:t>
            </a:r>
            <a:r>
              <a:rPr lang="fr-BE" sz="2800" dirty="0" smtClean="0"/>
              <a:t> </a:t>
            </a:r>
            <a:r>
              <a:rPr lang="fr-BE" sz="2800" dirty="0" err="1" smtClean="0"/>
              <a:t>rather</a:t>
            </a:r>
            <a:r>
              <a:rPr lang="fr-BE" sz="2800" dirty="0" smtClean="0"/>
              <a:t> </a:t>
            </a:r>
            <a:r>
              <a:rPr lang="fr-BE" sz="2800" dirty="0" err="1" smtClean="0"/>
              <a:t>unclear</a:t>
            </a:r>
            <a:r>
              <a:rPr lang="fr-BE" sz="2800" dirty="0" smtClean="0"/>
              <a:t> in </a:t>
            </a:r>
            <a:r>
              <a:rPr lang="fr-BE" sz="2800" dirty="0" err="1" smtClean="0"/>
              <a:t>Belgium</a:t>
            </a:r>
            <a:r>
              <a:rPr lang="fr-BE" sz="2800" dirty="0" smtClean="0"/>
              <a:t>. </a:t>
            </a:r>
            <a:r>
              <a:rPr lang="fr-BE" sz="2800" dirty="0" err="1" smtClean="0"/>
              <a:t>Therefore</a:t>
            </a:r>
            <a:r>
              <a:rPr lang="fr-BE" sz="2800" dirty="0" smtClean="0"/>
              <a:t>, </a:t>
            </a:r>
            <a:r>
              <a:rPr lang="fr-BE" sz="2800" dirty="0" err="1" smtClean="0"/>
              <a:t>investigate</a:t>
            </a:r>
            <a:r>
              <a:rPr lang="fr-BE" sz="2800" dirty="0" smtClean="0"/>
              <a:t> the </a:t>
            </a:r>
            <a:r>
              <a:rPr lang="fr-BE" sz="2800" dirty="0" err="1" smtClean="0"/>
              <a:t>health</a:t>
            </a:r>
            <a:r>
              <a:rPr lang="fr-BE" sz="2800" dirty="0" smtClean="0"/>
              <a:t> </a:t>
            </a:r>
            <a:r>
              <a:rPr lang="fr-BE" sz="2800" dirty="0" err="1" smtClean="0"/>
              <a:t>status</a:t>
            </a:r>
            <a:r>
              <a:rPr lang="fr-BE" sz="2800" dirty="0" smtClean="0"/>
              <a:t> of pet </a:t>
            </a:r>
            <a:r>
              <a:rPr lang="fr-BE" sz="2800" dirty="0" err="1" smtClean="0"/>
              <a:t>birds</a:t>
            </a:r>
            <a:r>
              <a:rPr lang="fr-BE" sz="2800" dirty="0" smtClean="0"/>
              <a:t>, </a:t>
            </a:r>
            <a:r>
              <a:rPr lang="fr-BE" sz="2800" dirty="0" err="1" smtClean="0"/>
              <a:t>facilities</a:t>
            </a:r>
            <a:r>
              <a:rPr lang="fr-BE" sz="2800" dirty="0" smtClean="0"/>
              <a:t>, </a:t>
            </a:r>
            <a:r>
              <a:rPr lang="fr-BE" sz="2800" dirty="0" err="1" smtClean="0"/>
              <a:t>avian</a:t>
            </a:r>
            <a:r>
              <a:rPr lang="fr-BE" sz="2800" dirty="0" smtClean="0"/>
              <a:t> exploitations and in </a:t>
            </a:r>
            <a:r>
              <a:rPr lang="fr-BE" sz="2800" dirty="0" err="1" smtClean="0"/>
              <a:t>human</a:t>
            </a:r>
            <a:r>
              <a:rPr lang="fr-BE" sz="2800" dirty="0" smtClean="0"/>
              <a:t> </a:t>
            </a:r>
            <a:r>
              <a:rPr lang="fr-BE" sz="2800" dirty="0" err="1" smtClean="0"/>
              <a:t>should</a:t>
            </a:r>
            <a:r>
              <a:rPr lang="fr-BE" sz="2800" dirty="0" smtClean="0"/>
              <a:t> </a:t>
            </a:r>
            <a:r>
              <a:rPr lang="fr-BE" sz="2800" dirty="0" err="1" smtClean="0"/>
              <a:t>be</a:t>
            </a:r>
            <a:r>
              <a:rPr lang="fr-BE" sz="2800" dirty="0" smtClean="0"/>
              <a:t> an </a:t>
            </a:r>
            <a:r>
              <a:rPr lang="fr-BE" sz="2800" dirty="0" err="1" smtClean="0"/>
              <a:t>interesting</a:t>
            </a:r>
            <a:r>
              <a:rPr lang="fr-BE" sz="2800" dirty="0" smtClean="0"/>
              <a:t> </a:t>
            </a:r>
            <a:r>
              <a:rPr lang="fr-BE" sz="2800" dirty="0" err="1" smtClean="0"/>
              <a:t>starting</a:t>
            </a:r>
            <a:r>
              <a:rPr lang="fr-BE" sz="2800" dirty="0" smtClean="0"/>
              <a:t> point to </a:t>
            </a:r>
            <a:r>
              <a:rPr lang="fr-BE" sz="2800" dirty="0" err="1" smtClean="0"/>
              <a:t>define</a:t>
            </a:r>
            <a:r>
              <a:rPr lang="fr-BE" sz="2800" dirty="0" smtClean="0"/>
              <a:t> </a:t>
            </a:r>
            <a:r>
              <a:rPr lang="fr-BE" sz="2800" dirty="0" err="1" smtClean="0"/>
              <a:t>risks</a:t>
            </a:r>
            <a:r>
              <a:rPr lang="fr-BE" sz="2800" dirty="0" smtClean="0"/>
              <a:t> </a:t>
            </a:r>
            <a:r>
              <a:rPr lang="fr-BE" sz="2800" dirty="0" err="1" smtClean="0"/>
              <a:t>encountered</a:t>
            </a:r>
            <a:r>
              <a:rPr lang="fr-BE" sz="2800" dirty="0" smtClean="0"/>
              <a:t> (</a:t>
            </a:r>
            <a:r>
              <a:rPr lang="fr-BE" sz="2800" dirty="0" err="1" smtClean="0"/>
              <a:t>from</a:t>
            </a:r>
            <a:r>
              <a:rPr lang="fr-BE" sz="2800" dirty="0" smtClean="0"/>
              <a:t> </a:t>
            </a:r>
            <a:r>
              <a:rPr lang="fr-BE" sz="2800" dirty="0" err="1" smtClean="0"/>
              <a:t>family</a:t>
            </a:r>
            <a:r>
              <a:rPr lang="fr-BE" sz="2800" dirty="0" smtClean="0"/>
              <a:t> to </a:t>
            </a:r>
            <a:r>
              <a:rPr lang="fr-BE" sz="2800" dirty="0" err="1" smtClean="0"/>
              <a:t>breeding</a:t>
            </a:r>
            <a:r>
              <a:rPr lang="fr-BE" sz="2800" dirty="0" smtClean="0"/>
              <a:t> </a:t>
            </a:r>
            <a:r>
              <a:rPr lang="fr-BE" sz="2800" dirty="0" err="1" smtClean="0"/>
              <a:t>scale</a:t>
            </a:r>
            <a:r>
              <a:rPr lang="fr-BE" sz="2800" dirty="0" smtClean="0"/>
              <a:t>), propose </a:t>
            </a:r>
            <a:r>
              <a:rPr lang="fr-BE" sz="2800" dirty="0" err="1" smtClean="0"/>
              <a:t>economic</a:t>
            </a:r>
            <a:r>
              <a:rPr lang="fr-BE" sz="2800" dirty="0" smtClean="0"/>
              <a:t> and </a:t>
            </a:r>
            <a:r>
              <a:rPr lang="fr-BE" sz="2800" dirty="0" err="1" smtClean="0"/>
              <a:t>sanitary</a:t>
            </a:r>
            <a:r>
              <a:rPr lang="fr-BE" sz="2800" dirty="0" smtClean="0"/>
              <a:t> </a:t>
            </a:r>
            <a:r>
              <a:rPr lang="fr-BE" sz="2800" dirty="0" err="1" smtClean="0"/>
              <a:t>prevention</a:t>
            </a:r>
            <a:r>
              <a:rPr lang="fr-BE" sz="2800" dirty="0" smtClean="0"/>
              <a:t> (</a:t>
            </a:r>
            <a:r>
              <a:rPr lang="fr-BE" sz="2800" dirty="0" err="1" smtClean="0"/>
              <a:t>e.g</a:t>
            </a:r>
            <a:r>
              <a:rPr lang="fr-BE" sz="2800" dirty="0" smtClean="0"/>
              <a:t>. </a:t>
            </a:r>
            <a:r>
              <a:rPr lang="fr-BE" sz="2800" dirty="0" err="1" smtClean="0"/>
              <a:t>biosecurity</a:t>
            </a:r>
            <a:r>
              <a:rPr lang="fr-BE" sz="2800" dirty="0" smtClean="0"/>
              <a:t>) </a:t>
            </a:r>
            <a:r>
              <a:rPr lang="fr-BE" sz="2800" dirty="0" err="1" smtClean="0"/>
              <a:t>measures</a:t>
            </a:r>
            <a:r>
              <a:rPr lang="fr-BE" sz="2800" dirty="0" smtClean="0"/>
              <a:t>, in an </a:t>
            </a:r>
            <a:r>
              <a:rPr lang="fr-BE" sz="2800" dirty="0" err="1" smtClean="0"/>
              <a:t>interest</a:t>
            </a:r>
            <a:r>
              <a:rPr lang="fr-BE" sz="2800" dirty="0" smtClean="0"/>
              <a:t> of </a:t>
            </a:r>
            <a:r>
              <a:rPr lang="fr-BE" sz="2800" dirty="0" err="1" smtClean="0"/>
              <a:t>health</a:t>
            </a:r>
            <a:r>
              <a:rPr lang="fr-BE" sz="2800" dirty="0" smtClean="0"/>
              <a:t> </a:t>
            </a:r>
            <a:r>
              <a:rPr lang="fr-BE" sz="2800" dirty="0" err="1" smtClean="0"/>
              <a:t>prevention</a:t>
            </a:r>
            <a:r>
              <a:rPr lang="fr-BE" sz="2800" dirty="0" smtClean="0"/>
              <a:t> and </a:t>
            </a:r>
            <a:r>
              <a:rPr lang="fr-BE" sz="2800" dirty="0" err="1" smtClean="0"/>
              <a:t>economic</a:t>
            </a:r>
            <a:r>
              <a:rPr lang="fr-BE" sz="2800" dirty="0" smtClean="0"/>
              <a:t> </a:t>
            </a:r>
            <a:r>
              <a:rPr lang="fr-BE" sz="2800" dirty="0" err="1" smtClean="0"/>
              <a:t>improvement</a:t>
            </a:r>
            <a:r>
              <a:rPr lang="fr-BE" sz="2800" dirty="0" smtClean="0"/>
              <a:t>.</a:t>
            </a:r>
            <a:endParaRPr lang="fr-FR" sz="2800" dirty="0"/>
          </a:p>
        </p:txBody>
      </p:sp>
      <p:sp>
        <p:nvSpPr>
          <p:cNvPr id="120" name="ZoneTexte 119"/>
          <p:cNvSpPr txBox="1"/>
          <p:nvPr/>
        </p:nvSpPr>
        <p:spPr>
          <a:xfrm>
            <a:off x="432223" y="15102766"/>
            <a:ext cx="6120680" cy="523220"/>
          </a:xfrm>
          <a:prstGeom prst="rect">
            <a:avLst/>
          </a:prstGeom>
          <a:solidFill>
            <a:schemeClr val="accent6">
              <a:lumMod val="60000"/>
              <a:lumOff val="40000"/>
            </a:schemeClr>
          </a:solidFill>
        </p:spPr>
        <p:txBody>
          <a:bodyPr wrap="square" rtlCol="0">
            <a:spAutoFit/>
          </a:bodyPr>
          <a:lstStyle/>
          <a:p>
            <a:r>
              <a:rPr lang="fr-BE" sz="2800" b="1" smtClean="0">
                <a:solidFill>
                  <a:schemeClr val="accent1"/>
                </a:solidFill>
              </a:rPr>
              <a:t>Tuberculosis </a:t>
            </a:r>
            <a:endParaRPr lang="fr-FR" sz="2800" b="1" i="1">
              <a:solidFill>
                <a:schemeClr val="accent1"/>
              </a:solidFill>
            </a:endParaRPr>
          </a:p>
        </p:txBody>
      </p:sp>
      <p:grpSp>
        <p:nvGrpSpPr>
          <p:cNvPr id="136" name="Groupe 135"/>
          <p:cNvGrpSpPr/>
          <p:nvPr/>
        </p:nvGrpSpPr>
        <p:grpSpPr>
          <a:xfrm>
            <a:off x="14330270" y="8929242"/>
            <a:ext cx="7704353" cy="2272318"/>
            <a:chOff x="11593463" y="8929242"/>
            <a:chExt cx="7704353" cy="2272318"/>
          </a:xfrm>
        </p:grpSpPr>
        <p:grpSp>
          <p:nvGrpSpPr>
            <p:cNvPr id="130" name="Groupe 129"/>
            <p:cNvGrpSpPr/>
            <p:nvPr/>
          </p:nvGrpSpPr>
          <p:grpSpPr>
            <a:xfrm>
              <a:off x="12025511" y="8929242"/>
              <a:ext cx="6768752" cy="1903751"/>
              <a:chOff x="12025511" y="9361289"/>
              <a:chExt cx="6768752" cy="1903751"/>
            </a:xfrm>
          </p:grpSpPr>
          <p:pic>
            <p:nvPicPr>
              <p:cNvPr id="126" name="Image 125" descr="bossubelge.jpg"/>
              <p:cNvPicPr>
                <a:picLocks noChangeAspect="1"/>
              </p:cNvPicPr>
              <p:nvPr/>
            </p:nvPicPr>
            <p:blipFill>
              <a:blip r:embed="rId4" cstate="print"/>
              <a:srcRect t="6691" b="9667"/>
              <a:stretch>
                <a:fillRect/>
              </a:stretch>
            </p:blipFill>
            <p:spPr>
              <a:xfrm>
                <a:off x="12025511" y="9361289"/>
                <a:ext cx="1323843" cy="1903751"/>
              </a:xfrm>
              <a:prstGeom prst="rect">
                <a:avLst/>
              </a:prstGeom>
            </p:spPr>
          </p:pic>
          <p:pic>
            <p:nvPicPr>
              <p:cNvPr id="127" name="Image 126" descr="mosaiquerouge.jpg"/>
              <p:cNvPicPr>
                <a:picLocks noChangeAspect="1"/>
              </p:cNvPicPr>
              <p:nvPr/>
            </p:nvPicPr>
            <p:blipFill>
              <a:blip r:embed="rId5" cstate="print"/>
              <a:stretch>
                <a:fillRect/>
              </a:stretch>
            </p:blipFill>
            <p:spPr>
              <a:xfrm>
                <a:off x="13465671" y="9361290"/>
                <a:ext cx="2466975" cy="1872208"/>
              </a:xfrm>
              <a:prstGeom prst="rect">
                <a:avLst/>
              </a:prstGeom>
            </p:spPr>
          </p:pic>
          <p:pic>
            <p:nvPicPr>
              <p:cNvPr id="128" name="Image 127" descr="harzchanteur.jpg"/>
              <p:cNvPicPr>
                <a:picLocks noChangeAspect="1"/>
              </p:cNvPicPr>
              <p:nvPr/>
            </p:nvPicPr>
            <p:blipFill>
              <a:blip r:embed="rId6" cstate="print"/>
              <a:srcRect t="10590"/>
              <a:stretch>
                <a:fillRect/>
              </a:stretch>
            </p:blipFill>
            <p:spPr>
              <a:xfrm>
                <a:off x="16074412" y="9361290"/>
                <a:ext cx="2719851" cy="1872208"/>
              </a:xfrm>
              <a:prstGeom prst="rect">
                <a:avLst/>
              </a:prstGeom>
            </p:spPr>
          </p:pic>
        </p:grpSp>
        <p:sp>
          <p:nvSpPr>
            <p:cNvPr id="131" name="ZoneTexte 130"/>
            <p:cNvSpPr txBox="1"/>
            <p:nvPr/>
          </p:nvSpPr>
          <p:spPr>
            <a:xfrm>
              <a:off x="13033623" y="10441410"/>
              <a:ext cx="216024" cy="400110"/>
            </a:xfrm>
            <a:prstGeom prst="rect">
              <a:avLst/>
            </a:prstGeom>
            <a:noFill/>
          </p:spPr>
          <p:txBody>
            <a:bodyPr wrap="square" rtlCol="0">
              <a:spAutoFit/>
            </a:bodyPr>
            <a:lstStyle/>
            <a:p>
              <a:r>
                <a:rPr lang="fr-BE" sz="2000" smtClean="0"/>
                <a:t>a</a:t>
              </a:r>
              <a:endParaRPr lang="fr-FR" sz="2000"/>
            </a:p>
          </p:txBody>
        </p:sp>
        <p:sp>
          <p:nvSpPr>
            <p:cNvPr id="132" name="ZoneTexte 131"/>
            <p:cNvSpPr txBox="1"/>
            <p:nvPr/>
          </p:nvSpPr>
          <p:spPr>
            <a:xfrm>
              <a:off x="15625911" y="10441410"/>
              <a:ext cx="216024" cy="400110"/>
            </a:xfrm>
            <a:prstGeom prst="rect">
              <a:avLst/>
            </a:prstGeom>
            <a:noFill/>
          </p:spPr>
          <p:txBody>
            <a:bodyPr wrap="square" rtlCol="0">
              <a:spAutoFit/>
            </a:bodyPr>
            <a:lstStyle/>
            <a:p>
              <a:r>
                <a:rPr lang="fr-BE" sz="2000" smtClean="0"/>
                <a:t>b</a:t>
              </a:r>
              <a:endParaRPr lang="fr-FR" sz="2000"/>
            </a:p>
          </p:txBody>
        </p:sp>
        <p:sp>
          <p:nvSpPr>
            <p:cNvPr id="133" name="ZoneTexte 132"/>
            <p:cNvSpPr txBox="1"/>
            <p:nvPr/>
          </p:nvSpPr>
          <p:spPr>
            <a:xfrm>
              <a:off x="18506231" y="10441410"/>
              <a:ext cx="216024" cy="400110"/>
            </a:xfrm>
            <a:prstGeom prst="rect">
              <a:avLst/>
            </a:prstGeom>
            <a:noFill/>
          </p:spPr>
          <p:txBody>
            <a:bodyPr wrap="square" rtlCol="0">
              <a:spAutoFit/>
            </a:bodyPr>
            <a:lstStyle/>
            <a:p>
              <a:r>
                <a:rPr lang="fr-BE" sz="2000" smtClean="0"/>
                <a:t>c</a:t>
              </a:r>
              <a:endParaRPr lang="fr-FR" sz="2000"/>
            </a:p>
          </p:txBody>
        </p:sp>
        <p:sp>
          <p:nvSpPr>
            <p:cNvPr id="135" name="ZoneTexte 134"/>
            <p:cNvSpPr txBox="1"/>
            <p:nvPr/>
          </p:nvSpPr>
          <p:spPr>
            <a:xfrm>
              <a:off x="11593463" y="10801450"/>
              <a:ext cx="7704353" cy="400110"/>
            </a:xfrm>
            <a:prstGeom prst="rect">
              <a:avLst/>
            </a:prstGeom>
            <a:noFill/>
          </p:spPr>
          <p:txBody>
            <a:bodyPr wrap="none" rtlCol="0">
              <a:spAutoFit/>
            </a:bodyPr>
            <a:lstStyle/>
            <a:p>
              <a:r>
                <a:rPr lang="fr-BE" sz="2000" i="1" smtClean="0">
                  <a:solidFill>
                    <a:schemeClr val="tx1">
                      <a:lumMod val="65000"/>
                      <a:lumOff val="35000"/>
                    </a:schemeClr>
                  </a:solidFill>
                </a:rPr>
                <a:t>Figure 1: canaries (Serinus canaria) bred for international contests</a:t>
              </a:r>
              <a:endParaRPr lang="fr-FR" sz="2000" i="1">
                <a:solidFill>
                  <a:schemeClr val="tx1">
                    <a:lumMod val="65000"/>
                    <a:lumOff val="35000"/>
                  </a:schemeClr>
                </a:solidFill>
              </a:endParaRPr>
            </a:p>
          </p:txBody>
        </p:sp>
      </p:grpSp>
      <p:sp>
        <p:nvSpPr>
          <p:cNvPr id="139" name="ZoneTexte 138"/>
          <p:cNvSpPr txBox="1"/>
          <p:nvPr/>
        </p:nvSpPr>
        <p:spPr>
          <a:xfrm>
            <a:off x="432223" y="17282170"/>
            <a:ext cx="6120680" cy="523220"/>
          </a:xfrm>
          <a:prstGeom prst="rect">
            <a:avLst/>
          </a:prstGeom>
          <a:solidFill>
            <a:schemeClr val="accent6">
              <a:lumMod val="60000"/>
              <a:lumOff val="40000"/>
            </a:schemeClr>
          </a:solidFill>
        </p:spPr>
        <p:txBody>
          <a:bodyPr wrap="square" rtlCol="0">
            <a:spAutoFit/>
          </a:bodyPr>
          <a:lstStyle/>
          <a:p>
            <a:r>
              <a:rPr lang="fr-BE" sz="2800" b="1" smtClean="0">
                <a:solidFill>
                  <a:schemeClr val="accent1"/>
                </a:solidFill>
              </a:rPr>
              <a:t>Avian influenza </a:t>
            </a:r>
            <a:endParaRPr lang="fr-FR" sz="2800" b="1" i="1">
              <a:solidFill>
                <a:schemeClr val="accent1"/>
              </a:solidFill>
            </a:endParaRPr>
          </a:p>
        </p:txBody>
      </p:sp>
      <p:sp>
        <p:nvSpPr>
          <p:cNvPr id="140" name="ZoneTexte 139"/>
          <p:cNvSpPr txBox="1"/>
          <p:nvPr/>
        </p:nvSpPr>
        <p:spPr>
          <a:xfrm>
            <a:off x="19010287" y="19407856"/>
            <a:ext cx="5832822" cy="523220"/>
          </a:xfrm>
          <a:prstGeom prst="rect">
            <a:avLst/>
          </a:prstGeom>
          <a:solidFill>
            <a:schemeClr val="accent6">
              <a:lumMod val="60000"/>
              <a:lumOff val="40000"/>
            </a:schemeClr>
          </a:solidFill>
        </p:spPr>
        <p:txBody>
          <a:bodyPr wrap="square" rtlCol="0">
            <a:spAutoFit/>
          </a:bodyPr>
          <a:lstStyle/>
          <a:p>
            <a:r>
              <a:rPr lang="fr-BE" sz="2800" b="1" smtClean="0">
                <a:solidFill>
                  <a:schemeClr val="accent1"/>
                </a:solidFill>
              </a:rPr>
              <a:t>West Nile Fever</a:t>
            </a:r>
            <a:endParaRPr lang="fr-FR" sz="2800" b="1" i="1">
              <a:solidFill>
                <a:schemeClr val="accent1"/>
              </a:solidFill>
            </a:endParaRPr>
          </a:p>
        </p:txBody>
      </p:sp>
      <p:sp>
        <p:nvSpPr>
          <p:cNvPr id="141" name="ZoneTexte 140"/>
          <p:cNvSpPr txBox="1"/>
          <p:nvPr/>
        </p:nvSpPr>
        <p:spPr>
          <a:xfrm>
            <a:off x="504231" y="21871518"/>
            <a:ext cx="6192862" cy="523220"/>
          </a:xfrm>
          <a:prstGeom prst="rect">
            <a:avLst/>
          </a:prstGeom>
          <a:solidFill>
            <a:schemeClr val="accent6">
              <a:lumMod val="60000"/>
              <a:lumOff val="40000"/>
            </a:schemeClr>
          </a:solidFill>
        </p:spPr>
        <p:txBody>
          <a:bodyPr wrap="square" rtlCol="0">
            <a:spAutoFit/>
          </a:bodyPr>
          <a:lstStyle/>
          <a:p>
            <a:r>
              <a:rPr lang="fr-BE" sz="2800" b="1" smtClean="0">
                <a:solidFill>
                  <a:schemeClr val="accent1"/>
                </a:solidFill>
              </a:rPr>
              <a:t>Fungi </a:t>
            </a:r>
            <a:endParaRPr lang="fr-FR" sz="2800" b="1" i="1">
              <a:solidFill>
                <a:schemeClr val="accent1"/>
              </a:solidFill>
            </a:endParaRPr>
          </a:p>
        </p:txBody>
      </p:sp>
      <p:sp>
        <p:nvSpPr>
          <p:cNvPr id="142" name="ZoneTexte 141"/>
          <p:cNvSpPr txBox="1"/>
          <p:nvPr/>
        </p:nvSpPr>
        <p:spPr>
          <a:xfrm>
            <a:off x="19154303" y="22970802"/>
            <a:ext cx="5688806" cy="523220"/>
          </a:xfrm>
          <a:prstGeom prst="rect">
            <a:avLst/>
          </a:prstGeom>
          <a:solidFill>
            <a:schemeClr val="accent6">
              <a:lumMod val="60000"/>
              <a:lumOff val="40000"/>
            </a:schemeClr>
          </a:solidFill>
        </p:spPr>
        <p:txBody>
          <a:bodyPr wrap="square" rtlCol="0">
            <a:spAutoFit/>
          </a:bodyPr>
          <a:lstStyle/>
          <a:p>
            <a:r>
              <a:rPr lang="fr-BE" sz="2800" b="1" smtClean="0">
                <a:solidFill>
                  <a:schemeClr val="accent1"/>
                </a:solidFill>
              </a:rPr>
              <a:t>Toxoplasmosis</a:t>
            </a:r>
            <a:endParaRPr lang="fr-FR" sz="2800" b="1" i="1">
              <a:solidFill>
                <a:schemeClr val="accent1"/>
              </a:solidFill>
            </a:endParaRPr>
          </a:p>
        </p:txBody>
      </p:sp>
      <p:sp>
        <p:nvSpPr>
          <p:cNvPr id="143" name="ZoneTexte 142"/>
          <p:cNvSpPr txBox="1"/>
          <p:nvPr/>
        </p:nvSpPr>
        <p:spPr>
          <a:xfrm>
            <a:off x="504231" y="24751838"/>
            <a:ext cx="6192862" cy="523220"/>
          </a:xfrm>
          <a:prstGeom prst="rect">
            <a:avLst/>
          </a:prstGeom>
          <a:solidFill>
            <a:schemeClr val="accent6">
              <a:lumMod val="60000"/>
              <a:lumOff val="40000"/>
            </a:schemeClr>
          </a:solidFill>
        </p:spPr>
        <p:txBody>
          <a:bodyPr wrap="square" rtlCol="0">
            <a:spAutoFit/>
          </a:bodyPr>
          <a:lstStyle/>
          <a:p>
            <a:r>
              <a:rPr lang="fr-BE" sz="2800" b="1" smtClean="0">
                <a:solidFill>
                  <a:schemeClr val="accent1"/>
                </a:solidFill>
              </a:rPr>
              <a:t>Ectoparasites </a:t>
            </a:r>
            <a:endParaRPr lang="fr-FR" sz="2800" b="1" i="1">
              <a:solidFill>
                <a:schemeClr val="accent1"/>
              </a:solidFill>
            </a:endParaRPr>
          </a:p>
        </p:txBody>
      </p:sp>
      <p:grpSp>
        <p:nvGrpSpPr>
          <p:cNvPr id="150" name="Groupe 149"/>
          <p:cNvGrpSpPr/>
          <p:nvPr/>
        </p:nvGrpSpPr>
        <p:grpSpPr>
          <a:xfrm>
            <a:off x="14617799" y="20738549"/>
            <a:ext cx="9361040" cy="1549265"/>
            <a:chOff x="16490007" y="24266946"/>
            <a:chExt cx="8352928" cy="1013582"/>
          </a:xfrm>
        </p:grpSpPr>
        <p:pic>
          <p:nvPicPr>
            <p:cNvPr id="146" name="Image 145" descr="dermanyssus.jpg"/>
            <p:cNvPicPr>
              <a:picLocks noChangeAspect="1"/>
            </p:cNvPicPr>
            <p:nvPr/>
          </p:nvPicPr>
          <p:blipFill>
            <a:blip r:embed="rId7" cstate="print"/>
            <a:stretch>
              <a:fillRect/>
            </a:stretch>
          </p:blipFill>
          <p:spPr>
            <a:xfrm>
              <a:off x="17714143" y="24266946"/>
              <a:ext cx="1143000" cy="762000"/>
            </a:xfrm>
            <a:prstGeom prst="rect">
              <a:avLst/>
            </a:prstGeom>
          </p:spPr>
        </p:pic>
        <p:sp>
          <p:nvSpPr>
            <p:cNvPr id="147" name="ZoneTexte 146"/>
            <p:cNvSpPr txBox="1"/>
            <p:nvPr/>
          </p:nvSpPr>
          <p:spPr>
            <a:xfrm>
              <a:off x="16490007" y="25059034"/>
              <a:ext cx="8352928" cy="221494"/>
            </a:xfrm>
            <a:prstGeom prst="rect">
              <a:avLst/>
            </a:prstGeom>
            <a:noFill/>
          </p:spPr>
          <p:txBody>
            <a:bodyPr wrap="square" rtlCol="0">
              <a:spAutoFit/>
            </a:bodyPr>
            <a:lstStyle/>
            <a:p>
              <a:r>
                <a:rPr lang="fr-BE" sz="1600" i="1" smtClean="0">
                  <a:solidFill>
                    <a:schemeClr val="tx1">
                      <a:lumMod val="75000"/>
                      <a:lumOff val="25000"/>
                    </a:schemeClr>
                  </a:solidFill>
                </a:rPr>
                <a:t>Fig 3 Dermanyssus gallinae. Left: size; center: colony; right: anemic newborn </a:t>
              </a:r>
              <a:endParaRPr lang="fr-FR" sz="1600" i="1">
                <a:solidFill>
                  <a:schemeClr val="tx1">
                    <a:lumMod val="75000"/>
                    <a:lumOff val="25000"/>
                  </a:schemeClr>
                </a:solidFill>
              </a:endParaRPr>
            </a:p>
          </p:txBody>
        </p:sp>
        <p:pic>
          <p:nvPicPr>
            <p:cNvPr id="148" name="Image 147" descr="dermanyssus cage.jpg"/>
            <p:cNvPicPr>
              <a:picLocks noChangeAspect="1"/>
            </p:cNvPicPr>
            <p:nvPr/>
          </p:nvPicPr>
          <p:blipFill>
            <a:blip r:embed="rId8" cstate="print"/>
            <a:stretch>
              <a:fillRect/>
            </a:stretch>
          </p:blipFill>
          <p:spPr>
            <a:xfrm>
              <a:off x="18938278" y="24266946"/>
              <a:ext cx="1200133" cy="720080"/>
            </a:xfrm>
            <a:prstGeom prst="rect">
              <a:avLst/>
            </a:prstGeom>
          </p:spPr>
        </p:pic>
        <p:pic>
          <p:nvPicPr>
            <p:cNvPr id="149" name="Image 148" descr="jeune15052.jpg"/>
            <p:cNvPicPr>
              <a:picLocks noChangeAspect="1"/>
            </p:cNvPicPr>
            <p:nvPr/>
          </p:nvPicPr>
          <p:blipFill>
            <a:blip r:embed="rId9" cstate="print"/>
            <a:stretch>
              <a:fillRect/>
            </a:stretch>
          </p:blipFill>
          <p:spPr>
            <a:xfrm>
              <a:off x="20234423" y="24266946"/>
              <a:ext cx="952500" cy="714375"/>
            </a:xfrm>
            <a:prstGeom prst="rect">
              <a:avLst/>
            </a:prstGeom>
          </p:spPr>
        </p:pic>
      </p:grpSp>
      <p:grpSp>
        <p:nvGrpSpPr>
          <p:cNvPr id="171" name="Groupe 170"/>
          <p:cNvGrpSpPr/>
          <p:nvPr/>
        </p:nvGrpSpPr>
        <p:grpSpPr>
          <a:xfrm>
            <a:off x="9793263" y="14727946"/>
            <a:ext cx="6853158" cy="1330088"/>
            <a:chOff x="18290207" y="14665230"/>
            <a:chExt cx="6853158" cy="1330088"/>
          </a:xfrm>
        </p:grpSpPr>
        <p:sp>
          <p:nvSpPr>
            <p:cNvPr id="163" name="ZoneTexte 162"/>
            <p:cNvSpPr txBox="1"/>
            <p:nvPr/>
          </p:nvSpPr>
          <p:spPr>
            <a:xfrm>
              <a:off x="18290207" y="15625986"/>
              <a:ext cx="6853158" cy="369332"/>
            </a:xfrm>
            <a:prstGeom prst="rect">
              <a:avLst/>
            </a:prstGeom>
            <a:noFill/>
          </p:spPr>
          <p:txBody>
            <a:bodyPr wrap="none" rtlCol="0">
              <a:spAutoFit/>
            </a:bodyPr>
            <a:lstStyle/>
            <a:p>
              <a:r>
                <a:rPr lang="fr-BE" sz="1800" i="1" smtClean="0">
                  <a:solidFill>
                    <a:schemeClr val="tx1">
                      <a:lumMod val="75000"/>
                      <a:lumOff val="25000"/>
                    </a:schemeClr>
                  </a:solidFill>
                </a:rPr>
                <a:t>Fig 2: left:chlamidiosis; center: salmonellosis: right: tuberculosis </a:t>
              </a:r>
              <a:endParaRPr lang="fr-FR" sz="1800" i="1">
                <a:solidFill>
                  <a:schemeClr val="tx1">
                    <a:lumMod val="75000"/>
                    <a:lumOff val="25000"/>
                  </a:schemeClr>
                </a:solidFill>
              </a:endParaRPr>
            </a:p>
          </p:txBody>
        </p:sp>
        <p:grpSp>
          <p:nvGrpSpPr>
            <p:cNvPr id="169" name="Groupe 168"/>
            <p:cNvGrpSpPr/>
            <p:nvPr/>
          </p:nvGrpSpPr>
          <p:grpSpPr>
            <a:xfrm>
              <a:off x="19442335" y="14665230"/>
              <a:ext cx="4953496" cy="1032764"/>
              <a:chOff x="19442335" y="14401850"/>
              <a:chExt cx="4953496" cy="1032764"/>
            </a:xfrm>
          </p:grpSpPr>
          <p:pic>
            <p:nvPicPr>
              <p:cNvPr id="156" name="Picture 11"/>
              <p:cNvPicPr>
                <a:picLocks noChangeAspect="1" noChangeArrowheads="1"/>
              </p:cNvPicPr>
              <p:nvPr/>
            </p:nvPicPr>
            <p:blipFill>
              <a:blip r:embed="rId10" cstate="print"/>
              <a:srcRect/>
              <a:stretch>
                <a:fillRect/>
              </a:stretch>
            </p:blipFill>
            <p:spPr bwMode="auto">
              <a:xfrm rot="5400000">
                <a:off x="23166897" y="14205680"/>
                <a:ext cx="1032764" cy="1425104"/>
              </a:xfrm>
              <a:prstGeom prst="rect">
                <a:avLst/>
              </a:prstGeom>
              <a:noFill/>
              <a:ln w="9525">
                <a:noFill/>
                <a:miter lim="800000"/>
                <a:headEnd/>
                <a:tailEnd/>
              </a:ln>
            </p:spPr>
          </p:pic>
          <p:pic>
            <p:nvPicPr>
              <p:cNvPr id="165" name="Image 164" descr="chlam-splénoM"/>
              <p:cNvPicPr>
                <a:picLocks noChangeAspect="1"/>
              </p:cNvPicPr>
              <p:nvPr/>
            </p:nvPicPr>
            <p:blipFill>
              <a:blip r:embed="rId11" cstate="print"/>
              <a:srcRect l="5953" t="11454" r="4757" b="16001"/>
              <a:stretch>
                <a:fillRect/>
              </a:stretch>
            </p:blipFill>
            <p:spPr>
              <a:xfrm>
                <a:off x="19442335" y="14401850"/>
                <a:ext cx="1591756" cy="1008112"/>
              </a:xfrm>
              <a:prstGeom prst="rect">
                <a:avLst/>
              </a:prstGeom>
            </p:spPr>
          </p:pic>
          <p:pic>
            <p:nvPicPr>
              <p:cNvPr id="167" name="Image 166" descr="salmonellosis_grosbeak.jpg"/>
              <p:cNvPicPr>
                <a:picLocks noChangeAspect="1"/>
              </p:cNvPicPr>
              <p:nvPr/>
            </p:nvPicPr>
            <p:blipFill>
              <a:blip r:embed="rId12" cstate="print"/>
              <a:srcRect t="14528" r="19418" b="18075"/>
              <a:stretch>
                <a:fillRect/>
              </a:stretch>
            </p:blipFill>
            <p:spPr>
              <a:xfrm>
                <a:off x="21170527" y="14416379"/>
                <a:ext cx="1656184" cy="995199"/>
              </a:xfrm>
              <a:prstGeom prst="rect">
                <a:avLst/>
              </a:prstGeom>
            </p:spPr>
          </p:pic>
        </p:grpSp>
      </p:grpSp>
      <p:sp>
        <p:nvSpPr>
          <p:cNvPr id="174" name="ZoneTexte 173"/>
          <p:cNvSpPr txBox="1"/>
          <p:nvPr/>
        </p:nvSpPr>
        <p:spPr>
          <a:xfrm>
            <a:off x="432223" y="11289819"/>
            <a:ext cx="24410712" cy="6001643"/>
          </a:xfrm>
          <a:prstGeom prst="rect">
            <a:avLst/>
          </a:prstGeom>
          <a:noFill/>
        </p:spPr>
        <p:txBody>
          <a:bodyPr wrap="square" rtlCol="0">
            <a:spAutoFit/>
          </a:bodyPr>
          <a:lstStyle/>
          <a:p>
            <a:r>
              <a:rPr lang="fr-BE" sz="2400" dirty="0" smtClean="0"/>
              <a:t>One of the </a:t>
            </a:r>
            <a:r>
              <a:rPr lang="fr-BE" sz="2400" dirty="0" err="1" smtClean="0"/>
              <a:t>most</a:t>
            </a:r>
            <a:r>
              <a:rPr lang="fr-BE" sz="2400" dirty="0" smtClean="0"/>
              <a:t> </a:t>
            </a:r>
            <a:r>
              <a:rPr lang="fr-BE" sz="2400" dirty="0" err="1" smtClean="0"/>
              <a:t>threatening</a:t>
            </a:r>
            <a:r>
              <a:rPr lang="fr-BE" sz="2400" dirty="0" smtClean="0"/>
              <a:t> </a:t>
            </a:r>
            <a:r>
              <a:rPr lang="fr-BE" sz="2400" dirty="0" err="1" smtClean="0"/>
              <a:t>zoonotic</a:t>
            </a:r>
            <a:r>
              <a:rPr lang="fr-BE" sz="2400" dirty="0" smtClean="0"/>
              <a:t> </a:t>
            </a:r>
            <a:r>
              <a:rPr lang="fr-BE" sz="2400" dirty="0" err="1" smtClean="0"/>
              <a:t>diseases</a:t>
            </a:r>
            <a:r>
              <a:rPr lang="fr-BE" sz="2400" dirty="0" smtClean="0"/>
              <a:t> </a:t>
            </a:r>
            <a:r>
              <a:rPr lang="fr-BE" sz="2400" dirty="0" err="1" smtClean="0"/>
              <a:t>transmitted</a:t>
            </a:r>
            <a:r>
              <a:rPr lang="fr-BE" sz="2400" dirty="0" smtClean="0"/>
              <a:t> by </a:t>
            </a:r>
            <a:r>
              <a:rPr lang="fr-BE" sz="2400" dirty="0" err="1" smtClean="0"/>
              <a:t>birds</a:t>
            </a:r>
            <a:r>
              <a:rPr lang="fr-BE" sz="2400" dirty="0" smtClean="0"/>
              <a:t> to </a:t>
            </a:r>
            <a:r>
              <a:rPr lang="fr-BE" sz="2400" dirty="0" err="1" smtClean="0"/>
              <a:t>humans</a:t>
            </a:r>
            <a:r>
              <a:rPr lang="fr-BE" sz="2400" dirty="0" smtClean="0"/>
              <a:t> </a:t>
            </a:r>
            <a:r>
              <a:rPr lang="fr-BE" sz="2400" dirty="0" err="1" smtClean="0"/>
              <a:t>is</a:t>
            </a:r>
            <a:r>
              <a:rPr lang="fr-BE" sz="2400" dirty="0" smtClean="0"/>
              <a:t> </a:t>
            </a:r>
            <a:r>
              <a:rPr lang="fr-BE" sz="2400" dirty="0" err="1" smtClean="0"/>
              <a:t>chlamidiosis</a:t>
            </a:r>
            <a:r>
              <a:rPr lang="fr-BE" sz="2400" dirty="0" smtClean="0"/>
              <a:t> (</a:t>
            </a:r>
            <a:r>
              <a:rPr lang="fr-BE" sz="2400" dirty="0" err="1" smtClean="0"/>
              <a:t>also</a:t>
            </a:r>
            <a:r>
              <a:rPr lang="fr-BE" sz="2400" dirty="0" smtClean="0"/>
              <a:t> </a:t>
            </a:r>
            <a:r>
              <a:rPr lang="fr-BE" sz="2400" dirty="0" err="1" smtClean="0"/>
              <a:t>known</a:t>
            </a:r>
            <a:r>
              <a:rPr lang="fr-BE" sz="2400" dirty="0" smtClean="0"/>
              <a:t> as </a:t>
            </a:r>
            <a:r>
              <a:rPr lang="fr-BE" sz="2400" dirty="0" err="1" smtClean="0"/>
              <a:t>ornithosis</a:t>
            </a:r>
            <a:r>
              <a:rPr lang="fr-BE" sz="2400" dirty="0" smtClean="0"/>
              <a:t> or </a:t>
            </a:r>
            <a:r>
              <a:rPr lang="fr-BE" sz="2400" dirty="0" err="1" smtClean="0"/>
              <a:t>psittacosis</a:t>
            </a:r>
            <a:r>
              <a:rPr lang="fr-BE" sz="2400" dirty="0" smtClean="0"/>
              <a:t>), </a:t>
            </a:r>
            <a:r>
              <a:rPr lang="fr-BE" sz="2400" dirty="0" err="1" smtClean="0"/>
              <a:t>caused</a:t>
            </a:r>
            <a:r>
              <a:rPr lang="fr-BE" sz="2400" dirty="0" smtClean="0"/>
              <a:t> by the </a:t>
            </a:r>
            <a:r>
              <a:rPr lang="fr-BE" sz="2400" dirty="0" err="1" smtClean="0"/>
              <a:t>intracellular</a:t>
            </a:r>
            <a:r>
              <a:rPr lang="fr-BE" sz="2400" dirty="0" smtClean="0"/>
              <a:t> </a:t>
            </a:r>
            <a:r>
              <a:rPr lang="fr-BE" sz="2400" dirty="0" err="1" smtClean="0"/>
              <a:t>bacterium</a:t>
            </a:r>
            <a:r>
              <a:rPr lang="fr-BE" sz="2400" dirty="0" smtClean="0"/>
              <a:t> </a:t>
            </a:r>
            <a:r>
              <a:rPr lang="fr-BE" sz="2400" i="1" dirty="0" err="1" smtClean="0"/>
              <a:t>Chlamydophila</a:t>
            </a:r>
            <a:r>
              <a:rPr lang="fr-BE" sz="2400" i="1" dirty="0" smtClean="0"/>
              <a:t> </a:t>
            </a:r>
            <a:r>
              <a:rPr lang="fr-BE" sz="2400" i="1" dirty="0" err="1" smtClean="0"/>
              <a:t>psittaci</a:t>
            </a:r>
            <a:r>
              <a:rPr lang="fr-BE" sz="2400" dirty="0" smtClean="0"/>
              <a:t>. </a:t>
            </a:r>
            <a:r>
              <a:rPr lang="fr-BE" sz="2400" dirty="0" err="1" smtClean="0"/>
              <a:t>Human</a:t>
            </a:r>
            <a:r>
              <a:rPr lang="fr-BE" sz="2400" dirty="0" smtClean="0"/>
              <a:t> </a:t>
            </a:r>
            <a:r>
              <a:rPr lang="fr-BE" sz="2400" dirty="0" err="1" smtClean="0"/>
              <a:t>symptoms</a:t>
            </a:r>
            <a:r>
              <a:rPr lang="fr-BE" sz="2400" dirty="0" smtClean="0"/>
              <a:t> come </a:t>
            </a:r>
            <a:r>
              <a:rPr lang="fr-BE" sz="2400" dirty="0" err="1" smtClean="0"/>
              <a:t>from</a:t>
            </a:r>
            <a:r>
              <a:rPr lang="fr-BE" sz="2400" dirty="0" smtClean="0"/>
              <a:t> </a:t>
            </a:r>
            <a:r>
              <a:rPr lang="fr-BE" sz="2400" dirty="0" err="1" smtClean="0"/>
              <a:t>mild</a:t>
            </a:r>
            <a:r>
              <a:rPr lang="fr-BE" sz="2400" dirty="0" smtClean="0"/>
              <a:t> </a:t>
            </a:r>
            <a:r>
              <a:rPr lang="fr-BE" sz="2400" dirty="0" err="1" smtClean="0"/>
              <a:t>respiratory</a:t>
            </a:r>
            <a:r>
              <a:rPr lang="fr-BE" sz="2400" dirty="0" smtClean="0"/>
              <a:t> </a:t>
            </a:r>
            <a:r>
              <a:rPr lang="fr-BE" sz="2400" dirty="0" err="1" smtClean="0"/>
              <a:t>signs</a:t>
            </a:r>
            <a:r>
              <a:rPr lang="fr-BE" sz="2400" dirty="0" smtClean="0"/>
              <a:t> to </a:t>
            </a:r>
            <a:r>
              <a:rPr lang="fr-BE" sz="2400" dirty="0" err="1" smtClean="0"/>
              <a:t>severe</a:t>
            </a:r>
            <a:r>
              <a:rPr lang="fr-BE" sz="2400" dirty="0" smtClean="0"/>
              <a:t> </a:t>
            </a:r>
            <a:r>
              <a:rPr lang="fr-BE" sz="2400" dirty="0" err="1" smtClean="0"/>
              <a:t>pneumonia</a:t>
            </a:r>
            <a:r>
              <a:rPr lang="fr-BE" sz="2400" dirty="0" smtClean="0"/>
              <a:t>, </a:t>
            </a:r>
            <a:r>
              <a:rPr lang="fr-BE" sz="2400" dirty="0" err="1" smtClean="0"/>
              <a:t>with</a:t>
            </a:r>
            <a:r>
              <a:rPr lang="fr-BE" sz="2400" dirty="0" smtClean="0"/>
              <a:t> </a:t>
            </a:r>
            <a:r>
              <a:rPr lang="fr-BE" sz="2400" dirty="0" err="1" smtClean="0"/>
              <a:t>localization</a:t>
            </a:r>
            <a:r>
              <a:rPr lang="fr-BE" sz="2400" dirty="0" smtClean="0"/>
              <a:t> in </a:t>
            </a:r>
            <a:r>
              <a:rPr lang="fr-BE" sz="2400" dirty="0" err="1" smtClean="0"/>
              <a:t>several</a:t>
            </a:r>
            <a:r>
              <a:rPr lang="fr-BE" sz="2400" dirty="0" smtClean="0"/>
              <a:t> </a:t>
            </a:r>
            <a:r>
              <a:rPr lang="fr-BE" sz="2400" dirty="0" err="1" smtClean="0"/>
              <a:t>organs</a:t>
            </a:r>
            <a:r>
              <a:rPr lang="fr-BE" sz="2400" dirty="0" smtClean="0"/>
              <a:t> </a:t>
            </a:r>
            <a:r>
              <a:rPr lang="fr-BE" sz="2400" dirty="0" err="1" smtClean="0"/>
              <a:t>leading</a:t>
            </a:r>
            <a:r>
              <a:rPr lang="fr-BE" sz="2400" dirty="0" smtClean="0"/>
              <a:t> to </a:t>
            </a:r>
            <a:r>
              <a:rPr lang="fr-BE" sz="2400" dirty="0" err="1" smtClean="0"/>
              <a:t>diarrhoea</a:t>
            </a:r>
            <a:r>
              <a:rPr lang="fr-BE" sz="2400" dirty="0" smtClean="0"/>
              <a:t>, </a:t>
            </a:r>
            <a:r>
              <a:rPr lang="fr-BE" sz="2400" dirty="0" err="1" smtClean="0"/>
              <a:t>cunjunctivitis</a:t>
            </a:r>
            <a:r>
              <a:rPr lang="fr-BE" sz="2400" dirty="0" smtClean="0"/>
              <a:t>, </a:t>
            </a:r>
            <a:r>
              <a:rPr lang="fr-BE" sz="2400" dirty="0" err="1" smtClean="0"/>
              <a:t>arthritis</a:t>
            </a:r>
            <a:r>
              <a:rPr lang="fr-BE" sz="2400" dirty="0" smtClean="0"/>
              <a:t> and </a:t>
            </a:r>
            <a:r>
              <a:rPr lang="fr-BE" sz="2400" dirty="0" err="1" smtClean="0"/>
              <a:t>genital</a:t>
            </a:r>
            <a:r>
              <a:rPr lang="fr-BE" sz="2400" dirty="0" smtClean="0"/>
              <a:t> </a:t>
            </a:r>
            <a:r>
              <a:rPr lang="fr-BE" sz="2400" dirty="0" err="1" smtClean="0"/>
              <a:t>organs</a:t>
            </a:r>
            <a:r>
              <a:rPr lang="fr-BE" sz="2400" dirty="0" smtClean="0"/>
              <a:t> infection. The first people susceptible to </a:t>
            </a:r>
            <a:r>
              <a:rPr lang="fr-BE" sz="2400" dirty="0" err="1" smtClean="0"/>
              <a:t>be</a:t>
            </a:r>
            <a:r>
              <a:rPr lang="fr-BE" sz="2400" dirty="0" smtClean="0"/>
              <a:t> </a:t>
            </a:r>
            <a:r>
              <a:rPr lang="fr-BE" sz="2400" dirty="0" err="1" smtClean="0"/>
              <a:t>infected</a:t>
            </a:r>
            <a:r>
              <a:rPr lang="fr-BE" sz="2400" dirty="0" smtClean="0"/>
              <a:t> </a:t>
            </a:r>
            <a:r>
              <a:rPr lang="fr-BE" sz="2400" dirty="0" err="1" smtClean="0"/>
              <a:t>appears</a:t>
            </a:r>
            <a:r>
              <a:rPr lang="fr-BE" sz="2400" dirty="0" smtClean="0"/>
              <a:t> to </a:t>
            </a:r>
            <a:r>
              <a:rPr lang="fr-BE" sz="2400" dirty="0" err="1" smtClean="0"/>
              <a:t>be</a:t>
            </a:r>
            <a:r>
              <a:rPr lang="fr-BE" sz="2400" dirty="0" smtClean="0"/>
              <a:t>, as </a:t>
            </a:r>
            <a:r>
              <a:rPr lang="fr-BE" sz="2400" dirty="0" err="1" smtClean="0"/>
              <a:t>expected</a:t>
            </a:r>
            <a:r>
              <a:rPr lang="fr-BE" sz="2400" dirty="0" smtClean="0"/>
              <a:t>, </a:t>
            </a:r>
            <a:r>
              <a:rPr lang="fr-BE" sz="2400" dirty="0" err="1" smtClean="0"/>
              <a:t>veterinarians</a:t>
            </a:r>
            <a:r>
              <a:rPr lang="fr-BE" sz="2400" dirty="0" smtClean="0"/>
              <a:t> and </a:t>
            </a:r>
            <a:r>
              <a:rPr lang="fr-BE" sz="2400" dirty="0" err="1" smtClean="0"/>
              <a:t>birds</a:t>
            </a:r>
            <a:r>
              <a:rPr lang="fr-BE" sz="2400" dirty="0" smtClean="0"/>
              <a:t> breeders; </a:t>
            </a:r>
            <a:r>
              <a:rPr lang="fr-BE" sz="2400" dirty="0" err="1" smtClean="0"/>
              <a:t>this</a:t>
            </a:r>
            <a:r>
              <a:rPr lang="fr-BE" sz="2400" dirty="0" smtClean="0"/>
              <a:t> has been </a:t>
            </a:r>
            <a:r>
              <a:rPr lang="fr-BE" sz="2400" dirty="0" err="1" smtClean="0"/>
              <a:t>e.a</a:t>
            </a:r>
            <a:r>
              <a:rPr lang="fr-BE" sz="2400" dirty="0" smtClean="0"/>
              <a:t>. </a:t>
            </a:r>
            <a:r>
              <a:rPr lang="fr-BE" sz="2400" dirty="0" err="1" smtClean="0"/>
              <a:t>enlightened</a:t>
            </a:r>
            <a:r>
              <a:rPr lang="fr-BE" sz="2400" dirty="0" smtClean="0"/>
              <a:t> by a </a:t>
            </a:r>
            <a:r>
              <a:rPr lang="fr-BE" sz="2400" dirty="0" err="1" smtClean="0"/>
              <a:t>belgian</a:t>
            </a:r>
            <a:r>
              <a:rPr lang="fr-BE" sz="2400" dirty="0" smtClean="0"/>
              <a:t> </a:t>
            </a:r>
            <a:r>
              <a:rPr lang="fr-BE" sz="2400" dirty="0" err="1" smtClean="0"/>
              <a:t>epidemiological</a:t>
            </a:r>
            <a:r>
              <a:rPr lang="fr-BE" sz="2400" dirty="0" smtClean="0"/>
              <a:t> </a:t>
            </a:r>
            <a:r>
              <a:rPr lang="fr-BE" sz="2400" dirty="0" err="1" smtClean="0"/>
              <a:t>study</a:t>
            </a:r>
            <a:r>
              <a:rPr lang="fr-BE" sz="2400" dirty="0" smtClean="0"/>
              <a:t> </a:t>
            </a:r>
            <a:r>
              <a:rPr lang="fr-BE" sz="2400" dirty="0" err="1" smtClean="0"/>
              <a:t>which</a:t>
            </a:r>
            <a:r>
              <a:rPr lang="fr-BE" sz="2400" dirty="0" smtClean="0"/>
              <a:t> </a:t>
            </a:r>
            <a:r>
              <a:rPr lang="fr-BE" sz="2400" dirty="0" err="1" smtClean="0"/>
              <a:t>pointed</a:t>
            </a:r>
            <a:r>
              <a:rPr lang="fr-BE" sz="2400" dirty="0" smtClean="0"/>
              <a:t> out a </a:t>
            </a:r>
            <a:r>
              <a:rPr lang="fr-BE" sz="2400" dirty="0" err="1" smtClean="0"/>
              <a:t>percentage</a:t>
            </a:r>
            <a:r>
              <a:rPr lang="fr-BE" sz="2400" dirty="0" smtClean="0"/>
              <a:t> of 14,9% of </a:t>
            </a:r>
            <a:r>
              <a:rPr lang="fr-BE" sz="2400" dirty="0" err="1" smtClean="0"/>
              <a:t>human</a:t>
            </a:r>
            <a:r>
              <a:rPr lang="fr-BE" sz="2400" dirty="0" smtClean="0"/>
              <a:t> infection in </a:t>
            </a:r>
            <a:r>
              <a:rPr lang="fr-BE" sz="2400" dirty="0" err="1" smtClean="0"/>
              <a:t>owners</a:t>
            </a:r>
            <a:r>
              <a:rPr lang="fr-BE" sz="2400" dirty="0" smtClean="0"/>
              <a:t> and </a:t>
            </a:r>
            <a:r>
              <a:rPr lang="fr-BE" sz="2400" dirty="0" err="1" smtClean="0"/>
              <a:t>vets</a:t>
            </a:r>
            <a:r>
              <a:rPr lang="fr-BE" sz="2400" dirty="0" smtClean="0"/>
              <a:t> </a:t>
            </a:r>
            <a:r>
              <a:rPr lang="fr-BE" sz="2400" dirty="0" err="1" smtClean="0"/>
              <a:t>working</a:t>
            </a:r>
            <a:r>
              <a:rPr lang="fr-BE" sz="2400" dirty="0" smtClean="0"/>
              <a:t> in </a:t>
            </a:r>
            <a:r>
              <a:rPr lang="fr-BE" sz="2400" dirty="0" err="1" smtClean="0"/>
              <a:t>breeding</a:t>
            </a:r>
            <a:r>
              <a:rPr lang="fr-BE" sz="2400" dirty="0" smtClean="0"/>
              <a:t> </a:t>
            </a:r>
            <a:r>
              <a:rPr lang="fr-BE" sz="2400" dirty="0" err="1" smtClean="0"/>
              <a:t>psittacine</a:t>
            </a:r>
            <a:r>
              <a:rPr lang="fr-BE" sz="2400" dirty="0" smtClean="0"/>
              <a:t> </a:t>
            </a:r>
            <a:r>
              <a:rPr lang="fr-BE" sz="2400" dirty="0" err="1" smtClean="0"/>
              <a:t>facilities</a:t>
            </a:r>
            <a:r>
              <a:rPr lang="fr-BE" sz="2400" dirty="0" smtClean="0"/>
              <a:t> (</a:t>
            </a:r>
            <a:r>
              <a:rPr lang="fr-BE" sz="2400" dirty="0" err="1" smtClean="0"/>
              <a:t>Vanrompay</a:t>
            </a:r>
            <a:r>
              <a:rPr lang="fr-BE" sz="2400" dirty="0" smtClean="0"/>
              <a:t> et al., 2007). In the </a:t>
            </a:r>
            <a:r>
              <a:rPr lang="fr-BE" sz="2400" dirty="0" err="1" smtClean="0"/>
              <a:t>same</a:t>
            </a:r>
            <a:r>
              <a:rPr lang="fr-BE" sz="2400" dirty="0" smtClean="0"/>
              <a:t> line of </a:t>
            </a:r>
            <a:r>
              <a:rPr lang="fr-BE" sz="2400" dirty="0" err="1" smtClean="0"/>
              <a:t>reasonment</a:t>
            </a:r>
            <a:r>
              <a:rPr lang="fr-BE" sz="2400" dirty="0" smtClean="0"/>
              <a:t>, </a:t>
            </a:r>
            <a:r>
              <a:rPr lang="fr-BE" sz="2400" dirty="0" err="1" smtClean="0"/>
              <a:t>Belchior</a:t>
            </a:r>
            <a:r>
              <a:rPr lang="fr-BE" sz="2400" dirty="0" smtClean="0"/>
              <a:t> et </a:t>
            </a:r>
            <a:r>
              <a:rPr lang="fr-BE" sz="2400" dirty="0" err="1" smtClean="0"/>
              <a:t>collaborators</a:t>
            </a:r>
            <a:r>
              <a:rPr lang="fr-BE" sz="2400" dirty="0" smtClean="0"/>
              <a:t> </a:t>
            </a:r>
            <a:r>
              <a:rPr lang="fr-BE" sz="2400" dirty="0" err="1" smtClean="0"/>
              <a:t>reported</a:t>
            </a:r>
            <a:r>
              <a:rPr lang="fr-BE" sz="2400" dirty="0" smtClean="0"/>
              <a:t> a case </a:t>
            </a:r>
            <a:r>
              <a:rPr lang="fr-BE" sz="2400" dirty="0" err="1" smtClean="0"/>
              <a:t>study</a:t>
            </a:r>
            <a:r>
              <a:rPr lang="fr-BE" sz="2400" dirty="0" smtClean="0"/>
              <a:t> about an </a:t>
            </a:r>
            <a:r>
              <a:rPr lang="fr-BE" sz="2400" dirty="0" err="1" smtClean="0"/>
              <a:t>bird</a:t>
            </a:r>
            <a:r>
              <a:rPr lang="fr-BE" sz="2400" dirty="0" smtClean="0"/>
              <a:t> </a:t>
            </a:r>
            <a:r>
              <a:rPr lang="fr-BE" sz="2400" dirty="0" err="1" smtClean="0"/>
              <a:t>fair</a:t>
            </a:r>
            <a:r>
              <a:rPr lang="fr-BE" sz="2400" dirty="0" smtClean="0"/>
              <a:t> in France </a:t>
            </a:r>
            <a:r>
              <a:rPr lang="fr-BE" sz="2400" dirty="0" err="1" smtClean="0"/>
              <a:t>where</a:t>
            </a:r>
            <a:r>
              <a:rPr lang="fr-BE" sz="2400" dirty="0" smtClean="0"/>
              <a:t> 38% of </a:t>
            </a:r>
            <a:r>
              <a:rPr lang="fr-BE" sz="2400" dirty="0" err="1" smtClean="0"/>
              <a:t>exhibitors</a:t>
            </a:r>
            <a:r>
              <a:rPr lang="fr-BE" sz="2400" dirty="0" smtClean="0"/>
              <a:t> </a:t>
            </a:r>
            <a:r>
              <a:rPr lang="fr-BE" sz="2400" dirty="0" err="1" smtClean="0"/>
              <a:t>were</a:t>
            </a:r>
            <a:r>
              <a:rPr lang="fr-BE" sz="2400" dirty="0" smtClean="0"/>
              <a:t> </a:t>
            </a:r>
            <a:r>
              <a:rPr lang="fr-BE" sz="2400" dirty="0" err="1" smtClean="0"/>
              <a:t>tested</a:t>
            </a:r>
            <a:r>
              <a:rPr lang="fr-BE" sz="2400" dirty="0" smtClean="0"/>
              <a:t> positive for </a:t>
            </a:r>
            <a:r>
              <a:rPr lang="fr-BE" sz="2400" i="1" dirty="0" err="1" smtClean="0"/>
              <a:t>Chlamidophyla</a:t>
            </a:r>
            <a:r>
              <a:rPr lang="fr-BE" sz="2400" i="1" dirty="0" smtClean="0"/>
              <a:t> </a:t>
            </a:r>
            <a:r>
              <a:rPr lang="fr-BE" sz="2400" i="1" dirty="0" err="1" smtClean="0"/>
              <a:t>psittaci</a:t>
            </a:r>
            <a:r>
              <a:rPr lang="fr-BE" sz="2400" i="1" dirty="0" smtClean="0"/>
              <a:t> </a:t>
            </a:r>
            <a:r>
              <a:rPr lang="fr-BE" sz="2400" dirty="0" smtClean="0"/>
              <a:t>infection.  </a:t>
            </a:r>
          </a:p>
          <a:p>
            <a:endParaRPr lang="fr-BE" sz="2400" dirty="0" smtClean="0"/>
          </a:p>
          <a:p>
            <a:endParaRPr lang="fr-BE" sz="2400" i="1" dirty="0" smtClean="0"/>
          </a:p>
          <a:p>
            <a:r>
              <a:rPr lang="fr-BE" sz="2400" i="1" dirty="0" smtClean="0"/>
              <a:t>Salmonella</a:t>
            </a:r>
            <a:r>
              <a:rPr lang="fr-BE" sz="2400" dirty="0" smtClean="0"/>
              <a:t> </a:t>
            </a:r>
            <a:r>
              <a:rPr lang="fr-BE" sz="2400" dirty="0" err="1" smtClean="0"/>
              <a:t>species</a:t>
            </a:r>
            <a:r>
              <a:rPr lang="fr-BE" sz="2400" dirty="0" smtClean="0"/>
              <a:t> have been </a:t>
            </a:r>
            <a:r>
              <a:rPr lang="fr-BE" sz="2400" dirty="0" err="1" smtClean="0"/>
              <a:t>isolated</a:t>
            </a:r>
            <a:r>
              <a:rPr lang="fr-BE" sz="2400" dirty="0" smtClean="0"/>
              <a:t> </a:t>
            </a:r>
            <a:r>
              <a:rPr lang="fr-BE" sz="2400" dirty="0" err="1" smtClean="0"/>
              <a:t>from</a:t>
            </a:r>
            <a:r>
              <a:rPr lang="fr-BE" sz="2400" dirty="0" smtClean="0"/>
              <a:t> </a:t>
            </a:r>
            <a:r>
              <a:rPr lang="fr-BE" sz="2400" dirty="0" err="1" smtClean="0"/>
              <a:t>petbird</a:t>
            </a:r>
            <a:r>
              <a:rPr lang="fr-BE" sz="2400" dirty="0" smtClean="0"/>
              <a:t> </a:t>
            </a:r>
            <a:r>
              <a:rPr lang="fr-BE" sz="2400" dirty="0" err="1" smtClean="0"/>
              <a:t>facilities</a:t>
            </a:r>
            <a:r>
              <a:rPr lang="fr-BE" sz="2400" dirty="0" smtClean="0"/>
              <a:t> and cases of transmission to </a:t>
            </a:r>
            <a:r>
              <a:rPr lang="fr-BE" sz="2400" dirty="0" err="1" smtClean="0"/>
              <a:t>children</a:t>
            </a:r>
            <a:r>
              <a:rPr lang="fr-BE" sz="2400" dirty="0" smtClean="0"/>
              <a:t> are not </a:t>
            </a:r>
            <a:r>
              <a:rPr lang="fr-BE" sz="2400" dirty="0" err="1" smtClean="0"/>
              <a:t>uncommon</a:t>
            </a:r>
            <a:r>
              <a:rPr lang="fr-BE" sz="2400" dirty="0" smtClean="0"/>
              <a:t> (</a:t>
            </a:r>
            <a:r>
              <a:rPr lang="fr-BE" sz="2400" dirty="0" err="1" smtClean="0"/>
              <a:t>Hoelzer</a:t>
            </a:r>
            <a:r>
              <a:rPr lang="fr-BE" sz="2400" dirty="0" smtClean="0"/>
              <a:t> </a:t>
            </a:r>
            <a:r>
              <a:rPr lang="fr-BE" sz="2400" i="1" dirty="0" smtClean="0"/>
              <a:t>et al., </a:t>
            </a:r>
            <a:r>
              <a:rPr lang="fr-BE" sz="2400" dirty="0" smtClean="0"/>
              <a:t>2011). On </a:t>
            </a:r>
            <a:r>
              <a:rPr lang="fr-BE" sz="2400" dirty="0" err="1" smtClean="0"/>
              <a:t>another</a:t>
            </a:r>
            <a:r>
              <a:rPr lang="fr-BE" sz="2400" dirty="0" smtClean="0"/>
              <a:t> point of </a:t>
            </a:r>
            <a:r>
              <a:rPr lang="fr-BE" sz="2400" dirty="0" err="1" smtClean="0"/>
              <a:t>view</a:t>
            </a:r>
            <a:r>
              <a:rPr lang="fr-BE" sz="2400" dirty="0" smtClean="0"/>
              <a:t>, </a:t>
            </a:r>
            <a:r>
              <a:rPr lang="fr-BE" sz="2400" dirty="0" err="1" smtClean="0"/>
              <a:t>wild</a:t>
            </a:r>
            <a:r>
              <a:rPr lang="fr-BE" sz="2400" dirty="0" smtClean="0"/>
              <a:t> </a:t>
            </a:r>
            <a:r>
              <a:rPr lang="fr-BE" sz="2400" dirty="0" err="1" smtClean="0"/>
              <a:t>songbirds</a:t>
            </a:r>
            <a:r>
              <a:rPr lang="fr-BE" sz="2400" dirty="0" smtClean="0"/>
              <a:t> are important </a:t>
            </a:r>
            <a:r>
              <a:rPr lang="fr-BE" sz="2400" i="1" dirty="0" smtClean="0"/>
              <a:t>Salmonella </a:t>
            </a:r>
            <a:r>
              <a:rPr lang="fr-BE" sz="2400" i="1" dirty="0" err="1" smtClean="0"/>
              <a:t>spp</a:t>
            </a:r>
            <a:r>
              <a:rPr lang="fr-BE" sz="2400" i="1" dirty="0" smtClean="0"/>
              <a:t>. carriers </a:t>
            </a:r>
            <a:r>
              <a:rPr lang="fr-BE" sz="2400" dirty="0" smtClean="0"/>
              <a:t>(</a:t>
            </a:r>
            <a:r>
              <a:rPr lang="fr-BE" sz="2400" dirty="0" err="1" smtClean="0"/>
              <a:t>Refsum</a:t>
            </a:r>
            <a:r>
              <a:rPr lang="fr-BE" sz="2400" dirty="0" smtClean="0"/>
              <a:t> </a:t>
            </a:r>
            <a:r>
              <a:rPr lang="fr-BE" sz="2400" i="1" dirty="0" smtClean="0"/>
              <a:t>et al., </a:t>
            </a:r>
            <a:r>
              <a:rPr lang="fr-BE" sz="2400" dirty="0" smtClean="0"/>
              <a:t>2003); </a:t>
            </a:r>
            <a:r>
              <a:rPr lang="fr-BE" sz="2400" dirty="0" err="1" smtClean="0"/>
              <a:t>moreover,starlings</a:t>
            </a:r>
            <a:r>
              <a:rPr lang="fr-BE" sz="2400" dirty="0" smtClean="0"/>
              <a:t> have been </a:t>
            </a:r>
            <a:r>
              <a:rPr lang="fr-BE" sz="2400" dirty="0" err="1" smtClean="0"/>
              <a:t>demonstrated</a:t>
            </a:r>
            <a:r>
              <a:rPr lang="fr-BE" sz="2400" dirty="0" smtClean="0"/>
              <a:t> as </a:t>
            </a:r>
            <a:r>
              <a:rPr lang="fr-BE" sz="2400" dirty="0" err="1" smtClean="0"/>
              <a:t>potential</a:t>
            </a:r>
            <a:r>
              <a:rPr lang="fr-BE" sz="2400" dirty="0" smtClean="0"/>
              <a:t> </a:t>
            </a:r>
            <a:r>
              <a:rPr lang="fr-BE" sz="2400" dirty="0" err="1" smtClean="0"/>
              <a:t>spread</a:t>
            </a:r>
            <a:r>
              <a:rPr lang="fr-BE" sz="2400" dirty="0" smtClean="0"/>
              <a:t> agents of </a:t>
            </a:r>
            <a:r>
              <a:rPr lang="fr-BE" sz="2400" dirty="0" err="1" smtClean="0"/>
              <a:t>salmonellosis</a:t>
            </a:r>
            <a:r>
              <a:rPr lang="fr-BE" sz="2400" dirty="0" smtClean="0"/>
              <a:t> in </a:t>
            </a:r>
            <a:r>
              <a:rPr lang="fr-BE" sz="2400" dirty="0" err="1" smtClean="0"/>
              <a:t>cattle</a:t>
            </a:r>
            <a:r>
              <a:rPr lang="fr-BE" sz="2400" dirty="0" smtClean="0"/>
              <a:t> </a:t>
            </a:r>
            <a:r>
              <a:rPr lang="fr-BE" sz="2400" dirty="0" err="1" smtClean="0"/>
              <a:t>feeding</a:t>
            </a:r>
            <a:r>
              <a:rPr lang="fr-BE" sz="2400" dirty="0" smtClean="0"/>
              <a:t> </a:t>
            </a:r>
            <a:r>
              <a:rPr lang="fr-BE" sz="2400" dirty="0" err="1" smtClean="0"/>
              <a:t>operations</a:t>
            </a:r>
            <a:r>
              <a:rPr lang="fr-BE" sz="2400" dirty="0" smtClean="0"/>
              <a:t>, (Carlson </a:t>
            </a:r>
            <a:r>
              <a:rPr lang="fr-BE" sz="2400" i="1" dirty="0" smtClean="0"/>
              <a:t>et al., </a:t>
            </a:r>
            <a:r>
              <a:rPr lang="fr-BE" sz="2400" dirty="0" smtClean="0"/>
              <a:t>2011).</a:t>
            </a:r>
          </a:p>
          <a:p>
            <a:endParaRPr lang="fr-BE" sz="2400" dirty="0" smtClean="0"/>
          </a:p>
          <a:p>
            <a:endParaRPr lang="fr-BE" sz="2400" dirty="0" smtClean="0"/>
          </a:p>
          <a:p>
            <a:endParaRPr lang="fr-BE" sz="2400" dirty="0" smtClean="0"/>
          </a:p>
          <a:p>
            <a:r>
              <a:rPr lang="fr-BE" sz="2400" dirty="0" smtClean="0"/>
              <a:t>Isolation of </a:t>
            </a:r>
            <a:r>
              <a:rPr lang="fr-BE" sz="2400" i="1" dirty="0" err="1" smtClean="0"/>
              <a:t>Mycobacterium</a:t>
            </a:r>
            <a:r>
              <a:rPr lang="fr-BE" sz="2400" i="1" dirty="0" smtClean="0"/>
              <a:t> </a:t>
            </a:r>
            <a:r>
              <a:rPr lang="fr-BE" sz="2400" i="1" dirty="0" err="1" smtClean="0"/>
              <a:t>tuberculosis</a:t>
            </a:r>
            <a:r>
              <a:rPr lang="fr-BE" sz="2400" i="1" dirty="0" smtClean="0"/>
              <a:t> </a:t>
            </a:r>
            <a:r>
              <a:rPr lang="fr-BE" sz="2400" dirty="0" smtClean="0"/>
              <a:t>or </a:t>
            </a:r>
            <a:r>
              <a:rPr lang="fr-BE" sz="2400" i="1" dirty="0" smtClean="0"/>
              <a:t>M. </a:t>
            </a:r>
            <a:r>
              <a:rPr lang="fr-BE" sz="2400" i="1" dirty="0" err="1" smtClean="0"/>
              <a:t>avium</a:t>
            </a:r>
            <a:r>
              <a:rPr lang="fr-BE" sz="2400" i="1" dirty="0" smtClean="0"/>
              <a:t> </a:t>
            </a:r>
            <a:r>
              <a:rPr lang="fr-BE" sz="2400" dirty="0" err="1" smtClean="0"/>
              <a:t>is</a:t>
            </a:r>
            <a:r>
              <a:rPr lang="fr-BE" sz="2400" dirty="0" smtClean="0"/>
              <a:t> a </a:t>
            </a:r>
            <a:r>
              <a:rPr lang="fr-BE" sz="2400" dirty="0" err="1" smtClean="0"/>
              <a:t>rather</a:t>
            </a:r>
            <a:r>
              <a:rPr lang="fr-BE" sz="2400" dirty="0" smtClean="0"/>
              <a:t> not rare </a:t>
            </a:r>
            <a:r>
              <a:rPr lang="fr-BE" sz="2400" dirty="0" err="1" smtClean="0"/>
              <a:t>event</a:t>
            </a:r>
            <a:r>
              <a:rPr lang="fr-BE" sz="2400" dirty="0" smtClean="0"/>
              <a:t> in pet </a:t>
            </a:r>
            <a:r>
              <a:rPr lang="fr-BE" sz="2400" dirty="0" err="1" smtClean="0"/>
              <a:t>birds</a:t>
            </a:r>
            <a:r>
              <a:rPr lang="fr-BE" sz="2400" dirty="0" smtClean="0"/>
              <a:t>. A </a:t>
            </a:r>
            <a:r>
              <a:rPr lang="fr-BE" sz="2400" dirty="0" err="1" smtClean="0"/>
              <a:t>particularly</a:t>
            </a:r>
            <a:r>
              <a:rPr lang="fr-BE" sz="2400" dirty="0" smtClean="0"/>
              <a:t> </a:t>
            </a:r>
            <a:r>
              <a:rPr lang="fr-BE" sz="2400" dirty="0" err="1" smtClean="0"/>
              <a:t>interesting</a:t>
            </a:r>
            <a:r>
              <a:rPr lang="fr-BE" sz="2400" dirty="0" smtClean="0"/>
              <a:t> case </a:t>
            </a:r>
            <a:r>
              <a:rPr lang="fr-BE" sz="2400" dirty="0" err="1" smtClean="0"/>
              <a:t>is</a:t>
            </a:r>
            <a:r>
              <a:rPr lang="fr-BE" sz="2400" dirty="0" smtClean="0"/>
              <a:t> </a:t>
            </a:r>
            <a:r>
              <a:rPr lang="fr-BE" sz="2400" dirty="0" err="1" smtClean="0"/>
              <a:t>described</a:t>
            </a:r>
            <a:r>
              <a:rPr lang="fr-BE" sz="2400" dirty="0" smtClean="0"/>
              <a:t> by </a:t>
            </a:r>
            <a:r>
              <a:rPr lang="fr-BE" sz="2400" dirty="0" err="1" smtClean="0"/>
              <a:t>Washko</a:t>
            </a:r>
            <a:r>
              <a:rPr lang="fr-BE" sz="2400" dirty="0" smtClean="0"/>
              <a:t> and </a:t>
            </a:r>
            <a:r>
              <a:rPr lang="fr-BE" sz="2400" dirty="0" err="1" smtClean="0"/>
              <a:t>collaborators</a:t>
            </a:r>
            <a:r>
              <a:rPr lang="fr-BE" sz="2400" dirty="0" smtClean="0"/>
              <a:t>, </a:t>
            </a:r>
            <a:r>
              <a:rPr lang="fr-BE" sz="2400" dirty="0" err="1" smtClean="0"/>
              <a:t>concerning</a:t>
            </a:r>
            <a:r>
              <a:rPr lang="fr-BE" sz="2400" dirty="0" smtClean="0"/>
              <a:t> an Ara  (</a:t>
            </a:r>
            <a:r>
              <a:rPr lang="fr-BE" sz="2400" i="1" dirty="0" smtClean="0"/>
              <a:t>Ara </a:t>
            </a:r>
            <a:r>
              <a:rPr lang="fr-BE" sz="2400" i="1" dirty="0" err="1" smtClean="0"/>
              <a:t>chloroptera</a:t>
            </a:r>
            <a:r>
              <a:rPr lang="fr-BE" sz="2400" dirty="0" smtClean="0"/>
              <a:t>) </a:t>
            </a:r>
            <a:r>
              <a:rPr lang="fr-BE" sz="2400" dirty="0" err="1" smtClean="0"/>
              <a:t>diagnosed</a:t>
            </a:r>
            <a:r>
              <a:rPr lang="fr-BE" sz="2400" dirty="0" smtClean="0"/>
              <a:t> positive for </a:t>
            </a:r>
            <a:r>
              <a:rPr lang="fr-BE" sz="2400" i="1" dirty="0" err="1" smtClean="0"/>
              <a:t>Mycobacterium</a:t>
            </a:r>
            <a:r>
              <a:rPr lang="fr-BE" sz="2400" i="1" dirty="0" smtClean="0"/>
              <a:t> </a:t>
            </a:r>
            <a:r>
              <a:rPr lang="fr-BE" sz="2400" i="1" dirty="0" err="1" smtClean="0"/>
              <a:t>tuberculosis</a:t>
            </a:r>
            <a:r>
              <a:rPr lang="fr-BE" sz="2400" i="1" dirty="0" smtClean="0"/>
              <a:t> </a:t>
            </a:r>
            <a:r>
              <a:rPr lang="fr-BE" sz="2400" dirty="0" smtClean="0"/>
              <a:t>in New York City (</a:t>
            </a:r>
            <a:r>
              <a:rPr lang="fr-BE" sz="2400" dirty="0" err="1" smtClean="0"/>
              <a:t>Washko</a:t>
            </a:r>
            <a:r>
              <a:rPr lang="fr-BE" sz="2400" dirty="0" smtClean="0"/>
              <a:t> </a:t>
            </a:r>
            <a:r>
              <a:rPr lang="fr-BE" sz="2400" i="1" dirty="0" smtClean="0"/>
              <a:t>et al</a:t>
            </a:r>
            <a:r>
              <a:rPr lang="fr-BE" sz="2400" dirty="0" smtClean="0"/>
              <a:t>., 1998). This </a:t>
            </a:r>
            <a:r>
              <a:rPr lang="fr-BE" sz="2400" dirty="0" err="1" smtClean="0"/>
              <a:t>bird</a:t>
            </a:r>
            <a:r>
              <a:rPr lang="fr-BE" sz="2400" dirty="0" smtClean="0"/>
              <a:t> </a:t>
            </a:r>
            <a:r>
              <a:rPr lang="fr-BE" sz="2400" dirty="0" err="1" smtClean="0"/>
              <a:t>seemed</a:t>
            </a:r>
            <a:r>
              <a:rPr lang="fr-BE" sz="2400" dirty="0" smtClean="0"/>
              <a:t> to have been </a:t>
            </a:r>
            <a:r>
              <a:rPr lang="fr-BE" sz="2400" dirty="0" err="1" smtClean="0"/>
              <a:t>infected</a:t>
            </a:r>
            <a:r>
              <a:rPr lang="fr-BE" sz="2400" dirty="0" smtClean="0"/>
              <a:t> by </a:t>
            </a:r>
            <a:r>
              <a:rPr lang="fr-BE" sz="2400" dirty="0" err="1" smtClean="0"/>
              <a:t>their</a:t>
            </a:r>
            <a:r>
              <a:rPr lang="fr-BE" sz="2400" dirty="0" smtClean="0"/>
              <a:t> </a:t>
            </a:r>
            <a:r>
              <a:rPr lang="fr-BE" sz="2400" dirty="0" err="1" smtClean="0"/>
              <a:t>human</a:t>
            </a:r>
            <a:r>
              <a:rPr lang="fr-BE" sz="2400" dirty="0" smtClean="0"/>
              <a:t> </a:t>
            </a:r>
            <a:r>
              <a:rPr lang="fr-BE" sz="2400" dirty="0" err="1" smtClean="0"/>
              <a:t>owners</a:t>
            </a:r>
            <a:r>
              <a:rPr lang="fr-BE" sz="2400" dirty="0" smtClean="0"/>
              <a:t>, but </a:t>
            </a:r>
            <a:r>
              <a:rPr lang="fr-BE" sz="2400" dirty="0" err="1" smtClean="0"/>
              <a:t>lived</a:t>
            </a:r>
            <a:r>
              <a:rPr lang="fr-BE" sz="2400" dirty="0" smtClean="0"/>
              <a:t> a </a:t>
            </a:r>
            <a:r>
              <a:rPr lang="fr-BE" sz="2400" dirty="0" err="1" smtClean="0"/>
              <a:t>sufficient</a:t>
            </a:r>
            <a:r>
              <a:rPr lang="fr-BE" sz="2400" dirty="0" smtClean="0"/>
              <a:t> time to have been a </a:t>
            </a:r>
            <a:r>
              <a:rPr lang="fr-BE" sz="2400" dirty="0" err="1" smtClean="0"/>
              <a:t>potential</a:t>
            </a:r>
            <a:r>
              <a:rPr lang="fr-BE" sz="2400" dirty="0" smtClean="0"/>
              <a:t> </a:t>
            </a:r>
            <a:r>
              <a:rPr lang="fr-BE" sz="2400" dirty="0" err="1" smtClean="0"/>
              <a:t>transmitter</a:t>
            </a:r>
            <a:r>
              <a:rPr lang="fr-BE" sz="2400" dirty="0" smtClean="0"/>
              <a:t> of the infection </a:t>
            </a:r>
            <a:r>
              <a:rPr lang="fr-BE" sz="2400" dirty="0" err="1" smtClean="0"/>
              <a:t>among</a:t>
            </a:r>
            <a:r>
              <a:rPr lang="fr-BE" sz="2400" dirty="0" smtClean="0"/>
              <a:t> </a:t>
            </a:r>
            <a:r>
              <a:rPr lang="fr-BE" sz="2400" dirty="0" err="1" smtClean="0"/>
              <a:t>others</a:t>
            </a:r>
            <a:r>
              <a:rPr lang="fr-BE" sz="2400" dirty="0" smtClean="0"/>
              <a:t> </a:t>
            </a:r>
            <a:r>
              <a:rPr lang="fr-BE" sz="2400" dirty="0" err="1" smtClean="0"/>
              <a:t>humans</a:t>
            </a:r>
            <a:r>
              <a:rPr lang="fr-BE" sz="2400" dirty="0" smtClean="0"/>
              <a:t>. </a:t>
            </a:r>
            <a:endParaRPr lang="fr-FR" sz="2400" dirty="0"/>
          </a:p>
        </p:txBody>
      </p:sp>
      <p:sp>
        <p:nvSpPr>
          <p:cNvPr id="55" name="ZoneTexte 54"/>
          <p:cNvSpPr txBox="1"/>
          <p:nvPr/>
        </p:nvSpPr>
        <p:spPr>
          <a:xfrm>
            <a:off x="504231" y="17394242"/>
            <a:ext cx="24482720" cy="3416320"/>
          </a:xfrm>
          <a:prstGeom prst="rect">
            <a:avLst/>
          </a:prstGeom>
          <a:noFill/>
        </p:spPr>
        <p:txBody>
          <a:bodyPr wrap="square" rtlCol="0">
            <a:spAutoFit/>
          </a:bodyPr>
          <a:lstStyle/>
          <a:p>
            <a:endParaRPr lang="fr-BE" sz="2400" dirty="0" smtClean="0"/>
          </a:p>
          <a:p>
            <a:r>
              <a:rPr lang="fr-BE" sz="2400" dirty="0" err="1" smtClean="0"/>
              <a:t>Highly</a:t>
            </a:r>
            <a:r>
              <a:rPr lang="fr-BE" sz="2400" dirty="0" smtClean="0"/>
              <a:t> </a:t>
            </a:r>
            <a:r>
              <a:rPr lang="fr-BE" sz="2400" dirty="0" err="1" smtClean="0"/>
              <a:t>pathogenic</a:t>
            </a:r>
            <a:r>
              <a:rPr lang="fr-BE" sz="2400" dirty="0" smtClean="0"/>
              <a:t> </a:t>
            </a:r>
            <a:r>
              <a:rPr lang="fr-BE" sz="2400" dirty="0" err="1" smtClean="0"/>
              <a:t>avian</a:t>
            </a:r>
            <a:r>
              <a:rPr lang="fr-BE" sz="2400" dirty="0" smtClean="0"/>
              <a:t> influenza (H5N1) has been </a:t>
            </a:r>
            <a:r>
              <a:rPr lang="fr-BE" sz="2400" dirty="0" err="1" smtClean="0"/>
              <a:t>frequently</a:t>
            </a:r>
            <a:r>
              <a:rPr lang="fr-BE" sz="2400" dirty="0" smtClean="0"/>
              <a:t> </a:t>
            </a:r>
            <a:r>
              <a:rPr lang="fr-BE" sz="2400" dirty="0" err="1" smtClean="0"/>
              <a:t>showed</a:t>
            </a:r>
            <a:r>
              <a:rPr lang="fr-BE" sz="2400" dirty="0" smtClean="0"/>
              <a:t> to </a:t>
            </a:r>
            <a:r>
              <a:rPr lang="fr-BE" sz="2400" dirty="0" err="1" smtClean="0"/>
              <a:t>be</a:t>
            </a:r>
            <a:r>
              <a:rPr lang="fr-BE" sz="2400" dirty="0" smtClean="0"/>
              <a:t> </a:t>
            </a:r>
            <a:r>
              <a:rPr lang="fr-BE" sz="2400" dirty="0" err="1" smtClean="0"/>
              <a:t>related</a:t>
            </a:r>
            <a:r>
              <a:rPr lang="fr-BE" sz="2400" dirty="0" smtClean="0"/>
              <a:t> </a:t>
            </a:r>
            <a:r>
              <a:rPr lang="fr-BE" sz="2400" dirty="0" err="1" smtClean="0"/>
              <a:t>with</a:t>
            </a:r>
            <a:r>
              <a:rPr lang="fr-BE" sz="2400" dirty="0" smtClean="0"/>
              <a:t> living </a:t>
            </a:r>
            <a:r>
              <a:rPr lang="fr-BE" sz="2400" dirty="0" err="1" smtClean="0"/>
              <a:t>exotic</a:t>
            </a:r>
            <a:r>
              <a:rPr lang="fr-BE" sz="2400" dirty="0" smtClean="0"/>
              <a:t> </a:t>
            </a:r>
            <a:r>
              <a:rPr lang="fr-BE" sz="2400" dirty="0" err="1" smtClean="0"/>
              <a:t>birds</a:t>
            </a:r>
            <a:r>
              <a:rPr lang="fr-BE" sz="2400" dirty="0" smtClean="0"/>
              <a:t> international </a:t>
            </a:r>
            <a:r>
              <a:rPr lang="fr-BE" sz="2400" dirty="0" err="1" smtClean="0"/>
              <a:t>trade</a:t>
            </a:r>
            <a:r>
              <a:rPr lang="fr-BE" sz="2400" dirty="0" smtClean="0"/>
              <a:t> (Brooks-</a:t>
            </a:r>
            <a:r>
              <a:rPr lang="fr-BE" sz="2400" dirty="0" err="1" smtClean="0"/>
              <a:t>Moizer</a:t>
            </a:r>
            <a:r>
              <a:rPr lang="fr-BE" sz="2400" dirty="0" smtClean="0"/>
              <a:t> </a:t>
            </a:r>
            <a:r>
              <a:rPr lang="fr-BE" sz="2400" i="1" dirty="0" smtClean="0"/>
              <a:t>et al</a:t>
            </a:r>
            <a:r>
              <a:rPr lang="fr-BE" sz="2400" dirty="0" smtClean="0"/>
              <a:t>., 2009), </a:t>
            </a:r>
            <a:r>
              <a:rPr lang="fr-BE" sz="2400" dirty="0" err="1" smtClean="0"/>
              <a:t>favorisating</a:t>
            </a:r>
            <a:r>
              <a:rPr lang="fr-BE" sz="2400" dirty="0" smtClean="0"/>
              <a:t> </a:t>
            </a:r>
            <a:r>
              <a:rPr lang="fr-BE" sz="2400" dirty="0" err="1" smtClean="0"/>
              <a:t>then</a:t>
            </a:r>
            <a:r>
              <a:rPr lang="fr-BE" sz="2400" dirty="0" smtClean="0"/>
              <a:t> the </a:t>
            </a:r>
            <a:r>
              <a:rPr lang="fr-BE" sz="2400" dirty="0" err="1" smtClean="0"/>
              <a:t>disease</a:t>
            </a:r>
            <a:r>
              <a:rPr lang="fr-BE" sz="2400" dirty="0" smtClean="0"/>
              <a:t> </a:t>
            </a:r>
            <a:r>
              <a:rPr lang="fr-BE" sz="2400" dirty="0" err="1" smtClean="0"/>
              <a:t>spread</a:t>
            </a:r>
            <a:r>
              <a:rPr lang="fr-BE" sz="2400" dirty="0" smtClean="0"/>
              <a:t> </a:t>
            </a:r>
            <a:r>
              <a:rPr lang="fr-BE" sz="2400" dirty="0" err="1" smtClean="0"/>
              <a:t>among</a:t>
            </a:r>
            <a:r>
              <a:rPr lang="fr-BE" sz="2400" dirty="0" smtClean="0"/>
              <a:t> the world, for </a:t>
            </a:r>
            <a:r>
              <a:rPr lang="fr-BE" sz="2400" dirty="0" err="1" smtClean="0"/>
              <a:t>example</a:t>
            </a:r>
            <a:r>
              <a:rPr lang="fr-BE" sz="2400" dirty="0" smtClean="0"/>
              <a:t> via zoos or </a:t>
            </a:r>
            <a:r>
              <a:rPr lang="fr-BE" sz="2400" dirty="0" err="1" smtClean="0"/>
              <a:t>markets</a:t>
            </a:r>
            <a:r>
              <a:rPr lang="fr-BE" sz="2400" dirty="0" smtClean="0"/>
              <a:t>. </a:t>
            </a:r>
            <a:r>
              <a:rPr lang="fr-BE" sz="2400" dirty="0" err="1" smtClean="0"/>
              <a:t>Asian</a:t>
            </a:r>
            <a:r>
              <a:rPr lang="fr-BE" sz="2400" dirty="0" smtClean="0"/>
              <a:t> </a:t>
            </a:r>
            <a:r>
              <a:rPr lang="fr-BE" sz="2400" dirty="0" err="1" smtClean="0"/>
              <a:t>owners</a:t>
            </a:r>
            <a:r>
              <a:rPr lang="fr-BE" sz="2400" dirty="0" smtClean="0"/>
              <a:t> </a:t>
            </a:r>
            <a:r>
              <a:rPr lang="fr-BE" sz="2400" dirty="0" err="1" smtClean="0"/>
              <a:t>seemed</a:t>
            </a:r>
            <a:r>
              <a:rPr lang="fr-BE" sz="2400" dirty="0" smtClean="0"/>
              <a:t> to </a:t>
            </a:r>
            <a:r>
              <a:rPr lang="fr-BE" sz="2400" dirty="0" err="1" smtClean="0"/>
              <a:t>be</a:t>
            </a:r>
            <a:r>
              <a:rPr lang="fr-BE" sz="2400" dirty="0" smtClean="0"/>
              <a:t>, </a:t>
            </a:r>
            <a:r>
              <a:rPr lang="fr-BE" sz="2400" dirty="0" err="1" smtClean="0"/>
              <a:t>even</a:t>
            </a:r>
            <a:r>
              <a:rPr lang="fr-BE" sz="2400" dirty="0" smtClean="0"/>
              <a:t> in the middle of the 2007 H5N1 </a:t>
            </a:r>
            <a:r>
              <a:rPr lang="fr-BE" sz="2400" dirty="0" err="1" smtClean="0"/>
              <a:t>outbreak</a:t>
            </a:r>
            <a:r>
              <a:rPr lang="fr-BE" sz="2400" dirty="0" smtClean="0"/>
              <a:t>, </a:t>
            </a:r>
            <a:r>
              <a:rPr lang="fr-BE" sz="2400" dirty="0" err="1" smtClean="0"/>
              <a:t>unaware</a:t>
            </a:r>
            <a:r>
              <a:rPr lang="fr-BE" sz="2400" dirty="0" smtClean="0"/>
              <a:t> of the </a:t>
            </a:r>
            <a:r>
              <a:rPr lang="fr-BE" sz="2400" dirty="0" err="1" smtClean="0"/>
              <a:t>zoonotic</a:t>
            </a:r>
            <a:r>
              <a:rPr lang="fr-BE" sz="2400" dirty="0" smtClean="0"/>
              <a:t> </a:t>
            </a:r>
            <a:r>
              <a:rPr lang="fr-BE" sz="2400" dirty="0" err="1" smtClean="0"/>
              <a:t>risks</a:t>
            </a:r>
            <a:r>
              <a:rPr lang="fr-BE" sz="2400" dirty="0" smtClean="0"/>
              <a:t> </a:t>
            </a:r>
            <a:r>
              <a:rPr lang="fr-BE" sz="2400" dirty="0" err="1" smtClean="0"/>
              <a:t>this</a:t>
            </a:r>
            <a:r>
              <a:rPr lang="fr-BE" sz="2400" dirty="0" smtClean="0"/>
              <a:t> </a:t>
            </a:r>
            <a:r>
              <a:rPr lang="fr-BE" sz="2400" dirty="0" err="1" smtClean="0"/>
              <a:t>kind</a:t>
            </a:r>
            <a:r>
              <a:rPr lang="fr-BE" sz="2400" dirty="0" smtClean="0"/>
              <a:t> of business </a:t>
            </a:r>
            <a:r>
              <a:rPr lang="fr-BE" sz="2400" dirty="0" err="1" smtClean="0"/>
              <a:t>could</a:t>
            </a:r>
            <a:r>
              <a:rPr lang="fr-BE" sz="2400" dirty="0" smtClean="0"/>
              <a:t> cause, and in a certain proportion, </a:t>
            </a:r>
            <a:r>
              <a:rPr lang="fr-BE" sz="2400" dirty="0" err="1" smtClean="0"/>
              <a:t>so</a:t>
            </a:r>
            <a:r>
              <a:rPr lang="fr-BE" sz="2400" dirty="0" smtClean="0"/>
              <a:t> are occidental breeders, as </a:t>
            </a:r>
            <a:r>
              <a:rPr lang="fr-BE" sz="2400" dirty="0" err="1" smtClean="0"/>
              <a:t>hybrids</a:t>
            </a:r>
            <a:r>
              <a:rPr lang="fr-BE" sz="2400" dirty="0" smtClean="0"/>
              <a:t> (</a:t>
            </a:r>
            <a:r>
              <a:rPr lang="fr-BE" sz="2400" dirty="0" err="1" smtClean="0"/>
              <a:t>wild</a:t>
            </a:r>
            <a:r>
              <a:rPr lang="fr-BE" sz="2400" dirty="0" smtClean="0"/>
              <a:t> passerine, </a:t>
            </a:r>
            <a:r>
              <a:rPr lang="fr-BE" sz="2400" dirty="0" err="1" smtClean="0"/>
              <a:t>e.a</a:t>
            </a:r>
            <a:r>
              <a:rPr lang="fr-BE" sz="2400" dirty="0" smtClean="0"/>
              <a:t>. </a:t>
            </a:r>
            <a:r>
              <a:rPr lang="fr-BE" sz="2400" dirty="0" err="1" smtClean="0"/>
              <a:t>siskins</a:t>
            </a:r>
            <a:r>
              <a:rPr lang="fr-BE" sz="2400" dirty="0" smtClean="0"/>
              <a:t>) are </a:t>
            </a:r>
            <a:r>
              <a:rPr lang="fr-BE" sz="2400" dirty="0" err="1" smtClean="0"/>
              <a:t>today</a:t>
            </a:r>
            <a:r>
              <a:rPr lang="fr-BE" sz="2400" dirty="0" smtClean="0"/>
              <a:t> </a:t>
            </a:r>
            <a:r>
              <a:rPr lang="fr-BE" sz="2400" dirty="0" err="1" smtClean="0"/>
              <a:t>still</a:t>
            </a:r>
            <a:r>
              <a:rPr lang="fr-BE" sz="2400" dirty="0" smtClean="0"/>
              <a:t> </a:t>
            </a:r>
            <a:r>
              <a:rPr lang="fr-BE" sz="2400" dirty="0" err="1" smtClean="0"/>
              <a:t>crossbred</a:t>
            </a:r>
            <a:r>
              <a:rPr lang="fr-BE" sz="2400" dirty="0" smtClean="0"/>
              <a:t> </a:t>
            </a:r>
            <a:r>
              <a:rPr lang="fr-BE" sz="2400" dirty="0" err="1" smtClean="0"/>
              <a:t>with</a:t>
            </a:r>
            <a:r>
              <a:rPr lang="fr-BE" sz="2400" dirty="0" smtClean="0"/>
              <a:t> </a:t>
            </a:r>
            <a:r>
              <a:rPr lang="fr-BE" sz="2400" dirty="0" err="1" smtClean="0"/>
              <a:t>domestic</a:t>
            </a:r>
            <a:r>
              <a:rPr lang="fr-BE" sz="2400" dirty="0" smtClean="0"/>
              <a:t> canaries and </a:t>
            </a:r>
            <a:r>
              <a:rPr lang="fr-BE" sz="2400" dirty="0" err="1" smtClean="0"/>
              <a:t>sold</a:t>
            </a:r>
            <a:r>
              <a:rPr lang="fr-BE" sz="2400" dirty="0" smtClean="0"/>
              <a:t> on </a:t>
            </a:r>
            <a:r>
              <a:rPr lang="fr-BE" sz="2400" dirty="0" err="1" smtClean="0"/>
              <a:t>sunday</a:t>
            </a:r>
            <a:r>
              <a:rPr lang="fr-BE" sz="2400" dirty="0" smtClean="0"/>
              <a:t> </a:t>
            </a:r>
            <a:r>
              <a:rPr lang="fr-BE" sz="2400" dirty="0" err="1" smtClean="0"/>
              <a:t>markets</a:t>
            </a:r>
            <a:r>
              <a:rPr lang="fr-BE" sz="2400" dirty="0" smtClean="0"/>
              <a:t>. In addition, </a:t>
            </a:r>
            <a:r>
              <a:rPr lang="fr-BE" sz="2400" dirty="0" err="1" smtClean="0"/>
              <a:t>some</a:t>
            </a:r>
            <a:r>
              <a:rPr lang="fr-BE" sz="2400" dirty="0" smtClean="0"/>
              <a:t> </a:t>
            </a:r>
            <a:r>
              <a:rPr lang="fr-BE" sz="2400" dirty="0" err="1" smtClean="0"/>
              <a:t>unofficial</a:t>
            </a:r>
            <a:r>
              <a:rPr lang="fr-BE" sz="2400" dirty="0" smtClean="0"/>
              <a:t> </a:t>
            </a:r>
            <a:r>
              <a:rPr lang="fr-BE" sz="2400" dirty="0" err="1" smtClean="0"/>
              <a:t>bird</a:t>
            </a:r>
            <a:r>
              <a:rPr lang="fr-BE" sz="2400" dirty="0" smtClean="0"/>
              <a:t> </a:t>
            </a:r>
            <a:r>
              <a:rPr lang="fr-BE" sz="2400" dirty="0" err="1" smtClean="0"/>
              <a:t>trade</a:t>
            </a:r>
            <a:r>
              <a:rPr lang="fr-BE" sz="2400" dirty="0" smtClean="0"/>
              <a:t> </a:t>
            </a:r>
            <a:r>
              <a:rPr lang="fr-BE" sz="2400" dirty="0" err="1" smtClean="0"/>
              <a:t>movement</a:t>
            </a:r>
            <a:r>
              <a:rPr lang="fr-BE" sz="2400" dirty="0" smtClean="0"/>
              <a:t> </a:t>
            </a:r>
            <a:r>
              <a:rPr lang="fr-BE" sz="2400" dirty="0" err="1" smtClean="0"/>
              <a:t>can</a:t>
            </a:r>
            <a:r>
              <a:rPr lang="fr-BE" sz="2400" dirty="0" smtClean="0"/>
              <a:t> </a:t>
            </a:r>
            <a:r>
              <a:rPr lang="fr-BE" sz="2400" dirty="0" err="1" smtClean="0"/>
              <a:t>be</a:t>
            </a:r>
            <a:r>
              <a:rPr lang="fr-BE" sz="2400" dirty="0" smtClean="0"/>
              <a:t> </a:t>
            </a:r>
            <a:r>
              <a:rPr lang="fr-BE" sz="2400" dirty="0" err="1" smtClean="0"/>
              <a:t>induce</a:t>
            </a:r>
            <a:r>
              <a:rPr lang="fr-BE" sz="2400" dirty="0" smtClean="0"/>
              <a:t> </a:t>
            </a:r>
            <a:r>
              <a:rPr lang="fr-BE" sz="2400" dirty="0" err="1" smtClean="0"/>
              <a:t>detrimental</a:t>
            </a:r>
            <a:r>
              <a:rPr lang="fr-BE" sz="2400" dirty="0" smtClean="0"/>
              <a:t> </a:t>
            </a:r>
            <a:r>
              <a:rPr lang="fr-BE" sz="2400" dirty="0" err="1" smtClean="0"/>
              <a:t>effect</a:t>
            </a:r>
            <a:r>
              <a:rPr lang="fr-BE" sz="2400" dirty="0" smtClean="0"/>
              <a:t> in </a:t>
            </a:r>
            <a:r>
              <a:rPr lang="fr-BE" sz="2400" dirty="0" err="1" smtClean="0"/>
              <a:t>human</a:t>
            </a:r>
            <a:r>
              <a:rPr lang="fr-BE" sz="2400" dirty="0" smtClean="0"/>
              <a:t> (</a:t>
            </a:r>
            <a:r>
              <a:rPr lang="fr-BE" sz="2400" dirty="0" err="1" smtClean="0"/>
              <a:t>e.g</a:t>
            </a:r>
            <a:r>
              <a:rPr lang="fr-BE" sz="2400" dirty="0" smtClean="0"/>
              <a:t>. H5N1, van </a:t>
            </a:r>
            <a:r>
              <a:rPr lang="fr-BE" sz="2400" dirty="0" err="1" smtClean="0"/>
              <a:t>Borm</a:t>
            </a:r>
            <a:r>
              <a:rPr lang="fr-BE" sz="2400" dirty="0" smtClean="0"/>
              <a:t> </a:t>
            </a:r>
            <a:r>
              <a:rPr lang="fr-BE" sz="2400" i="1" dirty="0" smtClean="0"/>
              <a:t>et al</a:t>
            </a:r>
            <a:r>
              <a:rPr lang="fr-BE" sz="2400" dirty="0" smtClean="0"/>
              <a:t>., 2005)."</a:t>
            </a:r>
          </a:p>
          <a:p>
            <a:endParaRPr lang="fr-BE" sz="2400" dirty="0" smtClean="0"/>
          </a:p>
          <a:p>
            <a:r>
              <a:rPr lang="fr-BE" sz="2400" dirty="0" smtClean="0"/>
              <a:t>The West Nile Fever </a:t>
            </a:r>
            <a:r>
              <a:rPr lang="fr-BE" sz="2400" dirty="0" err="1" smtClean="0"/>
              <a:t>is</a:t>
            </a:r>
            <a:r>
              <a:rPr lang="fr-BE" sz="2400" dirty="0" smtClean="0"/>
              <a:t> an </a:t>
            </a:r>
            <a:r>
              <a:rPr lang="fr-BE" sz="2400" dirty="0" err="1" smtClean="0"/>
              <a:t>emergent</a:t>
            </a:r>
            <a:r>
              <a:rPr lang="fr-BE" sz="2400" dirty="0" smtClean="0"/>
              <a:t> </a:t>
            </a:r>
            <a:r>
              <a:rPr lang="fr-BE" sz="2400" dirty="0" err="1" smtClean="0"/>
              <a:t>vector</a:t>
            </a:r>
            <a:r>
              <a:rPr lang="fr-BE" sz="2400" dirty="0" smtClean="0"/>
              <a:t>-borne </a:t>
            </a:r>
            <a:r>
              <a:rPr lang="fr-BE" sz="2400" dirty="0" err="1" smtClean="0"/>
              <a:t>zoonosis</a:t>
            </a:r>
            <a:r>
              <a:rPr lang="fr-BE" sz="2400" dirty="0" smtClean="0"/>
              <a:t> </a:t>
            </a:r>
            <a:r>
              <a:rPr lang="fr-BE" sz="2400" dirty="0" err="1" smtClean="0"/>
              <a:t>with</a:t>
            </a:r>
            <a:r>
              <a:rPr lang="fr-BE" sz="2400" dirty="0" smtClean="0"/>
              <a:t> </a:t>
            </a:r>
            <a:r>
              <a:rPr lang="fr-BE" sz="2400" dirty="0" err="1" smtClean="0"/>
              <a:t>birds</a:t>
            </a:r>
            <a:r>
              <a:rPr lang="fr-BE" sz="2400" dirty="0" smtClean="0"/>
              <a:t>, </a:t>
            </a:r>
            <a:r>
              <a:rPr lang="fr-BE" sz="2400" dirty="0" err="1" smtClean="0"/>
              <a:t>e.a</a:t>
            </a:r>
            <a:r>
              <a:rPr lang="fr-BE" sz="2400" dirty="0" smtClean="0"/>
              <a:t>. house </a:t>
            </a:r>
            <a:r>
              <a:rPr lang="fr-BE" sz="2400" dirty="0" err="1" smtClean="0"/>
              <a:t>sparrows</a:t>
            </a:r>
            <a:r>
              <a:rPr lang="fr-BE" sz="2400" dirty="0" smtClean="0"/>
              <a:t> as main and </a:t>
            </a:r>
            <a:r>
              <a:rPr lang="fr-BE" sz="2400" dirty="0" err="1" smtClean="0"/>
              <a:t>amplifying</a:t>
            </a:r>
            <a:r>
              <a:rPr lang="fr-BE" sz="2400" dirty="0" smtClean="0"/>
              <a:t> </a:t>
            </a:r>
            <a:r>
              <a:rPr lang="fr-BE" sz="2400" dirty="0" err="1" smtClean="0"/>
              <a:t>reservoir</a:t>
            </a:r>
            <a:r>
              <a:rPr lang="fr-BE" sz="2400" dirty="0" smtClean="0"/>
              <a:t> hosts </a:t>
            </a:r>
          </a:p>
          <a:p>
            <a:r>
              <a:rPr lang="fr-BE" sz="2400" dirty="0" smtClean="0"/>
              <a:t>(</a:t>
            </a:r>
            <a:r>
              <a:rPr lang="fr-BE" sz="2400" dirty="0" err="1" smtClean="0"/>
              <a:t>Nemeth</a:t>
            </a:r>
            <a:r>
              <a:rPr lang="fr-BE" sz="2400" dirty="0" smtClean="0"/>
              <a:t> </a:t>
            </a:r>
            <a:r>
              <a:rPr lang="fr-BE" sz="2400" i="1" dirty="0" smtClean="0"/>
              <a:t>et al., </a:t>
            </a:r>
            <a:r>
              <a:rPr lang="fr-BE" sz="2400" dirty="0" smtClean="0"/>
              <a:t>2009). Open air </a:t>
            </a:r>
            <a:r>
              <a:rPr lang="fr-BE" sz="2400" dirty="0" err="1" smtClean="0"/>
              <a:t>aviaries</a:t>
            </a:r>
            <a:r>
              <a:rPr lang="fr-BE" sz="2400" dirty="0" smtClean="0"/>
              <a:t> are </a:t>
            </a:r>
            <a:r>
              <a:rPr lang="fr-BE" sz="2400" dirty="0" err="1" smtClean="0"/>
              <a:t>common</a:t>
            </a:r>
            <a:r>
              <a:rPr lang="fr-BE" sz="2400" dirty="0" smtClean="0"/>
              <a:t> in </a:t>
            </a:r>
            <a:r>
              <a:rPr lang="fr-BE" sz="2400" dirty="0" err="1" smtClean="0"/>
              <a:t>our</a:t>
            </a:r>
            <a:r>
              <a:rPr lang="fr-BE" sz="2400" dirty="0" smtClean="0"/>
              <a:t> countries and </a:t>
            </a:r>
            <a:r>
              <a:rPr lang="fr-BE" sz="2400" dirty="0" err="1" smtClean="0"/>
              <a:t>could</a:t>
            </a:r>
            <a:r>
              <a:rPr lang="fr-BE" sz="2400" dirty="0" smtClean="0"/>
              <a:t> </a:t>
            </a:r>
            <a:r>
              <a:rPr lang="fr-BE" sz="2400" dirty="0" err="1" smtClean="0"/>
              <a:t>be</a:t>
            </a:r>
            <a:r>
              <a:rPr lang="fr-BE" sz="2400" dirty="0" smtClean="0"/>
              <a:t> </a:t>
            </a:r>
            <a:r>
              <a:rPr lang="fr-BE" sz="2400" dirty="0" err="1" smtClean="0"/>
              <a:t>then</a:t>
            </a:r>
            <a:r>
              <a:rPr lang="fr-BE" sz="2400" dirty="0" smtClean="0"/>
              <a:t> </a:t>
            </a:r>
            <a:r>
              <a:rPr lang="fr-BE" sz="2400" dirty="0" err="1" smtClean="0"/>
              <a:t>constitute</a:t>
            </a:r>
            <a:r>
              <a:rPr lang="fr-BE" sz="2400" dirty="0" smtClean="0"/>
              <a:t> an important </a:t>
            </a:r>
            <a:r>
              <a:rPr lang="fr-BE" sz="2400" dirty="0" err="1" smtClean="0"/>
              <a:t>feeding</a:t>
            </a:r>
            <a:r>
              <a:rPr lang="fr-BE" sz="2400" dirty="0" smtClean="0"/>
              <a:t> source for </a:t>
            </a:r>
            <a:r>
              <a:rPr lang="fr-BE" sz="2400" dirty="0" err="1" smtClean="0"/>
              <a:t>mosquitoes</a:t>
            </a:r>
            <a:r>
              <a:rPr lang="fr-BE" sz="2400" dirty="0" smtClean="0"/>
              <a:t>, </a:t>
            </a:r>
            <a:r>
              <a:rPr lang="fr-BE" sz="2400" dirty="0" err="1" smtClean="0"/>
              <a:t>which</a:t>
            </a:r>
            <a:r>
              <a:rPr lang="fr-BE" sz="2400" dirty="0" smtClean="0"/>
              <a:t> </a:t>
            </a:r>
            <a:r>
              <a:rPr lang="fr-BE" sz="2400" dirty="0" err="1" smtClean="0"/>
              <a:t>could</a:t>
            </a:r>
            <a:r>
              <a:rPr lang="fr-BE" sz="2400" dirty="0" smtClean="0"/>
              <a:t> </a:t>
            </a:r>
            <a:r>
              <a:rPr lang="fr-BE" sz="2400" dirty="0" err="1" smtClean="0"/>
              <a:t>then</a:t>
            </a:r>
            <a:r>
              <a:rPr lang="fr-BE" sz="2400" dirty="0" smtClean="0"/>
              <a:t> </a:t>
            </a:r>
            <a:r>
              <a:rPr lang="fr-BE" sz="2400" dirty="0" err="1" smtClean="0"/>
              <a:t>inoculate</a:t>
            </a:r>
            <a:r>
              <a:rPr lang="fr-BE" sz="2400" dirty="0" smtClean="0"/>
              <a:t> the virus in </a:t>
            </a:r>
            <a:r>
              <a:rPr lang="fr-BE" sz="2400" dirty="0" err="1" smtClean="0"/>
              <a:t>human</a:t>
            </a:r>
            <a:r>
              <a:rPr lang="fr-BE" sz="2400" dirty="0" smtClean="0"/>
              <a:t> population.</a:t>
            </a:r>
            <a:endParaRPr lang="fr-FR"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4413</TotalTime>
  <Words>1060</Words>
  <Application>Microsoft Office PowerPoint</Application>
  <PresentationFormat>Personnalisé</PresentationFormat>
  <Paragraphs>60</Paragraphs>
  <Slides>1</Slides>
  <Notes>0</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Diapositive 1</vt:lpstr>
    </vt:vector>
  </TitlesOfParts>
  <Company>LPS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Gabarit Poster Express®</dc:title>
  <dc:subject>Poster 112e AFC</dc:subject>
  <dc:creator>Le Public Système PCO</dc:creator>
  <cp:lastModifiedBy>fmvtest</cp:lastModifiedBy>
  <cp:revision>206</cp:revision>
  <dcterms:created xsi:type="dcterms:W3CDTF">2010-03-01T12:59:04Z</dcterms:created>
  <dcterms:modified xsi:type="dcterms:W3CDTF">2011-12-13T08:32:37Z</dcterms:modified>
</cp:coreProperties>
</file>