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2" r:id="rId5"/>
    <p:sldId id="263" r:id="rId6"/>
    <p:sldId id="261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1" autoAdjust="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848A2-CDE0-4DE3-9400-39C33A1579BE}" type="datetimeFigureOut">
              <a:rPr lang="fr-BE" smtClean="0"/>
              <a:pPr/>
              <a:t>4/07/2012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E9F2C-B105-4749-97E2-C818711A71F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8FC4D-F200-40BC-BE0D-E61C853F3A88}" type="datetimeFigureOut">
              <a:rPr lang="fr-BE" smtClean="0"/>
              <a:pPr/>
              <a:t>4/07/2012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1731E-F5E1-4EDE-A42B-ACD3D2EFBDD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731E-F5E1-4EDE-A42B-ACD3D2EFBDDF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731E-F5E1-4EDE-A42B-ACD3D2EFBDDF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CD35-F3DF-4244-A213-EF779863723D}" type="datetime1">
              <a:rPr lang="fr-BE" smtClean="0"/>
              <a:pPr/>
              <a:t>4/07/2012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E03082-4048-49CC-954F-8BBBFE0F0A03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0D70-5E5E-406D-A3EB-86143EE79581}" type="datetime1">
              <a:rPr lang="fr-BE" smtClean="0"/>
              <a:pPr/>
              <a:t>4/07/2012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3082-4048-49CC-954F-8BBBFE0F0A0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9508-547C-40C6-974B-AEE7535402B6}" type="datetime1">
              <a:rPr lang="fr-BE" smtClean="0"/>
              <a:pPr/>
              <a:t>4/07/2012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3082-4048-49CC-954F-8BBBFE0F0A0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9326-C6B5-4271-97AF-1571FB3E028F}" type="datetime1">
              <a:rPr lang="fr-BE" smtClean="0"/>
              <a:pPr/>
              <a:t>4/07/2012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3082-4048-49CC-954F-8BBBFE0F0A03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37B4-39AC-4F54-9D9F-1824FB2D526B}" type="datetime1">
              <a:rPr lang="fr-BE" smtClean="0"/>
              <a:pPr/>
              <a:t>4/07/2012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E03082-4048-49CC-954F-8BBBFE0F0A0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9ECD-409B-4EC1-8CA9-66891AAC8455}" type="datetime1">
              <a:rPr lang="fr-BE" smtClean="0"/>
              <a:pPr/>
              <a:t>4/07/2012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3082-4048-49CC-954F-8BBBFE0F0A03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949D-2F16-4AFA-8278-4C6A4AA17C0E}" type="datetime1">
              <a:rPr lang="fr-BE" smtClean="0"/>
              <a:pPr/>
              <a:t>4/07/2012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3082-4048-49CC-954F-8BBBFE0F0A03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0F44-AFE1-4BB0-8BD6-B5B502381BFB}" type="datetime1">
              <a:rPr lang="fr-BE" smtClean="0"/>
              <a:pPr/>
              <a:t>4/07/2012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3082-4048-49CC-954F-8BBBFE0F0A0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C7B-93A7-4A83-A83F-445510B53CEA}" type="datetime1">
              <a:rPr lang="fr-BE" smtClean="0"/>
              <a:pPr/>
              <a:t>4/07/2012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3082-4048-49CC-954F-8BBBFE0F0A0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4493-807F-4CA4-9288-E181DAD128E3}" type="datetime1">
              <a:rPr lang="fr-BE" smtClean="0"/>
              <a:pPr/>
              <a:t>4/07/2012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3082-4048-49CC-954F-8BBBFE0F0A03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81A7-AABB-4BDC-8EAD-DE0070A66B9D}" type="datetime1">
              <a:rPr lang="fr-BE" smtClean="0"/>
              <a:pPr/>
              <a:t>4/07/2012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E03082-4048-49CC-954F-8BBBFE0F0A03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E6F17C-59AB-4667-9D7A-836A54D2EACB}" type="datetime1">
              <a:rPr lang="fr-BE" smtClean="0"/>
              <a:pPr/>
              <a:t>4/07/2012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E03082-4048-49CC-954F-8BBBFE0F0A0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3728" y="371703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fr-BE" sz="2400" dirty="0" smtClean="0">
                <a:latin typeface="Garamond" pitchFamily="18" charset="0"/>
              </a:rPr>
              <a:t>Lionel Sturnack</a:t>
            </a:r>
          </a:p>
          <a:p>
            <a:pPr algn="l"/>
            <a:r>
              <a:rPr lang="fr-BE" sz="2400" dirty="0" smtClean="0">
                <a:latin typeface="Garamond" pitchFamily="18" charset="0"/>
              </a:rPr>
              <a:t>Université de Liège – </a:t>
            </a:r>
            <a:r>
              <a:rPr lang="fr-BE" sz="2400" dirty="0" err="1" smtClean="0">
                <a:latin typeface="Garamond" pitchFamily="18" charset="0"/>
              </a:rPr>
              <a:t>Universidade</a:t>
            </a:r>
            <a:r>
              <a:rPr lang="fr-BE" sz="2400" dirty="0" smtClean="0">
                <a:latin typeface="Garamond" pitchFamily="18" charset="0"/>
              </a:rPr>
              <a:t> de São Paulo</a:t>
            </a:r>
          </a:p>
          <a:p>
            <a:pPr algn="l"/>
            <a:r>
              <a:rPr lang="fr-BE" sz="2400" dirty="0" smtClean="0">
                <a:latin typeface="Garamond" pitchFamily="18" charset="0"/>
              </a:rPr>
              <a:t>Wallonie-Bruxelles International</a:t>
            </a:r>
            <a:endParaRPr lang="fr-BE" sz="2400" dirty="0">
              <a:latin typeface="Garamond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Autofit/>
          </a:bodyPr>
          <a:lstStyle/>
          <a:p>
            <a:r>
              <a:rPr lang="pt-BR" sz="3500" cap="all" dirty="0">
                <a:latin typeface="Garamond" pitchFamily="18" charset="0"/>
              </a:rPr>
              <a:t>AS RELAÇÕES IMAGENS/LEGENDAS NA ASTROFÍSICA À LUZ DA SEMIÓTICA TENSIVA</a:t>
            </a:r>
            <a:endParaRPr lang="fr-BE" sz="3500" dirty="0">
              <a:latin typeface="Garamond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 smtClean="0"/>
              <a:t>60° SEMINÁRIO DO GEL - 2012</a:t>
            </a:r>
            <a:endParaRPr lang="fr-BE" sz="1800" dirty="0"/>
          </a:p>
        </p:txBody>
      </p:sp>
      <p:pic>
        <p:nvPicPr>
          <p:cNvPr id="1026" name="Picture 2" descr="C:\Users\Lionel\Downloads\Charte et LOGO WBI\LOGO-WBI_gris&amp;rou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1577752" cy="85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DH: […] It’s funny. I mean if you were presented with these data, you would think that the center of the cluster is about here. So where is the brightest point in the cluster? </a:t>
            </a:r>
            <a:endParaRPr lang="fr-BE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Allamel-Raffin</a:t>
            </a:r>
            <a:r>
              <a:rPr lang="en-US" dirty="0" smtClean="0"/>
              <a:t>, 2004 v.2: 33)</a:t>
            </a:r>
            <a:endParaRPr lang="fr-BE" dirty="0" smtClean="0"/>
          </a:p>
          <a:p>
            <a:pPr>
              <a:buNone/>
            </a:pPr>
            <a:endParaRPr lang="fr-BE" dirty="0" smtClean="0"/>
          </a:p>
          <a:p>
            <a:endParaRPr lang="fr-BE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cap="all" dirty="0" smtClean="0">
                <a:latin typeface="Garamond" pitchFamily="18" charset="0"/>
              </a:rPr>
              <a:t>AS RELAÇÕES IMAGENS/LEGENDAS NA ASTROFÍSICA À LUZ DA SEMIÓTICA TENSIVA</a:t>
            </a:r>
            <a:endParaRPr lang="fr-B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DH: […] See what… This kind of behavior, it doesn’t make much sense to me… This is fairly significant, I mean that’s 16 and over it 5. It’s fairly a big change, we’re not just seeing just a slight noise fluctuation, it seems to me. […]. With Chandra we saw a fairly obvious source associated with this.</a:t>
            </a:r>
            <a:endParaRPr lang="fr-BE" dirty="0" smtClean="0"/>
          </a:p>
          <a:p>
            <a:pPr>
              <a:buNone/>
            </a:pPr>
            <a:r>
              <a:rPr lang="en-US" dirty="0" smtClean="0"/>
              <a:t>	[…]</a:t>
            </a:r>
            <a:endParaRPr lang="fr-BE" dirty="0" smtClean="0"/>
          </a:p>
          <a:p>
            <a:pPr>
              <a:buNone/>
            </a:pPr>
            <a:r>
              <a:rPr lang="en-US" dirty="0" smtClean="0"/>
              <a:t>	DH: […] What’s about it? You see there is something in here because there is no source there !</a:t>
            </a:r>
            <a:endParaRPr lang="fr-BE" dirty="0" smtClean="0"/>
          </a:p>
          <a:p>
            <a:r>
              <a:rPr lang="pt-BR" dirty="0" smtClean="0"/>
              <a:t>(Allamel-Raffin, 2004 v.2: 35)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cap="all" dirty="0" smtClean="0">
                <a:latin typeface="Garamond" pitchFamily="18" charset="0"/>
              </a:rPr>
              <a:t>AS RELAÇÕES IMAGENS/LEGENDAS NA ASTROFÍSICA À LUZ DA SEMIÓTICA TENSIVA</a:t>
            </a:r>
            <a:endParaRPr lang="fr-B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err="1" smtClean="0"/>
              <a:t>Esquemas</a:t>
            </a:r>
            <a:r>
              <a:rPr lang="fr-BE" dirty="0" smtClean="0"/>
              <a:t> </a:t>
            </a:r>
            <a:r>
              <a:rPr lang="fr-BE" dirty="0" err="1" smtClean="0"/>
              <a:t>sintagmáticos</a:t>
            </a:r>
            <a:r>
              <a:rPr lang="fr-BE" dirty="0" smtClean="0"/>
              <a:t> da </a:t>
            </a:r>
            <a:r>
              <a:rPr lang="fr-BE" i="1" dirty="0" err="1" smtClean="0"/>
              <a:t>crença</a:t>
            </a:r>
            <a:r>
              <a:rPr lang="fr-BE" dirty="0" smtClean="0"/>
              <a:t> e da </a:t>
            </a:r>
            <a:r>
              <a:rPr lang="fr-BE" i="1" dirty="0" err="1" smtClean="0"/>
              <a:t>confiança</a:t>
            </a:r>
            <a:endParaRPr lang="fr-BE" i="1" dirty="0" smtClean="0"/>
          </a:p>
          <a:p>
            <a:endParaRPr lang="fr-BE" i="1" dirty="0" smtClean="0"/>
          </a:p>
          <a:p>
            <a:endParaRPr lang="fr-BE" i="1" dirty="0" smtClean="0"/>
          </a:p>
          <a:p>
            <a:endParaRPr lang="fr-BE" i="1" dirty="0" smtClean="0"/>
          </a:p>
          <a:p>
            <a:endParaRPr lang="fr-BE" i="1" dirty="0" smtClean="0"/>
          </a:p>
          <a:p>
            <a:endParaRPr lang="fr-BE" i="1" dirty="0" smtClean="0"/>
          </a:p>
          <a:p>
            <a:endParaRPr lang="fr-BE" i="1" dirty="0" smtClean="0"/>
          </a:p>
          <a:p>
            <a:endParaRPr lang="fr-BE" i="1" dirty="0" smtClean="0"/>
          </a:p>
          <a:p>
            <a:endParaRPr lang="fr-BE" i="1" dirty="0" smtClean="0"/>
          </a:p>
          <a:p>
            <a:endParaRPr lang="fr-BE" dirty="0" smtClean="0"/>
          </a:p>
          <a:p>
            <a:r>
              <a:rPr lang="fr-BE" dirty="0" err="1" smtClean="0"/>
              <a:t>Fontanille</a:t>
            </a:r>
            <a:r>
              <a:rPr lang="fr-BE" dirty="0" smtClean="0"/>
              <a:t> &amp; </a:t>
            </a:r>
            <a:r>
              <a:rPr lang="fr-BE" dirty="0" err="1" smtClean="0"/>
              <a:t>Zilberberg</a:t>
            </a:r>
            <a:r>
              <a:rPr lang="fr-BE" dirty="0" smtClean="0"/>
              <a:t>, </a:t>
            </a:r>
            <a:r>
              <a:rPr lang="fr-BE" i="1" dirty="0" smtClean="0"/>
              <a:t>Tension et Signification</a:t>
            </a:r>
            <a:r>
              <a:rPr lang="fr-BE" dirty="0" smtClean="0"/>
              <a:t>, </a:t>
            </a:r>
            <a:r>
              <a:rPr lang="fr-BE" dirty="0" err="1" smtClean="0"/>
              <a:t>Mardaga</a:t>
            </a:r>
            <a:r>
              <a:rPr lang="fr-BE" dirty="0" smtClean="0"/>
              <a:t>, 1998</a:t>
            </a:r>
            <a:endParaRPr lang="fr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02070"/>
            <a:ext cx="7992888" cy="314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cap="all" dirty="0" smtClean="0">
                <a:latin typeface="Garamond" pitchFamily="18" charset="0"/>
              </a:rPr>
              <a:t>AS RELAÇÕES IMAGENS/LEGENDAS NA ASTROFÍSICA À LUZ DA SEMIÓTICA TENSIVA</a:t>
            </a:r>
            <a:endParaRPr lang="fr-B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BE" b="1" dirty="0" err="1" smtClean="0"/>
              <a:t>Baseada</a:t>
            </a:r>
            <a:r>
              <a:rPr lang="fr-BE" b="1" dirty="0" smtClean="0"/>
              <a:t> na </a:t>
            </a:r>
            <a:r>
              <a:rPr lang="fr-BE" b="1" i="1" dirty="0" err="1" smtClean="0"/>
              <a:t>crença</a:t>
            </a:r>
            <a:r>
              <a:rPr lang="fr-BE" b="1" dirty="0" smtClean="0"/>
              <a:t> : </a:t>
            </a:r>
            <a:r>
              <a:rPr lang="fr-BE" dirty="0" smtClean="0"/>
              <a:t>« </a:t>
            </a:r>
            <a:r>
              <a:rPr lang="fr-BE" i="1" dirty="0" err="1" smtClean="0"/>
              <a:t>embora</a:t>
            </a:r>
            <a:r>
              <a:rPr lang="fr-BE" dirty="0" smtClean="0"/>
              <a:t> me </a:t>
            </a:r>
            <a:r>
              <a:rPr lang="fr-BE" dirty="0" err="1" smtClean="0"/>
              <a:t>iluda</a:t>
            </a:r>
            <a:r>
              <a:rPr lang="fr-BE" dirty="0" smtClean="0"/>
              <a:t>, </a:t>
            </a:r>
            <a:r>
              <a:rPr lang="fr-BE" i="1" dirty="0" err="1" smtClean="0"/>
              <a:t>entretanto</a:t>
            </a:r>
            <a:r>
              <a:rPr lang="fr-BE" dirty="0" smtClean="0"/>
              <a:t> </a:t>
            </a:r>
            <a:r>
              <a:rPr lang="fr-BE" dirty="0" err="1" smtClean="0"/>
              <a:t>fico</a:t>
            </a:r>
            <a:r>
              <a:rPr lang="fr-BE" dirty="0" smtClean="0"/>
              <a:t> de </a:t>
            </a:r>
            <a:r>
              <a:rPr lang="fr-BE" dirty="0" err="1" smtClean="0"/>
              <a:t>olhos</a:t>
            </a:r>
            <a:r>
              <a:rPr lang="fr-BE" dirty="0" smtClean="0"/>
              <a:t> </a:t>
            </a:r>
            <a:r>
              <a:rPr lang="fr-BE" dirty="0" err="1" smtClean="0"/>
              <a:t>abertos</a:t>
            </a:r>
            <a:r>
              <a:rPr lang="fr-BE" dirty="0" smtClean="0"/>
              <a:t> » </a:t>
            </a:r>
          </a:p>
          <a:p>
            <a:pPr>
              <a:buNone/>
            </a:pPr>
            <a:r>
              <a:rPr lang="fr-BE" dirty="0" smtClean="0">
                <a:sym typeface="Wingdings" pitchFamily="2" charset="2"/>
              </a:rPr>
              <a:t></a:t>
            </a:r>
            <a:r>
              <a:rPr lang="fr-BE" dirty="0" smtClean="0"/>
              <a:t> « </a:t>
            </a:r>
            <a:r>
              <a:rPr lang="fr-BE" i="1" dirty="0" err="1" smtClean="0"/>
              <a:t>embora</a:t>
            </a:r>
            <a:r>
              <a:rPr lang="fr-BE" dirty="0" smtClean="0"/>
              <a:t> A, </a:t>
            </a:r>
            <a:r>
              <a:rPr lang="fr-BE" i="1" dirty="0" err="1" smtClean="0"/>
              <a:t>entretanto</a:t>
            </a:r>
            <a:r>
              <a:rPr lang="fr-BE" dirty="0" smtClean="0"/>
              <a:t> </a:t>
            </a:r>
            <a:r>
              <a:rPr lang="fr-BE" dirty="0" err="1" smtClean="0"/>
              <a:t>não</a:t>
            </a:r>
            <a:r>
              <a:rPr lang="fr-BE" dirty="0" smtClean="0"/>
              <a:t>-A ».</a:t>
            </a:r>
          </a:p>
          <a:p>
            <a:endParaRPr lang="fr-BE" dirty="0" smtClean="0"/>
          </a:p>
          <a:p>
            <a:r>
              <a:rPr lang="fr-BE" b="1" dirty="0" err="1" smtClean="0"/>
              <a:t>Baseada</a:t>
            </a:r>
            <a:r>
              <a:rPr lang="fr-BE" b="1" dirty="0" smtClean="0"/>
              <a:t> na </a:t>
            </a:r>
            <a:r>
              <a:rPr lang="fr-BE" b="1" i="1" dirty="0" err="1" smtClean="0"/>
              <a:t>confiança</a:t>
            </a:r>
            <a:r>
              <a:rPr lang="fr-BE" b="1" dirty="0" smtClean="0"/>
              <a:t> : </a:t>
            </a:r>
            <a:r>
              <a:rPr lang="fr-BE" dirty="0" smtClean="0"/>
              <a:t>« </a:t>
            </a:r>
            <a:r>
              <a:rPr lang="fr-BE" i="1" dirty="0" err="1" smtClean="0"/>
              <a:t>embora</a:t>
            </a:r>
            <a:r>
              <a:rPr lang="fr-BE" dirty="0" smtClean="0"/>
              <a:t> </a:t>
            </a:r>
            <a:r>
              <a:rPr lang="fr-BE" dirty="0" err="1" smtClean="0"/>
              <a:t>ambas</a:t>
            </a:r>
            <a:r>
              <a:rPr lang="fr-BE" dirty="0" smtClean="0"/>
              <a:t> </a:t>
            </a:r>
            <a:r>
              <a:rPr lang="fr-BE" dirty="0" err="1" smtClean="0"/>
              <a:t>imagens</a:t>
            </a:r>
            <a:r>
              <a:rPr lang="fr-BE" dirty="0" smtClean="0"/>
              <a:t> </a:t>
            </a:r>
            <a:r>
              <a:rPr lang="fr-BE" dirty="0" err="1" smtClean="0"/>
              <a:t>sejam</a:t>
            </a:r>
            <a:r>
              <a:rPr lang="fr-BE" dirty="0" smtClean="0"/>
              <a:t> </a:t>
            </a:r>
            <a:r>
              <a:rPr lang="fr-BE" dirty="0" err="1" smtClean="0"/>
              <a:t>confortantes</a:t>
            </a:r>
            <a:r>
              <a:rPr lang="fr-BE" dirty="0" smtClean="0"/>
              <a:t>, </a:t>
            </a:r>
            <a:r>
              <a:rPr lang="fr-BE" i="1" dirty="0" err="1" smtClean="0"/>
              <a:t>entretanto</a:t>
            </a:r>
            <a:r>
              <a:rPr lang="fr-BE" dirty="0" smtClean="0"/>
              <a:t> </a:t>
            </a:r>
            <a:r>
              <a:rPr lang="fr-BE" dirty="0" err="1" smtClean="0"/>
              <a:t>fico</a:t>
            </a:r>
            <a:r>
              <a:rPr lang="fr-BE" dirty="0" smtClean="0"/>
              <a:t> </a:t>
            </a:r>
            <a:r>
              <a:rPr lang="fr-BE" dirty="0" err="1" smtClean="0"/>
              <a:t>inquieto</a:t>
            </a:r>
            <a:r>
              <a:rPr lang="fr-BE" dirty="0" smtClean="0"/>
              <a:t> » </a:t>
            </a:r>
          </a:p>
          <a:p>
            <a:pPr>
              <a:buNone/>
            </a:pPr>
            <a:r>
              <a:rPr lang="fr-BE" dirty="0" smtClean="0">
                <a:sym typeface="Wingdings" pitchFamily="2" charset="2"/>
              </a:rPr>
              <a:t> </a:t>
            </a:r>
            <a:r>
              <a:rPr lang="fr-BE" dirty="0" smtClean="0"/>
              <a:t>« </a:t>
            </a:r>
            <a:r>
              <a:rPr lang="fr-BE" dirty="0" err="1" smtClean="0"/>
              <a:t>embora</a:t>
            </a:r>
            <a:r>
              <a:rPr lang="fr-BE" dirty="0" smtClean="0"/>
              <a:t> A e </a:t>
            </a:r>
            <a:r>
              <a:rPr lang="fr-BE" dirty="0" err="1" smtClean="0"/>
              <a:t>não</a:t>
            </a:r>
            <a:r>
              <a:rPr lang="fr-BE" dirty="0" smtClean="0"/>
              <a:t>-A, </a:t>
            </a:r>
            <a:r>
              <a:rPr lang="fr-BE" dirty="0" err="1" smtClean="0"/>
              <a:t>entretanto</a:t>
            </a:r>
            <a:r>
              <a:rPr lang="fr-BE" dirty="0" smtClean="0"/>
              <a:t> A ou (</a:t>
            </a:r>
            <a:r>
              <a:rPr lang="fr-BE" dirty="0" err="1" smtClean="0"/>
              <a:t>exclusivo</a:t>
            </a:r>
            <a:r>
              <a:rPr lang="fr-BE" dirty="0" smtClean="0"/>
              <a:t>) </a:t>
            </a:r>
            <a:r>
              <a:rPr lang="fr-BE" dirty="0" err="1" smtClean="0"/>
              <a:t>não</a:t>
            </a:r>
            <a:r>
              <a:rPr lang="fr-BE" dirty="0" smtClean="0"/>
              <a:t>-A ».</a:t>
            </a:r>
            <a:endParaRPr lang="fr-BE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cap="all" dirty="0" smtClean="0">
                <a:latin typeface="Garamond" pitchFamily="18" charset="0"/>
              </a:rPr>
              <a:t>AS RELAÇÕES IMAGENS/LEGENDAS NA ASTROFÍSICA À LUZ DA SEMIÓTICA TENSIVA</a:t>
            </a:r>
            <a:endParaRPr lang="fr-B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4800" dirty="0" smtClean="0">
                <a:latin typeface="Garamond" pitchFamily="18" charset="0"/>
              </a:rPr>
              <a:t>Merci !</a:t>
            </a:r>
            <a:endParaRPr lang="fr-BE" sz="4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cap="all" dirty="0" smtClean="0">
                <a:latin typeface="Garamond" pitchFamily="18" charset="0"/>
              </a:rPr>
              <a:t>AS RELAÇÕES IMAGENS/LEGENDAS NA ASTROFÍSICA À LUZ DA SEMIÓTICA TENSIVA</a:t>
            </a:r>
            <a:endParaRPr lang="fr-BE" sz="2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Discursos</a:t>
            </a:r>
            <a:r>
              <a:rPr lang="fr-BE" dirty="0" smtClean="0"/>
              <a:t> de </a:t>
            </a:r>
            <a:r>
              <a:rPr lang="fr-BE" dirty="0" err="1" smtClean="0"/>
              <a:t>laboratório</a:t>
            </a:r>
            <a:r>
              <a:rPr lang="fr-BE" dirty="0" smtClean="0"/>
              <a:t> do </a:t>
            </a:r>
            <a:r>
              <a:rPr lang="fr-BE" i="1" dirty="0" smtClean="0"/>
              <a:t>Center for </a:t>
            </a:r>
            <a:r>
              <a:rPr lang="fr-BE" i="1" dirty="0" err="1" smtClean="0"/>
              <a:t>astrophysics</a:t>
            </a:r>
            <a:r>
              <a:rPr lang="fr-BE" i="1" dirty="0" smtClean="0"/>
              <a:t> (</a:t>
            </a:r>
            <a:r>
              <a:rPr lang="fr-BE" i="1" dirty="0" err="1" smtClean="0"/>
              <a:t>CfA</a:t>
            </a:r>
            <a:r>
              <a:rPr lang="fr-BE" i="1" dirty="0" smtClean="0"/>
              <a:t>)</a:t>
            </a:r>
            <a:r>
              <a:rPr lang="fr-BE" dirty="0" smtClean="0"/>
              <a:t>, Harvard. </a:t>
            </a:r>
          </a:p>
          <a:p>
            <a:r>
              <a:rPr lang="fr-BE" dirty="0" smtClean="0"/>
              <a:t>Catherine </a:t>
            </a:r>
            <a:r>
              <a:rPr lang="fr-BE" dirty="0" err="1" smtClean="0"/>
              <a:t>Allamel</a:t>
            </a:r>
            <a:r>
              <a:rPr lang="fr-BE" dirty="0" smtClean="0"/>
              <a:t>-</a:t>
            </a:r>
            <a:r>
              <a:rPr lang="fr-BE" dirty="0" err="1" smtClean="0"/>
              <a:t>Raffin</a:t>
            </a:r>
            <a:r>
              <a:rPr lang="fr-BE" dirty="0" smtClean="0"/>
              <a:t>, </a:t>
            </a:r>
            <a:r>
              <a:rPr lang="fr-BE" dirty="0" err="1" smtClean="0"/>
              <a:t>tese</a:t>
            </a:r>
            <a:r>
              <a:rPr lang="fr-BE" dirty="0" smtClean="0"/>
              <a:t> de </a:t>
            </a:r>
            <a:r>
              <a:rPr lang="fr-BE" dirty="0" err="1" smtClean="0"/>
              <a:t>doutorado</a:t>
            </a:r>
            <a:r>
              <a:rPr lang="fr-BE" dirty="0" smtClean="0"/>
              <a:t> « La production et les fonctions des images en physique des matériaux et en astrophysique ».</a:t>
            </a:r>
          </a:p>
          <a:p>
            <a:r>
              <a:rPr lang="fr-BE" dirty="0" smtClean="0"/>
              <a:t>Maria </a:t>
            </a:r>
            <a:r>
              <a:rPr lang="fr-BE" dirty="0" err="1" smtClean="0"/>
              <a:t>Giulia</a:t>
            </a:r>
            <a:r>
              <a:rPr lang="fr-BE" dirty="0" smtClean="0"/>
              <a:t> </a:t>
            </a:r>
            <a:r>
              <a:rPr lang="fr-BE" dirty="0" err="1" smtClean="0"/>
              <a:t>Dondero</a:t>
            </a:r>
            <a:r>
              <a:rPr lang="fr-BE" dirty="0" smtClean="0"/>
              <a:t>, </a:t>
            </a:r>
            <a:r>
              <a:rPr lang="fr-BE" i="1" dirty="0" smtClean="0"/>
              <a:t>Sémiotique de l’image scientifique</a:t>
            </a:r>
            <a:r>
              <a:rPr lang="fr-BE" dirty="0" smtClean="0"/>
              <a:t>, </a:t>
            </a:r>
            <a:r>
              <a:rPr lang="fr-BE" dirty="0" err="1" smtClean="0"/>
              <a:t>Signata</a:t>
            </a:r>
            <a:r>
              <a:rPr lang="fr-BE" dirty="0" smtClean="0"/>
              <a:t>, </a:t>
            </a:r>
            <a:r>
              <a:rPr lang="fr-BE" dirty="0" err="1" smtClean="0"/>
              <a:t>PULg</a:t>
            </a:r>
            <a:r>
              <a:rPr lang="fr-BE" dirty="0" smtClean="0"/>
              <a:t>, 2010 n°1, 111-175.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cap="all" dirty="0" smtClean="0">
                <a:latin typeface="Garamond" pitchFamily="18" charset="0"/>
              </a:rPr>
              <a:t>AS RELAÇÕES IMAGENS/LEGENDAS NA ASTROFÍSICA À LUZ DA SEMIÓTICA TENSIVA</a:t>
            </a:r>
            <a:endParaRPr lang="fr-BE" sz="2000" dirty="0"/>
          </a:p>
        </p:txBody>
      </p:sp>
      <p:pic>
        <p:nvPicPr>
          <p:cNvPr id="2050" name="Picture 2" descr="C:\Users\Lionel\Desktop\INTERVENTIONS -\GEL\Tabela conceitos tensivo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88" y="1412776"/>
            <a:ext cx="8725092" cy="3969439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627784" y="5517232"/>
            <a:ext cx="388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/>
              <a:t>Conceitos</a:t>
            </a:r>
            <a:r>
              <a:rPr lang="fr-BE" sz="2000" dirty="0" smtClean="0"/>
              <a:t> </a:t>
            </a:r>
            <a:r>
              <a:rPr lang="fr-BE" sz="2000" dirty="0" err="1" smtClean="0"/>
              <a:t>diretores</a:t>
            </a:r>
            <a:r>
              <a:rPr lang="fr-BE" sz="2000" dirty="0" smtClean="0"/>
              <a:t> da </a:t>
            </a:r>
            <a:r>
              <a:rPr lang="fr-BE" sz="2000" dirty="0" err="1" smtClean="0"/>
              <a:t>semiótica</a:t>
            </a:r>
            <a:r>
              <a:rPr lang="fr-BE" sz="2000" dirty="0" smtClean="0"/>
              <a:t> </a:t>
            </a:r>
            <a:r>
              <a:rPr lang="fr-BE" sz="2000" dirty="0" err="1" smtClean="0"/>
              <a:t>tensiva</a:t>
            </a:r>
            <a:endParaRPr lang="fr-B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err="1" smtClean="0"/>
              <a:t>Imagem</a:t>
            </a:r>
            <a:r>
              <a:rPr lang="fr-BE" dirty="0" smtClean="0"/>
              <a:t> </a:t>
            </a:r>
            <a:r>
              <a:rPr lang="fr-BE" dirty="0" err="1" smtClean="0"/>
              <a:t>em</a:t>
            </a:r>
            <a:r>
              <a:rPr lang="fr-BE" dirty="0" smtClean="0"/>
              <a:t> </a:t>
            </a:r>
            <a:r>
              <a:rPr lang="fr-BE" dirty="0" err="1" smtClean="0"/>
              <a:t>raio</a:t>
            </a:r>
            <a:r>
              <a:rPr lang="fr-BE" dirty="0" smtClean="0"/>
              <a:t>-x </a:t>
            </a:r>
            <a:r>
              <a:rPr lang="fr-BE" dirty="0" err="1" smtClean="0"/>
              <a:t>padrão</a:t>
            </a:r>
            <a:r>
              <a:rPr lang="fr-BE" dirty="0" smtClean="0"/>
              <a:t> </a:t>
            </a:r>
            <a:r>
              <a:rPr lang="fr-BE" dirty="0" smtClean="0"/>
              <a:t>(à </a:t>
            </a:r>
            <a:r>
              <a:rPr lang="fr-BE" dirty="0" err="1" smtClean="0"/>
              <a:t>esquerda</a:t>
            </a:r>
            <a:r>
              <a:rPr lang="fr-BE" dirty="0" smtClean="0"/>
              <a:t>) e </a:t>
            </a:r>
            <a:r>
              <a:rPr lang="fr-BE" dirty="0" err="1" smtClean="0"/>
              <a:t>imagem</a:t>
            </a:r>
            <a:r>
              <a:rPr lang="fr-BE" dirty="0" smtClean="0"/>
              <a:t> </a:t>
            </a:r>
            <a:r>
              <a:rPr lang="fr-BE" dirty="0" err="1" smtClean="0"/>
              <a:t>em</a:t>
            </a:r>
            <a:r>
              <a:rPr lang="fr-BE" dirty="0" smtClean="0"/>
              <a:t> </a:t>
            </a:r>
            <a:r>
              <a:rPr lang="fr-BE" dirty="0" err="1" smtClean="0"/>
              <a:t>raio</a:t>
            </a:r>
            <a:r>
              <a:rPr lang="fr-BE" dirty="0" smtClean="0"/>
              <a:t>-x </a:t>
            </a:r>
            <a:r>
              <a:rPr lang="fr-BE" dirty="0" err="1" smtClean="0"/>
              <a:t>subtraída</a:t>
            </a:r>
            <a:r>
              <a:rPr lang="fr-BE" dirty="0" smtClean="0"/>
              <a:t> (à </a:t>
            </a:r>
            <a:r>
              <a:rPr lang="fr-BE" dirty="0" err="1" smtClean="0"/>
              <a:t>direita</a:t>
            </a:r>
            <a:r>
              <a:rPr lang="fr-BE" dirty="0" smtClean="0"/>
              <a:t>)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Allamel</a:t>
            </a:r>
            <a:r>
              <a:rPr lang="fr-BE" dirty="0" smtClean="0"/>
              <a:t>-</a:t>
            </a:r>
            <a:r>
              <a:rPr lang="fr-BE" dirty="0" err="1" smtClean="0"/>
              <a:t>Raffin</a:t>
            </a:r>
            <a:r>
              <a:rPr lang="fr-BE" dirty="0" smtClean="0"/>
              <a:t>, </a:t>
            </a:r>
            <a:r>
              <a:rPr lang="fr-BE" i="1" dirty="0" smtClean="0"/>
              <a:t>op.cit., </a:t>
            </a:r>
            <a:r>
              <a:rPr lang="fr-BE" dirty="0" smtClean="0"/>
              <a:t>Vol.2, p.25</a:t>
            </a:r>
          </a:p>
          <a:p>
            <a:endParaRPr lang="fr-BE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cap="all" dirty="0" smtClean="0">
                <a:latin typeface="Garamond" pitchFamily="18" charset="0"/>
              </a:rPr>
              <a:t>AS RELAÇÕES IMAGENS/LEGENDAS NA ASTROFÍSICA À LUZ DA SEMIÓTICA TENSIVA</a:t>
            </a:r>
            <a:endParaRPr lang="fr-BE" sz="2000" dirty="0"/>
          </a:p>
        </p:txBody>
      </p:sp>
      <p:pic>
        <p:nvPicPr>
          <p:cNvPr id="4104" name="Picture 8" descr="C:\Users\Lionel\Desktop\INTERVENTIONS -\GEL\Raio-x subtrai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5343525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BE" dirty="0" err="1" smtClean="0"/>
              <a:t>Imagem</a:t>
            </a:r>
            <a:r>
              <a:rPr lang="fr-BE" dirty="0" smtClean="0"/>
              <a:t> en </a:t>
            </a:r>
            <a:r>
              <a:rPr lang="fr-BE" dirty="0" err="1" smtClean="0"/>
              <a:t>ondas</a:t>
            </a:r>
            <a:r>
              <a:rPr lang="fr-BE" dirty="0" smtClean="0"/>
              <a:t> </a:t>
            </a:r>
            <a:r>
              <a:rPr lang="fr-BE" dirty="0" err="1" smtClean="0"/>
              <a:t>rádio</a:t>
            </a:r>
            <a:r>
              <a:rPr lang="fr-BE" dirty="0" smtClean="0"/>
              <a:t> </a:t>
            </a:r>
            <a:r>
              <a:rPr lang="fr-BE" dirty="0" err="1" smtClean="0"/>
              <a:t>com</a:t>
            </a:r>
            <a:r>
              <a:rPr lang="fr-BE" dirty="0" smtClean="0"/>
              <a:t> </a:t>
            </a:r>
            <a:r>
              <a:rPr lang="fr-BE" dirty="0" err="1" smtClean="0"/>
              <a:t>contornos</a:t>
            </a:r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Allamel</a:t>
            </a:r>
            <a:r>
              <a:rPr lang="fr-BE" dirty="0" smtClean="0"/>
              <a:t>-</a:t>
            </a:r>
            <a:r>
              <a:rPr lang="fr-BE" dirty="0" err="1" smtClean="0"/>
              <a:t>Raffin</a:t>
            </a:r>
            <a:r>
              <a:rPr lang="fr-BE" dirty="0" smtClean="0"/>
              <a:t>, </a:t>
            </a:r>
            <a:r>
              <a:rPr lang="fr-BE" i="1" dirty="0" smtClean="0"/>
              <a:t>op.cit., </a:t>
            </a:r>
            <a:r>
              <a:rPr lang="fr-BE" dirty="0" smtClean="0"/>
              <a:t>Vol.2, p.26</a:t>
            </a:r>
          </a:p>
          <a:p>
            <a:pPr>
              <a:buNone/>
            </a:pPr>
            <a:endParaRPr lang="fr-BE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cap="all" dirty="0" smtClean="0">
                <a:latin typeface="Garamond" pitchFamily="18" charset="0"/>
              </a:rPr>
              <a:t>AS RELAÇÕES IMAGENS/LEGENDAS NA ASTROFÍSICA À LUZ DA SEMIÓTICA TENSIVA</a:t>
            </a:r>
            <a:endParaRPr lang="fr-BE" sz="2000" dirty="0"/>
          </a:p>
        </p:txBody>
      </p:sp>
      <p:pic>
        <p:nvPicPr>
          <p:cNvPr id="6148" name="Picture 4" descr="C:\Users\Lionel\Desktop\INTERVENTIONS -\GEL\radio raff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2197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err="1" smtClean="0"/>
              <a:t>Sobreposição</a:t>
            </a:r>
            <a:r>
              <a:rPr lang="fr-BE" dirty="0" smtClean="0"/>
              <a:t> entre a </a:t>
            </a:r>
            <a:r>
              <a:rPr lang="fr-BE" dirty="0" err="1" smtClean="0"/>
              <a:t>imagem</a:t>
            </a:r>
            <a:r>
              <a:rPr lang="fr-BE" dirty="0" smtClean="0"/>
              <a:t> </a:t>
            </a:r>
            <a:r>
              <a:rPr lang="fr-BE" dirty="0" err="1" smtClean="0"/>
              <a:t>em</a:t>
            </a:r>
            <a:r>
              <a:rPr lang="fr-BE" dirty="0" smtClean="0"/>
              <a:t> </a:t>
            </a:r>
            <a:r>
              <a:rPr lang="fr-BE" dirty="0" err="1" smtClean="0"/>
              <a:t>raio</a:t>
            </a:r>
            <a:r>
              <a:rPr lang="fr-BE" dirty="0" smtClean="0"/>
              <a:t>-x </a:t>
            </a:r>
            <a:r>
              <a:rPr lang="fr-BE" dirty="0" err="1" smtClean="0"/>
              <a:t>subtraída</a:t>
            </a:r>
            <a:r>
              <a:rPr lang="fr-BE" dirty="0" smtClean="0"/>
              <a:t> e os </a:t>
            </a:r>
            <a:r>
              <a:rPr lang="fr-BE" dirty="0" err="1" smtClean="0"/>
              <a:t>contornos</a:t>
            </a:r>
            <a:r>
              <a:rPr lang="fr-BE" dirty="0" smtClean="0"/>
              <a:t> da </a:t>
            </a:r>
            <a:r>
              <a:rPr lang="fr-BE" dirty="0" err="1" smtClean="0"/>
              <a:t>imagem</a:t>
            </a:r>
            <a:r>
              <a:rPr lang="fr-BE" dirty="0" smtClean="0"/>
              <a:t> </a:t>
            </a:r>
            <a:r>
              <a:rPr lang="fr-BE" dirty="0" err="1" smtClean="0"/>
              <a:t>rádio</a:t>
            </a:r>
            <a:r>
              <a:rPr lang="fr-BE" dirty="0" smtClean="0"/>
              <a:t>.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Allamel</a:t>
            </a:r>
            <a:r>
              <a:rPr lang="fr-BE" dirty="0" smtClean="0"/>
              <a:t>-</a:t>
            </a:r>
            <a:r>
              <a:rPr lang="fr-BE" dirty="0" err="1" smtClean="0"/>
              <a:t>Raffin</a:t>
            </a:r>
            <a:r>
              <a:rPr lang="fr-BE" dirty="0" smtClean="0"/>
              <a:t>, </a:t>
            </a:r>
            <a:r>
              <a:rPr lang="fr-BE" i="1" dirty="0" smtClean="0"/>
              <a:t>op.cit., </a:t>
            </a:r>
            <a:r>
              <a:rPr lang="fr-BE" dirty="0" smtClean="0"/>
              <a:t>Vol.2, p.31</a:t>
            </a:r>
            <a:endParaRPr lang="fr-BE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cap="all" dirty="0" smtClean="0">
                <a:latin typeface="Garamond" pitchFamily="18" charset="0"/>
              </a:rPr>
              <a:t>AS RELAÇÕES IMAGENS/LEGENDAS NA ASTROFÍSICA À LUZ DA SEMIÓTICA TENSIVA</a:t>
            </a:r>
            <a:endParaRPr lang="fr-BE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53244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914400" y="1449288"/>
            <a:ext cx="7772400" cy="4572000"/>
          </a:xfrm>
        </p:spPr>
        <p:txBody>
          <a:bodyPr/>
          <a:lstStyle/>
          <a:p>
            <a:r>
              <a:rPr lang="en-US" dirty="0" smtClean="0"/>
              <a:t>DH: […] It may look like the cluster are a lot bigger, but you’ve got very little area to establish your background, if really it is the cluster, it’s going up *this far*. It would be nice because we have seen a cluster of that far. So, one of the things, you know, we want to know this is: </a:t>
            </a:r>
            <a:r>
              <a:rPr lang="en-US" i="1" dirty="0" smtClean="0"/>
              <a:t>is the intensity here lower then here and here? </a:t>
            </a:r>
            <a:r>
              <a:rPr lang="en-US" dirty="0" smtClean="0"/>
              <a:t>(</a:t>
            </a:r>
            <a:r>
              <a:rPr lang="en-US" dirty="0" err="1" smtClean="0"/>
              <a:t>grifo</a:t>
            </a:r>
            <a:r>
              <a:rPr lang="en-US" dirty="0" smtClean="0"/>
              <a:t> </a:t>
            </a:r>
            <a:r>
              <a:rPr lang="en-US" dirty="0" err="1" smtClean="0"/>
              <a:t>nosso</a:t>
            </a:r>
            <a:r>
              <a:rPr lang="en-US" dirty="0" smtClean="0"/>
              <a:t>)</a:t>
            </a:r>
            <a:endParaRPr lang="fr-BE" dirty="0" smtClean="0"/>
          </a:p>
          <a:p>
            <a:pPr>
              <a:buNone/>
            </a:pPr>
            <a:r>
              <a:rPr lang="en-US" dirty="0" smtClean="0"/>
              <a:t>	[…]</a:t>
            </a:r>
            <a:endParaRPr lang="fr-BE" dirty="0" smtClean="0"/>
          </a:p>
          <a:p>
            <a:pPr>
              <a:buNone/>
            </a:pPr>
            <a:r>
              <a:rPr lang="en-US" dirty="0" smtClean="0"/>
              <a:t>	DH: I can’t convince myself. It could be a tiny peak. It’s not good enough to tell you know. </a:t>
            </a:r>
            <a:r>
              <a:rPr lang="pt-BR" dirty="0" smtClean="0"/>
              <a:t>I can’t see no difference here.</a:t>
            </a:r>
            <a:endParaRPr lang="fr-BE" dirty="0" smtClean="0"/>
          </a:p>
          <a:p>
            <a:r>
              <a:rPr lang="pt-BR" dirty="0" smtClean="0"/>
              <a:t>(Allamel-Raffin, 2004 v.2: 31-32).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cap="all" dirty="0" smtClean="0">
                <a:latin typeface="Garamond" pitchFamily="18" charset="0"/>
              </a:rPr>
              <a:t>AS RELAÇÕES IMAGENS/LEGENDAS NA ASTROFÍSICA À LUZ DA SEMIÓTICA TENSIVA</a:t>
            </a:r>
            <a:endParaRPr lang="fr-B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err="1" smtClean="0"/>
              <a:t>Sobreposição</a:t>
            </a:r>
            <a:r>
              <a:rPr lang="fr-BE" dirty="0" smtClean="0"/>
              <a:t> </a:t>
            </a:r>
            <a:r>
              <a:rPr lang="fr-BE" dirty="0" err="1" smtClean="0"/>
              <a:t>com</a:t>
            </a:r>
            <a:r>
              <a:rPr lang="fr-BE" dirty="0" smtClean="0"/>
              <a:t> os </a:t>
            </a:r>
            <a:r>
              <a:rPr lang="fr-BE" dirty="0" err="1" smtClean="0"/>
              <a:t>contornos</a:t>
            </a:r>
            <a:r>
              <a:rPr lang="fr-BE" dirty="0" smtClean="0"/>
              <a:t> </a:t>
            </a:r>
            <a:r>
              <a:rPr lang="fr-BE" dirty="0" err="1" smtClean="0"/>
              <a:t>rádio</a:t>
            </a:r>
            <a:r>
              <a:rPr lang="fr-BE" dirty="0" smtClean="0"/>
              <a:t> e </a:t>
            </a:r>
            <a:r>
              <a:rPr lang="fr-BE" dirty="0" err="1" smtClean="0"/>
              <a:t>imagem</a:t>
            </a:r>
            <a:r>
              <a:rPr lang="fr-BE" dirty="0" smtClean="0"/>
              <a:t> de </a:t>
            </a:r>
            <a:r>
              <a:rPr lang="fr-BE" dirty="0" err="1" smtClean="0"/>
              <a:t>outro</a:t>
            </a:r>
            <a:r>
              <a:rPr lang="fr-BE" dirty="0" smtClean="0"/>
              <a:t> </a:t>
            </a:r>
            <a:r>
              <a:rPr lang="fr-BE" dirty="0" err="1" smtClean="0"/>
              <a:t>telescópio</a:t>
            </a:r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Allamel</a:t>
            </a:r>
            <a:r>
              <a:rPr lang="fr-BE" dirty="0" smtClean="0"/>
              <a:t>-</a:t>
            </a:r>
            <a:r>
              <a:rPr lang="fr-BE" dirty="0" err="1" smtClean="0"/>
              <a:t>Raffin</a:t>
            </a:r>
            <a:r>
              <a:rPr lang="fr-BE" dirty="0" smtClean="0"/>
              <a:t>, </a:t>
            </a:r>
            <a:r>
              <a:rPr lang="fr-BE" i="1" dirty="0" smtClean="0"/>
              <a:t>op.cit., </a:t>
            </a:r>
            <a:r>
              <a:rPr lang="fr-BE" dirty="0" smtClean="0"/>
              <a:t>Vol.2, p.34</a:t>
            </a:r>
            <a:endParaRPr lang="fr-BE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cap="all" dirty="0" smtClean="0">
                <a:latin typeface="Garamond" pitchFamily="18" charset="0"/>
              </a:rPr>
              <a:t>AS RELAÇÕES IMAGENS/LEGENDAS NA ASTROFÍSICA À LUZ DA SEMIÓTICA TENSIVA</a:t>
            </a:r>
            <a:endParaRPr lang="fr-BE" sz="2000" dirty="0"/>
          </a:p>
        </p:txBody>
      </p:sp>
      <p:pic>
        <p:nvPicPr>
          <p:cNvPr id="7172" name="Picture 4" descr="C:\Users\Lionel\Desktop\INTERVENTIONS -\GEL\XMM décal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60° SEMINÁRIO DO GEL - 2012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BE" dirty="0" err="1" smtClean="0"/>
              <a:t>Comparação</a:t>
            </a:r>
            <a:r>
              <a:rPr lang="fr-BE" dirty="0" smtClean="0"/>
              <a:t> dos </a:t>
            </a:r>
            <a:r>
              <a:rPr lang="fr-BE" dirty="0" err="1" smtClean="0"/>
              <a:t>resultados</a:t>
            </a:r>
            <a:r>
              <a:rPr lang="fr-BE" dirty="0" smtClean="0"/>
              <a:t> dos </a:t>
            </a:r>
            <a:r>
              <a:rPr lang="fr-BE" dirty="0" err="1" smtClean="0"/>
              <a:t>telescópios</a:t>
            </a:r>
            <a:r>
              <a:rPr lang="fr-BE" dirty="0" smtClean="0"/>
              <a:t> XMM e CHANDRA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Allamel</a:t>
            </a:r>
            <a:r>
              <a:rPr lang="fr-BE" dirty="0" smtClean="0"/>
              <a:t>-</a:t>
            </a:r>
            <a:r>
              <a:rPr lang="fr-BE" dirty="0" err="1" smtClean="0"/>
              <a:t>Raffin</a:t>
            </a:r>
            <a:r>
              <a:rPr lang="fr-BE" dirty="0" smtClean="0"/>
              <a:t>, </a:t>
            </a:r>
            <a:r>
              <a:rPr lang="fr-BE" i="1" dirty="0" smtClean="0"/>
              <a:t>op.cit., </a:t>
            </a:r>
            <a:r>
              <a:rPr lang="fr-BE" dirty="0" smtClean="0"/>
              <a:t>Vol.2, p.36</a:t>
            </a:r>
            <a:endParaRPr lang="fr-BE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cap="all" dirty="0" smtClean="0">
                <a:latin typeface="Garamond" pitchFamily="18" charset="0"/>
              </a:rPr>
              <a:t>AS RELAÇÕES IMAGENS/LEGENDAS NA ASTROFÍSICA À LUZ DA SEMIÓTICA TENSIVA</a:t>
            </a:r>
            <a:endParaRPr lang="fr-BE" sz="20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8097178" cy="223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579</Words>
  <Application>Microsoft Office PowerPoint</Application>
  <PresentationFormat>Affichage à l'écran (4:3)</PresentationFormat>
  <Paragraphs>107</Paragraphs>
  <Slides>14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Capitaux</vt:lpstr>
      <vt:lpstr>AS RELAÇÕES IMAGENS/LEGENDAS NA ASTROFÍSICA À LUZ DA SEMIÓTICA TENSIVA</vt:lpstr>
      <vt:lpstr>AS RELAÇÕES IMAGENS/LEGENDAS NA ASTROFÍSICA À LUZ DA SEMIÓTICA TENSIVA</vt:lpstr>
      <vt:lpstr>AS RELAÇÕES IMAGENS/LEGENDAS NA ASTROFÍSICA À LUZ DA SEMIÓTICA TENSIVA</vt:lpstr>
      <vt:lpstr>AS RELAÇÕES IMAGENS/LEGENDAS NA ASTROFÍSICA À LUZ DA SEMIÓTICA TENSIVA</vt:lpstr>
      <vt:lpstr>AS RELAÇÕES IMAGENS/LEGENDAS NA ASTROFÍSICA À LUZ DA SEMIÓTICA TENSIVA</vt:lpstr>
      <vt:lpstr>AS RELAÇÕES IMAGENS/LEGENDAS NA ASTROFÍSICA À LUZ DA SEMIÓTICA TENSIVA</vt:lpstr>
      <vt:lpstr>AS RELAÇÕES IMAGENS/LEGENDAS NA ASTROFÍSICA À LUZ DA SEMIÓTICA TENSIVA</vt:lpstr>
      <vt:lpstr>AS RELAÇÕES IMAGENS/LEGENDAS NA ASTROFÍSICA À LUZ DA SEMIÓTICA TENSIVA</vt:lpstr>
      <vt:lpstr>AS RELAÇÕES IMAGENS/LEGENDAS NA ASTROFÍSICA À LUZ DA SEMIÓTICA TENSIVA</vt:lpstr>
      <vt:lpstr>AS RELAÇÕES IMAGENS/LEGENDAS NA ASTROFÍSICA À LUZ DA SEMIÓTICA TENSIVA</vt:lpstr>
      <vt:lpstr>AS RELAÇÕES IMAGENS/LEGENDAS NA ASTROFÍSICA À LUZ DA SEMIÓTICA TENSIVA</vt:lpstr>
      <vt:lpstr>AS RELAÇÕES IMAGENS/LEGENDAS NA ASTROFÍSICA À LUZ DA SEMIÓTICA TENSIVA</vt:lpstr>
      <vt:lpstr>AS RELAÇÕES IMAGENS/LEGENDAS NA ASTROFÍSICA À LUZ DA SEMIÓTICA TENSIVA</vt:lpstr>
      <vt:lpstr>Merci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RELAÇÕES IMAGENS/LEGENDAS NA ASTROFÍSICA À LUZ DA SEMIÓTICA TENSIVA</dc:title>
  <dc:creator>Windows User</dc:creator>
  <cp:lastModifiedBy>Windows User</cp:lastModifiedBy>
  <cp:revision>22</cp:revision>
  <dcterms:created xsi:type="dcterms:W3CDTF">2012-07-03T12:53:19Z</dcterms:created>
  <dcterms:modified xsi:type="dcterms:W3CDTF">2012-07-04T21:59:01Z</dcterms:modified>
</cp:coreProperties>
</file>