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6858000" cy="9144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31" autoAdjust="0"/>
  </p:normalViewPr>
  <p:slideViewPr>
    <p:cSldViewPr snapToGrid="0" snapToObjects="1">
      <p:cViewPr>
        <p:scale>
          <a:sx n="99" d="100"/>
          <a:sy n="99" d="100"/>
        </p:scale>
        <p:origin x="-1872" y="34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4672D7-7598-8941-B5FC-BD8327AD7A36}" type="datetimeFigureOut">
              <a:rPr lang="fr-FR" smtClean="0"/>
              <a:t>22/06/12</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68A1AF-C56D-6C44-A4A2-F21D6A6EEF24}" type="slidenum">
              <a:rPr lang="fr-FR" smtClean="0"/>
              <a:t>‹#›</a:t>
            </a:fld>
            <a:endParaRPr lang="fr-FR"/>
          </a:p>
        </p:txBody>
      </p:sp>
    </p:spTree>
    <p:extLst>
      <p:ext uri="{BB962C8B-B14F-4D97-AF65-F5344CB8AC3E}">
        <p14:creationId xmlns:p14="http://schemas.microsoft.com/office/powerpoint/2010/main" val="3366646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68A1AF-C56D-6C44-A4A2-F21D6A6EEF24}" type="slidenum">
              <a:rPr lang="fr-FR" smtClean="0"/>
              <a:t>1</a:t>
            </a:fld>
            <a:endParaRPr lang="fr-FR"/>
          </a:p>
        </p:txBody>
      </p:sp>
    </p:spTree>
    <p:extLst>
      <p:ext uri="{BB962C8B-B14F-4D97-AF65-F5344CB8AC3E}">
        <p14:creationId xmlns:p14="http://schemas.microsoft.com/office/powerpoint/2010/main" val="76924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Cliquez et modifiez le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89D1117-2F5B-1446-8F78-D617B009EF87}" type="datetimeFigureOut">
              <a:rPr lang="fr-FR" smtClean="0"/>
              <a:t>22/06/12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705199-9922-B348-A2A9-74EA941C60AF}" type="slidenum">
              <a:rPr lang="fr-FR" smtClean="0"/>
              <a:t>‹#›</a:t>
            </a:fld>
            <a:endParaRPr lang="fr-FR"/>
          </a:p>
        </p:txBody>
      </p:sp>
    </p:spTree>
    <p:extLst>
      <p:ext uri="{BB962C8B-B14F-4D97-AF65-F5344CB8AC3E}">
        <p14:creationId xmlns:p14="http://schemas.microsoft.com/office/powerpoint/2010/main" val="2755527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89D1117-2F5B-1446-8F78-D617B009EF87}" type="datetimeFigureOut">
              <a:rPr lang="fr-FR" smtClean="0"/>
              <a:t>22/06/12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705199-9922-B348-A2A9-74EA941C60AF}" type="slidenum">
              <a:rPr lang="fr-FR" smtClean="0"/>
              <a:t>‹#›</a:t>
            </a:fld>
            <a:endParaRPr lang="fr-FR"/>
          </a:p>
        </p:txBody>
      </p:sp>
    </p:spTree>
    <p:extLst>
      <p:ext uri="{BB962C8B-B14F-4D97-AF65-F5344CB8AC3E}">
        <p14:creationId xmlns:p14="http://schemas.microsoft.com/office/powerpoint/2010/main" val="128970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257175" y="488951"/>
            <a:ext cx="3357563" cy="104013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89D1117-2F5B-1446-8F78-D617B009EF87}" type="datetimeFigureOut">
              <a:rPr lang="fr-FR" smtClean="0"/>
              <a:t>22/06/12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705199-9922-B348-A2A9-74EA941C60AF}" type="slidenum">
              <a:rPr lang="fr-FR" smtClean="0"/>
              <a:t>‹#›</a:t>
            </a:fld>
            <a:endParaRPr lang="fr-FR"/>
          </a:p>
        </p:txBody>
      </p:sp>
    </p:spTree>
    <p:extLst>
      <p:ext uri="{BB962C8B-B14F-4D97-AF65-F5344CB8AC3E}">
        <p14:creationId xmlns:p14="http://schemas.microsoft.com/office/powerpoint/2010/main" val="256304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89D1117-2F5B-1446-8F78-D617B009EF87}" type="datetimeFigureOut">
              <a:rPr lang="fr-FR" smtClean="0"/>
              <a:t>22/06/12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705199-9922-B348-A2A9-74EA941C60AF}" type="slidenum">
              <a:rPr lang="fr-FR" smtClean="0"/>
              <a:t>‹#›</a:t>
            </a:fld>
            <a:endParaRPr lang="fr-FR"/>
          </a:p>
        </p:txBody>
      </p:sp>
    </p:spTree>
    <p:extLst>
      <p:ext uri="{BB962C8B-B14F-4D97-AF65-F5344CB8AC3E}">
        <p14:creationId xmlns:p14="http://schemas.microsoft.com/office/powerpoint/2010/main" val="183516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89D1117-2F5B-1446-8F78-D617B009EF87}" type="datetimeFigureOut">
              <a:rPr lang="fr-FR" smtClean="0"/>
              <a:t>22/06/12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705199-9922-B348-A2A9-74EA941C60AF}" type="slidenum">
              <a:rPr lang="fr-FR" smtClean="0"/>
              <a:t>‹#›</a:t>
            </a:fld>
            <a:endParaRPr lang="fr-FR"/>
          </a:p>
        </p:txBody>
      </p:sp>
    </p:spTree>
    <p:extLst>
      <p:ext uri="{BB962C8B-B14F-4D97-AF65-F5344CB8AC3E}">
        <p14:creationId xmlns:p14="http://schemas.microsoft.com/office/powerpoint/2010/main" val="86990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89D1117-2F5B-1446-8F78-D617B009EF87}" type="datetimeFigureOut">
              <a:rPr lang="fr-FR" smtClean="0"/>
              <a:t>22/06/12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705199-9922-B348-A2A9-74EA941C60AF}" type="slidenum">
              <a:rPr lang="fr-FR" smtClean="0"/>
              <a:t>‹#›</a:t>
            </a:fld>
            <a:endParaRPr lang="fr-FR"/>
          </a:p>
        </p:txBody>
      </p:sp>
    </p:spTree>
    <p:extLst>
      <p:ext uri="{BB962C8B-B14F-4D97-AF65-F5344CB8AC3E}">
        <p14:creationId xmlns:p14="http://schemas.microsoft.com/office/powerpoint/2010/main" val="97740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89D1117-2F5B-1446-8F78-D617B009EF87}" type="datetimeFigureOut">
              <a:rPr lang="fr-FR" smtClean="0"/>
              <a:t>22/06/12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0705199-9922-B348-A2A9-74EA941C60AF}" type="slidenum">
              <a:rPr lang="fr-FR" smtClean="0"/>
              <a:t>‹#›</a:t>
            </a:fld>
            <a:endParaRPr lang="fr-FR"/>
          </a:p>
        </p:txBody>
      </p:sp>
    </p:spTree>
    <p:extLst>
      <p:ext uri="{BB962C8B-B14F-4D97-AF65-F5344CB8AC3E}">
        <p14:creationId xmlns:p14="http://schemas.microsoft.com/office/powerpoint/2010/main" val="314926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E89D1117-2F5B-1446-8F78-D617B009EF87}" type="datetimeFigureOut">
              <a:rPr lang="fr-FR" smtClean="0"/>
              <a:t>22/06/12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0705199-9922-B348-A2A9-74EA941C60AF}" type="slidenum">
              <a:rPr lang="fr-FR" smtClean="0"/>
              <a:t>‹#›</a:t>
            </a:fld>
            <a:endParaRPr lang="fr-FR"/>
          </a:p>
        </p:txBody>
      </p:sp>
    </p:spTree>
    <p:extLst>
      <p:ext uri="{BB962C8B-B14F-4D97-AF65-F5344CB8AC3E}">
        <p14:creationId xmlns:p14="http://schemas.microsoft.com/office/powerpoint/2010/main" val="1913783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89D1117-2F5B-1446-8F78-D617B009EF87}" type="datetimeFigureOut">
              <a:rPr lang="fr-FR" smtClean="0"/>
              <a:t>22/06/12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0705199-9922-B348-A2A9-74EA941C60AF}" type="slidenum">
              <a:rPr lang="fr-FR" smtClean="0"/>
              <a:t>‹#›</a:t>
            </a:fld>
            <a:endParaRPr lang="fr-FR"/>
          </a:p>
        </p:txBody>
      </p:sp>
    </p:spTree>
    <p:extLst>
      <p:ext uri="{BB962C8B-B14F-4D97-AF65-F5344CB8AC3E}">
        <p14:creationId xmlns:p14="http://schemas.microsoft.com/office/powerpoint/2010/main" val="1432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89D1117-2F5B-1446-8F78-D617B009EF87}" type="datetimeFigureOut">
              <a:rPr lang="fr-FR" smtClean="0"/>
              <a:t>22/06/12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705199-9922-B348-A2A9-74EA941C60AF}" type="slidenum">
              <a:rPr lang="fr-FR" smtClean="0"/>
              <a:t>‹#›</a:t>
            </a:fld>
            <a:endParaRPr lang="fr-FR"/>
          </a:p>
        </p:txBody>
      </p:sp>
    </p:spTree>
    <p:extLst>
      <p:ext uri="{BB962C8B-B14F-4D97-AF65-F5344CB8AC3E}">
        <p14:creationId xmlns:p14="http://schemas.microsoft.com/office/powerpoint/2010/main" val="39394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89D1117-2F5B-1446-8F78-D617B009EF87}" type="datetimeFigureOut">
              <a:rPr lang="fr-FR" smtClean="0"/>
              <a:t>22/06/12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705199-9922-B348-A2A9-74EA941C60AF}" type="slidenum">
              <a:rPr lang="fr-FR" smtClean="0"/>
              <a:t>‹#›</a:t>
            </a:fld>
            <a:endParaRPr lang="fr-FR"/>
          </a:p>
        </p:txBody>
      </p:sp>
    </p:spTree>
    <p:extLst>
      <p:ext uri="{BB962C8B-B14F-4D97-AF65-F5344CB8AC3E}">
        <p14:creationId xmlns:p14="http://schemas.microsoft.com/office/powerpoint/2010/main" val="18661114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89D1117-2F5B-1446-8F78-D617B009EF87}" type="datetimeFigureOut">
              <a:rPr lang="fr-FR" smtClean="0"/>
              <a:t>22/06/12</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0705199-9922-B348-A2A9-74EA941C60AF}" type="slidenum">
              <a:rPr lang="fr-FR" smtClean="0"/>
              <a:t>‹#›</a:t>
            </a:fld>
            <a:endParaRPr lang="fr-FR"/>
          </a:p>
        </p:txBody>
      </p:sp>
    </p:spTree>
    <p:extLst>
      <p:ext uri="{BB962C8B-B14F-4D97-AF65-F5344CB8AC3E}">
        <p14:creationId xmlns:p14="http://schemas.microsoft.com/office/powerpoint/2010/main" val="15621078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gif"/><Relationship Id="rId5" Type="http://schemas.openxmlformats.org/officeDocument/2006/relationships/image" Target="../media/image3.jpeg"/><Relationship Id="rId6" Type="http://schemas.openxmlformats.org/officeDocument/2006/relationships/image" Target="../media/image4.emf"/><Relationship Id="rId7" Type="http://schemas.openxmlformats.org/officeDocument/2006/relationships/image" Target="../media/image5.png"/><Relationship Id="rId8" Type="http://schemas.openxmlformats.org/officeDocument/2006/relationships/image" Target="../media/image6.tiff"/><Relationship Id="rId9" Type="http://schemas.openxmlformats.org/officeDocument/2006/relationships/image" Target="../media/image7.tiff"/><Relationship Id="rId10" Type="http://schemas.openxmlformats.org/officeDocument/2006/relationships/image" Target="../media/image8.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4515" y="1897562"/>
            <a:ext cx="6421381" cy="1571356"/>
          </a:xfrm>
          <a:ln>
            <a:solidFill>
              <a:schemeClr val="tx1"/>
            </a:solidFill>
          </a:ln>
        </p:spPr>
        <p:txBody>
          <a:bodyPr>
            <a:normAutofit/>
          </a:bodyPr>
          <a:lstStyle/>
          <a:p>
            <a:pPr algn="l"/>
            <a:r>
              <a:rPr lang="en-GB" sz="2000" dirty="0" smtClean="0">
                <a:cs typeface="Arial"/>
              </a:rPr>
              <a:t>Introduction</a:t>
            </a:r>
            <a:r>
              <a:rPr lang="en-GB" sz="1000" dirty="0" smtClean="0">
                <a:cs typeface="Arial"/>
              </a:rPr>
              <a:t> </a:t>
            </a:r>
            <a:br>
              <a:rPr lang="en-GB" sz="1000" dirty="0" smtClean="0">
                <a:cs typeface="Arial"/>
              </a:rPr>
            </a:br>
            <a:r>
              <a:rPr lang="en-GB" sz="1000" dirty="0" smtClean="0">
                <a:cs typeface="Arial"/>
              </a:rPr>
              <a:t/>
            </a:r>
            <a:br>
              <a:rPr lang="en-GB" sz="1000" dirty="0" smtClean="0">
                <a:cs typeface="Arial"/>
              </a:rPr>
            </a:br>
            <a:r>
              <a:rPr lang="en-GB" sz="1050" dirty="0" smtClean="0">
                <a:cs typeface="Arial"/>
              </a:rPr>
              <a:t>The tomato miner, </a:t>
            </a:r>
            <a:r>
              <a:rPr lang="en-GB" sz="1050" i="1" dirty="0" smtClean="0">
                <a:cs typeface="Arial"/>
              </a:rPr>
              <a:t>T. absoluta</a:t>
            </a:r>
            <a:r>
              <a:rPr lang="en-GB" sz="1050" dirty="0" smtClean="0">
                <a:cs typeface="Arial"/>
              </a:rPr>
              <a:t> (Meyrick), is detected for the first time, in 2006, in Spain. In 2008, this pest invaded all the countries from the Maghreb as well as France. Since this invasion the insect does not stop spreading northward and it could now settle down in Belgium. We are actually working on the development of new strategies against </a:t>
            </a:r>
            <a:r>
              <a:rPr lang="en-GB" sz="1050" i="1" dirty="0" smtClean="0">
                <a:cs typeface="Arial"/>
              </a:rPr>
              <a:t>T. absoluta </a:t>
            </a:r>
            <a:r>
              <a:rPr lang="en-GB" sz="1050" dirty="0" smtClean="0">
                <a:cs typeface="Arial"/>
              </a:rPr>
              <a:t>by selecting the most resistant varieties among two model of solanaceous species (potato and tomato). Precisely, we are working on (1) the </a:t>
            </a:r>
            <a:r>
              <a:rPr lang="en-GB" sz="1050" dirty="0">
                <a:cs typeface="Arial"/>
              </a:rPr>
              <a:t>characterization of </a:t>
            </a:r>
            <a:r>
              <a:rPr lang="en-GB" sz="1050" dirty="0" smtClean="0">
                <a:cs typeface="Arial"/>
              </a:rPr>
              <a:t>“ </a:t>
            </a:r>
            <a:r>
              <a:rPr lang="en-GB" sz="1050" dirty="0">
                <a:cs typeface="Arial"/>
              </a:rPr>
              <a:t>the </a:t>
            </a:r>
            <a:r>
              <a:rPr lang="en-GB" sz="1050" dirty="0" smtClean="0">
                <a:cs typeface="Arial"/>
              </a:rPr>
              <a:t>odour “ </a:t>
            </a:r>
            <a:r>
              <a:rPr lang="en-GB" sz="1050" dirty="0">
                <a:cs typeface="Arial"/>
              </a:rPr>
              <a:t>of </a:t>
            </a:r>
            <a:r>
              <a:rPr lang="en-GB" sz="1050" dirty="0" smtClean="0">
                <a:cs typeface="Arial"/>
              </a:rPr>
              <a:t>different varieties </a:t>
            </a:r>
            <a:r>
              <a:rPr lang="en-GB" sz="1050" dirty="0">
                <a:cs typeface="Arial"/>
              </a:rPr>
              <a:t>of potatoes and </a:t>
            </a:r>
            <a:r>
              <a:rPr lang="en-GB" sz="1050" dirty="0" smtClean="0">
                <a:cs typeface="Arial"/>
              </a:rPr>
              <a:t>tomatoes</a:t>
            </a:r>
            <a:r>
              <a:rPr lang="en-GB" sz="1050" dirty="0">
                <a:cs typeface="Arial"/>
              </a:rPr>
              <a:t> </a:t>
            </a:r>
            <a:r>
              <a:rPr lang="en-GB" sz="1050" dirty="0" smtClean="0">
                <a:cs typeface="Arial"/>
              </a:rPr>
              <a:t>and on (2</a:t>
            </a:r>
            <a:r>
              <a:rPr lang="en-GB" sz="1050" dirty="0">
                <a:cs typeface="Arial"/>
              </a:rPr>
              <a:t>) </a:t>
            </a:r>
            <a:r>
              <a:rPr lang="en-GB" sz="1050" dirty="0" smtClean="0">
                <a:cs typeface="Arial"/>
              </a:rPr>
              <a:t>the insect capacity to </a:t>
            </a:r>
            <a:r>
              <a:rPr lang="en-GB" sz="1050" dirty="0">
                <a:cs typeface="Arial"/>
              </a:rPr>
              <a:t>develop on </a:t>
            </a:r>
            <a:r>
              <a:rPr lang="en-GB" sz="1050" dirty="0" smtClean="0">
                <a:cs typeface="Arial"/>
              </a:rPr>
              <a:t>the different tested varieties.</a:t>
            </a:r>
            <a:endParaRPr lang="en-GB" sz="1050" dirty="0">
              <a:cs typeface="Arial"/>
            </a:endParaRPr>
          </a:p>
        </p:txBody>
      </p:sp>
      <p:sp>
        <p:nvSpPr>
          <p:cNvPr id="3" name="Sous-titre 2"/>
          <p:cNvSpPr>
            <a:spLocks noGrp="1"/>
          </p:cNvSpPr>
          <p:nvPr>
            <p:ph type="subTitle" idx="1"/>
          </p:nvPr>
        </p:nvSpPr>
        <p:spPr>
          <a:xfrm>
            <a:off x="194053" y="3597068"/>
            <a:ext cx="3051920" cy="4049126"/>
          </a:xfrm>
          <a:ln>
            <a:solidFill>
              <a:schemeClr val="tx1"/>
            </a:solidFill>
          </a:ln>
        </p:spPr>
        <p:txBody>
          <a:bodyPr>
            <a:normAutofit/>
          </a:bodyPr>
          <a:lstStyle/>
          <a:p>
            <a:pPr algn="l"/>
            <a:r>
              <a:rPr lang="en-GB" sz="1800" dirty="0" smtClean="0">
                <a:solidFill>
                  <a:schemeClr val="tx1"/>
                </a:solidFill>
                <a:latin typeface="+mj-lt"/>
                <a:cs typeface="Arial"/>
              </a:rPr>
              <a:t>Volatile collection</a:t>
            </a:r>
          </a:p>
          <a:p>
            <a:pPr algn="l"/>
            <a:endParaRPr lang="en-GB" sz="1000" dirty="0">
              <a:solidFill>
                <a:schemeClr val="tx1"/>
              </a:solidFill>
              <a:latin typeface="+mj-lt"/>
              <a:cs typeface="Arial"/>
            </a:endParaRPr>
          </a:p>
        </p:txBody>
      </p:sp>
      <p:sp useBgFill="1">
        <p:nvSpPr>
          <p:cNvPr id="5" name="ZoneTexte 4"/>
          <p:cNvSpPr txBox="1"/>
          <p:nvPr/>
        </p:nvSpPr>
        <p:spPr>
          <a:xfrm>
            <a:off x="3562633" y="3622726"/>
            <a:ext cx="3052800" cy="369332"/>
          </a:xfrm>
          <a:prstGeom prst="rect">
            <a:avLst/>
          </a:prstGeom>
          <a:ln>
            <a:noFill/>
          </a:ln>
        </p:spPr>
        <p:txBody>
          <a:bodyPr wrap="square" rtlCol="0">
            <a:spAutoFit/>
          </a:bodyPr>
          <a:lstStyle/>
          <a:p>
            <a:r>
              <a:rPr lang="en-GB" dirty="0" smtClean="0">
                <a:latin typeface="+mj-lt"/>
                <a:cs typeface="Arial"/>
              </a:rPr>
              <a:t>Fitness </a:t>
            </a:r>
          </a:p>
        </p:txBody>
      </p:sp>
      <p:sp>
        <p:nvSpPr>
          <p:cNvPr id="6" name="ZoneTexte 5"/>
          <p:cNvSpPr txBox="1"/>
          <p:nvPr/>
        </p:nvSpPr>
        <p:spPr>
          <a:xfrm>
            <a:off x="4357366" y="1270061"/>
            <a:ext cx="184666" cy="369332"/>
          </a:xfrm>
          <a:prstGeom prst="rect">
            <a:avLst/>
          </a:prstGeom>
          <a:noFill/>
        </p:spPr>
        <p:txBody>
          <a:bodyPr wrap="none" rtlCol="0">
            <a:spAutoFit/>
          </a:bodyPr>
          <a:lstStyle/>
          <a:p>
            <a:endParaRPr lang="en-GB" dirty="0">
              <a:latin typeface="+mj-lt"/>
            </a:endParaRPr>
          </a:p>
        </p:txBody>
      </p:sp>
      <p:sp>
        <p:nvSpPr>
          <p:cNvPr id="4" name="ZoneTexte 3"/>
          <p:cNvSpPr txBox="1"/>
          <p:nvPr/>
        </p:nvSpPr>
        <p:spPr>
          <a:xfrm>
            <a:off x="900717" y="168369"/>
            <a:ext cx="4855779" cy="1661993"/>
          </a:xfrm>
          <a:prstGeom prst="rect">
            <a:avLst/>
          </a:prstGeom>
          <a:noFill/>
          <a:ln>
            <a:noFill/>
          </a:ln>
        </p:spPr>
        <p:txBody>
          <a:bodyPr wrap="square" rtlCol="0">
            <a:spAutoFit/>
          </a:bodyPr>
          <a:lstStyle/>
          <a:p>
            <a:pPr algn="ctr"/>
            <a:r>
              <a:rPr lang="en-GB" dirty="0" smtClean="0">
                <a:latin typeface="+mj-lt"/>
                <a:cs typeface="Arial"/>
              </a:rPr>
              <a:t>Potential of </a:t>
            </a:r>
            <a:r>
              <a:rPr lang="en-GB" i="1" dirty="0" smtClean="0">
                <a:latin typeface="+mj-lt"/>
                <a:cs typeface="Arial"/>
              </a:rPr>
              <a:t>Tuta absoluta</a:t>
            </a:r>
            <a:r>
              <a:rPr lang="en-GB" dirty="0" smtClean="0">
                <a:latin typeface="+mj-lt"/>
                <a:cs typeface="Arial"/>
              </a:rPr>
              <a:t> to infest potatoes (</a:t>
            </a:r>
            <a:r>
              <a:rPr lang="en-GB" i="1" dirty="0" err="1" smtClean="0">
                <a:latin typeface="+mj-lt"/>
                <a:cs typeface="Arial"/>
              </a:rPr>
              <a:t>Solanum</a:t>
            </a:r>
            <a:r>
              <a:rPr lang="en-GB" i="1" dirty="0" smtClean="0">
                <a:latin typeface="+mj-lt"/>
                <a:cs typeface="Arial"/>
              </a:rPr>
              <a:t> </a:t>
            </a:r>
            <a:r>
              <a:rPr lang="en-GB" i="1" dirty="0" err="1" smtClean="0">
                <a:latin typeface="+mj-lt"/>
                <a:cs typeface="Arial"/>
              </a:rPr>
              <a:t>tuberosum</a:t>
            </a:r>
            <a:r>
              <a:rPr lang="en-GB" dirty="0" smtClean="0">
                <a:latin typeface="+mj-lt"/>
                <a:cs typeface="Arial"/>
              </a:rPr>
              <a:t>) </a:t>
            </a:r>
            <a:r>
              <a:rPr lang="en-GB" smtClean="0">
                <a:latin typeface="+mj-lt"/>
                <a:cs typeface="Arial"/>
              </a:rPr>
              <a:t>in </a:t>
            </a:r>
            <a:r>
              <a:rPr lang="en-GB" smtClean="0">
                <a:latin typeface="+mj-lt"/>
                <a:cs typeface="Arial"/>
              </a:rPr>
              <a:t>Belgium</a:t>
            </a:r>
            <a:endParaRPr lang="en-GB">
              <a:latin typeface="+mj-lt"/>
              <a:cs typeface="Arial"/>
            </a:endParaRPr>
          </a:p>
          <a:p>
            <a:pPr algn="ctr"/>
            <a:endParaRPr lang="en-GB" sz="1100" dirty="0" smtClean="0">
              <a:latin typeface="+mj-lt"/>
            </a:endParaRPr>
          </a:p>
          <a:p>
            <a:r>
              <a:rPr lang="en-GB" sz="1100" dirty="0" smtClean="0">
                <a:latin typeface="+mj-lt"/>
              </a:rPr>
              <a:t>R. Caparros</a:t>
            </a:r>
            <a:r>
              <a:rPr lang="en-GB" sz="1100" baseline="30000" dirty="0" smtClean="0">
                <a:latin typeface="+mj-lt"/>
              </a:rPr>
              <a:t>1</a:t>
            </a:r>
            <a:r>
              <a:rPr lang="en-GB" sz="1100" dirty="0" smtClean="0">
                <a:latin typeface="+mj-lt"/>
              </a:rPr>
              <a:t>; F. J. Verheggen</a:t>
            </a:r>
            <a:r>
              <a:rPr lang="en-GB" sz="1100" baseline="30000" dirty="0" smtClean="0">
                <a:latin typeface="+mj-lt"/>
              </a:rPr>
              <a:t>1</a:t>
            </a:r>
            <a:r>
              <a:rPr lang="en-GB" sz="1100" dirty="0" smtClean="0">
                <a:latin typeface="+mj-lt"/>
              </a:rPr>
              <a:t>; P. Delaplace</a:t>
            </a:r>
            <a:r>
              <a:rPr lang="en-GB" sz="1100" baseline="30000" dirty="0" smtClean="0">
                <a:latin typeface="+mj-lt"/>
              </a:rPr>
              <a:t>2</a:t>
            </a:r>
            <a:r>
              <a:rPr lang="en-GB" sz="1100" dirty="0" smtClean="0">
                <a:latin typeface="+mj-lt"/>
              </a:rPr>
              <a:t>; A. Borensztein</a:t>
            </a:r>
            <a:r>
              <a:rPr lang="en-GB" sz="1100" baseline="30000" dirty="0" smtClean="0">
                <a:latin typeface="+mj-lt"/>
              </a:rPr>
              <a:t>1</a:t>
            </a:r>
            <a:r>
              <a:rPr lang="en-GB" sz="1100" dirty="0" smtClean="0">
                <a:latin typeface="+mj-lt"/>
              </a:rPr>
              <a:t> and E. Haubruge</a:t>
            </a:r>
            <a:r>
              <a:rPr lang="en-GB" sz="1100" baseline="30000" dirty="0" smtClean="0">
                <a:latin typeface="+mj-lt"/>
              </a:rPr>
              <a:t>1</a:t>
            </a:r>
          </a:p>
          <a:p>
            <a:r>
              <a:rPr lang="en-GB" sz="1100" dirty="0" smtClean="0">
                <a:latin typeface="+mj-lt"/>
              </a:rPr>
              <a:t>1:  Department of Functional and Evolutionary Entomology and 2: Department of Plant Biology. University of Liege – </a:t>
            </a:r>
            <a:r>
              <a:rPr lang="en-GB" sz="1100" dirty="0" err="1" smtClean="0">
                <a:latin typeface="+mj-lt"/>
              </a:rPr>
              <a:t>Gembloux</a:t>
            </a:r>
            <a:r>
              <a:rPr lang="en-GB" sz="1100" dirty="0" smtClean="0">
                <a:latin typeface="+mj-lt"/>
              </a:rPr>
              <a:t> Agro Biotech – Passage des </a:t>
            </a:r>
            <a:r>
              <a:rPr lang="en-GB" sz="1100" dirty="0" err="1" smtClean="0">
                <a:latin typeface="+mj-lt"/>
              </a:rPr>
              <a:t>déportés</a:t>
            </a:r>
            <a:r>
              <a:rPr lang="en-GB" sz="1100" dirty="0" smtClean="0">
                <a:latin typeface="+mj-lt"/>
              </a:rPr>
              <a:t> 2, B-5030, </a:t>
            </a:r>
            <a:r>
              <a:rPr lang="en-GB" sz="1100" dirty="0" err="1" smtClean="0">
                <a:latin typeface="+mj-lt"/>
              </a:rPr>
              <a:t>Gembloux</a:t>
            </a:r>
            <a:r>
              <a:rPr lang="en-GB" sz="1100" dirty="0" smtClean="0">
                <a:latin typeface="+mj-lt"/>
              </a:rPr>
              <a:t> (Belgium). </a:t>
            </a:r>
          </a:p>
          <a:p>
            <a:r>
              <a:rPr lang="en-GB" sz="1100" dirty="0" smtClean="0">
                <a:latin typeface="+mj-lt"/>
              </a:rPr>
              <a:t>Contact : </a:t>
            </a:r>
            <a:r>
              <a:rPr lang="en-GB" sz="1100" dirty="0" err="1">
                <a:latin typeface="+mj-lt"/>
              </a:rPr>
              <a:t>entomologie.gembloux@ulg.ac.be</a:t>
            </a:r>
            <a:endParaRPr lang="en-GB" sz="1100" dirty="0">
              <a:latin typeface="+mj-lt"/>
            </a:endParaRPr>
          </a:p>
        </p:txBody>
      </p:sp>
      <p:pic>
        <p:nvPicPr>
          <p:cNvPr id="7" name="Image 6" descr="logo_coul_texte_blason_cadre_7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46" y="218974"/>
            <a:ext cx="508431" cy="493225"/>
          </a:xfrm>
          <a:prstGeom prst="rect">
            <a:avLst/>
          </a:prstGeom>
        </p:spPr>
      </p:pic>
      <p:pic>
        <p:nvPicPr>
          <p:cNvPr id="9" name="Image 8" descr="logoGxABT_couleur_RVB_HiRes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8248" y="314836"/>
            <a:ext cx="1202064" cy="397363"/>
          </a:xfrm>
          <a:prstGeom prst="rect">
            <a:avLst/>
          </a:prstGeom>
          <a:solidFill>
            <a:srgbClr val="C0504D"/>
          </a:solidFill>
          <a:ln>
            <a:solidFill>
              <a:srgbClr val="4F81BD"/>
            </a:solidFill>
          </a:ln>
        </p:spPr>
      </p:pic>
      <p:pic>
        <p:nvPicPr>
          <p:cNvPr id="10" name="Image 9" descr="Logo entomologie.jpg"/>
          <p:cNvPicPr>
            <a:picLocks noChangeAspect="1"/>
          </p:cNvPicPr>
          <p:nvPr/>
        </p:nvPicPr>
        <p:blipFill>
          <a:blip r:embed="rId5" cstate="print"/>
          <a:stretch>
            <a:fillRect/>
          </a:stretch>
        </p:blipFill>
        <p:spPr>
          <a:xfrm>
            <a:off x="5756496" y="1050141"/>
            <a:ext cx="601277" cy="589252"/>
          </a:xfrm>
          <a:prstGeom prst="rect">
            <a:avLst/>
          </a:prstGeom>
        </p:spPr>
      </p:pic>
      <p:sp>
        <p:nvSpPr>
          <p:cNvPr id="8" name="Rectangle 7"/>
          <p:cNvSpPr/>
          <p:nvPr/>
        </p:nvSpPr>
        <p:spPr>
          <a:xfrm>
            <a:off x="194053" y="140679"/>
            <a:ext cx="6411843" cy="164795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p:cNvPicPr>
            <a:picLocks/>
          </p:cNvPicPr>
          <p:nvPr/>
        </p:nvPicPr>
        <p:blipFill>
          <a:blip r:embed="rId6"/>
          <a:stretch>
            <a:fillRect/>
          </a:stretch>
        </p:blipFill>
        <p:spPr>
          <a:xfrm>
            <a:off x="331577" y="1146193"/>
            <a:ext cx="507600" cy="493200"/>
          </a:xfrm>
          <a:prstGeom prst="rect">
            <a:avLst/>
          </a:prstGeom>
        </p:spPr>
      </p:pic>
      <p:sp>
        <p:nvSpPr>
          <p:cNvPr id="12" name="ZoneTexte 11"/>
          <p:cNvSpPr txBox="1"/>
          <p:nvPr/>
        </p:nvSpPr>
        <p:spPr>
          <a:xfrm>
            <a:off x="194053" y="7744075"/>
            <a:ext cx="6356259" cy="1274195"/>
          </a:xfrm>
          <a:prstGeom prst="rect">
            <a:avLst/>
          </a:prstGeom>
          <a:noFill/>
          <a:ln>
            <a:solidFill>
              <a:schemeClr val="tx1"/>
            </a:solidFill>
          </a:ln>
        </p:spPr>
        <p:txBody>
          <a:bodyPr wrap="square" rtlCol="0">
            <a:spAutoFit/>
          </a:bodyPr>
          <a:lstStyle/>
          <a:p>
            <a:r>
              <a:rPr lang="fr-FR" dirty="0" smtClean="0"/>
              <a:t>Perspective </a:t>
            </a:r>
          </a:p>
          <a:p>
            <a:pPr>
              <a:lnSpc>
                <a:spcPct val="60000"/>
              </a:lnSpc>
            </a:pPr>
            <a:endParaRPr lang="fr-FR" sz="1050" dirty="0"/>
          </a:p>
          <a:p>
            <a:r>
              <a:rPr lang="fr-FR" sz="1050" dirty="0" smtClean="0"/>
              <a:t>In the future, </a:t>
            </a:r>
            <a:r>
              <a:rPr lang="fr-FR" sz="1050" dirty="0" err="1" smtClean="0"/>
              <a:t>we</a:t>
            </a:r>
            <a:r>
              <a:rPr lang="fr-FR" sz="1050" dirty="0" smtClean="0"/>
              <a:t> </a:t>
            </a:r>
            <a:r>
              <a:rPr lang="fr-FR" sz="1050" dirty="0" err="1" smtClean="0"/>
              <a:t>shall</a:t>
            </a:r>
            <a:r>
              <a:rPr lang="fr-FR" sz="1050" dirty="0" smtClean="0"/>
              <a:t> test </a:t>
            </a:r>
            <a:r>
              <a:rPr lang="fr-FR" sz="1050" dirty="0" err="1" smtClean="0"/>
              <a:t>different</a:t>
            </a:r>
            <a:r>
              <a:rPr lang="fr-FR" sz="1050" dirty="0" smtClean="0"/>
              <a:t> </a:t>
            </a:r>
            <a:r>
              <a:rPr lang="fr-FR" sz="1050" dirty="0" err="1" smtClean="0"/>
              <a:t>varieties</a:t>
            </a:r>
            <a:r>
              <a:rPr lang="fr-FR" sz="1050" dirty="0" smtClean="0"/>
              <a:t> of </a:t>
            </a:r>
            <a:r>
              <a:rPr lang="fr-FR" sz="1050" dirty="0" err="1" smtClean="0"/>
              <a:t>potatoes</a:t>
            </a:r>
            <a:r>
              <a:rPr lang="fr-FR" sz="1050" dirty="0" smtClean="0"/>
              <a:t> in due to </a:t>
            </a:r>
            <a:r>
              <a:rPr lang="fr-FR" sz="1050" dirty="0" err="1" smtClean="0"/>
              <a:t>find</a:t>
            </a:r>
            <a:r>
              <a:rPr lang="fr-FR" sz="1050" dirty="0" smtClean="0"/>
              <a:t> </a:t>
            </a:r>
            <a:r>
              <a:rPr lang="fr-FR" sz="1050" dirty="0" err="1" smtClean="0"/>
              <a:t>some</a:t>
            </a:r>
            <a:r>
              <a:rPr lang="fr-FR" sz="1050" dirty="0" smtClean="0"/>
              <a:t> </a:t>
            </a:r>
            <a:r>
              <a:rPr lang="fr-FR" sz="1050" dirty="0" err="1" smtClean="0"/>
              <a:t>varieties</a:t>
            </a:r>
            <a:r>
              <a:rPr lang="fr-FR" sz="1050" dirty="0" smtClean="0"/>
              <a:t> </a:t>
            </a:r>
            <a:r>
              <a:rPr lang="fr-FR" sz="1050" dirty="0" err="1" smtClean="0"/>
              <a:t>which</a:t>
            </a:r>
            <a:r>
              <a:rPr lang="fr-FR" sz="1050" dirty="0" smtClean="0"/>
              <a:t> </a:t>
            </a:r>
            <a:r>
              <a:rPr lang="fr-FR" sz="1050" dirty="0" err="1" smtClean="0"/>
              <a:t>will</a:t>
            </a:r>
            <a:r>
              <a:rPr lang="fr-FR" sz="1050" dirty="0" smtClean="0"/>
              <a:t> </a:t>
            </a:r>
            <a:r>
              <a:rPr lang="fr-FR" sz="1050" dirty="0" err="1" smtClean="0"/>
              <a:t>be</a:t>
            </a:r>
            <a:r>
              <a:rPr lang="fr-FR" sz="1050" dirty="0" smtClean="0"/>
              <a:t> more </a:t>
            </a:r>
            <a:r>
              <a:rPr lang="fr-FR" sz="1050" dirty="0" err="1" smtClean="0"/>
              <a:t>resistent</a:t>
            </a:r>
            <a:r>
              <a:rPr lang="fr-FR" sz="1050" dirty="0" smtClean="0"/>
              <a:t> to the </a:t>
            </a:r>
            <a:r>
              <a:rPr lang="fr-FR" sz="1050" dirty="0" err="1" smtClean="0"/>
              <a:t>pest</a:t>
            </a:r>
            <a:r>
              <a:rPr lang="fr-FR" sz="1050" dirty="0" smtClean="0"/>
              <a:t> </a:t>
            </a:r>
            <a:r>
              <a:rPr lang="fr-FR" sz="1050" dirty="0" err="1" smtClean="0"/>
              <a:t>than</a:t>
            </a:r>
            <a:r>
              <a:rPr lang="fr-FR" sz="1050" dirty="0" smtClean="0"/>
              <a:t> the </a:t>
            </a:r>
            <a:r>
              <a:rPr lang="fr-FR" sz="1050" dirty="0" err="1" smtClean="0"/>
              <a:t>others</a:t>
            </a:r>
            <a:r>
              <a:rPr lang="fr-FR" sz="1050" dirty="0"/>
              <a:t>. </a:t>
            </a:r>
            <a:r>
              <a:rPr lang="fr-FR" sz="1050" dirty="0" err="1"/>
              <a:t>We</a:t>
            </a:r>
            <a:r>
              <a:rPr lang="fr-FR" sz="1050" dirty="0"/>
              <a:t> </a:t>
            </a:r>
            <a:r>
              <a:rPr lang="fr-FR" sz="1050" dirty="0" err="1"/>
              <a:t>want</a:t>
            </a:r>
            <a:r>
              <a:rPr lang="fr-FR" sz="1050" dirty="0"/>
              <a:t> to </a:t>
            </a:r>
            <a:r>
              <a:rPr lang="fr-FR" sz="1050" dirty="0" err="1" smtClean="0"/>
              <a:t>link</a:t>
            </a:r>
            <a:r>
              <a:rPr lang="fr-FR" sz="1050" dirty="0" smtClean="0"/>
              <a:t> </a:t>
            </a:r>
            <a:r>
              <a:rPr lang="fr-FR" sz="1050" dirty="0"/>
              <a:t>the </a:t>
            </a:r>
            <a:r>
              <a:rPr lang="fr-FR" sz="1050" dirty="0" err="1" smtClean="0"/>
              <a:t>results</a:t>
            </a:r>
            <a:r>
              <a:rPr lang="fr-FR" sz="1050" dirty="0" smtClean="0"/>
              <a:t> of fitness </a:t>
            </a:r>
            <a:r>
              <a:rPr lang="fr-FR" sz="1050" dirty="0" err="1" smtClean="0"/>
              <a:t>experimentations</a:t>
            </a:r>
            <a:r>
              <a:rPr lang="fr-FR" sz="1050" dirty="0" smtClean="0"/>
              <a:t> to </a:t>
            </a:r>
            <a:r>
              <a:rPr lang="fr-FR" sz="1050" dirty="0"/>
              <a:t>the </a:t>
            </a:r>
            <a:r>
              <a:rPr lang="fr-FR" sz="1050" dirty="0" smtClean="0"/>
              <a:t>volatiles </a:t>
            </a:r>
            <a:r>
              <a:rPr lang="fr-FR" sz="1050" dirty="0" err="1" smtClean="0"/>
              <a:t>organic</a:t>
            </a:r>
            <a:r>
              <a:rPr lang="fr-FR" sz="1050" dirty="0" smtClean="0"/>
              <a:t> compounds </a:t>
            </a:r>
            <a:r>
              <a:rPr lang="fr-FR" sz="1050" dirty="0" err="1" smtClean="0"/>
              <a:t>emitted</a:t>
            </a:r>
            <a:r>
              <a:rPr lang="fr-FR" sz="1050" dirty="0" smtClean="0"/>
              <a:t> </a:t>
            </a:r>
            <a:r>
              <a:rPr lang="fr-FR" sz="1050" dirty="0"/>
              <a:t>by </a:t>
            </a:r>
            <a:r>
              <a:rPr lang="fr-FR" sz="1050" dirty="0" err="1" smtClean="0"/>
              <a:t>different</a:t>
            </a:r>
            <a:r>
              <a:rPr lang="fr-FR" sz="1050" dirty="0" smtClean="0"/>
              <a:t> </a:t>
            </a:r>
            <a:r>
              <a:rPr lang="fr-FR" sz="1050" dirty="0" err="1" smtClean="0"/>
              <a:t>varieties</a:t>
            </a:r>
            <a:r>
              <a:rPr lang="fr-FR" sz="1050" dirty="0" smtClean="0"/>
              <a:t> of </a:t>
            </a:r>
            <a:r>
              <a:rPr lang="fr-FR" sz="1050" dirty="0" err="1" smtClean="0"/>
              <a:t>potatoes</a:t>
            </a:r>
            <a:r>
              <a:rPr lang="fr-FR" sz="1050" dirty="0" smtClean="0"/>
              <a:t> in due to </a:t>
            </a:r>
            <a:r>
              <a:rPr lang="fr-FR" sz="1050" dirty="0" err="1" smtClean="0"/>
              <a:t>bringing</a:t>
            </a:r>
            <a:r>
              <a:rPr lang="fr-FR" sz="1050" dirty="0" smtClean="0"/>
              <a:t> </a:t>
            </a:r>
            <a:r>
              <a:rPr lang="fr-FR" sz="1050" dirty="0"/>
              <a:t>to light </a:t>
            </a:r>
            <a:r>
              <a:rPr lang="fr-FR" sz="1050" dirty="0" smtClean="0"/>
              <a:t>substances </a:t>
            </a:r>
            <a:r>
              <a:rPr lang="fr-FR" sz="1050" dirty="0" err="1"/>
              <a:t>which</a:t>
            </a:r>
            <a:r>
              <a:rPr lang="fr-FR" sz="1050" dirty="0"/>
              <a:t> </a:t>
            </a:r>
            <a:r>
              <a:rPr lang="fr-FR" sz="1050" dirty="0" err="1"/>
              <a:t>would</a:t>
            </a:r>
            <a:r>
              <a:rPr lang="fr-FR" sz="1050" dirty="0"/>
              <a:t> </a:t>
            </a:r>
            <a:r>
              <a:rPr lang="fr-FR" sz="1050" dirty="0" err="1" smtClean="0"/>
              <a:t>may</a:t>
            </a:r>
            <a:r>
              <a:rPr lang="fr-FR" sz="1050" dirty="0" smtClean="0"/>
              <a:t> </a:t>
            </a:r>
            <a:r>
              <a:rPr lang="fr-FR" sz="1050" dirty="0" err="1" smtClean="0"/>
              <a:t>repel</a:t>
            </a:r>
            <a:r>
              <a:rPr lang="fr-FR" sz="1050" dirty="0" smtClean="0"/>
              <a:t> the </a:t>
            </a:r>
            <a:r>
              <a:rPr lang="fr-FR" sz="1050" dirty="0" err="1" smtClean="0"/>
              <a:t>insects</a:t>
            </a:r>
            <a:r>
              <a:rPr lang="fr-FR" sz="1050" dirty="0" smtClean="0"/>
              <a:t> or </a:t>
            </a:r>
            <a:r>
              <a:rPr lang="fr-FR" sz="1050" dirty="0" err="1"/>
              <a:t>prevent</a:t>
            </a:r>
            <a:r>
              <a:rPr lang="fr-FR" sz="1050" dirty="0"/>
              <a:t> </a:t>
            </a:r>
            <a:r>
              <a:rPr lang="fr-FR" sz="1050" dirty="0" err="1" smtClean="0"/>
              <a:t>their</a:t>
            </a:r>
            <a:r>
              <a:rPr lang="fr-FR" sz="1050" dirty="0" smtClean="0"/>
              <a:t> </a:t>
            </a:r>
            <a:r>
              <a:rPr lang="fr-FR" sz="1050" dirty="0" err="1" smtClean="0"/>
              <a:t>development</a:t>
            </a:r>
            <a:r>
              <a:rPr lang="fr-FR" sz="1050" dirty="0" smtClean="0"/>
              <a:t>. </a:t>
            </a:r>
            <a:r>
              <a:rPr lang="fr-FR" sz="1050" dirty="0" err="1" smtClean="0"/>
              <a:t>Some</a:t>
            </a:r>
            <a:r>
              <a:rPr lang="fr-FR" sz="1050" dirty="0" smtClean="0"/>
              <a:t> volatile collections of </a:t>
            </a:r>
            <a:r>
              <a:rPr lang="fr-FR" sz="1050" dirty="0" err="1" smtClean="0"/>
              <a:t>infected</a:t>
            </a:r>
            <a:r>
              <a:rPr lang="fr-FR" sz="1050" dirty="0" smtClean="0"/>
              <a:t> </a:t>
            </a:r>
            <a:r>
              <a:rPr lang="fr-FR" sz="1050" dirty="0" err="1" smtClean="0"/>
              <a:t>potatoes</a:t>
            </a:r>
            <a:r>
              <a:rPr lang="fr-FR" sz="1050" dirty="0" smtClean="0"/>
              <a:t> in </a:t>
            </a:r>
            <a:r>
              <a:rPr lang="fr-FR" sz="1050" dirty="0" err="1" smtClean="0"/>
              <a:t>various</a:t>
            </a:r>
            <a:r>
              <a:rPr lang="fr-FR" sz="1050" dirty="0"/>
              <a:t> </a:t>
            </a:r>
            <a:r>
              <a:rPr lang="fr-FR" sz="1050" dirty="0" err="1" smtClean="0"/>
              <a:t>degrees</a:t>
            </a:r>
            <a:r>
              <a:rPr lang="fr-FR" sz="1050" dirty="0" smtClean="0"/>
              <a:t> </a:t>
            </a:r>
            <a:r>
              <a:rPr lang="fr-FR" sz="1050" dirty="0"/>
              <a:t>are </a:t>
            </a:r>
            <a:r>
              <a:rPr lang="fr-FR" sz="1050" dirty="0" err="1"/>
              <a:t>planned</a:t>
            </a:r>
            <a:r>
              <a:rPr lang="fr-FR" sz="1050" dirty="0"/>
              <a:t> to </a:t>
            </a:r>
            <a:r>
              <a:rPr lang="fr-FR" sz="1050" dirty="0" err="1"/>
              <a:t>bring</a:t>
            </a:r>
            <a:r>
              <a:rPr lang="fr-FR" sz="1050" dirty="0"/>
              <a:t> to light </a:t>
            </a:r>
            <a:r>
              <a:rPr lang="fr-FR" sz="1050" dirty="0" smtClean="0"/>
              <a:t>volatiles </a:t>
            </a:r>
            <a:r>
              <a:rPr lang="fr-FR" sz="1050" dirty="0" err="1"/>
              <a:t>which</a:t>
            </a:r>
            <a:r>
              <a:rPr lang="fr-FR" sz="1050" dirty="0"/>
              <a:t> </a:t>
            </a:r>
            <a:r>
              <a:rPr lang="fr-FR" sz="1050" dirty="0" err="1"/>
              <a:t>would</a:t>
            </a:r>
            <a:r>
              <a:rPr lang="fr-FR" sz="1050" dirty="0"/>
              <a:t> </a:t>
            </a:r>
            <a:r>
              <a:rPr lang="fr-FR" sz="1050" dirty="0" err="1"/>
              <a:t>be</a:t>
            </a:r>
            <a:r>
              <a:rPr lang="fr-FR" sz="1050" dirty="0"/>
              <a:t> </a:t>
            </a:r>
            <a:r>
              <a:rPr lang="fr-FR" sz="1050" dirty="0" err="1" smtClean="0"/>
              <a:t>emitted</a:t>
            </a:r>
            <a:r>
              <a:rPr lang="fr-FR" sz="1050" dirty="0" smtClean="0"/>
              <a:t> </a:t>
            </a:r>
            <a:r>
              <a:rPr lang="fr-FR" sz="1050" dirty="0" err="1" smtClean="0"/>
              <a:t>with</a:t>
            </a:r>
            <a:r>
              <a:rPr lang="fr-FR" sz="1050" dirty="0" smtClean="0"/>
              <a:t> </a:t>
            </a:r>
            <a:r>
              <a:rPr lang="fr-FR" sz="1050" dirty="0"/>
              <a:t>the </a:t>
            </a:r>
            <a:r>
              <a:rPr lang="fr-FR" sz="1050" dirty="0" err="1"/>
              <a:t>aim</a:t>
            </a:r>
            <a:r>
              <a:rPr lang="fr-FR" sz="1050" dirty="0"/>
              <a:t> of </a:t>
            </a:r>
            <a:r>
              <a:rPr lang="fr-FR" sz="1050" dirty="0" err="1" smtClean="0"/>
              <a:t>attracting</a:t>
            </a:r>
            <a:r>
              <a:rPr lang="fr-FR" sz="1050" dirty="0" smtClean="0"/>
              <a:t> </a:t>
            </a:r>
            <a:r>
              <a:rPr lang="fr-FR" sz="1050" dirty="0" err="1"/>
              <a:t>natural</a:t>
            </a:r>
            <a:r>
              <a:rPr lang="fr-FR" sz="1050" dirty="0"/>
              <a:t> </a:t>
            </a:r>
            <a:r>
              <a:rPr lang="fr-FR" sz="1050" dirty="0" err="1"/>
              <a:t>enemies</a:t>
            </a:r>
            <a:endParaRPr lang="fr-FR" sz="1050" dirty="0"/>
          </a:p>
        </p:txBody>
      </p:sp>
      <p:pic>
        <p:nvPicPr>
          <p:cNvPr id="13" name="Image 12"/>
          <p:cNvPicPr>
            <a:picLocks noChangeAspect="1"/>
          </p:cNvPicPr>
          <p:nvPr/>
        </p:nvPicPr>
        <p:blipFill>
          <a:blip r:embed="rId7"/>
          <a:stretch>
            <a:fillRect/>
          </a:stretch>
        </p:blipFill>
        <p:spPr>
          <a:xfrm>
            <a:off x="331577" y="4127628"/>
            <a:ext cx="1399411" cy="1873592"/>
          </a:xfrm>
          <a:prstGeom prst="rect">
            <a:avLst/>
          </a:prstGeom>
        </p:spPr>
      </p:pic>
      <p:sp>
        <p:nvSpPr>
          <p:cNvPr id="14" name="ZoneTexte 13"/>
          <p:cNvSpPr txBox="1"/>
          <p:nvPr/>
        </p:nvSpPr>
        <p:spPr>
          <a:xfrm>
            <a:off x="1730988" y="4104945"/>
            <a:ext cx="1398914" cy="2031325"/>
          </a:xfrm>
          <a:prstGeom prst="rect">
            <a:avLst/>
          </a:prstGeom>
          <a:noFill/>
        </p:spPr>
        <p:txBody>
          <a:bodyPr wrap="square" rtlCol="0">
            <a:spAutoFit/>
          </a:bodyPr>
          <a:lstStyle/>
          <a:p>
            <a:r>
              <a:rPr lang="fr-FR" sz="1050" dirty="0" smtClean="0"/>
              <a:t>The </a:t>
            </a:r>
            <a:r>
              <a:rPr lang="fr-FR" sz="1050" dirty="0" err="1" smtClean="0"/>
              <a:t>airflow</a:t>
            </a:r>
            <a:r>
              <a:rPr lang="fr-FR" sz="1050" dirty="0" smtClean="0"/>
              <a:t>  </a:t>
            </a:r>
            <a:r>
              <a:rPr lang="fr-FR" sz="1050" dirty="0" err="1" smtClean="0"/>
              <a:t>previously</a:t>
            </a:r>
            <a:r>
              <a:rPr lang="fr-FR" sz="1050" dirty="0"/>
              <a:t> </a:t>
            </a:r>
            <a:r>
              <a:rPr lang="fr-FR" sz="1050" dirty="0" smtClean="0"/>
              <a:t>crosses </a:t>
            </a:r>
            <a:r>
              <a:rPr lang="fr-FR" sz="1050" dirty="0" err="1" smtClean="0"/>
              <a:t>throughout</a:t>
            </a:r>
            <a:r>
              <a:rPr lang="fr-FR" sz="1050" dirty="0" smtClean="0"/>
              <a:t> a </a:t>
            </a:r>
            <a:r>
              <a:rPr lang="fr-FR" sz="1050" dirty="0" err="1" smtClean="0"/>
              <a:t>carbon</a:t>
            </a:r>
            <a:r>
              <a:rPr lang="fr-FR" sz="1050" dirty="0" smtClean="0"/>
              <a:t> </a:t>
            </a:r>
            <a:r>
              <a:rPr lang="fr-FR" sz="1050" dirty="0" err="1" smtClean="0"/>
              <a:t>cartridge</a:t>
            </a:r>
            <a:r>
              <a:rPr lang="fr-FR" sz="1050" dirty="0" smtClean="0"/>
              <a:t> in due to </a:t>
            </a:r>
            <a:r>
              <a:rPr lang="fr-FR" sz="1050" dirty="0" err="1" smtClean="0"/>
              <a:t>be</a:t>
            </a:r>
            <a:r>
              <a:rPr lang="fr-FR" sz="1050" dirty="0"/>
              <a:t> </a:t>
            </a:r>
            <a:r>
              <a:rPr lang="fr-FR" sz="1050" dirty="0" err="1" smtClean="0"/>
              <a:t>filtered</a:t>
            </a:r>
            <a:r>
              <a:rPr lang="fr-FR" sz="1050" dirty="0" smtClean="0"/>
              <a:t>. </a:t>
            </a:r>
            <a:r>
              <a:rPr lang="fr-FR" sz="1050" dirty="0"/>
              <a:t>Plant volatiles are </a:t>
            </a:r>
            <a:r>
              <a:rPr lang="fr-FR" sz="1050" dirty="0" err="1"/>
              <a:t>capted</a:t>
            </a:r>
            <a:r>
              <a:rPr lang="fr-FR" sz="1050" dirty="0"/>
              <a:t> on Super Q </a:t>
            </a:r>
            <a:r>
              <a:rPr lang="fr-FR" sz="1050" dirty="0" err="1"/>
              <a:t>cartridge</a:t>
            </a:r>
            <a:r>
              <a:rPr lang="fr-FR" sz="1050" dirty="0"/>
              <a:t> </a:t>
            </a:r>
            <a:r>
              <a:rPr lang="fr-FR" sz="1050" dirty="0" err="1"/>
              <a:t>during</a:t>
            </a:r>
            <a:r>
              <a:rPr lang="fr-FR" sz="1050" dirty="0"/>
              <a:t> 4 </a:t>
            </a:r>
            <a:r>
              <a:rPr lang="fr-FR" sz="1050" dirty="0" err="1" smtClean="0"/>
              <a:t>hours</a:t>
            </a:r>
            <a:r>
              <a:rPr lang="fr-FR" sz="1050" dirty="0" smtClean="0"/>
              <a:t>. </a:t>
            </a:r>
            <a:r>
              <a:rPr lang="fr-FR" sz="1050" dirty="0" err="1" smtClean="0"/>
              <a:t>Cartridge</a:t>
            </a:r>
            <a:r>
              <a:rPr lang="fr-FR" sz="1050" dirty="0" smtClean="0"/>
              <a:t> are </a:t>
            </a:r>
            <a:r>
              <a:rPr lang="fr-FR" sz="1050" dirty="0" err="1" smtClean="0"/>
              <a:t>eluted</a:t>
            </a:r>
            <a:r>
              <a:rPr lang="fr-FR" sz="1050" dirty="0" smtClean="0"/>
              <a:t> </a:t>
            </a:r>
            <a:r>
              <a:rPr lang="fr-FR" sz="1050" dirty="0" err="1" smtClean="0"/>
              <a:t>with</a:t>
            </a:r>
            <a:r>
              <a:rPr lang="fr-FR" sz="1050" dirty="0" smtClean="0"/>
              <a:t> hexane and </a:t>
            </a:r>
            <a:r>
              <a:rPr lang="fr-FR" sz="1050" dirty="0" err="1" smtClean="0"/>
              <a:t>samples</a:t>
            </a:r>
            <a:r>
              <a:rPr lang="fr-FR" sz="1050" dirty="0" smtClean="0"/>
              <a:t> are </a:t>
            </a:r>
            <a:r>
              <a:rPr lang="fr-FR" sz="1050" dirty="0" err="1" smtClean="0"/>
              <a:t>injected</a:t>
            </a:r>
            <a:r>
              <a:rPr lang="fr-FR" sz="1050" dirty="0" smtClean="0"/>
              <a:t> </a:t>
            </a:r>
            <a:r>
              <a:rPr lang="fr-FR" sz="1050" dirty="0" err="1" smtClean="0"/>
              <a:t>into</a:t>
            </a:r>
            <a:r>
              <a:rPr lang="fr-FR" sz="1050" dirty="0" smtClean="0"/>
              <a:t> GC/MS.</a:t>
            </a:r>
          </a:p>
          <a:p>
            <a:endParaRPr lang="fr-FR" sz="1050" dirty="0"/>
          </a:p>
        </p:txBody>
      </p:sp>
      <p:sp>
        <p:nvSpPr>
          <p:cNvPr id="15" name="ZoneTexte 14"/>
          <p:cNvSpPr txBox="1"/>
          <p:nvPr/>
        </p:nvSpPr>
        <p:spPr>
          <a:xfrm>
            <a:off x="331577" y="6001220"/>
            <a:ext cx="2682928" cy="738664"/>
          </a:xfrm>
          <a:prstGeom prst="rect">
            <a:avLst/>
          </a:prstGeom>
          <a:noFill/>
        </p:spPr>
        <p:txBody>
          <a:bodyPr wrap="square" rtlCol="0">
            <a:spAutoFit/>
          </a:bodyPr>
          <a:lstStyle/>
          <a:p>
            <a:pPr lvl="0"/>
            <a:r>
              <a:rPr lang="fr-FR" sz="1050" dirty="0">
                <a:solidFill>
                  <a:prstClr val="white"/>
                </a:solidFill>
              </a:rPr>
              <a:t>The </a:t>
            </a:r>
            <a:r>
              <a:rPr lang="fr-FR" sz="1050" dirty="0" err="1">
                <a:solidFill>
                  <a:prstClr val="white"/>
                </a:solidFill>
              </a:rPr>
              <a:t>preliminary</a:t>
            </a:r>
            <a:r>
              <a:rPr lang="fr-FR" sz="1050" dirty="0">
                <a:solidFill>
                  <a:prstClr val="white"/>
                </a:solidFill>
              </a:rPr>
              <a:t> </a:t>
            </a:r>
            <a:r>
              <a:rPr lang="fr-FR" sz="1050" dirty="0" err="1" smtClean="0">
                <a:solidFill>
                  <a:prstClr val="white"/>
                </a:solidFill>
              </a:rPr>
              <a:t>results</a:t>
            </a:r>
            <a:r>
              <a:rPr lang="fr-FR" sz="1050" dirty="0" smtClean="0">
                <a:solidFill>
                  <a:prstClr val="white"/>
                </a:solidFill>
              </a:rPr>
              <a:t> on </a:t>
            </a:r>
            <a:r>
              <a:rPr lang="fr-FR" sz="1050" dirty="0" err="1">
                <a:solidFill>
                  <a:prstClr val="white"/>
                </a:solidFill>
              </a:rPr>
              <a:t>healthy</a:t>
            </a:r>
            <a:r>
              <a:rPr lang="fr-FR" sz="1050" dirty="0">
                <a:solidFill>
                  <a:prstClr val="white"/>
                </a:solidFill>
              </a:rPr>
              <a:t> </a:t>
            </a:r>
            <a:r>
              <a:rPr lang="fr-FR" sz="1050" dirty="0" err="1">
                <a:solidFill>
                  <a:prstClr val="white"/>
                </a:solidFill>
              </a:rPr>
              <a:t>potatoes</a:t>
            </a:r>
            <a:r>
              <a:rPr lang="fr-FR" sz="1050" dirty="0">
                <a:solidFill>
                  <a:prstClr val="white"/>
                </a:solidFill>
              </a:rPr>
              <a:t> </a:t>
            </a:r>
            <a:r>
              <a:rPr lang="fr-FR" sz="1050" dirty="0" err="1">
                <a:solidFill>
                  <a:prstClr val="white"/>
                </a:solidFill>
              </a:rPr>
              <a:t>indicate</a:t>
            </a:r>
            <a:r>
              <a:rPr lang="fr-FR" sz="1050" dirty="0">
                <a:solidFill>
                  <a:prstClr val="white"/>
                </a:solidFill>
              </a:rPr>
              <a:t> the </a:t>
            </a:r>
            <a:r>
              <a:rPr lang="fr-FR" sz="1050" dirty="0" err="1">
                <a:solidFill>
                  <a:prstClr val="white"/>
                </a:solidFill>
              </a:rPr>
              <a:t>presence</a:t>
            </a:r>
            <a:r>
              <a:rPr lang="fr-FR" sz="1050" dirty="0">
                <a:solidFill>
                  <a:prstClr val="white"/>
                </a:solidFill>
              </a:rPr>
              <a:t> of volatiles </a:t>
            </a:r>
            <a:r>
              <a:rPr lang="fr-FR" sz="1050" dirty="0" err="1">
                <a:solidFill>
                  <a:prstClr val="white"/>
                </a:solidFill>
              </a:rPr>
              <a:t>organic</a:t>
            </a:r>
            <a:r>
              <a:rPr lang="fr-FR" sz="1050" dirty="0">
                <a:solidFill>
                  <a:prstClr val="white"/>
                </a:solidFill>
              </a:rPr>
              <a:t> compounds </a:t>
            </a:r>
            <a:r>
              <a:rPr lang="fr-FR" sz="1050" dirty="0" err="1">
                <a:solidFill>
                  <a:prstClr val="white"/>
                </a:solidFill>
              </a:rPr>
              <a:t>usually</a:t>
            </a:r>
            <a:r>
              <a:rPr lang="fr-FR" sz="1050" dirty="0">
                <a:solidFill>
                  <a:prstClr val="white"/>
                </a:solidFill>
              </a:rPr>
              <a:t> </a:t>
            </a:r>
            <a:r>
              <a:rPr lang="fr-FR" sz="1050" dirty="0" err="1">
                <a:solidFill>
                  <a:prstClr val="white"/>
                </a:solidFill>
              </a:rPr>
              <a:t>found</a:t>
            </a:r>
            <a:r>
              <a:rPr lang="fr-FR" sz="1050" dirty="0">
                <a:solidFill>
                  <a:prstClr val="white"/>
                </a:solidFill>
              </a:rPr>
              <a:t> in </a:t>
            </a:r>
            <a:r>
              <a:rPr lang="fr-FR" sz="1050" dirty="0" err="1" smtClean="0">
                <a:solidFill>
                  <a:prstClr val="white"/>
                </a:solidFill>
              </a:rPr>
              <a:t>potatoes</a:t>
            </a:r>
            <a:r>
              <a:rPr lang="fr-FR" sz="1050" dirty="0" smtClean="0">
                <a:solidFill>
                  <a:prstClr val="white"/>
                </a:solidFill>
              </a:rPr>
              <a:t> </a:t>
            </a:r>
            <a:r>
              <a:rPr lang="fr-FR" sz="1050" dirty="0" err="1" smtClean="0">
                <a:solidFill>
                  <a:prstClr val="white"/>
                </a:solidFill>
              </a:rPr>
              <a:t>like</a:t>
            </a:r>
            <a:r>
              <a:rPr lang="fr-FR" sz="1050" dirty="0" smtClean="0">
                <a:solidFill>
                  <a:prstClr val="white"/>
                </a:solidFill>
              </a:rPr>
              <a:t> Alpha-</a:t>
            </a:r>
            <a:r>
              <a:rPr lang="fr-FR" sz="1050" dirty="0" err="1" smtClean="0">
                <a:solidFill>
                  <a:prstClr val="white"/>
                </a:solidFill>
              </a:rPr>
              <a:t>pinene</a:t>
            </a:r>
            <a:r>
              <a:rPr lang="fr-FR" sz="1050" dirty="0">
                <a:solidFill>
                  <a:prstClr val="white"/>
                </a:solidFill>
              </a:rPr>
              <a:t> </a:t>
            </a:r>
            <a:r>
              <a:rPr lang="fr-FR" sz="1050" dirty="0" smtClean="0">
                <a:solidFill>
                  <a:prstClr val="white"/>
                </a:solidFill>
              </a:rPr>
              <a:t>and Beta-</a:t>
            </a:r>
            <a:r>
              <a:rPr lang="fr-FR" sz="1050" dirty="0" err="1" smtClean="0">
                <a:solidFill>
                  <a:prstClr val="white"/>
                </a:solidFill>
              </a:rPr>
              <a:t>caryophyllene</a:t>
            </a:r>
            <a:r>
              <a:rPr lang="fr-FR" sz="1050" dirty="0" smtClean="0">
                <a:solidFill>
                  <a:prstClr val="white"/>
                </a:solidFill>
              </a:rPr>
              <a:t>.</a:t>
            </a:r>
          </a:p>
        </p:txBody>
      </p:sp>
      <p:sp>
        <p:nvSpPr>
          <p:cNvPr id="17" name="Rectangle 16"/>
          <p:cNvSpPr/>
          <p:nvPr/>
        </p:nvSpPr>
        <p:spPr>
          <a:xfrm>
            <a:off x="3460009" y="3597068"/>
            <a:ext cx="3090303" cy="404912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ZoneTexte 17"/>
          <p:cNvSpPr txBox="1"/>
          <p:nvPr/>
        </p:nvSpPr>
        <p:spPr>
          <a:xfrm>
            <a:off x="3562633" y="4598585"/>
            <a:ext cx="2889692" cy="1384995"/>
          </a:xfrm>
          <a:prstGeom prst="rect">
            <a:avLst/>
          </a:prstGeom>
          <a:noFill/>
        </p:spPr>
        <p:txBody>
          <a:bodyPr wrap="square" rtlCol="0">
            <a:spAutoFit/>
          </a:bodyPr>
          <a:lstStyle/>
          <a:p>
            <a:r>
              <a:rPr lang="fr-FR" sz="1050" dirty="0" smtClean="0"/>
              <a:t>This table </a:t>
            </a:r>
            <a:r>
              <a:rPr lang="fr-FR" sz="1050" dirty="0" err="1" smtClean="0"/>
              <a:t>is</a:t>
            </a:r>
            <a:r>
              <a:rPr lang="fr-FR" sz="1050" dirty="0" smtClean="0"/>
              <a:t> the </a:t>
            </a:r>
            <a:r>
              <a:rPr lang="fr-FR" sz="1050" dirty="0" err="1" smtClean="0"/>
              <a:t>result</a:t>
            </a:r>
            <a:r>
              <a:rPr lang="fr-FR" sz="1050" dirty="0" smtClean="0"/>
              <a:t> of </a:t>
            </a:r>
            <a:r>
              <a:rPr lang="fr-FR" sz="1050" dirty="0" err="1" smtClean="0"/>
              <a:t>preliminary</a:t>
            </a:r>
            <a:r>
              <a:rPr lang="fr-FR" sz="1050" dirty="0" smtClean="0"/>
              <a:t> test of fitness on </a:t>
            </a:r>
            <a:r>
              <a:rPr lang="fr-FR" sz="1050" dirty="0" err="1" smtClean="0"/>
              <a:t>tomato</a:t>
            </a:r>
            <a:r>
              <a:rPr lang="fr-FR" sz="1050" dirty="0" smtClean="0"/>
              <a:t> and </a:t>
            </a:r>
            <a:r>
              <a:rPr lang="fr-FR" sz="1050" dirty="0" err="1" smtClean="0"/>
              <a:t>two</a:t>
            </a:r>
            <a:r>
              <a:rPr lang="fr-FR" sz="1050" dirty="0" smtClean="0"/>
              <a:t> </a:t>
            </a:r>
            <a:r>
              <a:rPr lang="fr-FR" sz="1050" dirty="0" err="1" smtClean="0"/>
              <a:t>varieties</a:t>
            </a:r>
            <a:r>
              <a:rPr lang="fr-FR" sz="1050" dirty="0" smtClean="0"/>
              <a:t> of </a:t>
            </a:r>
            <a:r>
              <a:rPr lang="fr-FR" sz="1050" dirty="0" err="1" smtClean="0"/>
              <a:t>potatoes</a:t>
            </a:r>
            <a:r>
              <a:rPr lang="fr-FR" sz="1050" dirty="0" smtClean="0"/>
              <a:t> (Bintje and </a:t>
            </a:r>
            <a:r>
              <a:rPr lang="fr-FR" sz="1050" dirty="0" err="1" smtClean="0"/>
              <a:t>Spunta</a:t>
            </a:r>
            <a:r>
              <a:rPr lang="fr-FR" sz="1050" dirty="0" smtClean="0"/>
              <a:t>). The </a:t>
            </a:r>
            <a:r>
              <a:rPr lang="fr-FR" sz="1050" dirty="0" err="1" smtClean="0"/>
              <a:t>development</a:t>
            </a:r>
            <a:r>
              <a:rPr lang="fr-FR" sz="1050" dirty="0" smtClean="0"/>
              <a:t> of </a:t>
            </a:r>
            <a:r>
              <a:rPr lang="fr-FR" sz="1050" dirty="0" err="1" smtClean="0"/>
              <a:t>hundred</a:t>
            </a:r>
            <a:r>
              <a:rPr lang="fr-FR" sz="1050" dirty="0" smtClean="0"/>
              <a:t> </a:t>
            </a:r>
            <a:r>
              <a:rPr lang="fr-FR" sz="1050" dirty="0" err="1" smtClean="0"/>
              <a:t>insects</a:t>
            </a:r>
            <a:r>
              <a:rPr lang="fr-FR" sz="1050" dirty="0" smtClean="0"/>
              <a:t> </a:t>
            </a:r>
            <a:r>
              <a:rPr lang="fr-FR" sz="1050" dirty="0" err="1" smtClean="0"/>
              <a:t>were</a:t>
            </a:r>
            <a:r>
              <a:rPr lang="fr-FR" sz="1050" dirty="0" smtClean="0"/>
              <a:t> </a:t>
            </a:r>
            <a:r>
              <a:rPr lang="fr-FR" sz="1050" dirty="0" err="1" smtClean="0"/>
              <a:t>recorded</a:t>
            </a:r>
            <a:r>
              <a:rPr lang="fr-FR" sz="1050" dirty="0" smtClean="0"/>
              <a:t>. The longer of </a:t>
            </a:r>
            <a:r>
              <a:rPr lang="fr-FR" sz="1050" dirty="0" err="1" smtClean="0"/>
              <a:t>larvae</a:t>
            </a:r>
            <a:r>
              <a:rPr lang="fr-FR" sz="1050" dirty="0" smtClean="0"/>
              <a:t> </a:t>
            </a:r>
            <a:r>
              <a:rPr lang="fr-FR" sz="1050" dirty="0" err="1" smtClean="0"/>
              <a:t>development</a:t>
            </a:r>
            <a:r>
              <a:rPr lang="fr-FR" sz="1050" dirty="0" smtClean="0"/>
              <a:t> </a:t>
            </a:r>
            <a:r>
              <a:rPr lang="fr-FR" sz="1050" dirty="0" err="1" smtClean="0"/>
              <a:t>were</a:t>
            </a:r>
            <a:r>
              <a:rPr lang="fr-FR" sz="1050" dirty="0" smtClean="0"/>
              <a:t> longer on </a:t>
            </a:r>
            <a:r>
              <a:rPr lang="fr-FR" sz="1050" dirty="0" err="1" smtClean="0"/>
              <a:t>tomato</a:t>
            </a:r>
            <a:r>
              <a:rPr lang="fr-FR" sz="1050" dirty="0" smtClean="0"/>
              <a:t> </a:t>
            </a:r>
            <a:r>
              <a:rPr lang="fr-FR" sz="1050" dirty="0" err="1" smtClean="0"/>
              <a:t>than</a:t>
            </a:r>
            <a:r>
              <a:rPr lang="fr-FR" sz="1050" dirty="0" smtClean="0"/>
              <a:t> on </a:t>
            </a:r>
            <a:r>
              <a:rPr lang="fr-FR" sz="1050" dirty="0" err="1" smtClean="0"/>
              <a:t>potatoes</a:t>
            </a:r>
            <a:r>
              <a:rPr lang="fr-FR" sz="1050" dirty="0" smtClean="0"/>
              <a:t> but the longer of </a:t>
            </a:r>
            <a:r>
              <a:rPr lang="fr-FR" sz="1050" dirty="0" err="1" smtClean="0"/>
              <a:t>pupae</a:t>
            </a:r>
            <a:r>
              <a:rPr lang="fr-FR" sz="1050" dirty="0" smtClean="0"/>
              <a:t> </a:t>
            </a:r>
            <a:r>
              <a:rPr lang="fr-FR" sz="1050" dirty="0" err="1" smtClean="0"/>
              <a:t>development</a:t>
            </a:r>
            <a:r>
              <a:rPr lang="fr-FR" sz="1050" dirty="0" smtClean="0"/>
              <a:t> </a:t>
            </a:r>
            <a:r>
              <a:rPr lang="fr-FR" sz="1050" dirty="0" err="1" smtClean="0"/>
              <a:t>was</a:t>
            </a:r>
            <a:r>
              <a:rPr lang="fr-FR" sz="1050" dirty="0" smtClean="0"/>
              <a:t> </a:t>
            </a:r>
            <a:r>
              <a:rPr lang="fr-FR" sz="1050" dirty="0" err="1" smtClean="0"/>
              <a:t>similar</a:t>
            </a:r>
            <a:r>
              <a:rPr lang="fr-FR" sz="1050" dirty="0" smtClean="0"/>
              <a:t> on the </a:t>
            </a:r>
            <a:r>
              <a:rPr lang="fr-FR" sz="1050" dirty="0" err="1" smtClean="0"/>
              <a:t>three</a:t>
            </a:r>
            <a:r>
              <a:rPr lang="fr-FR" sz="1050" dirty="0" smtClean="0"/>
              <a:t> plants. It </a:t>
            </a:r>
            <a:r>
              <a:rPr lang="fr-FR" sz="1050" dirty="0" err="1" smtClean="0"/>
              <a:t>is</a:t>
            </a:r>
            <a:r>
              <a:rPr lang="fr-FR" sz="1050" dirty="0" smtClean="0"/>
              <a:t> not possible to </a:t>
            </a:r>
            <a:r>
              <a:rPr lang="fr-FR" sz="1050" dirty="0" err="1" smtClean="0"/>
              <a:t>conclude</a:t>
            </a:r>
            <a:r>
              <a:rPr lang="fr-FR" sz="1050" dirty="0" smtClean="0"/>
              <a:t> </a:t>
            </a:r>
            <a:r>
              <a:rPr lang="fr-FR" sz="1050" dirty="0" err="1" smtClean="0"/>
              <a:t>something</a:t>
            </a:r>
            <a:r>
              <a:rPr lang="fr-FR" sz="1050" dirty="0" smtClean="0"/>
              <a:t> </a:t>
            </a:r>
            <a:r>
              <a:rPr lang="fr-FR" sz="1050" dirty="0" err="1" smtClean="0"/>
              <a:t>before</a:t>
            </a:r>
            <a:r>
              <a:rPr lang="fr-FR" sz="1050" dirty="0" smtClean="0"/>
              <a:t> new </a:t>
            </a:r>
            <a:r>
              <a:rPr lang="fr-FR" sz="1050" dirty="0" err="1" smtClean="0"/>
              <a:t>replicates</a:t>
            </a:r>
            <a:r>
              <a:rPr lang="fr-FR" sz="1050" dirty="0" smtClean="0"/>
              <a:t>.</a:t>
            </a:r>
            <a:endParaRPr lang="fr-FR" sz="1050" dirty="0"/>
          </a:p>
        </p:txBody>
      </p:sp>
      <p:sp>
        <p:nvSpPr>
          <p:cNvPr id="22" name="ZoneTexte 21"/>
          <p:cNvSpPr txBox="1"/>
          <p:nvPr/>
        </p:nvSpPr>
        <p:spPr>
          <a:xfrm>
            <a:off x="3606493" y="7043222"/>
            <a:ext cx="2645966" cy="577081"/>
          </a:xfrm>
          <a:prstGeom prst="rect">
            <a:avLst/>
          </a:prstGeom>
          <a:noFill/>
        </p:spPr>
        <p:txBody>
          <a:bodyPr wrap="square" rtlCol="0">
            <a:spAutoFit/>
          </a:bodyPr>
          <a:lstStyle/>
          <a:p>
            <a:r>
              <a:rPr lang="fr-FR" sz="1050" dirty="0" smtClean="0"/>
              <a:t>This table corresponds to the </a:t>
            </a:r>
            <a:r>
              <a:rPr lang="fr-FR" sz="1050" dirty="0" err="1" smtClean="0"/>
              <a:t>mortality</a:t>
            </a:r>
            <a:r>
              <a:rPr lang="fr-FR" sz="1050" dirty="0" smtClean="0"/>
              <a:t> </a:t>
            </a:r>
            <a:r>
              <a:rPr lang="fr-FR" sz="1050" dirty="0" err="1" smtClean="0"/>
              <a:t>at</a:t>
            </a:r>
            <a:r>
              <a:rPr lang="fr-FR" sz="1050" dirty="0" smtClean="0"/>
              <a:t> the </a:t>
            </a:r>
            <a:r>
              <a:rPr lang="fr-FR" sz="1050" dirty="0" err="1" smtClean="0"/>
              <a:t>different</a:t>
            </a:r>
            <a:r>
              <a:rPr lang="fr-FR" sz="1050" dirty="0" smtClean="0"/>
              <a:t> </a:t>
            </a:r>
            <a:r>
              <a:rPr lang="fr-FR" sz="1050" dirty="0" err="1" smtClean="0"/>
              <a:t>developmental</a:t>
            </a:r>
            <a:r>
              <a:rPr lang="fr-FR" sz="1050" dirty="0" smtClean="0"/>
              <a:t> stages. </a:t>
            </a:r>
            <a:r>
              <a:rPr lang="fr-FR" sz="1050" dirty="0" err="1" smtClean="0"/>
              <a:t>We</a:t>
            </a:r>
            <a:r>
              <a:rPr lang="fr-FR" sz="1050" dirty="0" smtClean="0"/>
              <a:t> </a:t>
            </a:r>
            <a:r>
              <a:rPr lang="fr-FR" sz="1050" dirty="0" err="1" smtClean="0"/>
              <a:t>obtain</a:t>
            </a:r>
            <a:r>
              <a:rPr lang="fr-FR" sz="1050" dirty="0" smtClean="0"/>
              <a:t> </a:t>
            </a:r>
            <a:r>
              <a:rPr lang="fr-FR" sz="1050" dirty="0" err="1" smtClean="0"/>
              <a:t>similar</a:t>
            </a:r>
            <a:r>
              <a:rPr lang="fr-FR" sz="1050" dirty="0" smtClean="0"/>
              <a:t> pattern </a:t>
            </a:r>
            <a:r>
              <a:rPr lang="fr-FR" sz="1050" dirty="0" err="1" smtClean="0"/>
              <a:t>between</a:t>
            </a:r>
            <a:r>
              <a:rPr lang="fr-FR" sz="1050" dirty="0" smtClean="0"/>
              <a:t> the </a:t>
            </a:r>
            <a:r>
              <a:rPr lang="fr-FR" sz="1050" dirty="0" err="1" smtClean="0"/>
              <a:t>three</a:t>
            </a:r>
            <a:r>
              <a:rPr lang="fr-FR" sz="1050" dirty="0" smtClean="0"/>
              <a:t> plants.</a:t>
            </a:r>
            <a:endParaRPr lang="fr-FR" sz="1050" dirty="0"/>
          </a:p>
        </p:txBody>
      </p:sp>
      <p:pic>
        <p:nvPicPr>
          <p:cNvPr id="24" name="Image 23" descr="Capture d’écran 2011-11-14 à 13.41.44.tif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6493" y="6097783"/>
            <a:ext cx="2849387" cy="884963"/>
          </a:xfrm>
          <a:prstGeom prst="rect">
            <a:avLst/>
          </a:prstGeom>
        </p:spPr>
      </p:pic>
      <p:pic>
        <p:nvPicPr>
          <p:cNvPr id="25" name="Image 24" descr="Capture d’écran 2011-11-14 à 13.25.54.tif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52713" y="3992059"/>
            <a:ext cx="2941651" cy="606526"/>
          </a:xfrm>
          <a:prstGeom prst="rect">
            <a:avLst/>
          </a:prstGeom>
        </p:spPr>
      </p:pic>
      <p:pic>
        <p:nvPicPr>
          <p:cNvPr id="26" name="Image 25" descr="chromato.tif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1825" y="6749706"/>
            <a:ext cx="2798325" cy="793623"/>
          </a:xfrm>
          <a:prstGeom prst="rect">
            <a:avLst/>
          </a:prstGeom>
        </p:spPr>
      </p:pic>
    </p:spTree>
    <p:extLst>
      <p:ext uri="{BB962C8B-B14F-4D97-AF65-F5344CB8AC3E}">
        <p14:creationId xmlns:p14="http://schemas.microsoft.com/office/powerpoint/2010/main" val="8570188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422</TotalTime>
  <Words>331</Words>
  <Application>Microsoft Macintosh PowerPoint</Application>
  <PresentationFormat>Présentation à l'écran (4:3)</PresentationFormat>
  <Paragraphs>16</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Introduction   The tomato miner, T. absoluta (Meyrick), is detected for the first time, in 2006, in Spain. In 2008, this pest invaded all the countries from the Maghreb as well as France. Since this invasion the insect does not stop spreading northward and it could now settle down in Belgium. We are actually working on the development of new strategies against T. absoluta by selecting the most resistant varieties among two model of solanaceous species (potato and tomato). Precisely, we are working on (1) the characterization of “ the odour “ of different varieties of potatoes and tomatoes and on (2) the insect capacity to develop on the different tested varieties.</vt:lpstr>
    </vt:vector>
  </TitlesOfParts>
  <Company>Gembloux agro biotech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dc:title>
  <dc:creator>rudy caparros</dc:creator>
  <cp:lastModifiedBy>rudy caparros</cp:lastModifiedBy>
  <cp:revision>40</cp:revision>
  <cp:lastPrinted>2011-11-22T15:21:29Z</cp:lastPrinted>
  <dcterms:created xsi:type="dcterms:W3CDTF">2011-11-07T10:28:34Z</dcterms:created>
  <dcterms:modified xsi:type="dcterms:W3CDTF">2012-06-22T07:46:11Z</dcterms:modified>
</cp:coreProperties>
</file>