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74" r:id="rId4"/>
    <p:sldId id="259" r:id="rId5"/>
    <p:sldId id="275" r:id="rId6"/>
    <p:sldId id="276" r:id="rId7"/>
    <p:sldId id="261" r:id="rId8"/>
    <p:sldId id="273" r:id="rId9"/>
    <p:sldId id="278" r:id="rId10"/>
    <p:sldId id="267" r:id="rId11"/>
    <p:sldId id="279" r:id="rId12"/>
    <p:sldId id="280" r:id="rId13"/>
    <p:sldId id="277" r:id="rId14"/>
    <p:sldId id="281" r:id="rId15"/>
    <p:sldId id="271" r:id="rId16"/>
    <p:sldId id="282" r:id="rId1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333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22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B012190-DE65-4A95-AFBC-01494FAF5560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1863E79-03B6-4E4D-B603-4F9358C95520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96355-4639-49D5-81D6-97CDE4798738}" type="slidenum">
              <a:rPr lang="fr-FR"/>
              <a:pPr/>
              <a:t>1</a:t>
            </a:fld>
            <a:endParaRPr lang="fr-FR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7A3C03-DE4A-4B8E-8C81-5588D7EFDD5D}" type="slidenum">
              <a:rPr lang="fr-FR"/>
              <a:pPr/>
              <a:t>10</a:t>
            </a:fld>
            <a:endParaRPr lang="fr-FR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762530-841A-4F9F-BD5A-D12B2DF9BCBE}" type="slidenum">
              <a:rPr lang="fr-FR"/>
              <a:pPr/>
              <a:t>11</a:t>
            </a:fld>
            <a:endParaRPr lang="fr-FR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762530-841A-4F9F-BD5A-D12B2DF9BCBE}" type="slidenum">
              <a:rPr lang="fr-FR"/>
              <a:pPr/>
              <a:t>12</a:t>
            </a:fld>
            <a:endParaRPr lang="fr-FR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762530-841A-4F9F-BD5A-D12B2DF9BCBE}" type="slidenum">
              <a:rPr lang="fr-FR"/>
              <a:pPr/>
              <a:t>13</a:t>
            </a:fld>
            <a:endParaRPr lang="fr-FR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762530-841A-4F9F-BD5A-D12B2DF9BCBE}" type="slidenum">
              <a:rPr lang="fr-FR"/>
              <a:pPr/>
              <a:t>14</a:t>
            </a:fld>
            <a:endParaRPr lang="fr-FR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A7EE3A-8E1A-4EAE-8FAC-B0B0D793C952}" type="slidenum">
              <a:rPr lang="fr-FR"/>
              <a:pPr/>
              <a:t>15</a:t>
            </a:fld>
            <a:endParaRPr lang="fr-FR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A7EE3A-8E1A-4EAE-8FAC-B0B0D793C952}" type="slidenum">
              <a:rPr lang="fr-FR"/>
              <a:pPr/>
              <a:t>16</a:t>
            </a:fld>
            <a:endParaRPr lang="fr-FR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044277-F3A0-442B-BC01-F61F0F3820E2}" type="slidenum">
              <a:rPr lang="fr-FR"/>
              <a:pPr/>
              <a:t>2</a:t>
            </a:fld>
            <a:endParaRPr lang="fr-FR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044277-F3A0-442B-BC01-F61F0F3820E2}" type="slidenum">
              <a:rPr lang="fr-FR"/>
              <a:pPr/>
              <a:t>3</a:t>
            </a:fld>
            <a:endParaRPr lang="fr-FR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53D519-1DAC-4963-944D-015311FE320E}" type="slidenum">
              <a:rPr lang="fr-FR"/>
              <a:pPr/>
              <a:t>4</a:t>
            </a:fld>
            <a:endParaRPr lang="fr-FR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53D519-1DAC-4963-944D-015311FE320E}" type="slidenum">
              <a:rPr lang="fr-FR"/>
              <a:pPr/>
              <a:t>5</a:t>
            </a:fld>
            <a:endParaRPr lang="fr-FR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53D519-1DAC-4963-944D-015311FE320E}" type="slidenum">
              <a:rPr lang="fr-FR"/>
              <a:pPr/>
              <a:t>6</a:t>
            </a:fld>
            <a:endParaRPr lang="fr-FR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D010C3-0F55-4025-A75D-1EA7A84EA3CC}" type="slidenum">
              <a:rPr lang="fr-FR"/>
              <a:pPr/>
              <a:t>7</a:t>
            </a:fld>
            <a:endParaRPr lang="fr-FR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762530-841A-4F9F-BD5A-D12B2DF9BCBE}" type="slidenum">
              <a:rPr lang="fr-FR"/>
              <a:pPr/>
              <a:t>8</a:t>
            </a:fld>
            <a:endParaRPr lang="fr-FR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762530-841A-4F9F-BD5A-D12B2DF9BCBE}" type="slidenum">
              <a:rPr lang="fr-FR"/>
              <a:pPr/>
              <a:t>9</a:t>
            </a:fld>
            <a:endParaRPr lang="fr-FR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SEPIA - ULg team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498DAE7-82EB-4C57-AE2C-D3A1B43C85B2}" type="slidenum">
              <a:rPr lang="fr-FR"/>
              <a:pPr/>
              <a:t>‹#›</a:t>
            </a:fld>
            <a:endParaRPr lang="fr-FR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611188" y="1268413"/>
            <a:ext cx="7772400" cy="98425"/>
          </a:xfrm>
          <a:custGeom>
            <a:avLst/>
            <a:gdLst>
              <a:gd name="G0" fmla="+- 615 0 0"/>
            </a:gdLst>
            <a:ahLst/>
            <a:cxnLst>
              <a:cxn ang="0">
                <a:pos x="0" y="0"/>
              </a:cxn>
              <a:cxn ang="0">
                <a:pos x="615" y="0"/>
              </a:cxn>
              <a:cxn ang="0">
                <a:pos x="61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5" y="0"/>
                </a:lnTo>
                <a:lnTo>
                  <a:pt x="61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fr-FR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SEPIA - ULg team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2CEB6-C595-4AE3-B63B-56E0EF1A7CF6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SEPIA - ULg team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D4977-7F16-4E5F-B2AD-2A9BE268D4F5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SEPIA - ULg team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46A50-F0A2-423F-B5B3-B535CAEBBB2C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SEPIA - ULg team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B5CBF-991F-4BE1-B7DB-437720729C50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SEPIA - ULg team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495CD-8EBB-490C-BF42-2FCF824A1F08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SEPIA - ULg team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6589E-ACE8-472F-896E-43029F784829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SEPIA - ULg team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7F753-6CD0-4264-BC08-9F35B8B803DA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SEPIA - ULg team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2E2CC-CCA7-4830-B534-BD7AE75FE9F8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SEPIA - ULg team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96544-60A3-4972-ABAF-F2529120914A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SEPIA - ULg team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B3EC2-B3A9-437C-A67B-EFB6D1BE8168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fr-FR" sz="2400">
              <a:latin typeface="Times New Roman" pitchFamily="18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fr-FR"/>
              <a:t>SEPIA - ULg team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BEE20D-D2A9-427C-BD4E-B10FB9485927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google.be/imgres?imgurl=https://www.time-association.org/logos/5&amp;imgrefurl=https://www.time-association.org/members/detailsMember?uni_id=5&amp;usg=__FSlLXoWunHJqtwq7yv86omQYMfU=&amp;h=463&amp;w=635&amp;sz=97&amp;hl=nl&amp;start=11&amp;sig2=CK_Ky8ttpFwaMscHU52p0w&amp;um=1&amp;itbs=1&amp;tbnid=Skx770wCP5JDMM:&amp;tbnh=100&amp;tbnw=137&amp;prev=/images?q=universit%C3%A9+de+liege+logo&amp;um=1&amp;hl=nl&amp;sa=N&amp;tbs=isch:1&amp;ei=nTEGTMbnE9KHOM-B6e4L" TargetMode="External"/><Relationship Id="rId6" Type="http://schemas.openxmlformats.org/officeDocument/2006/relationships/image" Target="../media/image3.pd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428860" y="6248400"/>
            <a:ext cx="4286280" cy="457200"/>
          </a:xfrm>
        </p:spPr>
        <p:txBody>
          <a:bodyPr/>
          <a:lstStyle/>
          <a:p>
            <a:r>
              <a:rPr lang="fr-FR" dirty="0" smtClean="0"/>
              <a:t>Colloque IWEPS 22/06/2012 </a:t>
            </a:r>
            <a:r>
              <a:rPr lang="fr-FR" dirty="0" err="1" smtClean="0"/>
              <a:t>Claisse</a:t>
            </a:r>
            <a:r>
              <a:rPr lang="fr-FR" dirty="0" smtClean="0"/>
              <a:t>-Italiano</a:t>
            </a:r>
            <a:endParaRPr lang="fr-FR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47BE00C-4B83-4C0F-A9CD-61BFA02F249C}" type="slidenum">
              <a:rPr lang="fr-FR"/>
              <a:pPr/>
              <a:t>1</a:t>
            </a:fld>
            <a:endParaRPr lang="fr-F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3214686"/>
            <a:ext cx="7772400" cy="1371600"/>
          </a:xfrm>
        </p:spPr>
        <p:txBody>
          <a:bodyPr/>
          <a:lstStyle/>
          <a:p>
            <a:r>
              <a:rPr lang="fr-FR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L'énergie de la participation est-elle renouvelable </a:t>
            </a:r>
            <a:r>
              <a:rPr lang="fr-FR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?</a:t>
            </a:r>
            <a:br>
              <a:rPr lang="fr-FR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fr-BE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BE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fr-FR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production de scénarios énergétiques et ses malentendus.</a:t>
            </a:r>
            <a:endParaRPr lang="fr-BE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52" y="5072074"/>
            <a:ext cx="7010400" cy="719137"/>
          </a:xfrm>
        </p:spPr>
        <p:txBody>
          <a:bodyPr/>
          <a:lstStyle/>
          <a:p>
            <a:r>
              <a:rPr lang="fr-BE" dirty="0" smtClean="0"/>
              <a:t>Frédéric </a:t>
            </a:r>
            <a:r>
              <a:rPr lang="fr-BE" dirty="0" err="1" smtClean="0"/>
              <a:t>Claisse</a:t>
            </a:r>
            <a:r>
              <a:rPr lang="fr-BE" dirty="0" smtClean="0"/>
              <a:t> (SPIRAL – </a:t>
            </a:r>
            <a:r>
              <a:rPr lang="fr-BE" dirty="0" err="1" smtClean="0"/>
              <a:t>Ulg</a:t>
            </a:r>
            <a:r>
              <a:rPr lang="fr-BE" dirty="0" smtClean="0"/>
              <a:t>)</a:t>
            </a:r>
          </a:p>
          <a:p>
            <a:r>
              <a:rPr lang="fr-BE" dirty="0" smtClean="0"/>
              <a:t>Patrick </a:t>
            </a:r>
            <a:r>
              <a:rPr lang="fr-BE" dirty="0"/>
              <a:t>Italiano </a:t>
            </a:r>
            <a:r>
              <a:rPr lang="fr-BE" dirty="0" smtClean="0"/>
              <a:t>(CLEO - </a:t>
            </a:r>
            <a:r>
              <a:rPr lang="fr-BE" dirty="0" err="1" smtClean="0"/>
              <a:t>ULg</a:t>
            </a:r>
            <a:r>
              <a:rPr lang="fr-BE" dirty="0" smtClean="0"/>
              <a:t>)</a:t>
            </a:r>
            <a:endParaRPr lang="fr-FR" i="1" dirty="0"/>
          </a:p>
        </p:txBody>
      </p:sp>
      <p:pic>
        <p:nvPicPr>
          <p:cNvPr id="2052" name="Picture 4" descr="http://t3.gstatic.com/images?q=tbn:Skx770wCP5JDMM:https://www.time-association.org/logos/5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1725" y="188913"/>
            <a:ext cx="13049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header cle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7089" y="333375"/>
            <a:ext cx="3821111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8" descr="Logo Spiral 201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4800600" y="457200"/>
            <a:ext cx="2133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SEPIA - ULg team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F26A89B-03E2-4FDE-8EA1-CAD5A13A5A2E}" type="slidenum">
              <a:rPr lang="fr-FR"/>
              <a:pPr/>
              <a:t>10</a:t>
            </a:fld>
            <a:endParaRPr lang="fr-FR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576263"/>
          </a:xfrm>
        </p:spPr>
        <p:txBody>
          <a:bodyPr/>
          <a:lstStyle/>
          <a:p>
            <a:r>
              <a:rPr lang="en-US" sz="3200" dirty="0" smtClean="0"/>
              <a:t>Participation effective aux </a:t>
            </a:r>
            <a:r>
              <a:rPr lang="en-US" sz="3200" dirty="0" err="1" smtClean="0"/>
              <a:t>étapes</a:t>
            </a:r>
            <a:endParaRPr lang="en-US" sz="3200" dirty="0"/>
          </a:p>
        </p:txBody>
      </p:sp>
      <p:sp>
        <p:nvSpPr>
          <p:cNvPr id="106511" name="Rectangle 15"/>
          <p:cNvSpPr>
            <a:spLocks noChangeArrowheads="1"/>
          </p:cNvSpPr>
          <p:nvPr/>
        </p:nvSpPr>
        <p:spPr bwMode="auto">
          <a:xfrm>
            <a:off x="395288" y="3284538"/>
            <a:ext cx="792162" cy="495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106512" name="Rectangle 16"/>
          <p:cNvSpPr>
            <a:spLocks noChangeArrowheads="1"/>
          </p:cNvSpPr>
          <p:nvPr/>
        </p:nvSpPr>
        <p:spPr bwMode="auto">
          <a:xfrm>
            <a:off x="6227763" y="3213100"/>
            <a:ext cx="1152525" cy="495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400" b="1"/>
              <a:t>SHP+SBG</a:t>
            </a:r>
            <a:br>
              <a:rPr lang="fr-BE" sz="1400" b="1"/>
            </a:br>
            <a:r>
              <a:rPr lang="fr-BE" sz="1400" b="1"/>
              <a:t> feedback</a:t>
            </a:r>
            <a:endParaRPr lang="fr-FR" sz="1400" b="1"/>
          </a:p>
        </p:txBody>
      </p:sp>
      <p:sp>
        <p:nvSpPr>
          <p:cNvPr id="106513" name="Oval 17"/>
          <p:cNvSpPr>
            <a:spLocks noChangeArrowheads="1"/>
          </p:cNvSpPr>
          <p:nvPr/>
        </p:nvSpPr>
        <p:spPr bwMode="auto">
          <a:xfrm>
            <a:off x="1476375" y="2492375"/>
            <a:ext cx="1152525" cy="708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400" b="1"/>
              <a:t>EG- W1</a:t>
            </a:r>
            <a:endParaRPr lang="fr-FR" sz="1400" b="1"/>
          </a:p>
        </p:txBody>
      </p:sp>
      <p:sp>
        <p:nvSpPr>
          <p:cNvPr id="106514" name="Oval 18"/>
          <p:cNvSpPr>
            <a:spLocks noChangeArrowheads="1"/>
          </p:cNvSpPr>
          <p:nvPr/>
        </p:nvSpPr>
        <p:spPr bwMode="auto">
          <a:xfrm>
            <a:off x="3419475" y="2492375"/>
            <a:ext cx="1152525" cy="708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400" b="1"/>
              <a:t>Mesydel</a:t>
            </a:r>
            <a:endParaRPr lang="fr-FR" sz="1400" b="1"/>
          </a:p>
        </p:txBody>
      </p:sp>
      <p:sp>
        <p:nvSpPr>
          <p:cNvPr id="106515" name="Oval 19"/>
          <p:cNvSpPr>
            <a:spLocks noChangeArrowheads="1"/>
          </p:cNvSpPr>
          <p:nvPr/>
        </p:nvSpPr>
        <p:spPr bwMode="auto">
          <a:xfrm>
            <a:off x="4932363" y="2492375"/>
            <a:ext cx="1152525" cy="708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400" b="1"/>
              <a:t>EG- W3</a:t>
            </a:r>
            <a:endParaRPr lang="fr-FR" sz="1400" b="1"/>
          </a:p>
        </p:txBody>
      </p:sp>
      <p:sp>
        <p:nvSpPr>
          <p:cNvPr id="106516" name="Text Box 20"/>
          <p:cNvSpPr txBox="1">
            <a:spLocks noChangeArrowheads="1"/>
          </p:cNvSpPr>
          <p:nvPr/>
        </p:nvSpPr>
        <p:spPr bwMode="auto">
          <a:xfrm>
            <a:off x="323850" y="3357563"/>
            <a:ext cx="854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BE" sz="1400" b="1"/>
              <a:t>SP-W1</a:t>
            </a:r>
            <a:endParaRPr lang="fr-FR" sz="1400" b="1"/>
          </a:p>
        </p:txBody>
      </p:sp>
      <p:sp>
        <p:nvSpPr>
          <p:cNvPr id="106517" name="Text Box 21"/>
          <p:cNvSpPr txBox="1">
            <a:spLocks noChangeArrowheads="1"/>
          </p:cNvSpPr>
          <p:nvPr/>
        </p:nvSpPr>
        <p:spPr bwMode="auto">
          <a:xfrm>
            <a:off x="323850" y="4724400"/>
            <a:ext cx="8496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1257300" algn="l"/>
                <a:tab pos="2159000" algn="l"/>
                <a:tab pos="3225800" algn="l"/>
                <a:tab pos="4838700" algn="l"/>
                <a:tab pos="6096000" algn="l"/>
                <a:tab pos="7708900" algn="l"/>
              </a:tabLst>
            </a:pPr>
            <a:r>
              <a:rPr lang="fr-BE" sz="1400" b="1"/>
              <a:t>16 shp	12 sbg	8 sbg	10 sbg	5 sbg	4 sbg	7 shp</a:t>
            </a:r>
          </a:p>
          <a:p>
            <a:pPr>
              <a:tabLst>
                <a:tab pos="1257300" algn="l"/>
                <a:tab pos="2159000" algn="l"/>
                <a:tab pos="3225800" algn="l"/>
                <a:tab pos="4838700" algn="l"/>
                <a:tab pos="6096000" algn="l"/>
                <a:tab pos="7708900" algn="l"/>
              </a:tabLst>
            </a:pPr>
            <a:r>
              <a:rPr lang="fr-BE" sz="1400" b="1"/>
              <a:t>+ 8 sbg					+ 4 shp</a:t>
            </a:r>
            <a:endParaRPr lang="fr-FR" sz="1400" b="1"/>
          </a:p>
        </p:txBody>
      </p:sp>
      <p:sp>
        <p:nvSpPr>
          <p:cNvPr id="106518" name="Rectangle 22"/>
          <p:cNvSpPr>
            <a:spLocks noChangeArrowheads="1"/>
          </p:cNvSpPr>
          <p:nvPr/>
        </p:nvSpPr>
        <p:spPr bwMode="auto">
          <a:xfrm>
            <a:off x="2411413" y="3284538"/>
            <a:ext cx="792162" cy="495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106519" name="Text Box 23"/>
          <p:cNvSpPr txBox="1">
            <a:spLocks noChangeArrowheads="1"/>
          </p:cNvSpPr>
          <p:nvPr/>
        </p:nvSpPr>
        <p:spPr bwMode="auto">
          <a:xfrm>
            <a:off x="2411413" y="3429000"/>
            <a:ext cx="820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BE" sz="1400" b="1"/>
              <a:t>Matrix</a:t>
            </a:r>
            <a:endParaRPr lang="fr-FR" sz="1400" b="1"/>
          </a:p>
        </p:txBody>
      </p:sp>
      <p:sp>
        <p:nvSpPr>
          <p:cNvPr id="106520" name="Rectangle 24"/>
          <p:cNvSpPr>
            <a:spLocks noChangeArrowheads="1"/>
          </p:cNvSpPr>
          <p:nvPr/>
        </p:nvSpPr>
        <p:spPr bwMode="auto">
          <a:xfrm>
            <a:off x="7812088" y="3213100"/>
            <a:ext cx="1152525" cy="495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400" b="1"/>
              <a:t>SHP online </a:t>
            </a:r>
            <a:br>
              <a:rPr lang="fr-BE" sz="1400" b="1"/>
            </a:br>
            <a:r>
              <a:rPr lang="fr-BE" sz="1400" b="1"/>
              <a:t>assessment</a:t>
            </a:r>
            <a:endParaRPr lang="fr-FR" sz="1400" b="1"/>
          </a:p>
        </p:txBody>
      </p:sp>
      <p:sp>
        <p:nvSpPr>
          <p:cNvPr id="106522" name="Text Box 26"/>
          <p:cNvSpPr txBox="1">
            <a:spLocks noChangeArrowheads="1"/>
          </p:cNvSpPr>
          <p:nvPr/>
        </p:nvSpPr>
        <p:spPr bwMode="auto">
          <a:xfrm>
            <a:off x="447675" y="4019550"/>
            <a:ext cx="1608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BE"/>
              <a:t>Participation</a:t>
            </a:r>
            <a:endParaRPr lang="fr-FR"/>
          </a:p>
        </p:txBody>
      </p:sp>
      <p:sp>
        <p:nvSpPr>
          <p:cNvPr id="106523" name="Text Box 27"/>
          <p:cNvSpPr txBox="1">
            <a:spLocks noChangeArrowheads="1"/>
          </p:cNvSpPr>
          <p:nvPr/>
        </p:nvSpPr>
        <p:spPr bwMode="auto">
          <a:xfrm>
            <a:off x="395288" y="5300663"/>
            <a:ext cx="1587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BE"/>
              <a:t>Invitations</a:t>
            </a:r>
            <a:endParaRPr lang="fr-FR"/>
          </a:p>
        </p:txBody>
      </p:sp>
      <p:sp>
        <p:nvSpPr>
          <p:cNvPr id="106524" name="Rectangle 28"/>
          <p:cNvSpPr>
            <a:spLocks noChangeArrowheads="1"/>
          </p:cNvSpPr>
          <p:nvPr/>
        </p:nvSpPr>
        <p:spPr bwMode="auto">
          <a:xfrm>
            <a:off x="395288" y="5667375"/>
            <a:ext cx="84978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1168400" algn="l"/>
                <a:tab pos="2057400" algn="l"/>
                <a:tab pos="3136900" algn="l"/>
                <a:tab pos="4749800" algn="l"/>
                <a:tab pos="6007100" algn="l"/>
                <a:tab pos="7620000" algn="l"/>
              </a:tabLst>
            </a:pPr>
            <a:r>
              <a:rPr lang="fr-BE" sz="1400" b="1"/>
              <a:t>25 shp	20 sbg	20 sbg	20 sbg	20 sbg	20 sbg	25 shp</a:t>
            </a:r>
          </a:p>
          <a:p>
            <a:pPr>
              <a:tabLst>
                <a:tab pos="1168400" algn="l"/>
                <a:tab pos="2057400" algn="l"/>
                <a:tab pos="3136900" algn="l"/>
                <a:tab pos="4749800" algn="l"/>
                <a:tab pos="6007100" algn="l"/>
                <a:tab pos="7620000" algn="l"/>
              </a:tabLst>
            </a:pPr>
            <a:r>
              <a:rPr lang="fr-BE" sz="1400" b="1"/>
              <a:t>+20 sbg					+ 25 shp</a:t>
            </a:r>
            <a:endParaRPr lang="fr-FR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97A3F54-DB78-4A13-929A-1593A440BFA3}" type="slidenum">
              <a:rPr lang="fr-FR"/>
              <a:pPr/>
              <a:t>11</a:t>
            </a:fld>
            <a:endParaRPr lang="fr-FR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576263"/>
          </a:xfrm>
        </p:spPr>
        <p:txBody>
          <a:bodyPr/>
          <a:lstStyle/>
          <a:p>
            <a:r>
              <a:rPr lang="en-US" sz="3600" dirty="0" smtClean="0"/>
              <a:t>Les </a:t>
            </a:r>
            <a:r>
              <a:rPr lang="en-US" sz="3600" dirty="0" err="1" smtClean="0"/>
              <a:t>malentendus</a:t>
            </a:r>
            <a:endParaRPr lang="en-US" sz="36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428860" y="6248400"/>
            <a:ext cx="4286280" cy="457200"/>
          </a:xfrm>
        </p:spPr>
        <p:txBody>
          <a:bodyPr/>
          <a:lstStyle/>
          <a:p>
            <a:r>
              <a:rPr lang="fr-FR" dirty="0" smtClean="0"/>
              <a:t>Colloque IWEPS 22/06/2012 </a:t>
            </a:r>
            <a:r>
              <a:rPr lang="fr-FR" dirty="0" err="1" smtClean="0"/>
              <a:t>Claisse</a:t>
            </a:r>
            <a:r>
              <a:rPr lang="fr-FR" dirty="0" smtClean="0"/>
              <a:t>-Italiano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857224" y="1428736"/>
            <a:ext cx="735811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>
                <a:solidFill>
                  <a:srgbClr val="FF0000"/>
                </a:solidFill>
              </a:rPr>
              <a:t>Troisième malentendu:</a:t>
            </a:r>
          </a:p>
          <a:p>
            <a:endParaRPr lang="fr-BE" sz="2000" b="1" dirty="0" smtClean="0"/>
          </a:p>
          <a:p>
            <a:r>
              <a:rPr lang="fr-BE" sz="2400" b="1" dirty="0" smtClean="0"/>
              <a:t>Le pilotage d’un processus complexe</a:t>
            </a:r>
          </a:p>
          <a:p>
            <a:endParaRPr lang="fr-BE" sz="2000" b="1" dirty="0" smtClean="0"/>
          </a:p>
          <a:p>
            <a:pPr>
              <a:buFont typeface="Wingdings" pitchFamily="2" charset="2"/>
              <a:buChar char="Ø"/>
            </a:pPr>
            <a:r>
              <a:rPr lang="fr-BE" sz="2000" b="1" dirty="0" smtClean="0"/>
              <a:t> </a:t>
            </a:r>
            <a:r>
              <a:rPr lang="fr-BE" sz="1400" b="1" dirty="0" smtClean="0"/>
              <a:t>L’architecture du projet est cohérente abstraitement, mais très difficile à mettre en place et à expliquer</a:t>
            </a:r>
          </a:p>
          <a:p>
            <a:pPr>
              <a:buFont typeface="Arial" pitchFamily="34" charset="0"/>
              <a:buChar char="•"/>
            </a:pPr>
            <a:endParaRPr lang="fr-BE" sz="1400" b="1" dirty="0" smtClean="0"/>
          </a:p>
          <a:p>
            <a:pPr>
              <a:buFont typeface="Wingdings" pitchFamily="2" charset="2"/>
              <a:buChar char="Ø"/>
            </a:pPr>
            <a:r>
              <a:rPr lang="fr-BE" sz="1400" b="1" dirty="0" smtClean="0"/>
              <a:t> La multidisciplinarité nécessite des compétences en gestion de projet qui ont été négligées (malgré la bonne foi des équipes)</a:t>
            </a:r>
          </a:p>
          <a:p>
            <a:pPr>
              <a:buFont typeface="Wingdings" pitchFamily="2" charset="2"/>
              <a:buChar char="Ø"/>
            </a:pPr>
            <a:endParaRPr lang="fr-BE" sz="1400" b="1" dirty="0" smtClean="0"/>
          </a:p>
          <a:p>
            <a:pPr>
              <a:buFont typeface="Wingdings" pitchFamily="2" charset="2"/>
              <a:buChar char="Ø"/>
            </a:pPr>
            <a:r>
              <a:rPr lang="fr-BE" sz="1400" b="1" dirty="0" smtClean="0"/>
              <a:t> La quantité de décisions à prendre par l’équipe a été sous évaluée malgré les retours d’expérience</a:t>
            </a:r>
          </a:p>
          <a:p>
            <a:pPr>
              <a:buFont typeface="Wingdings" pitchFamily="2" charset="2"/>
              <a:buChar char="Ø"/>
            </a:pPr>
            <a:endParaRPr lang="fr-BE" sz="1400" b="1" dirty="0" smtClean="0"/>
          </a:p>
          <a:p>
            <a:pPr>
              <a:buFont typeface="Wingdings" pitchFamily="2" charset="2"/>
              <a:buChar char="Ø"/>
            </a:pPr>
            <a:r>
              <a:rPr lang="fr-BE" sz="1400" b="1" dirty="0" smtClean="0"/>
              <a:t> Les équipes scientifiques incorporent des outils qui restent des boîtes noires aux yeux des participants (</a:t>
            </a:r>
            <a:r>
              <a:rPr lang="fr-BE" sz="1400" b="1" i="1" dirty="0" smtClean="0"/>
              <a:t>réponse standard: « on peut faire ce qu’on veut avec l’outil »</a:t>
            </a:r>
            <a:r>
              <a:rPr lang="fr-BE" sz="1400" b="1" dirty="0" smtClean="0"/>
              <a:t>)</a:t>
            </a:r>
          </a:p>
          <a:p>
            <a:pPr>
              <a:buFont typeface="Wingdings" pitchFamily="2" charset="2"/>
              <a:buChar char="Ø"/>
            </a:pPr>
            <a:endParaRPr lang="fr-BE" sz="1400" b="1" dirty="0" smtClean="0"/>
          </a:p>
          <a:p>
            <a:pPr>
              <a:buFont typeface="Wingdings" pitchFamily="2" charset="2"/>
              <a:buChar char="Ø"/>
            </a:pPr>
            <a:r>
              <a:rPr lang="fr-BE" sz="1400" b="1" dirty="0" smtClean="0"/>
              <a:t> Ces opacités font que les </a:t>
            </a:r>
            <a:r>
              <a:rPr lang="fr-BE" sz="1400" b="1" dirty="0" err="1" smtClean="0"/>
              <a:t>stakeholders</a:t>
            </a:r>
            <a:r>
              <a:rPr lang="fr-BE" sz="1400" b="1" dirty="0" smtClean="0"/>
              <a:t> ne croient pas que le processus neutralise les rapports de force </a:t>
            </a:r>
            <a:endParaRPr lang="fr-BE" sz="1400" b="1" i="1" dirty="0" smtClean="0"/>
          </a:p>
          <a:p>
            <a:pPr>
              <a:buFont typeface="Wingdings" pitchFamily="2" charset="2"/>
              <a:buChar char="Ø"/>
            </a:pPr>
            <a:endParaRPr lang="fr-BE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97A3F54-DB78-4A13-929A-1593A440BFA3}" type="slidenum">
              <a:rPr lang="fr-FR"/>
              <a:pPr/>
              <a:t>12</a:t>
            </a:fld>
            <a:endParaRPr lang="fr-FR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576263"/>
          </a:xfrm>
        </p:spPr>
        <p:txBody>
          <a:bodyPr/>
          <a:lstStyle/>
          <a:p>
            <a:r>
              <a:rPr lang="en-US" sz="3600" dirty="0" smtClean="0"/>
              <a:t>Les </a:t>
            </a:r>
            <a:r>
              <a:rPr lang="en-US" sz="3600" dirty="0" err="1" smtClean="0"/>
              <a:t>malentendus</a:t>
            </a:r>
            <a:endParaRPr lang="en-US" sz="36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428860" y="6248400"/>
            <a:ext cx="4286280" cy="457200"/>
          </a:xfrm>
        </p:spPr>
        <p:txBody>
          <a:bodyPr/>
          <a:lstStyle/>
          <a:p>
            <a:r>
              <a:rPr lang="fr-FR" dirty="0" smtClean="0"/>
              <a:t>Colloque IWEPS 22/06/2012 </a:t>
            </a:r>
            <a:r>
              <a:rPr lang="fr-FR" dirty="0" err="1" smtClean="0"/>
              <a:t>Claisse</a:t>
            </a:r>
            <a:r>
              <a:rPr lang="fr-FR" dirty="0" smtClean="0"/>
              <a:t>-Italiano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857224" y="1428736"/>
            <a:ext cx="73581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>
                <a:solidFill>
                  <a:srgbClr val="FF0000"/>
                </a:solidFill>
              </a:rPr>
              <a:t>Quatrième malentendu:</a:t>
            </a:r>
          </a:p>
          <a:p>
            <a:endParaRPr lang="fr-BE" sz="2000" b="1" dirty="0" smtClean="0"/>
          </a:p>
          <a:p>
            <a:r>
              <a:rPr lang="fr-BE" sz="2400" b="1" dirty="0" smtClean="0"/>
              <a:t>Quelle participation en fait?</a:t>
            </a:r>
          </a:p>
          <a:p>
            <a:endParaRPr lang="fr-BE" sz="2000" b="1" dirty="0" smtClean="0"/>
          </a:p>
          <a:p>
            <a:r>
              <a:rPr lang="fr-BE" sz="1400" b="1" i="1" dirty="0" smtClean="0"/>
              <a:t>Ex ante :</a:t>
            </a:r>
          </a:p>
          <a:p>
            <a:pPr>
              <a:buFont typeface="Wingdings" pitchFamily="2" charset="2"/>
              <a:buChar char="Ø"/>
            </a:pPr>
            <a:r>
              <a:rPr lang="fr-FR" sz="1600" dirty="0" smtClean="0"/>
              <a:t> Inviter des experts suffit-il à faire de la participation ? </a:t>
            </a:r>
          </a:p>
          <a:p>
            <a:pPr>
              <a:buFont typeface="Wingdings" pitchFamily="2" charset="2"/>
              <a:buChar char="Ø"/>
            </a:pPr>
            <a:r>
              <a:rPr lang="fr-FR" sz="1600" dirty="0" smtClean="0"/>
              <a:t> Inviter des </a:t>
            </a:r>
            <a:r>
              <a:rPr lang="fr-FR" sz="1600" dirty="0" err="1" smtClean="0"/>
              <a:t>stakeholders</a:t>
            </a:r>
            <a:r>
              <a:rPr lang="fr-FR" sz="1600" dirty="0" smtClean="0"/>
              <a:t> peut-il être considéré comme de la participation par délégation ?</a:t>
            </a:r>
          </a:p>
          <a:p>
            <a:pPr>
              <a:buFont typeface="Wingdings" pitchFamily="2" charset="2"/>
              <a:buChar char="Ø"/>
            </a:pPr>
            <a:endParaRPr lang="fr-FR" sz="1400" b="1" dirty="0" smtClean="0"/>
          </a:p>
          <a:p>
            <a:r>
              <a:rPr lang="fr-FR" sz="1400" b="1" i="1" dirty="0" smtClean="0"/>
              <a:t>Ex post :</a:t>
            </a:r>
            <a:r>
              <a:rPr lang="fr-FR" sz="1600" dirty="0" smtClean="0"/>
              <a:t> </a:t>
            </a:r>
            <a:r>
              <a:rPr lang="fr-FR" sz="1400" b="1" i="1" dirty="0" smtClean="0"/>
              <a:t>Quels sont les moments authentiquement participatifs?</a:t>
            </a:r>
          </a:p>
          <a:p>
            <a:pPr>
              <a:buFont typeface="Wingdings" pitchFamily="2" charset="2"/>
              <a:buChar char="Ø"/>
            </a:pPr>
            <a:r>
              <a:rPr lang="fr-FR" sz="1600" dirty="0" smtClean="0"/>
              <a:t> La complexité de l’exercice fait que la plupart des étapes doivent être « </a:t>
            </a:r>
            <a:r>
              <a:rPr lang="fr-FR" sz="1600" i="1" dirty="0" err="1" smtClean="0"/>
              <a:t>pré-mâchées</a:t>
            </a:r>
            <a:r>
              <a:rPr lang="fr-FR" sz="1600" i="1" dirty="0" smtClean="0"/>
              <a:t> </a:t>
            </a:r>
            <a:r>
              <a:rPr lang="fr-FR" sz="1600" dirty="0" smtClean="0"/>
              <a:t>» par l’équipe: validation de choix, listes de facteurs,…</a:t>
            </a:r>
          </a:p>
          <a:p>
            <a:pPr>
              <a:buFont typeface="Wingdings" pitchFamily="2" charset="2"/>
              <a:buChar char="Ø"/>
            </a:pPr>
            <a:r>
              <a:rPr lang="fr-FR" sz="1600" dirty="0" smtClean="0"/>
              <a:t> La première décision a porté sur les </a:t>
            </a:r>
            <a:r>
              <a:rPr lang="fr-FR" sz="1600" dirty="0" err="1" smtClean="0"/>
              <a:t>Terms</a:t>
            </a:r>
            <a:r>
              <a:rPr lang="fr-FR" sz="1600" dirty="0" smtClean="0"/>
              <a:t> of </a:t>
            </a:r>
            <a:r>
              <a:rPr lang="fr-FR" sz="1600" dirty="0" err="1" smtClean="0"/>
              <a:t>Reference</a:t>
            </a:r>
            <a:r>
              <a:rPr lang="fr-FR" sz="1600" dirty="0" smtClean="0"/>
              <a:t>: les participants ont préféré avaliser un référentiel importé de l’extérieur</a:t>
            </a:r>
          </a:p>
          <a:p>
            <a:pPr>
              <a:buFont typeface="Wingdings" pitchFamily="2" charset="2"/>
              <a:buChar char="Ø"/>
            </a:pPr>
            <a:r>
              <a:rPr lang="fr-FR" sz="1600" dirty="0" smtClean="0"/>
              <a:t> Seule la définition du premier scénario a été un vrai moment de participation créative, toutes les autres décisions étaient sous contraintes</a:t>
            </a:r>
            <a:endParaRPr lang="fr-BE" sz="1600" dirty="0" smtClean="0"/>
          </a:p>
          <a:p>
            <a:pPr>
              <a:buFont typeface="Wingdings" pitchFamily="2" charset="2"/>
              <a:buChar char="Ø"/>
            </a:pPr>
            <a:endParaRPr lang="fr-BE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97A3F54-DB78-4A13-929A-1593A440BFA3}" type="slidenum">
              <a:rPr lang="fr-FR"/>
              <a:pPr/>
              <a:t>13</a:t>
            </a:fld>
            <a:endParaRPr lang="fr-FR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576263"/>
          </a:xfrm>
        </p:spPr>
        <p:txBody>
          <a:bodyPr/>
          <a:lstStyle/>
          <a:p>
            <a:r>
              <a:rPr lang="en-US" sz="3600" dirty="0" smtClean="0"/>
              <a:t>Animation des ateliers</a:t>
            </a:r>
            <a:endParaRPr lang="en-US" sz="3600" dirty="0"/>
          </a:p>
        </p:txBody>
      </p:sp>
      <p:pic>
        <p:nvPicPr>
          <p:cNvPr id="118789" name="Picture 5" descr="Factors matrix result 8 sort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284538"/>
            <a:ext cx="3403600" cy="2619375"/>
          </a:xfrm>
          <a:prstGeom prst="rect">
            <a:avLst/>
          </a:prstGeom>
          <a:noFill/>
        </p:spPr>
      </p:pic>
      <p:pic>
        <p:nvPicPr>
          <p:cNvPr id="118788" name="Picture 4" descr="2nd_workshop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2138" y="1790700"/>
            <a:ext cx="5508625" cy="4132263"/>
          </a:xfrm>
          <a:prstGeom prst="rect">
            <a:avLst/>
          </a:prstGeom>
          <a:noFill/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428860" y="6248400"/>
            <a:ext cx="4286280" cy="457200"/>
          </a:xfrm>
        </p:spPr>
        <p:txBody>
          <a:bodyPr/>
          <a:lstStyle/>
          <a:p>
            <a:r>
              <a:rPr lang="fr-FR" dirty="0" smtClean="0"/>
              <a:t>Colloque IWEPS 22/06/2012 </a:t>
            </a:r>
            <a:r>
              <a:rPr lang="fr-FR" dirty="0" err="1" smtClean="0"/>
              <a:t>Claisse</a:t>
            </a:r>
            <a:r>
              <a:rPr lang="fr-FR" dirty="0" smtClean="0"/>
              <a:t>-Italiano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97A3F54-DB78-4A13-929A-1593A440BFA3}" type="slidenum">
              <a:rPr lang="fr-FR"/>
              <a:pPr/>
              <a:t>14</a:t>
            </a:fld>
            <a:endParaRPr lang="fr-FR" dirty="0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576263"/>
          </a:xfrm>
        </p:spPr>
        <p:txBody>
          <a:bodyPr/>
          <a:lstStyle/>
          <a:p>
            <a:r>
              <a:rPr lang="en-US" sz="3600" dirty="0" smtClean="0"/>
              <a:t>Les </a:t>
            </a:r>
            <a:r>
              <a:rPr lang="en-US" sz="3600" dirty="0" err="1" smtClean="0"/>
              <a:t>scénarios</a:t>
            </a:r>
            <a:r>
              <a:rPr lang="en-US" sz="3600" dirty="0" smtClean="0"/>
              <a:t> </a:t>
            </a:r>
            <a:r>
              <a:rPr lang="en-US" sz="3600" dirty="0" err="1" smtClean="0"/>
              <a:t>produits</a:t>
            </a:r>
            <a:endParaRPr lang="en-US" sz="36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428860" y="6248400"/>
            <a:ext cx="4286280" cy="457200"/>
          </a:xfrm>
        </p:spPr>
        <p:txBody>
          <a:bodyPr/>
          <a:lstStyle/>
          <a:p>
            <a:r>
              <a:rPr lang="fr-FR" dirty="0" smtClean="0"/>
              <a:t>Colloque IWEPS 22/06/2012 </a:t>
            </a:r>
            <a:r>
              <a:rPr lang="fr-FR" dirty="0" err="1" smtClean="0"/>
              <a:t>Claisse</a:t>
            </a:r>
            <a:r>
              <a:rPr lang="fr-FR" dirty="0" smtClean="0"/>
              <a:t>-Italiano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857224" y="1428736"/>
            <a:ext cx="78581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sz="2000" b="1" dirty="0" smtClean="0"/>
          </a:p>
          <a:p>
            <a:pPr marL="514350" indent="-514350" eaLnBrk="1" hangingPunct="1">
              <a:buFont typeface="Calibri" charset="0"/>
              <a:buAutoNum type="arabicParenR"/>
            </a:pPr>
            <a:r>
              <a:rPr lang="fr-FR" sz="2400" dirty="0" smtClean="0"/>
              <a:t>« </a:t>
            </a:r>
            <a:r>
              <a:rPr lang="fr-FR" sz="2400" b="1" dirty="0" smtClean="0"/>
              <a:t>Global consensus</a:t>
            </a:r>
            <a:r>
              <a:rPr lang="fr-FR" sz="2400" dirty="0" smtClean="0"/>
              <a:t> » ≈ « utopique »,</a:t>
            </a:r>
            <a:br>
              <a:rPr lang="fr-FR" sz="2400" dirty="0" smtClean="0"/>
            </a:br>
            <a:r>
              <a:rPr lang="fr-FR" sz="2400" dirty="0" smtClean="0"/>
              <a:t> </a:t>
            </a:r>
            <a:r>
              <a:rPr lang="fr-FR" sz="2400" i="1" dirty="0" smtClean="0"/>
              <a:t>best case</a:t>
            </a:r>
          </a:p>
          <a:p>
            <a:pPr marL="514350" indent="-514350" eaLnBrk="1" hangingPunct="1">
              <a:buFont typeface="Calibri" charset="0"/>
              <a:buAutoNum type="arabicParenR"/>
            </a:pPr>
            <a:endParaRPr lang="fr-FR" sz="2400" dirty="0" smtClean="0"/>
          </a:p>
          <a:p>
            <a:pPr marL="514350" indent="-514350" eaLnBrk="1" hangingPunct="1">
              <a:buFont typeface="Calibri" charset="0"/>
              <a:buAutoNum type="arabicParenR"/>
            </a:pPr>
            <a:r>
              <a:rPr lang="fr-FR" sz="2400" dirty="0" smtClean="0"/>
              <a:t>« </a:t>
            </a:r>
            <a:r>
              <a:rPr lang="fr-FR" sz="2400" b="1" dirty="0" smtClean="0"/>
              <a:t>Confident in R&amp;D</a:t>
            </a:r>
            <a:r>
              <a:rPr lang="fr-FR" sz="2400" dirty="0" smtClean="0"/>
              <a:t> » ≈ « miraculeux », </a:t>
            </a:r>
            <a:r>
              <a:rPr lang="fr-FR" sz="2400" i="1" dirty="0" smtClean="0"/>
              <a:t>business as </a:t>
            </a:r>
            <a:r>
              <a:rPr lang="fr-FR" sz="2400" i="1" dirty="0" err="1" smtClean="0"/>
              <a:t>usual</a:t>
            </a:r>
            <a:endParaRPr lang="fr-FR" sz="2400" i="1" dirty="0" smtClean="0"/>
          </a:p>
          <a:p>
            <a:pPr marL="514350" indent="-514350" eaLnBrk="1" hangingPunct="1">
              <a:buFont typeface="Calibri" charset="0"/>
              <a:buAutoNum type="arabicParenR"/>
            </a:pPr>
            <a:endParaRPr lang="fr-FR" sz="2400" i="1" dirty="0" smtClean="0"/>
          </a:p>
          <a:p>
            <a:pPr marL="514350" indent="-514350" eaLnBrk="1" hangingPunct="1">
              <a:buFont typeface="Calibri" charset="0"/>
              <a:buAutoNum type="arabicParenR"/>
            </a:pPr>
            <a:r>
              <a:rPr lang="fr-FR" sz="2400" dirty="0" smtClean="0"/>
              <a:t>« </a:t>
            </a:r>
            <a:r>
              <a:rPr lang="fr-FR" sz="2400" b="1" dirty="0" err="1" smtClean="0"/>
              <a:t>Big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oil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shock</a:t>
            </a:r>
            <a:r>
              <a:rPr lang="fr-FR" sz="2400" b="1" dirty="0" smtClean="0"/>
              <a:t>(s)</a:t>
            </a:r>
            <a:r>
              <a:rPr lang="fr-FR" sz="2400" dirty="0" smtClean="0"/>
              <a:t> » ≈ « catastrophe », </a:t>
            </a:r>
            <a:r>
              <a:rPr lang="fr-FR" sz="2400" i="1" dirty="0" err="1" smtClean="0"/>
              <a:t>worst</a:t>
            </a:r>
            <a:r>
              <a:rPr lang="fr-FR" sz="2400" i="1" dirty="0" smtClean="0"/>
              <a:t> case</a:t>
            </a:r>
          </a:p>
          <a:p>
            <a:pPr marL="514350" indent="-514350" eaLnBrk="1" hangingPunct="1">
              <a:buFont typeface="Calibri" charset="0"/>
              <a:buAutoNum type="arabicParenR"/>
            </a:pPr>
            <a:endParaRPr lang="fr-FR" sz="2400" i="1" dirty="0" smtClean="0"/>
          </a:p>
          <a:p>
            <a:pPr marL="514350" indent="-514350" eaLnBrk="1" hangingPunct="1">
              <a:buFont typeface="Calibri" charset="0"/>
              <a:buAutoNum type="arabicParenR"/>
            </a:pPr>
            <a:endParaRPr lang="fr-FR" sz="2400" i="1" dirty="0" smtClean="0"/>
          </a:p>
          <a:p>
            <a:pPr marL="514350" indent="-514350" eaLnBrk="1" hangingPunct="1">
              <a:buFont typeface="Calibri" charset="0"/>
              <a:buAutoNum type="arabicParenR"/>
            </a:pPr>
            <a:endParaRPr lang="fr-FR" sz="2400" i="1" dirty="0" smtClean="0"/>
          </a:p>
          <a:p>
            <a:pPr marL="514350" indent="-514350" eaLnBrk="1" hangingPunct="1"/>
            <a:r>
              <a:rPr lang="fr-FR" sz="1600" b="1" i="1" dirty="0" smtClean="0"/>
              <a:t>Les scenarios 2 et 3 ont été définis par contraste avec le premier</a:t>
            </a:r>
            <a:endParaRPr lang="fr-FR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SEPIA - ULg team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0962C78-4BE3-4A6E-8CCC-D081682CD563}" type="slidenum">
              <a:rPr lang="fr-FR"/>
              <a:pPr/>
              <a:t>15</a:t>
            </a:fld>
            <a:endParaRPr lang="fr-FR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576263"/>
          </a:xfrm>
        </p:spPr>
        <p:txBody>
          <a:bodyPr/>
          <a:lstStyle/>
          <a:p>
            <a:r>
              <a:rPr lang="en-US" sz="3600" dirty="0" smtClean="0"/>
              <a:t>Conclusion (1)</a:t>
            </a:r>
            <a:endParaRPr lang="en-US" sz="3600" dirty="0"/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684213" y="1844675"/>
            <a:ext cx="7848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BE" dirty="0" smtClean="0"/>
              <a:t> Ces « malentendus » ne sont pas spécifiques à ce projet ni aux équipes qui l’ont mené</a:t>
            </a:r>
          </a:p>
          <a:p>
            <a:pPr>
              <a:buFont typeface="Wingdings" pitchFamily="2" charset="2"/>
              <a:buChar char="Ø"/>
            </a:pPr>
            <a:endParaRPr lang="fr-BE" dirty="0" smtClean="0"/>
          </a:p>
          <a:p>
            <a:pPr>
              <a:buFont typeface="Wingdings" pitchFamily="2" charset="2"/>
              <a:buChar char="Ø"/>
            </a:pPr>
            <a:r>
              <a:rPr lang="fr-BE" dirty="0" smtClean="0"/>
              <a:t> Ce projet ne s’appuyait pas sur l’« hypothèse participative » qui pose que l’on peut soumettre des problèmes complexes à de « simples citoyens »</a:t>
            </a:r>
          </a:p>
          <a:p>
            <a:pPr>
              <a:buFont typeface="Wingdings" pitchFamily="2" charset="2"/>
              <a:buChar char="Ø"/>
            </a:pPr>
            <a:endParaRPr lang="fr-BE" dirty="0" smtClean="0"/>
          </a:p>
          <a:p>
            <a:pPr>
              <a:buFont typeface="Wingdings" pitchFamily="2" charset="2"/>
              <a:buChar char="Ø"/>
            </a:pPr>
            <a:r>
              <a:rPr lang="fr-BE" dirty="0" smtClean="0"/>
              <a:t> La crédibilité repose sur l’étendue des expertises (évaluations complexes et interdépendantes à long terme): la participation effective est un facteur critique pour tout le processus</a:t>
            </a:r>
          </a:p>
          <a:p>
            <a:endParaRPr lang="fr-BE" b="1" dirty="0" smtClean="0"/>
          </a:p>
          <a:p>
            <a:pPr>
              <a:buFont typeface="Wingdings" pitchFamily="2" charset="2"/>
              <a:buChar char="Ø"/>
            </a:pPr>
            <a:endParaRPr lang="fr-BE" dirty="0" smtClean="0"/>
          </a:p>
          <a:p>
            <a:pPr>
              <a:buFont typeface="Wingdings" pitchFamily="2" charset="2"/>
              <a:buChar char="Ø"/>
            </a:pPr>
            <a:endParaRPr lang="fr-BE" dirty="0" smtClean="0"/>
          </a:p>
          <a:p>
            <a:pPr>
              <a:buFont typeface="Wingdings" pitchFamily="2" charset="2"/>
              <a:buChar char="Ø"/>
            </a:pP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SEPIA - ULg team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0962C78-4BE3-4A6E-8CCC-D081682CD563}" type="slidenum">
              <a:rPr lang="fr-FR"/>
              <a:pPr/>
              <a:t>16</a:t>
            </a:fld>
            <a:endParaRPr lang="fr-FR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576263"/>
          </a:xfrm>
        </p:spPr>
        <p:txBody>
          <a:bodyPr/>
          <a:lstStyle/>
          <a:p>
            <a:r>
              <a:rPr lang="en-US" sz="3600" dirty="0" smtClean="0"/>
              <a:t>Conclusion (2)</a:t>
            </a:r>
            <a:endParaRPr lang="en-US" sz="3600" dirty="0"/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684213" y="1844675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BE" dirty="0" smtClean="0"/>
              <a:t> Le recrutement d’experts externes à titre gratuit limite l’implication qu’on peut attendre d’eux, ce qui oblige à prédéfinir les tâches par des inputs importants de l’équipe</a:t>
            </a:r>
          </a:p>
          <a:p>
            <a:pPr>
              <a:buFont typeface="Wingdings" pitchFamily="2" charset="2"/>
              <a:buChar char="Ø"/>
            </a:pPr>
            <a:endParaRPr lang="fr-BE" b="1" dirty="0" smtClean="0"/>
          </a:p>
          <a:p>
            <a:pPr>
              <a:buFont typeface="Wingdings" pitchFamily="2" charset="2"/>
              <a:buChar char="Ø"/>
            </a:pPr>
            <a:r>
              <a:rPr lang="fr-BE" dirty="0" smtClean="0"/>
              <a:t> Le nombre de décisions prises par l’équipe (explicitement ou implicitement) dépossède de facto les participants de tout contrôle sur le processus</a:t>
            </a:r>
          </a:p>
          <a:p>
            <a:pPr>
              <a:buFont typeface="Wingdings" pitchFamily="2" charset="2"/>
              <a:buChar char="Ø"/>
            </a:pPr>
            <a:endParaRPr lang="fr-BE" dirty="0" smtClean="0"/>
          </a:p>
          <a:p>
            <a:pPr>
              <a:buFont typeface="Wingdings" pitchFamily="2" charset="2"/>
              <a:buChar char="Ø"/>
            </a:pPr>
            <a:r>
              <a:rPr lang="fr-BE" dirty="0" smtClean="0"/>
              <a:t> Conséquence : la motivation à participer se réduit d’autant plus</a:t>
            </a:r>
          </a:p>
          <a:p>
            <a:pPr>
              <a:buFont typeface="Wingdings" pitchFamily="2" charset="2"/>
              <a:buChar char="Ø"/>
            </a:pPr>
            <a:endParaRPr lang="fr-BE" dirty="0" smtClean="0"/>
          </a:p>
          <a:p>
            <a:pPr>
              <a:buFont typeface="Wingdings" pitchFamily="2" charset="2"/>
              <a:buChar char="Ø"/>
            </a:pPr>
            <a:r>
              <a:rPr lang="fr-BE" dirty="0" smtClean="0"/>
              <a:t>Les </a:t>
            </a:r>
            <a:r>
              <a:rPr lang="fr-BE" dirty="0" err="1" smtClean="0"/>
              <a:t>stakeholders</a:t>
            </a:r>
            <a:r>
              <a:rPr lang="fr-BE" dirty="0" smtClean="0"/>
              <a:t> ne s’investissent pas dans un processus:</a:t>
            </a:r>
          </a:p>
          <a:p>
            <a:pPr lvl="1">
              <a:buFont typeface="Arial" pitchFamily="34" charset="0"/>
              <a:buChar char="•"/>
            </a:pPr>
            <a:r>
              <a:rPr lang="fr-BE" dirty="0" smtClean="0"/>
              <a:t> déconnecté des décisions</a:t>
            </a:r>
          </a:p>
          <a:p>
            <a:pPr lvl="1">
              <a:buFont typeface="Arial" pitchFamily="34" charset="0"/>
              <a:buChar char="•"/>
            </a:pPr>
            <a:r>
              <a:rPr lang="fr-BE" dirty="0" smtClean="0"/>
              <a:t> où ils ne font pas confiance à la technique (supposée neutraliser les rapports de force)</a:t>
            </a:r>
          </a:p>
          <a:p>
            <a:pPr lvl="1">
              <a:buFont typeface="Arial" pitchFamily="34" charset="0"/>
              <a:buChar char="•"/>
            </a:pPr>
            <a:r>
              <a:rPr lang="fr-BE" dirty="0" smtClean="0"/>
              <a:t> qui évacue les enjeux de fond essentiels</a:t>
            </a:r>
          </a:p>
          <a:p>
            <a:pPr>
              <a:buFont typeface="Wingdings" pitchFamily="2" charset="2"/>
              <a:buChar char="Ø"/>
            </a:pPr>
            <a:endParaRPr lang="fr-BE" dirty="0" smtClean="0"/>
          </a:p>
          <a:p>
            <a:pPr>
              <a:buFont typeface="Wingdings" pitchFamily="2" charset="2"/>
              <a:buChar char="Ø"/>
            </a:pPr>
            <a:endParaRPr lang="fr-BE" dirty="0" smtClean="0"/>
          </a:p>
          <a:p>
            <a:pPr>
              <a:buFont typeface="Wingdings" pitchFamily="2" charset="2"/>
              <a:buChar char="Ø"/>
            </a:pP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5ABB055-DE4E-4C23-AD85-E213A39FCE95}" type="slidenum">
              <a:rPr lang="fr-FR"/>
              <a:pPr/>
              <a:t>2</a:t>
            </a:fld>
            <a:endParaRPr lang="fr-FR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7772400" cy="576263"/>
          </a:xfrm>
        </p:spPr>
        <p:txBody>
          <a:bodyPr/>
          <a:lstStyle/>
          <a:p>
            <a:r>
              <a:rPr lang="en-GB" sz="3600" dirty="0" err="1" smtClean="0"/>
              <a:t>Présentation</a:t>
            </a:r>
            <a:r>
              <a:rPr lang="en-GB" sz="3600" dirty="0" smtClean="0"/>
              <a:t> de </a:t>
            </a:r>
            <a:r>
              <a:rPr lang="en-GB" sz="3600" dirty="0" err="1" smtClean="0"/>
              <a:t>l’exposé</a:t>
            </a:r>
            <a:endParaRPr lang="en-US" sz="3600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484313"/>
            <a:ext cx="7731125" cy="4464050"/>
          </a:xfrm>
        </p:spPr>
        <p:txBody>
          <a:bodyPr/>
          <a:lstStyle/>
          <a:p>
            <a:pPr marL="271463" indent="-271463">
              <a:buFont typeface="Wingdings" pitchFamily="2" charset="2"/>
              <a:buChar char="o"/>
            </a:pPr>
            <a:r>
              <a:rPr lang="en-GB" sz="2400" dirty="0" smtClean="0"/>
              <a:t>Description de la structure de la </a:t>
            </a:r>
            <a:r>
              <a:rPr lang="en-GB" sz="2400" dirty="0" err="1" smtClean="0"/>
              <a:t>recherche</a:t>
            </a:r>
            <a:r>
              <a:rPr lang="en-GB" sz="2400" dirty="0" smtClean="0"/>
              <a:t> SEPIA</a:t>
            </a:r>
            <a:endParaRPr lang="en-GB" sz="2400" dirty="0"/>
          </a:p>
          <a:p>
            <a:pPr marL="271463" indent="-271463">
              <a:buFont typeface="Wingdings" pitchFamily="2" charset="2"/>
              <a:buChar char="o"/>
            </a:pPr>
            <a:r>
              <a:rPr lang="en-GB" sz="2400" dirty="0" smtClean="0"/>
              <a:t>Discussion des </a:t>
            </a:r>
            <a:r>
              <a:rPr lang="en-GB" sz="2400" dirty="0" err="1" smtClean="0"/>
              <a:t>malentendus</a:t>
            </a:r>
            <a:endParaRPr lang="en-GB" sz="2400" dirty="0"/>
          </a:p>
          <a:p>
            <a:pPr marL="1179513" lvl="1" indent="-271463">
              <a:buFont typeface="Wingdings" pitchFamily="2" charset="2"/>
              <a:buChar char="o"/>
            </a:pPr>
            <a:r>
              <a:rPr lang="en-GB" sz="2200" dirty="0" err="1" smtClean="0"/>
              <a:t>Quel</a:t>
            </a:r>
            <a:r>
              <a:rPr lang="en-GB" sz="2200" dirty="0" smtClean="0"/>
              <a:t> </a:t>
            </a:r>
            <a:r>
              <a:rPr lang="en-GB" sz="2200" dirty="0" err="1" smtClean="0"/>
              <a:t>objectif</a:t>
            </a:r>
            <a:r>
              <a:rPr lang="en-GB" sz="2200" dirty="0" smtClean="0"/>
              <a:t>?</a:t>
            </a:r>
          </a:p>
          <a:p>
            <a:pPr marL="1179513" lvl="1" indent="-271463">
              <a:buFont typeface="Wingdings" pitchFamily="2" charset="2"/>
              <a:buChar char="o"/>
            </a:pPr>
            <a:r>
              <a:rPr lang="en-GB" sz="2200" dirty="0" err="1" smtClean="0"/>
              <a:t>Quelles</a:t>
            </a:r>
            <a:r>
              <a:rPr lang="en-GB" sz="2200" dirty="0" smtClean="0"/>
              <a:t> motivations pour les participants?</a:t>
            </a:r>
          </a:p>
          <a:p>
            <a:pPr marL="1179513" lvl="1" indent="-271463">
              <a:buFont typeface="Wingdings" pitchFamily="2" charset="2"/>
              <a:buChar char="o"/>
            </a:pPr>
            <a:r>
              <a:rPr lang="en-GB" sz="2200" dirty="0" err="1" smtClean="0"/>
              <a:t>Quel</a:t>
            </a:r>
            <a:r>
              <a:rPr lang="en-GB" sz="2200" dirty="0" smtClean="0"/>
              <a:t> </a:t>
            </a:r>
            <a:r>
              <a:rPr lang="en-GB" sz="2200" dirty="0" err="1" smtClean="0"/>
              <a:t>pilotage</a:t>
            </a:r>
            <a:r>
              <a:rPr lang="en-GB" sz="2200" dirty="0" smtClean="0"/>
              <a:t> du </a:t>
            </a:r>
            <a:r>
              <a:rPr lang="en-GB" sz="2200" dirty="0" err="1" smtClean="0"/>
              <a:t>processus</a:t>
            </a:r>
            <a:r>
              <a:rPr lang="en-GB" sz="2200" dirty="0" smtClean="0"/>
              <a:t>?</a:t>
            </a:r>
          </a:p>
          <a:p>
            <a:pPr marL="1179513" lvl="1" indent="-271463">
              <a:buFont typeface="Wingdings" pitchFamily="2" charset="2"/>
              <a:buChar char="o"/>
            </a:pPr>
            <a:r>
              <a:rPr lang="en-GB" sz="2200" dirty="0" smtClean="0"/>
              <a:t>De </a:t>
            </a:r>
            <a:r>
              <a:rPr lang="en-GB" sz="2200" dirty="0" err="1" smtClean="0"/>
              <a:t>quelle</a:t>
            </a:r>
            <a:r>
              <a:rPr lang="en-GB" sz="2200" dirty="0" smtClean="0"/>
              <a:t> participation </a:t>
            </a:r>
            <a:r>
              <a:rPr lang="en-GB" sz="2200" dirty="0" err="1" smtClean="0"/>
              <a:t>parle</a:t>
            </a:r>
            <a:r>
              <a:rPr lang="en-GB" sz="2200" dirty="0" smtClean="0"/>
              <a:t>-t-on?</a:t>
            </a:r>
            <a:endParaRPr lang="en-GB" sz="2200" dirty="0"/>
          </a:p>
          <a:p>
            <a:pPr marL="271463" indent="-271463">
              <a:buFont typeface="Wingdings" pitchFamily="2" charset="2"/>
              <a:buChar char="o"/>
            </a:pPr>
            <a:r>
              <a:rPr lang="en-GB" sz="2400" dirty="0" smtClean="0"/>
              <a:t>Conclusion: les contradictions au c</a:t>
            </a:r>
            <a:r>
              <a:rPr lang="fr-FR" sz="2400" dirty="0" smtClean="0"/>
              <a:t>œ</a:t>
            </a:r>
            <a:r>
              <a:rPr lang="en-GB" sz="2400" dirty="0" err="1" smtClean="0"/>
              <a:t>ur</a:t>
            </a:r>
            <a:r>
              <a:rPr lang="en-GB" sz="2400" dirty="0" smtClean="0"/>
              <a:t> du </a:t>
            </a:r>
            <a:r>
              <a:rPr lang="en-GB" sz="2400" dirty="0" err="1" smtClean="0"/>
              <a:t>processus</a:t>
            </a:r>
            <a:endParaRPr lang="en-GB" sz="240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428860" y="6248400"/>
            <a:ext cx="4286280" cy="457200"/>
          </a:xfrm>
        </p:spPr>
        <p:txBody>
          <a:bodyPr/>
          <a:lstStyle/>
          <a:p>
            <a:r>
              <a:rPr lang="fr-FR" dirty="0" smtClean="0"/>
              <a:t>Colloque IWEPS 22/06/2012 </a:t>
            </a:r>
            <a:r>
              <a:rPr lang="fr-FR" dirty="0" err="1" smtClean="0"/>
              <a:t>Claisse</a:t>
            </a:r>
            <a:r>
              <a:rPr lang="fr-FR" dirty="0" smtClean="0"/>
              <a:t>-Italiano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5ABB055-DE4E-4C23-AD85-E213A39FCE95}" type="slidenum">
              <a:rPr lang="fr-FR"/>
              <a:pPr/>
              <a:t>3</a:t>
            </a:fld>
            <a:endParaRPr lang="fr-FR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7772400" cy="576263"/>
          </a:xfrm>
        </p:spPr>
        <p:txBody>
          <a:bodyPr/>
          <a:lstStyle/>
          <a:p>
            <a:pPr marL="271463" indent="-271463"/>
            <a:r>
              <a:rPr lang="en-GB" sz="2400" dirty="0" smtClean="0"/>
              <a:t>Description de la structure de la </a:t>
            </a:r>
            <a:r>
              <a:rPr lang="en-GB" sz="2400" dirty="0" err="1" smtClean="0"/>
              <a:t>recherche</a:t>
            </a:r>
            <a:r>
              <a:rPr lang="en-GB" sz="2400" dirty="0" smtClean="0"/>
              <a:t> SEPIA</a:t>
            </a:r>
            <a:endParaRPr lang="en-GB" sz="2400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472" y="1428736"/>
            <a:ext cx="7731125" cy="4464050"/>
          </a:xfrm>
        </p:spPr>
        <p:txBody>
          <a:bodyPr/>
          <a:lstStyle/>
          <a:p>
            <a:pPr marL="271463" indent="-271463">
              <a:buFont typeface="Wingdings" pitchFamily="2" charset="2"/>
              <a:buChar char="o"/>
            </a:pPr>
            <a:r>
              <a:rPr lang="en-GB" sz="2400" dirty="0" smtClean="0"/>
              <a:t>Principe du </a:t>
            </a:r>
            <a:r>
              <a:rPr lang="en-GB" sz="2400" i="1" dirty="0" err="1" smtClean="0"/>
              <a:t>backcasting</a:t>
            </a:r>
            <a:r>
              <a:rPr lang="en-GB" sz="2400" dirty="0" smtClean="0"/>
              <a:t>: on fixe les </a:t>
            </a:r>
            <a:r>
              <a:rPr lang="en-GB" sz="2400" dirty="0" err="1" smtClean="0"/>
              <a:t>paramètres</a:t>
            </a:r>
            <a:r>
              <a:rPr lang="en-GB" sz="2400" dirty="0" smtClean="0"/>
              <a:t> </a:t>
            </a:r>
            <a:r>
              <a:rPr lang="en-GB" sz="2400" dirty="0" err="1" smtClean="0"/>
              <a:t>d’arrivée</a:t>
            </a:r>
            <a:r>
              <a:rPr lang="en-GB" sz="2400" dirty="0" smtClean="0"/>
              <a:t>: “</a:t>
            </a:r>
            <a:r>
              <a:rPr lang="en-GB" sz="2400" i="1" dirty="0" smtClean="0"/>
              <a:t>Terms of Reference</a:t>
            </a:r>
            <a:r>
              <a:rPr lang="en-GB" sz="2400" dirty="0" smtClean="0"/>
              <a:t>”</a:t>
            </a:r>
            <a:endParaRPr lang="en-GB" sz="2400" dirty="0"/>
          </a:p>
          <a:p>
            <a:pPr marL="1073150" lvl="1" indent="-271463">
              <a:buFont typeface="Wingdings" pitchFamily="2" charset="2"/>
              <a:buChar char="o"/>
            </a:pPr>
            <a:r>
              <a:rPr lang="en-GB" sz="2200" dirty="0" smtClean="0"/>
              <a:t>Validation des </a:t>
            </a:r>
            <a:r>
              <a:rPr lang="en-GB" sz="2200" dirty="0" err="1" smtClean="0"/>
              <a:t>ToR</a:t>
            </a:r>
            <a:r>
              <a:rPr lang="en-GB" sz="2200" dirty="0" smtClean="0"/>
              <a:t> par les stakeholders (</a:t>
            </a:r>
            <a:r>
              <a:rPr lang="en-GB" sz="2200" i="1" dirty="0" smtClean="0"/>
              <a:t>SHP</a:t>
            </a:r>
            <a:r>
              <a:rPr lang="en-GB" sz="2200" dirty="0" smtClean="0"/>
              <a:t>)</a:t>
            </a:r>
          </a:p>
          <a:p>
            <a:pPr marL="271463" indent="-271463">
              <a:buFont typeface="Wingdings" pitchFamily="2" charset="2"/>
              <a:buChar char="o"/>
            </a:pPr>
            <a:r>
              <a:rPr lang="en-GB" sz="2400" dirty="0" smtClean="0"/>
              <a:t>Les experts (Scenario Building Group – </a:t>
            </a:r>
            <a:r>
              <a:rPr lang="en-GB" sz="2400" i="1" dirty="0" smtClean="0"/>
              <a:t>SBG</a:t>
            </a:r>
            <a:r>
              <a:rPr lang="en-GB" sz="2400" dirty="0" smtClean="0"/>
              <a:t>) </a:t>
            </a:r>
            <a:r>
              <a:rPr lang="en-GB" sz="2400" dirty="0" err="1" smtClean="0"/>
              <a:t>créent</a:t>
            </a:r>
            <a:r>
              <a:rPr lang="en-GB" sz="2400" dirty="0" smtClean="0"/>
              <a:t> des scenarios</a:t>
            </a:r>
          </a:p>
          <a:p>
            <a:pPr marL="271463" indent="-271463">
              <a:buFont typeface="Wingdings" pitchFamily="2" charset="2"/>
              <a:buChar char="o"/>
            </a:pPr>
            <a:r>
              <a:rPr lang="en-GB" sz="2400" dirty="0" smtClean="0"/>
              <a:t>Les </a:t>
            </a:r>
            <a:r>
              <a:rPr lang="en-GB" sz="2400" dirty="0" err="1" smtClean="0"/>
              <a:t>scénarios</a:t>
            </a:r>
            <a:r>
              <a:rPr lang="en-GB" sz="2400" dirty="0" smtClean="0"/>
              <a:t> </a:t>
            </a:r>
            <a:r>
              <a:rPr lang="en-GB" sz="2400" dirty="0" err="1" smtClean="0"/>
              <a:t>sont</a:t>
            </a:r>
            <a:r>
              <a:rPr lang="en-GB" sz="2400" dirty="0" smtClean="0"/>
              <a:t> </a:t>
            </a:r>
            <a:r>
              <a:rPr lang="en-GB" sz="2400" dirty="0" err="1" smtClean="0"/>
              <a:t>modélisés</a:t>
            </a:r>
            <a:r>
              <a:rPr lang="en-GB" sz="2400" dirty="0" smtClean="0"/>
              <a:t> par un </a:t>
            </a:r>
            <a:r>
              <a:rPr lang="en-GB" sz="2400" dirty="0" err="1" smtClean="0"/>
              <a:t>outil</a:t>
            </a:r>
            <a:r>
              <a:rPr lang="en-GB" sz="2400" dirty="0" smtClean="0"/>
              <a:t> </a:t>
            </a:r>
            <a:r>
              <a:rPr lang="en-GB" sz="2400" dirty="0" err="1" smtClean="0"/>
              <a:t>économétrique</a:t>
            </a:r>
            <a:r>
              <a:rPr lang="en-GB" sz="2400" dirty="0" smtClean="0"/>
              <a:t> </a:t>
            </a:r>
            <a:r>
              <a:rPr lang="en-GB" sz="2400" i="1" dirty="0" smtClean="0"/>
              <a:t>LEAP</a:t>
            </a:r>
          </a:p>
          <a:p>
            <a:pPr marL="271463" indent="-271463">
              <a:buFont typeface="Wingdings" pitchFamily="2" charset="2"/>
              <a:buChar char="o"/>
            </a:pPr>
            <a:r>
              <a:rPr lang="en-GB" sz="2400" dirty="0" smtClean="0"/>
              <a:t>Les </a:t>
            </a:r>
            <a:r>
              <a:rPr lang="en-GB" sz="2400" dirty="0" err="1" smtClean="0"/>
              <a:t>scénarios</a:t>
            </a:r>
            <a:r>
              <a:rPr lang="en-GB" sz="2400" dirty="0" smtClean="0"/>
              <a:t> avec </a:t>
            </a:r>
            <a:r>
              <a:rPr lang="en-GB" sz="2400" dirty="0" err="1" smtClean="0"/>
              <a:t>leurs</a:t>
            </a:r>
            <a:r>
              <a:rPr lang="en-GB" sz="2400" dirty="0" smtClean="0"/>
              <a:t> </a:t>
            </a:r>
            <a:r>
              <a:rPr lang="en-GB" sz="2400" dirty="0" err="1" smtClean="0"/>
              <a:t>paramètres</a:t>
            </a:r>
            <a:r>
              <a:rPr lang="en-GB" sz="2400" dirty="0" smtClean="0"/>
              <a:t> </a:t>
            </a:r>
            <a:r>
              <a:rPr lang="en-GB" sz="2400" dirty="0" err="1" smtClean="0"/>
              <a:t>modélisés</a:t>
            </a:r>
            <a:r>
              <a:rPr lang="en-GB" sz="2400" dirty="0" smtClean="0"/>
              <a:t> </a:t>
            </a:r>
            <a:r>
              <a:rPr lang="en-GB" sz="2400" dirty="0" err="1" smtClean="0"/>
              <a:t>sont</a:t>
            </a:r>
            <a:r>
              <a:rPr lang="en-GB" sz="2400" dirty="0" smtClean="0"/>
              <a:t> </a:t>
            </a:r>
            <a:r>
              <a:rPr lang="en-GB" sz="2400" dirty="0" err="1" smtClean="0"/>
              <a:t>soumis</a:t>
            </a:r>
            <a:r>
              <a:rPr lang="en-GB" sz="2400" dirty="0" smtClean="0"/>
              <a:t> à </a:t>
            </a:r>
            <a:r>
              <a:rPr lang="en-GB" sz="2400" dirty="0" err="1" smtClean="0"/>
              <a:t>l’évaluation</a:t>
            </a:r>
            <a:r>
              <a:rPr lang="en-GB" sz="2400" dirty="0" smtClean="0"/>
              <a:t> par les stakeholders (</a:t>
            </a:r>
            <a:r>
              <a:rPr lang="en-GB" sz="2400" i="1" dirty="0" smtClean="0"/>
              <a:t>SHP</a:t>
            </a:r>
            <a:r>
              <a:rPr lang="en-GB" sz="2400" dirty="0" smtClean="0"/>
              <a:t>) avec un </a:t>
            </a:r>
            <a:r>
              <a:rPr lang="en-GB" sz="2400" dirty="0" err="1" smtClean="0"/>
              <a:t>outil</a:t>
            </a:r>
            <a:r>
              <a:rPr lang="en-GB" sz="2400" dirty="0" smtClean="0"/>
              <a:t> </a:t>
            </a:r>
            <a:r>
              <a:rPr lang="en-GB" sz="2400" dirty="0" err="1" smtClean="0"/>
              <a:t>basé</a:t>
            </a:r>
            <a:r>
              <a:rPr lang="en-GB" sz="2400" dirty="0" smtClean="0"/>
              <a:t> </a:t>
            </a:r>
            <a:r>
              <a:rPr lang="en-GB" sz="2400" dirty="0" err="1" smtClean="0"/>
              <a:t>sur</a:t>
            </a:r>
            <a:r>
              <a:rPr lang="en-GB" sz="2400" dirty="0" smtClean="0"/>
              <a:t> la </a:t>
            </a:r>
            <a:r>
              <a:rPr lang="en-GB" sz="2400" i="1" dirty="0" smtClean="0"/>
              <a:t>fuzzy-logic</a:t>
            </a:r>
            <a:r>
              <a:rPr lang="en-GB" sz="2400" dirty="0" smtClean="0"/>
              <a:t> (</a:t>
            </a:r>
            <a:r>
              <a:rPr lang="en-GB" sz="2400" i="1" dirty="0" smtClean="0"/>
              <a:t>DECIDER</a:t>
            </a:r>
            <a:r>
              <a:rPr lang="en-GB" sz="2400" dirty="0" smtClean="0"/>
              <a:t>)</a:t>
            </a:r>
            <a:endParaRPr lang="en-GB" sz="240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428860" y="6248400"/>
            <a:ext cx="4286280" cy="457200"/>
          </a:xfrm>
        </p:spPr>
        <p:txBody>
          <a:bodyPr/>
          <a:lstStyle/>
          <a:p>
            <a:r>
              <a:rPr lang="fr-FR" dirty="0" smtClean="0"/>
              <a:t>Colloque IWEPS 22/06/2012 </a:t>
            </a:r>
            <a:r>
              <a:rPr lang="fr-FR" dirty="0" err="1" smtClean="0"/>
              <a:t>Claisse</a:t>
            </a:r>
            <a:r>
              <a:rPr lang="fr-FR" dirty="0" smtClean="0"/>
              <a:t>-Italiano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CC921E8-CE9D-40D2-B241-EA5DD1270B38}" type="slidenum">
              <a:rPr lang="fr-FR"/>
              <a:pPr/>
              <a:t>4</a:t>
            </a:fld>
            <a:endParaRPr lang="fr-FR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576263"/>
          </a:xfrm>
        </p:spPr>
        <p:txBody>
          <a:bodyPr/>
          <a:lstStyle/>
          <a:p>
            <a:r>
              <a:rPr lang="en-US" sz="2800" dirty="0" smtClean="0"/>
              <a:t>La “participation”: planning des ateliers </a:t>
            </a:r>
            <a:endParaRPr lang="en-US" sz="2800" dirty="0"/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1116012" y="3932238"/>
            <a:ext cx="102709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6805613" y="3932238"/>
            <a:ext cx="20161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400" b="1" dirty="0" smtClean="0"/>
              <a:t>SHP évaluation </a:t>
            </a:r>
            <a:br>
              <a:rPr lang="fr-BE" sz="1400" b="1" dirty="0" smtClean="0"/>
            </a:br>
            <a:r>
              <a:rPr lang="fr-BE" sz="1400" b="1" dirty="0" smtClean="0"/>
              <a:t>des scénarios</a:t>
            </a:r>
            <a:endParaRPr lang="fr-FR" sz="1400" b="1" dirty="0"/>
          </a:p>
        </p:txBody>
      </p:sp>
      <p:sp>
        <p:nvSpPr>
          <p:cNvPr id="90117" name="Oval 5"/>
          <p:cNvSpPr>
            <a:spLocks noChangeArrowheads="1"/>
          </p:cNvSpPr>
          <p:nvPr/>
        </p:nvSpPr>
        <p:spPr bwMode="auto">
          <a:xfrm>
            <a:off x="2700338" y="2492375"/>
            <a:ext cx="115252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400" b="1" dirty="0" smtClean="0"/>
              <a:t>SBG- </a:t>
            </a:r>
            <a:r>
              <a:rPr lang="fr-BE" sz="1400" b="1" dirty="0"/>
              <a:t>W1</a:t>
            </a:r>
            <a:endParaRPr lang="fr-FR" sz="1400" b="1" dirty="0"/>
          </a:p>
        </p:txBody>
      </p:sp>
      <p:sp>
        <p:nvSpPr>
          <p:cNvPr id="90118" name="Oval 6"/>
          <p:cNvSpPr>
            <a:spLocks noChangeArrowheads="1"/>
          </p:cNvSpPr>
          <p:nvPr/>
        </p:nvSpPr>
        <p:spPr bwMode="auto">
          <a:xfrm>
            <a:off x="4068763" y="2492375"/>
            <a:ext cx="115252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400" b="1" dirty="0" smtClean="0"/>
              <a:t>SBG- </a:t>
            </a:r>
            <a:r>
              <a:rPr lang="fr-BE" sz="1400" b="1" dirty="0"/>
              <a:t>W2</a:t>
            </a:r>
            <a:endParaRPr lang="fr-FR" sz="1400" b="1" dirty="0"/>
          </a:p>
        </p:txBody>
      </p:sp>
      <p:sp>
        <p:nvSpPr>
          <p:cNvPr id="90119" name="Oval 7"/>
          <p:cNvSpPr>
            <a:spLocks noChangeArrowheads="1"/>
          </p:cNvSpPr>
          <p:nvPr/>
        </p:nvSpPr>
        <p:spPr bwMode="auto">
          <a:xfrm>
            <a:off x="5365750" y="2492375"/>
            <a:ext cx="115252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400" b="1" dirty="0" smtClean="0"/>
              <a:t>SBG- </a:t>
            </a:r>
            <a:r>
              <a:rPr lang="fr-BE" sz="1400" b="1" dirty="0"/>
              <a:t>W3</a:t>
            </a:r>
            <a:endParaRPr lang="fr-FR" sz="1400" b="1" dirty="0"/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1116013" y="4076700"/>
            <a:ext cx="10118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BE" sz="1400" b="1" dirty="0" smtClean="0"/>
              <a:t>SHP-W1</a:t>
            </a:r>
            <a:endParaRPr lang="fr-FR" sz="1400" b="1" dirty="0"/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736600" y="4740275"/>
            <a:ext cx="7869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1971675" algn="l"/>
                <a:tab pos="3414713" algn="l"/>
                <a:tab pos="4929188" algn="l"/>
              </a:tabLst>
            </a:pPr>
            <a:r>
              <a:rPr lang="fr-BE" b="1"/>
              <a:t>Nov. 08	01-09	02-09	03-09	05-09</a:t>
            </a:r>
            <a:endParaRPr lang="fr-FR" b="1"/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1258888" y="1628775"/>
            <a:ext cx="19896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BE" dirty="0" smtClean="0"/>
              <a:t>Planning initial:</a:t>
            </a:r>
            <a:endParaRPr lang="fr-FR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428860" y="6248400"/>
            <a:ext cx="4286280" cy="457200"/>
          </a:xfrm>
        </p:spPr>
        <p:txBody>
          <a:bodyPr/>
          <a:lstStyle/>
          <a:p>
            <a:r>
              <a:rPr lang="fr-FR" dirty="0" smtClean="0"/>
              <a:t>Colloque IWEPS 22/06/2012 </a:t>
            </a:r>
            <a:r>
              <a:rPr lang="fr-FR" dirty="0" err="1" smtClean="0"/>
              <a:t>Claisse</a:t>
            </a:r>
            <a:r>
              <a:rPr lang="fr-FR" dirty="0" smtClean="0"/>
              <a:t>-Italiano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CC921E8-CE9D-40D2-B241-EA5DD1270B38}" type="slidenum">
              <a:rPr lang="fr-FR"/>
              <a:pPr/>
              <a:t>5</a:t>
            </a:fld>
            <a:endParaRPr lang="fr-FR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576263"/>
          </a:xfrm>
        </p:spPr>
        <p:txBody>
          <a:bodyPr/>
          <a:lstStyle/>
          <a:p>
            <a:r>
              <a:rPr lang="fr-FR" sz="2800" dirty="0" smtClean="0"/>
              <a:t>Etapes de la construction des scénarios</a:t>
            </a:r>
            <a:endParaRPr lang="en-US" sz="2800" dirty="0"/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642910" y="1643050"/>
            <a:ext cx="745651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pPr marL="514350" indent="-514350" eaLnBrk="1" hangingPunct="1">
              <a:buFont typeface="Calibri" charset="0"/>
              <a:buAutoNum type="arabicParenR"/>
            </a:pPr>
            <a:r>
              <a:rPr lang="fr-FR" dirty="0" smtClean="0"/>
              <a:t>Sélection et définition des facteurs à partir d’une liste fournie par l’équipe de recherche (atelier SBG W1)</a:t>
            </a:r>
          </a:p>
          <a:p>
            <a:pPr marL="514350" indent="-514350" eaLnBrk="1" hangingPunct="1">
              <a:buFont typeface="Calibri" charset="0"/>
              <a:buAutoNum type="arabicParenR"/>
            </a:pPr>
            <a:endParaRPr lang="fr-FR" dirty="0" smtClean="0"/>
          </a:p>
          <a:p>
            <a:pPr marL="514350" indent="-514350" eaLnBrk="1" hangingPunct="1">
              <a:buFont typeface="Calibri" charset="0"/>
              <a:buAutoNum type="arabicParenR"/>
            </a:pPr>
            <a:r>
              <a:rPr lang="fr-FR" dirty="0" smtClean="0"/>
              <a:t>Hiérarchisation des facteurs (matrice d’impacts croisés) =&gt; 6 facteurs retenus</a:t>
            </a:r>
          </a:p>
          <a:p>
            <a:pPr marL="514350" indent="-514350" eaLnBrk="1" hangingPunct="1">
              <a:buFont typeface="Calibri" charset="0"/>
              <a:buAutoNum type="arabicParenR"/>
            </a:pPr>
            <a:endParaRPr lang="fr-FR" dirty="0" smtClean="0"/>
          </a:p>
          <a:p>
            <a:pPr marL="514350" indent="-514350" eaLnBrk="1" hangingPunct="1">
              <a:buFont typeface="Calibri" charset="0"/>
              <a:buAutoNum type="arabicParenR"/>
            </a:pPr>
            <a:r>
              <a:rPr lang="fr-FR" dirty="0" smtClean="0"/>
              <a:t>Élaboration de 2 à 3 hypothèses d’évolution quant aux 6 facteurs et évaluation par les experts (Delphi informatisé </a:t>
            </a:r>
            <a:r>
              <a:rPr lang="fr-FR" i="1" dirty="0" err="1" smtClean="0"/>
              <a:t>Mesydel</a:t>
            </a:r>
            <a:r>
              <a:rPr lang="fr-FR" dirty="0" smtClean="0"/>
              <a:t>)</a:t>
            </a:r>
          </a:p>
          <a:p>
            <a:pPr marL="514350" indent="-514350" eaLnBrk="1" hangingPunct="1">
              <a:buFont typeface="Calibri" charset="0"/>
              <a:buAutoNum type="arabicParenR"/>
            </a:pPr>
            <a:endParaRPr lang="fr-FR" dirty="0" smtClean="0"/>
          </a:p>
          <a:p>
            <a:pPr marL="514350" indent="-514350" eaLnBrk="1" hangingPunct="1">
              <a:buFont typeface="Arial" charset="0"/>
              <a:buNone/>
            </a:pPr>
            <a:r>
              <a:rPr lang="fr-FR" dirty="0" smtClean="0"/>
              <a:t>4)	Construction des scénarios proprement dits par associations successives d’hypothèses (arbres de décision) + lignes du temps (SBG W3)</a:t>
            </a:r>
            <a:endParaRPr lang="fr-FR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428860" y="6248400"/>
            <a:ext cx="4286280" cy="457200"/>
          </a:xfrm>
        </p:spPr>
        <p:txBody>
          <a:bodyPr/>
          <a:lstStyle/>
          <a:p>
            <a:r>
              <a:rPr lang="fr-FR" dirty="0" smtClean="0"/>
              <a:t>Colloque IWEPS 22/06/2012 </a:t>
            </a:r>
            <a:r>
              <a:rPr lang="fr-FR" dirty="0" err="1" smtClean="0"/>
              <a:t>Claisse</a:t>
            </a:r>
            <a:r>
              <a:rPr lang="fr-FR" dirty="0" smtClean="0"/>
              <a:t>-Italiano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0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0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0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0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CC921E8-CE9D-40D2-B241-EA5DD1270B38}" type="slidenum">
              <a:rPr lang="fr-FR"/>
              <a:pPr/>
              <a:t>6</a:t>
            </a:fld>
            <a:endParaRPr lang="fr-FR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576263"/>
          </a:xfrm>
        </p:spPr>
        <p:txBody>
          <a:bodyPr/>
          <a:lstStyle/>
          <a:p>
            <a:r>
              <a:rPr lang="fr-FR" sz="2800" dirty="0" smtClean="0"/>
              <a:t>Modélisation et évaluation des scénarios</a:t>
            </a:r>
            <a:endParaRPr lang="en-US" sz="2800" dirty="0"/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642910" y="1643050"/>
            <a:ext cx="745651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pPr marL="514350" indent="-514350" eaLnBrk="1" hangingPunct="1">
              <a:buFont typeface="Calibri" charset="0"/>
              <a:buAutoNum type="arabicParenR"/>
            </a:pPr>
            <a:r>
              <a:rPr lang="fr-FR" dirty="0" smtClean="0"/>
              <a:t>A partir des scénarios narratifs, définition de paramètres-clés par les experts (SBG)</a:t>
            </a:r>
          </a:p>
          <a:p>
            <a:pPr marL="514350" indent="-514350" eaLnBrk="1" hangingPunct="1">
              <a:buFont typeface="Calibri" charset="0"/>
              <a:buAutoNum type="arabicParenR"/>
            </a:pPr>
            <a:endParaRPr lang="fr-FR" dirty="0" smtClean="0"/>
          </a:p>
          <a:p>
            <a:pPr marL="514350" indent="-514350" eaLnBrk="1" hangingPunct="1">
              <a:buFont typeface="Calibri" charset="0"/>
              <a:buAutoNum type="arabicParenR"/>
            </a:pPr>
            <a:r>
              <a:rPr lang="fr-FR" dirty="0" smtClean="0"/>
              <a:t>Modélisation des paramètres dans un système informatique (équipe de recherche)</a:t>
            </a:r>
          </a:p>
          <a:p>
            <a:pPr marL="514350" indent="-514350" eaLnBrk="1" hangingPunct="1">
              <a:buFont typeface="Calibri" charset="0"/>
              <a:buAutoNum type="arabicParenR"/>
            </a:pPr>
            <a:endParaRPr lang="fr-FR" dirty="0" smtClean="0"/>
          </a:p>
          <a:p>
            <a:pPr marL="514350" indent="-514350" eaLnBrk="1" hangingPunct="1">
              <a:buFont typeface="Calibri" charset="0"/>
              <a:buAutoNum type="arabicParenR"/>
            </a:pPr>
            <a:r>
              <a:rPr lang="fr-FR" dirty="0" smtClean="0"/>
              <a:t>Sélection des critères d’évaluation (SHP)</a:t>
            </a:r>
          </a:p>
          <a:p>
            <a:pPr marL="514350" indent="-514350" eaLnBrk="1" hangingPunct="1">
              <a:buFont typeface="Calibri" charset="0"/>
              <a:buAutoNum type="arabicParenR"/>
            </a:pPr>
            <a:endParaRPr lang="fr-FR" dirty="0" smtClean="0"/>
          </a:p>
          <a:p>
            <a:pPr marL="514350" indent="-514350" eaLnBrk="1" hangingPunct="1">
              <a:buFont typeface="Arial" charset="0"/>
              <a:buNone/>
            </a:pPr>
            <a:r>
              <a:rPr lang="fr-FR" dirty="0" smtClean="0"/>
              <a:t>4)	Evaluation des 3 scenarios modélisés (SHP)</a:t>
            </a:r>
            <a:endParaRPr lang="fr-FR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428860" y="6248400"/>
            <a:ext cx="4286280" cy="457200"/>
          </a:xfrm>
        </p:spPr>
        <p:txBody>
          <a:bodyPr/>
          <a:lstStyle/>
          <a:p>
            <a:r>
              <a:rPr lang="fr-FR" dirty="0" smtClean="0"/>
              <a:t>Colloque IWEPS 22/06/2012 </a:t>
            </a:r>
            <a:r>
              <a:rPr lang="fr-FR" dirty="0" err="1" smtClean="0"/>
              <a:t>Claisse</a:t>
            </a:r>
            <a:r>
              <a:rPr lang="fr-FR" dirty="0" smtClean="0"/>
              <a:t>-Italiano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0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0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0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0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23D3BB0-5365-4C0B-95DE-E41B52FC7247}" type="slidenum">
              <a:rPr lang="fr-FR"/>
              <a:pPr/>
              <a:t>7</a:t>
            </a:fld>
            <a:endParaRPr lang="fr-FR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576263"/>
          </a:xfrm>
        </p:spPr>
        <p:txBody>
          <a:bodyPr/>
          <a:lstStyle/>
          <a:p>
            <a:r>
              <a:rPr lang="en-US" sz="2800" dirty="0" smtClean="0"/>
              <a:t>La “participation”: </a:t>
            </a:r>
            <a:r>
              <a:rPr lang="en-US" sz="2800" dirty="0" err="1" smtClean="0"/>
              <a:t>mise</a:t>
            </a:r>
            <a:r>
              <a:rPr lang="en-US" sz="2800" dirty="0" smtClean="0"/>
              <a:t> en </a:t>
            </a:r>
            <a:r>
              <a:rPr lang="fr-FR" sz="2800" dirty="0" smtClean="0"/>
              <a:t>œ</a:t>
            </a:r>
            <a:r>
              <a:rPr lang="en-US" sz="2800" dirty="0" err="1" smtClean="0"/>
              <a:t>uvre</a:t>
            </a:r>
            <a:endParaRPr lang="en-US" sz="2800" dirty="0"/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395288" y="4005263"/>
            <a:ext cx="96200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6227763" y="3933825"/>
            <a:ext cx="11525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400" b="1"/>
              <a:t>SHP+SBG</a:t>
            </a:r>
            <a:br>
              <a:rPr lang="fr-BE" sz="1400" b="1"/>
            </a:br>
            <a:r>
              <a:rPr lang="fr-BE" sz="1400" b="1"/>
              <a:t> feedback</a:t>
            </a:r>
            <a:endParaRPr lang="fr-FR" sz="1400" b="1"/>
          </a:p>
        </p:txBody>
      </p:sp>
      <p:sp>
        <p:nvSpPr>
          <p:cNvPr id="94213" name="Oval 5"/>
          <p:cNvSpPr>
            <a:spLocks noChangeArrowheads="1"/>
          </p:cNvSpPr>
          <p:nvPr/>
        </p:nvSpPr>
        <p:spPr bwMode="auto">
          <a:xfrm>
            <a:off x="1476375" y="2492375"/>
            <a:ext cx="115252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400" b="1" dirty="0" smtClean="0"/>
              <a:t>SBG- </a:t>
            </a:r>
            <a:r>
              <a:rPr lang="fr-BE" sz="1400" b="1" dirty="0"/>
              <a:t>W1</a:t>
            </a:r>
            <a:endParaRPr lang="fr-FR" sz="1400" b="1" dirty="0"/>
          </a:p>
        </p:txBody>
      </p:sp>
      <p:sp>
        <p:nvSpPr>
          <p:cNvPr id="94214" name="Oval 6"/>
          <p:cNvSpPr>
            <a:spLocks noChangeArrowheads="1"/>
          </p:cNvSpPr>
          <p:nvPr/>
        </p:nvSpPr>
        <p:spPr bwMode="auto">
          <a:xfrm>
            <a:off x="3419475" y="2492375"/>
            <a:ext cx="115252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400" b="1"/>
              <a:t>Mesydel</a:t>
            </a:r>
            <a:endParaRPr lang="fr-FR" sz="1400" b="1"/>
          </a:p>
        </p:txBody>
      </p:sp>
      <p:sp>
        <p:nvSpPr>
          <p:cNvPr id="94215" name="Oval 7"/>
          <p:cNvSpPr>
            <a:spLocks noChangeArrowheads="1"/>
          </p:cNvSpPr>
          <p:nvPr/>
        </p:nvSpPr>
        <p:spPr bwMode="auto">
          <a:xfrm>
            <a:off x="4932363" y="2492375"/>
            <a:ext cx="115252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400" b="1" dirty="0" smtClean="0"/>
              <a:t>SBG- </a:t>
            </a:r>
            <a:r>
              <a:rPr lang="fr-BE" sz="1400" b="1" dirty="0"/>
              <a:t>W3</a:t>
            </a:r>
            <a:endParaRPr lang="fr-FR" sz="1400" b="1" dirty="0"/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395288" y="4149725"/>
            <a:ext cx="10118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BE" sz="1400" b="1" dirty="0" smtClean="0"/>
              <a:t>SHP-W1</a:t>
            </a:r>
            <a:endParaRPr lang="fr-FR" sz="1400" b="1" dirty="0"/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323850" y="4724400"/>
            <a:ext cx="8496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1257300" algn="l"/>
                <a:tab pos="3048000" algn="l"/>
                <a:tab pos="4751388" algn="l"/>
                <a:tab pos="6096000" algn="l"/>
                <a:tab pos="7175500" algn="l"/>
              </a:tabLst>
            </a:pPr>
            <a:r>
              <a:rPr lang="fr-BE" b="1" dirty="0"/>
              <a:t>Nov. </a:t>
            </a:r>
            <a:r>
              <a:rPr lang="fr-BE" b="1" dirty="0" smtClean="0"/>
              <a:t>08  </a:t>
            </a:r>
            <a:r>
              <a:rPr lang="fr-BE" b="1" dirty="0"/>
              <a:t>	01-09	02-09	03-09	</a:t>
            </a:r>
            <a:r>
              <a:rPr lang="fr-BE" b="1" dirty="0" smtClean="0"/>
              <a:t>06-09</a:t>
            </a:r>
            <a:r>
              <a:rPr lang="fr-BE" b="1" dirty="0"/>
              <a:t>	</a:t>
            </a:r>
            <a:r>
              <a:rPr lang="fr-BE" b="1" dirty="0" smtClean="0"/>
              <a:t>04-2010</a:t>
            </a:r>
            <a:endParaRPr lang="fr-FR" b="1" dirty="0"/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1258888" y="1628775"/>
            <a:ext cx="25033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BE" dirty="0" smtClean="0"/>
              <a:t>Programme adapté:</a:t>
            </a:r>
            <a:endParaRPr lang="fr-FR" dirty="0"/>
          </a:p>
        </p:txBody>
      </p:sp>
      <p:sp>
        <p:nvSpPr>
          <p:cNvPr id="94219" name="Rectangle 11"/>
          <p:cNvSpPr>
            <a:spLocks noChangeArrowheads="1"/>
          </p:cNvSpPr>
          <p:nvPr/>
        </p:nvSpPr>
        <p:spPr bwMode="auto">
          <a:xfrm>
            <a:off x="2411413" y="3284538"/>
            <a:ext cx="7921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94220" name="Text Box 12"/>
          <p:cNvSpPr txBox="1">
            <a:spLocks noChangeArrowheads="1"/>
          </p:cNvSpPr>
          <p:nvPr/>
        </p:nvSpPr>
        <p:spPr bwMode="auto">
          <a:xfrm>
            <a:off x="2411413" y="3429000"/>
            <a:ext cx="820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BE" sz="1400" b="1"/>
              <a:t>Matrix</a:t>
            </a:r>
            <a:endParaRPr lang="fr-FR" sz="1400" b="1"/>
          </a:p>
        </p:txBody>
      </p:sp>
      <p:sp>
        <p:nvSpPr>
          <p:cNvPr id="94221" name="Rectangle 13"/>
          <p:cNvSpPr>
            <a:spLocks noChangeArrowheads="1"/>
          </p:cNvSpPr>
          <p:nvPr/>
        </p:nvSpPr>
        <p:spPr bwMode="auto">
          <a:xfrm>
            <a:off x="7429520" y="3933825"/>
            <a:ext cx="1571636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400" b="1" dirty="0"/>
              <a:t>SHP </a:t>
            </a:r>
            <a:r>
              <a:rPr lang="fr-BE" sz="1400" b="1" dirty="0" smtClean="0"/>
              <a:t>évaluation </a:t>
            </a:r>
            <a:br>
              <a:rPr lang="fr-BE" sz="1400" b="1" dirty="0" smtClean="0"/>
            </a:br>
            <a:r>
              <a:rPr lang="fr-BE" sz="1400" b="1" dirty="0" smtClean="0"/>
              <a:t>en ligne</a:t>
            </a:r>
            <a:endParaRPr lang="fr-FR" sz="1400" b="1" dirty="0"/>
          </a:p>
        </p:txBody>
      </p:sp>
      <p:sp>
        <p:nvSpPr>
          <p:cNvPr id="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428860" y="6248400"/>
            <a:ext cx="4286280" cy="457200"/>
          </a:xfrm>
        </p:spPr>
        <p:txBody>
          <a:bodyPr/>
          <a:lstStyle/>
          <a:p>
            <a:r>
              <a:rPr lang="fr-FR" dirty="0" smtClean="0"/>
              <a:t>Colloque IWEPS 22/06/2012 </a:t>
            </a:r>
            <a:r>
              <a:rPr lang="fr-FR" dirty="0" err="1" smtClean="0"/>
              <a:t>Claisse</a:t>
            </a:r>
            <a:r>
              <a:rPr lang="fr-FR" dirty="0" smtClean="0"/>
              <a:t>-Italiano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97A3F54-DB78-4A13-929A-1593A440BFA3}" type="slidenum">
              <a:rPr lang="fr-FR"/>
              <a:pPr/>
              <a:t>8</a:t>
            </a:fld>
            <a:endParaRPr lang="fr-FR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576263"/>
          </a:xfrm>
        </p:spPr>
        <p:txBody>
          <a:bodyPr/>
          <a:lstStyle/>
          <a:p>
            <a:r>
              <a:rPr lang="en-US" sz="3600" dirty="0" smtClean="0"/>
              <a:t>Les </a:t>
            </a:r>
            <a:r>
              <a:rPr lang="en-US" sz="3600" dirty="0" err="1" smtClean="0"/>
              <a:t>malentendus</a:t>
            </a:r>
            <a:endParaRPr lang="en-US" sz="36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428860" y="6248400"/>
            <a:ext cx="4286280" cy="457200"/>
          </a:xfrm>
        </p:spPr>
        <p:txBody>
          <a:bodyPr/>
          <a:lstStyle/>
          <a:p>
            <a:r>
              <a:rPr lang="fr-FR" dirty="0" smtClean="0"/>
              <a:t>Colloque IWEPS 22/06/2012 </a:t>
            </a:r>
            <a:r>
              <a:rPr lang="fr-FR" dirty="0" err="1" smtClean="0"/>
              <a:t>Claisse</a:t>
            </a:r>
            <a:r>
              <a:rPr lang="fr-FR" dirty="0" smtClean="0"/>
              <a:t>-Italiano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857224" y="1428736"/>
            <a:ext cx="735811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>
                <a:solidFill>
                  <a:srgbClr val="FF0000"/>
                </a:solidFill>
              </a:rPr>
              <a:t>Premier malentendu:</a:t>
            </a:r>
          </a:p>
          <a:p>
            <a:endParaRPr lang="fr-BE" sz="2000" b="1" dirty="0" smtClean="0"/>
          </a:p>
          <a:p>
            <a:r>
              <a:rPr lang="fr-BE" sz="2400" b="1" dirty="0" smtClean="0"/>
              <a:t>L’exercice avait-il pour but:</a:t>
            </a:r>
          </a:p>
          <a:p>
            <a:endParaRPr lang="fr-BE" sz="2000" b="1" dirty="0" smtClean="0"/>
          </a:p>
          <a:p>
            <a:pPr>
              <a:buFont typeface="Arial" pitchFamily="34" charset="0"/>
              <a:buChar char="•"/>
            </a:pPr>
            <a:r>
              <a:rPr lang="fr-BE" sz="2000" b="1" dirty="0" smtClean="0"/>
              <a:t> l’expérience méthodologique </a:t>
            </a:r>
          </a:p>
          <a:p>
            <a:pPr>
              <a:buFont typeface="Arial" pitchFamily="34" charset="0"/>
              <a:buChar char="•"/>
            </a:pPr>
            <a:r>
              <a:rPr lang="fr-BE" sz="2000" b="1" dirty="0" smtClean="0"/>
              <a:t> ou la production des scénarios proprement dite?</a:t>
            </a:r>
          </a:p>
          <a:p>
            <a:pPr>
              <a:buFont typeface="Arial" pitchFamily="34" charset="0"/>
              <a:buChar char="•"/>
            </a:pPr>
            <a:endParaRPr lang="fr-BE" sz="2000" b="1" dirty="0" smtClean="0"/>
          </a:p>
          <a:p>
            <a:pPr>
              <a:buFont typeface="Wingdings" pitchFamily="2" charset="2"/>
              <a:buChar char="Ø"/>
            </a:pPr>
            <a:r>
              <a:rPr lang="fr-BE" sz="2000" b="1" dirty="0" smtClean="0"/>
              <a:t> </a:t>
            </a:r>
            <a:r>
              <a:rPr lang="fr-BE" sz="1600" b="1" dirty="0" smtClean="0"/>
              <a:t>Pour l’équipe: statut différent des résultats (valeur des scénarios produits eux-mêmes)</a:t>
            </a:r>
          </a:p>
          <a:p>
            <a:pPr>
              <a:buFont typeface="Arial" pitchFamily="34" charset="0"/>
              <a:buChar char="•"/>
            </a:pPr>
            <a:endParaRPr lang="fr-BE" sz="1600" b="1" dirty="0" smtClean="0"/>
          </a:p>
          <a:p>
            <a:pPr>
              <a:buFont typeface="Wingdings" pitchFamily="2" charset="2"/>
              <a:buChar char="Ø"/>
            </a:pPr>
            <a:r>
              <a:rPr lang="fr-BE" sz="1600" b="1" dirty="0" smtClean="0"/>
              <a:t> Contradiction entre l’importance des enjeux et l’absence </a:t>
            </a:r>
            <a:br>
              <a:rPr lang="fr-BE" sz="1600" b="1" dirty="0" smtClean="0"/>
            </a:br>
            <a:r>
              <a:rPr lang="fr-BE" sz="1600" b="1" dirty="0" smtClean="0"/>
              <a:t>d’impact sur les décisions</a:t>
            </a:r>
          </a:p>
          <a:p>
            <a:pPr>
              <a:buFont typeface="Wingdings" pitchFamily="2" charset="2"/>
              <a:buChar char="Ø"/>
            </a:pPr>
            <a:endParaRPr lang="fr-BE" sz="1600" b="1" dirty="0" smtClean="0"/>
          </a:p>
          <a:p>
            <a:pPr>
              <a:buFont typeface="Wingdings" pitchFamily="2" charset="2"/>
              <a:buChar char="Ø"/>
            </a:pPr>
            <a:r>
              <a:rPr lang="fr-BE" sz="1600" b="1" dirty="0" smtClean="0"/>
              <a:t> Enjeu associé: comment « vendre » aux participants sollicités l’importance du projet?</a:t>
            </a:r>
          </a:p>
          <a:p>
            <a:pPr>
              <a:buFont typeface="Wingdings" pitchFamily="2" charset="2"/>
              <a:buChar char="Ø"/>
            </a:pPr>
            <a:endParaRPr lang="fr-BE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97A3F54-DB78-4A13-929A-1593A440BFA3}" type="slidenum">
              <a:rPr lang="fr-FR"/>
              <a:pPr/>
              <a:t>9</a:t>
            </a:fld>
            <a:endParaRPr lang="fr-FR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576263"/>
          </a:xfrm>
        </p:spPr>
        <p:txBody>
          <a:bodyPr/>
          <a:lstStyle/>
          <a:p>
            <a:r>
              <a:rPr lang="en-US" sz="3600" dirty="0" smtClean="0"/>
              <a:t>Les </a:t>
            </a:r>
            <a:r>
              <a:rPr lang="en-US" sz="3600" dirty="0" err="1" smtClean="0"/>
              <a:t>malentendus</a:t>
            </a:r>
            <a:endParaRPr lang="en-US" sz="36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428860" y="6248400"/>
            <a:ext cx="4286280" cy="457200"/>
          </a:xfrm>
        </p:spPr>
        <p:txBody>
          <a:bodyPr/>
          <a:lstStyle/>
          <a:p>
            <a:r>
              <a:rPr lang="fr-FR" dirty="0" smtClean="0"/>
              <a:t>Colloque IWEPS 22/06/2012 </a:t>
            </a:r>
            <a:r>
              <a:rPr lang="fr-FR" dirty="0" err="1" smtClean="0"/>
              <a:t>Claisse</a:t>
            </a:r>
            <a:r>
              <a:rPr lang="fr-FR" dirty="0" smtClean="0"/>
              <a:t>-Italiano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857224" y="1428736"/>
            <a:ext cx="735811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>
                <a:solidFill>
                  <a:srgbClr val="FF0000"/>
                </a:solidFill>
              </a:rPr>
              <a:t>Deuxième malentendu:</a:t>
            </a:r>
          </a:p>
          <a:p>
            <a:endParaRPr lang="fr-BE" sz="2000" b="1" dirty="0" smtClean="0"/>
          </a:p>
          <a:p>
            <a:r>
              <a:rPr lang="fr-BE" sz="2400" b="1" dirty="0" smtClean="0"/>
              <a:t>Quelle est la motivation des participants?</a:t>
            </a:r>
          </a:p>
          <a:p>
            <a:endParaRPr lang="fr-BE" sz="2000" b="1" dirty="0" smtClean="0"/>
          </a:p>
          <a:p>
            <a:pPr>
              <a:buFont typeface="Wingdings" pitchFamily="2" charset="2"/>
              <a:buChar char="Ø"/>
            </a:pPr>
            <a:r>
              <a:rPr lang="fr-BE" sz="1600" b="1" dirty="0" smtClean="0"/>
              <a:t> L’hypothèse d’une rémunération a été écartée</a:t>
            </a:r>
          </a:p>
          <a:p>
            <a:pPr>
              <a:buFont typeface="Arial" pitchFamily="34" charset="0"/>
              <a:buChar char="•"/>
            </a:pPr>
            <a:endParaRPr lang="fr-BE" sz="1600" b="1" dirty="0" smtClean="0"/>
          </a:p>
          <a:p>
            <a:pPr>
              <a:buFont typeface="Wingdings" pitchFamily="2" charset="2"/>
              <a:buChar char="Ø"/>
            </a:pPr>
            <a:r>
              <a:rPr lang="fr-BE" sz="1600" b="1" dirty="0" smtClean="0"/>
              <a:t> La motivation était censée venir de l’intérêt de l’exercice lui-même</a:t>
            </a:r>
          </a:p>
          <a:p>
            <a:pPr>
              <a:buFont typeface="Wingdings" pitchFamily="2" charset="2"/>
              <a:buChar char="Ø"/>
            </a:pPr>
            <a:endParaRPr lang="fr-BE" sz="1600" b="1" dirty="0" smtClean="0"/>
          </a:p>
          <a:p>
            <a:pPr>
              <a:buFont typeface="Wingdings" pitchFamily="2" charset="2"/>
              <a:buChar char="Ø"/>
            </a:pPr>
            <a:r>
              <a:rPr lang="fr-BE" sz="1600" b="1" dirty="0" smtClean="0"/>
              <a:t> Pas d’engagement des participants + processus long et complexe, donc passe au second plan des priorités quotidiennes</a:t>
            </a:r>
          </a:p>
          <a:p>
            <a:pPr>
              <a:buFont typeface="Wingdings" pitchFamily="2" charset="2"/>
              <a:buChar char="Ø"/>
            </a:pPr>
            <a:endParaRPr lang="fr-BE" sz="1600" b="1" dirty="0" smtClean="0"/>
          </a:p>
          <a:p>
            <a:pPr>
              <a:buFont typeface="Wingdings" pitchFamily="2" charset="2"/>
              <a:buChar char="Ø"/>
            </a:pPr>
            <a:r>
              <a:rPr lang="fr-BE" sz="1600" b="1" dirty="0" smtClean="0"/>
              <a:t> Renforce le malentendu N°1: pas d’enjeu réel autour d’une problématique importante et complexe (</a:t>
            </a:r>
            <a:r>
              <a:rPr lang="fr-BE" sz="1600" b="1" i="1" dirty="0" smtClean="0"/>
              <a:t>« usine à gaz »</a:t>
            </a:r>
            <a:r>
              <a:rPr lang="fr-BE" sz="1600" b="1" dirty="0" smtClean="0"/>
              <a:t>)</a:t>
            </a:r>
          </a:p>
          <a:p>
            <a:pPr>
              <a:buFont typeface="Wingdings" pitchFamily="2" charset="2"/>
              <a:buChar char="Ø"/>
            </a:pPr>
            <a:endParaRPr lang="fr-BE" sz="1600" b="1" dirty="0" smtClean="0"/>
          </a:p>
          <a:p>
            <a:pPr>
              <a:buFont typeface="Wingdings" pitchFamily="2" charset="2"/>
              <a:buChar char="Ø"/>
            </a:pPr>
            <a:r>
              <a:rPr lang="fr-BE" sz="1600" b="1" dirty="0" smtClean="0"/>
              <a:t>De plus, des questions essentielles sont évacuées: </a:t>
            </a:r>
            <a:br>
              <a:rPr lang="fr-BE" sz="1600" b="1" dirty="0" smtClean="0"/>
            </a:br>
            <a:r>
              <a:rPr lang="fr-BE" sz="1600" b="1" i="1" dirty="0" smtClean="0"/>
              <a:t>nucléaire</a:t>
            </a:r>
            <a:r>
              <a:rPr lang="fr-BE" sz="1600" b="1" dirty="0" smtClean="0"/>
              <a:t> et </a:t>
            </a:r>
            <a:r>
              <a:rPr lang="fr-BE" sz="1600" b="1" i="1" dirty="0" smtClean="0"/>
              <a:t>croissance économique</a:t>
            </a:r>
          </a:p>
          <a:p>
            <a:pPr>
              <a:buFont typeface="Wingdings" pitchFamily="2" charset="2"/>
              <a:buChar char="Ø"/>
            </a:pPr>
            <a:endParaRPr lang="fr-BE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1109</TotalTime>
  <Words>1338</Words>
  <Application>Microsoft Macintosh PowerPoint</Application>
  <PresentationFormat>Présentation à l'écran (4:3)</PresentationFormat>
  <Paragraphs>199</Paragraphs>
  <Slides>16</Slides>
  <Notes>16</Notes>
  <HiddenSlides>1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Profil</vt:lpstr>
      <vt:lpstr>L'énergie de la participation est-elle renouvelable ?  La production de scénarios énergétiques et ses malentendus.</vt:lpstr>
      <vt:lpstr>Présentation de l’exposé</vt:lpstr>
      <vt:lpstr>Description de la structure de la recherche SEPIA</vt:lpstr>
      <vt:lpstr>La “participation”: planning des ateliers </vt:lpstr>
      <vt:lpstr>Etapes de la construction des scénarios</vt:lpstr>
      <vt:lpstr>Modélisation et évaluation des scénarios</vt:lpstr>
      <vt:lpstr>La “participation”: mise en œuvre</vt:lpstr>
      <vt:lpstr>Les malentendus</vt:lpstr>
      <vt:lpstr>Les malentendus</vt:lpstr>
      <vt:lpstr>Participation effective aux étapes</vt:lpstr>
      <vt:lpstr>Les malentendus</vt:lpstr>
      <vt:lpstr>Les malentendus</vt:lpstr>
      <vt:lpstr>Animation des ateliers</vt:lpstr>
      <vt:lpstr>Les scénarios produits</vt:lpstr>
      <vt:lpstr>Conclusion (1)</vt:lpstr>
      <vt:lpstr>Conclusion (2)</vt:lpstr>
    </vt:vector>
  </TitlesOfParts>
  <Company>U.Lg.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Consommation de médias et engagement public</dc:title>
  <dc:creator>Marc</dc:creator>
  <cp:lastModifiedBy>Claisse Frédéric</cp:lastModifiedBy>
  <cp:revision>101</cp:revision>
  <dcterms:created xsi:type="dcterms:W3CDTF">2012-06-20T21:01:32Z</dcterms:created>
  <dcterms:modified xsi:type="dcterms:W3CDTF">2012-06-20T21:09:54Z</dcterms:modified>
</cp:coreProperties>
</file>