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797" autoAdjust="0"/>
  </p:normalViewPr>
  <p:slideViewPr>
    <p:cSldViewPr>
      <p:cViewPr>
        <p:scale>
          <a:sx n="125" d="100"/>
          <a:sy n="125" d="100"/>
        </p:scale>
        <p:origin x="-1632" y="203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5872"/>
          </a:xfrm>
          <a:prstGeom prst="rect">
            <a:avLst/>
          </a:prstGeom>
        </p:spPr>
        <p:txBody>
          <a:bodyPr vert="horz" lIns="95564" tIns="47783" rIns="95564" bIns="4778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5872"/>
          </a:xfrm>
          <a:prstGeom prst="rect">
            <a:avLst/>
          </a:prstGeom>
        </p:spPr>
        <p:txBody>
          <a:bodyPr vert="horz" lIns="95564" tIns="47783" rIns="95564" bIns="4778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BC553706-298B-42EF-A67C-F0A91FBC5C2D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6125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4" tIns="47783" rIns="95564" bIns="47783" rtlCol="0" anchor="ctr"/>
          <a:lstStyle/>
          <a:p>
            <a:pPr lvl="0"/>
            <a:endParaRPr lang="en-US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64" y="4715406"/>
            <a:ext cx="5438748" cy="4467471"/>
          </a:xfrm>
          <a:prstGeom prst="rect">
            <a:avLst/>
          </a:prstGeom>
        </p:spPr>
        <p:txBody>
          <a:bodyPr vert="horz" lIns="95564" tIns="47783" rIns="95564" bIns="47783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813"/>
            <a:ext cx="2945862" cy="495872"/>
          </a:xfrm>
          <a:prstGeom prst="rect">
            <a:avLst/>
          </a:prstGeom>
        </p:spPr>
        <p:txBody>
          <a:bodyPr vert="horz" lIns="95564" tIns="47783" rIns="95564" bIns="4778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294" y="9430813"/>
            <a:ext cx="2945862" cy="495872"/>
          </a:xfrm>
          <a:prstGeom prst="rect">
            <a:avLst/>
          </a:prstGeom>
        </p:spPr>
        <p:txBody>
          <a:bodyPr vert="horz" lIns="95564" tIns="47783" rIns="95564" bIns="4778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4142FAD7-EA05-4206-84CC-79A1FBA5675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039683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58C653-48BD-4823-B536-8F772594B81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C4033-FC6A-48A7-97A8-CB1511C2FC43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5CAF1-D56C-4B42-9C85-7F713D6B8D6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2815F-BA82-4FCD-A9C7-9D4C4F5B74F6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E3F33-F46A-4E99-958E-FA637E686D9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386387" y="396703"/>
            <a:ext cx="1671638" cy="845220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1476" y="396703"/>
            <a:ext cx="4900613" cy="845220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79ED3-A91D-4B79-8367-CE84EF97CFD6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4CBF-C4AD-4358-A89A-87B2D4FDF81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AAF39-E2C5-4CC3-AD1F-D6FB661E43AC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3A235-0D92-447B-94A1-E3D96E2EFA0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4DDE9-D3AB-4676-B381-2B31F2799BDF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2F85E-9DE5-4ADF-B81F-32F9CB7E3A1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1476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71901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4A493-2935-4839-97C9-B3149A0E2B82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4CC45-235C-48E5-B53A-0BD6F88C0DD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BB08F-0885-4573-BC96-B4A13B26E5C5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AD827-88AE-412D-9AB7-8A1E383A0F2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25A7D-F7E0-4523-9357-C2AA55C56558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27AA3-0FC6-4581-B259-1E36A595E57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A7371-3F1C-4126-A3BD-D0F77239ED97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30318-5F72-49B1-B4BF-BC1D6948119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DAA9F-AA1C-47AA-81B4-526F753FE32A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2265B-DC50-47E6-A8DE-53CD5D6C78C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30D41-796B-49D4-95E2-204FF3A7D3FD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B51B1-7A88-47A3-A4DF-A776827D42F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536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294827-6D33-45B8-B874-8200D20E701E}" type="datetimeFigureOut">
              <a:rPr lang="fr-FR"/>
              <a:pPr>
                <a:defRPr/>
              </a:pPr>
              <a:t>30/11/2011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1F813B-7D51-4D27-8627-D1DEDE4D093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hyperlink" Target="mailto:tdesaive@ulg.ac.b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abine.paeme@ulg.ac.be" TargetMode="External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à coins arrondis 83"/>
          <p:cNvSpPr/>
          <p:nvPr/>
        </p:nvSpPr>
        <p:spPr>
          <a:xfrm>
            <a:off x="0" y="4880992"/>
            <a:ext cx="6840000" cy="2160240"/>
          </a:xfrm>
          <a:prstGeom prst="roundRect">
            <a:avLst>
              <a:gd name="adj" fmla="val 463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548680" y="5893241"/>
            <a:ext cx="2232248" cy="93610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70" name="Image 69" descr="ncbme_bandeau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20000" contrast="-20000"/>
          </a:blip>
          <a:stretch>
            <a:fillRect/>
          </a:stretch>
        </p:blipFill>
        <p:spPr>
          <a:xfrm>
            <a:off x="0" y="0"/>
            <a:ext cx="6840000" cy="158992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0" name="Rectangle à coins arrondis 79"/>
          <p:cNvSpPr/>
          <p:nvPr/>
        </p:nvSpPr>
        <p:spPr>
          <a:xfrm>
            <a:off x="0" y="3056687"/>
            <a:ext cx="6840000" cy="1584176"/>
          </a:xfrm>
          <a:prstGeom prst="roundRect">
            <a:avLst>
              <a:gd name="adj" fmla="val 463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1" name="Rectangle à coins arrondis 110"/>
          <p:cNvSpPr/>
          <p:nvPr/>
        </p:nvSpPr>
        <p:spPr>
          <a:xfrm>
            <a:off x="0" y="9345488"/>
            <a:ext cx="3356992" cy="560512"/>
          </a:xfrm>
          <a:prstGeom prst="roundRect">
            <a:avLst>
              <a:gd name="adj" fmla="val 1926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2" name="ZoneTexte 151"/>
          <p:cNvSpPr txBox="1"/>
          <p:nvPr/>
        </p:nvSpPr>
        <p:spPr>
          <a:xfrm>
            <a:off x="0" y="737627"/>
            <a:ext cx="68580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NZ" sz="1200" b="1" dirty="0"/>
              <a:t> S. PAEME</a:t>
            </a:r>
            <a:r>
              <a:rPr lang="en-NZ" sz="1200" b="1" baseline="30000" dirty="0"/>
              <a:t>1</a:t>
            </a:r>
            <a:r>
              <a:rPr lang="en-NZ" sz="1200" b="1" dirty="0"/>
              <a:t>, </a:t>
            </a:r>
            <a:r>
              <a:rPr lang="en-NZ" sz="1200" b="1" dirty="0" smtClean="0"/>
              <a:t>K. MOORHEAD</a:t>
            </a:r>
            <a:r>
              <a:rPr lang="en-NZ" sz="1200" b="1" baseline="30000" dirty="0" smtClean="0"/>
              <a:t>1</a:t>
            </a:r>
            <a:r>
              <a:rPr lang="en-NZ" sz="1200" b="1" dirty="0" smtClean="0"/>
              <a:t>, J.G</a:t>
            </a:r>
            <a:r>
              <a:rPr lang="en-NZ" sz="1200" b="1" dirty="0"/>
              <a:t>. CHASE</a:t>
            </a:r>
            <a:r>
              <a:rPr lang="en-NZ" sz="1200" b="1" baseline="30000" dirty="0"/>
              <a:t>2</a:t>
            </a:r>
            <a:r>
              <a:rPr lang="en-NZ" sz="1200" b="1" dirty="0"/>
              <a:t>, C.E. HANN</a:t>
            </a:r>
            <a:r>
              <a:rPr lang="en-NZ" sz="1200" b="1" baseline="30000" dirty="0"/>
              <a:t>2</a:t>
            </a:r>
            <a:r>
              <a:rPr lang="en-NZ" sz="1200" b="1" dirty="0"/>
              <a:t>, B. LAMBERMONT</a:t>
            </a:r>
            <a:r>
              <a:rPr lang="en-NZ" sz="1200" b="1" baseline="30000" dirty="0"/>
              <a:t>1</a:t>
            </a:r>
            <a:r>
              <a:rPr lang="en-NZ" sz="1200" b="1" dirty="0"/>
              <a:t>, P. KOLH</a:t>
            </a:r>
            <a:r>
              <a:rPr lang="en-NZ" sz="1200" b="1" baseline="30000" dirty="0"/>
              <a:t>1</a:t>
            </a:r>
            <a:r>
              <a:rPr lang="en-NZ" sz="1200" b="1" dirty="0" smtClean="0"/>
              <a:t>,</a:t>
            </a:r>
          </a:p>
          <a:p>
            <a:pPr algn="ctr"/>
            <a:r>
              <a:rPr lang="en-NZ" sz="1200" b="1" dirty="0" smtClean="0"/>
              <a:t> </a:t>
            </a:r>
            <a:r>
              <a:rPr lang="en-NZ" sz="1200" b="1" dirty="0"/>
              <a:t>M. MOONEN</a:t>
            </a:r>
            <a:r>
              <a:rPr lang="en-NZ" sz="1200" b="1" baseline="30000" dirty="0"/>
              <a:t>1</a:t>
            </a:r>
            <a:r>
              <a:rPr lang="en-NZ" sz="1200" b="1" dirty="0"/>
              <a:t>, </a:t>
            </a:r>
            <a:r>
              <a:rPr lang="en-NZ" sz="1200" b="1" dirty="0" smtClean="0"/>
              <a:t>P</a:t>
            </a:r>
            <a:r>
              <a:rPr lang="en-NZ" sz="1200" b="1" dirty="0"/>
              <a:t>. LANCELLOTTI</a:t>
            </a:r>
            <a:r>
              <a:rPr lang="en-NZ" sz="1200" b="1" baseline="30000" dirty="0"/>
              <a:t>1</a:t>
            </a:r>
            <a:r>
              <a:rPr lang="en-NZ" sz="1200" b="1" dirty="0"/>
              <a:t> , P.C </a:t>
            </a:r>
            <a:r>
              <a:rPr lang="en-NZ" sz="1200" b="1" dirty="0" smtClean="0"/>
              <a:t>DAUBY</a:t>
            </a:r>
            <a:r>
              <a:rPr lang="en-NZ" sz="1200" b="1" baseline="30000" dirty="0" smtClean="0"/>
              <a:t>1</a:t>
            </a:r>
            <a:r>
              <a:rPr lang="en-NZ" sz="1200" b="1" dirty="0" smtClean="0"/>
              <a:t>,  T</a:t>
            </a:r>
            <a:r>
              <a:rPr lang="en-NZ" sz="1200" b="1" dirty="0"/>
              <a:t>. DESAIVE</a:t>
            </a:r>
            <a:r>
              <a:rPr lang="en-NZ" sz="1200" b="1" baseline="30000" dirty="0"/>
              <a:t>1</a:t>
            </a:r>
            <a:r>
              <a:rPr lang="fr-FR" sz="1600" dirty="0"/>
              <a:t> </a:t>
            </a:r>
          </a:p>
          <a:p>
            <a:pPr algn="ctr"/>
            <a:r>
              <a:rPr lang="en-US" sz="1000" baseline="30000" dirty="0">
                <a:latin typeface="Calibri" pitchFamily="34" charset="0"/>
              </a:rPr>
              <a:t>1</a:t>
            </a:r>
            <a:r>
              <a:rPr lang="en-US" sz="1000" dirty="0">
                <a:latin typeface="Calibri" pitchFamily="34" charset="0"/>
              </a:rPr>
              <a:t> </a:t>
            </a:r>
            <a:r>
              <a:rPr lang="en-US" sz="1000" dirty="0" smtClean="0">
                <a:latin typeface="Calibri" pitchFamily="34" charset="0"/>
              </a:rPr>
              <a:t>Cardiovascular Research Center, </a:t>
            </a:r>
            <a:r>
              <a:rPr lang="en-US" sz="1000" dirty="0">
                <a:latin typeface="Calibri" pitchFamily="34" charset="0"/>
              </a:rPr>
              <a:t>University of Liege, Belgium</a:t>
            </a:r>
            <a:endParaRPr lang="en-US" sz="1000" baseline="30000" dirty="0">
              <a:latin typeface="Calibri" pitchFamily="34" charset="0"/>
              <a:ea typeface="Batang"/>
              <a:cs typeface="Batang"/>
            </a:endParaRPr>
          </a:p>
          <a:p>
            <a:pPr algn="ctr"/>
            <a:r>
              <a:rPr lang="en-US" sz="1000" baseline="30000" dirty="0">
                <a:latin typeface="Calibri" pitchFamily="34" charset="0"/>
                <a:ea typeface="Batang"/>
                <a:cs typeface="Batang"/>
              </a:rPr>
              <a:t>2</a:t>
            </a:r>
            <a:r>
              <a:rPr lang="en-US" sz="1000" dirty="0">
                <a:latin typeface="Calibri" pitchFamily="34" charset="0"/>
                <a:ea typeface="Batang"/>
                <a:cs typeface="Batang"/>
              </a:rPr>
              <a:t> Centre for Bio-Engineering, University of Canterbury, Christchurch, New Zealand</a:t>
            </a:r>
            <a:endParaRPr lang="fr-BE" sz="1000" dirty="0">
              <a:latin typeface="Calibri" pitchFamily="34" charset="0"/>
              <a:ea typeface="Batang"/>
              <a:cs typeface="Batang"/>
            </a:endParaRPr>
          </a:p>
        </p:txBody>
      </p:sp>
      <p:sp>
        <p:nvSpPr>
          <p:cNvPr id="1048" name="ZoneTexte 153"/>
          <p:cNvSpPr txBox="1">
            <a:spLocks noChangeArrowheads="1"/>
          </p:cNvSpPr>
          <p:nvPr/>
        </p:nvSpPr>
        <p:spPr bwMode="auto">
          <a:xfrm>
            <a:off x="3356992" y="3080792"/>
            <a:ext cx="3456384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050" dirty="0" smtClean="0">
                <a:latin typeface="+mn-lt"/>
              </a:rPr>
              <a:t>This research uses a simple dynamic model of the stiffness of the valve leaflets to characterize their fundamental effects on flow and pressure. </a:t>
            </a:r>
            <a:r>
              <a:rPr lang="en-US" sz="1050" b="1" dirty="0" smtClean="0">
                <a:latin typeface="+mn-lt"/>
              </a:rPr>
              <a:t>The valve is described as a non-linear rotational spring or a ‘hinge’ with the angle change under pressure driven flow being related to the stiffness and the damping of the valve.</a:t>
            </a:r>
            <a:r>
              <a:rPr lang="en-US" sz="1050" dirty="0" smtClean="0">
                <a:latin typeface="+mn-lt"/>
              </a:rPr>
              <a:t>			</a:t>
            </a:r>
          </a:p>
          <a:p>
            <a:pPr algn="just"/>
            <a:r>
              <a:rPr lang="en-US" sz="1050" dirty="0" smtClean="0">
                <a:latin typeface="+mn-lt"/>
              </a:rPr>
              <a:t>This model is included in a CVS model consisting of 7 elastic chambers [1]. </a:t>
            </a:r>
            <a:endParaRPr lang="fr-BE" sz="1050" dirty="0" smtClean="0">
              <a:latin typeface="+mn-lt"/>
            </a:endParaRPr>
          </a:p>
          <a:p>
            <a:pPr algn="just"/>
            <a:endParaRPr lang="fr-BE" sz="1050" dirty="0">
              <a:latin typeface="+mn-lt"/>
            </a:endParaRPr>
          </a:p>
        </p:txBody>
      </p:sp>
      <p:sp>
        <p:nvSpPr>
          <p:cNvPr id="195" name="Rectangle à coins arrondis 194"/>
          <p:cNvSpPr/>
          <p:nvPr/>
        </p:nvSpPr>
        <p:spPr>
          <a:xfrm>
            <a:off x="3501008" y="7257256"/>
            <a:ext cx="3330016" cy="2088232"/>
          </a:xfrm>
          <a:prstGeom prst="roundRect">
            <a:avLst>
              <a:gd name="adj" fmla="val 463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56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57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64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8" name="Rectangle à coins arrondis 167"/>
          <p:cNvSpPr/>
          <p:nvPr/>
        </p:nvSpPr>
        <p:spPr>
          <a:xfrm>
            <a:off x="0" y="7257256"/>
            <a:ext cx="3356992" cy="1800200"/>
          </a:xfrm>
          <a:prstGeom prst="roundRect">
            <a:avLst>
              <a:gd name="adj" fmla="val 463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69" name="Rectangle 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94" name="Text Box 70"/>
          <p:cNvSpPr txBox="1">
            <a:spLocks noChangeArrowheads="1"/>
          </p:cNvSpPr>
          <p:nvPr/>
        </p:nvSpPr>
        <p:spPr bwMode="auto">
          <a:xfrm>
            <a:off x="352409" y="118498"/>
            <a:ext cx="61912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N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Structural model of the mitral valve </a:t>
            </a:r>
          </a:p>
          <a:p>
            <a:pPr algn="ctr">
              <a:spcBef>
                <a:spcPts val="0"/>
              </a:spcBef>
            </a:pPr>
            <a:r>
              <a:rPr lang="en-N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included in a cardiovascular closed loop model</a:t>
            </a:r>
            <a:endParaRPr lang="fr-FR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95" name="Text Box 71"/>
          <p:cNvSpPr txBox="1">
            <a:spLocks noChangeArrowheads="1"/>
          </p:cNvSpPr>
          <p:nvPr/>
        </p:nvSpPr>
        <p:spPr bwMode="auto">
          <a:xfrm>
            <a:off x="0" y="7473280"/>
            <a:ext cx="335699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1050" dirty="0" smtClean="0">
                <a:latin typeface="+mj-lt"/>
              </a:rPr>
              <a:t>This study shows that this </a:t>
            </a:r>
            <a:r>
              <a:rPr lang="en-US" sz="1050" dirty="0" err="1" smtClean="0">
                <a:latin typeface="+mj-lt"/>
              </a:rPr>
              <a:t>valvular</a:t>
            </a:r>
            <a:r>
              <a:rPr lang="en-US" sz="1050" dirty="0" smtClean="0">
                <a:latin typeface="+mj-lt"/>
              </a:rPr>
              <a:t> model included in a CVS closed loop model gives physiological results.  </a:t>
            </a:r>
          </a:p>
          <a:p>
            <a:pPr algn="just"/>
            <a:endParaRPr lang="fr-BE" sz="1050" dirty="0" smtClean="0">
              <a:latin typeface="+mj-lt"/>
            </a:endParaRPr>
          </a:p>
          <a:p>
            <a:pPr algn="just"/>
            <a:r>
              <a:rPr lang="en-US" sz="1050" dirty="0" smtClean="0">
                <a:latin typeface="+mj-lt"/>
              </a:rPr>
              <a:t>This proof-of-concept study demonstrates that this generic structural valve model could be used to investigate the hemodynamic repercussions of several pathological conditions, such as mitral regurgitation or </a:t>
            </a:r>
            <a:r>
              <a:rPr lang="en-US" sz="1050" dirty="0" err="1" smtClean="0">
                <a:latin typeface="+mj-lt"/>
              </a:rPr>
              <a:t>stenosis</a:t>
            </a:r>
            <a:r>
              <a:rPr lang="en-US" sz="1050" dirty="0" smtClean="0">
                <a:latin typeface="+mj-lt"/>
              </a:rPr>
              <a:t>. </a:t>
            </a:r>
            <a:endParaRPr lang="fr-BE" sz="1050" b="1" dirty="0">
              <a:latin typeface="+mj-lt"/>
            </a:endParaRPr>
          </a:p>
        </p:txBody>
      </p:sp>
      <p:pic>
        <p:nvPicPr>
          <p:cNvPr id="64" name="Image 63" descr="inkscape_pasted_image_20100903_15233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37312" y="992560"/>
            <a:ext cx="318670" cy="554674"/>
          </a:xfrm>
          <a:prstGeom prst="rect">
            <a:avLst/>
          </a:prstGeom>
        </p:spPr>
      </p:pic>
      <p:sp>
        <p:nvSpPr>
          <p:cNvPr id="67" name="ZoneTexte 82"/>
          <p:cNvSpPr txBox="1">
            <a:spLocks noChangeArrowheads="1"/>
          </p:cNvSpPr>
          <p:nvPr/>
        </p:nvSpPr>
        <p:spPr bwMode="auto">
          <a:xfrm>
            <a:off x="260648" y="4736976"/>
            <a:ext cx="1070422" cy="335935"/>
          </a:xfrm>
          <a:prstGeom prst="roundRect">
            <a:avLst>
              <a:gd name="adj" fmla="val 30420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latin typeface="Calibri" pitchFamily="34" charset="0"/>
              </a:rPr>
              <a:t>Results</a:t>
            </a:r>
            <a:endParaRPr lang="en-US" sz="1200" b="1" dirty="0">
              <a:latin typeface="Calibri" pitchFamily="34" charset="0"/>
            </a:endParaRPr>
          </a:p>
        </p:txBody>
      </p:sp>
      <p:sp>
        <p:nvSpPr>
          <p:cNvPr id="68" name="ZoneTexte 82"/>
          <p:cNvSpPr txBox="1">
            <a:spLocks noChangeArrowheads="1"/>
          </p:cNvSpPr>
          <p:nvPr/>
        </p:nvSpPr>
        <p:spPr bwMode="auto">
          <a:xfrm>
            <a:off x="260648" y="2864768"/>
            <a:ext cx="1152128" cy="335935"/>
          </a:xfrm>
          <a:prstGeom prst="roundRect">
            <a:avLst>
              <a:gd name="adj" fmla="val 30420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latin typeface="Calibri" pitchFamily="34" charset="0"/>
              </a:rPr>
              <a:t>Methods</a:t>
            </a:r>
            <a:endParaRPr lang="en-US" sz="1200" b="1" dirty="0">
              <a:latin typeface="Calibri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16632" y="4383896"/>
            <a:ext cx="34290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en-US" sz="7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ig. </a:t>
            </a:r>
            <a:r>
              <a:rPr kumimoji="0" lang="en-US" sz="700" b="1" i="0" u="none" strike="noStrike" cap="none" normalizeH="0" baseline="0" dirty="0" smtClean="0" bmk="_Ref274561874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en-US" sz="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 Closed loop CVS model consisting of 7 elastic chambers.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32656" y="6841177"/>
            <a:ext cx="2780928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kumimoji="0" lang="en-US" sz="700" b="1" i="0" u="none" strike="noStrike" cap="none" normalizeH="0" baseline="0" dirty="0" smtClean="0" bmk="_Ref274561797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Fig. 2 : </a:t>
            </a:r>
            <a:r>
              <a:rPr lang="en-US" sz="700" b="1" dirty="0" smtClean="0"/>
              <a:t>Mitral valve area evolution during one cardiac cycle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077072" y="5893241"/>
            <a:ext cx="2232248" cy="93610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8" name="Rectangle 6"/>
          <p:cNvSpPr>
            <a:spLocks noChangeArrowheads="1"/>
          </p:cNvSpPr>
          <p:nvPr/>
        </p:nvSpPr>
        <p:spPr bwMode="auto">
          <a:xfrm>
            <a:off x="4005064" y="6837619"/>
            <a:ext cx="2460904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700" b="1" dirty="0" smtClean="0"/>
              <a:t>Fig. 3 : </a:t>
            </a:r>
            <a:r>
              <a:rPr lang="en-US" sz="700" b="1" dirty="0" err="1" smtClean="0"/>
              <a:t>Transmitral</a:t>
            </a:r>
            <a:r>
              <a:rPr lang="en-US" sz="700" b="1" dirty="0" smtClean="0"/>
              <a:t> flow evolution</a:t>
            </a:r>
            <a:endParaRPr lang="fr-BE" sz="700" b="1" dirty="0"/>
          </a:p>
        </p:txBody>
      </p:sp>
      <p:sp>
        <p:nvSpPr>
          <p:cNvPr id="79" name="ZoneTexte 82"/>
          <p:cNvSpPr txBox="1">
            <a:spLocks noChangeArrowheads="1"/>
          </p:cNvSpPr>
          <p:nvPr/>
        </p:nvSpPr>
        <p:spPr bwMode="auto">
          <a:xfrm>
            <a:off x="260648" y="7113240"/>
            <a:ext cx="1070422" cy="335935"/>
          </a:xfrm>
          <a:prstGeom prst="roundRect">
            <a:avLst>
              <a:gd name="adj" fmla="val 30420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latin typeface="Calibri" pitchFamily="34" charset="0"/>
              </a:rPr>
              <a:t>Conclusions</a:t>
            </a:r>
            <a:endParaRPr lang="en-US" sz="1200" b="1" dirty="0">
              <a:latin typeface="Calibri" pitchFamily="34" charset="0"/>
            </a:endParaRPr>
          </a:p>
        </p:txBody>
      </p:sp>
      <p:sp>
        <p:nvSpPr>
          <p:cNvPr id="81" name="ZoneTexte 82"/>
          <p:cNvSpPr txBox="1">
            <a:spLocks noChangeArrowheads="1"/>
          </p:cNvSpPr>
          <p:nvPr/>
        </p:nvSpPr>
        <p:spPr bwMode="auto">
          <a:xfrm>
            <a:off x="260648" y="9129463"/>
            <a:ext cx="1512168" cy="335935"/>
          </a:xfrm>
          <a:prstGeom prst="roundRect">
            <a:avLst>
              <a:gd name="adj" fmla="val 30420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Calibri" pitchFamily="34" charset="0"/>
              </a:rPr>
              <a:t>Acknowledgements</a:t>
            </a:r>
            <a:endParaRPr lang="en-US" sz="1200" b="1" dirty="0">
              <a:latin typeface="Calibri" pitchFamily="34" charset="0"/>
            </a:endParaRPr>
          </a:p>
        </p:txBody>
      </p:sp>
      <p:sp>
        <p:nvSpPr>
          <p:cNvPr id="83" name="ZoneTexte 82"/>
          <p:cNvSpPr txBox="1">
            <a:spLocks noChangeArrowheads="1"/>
          </p:cNvSpPr>
          <p:nvPr/>
        </p:nvSpPr>
        <p:spPr bwMode="auto">
          <a:xfrm>
            <a:off x="4005064" y="7113240"/>
            <a:ext cx="936104" cy="335935"/>
          </a:xfrm>
          <a:prstGeom prst="roundRect">
            <a:avLst>
              <a:gd name="adj" fmla="val 30420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Calibri" pitchFamily="34" charset="0"/>
              </a:rPr>
              <a:t>References</a:t>
            </a:r>
            <a:endParaRPr lang="en-US" sz="1200" b="1" dirty="0">
              <a:latin typeface="Calibri" pitchFamily="34" charset="0"/>
            </a:endParaRPr>
          </a:p>
        </p:txBody>
      </p:sp>
      <p:pic>
        <p:nvPicPr>
          <p:cNvPr id="41" name="Image 40" descr="logo_TP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8640" y="992560"/>
            <a:ext cx="668697" cy="543043"/>
          </a:xfrm>
          <a:prstGeom prst="rect">
            <a:avLst/>
          </a:prstGeom>
        </p:spPr>
      </p:pic>
      <p:sp>
        <p:nvSpPr>
          <p:cNvPr id="47" name="ZoneTexte 46"/>
          <p:cNvSpPr txBox="1"/>
          <p:nvPr/>
        </p:nvSpPr>
        <p:spPr>
          <a:xfrm>
            <a:off x="3501008" y="7457598"/>
            <a:ext cx="33123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nl-BE" sz="800" dirty="0" smtClean="0">
                <a:latin typeface="+mn-lt"/>
                <a:cs typeface="Arial" pitchFamily="34" charset="0"/>
              </a:rPr>
              <a:t>[1] </a:t>
            </a:r>
            <a:r>
              <a:rPr lang="en-US" sz="800" dirty="0" smtClean="0">
                <a:latin typeface="+mn-lt"/>
                <a:cs typeface="Arial" pitchFamily="34" charset="0"/>
              </a:rPr>
              <a:t>Paeme, S. et al. Mathematical multi-scale model of the cardiovascular system including mitral valve dynamics. Application t</a:t>
            </a:r>
            <a:r>
              <a:rPr lang="fr-BE" sz="800" dirty="0" smtClean="0">
                <a:latin typeface="+mn-lt"/>
                <a:cs typeface="Arial" pitchFamily="34" charset="0"/>
              </a:rPr>
              <a:t>o </a:t>
            </a:r>
            <a:r>
              <a:rPr lang="fr-BE" sz="800" dirty="0" err="1" smtClean="0">
                <a:latin typeface="+mn-lt"/>
                <a:cs typeface="Arial" pitchFamily="34" charset="0"/>
              </a:rPr>
              <a:t>ischemic</a:t>
            </a:r>
            <a:r>
              <a:rPr lang="fr-BE" sz="800" dirty="0" smtClean="0">
                <a:latin typeface="+mn-lt"/>
                <a:cs typeface="Arial" pitchFamily="34" charset="0"/>
              </a:rPr>
              <a:t> mitral </a:t>
            </a:r>
            <a:r>
              <a:rPr lang="fr-BE" sz="800" dirty="0" err="1" smtClean="0">
                <a:latin typeface="+mn-lt"/>
                <a:cs typeface="Arial" pitchFamily="34" charset="0"/>
              </a:rPr>
              <a:t>insufficiency</a:t>
            </a:r>
            <a:r>
              <a:rPr lang="fr-BE" sz="800" dirty="0" smtClean="0">
                <a:latin typeface="+mn-lt"/>
                <a:cs typeface="Arial" pitchFamily="34" charset="0"/>
              </a:rPr>
              <a:t>. </a:t>
            </a:r>
            <a:r>
              <a:rPr lang="fr-BE" sz="800" i="1" dirty="0" err="1" smtClean="0">
                <a:latin typeface="+mn-lt"/>
                <a:cs typeface="Arial" pitchFamily="34" charset="0"/>
              </a:rPr>
              <a:t>Biomed</a:t>
            </a:r>
            <a:r>
              <a:rPr lang="fr-BE" sz="800" i="1" dirty="0" smtClean="0">
                <a:latin typeface="+mn-lt"/>
                <a:cs typeface="Arial" pitchFamily="34" charset="0"/>
              </a:rPr>
              <a:t> Eng Online</a:t>
            </a:r>
            <a:r>
              <a:rPr lang="fr-BE" sz="800" dirty="0" smtClean="0">
                <a:latin typeface="+mn-lt"/>
                <a:cs typeface="Arial" pitchFamily="34" charset="0"/>
              </a:rPr>
              <a:t>, 10, 86, 2011</a:t>
            </a:r>
          </a:p>
          <a:p>
            <a:pPr lvl="0" algn="just"/>
            <a:endParaRPr lang="fr-BE" sz="800" dirty="0" smtClean="0">
              <a:latin typeface="+mn-lt"/>
              <a:cs typeface="Arial" pitchFamily="34" charset="0"/>
            </a:endParaRPr>
          </a:p>
          <a:p>
            <a:pPr lvl="0" algn="just"/>
            <a:r>
              <a:rPr lang="fr-BE" sz="800" dirty="0" smtClean="0">
                <a:latin typeface="+mn-lt"/>
                <a:cs typeface="Arial" pitchFamily="34" charset="0"/>
              </a:rPr>
              <a:t>[2] </a:t>
            </a:r>
            <a:r>
              <a:rPr lang="en-US" sz="800" dirty="0" smtClean="0">
                <a:latin typeface="+mn-lt"/>
                <a:cs typeface="Arial" pitchFamily="34" charset="0"/>
              </a:rPr>
              <a:t>Saito, S. et al. Mitral valve motion assessed by high-speed video camera in isolated swine heart.</a:t>
            </a:r>
            <a:r>
              <a:rPr lang="en-US" sz="800" b="1" dirty="0" smtClean="0">
                <a:latin typeface="+mn-lt"/>
                <a:cs typeface="Arial" pitchFamily="34" charset="0"/>
              </a:rPr>
              <a:t> </a:t>
            </a:r>
            <a:r>
              <a:rPr lang="en-US" sz="800" i="1" dirty="0" err="1" smtClean="0">
                <a:latin typeface="+mn-lt"/>
                <a:cs typeface="Arial" pitchFamily="34" charset="0"/>
              </a:rPr>
              <a:t>Eur</a:t>
            </a:r>
            <a:r>
              <a:rPr lang="en-US" sz="800" i="1" dirty="0" smtClean="0">
                <a:latin typeface="+mn-lt"/>
                <a:cs typeface="Arial" pitchFamily="34" charset="0"/>
              </a:rPr>
              <a:t> J </a:t>
            </a:r>
            <a:r>
              <a:rPr lang="en-US" sz="800" i="1" dirty="0" err="1" smtClean="0">
                <a:latin typeface="+mn-lt"/>
                <a:cs typeface="Arial" pitchFamily="34" charset="0"/>
              </a:rPr>
              <a:t>Cardiothorac</a:t>
            </a:r>
            <a:r>
              <a:rPr lang="en-US" sz="800" i="1" dirty="0" smtClean="0">
                <a:latin typeface="+mn-lt"/>
                <a:cs typeface="Arial" pitchFamily="34" charset="0"/>
              </a:rPr>
              <a:t> </a:t>
            </a:r>
            <a:r>
              <a:rPr lang="en-US" sz="800" i="1" dirty="0" err="1" smtClean="0">
                <a:latin typeface="+mn-lt"/>
                <a:cs typeface="Arial" pitchFamily="34" charset="0"/>
              </a:rPr>
              <a:t>Surg</a:t>
            </a:r>
            <a:r>
              <a:rPr lang="en-US" sz="800" b="1" dirty="0" smtClean="0">
                <a:latin typeface="+mn-lt"/>
                <a:cs typeface="Arial" pitchFamily="34" charset="0"/>
              </a:rPr>
              <a:t>, </a:t>
            </a:r>
            <a:r>
              <a:rPr lang="en-US" sz="800" dirty="0" smtClean="0">
                <a:latin typeface="+mn-lt"/>
                <a:cs typeface="Arial" pitchFamily="34" charset="0"/>
              </a:rPr>
              <a:t>30, 584-91, 2006</a:t>
            </a:r>
          </a:p>
          <a:p>
            <a:pPr lvl="0" algn="just"/>
            <a:r>
              <a:rPr lang="en-US" sz="800" dirty="0" smtClean="0">
                <a:latin typeface="+mn-lt"/>
                <a:cs typeface="Arial" pitchFamily="34" charset="0"/>
              </a:rPr>
              <a:t> </a:t>
            </a:r>
            <a:endParaRPr lang="fr-BE" sz="800" dirty="0" smtClean="0">
              <a:latin typeface="+mn-lt"/>
              <a:cs typeface="Arial" pitchFamily="34" charset="0"/>
            </a:endParaRPr>
          </a:p>
          <a:p>
            <a:pPr lvl="0" algn="just"/>
            <a:r>
              <a:rPr lang="fr-BE" sz="800" dirty="0" smtClean="0">
                <a:latin typeface="+mn-lt"/>
                <a:cs typeface="Arial" pitchFamily="34" charset="0"/>
              </a:rPr>
              <a:t>[3] </a:t>
            </a:r>
            <a:r>
              <a:rPr lang="fr-BE" sz="800" dirty="0" err="1" smtClean="0">
                <a:latin typeface="+mn-lt"/>
                <a:cs typeface="Arial" pitchFamily="34" charset="0"/>
              </a:rPr>
              <a:t>Flewitt</a:t>
            </a:r>
            <a:r>
              <a:rPr lang="fr-BE" sz="800" dirty="0" smtClean="0">
                <a:latin typeface="+mn-lt"/>
                <a:cs typeface="Arial" pitchFamily="34" charset="0"/>
              </a:rPr>
              <a:t>, J.A. et al. </a:t>
            </a:r>
            <a:r>
              <a:rPr lang="en-US" sz="800" dirty="0" smtClean="0">
                <a:latin typeface="+mn-lt"/>
                <a:cs typeface="Arial" pitchFamily="34" charset="0"/>
              </a:rPr>
              <a:t>Wave intensity analysis of left ventricular filling: application of </a:t>
            </a:r>
            <a:r>
              <a:rPr lang="en-US" sz="800" dirty="0" err="1" smtClean="0">
                <a:latin typeface="+mn-lt"/>
                <a:cs typeface="Arial" pitchFamily="34" charset="0"/>
              </a:rPr>
              <a:t>windkessel</a:t>
            </a:r>
            <a:r>
              <a:rPr lang="en-US" sz="800" dirty="0" smtClean="0">
                <a:latin typeface="+mn-lt"/>
                <a:cs typeface="Arial" pitchFamily="34" charset="0"/>
              </a:rPr>
              <a:t> theory. </a:t>
            </a:r>
            <a:r>
              <a:rPr lang="fr-BE" sz="800" i="1" dirty="0" smtClean="0">
                <a:latin typeface="+mn-lt"/>
                <a:cs typeface="Arial" pitchFamily="34" charset="0"/>
              </a:rPr>
              <a:t>Am J </a:t>
            </a:r>
            <a:r>
              <a:rPr lang="fr-BE" sz="800" i="1" dirty="0" err="1" smtClean="0">
                <a:latin typeface="+mn-lt"/>
                <a:cs typeface="Arial" pitchFamily="34" charset="0"/>
              </a:rPr>
              <a:t>Physiol</a:t>
            </a:r>
            <a:r>
              <a:rPr lang="fr-BE" sz="800" i="1" dirty="0" smtClean="0">
                <a:latin typeface="+mn-lt"/>
                <a:cs typeface="Arial" pitchFamily="34" charset="0"/>
              </a:rPr>
              <a:t> </a:t>
            </a:r>
            <a:r>
              <a:rPr lang="fr-BE" sz="800" i="1" dirty="0" err="1" smtClean="0">
                <a:latin typeface="+mn-lt"/>
                <a:cs typeface="Arial" pitchFamily="34" charset="0"/>
              </a:rPr>
              <a:t>Heart</a:t>
            </a:r>
            <a:r>
              <a:rPr lang="fr-BE" sz="800" i="1" dirty="0" smtClean="0">
                <a:latin typeface="+mn-lt"/>
                <a:cs typeface="Arial" pitchFamily="34" charset="0"/>
              </a:rPr>
              <a:t> </a:t>
            </a:r>
            <a:r>
              <a:rPr lang="fr-BE" sz="800" i="1" dirty="0" err="1" smtClean="0">
                <a:latin typeface="+mn-lt"/>
                <a:cs typeface="Arial" pitchFamily="34" charset="0"/>
              </a:rPr>
              <a:t>Circ</a:t>
            </a:r>
            <a:r>
              <a:rPr lang="fr-BE" sz="800" i="1" dirty="0" smtClean="0">
                <a:latin typeface="+mn-lt"/>
                <a:cs typeface="Arial" pitchFamily="34" charset="0"/>
              </a:rPr>
              <a:t> </a:t>
            </a:r>
            <a:r>
              <a:rPr lang="fr-BE" sz="800" i="1" dirty="0" err="1" smtClean="0">
                <a:latin typeface="+mn-lt"/>
                <a:cs typeface="Arial" pitchFamily="34" charset="0"/>
              </a:rPr>
              <a:t>Physiol</a:t>
            </a:r>
            <a:r>
              <a:rPr lang="fr-BE" sz="800" dirty="0" smtClean="0">
                <a:latin typeface="+mn-lt"/>
                <a:cs typeface="Arial" pitchFamily="34" charset="0"/>
              </a:rPr>
              <a:t>, 292,6, 2817-23, </a:t>
            </a:r>
            <a:r>
              <a:rPr lang="fr-BE" sz="800" dirty="0" smtClean="0">
                <a:latin typeface="+mn-lt"/>
                <a:cs typeface="Arial" pitchFamily="34" charset="0"/>
              </a:rPr>
              <a:t>2007</a:t>
            </a:r>
          </a:p>
          <a:p>
            <a:pPr lvl="0" algn="just"/>
            <a:endParaRPr lang="fr-BE" sz="800" dirty="0" smtClean="0">
              <a:latin typeface="+mn-lt"/>
              <a:cs typeface="Arial" pitchFamily="34" charset="0"/>
            </a:endParaRPr>
          </a:p>
          <a:p>
            <a:pPr lvl="0" algn="just"/>
            <a:r>
              <a:rPr lang="fr-BE" sz="800" dirty="0" smtClean="0">
                <a:latin typeface="+mn-lt"/>
                <a:cs typeface="Arial" pitchFamily="34" charset="0"/>
              </a:rPr>
              <a:t> [4] Nelson, M.D. et al. </a:t>
            </a:r>
            <a:r>
              <a:rPr lang="fr-BE" sz="800" dirty="0" err="1" smtClean="0">
                <a:latin typeface="+mn-lt"/>
                <a:cs typeface="Arial" pitchFamily="34" charset="0"/>
              </a:rPr>
              <a:t>Increased</a:t>
            </a:r>
            <a:r>
              <a:rPr lang="fr-BE" sz="800" dirty="0" smtClean="0">
                <a:latin typeface="+mn-lt"/>
                <a:cs typeface="Arial" pitchFamily="34" charset="0"/>
              </a:rPr>
              <a:t> </a:t>
            </a:r>
            <a:r>
              <a:rPr lang="fr-BE" sz="800" dirty="0" err="1" smtClean="0">
                <a:latin typeface="+mn-lt"/>
                <a:cs typeface="Arial" pitchFamily="34" charset="0"/>
              </a:rPr>
              <a:t>left</a:t>
            </a:r>
            <a:r>
              <a:rPr lang="fr-BE" sz="800" dirty="0" smtClean="0">
                <a:latin typeface="+mn-lt"/>
                <a:cs typeface="Arial" pitchFamily="34" charset="0"/>
              </a:rPr>
              <a:t> </a:t>
            </a:r>
            <a:r>
              <a:rPr lang="fr-BE" sz="800" dirty="0" err="1" smtClean="0">
                <a:latin typeface="+mn-lt"/>
                <a:cs typeface="Arial" pitchFamily="34" charset="0"/>
              </a:rPr>
              <a:t>ventricular</a:t>
            </a:r>
            <a:r>
              <a:rPr lang="fr-BE" sz="800" dirty="0" smtClean="0">
                <a:latin typeface="+mn-lt"/>
                <a:cs typeface="Arial" pitchFamily="34" charset="0"/>
              </a:rPr>
              <a:t> twist, </a:t>
            </a:r>
            <a:r>
              <a:rPr lang="fr-BE" sz="800" dirty="0" err="1" smtClean="0">
                <a:latin typeface="+mn-lt"/>
                <a:cs typeface="Arial" pitchFamily="34" charset="0"/>
              </a:rPr>
              <a:t>untwisting</a:t>
            </a:r>
            <a:r>
              <a:rPr lang="fr-BE" sz="800" dirty="0" smtClean="0">
                <a:latin typeface="+mn-lt"/>
                <a:cs typeface="Arial" pitchFamily="34" charset="0"/>
              </a:rPr>
              <a:t> rates, and </a:t>
            </a:r>
            <a:r>
              <a:rPr lang="fr-BE" sz="800" dirty="0" err="1" smtClean="0">
                <a:latin typeface="+mn-lt"/>
                <a:cs typeface="Arial" pitchFamily="34" charset="0"/>
              </a:rPr>
              <a:t>suction</a:t>
            </a:r>
            <a:r>
              <a:rPr lang="fr-BE" sz="800" dirty="0" smtClean="0">
                <a:latin typeface="+mn-lt"/>
                <a:cs typeface="Arial" pitchFamily="34" charset="0"/>
              </a:rPr>
              <a:t> </a:t>
            </a:r>
            <a:r>
              <a:rPr lang="fr-BE" sz="800" dirty="0" err="1" smtClean="0">
                <a:latin typeface="+mn-lt"/>
                <a:cs typeface="Arial" pitchFamily="34" charset="0"/>
              </a:rPr>
              <a:t>maintain</a:t>
            </a:r>
            <a:r>
              <a:rPr lang="fr-BE" sz="800" dirty="0" smtClean="0">
                <a:latin typeface="+mn-lt"/>
                <a:cs typeface="Arial" pitchFamily="34" charset="0"/>
              </a:rPr>
              <a:t> global </a:t>
            </a:r>
            <a:r>
              <a:rPr lang="fr-BE" sz="800" dirty="0" err="1" smtClean="0">
                <a:latin typeface="+mn-lt"/>
                <a:cs typeface="Arial" pitchFamily="34" charset="0"/>
              </a:rPr>
              <a:t>diastolic</a:t>
            </a:r>
            <a:r>
              <a:rPr lang="fr-BE" sz="800" dirty="0" smtClean="0">
                <a:latin typeface="+mn-lt"/>
                <a:cs typeface="Arial" pitchFamily="34" charset="0"/>
              </a:rPr>
              <a:t> </a:t>
            </a:r>
            <a:r>
              <a:rPr lang="fr-BE" sz="800" dirty="0" err="1" smtClean="0">
                <a:latin typeface="+mn-lt"/>
                <a:cs typeface="Arial" pitchFamily="34" charset="0"/>
              </a:rPr>
              <a:t>function</a:t>
            </a:r>
            <a:r>
              <a:rPr lang="fr-BE" sz="800" dirty="0" smtClean="0">
                <a:latin typeface="+mn-lt"/>
                <a:cs typeface="Arial" pitchFamily="34" charset="0"/>
              </a:rPr>
              <a:t> </a:t>
            </a:r>
            <a:r>
              <a:rPr lang="fr-BE" sz="800" dirty="0" err="1" smtClean="0">
                <a:latin typeface="+mn-lt"/>
                <a:cs typeface="Arial" pitchFamily="34" charset="0"/>
              </a:rPr>
              <a:t>during</a:t>
            </a:r>
            <a:r>
              <a:rPr lang="fr-BE" sz="800" dirty="0" smtClean="0">
                <a:latin typeface="+mn-lt"/>
                <a:cs typeface="Arial" pitchFamily="34" charset="0"/>
              </a:rPr>
              <a:t> passive </a:t>
            </a:r>
            <a:r>
              <a:rPr lang="fr-BE" sz="800" dirty="0" err="1" smtClean="0">
                <a:latin typeface="+mn-lt"/>
                <a:cs typeface="Arial" pitchFamily="34" charset="0"/>
              </a:rPr>
              <a:t>heart</a:t>
            </a:r>
            <a:r>
              <a:rPr lang="fr-BE" sz="800" dirty="0" smtClean="0">
                <a:latin typeface="+mn-lt"/>
                <a:cs typeface="Arial" pitchFamily="34" charset="0"/>
              </a:rPr>
              <a:t> stress in </a:t>
            </a:r>
            <a:r>
              <a:rPr lang="fr-BE" sz="800" dirty="0" err="1" smtClean="0">
                <a:latin typeface="+mn-lt"/>
                <a:cs typeface="Arial" pitchFamily="34" charset="0"/>
              </a:rPr>
              <a:t>human</a:t>
            </a:r>
            <a:r>
              <a:rPr lang="fr-BE" sz="800" dirty="0" smtClean="0">
                <a:latin typeface="+mn-lt"/>
                <a:cs typeface="Arial" pitchFamily="34" charset="0"/>
              </a:rPr>
              <a:t>.</a:t>
            </a:r>
            <a:r>
              <a:rPr lang="en-US" sz="800" dirty="0" smtClean="0">
                <a:latin typeface="+mn-lt"/>
                <a:cs typeface="Arial" pitchFamily="34" charset="0"/>
              </a:rPr>
              <a:t> </a:t>
            </a:r>
            <a:r>
              <a:rPr lang="fr-BE" sz="800" i="1" dirty="0" smtClean="0">
                <a:latin typeface="+mn-lt"/>
                <a:cs typeface="Arial" pitchFamily="34" charset="0"/>
              </a:rPr>
              <a:t>Am J </a:t>
            </a:r>
            <a:r>
              <a:rPr lang="fr-BE" sz="800" i="1" dirty="0" err="1" smtClean="0">
                <a:latin typeface="+mn-lt"/>
                <a:cs typeface="Arial" pitchFamily="34" charset="0"/>
              </a:rPr>
              <a:t>Physiol</a:t>
            </a:r>
            <a:r>
              <a:rPr lang="fr-BE" sz="800" i="1" dirty="0" smtClean="0">
                <a:latin typeface="+mn-lt"/>
                <a:cs typeface="Arial" pitchFamily="34" charset="0"/>
              </a:rPr>
              <a:t> </a:t>
            </a:r>
            <a:r>
              <a:rPr lang="fr-BE" sz="800" i="1" dirty="0" err="1" smtClean="0">
                <a:latin typeface="+mn-lt"/>
                <a:cs typeface="Arial" pitchFamily="34" charset="0"/>
              </a:rPr>
              <a:t>Heart</a:t>
            </a:r>
            <a:r>
              <a:rPr lang="fr-BE" sz="800" i="1" dirty="0" smtClean="0">
                <a:latin typeface="+mn-lt"/>
                <a:cs typeface="Arial" pitchFamily="34" charset="0"/>
              </a:rPr>
              <a:t> </a:t>
            </a:r>
            <a:r>
              <a:rPr lang="fr-BE" sz="800" i="1" dirty="0" err="1" smtClean="0">
                <a:latin typeface="+mn-lt"/>
                <a:cs typeface="Arial" pitchFamily="34" charset="0"/>
              </a:rPr>
              <a:t>Circ</a:t>
            </a:r>
            <a:r>
              <a:rPr lang="fr-BE" sz="800" i="1" dirty="0" smtClean="0">
                <a:latin typeface="+mn-lt"/>
                <a:cs typeface="Arial" pitchFamily="34" charset="0"/>
              </a:rPr>
              <a:t> </a:t>
            </a:r>
            <a:r>
              <a:rPr lang="fr-BE" sz="800" i="1" dirty="0" err="1" smtClean="0">
                <a:latin typeface="+mn-lt"/>
                <a:cs typeface="Arial" pitchFamily="34" charset="0"/>
              </a:rPr>
              <a:t>Physiol</a:t>
            </a:r>
            <a:r>
              <a:rPr lang="fr-BE" sz="800" dirty="0" smtClean="0">
                <a:latin typeface="+mn-lt"/>
                <a:cs typeface="Arial" pitchFamily="34" charset="0"/>
              </a:rPr>
              <a:t>, </a:t>
            </a:r>
            <a:r>
              <a:rPr lang="fr-BE" sz="800" dirty="0" smtClean="0">
                <a:latin typeface="+mn-lt"/>
                <a:cs typeface="Arial" pitchFamily="34" charset="0"/>
              </a:rPr>
              <a:t>298, 930-937, 2010</a:t>
            </a:r>
            <a:endParaRPr lang="fr-BE" sz="800" dirty="0">
              <a:latin typeface="+mn-lt"/>
              <a:cs typeface="Arial" pitchFamily="34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3501008" y="9489504"/>
            <a:ext cx="3337232" cy="416496"/>
          </a:xfrm>
          <a:prstGeom prst="roundRect">
            <a:avLst>
              <a:gd name="adj" fmla="val 1890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8" name="ZoneTexte 87"/>
          <p:cNvSpPr txBox="1"/>
          <p:nvPr/>
        </p:nvSpPr>
        <p:spPr>
          <a:xfrm>
            <a:off x="0" y="9444335"/>
            <a:ext cx="3356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800" dirty="0" smtClean="0">
                <a:latin typeface="+mn-lt"/>
              </a:rPr>
              <a:t>This work was financially supported in part by the FNRS (FRIA PhD grant), the University of Canterbury, the French Community of Belgium (Actions de </a:t>
            </a:r>
            <a:r>
              <a:rPr lang="en-US" sz="800" dirty="0" err="1" smtClean="0">
                <a:latin typeface="+mn-lt"/>
              </a:rPr>
              <a:t>Recherches</a:t>
            </a:r>
            <a:r>
              <a:rPr lang="en-US" sz="800" dirty="0" smtClean="0">
                <a:latin typeface="+mn-lt"/>
              </a:rPr>
              <a:t> </a:t>
            </a:r>
            <a:r>
              <a:rPr lang="en-US" sz="800" dirty="0" err="1" smtClean="0">
                <a:latin typeface="+mn-lt"/>
              </a:rPr>
              <a:t>Concertées</a:t>
            </a:r>
            <a:r>
              <a:rPr lang="en-US" sz="800" dirty="0" smtClean="0">
                <a:latin typeface="+mn-lt"/>
              </a:rPr>
              <a:t> – </a:t>
            </a:r>
            <a:r>
              <a:rPr lang="en-US" sz="800" dirty="0" err="1" smtClean="0">
                <a:latin typeface="+mn-lt"/>
              </a:rPr>
              <a:t>Académie</a:t>
            </a:r>
            <a:r>
              <a:rPr lang="en-US" sz="800" dirty="0" smtClean="0">
                <a:latin typeface="+mn-lt"/>
              </a:rPr>
              <a:t> </a:t>
            </a:r>
            <a:r>
              <a:rPr lang="en-US" sz="800" dirty="0" err="1" smtClean="0">
                <a:latin typeface="+mn-lt"/>
              </a:rPr>
              <a:t>Wallonie</a:t>
            </a:r>
            <a:r>
              <a:rPr lang="en-US" sz="800" dirty="0" smtClean="0">
                <a:latin typeface="+mn-lt"/>
              </a:rPr>
              <a:t>-Europe).</a:t>
            </a:r>
            <a:endParaRPr lang="fr-BE" sz="800" dirty="0">
              <a:latin typeface="+mn-lt"/>
            </a:endParaRPr>
          </a:p>
        </p:txBody>
      </p:sp>
      <p:sp>
        <p:nvSpPr>
          <p:cNvPr id="1044" name="ZoneTexte 114"/>
          <p:cNvSpPr txBox="1">
            <a:spLocks noChangeArrowheads="1"/>
          </p:cNvSpPr>
          <p:nvPr/>
        </p:nvSpPr>
        <p:spPr bwMode="auto">
          <a:xfrm>
            <a:off x="3573016" y="9561512"/>
            <a:ext cx="316835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dirty="0" smtClean="0">
                <a:latin typeface="Calibri" pitchFamily="34" charset="0"/>
                <a:hlinkClick r:id="rId6"/>
              </a:rPr>
              <a:t>Sabine.paeme@ulg.ac.be</a:t>
            </a:r>
            <a:r>
              <a:rPr lang="en-US" sz="1000" dirty="0" smtClean="0">
                <a:latin typeface="Calibri" pitchFamily="34" charset="0"/>
              </a:rPr>
              <a:t>        </a:t>
            </a:r>
            <a:r>
              <a:rPr lang="en-US" sz="1000" dirty="0" smtClean="0">
                <a:latin typeface="Calibri" pitchFamily="34" charset="0"/>
                <a:hlinkClick r:id="rId7"/>
              </a:rPr>
              <a:t>tdesaive@ulg.ac.be</a:t>
            </a:r>
            <a:r>
              <a:rPr lang="en-US" sz="1000" dirty="0" smtClean="0">
                <a:latin typeface="Calibri" pitchFamily="34" charset="0"/>
              </a:rPr>
              <a:t>   </a:t>
            </a:r>
            <a:endParaRPr lang="en-US" sz="1000" dirty="0">
              <a:latin typeface="Calibri" pitchFamily="34" charset="0"/>
            </a:endParaRPr>
          </a:p>
        </p:txBody>
      </p:sp>
      <p:pic>
        <p:nvPicPr>
          <p:cNvPr id="49" name="Image 48" descr="schema_valve_ressort_scv_oreil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4624" y="3287807"/>
            <a:ext cx="3312368" cy="1077389"/>
          </a:xfrm>
          <a:prstGeom prst="rect">
            <a:avLst/>
          </a:prstGeom>
        </p:spPr>
      </p:pic>
      <p:sp>
        <p:nvSpPr>
          <p:cNvPr id="54" name="ZoneTexte 53"/>
          <p:cNvSpPr txBox="1"/>
          <p:nvPr/>
        </p:nvSpPr>
        <p:spPr>
          <a:xfrm>
            <a:off x="0" y="5094401"/>
            <a:ext cx="6813376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50" dirty="0" smtClean="0">
                <a:latin typeface="+mn-lt"/>
              </a:rPr>
              <a:t>Figure 2 shows the evolution of mitral valve area during one cardiac cycle. The maximum mitral valve values reached during the E-wave and A-wave as well as timing of these two periods correspond to the physiological data [</a:t>
            </a:r>
            <a:r>
              <a:rPr lang="en-US" sz="1050" dirty="0" smtClean="0">
                <a:latin typeface="+mn-lt"/>
              </a:rPr>
              <a:t>2,3]. </a:t>
            </a:r>
            <a:r>
              <a:rPr lang="en-US" sz="1050" dirty="0" smtClean="0">
                <a:latin typeface="+mn-lt"/>
              </a:rPr>
              <a:t>Figure 3 shows the evolution of </a:t>
            </a:r>
            <a:r>
              <a:rPr lang="en-US" sz="1050" dirty="0" err="1" smtClean="0">
                <a:latin typeface="+mn-lt"/>
              </a:rPr>
              <a:t>transmitral</a:t>
            </a:r>
            <a:r>
              <a:rPr lang="en-US" sz="1050" dirty="0" smtClean="0">
                <a:latin typeface="+mn-lt"/>
              </a:rPr>
              <a:t> blood flow during one cardiac cycle with the E-wave amplitude nearly </a:t>
            </a:r>
            <a:r>
              <a:rPr lang="en-US" sz="1050" dirty="0" smtClean="0">
                <a:latin typeface="+mn-lt"/>
              </a:rPr>
              <a:t>1.5 </a:t>
            </a:r>
            <a:r>
              <a:rPr lang="en-US" sz="1050" dirty="0" smtClean="0">
                <a:latin typeface="+mn-lt"/>
              </a:rPr>
              <a:t>times bigger than the A-wave amplitude as expected physiologically </a:t>
            </a:r>
            <a:r>
              <a:rPr lang="en-US" sz="1050" dirty="0" smtClean="0">
                <a:latin typeface="+mn-lt"/>
              </a:rPr>
              <a:t>[3,4]. </a:t>
            </a:r>
            <a:endParaRPr lang="fr-BE" sz="1050" dirty="0" smtClean="0">
              <a:latin typeface="+mn-lt"/>
            </a:endParaRPr>
          </a:p>
          <a:p>
            <a:pPr algn="just"/>
            <a:endParaRPr lang="fr-BE" sz="1050" dirty="0">
              <a:latin typeface="+mn-lt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0" y="1856656"/>
            <a:ext cx="6840000" cy="936104"/>
          </a:xfrm>
          <a:prstGeom prst="roundRect">
            <a:avLst>
              <a:gd name="adj" fmla="val 4635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" name="ZoneTexte 82"/>
          <p:cNvSpPr txBox="1">
            <a:spLocks noChangeArrowheads="1"/>
          </p:cNvSpPr>
          <p:nvPr/>
        </p:nvSpPr>
        <p:spPr bwMode="auto">
          <a:xfrm>
            <a:off x="260648" y="1712640"/>
            <a:ext cx="1152128" cy="335935"/>
          </a:xfrm>
          <a:prstGeom prst="roundRect">
            <a:avLst>
              <a:gd name="adj" fmla="val 30420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latin typeface="Calibri" pitchFamily="34" charset="0"/>
              </a:rPr>
              <a:t>Introduction</a:t>
            </a:r>
            <a:endParaRPr lang="en-US" sz="1200" b="1" dirty="0">
              <a:latin typeface="Calibri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0" y="2000672"/>
            <a:ext cx="681337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NZ" sz="1050" dirty="0" smtClean="0">
                <a:latin typeface="+mn-lt"/>
              </a:rPr>
              <a:t>A minimal cardiovascular system (CVS) model including mitral valve dynamics has been previously validated </a:t>
            </a:r>
            <a:r>
              <a:rPr lang="en-NZ" sz="1050" i="1" dirty="0" smtClean="0">
                <a:latin typeface="+mn-lt"/>
              </a:rPr>
              <a:t>in </a:t>
            </a:r>
            <a:r>
              <a:rPr lang="en-NZ" sz="1050" i="1" dirty="0" err="1" smtClean="0">
                <a:latin typeface="+mn-lt"/>
              </a:rPr>
              <a:t>silico</a:t>
            </a:r>
            <a:r>
              <a:rPr lang="en-NZ" sz="1050" i="1" dirty="0" smtClean="0">
                <a:latin typeface="+mn-lt"/>
              </a:rPr>
              <a:t> </a:t>
            </a:r>
            <a:r>
              <a:rPr lang="en-NZ" sz="1050" dirty="0" smtClean="0">
                <a:latin typeface="+mn-lt"/>
              </a:rPr>
              <a:t>[1]. However </a:t>
            </a:r>
            <a:r>
              <a:rPr lang="en-NZ" sz="1050" dirty="0" smtClean="0">
                <a:latin typeface="+mn-lt"/>
              </a:rPr>
              <a:t>parameters </a:t>
            </a:r>
            <a:r>
              <a:rPr lang="en-NZ" sz="1050" dirty="0" smtClean="0">
                <a:latin typeface="+mn-lt"/>
              </a:rPr>
              <a:t>of this model are difficult to link with structural and anatomical components of the valve.</a:t>
            </a:r>
          </a:p>
          <a:p>
            <a:pPr algn="just"/>
            <a:r>
              <a:rPr lang="en-NZ" sz="1050" dirty="0" smtClean="0">
                <a:latin typeface="+mn-lt"/>
              </a:rPr>
              <a:t>This research describes the integration of a structural model of the mitral valve in an existing closed-loop cardiovascular system (CVS) model.</a:t>
            </a:r>
            <a:endParaRPr lang="fr-BE" sz="1050" dirty="0" smtClean="0">
              <a:latin typeface="+mn-lt"/>
            </a:endParaRPr>
          </a:p>
          <a:p>
            <a:pPr algn="just"/>
            <a:endParaRPr lang="fr-BE" sz="1050" dirty="0" smtClean="0">
              <a:latin typeface="+mn-lt"/>
            </a:endParaRPr>
          </a:p>
          <a:p>
            <a:pPr algn="just"/>
            <a:endParaRPr lang="fr-BE" sz="1050" dirty="0">
              <a:latin typeface="+mn-lt"/>
            </a:endParaRPr>
          </a:p>
        </p:txBody>
      </p:sp>
      <p:pic>
        <p:nvPicPr>
          <p:cNvPr id="42" name="Image 41" descr="A(t).bmp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20688" y="5940000"/>
            <a:ext cx="2088232" cy="872583"/>
          </a:xfrm>
          <a:prstGeom prst="rect">
            <a:avLst/>
          </a:prstGeom>
        </p:spPr>
      </p:pic>
      <p:pic>
        <p:nvPicPr>
          <p:cNvPr id="43" name="Image 42" descr="qmt.bmp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149081" y="5940000"/>
            <a:ext cx="2088232" cy="8688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2376</TotalTime>
  <Words>544</Words>
  <Application>Microsoft Office PowerPoint</Application>
  <PresentationFormat>Format A4 (210 x 297 mm)</PresentationFormat>
  <Paragraphs>33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ULg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Dr Ir Thomas Desaive</dc:creator>
  <cp:lastModifiedBy>Sabine Paeme</cp:lastModifiedBy>
  <cp:revision>202</cp:revision>
  <cp:lastPrinted>2008-11-25T10:38:31Z</cp:lastPrinted>
  <dcterms:created xsi:type="dcterms:W3CDTF">2008-09-15T08:50:14Z</dcterms:created>
  <dcterms:modified xsi:type="dcterms:W3CDTF">2011-11-30T14:19:16Z</dcterms:modified>
</cp:coreProperties>
</file>