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83" r:id="rId4"/>
    <p:sldId id="275" r:id="rId5"/>
    <p:sldId id="274" r:id="rId6"/>
    <p:sldId id="266" r:id="rId7"/>
    <p:sldId id="267" r:id="rId8"/>
    <p:sldId id="285" r:id="rId9"/>
    <p:sldId id="268" r:id="rId10"/>
    <p:sldId id="269" r:id="rId11"/>
    <p:sldId id="270" r:id="rId12"/>
    <p:sldId id="291" r:id="rId13"/>
    <p:sldId id="292" r:id="rId14"/>
    <p:sldId id="295" r:id="rId15"/>
    <p:sldId id="293" r:id="rId16"/>
    <p:sldId id="294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6686" autoAdjust="0"/>
  </p:normalViewPr>
  <p:slideViewPr>
    <p:cSldViewPr>
      <p:cViewPr>
        <p:scale>
          <a:sx n="70" d="100"/>
          <a:sy n="70" d="100"/>
        </p:scale>
        <p:origin x="-1814" y="-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29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F887-753E-4866-BF8C-E6CB4D69C1A2}" type="datetimeFigureOut">
              <a:rPr lang="fr-BE" smtClean="0"/>
              <a:pPr/>
              <a:t>6/06/2012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BD560-F9BB-4851-93A4-AA7B426553F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</a:t>
            </a:r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6% et dont la fréquence de citation &gt; 2</a:t>
            </a:r>
          </a:p>
          <a:p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Exemple: position dans un gradient (rural):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cité 8x, 18 auteurs en tout (-&gt;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8x100/18), 24 critères en tout (dont 7 différents) (-&gt; </a:t>
            </a:r>
            <a:r>
              <a:rPr lang="fr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</a:t>
            </a:r>
            <a:r>
              <a:rPr lang="fr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8x100/24)</a:t>
            </a:r>
          </a:p>
          <a:p>
            <a:r>
              <a:rPr lang="fr-BE" dirty="0" smtClean="0"/>
              <a:t>Pas de jugement </a:t>
            </a:r>
            <a:r>
              <a:rPr lang="fr-BE" smtClean="0"/>
              <a:t>de valeur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Ordonné</a:t>
            </a:r>
            <a:r>
              <a:rPr lang="fr-BE" baseline="0" dirty="0" smtClean="0"/>
              <a:t> par pourcentage décroissant</a:t>
            </a:r>
            <a:endParaRPr lang="fr-BE" dirty="0" smtClean="0"/>
          </a:p>
          <a:p>
            <a:r>
              <a:rPr lang="fr-BE" dirty="0" smtClean="0"/>
              <a:t>%</a:t>
            </a:r>
            <a:r>
              <a:rPr lang="fr-BE" dirty="0" err="1" smtClean="0"/>
              <a:t>age</a:t>
            </a:r>
            <a:r>
              <a:rPr lang="fr-BE" dirty="0" smtClean="0"/>
              <a:t> = indice de caractéristique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Caract. </a:t>
            </a:r>
            <a:r>
              <a:rPr lang="fr-BE" dirty="0" err="1" smtClean="0"/>
              <a:t>suburban</a:t>
            </a:r>
            <a:r>
              <a:rPr lang="fr-BE" dirty="0" smtClean="0"/>
              <a:t>: à vérifier!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aradigme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"patch-corridor-</a:t>
            </a:r>
            <a:r>
              <a:rPr lang="fr-F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</a:t>
            </a: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subdivise le paysage en unités fonctionnelles aussi appelées "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taches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présentant des conditions environnementales homogènes.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"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représente l'ensemble des taches ayant des caractéristiques similaires.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"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matrice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est le type de tache le plus répandu et le moins fragmenté; en quelque sorte, c'est l'arrière plan du paysage dans lequel viennent s'inscrire les autres éléments. Lorsqu'aucune matrice ne peut être mise en évidence, on parle de "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mosaïque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"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corridors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représentent un type de tache particulier car ayant une forme linéaire.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100" dirty="0" smtClean="0"/>
              <a:t>Caract. MORPHOLOGIQUES!!!</a:t>
            </a:r>
          </a:p>
          <a:p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"occupation du sol" se réfère aux caractéristiques de la surface, que celle-ci soit naturelle ou artificielle, et découle d'observations directes alors que celle d'"utilisation du sol" se base à la fois sur l'occupation du sol et sur une interprétation socio-économique des activités qui prennent place sur cette surface</a:t>
            </a:r>
          </a:p>
          <a:p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Indice d’agrégation de Clark et Evans: \ distance bord à bord moyenne observée</a:t>
            </a:r>
            <a:r>
              <a:rPr lang="fr-F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 distance bord à bord moyenne attendue</a:t>
            </a:r>
          </a:p>
          <a:p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Indice de proximité: \ distance bord à bord moyenne observée \ surface tache</a:t>
            </a:r>
          </a:p>
          <a:p>
            <a:r>
              <a:rPr lang="fr-FR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Indice de dominance de Turner \ indice d’hétérogénéité (proportion classe) et nombre de classes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BD560-F9BB-4851-93A4-AA7B426553FC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1A7-E7F2-4220-A6CB-CA2528FBDBC6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A1D8-3E3E-4DAB-B3CB-D7DC636D0F2B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119-4987-4481-974E-F9BC68FE6A30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1A71-C6C7-4CFA-878A-8D0294966825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D91C-877B-4F1D-83A2-FAEF8C794632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41EB-3B7C-463A-A755-67FED44B9984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EA1E-A93A-4897-82A5-ADB2188B0EF2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FBB-3525-4A88-9D90-71EFE665F603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F782-31BA-4C01-B074-26AEEA02050D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932-596A-4A93-90CF-313079D2BB7A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9A26-98D1-40F8-B3A2-2DA49528E165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45DF-5249-45BB-8180-099E68C0BB5D}" type="datetime1">
              <a:rPr lang="fr-FR" smtClean="0"/>
              <a:pPr/>
              <a:t>06/06/2012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C56E-EF04-45F8-8087-680D3C079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640960" cy="648072"/>
          </a:xfrm>
        </p:spPr>
        <p:txBody>
          <a:bodyPr>
            <a:normAutofit fontScale="92500"/>
          </a:bodyPr>
          <a:lstStyle/>
          <a:p>
            <a:r>
              <a:rPr lang="fr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 ANDRE – Colloque APERAU - Lausanne -  06 juin 2012</a:t>
            </a:r>
            <a:endParaRPr lang="fr-F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71600" y="980728"/>
            <a:ext cx="7344816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5000" dirty="0" smtClean="0">
                <a:latin typeface="+mj-lt"/>
                <a:ea typeface="+mj-ea"/>
                <a:cs typeface="+mj-cs"/>
              </a:rPr>
              <a:t>Vers une définition unique des zones périurbaines?</a:t>
            </a:r>
            <a:endParaRPr kumimoji="0" lang="fr-BE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29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3300" noProof="0" dirty="0" smtClean="0">
                <a:latin typeface="+mj-lt"/>
                <a:ea typeface="+mj-ea"/>
                <a:cs typeface="+mj-cs"/>
              </a:rPr>
              <a:t>L’apport de l’écologie du paysage pour la segmentation du gradient urbain-rural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1" name="Picture 1" descr="C:\Users\marie\Pictures\Icones fac\logoGxABT_couleur_RVB_LowRe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165304"/>
            <a:ext cx="1584176" cy="522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0962" name="Picture 2" descr="C:\Users\marie\Pictures\Icones fac\BiodivEtPays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949280"/>
            <a:ext cx="904381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0963" name="Picture 3" descr="C:\Users\marie\Pictures\Icones fac\logo_coul_texte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021288"/>
            <a:ext cx="936104" cy="683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 advTm="110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95536" y="3861048"/>
            <a:ext cx="4104456" cy="133882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Agglomération (suisse et belge)</a:t>
            </a:r>
          </a:p>
          <a:p>
            <a:pPr algn="ctr"/>
            <a:endParaRPr lang="fr-B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BE" sz="1200" dirty="0" smtClean="0"/>
          </a:p>
          <a:p>
            <a:endParaRPr lang="fr-BE" sz="1200" dirty="0" smtClean="0"/>
          </a:p>
          <a:p>
            <a:endParaRPr lang="fr-BE" sz="700" dirty="0"/>
          </a:p>
        </p:txBody>
      </p:sp>
      <p:pic>
        <p:nvPicPr>
          <p:cNvPr id="42" name="Image 41"/>
          <p:cNvPicPr/>
          <p:nvPr/>
        </p:nvPicPr>
        <p:blipFill>
          <a:blip r:embed="rId3" cstate="print"/>
          <a:srcRect b="30160"/>
          <a:stretch>
            <a:fillRect/>
          </a:stretch>
        </p:blipFill>
        <p:spPr bwMode="auto">
          <a:xfrm>
            <a:off x="408394" y="5229200"/>
            <a:ext cx="85560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95536" y="5445224"/>
            <a:ext cx="4176464" cy="10801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1" name="Image 40"/>
          <p:cNvPicPr/>
          <p:nvPr/>
        </p:nvPicPr>
        <p:blipFill>
          <a:blip r:embed="rId4" cstate="print"/>
          <a:srcRect t="16366" b="24325"/>
          <a:stretch>
            <a:fillRect/>
          </a:stretch>
        </p:blipFill>
        <p:spPr bwMode="auto">
          <a:xfrm>
            <a:off x="395536" y="5229200"/>
            <a:ext cx="64807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1" name="Arc plein 20"/>
          <p:cNvSpPr/>
          <p:nvPr/>
        </p:nvSpPr>
        <p:spPr>
          <a:xfrm rot="5400000">
            <a:off x="-180528" y="2132856"/>
            <a:ext cx="1152128" cy="7776864"/>
          </a:xfrm>
          <a:prstGeom prst="blockArc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Accolade ouvrante 13"/>
          <p:cNvSpPr/>
          <p:nvPr/>
        </p:nvSpPr>
        <p:spPr>
          <a:xfrm rot="5400000">
            <a:off x="2087724" y="2888940"/>
            <a:ext cx="504056" cy="3888432"/>
          </a:xfrm>
          <a:prstGeom prst="leftBrac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2420888"/>
            <a:ext cx="6480720" cy="136815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Aire urbaine (France); Région urbaine (Belgique)</a:t>
            </a:r>
          </a:p>
          <a:p>
            <a:pPr algn="ctr"/>
            <a:endParaRPr lang="fr-BE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BE" sz="1200" dirty="0" smtClean="0"/>
          </a:p>
          <a:p>
            <a:endParaRPr lang="fr-BE" sz="1200" dirty="0" smtClean="0"/>
          </a:p>
          <a:p>
            <a:endParaRPr lang="fr-BE" sz="700" dirty="0"/>
          </a:p>
        </p:txBody>
      </p:sp>
      <p:sp>
        <p:nvSpPr>
          <p:cNvPr id="19" name="Accolade ouvrante 18"/>
          <p:cNvSpPr/>
          <p:nvPr/>
        </p:nvSpPr>
        <p:spPr>
          <a:xfrm rot="5400000">
            <a:off x="3311860" y="224643"/>
            <a:ext cx="504056" cy="6336704"/>
          </a:xfrm>
          <a:prstGeom prst="leftBrac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46856" y="260648"/>
            <a:ext cx="8229600" cy="1872208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  <a:p>
            <a:pPr lvl="1">
              <a:lnSpc>
                <a:spcPct val="150000"/>
              </a:lnSpc>
            </a:pP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Autres termes: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3" cstate="print"/>
          <a:srcRect b="30160"/>
          <a:stretch>
            <a:fillRect/>
          </a:stretch>
        </p:blipFill>
        <p:spPr bwMode="auto">
          <a:xfrm>
            <a:off x="395536" y="3573016"/>
            <a:ext cx="85560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452320" y="3573016"/>
            <a:ext cx="1584176" cy="302433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7398034" y="2708920"/>
            <a:ext cx="1566454" cy="52322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wildlands</a:t>
            </a:r>
            <a:endParaRPr lang="fr-B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3573016"/>
            <a:ext cx="5400600" cy="26642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395536" y="3573016"/>
            <a:ext cx="4680520" cy="23762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/>
          <p:cNvSpPr/>
          <p:nvPr/>
        </p:nvSpPr>
        <p:spPr>
          <a:xfrm>
            <a:off x="539552" y="4509120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/>
          <p:cNvSpPr/>
          <p:nvPr/>
        </p:nvSpPr>
        <p:spPr>
          <a:xfrm>
            <a:off x="1979712" y="3861048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llipse 25"/>
          <p:cNvSpPr/>
          <p:nvPr/>
        </p:nvSpPr>
        <p:spPr>
          <a:xfrm>
            <a:off x="3851920" y="4941168"/>
            <a:ext cx="93610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95536" y="2564904"/>
            <a:ext cx="4752528" cy="95410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Polycentric</a:t>
            </a:r>
            <a:r>
              <a:rPr lang="fr-BE" sz="2800" dirty="0" smtClean="0">
                <a:solidFill>
                  <a:schemeClr val="tx2">
                    <a:lumMod val="75000"/>
                  </a:schemeClr>
                </a:solidFill>
              </a:rPr>
              <a:t> city/</a:t>
            </a:r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metropolitan</a:t>
            </a:r>
            <a:r>
              <a:rPr lang="fr-BE" sz="2800" dirty="0" smtClean="0">
                <a:solidFill>
                  <a:schemeClr val="tx2">
                    <a:lumMod val="75000"/>
                  </a:schemeClr>
                </a:solidFill>
              </a:rPr>
              <a:t> areas/</a:t>
            </a:r>
            <a:r>
              <a:rPr lang="fr-BE" sz="2800" dirty="0" err="1" smtClean="0">
                <a:solidFill>
                  <a:schemeClr val="tx2">
                    <a:lumMod val="75000"/>
                  </a:schemeClr>
                </a:solidFill>
              </a:rPr>
              <a:t>megapolices</a:t>
            </a:r>
            <a:endParaRPr lang="fr-B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7" name="Parallélogramme 16"/>
          <p:cNvSpPr/>
          <p:nvPr/>
        </p:nvSpPr>
        <p:spPr>
          <a:xfrm rot="20324057">
            <a:off x="1036175" y="4331426"/>
            <a:ext cx="1440160" cy="533214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Parallélogramme 17"/>
          <p:cNvSpPr/>
          <p:nvPr/>
        </p:nvSpPr>
        <p:spPr>
          <a:xfrm rot="1685421">
            <a:off x="2479895" y="4575679"/>
            <a:ext cx="1733571" cy="490284"/>
          </a:xfrm>
          <a:prstGeom prst="parallelogram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46856" y="260648"/>
            <a:ext cx="8229600" cy="1872208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  <a:p>
            <a:pPr lvl="1">
              <a:lnSpc>
                <a:spcPct val="150000"/>
              </a:lnSpc>
            </a:pP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Autres termes: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544" y="1700809"/>
            <a:ext cx="8424936" cy="409342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En fonction :</a:t>
            </a:r>
          </a:p>
          <a:p>
            <a:endParaRPr lang="fr-BE" sz="32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BE" sz="2800" dirty="0" smtClean="0"/>
              <a:t> Du domaine d’étude de l’auteur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BE" sz="2800" dirty="0" smtClean="0"/>
              <a:t> De la technique d’étude utilisée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fr-BE" sz="2800" dirty="0" smtClean="0"/>
              <a:t> Du contexte de la zone d’étude</a:t>
            </a:r>
          </a:p>
          <a:p>
            <a:endParaRPr lang="fr-BE" sz="28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332656"/>
            <a:ext cx="8229600" cy="93610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 Choix des caractéristiques les plus pertinentes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176" y="3718773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Analyse d’images satellitaires</a:t>
            </a:r>
            <a:endParaRPr lang="fr-BE" sz="20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08104" y="4077072"/>
            <a:ext cx="5760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508104" y="3284984"/>
            <a:ext cx="5760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56176" y="3059668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Ecologie du paysage</a:t>
            </a:r>
            <a:endParaRPr lang="fr-BE" sz="20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436096" y="4941168"/>
            <a:ext cx="5760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56176" y="4582869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Une dizaine de villes, Afrique sub-saharienne</a:t>
            </a:r>
            <a:endParaRPr lang="fr-BE" sz="2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332656"/>
            <a:ext cx="8229600" cy="93610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Segmentation à l’aide d’indices d’écologie du paysage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44824"/>
            <a:ext cx="2933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572000" y="5805264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Bogaert</a:t>
            </a: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&amp; Mahamane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2005,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Annales des Sciences agronomiques du Bénin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148064" y="1700808"/>
            <a:ext cx="32403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Catégories d’éléments du paysage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332656"/>
            <a:ext cx="8229600" cy="93610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4) Segmentation à l’aide d’indices d’écologie du paysage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 l="24506" t="9051" r="9935"/>
          <a:stretch>
            <a:fillRect/>
          </a:stretch>
        </p:blipFill>
        <p:spPr bwMode="auto">
          <a:xfrm>
            <a:off x="1403648" y="1556792"/>
            <a:ext cx="6408712" cy="500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332656"/>
            <a:ext cx="8229600" cy="93610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Segmentation à l’aide d’indices d’écologie du paysage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784976" cy="4019019"/>
          </a:xfrm>
          <a:prstGeom prst="rect">
            <a:avLst/>
          </a:prstGeom>
          <a:solidFill>
            <a:schemeClr val="bg2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332656"/>
            <a:ext cx="8229600" cy="93610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Segmentation à l’aide d’indices d’écologie du paysage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37671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56992"/>
            <a:ext cx="3528392" cy="32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 rot="2115644">
            <a:off x="4434731" y="364502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580112" y="1412776"/>
            <a:ext cx="331236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Traitement</a:t>
            </a:r>
            <a:r>
              <a:rPr kumimoji="0" lang="fr-BE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 voisinage par « fenêtre glissante </a:t>
            </a:r>
            <a:r>
              <a:rPr kumimoji="0" lang="fr-BE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», définition de seuils  et d’intervalles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lèche droite 11"/>
          <p:cNvSpPr/>
          <p:nvPr/>
        </p:nvSpPr>
        <p:spPr>
          <a:xfrm rot="9344429">
            <a:off x="4582507" y="1811735"/>
            <a:ext cx="648072" cy="50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352928" cy="3816423"/>
          </a:xfrm>
        </p:spPr>
        <p:txBody>
          <a:bodyPr>
            <a:normAutofit/>
          </a:bodyPr>
          <a:lstStyle/>
          <a:p>
            <a:r>
              <a:rPr lang="fr-BE" sz="6000" dirty="0" smtClean="0"/>
              <a:t>Merci de votre attention!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1187624" y="2420888"/>
            <a:ext cx="7499176" cy="37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Des concepts sous-entendus… mais pourtant très variables!</a:t>
            </a:r>
            <a:endParaRPr lang="fr-BE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0112" y="188640"/>
            <a:ext cx="3203848" cy="720080"/>
          </a:xfrm>
        </p:spPr>
        <p:txBody>
          <a:bodyPr>
            <a:noAutofit/>
          </a:bodyPr>
          <a:lstStyle/>
          <a:p>
            <a:pPr algn="l"/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Forstall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al, 2009, </a:t>
            </a:r>
            <a:r>
              <a:rPr lang="nl-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Tijdschrift voor Economische en Sociale Geografie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27584" y="188640"/>
            <a:ext cx="4594860" cy="342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88201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67544" y="692696"/>
            <a:ext cx="8424936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B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d’urbanisation: </a:t>
            </a:r>
          </a:p>
          <a:p>
            <a:pPr>
              <a:lnSpc>
                <a:spcPct val="150000"/>
              </a:lnSpc>
              <a:buNone/>
            </a:pPr>
            <a:r>
              <a:rPr lang="fr-B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Quelles sont les différentes zones?</a:t>
            </a:r>
          </a:p>
          <a:p>
            <a:pPr>
              <a:lnSpc>
                <a:spcPct val="150000"/>
              </a:lnSpc>
              <a:buNone/>
            </a:pPr>
            <a:r>
              <a:rPr lang="fr-B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2’) Quelles caractéristiques les différencient?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/>
              <a:t> Etude bibliographique</a:t>
            </a:r>
          </a:p>
          <a:p>
            <a:pPr>
              <a:lnSpc>
                <a:spcPct val="150000"/>
              </a:lnSpc>
            </a:pPr>
            <a:endParaRPr lang="fr-FR" sz="3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67544" y="4797152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Ic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(Indice de citation)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059832" y="4941168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= fréquence de citation d’une caractéristique/   nombre de références (%)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67544" y="5661248"/>
            <a:ext cx="38164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Ia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(Indice de caractéristique)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3995936" y="5805264"/>
            <a:ext cx="50405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= fréquence de citation d’une caractéristique/ nombre total de </a:t>
            </a:r>
            <a:r>
              <a:rPr lang="fr-BE" sz="2000" dirty="0" smtClean="0">
                <a:latin typeface="+mj-lt"/>
                <a:ea typeface="+mj-ea"/>
                <a:cs typeface="+mj-cs"/>
              </a:rPr>
              <a:t>caractéristiques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(%)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0" name="Corde 19"/>
          <p:cNvSpPr/>
          <p:nvPr/>
        </p:nvSpPr>
        <p:spPr>
          <a:xfrm rot="12140489">
            <a:off x="-100957" y="4249906"/>
            <a:ext cx="1566376" cy="1531139"/>
          </a:xfrm>
          <a:prstGeom prst="cho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ZoneTexte 42"/>
          <p:cNvSpPr txBox="1"/>
          <p:nvPr/>
        </p:nvSpPr>
        <p:spPr>
          <a:xfrm>
            <a:off x="1835696" y="1988841"/>
            <a:ext cx="6984776" cy="464742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Zone urbaine </a:t>
            </a:r>
            <a:r>
              <a:rPr lang="fr-B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(« </a:t>
            </a:r>
            <a:r>
              <a:rPr lang="fr-B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r>
              <a:rPr lang="fr-B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= « central city » = « city centre ») 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Morphologique: </a:t>
            </a:r>
            <a:r>
              <a:rPr lang="fr-BE" sz="2400" dirty="0" smtClean="0">
                <a:solidFill>
                  <a:schemeClr val="tx2">
                    <a:lumMod val="75000"/>
                  </a:schemeClr>
                </a:solidFill>
              </a:rPr>
              <a:t>dominance du type d’occupation du sol « surfaces bâties » (18%)</a:t>
            </a:r>
          </a:p>
          <a:p>
            <a:pPr marL="514350" indent="-514350"/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	Démographique: </a:t>
            </a:r>
          </a:p>
          <a:p>
            <a:pPr marL="514350" indent="-514350">
              <a:buAutoNum type="arabicPeriod" startAt="2"/>
            </a:pPr>
            <a:r>
              <a:rPr lang="fr-BE" sz="2400" dirty="0" smtClean="0">
                <a:solidFill>
                  <a:schemeClr val="tx2">
                    <a:lumMod val="75000"/>
                  </a:schemeClr>
                </a:solidFill>
              </a:rPr>
              <a:t>Densité de population élevée (13%)</a:t>
            </a:r>
          </a:p>
          <a:p>
            <a:pPr marL="514350" indent="-514350">
              <a:buAutoNum type="arabicPeriod" startAt="2"/>
            </a:pPr>
            <a:r>
              <a:rPr lang="fr-BE" sz="2400" dirty="0" smtClean="0">
                <a:solidFill>
                  <a:schemeClr val="tx2">
                    <a:lumMod val="75000"/>
                  </a:schemeClr>
                </a:solidFill>
              </a:rPr>
              <a:t>Nombre de personnes (12%)</a:t>
            </a:r>
          </a:p>
          <a:p>
            <a:pPr marL="514350" indent="-514350"/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	Morphologique:</a:t>
            </a:r>
          </a:p>
          <a:p>
            <a:pPr marL="514350" indent="-514350">
              <a:buAutoNum type="arabicPeriod" startAt="4"/>
            </a:pPr>
            <a:r>
              <a:rPr lang="fr-BE" sz="2400" dirty="0" smtClean="0">
                <a:solidFill>
                  <a:schemeClr val="tx2">
                    <a:lumMod val="75000"/>
                  </a:schemeClr>
                </a:solidFill>
              </a:rPr>
              <a:t>Densité de constructions élevée (8%)</a:t>
            </a:r>
          </a:p>
          <a:p>
            <a:pPr marL="514350" indent="-514350">
              <a:buAutoNum type="arabicPeriod" startAt="4"/>
            </a:pPr>
            <a:r>
              <a:rPr lang="fr-BE" sz="2400" dirty="0" smtClean="0">
                <a:solidFill>
                  <a:schemeClr val="tx2">
                    <a:lumMod val="75000"/>
                  </a:schemeClr>
                </a:solidFill>
              </a:rPr>
              <a:t>Bâti continu (6%)</a:t>
            </a:r>
          </a:p>
          <a:p>
            <a:pPr marL="514350" indent="-514350"/>
            <a:r>
              <a:rPr lang="fr-BE" sz="2400" dirty="0" smtClean="0">
                <a:solidFill>
                  <a:schemeClr val="tx2">
                    <a:lumMod val="75000"/>
                  </a:schemeClr>
                </a:solidFill>
              </a:rPr>
              <a:t>+ consommation énergétique, production de déchets, position dans un gradient, autorité propre</a:t>
            </a:r>
            <a:endParaRPr lang="fr-B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46856" y="260648"/>
            <a:ext cx="8229600" cy="129614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0" name="Corde 19"/>
          <p:cNvSpPr/>
          <p:nvPr/>
        </p:nvSpPr>
        <p:spPr>
          <a:xfrm rot="12140489">
            <a:off x="-100957" y="4249906"/>
            <a:ext cx="1566376" cy="1531139"/>
          </a:xfrm>
          <a:prstGeom prst="cho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rc plein 20"/>
          <p:cNvSpPr/>
          <p:nvPr/>
        </p:nvSpPr>
        <p:spPr>
          <a:xfrm rot="5400000">
            <a:off x="-1116632" y="3284984"/>
            <a:ext cx="3024336" cy="3456384"/>
          </a:xfrm>
          <a:prstGeom prst="blockArc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67744" y="1772816"/>
            <a:ext cx="6624736" cy="467820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Zone de banlieue/suburbaine </a:t>
            </a:r>
            <a:r>
              <a:rPr lang="fr-B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(= « </a:t>
            </a:r>
            <a:r>
              <a:rPr lang="fr-B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dwelling</a:t>
            </a:r>
            <a:r>
              <a:rPr lang="fr-B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quarters</a:t>
            </a:r>
            <a:r>
              <a:rPr lang="fr-B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= couronne urbaine) </a:t>
            </a:r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514350" indent="-514350"/>
            <a:r>
              <a:rPr lang="fr-BE" sz="2200" b="1" dirty="0" smtClean="0">
                <a:solidFill>
                  <a:schemeClr val="tx2">
                    <a:lumMod val="75000"/>
                  </a:schemeClr>
                </a:solidFill>
              </a:rPr>
              <a:t>	Morphologique: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Position dans un gradient s’éloignant du centre-ville (20%)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Dominance du type d’occupation du sol « surfaces bâties » et du type d’utilisation du sol « </a:t>
            </a:r>
            <a:r>
              <a:rPr lang="fr-BE" sz="2200" b="1" dirty="0" smtClean="0">
                <a:solidFill>
                  <a:schemeClr val="tx2">
                    <a:lumMod val="75000"/>
                  </a:schemeClr>
                </a:solidFill>
              </a:rPr>
              <a:t>résidentiel </a:t>
            </a:r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», quelques espaces verts (19%)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Bâti continu (7%)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Densité de constructions (6%)</a:t>
            </a:r>
          </a:p>
          <a:p>
            <a:pPr marL="514350" indent="-514350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BE" sz="2200" b="1" dirty="0" smtClean="0">
                <a:solidFill>
                  <a:schemeClr val="tx2">
                    <a:lumMod val="75000"/>
                  </a:schemeClr>
                </a:solidFill>
              </a:rPr>
              <a:t>Démographique:</a:t>
            </a:r>
            <a:endParaRPr lang="fr-BE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/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4.</a:t>
            </a:r>
            <a:r>
              <a:rPr lang="fr-BE" sz="2200" b="1" dirty="0" smtClean="0">
                <a:solidFill>
                  <a:schemeClr val="tx2">
                    <a:lumMod val="75000"/>
                  </a:schemeClr>
                </a:solidFill>
              </a:rPr>
              <a:t>	Densité de population </a:t>
            </a:r>
            <a:r>
              <a:rPr lang="fr-BE" sz="2200" dirty="0" smtClean="0">
                <a:solidFill>
                  <a:schemeClr val="tx2">
                    <a:lumMod val="75000"/>
                  </a:schemeClr>
                </a:solidFill>
              </a:rPr>
              <a:t>plus faible que celle du centre-ville (6%)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46856" y="260648"/>
            <a:ext cx="8229600" cy="129614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/>
          <p:nvPr/>
        </p:nvPicPr>
        <p:blipFill>
          <a:blip r:embed="rId4" cstate="print"/>
          <a:srcRect t="16366" b="24325"/>
          <a:stretch>
            <a:fillRect/>
          </a:stretch>
        </p:blipFill>
        <p:spPr bwMode="auto">
          <a:xfrm>
            <a:off x="395536" y="2996952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0" name="Corde 19"/>
          <p:cNvSpPr/>
          <p:nvPr/>
        </p:nvSpPr>
        <p:spPr>
          <a:xfrm rot="12140489">
            <a:off x="-100957" y="4249906"/>
            <a:ext cx="1566376" cy="1531139"/>
          </a:xfrm>
          <a:prstGeom prst="cho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rc plein 20"/>
          <p:cNvSpPr/>
          <p:nvPr/>
        </p:nvSpPr>
        <p:spPr>
          <a:xfrm rot="5400000">
            <a:off x="-1116632" y="3284984"/>
            <a:ext cx="3024336" cy="3456384"/>
          </a:xfrm>
          <a:prstGeom prst="blockArc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864" y="1611952"/>
            <a:ext cx="5616624" cy="4832092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Zone périurbaine 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(= « 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fringe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= « 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sprawl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= « </a:t>
            </a:r>
            <a:r>
              <a:rPr lang="fr-B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exurban</a:t>
            </a:r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zone ») 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514350" indent="-514350" algn="just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Morphologique: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Dominance du type d’occupation du sol « </a:t>
            </a: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agricole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 » et du type d’utilisation du sol « rural » mais </a:t>
            </a: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mosaïque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 de différentes utilisations (9%)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Position dans un gradient s’éloignant du centre-ville (9%)</a:t>
            </a:r>
          </a:p>
          <a:p>
            <a:pPr marL="514350" indent="-514350" algn="just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Démographique:</a:t>
            </a:r>
            <a:endParaRPr lang="fr-B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3.	Densité de population (6%)</a:t>
            </a: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514350" indent="-514350" algn="just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Morphologique:</a:t>
            </a:r>
            <a:endParaRPr lang="fr-B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4.	Dominance </a:t>
            </a: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d’habitat dispersé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, ségrégation des utilisations du territoire (5%)</a:t>
            </a:r>
          </a:p>
          <a:p>
            <a:pPr marL="514350" indent="-514350" algn="just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5.	</a:t>
            </a: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Densité de constructions 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faible (5%)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46856" y="260648"/>
            <a:ext cx="8229600" cy="129614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/>
          <p:nvPr/>
        </p:nvPicPr>
        <p:blipFill>
          <a:blip r:embed="rId4" cstate="print"/>
          <a:srcRect t="16366" b="24325"/>
          <a:stretch>
            <a:fillRect/>
          </a:stretch>
        </p:blipFill>
        <p:spPr bwMode="auto">
          <a:xfrm>
            <a:off x="395536" y="2996952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0" name="Corde 19"/>
          <p:cNvSpPr/>
          <p:nvPr/>
        </p:nvSpPr>
        <p:spPr>
          <a:xfrm rot="12140489">
            <a:off x="-100957" y="4249906"/>
            <a:ext cx="1566376" cy="1531139"/>
          </a:xfrm>
          <a:prstGeom prst="cho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rc plein 20"/>
          <p:cNvSpPr/>
          <p:nvPr/>
        </p:nvSpPr>
        <p:spPr>
          <a:xfrm rot="5400000">
            <a:off x="-1116632" y="3284984"/>
            <a:ext cx="3024336" cy="3456384"/>
          </a:xfrm>
          <a:prstGeom prst="blockArc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7376" y="1772816"/>
            <a:ext cx="5365104" cy="415498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Zone périurbaine: </a:t>
            </a:r>
          </a:p>
          <a:p>
            <a:pPr marL="514350" indent="-514350" algn="just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Mobilité:</a:t>
            </a:r>
          </a:p>
          <a:p>
            <a:pPr marL="514350" indent="-514350" algn="just">
              <a:buAutoNum type="arabicPeriod" startAt="6"/>
            </a:pP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Navette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 des travailleurs vers l’agglomération (5%)</a:t>
            </a:r>
          </a:p>
          <a:p>
            <a:pPr marL="514350" indent="-514350" algn="just"/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Morphologique:</a:t>
            </a:r>
            <a:endParaRPr lang="fr-B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7.	</a:t>
            </a: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Bâti discontinu 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(5%)</a:t>
            </a:r>
          </a:p>
          <a:p>
            <a:pPr marL="514350" indent="-514350" algn="just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8.	Quantification du patron paysager à l’aide d’indices (4%)</a:t>
            </a:r>
          </a:p>
          <a:p>
            <a:pPr marL="514350" indent="-514350" algn="just"/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	+ proportion de maisons unifamiliales élevée, distance à la ville centre, croissance soutenue de la population, faible accessibilité, rapide évolution de la surface bâtie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46856" y="260648"/>
            <a:ext cx="8229600" cy="129614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4" cstate="print"/>
          <a:srcRect b="30160"/>
          <a:stretch>
            <a:fillRect/>
          </a:stretch>
        </p:blipFill>
        <p:spPr bwMode="auto">
          <a:xfrm>
            <a:off x="408394" y="2996952"/>
            <a:ext cx="380356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5" cstate="print"/>
          <a:srcRect t="16366" b="24325"/>
          <a:stretch>
            <a:fillRect/>
          </a:stretch>
        </p:blipFill>
        <p:spPr bwMode="auto">
          <a:xfrm>
            <a:off x="395536" y="2996952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endParaRPr lang="fr-FR" dirty="0"/>
          </a:p>
        </p:txBody>
      </p:sp>
      <p:sp>
        <p:nvSpPr>
          <p:cNvPr id="20" name="Corde 19"/>
          <p:cNvSpPr/>
          <p:nvPr/>
        </p:nvSpPr>
        <p:spPr>
          <a:xfrm rot="12140489">
            <a:off x="-100957" y="4249906"/>
            <a:ext cx="1566376" cy="1531139"/>
          </a:xfrm>
          <a:prstGeom prst="cho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rc plein 20"/>
          <p:cNvSpPr/>
          <p:nvPr/>
        </p:nvSpPr>
        <p:spPr>
          <a:xfrm rot="5400000">
            <a:off x="-1116632" y="3284984"/>
            <a:ext cx="3024336" cy="3456384"/>
          </a:xfrm>
          <a:prstGeom prst="blockArc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1700808"/>
            <a:ext cx="4608512" cy="501675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BE" sz="3200" b="1" dirty="0" smtClean="0">
                <a:solidFill>
                  <a:schemeClr val="tx2">
                    <a:lumMod val="75000"/>
                  </a:schemeClr>
                </a:solidFill>
              </a:rPr>
              <a:t>Zone rurale:</a:t>
            </a:r>
          </a:p>
          <a:p>
            <a:pPr marL="514350" indent="-514350" algn="just">
              <a:lnSpc>
                <a:spcPct val="150000"/>
              </a:lnSpc>
            </a:pP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Morphologique:</a:t>
            </a:r>
            <a:endParaRPr lang="fr-B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Position dans un gradient s’éloignant du centre-ville (33%)</a:t>
            </a:r>
          </a:p>
          <a:p>
            <a:pPr marL="514350" indent="-514350" algn="just">
              <a:lnSpc>
                <a:spcPct val="150000"/>
              </a:lnSpc>
            </a:pP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Lexical:</a:t>
            </a:r>
            <a:endParaRPr lang="fr-B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2.	Définition par un autre mot (21%)</a:t>
            </a:r>
          </a:p>
          <a:p>
            <a:pPr marL="514350" indent="-514350" algn="just">
              <a:lnSpc>
                <a:spcPct val="150000"/>
              </a:lnSpc>
            </a:pPr>
            <a:r>
              <a:rPr lang="fr-BE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BE" sz="2400" b="1" dirty="0" smtClean="0">
                <a:solidFill>
                  <a:schemeClr val="tx2">
                    <a:lumMod val="75000"/>
                  </a:schemeClr>
                </a:solidFill>
              </a:rPr>
              <a:t>Morphologique: </a:t>
            </a:r>
            <a:endParaRPr lang="fr-B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</a:rPr>
              <a:t>3.	Dominance des types d’occupation et d’utilisation du sol « agricole » et éventuellement « forestière » (13%)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56E-EF04-45F8-8087-680D3C07960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46856" y="260648"/>
            <a:ext cx="8229600" cy="129614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sz="2400" dirty="0" smtClean="0"/>
              <a:t>Gradient d’urbanisation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 les différentes zones?</a:t>
            </a:r>
          </a:p>
          <a:p>
            <a:pPr lvl="1"/>
            <a:r>
              <a:rPr lang="fr-B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caractéristiques les différencient?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3.4|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7.3|11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7.4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8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6.3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|26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679</Words>
  <Application>Microsoft Office PowerPoint</Application>
  <PresentationFormat>Affichage à l'écran (4:3)</PresentationFormat>
  <Paragraphs>161</Paragraphs>
  <Slides>17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 </vt:lpstr>
      <vt:lpstr> Forstall et al, 2009, Tijdschrift voor Economische en Sociale Geografie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Merci de votre attention!</vt:lpstr>
    </vt:vector>
  </TitlesOfParts>
  <Company>Ulg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</dc:creator>
  <cp:lastModifiedBy>marie</cp:lastModifiedBy>
  <cp:revision>411</cp:revision>
  <dcterms:created xsi:type="dcterms:W3CDTF">2011-02-15T09:45:46Z</dcterms:created>
  <dcterms:modified xsi:type="dcterms:W3CDTF">2012-06-06T12:05:25Z</dcterms:modified>
</cp:coreProperties>
</file>