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992" r:id="rId1"/>
  </p:sldMasterIdLst>
  <p:notesMasterIdLst>
    <p:notesMasterId r:id="rId65"/>
  </p:notesMasterIdLst>
  <p:sldIdLst>
    <p:sldId id="256" r:id="rId2"/>
    <p:sldId id="257" r:id="rId3"/>
    <p:sldId id="313" r:id="rId4"/>
    <p:sldId id="270" r:id="rId5"/>
    <p:sldId id="267" r:id="rId6"/>
    <p:sldId id="268" r:id="rId7"/>
    <p:sldId id="269" r:id="rId8"/>
    <p:sldId id="271" r:id="rId9"/>
    <p:sldId id="273" r:id="rId10"/>
    <p:sldId id="272" r:id="rId11"/>
    <p:sldId id="274" r:id="rId12"/>
    <p:sldId id="275" r:id="rId13"/>
    <p:sldId id="276" r:id="rId14"/>
    <p:sldId id="277" r:id="rId15"/>
    <p:sldId id="278" r:id="rId16"/>
    <p:sldId id="279" r:id="rId17"/>
    <p:sldId id="280" r:id="rId18"/>
    <p:sldId id="281" r:id="rId19"/>
    <p:sldId id="282" r:id="rId20"/>
    <p:sldId id="283" r:id="rId21"/>
    <p:sldId id="285" r:id="rId22"/>
    <p:sldId id="288" r:id="rId23"/>
    <p:sldId id="286" r:id="rId24"/>
    <p:sldId id="287" r:id="rId25"/>
    <p:sldId id="284" r:id="rId26"/>
    <p:sldId id="289" r:id="rId27"/>
    <p:sldId id="290" r:id="rId28"/>
    <p:sldId id="291" r:id="rId29"/>
    <p:sldId id="262" r:id="rId30"/>
    <p:sldId id="292" r:id="rId31"/>
    <p:sldId id="293" r:id="rId32"/>
    <p:sldId id="295" r:id="rId33"/>
    <p:sldId id="294" r:id="rId34"/>
    <p:sldId id="296" r:id="rId35"/>
    <p:sldId id="297" r:id="rId36"/>
    <p:sldId id="298" r:id="rId37"/>
    <p:sldId id="300" r:id="rId38"/>
    <p:sldId id="319" r:id="rId39"/>
    <p:sldId id="318" r:id="rId40"/>
    <p:sldId id="301" r:id="rId41"/>
    <p:sldId id="302" r:id="rId42"/>
    <p:sldId id="303" r:id="rId43"/>
    <p:sldId id="304" r:id="rId44"/>
    <p:sldId id="305" r:id="rId45"/>
    <p:sldId id="306" r:id="rId46"/>
    <p:sldId id="307" r:id="rId47"/>
    <p:sldId id="314" r:id="rId48"/>
    <p:sldId id="315" r:id="rId49"/>
    <p:sldId id="316" r:id="rId50"/>
    <p:sldId id="317" r:id="rId51"/>
    <p:sldId id="308" r:id="rId52"/>
    <p:sldId id="320" r:id="rId53"/>
    <p:sldId id="321" r:id="rId54"/>
    <p:sldId id="322" r:id="rId55"/>
    <p:sldId id="299" r:id="rId56"/>
    <p:sldId id="323" r:id="rId57"/>
    <p:sldId id="324" r:id="rId58"/>
    <p:sldId id="325" r:id="rId59"/>
    <p:sldId id="326" r:id="rId60"/>
    <p:sldId id="327" r:id="rId61"/>
    <p:sldId id="312" r:id="rId62"/>
    <p:sldId id="328" r:id="rId63"/>
    <p:sldId id="266" r:id="rId6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HD%20Toshiba\Laptop%20Toshiba\La%20d&#233;croissance\Cycles%20et%20croissance.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HD%20Toshiba\Laptop%20Toshiba\La%20d&#233;croissance\Cycles%20et%20croissance.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HD%20Toshiba\Laptop%20Toshiba\La%20d&#233;croissance\Cycles%20et%20croissanc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HD%20Toshiba\Laptop%20Toshiba\La%20d&#233;croissance\Cycles%20et%20croissanc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val>
            <c:numRef>
              <c:f>Feuil1!$B$6:$B$62</c:f>
              <c:numCache>
                <c:formatCode>General</c:formatCode>
                <c:ptCount val="57"/>
                <c:pt idx="0">
                  <c:v>0</c:v>
                </c:pt>
                <c:pt idx="1">
                  <c:v>0.24740395925452294</c:v>
                </c:pt>
                <c:pt idx="2">
                  <c:v>0.47942553860420301</c:v>
                </c:pt>
                <c:pt idx="3">
                  <c:v>0.68163876002333412</c:v>
                </c:pt>
                <c:pt idx="4">
                  <c:v>0.8414709848078965</c:v>
                </c:pt>
                <c:pt idx="5">
                  <c:v>0.9489846193555862</c:v>
                </c:pt>
                <c:pt idx="6">
                  <c:v>0.99749498660405445</c:v>
                </c:pt>
                <c:pt idx="7">
                  <c:v>0.98398594687393692</c:v>
                </c:pt>
                <c:pt idx="8">
                  <c:v>0.90929742682568171</c:v>
                </c:pt>
                <c:pt idx="9">
                  <c:v>0.7780731968879212</c:v>
                </c:pt>
                <c:pt idx="10">
                  <c:v>0.59847214410395655</c:v>
                </c:pt>
                <c:pt idx="11">
                  <c:v>0.38166099205233167</c:v>
                </c:pt>
                <c:pt idx="12">
                  <c:v>0.14112000805986721</c:v>
                </c:pt>
                <c:pt idx="13">
                  <c:v>-0.10819513453010837</c:v>
                </c:pt>
                <c:pt idx="14">
                  <c:v>-0.35078322768961984</c:v>
                </c:pt>
                <c:pt idx="15">
                  <c:v>-0.57156131874234373</c:v>
                </c:pt>
                <c:pt idx="16">
                  <c:v>-0.7568024953079282</c:v>
                </c:pt>
                <c:pt idx="17">
                  <c:v>-0.8949893582285835</c:v>
                </c:pt>
                <c:pt idx="18">
                  <c:v>-0.97753011766509701</c:v>
                </c:pt>
                <c:pt idx="19">
                  <c:v>-0.99929278897537799</c:v>
                </c:pt>
                <c:pt idx="20">
                  <c:v>-0.95892427466313845</c:v>
                </c:pt>
                <c:pt idx="21">
                  <c:v>-0.85893449342659201</c:v>
                </c:pt>
                <c:pt idx="22">
                  <c:v>-0.70554032557039192</c:v>
                </c:pt>
                <c:pt idx="23">
                  <c:v>-0.50827907749925838</c:v>
                </c:pt>
                <c:pt idx="24">
                  <c:v>-0.27941549819892586</c:v>
                </c:pt>
                <c:pt idx="25">
                  <c:v>-3.3179216547556817E-2</c:v>
                </c:pt>
                <c:pt idx="26">
                  <c:v>0.21511998808781552</c:v>
                </c:pt>
                <c:pt idx="27">
                  <c:v>0.45004407378061762</c:v>
                </c:pt>
                <c:pt idx="28">
                  <c:v>0.65698659871878906</c:v>
                </c:pt>
                <c:pt idx="29">
                  <c:v>0.82308087901150551</c:v>
                </c:pt>
                <c:pt idx="30">
                  <c:v>0.9379999767747389</c:v>
                </c:pt>
                <c:pt idx="31">
                  <c:v>0.99459877911117611</c:v>
                </c:pt>
                <c:pt idx="32">
                  <c:v>0.98935824662338179</c:v>
                </c:pt>
                <c:pt idx="33">
                  <c:v>0.92260421023934025</c:v>
                </c:pt>
                <c:pt idx="34">
                  <c:v>0.79848711262349026</c:v>
                </c:pt>
                <c:pt idx="35">
                  <c:v>0.62472395375419243</c:v>
                </c:pt>
                <c:pt idx="36">
                  <c:v>0.41211848524175659</c:v>
                </c:pt>
                <c:pt idx="37">
                  <c:v>0.17388948538043356</c:v>
                </c:pt>
                <c:pt idx="38">
                  <c:v>-7.5151120461809301E-2</c:v>
                </c:pt>
                <c:pt idx="39">
                  <c:v>-0.31951919362227366</c:v>
                </c:pt>
                <c:pt idx="40">
                  <c:v>-0.54402111088936977</c:v>
                </c:pt>
                <c:pt idx="41">
                  <c:v>-0.73469843040479543</c:v>
                </c:pt>
                <c:pt idx="42">
                  <c:v>-0.87969575997167004</c:v>
                </c:pt>
                <c:pt idx="43">
                  <c:v>-0.96999786792067855</c:v>
                </c:pt>
                <c:pt idx="44">
                  <c:v>-0.99999020655070348</c:v>
                </c:pt>
                <c:pt idx="45">
                  <c:v>-0.96780799751126145</c:v>
                </c:pt>
                <c:pt idx="46">
                  <c:v>-0.87545217468842851</c:v>
                </c:pt>
                <c:pt idx="47">
                  <c:v>-0.72866497582717005</c:v>
                </c:pt>
                <c:pt idx="48">
                  <c:v>-0.53657291800043494</c:v>
                </c:pt>
                <c:pt idx="49">
                  <c:v>-0.31111935498112731</c:v>
                </c:pt>
                <c:pt idx="50">
                  <c:v>-6.6321897351200684E-2</c:v>
                </c:pt>
                <c:pt idx="51">
                  <c:v>0.182599134631134</c:v>
                </c:pt>
                <c:pt idx="52">
                  <c:v>0.42016703682664092</c:v>
                </c:pt>
                <c:pt idx="53">
                  <c:v>0.63161098771823865</c:v>
                </c:pt>
                <c:pt idx="54">
                  <c:v>0.80378442655162097</c:v>
                </c:pt>
                <c:pt idx="55">
                  <c:v>0.92598244280862718</c:v>
                </c:pt>
                <c:pt idx="56">
                  <c:v>0.99060735569487035</c:v>
                </c:pt>
              </c:numCache>
            </c:numRef>
          </c:val>
          <c:smooth val="0"/>
        </c:ser>
        <c:ser>
          <c:idx val="1"/>
          <c:order val="1"/>
          <c:marker>
            <c:symbol val="none"/>
          </c:marker>
          <c:val>
            <c:numRef>
              <c:f>Feuil1!$C$6:$C$62</c:f>
              <c:numCache>
                <c:formatCode>General</c:formatCode>
                <c:ptCount val="5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numCache>
            </c:numRef>
          </c:val>
          <c:smooth val="0"/>
        </c:ser>
        <c:dLbls>
          <c:showLegendKey val="0"/>
          <c:showVal val="0"/>
          <c:showCatName val="0"/>
          <c:showSerName val="0"/>
          <c:showPercent val="0"/>
          <c:showBubbleSize val="0"/>
        </c:dLbls>
        <c:marker val="1"/>
        <c:smooth val="0"/>
        <c:axId val="74069504"/>
        <c:axId val="74071040"/>
      </c:lineChart>
      <c:catAx>
        <c:axId val="74069504"/>
        <c:scaling>
          <c:orientation val="minMax"/>
        </c:scaling>
        <c:delete val="0"/>
        <c:axPos val="b"/>
        <c:majorTickMark val="out"/>
        <c:minorTickMark val="none"/>
        <c:tickLblPos val="nextTo"/>
        <c:crossAx val="74071040"/>
        <c:crosses val="autoZero"/>
        <c:auto val="1"/>
        <c:lblAlgn val="ctr"/>
        <c:lblOffset val="100"/>
        <c:tickLblSkip val="10"/>
        <c:noMultiLvlLbl val="0"/>
      </c:catAx>
      <c:valAx>
        <c:axId val="74071040"/>
        <c:scaling>
          <c:orientation val="minMax"/>
          <c:max val="2"/>
          <c:min val="-2"/>
        </c:scaling>
        <c:delete val="0"/>
        <c:axPos val="l"/>
        <c:majorGridlines>
          <c:spPr>
            <a:ln>
              <a:noFill/>
            </a:ln>
          </c:spPr>
        </c:majorGridlines>
        <c:numFmt formatCode="General" sourceLinked="1"/>
        <c:majorTickMark val="out"/>
        <c:minorTickMark val="none"/>
        <c:tickLblPos val="nextTo"/>
        <c:crossAx val="74069504"/>
        <c:crosses val="autoZero"/>
        <c:crossBetween val="between"/>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val>
            <c:numRef>
              <c:f>Feuil1!$E$6:$E$62</c:f>
              <c:numCache>
                <c:formatCode>General</c:formatCode>
                <c:ptCount val="57"/>
                <c:pt idx="0">
                  <c:v>0</c:v>
                </c:pt>
                <c:pt idx="1">
                  <c:v>1.2396158370180919</c:v>
                </c:pt>
                <c:pt idx="2">
                  <c:v>2.417702154416812</c:v>
                </c:pt>
                <c:pt idx="3">
                  <c:v>3.4765550400933365</c:v>
                </c:pt>
                <c:pt idx="4">
                  <c:v>4.365883939231586</c:v>
                </c:pt>
                <c:pt idx="5">
                  <c:v>5.0459384774223448</c:v>
                </c:pt>
                <c:pt idx="6">
                  <c:v>5.4899799464162182</c:v>
                </c:pt>
                <c:pt idx="7">
                  <c:v>5.6859437874957477</c:v>
                </c:pt>
                <c:pt idx="8">
                  <c:v>5.6371897073027268</c:v>
                </c:pt>
                <c:pt idx="9">
                  <c:v>5.3622927875516844</c:v>
                </c:pt>
                <c:pt idx="10">
                  <c:v>4.8938885764158258</c:v>
                </c:pt>
                <c:pt idx="11">
                  <c:v>4.2766439682093269</c:v>
                </c:pt>
                <c:pt idx="12">
                  <c:v>3.564480032239469</c:v>
                </c:pt>
                <c:pt idx="13">
                  <c:v>2.8172194618795663</c:v>
                </c:pt>
                <c:pt idx="14">
                  <c:v>2.0968670892415204</c:v>
                </c:pt>
                <c:pt idx="15">
                  <c:v>1.4637547250306251</c:v>
                </c:pt>
                <c:pt idx="16">
                  <c:v>0.97279001876828719</c:v>
                </c:pt>
                <c:pt idx="17">
                  <c:v>0.67004256708566601</c:v>
                </c:pt>
                <c:pt idx="18">
                  <c:v>0.58987952933961196</c:v>
                </c:pt>
                <c:pt idx="19">
                  <c:v>0.75282884409848805</c:v>
                </c:pt>
                <c:pt idx="20">
                  <c:v>1.1643029013474462</c:v>
                </c:pt>
                <c:pt idx="21">
                  <c:v>1.814262026293632</c:v>
                </c:pt>
                <c:pt idx="22">
                  <c:v>2.6778386977184323</c:v>
                </c:pt>
                <c:pt idx="23">
                  <c:v>3.7168836900029665</c:v>
                </c:pt>
                <c:pt idx="24">
                  <c:v>4.8823380072042966</c:v>
                </c:pt>
                <c:pt idx="25">
                  <c:v>6.1172831338097726</c:v>
                </c:pt>
                <c:pt idx="26">
                  <c:v>7.3604799523512625</c:v>
                </c:pt>
                <c:pt idx="27">
                  <c:v>8.5501762951224709</c:v>
                </c:pt>
                <c:pt idx="28">
                  <c:v>9.6279463948751562</c:v>
                </c:pt>
                <c:pt idx="29">
                  <c:v>10.542323516046022</c:v>
                </c:pt>
                <c:pt idx="30">
                  <c:v>11.251999907098956</c:v>
                </c:pt>
                <c:pt idx="31">
                  <c:v>11.728395116444705</c:v>
                </c:pt>
                <c:pt idx="32">
                  <c:v>11.957432986493528</c:v>
                </c:pt>
                <c:pt idx="33">
                  <c:v>11.940416840957361</c:v>
                </c:pt>
                <c:pt idx="34">
                  <c:v>11.693948450493961</c:v>
                </c:pt>
                <c:pt idx="35">
                  <c:v>11.24889581501677</c:v>
                </c:pt>
                <c:pt idx="36">
                  <c:v>10.648473940967026</c:v>
                </c:pt>
                <c:pt idx="37">
                  <c:v>9.9455579415217343</c:v>
                </c:pt>
                <c:pt idx="38">
                  <c:v>9.1993955181527625</c:v>
                </c:pt>
                <c:pt idx="39">
                  <c:v>8.4719232255109063</c:v>
                </c:pt>
                <c:pt idx="40">
                  <c:v>7.8239155564425209</c:v>
                </c:pt>
                <c:pt idx="41">
                  <c:v>7.3112062783808183</c:v>
                </c:pt>
                <c:pt idx="42">
                  <c:v>6.9812169601133203</c:v>
                </c:pt>
                <c:pt idx="43">
                  <c:v>6.8700085283172854</c:v>
                </c:pt>
                <c:pt idx="44">
                  <c:v>7.0000391737971857</c:v>
                </c:pt>
                <c:pt idx="45">
                  <c:v>7.3787680099549542</c:v>
                </c:pt>
                <c:pt idx="46">
                  <c:v>7.998191301246286</c:v>
                </c:pt>
                <c:pt idx="47">
                  <c:v>8.8353400966913203</c:v>
                </c:pt>
                <c:pt idx="48">
                  <c:v>9.8537083279982607</c:v>
                </c:pt>
                <c:pt idx="49">
                  <c:v>11.005522580075491</c:v>
                </c:pt>
                <c:pt idx="50">
                  <c:v>12.234712410595197</c:v>
                </c:pt>
                <c:pt idx="51">
                  <c:v>13.480396538524536</c:v>
                </c:pt>
                <c:pt idx="52">
                  <c:v>14.680668147306564</c:v>
                </c:pt>
                <c:pt idx="53">
                  <c:v>15.776443950872954</c:v>
                </c:pt>
                <c:pt idx="54">
                  <c:v>16.715137706206484</c:v>
                </c:pt>
                <c:pt idx="55">
                  <c:v>17.45392977123451</c:v>
                </c:pt>
                <c:pt idx="56">
                  <c:v>17.962429422779483</c:v>
                </c:pt>
              </c:numCache>
            </c:numRef>
          </c:val>
          <c:smooth val="0"/>
        </c:ser>
        <c:ser>
          <c:idx val="1"/>
          <c:order val="1"/>
          <c:marker>
            <c:symbol val="none"/>
          </c:marker>
          <c:val>
            <c:numRef>
              <c:f>Feuil1!$A$6:$A$62</c:f>
              <c:numCache>
                <c:formatCode>General</c:formatCode>
                <c:ptCount val="57"/>
                <c:pt idx="0">
                  <c:v>0</c:v>
                </c:pt>
                <c:pt idx="1">
                  <c:v>0.25</c:v>
                </c:pt>
                <c:pt idx="2">
                  <c:v>0.5</c:v>
                </c:pt>
                <c:pt idx="3">
                  <c:v>0.75</c:v>
                </c:pt>
                <c:pt idx="4">
                  <c:v>1</c:v>
                </c:pt>
                <c:pt idx="5">
                  <c:v>1.25</c:v>
                </c:pt>
                <c:pt idx="6">
                  <c:v>1.5</c:v>
                </c:pt>
                <c:pt idx="7">
                  <c:v>1.75</c:v>
                </c:pt>
                <c:pt idx="8">
                  <c:v>2</c:v>
                </c:pt>
                <c:pt idx="9">
                  <c:v>2.25</c:v>
                </c:pt>
                <c:pt idx="10">
                  <c:v>2.5</c:v>
                </c:pt>
                <c:pt idx="11">
                  <c:v>2.75</c:v>
                </c:pt>
                <c:pt idx="12">
                  <c:v>3</c:v>
                </c:pt>
                <c:pt idx="13">
                  <c:v>3.25</c:v>
                </c:pt>
                <c:pt idx="14">
                  <c:v>3.5</c:v>
                </c:pt>
                <c:pt idx="15">
                  <c:v>3.75</c:v>
                </c:pt>
                <c:pt idx="16">
                  <c:v>4</c:v>
                </c:pt>
                <c:pt idx="17">
                  <c:v>4.25</c:v>
                </c:pt>
                <c:pt idx="18">
                  <c:v>4.5</c:v>
                </c:pt>
                <c:pt idx="19">
                  <c:v>4.75</c:v>
                </c:pt>
                <c:pt idx="20">
                  <c:v>5</c:v>
                </c:pt>
                <c:pt idx="21">
                  <c:v>5.25</c:v>
                </c:pt>
                <c:pt idx="22">
                  <c:v>5.5</c:v>
                </c:pt>
                <c:pt idx="23">
                  <c:v>5.75</c:v>
                </c:pt>
                <c:pt idx="24">
                  <c:v>6</c:v>
                </c:pt>
                <c:pt idx="25">
                  <c:v>6.25</c:v>
                </c:pt>
                <c:pt idx="26">
                  <c:v>6.5</c:v>
                </c:pt>
                <c:pt idx="27">
                  <c:v>6.75</c:v>
                </c:pt>
                <c:pt idx="28">
                  <c:v>7</c:v>
                </c:pt>
                <c:pt idx="29">
                  <c:v>7.25</c:v>
                </c:pt>
                <c:pt idx="30">
                  <c:v>7.5</c:v>
                </c:pt>
                <c:pt idx="31">
                  <c:v>7.75</c:v>
                </c:pt>
                <c:pt idx="32">
                  <c:v>8</c:v>
                </c:pt>
                <c:pt idx="33">
                  <c:v>8.25</c:v>
                </c:pt>
                <c:pt idx="34">
                  <c:v>8.5</c:v>
                </c:pt>
                <c:pt idx="35">
                  <c:v>8.75</c:v>
                </c:pt>
                <c:pt idx="36">
                  <c:v>9</c:v>
                </c:pt>
                <c:pt idx="37">
                  <c:v>9.25</c:v>
                </c:pt>
                <c:pt idx="38">
                  <c:v>9.5</c:v>
                </c:pt>
                <c:pt idx="39">
                  <c:v>9.75</c:v>
                </c:pt>
                <c:pt idx="40">
                  <c:v>10</c:v>
                </c:pt>
                <c:pt idx="41">
                  <c:v>10.25</c:v>
                </c:pt>
                <c:pt idx="42">
                  <c:v>10.5</c:v>
                </c:pt>
                <c:pt idx="43">
                  <c:v>10.75</c:v>
                </c:pt>
                <c:pt idx="44">
                  <c:v>11</c:v>
                </c:pt>
                <c:pt idx="45">
                  <c:v>11.25</c:v>
                </c:pt>
                <c:pt idx="46">
                  <c:v>11.5</c:v>
                </c:pt>
                <c:pt idx="47">
                  <c:v>11.75</c:v>
                </c:pt>
                <c:pt idx="48">
                  <c:v>12</c:v>
                </c:pt>
                <c:pt idx="49">
                  <c:v>12.25</c:v>
                </c:pt>
                <c:pt idx="50">
                  <c:v>12.5</c:v>
                </c:pt>
                <c:pt idx="51">
                  <c:v>12.75</c:v>
                </c:pt>
                <c:pt idx="52">
                  <c:v>13</c:v>
                </c:pt>
                <c:pt idx="53">
                  <c:v>13.25</c:v>
                </c:pt>
                <c:pt idx="54">
                  <c:v>13.5</c:v>
                </c:pt>
                <c:pt idx="55">
                  <c:v>13.75</c:v>
                </c:pt>
                <c:pt idx="56">
                  <c:v>14</c:v>
                </c:pt>
              </c:numCache>
            </c:numRef>
          </c:val>
          <c:smooth val="0"/>
        </c:ser>
        <c:dLbls>
          <c:showLegendKey val="0"/>
          <c:showVal val="0"/>
          <c:showCatName val="0"/>
          <c:showSerName val="0"/>
          <c:showPercent val="0"/>
          <c:showBubbleSize val="0"/>
        </c:dLbls>
        <c:marker val="1"/>
        <c:smooth val="0"/>
        <c:axId val="83505152"/>
        <c:axId val="83506688"/>
      </c:lineChart>
      <c:catAx>
        <c:axId val="83505152"/>
        <c:scaling>
          <c:orientation val="minMax"/>
        </c:scaling>
        <c:delete val="0"/>
        <c:axPos val="b"/>
        <c:majorTickMark val="out"/>
        <c:minorTickMark val="none"/>
        <c:tickLblPos val="nextTo"/>
        <c:crossAx val="83506688"/>
        <c:crosses val="autoZero"/>
        <c:auto val="1"/>
        <c:lblAlgn val="ctr"/>
        <c:lblOffset val="100"/>
        <c:tickLblSkip val="10"/>
        <c:noMultiLvlLbl val="0"/>
      </c:catAx>
      <c:valAx>
        <c:axId val="83506688"/>
        <c:scaling>
          <c:orientation val="minMax"/>
        </c:scaling>
        <c:delete val="0"/>
        <c:axPos val="l"/>
        <c:majorGridlines>
          <c:spPr>
            <a:ln>
              <a:noFill/>
            </a:ln>
          </c:spPr>
        </c:majorGridlines>
        <c:numFmt formatCode="General" sourceLinked="1"/>
        <c:majorTickMark val="out"/>
        <c:minorTickMark val="none"/>
        <c:tickLblPos val="nextTo"/>
        <c:crossAx val="83505152"/>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val>
            <c:numRef>
              <c:f>Feuil1!$B$6:$B$62</c:f>
              <c:numCache>
                <c:formatCode>General</c:formatCode>
                <c:ptCount val="57"/>
                <c:pt idx="0">
                  <c:v>0</c:v>
                </c:pt>
                <c:pt idx="1">
                  <c:v>0.24740395925452294</c:v>
                </c:pt>
                <c:pt idx="2">
                  <c:v>0.47942553860420301</c:v>
                </c:pt>
                <c:pt idx="3">
                  <c:v>0.68163876002333412</c:v>
                </c:pt>
                <c:pt idx="4">
                  <c:v>0.8414709848078965</c:v>
                </c:pt>
                <c:pt idx="5">
                  <c:v>0.9489846193555862</c:v>
                </c:pt>
                <c:pt idx="6">
                  <c:v>0.99749498660405445</c:v>
                </c:pt>
                <c:pt idx="7">
                  <c:v>0.98398594687393692</c:v>
                </c:pt>
                <c:pt idx="8">
                  <c:v>0.90929742682568171</c:v>
                </c:pt>
                <c:pt idx="9">
                  <c:v>0.7780731968879212</c:v>
                </c:pt>
                <c:pt idx="10">
                  <c:v>0.59847214410395655</c:v>
                </c:pt>
                <c:pt idx="11">
                  <c:v>0.38166099205233167</c:v>
                </c:pt>
                <c:pt idx="12">
                  <c:v>0.14112000805986721</c:v>
                </c:pt>
                <c:pt idx="13">
                  <c:v>-0.10819513453010837</c:v>
                </c:pt>
                <c:pt idx="14">
                  <c:v>-0.35078322768961984</c:v>
                </c:pt>
                <c:pt idx="15">
                  <c:v>-0.57156131874234373</c:v>
                </c:pt>
                <c:pt idx="16">
                  <c:v>-0.7568024953079282</c:v>
                </c:pt>
                <c:pt idx="17">
                  <c:v>-0.8949893582285835</c:v>
                </c:pt>
                <c:pt idx="18">
                  <c:v>-0.97753011766509701</c:v>
                </c:pt>
                <c:pt idx="19">
                  <c:v>-0.99929278897537799</c:v>
                </c:pt>
                <c:pt idx="20">
                  <c:v>-0.95892427466313845</c:v>
                </c:pt>
                <c:pt idx="21">
                  <c:v>-0.85893449342659201</c:v>
                </c:pt>
                <c:pt idx="22">
                  <c:v>-0.70554032557039192</c:v>
                </c:pt>
                <c:pt idx="23">
                  <c:v>-0.50827907749925838</c:v>
                </c:pt>
                <c:pt idx="24">
                  <c:v>-0.27941549819892586</c:v>
                </c:pt>
                <c:pt idx="25">
                  <c:v>-3.3179216547556817E-2</c:v>
                </c:pt>
                <c:pt idx="26">
                  <c:v>0.21511998808781552</c:v>
                </c:pt>
                <c:pt idx="27">
                  <c:v>0.45004407378061762</c:v>
                </c:pt>
                <c:pt idx="28">
                  <c:v>0.65698659871878906</c:v>
                </c:pt>
                <c:pt idx="29">
                  <c:v>0.82308087901150551</c:v>
                </c:pt>
                <c:pt idx="30">
                  <c:v>0.9379999767747389</c:v>
                </c:pt>
                <c:pt idx="31">
                  <c:v>0.99459877911117611</c:v>
                </c:pt>
                <c:pt idx="32">
                  <c:v>0.98935824662338179</c:v>
                </c:pt>
                <c:pt idx="33">
                  <c:v>0.92260421023934025</c:v>
                </c:pt>
                <c:pt idx="34">
                  <c:v>0.79848711262349026</c:v>
                </c:pt>
                <c:pt idx="35">
                  <c:v>0.62472395375419243</c:v>
                </c:pt>
                <c:pt idx="36">
                  <c:v>0.41211848524175659</c:v>
                </c:pt>
                <c:pt idx="37">
                  <c:v>0.17388948538043356</c:v>
                </c:pt>
                <c:pt idx="38">
                  <c:v>-7.5151120461809301E-2</c:v>
                </c:pt>
                <c:pt idx="39">
                  <c:v>-0.31951919362227366</c:v>
                </c:pt>
                <c:pt idx="40">
                  <c:v>-0.54402111088936977</c:v>
                </c:pt>
                <c:pt idx="41">
                  <c:v>-0.73469843040479543</c:v>
                </c:pt>
                <c:pt idx="42">
                  <c:v>-0.87969575997167004</c:v>
                </c:pt>
                <c:pt idx="43">
                  <c:v>-0.96999786792067855</c:v>
                </c:pt>
                <c:pt idx="44">
                  <c:v>-0.99999020655070348</c:v>
                </c:pt>
                <c:pt idx="45">
                  <c:v>-0.96780799751126145</c:v>
                </c:pt>
                <c:pt idx="46">
                  <c:v>-0.87545217468842851</c:v>
                </c:pt>
                <c:pt idx="47">
                  <c:v>-0.72866497582717005</c:v>
                </c:pt>
                <c:pt idx="48">
                  <c:v>-0.53657291800043494</c:v>
                </c:pt>
                <c:pt idx="49">
                  <c:v>-0.31111935498112731</c:v>
                </c:pt>
                <c:pt idx="50">
                  <c:v>-6.6321897351200684E-2</c:v>
                </c:pt>
                <c:pt idx="51">
                  <c:v>0.182599134631134</c:v>
                </c:pt>
                <c:pt idx="52">
                  <c:v>0.42016703682664092</c:v>
                </c:pt>
                <c:pt idx="53">
                  <c:v>0.63161098771823865</c:v>
                </c:pt>
                <c:pt idx="54">
                  <c:v>0.80378442655162097</c:v>
                </c:pt>
                <c:pt idx="55">
                  <c:v>0.92598244280862718</c:v>
                </c:pt>
                <c:pt idx="56">
                  <c:v>0.99060735569487035</c:v>
                </c:pt>
              </c:numCache>
            </c:numRef>
          </c:val>
          <c:smooth val="0"/>
        </c:ser>
        <c:ser>
          <c:idx val="1"/>
          <c:order val="1"/>
          <c:marker>
            <c:symbol val="none"/>
          </c:marker>
          <c:val>
            <c:numRef>
              <c:f>Feuil1!$C$6:$C$62</c:f>
              <c:numCache>
                <c:formatCode>General</c:formatCode>
                <c:ptCount val="5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numCache>
            </c:numRef>
          </c:val>
          <c:smooth val="0"/>
        </c:ser>
        <c:dLbls>
          <c:showLegendKey val="0"/>
          <c:showVal val="0"/>
          <c:showCatName val="0"/>
          <c:showSerName val="0"/>
          <c:showPercent val="0"/>
          <c:showBubbleSize val="0"/>
        </c:dLbls>
        <c:marker val="1"/>
        <c:smooth val="0"/>
        <c:axId val="74748672"/>
        <c:axId val="74750208"/>
      </c:lineChart>
      <c:catAx>
        <c:axId val="74748672"/>
        <c:scaling>
          <c:orientation val="minMax"/>
        </c:scaling>
        <c:delete val="0"/>
        <c:axPos val="b"/>
        <c:majorTickMark val="out"/>
        <c:minorTickMark val="none"/>
        <c:tickLblPos val="nextTo"/>
        <c:crossAx val="74750208"/>
        <c:crosses val="autoZero"/>
        <c:auto val="1"/>
        <c:lblAlgn val="ctr"/>
        <c:lblOffset val="100"/>
        <c:tickLblSkip val="10"/>
        <c:noMultiLvlLbl val="0"/>
      </c:catAx>
      <c:valAx>
        <c:axId val="74750208"/>
        <c:scaling>
          <c:orientation val="minMax"/>
          <c:max val="2"/>
          <c:min val="-2"/>
        </c:scaling>
        <c:delete val="0"/>
        <c:axPos val="l"/>
        <c:majorGridlines>
          <c:spPr>
            <a:ln>
              <a:noFill/>
            </a:ln>
          </c:spPr>
        </c:majorGridlines>
        <c:numFmt formatCode="General" sourceLinked="1"/>
        <c:majorTickMark val="out"/>
        <c:minorTickMark val="none"/>
        <c:tickLblPos val="nextTo"/>
        <c:crossAx val="74748672"/>
        <c:crosses val="autoZero"/>
        <c:crossBetween val="between"/>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val>
            <c:numRef>
              <c:f>Feuil1!$J$6:$J$106</c:f>
              <c:numCache>
                <c:formatCode>General</c:formatCode>
                <c:ptCount val="101"/>
                <c:pt idx="0">
                  <c:v>0</c:v>
                </c:pt>
                <c:pt idx="1">
                  <c:v>19.792618661593412</c:v>
                </c:pt>
                <c:pt idx="2">
                  <c:v>24.367571890687064</c:v>
                </c:pt>
                <c:pt idx="3">
                  <c:v>27.519442639272054</c:v>
                </c:pt>
                <c:pt idx="4">
                  <c:v>30</c:v>
                </c:pt>
                <c:pt idx="5">
                  <c:v>32.077037999735644</c:v>
                </c:pt>
                <c:pt idx="6">
                  <c:v>33.880408063705666</c:v>
                </c:pt>
                <c:pt idx="7">
                  <c:v>35.484008068510448</c:v>
                </c:pt>
                <c:pt idx="8">
                  <c:v>36.934332400347486</c:v>
                </c:pt>
                <c:pt idx="9">
                  <c:v>38.262735018773725</c:v>
                </c:pt>
                <c:pt idx="10">
                  <c:v>39.491466130027121</c:v>
                </c:pt>
                <c:pt idx="11">
                  <c:v>40.636946095781013</c:v>
                </c:pt>
                <c:pt idx="12">
                  <c:v>41.711675109477277</c:v>
                </c:pt>
                <c:pt idx="13">
                  <c:v>42.725412365018926</c:v>
                </c:pt>
                <c:pt idx="14">
                  <c:v>43.685938296632571</c:v>
                </c:pt>
                <c:pt idx="15">
                  <c:v>44.59956625064433</c:v>
                </c:pt>
                <c:pt idx="16">
                  <c:v>45.471496995311938</c:v>
                </c:pt>
                <c:pt idx="17">
                  <c:v>46.306071043370132</c:v>
                </c:pt>
                <c:pt idx="18">
                  <c:v>47.106952457660164</c:v>
                </c:pt>
                <c:pt idx="19">
                  <c:v>47.877265478268292</c:v>
                </c:pt>
                <c:pt idx="20">
                  <c:v>48.619697900782874</c:v>
                </c:pt>
                <c:pt idx="21">
                  <c:v>49.336580537859277</c:v>
                </c:pt>
                <c:pt idx="22">
                  <c:v>50.029949161219299</c:v>
                </c:pt>
                <c:pt idx="23">
                  <c:v>50.701593399683397</c:v>
                </c:pt>
                <c:pt idx="24">
                  <c:v>51.353095782291149</c:v>
                </c:pt>
                <c:pt idx="25">
                  <c:v>51.985863236635986</c:v>
                </c:pt>
                <c:pt idx="26">
                  <c:v>52.601152741050853</c:v>
                </c:pt>
                <c:pt idx="27">
                  <c:v>53.200092396770287</c:v>
                </c:pt>
                <c:pt idx="28">
                  <c:v>53.783698875629909</c:v>
                </c:pt>
                <c:pt idx="29">
                  <c:v>54.352891972767914</c:v>
                </c:pt>
                <c:pt idx="30">
                  <c:v>54.908506827087244</c:v>
                </c:pt>
                <c:pt idx="31">
                  <c:v>55.451304247876955</c:v>
                </c:pt>
                <c:pt idx="32">
                  <c:v>55.981979492208445</c:v>
                </c:pt>
                <c:pt idx="33">
                  <c:v>56.501169766285287</c:v>
                </c:pt>
                <c:pt idx="34">
                  <c:v>57.009460668997932</c:v>
                </c:pt>
                <c:pt idx="35">
                  <c:v>57.507391753330666</c:v>
                </c:pt>
                <c:pt idx="36">
                  <c:v>57.995461347952883</c:v>
                </c:pt>
                <c:pt idx="37">
                  <c:v>58.474130755073553</c:v>
                </c:pt>
                <c:pt idx="38">
                  <c:v>58.943827919801429</c:v>
                </c:pt>
                <c:pt idx="39">
                  <c:v>59.404950649603762</c:v>
                </c:pt>
                <c:pt idx="40">
                  <c:v>59.857869449066392</c:v>
                </c:pt>
                <c:pt idx="41">
                  <c:v>60.302930024325534</c:v>
                </c:pt>
                <c:pt idx="42">
                  <c:v>60.740455502726959</c:v>
                </c:pt>
                <c:pt idx="43">
                  <c:v>61.170748406057626</c:v>
                </c:pt>
                <c:pt idx="44">
                  <c:v>61.594092409765317</c:v>
                </c:pt>
                <c:pt idx="45">
                  <c:v>62.010753915682805</c:v>
                </c:pt>
                <c:pt idx="46">
                  <c:v>62.420983461705688</c:v>
                </c:pt>
                <c:pt idx="47">
                  <c:v>62.825016988482275</c:v>
                </c:pt>
                <c:pt idx="48">
                  <c:v>63.223076980334135</c:v>
                </c:pt>
                <c:pt idx="49">
                  <c:v>63.615373495239609</c:v>
                </c:pt>
                <c:pt idx="50">
                  <c:v>64.002105096697264</c:v>
                </c:pt>
                <c:pt idx="51">
                  <c:v>64.38345969858095</c:v>
                </c:pt>
                <c:pt idx="52">
                  <c:v>64.7596153326474</c:v>
                </c:pt>
                <c:pt idx="53">
                  <c:v>65.130740847120293</c:v>
                </c:pt>
                <c:pt idx="54">
                  <c:v>65.496996543717103</c:v>
                </c:pt>
                <c:pt idx="55">
                  <c:v>65.85853475957569</c:v>
                </c:pt>
                <c:pt idx="56">
                  <c:v>66.215500399757019</c:v>
                </c:pt>
                <c:pt idx="57">
                  <c:v>66.56803142532398</c:v>
                </c:pt>
                <c:pt idx="58">
                  <c:v>66.916259301412964</c:v>
                </c:pt>
                <c:pt idx="59">
                  <c:v>67.260309409207267</c:v>
                </c:pt>
                <c:pt idx="60">
                  <c:v>67.600301425279653</c:v>
                </c:pt>
                <c:pt idx="61">
                  <c:v>67.936349671387063</c:v>
                </c:pt>
                <c:pt idx="62">
                  <c:v>68.26856343746293</c:v>
                </c:pt>
                <c:pt idx="63">
                  <c:v>68.597047280258195</c:v>
                </c:pt>
                <c:pt idx="64">
                  <c:v>68.92190129982211</c:v>
                </c:pt>
                <c:pt idx="65">
                  <c:v>69.243221395786435</c:v>
                </c:pt>
                <c:pt idx="66">
                  <c:v>69.561099505214827</c:v>
                </c:pt>
                <c:pt idx="67">
                  <c:v>69.875623823601146</c:v>
                </c:pt>
                <c:pt idx="68">
                  <c:v>70.186879010443533</c:v>
                </c:pt>
                <c:pt idx="69">
                  <c:v>70.494946380680389</c:v>
                </c:pt>
                <c:pt idx="70">
                  <c:v>70.799904083150565</c:v>
                </c:pt>
                <c:pt idx="71">
                  <c:v>71.101827267129394</c:v>
                </c:pt>
                <c:pt idx="72">
                  <c:v>71.400788237893224</c:v>
                </c:pt>
                <c:pt idx="73">
                  <c:v>71.696856602176695</c:v>
                </c:pt>
                <c:pt idx="74">
                  <c:v>71.99009940430895</c:v>
                </c:pt>
                <c:pt idx="75">
                  <c:v>72.280581253742625</c:v>
                </c:pt>
                <c:pt idx="76">
                  <c:v>72.568364444627619</c:v>
                </c:pt>
                <c:pt idx="77">
                  <c:v>72.85350906802303</c:v>
                </c:pt>
                <c:pt idx="78">
                  <c:v>73.13607311729011</c:v>
                </c:pt>
                <c:pt idx="79">
                  <c:v>73.416112587162473</c:v>
                </c:pt>
                <c:pt idx="80">
                  <c:v>73.693681566947419</c:v>
                </c:pt>
                <c:pt idx="81">
                  <c:v>73.96883232827517</c:v>
                </c:pt>
                <c:pt idx="82">
                  <c:v>74.2416154077778</c:v>
                </c:pt>
                <c:pt idx="83">
                  <c:v>74.512079685049088</c:v>
                </c:pt>
                <c:pt idx="84">
                  <c:v>74.780272456207783</c:v>
                </c:pt>
                <c:pt idx="85">
                  <c:v>75.046239503361505</c:v>
                </c:pt>
                <c:pt idx="86">
                  <c:v>75.310025160245289</c:v>
                </c:pt>
                <c:pt idx="87">
                  <c:v>75.571672374287019</c:v>
                </c:pt>
                <c:pt idx="88">
                  <c:v>75.831222765333095</c:v>
                </c:pt>
                <c:pt idx="89">
                  <c:v>76.088716681249693</c:v>
                </c:pt>
                <c:pt idx="90">
                  <c:v>76.344193250599261</c:v>
                </c:pt>
                <c:pt idx="91">
                  <c:v>76.597690432576428</c:v>
                </c:pt>
                <c:pt idx="92">
                  <c:v>76.849245064374387</c:v>
                </c:pt>
                <c:pt idx="93">
                  <c:v>77.098892906140705</c:v>
                </c:pt>
                <c:pt idx="94">
                  <c:v>77.346668683669407</c:v>
                </c:pt>
                <c:pt idx="95">
                  <c:v>77.592606128966167</c:v>
                </c:pt>
                <c:pt idx="96">
                  <c:v>77.836738018813946</c:v>
                </c:pt>
                <c:pt idx="97">
                  <c:v>78.079096211457127</c:v>
                </c:pt>
                <c:pt idx="98">
                  <c:v>78.319711681514505</c:v>
                </c:pt>
                <c:pt idx="99">
                  <c:v>78.558614553223762</c:v>
                </c:pt>
                <c:pt idx="100">
                  <c:v>78.795834132113015</c:v>
                </c:pt>
              </c:numCache>
            </c:numRef>
          </c:val>
          <c:smooth val="0"/>
        </c:ser>
        <c:ser>
          <c:idx val="1"/>
          <c:order val="1"/>
          <c:marker>
            <c:symbol val="none"/>
          </c:marker>
          <c:val>
            <c:numRef>
              <c:f>Feuil1!$K$6:$K$106</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val>
          <c:smooth val="0"/>
        </c:ser>
        <c:dLbls>
          <c:showLegendKey val="0"/>
          <c:showVal val="0"/>
          <c:showCatName val="0"/>
          <c:showSerName val="0"/>
          <c:showPercent val="0"/>
          <c:showBubbleSize val="0"/>
        </c:dLbls>
        <c:marker val="1"/>
        <c:smooth val="0"/>
        <c:axId val="99498240"/>
        <c:axId val="99504128"/>
      </c:lineChart>
      <c:catAx>
        <c:axId val="99498240"/>
        <c:scaling>
          <c:orientation val="minMax"/>
        </c:scaling>
        <c:delete val="0"/>
        <c:axPos val="b"/>
        <c:majorTickMark val="out"/>
        <c:minorTickMark val="none"/>
        <c:tickLblPos val="nextTo"/>
        <c:crossAx val="99504128"/>
        <c:crosses val="autoZero"/>
        <c:auto val="1"/>
        <c:lblAlgn val="ctr"/>
        <c:lblOffset val="100"/>
        <c:tickLblSkip val="20"/>
        <c:noMultiLvlLbl val="0"/>
      </c:catAx>
      <c:valAx>
        <c:axId val="99504128"/>
        <c:scaling>
          <c:orientation val="minMax"/>
        </c:scaling>
        <c:delete val="0"/>
        <c:axPos val="l"/>
        <c:numFmt formatCode="General" sourceLinked="1"/>
        <c:majorTickMark val="out"/>
        <c:minorTickMark val="none"/>
        <c:tickLblPos val="nextTo"/>
        <c:crossAx val="99498240"/>
        <c:crosses val="autoZero"/>
        <c:crossBetween val="between"/>
      </c:valAx>
    </c:plotArea>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0.1843</cdr:x>
      <cdr:y>0.06922</cdr:y>
    </cdr:from>
    <cdr:to>
      <cdr:x>0.72533</cdr:x>
      <cdr:y>0.16211</cdr:y>
    </cdr:to>
    <cdr:sp macro="" textlink="">
      <cdr:nvSpPr>
        <cdr:cNvPr id="2" name="ZoneTexte 1"/>
        <cdr:cNvSpPr txBox="1"/>
      </cdr:nvSpPr>
      <cdr:spPr>
        <a:xfrm xmlns:a="http://schemas.openxmlformats.org/drawingml/2006/main">
          <a:off x="1716715" y="420872"/>
          <a:ext cx="5039390" cy="564855"/>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pPr algn="ctr"/>
          <a:r>
            <a:rPr lang="fr-BE" sz="1400" dirty="0">
              <a:solidFill>
                <a:schemeClr val="tx1"/>
              </a:solidFill>
            </a:rPr>
            <a:t>Pas de croissance de long terme</a:t>
          </a:r>
        </a:p>
      </cdr:txBody>
    </cdr:sp>
  </cdr:relSizeAnchor>
  <cdr:relSizeAnchor xmlns:cdr="http://schemas.openxmlformats.org/drawingml/2006/chartDrawing">
    <cdr:from>
      <cdr:x>0.72365</cdr:x>
      <cdr:y>0.16136</cdr:y>
    </cdr:from>
    <cdr:to>
      <cdr:x>0.83353</cdr:x>
      <cdr:y>0.49362</cdr:y>
    </cdr:to>
    <cdr:cxnSp macro="">
      <cdr:nvCxnSpPr>
        <cdr:cNvPr id="3" name="Connecteur droit avec flèche 2"/>
        <cdr:cNvCxnSpPr/>
      </cdr:nvCxnSpPr>
      <cdr:spPr>
        <a:xfrm xmlns:a="http://schemas.openxmlformats.org/drawingml/2006/main">
          <a:off x="6740451" y="981149"/>
          <a:ext cx="1023532" cy="2020334"/>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0.17857</cdr:x>
      <cdr:y>0.10107</cdr:y>
    </cdr:from>
    <cdr:to>
      <cdr:x>0.61379</cdr:x>
      <cdr:y>0.19379</cdr:y>
    </cdr:to>
    <cdr:sp macro="" textlink="">
      <cdr:nvSpPr>
        <cdr:cNvPr id="2" name="ZoneTexte 1"/>
        <cdr:cNvSpPr txBox="1"/>
      </cdr:nvSpPr>
      <cdr:spPr>
        <a:xfrm xmlns:a="http://schemas.openxmlformats.org/drawingml/2006/main">
          <a:off x="1661337" y="615655"/>
          <a:ext cx="4049085" cy="564855"/>
        </a:xfrm>
        <a:prstGeom xmlns:a="http://schemas.openxmlformats.org/drawingml/2006/main" prst="rect">
          <a:avLst/>
        </a:prstGeom>
        <a:ln xmlns:a="http://schemas.openxmlformats.org/drawingml/2006/main">
          <a:solidFill>
            <a:schemeClr val="tx1"/>
          </a:solidFill>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BE" sz="1400" dirty="0">
              <a:solidFill>
                <a:schemeClr val="tx1"/>
              </a:solidFill>
            </a:rPr>
            <a:t>Croissance à long terme</a:t>
          </a:r>
        </a:p>
      </cdr:txBody>
    </cdr:sp>
  </cdr:relSizeAnchor>
  <cdr:relSizeAnchor xmlns:cdr="http://schemas.openxmlformats.org/drawingml/2006/chartDrawing">
    <cdr:from>
      <cdr:x>0.61429</cdr:x>
      <cdr:y>0.19455</cdr:y>
    </cdr:from>
    <cdr:to>
      <cdr:x>0.7881</cdr:x>
      <cdr:y>0.41273</cdr:y>
    </cdr:to>
    <cdr:cxnSp macro="">
      <cdr:nvCxnSpPr>
        <cdr:cNvPr id="4" name="Connecteur droit avec flèche 3"/>
        <cdr:cNvCxnSpPr/>
      </cdr:nvCxnSpPr>
      <cdr:spPr>
        <a:xfrm xmlns:a="http://schemas.openxmlformats.org/drawingml/2006/main">
          <a:off x="5715000" y="1185087"/>
          <a:ext cx="1617035" cy="1329070"/>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0.1843</cdr:x>
      <cdr:y>0.06922</cdr:y>
    </cdr:from>
    <cdr:to>
      <cdr:x>0.72533</cdr:x>
      <cdr:y>0.16211</cdr:y>
    </cdr:to>
    <cdr:sp macro="" textlink="">
      <cdr:nvSpPr>
        <cdr:cNvPr id="2" name="ZoneTexte 1"/>
        <cdr:cNvSpPr txBox="1"/>
      </cdr:nvSpPr>
      <cdr:spPr>
        <a:xfrm xmlns:a="http://schemas.openxmlformats.org/drawingml/2006/main">
          <a:off x="1716715" y="420872"/>
          <a:ext cx="5039390" cy="564855"/>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pPr algn="ctr"/>
          <a:r>
            <a:rPr lang="fr-BE" sz="2000" dirty="0">
              <a:solidFill>
                <a:schemeClr val="tx1"/>
              </a:solidFill>
            </a:rPr>
            <a:t>Pas de croissance de long terme</a:t>
          </a:r>
        </a:p>
      </cdr:txBody>
    </cdr:sp>
  </cdr:relSizeAnchor>
  <cdr:relSizeAnchor xmlns:cdr="http://schemas.openxmlformats.org/drawingml/2006/chartDrawing">
    <cdr:from>
      <cdr:x>0.72365</cdr:x>
      <cdr:y>0.16136</cdr:y>
    </cdr:from>
    <cdr:to>
      <cdr:x>0.83353</cdr:x>
      <cdr:y>0.49362</cdr:y>
    </cdr:to>
    <cdr:cxnSp macro="">
      <cdr:nvCxnSpPr>
        <cdr:cNvPr id="3" name="Connecteur droit avec flèche 2"/>
        <cdr:cNvCxnSpPr/>
      </cdr:nvCxnSpPr>
      <cdr:spPr>
        <a:xfrm xmlns:a="http://schemas.openxmlformats.org/drawingml/2006/main">
          <a:off x="6740451" y="981149"/>
          <a:ext cx="1023532" cy="2020334"/>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87821-82AD-4523-B5CC-9FE54A334BFB}" type="datetimeFigureOut">
              <a:rPr lang="fr-BE" smtClean="0"/>
              <a:t>7/06/2012</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6E1DF3-A783-4DCD-8682-5847E78D1CD2}" type="slidenum">
              <a:rPr lang="fr-BE" smtClean="0"/>
              <a:t>‹N°›</a:t>
            </a:fld>
            <a:endParaRPr lang="fr-BE"/>
          </a:p>
        </p:txBody>
      </p:sp>
    </p:spTree>
    <p:extLst>
      <p:ext uri="{BB962C8B-B14F-4D97-AF65-F5344CB8AC3E}">
        <p14:creationId xmlns:p14="http://schemas.microsoft.com/office/powerpoint/2010/main" val="904808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fr-FR" smtClean="0"/>
              <a:t>Modifiez le style du titre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22A743C-9FEE-42FB-A34F-E230033D954B}" type="datetime1">
              <a:rPr lang="fr-BE" smtClean="0"/>
              <a:t>7/06/2012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normAutofit/>
          </a:bodyPr>
          <a:lstStyle/>
          <a:p>
            <a:fld id="{910D82FB-0DF1-48B6-8D4C-EA7076176AED}"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1993AB6-F691-401D-9F39-E2AB22DA97C6}" type="datetime1">
              <a:rPr lang="fr-BE" smtClean="0"/>
              <a:t>7/06/2012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3984482-13BF-48FB-844D-19B56345F7B3}" type="datetime1">
              <a:rPr lang="fr-BE" smtClean="0"/>
              <a:t>7/06/2012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a:xfrm>
            <a:off x="685800" y="1600201"/>
            <a:ext cx="7772400" cy="3733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D318DC8-FF59-4000-91A1-BFE285BC7482}" type="datetime1">
              <a:rPr lang="fr-BE" smtClean="0"/>
              <a:t>7/06/2012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4D3ED0-CCCF-4E4A-AC43-D4E8542F9582}" type="datetime1">
              <a:rPr lang="fr-BE" smtClean="0"/>
              <a:t>7/06/2012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fr-FR" smtClean="0"/>
              <a:t>Modifiez le style du titre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0C1487F-7514-4249-8E17-51288B5D3BC2}" type="datetime1">
              <a:rPr lang="fr-BE" smtClean="0"/>
              <a:t>7/06/2012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10D82FB-0DF1-48B6-8D4C-EA7076176AED}" type="slidenum">
              <a:rPr lang="fr-BE" smtClean="0"/>
              <a:t>‹N°›</a:t>
            </a:fld>
            <a:endParaRPr lang="fr-BE"/>
          </a:p>
        </p:txBody>
      </p:sp>
      <p:sp>
        <p:nvSpPr>
          <p:cNvPr id="13" name="Content Placeholder 12"/>
          <p:cNvSpPr>
            <a:spLocks noGrp="1"/>
          </p:cNvSpPr>
          <p:nvPr>
            <p:ph sz="quarter" idx="13"/>
          </p:nvPr>
        </p:nvSpPr>
        <p:spPr>
          <a:xfrm>
            <a:off x="685800" y="1536192"/>
            <a:ext cx="3657600" cy="387705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F42A59B7-EEA1-4FC4-8BC3-B6B57EFAE11C}" type="datetime1">
              <a:rPr lang="fr-BE" smtClean="0"/>
              <a:t>7/06/2012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910D82FB-0DF1-48B6-8D4C-EA7076176AED}" type="slidenum">
              <a:rPr lang="fr-BE" smtClean="0"/>
              <a:t>‹N°›</a:t>
            </a:fld>
            <a:endParaRPr lang="fr-BE"/>
          </a:p>
        </p:txBody>
      </p:sp>
      <p:sp>
        <p:nvSpPr>
          <p:cNvPr id="15" name="Content Placeholder 14"/>
          <p:cNvSpPr>
            <a:spLocks noGrp="1"/>
          </p:cNvSpPr>
          <p:nvPr>
            <p:ph sz="quarter" idx="13"/>
          </p:nvPr>
        </p:nvSpPr>
        <p:spPr>
          <a:xfrm>
            <a:off x="685800" y="2209800"/>
            <a:ext cx="3657600" cy="3200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fr-FR" smtClean="0"/>
              <a:t>Modifiez le style du titre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B548E303-353C-4EB2-9451-4E3913031BB0}" type="datetime1">
              <a:rPr lang="fr-BE" smtClean="0"/>
              <a:t>7/06/2012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D69234D-80C3-41A3-9FC8-1EEEC5B3260D}" type="datetime1">
              <a:rPr lang="fr-BE" smtClean="0"/>
              <a:t>7/06/2012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910D82FB-0DF1-48B6-8D4C-EA7076176AED}"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fr-FR" smtClean="0"/>
              <a:t>Modifiez le style du titre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E8E0DD8-C5BB-42DA-82A1-E284B81535AF}" type="datetime1">
              <a:rPr lang="fr-BE" smtClean="0"/>
              <a:t>7/06/2012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10D82FB-0DF1-48B6-8D4C-EA7076176AED}" type="slidenum">
              <a:rPr lang="fr-BE" smtClean="0"/>
              <a:t>‹N°›</a:t>
            </a:fld>
            <a:endParaRPr lang="fr-BE"/>
          </a:p>
        </p:txBody>
      </p:sp>
      <p:sp>
        <p:nvSpPr>
          <p:cNvPr id="13" name="Content Placeholder 12"/>
          <p:cNvSpPr>
            <a:spLocks noGrp="1"/>
          </p:cNvSpPr>
          <p:nvPr>
            <p:ph sz="quarter" idx="13"/>
          </p:nvPr>
        </p:nvSpPr>
        <p:spPr>
          <a:xfrm>
            <a:off x="4572000" y="609600"/>
            <a:ext cx="3886200" cy="41910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A79395F-83F8-4852-BE51-E124E18B37FD}" type="datetime1">
              <a:rPr lang="fr-BE" smtClean="0"/>
              <a:t>7/06/2012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10D82FB-0DF1-48B6-8D4C-EA7076176AED}" type="slidenum">
              <a:rPr lang="fr-BE" smtClean="0"/>
              <a:t>‹N°›</a:t>
            </a:fld>
            <a:endParaRPr lang="fr-BE"/>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fr-FR" smtClean="0"/>
              <a:t>Modifiez le style du titre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BBFB3D0A-A828-4ED0-8CD7-6B29861EEF05}" type="datetime1">
              <a:rPr lang="fr-BE" smtClean="0"/>
              <a:t>7/06/2012</a:t>
            </a:fld>
            <a:endParaRPr lang="fr-BE"/>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fr-BE"/>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910D82FB-0DF1-48B6-8D4C-EA7076176AED}"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4993" r:id="rId1"/>
    <p:sldLayoutId id="2147484994" r:id="rId2"/>
    <p:sldLayoutId id="2147484995" r:id="rId3"/>
    <p:sldLayoutId id="2147484996" r:id="rId4"/>
    <p:sldLayoutId id="2147484997" r:id="rId5"/>
    <p:sldLayoutId id="2147484998" r:id="rId6"/>
    <p:sldLayoutId id="2147484999" r:id="rId7"/>
    <p:sldLayoutId id="2147485000" r:id="rId8"/>
    <p:sldLayoutId id="2147485001" r:id="rId9"/>
    <p:sldLayoutId id="2147485002" r:id="rId10"/>
    <p:sldLayoutId id="2147485003" r:id="rId11"/>
  </p:sldLayoutIdLst>
  <p:hf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03848" y="0"/>
            <a:ext cx="5832648" cy="2132856"/>
          </a:xfrm>
        </p:spPr>
        <p:txBody>
          <a:bodyPr>
            <a:normAutofit/>
          </a:bodyPr>
          <a:lstStyle/>
          <a:p>
            <a:r>
              <a:rPr lang="fr-BE" sz="4000" b="1" dirty="0" smtClean="0">
                <a:latin typeface="Bradley Hand ITC" pitchFamily="66" charset="0"/>
              </a:rPr>
              <a:t>La décroissance : utopie ou nécessité ?</a:t>
            </a:r>
            <a:endParaRPr lang="fr-BE" sz="4000" b="1" dirty="0">
              <a:latin typeface="Bradley Hand ITC" pitchFamily="66" charset="0"/>
            </a:endParaRPr>
          </a:p>
        </p:txBody>
      </p:sp>
      <p:sp>
        <p:nvSpPr>
          <p:cNvPr id="3" name="Sous-titre 2"/>
          <p:cNvSpPr>
            <a:spLocks noGrp="1"/>
          </p:cNvSpPr>
          <p:nvPr>
            <p:ph type="subTitle" idx="1"/>
          </p:nvPr>
        </p:nvSpPr>
        <p:spPr>
          <a:xfrm>
            <a:off x="467544" y="3284984"/>
            <a:ext cx="6461760" cy="1953344"/>
          </a:xfrm>
        </p:spPr>
        <p:txBody>
          <a:bodyPr>
            <a:normAutofit lnSpcReduction="10000"/>
          </a:bodyPr>
          <a:lstStyle/>
          <a:p>
            <a:r>
              <a:rPr lang="fr-BE" b="1" dirty="0" smtClean="0"/>
              <a:t>Lionel </a:t>
            </a:r>
            <a:r>
              <a:rPr lang="fr-BE" b="1" dirty="0" err="1" smtClean="0"/>
              <a:t>Artige</a:t>
            </a:r>
            <a:endParaRPr lang="fr-BE" b="1" dirty="0" smtClean="0"/>
          </a:p>
          <a:p>
            <a:r>
              <a:rPr lang="fr-BE" b="1" dirty="0" smtClean="0"/>
              <a:t>HEC – Université de Liège</a:t>
            </a:r>
          </a:p>
          <a:p>
            <a:endParaRPr lang="fr-BE" b="1" dirty="0"/>
          </a:p>
          <a:p>
            <a:r>
              <a:rPr lang="fr-BE" b="1" dirty="0" smtClean="0"/>
              <a:t>Conférence – débat du  </a:t>
            </a:r>
            <a:r>
              <a:rPr lang="fr-BE" b="1" i="1" dirty="0" smtClean="0"/>
              <a:t>Cercle Condorcet de Liège</a:t>
            </a:r>
          </a:p>
          <a:p>
            <a:r>
              <a:rPr lang="fr-BE" b="1" dirty="0" smtClean="0"/>
              <a:t>6 juin 2012</a:t>
            </a:r>
            <a:endParaRPr lang="fr-BE" b="1" dirty="0"/>
          </a:p>
        </p:txBody>
      </p:sp>
    </p:spTree>
    <p:extLst>
      <p:ext uri="{BB962C8B-B14F-4D97-AF65-F5344CB8AC3E}">
        <p14:creationId xmlns:p14="http://schemas.microsoft.com/office/powerpoint/2010/main" val="1173380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fontScale="85000" lnSpcReduction="20000"/>
          </a:bodyPr>
          <a:lstStyle/>
          <a:p>
            <a:pPr marL="68580" indent="0">
              <a:buNone/>
            </a:pPr>
            <a:r>
              <a:rPr lang="fr-BE" u="sng" dirty="0" smtClean="0"/>
              <a:t>Remarques sur le PIB :</a:t>
            </a:r>
          </a:p>
          <a:p>
            <a:pPr marL="68580" indent="0">
              <a:buNone/>
            </a:pPr>
            <a:endParaRPr lang="fr-BE" u="sng" dirty="0" smtClean="0"/>
          </a:p>
          <a:p>
            <a:pPr marL="68580" indent="0">
              <a:buNone/>
            </a:pPr>
            <a:r>
              <a:rPr lang="fr-BE" dirty="0" smtClean="0"/>
              <a:t>Question :  Qu’y a-t-il de commun entre une tonne d’acier et une coupe de cheveux ? </a:t>
            </a:r>
          </a:p>
          <a:p>
            <a:pPr marL="68580" indent="0">
              <a:buNone/>
            </a:pPr>
            <a:r>
              <a:rPr lang="fr-BE" dirty="0" smtClean="0"/>
              <a:t>Réponse : le prix de marché.</a:t>
            </a:r>
          </a:p>
          <a:p>
            <a:pPr marL="68580" indent="0">
              <a:buNone/>
            </a:pPr>
            <a:endParaRPr lang="fr-BE" dirty="0"/>
          </a:p>
          <a:p>
            <a:pPr>
              <a:buFont typeface="Wingdings" pitchFamily="2" charset="2"/>
              <a:buChar char="Ø"/>
            </a:pPr>
            <a:r>
              <a:rPr lang="fr-BE" dirty="0"/>
              <a:t>Le prix en euros est une unité de mesure qui est commune aux biens et services de toutes sortes produits au cours d’une année. </a:t>
            </a:r>
          </a:p>
          <a:p>
            <a:pPr marL="68580" indent="0">
              <a:buNone/>
            </a:pPr>
            <a:endParaRPr lang="fr-BE" dirty="0"/>
          </a:p>
          <a:p>
            <a:pPr marL="68580" indent="0">
              <a:buNone/>
            </a:pPr>
            <a:r>
              <a:rPr lang="fr-BE" dirty="0" smtClean="0"/>
              <a:t>Le prix de marché est une unité de mesure commune qui permet de faire la somme de la valeur ajoutée d’une tonne d’acier et d’une coupe de cheveux.</a:t>
            </a:r>
          </a:p>
          <a:p>
            <a:pPr marL="68580" indent="0">
              <a:buNone/>
            </a:pPr>
            <a:endParaRPr lang="fr-BE" dirty="0"/>
          </a:p>
          <a:p>
            <a:pPr marL="68580" indent="0">
              <a:buNone/>
            </a:pPr>
            <a:r>
              <a:rPr lang="fr-BE" dirty="0" smtClean="0"/>
              <a:t>Sans unité de mesure commune, pas d’agrégation possible et donc pas de résumé de la production en un nombre unique.</a:t>
            </a:r>
            <a:endParaRPr lang="fr-BE" dirty="0"/>
          </a:p>
          <a:p>
            <a:pPr marL="68580" indent="0">
              <a:buNone/>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3954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a:bodyPr>
          <a:lstStyle/>
          <a:p>
            <a:pPr marL="68580" indent="0">
              <a:buNone/>
            </a:pPr>
            <a:r>
              <a:rPr lang="fr-BE" u="sng" dirty="0" smtClean="0"/>
              <a:t>Remarques sur le PIB :</a:t>
            </a:r>
          </a:p>
          <a:p>
            <a:pPr marL="68580" indent="0">
              <a:buNone/>
            </a:pPr>
            <a:endParaRPr lang="fr-BE" u="sng" dirty="0" smtClean="0"/>
          </a:p>
          <a:p>
            <a:pPr>
              <a:buFont typeface="Wingdings" pitchFamily="2" charset="2"/>
              <a:buChar char="Ø"/>
            </a:pPr>
            <a:r>
              <a:rPr lang="fr-BE" dirty="0" smtClean="0"/>
              <a:t>De plus, le prix de marché reflète les conditions de l’offre (prix minimum pour rendre la production rentable, degré de concurrence,…) et de la demande (plus ou moins sensible au niveau du prix).</a:t>
            </a:r>
          </a:p>
          <a:p>
            <a:pPr marL="68580" indent="0">
              <a:buNone/>
            </a:pPr>
            <a:endParaRPr lang="fr-BE" dirty="0"/>
          </a:p>
          <a:p>
            <a:pPr marL="68580" indent="0">
              <a:buNone/>
            </a:pPr>
            <a:r>
              <a:rPr lang="fr-BE" dirty="0" smtClean="0"/>
              <a:t>La pondération des quantités par les prix de marché, nécessaire pour l’agrégation, a donc un sens économique. La production, telle que mesurée par le PIB, n’est donc pas une grandeur physique mais une grandeur économique.</a:t>
            </a:r>
            <a:endParaRPr lang="fr-BE" dirty="0"/>
          </a:p>
          <a:p>
            <a:pPr marL="68580" indent="0">
              <a:buNone/>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1712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fontScale="92500" lnSpcReduction="10000"/>
          </a:bodyPr>
          <a:lstStyle/>
          <a:p>
            <a:pPr>
              <a:buFont typeface="Wingdings" pitchFamily="2" charset="2"/>
              <a:buChar char="Ø"/>
            </a:pPr>
            <a:r>
              <a:rPr lang="fr-BE" dirty="0" smtClean="0"/>
              <a:t>Sans indicateur agrégé comme le PIB, il est très difficile de savoir si l’économie est en croissance ou pas</a:t>
            </a:r>
            <a:r>
              <a:rPr lang="fr-BE" dirty="0"/>
              <a:t>. Des secteurs peuvent être en expansion et d’autres en déclin. Seule l’agrégation en un nombre unique permet de dire </a:t>
            </a:r>
            <a:r>
              <a:rPr lang="fr-BE" dirty="0" smtClean="0"/>
              <a:t>si, d’année en année, </a:t>
            </a:r>
            <a:r>
              <a:rPr lang="fr-BE" dirty="0"/>
              <a:t>la production globale augmente ou pas</a:t>
            </a:r>
            <a:r>
              <a:rPr lang="fr-BE" dirty="0" smtClean="0"/>
              <a:t>.</a:t>
            </a:r>
          </a:p>
          <a:p>
            <a:pPr>
              <a:buFont typeface="Wingdings" pitchFamily="2" charset="2"/>
              <a:buChar char="Ø"/>
            </a:pPr>
            <a:endParaRPr lang="fr-BE" dirty="0"/>
          </a:p>
          <a:p>
            <a:pPr>
              <a:buFont typeface="Wingdings" pitchFamily="2" charset="2"/>
              <a:buChar char="Ø"/>
            </a:pPr>
            <a:r>
              <a:rPr lang="fr-BE" dirty="0" smtClean="0"/>
              <a:t>Grâce au PIB, nous disposons d’un nombre unique mesurant la production pour chaque année. La comparaison des PIB dans le temps va nous permettre non seulement de savoir si l’économie est en expansion ou en déclin mais également de quantifier cette expansion ou ce déclin.</a:t>
            </a:r>
          </a:p>
          <a:p>
            <a:pPr marL="68580" indent="0">
              <a:buNone/>
            </a:pPr>
            <a:endParaRPr lang="fr-BE" dirty="0" smtClean="0"/>
          </a:p>
          <a:p>
            <a:pPr>
              <a:buFont typeface="Wingdings" pitchFamily="2" charset="2"/>
              <a:buChar char="Ø"/>
            </a:pPr>
            <a:r>
              <a:rPr lang="fr-BE" dirty="0" smtClean="0"/>
              <a:t>Néanmoins, pour arriver au taux de croissance de l’économie, il faut soumettre la série des PIB à une transformation : la déflation.</a:t>
            </a:r>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4070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a:t>Comme le PIB est une mesure de la production en valeur, la variation du PIB peut être due à une variation des quantités (</a:t>
                </a:r>
                <a14:m>
                  <m:oMath xmlns:m="http://schemas.openxmlformats.org/officeDocument/2006/math">
                    <m:sSub>
                      <m:sSubPr>
                        <m:ctrlPr>
                          <a:rPr lang="fr-BE" i="1" dirty="0">
                            <a:latin typeface="Cambria Math"/>
                          </a:rPr>
                        </m:ctrlPr>
                      </m:sSubPr>
                      <m:e>
                        <m:r>
                          <a:rPr lang="fr-BE" i="1" dirty="0">
                            <a:latin typeface="Cambria Math"/>
                          </a:rPr>
                          <m:t>𝑄</m:t>
                        </m:r>
                      </m:e>
                      <m:sub>
                        <m:r>
                          <a:rPr lang="fr-BE" i="1" dirty="0">
                            <a:latin typeface="Cambria Math"/>
                          </a:rPr>
                          <m:t>1</m:t>
                        </m:r>
                      </m:sub>
                    </m:sSub>
                  </m:oMath>
                </a14:m>
                <a:r>
                  <a:rPr lang="fr-BE" dirty="0"/>
                  <a:t>)</a:t>
                </a:r>
                <a:r>
                  <a:rPr lang="fr-BE" dirty="0" smtClean="0"/>
                  <a:t> ou/et à une variation des prix </a:t>
                </a:r>
                <a:r>
                  <a:rPr lang="fr-BE" dirty="0"/>
                  <a:t>(</a:t>
                </a:r>
                <a14:m>
                  <m:oMath xmlns:m="http://schemas.openxmlformats.org/officeDocument/2006/math">
                    <m:sSub>
                      <m:sSubPr>
                        <m:ctrlPr>
                          <a:rPr lang="fr-BE" i="1" dirty="0">
                            <a:latin typeface="Cambria Math"/>
                          </a:rPr>
                        </m:ctrlPr>
                      </m:sSubPr>
                      <m:e>
                        <m:r>
                          <a:rPr lang="fr-BE" i="1" dirty="0">
                            <a:latin typeface="Cambria Math"/>
                          </a:rPr>
                          <m:t>𝑃</m:t>
                        </m:r>
                      </m:e>
                      <m:sub>
                        <m:r>
                          <a:rPr lang="fr-BE" i="1" dirty="0">
                            <a:latin typeface="Cambria Math"/>
                          </a:rPr>
                          <m:t>1</m:t>
                        </m:r>
                      </m:sub>
                    </m:sSub>
                  </m:oMath>
                </a14:m>
                <a:r>
                  <a:rPr lang="fr-BE" dirty="0"/>
                  <a:t>) </a:t>
                </a:r>
                <a:r>
                  <a:rPr lang="fr-BE" dirty="0" smtClean="0"/>
                  <a:t>.</a:t>
                </a:r>
              </a:p>
              <a:p>
                <a:pPr>
                  <a:buFont typeface="Wingdings" pitchFamily="2" charset="2"/>
                  <a:buChar char="Ø"/>
                </a:pPr>
                <a:endParaRPr lang="fr-BE" dirty="0"/>
              </a:p>
              <a:p>
                <a:pPr>
                  <a:buFont typeface="Wingdings" pitchFamily="2" charset="2"/>
                  <a:buChar char="Ø"/>
                </a:pPr>
                <a:r>
                  <a:rPr lang="fr-BE" dirty="0" smtClean="0"/>
                  <a:t>Si l’on veut mesurer la croissance de la production, il faut s’assurer que la variation du PIB ne soit pas le résultat d’un effet-prix. Il faut donc retirer de la variation du PIB la part qui revient à la variation des prix. Cette opération s’appelle la déflation.</a:t>
                </a:r>
              </a:p>
              <a:p>
                <a:pPr>
                  <a:buFont typeface="Wingdings" pitchFamily="2" charset="2"/>
                  <a:buChar char="Ø"/>
                </a:pPr>
                <a:endParaRPr lang="fr-BE" dirty="0"/>
              </a:p>
              <a:p>
                <a:pPr>
                  <a:buFont typeface="Wingdings" pitchFamily="2" charset="2"/>
                  <a:buChar char="Ø"/>
                </a:pPr>
                <a:r>
                  <a:rPr lang="fr-BE" dirty="0" smtClean="0"/>
                  <a:t>En </a:t>
                </a:r>
                <a:r>
                  <a:rPr lang="fr-BE" dirty="0" err="1" smtClean="0"/>
                  <a:t>déflatant</a:t>
                </a:r>
                <a:r>
                  <a:rPr lang="fr-BE" dirty="0" smtClean="0"/>
                  <a:t> le PIB en valeur par un indice de prix (Déflateur de PIB) on obtient le PIB en volume.</a:t>
                </a:r>
              </a:p>
              <a:p>
                <a:pPr marL="68580" indent="0">
                  <a:buNone/>
                </a:pPr>
                <a:endParaRPr lang="fr-BE" dirty="0"/>
              </a:p>
              <a:p>
                <a:pPr marL="68580" indent="0">
                  <a:buNone/>
                </a:pPr>
                <a:endParaRPr lang="fr-BE" dirty="0" smtClean="0"/>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685800" y="1844824"/>
                <a:ext cx="7772400" cy="3744416"/>
              </a:xfrm>
              <a:blipFill rotWithShape="1">
                <a:blip r:embed="rId2"/>
                <a:stretch>
                  <a:fillRect l="-706" t="-1629" r="-1804"/>
                </a:stretch>
              </a:blipFill>
              <a:ln w="3175">
                <a:noFill/>
              </a:ln>
            </p:spPr>
            <p:txBody>
              <a:bodyPr/>
              <a:lstStyle/>
              <a:p>
                <a:r>
                  <a:rPr lang="fr-BE">
                    <a:noFill/>
                  </a:rPr>
                  <a:t> </a:t>
                </a:r>
              </a:p>
            </p:txBody>
          </p:sp>
        </mc:Fallback>
      </mc:AlternateContent>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7615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smtClean="0"/>
              <a:t>Le taux de croissance de l’économie entre deux années est donc le taux de variation du PIB en volume entre ces deux années. On parle du taux de croissance de la production réelle.</a:t>
            </a:r>
          </a:p>
          <a:p>
            <a:pPr>
              <a:buFont typeface="Wingdings" pitchFamily="2" charset="2"/>
              <a:buChar char="Ø"/>
            </a:pPr>
            <a:endParaRPr lang="fr-BE" dirty="0"/>
          </a:p>
          <a:p>
            <a:pPr>
              <a:buFont typeface="Wingdings" pitchFamily="2" charset="2"/>
              <a:buChar char="Ø"/>
            </a:pPr>
            <a:r>
              <a:rPr lang="fr-BE" dirty="0" smtClean="0"/>
              <a:t>Attention : on ne mesure pas le taux de variation des quantités. Ce que l’on mesure, c’est la variation de la production en volume, c’est-à-dire la variation de la production en valeur dont on a « bloqué » les prix. On parle de PIB à prix constants.</a:t>
            </a:r>
          </a:p>
          <a:p>
            <a:pPr>
              <a:buFont typeface="Wingdings" pitchFamily="2" charset="2"/>
              <a:buChar char="Ø"/>
            </a:pPr>
            <a:endParaRPr lang="fr-BE" dirty="0"/>
          </a:p>
          <a:p>
            <a:pPr>
              <a:buFont typeface="Wingdings" pitchFamily="2" charset="2"/>
              <a:buChar char="Ø"/>
            </a:pPr>
            <a:r>
              <a:rPr lang="fr-BE" dirty="0" smtClean="0"/>
              <a:t>Par conséquent, le taux de croissance de la production, c’est le taux de croissance du </a:t>
            </a:r>
            <a:r>
              <a:rPr lang="fr-BE" u="sng" dirty="0" smtClean="0"/>
              <a:t>volume</a:t>
            </a:r>
            <a:r>
              <a:rPr lang="fr-BE" dirty="0" smtClean="0"/>
              <a:t> de la production. </a:t>
            </a:r>
          </a:p>
          <a:p>
            <a:pPr marL="68580" indent="0">
              <a:buNone/>
            </a:pPr>
            <a:endParaRPr lang="fr-BE" dirty="0"/>
          </a:p>
          <a:p>
            <a:pPr marL="68580" indent="0">
              <a:buNone/>
            </a:pPr>
            <a:endParaRPr lang="fr-BE" dirty="0" smtClean="0"/>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2102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1. </a:t>
            </a:r>
            <a:r>
              <a:rPr lang="fr-BE" sz="3600" dirty="0" smtClean="0">
                <a:latin typeface="Bradley Hand ITC" pitchFamily="66" charset="0"/>
              </a:rPr>
              <a:t>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a:bodyPr>
          <a:lstStyle/>
          <a:p>
            <a:pPr>
              <a:buFont typeface="Wingdings" pitchFamily="2" charset="2"/>
              <a:buChar char="Ø"/>
            </a:pPr>
            <a:r>
              <a:rPr lang="fr-BE" dirty="0" smtClean="0"/>
              <a:t>Un exemple fictif pour montrer la différence entre volume et quantité :</a:t>
            </a:r>
          </a:p>
          <a:p>
            <a:pPr marL="68580" indent="0">
              <a:buNone/>
            </a:pPr>
            <a:r>
              <a:rPr lang="fr-BE" dirty="0"/>
              <a:t>Soit une économie fabriquant deux biens : le bien 1 = DVD et le bien 2 = Disque Blu-Ray. </a:t>
            </a:r>
            <a:r>
              <a:rPr lang="fr-BE" dirty="0" smtClean="0"/>
              <a:t>(On </a:t>
            </a:r>
            <a:r>
              <a:rPr lang="fr-BE" dirty="0"/>
              <a:t>supposera que les consommations intermédiaires pour produire les deux biens sont égales à 0</a:t>
            </a:r>
            <a:r>
              <a:rPr lang="fr-BE" dirty="0" smtClean="0"/>
              <a:t>.)</a:t>
            </a:r>
          </a:p>
          <a:p>
            <a:pPr marL="68580" indent="0">
              <a:buNone/>
            </a:pPr>
            <a:endParaRPr lang="fr-BE" dirty="0"/>
          </a:p>
          <a:p>
            <a:pPr marL="68580" indent="0">
              <a:buNone/>
            </a:pPr>
            <a:endParaRPr lang="fr-BE" dirty="0" smtClean="0"/>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Tableau 8"/>
          <p:cNvGraphicFramePr>
            <a:graphicFrameLocks noGrp="1"/>
          </p:cNvGraphicFramePr>
          <p:nvPr>
            <p:extLst>
              <p:ext uri="{D42A27DB-BD31-4B8C-83A1-F6EECF244321}">
                <p14:modId xmlns:p14="http://schemas.microsoft.com/office/powerpoint/2010/main" val="2478904490"/>
              </p:ext>
            </p:extLst>
          </p:nvPr>
        </p:nvGraphicFramePr>
        <p:xfrm>
          <a:off x="1280684" y="3284984"/>
          <a:ext cx="6768755" cy="2477168"/>
        </p:xfrm>
        <a:graphic>
          <a:graphicData uri="http://schemas.openxmlformats.org/drawingml/2006/table">
            <a:tbl>
              <a:tblPr/>
              <a:tblGrid>
                <a:gridCol w="1353751"/>
                <a:gridCol w="1353751"/>
                <a:gridCol w="1353751"/>
                <a:gridCol w="1353751"/>
                <a:gridCol w="1353751"/>
              </a:tblGrid>
              <a:tr h="825723">
                <a:tc>
                  <a:txBody>
                    <a:bodyPr/>
                    <a:lstStyle/>
                    <a:p>
                      <a:pPr algn="ctr"/>
                      <a:r>
                        <a:rPr lang="fr-BE" dirty="0">
                          <a:effectLst/>
                          <a:latin typeface="times new roman"/>
                        </a:rPr>
                        <a:t> </a:t>
                      </a:r>
                      <a:endParaRPr lang="fr-BE" dirty="0">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fr-BE">
                          <a:effectLst/>
                          <a:latin typeface="times new roman"/>
                        </a:rPr>
                        <a:t>DVD (= bien 1)</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BE"/>
                    </a:p>
                  </a:txBody>
                  <a:tcPr/>
                </a:tc>
                <a:tc gridSpan="2">
                  <a:txBody>
                    <a:bodyPr/>
                    <a:lstStyle/>
                    <a:p>
                      <a:pPr algn="ctr"/>
                      <a:r>
                        <a:rPr lang="fr-BE">
                          <a:effectLst/>
                          <a:latin typeface="times new roman"/>
                        </a:rPr>
                        <a:t>Disque Blu-Ray (= bien 2)</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BE"/>
                    </a:p>
                  </a:txBody>
                  <a:tcPr/>
                </a:tc>
              </a:tr>
              <a:tr h="825723">
                <a:tc>
                  <a:txBody>
                    <a:bodyPr/>
                    <a:lstStyle/>
                    <a:p>
                      <a:pPr algn="ctr"/>
                      <a:r>
                        <a:rPr lang="fr-BE">
                          <a:effectLst/>
                          <a:latin typeface="times new roman"/>
                        </a:rPr>
                        <a:t> </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Quantité</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Prix en euros</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Quantité</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Prix en euros</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861">
                <a:tc>
                  <a:txBody>
                    <a:bodyPr/>
                    <a:lstStyle/>
                    <a:p>
                      <a:pPr algn="ctr"/>
                      <a:r>
                        <a:rPr lang="fr-BE">
                          <a:effectLst/>
                          <a:latin typeface="times new roman"/>
                        </a:rPr>
                        <a:t>Année 2007</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80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10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20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60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861">
                <a:tc>
                  <a:txBody>
                    <a:bodyPr/>
                    <a:lstStyle/>
                    <a:p>
                      <a:pPr algn="ctr"/>
                      <a:r>
                        <a:rPr lang="fr-BE">
                          <a:effectLst/>
                          <a:latin typeface="times new roman"/>
                        </a:rPr>
                        <a:t>Année 2008</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70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10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a:effectLst/>
                          <a:latin typeface="times new roman"/>
                        </a:rPr>
                        <a:t>30</a:t>
                      </a:r>
                      <a:endParaRPr lang="fr-BE">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BE" dirty="0">
                          <a:effectLst/>
                          <a:latin typeface="times new roman"/>
                        </a:rPr>
                        <a:t>60</a:t>
                      </a:r>
                      <a:endParaRPr lang="fr-BE" dirty="0">
                        <a:effectLs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04751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fontScale="92500" lnSpcReduction="20000"/>
          </a:bodyPr>
          <a:lstStyle/>
          <a:p>
            <a:pPr marL="68580" indent="0">
              <a:buNone/>
            </a:pPr>
            <a:r>
              <a:rPr lang="fr-BE" dirty="0" smtClean="0"/>
              <a:t>On </a:t>
            </a:r>
            <a:r>
              <a:rPr lang="fr-BE" dirty="0"/>
              <a:t>décide que l’année de base est l’année 2008. On calcule les productions agrégées de cette économie à prix constants </a:t>
            </a:r>
            <a:r>
              <a:rPr lang="fr-BE" dirty="0" smtClean="0"/>
              <a:t>(prix de 2008) :</a:t>
            </a:r>
            <a:endParaRPr lang="fr-BE" dirty="0"/>
          </a:p>
          <a:p>
            <a:pPr marL="68580" indent="0">
              <a:buNone/>
            </a:pPr>
            <a:endParaRPr lang="fr-BE" dirty="0"/>
          </a:p>
          <a:p>
            <a:pPr marL="68580" indent="0">
              <a:buNone/>
            </a:pPr>
            <a:r>
              <a:rPr lang="fr-BE" dirty="0" smtClean="0"/>
              <a:t>Y_2007</a:t>
            </a:r>
            <a:r>
              <a:rPr lang="fr-BE" dirty="0"/>
              <a:t> = (80 × </a:t>
            </a:r>
            <a:r>
              <a:rPr lang="fr-BE" dirty="0" smtClean="0"/>
              <a:t>10€) </a:t>
            </a:r>
            <a:r>
              <a:rPr lang="fr-BE" dirty="0"/>
              <a:t>+ (20 × </a:t>
            </a:r>
            <a:r>
              <a:rPr lang="fr-BE" dirty="0" smtClean="0"/>
              <a:t>60€) </a:t>
            </a:r>
            <a:r>
              <a:rPr lang="fr-BE" dirty="0"/>
              <a:t>= 2000 €</a:t>
            </a:r>
          </a:p>
          <a:p>
            <a:pPr marL="68580" indent="0">
              <a:buNone/>
            </a:pPr>
            <a:r>
              <a:rPr lang="fr-BE" dirty="0"/>
              <a:t> </a:t>
            </a:r>
          </a:p>
          <a:p>
            <a:pPr marL="68580" indent="0">
              <a:buNone/>
            </a:pPr>
            <a:r>
              <a:rPr lang="fr-BE" dirty="0" smtClean="0"/>
              <a:t>Y_2008</a:t>
            </a:r>
            <a:r>
              <a:rPr lang="fr-BE" dirty="0"/>
              <a:t> = (70 × </a:t>
            </a:r>
            <a:r>
              <a:rPr lang="fr-BE" dirty="0" smtClean="0"/>
              <a:t>10€) </a:t>
            </a:r>
            <a:r>
              <a:rPr lang="fr-BE" dirty="0"/>
              <a:t>+ (30 × </a:t>
            </a:r>
            <a:r>
              <a:rPr lang="fr-BE" dirty="0" smtClean="0"/>
              <a:t>60€) </a:t>
            </a:r>
            <a:r>
              <a:rPr lang="fr-BE" dirty="0"/>
              <a:t>= 2500 €</a:t>
            </a:r>
          </a:p>
          <a:p>
            <a:pPr marL="68580" indent="0">
              <a:buNone/>
            </a:pPr>
            <a:endParaRPr lang="fr-BE" dirty="0"/>
          </a:p>
          <a:p>
            <a:r>
              <a:rPr lang="fr-BE" dirty="0"/>
              <a:t>Taux de croissance de cette économie = (2500 – 2000)/2000 = </a:t>
            </a:r>
            <a:r>
              <a:rPr lang="fr-BE" dirty="0" smtClean="0"/>
              <a:t>0,25 </a:t>
            </a:r>
            <a:endParaRPr lang="fr-BE" dirty="0"/>
          </a:p>
          <a:p>
            <a:pPr marL="68580" indent="0">
              <a:buNone/>
            </a:pPr>
            <a:r>
              <a:rPr lang="fr-BE" dirty="0"/>
              <a:t> </a:t>
            </a:r>
            <a:r>
              <a:rPr lang="fr-BE" dirty="0" smtClean="0"/>
              <a:t>Donc le </a:t>
            </a:r>
            <a:r>
              <a:rPr lang="fr-BE" dirty="0"/>
              <a:t>taux de croissance de la production en volume e</a:t>
            </a:r>
            <a:r>
              <a:rPr lang="fr-BE" dirty="0" smtClean="0"/>
              <a:t>st de 25 %. </a:t>
            </a:r>
          </a:p>
          <a:p>
            <a:endParaRPr lang="fr-BE" dirty="0" smtClean="0"/>
          </a:p>
          <a:p>
            <a:r>
              <a:rPr lang="fr-BE" dirty="0" smtClean="0"/>
              <a:t>Le </a:t>
            </a:r>
            <a:r>
              <a:rPr lang="fr-BE" dirty="0"/>
              <a:t>taux de variation des </a:t>
            </a:r>
            <a:r>
              <a:rPr lang="fr-BE" dirty="0" smtClean="0"/>
              <a:t>quantités : 0%. </a:t>
            </a:r>
            <a:endParaRPr lang="fr-BE" dirty="0"/>
          </a:p>
          <a:p>
            <a:pPr marL="68580" indent="0">
              <a:buNone/>
            </a:pPr>
            <a:endParaRPr lang="fr-BE" dirty="0" smtClean="0"/>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29639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fontScale="92500" lnSpcReduction="20000"/>
          </a:bodyPr>
          <a:lstStyle/>
          <a:p>
            <a:pPr>
              <a:buFont typeface="Wingdings" pitchFamily="2" charset="2"/>
              <a:buChar char="Ø"/>
            </a:pPr>
            <a:r>
              <a:rPr lang="fr-BE" dirty="0" smtClean="0"/>
              <a:t>Cet exemple montre que l’on peut avoir une croissance en volume sans croissance des quantités : le choix des consommateurs s’est porté davantage sur les DVD Blu-Ray en 2008 (alors qu’ils sont plus chers) et moins sur les DVD.</a:t>
            </a:r>
          </a:p>
          <a:p>
            <a:pPr>
              <a:buFont typeface="Wingdings" pitchFamily="2" charset="2"/>
              <a:buChar char="Ø"/>
            </a:pPr>
            <a:endParaRPr lang="fr-BE" dirty="0"/>
          </a:p>
          <a:p>
            <a:pPr>
              <a:buFont typeface="Wingdings" pitchFamily="2" charset="2"/>
              <a:buChar char="Ø"/>
            </a:pPr>
            <a:r>
              <a:rPr lang="fr-BE" dirty="0" smtClean="0"/>
              <a:t>La croissance économique, telle qu’elle est mesurée par la variation du PIB en volume, prend en compte la qualité (subjective) des biens et services mis sur le marché.</a:t>
            </a:r>
          </a:p>
          <a:p>
            <a:pPr>
              <a:buFont typeface="Wingdings" pitchFamily="2" charset="2"/>
              <a:buChar char="Ø"/>
            </a:pPr>
            <a:endParaRPr lang="fr-BE" dirty="0"/>
          </a:p>
          <a:p>
            <a:pPr>
              <a:buFont typeface="Wingdings" pitchFamily="2" charset="2"/>
              <a:buChar char="Ø"/>
            </a:pPr>
            <a:r>
              <a:rPr lang="fr-BE" dirty="0" smtClean="0"/>
              <a:t>Cet exemple montre également que la croissance économique constitue un processus de « destruction créatrice » (Schumpeter) : des biens se vendent moins voire disparaissent, d’autres apparaissent ou sont modifiés. La croissance économique est autant un processus quantitatif que qualitatif.</a:t>
            </a:r>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82204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347864" y="1340768"/>
            <a:ext cx="172819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400" b="1" dirty="0" smtClean="0">
                <a:latin typeface="+mj-lt"/>
              </a:rPr>
              <a:t>Leçon n°1</a:t>
            </a:r>
            <a:endParaRPr lang="fr-BE" sz="2400" b="1" dirty="0">
              <a:latin typeface="+mj-lt"/>
            </a:endParaRP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11560" y="1916832"/>
            <a:ext cx="8064896" cy="3672408"/>
          </a:xfrm>
          <a:ln w="3175">
            <a:noFill/>
          </a:ln>
        </p:spPr>
        <p:txBody>
          <a:bodyPr>
            <a:normAutofit fontScale="85000" lnSpcReduction="10000"/>
          </a:bodyPr>
          <a:lstStyle/>
          <a:p>
            <a:pPr>
              <a:buFont typeface="Wingdings" pitchFamily="2" charset="2"/>
              <a:buChar char="Ø"/>
            </a:pPr>
            <a:r>
              <a:rPr lang="fr-BE" dirty="0" smtClean="0"/>
              <a:t>La croissance, telle de que nous l’avons définie, est un processus de long terme.</a:t>
            </a:r>
            <a:endParaRPr lang="fr-BE" dirty="0"/>
          </a:p>
          <a:p>
            <a:pPr>
              <a:buFont typeface="Wingdings" pitchFamily="2" charset="2"/>
              <a:buChar char="Ø"/>
            </a:pPr>
            <a:endParaRPr lang="fr-BE" dirty="0" smtClean="0"/>
          </a:p>
          <a:p>
            <a:pPr>
              <a:buFont typeface="Wingdings" pitchFamily="2" charset="2"/>
              <a:buChar char="Ø"/>
            </a:pPr>
            <a:r>
              <a:rPr lang="fr-BE" dirty="0" smtClean="0"/>
              <a:t>La croissance est un processus dynamique qui comprend des changements quantitatif et qualitatif de la production dus à des changements de l’offre et de la demande.</a:t>
            </a:r>
          </a:p>
          <a:p>
            <a:pPr>
              <a:buFont typeface="Wingdings" pitchFamily="2" charset="2"/>
              <a:buChar char="Ø"/>
            </a:pPr>
            <a:endParaRPr lang="fr-BE" dirty="0"/>
          </a:p>
          <a:p>
            <a:pPr>
              <a:buFont typeface="Wingdings" pitchFamily="2" charset="2"/>
              <a:buChar char="Ø"/>
            </a:pPr>
            <a:r>
              <a:rPr lang="fr-BE" dirty="0" smtClean="0"/>
              <a:t>La croissance n’est pas neutre socialement : des activités disparaissent et d’autres apparaissent faisant de certains, selon le talent, le travail ou la chance, des gagnants de la croissance et d’autres des perdants. </a:t>
            </a:r>
          </a:p>
          <a:p>
            <a:pPr marL="68580" indent="0">
              <a:buNone/>
            </a:pPr>
            <a:endParaRPr lang="fr-BE" dirty="0" smtClean="0"/>
          </a:p>
          <a:p>
            <a:pPr>
              <a:buFont typeface="Wingdings" pitchFamily="2" charset="2"/>
              <a:buChar char="Ø"/>
            </a:pPr>
            <a:r>
              <a:rPr lang="fr-BE" dirty="0" smtClean="0"/>
              <a:t>Mais la croissance permet de financer un Etat-providence en mesure « d’indemniser » les perdants en taxant les gagnants, et ainsi de redonner une chance aux perdants.</a:t>
            </a:r>
          </a:p>
          <a:p>
            <a:pPr>
              <a:buFont typeface="Wingdings" pitchFamily="2" charset="2"/>
              <a:buChar char="Ø"/>
            </a:pP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69450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400" dirty="0" smtClean="0"/>
              <a:t>La croissance économique a 200 ans </a:t>
            </a:r>
            <a:endParaRPr lang="fr-BE" sz="2400" dirty="0"/>
          </a:p>
        </p:txBody>
      </p:sp>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2. </a:t>
            </a:r>
            <a:r>
              <a:rPr lang="fr-BE" sz="3600" dirty="0" smtClean="0">
                <a:latin typeface="Bradley Hand ITC" pitchFamily="66" charset="0"/>
              </a:rPr>
              <a:t>la croissance dans l’histoire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smtClean="0"/>
              <a:t>La croissance économique, telle qu’on l’a définie précédemment, est un épisode exceptionnel dans l’histoire. Cet épisode, commencé il y a environ 200 ans au moment de la révolution industrielle, a toujours cours aujourd’hui.</a:t>
            </a:r>
          </a:p>
          <a:p>
            <a:pPr>
              <a:buFont typeface="Wingdings" pitchFamily="2" charset="2"/>
              <a:buChar char="Ø"/>
            </a:pPr>
            <a:endParaRPr lang="fr-BE" dirty="0"/>
          </a:p>
          <a:p>
            <a:pPr>
              <a:buFont typeface="Wingdings" pitchFamily="2" charset="2"/>
              <a:buChar char="Ø"/>
            </a:pPr>
            <a:r>
              <a:rPr lang="fr-BE" dirty="0" smtClean="0"/>
              <a:t>La révolution industrielle marque une rupture dans l’histoire humaine : jamais auparavant, une société n’avait connu l’élévation continue du niveau de vie de ses membres.</a:t>
            </a:r>
          </a:p>
          <a:p>
            <a:pPr>
              <a:buFont typeface="Wingdings" pitchFamily="2" charset="2"/>
              <a:buChar char="Ø"/>
            </a:pPr>
            <a:endParaRPr lang="fr-BE" dirty="0"/>
          </a:p>
          <a:p>
            <a:pPr>
              <a:buFont typeface="Wingdings" pitchFamily="2" charset="2"/>
              <a:buChar char="Ø"/>
            </a:pPr>
            <a:r>
              <a:rPr lang="fr-BE" dirty="0" smtClean="0"/>
              <a:t>Ce bouleversement économique va entraîner dans son sillage d’autres bouleversements : démographiques, sociaux, écologiques, …</a:t>
            </a:r>
            <a:endParaRPr lang="fr-BE" dirty="0"/>
          </a:p>
          <a:p>
            <a:pPr>
              <a:buFont typeface="Wingdings" pitchFamily="2" charset="2"/>
              <a:buChar char="Ø"/>
            </a:pPr>
            <a:endParaRPr lang="fr-BE"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19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93024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lstStyle/>
          <a:p>
            <a:r>
              <a:rPr lang="fr-BE" sz="3600" dirty="0" smtClean="0">
                <a:latin typeface="Bradley Hand ITC" pitchFamily="66" charset="0"/>
              </a:rPr>
              <a:t>Plan de l’exposé</a:t>
            </a:r>
            <a:endParaRPr lang="fr-BE" sz="3600" dirty="0">
              <a:latin typeface="Bradley Hand ITC" pitchFamily="66" charset="0"/>
            </a:endParaRPr>
          </a:p>
        </p:txBody>
      </p:sp>
      <p:sp>
        <p:nvSpPr>
          <p:cNvPr id="3" name="Espace réservé du contenu 2"/>
          <p:cNvSpPr>
            <a:spLocks noGrp="1"/>
          </p:cNvSpPr>
          <p:nvPr>
            <p:ph idx="1"/>
          </p:nvPr>
        </p:nvSpPr>
        <p:spPr/>
        <p:txBody>
          <a:bodyPr>
            <a:normAutofit/>
          </a:bodyPr>
          <a:lstStyle/>
          <a:p>
            <a:r>
              <a:rPr lang="fr-BE" sz="2800" b="1" dirty="0" smtClean="0">
                <a:latin typeface="Bradley Hand ITC" pitchFamily="66" charset="0"/>
              </a:rPr>
              <a:t>1. Qu’est-ce que la croissance ?</a:t>
            </a:r>
          </a:p>
          <a:p>
            <a:r>
              <a:rPr lang="fr-BE" sz="2800" b="1" dirty="0" smtClean="0">
                <a:latin typeface="Bradley Hand ITC" pitchFamily="66" charset="0"/>
              </a:rPr>
              <a:t>2. La croissance dans l’histoire</a:t>
            </a:r>
          </a:p>
          <a:p>
            <a:r>
              <a:rPr lang="fr-BE" sz="2800" b="1" dirty="0" smtClean="0">
                <a:latin typeface="Bradley Hand ITC" pitchFamily="66" charset="0"/>
              </a:rPr>
              <a:t>3. Limites et dangers de la croissance ?</a:t>
            </a:r>
          </a:p>
          <a:p>
            <a:r>
              <a:rPr lang="fr-BE" sz="2800" b="1" dirty="0" smtClean="0">
                <a:latin typeface="Bradley Hand ITC" pitchFamily="66" charset="0"/>
              </a:rPr>
              <a:t>4. La décroissance : nécessité ou utopie ?</a:t>
            </a:r>
          </a:p>
          <a:p>
            <a:endParaRPr lang="fr-BE" sz="2800" b="1" dirty="0">
              <a:latin typeface="Bradley Hand ITC" pitchFamily="66" charset="0"/>
            </a:endParaRP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536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000" dirty="0" smtClean="0"/>
              <a:t>Avant la révolution industrielle : le régime malthusien </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2. la croissance dans l’histoire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a:bodyPr>
          <a:lstStyle/>
          <a:p>
            <a:pPr>
              <a:buFont typeface="Wingdings" pitchFamily="2" charset="2"/>
              <a:buChar char="Ø"/>
            </a:pPr>
            <a:r>
              <a:rPr lang="fr-BE" sz="1800" dirty="0"/>
              <a:t>Pendant des milliers d'années, </a:t>
            </a:r>
            <a:r>
              <a:rPr lang="fr-BE" sz="1800" dirty="0" smtClean="0"/>
              <a:t> les </a:t>
            </a:r>
            <a:r>
              <a:rPr lang="fr-BE" sz="1800" dirty="0"/>
              <a:t>êtres humains étaient soumis à une lutte permanente pour la survie. </a:t>
            </a:r>
            <a:r>
              <a:rPr lang="fr-BE" sz="1800" dirty="0" smtClean="0"/>
              <a:t> Malthus </a:t>
            </a:r>
            <a:r>
              <a:rPr lang="fr-BE" sz="1800" dirty="0"/>
              <a:t>(1798) désignait la survie comme « a </a:t>
            </a:r>
            <a:r>
              <a:rPr lang="fr-BE" sz="1800" dirty="0" err="1"/>
              <a:t>perpetual</a:t>
            </a:r>
            <a:r>
              <a:rPr lang="fr-BE" sz="1800" dirty="0"/>
              <a:t> struggle for room and </a:t>
            </a:r>
            <a:r>
              <a:rPr lang="fr-BE" sz="1800" dirty="0" err="1"/>
              <a:t>food</a:t>
            </a:r>
            <a:r>
              <a:rPr lang="fr-BE" sz="1800" dirty="0"/>
              <a:t> ». </a:t>
            </a:r>
            <a:endParaRPr lang="fr-BE" sz="1800" dirty="0" smtClean="0"/>
          </a:p>
          <a:p>
            <a:pPr>
              <a:buFont typeface="Wingdings" pitchFamily="2" charset="2"/>
              <a:buChar char="Ø"/>
            </a:pPr>
            <a:endParaRPr lang="fr-BE" sz="1800" dirty="0"/>
          </a:p>
          <a:p>
            <a:pPr>
              <a:buFont typeface="Wingdings" pitchFamily="2" charset="2"/>
              <a:buChar char="Ø"/>
            </a:pPr>
            <a:r>
              <a:rPr lang="fr-BE" sz="1800" dirty="0" smtClean="0"/>
              <a:t>Les </a:t>
            </a:r>
            <a:r>
              <a:rPr lang="fr-BE" sz="1800" dirty="0"/>
              <a:t>revenus engendrés par les progrès technologiques et l'exploitation de nouvelles terres agricoles n'avaient comme conséquence que l'augmentation de la taille de la population et un effet mineur sur le revenu par tête. </a:t>
            </a:r>
            <a:endParaRPr lang="fr-BE" sz="1800" dirty="0" smtClean="0"/>
          </a:p>
          <a:p>
            <a:pPr>
              <a:buFont typeface="Wingdings" pitchFamily="2" charset="2"/>
              <a:buChar char="Ø"/>
            </a:pPr>
            <a:endParaRPr lang="fr-BE" sz="1800" dirty="0"/>
          </a:p>
          <a:p>
            <a:pPr>
              <a:buFont typeface="Wingdings" pitchFamily="2" charset="2"/>
              <a:buChar char="Ø"/>
            </a:pPr>
            <a:r>
              <a:rPr lang="fr-BE" sz="1800" dirty="0" smtClean="0"/>
              <a:t>Ce </a:t>
            </a:r>
            <a:r>
              <a:rPr lang="fr-BE" sz="1800" dirty="0"/>
              <a:t>qui fait dire à Adam Smith (1776) : </a:t>
            </a:r>
            <a:r>
              <a:rPr lang="fr-BE" sz="1800" dirty="0" smtClean="0"/>
              <a:t>« the </a:t>
            </a:r>
            <a:r>
              <a:rPr lang="fr-BE" sz="1800" dirty="0" err="1"/>
              <a:t>most</a:t>
            </a:r>
            <a:r>
              <a:rPr lang="fr-BE" sz="1800" dirty="0"/>
              <a:t> </a:t>
            </a:r>
            <a:r>
              <a:rPr lang="fr-BE" sz="1800" dirty="0" err="1"/>
              <a:t>decisive</a:t>
            </a:r>
            <a:r>
              <a:rPr lang="fr-BE" sz="1800" dirty="0"/>
              <a:t> mark of </a:t>
            </a:r>
            <a:r>
              <a:rPr lang="fr-BE" sz="1800" dirty="0" err="1"/>
              <a:t>prosperity</a:t>
            </a:r>
            <a:r>
              <a:rPr lang="fr-BE" sz="1800" dirty="0"/>
              <a:t> of </a:t>
            </a:r>
            <a:r>
              <a:rPr lang="fr-BE" sz="1800" dirty="0" err="1"/>
              <a:t>any</a:t>
            </a:r>
            <a:r>
              <a:rPr lang="fr-BE" sz="1800" dirty="0"/>
              <a:t> country </a:t>
            </a:r>
            <a:r>
              <a:rPr lang="fr-BE" sz="1800" dirty="0" err="1"/>
              <a:t>is</a:t>
            </a:r>
            <a:r>
              <a:rPr lang="fr-BE" sz="1800" dirty="0"/>
              <a:t> the </a:t>
            </a:r>
            <a:r>
              <a:rPr lang="fr-BE" sz="1800" dirty="0" err="1"/>
              <a:t>increase</a:t>
            </a:r>
            <a:r>
              <a:rPr lang="fr-BE" sz="1800" dirty="0"/>
              <a:t> in the </a:t>
            </a:r>
            <a:r>
              <a:rPr lang="fr-BE" sz="1800" dirty="0" err="1"/>
              <a:t>number</a:t>
            </a:r>
            <a:r>
              <a:rPr lang="fr-BE" sz="1800" dirty="0"/>
              <a:t> of </a:t>
            </a:r>
            <a:r>
              <a:rPr lang="fr-BE" sz="1800" dirty="0" err="1"/>
              <a:t>its</a:t>
            </a:r>
            <a:r>
              <a:rPr lang="fr-BE" sz="1800" dirty="0"/>
              <a:t> </a:t>
            </a:r>
            <a:r>
              <a:rPr lang="fr-BE" sz="1800" dirty="0" err="1"/>
              <a:t>inhabitants</a:t>
            </a:r>
            <a:r>
              <a:rPr lang="fr-BE" sz="1800" dirty="0"/>
              <a:t> ».</a:t>
            </a:r>
            <a:endParaRPr lang="fr-BE" sz="1800" dirty="0" smtClean="0"/>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91243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000" dirty="0" smtClean="0"/>
              <a:t>Avant la révolution industrielle : le régime malthusien </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2. la croissance dans l’histoire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a:bodyPr>
          <a:lstStyle/>
          <a:p>
            <a:pPr>
              <a:buFont typeface="Wingdings" pitchFamily="2" charset="2"/>
              <a:buChar char="Ø"/>
            </a:pPr>
            <a:r>
              <a:rPr lang="fr-BE" sz="1800" dirty="0" smtClean="0"/>
              <a:t>Régime malthusien : stagnation économique et démographique</a:t>
            </a:r>
          </a:p>
          <a:p>
            <a:pPr>
              <a:buFont typeface="Wingdings" pitchFamily="2" charset="2"/>
              <a:buChar char="Ø"/>
            </a:pPr>
            <a:endParaRPr lang="fr-BE" sz="1800" dirty="0" smtClean="0"/>
          </a:p>
          <a:p>
            <a:pPr marL="68580" indent="0" algn="ctr">
              <a:buNone/>
            </a:pPr>
            <a:r>
              <a:rPr lang="fr-BE" sz="1800" u="sng" dirty="0" smtClean="0"/>
              <a:t>Mécanisme du régime malthusien (économie essentiellement agricole)</a:t>
            </a:r>
            <a:endParaRPr lang="fr-BE" sz="1800" u="sng" dirty="0"/>
          </a:p>
          <a:p>
            <a:pPr marL="68580" indent="0">
              <a:buNone/>
            </a:pPr>
            <a:r>
              <a:rPr lang="fr-BE" sz="1800" dirty="0" smtClean="0"/>
              <a:t>Episode de croissance positive </a:t>
            </a:r>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Flèche droite 6"/>
          <p:cNvSpPr/>
          <p:nvPr/>
        </p:nvSpPr>
        <p:spPr>
          <a:xfrm>
            <a:off x="3815267" y="2994233"/>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ZoneTexte 7"/>
          <p:cNvSpPr txBox="1"/>
          <p:nvPr/>
        </p:nvSpPr>
        <p:spPr>
          <a:xfrm>
            <a:off x="4669158" y="2912933"/>
            <a:ext cx="2774157" cy="369332"/>
          </a:xfrm>
          <a:prstGeom prst="rect">
            <a:avLst/>
          </a:prstGeom>
          <a:noFill/>
        </p:spPr>
        <p:txBody>
          <a:bodyPr wrap="none" rtlCol="0">
            <a:spAutoFit/>
          </a:bodyPr>
          <a:lstStyle/>
          <a:p>
            <a:r>
              <a:rPr lang="fr-BE" dirty="0" smtClean="0"/>
              <a:t>Croissance de la population</a:t>
            </a:r>
            <a:endParaRPr lang="fr-BE" dirty="0"/>
          </a:p>
        </p:txBody>
      </p:sp>
      <p:sp>
        <p:nvSpPr>
          <p:cNvPr id="9" name="Flèche vers le bas 8"/>
          <p:cNvSpPr/>
          <p:nvPr/>
        </p:nvSpPr>
        <p:spPr>
          <a:xfrm>
            <a:off x="6983516" y="3442418"/>
            <a:ext cx="270024" cy="60496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ZoneTexte 10"/>
          <p:cNvSpPr txBox="1"/>
          <p:nvPr/>
        </p:nvSpPr>
        <p:spPr>
          <a:xfrm>
            <a:off x="5763650" y="4077071"/>
            <a:ext cx="3089307" cy="646331"/>
          </a:xfrm>
          <a:prstGeom prst="rect">
            <a:avLst/>
          </a:prstGeom>
          <a:noFill/>
        </p:spPr>
        <p:txBody>
          <a:bodyPr wrap="none" rtlCol="0">
            <a:spAutoFit/>
          </a:bodyPr>
          <a:lstStyle/>
          <a:p>
            <a:r>
              <a:rPr lang="fr-BE" dirty="0" smtClean="0"/>
              <a:t>Surplus de population absorbe </a:t>
            </a:r>
          </a:p>
          <a:p>
            <a:r>
              <a:rPr lang="fr-BE" dirty="0" smtClean="0"/>
              <a:t>le surplus de la croissance</a:t>
            </a:r>
            <a:endParaRPr lang="fr-BE" dirty="0"/>
          </a:p>
        </p:txBody>
      </p:sp>
      <p:sp>
        <p:nvSpPr>
          <p:cNvPr id="12" name="Flèche gauche 11"/>
          <p:cNvSpPr/>
          <p:nvPr/>
        </p:nvSpPr>
        <p:spPr>
          <a:xfrm>
            <a:off x="4463339" y="4302020"/>
            <a:ext cx="808235" cy="32316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ZoneTexte 12"/>
          <p:cNvSpPr txBox="1"/>
          <p:nvPr/>
        </p:nvSpPr>
        <p:spPr>
          <a:xfrm>
            <a:off x="395536" y="3684656"/>
            <a:ext cx="3780420" cy="1754326"/>
          </a:xfrm>
          <a:prstGeom prst="rect">
            <a:avLst/>
          </a:prstGeom>
          <a:noFill/>
        </p:spPr>
        <p:txBody>
          <a:bodyPr wrap="square" rtlCol="0">
            <a:spAutoFit/>
          </a:bodyPr>
          <a:lstStyle/>
          <a:p>
            <a:r>
              <a:rPr lang="fr-BE" dirty="0" smtClean="0"/>
              <a:t>Résultat final :</a:t>
            </a:r>
          </a:p>
          <a:p>
            <a:pPr marL="285750" indent="-285750">
              <a:buFontTx/>
              <a:buChar char="-"/>
            </a:pPr>
            <a:r>
              <a:rPr lang="fr-BE" dirty="0" smtClean="0"/>
              <a:t>Le bien-être des individus n’a pas augmenté ;</a:t>
            </a:r>
          </a:p>
          <a:p>
            <a:pPr marL="285750" indent="-285750">
              <a:buFontTx/>
              <a:buChar char="-"/>
            </a:pPr>
            <a:r>
              <a:rPr lang="fr-BE" dirty="0" smtClean="0"/>
              <a:t>La population est plus nombreuse ;</a:t>
            </a:r>
          </a:p>
          <a:p>
            <a:pPr marL="285750" indent="-285750">
              <a:buFontTx/>
              <a:buChar char="-"/>
            </a:pPr>
            <a:r>
              <a:rPr lang="fr-BE" dirty="0" smtClean="0"/>
              <a:t>Retour à zéro pour la croissance économique et démographique.</a:t>
            </a:r>
            <a:endParaRPr lang="fr-BE" dirty="0"/>
          </a:p>
        </p:txBody>
      </p:sp>
    </p:spTree>
    <p:extLst>
      <p:ext uri="{BB962C8B-B14F-4D97-AF65-F5344CB8AC3E}">
        <p14:creationId xmlns:p14="http://schemas.microsoft.com/office/powerpoint/2010/main" val="3274978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000" dirty="0" smtClean="0"/>
              <a:t>Avant la révolution industrielle : le régime malthusien </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2. la croissance dans l’histoire </a:t>
            </a:r>
            <a:endParaRPr lang="fr-BE" sz="3600" dirty="0">
              <a:latin typeface="Bradley Hand ITC" pitchFamily="66" charset="0"/>
            </a:endParaRP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3629051539"/>
              </p:ext>
            </p:extLst>
          </p:nvPr>
        </p:nvGraphicFramePr>
        <p:xfrm>
          <a:off x="685800" y="1844675"/>
          <a:ext cx="7772400" cy="37449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5621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000" dirty="0" smtClean="0"/>
              <a:t>Avant la révolution industrielle : le régime malthusien </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2. la croissance dans l’histoire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smtClean="0"/>
              <a:t>Dans le régime malthusien, où l’économie dépend des terres cultivables (en quantité limitée), </a:t>
            </a:r>
            <a:r>
              <a:rPr lang="fr-BE" u="sng" dirty="0" smtClean="0"/>
              <a:t>la démographie est le frein à la croissance économique</a:t>
            </a:r>
            <a:r>
              <a:rPr lang="fr-BE" dirty="0" smtClean="0"/>
              <a:t>.</a:t>
            </a:r>
          </a:p>
          <a:p>
            <a:pPr>
              <a:buFont typeface="Wingdings" pitchFamily="2" charset="2"/>
              <a:buChar char="Ø"/>
            </a:pPr>
            <a:endParaRPr lang="fr-BE" dirty="0"/>
          </a:p>
          <a:p>
            <a:pPr>
              <a:buFont typeface="Wingdings" pitchFamily="2" charset="2"/>
              <a:buChar char="Ø"/>
            </a:pPr>
            <a:r>
              <a:rPr lang="fr-BE" dirty="0" smtClean="0"/>
              <a:t>C’est la contrainte démographique qui maintient l’économie dans un équilibre de subsistance.</a:t>
            </a:r>
          </a:p>
          <a:p>
            <a:pPr>
              <a:buFont typeface="Wingdings" pitchFamily="2" charset="2"/>
              <a:buChar char="Ø"/>
            </a:pPr>
            <a:endParaRPr lang="fr-BE" dirty="0"/>
          </a:p>
          <a:p>
            <a:pPr>
              <a:buFont typeface="Wingdings" pitchFamily="2" charset="2"/>
              <a:buChar char="Ø"/>
            </a:pPr>
            <a:r>
              <a:rPr lang="fr-BE" dirty="0" smtClean="0"/>
              <a:t>En cas de guerre, de famine ou d’épidémie, la population diminue permettant aux survivants de mieux vivre. Mais ce mieux-vivre est transitoire puisque le surplus (essentiellement agricole) permet de nourrir une nouvelle progéniture qui vient absorber ce surplus. La population ré-augmente jusqu’au point où chacun parvient à subsister.</a:t>
            </a: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35456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sz="2000" dirty="0" smtClean="0"/>
              <a:t>Avant la révolution industrielle : le régime malthusien </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2. la croissance dans l’histoire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smtClean="0"/>
              <a:t>D’où la politique préconisée par le pasteur Malthus : le contrôle des naissances.</a:t>
            </a:r>
          </a:p>
          <a:p>
            <a:pPr>
              <a:buFont typeface="Wingdings" pitchFamily="2" charset="2"/>
              <a:buChar char="Ø"/>
            </a:pPr>
            <a:endParaRPr lang="fr-BE" dirty="0"/>
          </a:p>
          <a:p>
            <a:pPr>
              <a:buFont typeface="Wingdings" pitchFamily="2" charset="2"/>
              <a:buChar char="Ø"/>
            </a:pPr>
            <a:r>
              <a:rPr lang="fr-BE" dirty="0" smtClean="0"/>
              <a:t>Sans cette politique, les rendements agricoles de l’époque ne permettaient pas à la fois de faire vivre les nouvelles générations et d’assurer un meilleur niveau de vie à chacun.</a:t>
            </a:r>
          </a:p>
          <a:p>
            <a:pPr>
              <a:buFont typeface="Wingdings" pitchFamily="2" charset="2"/>
              <a:buChar char="Ø"/>
            </a:pPr>
            <a:endParaRPr lang="fr-BE" dirty="0"/>
          </a:p>
          <a:p>
            <a:pPr>
              <a:buFont typeface="Wingdings" pitchFamily="2" charset="2"/>
              <a:buChar char="Ø"/>
            </a:pPr>
            <a:r>
              <a:rPr lang="fr-BE" dirty="0" smtClean="0"/>
              <a:t>Malthus fait cette analyse tout à fait remarquable du fonctionnement de l’économie de son époque (observée sous toutes les latitudes) au moment où l’économie anglaise est en train de s’affranchir de la contrainte démographique : c’est l’effet de la révolution industrielle.</a:t>
            </a: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8524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611560" y="134076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smtClean="0"/>
              <a:t>Depuis la révolution industrielle :  croissance continue  </a:t>
            </a:r>
            <a:endParaRPr lang="fr-BE" dirty="0"/>
          </a:p>
        </p:txBody>
      </p:sp>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2. </a:t>
            </a:r>
            <a:r>
              <a:rPr lang="fr-BE" sz="3600" dirty="0" smtClean="0">
                <a:latin typeface="Bradley Hand ITC" pitchFamily="66" charset="0"/>
              </a:rPr>
              <a:t>la croissance dans l’histoire</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a:buFont typeface="Wingdings" pitchFamily="2" charset="2"/>
              <a:buChar char="Ø"/>
            </a:pPr>
            <a:r>
              <a:rPr lang="fr-BE" dirty="0" smtClean="0"/>
              <a:t>A partir de la révolution industrielle, les économies européennes connaissent un décollage de la croissance qui n’est plus entravée par la croissance démographique.</a:t>
            </a:r>
          </a:p>
          <a:p>
            <a:pPr>
              <a:buFont typeface="Wingdings" pitchFamily="2" charset="2"/>
              <a:buChar char="Ø"/>
            </a:pPr>
            <a:endParaRPr lang="fr-BE" dirty="0"/>
          </a:p>
          <a:p>
            <a:pPr>
              <a:buFont typeface="Wingdings" pitchFamily="2" charset="2"/>
              <a:buChar char="Ø"/>
            </a:pPr>
            <a:r>
              <a:rPr lang="fr-BE" dirty="0" smtClean="0"/>
              <a:t>On observe alors une forte hausse de la productivité agricole permettant de nourrir une population non agricole croissante, libérant ainsi de la main-d’œuvre pour l’industrialisation des activités non agricoles.</a:t>
            </a:r>
          </a:p>
          <a:p>
            <a:pPr>
              <a:buFont typeface="Wingdings" pitchFamily="2" charset="2"/>
              <a:buChar char="Ø"/>
            </a:pPr>
            <a:endParaRPr lang="fr-BE" dirty="0"/>
          </a:p>
          <a:p>
            <a:pPr>
              <a:buFont typeface="Wingdings" pitchFamily="2" charset="2"/>
              <a:buChar char="Ø"/>
            </a:pPr>
            <a:r>
              <a:rPr lang="fr-BE" dirty="0" smtClean="0"/>
              <a:t>La productivité de l’industrie, encore plus phénoménale, permet un accroissement du niveau de vie.</a:t>
            </a:r>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14111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2. </a:t>
            </a:r>
            <a:r>
              <a:rPr lang="fr-BE" sz="3600" dirty="0" smtClean="0">
                <a:latin typeface="Bradley Hand ITC" pitchFamily="66" charset="0"/>
              </a:rPr>
              <a:t>la croissance dans l’histoire</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a:bodyPr>
          <a:lstStyle/>
          <a:p>
            <a:pPr marL="68580" indent="0">
              <a:buNone/>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1" y="1428125"/>
            <a:ext cx="5982912" cy="5052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0" y="5949280"/>
            <a:ext cx="1619250" cy="646331"/>
          </a:xfrm>
          <a:prstGeom prst="rect">
            <a:avLst/>
          </a:prstGeom>
          <a:noFill/>
        </p:spPr>
        <p:txBody>
          <a:bodyPr wrap="square" rtlCol="0">
            <a:spAutoFit/>
          </a:bodyPr>
          <a:lstStyle/>
          <a:p>
            <a:r>
              <a:rPr lang="fr-BE" dirty="0" smtClean="0">
                <a:solidFill>
                  <a:schemeClr val="bg1"/>
                </a:solidFill>
              </a:rPr>
              <a:t>Source : </a:t>
            </a:r>
          </a:p>
          <a:p>
            <a:r>
              <a:rPr lang="fr-BE" dirty="0" smtClean="0">
                <a:solidFill>
                  <a:schemeClr val="bg1"/>
                </a:solidFill>
              </a:rPr>
              <a:t>Lucas (2002)</a:t>
            </a:r>
            <a:endParaRPr lang="fr-BE" dirty="0">
              <a:solidFill>
                <a:schemeClr val="bg1"/>
              </a:solidFill>
            </a:endParaRPr>
          </a:p>
        </p:txBody>
      </p:sp>
      <p:sp>
        <p:nvSpPr>
          <p:cNvPr id="11" name="Rectangle à coins arrondis 10"/>
          <p:cNvSpPr/>
          <p:nvPr/>
        </p:nvSpPr>
        <p:spPr>
          <a:xfrm>
            <a:off x="637141" y="1068085"/>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smtClean="0"/>
              <a:t>Depuis la révolution industrielle :  croissance continue  </a:t>
            </a:r>
            <a:endParaRPr lang="fr-BE" dirty="0"/>
          </a:p>
        </p:txBody>
      </p:sp>
    </p:spTree>
    <p:extLst>
      <p:ext uri="{BB962C8B-B14F-4D97-AF65-F5344CB8AC3E}">
        <p14:creationId xmlns:p14="http://schemas.microsoft.com/office/powerpoint/2010/main" val="35665040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2. </a:t>
            </a:r>
            <a:r>
              <a:rPr lang="fr-BE" sz="3600" dirty="0" smtClean="0">
                <a:latin typeface="Bradley Hand ITC" pitchFamily="66" charset="0"/>
              </a:rPr>
              <a:t>la croissance dans l’histoire</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918648" cy="3744416"/>
          </a:xfrm>
          <a:ln w="3175">
            <a:noFill/>
          </a:ln>
        </p:spPr>
        <p:txBody>
          <a:bodyPr>
            <a:normAutofit fontScale="92500" lnSpcReduction="20000"/>
          </a:bodyPr>
          <a:lstStyle/>
          <a:p>
            <a:pPr marL="68580" indent="0">
              <a:buNone/>
            </a:pPr>
            <a:r>
              <a:rPr lang="fr-BE" dirty="0" smtClean="0"/>
              <a:t>Observations au cours de la révolution industrielle :</a:t>
            </a:r>
          </a:p>
          <a:p>
            <a:pPr marL="68580" indent="0">
              <a:buNone/>
            </a:pPr>
            <a:endParaRPr lang="fr-BE" dirty="0"/>
          </a:p>
          <a:p>
            <a:pPr>
              <a:buFont typeface="Wingdings" pitchFamily="2" charset="2"/>
              <a:buChar char="Ø"/>
            </a:pPr>
            <a:r>
              <a:rPr lang="fr-BE" dirty="0" smtClean="0"/>
              <a:t>Augmentation très importante de la population : c’est l’effet de la croissance économique tel qu’il ressort de l’analyse malthusienne mais c’est aussi dû à la forte baisse de la mortalité et notamment de la mortalité infantile.</a:t>
            </a:r>
          </a:p>
          <a:p>
            <a:pPr>
              <a:buFont typeface="Wingdings" pitchFamily="2" charset="2"/>
              <a:buChar char="Ø"/>
            </a:pPr>
            <a:endParaRPr lang="fr-BE" dirty="0" smtClean="0"/>
          </a:p>
          <a:p>
            <a:pPr>
              <a:buFont typeface="Wingdings" pitchFamily="2" charset="2"/>
              <a:buChar char="Ø"/>
            </a:pPr>
            <a:r>
              <a:rPr lang="fr-BE" dirty="0" smtClean="0"/>
              <a:t>Néanmoins, le taux de croissance de la population n’explose pas parce que l’on observe un phénomène nouveau : la transition démographique. Donc, le « contrôle des naissances », préconisé par Malthus, se réalise tout seul. </a:t>
            </a:r>
          </a:p>
          <a:p>
            <a:pPr marL="68580" indent="0">
              <a:buNone/>
            </a:pPr>
            <a:endParaRPr lang="fr-BE" dirty="0" smtClean="0"/>
          </a:p>
          <a:p>
            <a:pPr>
              <a:buFont typeface="Wingdings" pitchFamily="2" charset="2"/>
              <a:buChar char="Ø"/>
            </a:pPr>
            <a:r>
              <a:rPr lang="fr-BE" dirty="0" smtClean="0"/>
              <a:t>Forte croissance des disparités internationales entre l’Europe et l’Amérique du Nord, qui connaît le décollage de la croissance, et le reste du monde, qui demeure dans le régime malthusien.</a:t>
            </a:r>
          </a:p>
          <a:p>
            <a:pPr>
              <a:buFont typeface="Wingdings" pitchFamily="2" charset="2"/>
              <a:buChar char="Ø"/>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à coins arrondis 7"/>
          <p:cNvSpPr/>
          <p:nvPr/>
        </p:nvSpPr>
        <p:spPr>
          <a:xfrm>
            <a:off x="611560" y="134076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smtClean="0"/>
              <a:t>Depuis la révolution industrielle :  croissance continue  </a:t>
            </a:r>
            <a:endParaRPr lang="fr-BE" dirty="0"/>
          </a:p>
        </p:txBody>
      </p:sp>
    </p:spTree>
    <p:extLst>
      <p:ext uri="{BB962C8B-B14F-4D97-AF65-F5344CB8AC3E}">
        <p14:creationId xmlns:p14="http://schemas.microsoft.com/office/powerpoint/2010/main" val="3842239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3563888" y="1134709"/>
            <a:ext cx="1944216" cy="2975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580" indent="0" algn="ctr">
              <a:buNone/>
            </a:pPr>
            <a:r>
              <a:rPr lang="fr-BE" sz="2400" b="1" dirty="0"/>
              <a:t>Leçon</a:t>
            </a:r>
            <a:r>
              <a:rPr lang="fr-BE" b="1" dirty="0"/>
              <a:t> </a:t>
            </a:r>
            <a:r>
              <a:rPr lang="fr-BE" sz="2400" b="1" dirty="0"/>
              <a:t>n° 2</a:t>
            </a:r>
          </a:p>
        </p:txBody>
      </p:sp>
      <p:sp>
        <p:nvSpPr>
          <p:cNvPr id="2" name="Titre 1"/>
          <p:cNvSpPr>
            <a:spLocks noGrp="1"/>
          </p:cNvSpPr>
          <p:nvPr>
            <p:ph type="title"/>
          </p:nvPr>
        </p:nvSpPr>
        <p:spPr>
          <a:xfrm>
            <a:off x="457200" y="274638"/>
            <a:ext cx="7620000" cy="706090"/>
          </a:xfrm>
        </p:spPr>
        <p:txBody>
          <a:bodyPr>
            <a:normAutofit fontScale="90000"/>
          </a:bodyPr>
          <a:lstStyle/>
          <a:p>
            <a:r>
              <a:rPr lang="fr-BE" dirty="0" smtClean="0">
                <a:latin typeface="Bradley Hand ITC" pitchFamily="66" charset="0"/>
              </a:rPr>
              <a:t>2. </a:t>
            </a:r>
            <a:r>
              <a:rPr lang="fr-BE" sz="3600" dirty="0" smtClean="0">
                <a:latin typeface="Bradley Hand ITC" pitchFamily="66" charset="0"/>
              </a:rPr>
              <a:t>la croissance dans l’histoire</a:t>
            </a:r>
            <a:endParaRPr lang="fr-BE" sz="3600" dirty="0">
              <a:latin typeface="Bradley Hand ITC" pitchFamily="66" charset="0"/>
            </a:endParaRPr>
          </a:p>
        </p:txBody>
      </p:sp>
      <p:sp>
        <p:nvSpPr>
          <p:cNvPr id="3" name="Espace réservé du contenu 2"/>
          <p:cNvSpPr>
            <a:spLocks noGrp="1"/>
          </p:cNvSpPr>
          <p:nvPr>
            <p:ph idx="1"/>
          </p:nvPr>
        </p:nvSpPr>
        <p:spPr>
          <a:xfrm>
            <a:off x="685800" y="1463506"/>
            <a:ext cx="7918648" cy="4125734"/>
          </a:xfrm>
          <a:ln w="3175">
            <a:noFill/>
          </a:ln>
        </p:spPr>
        <p:txBody>
          <a:bodyPr>
            <a:normAutofit fontScale="92500"/>
          </a:bodyPr>
          <a:lstStyle/>
          <a:p>
            <a:pPr>
              <a:buFont typeface="Wingdings" pitchFamily="2" charset="2"/>
              <a:buChar char="Ø"/>
            </a:pPr>
            <a:r>
              <a:rPr lang="fr-BE" dirty="0" smtClean="0"/>
              <a:t>Il y a un « avant » et un « après » la révolution industrielle.</a:t>
            </a:r>
          </a:p>
          <a:p>
            <a:pPr>
              <a:buFont typeface="Wingdings" pitchFamily="2" charset="2"/>
              <a:buChar char="Ø"/>
            </a:pPr>
            <a:endParaRPr lang="fr-BE" dirty="0"/>
          </a:p>
          <a:p>
            <a:pPr>
              <a:buFont typeface="Wingdings" pitchFamily="2" charset="2"/>
              <a:buChar char="Ø"/>
            </a:pPr>
            <a:r>
              <a:rPr lang="fr-BE" dirty="0" smtClean="0"/>
              <a:t>Avant la révolution industrielle : niveau de vie de subsistance, croissance économique et démographique nulle, précarité de la vie, vie très dépendante des aléas de la nature, faible espérance de vie.</a:t>
            </a:r>
          </a:p>
          <a:p>
            <a:pPr>
              <a:buFont typeface="Wingdings" pitchFamily="2" charset="2"/>
              <a:buChar char="Ø"/>
            </a:pPr>
            <a:endParaRPr lang="fr-BE" dirty="0"/>
          </a:p>
          <a:p>
            <a:pPr>
              <a:buFont typeface="Wingdings" pitchFamily="2" charset="2"/>
              <a:buChar char="Ø"/>
            </a:pPr>
            <a:r>
              <a:rPr lang="fr-BE" dirty="0" smtClean="0"/>
              <a:t>Depuis la révolution industrielle : niveau de vie croissant, affranchissement des aléas de la nature, espérance de vie élevée, loisirs …  mais aussi surpopulation mondiale, surexploitation des ressources naturelles, </a:t>
            </a:r>
            <a:r>
              <a:rPr lang="fr-BE" dirty="0"/>
              <a:t>pollution, inégalités </a:t>
            </a:r>
            <a:r>
              <a:rPr lang="fr-BE" dirty="0" smtClean="0"/>
              <a:t>persistantes à l’intérieur des pays et entre les pays.</a:t>
            </a:r>
          </a:p>
          <a:p>
            <a:pPr>
              <a:buFont typeface="Wingdings" pitchFamily="2" charset="2"/>
              <a:buChar char="Ø"/>
            </a:pPr>
            <a:endParaRPr lang="fr-BE" dirty="0"/>
          </a:p>
          <a:p>
            <a:pPr>
              <a:buFont typeface="Wingdings" pitchFamily="2" charset="2"/>
              <a:buChar char="Ø"/>
            </a:pPr>
            <a:r>
              <a:rPr lang="fr-BE" dirty="0" smtClean="0"/>
              <a:t>Pourtant, difficile de ne pas lier croissance et bien-être. </a:t>
            </a:r>
          </a:p>
          <a:p>
            <a:pPr marL="68580" indent="0">
              <a:buNone/>
            </a:pPr>
            <a:endParaRPr lang="fr-BE" dirty="0"/>
          </a:p>
          <a:p>
            <a:pPr marL="68580" indent="0">
              <a:buNone/>
            </a:pPr>
            <a:endParaRPr lang="fr-BE" dirty="0" smtClean="0"/>
          </a:p>
          <a:p>
            <a:pPr marL="68580" indent="0">
              <a:buNone/>
            </a:pPr>
            <a:endParaRPr lang="fr-BE" dirty="0" smtClean="0"/>
          </a:p>
          <a:p>
            <a:pPr>
              <a:buFont typeface="Wingdings" pitchFamily="2" charset="2"/>
              <a:buChar char="Ø"/>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2"/>
          <p:cNvSpPr>
            <a:spLocks noChangeArrowheads="1"/>
          </p:cNvSpPr>
          <p:nvPr/>
        </p:nvSpPr>
        <p:spPr bwMode="auto">
          <a:xfrm>
            <a:off x="161925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70299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345161"/>
          </a:xfrm>
        </p:spPr>
        <p:txBody>
          <a:bodyPr/>
          <a:lstStyle/>
          <a:p>
            <a:r>
              <a:rPr lang="fr-BE" dirty="0" smtClean="0"/>
              <a:t>(1) Limites internes au mécanisme de la croissance ?</a:t>
            </a:r>
          </a:p>
          <a:p>
            <a:endParaRPr lang="fr-BE" dirty="0"/>
          </a:p>
          <a:p>
            <a:r>
              <a:rPr lang="fr-BE" dirty="0" smtClean="0"/>
              <a:t>(2) Limites externes (physiques) à la croissance ?</a:t>
            </a:r>
          </a:p>
          <a:p>
            <a:endParaRPr lang="fr-BE" dirty="0"/>
          </a:p>
          <a:p>
            <a:r>
              <a:rPr lang="fr-BE" dirty="0" smtClean="0"/>
              <a:t>(3) La croissance est-elle dangereuse pour les écosystèmes et la vie humaine ?</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29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smtClean="0"/>
              <a:t>Y a-t-il des limites à la croissance ? Est-elle dangereuse pour l’homme ?</a:t>
            </a:r>
            <a:endParaRPr lang="fr-BE" dirty="0"/>
          </a:p>
        </p:txBody>
      </p:sp>
    </p:spTree>
    <p:extLst>
      <p:ext uri="{BB962C8B-B14F-4D97-AF65-F5344CB8AC3E}">
        <p14:creationId xmlns:p14="http://schemas.microsoft.com/office/powerpoint/2010/main" val="977648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lstStyle/>
          <a:p>
            <a:r>
              <a:rPr lang="fr-BE" dirty="0" smtClean="0">
                <a:latin typeface="Bradley Hand ITC" pitchFamily="66" charset="0"/>
              </a:rPr>
              <a:t>Introduction</a:t>
            </a:r>
            <a:endParaRPr lang="fr-BE" sz="3600" dirty="0">
              <a:latin typeface="Bradley Hand ITC" pitchFamily="66" charset="0"/>
            </a:endParaRPr>
          </a:p>
        </p:txBody>
      </p:sp>
      <p:sp>
        <p:nvSpPr>
          <p:cNvPr id="3" name="Espace réservé du contenu 2"/>
          <p:cNvSpPr>
            <a:spLocks noGrp="1"/>
          </p:cNvSpPr>
          <p:nvPr>
            <p:ph idx="1"/>
          </p:nvPr>
        </p:nvSpPr>
        <p:spPr/>
        <p:txBody>
          <a:bodyPr>
            <a:normAutofit/>
          </a:bodyPr>
          <a:lstStyle/>
          <a:p>
            <a:r>
              <a:rPr lang="fr-BE" sz="2800" dirty="0" smtClean="0">
                <a:latin typeface="Bradley Hand ITC" pitchFamily="66" charset="0"/>
              </a:rPr>
              <a:t> Réflexions d’un non-spécialiste de l’économie de l’environnement sur la décroissance</a:t>
            </a:r>
          </a:p>
          <a:p>
            <a:endParaRPr lang="fr-BE" sz="2800" dirty="0">
              <a:latin typeface="Bradley Hand ITC" pitchFamily="66" charset="0"/>
            </a:endParaRPr>
          </a:p>
          <a:p>
            <a:r>
              <a:rPr lang="fr-BE" sz="2800" dirty="0" smtClean="0">
                <a:latin typeface="Bradley Hand ITC" pitchFamily="66" charset="0"/>
              </a:rPr>
              <a:t>Approche macroéconomique </a:t>
            </a:r>
          </a:p>
          <a:p>
            <a:endParaRPr lang="fr-BE" sz="2800" dirty="0">
              <a:latin typeface="Bradley Hand ITC" pitchFamily="66" charset="0"/>
            </a:endParaRPr>
          </a:p>
          <a:p>
            <a:r>
              <a:rPr lang="fr-BE" sz="2800" dirty="0" smtClean="0">
                <a:latin typeface="Bradley Hand ITC" pitchFamily="66" charset="0"/>
              </a:rPr>
              <a:t> La décroissance définie par rapport à la théorie de la croissance</a:t>
            </a:r>
            <a:endParaRPr lang="fr-BE" sz="2800" dirty="0">
              <a:latin typeface="Bradley Hand ITC" pitchFamily="66" charset="0"/>
            </a:endParaRP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852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345161"/>
          </a:xfrm>
        </p:spPr>
        <p:txBody>
          <a:bodyPr>
            <a:normAutofit fontScale="85000" lnSpcReduction="10000"/>
          </a:bodyPr>
          <a:lstStyle/>
          <a:p>
            <a:pPr>
              <a:buFont typeface="Wingdings" pitchFamily="2" charset="2"/>
              <a:buChar char="Ø"/>
            </a:pPr>
            <a:r>
              <a:rPr lang="fr-BE" dirty="0" smtClean="0"/>
              <a:t>L’économiste Robert Solow publie en 1956 un modèle de croissance que l’on appelle depuis « le modèle de croissance de Solow ».</a:t>
            </a:r>
            <a:endParaRPr lang="fr-BE" dirty="0"/>
          </a:p>
          <a:p>
            <a:pPr marL="68580" indent="0">
              <a:buNone/>
            </a:pPr>
            <a:endParaRPr lang="fr-BE" dirty="0"/>
          </a:p>
          <a:p>
            <a:pPr>
              <a:buFont typeface="Wingdings" pitchFamily="2" charset="2"/>
              <a:buChar char="Ø"/>
            </a:pPr>
            <a:r>
              <a:rPr lang="fr-BE" dirty="0" smtClean="0"/>
              <a:t>L’objectif de Solow est de construire un mécanisme théorique pour comprendre la croissance continue observée depuis la révolution industrielle.</a:t>
            </a:r>
          </a:p>
          <a:p>
            <a:pPr marL="68580" indent="0">
              <a:buNone/>
            </a:pPr>
            <a:r>
              <a:rPr lang="fr-BE" dirty="0" smtClean="0"/>
              <a:t> </a:t>
            </a:r>
            <a:endParaRPr lang="fr-BE" dirty="0"/>
          </a:p>
          <a:p>
            <a:pPr>
              <a:buFont typeface="Wingdings" pitchFamily="2" charset="2"/>
              <a:buChar char="Ø"/>
            </a:pPr>
            <a:r>
              <a:rPr lang="fr-BE" dirty="0" smtClean="0"/>
              <a:t>Dans ce modèle, la production repose sur l’accumulation du capital physique par travailleur.</a:t>
            </a:r>
          </a:p>
          <a:p>
            <a:pPr>
              <a:buFont typeface="Wingdings" pitchFamily="2" charset="2"/>
              <a:buChar char="Ø"/>
            </a:pPr>
            <a:endParaRPr lang="fr-BE" dirty="0" smtClean="0"/>
          </a:p>
          <a:p>
            <a:pPr>
              <a:buFont typeface="Wingdings" pitchFamily="2" charset="2"/>
              <a:buChar char="Ø"/>
            </a:pPr>
            <a:r>
              <a:rPr lang="fr-BE" dirty="0" smtClean="0"/>
              <a:t>La question est alors la suivante : est-ce que l’on peut connaître une croissance positive  mais équilibrée indéfiniment ?</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spTree>
    <p:extLst>
      <p:ext uri="{BB962C8B-B14F-4D97-AF65-F5344CB8AC3E}">
        <p14:creationId xmlns:p14="http://schemas.microsoft.com/office/powerpoint/2010/main" val="2654111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345161"/>
          </a:xfrm>
        </p:spPr>
        <p:txBody>
          <a:bodyPr>
            <a:normAutofit fontScale="92500"/>
          </a:bodyPr>
          <a:lstStyle/>
          <a:p>
            <a:pPr>
              <a:buFont typeface="Wingdings" pitchFamily="2" charset="2"/>
              <a:buChar char="Ø"/>
            </a:pPr>
            <a:r>
              <a:rPr lang="fr-BE" dirty="0" smtClean="0"/>
              <a:t>Réponse : cela dépend des hypothèses sur la technologie productive.</a:t>
            </a:r>
          </a:p>
          <a:p>
            <a:pPr>
              <a:buFont typeface="Wingdings" pitchFamily="2" charset="2"/>
              <a:buChar char="Ø"/>
            </a:pPr>
            <a:endParaRPr lang="fr-BE" dirty="0"/>
          </a:p>
          <a:p>
            <a:pPr>
              <a:buFont typeface="Wingdings" pitchFamily="2" charset="2"/>
              <a:buChar char="Ø"/>
            </a:pPr>
            <a:r>
              <a:rPr lang="fr-BE" dirty="0" smtClean="0"/>
              <a:t>Solow fait l’hypothèse (raisonnable) que les rendements du capital physique sont décroissants. En d’autres termes, un travailleur sera plus productif avec une machine que sans machine. En revanche, il ne sera guère plus productif s’il dispose de 5 machines au lieu de 4.</a:t>
            </a:r>
          </a:p>
          <a:p>
            <a:pPr>
              <a:buFont typeface="Wingdings" pitchFamily="2" charset="2"/>
              <a:buChar char="Ø"/>
            </a:pPr>
            <a:endParaRPr lang="fr-BE" dirty="0"/>
          </a:p>
          <a:p>
            <a:pPr>
              <a:buFont typeface="Wingdings" pitchFamily="2" charset="2"/>
              <a:buChar char="Ø"/>
            </a:pPr>
            <a:r>
              <a:rPr lang="fr-BE" dirty="0" smtClean="0"/>
              <a:t>Le résultat du modèle est sans appel : l’accumulation du capital par travailleur permet l’augmentation du niveau de vie mais celle-ci est transitoire. A long terme, le taux de croissance de cette économie modélisée est nulle.</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spTree>
    <p:extLst>
      <p:ext uri="{BB962C8B-B14F-4D97-AF65-F5344CB8AC3E}">
        <p14:creationId xmlns:p14="http://schemas.microsoft.com/office/powerpoint/2010/main" val="2434775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graphicFrame>
        <p:nvGraphicFramePr>
          <p:cNvPr id="9" name="Graphique 8"/>
          <p:cNvGraphicFramePr>
            <a:graphicFrameLocks noGrp="1"/>
          </p:cNvGraphicFramePr>
          <p:nvPr>
            <p:extLst>
              <p:ext uri="{D42A27DB-BD31-4B8C-83A1-F6EECF244321}">
                <p14:modId xmlns:p14="http://schemas.microsoft.com/office/powerpoint/2010/main" val="3844323818"/>
              </p:ext>
            </p:extLst>
          </p:nvPr>
        </p:nvGraphicFramePr>
        <p:xfrm>
          <a:off x="1907704" y="1772816"/>
          <a:ext cx="6120680"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p:cNvSpPr txBox="1"/>
          <p:nvPr/>
        </p:nvSpPr>
        <p:spPr>
          <a:xfrm>
            <a:off x="3851920" y="2060848"/>
            <a:ext cx="2232248" cy="369332"/>
          </a:xfrm>
          <a:prstGeom prst="rect">
            <a:avLst/>
          </a:prstGeom>
          <a:noFill/>
          <a:ln>
            <a:solidFill>
              <a:schemeClr val="tx1"/>
            </a:solidFill>
          </a:ln>
        </p:spPr>
        <p:txBody>
          <a:bodyPr wrap="square" rtlCol="0">
            <a:spAutoFit/>
          </a:bodyPr>
          <a:lstStyle/>
          <a:p>
            <a:r>
              <a:rPr lang="fr-BE" dirty="0" smtClean="0"/>
              <a:t>Equilibre stationnaire</a:t>
            </a:r>
            <a:endParaRPr lang="fr-BE" dirty="0"/>
          </a:p>
        </p:txBody>
      </p:sp>
      <p:cxnSp>
        <p:nvCxnSpPr>
          <p:cNvPr id="11" name="Connecteur droit avec flèche 10"/>
          <p:cNvCxnSpPr/>
          <p:nvPr/>
        </p:nvCxnSpPr>
        <p:spPr>
          <a:xfrm>
            <a:off x="6084168" y="2430180"/>
            <a:ext cx="144016" cy="8548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470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345161"/>
          </a:xfrm>
        </p:spPr>
        <p:txBody>
          <a:bodyPr>
            <a:normAutofit/>
          </a:bodyPr>
          <a:lstStyle/>
          <a:p>
            <a:pPr>
              <a:buFont typeface="Wingdings" pitchFamily="2" charset="2"/>
              <a:buChar char="Ø"/>
            </a:pPr>
            <a:r>
              <a:rPr lang="fr-BE" dirty="0" smtClean="0"/>
              <a:t>Ce résultat fut une surprise tant on croyait qu’il suffisait d’investir dans le capital pour avoir de la croissance illimitée.</a:t>
            </a:r>
          </a:p>
          <a:p>
            <a:pPr>
              <a:buFont typeface="Wingdings" pitchFamily="2" charset="2"/>
              <a:buChar char="Ø"/>
            </a:pPr>
            <a:endParaRPr lang="fr-BE" dirty="0"/>
          </a:p>
          <a:p>
            <a:pPr>
              <a:buFont typeface="Wingdings" pitchFamily="2" charset="2"/>
              <a:buChar char="Ø"/>
            </a:pPr>
            <a:r>
              <a:rPr lang="fr-BE" dirty="0" smtClean="0"/>
              <a:t>Son modèle montre qu’il existe une limite à la croissance : les rendements décroissants du capital.</a:t>
            </a:r>
          </a:p>
          <a:p>
            <a:pPr>
              <a:buFont typeface="Wingdings" pitchFamily="2" charset="2"/>
              <a:buChar char="Ø"/>
            </a:pPr>
            <a:endParaRPr lang="fr-BE" dirty="0"/>
          </a:p>
          <a:p>
            <a:pPr>
              <a:buFont typeface="Wingdings" pitchFamily="2" charset="2"/>
              <a:buChar char="Ø"/>
            </a:pPr>
            <a:r>
              <a:rPr lang="fr-BE" dirty="0" smtClean="0"/>
              <a:t>Cela dit, il restait à vérifier si son modèle était validé par un test empirique.</a:t>
            </a: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spTree>
    <p:extLst>
      <p:ext uri="{BB962C8B-B14F-4D97-AF65-F5344CB8AC3E}">
        <p14:creationId xmlns:p14="http://schemas.microsoft.com/office/powerpoint/2010/main" val="2560352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345161"/>
          </a:xfrm>
        </p:spPr>
        <p:txBody>
          <a:bodyPr>
            <a:normAutofit fontScale="92500"/>
          </a:bodyPr>
          <a:lstStyle/>
          <a:p>
            <a:pPr>
              <a:buFont typeface="Wingdings" pitchFamily="2" charset="2"/>
              <a:buChar char="Ø"/>
            </a:pPr>
            <a:r>
              <a:rPr lang="fr-BE" dirty="0" smtClean="0"/>
              <a:t>En 1957, Solow teste son modèle avec des données sur l’économie américaine de la première moitié du XXe siècle. Si son modèle est correct, alors la croissance du capital et du travail doit expliquer la croissance économique observée.</a:t>
            </a:r>
          </a:p>
          <a:p>
            <a:pPr>
              <a:buFont typeface="Wingdings" pitchFamily="2" charset="2"/>
              <a:buChar char="Ø"/>
            </a:pPr>
            <a:endParaRPr lang="fr-BE" dirty="0"/>
          </a:p>
          <a:p>
            <a:pPr>
              <a:buFont typeface="Wingdings" pitchFamily="2" charset="2"/>
              <a:buChar char="Ø"/>
            </a:pPr>
            <a:r>
              <a:rPr lang="fr-BE" dirty="0" smtClean="0"/>
              <a:t>Ses résultats montrent que l’accumulation du capital par travailleur explique au mieux 10% de la croissance américaine.</a:t>
            </a:r>
          </a:p>
          <a:p>
            <a:pPr>
              <a:buFont typeface="Wingdings" pitchFamily="2" charset="2"/>
              <a:buChar char="Ø"/>
            </a:pPr>
            <a:endParaRPr lang="fr-BE" dirty="0"/>
          </a:p>
          <a:p>
            <a:pPr>
              <a:buFont typeface="Wingdings" pitchFamily="2" charset="2"/>
              <a:buChar char="Ø"/>
            </a:pPr>
            <a:r>
              <a:rPr lang="fr-BE" dirty="0" smtClean="0"/>
              <a:t>Par conséquent, les 90% </a:t>
            </a:r>
            <a:r>
              <a:rPr lang="fr-BE" dirty="0"/>
              <a:t>restants (le « résiduel de Solow ») </a:t>
            </a:r>
            <a:r>
              <a:rPr lang="fr-BE" dirty="0" smtClean="0"/>
              <a:t>sont inexpliqués par le modèle. On parlera alors de l’effet du progrès technique.</a:t>
            </a:r>
          </a:p>
          <a:p>
            <a:pPr>
              <a:buFont typeface="Wingdings" pitchFamily="2" charset="2"/>
              <a:buChar char="Ø"/>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spTree>
    <p:extLst>
      <p:ext uri="{BB962C8B-B14F-4D97-AF65-F5344CB8AC3E}">
        <p14:creationId xmlns:p14="http://schemas.microsoft.com/office/powerpoint/2010/main" val="1557718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600401"/>
          </a:xfrm>
        </p:spPr>
        <p:txBody>
          <a:bodyPr>
            <a:normAutofit fontScale="85000" lnSpcReduction="10000"/>
          </a:bodyPr>
          <a:lstStyle/>
          <a:p>
            <a:pPr>
              <a:buFont typeface="Wingdings" pitchFamily="2" charset="2"/>
              <a:buChar char="Ø"/>
            </a:pPr>
            <a:r>
              <a:rPr lang="fr-BE" dirty="0" smtClean="0"/>
              <a:t>Les théoriciens de la croissance vont chercher à expliquer les 90%,  c’est-à-dire les déterminants du progrès technique.</a:t>
            </a:r>
          </a:p>
          <a:p>
            <a:pPr>
              <a:buFont typeface="Wingdings" pitchFamily="2" charset="2"/>
              <a:buChar char="Ø"/>
            </a:pPr>
            <a:endParaRPr lang="fr-BE" dirty="0"/>
          </a:p>
          <a:p>
            <a:pPr>
              <a:buFont typeface="Wingdings" pitchFamily="2" charset="2"/>
              <a:buChar char="Ø"/>
            </a:pPr>
            <a:r>
              <a:rPr lang="fr-BE" dirty="0" smtClean="0"/>
              <a:t>Deux déterminants complémentaires sont avancés : recherche et développement et capital humain (amélioration du niveau d’éducation et de formation des travailleurs).</a:t>
            </a:r>
          </a:p>
          <a:p>
            <a:pPr>
              <a:buFont typeface="Wingdings" pitchFamily="2" charset="2"/>
              <a:buChar char="Ø"/>
            </a:pPr>
            <a:endParaRPr lang="fr-BE" dirty="0"/>
          </a:p>
          <a:p>
            <a:pPr>
              <a:buFont typeface="Wingdings" pitchFamily="2" charset="2"/>
              <a:buChar char="Ø"/>
            </a:pPr>
            <a:r>
              <a:rPr lang="fr-BE" dirty="0" smtClean="0"/>
              <a:t>Ces deux explications dépendent des connaissances scientifiques, techniques, … Or le progrès des connaissances est </a:t>
            </a:r>
            <a:r>
              <a:rPr lang="fr-BE" i="1" dirty="0" smtClean="0"/>
              <a:t>a priori</a:t>
            </a:r>
            <a:r>
              <a:rPr lang="fr-BE" dirty="0" smtClean="0"/>
              <a:t> illimité. Donc le progrès technique est </a:t>
            </a:r>
            <a:r>
              <a:rPr lang="fr-BE" i="1" dirty="0" smtClean="0"/>
              <a:t>a priori</a:t>
            </a:r>
            <a:r>
              <a:rPr lang="fr-BE" dirty="0" smtClean="0"/>
              <a:t> illimité.</a:t>
            </a:r>
          </a:p>
          <a:p>
            <a:pPr>
              <a:buFont typeface="Wingdings" pitchFamily="2" charset="2"/>
              <a:buChar char="Ø"/>
            </a:pPr>
            <a:endParaRPr lang="fr-BE" dirty="0" smtClean="0"/>
          </a:p>
          <a:p>
            <a:pPr>
              <a:buFont typeface="Wingdings" pitchFamily="2" charset="2"/>
              <a:buChar char="Ø"/>
            </a:pPr>
            <a:r>
              <a:rPr lang="fr-BE" dirty="0" smtClean="0"/>
              <a:t>Il n’y a donc pas de limite interne au mécanisme de la croissance telle que la théorie de la croissance le conçoit.  (vérifiable empiriquement dans les prochains  siècles!!!)</a:t>
            </a:r>
          </a:p>
          <a:p>
            <a:pPr>
              <a:buFont typeface="Wingdings" pitchFamily="2" charset="2"/>
              <a:buChar char="Ø"/>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(1) Limites internes au mécanisme de la croissance ?</a:t>
            </a:r>
          </a:p>
        </p:txBody>
      </p:sp>
    </p:spTree>
    <p:extLst>
      <p:ext uri="{BB962C8B-B14F-4D97-AF65-F5344CB8AC3E}">
        <p14:creationId xmlns:p14="http://schemas.microsoft.com/office/powerpoint/2010/main" val="2721711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345161"/>
          </a:xfrm>
        </p:spPr>
        <p:txBody>
          <a:bodyPr>
            <a:normAutofit/>
          </a:bodyPr>
          <a:lstStyle/>
          <a:p>
            <a:pPr>
              <a:buFont typeface="Wingdings" pitchFamily="2" charset="2"/>
              <a:buChar char="Ø"/>
            </a:pPr>
            <a:r>
              <a:rPr lang="fr-BE" dirty="0" smtClean="0"/>
              <a:t>Le rapport </a:t>
            </a:r>
            <a:r>
              <a:rPr lang="fr-BE" dirty="0" err="1" smtClean="0"/>
              <a:t>Meadows</a:t>
            </a:r>
            <a:r>
              <a:rPr lang="fr-BE" dirty="0" smtClean="0"/>
              <a:t> (1972) :  </a:t>
            </a:r>
            <a:r>
              <a:rPr lang="fr-BE" i="1" dirty="0" err="1" smtClean="0"/>
              <a:t>Limits</a:t>
            </a:r>
            <a:r>
              <a:rPr lang="fr-BE" i="1" dirty="0" smtClean="0"/>
              <a:t> to </a:t>
            </a:r>
            <a:r>
              <a:rPr lang="fr-BE" i="1" dirty="0" err="1" smtClean="0"/>
              <a:t>Growth</a:t>
            </a:r>
            <a:r>
              <a:rPr lang="fr-BE" dirty="0" smtClean="0"/>
              <a:t>  (</a:t>
            </a:r>
            <a:r>
              <a:rPr lang="fr-BE" i="1" dirty="0" smtClean="0"/>
              <a:t>Halte à la croissance ?</a:t>
            </a:r>
            <a:r>
              <a:rPr lang="fr-BE" dirty="0" smtClean="0"/>
              <a:t>) commandé par le Club de Rome à des chercheurs du MIT.</a:t>
            </a:r>
            <a:endParaRPr lang="fr-BE" dirty="0"/>
          </a:p>
          <a:p>
            <a:pPr>
              <a:buFont typeface="Wingdings" pitchFamily="2" charset="2"/>
              <a:buChar char="Ø"/>
            </a:pPr>
            <a:endParaRPr lang="fr-BE" dirty="0" smtClean="0"/>
          </a:p>
          <a:p>
            <a:pPr>
              <a:buFont typeface="Wingdings" pitchFamily="2" charset="2"/>
              <a:buChar char="Ø"/>
            </a:pPr>
            <a:r>
              <a:rPr lang="fr-BE" dirty="0" smtClean="0"/>
              <a:t>Ce rapport est un coup de semonce dans l’Occident gavé de croissance à la fin des Trente Glorieuses. Publié 4 ans après les contestations de 1968.</a:t>
            </a:r>
          </a:p>
          <a:p>
            <a:pPr>
              <a:buFont typeface="Wingdings" pitchFamily="2" charset="2"/>
              <a:buChar char="Ø"/>
            </a:pPr>
            <a:endParaRPr lang="fr-BE" dirty="0"/>
          </a:p>
          <a:p>
            <a:pPr>
              <a:buFont typeface="Wingdings" pitchFamily="2" charset="2"/>
              <a:buChar char="Ø"/>
            </a:pPr>
            <a:r>
              <a:rPr lang="fr-BE" dirty="0" smtClean="0"/>
              <a:t>Ce rapport scientifique est un succès médiatique : il a été vendu à plus de 12 millions d’exemplaires dans le monde et a suscité des débats passionnés voire passionnels.</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369735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345161"/>
          </a:xfrm>
        </p:spPr>
        <p:txBody>
          <a:bodyPr>
            <a:normAutofit/>
          </a:bodyPr>
          <a:lstStyle/>
          <a:p>
            <a:pPr>
              <a:buFont typeface="Wingdings" pitchFamily="2" charset="2"/>
              <a:buChar char="Ø"/>
            </a:pPr>
            <a:r>
              <a:rPr lang="fr-BE" dirty="0" smtClean="0"/>
              <a:t>Notre croissance économique puise dans les stocks limités de ressources naturelles de la planète (renouvelables et non-renouvelables) et engendre des déchets et des émissions néfastes à l’environnement.</a:t>
            </a:r>
          </a:p>
          <a:p>
            <a:pPr>
              <a:buFont typeface="Wingdings" pitchFamily="2" charset="2"/>
              <a:buChar char="Ø"/>
            </a:pPr>
            <a:endParaRPr lang="fr-BE" dirty="0"/>
          </a:p>
          <a:p>
            <a:pPr>
              <a:buFont typeface="Wingdings" pitchFamily="2" charset="2"/>
              <a:buChar char="Ø"/>
            </a:pPr>
            <a:r>
              <a:rPr lang="fr-BE" dirty="0" smtClean="0"/>
              <a:t>Avant d’aborder le rapport </a:t>
            </a:r>
            <a:r>
              <a:rPr lang="fr-BE" dirty="0" err="1" smtClean="0"/>
              <a:t>Meadows</a:t>
            </a:r>
            <a:r>
              <a:rPr lang="fr-BE" dirty="0" smtClean="0"/>
              <a:t>, il convient de faire des distinctions entre types de ressources naturelles et des problèmes économiques qu’ils posent.</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300110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graphicFrame>
        <p:nvGraphicFramePr>
          <p:cNvPr id="17" name="Espace réservé du contenu 16"/>
          <p:cNvGraphicFramePr>
            <a:graphicFrameLocks noGrp="1"/>
          </p:cNvGraphicFramePr>
          <p:nvPr>
            <p:ph idx="1"/>
            <p:extLst>
              <p:ext uri="{D42A27DB-BD31-4B8C-83A1-F6EECF244321}">
                <p14:modId xmlns:p14="http://schemas.microsoft.com/office/powerpoint/2010/main" val="4209447739"/>
              </p:ext>
            </p:extLst>
          </p:nvPr>
        </p:nvGraphicFramePr>
        <p:xfrm>
          <a:off x="1115616" y="1844825"/>
          <a:ext cx="6558465" cy="4032447"/>
        </p:xfrm>
        <a:graphic>
          <a:graphicData uri="http://schemas.openxmlformats.org/drawingml/2006/table">
            <a:tbl>
              <a:tblPr firstRow="1" firstCol="1" bandRow="1">
                <a:tableStyleId>{5C22544A-7EE6-4342-B048-85BDC9FD1C3A}</a:tableStyleId>
              </a:tblPr>
              <a:tblGrid>
                <a:gridCol w="1116837"/>
                <a:gridCol w="1813876"/>
                <a:gridCol w="1813876"/>
                <a:gridCol w="1813876"/>
              </a:tblGrid>
              <a:tr h="384042">
                <a:tc>
                  <a:txBody>
                    <a:bodyPr/>
                    <a:lstStyle/>
                    <a:p>
                      <a:pPr>
                        <a:lnSpc>
                          <a:spcPct val="115000"/>
                        </a:lnSpc>
                        <a:spcAft>
                          <a:spcPts val="0"/>
                        </a:spcAft>
                      </a:pPr>
                      <a:r>
                        <a:rPr lang="fr-BE" sz="1000">
                          <a:effectLst/>
                        </a:rPr>
                        <a:t> </a:t>
                      </a:r>
                      <a:endParaRPr lang="fr-BE" sz="900">
                        <a:effectLst/>
                        <a:latin typeface="Calibri"/>
                        <a:ea typeface="Calibri"/>
                        <a:cs typeface="Times New Roman"/>
                      </a:endParaRPr>
                    </a:p>
                  </a:txBody>
                  <a:tcPr marL="57978" marR="57978" marT="0" marB="0"/>
                </a:tc>
                <a:tc>
                  <a:txBody>
                    <a:bodyPr/>
                    <a:lstStyle/>
                    <a:p>
                      <a:pPr algn="ctr">
                        <a:lnSpc>
                          <a:spcPct val="115000"/>
                        </a:lnSpc>
                        <a:spcAft>
                          <a:spcPts val="0"/>
                        </a:spcAft>
                      </a:pPr>
                      <a:r>
                        <a:rPr lang="fr-BE" sz="1000">
                          <a:effectLst/>
                        </a:rPr>
                        <a:t>Ressources</a:t>
                      </a:r>
                      <a:endParaRPr lang="fr-BE" sz="900">
                        <a:effectLst/>
                      </a:endParaRPr>
                    </a:p>
                    <a:p>
                      <a:pPr algn="ctr">
                        <a:lnSpc>
                          <a:spcPct val="115000"/>
                        </a:lnSpc>
                        <a:spcAft>
                          <a:spcPts val="0"/>
                        </a:spcAft>
                      </a:pPr>
                      <a:r>
                        <a:rPr lang="fr-BE" sz="1000">
                          <a:effectLst/>
                        </a:rPr>
                        <a:t>renouvelables</a:t>
                      </a:r>
                      <a:endParaRPr lang="fr-BE" sz="900">
                        <a:effectLst/>
                        <a:latin typeface="Calibri"/>
                        <a:ea typeface="Calibri"/>
                        <a:cs typeface="Times New Roman"/>
                      </a:endParaRPr>
                    </a:p>
                  </a:txBody>
                  <a:tcPr marL="57978" marR="57978" marT="0" marB="0"/>
                </a:tc>
                <a:tc>
                  <a:txBody>
                    <a:bodyPr/>
                    <a:lstStyle/>
                    <a:p>
                      <a:pPr algn="ctr">
                        <a:lnSpc>
                          <a:spcPct val="115000"/>
                        </a:lnSpc>
                        <a:spcAft>
                          <a:spcPts val="0"/>
                        </a:spcAft>
                      </a:pPr>
                      <a:r>
                        <a:rPr lang="fr-BE" sz="1000">
                          <a:effectLst/>
                        </a:rPr>
                        <a:t>Ressources</a:t>
                      </a:r>
                      <a:endParaRPr lang="fr-BE" sz="900">
                        <a:effectLst/>
                      </a:endParaRPr>
                    </a:p>
                    <a:p>
                      <a:pPr algn="ctr">
                        <a:lnSpc>
                          <a:spcPct val="115000"/>
                        </a:lnSpc>
                        <a:spcAft>
                          <a:spcPts val="0"/>
                        </a:spcAft>
                      </a:pPr>
                      <a:r>
                        <a:rPr lang="fr-BE" sz="1000">
                          <a:effectLst/>
                        </a:rPr>
                        <a:t>non-renouvelables</a:t>
                      </a:r>
                      <a:endParaRPr lang="fr-BE" sz="900">
                        <a:effectLst/>
                        <a:latin typeface="Calibri"/>
                        <a:ea typeface="Calibri"/>
                        <a:cs typeface="Times New Roman"/>
                      </a:endParaRPr>
                    </a:p>
                  </a:txBody>
                  <a:tcPr marL="57978" marR="57978" marT="0" marB="0"/>
                </a:tc>
                <a:tc>
                  <a:txBody>
                    <a:bodyPr/>
                    <a:lstStyle/>
                    <a:p>
                      <a:pPr algn="ctr">
                        <a:lnSpc>
                          <a:spcPct val="115000"/>
                        </a:lnSpc>
                        <a:spcAft>
                          <a:spcPts val="0"/>
                        </a:spcAft>
                      </a:pPr>
                      <a:r>
                        <a:rPr lang="fr-BE" sz="1000">
                          <a:effectLst/>
                        </a:rPr>
                        <a:t>Ressources</a:t>
                      </a:r>
                      <a:endParaRPr lang="fr-BE" sz="900">
                        <a:effectLst/>
                      </a:endParaRPr>
                    </a:p>
                    <a:p>
                      <a:pPr algn="ctr">
                        <a:lnSpc>
                          <a:spcPct val="115000"/>
                        </a:lnSpc>
                        <a:spcAft>
                          <a:spcPts val="0"/>
                        </a:spcAft>
                      </a:pPr>
                      <a:r>
                        <a:rPr lang="fr-BE" sz="1000">
                          <a:effectLst/>
                        </a:rPr>
                        <a:t>illimitées</a:t>
                      </a:r>
                      <a:endParaRPr lang="fr-BE" sz="900">
                        <a:effectLst/>
                        <a:latin typeface="Calibri"/>
                        <a:ea typeface="Calibri"/>
                        <a:cs typeface="Times New Roman"/>
                      </a:endParaRPr>
                    </a:p>
                  </a:txBody>
                  <a:tcPr marL="57978" marR="57978" marT="0" marB="0"/>
                </a:tc>
              </a:tr>
              <a:tr h="1728192">
                <a:tc>
                  <a:txBody>
                    <a:bodyPr/>
                    <a:lstStyle/>
                    <a:p>
                      <a:pPr>
                        <a:lnSpc>
                          <a:spcPct val="115000"/>
                        </a:lnSpc>
                        <a:spcAft>
                          <a:spcPts val="0"/>
                        </a:spcAft>
                      </a:pPr>
                      <a:r>
                        <a:rPr lang="fr-BE" sz="1000">
                          <a:effectLst/>
                        </a:rPr>
                        <a:t>Privées </a:t>
                      </a:r>
                      <a:endParaRPr lang="fr-BE" sz="900">
                        <a:effectLst/>
                        <a:latin typeface="Calibri"/>
                        <a:ea typeface="Calibri"/>
                        <a:cs typeface="Times New Roman"/>
                      </a:endParaRPr>
                    </a:p>
                  </a:txBody>
                  <a:tcPr marL="57978" marR="57978" marT="0" marB="0"/>
                </a:tc>
                <a:tc>
                  <a:txBody>
                    <a:bodyPr/>
                    <a:lstStyle/>
                    <a:p>
                      <a:pPr>
                        <a:lnSpc>
                          <a:spcPct val="115000"/>
                        </a:lnSpc>
                        <a:spcAft>
                          <a:spcPts val="0"/>
                        </a:spcAft>
                      </a:pPr>
                      <a:r>
                        <a:rPr lang="fr-BE" sz="1000">
                          <a:effectLst/>
                        </a:rPr>
                        <a:t>Forêts privées, sols agricoles, …</a:t>
                      </a:r>
                      <a:endParaRPr lang="fr-BE" sz="900">
                        <a:effectLst/>
                      </a:endParaRPr>
                    </a:p>
                    <a:p>
                      <a:pPr>
                        <a:lnSpc>
                          <a:spcPct val="115000"/>
                        </a:lnSpc>
                        <a:spcAft>
                          <a:spcPts val="0"/>
                        </a:spcAft>
                      </a:pPr>
                      <a:r>
                        <a:rPr lang="fr-BE" sz="1000">
                          <a:effectLst/>
                        </a:rPr>
                        <a:t> </a:t>
                      </a:r>
                      <a:endParaRPr lang="fr-BE" sz="900">
                        <a:effectLst/>
                      </a:endParaRPr>
                    </a:p>
                    <a:p>
                      <a:pPr>
                        <a:lnSpc>
                          <a:spcPct val="115000"/>
                        </a:lnSpc>
                        <a:spcAft>
                          <a:spcPts val="0"/>
                        </a:spcAft>
                      </a:pPr>
                      <a:r>
                        <a:rPr lang="en-US" sz="1000" u="sng">
                          <a:effectLst/>
                        </a:rPr>
                        <a:t>Problème de gestion :</a:t>
                      </a:r>
                      <a:endParaRPr lang="fr-BE" sz="900">
                        <a:effectLst/>
                      </a:endParaRPr>
                    </a:p>
                    <a:p>
                      <a:pPr>
                        <a:lnSpc>
                          <a:spcPct val="115000"/>
                        </a:lnSpc>
                        <a:spcAft>
                          <a:spcPts val="0"/>
                        </a:spcAft>
                      </a:pPr>
                      <a:r>
                        <a:rPr lang="fr-BE" sz="1000">
                          <a:effectLst/>
                        </a:rPr>
                        <a:t>Exploitation présente mettant en péril le renouvellement des stocks futurs.</a:t>
                      </a:r>
                      <a:endParaRPr lang="fr-BE" sz="900">
                        <a:effectLst/>
                        <a:latin typeface="Calibri"/>
                        <a:ea typeface="Calibri"/>
                        <a:cs typeface="Times New Roman"/>
                      </a:endParaRPr>
                    </a:p>
                  </a:txBody>
                  <a:tcPr marL="57978" marR="57978" marT="0" marB="0"/>
                </a:tc>
                <a:tc>
                  <a:txBody>
                    <a:bodyPr/>
                    <a:lstStyle/>
                    <a:p>
                      <a:pPr>
                        <a:lnSpc>
                          <a:spcPct val="115000"/>
                        </a:lnSpc>
                        <a:spcAft>
                          <a:spcPts val="0"/>
                        </a:spcAft>
                      </a:pPr>
                      <a:r>
                        <a:rPr lang="fr-BE" sz="1000">
                          <a:effectLst/>
                        </a:rPr>
                        <a:t>Minerais, pétrole, gaz, … </a:t>
                      </a:r>
                      <a:endParaRPr lang="fr-BE" sz="900">
                        <a:effectLst/>
                      </a:endParaRPr>
                    </a:p>
                    <a:p>
                      <a:pPr>
                        <a:lnSpc>
                          <a:spcPct val="115000"/>
                        </a:lnSpc>
                        <a:spcAft>
                          <a:spcPts val="0"/>
                        </a:spcAft>
                      </a:pPr>
                      <a:r>
                        <a:rPr lang="fr-BE" sz="1000">
                          <a:effectLst/>
                        </a:rPr>
                        <a:t> </a:t>
                      </a:r>
                      <a:endParaRPr lang="fr-BE" sz="900">
                        <a:effectLst/>
                      </a:endParaRPr>
                    </a:p>
                    <a:p>
                      <a:pPr>
                        <a:lnSpc>
                          <a:spcPct val="115000"/>
                        </a:lnSpc>
                        <a:spcAft>
                          <a:spcPts val="0"/>
                        </a:spcAft>
                      </a:pPr>
                      <a:r>
                        <a:rPr lang="fr-BE" sz="1000" u="sng">
                          <a:effectLst/>
                        </a:rPr>
                        <a:t>Problème de gestion :</a:t>
                      </a:r>
                      <a:endParaRPr lang="fr-BE" sz="900">
                        <a:effectLst/>
                      </a:endParaRPr>
                    </a:p>
                    <a:p>
                      <a:pPr>
                        <a:lnSpc>
                          <a:spcPct val="115000"/>
                        </a:lnSpc>
                        <a:spcAft>
                          <a:spcPts val="0"/>
                        </a:spcAft>
                      </a:pPr>
                      <a:r>
                        <a:rPr lang="fr-BE" sz="1000">
                          <a:effectLst/>
                        </a:rPr>
                        <a:t>Exploitation présente au détriment des générations futures.</a:t>
                      </a:r>
                      <a:endParaRPr lang="fr-BE" sz="900">
                        <a:effectLst/>
                        <a:latin typeface="Calibri"/>
                        <a:ea typeface="Calibri"/>
                        <a:cs typeface="Times New Roman"/>
                      </a:endParaRPr>
                    </a:p>
                  </a:txBody>
                  <a:tcPr marL="57978" marR="57978" marT="0" marB="0"/>
                </a:tc>
                <a:tc>
                  <a:txBody>
                    <a:bodyPr/>
                    <a:lstStyle/>
                    <a:p>
                      <a:pPr algn="ctr">
                        <a:lnSpc>
                          <a:spcPct val="115000"/>
                        </a:lnSpc>
                        <a:spcAft>
                          <a:spcPts val="0"/>
                        </a:spcAft>
                      </a:pPr>
                      <a:r>
                        <a:rPr lang="fr-BE" sz="1000">
                          <a:effectLst/>
                        </a:rPr>
                        <a:t> </a:t>
                      </a:r>
                      <a:endParaRPr lang="fr-BE" sz="900">
                        <a:effectLst/>
                      </a:endParaRPr>
                    </a:p>
                    <a:p>
                      <a:pPr algn="ctr">
                        <a:lnSpc>
                          <a:spcPct val="115000"/>
                        </a:lnSpc>
                        <a:spcAft>
                          <a:spcPts val="0"/>
                        </a:spcAft>
                      </a:pPr>
                      <a:r>
                        <a:rPr lang="fr-BE" sz="1000">
                          <a:effectLst/>
                        </a:rPr>
                        <a:t> </a:t>
                      </a:r>
                      <a:endParaRPr lang="fr-BE" sz="900">
                        <a:effectLst/>
                      </a:endParaRPr>
                    </a:p>
                    <a:p>
                      <a:pPr algn="ctr">
                        <a:lnSpc>
                          <a:spcPct val="115000"/>
                        </a:lnSpc>
                        <a:spcAft>
                          <a:spcPts val="0"/>
                        </a:spcAft>
                      </a:pPr>
                      <a:r>
                        <a:rPr lang="fr-BE" sz="1000">
                          <a:effectLst/>
                        </a:rPr>
                        <a:t>×</a:t>
                      </a:r>
                      <a:endParaRPr lang="fr-BE" sz="900">
                        <a:effectLst/>
                        <a:latin typeface="Calibri"/>
                        <a:ea typeface="Calibri"/>
                        <a:cs typeface="Times New Roman"/>
                      </a:endParaRPr>
                    </a:p>
                  </a:txBody>
                  <a:tcPr marL="57978" marR="57978" marT="0" marB="0"/>
                </a:tc>
              </a:tr>
              <a:tr h="1920213">
                <a:tc>
                  <a:txBody>
                    <a:bodyPr/>
                    <a:lstStyle/>
                    <a:p>
                      <a:pPr>
                        <a:lnSpc>
                          <a:spcPct val="115000"/>
                        </a:lnSpc>
                        <a:spcAft>
                          <a:spcPts val="0"/>
                        </a:spcAft>
                      </a:pPr>
                      <a:r>
                        <a:rPr lang="fr-BE" sz="1000">
                          <a:effectLst/>
                        </a:rPr>
                        <a:t>Publiques</a:t>
                      </a:r>
                      <a:endParaRPr lang="fr-BE" sz="900">
                        <a:effectLst/>
                        <a:latin typeface="Calibri"/>
                        <a:ea typeface="Calibri"/>
                        <a:cs typeface="Times New Roman"/>
                      </a:endParaRPr>
                    </a:p>
                  </a:txBody>
                  <a:tcPr marL="57978" marR="57978" marT="0" marB="0"/>
                </a:tc>
                <a:tc>
                  <a:txBody>
                    <a:bodyPr/>
                    <a:lstStyle/>
                    <a:p>
                      <a:pPr>
                        <a:lnSpc>
                          <a:spcPct val="115000"/>
                        </a:lnSpc>
                        <a:spcAft>
                          <a:spcPts val="0"/>
                        </a:spcAft>
                      </a:pPr>
                      <a:r>
                        <a:rPr lang="fr-BE" sz="1000">
                          <a:effectLst/>
                        </a:rPr>
                        <a:t>Forêts publiques, ressources</a:t>
                      </a:r>
                      <a:endParaRPr lang="fr-BE" sz="900">
                        <a:effectLst/>
                      </a:endParaRPr>
                    </a:p>
                    <a:p>
                      <a:pPr>
                        <a:lnSpc>
                          <a:spcPct val="115000"/>
                        </a:lnSpc>
                        <a:spcAft>
                          <a:spcPts val="0"/>
                        </a:spcAft>
                      </a:pPr>
                      <a:r>
                        <a:rPr lang="fr-BE" sz="1000">
                          <a:effectLst/>
                        </a:rPr>
                        <a:t>halieutiques, …</a:t>
                      </a:r>
                      <a:endParaRPr lang="fr-BE" sz="900">
                        <a:effectLst/>
                      </a:endParaRPr>
                    </a:p>
                    <a:p>
                      <a:pPr>
                        <a:lnSpc>
                          <a:spcPct val="115000"/>
                        </a:lnSpc>
                        <a:spcAft>
                          <a:spcPts val="0"/>
                        </a:spcAft>
                      </a:pPr>
                      <a:r>
                        <a:rPr lang="fr-BE" sz="1000">
                          <a:effectLst/>
                        </a:rPr>
                        <a:t> </a:t>
                      </a:r>
                      <a:endParaRPr lang="fr-BE" sz="900">
                        <a:effectLst/>
                      </a:endParaRPr>
                    </a:p>
                    <a:p>
                      <a:pPr>
                        <a:lnSpc>
                          <a:spcPct val="115000"/>
                        </a:lnSpc>
                        <a:spcAft>
                          <a:spcPts val="0"/>
                        </a:spcAft>
                      </a:pPr>
                      <a:r>
                        <a:rPr lang="en-US" sz="1000" u="sng">
                          <a:effectLst/>
                        </a:rPr>
                        <a:t>Problème de gestion :</a:t>
                      </a:r>
                      <a:r>
                        <a:rPr lang="en-US" sz="1000">
                          <a:effectLst/>
                        </a:rPr>
                        <a:t> The Tragedy of the Commons</a:t>
                      </a:r>
                      <a:endParaRPr lang="fr-BE" sz="900">
                        <a:effectLst/>
                      </a:endParaRPr>
                    </a:p>
                    <a:p>
                      <a:pPr>
                        <a:lnSpc>
                          <a:spcPct val="115000"/>
                        </a:lnSpc>
                        <a:spcAft>
                          <a:spcPts val="0"/>
                        </a:spcAft>
                      </a:pPr>
                      <a:r>
                        <a:rPr lang="fr-BE" sz="1000">
                          <a:effectLst/>
                        </a:rPr>
                        <a:t>Pas de limite naturelle à la surexploitation.</a:t>
                      </a:r>
                      <a:endParaRPr lang="fr-BE" sz="900">
                        <a:effectLst/>
                        <a:latin typeface="Calibri"/>
                        <a:ea typeface="Calibri"/>
                        <a:cs typeface="Times New Roman"/>
                      </a:endParaRPr>
                    </a:p>
                  </a:txBody>
                  <a:tcPr marL="57978" marR="57978" marT="0" marB="0"/>
                </a:tc>
                <a:tc>
                  <a:txBody>
                    <a:bodyPr/>
                    <a:lstStyle/>
                    <a:p>
                      <a:pPr algn="ctr">
                        <a:lnSpc>
                          <a:spcPct val="115000"/>
                        </a:lnSpc>
                        <a:spcAft>
                          <a:spcPts val="0"/>
                        </a:spcAft>
                      </a:pPr>
                      <a:r>
                        <a:rPr lang="fr-BE" sz="1000">
                          <a:effectLst/>
                        </a:rPr>
                        <a:t> </a:t>
                      </a:r>
                      <a:endParaRPr lang="fr-BE" sz="900">
                        <a:effectLst/>
                      </a:endParaRPr>
                    </a:p>
                    <a:p>
                      <a:pPr algn="ctr">
                        <a:lnSpc>
                          <a:spcPct val="115000"/>
                        </a:lnSpc>
                        <a:spcAft>
                          <a:spcPts val="0"/>
                        </a:spcAft>
                      </a:pPr>
                      <a:r>
                        <a:rPr lang="fr-BE" sz="1000">
                          <a:effectLst/>
                        </a:rPr>
                        <a:t> </a:t>
                      </a:r>
                      <a:endParaRPr lang="fr-BE" sz="900">
                        <a:effectLst/>
                      </a:endParaRPr>
                    </a:p>
                    <a:p>
                      <a:pPr algn="ctr">
                        <a:lnSpc>
                          <a:spcPct val="115000"/>
                        </a:lnSpc>
                        <a:spcAft>
                          <a:spcPts val="0"/>
                        </a:spcAft>
                      </a:pPr>
                      <a:r>
                        <a:rPr lang="fr-BE" sz="1000">
                          <a:effectLst/>
                        </a:rPr>
                        <a:t>Idem</a:t>
                      </a:r>
                      <a:endParaRPr lang="fr-BE" sz="900">
                        <a:effectLst/>
                        <a:latin typeface="Calibri"/>
                        <a:ea typeface="Calibri"/>
                        <a:cs typeface="Times New Roman"/>
                      </a:endParaRPr>
                    </a:p>
                  </a:txBody>
                  <a:tcPr marL="57978" marR="57978" marT="0" marB="0"/>
                </a:tc>
                <a:tc>
                  <a:txBody>
                    <a:bodyPr/>
                    <a:lstStyle/>
                    <a:p>
                      <a:pPr>
                        <a:lnSpc>
                          <a:spcPct val="115000"/>
                        </a:lnSpc>
                        <a:spcAft>
                          <a:spcPts val="0"/>
                        </a:spcAft>
                      </a:pPr>
                      <a:r>
                        <a:rPr lang="fr-BE" sz="1000" dirty="0">
                          <a:effectLst/>
                        </a:rPr>
                        <a:t>Oxygène,  eau de mer, lumière du soleil.</a:t>
                      </a:r>
                      <a:endParaRPr lang="fr-BE" sz="900" dirty="0">
                        <a:effectLst/>
                      </a:endParaRPr>
                    </a:p>
                    <a:p>
                      <a:pPr>
                        <a:lnSpc>
                          <a:spcPct val="115000"/>
                        </a:lnSpc>
                        <a:spcAft>
                          <a:spcPts val="0"/>
                        </a:spcAft>
                      </a:pPr>
                      <a:r>
                        <a:rPr lang="fr-BE" sz="1000" dirty="0">
                          <a:effectLst/>
                        </a:rPr>
                        <a:t> </a:t>
                      </a:r>
                      <a:endParaRPr lang="fr-BE" sz="900" dirty="0">
                        <a:effectLst/>
                      </a:endParaRPr>
                    </a:p>
                    <a:p>
                      <a:pPr>
                        <a:lnSpc>
                          <a:spcPct val="115000"/>
                        </a:lnSpc>
                        <a:spcAft>
                          <a:spcPts val="0"/>
                        </a:spcAft>
                      </a:pPr>
                      <a:r>
                        <a:rPr lang="fr-BE" sz="1000" u="sng" dirty="0">
                          <a:effectLst/>
                        </a:rPr>
                        <a:t>Pas de problème de gestion</a:t>
                      </a:r>
                      <a:endParaRPr lang="fr-BE" sz="900" dirty="0">
                        <a:effectLst/>
                        <a:latin typeface="Calibri"/>
                        <a:ea typeface="Calibri"/>
                        <a:cs typeface="Times New Roman"/>
                      </a:endParaRPr>
                    </a:p>
                  </a:txBody>
                  <a:tcPr marL="57978" marR="57978" marT="0" marB="0"/>
                </a:tc>
              </a:tr>
            </a:tbl>
          </a:graphicData>
        </a:graphic>
      </p:graphicFrame>
    </p:spTree>
    <p:extLst>
      <p:ext uri="{BB962C8B-B14F-4D97-AF65-F5344CB8AC3E}">
        <p14:creationId xmlns:p14="http://schemas.microsoft.com/office/powerpoint/2010/main" val="2554373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345161"/>
          </a:xfrm>
        </p:spPr>
        <p:txBody>
          <a:bodyPr>
            <a:normAutofit lnSpcReduction="10000"/>
          </a:bodyPr>
          <a:lstStyle/>
          <a:p>
            <a:pPr>
              <a:buFont typeface="Wingdings" pitchFamily="2" charset="2"/>
              <a:buChar char="Ø"/>
            </a:pPr>
            <a:r>
              <a:rPr lang="fr-BE" dirty="0" smtClean="0"/>
              <a:t>Le rapport </a:t>
            </a:r>
            <a:r>
              <a:rPr lang="fr-BE" dirty="0" err="1" smtClean="0"/>
              <a:t>Meadows</a:t>
            </a:r>
            <a:r>
              <a:rPr lang="fr-BE" dirty="0" smtClean="0"/>
              <a:t> propose un modèle mathématique qui prend en compte les contraintes  physiques de notre planète :</a:t>
            </a:r>
          </a:p>
          <a:p>
            <a:pPr marL="68580" indent="0">
              <a:buNone/>
            </a:pPr>
            <a:r>
              <a:rPr lang="fr-BE" dirty="0"/>
              <a:t> </a:t>
            </a:r>
            <a:r>
              <a:rPr lang="fr-BE" dirty="0" smtClean="0"/>
              <a:t>-  les ressources naturelles de la planète sont en quantité finie;</a:t>
            </a:r>
          </a:p>
          <a:p>
            <a:pPr marL="68580" indent="0">
              <a:buNone/>
            </a:pPr>
            <a:r>
              <a:rPr lang="fr-BE" dirty="0"/>
              <a:t> </a:t>
            </a:r>
            <a:r>
              <a:rPr lang="fr-BE" dirty="0" smtClean="0"/>
              <a:t>-  la capacité de la planète à absorber les rejets nocifs de notre système de production et de consommation est limitée. </a:t>
            </a:r>
          </a:p>
          <a:p>
            <a:pPr>
              <a:buFont typeface="Wingdings" pitchFamily="2" charset="2"/>
              <a:buChar char="Ø"/>
            </a:pPr>
            <a:endParaRPr lang="fr-BE" dirty="0"/>
          </a:p>
          <a:p>
            <a:pPr>
              <a:buFont typeface="Wingdings" pitchFamily="2" charset="2"/>
              <a:buChar char="Ø"/>
            </a:pPr>
            <a:r>
              <a:rPr lang="fr-BE" dirty="0" smtClean="0"/>
              <a:t>L’objectif du modèle est donc d’optimiser l’utilisation des ressources naturelles et la production de rejets afin d’assurer à la population mondiale croissante d’aujourd’hui et de demain  le niveau de bien-être  le plus élevé possible.  </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39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491086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340768"/>
            <a:ext cx="7772400" cy="3993233"/>
          </a:xfrm>
          <a:ln w="3175">
            <a:noFill/>
          </a:ln>
        </p:spPr>
        <p:txBody>
          <a:bodyPr>
            <a:normAutofit fontScale="92500" lnSpcReduction="10000"/>
          </a:bodyPr>
          <a:lstStyle/>
          <a:p>
            <a:r>
              <a:rPr lang="fr-BE" dirty="0" smtClean="0"/>
              <a:t>Croissance économique : </a:t>
            </a:r>
            <a:r>
              <a:rPr lang="fr-BE" dirty="0"/>
              <a:t>définition (en science économique)</a:t>
            </a:r>
          </a:p>
          <a:p>
            <a:pPr marL="68580" indent="0">
              <a:buNone/>
            </a:pPr>
            <a:endParaRPr lang="fr-BE" dirty="0"/>
          </a:p>
          <a:p>
            <a:pPr marL="68580" indent="0">
              <a:buNone/>
            </a:pPr>
            <a:r>
              <a:rPr lang="fr-BE" dirty="0" smtClean="0"/>
              <a:t>« </a:t>
            </a:r>
            <a:r>
              <a:rPr lang="fr-BE" i="1" dirty="0" smtClean="0"/>
              <a:t>C’est l’augmentation </a:t>
            </a:r>
            <a:r>
              <a:rPr lang="fr-BE" i="1" u="sng" dirty="0" smtClean="0"/>
              <a:t>continue dans le temps</a:t>
            </a:r>
            <a:r>
              <a:rPr lang="fr-BE" i="1" dirty="0" smtClean="0"/>
              <a:t> du </a:t>
            </a:r>
            <a:r>
              <a:rPr lang="fr-BE" i="1" u="sng" dirty="0" smtClean="0"/>
              <a:t>volume</a:t>
            </a:r>
            <a:r>
              <a:rPr lang="fr-BE" i="1" dirty="0" smtClean="0"/>
              <a:t> de biens et de services produits </a:t>
            </a:r>
            <a:r>
              <a:rPr lang="fr-BE" i="1" u="sng" dirty="0" smtClean="0"/>
              <a:t>par habitant</a:t>
            </a:r>
            <a:r>
              <a:rPr lang="fr-BE" i="1" dirty="0" smtClean="0"/>
              <a:t> d’un espace économique donné</a:t>
            </a:r>
            <a:r>
              <a:rPr lang="fr-BE" dirty="0" smtClean="0"/>
              <a:t> »</a:t>
            </a:r>
          </a:p>
          <a:p>
            <a:pPr marL="68580" indent="0">
              <a:buNone/>
            </a:pPr>
            <a:endParaRPr lang="fr-BE" dirty="0" smtClean="0"/>
          </a:p>
          <a:p>
            <a:pPr marL="68580" indent="0">
              <a:buNone/>
            </a:pPr>
            <a:r>
              <a:rPr lang="fr-BE" dirty="0" smtClean="0"/>
              <a:t>Cette définition porte sur le niveau de vie matériel des gens. Trois termes sont importants :</a:t>
            </a:r>
            <a:endParaRPr lang="fr-BE" dirty="0"/>
          </a:p>
          <a:p>
            <a:pPr marL="68580" indent="0">
              <a:buNone/>
            </a:pPr>
            <a:r>
              <a:rPr lang="fr-BE" dirty="0" smtClean="0"/>
              <a:t> </a:t>
            </a:r>
          </a:p>
          <a:p>
            <a:pPr lvl="1">
              <a:buFont typeface="Arial" pitchFamily="34" charset="0"/>
              <a:buChar char="•"/>
            </a:pPr>
            <a:r>
              <a:rPr lang="fr-BE" sz="2000" dirty="0" smtClean="0"/>
              <a:t>« continue dans le temps » : la tendance (moyenne au long cours) doit être croissante</a:t>
            </a:r>
          </a:p>
          <a:p>
            <a:pPr lvl="1">
              <a:buFont typeface="Arial" pitchFamily="34" charset="0"/>
              <a:buChar char="•"/>
            </a:pPr>
            <a:r>
              <a:rPr lang="fr-BE" sz="2000" dirty="0" smtClean="0"/>
              <a:t>« volume » : </a:t>
            </a:r>
          </a:p>
          <a:p>
            <a:pPr lvl="1">
              <a:buFont typeface="Arial" pitchFamily="34" charset="0"/>
              <a:buChar char="•"/>
            </a:pPr>
            <a:r>
              <a:rPr lang="fr-BE" sz="2000" dirty="0" smtClean="0"/>
              <a:t>« par habitant » : </a:t>
            </a:r>
            <a:endParaRPr lang="fr-BE" sz="20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9657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528393"/>
          </a:xfrm>
        </p:spPr>
        <p:txBody>
          <a:bodyPr>
            <a:normAutofit fontScale="92500" lnSpcReduction="10000"/>
          </a:bodyPr>
          <a:lstStyle/>
          <a:p>
            <a:pPr>
              <a:buFont typeface="Wingdings" pitchFamily="2" charset="2"/>
              <a:buChar char="Ø"/>
            </a:pPr>
            <a:r>
              <a:rPr lang="fr-BE" dirty="0" smtClean="0"/>
              <a:t>En partant des données mondiales de 1900 à 1972 sur la croissance démographique, sur la croissance de l’utilisation des ressources naturelles et sur la croissance des rejets nocifs, les auteurs du rapport testent 12 scénarios de croissance mondiale sur la période 1972-2100.</a:t>
            </a:r>
          </a:p>
          <a:p>
            <a:pPr>
              <a:buFont typeface="Wingdings" pitchFamily="2" charset="2"/>
              <a:buChar char="Ø"/>
            </a:pPr>
            <a:endParaRPr lang="fr-BE" dirty="0"/>
          </a:p>
          <a:p>
            <a:pPr>
              <a:buFont typeface="Wingdings" pitchFamily="2" charset="2"/>
              <a:buChar char="Ø"/>
            </a:pPr>
            <a:r>
              <a:rPr lang="fr-BE" dirty="0" smtClean="0"/>
              <a:t>Parmi les 12 scénarios, il y a le scénario « business as </a:t>
            </a:r>
            <a:r>
              <a:rPr lang="fr-BE" dirty="0" err="1" smtClean="0"/>
              <a:t>usual</a:t>
            </a:r>
            <a:r>
              <a:rPr lang="fr-BE" dirty="0" smtClean="0"/>
              <a:t> » et le scénario optimal issu du modèle. Les deux scénarios aboutissent à une seule conclusion : si la croissance globale de la population et des ressources naturelles continue sur le même rythme que par le passé, des stocks de ressources naturelles seront épuisés engendrant des ruptures dans le système économique. En termes modernes, on dirait que notre croissance n’est pas soutenable.</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3517046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8062664" cy="3744417"/>
          </a:xfrm>
        </p:spPr>
        <p:txBody>
          <a:bodyPr>
            <a:normAutofit fontScale="92500" lnSpcReduction="20000"/>
          </a:bodyPr>
          <a:lstStyle/>
          <a:p>
            <a:pPr>
              <a:buFont typeface="Wingdings" pitchFamily="2" charset="2"/>
              <a:buChar char="Ø"/>
            </a:pPr>
            <a:r>
              <a:rPr lang="fr-BE" dirty="0" smtClean="0"/>
              <a:t>Le modèle prévoit des ruptures régionales dans les stocks autour de 2020 puis des ruptures qui se globalisent.</a:t>
            </a:r>
          </a:p>
          <a:p>
            <a:pPr>
              <a:buFont typeface="Wingdings" pitchFamily="2" charset="2"/>
              <a:buChar char="Ø"/>
            </a:pPr>
            <a:endParaRPr lang="fr-BE" dirty="0"/>
          </a:p>
          <a:p>
            <a:pPr>
              <a:buFont typeface="Wingdings" pitchFamily="2" charset="2"/>
              <a:buChar char="Ø"/>
            </a:pPr>
            <a:r>
              <a:rPr lang="fr-BE" dirty="0" smtClean="0"/>
              <a:t>Contrairement à l’interprétation de bon nombre de critiques comme des thuriféraires, le rapport ne traite pas des limites de la croissance économique mais des </a:t>
            </a:r>
            <a:r>
              <a:rPr lang="fr-BE" u="sng" dirty="0" smtClean="0"/>
              <a:t>limites de la croissance de l’empreinte écologique des activités humaines</a:t>
            </a:r>
            <a:r>
              <a:rPr lang="fr-BE" dirty="0" smtClean="0"/>
              <a:t>.</a:t>
            </a:r>
          </a:p>
          <a:p>
            <a:pPr>
              <a:buFont typeface="Wingdings" pitchFamily="2" charset="2"/>
              <a:buChar char="Ø"/>
            </a:pPr>
            <a:endParaRPr lang="fr-BE" dirty="0"/>
          </a:p>
          <a:p>
            <a:pPr>
              <a:buFont typeface="Wingdings" pitchFamily="2" charset="2"/>
              <a:buChar char="Ø"/>
            </a:pPr>
            <a:r>
              <a:rPr lang="fr-BE" dirty="0" smtClean="0"/>
              <a:t>La nuance est d’importance. En effet, le modèle ne soucie pas de savoir si le système économique va substituer une ressource à une autre, une technologie à une autre pour épargner des ressources naturelles … Le modèle s’intéresse à la gestion optimale des stocks de l’ensemble des ressources naturelles de la planète. Ce n’est pas un modèle de croissance économique.</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3065437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672409"/>
          </a:xfrm>
        </p:spPr>
        <p:txBody>
          <a:bodyPr>
            <a:normAutofit fontScale="85000" lnSpcReduction="20000"/>
          </a:bodyPr>
          <a:lstStyle/>
          <a:p>
            <a:pPr>
              <a:buFont typeface="Wingdings" pitchFamily="2" charset="2"/>
              <a:buChar char="Ø"/>
            </a:pPr>
            <a:r>
              <a:rPr lang="fr-BE" dirty="0" smtClean="0"/>
              <a:t>Néanmoins, le lien avec le système économique est évident même s’il n’est pas mécanique. Le rapport insiste sur l’optimisation des ressources naturelles afin d’éviter des ruptures de croissance économique.</a:t>
            </a:r>
          </a:p>
          <a:p>
            <a:pPr>
              <a:buFont typeface="Wingdings" pitchFamily="2" charset="2"/>
              <a:buChar char="Ø"/>
            </a:pPr>
            <a:endParaRPr lang="fr-BE" dirty="0"/>
          </a:p>
          <a:p>
            <a:pPr>
              <a:buFont typeface="Wingdings" pitchFamily="2" charset="2"/>
              <a:buChar char="Ø"/>
            </a:pPr>
            <a:r>
              <a:rPr lang="fr-BE" dirty="0" smtClean="0"/>
              <a:t>Etant donné le seuil atteint par la population mondiale, les contraintes physiques de la planète deviennent liantes.  Face à ces contraintes, il y a deux issues possibles  (« collapse » or « </a:t>
            </a:r>
            <a:r>
              <a:rPr lang="fr-BE" dirty="0" err="1" smtClean="0"/>
              <a:t>managed</a:t>
            </a:r>
            <a:r>
              <a:rPr lang="fr-BE" dirty="0" smtClean="0"/>
              <a:t> </a:t>
            </a:r>
            <a:r>
              <a:rPr lang="fr-BE" dirty="0" err="1" smtClean="0"/>
              <a:t>decline</a:t>
            </a:r>
            <a:r>
              <a:rPr lang="fr-BE" dirty="0" smtClean="0"/>
              <a:t> ») :</a:t>
            </a:r>
          </a:p>
          <a:p>
            <a:pPr>
              <a:buFont typeface="Wingdings" pitchFamily="2" charset="2"/>
              <a:buChar char="Ø"/>
            </a:pPr>
            <a:endParaRPr lang="fr-BE" dirty="0"/>
          </a:p>
          <a:p>
            <a:pPr marL="68580" indent="0">
              <a:buNone/>
            </a:pPr>
            <a:r>
              <a:rPr lang="fr-BE" dirty="0" smtClean="0"/>
              <a:t>- ou bien les stocks ne sont pas gérés et le système économique devra faire face à des ruptures de stocks. </a:t>
            </a:r>
          </a:p>
          <a:p>
            <a:pPr marL="68580" indent="0">
              <a:buNone/>
            </a:pPr>
            <a:r>
              <a:rPr lang="fr-BE" dirty="0" smtClean="0"/>
              <a:t>- ou bien on gère,  à l’échelle mondiale , la réduction de l’utilisation des stocks. Comme la gouvernance mondiale est très lente, il faut commencer tôt.</a:t>
            </a:r>
          </a:p>
          <a:p>
            <a:pPr marL="68580" indent="0">
              <a:buNone/>
            </a:pPr>
            <a:endParaRPr lang="fr-BE" dirty="0" smtClean="0"/>
          </a:p>
          <a:p>
            <a:pPr>
              <a:buFont typeface="Wingdings" pitchFamily="2" charset="2"/>
              <a:buChar char="Ø"/>
            </a:pPr>
            <a:r>
              <a:rPr lang="fr-BE" dirty="0" smtClean="0"/>
              <a:t>Dans  les deux cas, l’utilisation des ressources  naturelles diminuera.</a:t>
            </a:r>
          </a:p>
          <a:p>
            <a:pPr>
              <a:buFont typeface="Wingdings" pitchFamily="2" charset="2"/>
              <a:buChar char="Ø"/>
            </a:pPr>
            <a:endParaRPr lang="fr-BE" dirty="0" smtClean="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856850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918648" cy="3528393"/>
          </a:xfrm>
        </p:spPr>
        <p:txBody>
          <a:bodyPr>
            <a:normAutofit fontScale="85000" lnSpcReduction="20000"/>
          </a:bodyPr>
          <a:lstStyle/>
          <a:p>
            <a:pPr marL="68580" indent="0">
              <a:buNone/>
            </a:pPr>
            <a:r>
              <a:rPr lang="fr-BE" dirty="0" smtClean="0"/>
              <a:t>Les  arguments optimistes des économistes sur l’économie des ressources non-renouvelables (</a:t>
            </a:r>
            <a:r>
              <a:rPr lang="fr-BE" dirty="0" err="1" smtClean="0"/>
              <a:t>Hotelling</a:t>
            </a:r>
            <a:r>
              <a:rPr lang="fr-BE" dirty="0" smtClean="0"/>
              <a:t>  1931, Solow 1974,  …) sont les suivantes :</a:t>
            </a:r>
          </a:p>
          <a:p>
            <a:pPr marL="68580" indent="0">
              <a:buNone/>
            </a:pPr>
            <a:endParaRPr lang="fr-BE" dirty="0"/>
          </a:p>
          <a:p>
            <a:pPr>
              <a:buFont typeface="Wingdings" pitchFamily="2" charset="2"/>
              <a:buChar char="Ø"/>
            </a:pPr>
            <a:r>
              <a:rPr lang="fr-BE" dirty="0" smtClean="0"/>
              <a:t>On ne peut exclure qu’il y ait une substituabilité économique possible entre des ressources naturelle non-renouvelables et des ressources renouvelables (travail et capital).</a:t>
            </a:r>
          </a:p>
          <a:p>
            <a:pPr>
              <a:buFont typeface="Wingdings" pitchFamily="2" charset="2"/>
              <a:buChar char="Ø"/>
            </a:pPr>
            <a:endParaRPr lang="fr-BE" dirty="0" smtClean="0"/>
          </a:p>
          <a:p>
            <a:pPr>
              <a:buFont typeface="Wingdings" pitchFamily="2" charset="2"/>
              <a:buChar char="Ø"/>
            </a:pPr>
            <a:r>
              <a:rPr lang="fr-BE" dirty="0" smtClean="0"/>
              <a:t>Le progrès technique peut apporter des technologies économes en ressources naturelles</a:t>
            </a:r>
          </a:p>
          <a:p>
            <a:pPr marL="68580" indent="0">
              <a:buNone/>
            </a:pPr>
            <a:endParaRPr lang="fr-BE" dirty="0" smtClean="0"/>
          </a:p>
          <a:p>
            <a:pPr>
              <a:buFont typeface="Wingdings" pitchFamily="2" charset="2"/>
              <a:buChar char="Ø"/>
            </a:pPr>
            <a:r>
              <a:rPr lang="fr-BE" dirty="0" smtClean="0"/>
              <a:t>Le marché doit réagir à la raréfaction des ressources, comme toujours, par une augmentation des prix de ces ressources réduisant ainsi leur consommation. Donc le marché fournit un mécanisme d’</a:t>
            </a:r>
            <a:r>
              <a:rPr lang="fr-BE" dirty="0" err="1" smtClean="0"/>
              <a:t>auto-régulation</a:t>
            </a:r>
            <a:r>
              <a:rPr lang="fr-BE" dirty="0" smtClean="0"/>
              <a:t>.</a:t>
            </a: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2051049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323528" y="1457278"/>
            <a:ext cx="8496944" cy="4176464"/>
          </a:xfrm>
        </p:spPr>
        <p:txBody>
          <a:bodyPr>
            <a:noAutofit/>
          </a:bodyPr>
          <a:lstStyle/>
          <a:p>
            <a:pPr marL="68580" indent="0">
              <a:buNone/>
            </a:pPr>
            <a:r>
              <a:rPr lang="fr-BE" sz="1400" dirty="0" smtClean="0"/>
              <a:t>Réponses à ces arguments optimistes :</a:t>
            </a:r>
          </a:p>
          <a:p>
            <a:pPr marL="68580" indent="0">
              <a:buNone/>
            </a:pPr>
            <a:endParaRPr lang="fr-BE" sz="1400" dirty="0"/>
          </a:p>
          <a:p>
            <a:pPr>
              <a:buFont typeface="Wingdings" pitchFamily="2" charset="2"/>
              <a:buChar char="Ø"/>
            </a:pPr>
            <a:r>
              <a:rPr lang="fr-BE" sz="1400" dirty="0" smtClean="0"/>
              <a:t>La substitution d’une ressource à une autre et les innovations technologiques, </a:t>
            </a:r>
            <a:r>
              <a:rPr lang="fr-BE" sz="1400" u="sng" dirty="0" smtClean="0"/>
              <a:t>incertaines</a:t>
            </a:r>
            <a:r>
              <a:rPr lang="fr-BE" sz="1400" dirty="0" smtClean="0"/>
              <a:t>, prennent du temps et sans doute davantage de temps qu’il n’en faut pour épuiser,  </a:t>
            </a:r>
            <a:r>
              <a:rPr lang="fr-BE" sz="1400" u="sng" dirty="0" smtClean="0"/>
              <a:t>avec certitude</a:t>
            </a:r>
            <a:r>
              <a:rPr lang="fr-BE" sz="1400" dirty="0" smtClean="0"/>
              <a:t>, les stocks de certaines ressources.</a:t>
            </a:r>
          </a:p>
          <a:p>
            <a:pPr marL="68580" indent="0">
              <a:buNone/>
            </a:pPr>
            <a:endParaRPr lang="fr-BE" sz="1400" dirty="0" smtClean="0"/>
          </a:p>
          <a:p>
            <a:pPr>
              <a:buFont typeface="Wingdings" pitchFamily="2" charset="2"/>
              <a:buChar char="Ø"/>
            </a:pPr>
            <a:r>
              <a:rPr lang="fr-BE" sz="1400" dirty="0" smtClean="0"/>
              <a:t>Les ruptures de stocks vont provoquer des crises économiques et sociales sévères.  Autant les prévenir. </a:t>
            </a:r>
            <a:r>
              <a:rPr lang="fr-BE" sz="1400" dirty="0"/>
              <a:t> </a:t>
            </a:r>
            <a:endParaRPr lang="fr-BE" sz="1400" dirty="0" smtClean="0"/>
          </a:p>
          <a:p>
            <a:pPr>
              <a:buFont typeface="Wingdings" pitchFamily="2" charset="2"/>
              <a:buChar char="Ø"/>
            </a:pPr>
            <a:endParaRPr lang="fr-BE" sz="1400" dirty="0" smtClean="0"/>
          </a:p>
          <a:p>
            <a:pPr>
              <a:buFont typeface="Wingdings" pitchFamily="2" charset="2"/>
              <a:buChar char="Ø"/>
            </a:pPr>
            <a:r>
              <a:rPr lang="fr-BE" sz="1400" dirty="0" smtClean="0"/>
              <a:t>Enfin,  le marché n’est efficient que si l’épuisement des ressources est réversible.  Dans le cas des ressources non renouvelables, le prix augmente quand elles sont rares. Mais c’est déjà trop tard. Dans le cas des ressources renouvelables,  il faut parfois préserver des stocks suffisants pour que la ressource se renouvelle.</a:t>
            </a:r>
          </a:p>
          <a:p>
            <a:pPr>
              <a:buFont typeface="Wingdings" pitchFamily="2" charset="2"/>
              <a:buChar char="Ø"/>
            </a:pPr>
            <a:endParaRPr lang="fr-BE" sz="1400" dirty="0" smtClean="0"/>
          </a:p>
          <a:p>
            <a:pPr>
              <a:buFont typeface="Wingdings" pitchFamily="2" charset="2"/>
              <a:buChar char="Ø"/>
            </a:pPr>
            <a:r>
              <a:rPr lang="fr-BE" sz="1400" dirty="0" smtClean="0"/>
              <a:t>Si le marché pouvait prendre en compte la demande des générations futures, les prix des ressources </a:t>
            </a:r>
            <a:r>
              <a:rPr lang="fr-BE" sz="1400" smtClean="0"/>
              <a:t>non-renouvelables seraient </a:t>
            </a:r>
            <a:r>
              <a:rPr lang="fr-BE" sz="1400" dirty="0" smtClean="0"/>
              <a:t>automatiquement </a:t>
            </a:r>
            <a:r>
              <a:rPr lang="fr-BE" sz="1400" smtClean="0"/>
              <a:t>plus élevés </a:t>
            </a:r>
            <a:r>
              <a:rPr lang="fr-BE" sz="1400" dirty="0" smtClean="0"/>
              <a:t>puisque l’offre est constante. Donc le prix de marché n’est certainement pas le meilleur régulateur. </a:t>
            </a:r>
            <a:r>
              <a:rPr lang="fr-BE" sz="1400" dirty="0"/>
              <a:t> </a:t>
            </a:r>
            <a:r>
              <a:rPr lang="fr-BE" sz="1400" dirty="0" smtClean="0"/>
              <a:t>En tous les cas, il vaut mieux marché monopolistique (ces marchés le sont souvent) qu’un marché compétitif.</a:t>
            </a:r>
            <a:endParaRPr lang="fr-BE" sz="1400" dirty="0"/>
          </a:p>
          <a:p>
            <a:pPr>
              <a:buFont typeface="Wingdings" pitchFamily="2" charset="2"/>
              <a:buChar char="Ø"/>
            </a:pPr>
            <a:endParaRPr lang="fr-BE" sz="14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09723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18683470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fontScale="85000" lnSpcReduction="20000"/>
          </a:bodyPr>
          <a:lstStyle/>
          <a:p>
            <a:pPr marL="68580" indent="0">
              <a:buNone/>
            </a:pPr>
            <a:r>
              <a:rPr lang="fr-BE" dirty="0" smtClean="0"/>
              <a:t>Deux exemples :</a:t>
            </a:r>
          </a:p>
          <a:p>
            <a:pPr marL="68580" indent="0">
              <a:buNone/>
            </a:pPr>
            <a:endParaRPr lang="fr-BE" dirty="0"/>
          </a:p>
          <a:p>
            <a:pPr>
              <a:buFont typeface="Wingdings" pitchFamily="2" charset="2"/>
              <a:buChar char="Ø"/>
            </a:pPr>
            <a:r>
              <a:rPr lang="fr-BE" dirty="0" smtClean="0"/>
              <a:t>Un exemple de gestion mondiale des effets néfastes d’un gaz crée par l’homme : </a:t>
            </a:r>
          </a:p>
          <a:p>
            <a:pPr marL="68580" indent="0">
              <a:buNone/>
            </a:pPr>
            <a:r>
              <a:rPr lang="fr-BE" dirty="0" smtClean="0"/>
              <a:t>le protocole de Montréal signé en 1987 par 24 pays et l’UE pour diminuer puis interdire l’utilisation des chlorofluorocarbures responsables de la destruction de la couche d’ozone (dont l’alerte est donnée en 1985). En 2009, Il y avait 196 pays signataires. C’est le premier protocole environnemental ratifié universellement. Retour de la couche d’ozone à son état de 1980 prévu entre 2055 et 2065.</a:t>
            </a:r>
          </a:p>
          <a:p>
            <a:pPr>
              <a:buFont typeface="Wingdings" pitchFamily="2" charset="2"/>
              <a:buChar char="Ø"/>
            </a:pPr>
            <a:endParaRPr lang="fr-BE" dirty="0"/>
          </a:p>
          <a:p>
            <a:pPr>
              <a:buFont typeface="Wingdings" pitchFamily="2" charset="2"/>
              <a:buChar char="Ø"/>
            </a:pPr>
            <a:r>
              <a:rPr lang="fr-BE" dirty="0" smtClean="0"/>
              <a:t>Un exemple de rupture de stock : la pêche à la morue au Canada</a:t>
            </a:r>
          </a:p>
          <a:p>
            <a:pPr marL="68580" indent="0">
              <a:buNone/>
            </a:pPr>
            <a:r>
              <a:rPr lang="fr-BE" dirty="0" smtClean="0"/>
              <a:t>Le Canada atlantique fut longtemps une des principales sources de morue au monde. La surpêche va avoir des conséquences écologiques et économiques sévères. Face à la baisse des stocks, le gouvernement canadien décrète en 1992 un moratoire sur la pêche à la morue d’une durée de deux ans. 30 000 pêcheurs de la province de Terre-Neuve se retrouvent au chômage du jour au lendemain.</a:t>
            </a: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3591153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lnSpcReduction="10000"/>
          </a:bodyPr>
          <a:lstStyle/>
          <a:p>
            <a:pPr>
              <a:buFont typeface="Wingdings" pitchFamily="2" charset="2"/>
              <a:buChar char="Ø"/>
            </a:pPr>
            <a:r>
              <a:rPr lang="fr-BE" dirty="0" smtClean="0"/>
              <a:t>En 1999, un premier rapport fait état d’une amélioration des stocks. La pêche commerciale est autorisée de nouveau mais limitée à 30 000 tonnes par an. En 2000, la limite passe à 20 000 et en 2001 à 15 000.</a:t>
            </a:r>
          </a:p>
          <a:p>
            <a:pPr marL="68580" indent="0">
              <a:buNone/>
            </a:pPr>
            <a:endParaRPr lang="fr-BE" dirty="0" smtClean="0"/>
          </a:p>
          <a:p>
            <a:pPr>
              <a:buFont typeface="Wingdings" pitchFamily="2" charset="2"/>
              <a:buChar char="Ø"/>
            </a:pPr>
            <a:r>
              <a:rPr lang="fr-BE" dirty="0" smtClean="0"/>
              <a:t>En 2003, un deuxième rapport conclut que l’amélioration des stocks a été de courte durée et que la situation s’est inversée. Le gouvernement canadien interdit aussitôt la pêche à la morue dans toutes les eaux territoriales canadiennes. Cette interdiction est toujours en vigueur.</a:t>
            </a:r>
          </a:p>
          <a:p>
            <a:pPr>
              <a:buFont typeface="Wingdings" pitchFamily="2" charset="2"/>
              <a:buChar char="Ø"/>
            </a:pPr>
            <a:endParaRPr lang="fr-BE" dirty="0"/>
          </a:p>
          <a:p>
            <a:pPr>
              <a:buFont typeface="Wingdings" pitchFamily="2" charset="2"/>
              <a:buChar char="Ø"/>
            </a:pPr>
            <a:r>
              <a:rPr lang="fr-BE" dirty="0" smtClean="0"/>
              <a:t>Le secteur de la pêche au Canada a connu une grave crise. Des plans très coûteux de reconversion ont été mis en place pour faire face à la crise sociale.</a:t>
            </a:r>
            <a:endParaRPr lang="fr-BE" dirty="0"/>
          </a:p>
          <a:p>
            <a:pPr marL="68580" indent="0">
              <a:buNone/>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2527597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lnSpcReduction="10000"/>
          </a:bodyPr>
          <a:lstStyle/>
          <a:p>
            <a:pPr>
              <a:buFont typeface="Wingdings" pitchFamily="2" charset="2"/>
              <a:buChar char="Ø"/>
            </a:pPr>
            <a:r>
              <a:rPr lang="fr-BE" dirty="0" smtClean="0"/>
              <a:t>Un an avant la publication du rapport </a:t>
            </a:r>
            <a:r>
              <a:rPr lang="fr-BE" dirty="0" err="1" smtClean="0"/>
              <a:t>Meadows</a:t>
            </a:r>
            <a:r>
              <a:rPr lang="fr-BE" dirty="0" smtClean="0"/>
              <a:t>, le mathématicien et économiste Nicolas </a:t>
            </a:r>
            <a:r>
              <a:rPr lang="fr-BE" dirty="0" err="1" smtClean="0"/>
              <a:t>Georgescu-Roegen</a:t>
            </a:r>
            <a:r>
              <a:rPr lang="fr-BE" dirty="0" smtClean="0"/>
              <a:t> publie un livre passé inaperçu lors de sa publication : </a:t>
            </a:r>
            <a:r>
              <a:rPr lang="fr-BE" i="1" dirty="0" smtClean="0"/>
              <a:t>The </a:t>
            </a:r>
            <a:r>
              <a:rPr lang="fr-BE" i="1" dirty="0" err="1" smtClean="0"/>
              <a:t>Entropy</a:t>
            </a:r>
            <a:r>
              <a:rPr lang="fr-BE" i="1" dirty="0" smtClean="0"/>
              <a:t> Law and the </a:t>
            </a:r>
            <a:r>
              <a:rPr lang="fr-BE" i="1" dirty="0" err="1" smtClean="0"/>
              <a:t>Economic</a:t>
            </a:r>
            <a:r>
              <a:rPr lang="fr-BE" i="1" dirty="0" smtClean="0"/>
              <a:t> </a:t>
            </a:r>
            <a:r>
              <a:rPr lang="fr-BE" i="1" dirty="0" err="1" smtClean="0"/>
              <a:t>Process</a:t>
            </a:r>
            <a:r>
              <a:rPr lang="fr-BE" i="1" dirty="0" smtClean="0"/>
              <a:t> </a:t>
            </a:r>
            <a:r>
              <a:rPr lang="fr-BE" dirty="0" smtClean="0"/>
              <a:t>(traduit en français en 1979 sous le titre : </a:t>
            </a:r>
            <a:r>
              <a:rPr lang="fr-BE" i="1" dirty="0" smtClean="0"/>
              <a:t>Demain la décroissance. Entropie-Ecologie-Economie</a:t>
            </a:r>
            <a:r>
              <a:rPr lang="fr-BE" dirty="0" smtClean="0"/>
              <a:t>).</a:t>
            </a:r>
          </a:p>
          <a:p>
            <a:pPr>
              <a:buFont typeface="Wingdings" pitchFamily="2" charset="2"/>
              <a:buChar char="Ø"/>
            </a:pPr>
            <a:endParaRPr lang="fr-BE" dirty="0"/>
          </a:p>
          <a:p>
            <a:pPr>
              <a:buFont typeface="Wingdings" pitchFamily="2" charset="2"/>
              <a:buChar char="Ø"/>
            </a:pPr>
            <a:r>
              <a:rPr lang="fr-BE" dirty="0" smtClean="0"/>
              <a:t>Ce livre fera partie quelques années après des grandes références scientifiques des mouvements écologistes (dont les mouvements de la décroissance).</a:t>
            </a:r>
          </a:p>
          <a:p>
            <a:pPr>
              <a:buFont typeface="Wingdings" pitchFamily="2" charset="2"/>
              <a:buChar char="Ø"/>
            </a:pPr>
            <a:endParaRPr lang="fr-BE" dirty="0"/>
          </a:p>
          <a:p>
            <a:pPr>
              <a:buFont typeface="Wingdings" pitchFamily="2" charset="2"/>
              <a:buChar char="Ø"/>
            </a:pPr>
            <a:r>
              <a:rPr lang="fr-BE" dirty="0" smtClean="0"/>
              <a:t>Cet ouvrage tire des conséquences économiques du deuxième principe de la thermodynamique.</a:t>
            </a:r>
            <a:endParaRPr lang="fr-BE" dirty="0"/>
          </a:p>
          <a:p>
            <a:pPr marL="68580" indent="0">
              <a:buNone/>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1432870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fontScale="92500" lnSpcReduction="10000"/>
          </a:bodyPr>
          <a:lstStyle/>
          <a:p>
            <a:pPr>
              <a:buFont typeface="Wingdings" pitchFamily="2" charset="2"/>
              <a:buChar char="Ø"/>
            </a:pPr>
            <a:r>
              <a:rPr lang="fr-BE" dirty="0" smtClean="0"/>
              <a:t>La thermodynamique : science de la chaleur et science des grands systèmes en équilibre.</a:t>
            </a:r>
          </a:p>
          <a:p>
            <a:pPr>
              <a:buFont typeface="Wingdings" pitchFamily="2" charset="2"/>
              <a:buChar char="Ø"/>
            </a:pPr>
            <a:endParaRPr lang="fr-BE" dirty="0"/>
          </a:p>
          <a:p>
            <a:pPr>
              <a:buFont typeface="Wingdings" pitchFamily="2" charset="2"/>
              <a:buChar char="Ø"/>
            </a:pPr>
            <a:r>
              <a:rPr lang="fr-BE" dirty="0" smtClean="0"/>
              <a:t>Premier principe de la thermodynamique (principe de la conservation de la chaleur) : l’énergie totale d’un système est constante. On peut transformer une forme d’énergie en une autre forme, mais on ne crée pas de l’énergie. </a:t>
            </a:r>
          </a:p>
          <a:p>
            <a:pPr>
              <a:buFont typeface="Wingdings" pitchFamily="2" charset="2"/>
              <a:buChar char="Ø"/>
            </a:pPr>
            <a:endParaRPr lang="fr-BE" dirty="0"/>
          </a:p>
          <a:p>
            <a:pPr>
              <a:buFont typeface="Wingdings" pitchFamily="2" charset="2"/>
              <a:buChar char="Ø"/>
            </a:pPr>
            <a:r>
              <a:rPr lang="fr-BE" dirty="0" smtClean="0"/>
              <a:t>Deuxième </a:t>
            </a:r>
            <a:r>
              <a:rPr lang="fr-BE" dirty="0"/>
              <a:t>principe de la thermodynamique (principe </a:t>
            </a:r>
            <a:r>
              <a:rPr lang="fr-BE" dirty="0" smtClean="0"/>
              <a:t>d’évolution des systèmes) :  l’énergie se dégrade. L’énergie d’un système passe nécessairement et spontanément de formes concentrées et potentielles à des formes diffuses et cinétique (frottement, chaleur, …). Dans la nature, ces transformations sont irréversibles.</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1709275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a:bodyPr>
          <a:lstStyle/>
          <a:p>
            <a:pPr>
              <a:buFont typeface="Wingdings" pitchFamily="2" charset="2"/>
              <a:buChar char="Ø"/>
            </a:pPr>
            <a:r>
              <a:rPr lang="fr-BE" dirty="0" smtClean="0"/>
              <a:t>Si l’homme utilise de l’énergie sous forme concentrée, celle-ci passe à une forme diffuse. La transformation produit ainsi de l’entropie, c’est-à-dire de l’énergie inutilisable. </a:t>
            </a:r>
          </a:p>
          <a:p>
            <a:pPr>
              <a:buFont typeface="Wingdings" pitchFamily="2" charset="2"/>
              <a:buChar char="Ø"/>
            </a:pPr>
            <a:endParaRPr lang="fr-BE" dirty="0"/>
          </a:p>
          <a:p>
            <a:pPr>
              <a:buFont typeface="Wingdings" pitchFamily="2" charset="2"/>
              <a:buChar char="Ø"/>
            </a:pPr>
            <a:r>
              <a:rPr lang="fr-BE" dirty="0" err="1" smtClean="0"/>
              <a:t>Georgescu-Roegen</a:t>
            </a:r>
            <a:r>
              <a:rPr lang="fr-BE" dirty="0" smtClean="0"/>
              <a:t> observe que notre système économique, totalement dépendant de l’énergie, et notamment des énergies fossiles (les plus rares), est un formidable accélérateur de croissance de l’entropie.</a:t>
            </a:r>
          </a:p>
          <a:p>
            <a:pPr>
              <a:buFont typeface="Wingdings" pitchFamily="2" charset="2"/>
              <a:buChar char="Ø"/>
            </a:pPr>
            <a:endParaRPr lang="fr-BE" dirty="0"/>
          </a:p>
          <a:p>
            <a:pPr>
              <a:buFont typeface="Wingdings" pitchFamily="2" charset="2"/>
              <a:buChar char="Ø"/>
            </a:pPr>
            <a:r>
              <a:rPr lang="fr-BE" dirty="0" smtClean="0"/>
              <a:t>Cette loi de l’entropie crée </a:t>
            </a:r>
            <a:r>
              <a:rPr lang="fr-BE" i="1" dirty="0" smtClean="0"/>
              <a:t>de facto</a:t>
            </a:r>
            <a:r>
              <a:rPr lang="fr-BE" dirty="0" smtClean="0"/>
              <a:t> une limite à notre système économique, une limite d’autant plus proche que la croissance est forte.</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49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2121318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à coins arrondis 9"/>
          <p:cNvSpPr/>
          <p:nvPr/>
        </p:nvSpPr>
        <p:spPr>
          <a:xfrm>
            <a:off x="1331640" y="1401376"/>
            <a:ext cx="6840760" cy="5874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340768"/>
            <a:ext cx="7772400" cy="3993233"/>
          </a:xfrm>
        </p:spPr>
        <p:txBody>
          <a:bodyPr>
            <a:normAutofit/>
          </a:bodyPr>
          <a:lstStyle/>
          <a:p>
            <a:pPr lvl="1">
              <a:buFont typeface="Wingdings" pitchFamily="2" charset="2"/>
              <a:buChar char="Ø"/>
            </a:pPr>
            <a:r>
              <a:rPr lang="fr-BE" sz="2000" dirty="0"/>
              <a:t>« continue dans le temps » : la tendance (moyenne au long cours) doit être </a:t>
            </a:r>
            <a:r>
              <a:rPr lang="fr-BE" sz="2000" dirty="0" smtClean="0"/>
              <a:t>croissante (graphique de droite).</a:t>
            </a:r>
          </a:p>
          <a:p>
            <a:pPr lvl="1">
              <a:buFont typeface="Wingdings" pitchFamily="2" charset="2"/>
              <a:buChar char="Ø"/>
            </a:pPr>
            <a:endParaRPr lang="fr-BE" sz="20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Graphique 6"/>
          <p:cNvGraphicFramePr>
            <a:graphicFrameLocks noGrp="1" noChangeAspect="1"/>
          </p:cNvGraphicFramePr>
          <p:nvPr>
            <p:extLst>
              <p:ext uri="{D42A27DB-BD31-4B8C-83A1-F6EECF244321}">
                <p14:modId xmlns:p14="http://schemas.microsoft.com/office/powerpoint/2010/main" val="3445327438"/>
              </p:ext>
            </p:extLst>
          </p:nvPr>
        </p:nvGraphicFramePr>
        <p:xfrm>
          <a:off x="0" y="2420888"/>
          <a:ext cx="4657280" cy="304024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aphique 7"/>
          <p:cNvGraphicFramePr>
            <a:graphicFrameLocks noGrp="1" noChangeAspect="1"/>
          </p:cNvGraphicFramePr>
          <p:nvPr>
            <p:extLst>
              <p:ext uri="{D42A27DB-BD31-4B8C-83A1-F6EECF244321}">
                <p14:modId xmlns:p14="http://schemas.microsoft.com/office/powerpoint/2010/main" val="980834931"/>
              </p:ext>
            </p:extLst>
          </p:nvPr>
        </p:nvGraphicFramePr>
        <p:xfrm>
          <a:off x="4492256" y="2348880"/>
          <a:ext cx="4651744" cy="3045785"/>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8"/>
          <p:cNvSpPr txBox="1"/>
          <p:nvPr/>
        </p:nvSpPr>
        <p:spPr>
          <a:xfrm>
            <a:off x="683568" y="5805264"/>
            <a:ext cx="4248472" cy="923330"/>
          </a:xfrm>
          <a:prstGeom prst="rect">
            <a:avLst/>
          </a:prstGeom>
          <a:noFill/>
        </p:spPr>
        <p:txBody>
          <a:bodyPr wrap="square" rtlCol="0">
            <a:spAutoFit/>
          </a:bodyPr>
          <a:lstStyle/>
          <a:p>
            <a:r>
              <a:rPr lang="fr-BE" dirty="0" smtClean="0">
                <a:solidFill>
                  <a:schemeClr val="bg1"/>
                </a:solidFill>
              </a:rPr>
              <a:t>Axes:</a:t>
            </a:r>
          </a:p>
          <a:p>
            <a:r>
              <a:rPr lang="fr-BE" dirty="0" smtClean="0">
                <a:solidFill>
                  <a:schemeClr val="bg1"/>
                </a:solidFill>
              </a:rPr>
              <a:t>- abscisses : temps</a:t>
            </a:r>
          </a:p>
          <a:p>
            <a:r>
              <a:rPr lang="fr-BE" dirty="0" smtClean="0">
                <a:solidFill>
                  <a:schemeClr val="bg1"/>
                </a:solidFill>
              </a:rPr>
              <a:t>- ordonnées : taux de croissance</a:t>
            </a:r>
            <a:endParaRPr lang="fr-BE" dirty="0">
              <a:solidFill>
                <a:schemeClr val="bg1"/>
              </a:solidFill>
            </a:endParaRPr>
          </a:p>
        </p:txBody>
      </p:sp>
    </p:spTree>
    <p:extLst>
      <p:ext uri="{BB962C8B-B14F-4D97-AF65-F5344CB8AC3E}">
        <p14:creationId xmlns:p14="http://schemas.microsoft.com/office/powerpoint/2010/main" val="1710733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fontScale="92500" lnSpcReduction="20000"/>
          </a:bodyPr>
          <a:lstStyle/>
          <a:p>
            <a:pPr>
              <a:buFont typeface="Wingdings" pitchFamily="2" charset="2"/>
              <a:buChar char="Ø"/>
            </a:pPr>
            <a:r>
              <a:rPr lang="fr-BE" dirty="0" err="1" smtClean="0"/>
              <a:t>Georgescu-Roegen</a:t>
            </a:r>
            <a:r>
              <a:rPr lang="fr-BE" dirty="0" smtClean="0"/>
              <a:t> critique la théorie économique néoclassique qui a été construite sur le modèle de la science physique, c’est-à-dire comme un système dont </a:t>
            </a:r>
            <a:r>
              <a:rPr lang="fr-BE" smtClean="0"/>
              <a:t>les variations </a:t>
            </a:r>
            <a:r>
              <a:rPr lang="fr-BE" dirty="0" smtClean="0"/>
              <a:t>sont réversibles. </a:t>
            </a:r>
          </a:p>
          <a:p>
            <a:pPr>
              <a:buFont typeface="Wingdings" pitchFamily="2" charset="2"/>
              <a:buChar char="Ø"/>
            </a:pPr>
            <a:endParaRPr lang="fr-BE" dirty="0"/>
          </a:p>
          <a:p>
            <a:pPr>
              <a:buFont typeface="Wingdings" pitchFamily="2" charset="2"/>
              <a:buChar char="Ø"/>
            </a:pPr>
            <a:r>
              <a:rPr lang="fr-BE" dirty="0" smtClean="0"/>
              <a:t>Il prône la construction d’une théorie économique où les mouvements du système sont irréversibles. Cela revient à gérer les stocks de ressources naturelles de manière optimale (c’est-à-dire en les économisant).</a:t>
            </a:r>
          </a:p>
          <a:p>
            <a:pPr marL="68580" indent="0">
              <a:buNone/>
            </a:pPr>
            <a:endParaRPr lang="fr-BE" dirty="0"/>
          </a:p>
          <a:p>
            <a:pPr>
              <a:buFont typeface="Wingdings" pitchFamily="2" charset="2"/>
              <a:buChar char="Ø"/>
            </a:pPr>
            <a:r>
              <a:rPr lang="fr-BE" dirty="0" smtClean="0"/>
              <a:t>Cette limite du système économique a été quelque peu remise en cause parce que le soleil est capable de fournir de l’énergie en énorme quantité aussi longtemps qu’il brillera sur la terre. Néanmoins, est-ce que le soleil peut se substituer à toutes les autres formes d’énergie (notamment fossiles) qui elles seront saturées bien plus rapidement.</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41682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(2) </a:t>
            </a:r>
            <a:r>
              <a:rPr lang="fr-BE" dirty="0"/>
              <a:t>Limites </a:t>
            </a:r>
            <a:r>
              <a:rPr lang="fr-BE" dirty="0" smtClean="0"/>
              <a:t>externes (physiques) à </a:t>
            </a:r>
            <a:r>
              <a:rPr lang="fr-BE" dirty="0"/>
              <a:t>la croissance ?</a:t>
            </a:r>
          </a:p>
        </p:txBody>
      </p:sp>
    </p:spTree>
    <p:extLst>
      <p:ext uri="{BB962C8B-B14F-4D97-AF65-F5344CB8AC3E}">
        <p14:creationId xmlns:p14="http://schemas.microsoft.com/office/powerpoint/2010/main" val="4070001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a:bodyPr>
          <a:lstStyle/>
          <a:p>
            <a:pPr>
              <a:buFont typeface="Wingdings" pitchFamily="2" charset="2"/>
              <a:buChar char="Ø"/>
            </a:pPr>
            <a:r>
              <a:rPr lang="fr-BE" dirty="0" smtClean="0"/>
              <a:t>Notre système de production et de consommation occasionnent des rejets de substances dans l’atmosphère, dans les océans et dans les sols, qui nécessitent du temps pour de se dissiper ou être complètement éliminés.</a:t>
            </a:r>
          </a:p>
          <a:p>
            <a:pPr>
              <a:buFont typeface="Wingdings" pitchFamily="2" charset="2"/>
              <a:buChar char="Ø"/>
            </a:pPr>
            <a:endParaRPr lang="fr-BE" dirty="0"/>
          </a:p>
          <a:p>
            <a:pPr>
              <a:buFont typeface="Wingdings" pitchFamily="2" charset="2"/>
              <a:buChar char="Ø"/>
            </a:pPr>
            <a:r>
              <a:rPr lang="fr-BE" dirty="0" smtClean="0"/>
              <a:t>Non seulement les capacités de notre planète à « absorber » ces rejets sont limitées mais la concentration de ces rejets présente un risque pour les écosystèmes et la vie humaine. </a:t>
            </a: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56084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(3) La croissance est-elle dangereuse pour les écosystèmes et la vie humaine ?</a:t>
            </a:r>
          </a:p>
        </p:txBody>
      </p:sp>
    </p:spTree>
    <p:extLst>
      <p:ext uri="{BB962C8B-B14F-4D97-AF65-F5344CB8AC3E}">
        <p14:creationId xmlns:p14="http://schemas.microsoft.com/office/powerpoint/2010/main" val="4003800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a:bodyPr>
          <a:lstStyle/>
          <a:p>
            <a:pPr>
              <a:buFont typeface="Wingdings" pitchFamily="2" charset="2"/>
              <a:buChar char="Ø"/>
            </a:pPr>
            <a:r>
              <a:rPr lang="fr-BE" dirty="0" smtClean="0"/>
              <a:t>Historiquement, la croissance économique a apporté un bien-être incontestable aux populations qui en ont bénéficié.</a:t>
            </a:r>
          </a:p>
          <a:p>
            <a:pPr>
              <a:buFont typeface="Wingdings" pitchFamily="2" charset="2"/>
              <a:buChar char="Ø"/>
            </a:pPr>
            <a:endParaRPr lang="fr-BE" dirty="0"/>
          </a:p>
          <a:p>
            <a:pPr>
              <a:buFont typeface="Wingdings" pitchFamily="2" charset="2"/>
              <a:buChar char="Ø"/>
            </a:pPr>
            <a:r>
              <a:rPr lang="fr-BE" dirty="0" smtClean="0"/>
              <a:t>Mais cette croissance économique a engendré des rejets dangereux pour l’environnement et la vie humaine.</a:t>
            </a:r>
          </a:p>
          <a:p>
            <a:pPr>
              <a:buFont typeface="Wingdings" pitchFamily="2" charset="2"/>
              <a:buChar char="Ø"/>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56084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(3) La croissance est-elle dangereuse pour les écosystèmes et la vie humaine ?</a:t>
            </a:r>
          </a:p>
        </p:txBody>
      </p:sp>
      <p:sp>
        <p:nvSpPr>
          <p:cNvPr id="5" name="Flèche droite 4"/>
          <p:cNvSpPr/>
          <p:nvPr/>
        </p:nvSpPr>
        <p:spPr>
          <a:xfrm>
            <a:off x="827584" y="4149080"/>
            <a:ext cx="9361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ZoneTexte 8"/>
          <p:cNvSpPr txBox="1"/>
          <p:nvPr/>
        </p:nvSpPr>
        <p:spPr>
          <a:xfrm>
            <a:off x="2195736" y="4106279"/>
            <a:ext cx="5976664" cy="707886"/>
          </a:xfrm>
          <a:prstGeom prst="rect">
            <a:avLst/>
          </a:prstGeom>
          <a:noFill/>
        </p:spPr>
        <p:txBody>
          <a:bodyPr wrap="square" rtlCol="0">
            <a:spAutoFit/>
          </a:bodyPr>
          <a:lstStyle/>
          <a:p>
            <a:r>
              <a:rPr lang="fr-BE" sz="2000" dirty="0" smtClean="0"/>
              <a:t>Il y a donc un arbitrage à faire entre bien-être  économique et préservation de notre écosystème.</a:t>
            </a:r>
            <a:endParaRPr lang="fr-BE" sz="2000" dirty="0"/>
          </a:p>
        </p:txBody>
      </p:sp>
    </p:spTree>
    <p:extLst>
      <p:ext uri="{BB962C8B-B14F-4D97-AF65-F5344CB8AC3E}">
        <p14:creationId xmlns:p14="http://schemas.microsoft.com/office/powerpoint/2010/main" val="4158662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772816"/>
            <a:ext cx="7992888" cy="3816423"/>
          </a:xfrm>
        </p:spPr>
        <p:txBody>
          <a:bodyPr>
            <a:normAutofit fontScale="92500" lnSpcReduction="20000"/>
          </a:bodyPr>
          <a:lstStyle/>
          <a:p>
            <a:pPr>
              <a:buFont typeface="Wingdings" pitchFamily="2" charset="2"/>
              <a:buChar char="Ø"/>
            </a:pPr>
            <a:r>
              <a:rPr lang="fr-BE" dirty="0" smtClean="0"/>
              <a:t>Les optimistes diront qu’il y existe une courbe environnementale de Kuznets :</a:t>
            </a:r>
          </a:p>
          <a:p>
            <a:pPr marL="68580" indent="0">
              <a:buNone/>
            </a:pPr>
            <a:endParaRPr lang="fr-BE" dirty="0" smtClean="0"/>
          </a:p>
          <a:p>
            <a:pPr>
              <a:buFontTx/>
              <a:buChar char="-"/>
            </a:pPr>
            <a:r>
              <a:rPr lang="fr-BE" dirty="0" smtClean="0"/>
              <a:t>Au cours de la période initiale de développement, la croissance économique s’accompagne de la croissance des pollutions : la survie aujourd’hui l’emporte sur la survie à plus long terme. (Taux de préférence pour le présent très élevé.)</a:t>
            </a:r>
          </a:p>
          <a:p>
            <a:pPr>
              <a:buFontTx/>
              <a:buChar char="-"/>
            </a:pPr>
            <a:r>
              <a:rPr lang="fr-BE" dirty="0" smtClean="0"/>
              <a:t>A partir d’un certain stade de développement, l’environnement devient un bien normal (et non plus un bien de luxe) et la survie à long terme est tout aussi importante que la consommation d’aujourd’hui. (Taux de préférence pour le présent moins élevé)</a:t>
            </a:r>
          </a:p>
          <a:p>
            <a:pPr marL="68580" indent="0">
              <a:buNone/>
            </a:pPr>
            <a:endParaRPr lang="fr-BE" dirty="0"/>
          </a:p>
          <a:p>
            <a:pPr>
              <a:buFont typeface="Wingdings" pitchFamily="2" charset="2"/>
              <a:buChar char="Ø"/>
            </a:pPr>
            <a:r>
              <a:rPr lang="fr-BE" dirty="0" smtClean="0"/>
              <a:t>Ex : la déforestation dans les pays riches a cessé. Mais ils importent du bois des pays en développement qui </a:t>
            </a:r>
            <a:r>
              <a:rPr lang="fr-BE" dirty="0" err="1" smtClean="0"/>
              <a:t>déforestent</a:t>
            </a:r>
            <a:r>
              <a:rPr lang="fr-BE" dirty="0" smtClean="0"/>
              <a:t> à grande échelle. </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56084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(3) La croissance est-elle dangereuse pour les écosystèmes et la vie humaine ?</a:t>
            </a:r>
          </a:p>
        </p:txBody>
      </p:sp>
    </p:spTree>
    <p:extLst>
      <p:ext uri="{BB962C8B-B14F-4D97-AF65-F5344CB8AC3E}">
        <p14:creationId xmlns:p14="http://schemas.microsoft.com/office/powerpoint/2010/main" val="2658068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11560" y="1988840"/>
            <a:ext cx="7992888" cy="3600399"/>
          </a:xfrm>
        </p:spPr>
        <p:txBody>
          <a:bodyPr>
            <a:normAutofit/>
          </a:bodyPr>
          <a:lstStyle/>
          <a:p>
            <a:pPr>
              <a:buFont typeface="Wingdings" pitchFamily="2" charset="2"/>
              <a:buChar char="Ø"/>
            </a:pPr>
            <a:r>
              <a:rPr lang="fr-BE" dirty="0" smtClean="0"/>
              <a:t>Les pessimistes diront qu’il est maintenant nécessaire de limiter voire d’inverser la croissance pour désormais faire de la préservation de notre écosystème la priorité.</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54</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756084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a:t>(3) La croissance est-elle dangereuse pour les écosystèmes et la vie humaine ?</a:t>
            </a:r>
          </a:p>
        </p:txBody>
      </p:sp>
    </p:spTree>
    <p:extLst>
      <p:ext uri="{BB962C8B-B14F-4D97-AF65-F5344CB8AC3E}">
        <p14:creationId xmlns:p14="http://schemas.microsoft.com/office/powerpoint/2010/main" val="2222578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87208" cy="706090"/>
          </a:xfrm>
        </p:spPr>
        <p:txBody>
          <a:bodyPr>
            <a:noAutofit/>
          </a:bodyPr>
          <a:lstStyle/>
          <a:p>
            <a:r>
              <a:rPr lang="fr-BE" sz="2800" dirty="0" smtClean="0">
                <a:latin typeface="Bradley Hand ITC" pitchFamily="66" charset="0"/>
              </a:rPr>
              <a:t>3. limites </a:t>
            </a:r>
            <a:r>
              <a:rPr lang="fr-BE" sz="2800" dirty="0">
                <a:latin typeface="Bradley Hand ITC" pitchFamily="66" charset="0"/>
              </a:rPr>
              <a:t>et Dangers </a:t>
            </a:r>
            <a:r>
              <a:rPr lang="fr-BE" sz="2800" dirty="0" smtClean="0">
                <a:latin typeface="Bradley Hand ITC" pitchFamily="66" charset="0"/>
              </a:rPr>
              <a:t>de la croissance ?</a:t>
            </a:r>
            <a:endParaRPr lang="fr-BE" sz="2800" dirty="0">
              <a:latin typeface="Bradley Hand ITC" pitchFamily="66" charset="0"/>
            </a:endParaRPr>
          </a:p>
        </p:txBody>
      </p:sp>
      <p:sp>
        <p:nvSpPr>
          <p:cNvPr id="3" name="Espace réservé du contenu 2"/>
          <p:cNvSpPr>
            <a:spLocks noGrp="1"/>
          </p:cNvSpPr>
          <p:nvPr>
            <p:ph idx="1"/>
          </p:nvPr>
        </p:nvSpPr>
        <p:spPr>
          <a:xfrm>
            <a:off x="685800" y="1988839"/>
            <a:ext cx="7772400" cy="3345161"/>
          </a:xfrm>
        </p:spPr>
        <p:txBody>
          <a:bodyPr>
            <a:normAutofit/>
          </a:bodyPr>
          <a:lstStyle/>
          <a:p>
            <a:pPr>
              <a:buFont typeface="Wingdings" pitchFamily="2" charset="2"/>
              <a:buChar char="Ø"/>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55</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à coins arrondis 7"/>
          <p:cNvSpPr/>
          <p:nvPr/>
        </p:nvSpPr>
        <p:spPr>
          <a:xfrm>
            <a:off x="3563888" y="1134709"/>
            <a:ext cx="1944216" cy="2975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580" indent="0" algn="ctr">
              <a:buNone/>
            </a:pPr>
            <a:r>
              <a:rPr lang="fr-BE" sz="2400" b="1" dirty="0"/>
              <a:t>Leçon</a:t>
            </a:r>
            <a:r>
              <a:rPr lang="fr-BE" b="1" dirty="0"/>
              <a:t> </a:t>
            </a:r>
            <a:r>
              <a:rPr lang="fr-BE" sz="2400" b="1" dirty="0"/>
              <a:t>n° </a:t>
            </a:r>
            <a:r>
              <a:rPr lang="fr-BE" sz="2400" b="1" dirty="0" smtClean="0"/>
              <a:t>3</a:t>
            </a:r>
            <a:endParaRPr lang="fr-BE" sz="2400" b="1" dirty="0"/>
          </a:p>
        </p:txBody>
      </p:sp>
      <p:sp>
        <p:nvSpPr>
          <p:cNvPr id="9" name="Espace réservé du contenu 2"/>
          <p:cNvSpPr txBox="1">
            <a:spLocks/>
          </p:cNvSpPr>
          <p:nvPr/>
        </p:nvSpPr>
        <p:spPr>
          <a:xfrm>
            <a:off x="685800" y="1463506"/>
            <a:ext cx="7918648" cy="4341758"/>
          </a:xfrm>
          <a:prstGeom prst="rect">
            <a:avLst/>
          </a:prstGeom>
          <a:ln w="3175">
            <a:noFill/>
          </a:ln>
        </p:spPr>
        <p:txBody>
          <a:bodyPr vert="horz" lIns="0" tIns="45720" rIns="0" bIns="45720" rtlCol="0">
            <a:normAutofit fontScale="77500" lnSpcReduction="20000"/>
          </a:bodyPr>
          <a:lst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a:lstStyle>
          <a:p>
            <a:pPr>
              <a:buFont typeface="Wingdings" pitchFamily="2" charset="2"/>
              <a:buChar char="Ø"/>
            </a:pPr>
            <a:r>
              <a:rPr lang="fr-BE" dirty="0" smtClean="0"/>
              <a:t>Selon la théorie économique de la croissance, il n’y a pas de limite interne à la croissance économique.</a:t>
            </a:r>
          </a:p>
          <a:p>
            <a:pPr>
              <a:buFont typeface="Wingdings" pitchFamily="2" charset="2"/>
              <a:buChar char="Ø"/>
            </a:pPr>
            <a:endParaRPr lang="fr-BE" dirty="0"/>
          </a:p>
          <a:p>
            <a:pPr>
              <a:buFont typeface="Wingdings" pitchFamily="2" charset="2"/>
              <a:buChar char="Ø"/>
            </a:pPr>
            <a:r>
              <a:rPr lang="fr-BE" dirty="0" smtClean="0"/>
              <a:t>Il y a des limites externes certaines à notre régime de croissance. La population mondiale a atteint une taille telle que les limites physiques de notre planète nous obligent à une gestion mondiale des ressources naturelles pour éviter,  au mieux, ou pour retarder,  à tout le moins, des ruptures inévitables de notre régime de croissance.</a:t>
            </a:r>
          </a:p>
          <a:p>
            <a:pPr>
              <a:buFont typeface="Wingdings" pitchFamily="2" charset="2"/>
              <a:buChar char="Ø"/>
            </a:pPr>
            <a:endParaRPr lang="fr-BE" dirty="0"/>
          </a:p>
          <a:p>
            <a:pPr>
              <a:buFont typeface="Wingdings" pitchFamily="2" charset="2"/>
              <a:buChar char="Ø"/>
            </a:pPr>
            <a:r>
              <a:rPr lang="fr-BE" dirty="0" smtClean="0"/>
              <a:t>Les pollutions de toutes sortes présentent des dangers pour les écosystèmes et la vie humaine, et donc un coût pour la société. Elles constituent donc aussi des limites externes à la croissance économique.</a:t>
            </a:r>
          </a:p>
          <a:p>
            <a:pPr>
              <a:buFont typeface="Wingdings" pitchFamily="2" charset="2"/>
              <a:buChar char="Ø"/>
            </a:pPr>
            <a:endParaRPr lang="fr-BE" dirty="0"/>
          </a:p>
          <a:p>
            <a:pPr>
              <a:buFont typeface="Wingdings" pitchFamily="2" charset="2"/>
              <a:buChar char="Ø"/>
            </a:pPr>
            <a:r>
              <a:rPr lang="fr-BE" dirty="0" smtClean="0"/>
              <a:t>La pollution, externalité négative, est un danger dont il est beaucoup plus aisé de faire admettre des législations pour la contenir voire l’éliminer.  Cela reste difficile comme on le voit pour les rejets d’origine humaine en dioxyde de carbone. La diminution de l’utilisation des stocks de ressources naturelles est politiquement plus difficile à faire admettre car il s’agit de s’imposer une privation au bénéfice des générations futures.</a:t>
            </a:r>
          </a:p>
          <a:p>
            <a:pPr>
              <a:buFont typeface="Wingdings" pitchFamily="2" charset="2"/>
              <a:buChar char="Ø"/>
            </a:pPr>
            <a:endParaRPr lang="fr-BE" dirty="0" smtClean="0"/>
          </a:p>
          <a:p>
            <a:pPr marL="68580" indent="0">
              <a:buFont typeface="Wingdings 3" pitchFamily="18" charset="2"/>
              <a:buNone/>
            </a:pPr>
            <a:endParaRPr lang="fr-BE" dirty="0" smtClean="0"/>
          </a:p>
          <a:p>
            <a:pPr marL="68580" indent="0">
              <a:buFont typeface="Wingdings 3" pitchFamily="18" charset="2"/>
              <a:buNone/>
            </a:pPr>
            <a:endParaRPr lang="fr-BE" dirty="0" smtClean="0"/>
          </a:p>
          <a:p>
            <a:pPr marL="68580" indent="0">
              <a:buFont typeface="Wingdings 3" pitchFamily="18" charset="2"/>
              <a:buNone/>
            </a:pPr>
            <a:endParaRPr lang="fr-BE" dirty="0" smtClean="0"/>
          </a:p>
          <a:p>
            <a:pPr>
              <a:buFont typeface="Wingdings" pitchFamily="2" charset="2"/>
              <a:buChar char="Ø"/>
            </a:pPr>
            <a:endParaRPr lang="fr-BE" dirty="0" smtClean="0"/>
          </a:p>
        </p:txBody>
      </p:sp>
    </p:spTree>
    <p:extLst>
      <p:ext uri="{BB962C8B-B14F-4D97-AF65-F5344CB8AC3E}">
        <p14:creationId xmlns:p14="http://schemas.microsoft.com/office/powerpoint/2010/main" val="2991105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r>
              <a:rPr lang="fr-BE" sz="2800" dirty="0" smtClean="0">
                <a:latin typeface="Bradley Hand ITC" pitchFamily="66" charset="0"/>
              </a:rPr>
              <a:t>4. La décroissance : utopie ou nécessité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a:bodyPr>
          <a:lstStyle/>
          <a:p>
            <a:r>
              <a:rPr lang="fr-BE" dirty="0" smtClean="0"/>
              <a:t>La décroissance est un courant de pensée et un courant politique au sein de la famille écologiste.</a:t>
            </a:r>
          </a:p>
          <a:p>
            <a:endParaRPr lang="fr-BE" dirty="0"/>
          </a:p>
          <a:p>
            <a:r>
              <a:rPr lang="fr-BE" dirty="0" smtClean="0"/>
              <a:t>La décroissance : une vaste mouvance hétéroclite …</a:t>
            </a:r>
          </a:p>
          <a:p>
            <a:endParaRPr lang="fr-BE" dirty="0"/>
          </a:p>
          <a:p>
            <a:r>
              <a:rPr lang="fr-BE" dirty="0" smtClean="0"/>
              <a:t>… qui donne lieu à des définitions multiples de ce concept.</a:t>
            </a:r>
          </a:p>
          <a:p>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508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r>
              <a:rPr lang="fr-BE" sz="2800" dirty="0" smtClean="0">
                <a:latin typeface="Bradley Hand ITC" pitchFamily="66" charset="0"/>
              </a:rPr>
              <a:t>4. La décroissance : utopie ou nécessité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fontScale="92500" lnSpcReduction="20000"/>
          </a:bodyPr>
          <a:lstStyle/>
          <a:p>
            <a:pPr marL="68580" indent="0">
              <a:buNone/>
            </a:pPr>
            <a:r>
              <a:rPr lang="fr-BE" dirty="0" smtClean="0"/>
              <a:t>On peut, me semble-t-il, dégager deux grands courants (opposés) au sein de la mouvance de la décroissance :</a:t>
            </a:r>
          </a:p>
          <a:p>
            <a:pPr marL="68580" indent="0">
              <a:buNone/>
            </a:pPr>
            <a:endParaRPr lang="fr-BE" dirty="0"/>
          </a:p>
          <a:p>
            <a:pPr>
              <a:buFont typeface="Wingdings" pitchFamily="2" charset="2"/>
              <a:buChar char="Ø"/>
            </a:pPr>
            <a:r>
              <a:rPr lang="fr-BE" u="sng" dirty="0" smtClean="0"/>
              <a:t>Le courant de la croissance soutenable</a:t>
            </a:r>
            <a:r>
              <a:rPr lang="fr-BE" dirty="0" smtClean="0"/>
              <a:t> : ses tenants veulent tenir compte des limites externes de la croissance et réduire la consommation quotidienne des ressources naturelles pour maintenir un niveau de bien-être aux générations futures.</a:t>
            </a:r>
          </a:p>
          <a:p>
            <a:pPr>
              <a:buFont typeface="Wingdings" pitchFamily="2" charset="2"/>
              <a:buChar char="Ø"/>
            </a:pPr>
            <a:endParaRPr lang="fr-BE" dirty="0"/>
          </a:p>
          <a:p>
            <a:pPr>
              <a:buFont typeface="Wingdings" pitchFamily="2" charset="2"/>
              <a:buChar char="Ø"/>
            </a:pPr>
            <a:r>
              <a:rPr lang="fr-BE" u="sng" dirty="0" smtClean="0"/>
              <a:t>Le courant de la « simplicité volontaire »</a:t>
            </a:r>
            <a:r>
              <a:rPr lang="fr-BE" dirty="0" smtClean="0"/>
              <a:t> (André </a:t>
            </a:r>
            <a:r>
              <a:rPr lang="fr-BE" dirty="0" err="1" smtClean="0"/>
              <a:t>Gorz</a:t>
            </a:r>
            <a:r>
              <a:rPr lang="fr-BE" dirty="0" smtClean="0"/>
              <a:t>) : c’est le courant de ceux qui veulent renoncer à la croissance et à la société de consommation. Selon ce courant, la croissance n’est plus synonyme de bien-être.  Le bien-être est dans la sobriété matérielle et le renoncement à des biens autres que les biens de première nécessité.</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4580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r>
              <a:rPr lang="fr-BE" sz="2800" dirty="0" smtClean="0">
                <a:latin typeface="Bradley Hand ITC" pitchFamily="66" charset="0"/>
              </a:rPr>
              <a:t>4. La décroissance : utopie ou nécessité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fontScale="92500" lnSpcReduction="20000"/>
          </a:bodyPr>
          <a:lstStyle/>
          <a:p>
            <a:pPr>
              <a:buFont typeface="Wingdings" pitchFamily="2" charset="2"/>
              <a:buChar char="Ø"/>
            </a:pPr>
            <a:r>
              <a:rPr lang="fr-BE" dirty="0" smtClean="0"/>
              <a:t>Pour le courant de la croissance soutenable, le problème est l’allocation </a:t>
            </a:r>
            <a:r>
              <a:rPr lang="fr-BE" dirty="0" err="1" smtClean="0"/>
              <a:t>intertemporelle</a:t>
            </a:r>
            <a:r>
              <a:rPr lang="fr-BE" dirty="0" smtClean="0"/>
              <a:t> des ressources naturelles.</a:t>
            </a:r>
          </a:p>
          <a:p>
            <a:pPr>
              <a:buFont typeface="Wingdings" pitchFamily="2" charset="2"/>
              <a:buChar char="Ø"/>
            </a:pPr>
            <a:endParaRPr lang="fr-BE" dirty="0"/>
          </a:p>
          <a:p>
            <a:pPr>
              <a:buFont typeface="Wingdings" pitchFamily="2" charset="2"/>
              <a:buChar char="Ø"/>
            </a:pPr>
            <a:r>
              <a:rPr lang="fr-BE" dirty="0" smtClean="0"/>
              <a:t>Il convient donc de diminuer l’extraction et la consommation présentes des ressources naturelles. Pour cela, il faut augmenter le prix des ressources naturelles via la politique fiscale ou celle des quotas.</a:t>
            </a:r>
          </a:p>
          <a:p>
            <a:pPr>
              <a:buFont typeface="Wingdings" pitchFamily="2" charset="2"/>
              <a:buChar char="Ø"/>
            </a:pPr>
            <a:endParaRPr lang="fr-BE" dirty="0"/>
          </a:p>
          <a:p>
            <a:pPr>
              <a:buFont typeface="Wingdings" pitchFamily="2" charset="2"/>
              <a:buChar char="Ø"/>
            </a:pPr>
            <a:r>
              <a:rPr lang="fr-BE" dirty="0" smtClean="0"/>
              <a:t>Dans un premier temps, cette diminution de l’utilisation des ressources naturelles aura un effet récessif sur la croissance économique avant que des effets de substitution ou des changements technologiques aient un effet positif sur la croissance économique plus économe en ressources naturelles.</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180020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Que décroître </a:t>
            </a:r>
            <a:r>
              <a:rPr lang="fr-BE" dirty="0"/>
              <a:t>?</a:t>
            </a:r>
          </a:p>
        </p:txBody>
      </p:sp>
    </p:spTree>
    <p:extLst>
      <p:ext uri="{BB962C8B-B14F-4D97-AF65-F5344CB8AC3E}">
        <p14:creationId xmlns:p14="http://schemas.microsoft.com/office/powerpoint/2010/main" val="2883664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r>
              <a:rPr lang="fr-BE" sz="2800" dirty="0" smtClean="0">
                <a:latin typeface="Bradley Hand ITC" pitchFamily="66" charset="0"/>
              </a:rPr>
              <a:t>4. La décroissance : utopie ou nécessité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fontScale="85000" lnSpcReduction="10000"/>
          </a:bodyPr>
          <a:lstStyle/>
          <a:p>
            <a:pPr>
              <a:buFont typeface="Wingdings" pitchFamily="2" charset="2"/>
              <a:buChar char="Ø"/>
            </a:pPr>
            <a:r>
              <a:rPr lang="fr-BE" dirty="0" smtClean="0"/>
              <a:t>Pour le courant de la « simplicité volontaire », le problème est la croissance économique elle-même.</a:t>
            </a:r>
          </a:p>
          <a:p>
            <a:pPr>
              <a:buFont typeface="Wingdings" pitchFamily="2" charset="2"/>
              <a:buChar char="Ø"/>
            </a:pPr>
            <a:endParaRPr lang="fr-BE" dirty="0"/>
          </a:p>
          <a:p>
            <a:pPr>
              <a:buFont typeface="Wingdings" pitchFamily="2" charset="2"/>
              <a:buChar char="Ø"/>
            </a:pPr>
            <a:r>
              <a:rPr lang="fr-BE" dirty="0" smtClean="0"/>
              <a:t>Il convient donc de réduire volontairement le PIB qui aura comme conséquence la réduction de l’extraction et de la consommation des ressources naturelles. </a:t>
            </a:r>
          </a:p>
          <a:p>
            <a:pPr>
              <a:buFont typeface="Wingdings" pitchFamily="2" charset="2"/>
              <a:buChar char="Ø"/>
            </a:pPr>
            <a:endParaRPr lang="fr-BE" dirty="0"/>
          </a:p>
          <a:p>
            <a:pPr>
              <a:buFont typeface="Wingdings" pitchFamily="2" charset="2"/>
              <a:buChar char="Ø"/>
            </a:pPr>
            <a:r>
              <a:rPr lang="fr-BE" dirty="0" smtClean="0"/>
              <a:t>Pour cela, il faut que la société renonce à des besoins matériels non nécessaires à la vie humaine.  Cela suppose  la fin de la publicité,  la réduction du temps de travail, …</a:t>
            </a:r>
          </a:p>
          <a:p>
            <a:pPr>
              <a:buFont typeface="Wingdings" pitchFamily="2" charset="2"/>
              <a:buChar char="Ø"/>
            </a:pPr>
            <a:endParaRPr lang="fr-BE" dirty="0"/>
          </a:p>
          <a:p>
            <a:pPr>
              <a:buFont typeface="Wingdings" pitchFamily="2" charset="2"/>
              <a:buChar char="Ø"/>
            </a:pPr>
            <a:r>
              <a:rPr lang="fr-BE" dirty="0" smtClean="0"/>
              <a:t>Les tenants de ce courant veulent que les sociétés renoncent démocratiquement à la croissance en faisant le choix de « consommer moins mais mieux ».</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59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180020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Que décroître </a:t>
            </a:r>
            <a:r>
              <a:rPr lang="fr-BE" dirty="0"/>
              <a:t>?</a:t>
            </a:r>
          </a:p>
        </p:txBody>
      </p:sp>
    </p:spTree>
    <p:extLst>
      <p:ext uri="{BB962C8B-B14F-4D97-AF65-F5344CB8AC3E}">
        <p14:creationId xmlns:p14="http://schemas.microsoft.com/office/powerpoint/2010/main" val="1939564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à coins arrondis 9"/>
          <p:cNvSpPr/>
          <p:nvPr/>
        </p:nvSpPr>
        <p:spPr>
          <a:xfrm>
            <a:off x="827584" y="1401376"/>
            <a:ext cx="7344816" cy="5874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Wingdings" pitchFamily="2" charset="2"/>
              <a:buChar char="Ø"/>
            </a:pPr>
            <a:r>
              <a:rPr lang="fr-BE" sz="2000" dirty="0"/>
              <a:t>« volume » : la production </a:t>
            </a:r>
            <a:r>
              <a:rPr lang="fr-BE" sz="2000" dirty="0" smtClean="0"/>
              <a:t>en valeur de </a:t>
            </a:r>
            <a:r>
              <a:rPr lang="fr-BE" sz="2000" dirty="0"/>
              <a:t>biens et services déflatée par l’indice des prix.</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2132856"/>
            <a:ext cx="7772400" cy="3201145"/>
          </a:xfrm>
        </p:spPr>
        <p:txBody>
          <a:bodyPr>
            <a:normAutofit fontScale="92500" lnSpcReduction="20000"/>
          </a:bodyPr>
          <a:lstStyle/>
          <a:p>
            <a:pPr lvl="1">
              <a:buFont typeface="Arial" pitchFamily="34" charset="0"/>
              <a:buChar char="•"/>
            </a:pPr>
            <a:r>
              <a:rPr lang="fr-BE" sz="2000" dirty="0" smtClean="0"/>
              <a:t>On calcule la production en valeur (par les prix) à chaque période (par exemple chaque année).</a:t>
            </a:r>
          </a:p>
          <a:p>
            <a:pPr lvl="1">
              <a:buFont typeface="Arial" pitchFamily="34" charset="0"/>
              <a:buChar char="•"/>
            </a:pPr>
            <a:r>
              <a:rPr lang="fr-BE" sz="2000" dirty="0" smtClean="0"/>
              <a:t>On calcule la variation des prix entre les années.</a:t>
            </a:r>
          </a:p>
          <a:p>
            <a:pPr lvl="1">
              <a:buFont typeface="Arial" pitchFamily="34" charset="0"/>
              <a:buChar char="•"/>
            </a:pPr>
            <a:r>
              <a:rPr lang="fr-BE" sz="2000" dirty="0" smtClean="0"/>
              <a:t>En </a:t>
            </a:r>
            <a:r>
              <a:rPr lang="fr-BE" sz="2000" dirty="0" err="1" smtClean="0"/>
              <a:t>déflatant</a:t>
            </a:r>
            <a:r>
              <a:rPr lang="fr-BE" sz="2000" dirty="0" smtClean="0"/>
              <a:t> la production en valeur par les prix, on obtient la production en volume.</a:t>
            </a:r>
          </a:p>
          <a:p>
            <a:pPr lvl="1">
              <a:buFont typeface="Arial" pitchFamily="34" charset="0"/>
              <a:buChar char="•"/>
            </a:pPr>
            <a:endParaRPr lang="fr-BE" sz="2000" dirty="0"/>
          </a:p>
          <a:p>
            <a:pPr marL="468630" lvl="1" indent="0" algn="ctr">
              <a:buNone/>
            </a:pPr>
            <a:r>
              <a:rPr lang="fr-BE" sz="2000" dirty="0" smtClean="0"/>
              <a:t>Volume ≠ quantité</a:t>
            </a:r>
          </a:p>
          <a:p>
            <a:pPr marL="468630" lvl="1" indent="0" algn="ctr">
              <a:buNone/>
            </a:pPr>
            <a:endParaRPr lang="fr-BE" sz="2000" dirty="0" smtClean="0"/>
          </a:p>
          <a:p>
            <a:pPr marL="468630" lvl="1" indent="0">
              <a:buNone/>
            </a:pPr>
            <a:r>
              <a:rPr lang="fr-BE" sz="2000" dirty="0" smtClean="0"/>
              <a:t>Le volume inclut les notions de quantité et de qualité des biens et services produits.</a:t>
            </a:r>
            <a:endParaRPr lang="fr-BE" sz="20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6</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4587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r>
              <a:rPr lang="fr-BE" sz="2800" dirty="0" smtClean="0">
                <a:latin typeface="Bradley Hand ITC" pitchFamily="66" charset="0"/>
              </a:rPr>
              <a:t>4. La décroissance : utopie ou nécessité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fontScale="85000" lnSpcReduction="20000"/>
          </a:bodyPr>
          <a:lstStyle/>
          <a:p>
            <a:pPr>
              <a:buFont typeface="Wingdings" pitchFamily="2" charset="2"/>
              <a:buChar char="Ø"/>
            </a:pPr>
            <a:r>
              <a:rPr lang="fr-BE" dirty="0" smtClean="0"/>
              <a:t>Le courant de la « simplicité volontaire » refuse de considérer que la décroissance c’est le retour à la misère du Moyen-Age. </a:t>
            </a:r>
          </a:p>
          <a:p>
            <a:pPr>
              <a:buFont typeface="Wingdings" pitchFamily="2" charset="2"/>
              <a:buChar char="Ø"/>
            </a:pPr>
            <a:endParaRPr lang="fr-BE" dirty="0"/>
          </a:p>
          <a:p>
            <a:pPr>
              <a:buFont typeface="Wingdings" pitchFamily="2" charset="2"/>
              <a:buChar char="Ø"/>
            </a:pPr>
            <a:r>
              <a:rPr lang="fr-BE" dirty="0" smtClean="0"/>
              <a:t>Ce courant prend comme référence les travaux de l’anthropologue Marshall </a:t>
            </a:r>
            <a:r>
              <a:rPr lang="fr-BE" dirty="0" err="1" smtClean="0"/>
              <a:t>Sahlins</a:t>
            </a:r>
            <a:r>
              <a:rPr lang="fr-BE" dirty="0" smtClean="0"/>
              <a:t> qui a montré que les peuples primitifs encore existants au XXe siècle, vivaient dans « l’abondance ». </a:t>
            </a:r>
            <a:r>
              <a:rPr lang="fr-BE" dirty="0" err="1" smtClean="0"/>
              <a:t>Sahlins</a:t>
            </a:r>
            <a:r>
              <a:rPr lang="fr-BE" dirty="0" smtClean="0"/>
              <a:t> a observé que ces peuples ne passaient que quelques heures par jour à chercher de la nourriture et cessaient leur quête une fois les besoins alimentaires satisfaits.</a:t>
            </a:r>
          </a:p>
          <a:p>
            <a:pPr>
              <a:buFont typeface="Wingdings" pitchFamily="2" charset="2"/>
              <a:buChar char="Ø"/>
            </a:pPr>
            <a:endParaRPr lang="fr-BE" dirty="0"/>
          </a:p>
          <a:p>
            <a:pPr>
              <a:buFont typeface="Wingdings" pitchFamily="2" charset="2"/>
              <a:buChar char="Ø"/>
            </a:pPr>
            <a:r>
              <a:rPr lang="fr-BE" dirty="0" smtClean="0"/>
              <a:t>D’autres études anthropologiques montrent l’inexistence du besoin d’accumulation chez les peuples primitifs.</a:t>
            </a:r>
          </a:p>
          <a:p>
            <a:pPr marL="68580" indent="0">
              <a:buNone/>
            </a:pPr>
            <a:endParaRPr lang="fr-BE" dirty="0" smtClean="0"/>
          </a:p>
          <a:p>
            <a:pPr>
              <a:buFont typeface="Wingdings" pitchFamily="2" charset="2"/>
              <a:buChar char="Ø"/>
            </a:pPr>
            <a:r>
              <a:rPr lang="fr-BE" dirty="0" smtClean="0"/>
              <a:t>Pour le courant de la « simplicité volontaire », il s’agit de trouver un autre sens à la vie humaine en se libérant du besoin d’accumuler des biens matériels. </a:t>
            </a:r>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60</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à coins arrondis 6"/>
          <p:cNvSpPr/>
          <p:nvPr/>
        </p:nvSpPr>
        <p:spPr>
          <a:xfrm>
            <a:off x="611560" y="1277258"/>
            <a:ext cx="180020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dirty="0" smtClean="0"/>
              <a:t>Que décroître </a:t>
            </a:r>
            <a:r>
              <a:rPr lang="fr-BE" dirty="0"/>
              <a:t>?</a:t>
            </a:r>
          </a:p>
        </p:txBody>
      </p:sp>
    </p:spTree>
    <p:extLst>
      <p:ext uri="{BB962C8B-B14F-4D97-AF65-F5344CB8AC3E}">
        <p14:creationId xmlns:p14="http://schemas.microsoft.com/office/powerpoint/2010/main" val="3469298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706090"/>
          </a:xfrm>
        </p:spPr>
        <p:txBody>
          <a:bodyPr>
            <a:noAutofit/>
          </a:bodyPr>
          <a:lstStyle/>
          <a:p>
            <a:r>
              <a:rPr lang="fr-BE" sz="2800" dirty="0">
                <a:latin typeface="Bradley Hand ITC" pitchFamily="66" charset="0"/>
              </a:rPr>
              <a:t>4. La décroissance : utopie ou nécessité ?</a:t>
            </a:r>
          </a:p>
        </p:txBody>
      </p:sp>
      <p:sp>
        <p:nvSpPr>
          <p:cNvPr id="3" name="Espace réservé du contenu 2"/>
          <p:cNvSpPr>
            <a:spLocks noGrp="1"/>
          </p:cNvSpPr>
          <p:nvPr>
            <p:ph idx="1"/>
          </p:nvPr>
        </p:nvSpPr>
        <p:spPr>
          <a:xfrm>
            <a:off x="685800" y="1988839"/>
            <a:ext cx="7772400" cy="3345161"/>
          </a:xfrm>
        </p:spPr>
        <p:txBody>
          <a:bodyPr>
            <a:normAutofit/>
          </a:bodyPr>
          <a:lstStyle/>
          <a:p>
            <a:pPr>
              <a:buFont typeface="Wingdings" pitchFamily="2" charset="2"/>
              <a:buChar char="Ø"/>
            </a:pPr>
            <a:endParaRPr lang="fr-BE" dirty="0"/>
          </a:p>
          <a:p>
            <a:pPr>
              <a:buFont typeface="Wingdings" pitchFamily="2" charset="2"/>
              <a:buChar char="Ø"/>
            </a:pP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61</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à coins arrondis 7"/>
          <p:cNvSpPr/>
          <p:nvPr/>
        </p:nvSpPr>
        <p:spPr>
          <a:xfrm>
            <a:off x="3563888" y="1134709"/>
            <a:ext cx="1944216" cy="2975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580" indent="0" algn="ctr">
              <a:buNone/>
            </a:pPr>
            <a:r>
              <a:rPr lang="fr-BE" sz="2400" b="1" dirty="0"/>
              <a:t>Leçon</a:t>
            </a:r>
            <a:r>
              <a:rPr lang="fr-BE" b="1" dirty="0"/>
              <a:t> </a:t>
            </a:r>
            <a:r>
              <a:rPr lang="fr-BE" sz="2400" b="1" dirty="0"/>
              <a:t>n° 4</a:t>
            </a:r>
          </a:p>
        </p:txBody>
      </p:sp>
      <p:sp>
        <p:nvSpPr>
          <p:cNvPr id="9" name="Espace réservé du contenu 2"/>
          <p:cNvSpPr txBox="1">
            <a:spLocks/>
          </p:cNvSpPr>
          <p:nvPr/>
        </p:nvSpPr>
        <p:spPr>
          <a:xfrm>
            <a:off x="685800" y="1463506"/>
            <a:ext cx="7918648" cy="4341758"/>
          </a:xfrm>
          <a:prstGeom prst="rect">
            <a:avLst/>
          </a:prstGeom>
          <a:ln w="3175">
            <a:noFill/>
          </a:ln>
        </p:spPr>
        <p:txBody>
          <a:bodyPr vert="horz" lIns="0" tIns="45720" rIns="0" bIns="45720" rtlCol="0">
            <a:normAutofit/>
          </a:bodyPr>
          <a:lst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a:lstStyle>
          <a:p>
            <a:pPr>
              <a:buFont typeface="Wingdings" pitchFamily="2" charset="2"/>
              <a:buChar char="Ø"/>
            </a:pPr>
            <a:r>
              <a:rPr lang="fr-BE" dirty="0" smtClean="0"/>
              <a:t>L’urgente nécessité : la gestion économique optimale des stocks de ressources naturelles sur le long terme. Mais les incitants individuels n’existent pas.</a:t>
            </a:r>
          </a:p>
          <a:p>
            <a:pPr>
              <a:buFont typeface="Wingdings" pitchFamily="2" charset="2"/>
              <a:buChar char="Ø"/>
            </a:pPr>
            <a:endParaRPr lang="fr-BE" dirty="0"/>
          </a:p>
          <a:p>
            <a:pPr>
              <a:buFont typeface="Wingdings" pitchFamily="2" charset="2"/>
              <a:buChar char="Ø"/>
            </a:pPr>
            <a:r>
              <a:rPr lang="fr-BE" dirty="0" smtClean="0"/>
              <a:t>40 ans ont passé depuis la publication du rapport </a:t>
            </a:r>
            <a:r>
              <a:rPr lang="fr-BE" dirty="0" err="1" smtClean="0"/>
              <a:t>Meadows</a:t>
            </a:r>
            <a:r>
              <a:rPr lang="fr-BE" dirty="0" smtClean="0"/>
              <a:t>. Ces années ont montré que la volonté collective avait peu fait pour modifier la gestion de ces ressources.  On peut donc être raisonnablement pessimiste. On réagira collectivement une fois au bord du précipice.</a:t>
            </a:r>
          </a:p>
          <a:p>
            <a:pPr>
              <a:buFont typeface="Wingdings" pitchFamily="2" charset="2"/>
              <a:buChar char="Ø"/>
            </a:pPr>
            <a:endParaRPr lang="fr-BE" dirty="0"/>
          </a:p>
          <a:p>
            <a:pPr>
              <a:buFont typeface="Wingdings" pitchFamily="2" charset="2"/>
              <a:buChar char="Ø"/>
            </a:pPr>
            <a:r>
              <a:rPr lang="fr-BE" dirty="0" smtClean="0"/>
              <a:t>Sortir de la société de consommation : sans doute possible à l’échelle individuelle ou de petites communautés mais utopique à une plus grande échelle à moins de verser dans la dictature écologique.</a:t>
            </a:r>
          </a:p>
          <a:p>
            <a:pPr>
              <a:buFont typeface="Wingdings" pitchFamily="2" charset="2"/>
              <a:buChar char="Ø"/>
            </a:pPr>
            <a:endParaRPr lang="fr-BE" dirty="0" smtClean="0"/>
          </a:p>
          <a:p>
            <a:pPr marL="68580" indent="0">
              <a:buFont typeface="Wingdings 3" pitchFamily="18" charset="2"/>
              <a:buNone/>
            </a:pPr>
            <a:endParaRPr lang="fr-BE" dirty="0" smtClean="0"/>
          </a:p>
          <a:p>
            <a:pPr marL="68580" indent="0">
              <a:buFont typeface="Wingdings 3" pitchFamily="18" charset="2"/>
              <a:buNone/>
            </a:pPr>
            <a:endParaRPr lang="fr-BE" dirty="0" smtClean="0"/>
          </a:p>
          <a:p>
            <a:pPr marL="68580" indent="0">
              <a:buFont typeface="Wingdings 3" pitchFamily="18" charset="2"/>
              <a:buNone/>
            </a:pPr>
            <a:endParaRPr lang="fr-BE" dirty="0" smtClean="0"/>
          </a:p>
          <a:p>
            <a:pPr>
              <a:buFont typeface="Wingdings" pitchFamily="2" charset="2"/>
              <a:buChar char="Ø"/>
            </a:pPr>
            <a:endParaRPr lang="fr-BE" dirty="0" smtClean="0"/>
          </a:p>
        </p:txBody>
      </p:sp>
    </p:spTree>
    <p:extLst>
      <p:ext uri="{BB962C8B-B14F-4D97-AF65-F5344CB8AC3E}">
        <p14:creationId xmlns:p14="http://schemas.microsoft.com/office/powerpoint/2010/main" val="4168929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706090"/>
          </a:xfrm>
        </p:spPr>
        <p:txBody>
          <a:bodyPr>
            <a:normAutofit/>
          </a:bodyPr>
          <a:lstStyle/>
          <a:p>
            <a:pPr algn="ctr"/>
            <a:r>
              <a:rPr lang="fr-BE" sz="2800" dirty="0" smtClean="0">
                <a:latin typeface="Bradley Hand ITC" pitchFamily="66" charset="0"/>
              </a:rPr>
              <a:t>Débat </a:t>
            </a:r>
            <a:endParaRPr lang="fr-BE" sz="2800" dirty="0">
              <a:latin typeface="Bradley Hand ITC" pitchFamily="66" charset="0"/>
            </a:endParaRPr>
          </a:p>
        </p:txBody>
      </p:sp>
      <p:sp>
        <p:nvSpPr>
          <p:cNvPr id="3" name="Espace réservé du contenu 2"/>
          <p:cNvSpPr>
            <a:spLocks noGrp="1"/>
          </p:cNvSpPr>
          <p:nvPr>
            <p:ph idx="1"/>
          </p:nvPr>
        </p:nvSpPr>
        <p:spPr>
          <a:xfrm>
            <a:off x="685800" y="1772815"/>
            <a:ext cx="7772400" cy="3561185"/>
          </a:xfrm>
        </p:spPr>
        <p:txBody>
          <a:bodyPr>
            <a:normAutofit/>
          </a:bodyPr>
          <a:lstStyle/>
          <a:p>
            <a:pPr marL="68580" indent="0">
              <a:buNone/>
            </a:pPr>
            <a:r>
              <a:rPr lang="fr-BE" sz="2800" dirty="0"/>
              <a:t>Est-ce  que </a:t>
            </a:r>
            <a:r>
              <a:rPr lang="fr-BE" sz="2800" dirty="0" smtClean="0"/>
              <a:t> la décroissance de la production et de la consommation signifierait </a:t>
            </a:r>
            <a:r>
              <a:rPr lang="fr-BE" sz="2800" dirty="0"/>
              <a:t>le retour à la misère du régime malthusien </a:t>
            </a:r>
            <a:r>
              <a:rPr lang="fr-BE" sz="2800" dirty="0" smtClean="0"/>
              <a:t>?</a:t>
            </a:r>
          </a:p>
          <a:p>
            <a:pPr marL="68580" indent="0">
              <a:buNone/>
            </a:pPr>
            <a:endParaRPr lang="fr-BE" sz="2800" dirty="0"/>
          </a:p>
          <a:p>
            <a:pPr marL="68580" indent="0">
              <a:buNone/>
            </a:pPr>
            <a:endParaRPr lang="fr-BE" sz="28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62</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03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normAutofit/>
          </a:bodyPr>
          <a:lstStyle/>
          <a:p>
            <a:r>
              <a:rPr lang="fr-BE" sz="3600" dirty="0" smtClean="0">
                <a:latin typeface="Bradley Hand ITC" pitchFamily="66" charset="0"/>
              </a:rPr>
              <a:t>Bibliographie</a:t>
            </a:r>
            <a:endParaRPr lang="fr-BE" sz="3600" dirty="0">
              <a:latin typeface="Bradley Hand ITC" pitchFamily="66" charset="0"/>
            </a:endParaRPr>
          </a:p>
        </p:txBody>
      </p:sp>
      <p:sp>
        <p:nvSpPr>
          <p:cNvPr id="3" name="Espace réservé du contenu 2"/>
          <p:cNvSpPr>
            <a:spLocks noGrp="1"/>
          </p:cNvSpPr>
          <p:nvPr>
            <p:ph idx="1"/>
          </p:nvPr>
        </p:nvSpPr>
        <p:spPr>
          <a:xfrm>
            <a:off x="685800" y="1340768"/>
            <a:ext cx="7772400" cy="3993233"/>
          </a:xfrm>
        </p:spPr>
        <p:txBody>
          <a:bodyPr>
            <a:normAutofit fontScale="77500" lnSpcReduction="20000"/>
          </a:bodyPr>
          <a:lstStyle/>
          <a:p>
            <a:r>
              <a:rPr lang="fr-BE" dirty="0" smtClean="0"/>
              <a:t>Duverger, </a:t>
            </a:r>
            <a:r>
              <a:rPr lang="fr-BE" dirty="0"/>
              <a:t>Timothée</a:t>
            </a:r>
            <a:r>
              <a:rPr lang="fr-BE" dirty="0" smtClean="0"/>
              <a:t> </a:t>
            </a:r>
            <a:r>
              <a:rPr lang="fr-BE" dirty="0"/>
              <a:t>(2011) </a:t>
            </a:r>
            <a:r>
              <a:rPr lang="fr-BE" i="1" dirty="0"/>
              <a:t>La décroissance, une idée pour demain</a:t>
            </a:r>
            <a:r>
              <a:rPr lang="fr-BE" dirty="0"/>
              <a:t>, Editions Sang de la </a:t>
            </a:r>
            <a:r>
              <a:rPr lang="fr-BE" dirty="0" smtClean="0"/>
              <a:t>Terre.</a:t>
            </a:r>
          </a:p>
          <a:p>
            <a:r>
              <a:rPr lang="en-US" dirty="0" err="1" smtClean="0"/>
              <a:t>Georgescu-Roegen</a:t>
            </a:r>
            <a:r>
              <a:rPr lang="en-US" dirty="0" smtClean="0"/>
              <a:t>, </a:t>
            </a:r>
            <a:r>
              <a:rPr lang="en-US" dirty="0"/>
              <a:t>Nicolas </a:t>
            </a:r>
            <a:r>
              <a:rPr lang="en-US" dirty="0" smtClean="0"/>
              <a:t>(</a:t>
            </a:r>
            <a:r>
              <a:rPr lang="en-US" dirty="0"/>
              <a:t>1971) </a:t>
            </a:r>
            <a:r>
              <a:rPr lang="en-US" i="1" dirty="0"/>
              <a:t>The Entropy Law and the Economic Process</a:t>
            </a:r>
            <a:r>
              <a:rPr lang="en-US" dirty="0"/>
              <a:t>, Harvard University </a:t>
            </a:r>
            <a:r>
              <a:rPr lang="en-US" dirty="0" smtClean="0"/>
              <a:t>Press.</a:t>
            </a:r>
            <a:endParaRPr lang="fr-BE" dirty="0" smtClean="0"/>
          </a:p>
          <a:p>
            <a:r>
              <a:rPr lang="fr-BE" dirty="0" err="1" smtClean="0"/>
              <a:t>Hotelling</a:t>
            </a:r>
            <a:r>
              <a:rPr lang="fr-BE" dirty="0" smtClean="0"/>
              <a:t>, H (1931) </a:t>
            </a:r>
            <a:r>
              <a:rPr lang="en-US" dirty="0" smtClean="0"/>
              <a:t> </a:t>
            </a:r>
            <a:r>
              <a:rPr lang="en-US" dirty="0"/>
              <a:t>The Economics of Exhaustible </a:t>
            </a:r>
            <a:r>
              <a:rPr lang="en-US" dirty="0" smtClean="0"/>
              <a:t>Resources, </a:t>
            </a:r>
            <a:r>
              <a:rPr lang="en-US" i="1" dirty="0" smtClean="0"/>
              <a:t>Journal of Political Economy</a:t>
            </a:r>
            <a:r>
              <a:rPr lang="en-US" dirty="0" smtClean="0"/>
              <a:t>, </a:t>
            </a:r>
            <a:r>
              <a:rPr lang="fr-BE" dirty="0"/>
              <a:t> </a:t>
            </a:r>
            <a:r>
              <a:rPr lang="fr-BE" dirty="0" smtClean="0"/>
              <a:t>3</a:t>
            </a:r>
            <a:r>
              <a:rPr lang="pt-BR" dirty="0" smtClean="0"/>
              <a:t>9 (2), </a:t>
            </a:r>
            <a:r>
              <a:rPr lang="pt-BR" dirty="0"/>
              <a:t>pp. </a:t>
            </a:r>
            <a:r>
              <a:rPr lang="pt-BR" dirty="0" smtClean="0"/>
              <a:t>137-175. </a:t>
            </a:r>
          </a:p>
          <a:p>
            <a:r>
              <a:rPr lang="en-US" dirty="0" smtClean="0"/>
              <a:t>Martinez-</a:t>
            </a:r>
            <a:r>
              <a:rPr lang="en-US" dirty="0" err="1" smtClean="0"/>
              <a:t>Alier</a:t>
            </a:r>
            <a:r>
              <a:rPr lang="en-US" dirty="0" smtClean="0"/>
              <a:t>, Joan (2010) Sustainable </a:t>
            </a:r>
            <a:r>
              <a:rPr lang="en-US" dirty="0"/>
              <a:t>de-growth: Mapping the context, criticisms and future prospects of </a:t>
            </a:r>
            <a:r>
              <a:rPr lang="en-US" dirty="0" smtClean="0"/>
              <a:t>an </a:t>
            </a:r>
            <a:r>
              <a:rPr lang="fr-BE" dirty="0" err="1" smtClean="0"/>
              <a:t>emergent</a:t>
            </a:r>
            <a:r>
              <a:rPr lang="fr-BE" dirty="0" smtClean="0"/>
              <a:t> </a:t>
            </a:r>
            <a:r>
              <a:rPr lang="fr-BE" dirty="0" err="1" smtClean="0"/>
              <a:t>paradigm</a:t>
            </a:r>
            <a:r>
              <a:rPr lang="fr-BE" dirty="0" smtClean="0"/>
              <a:t>, </a:t>
            </a:r>
            <a:r>
              <a:rPr lang="fr-BE" dirty="0" err="1" smtClean="0"/>
              <a:t>Ecological</a:t>
            </a:r>
            <a:r>
              <a:rPr lang="fr-BE" dirty="0" smtClean="0"/>
              <a:t> </a:t>
            </a:r>
            <a:r>
              <a:rPr lang="fr-BE" dirty="0" err="1" smtClean="0"/>
              <a:t>Economics</a:t>
            </a:r>
            <a:r>
              <a:rPr lang="fr-BE" dirty="0" smtClean="0"/>
              <a:t>, 69, pp. 1741-1747.</a:t>
            </a:r>
            <a:endParaRPr lang="pt-BR" dirty="0" smtClean="0"/>
          </a:p>
          <a:p>
            <a:r>
              <a:rPr lang="fr-BE" dirty="0" err="1"/>
              <a:t>Meadows</a:t>
            </a:r>
            <a:r>
              <a:rPr lang="fr-BE" dirty="0"/>
              <a:t> et </a:t>
            </a:r>
            <a:r>
              <a:rPr lang="fr-BE" dirty="0" err="1"/>
              <a:t>alii</a:t>
            </a:r>
            <a:r>
              <a:rPr lang="fr-BE" dirty="0"/>
              <a:t>, (1972) </a:t>
            </a:r>
            <a:r>
              <a:rPr lang="fr-BE" i="1" dirty="0"/>
              <a:t>The </a:t>
            </a:r>
            <a:r>
              <a:rPr lang="fr-BE" i="1" dirty="0" err="1"/>
              <a:t>Limits</a:t>
            </a:r>
            <a:r>
              <a:rPr lang="fr-BE" i="1" dirty="0"/>
              <a:t> to </a:t>
            </a:r>
            <a:r>
              <a:rPr lang="fr-BE" i="1" dirty="0" err="1" smtClean="0"/>
              <a:t>Growth</a:t>
            </a:r>
            <a:r>
              <a:rPr lang="fr-BE" dirty="0" smtClean="0"/>
              <a:t>, </a:t>
            </a:r>
            <a:r>
              <a:rPr lang="fr-BE" dirty="0" err="1" smtClean="0"/>
              <a:t>Universe</a:t>
            </a:r>
            <a:r>
              <a:rPr lang="fr-BE" dirty="0" smtClean="0"/>
              <a:t> books.</a:t>
            </a:r>
            <a:endParaRPr lang="fr-BE" i="1" dirty="0" smtClean="0"/>
          </a:p>
          <a:p>
            <a:r>
              <a:rPr lang="fr-BE" dirty="0" smtClean="0"/>
              <a:t>Solow, R. (1956) A Contribution to the </a:t>
            </a:r>
            <a:r>
              <a:rPr lang="fr-BE" dirty="0" err="1" smtClean="0"/>
              <a:t>Theory</a:t>
            </a:r>
            <a:r>
              <a:rPr lang="fr-BE" dirty="0" smtClean="0"/>
              <a:t> of </a:t>
            </a:r>
            <a:r>
              <a:rPr lang="fr-BE" dirty="0" err="1" smtClean="0"/>
              <a:t>Economic</a:t>
            </a:r>
            <a:r>
              <a:rPr lang="fr-BE" dirty="0" smtClean="0"/>
              <a:t> </a:t>
            </a:r>
            <a:r>
              <a:rPr lang="fr-BE" dirty="0" err="1" smtClean="0"/>
              <a:t>Growth</a:t>
            </a:r>
            <a:r>
              <a:rPr lang="fr-BE" dirty="0" smtClean="0"/>
              <a:t>, </a:t>
            </a:r>
            <a:r>
              <a:rPr lang="fr-BE" i="1" dirty="0" err="1" smtClean="0"/>
              <a:t>Quarterly</a:t>
            </a:r>
            <a:r>
              <a:rPr lang="fr-BE" i="1" dirty="0" smtClean="0"/>
              <a:t> Journal of </a:t>
            </a:r>
            <a:r>
              <a:rPr lang="fr-BE" i="1" dirty="0" err="1" smtClean="0"/>
              <a:t>Economics</a:t>
            </a:r>
            <a:r>
              <a:rPr lang="fr-BE" dirty="0" smtClean="0"/>
              <a:t>, 70 (1), pp. 65-94.</a:t>
            </a:r>
          </a:p>
          <a:p>
            <a:r>
              <a:rPr lang="fr-BE" dirty="0" smtClean="0"/>
              <a:t>Solow, R. (1957) </a:t>
            </a:r>
            <a:r>
              <a:rPr lang="fr-BE" dirty="0" err="1" smtClean="0"/>
              <a:t>Technical</a:t>
            </a:r>
            <a:r>
              <a:rPr lang="fr-BE" dirty="0" smtClean="0"/>
              <a:t> Change and the </a:t>
            </a:r>
            <a:r>
              <a:rPr lang="fr-BE" dirty="0" err="1" smtClean="0"/>
              <a:t>Aggregate</a:t>
            </a:r>
            <a:r>
              <a:rPr lang="fr-BE" dirty="0" smtClean="0"/>
              <a:t> Production </a:t>
            </a:r>
            <a:r>
              <a:rPr lang="fr-BE" dirty="0" err="1" smtClean="0"/>
              <a:t>Function</a:t>
            </a:r>
            <a:r>
              <a:rPr lang="fr-BE" dirty="0" smtClean="0"/>
              <a:t>, </a:t>
            </a:r>
            <a:r>
              <a:rPr lang="fr-BE" i="1" dirty="0" err="1" smtClean="0"/>
              <a:t>Review</a:t>
            </a:r>
            <a:r>
              <a:rPr lang="fr-BE" i="1" dirty="0" smtClean="0"/>
              <a:t> of </a:t>
            </a:r>
            <a:r>
              <a:rPr lang="fr-BE" i="1" dirty="0" err="1" smtClean="0"/>
              <a:t>Economics</a:t>
            </a:r>
            <a:r>
              <a:rPr lang="fr-BE" i="1" dirty="0" smtClean="0"/>
              <a:t> and </a:t>
            </a:r>
            <a:r>
              <a:rPr lang="fr-BE" i="1" dirty="0" err="1" smtClean="0"/>
              <a:t>Statistics</a:t>
            </a:r>
            <a:r>
              <a:rPr lang="fr-BE" dirty="0" smtClean="0"/>
              <a:t>, 39 (3), pp. 312-320.</a:t>
            </a:r>
          </a:p>
          <a:p>
            <a:r>
              <a:rPr lang="fr-BE" dirty="0" smtClean="0"/>
              <a:t>Solow, R. (1974) The </a:t>
            </a:r>
            <a:r>
              <a:rPr lang="fr-BE" dirty="0" err="1" smtClean="0"/>
              <a:t>Economics</a:t>
            </a:r>
            <a:r>
              <a:rPr lang="fr-BE" dirty="0" smtClean="0"/>
              <a:t> of </a:t>
            </a:r>
            <a:r>
              <a:rPr lang="fr-BE" dirty="0" err="1" smtClean="0"/>
              <a:t>Resources</a:t>
            </a:r>
            <a:r>
              <a:rPr lang="fr-BE" dirty="0" smtClean="0"/>
              <a:t> or the </a:t>
            </a:r>
            <a:r>
              <a:rPr lang="fr-BE" dirty="0" err="1" smtClean="0"/>
              <a:t>Resources</a:t>
            </a:r>
            <a:r>
              <a:rPr lang="fr-BE" dirty="0" smtClean="0"/>
              <a:t> of </a:t>
            </a:r>
            <a:r>
              <a:rPr lang="fr-BE" dirty="0" err="1" smtClean="0"/>
              <a:t>Economics</a:t>
            </a:r>
            <a:r>
              <a:rPr lang="fr-BE" dirty="0" smtClean="0"/>
              <a:t>, </a:t>
            </a:r>
            <a:r>
              <a:rPr lang="fr-BE" i="1" dirty="0" smtClean="0"/>
              <a:t>American </a:t>
            </a:r>
            <a:r>
              <a:rPr lang="fr-BE" i="1" dirty="0" err="1" smtClean="0"/>
              <a:t>Economic</a:t>
            </a:r>
            <a:r>
              <a:rPr lang="fr-BE" i="1" dirty="0" smtClean="0"/>
              <a:t> </a:t>
            </a:r>
            <a:r>
              <a:rPr lang="fr-BE" i="1" dirty="0" err="1" smtClean="0"/>
              <a:t>Review</a:t>
            </a:r>
            <a:r>
              <a:rPr lang="fr-BE" dirty="0" smtClean="0"/>
              <a:t>, 64 (2), pp. 1-14.</a:t>
            </a:r>
            <a:endParaRPr lang="fr-BE"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63</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612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à coins arrondis 9"/>
          <p:cNvSpPr/>
          <p:nvPr/>
        </p:nvSpPr>
        <p:spPr>
          <a:xfrm>
            <a:off x="827584" y="1401376"/>
            <a:ext cx="7344816" cy="5874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Wingdings" pitchFamily="2" charset="2"/>
              <a:buChar char="Ø"/>
            </a:pPr>
            <a:r>
              <a:rPr lang="fr-BE" sz="2000" dirty="0"/>
              <a:t>« </a:t>
            </a:r>
            <a:r>
              <a:rPr lang="fr-BE" sz="2000" dirty="0" smtClean="0"/>
              <a:t>par habitant</a:t>
            </a:r>
            <a:r>
              <a:rPr lang="fr-BE" sz="2000" dirty="0"/>
              <a:t> » : </a:t>
            </a:r>
            <a:r>
              <a:rPr lang="fr-BE" sz="2000" dirty="0" smtClean="0"/>
              <a:t>par croissance, on entend l’augmentation de la production par habitant.</a:t>
            </a:r>
            <a:endParaRPr lang="fr-BE" sz="2000" dirty="0"/>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2132856"/>
            <a:ext cx="7772400" cy="3201145"/>
          </a:xfrm>
        </p:spPr>
        <p:txBody>
          <a:bodyPr>
            <a:normAutofit/>
          </a:bodyPr>
          <a:lstStyle/>
          <a:p>
            <a:pPr lvl="1">
              <a:buFont typeface="Arial" pitchFamily="34" charset="0"/>
              <a:buChar char="•"/>
            </a:pPr>
            <a:r>
              <a:rPr lang="fr-BE" sz="2000" dirty="0"/>
              <a:t>P</a:t>
            </a:r>
            <a:r>
              <a:rPr lang="fr-BE" sz="2000" dirty="0" smtClean="0"/>
              <a:t>our </a:t>
            </a:r>
            <a:r>
              <a:rPr lang="fr-BE" sz="2000" dirty="0"/>
              <a:t>qu’il y ait élévation du niveau de vie </a:t>
            </a:r>
            <a:r>
              <a:rPr lang="fr-BE" sz="2000" dirty="0" smtClean="0"/>
              <a:t>matériel, </a:t>
            </a:r>
            <a:r>
              <a:rPr lang="fr-BE" sz="2000" dirty="0"/>
              <a:t>il faut que le taux de croissance de l ‘espace économique donné soit plus élevé que le taux de croissance démographique.</a:t>
            </a:r>
            <a:endParaRPr lang="fr-BE" sz="2000" dirty="0" smtClean="0"/>
          </a:p>
          <a:p>
            <a:pPr lvl="1">
              <a:buFont typeface="Arial" pitchFamily="34" charset="0"/>
              <a:buChar char="•"/>
            </a:pPr>
            <a:r>
              <a:rPr lang="fr-BE" sz="2000" dirty="0" smtClean="0"/>
              <a:t>Exemple :</a:t>
            </a:r>
          </a:p>
          <a:p>
            <a:pPr lvl="1">
              <a:buFont typeface="Arial" pitchFamily="34" charset="0"/>
              <a:buChar char="•"/>
            </a:pPr>
            <a:endParaRPr lang="fr-BE" sz="2000" dirty="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7</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2195736" y="5349198"/>
            <a:ext cx="2052228" cy="307777"/>
          </a:xfrm>
          <a:prstGeom prst="rect">
            <a:avLst/>
          </a:prstGeom>
          <a:noFill/>
        </p:spPr>
        <p:txBody>
          <a:bodyPr wrap="square" rtlCol="0">
            <a:spAutoFit/>
          </a:bodyPr>
          <a:lstStyle/>
          <a:p>
            <a:r>
              <a:rPr lang="fr-BE" sz="1400" dirty="0" smtClean="0"/>
              <a:t>Source : FMI</a:t>
            </a:r>
            <a:endParaRPr lang="fr-BE" sz="1400" dirty="0"/>
          </a:p>
        </p:txBody>
      </p:sp>
      <p:graphicFrame>
        <p:nvGraphicFramePr>
          <p:cNvPr id="13" name="Tableau 12"/>
          <p:cNvGraphicFramePr>
            <a:graphicFrameLocks noGrp="1"/>
          </p:cNvGraphicFramePr>
          <p:nvPr>
            <p:extLst>
              <p:ext uri="{D42A27DB-BD31-4B8C-83A1-F6EECF244321}">
                <p14:modId xmlns:p14="http://schemas.microsoft.com/office/powerpoint/2010/main" val="1309906288"/>
              </p:ext>
            </p:extLst>
          </p:nvPr>
        </p:nvGraphicFramePr>
        <p:xfrm>
          <a:off x="2195736" y="3645024"/>
          <a:ext cx="5040561" cy="1704174"/>
        </p:xfrm>
        <a:graphic>
          <a:graphicData uri="http://schemas.openxmlformats.org/drawingml/2006/table">
            <a:tbl>
              <a:tblPr/>
              <a:tblGrid>
                <a:gridCol w="869063"/>
                <a:gridCol w="2085749"/>
                <a:gridCol w="2085749"/>
              </a:tblGrid>
              <a:tr h="380177">
                <a:tc>
                  <a:txBody>
                    <a:bodyPr/>
                    <a:lstStyle/>
                    <a:p>
                      <a:pPr algn="l" fontAlgn="b"/>
                      <a:r>
                        <a:rPr lang="fr-BE" sz="1400" b="1" i="0" u="none" strike="noStrike">
                          <a:solidFill>
                            <a:srgbClr val="FFFFFF"/>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c>
                  <a:txBody>
                    <a:bodyPr/>
                    <a:lstStyle/>
                    <a:p>
                      <a:pPr algn="ctr" fontAlgn="b"/>
                      <a:r>
                        <a:rPr lang="fr-BE" sz="1400" b="1" i="0" u="none" strike="noStrike">
                          <a:solidFill>
                            <a:srgbClr val="FFFFFF"/>
                          </a:solidFill>
                          <a:effectLst/>
                          <a:latin typeface="Calibri"/>
                        </a:rPr>
                        <a:t>Croissance nationale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c>
                  <a:txBody>
                    <a:bodyPr/>
                    <a:lstStyle/>
                    <a:p>
                      <a:pPr algn="ctr" fontAlgn="b"/>
                      <a:r>
                        <a:rPr lang="fr-BE" sz="1400" b="1" i="0" u="none" strike="noStrike">
                          <a:solidFill>
                            <a:srgbClr val="FFFFFF"/>
                          </a:solidFill>
                          <a:effectLst/>
                          <a:latin typeface="Calibri"/>
                        </a:rPr>
                        <a:t>Croissance par habitant</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r>
              <a:tr h="380177">
                <a:tc>
                  <a:txBody>
                    <a:bodyPr/>
                    <a:lstStyle/>
                    <a:p>
                      <a:pPr algn="l" fontAlgn="b"/>
                      <a:r>
                        <a:rPr lang="fr-BE" sz="1400" b="1" i="0" u="none" strike="noStrike">
                          <a:solidFill>
                            <a:srgbClr val="FFFFFF"/>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c>
                  <a:txBody>
                    <a:bodyPr/>
                    <a:lstStyle/>
                    <a:p>
                      <a:pPr algn="ctr" fontAlgn="b"/>
                      <a:r>
                        <a:rPr lang="fr-BE" sz="1400" b="1" i="0" u="none" strike="noStrike">
                          <a:solidFill>
                            <a:srgbClr val="FFFFFF"/>
                          </a:solidFill>
                          <a:effectLst/>
                          <a:latin typeface="Calibri"/>
                        </a:rPr>
                        <a:t>en 2011</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c>
                  <a:txBody>
                    <a:bodyPr/>
                    <a:lstStyle/>
                    <a:p>
                      <a:pPr algn="ctr" fontAlgn="b"/>
                      <a:r>
                        <a:rPr lang="fr-BE" sz="1400" b="1" i="0" u="none" strike="noStrike">
                          <a:solidFill>
                            <a:srgbClr val="FFFFFF"/>
                          </a:solidFill>
                          <a:effectLst/>
                          <a:latin typeface="Calibri"/>
                        </a:rPr>
                        <a:t>en 2011</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r>
              <a:tr h="471910">
                <a:tc>
                  <a:txBody>
                    <a:bodyPr/>
                    <a:lstStyle/>
                    <a:p>
                      <a:pPr algn="l" fontAlgn="ctr"/>
                      <a:r>
                        <a:rPr lang="fr-BE" sz="1400" b="1" i="0" u="none" strike="noStrike">
                          <a:solidFill>
                            <a:srgbClr val="FFFFFF"/>
                          </a:solidFill>
                          <a:effectLst/>
                          <a:latin typeface="Calibri"/>
                        </a:rPr>
                        <a:t> Chine</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c>
                  <a:txBody>
                    <a:bodyPr/>
                    <a:lstStyle/>
                    <a:p>
                      <a:pPr algn="ctr" fontAlgn="ctr"/>
                      <a:r>
                        <a:rPr lang="fr-BE" sz="1400" b="1" i="0" u="none" strike="noStrike">
                          <a:solidFill>
                            <a:srgbClr val="FFFFFF"/>
                          </a:solidFill>
                          <a:effectLst/>
                          <a:latin typeface="Calibri"/>
                        </a:rPr>
                        <a:t>9,20%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c>
                  <a:txBody>
                    <a:bodyPr/>
                    <a:lstStyle/>
                    <a:p>
                      <a:pPr algn="ctr" fontAlgn="ctr"/>
                      <a:r>
                        <a:rPr lang="fr-BE" sz="1400" b="1" i="0" u="none" strike="noStrike">
                          <a:solidFill>
                            <a:srgbClr val="FFFFFF"/>
                          </a:solidFill>
                          <a:effectLst/>
                          <a:latin typeface="Calibri"/>
                        </a:rPr>
                        <a:t>8,70%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A6A6A6"/>
                    </a:solidFill>
                  </a:tcPr>
                </a:tc>
              </a:tr>
              <a:tr h="471910">
                <a:tc>
                  <a:txBody>
                    <a:bodyPr/>
                    <a:lstStyle/>
                    <a:p>
                      <a:pPr algn="l" fontAlgn="ctr"/>
                      <a:r>
                        <a:rPr lang="fr-BE" sz="1400" b="1" i="0" u="none" strike="noStrike">
                          <a:solidFill>
                            <a:srgbClr val="FFFFFF"/>
                          </a:solidFill>
                          <a:effectLst/>
                          <a:latin typeface="Calibri"/>
                        </a:rPr>
                        <a:t> Inde</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c>
                  <a:txBody>
                    <a:bodyPr/>
                    <a:lstStyle/>
                    <a:p>
                      <a:pPr algn="ctr" fontAlgn="ctr"/>
                      <a:r>
                        <a:rPr lang="fr-BE" sz="1400" b="1" i="0" u="none" strike="noStrike">
                          <a:solidFill>
                            <a:srgbClr val="FFFFFF"/>
                          </a:solidFill>
                          <a:effectLst/>
                          <a:latin typeface="Calibri"/>
                        </a:rPr>
                        <a:t>7,20%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c>
                  <a:txBody>
                    <a:bodyPr/>
                    <a:lstStyle/>
                    <a:p>
                      <a:pPr algn="ctr" fontAlgn="ctr"/>
                      <a:r>
                        <a:rPr lang="fr-BE" sz="1400" b="1" i="0" u="none" strike="noStrike" dirty="0">
                          <a:solidFill>
                            <a:srgbClr val="FFFFFF"/>
                          </a:solidFill>
                          <a:effectLst/>
                          <a:latin typeface="Calibri"/>
                        </a:rPr>
                        <a:t>5,80%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A6A6A6"/>
                    </a:solidFill>
                  </a:tcPr>
                </a:tc>
              </a:tr>
            </a:tbl>
          </a:graphicData>
        </a:graphic>
      </p:graphicFrame>
    </p:spTree>
    <p:extLst>
      <p:ext uri="{BB962C8B-B14F-4D97-AF65-F5344CB8AC3E}">
        <p14:creationId xmlns:p14="http://schemas.microsoft.com/office/powerpoint/2010/main" val="3560769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p:sp>
        <p:nvSpPr>
          <p:cNvPr id="3" name="Espace réservé du contenu 2"/>
          <p:cNvSpPr>
            <a:spLocks noGrp="1"/>
          </p:cNvSpPr>
          <p:nvPr>
            <p:ph idx="1"/>
          </p:nvPr>
        </p:nvSpPr>
        <p:spPr>
          <a:xfrm>
            <a:off x="685800" y="1844824"/>
            <a:ext cx="7772400" cy="3744416"/>
          </a:xfrm>
          <a:ln w="3175">
            <a:noFill/>
          </a:ln>
        </p:spPr>
        <p:txBody>
          <a:bodyPr>
            <a:normAutofit fontScale="92500" lnSpcReduction="20000"/>
          </a:bodyPr>
          <a:lstStyle/>
          <a:p>
            <a:pPr marL="68580" indent="0">
              <a:buNone/>
            </a:pPr>
            <a:r>
              <a:rPr lang="fr-BE" dirty="0" smtClean="0"/>
              <a:t>En économie, la mesure de la croissance économique, c’est la variation en volume du Produit Intérieur Brut (PIB) par habitant au cours du temps.</a:t>
            </a:r>
          </a:p>
          <a:p>
            <a:pPr marL="68580" indent="0">
              <a:buNone/>
            </a:pPr>
            <a:endParaRPr lang="fr-BE" dirty="0" smtClean="0"/>
          </a:p>
          <a:p>
            <a:pPr marL="68580" indent="0">
              <a:buNone/>
            </a:pPr>
            <a:r>
              <a:rPr lang="fr-BE" dirty="0" smtClean="0"/>
              <a:t>Qu’est-ce que le PIB ? C’est un nombre.</a:t>
            </a:r>
          </a:p>
          <a:p>
            <a:pPr marL="68580" indent="0">
              <a:buNone/>
            </a:pPr>
            <a:endParaRPr lang="fr-BE" dirty="0" smtClean="0"/>
          </a:p>
          <a:p>
            <a:r>
              <a:rPr lang="fr-BE" dirty="0"/>
              <a:t>Le </a:t>
            </a:r>
            <a:r>
              <a:rPr lang="fr-BE" b="1" dirty="0"/>
              <a:t> </a:t>
            </a:r>
            <a:r>
              <a:rPr lang="fr-BE" dirty="0" smtClean="0"/>
              <a:t>PIB </a:t>
            </a:r>
            <a:r>
              <a:rPr lang="fr-BE" dirty="0"/>
              <a:t>est une mesure </a:t>
            </a:r>
            <a:r>
              <a:rPr lang="fr-BE" dirty="0" smtClean="0"/>
              <a:t> </a:t>
            </a:r>
            <a:r>
              <a:rPr lang="fr-BE" dirty="0"/>
              <a:t>de la production totale </a:t>
            </a:r>
            <a:r>
              <a:rPr lang="fr-BE" u="sng" dirty="0"/>
              <a:t>en valeur </a:t>
            </a:r>
            <a:r>
              <a:rPr lang="fr-BE" dirty="0" smtClean="0"/>
              <a:t>réalisée et vendue </a:t>
            </a:r>
            <a:r>
              <a:rPr lang="fr-BE" dirty="0"/>
              <a:t>sur un territoire </a:t>
            </a:r>
            <a:r>
              <a:rPr lang="fr-BE" dirty="0" smtClean="0"/>
              <a:t>donné pendant </a:t>
            </a:r>
            <a:r>
              <a:rPr lang="fr-BE" dirty="0"/>
              <a:t>une période donnée (généralement le trimestre ou l'année) par les agents économiques résidant sur ce territoire</a:t>
            </a:r>
            <a:r>
              <a:rPr lang="fr-BE" dirty="0" smtClean="0"/>
              <a:t>.</a:t>
            </a:r>
          </a:p>
          <a:p>
            <a:endParaRPr lang="fr-BE" dirty="0"/>
          </a:p>
          <a:p>
            <a:r>
              <a:rPr lang="fr-BE" dirty="0"/>
              <a:t>Cette mesure ne s'obtient pas directement (les régions ou les pays ne sont pas des agents économiques) mais par composition des productions réalisées par tous les agents économiques résidents (firmes, administrations publiques, ONG et ménages). On dit que le PIB est un </a:t>
            </a:r>
            <a:r>
              <a:rPr lang="fr-BE" u="sng" dirty="0" smtClean="0"/>
              <a:t>agrégat </a:t>
            </a:r>
            <a:r>
              <a:rPr lang="fr-BE" u="sng" dirty="0"/>
              <a:t>économique</a:t>
            </a:r>
            <a:r>
              <a:rPr lang="fr-BE" dirty="0"/>
              <a:t>.</a:t>
            </a:r>
          </a:p>
          <a:p>
            <a:pPr marL="68580" indent="0">
              <a:buNone/>
            </a:pPr>
            <a:endParaRPr lang="fr-BE" dirty="0"/>
          </a:p>
          <a:p>
            <a:pPr marL="68580" indent="0">
              <a:buNone/>
            </a:pPr>
            <a:endParaRPr lang="fr-BE" dirty="0" smtClean="0"/>
          </a:p>
        </p:txBody>
      </p:sp>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8</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174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71600" y="1340768"/>
            <a:ext cx="604867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itchFamily="2" charset="2"/>
              <a:buChar char="Ø"/>
            </a:pPr>
            <a:r>
              <a:rPr lang="fr-BE" dirty="0"/>
              <a:t>Croissance économique : mesure</a:t>
            </a:r>
          </a:p>
        </p:txBody>
      </p:sp>
      <p:sp>
        <p:nvSpPr>
          <p:cNvPr id="2" name="Titre 1"/>
          <p:cNvSpPr>
            <a:spLocks noGrp="1"/>
          </p:cNvSpPr>
          <p:nvPr>
            <p:ph type="title"/>
          </p:nvPr>
        </p:nvSpPr>
        <p:spPr>
          <a:xfrm>
            <a:off x="457200" y="274638"/>
            <a:ext cx="7620000" cy="706090"/>
          </a:xfrm>
        </p:spPr>
        <p:txBody>
          <a:bodyPr>
            <a:normAutofit fontScale="90000"/>
          </a:bodyPr>
          <a:lstStyle/>
          <a:p>
            <a:r>
              <a:rPr lang="fr-BE" sz="3600" dirty="0" smtClean="0">
                <a:latin typeface="Bradley Hand ITC" pitchFamily="66" charset="0"/>
              </a:rPr>
              <a:t>1. Qu’est-ce que la croissance ?</a:t>
            </a:r>
            <a:endParaRPr lang="fr-BE" sz="3600" dirty="0">
              <a:latin typeface="Bradley Hand ITC" pitchFamily="66" charset="0"/>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685800" y="1844824"/>
                <a:ext cx="7772400" cy="3744416"/>
              </a:xfrm>
              <a:ln w="3175">
                <a:noFill/>
              </a:ln>
            </p:spPr>
            <p:txBody>
              <a:bodyPr>
                <a:normAutofit lnSpcReduction="10000"/>
              </a:bodyPr>
              <a:lstStyle/>
              <a:p>
                <a:pPr marL="68580" indent="0">
                  <a:buNone/>
                </a:pPr>
                <a:r>
                  <a:rPr lang="fr-BE" dirty="0" smtClean="0"/>
                  <a:t>Comment construit-on le PIB ? </a:t>
                </a:r>
              </a:p>
              <a:p>
                <a:pPr marL="68580" indent="0">
                  <a:buNone/>
                </a:pPr>
                <a:endParaRPr lang="fr-BE" dirty="0" smtClean="0"/>
              </a:p>
              <a:p>
                <a:r>
                  <a:rPr lang="fr-BE" dirty="0" smtClean="0"/>
                  <a:t>On fait la somme des </a:t>
                </a:r>
                <a:r>
                  <a:rPr lang="fr-BE" u="sng" dirty="0" smtClean="0"/>
                  <a:t>valeurs ajoutées</a:t>
                </a:r>
                <a:r>
                  <a:rPr lang="fr-BE" dirty="0" smtClean="0"/>
                  <a:t> produites par les entreprises et les autres agents économiques.</a:t>
                </a:r>
              </a:p>
              <a:p>
                <a:endParaRPr lang="fr-BE" dirty="0"/>
              </a:p>
              <a:p>
                <a:r>
                  <a:rPr lang="fr-BE" dirty="0" smtClean="0"/>
                  <a:t>Le PIB est donc une mesure de la </a:t>
                </a:r>
                <a:r>
                  <a:rPr lang="fr-BE" u="sng" dirty="0" smtClean="0"/>
                  <a:t>valeur de la production</a:t>
                </a:r>
                <a:r>
                  <a:rPr lang="fr-BE" dirty="0" smtClean="0"/>
                  <a:t>.</a:t>
                </a:r>
              </a:p>
              <a:p>
                <a:endParaRPr lang="fr-BE" dirty="0"/>
              </a:p>
              <a:p>
                <a:r>
                  <a:rPr lang="fr-BE" dirty="0" smtClean="0"/>
                  <a:t>Cette somme des valeurs ajoutées est en fait la somme des quantités produites </a:t>
                </a:r>
                <a:r>
                  <a:rPr lang="fr-BE" i="1" dirty="0" smtClean="0"/>
                  <a:t>pondérées</a:t>
                </a:r>
                <a:r>
                  <a:rPr lang="fr-BE" dirty="0" smtClean="0"/>
                  <a:t> par leurs prix de marché :</a:t>
                </a:r>
              </a:p>
              <a:p>
                <a:pPr marL="68580" indent="0" algn="ctr">
                  <a:buNone/>
                </a:pPr>
                <a14:m>
                  <m:oMath xmlns:m="http://schemas.openxmlformats.org/officeDocument/2006/math">
                    <m:r>
                      <m:rPr>
                        <m:nor/>
                      </m:rPr>
                      <a:rPr lang="fr-BE" b="0" i="0" dirty="0" smtClean="0">
                        <a:latin typeface="Cambria Math"/>
                        <a:ea typeface="Cambria Math"/>
                      </a:rPr>
                      <m:t>PIB</m:t>
                    </m:r>
                    <m:r>
                      <m:rPr>
                        <m:nor/>
                      </m:rPr>
                      <a:rPr lang="fr-BE" b="0" i="0" dirty="0" smtClean="0">
                        <a:latin typeface="Cambria Math"/>
                        <a:ea typeface="Cambria Math"/>
                      </a:rPr>
                      <m:t> </m:t>
                    </m:r>
                    <m:r>
                      <a:rPr lang="fr-BE" i="1" dirty="0" smtClean="0">
                        <a:latin typeface="Cambria Math"/>
                        <a:ea typeface="Cambria Math"/>
                      </a:rPr>
                      <m:t>=</m:t>
                    </m:r>
                  </m:oMath>
                </a14:m>
                <a:r>
                  <a:rPr lang="fr-BE" dirty="0" smtClean="0"/>
                  <a:t> (</a:t>
                </a:r>
                <a14:m>
                  <m:oMath xmlns:m="http://schemas.openxmlformats.org/officeDocument/2006/math">
                    <m:sSub>
                      <m:sSubPr>
                        <m:ctrlPr>
                          <a:rPr lang="fr-BE" i="1" dirty="0" smtClean="0">
                            <a:latin typeface="Cambria Math"/>
                          </a:rPr>
                        </m:ctrlPr>
                      </m:sSubPr>
                      <m:e>
                        <m:r>
                          <a:rPr lang="fr-BE" b="0" i="1" dirty="0" smtClean="0">
                            <a:latin typeface="Cambria Math"/>
                          </a:rPr>
                          <m:t>𝑄</m:t>
                        </m:r>
                      </m:e>
                      <m:sub>
                        <m:r>
                          <a:rPr lang="fr-BE" b="0" i="1" dirty="0" smtClean="0">
                            <a:latin typeface="Cambria Math"/>
                          </a:rPr>
                          <m:t>1</m:t>
                        </m:r>
                      </m:sub>
                    </m:sSub>
                  </m:oMath>
                </a14:m>
                <a:r>
                  <a:rPr lang="fr-BE" dirty="0" smtClean="0"/>
                  <a:t>×</a:t>
                </a:r>
                <a14:m>
                  <m:oMath xmlns:m="http://schemas.openxmlformats.org/officeDocument/2006/math">
                    <m:sSub>
                      <m:sSubPr>
                        <m:ctrlPr>
                          <a:rPr lang="fr-BE" i="1" dirty="0" smtClean="0">
                            <a:latin typeface="Cambria Math"/>
                          </a:rPr>
                        </m:ctrlPr>
                      </m:sSubPr>
                      <m:e>
                        <m:r>
                          <a:rPr lang="fr-BE" b="0" i="1" dirty="0" smtClean="0">
                            <a:latin typeface="Cambria Math"/>
                          </a:rPr>
                          <m:t>𝑃</m:t>
                        </m:r>
                      </m:e>
                      <m:sub>
                        <m:r>
                          <a:rPr lang="fr-BE" b="0" i="1" dirty="0" smtClean="0">
                            <a:latin typeface="Cambria Math"/>
                          </a:rPr>
                          <m:t>1</m:t>
                        </m:r>
                      </m:sub>
                    </m:sSub>
                  </m:oMath>
                </a14:m>
                <a:r>
                  <a:rPr lang="fr-BE" dirty="0" smtClean="0"/>
                  <a:t>) + (</a:t>
                </a:r>
                <a14:m>
                  <m:oMath xmlns:m="http://schemas.openxmlformats.org/officeDocument/2006/math">
                    <m:sSub>
                      <m:sSubPr>
                        <m:ctrlPr>
                          <a:rPr lang="fr-BE" i="1" dirty="0">
                            <a:latin typeface="Cambria Math"/>
                          </a:rPr>
                        </m:ctrlPr>
                      </m:sSubPr>
                      <m:e>
                        <m:r>
                          <a:rPr lang="fr-BE" i="1" dirty="0">
                            <a:latin typeface="Cambria Math"/>
                          </a:rPr>
                          <m:t>𝑄</m:t>
                        </m:r>
                      </m:e>
                      <m:sub>
                        <m:r>
                          <a:rPr lang="fr-BE" b="0" i="1" dirty="0" smtClean="0">
                            <a:latin typeface="Cambria Math"/>
                          </a:rPr>
                          <m:t>2</m:t>
                        </m:r>
                      </m:sub>
                    </m:sSub>
                  </m:oMath>
                </a14:m>
                <a:r>
                  <a:rPr lang="fr-BE" dirty="0"/>
                  <a:t>×</a:t>
                </a:r>
                <a14:m>
                  <m:oMath xmlns:m="http://schemas.openxmlformats.org/officeDocument/2006/math">
                    <m:sSub>
                      <m:sSubPr>
                        <m:ctrlPr>
                          <a:rPr lang="fr-BE" i="1" dirty="0">
                            <a:latin typeface="Cambria Math"/>
                          </a:rPr>
                        </m:ctrlPr>
                      </m:sSubPr>
                      <m:e>
                        <m:r>
                          <a:rPr lang="fr-BE" i="1" dirty="0">
                            <a:latin typeface="Cambria Math"/>
                          </a:rPr>
                          <m:t>𝑃</m:t>
                        </m:r>
                      </m:e>
                      <m:sub>
                        <m:r>
                          <a:rPr lang="fr-BE" b="0" i="1" dirty="0" smtClean="0">
                            <a:latin typeface="Cambria Math"/>
                          </a:rPr>
                          <m:t>2</m:t>
                        </m:r>
                      </m:sub>
                    </m:sSub>
                  </m:oMath>
                </a14:m>
                <a:r>
                  <a:rPr lang="fr-BE" dirty="0" smtClean="0"/>
                  <a:t>) + (</a:t>
                </a:r>
                <a14:m>
                  <m:oMath xmlns:m="http://schemas.openxmlformats.org/officeDocument/2006/math">
                    <m:sSub>
                      <m:sSubPr>
                        <m:ctrlPr>
                          <a:rPr lang="fr-BE" i="1" dirty="0">
                            <a:latin typeface="Cambria Math"/>
                          </a:rPr>
                        </m:ctrlPr>
                      </m:sSubPr>
                      <m:e>
                        <m:r>
                          <a:rPr lang="fr-BE" i="1" dirty="0">
                            <a:latin typeface="Cambria Math"/>
                          </a:rPr>
                          <m:t>𝑄</m:t>
                        </m:r>
                      </m:e>
                      <m:sub>
                        <m:r>
                          <a:rPr lang="fr-BE" b="0" i="1" dirty="0" smtClean="0">
                            <a:latin typeface="Cambria Math"/>
                          </a:rPr>
                          <m:t>3</m:t>
                        </m:r>
                      </m:sub>
                    </m:sSub>
                  </m:oMath>
                </a14:m>
                <a:r>
                  <a:rPr lang="fr-BE" dirty="0"/>
                  <a:t>×</a:t>
                </a:r>
                <a14:m>
                  <m:oMath xmlns:m="http://schemas.openxmlformats.org/officeDocument/2006/math">
                    <m:sSub>
                      <m:sSubPr>
                        <m:ctrlPr>
                          <a:rPr lang="fr-BE" i="1" dirty="0">
                            <a:latin typeface="Cambria Math"/>
                          </a:rPr>
                        </m:ctrlPr>
                      </m:sSubPr>
                      <m:e>
                        <m:r>
                          <a:rPr lang="fr-BE" i="1" dirty="0">
                            <a:latin typeface="Cambria Math"/>
                          </a:rPr>
                          <m:t>𝑃</m:t>
                        </m:r>
                      </m:e>
                      <m:sub>
                        <m:r>
                          <a:rPr lang="fr-BE" b="0" i="1" dirty="0" smtClean="0">
                            <a:latin typeface="Cambria Math"/>
                          </a:rPr>
                          <m:t>3</m:t>
                        </m:r>
                      </m:sub>
                    </m:sSub>
                  </m:oMath>
                </a14:m>
                <a:r>
                  <a:rPr lang="fr-BE" dirty="0" smtClean="0"/>
                  <a:t>) + …</a:t>
                </a:r>
                <a:endParaRPr lang="fr-BE" dirty="0"/>
              </a:p>
              <a:p>
                <a:pPr marL="68580" indent="0">
                  <a:buNone/>
                </a:pPr>
                <a:endParaRPr lang="fr-BE" dirty="0"/>
              </a:p>
              <a:p>
                <a:pPr marL="68580" indent="0">
                  <a:buNone/>
                </a:pPr>
                <a:endParaRPr lang="fr-BE" dirty="0" smtClean="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685800" y="1844824"/>
                <a:ext cx="7772400" cy="3744416"/>
              </a:xfrm>
              <a:blipFill rotWithShape="1">
                <a:blip r:embed="rId2"/>
                <a:stretch>
                  <a:fillRect l="-1176" t="-1629"/>
                </a:stretch>
              </a:blipFill>
              <a:ln w="3175">
                <a:noFill/>
              </a:ln>
            </p:spPr>
            <p:txBody>
              <a:bodyPr/>
              <a:lstStyle/>
              <a:p>
                <a:r>
                  <a:rPr lang="fr-BE">
                    <a:noFill/>
                  </a:rPr>
                  <a:t> </a:t>
                </a:r>
              </a:p>
            </p:txBody>
          </p:sp>
        </mc:Fallback>
      </mc:AlternateContent>
      <p:sp>
        <p:nvSpPr>
          <p:cNvPr id="4" name="Espace réservé du numéro de diapositive 3"/>
          <p:cNvSpPr>
            <a:spLocks noGrp="1"/>
          </p:cNvSpPr>
          <p:nvPr>
            <p:ph type="sldNum" sz="quarter" idx="12"/>
          </p:nvPr>
        </p:nvSpPr>
        <p:spPr/>
        <p:txBody>
          <a:bodyPr>
            <a:normAutofit/>
          </a:bodyPr>
          <a:lstStyle/>
          <a:p>
            <a:fld id="{910D82FB-0DF1-48B6-8D4C-EA7076176AED}" type="slidenum">
              <a:rPr lang="fr-BE" smtClean="0"/>
              <a:t>9</a:t>
            </a:fld>
            <a:endParaRPr lang="fr-BE"/>
          </a:p>
        </p:txBody>
      </p:sp>
      <p:cxnSp>
        <p:nvCxnSpPr>
          <p:cNvPr id="6" name="Connecteur droit 5"/>
          <p:cNvCxnSpPr/>
          <p:nvPr/>
        </p:nvCxnSpPr>
        <p:spPr>
          <a:xfrm>
            <a:off x="467544" y="904742"/>
            <a:ext cx="7560840"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ZoneTexte 6"/>
              <p:cNvSpPr txBox="1"/>
              <p:nvPr/>
            </p:nvSpPr>
            <p:spPr>
              <a:xfrm>
                <a:off x="2771800" y="5430174"/>
                <a:ext cx="6048672" cy="369332"/>
              </a:xfrm>
              <a:prstGeom prst="rect">
                <a:avLst/>
              </a:prstGeom>
              <a:noFill/>
            </p:spPr>
            <p:txBody>
              <a:bodyPr wrap="square" rtlCol="0">
                <a:spAutoFit/>
              </a:bodyPr>
              <a:lstStyle/>
              <a:p>
                <a:r>
                  <a:rPr lang="fr-BE" dirty="0"/>
                  <a:t>o</a:t>
                </a:r>
                <a:r>
                  <a:rPr lang="fr-BE" dirty="0" smtClean="0"/>
                  <a:t>ù </a:t>
                </a:r>
                <a14:m>
                  <m:oMath xmlns:m="http://schemas.openxmlformats.org/officeDocument/2006/math">
                    <m:sSub>
                      <m:sSubPr>
                        <m:ctrlPr>
                          <a:rPr lang="fr-BE" i="1" dirty="0">
                            <a:latin typeface="Cambria Math"/>
                          </a:rPr>
                        </m:ctrlPr>
                      </m:sSubPr>
                      <m:e>
                        <m:r>
                          <a:rPr lang="fr-BE" i="1" dirty="0">
                            <a:latin typeface="Cambria Math"/>
                          </a:rPr>
                          <m:t>𝑄</m:t>
                        </m:r>
                      </m:e>
                      <m:sub>
                        <m:r>
                          <a:rPr lang="fr-BE" i="1" dirty="0">
                            <a:latin typeface="Cambria Math"/>
                          </a:rPr>
                          <m:t>1</m:t>
                        </m:r>
                      </m:sub>
                    </m:sSub>
                  </m:oMath>
                </a14:m>
                <a:r>
                  <a:rPr lang="fr-BE" dirty="0" smtClean="0"/>
                  <a:t> et </a:t>
                </a:r>
                <a14:m>
                  <m:oMath xmlns:m="http://schemas.openxmlformats.org/officeDocument/2006/math">
                    <m:sSub>
                      <m:sSubPr>
                        <m:ctrlPr>
                          <a:rPr lang="fr-BE" i="1" dirty="0">
                            <a:latin typeface="Cambria Math"/>
                          </a:rPr>
                        </m:ctrlPr>
                      </m:sSubPr>
                      <m:e>
                        <m:r>
                          <a:rPr lang="fr-BE" b="0" i="1" dirty="0" smtClean="0">
                            <a:latin typeface="Cambria Math"/>
                          </a:rPr>
                          <m:t>𝑃</m:t>
                        </m:r>
                      </m:e>
                      <m:sub>
                        <m:r>
                          <a:rPr lang="fr-BE" i="1" dirty="0">
                            <a:latin typeface="Cambria Math"/>
                          </a:rPr>
                          <m:t>1</m:t>
                        </m:r>
                      </m:sub>
                    </m:sSub>
                  </m:oMath>
                </a14:m>
                <a:r>
                  <a:rPr lang="fr-BE" dirty="0" smtClean="0"/>
                  <a:t> sont la quantité et le prix du bien </a:t>
                </a:r>
                <a14:m>
                  <m:oMath xmlns:m="http://schemas.openxmlformats.org/officeDocument/2006/math">
                    <m:r>
                      <a:rPr lang="fr-BE" b="0" i="1" smtClean="0">
                        <a:latin typeface="Cambria Math"/>
                      </a:rPr>
                      <m:t>1</m:t>
                    </m:r>
                  </m:oMath>
                </a14:m>
                <a:r>
                  <a:rPr lang="fr-BE" dirty="0" smtClean="0"/>
                  <a:t> </a:t>
                </a:r>
                <a:endParaRPr lang="fr-BE" dirty="0"/>
              </a:p>
            </p:txBody>
          </p:sp>
        </mc:Choice>
        <mc:Fallback xmlns="">
          <p:sp>
            <p:nvSpPr>
              <p:cNvPr id="7" name="ZoneTexte 6"/>
              <p:cNvSpPr txBox="1">
                <a:spLocks noRot="1" noChangeAspect="1" noMove="1" noResize="1" noEditPoints="1" noAdjustHandles="1" noChangeArrowheads="1" noChangeShapeType="1" noTextEdit="1"/>
              </p:cNvSpPr>
              <p:nvPr/>
            </p:nvSpPr>
            <p:spPr>
              <a:xfrm>
                <a:off x="2771800" y="5430174"/>
                <a:ext cx="6048672" cy="369332"/>
              </a:xfrm>
              <a:prstGeom prst="rect">
                <a:avLst/>
              </a:prstGeom>
              <a:blipFill rotWithShape="1">
                <a:blip r:embed="rId3"/>
                <a:stretch>
                  <a:fillRect l="-907" t="-8333" b="-26667"/>
                </a:stretch>
              </a:blipFill>
            </p:spPr>
            <p:txBody>
              <a:bodyPr/>
              <a:lstStyle/>
              <a:p>
                <a:r>
                  <a:rPr lang="fr-BE">
                    <a:noFill/>
                  </a:rPr>
                  <a:t> </a:t>
                </a:r>
              </a:p>
            </p:txBody>
          </p:sp>
        </mc:Fallback>
      </mc:AlternateContent>
    </p:spTree>
    <p:extLst>
      <p:ext uri="{BB962C8B-B14F-4D97-AF65-F5344CB8AC3E}">
        <p14:creationId xmlns:p14="http://schemas.microsoft.com/office/powerpoint/2010/main" val="2863335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urbain pop">
  <a:themeElements>
    <a:clrScheme name="urbai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i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i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TC101859862[[fn=Pop urbain]]</Template>
  <TotalTime>3166</TotalTime>
  <Words>5334</Words>
  <Application>Microsoft Office PowerPoint</Application>
  <PresentationFormat>Affichage à l'écran (4:3)</PresentationFormat>
  <Paragraphs>635</Paragraphs>
  <Slides>63</Slides>
  <Notes>0</Notes>
  <HiddenSlides>0</HiddenSlides>
  <MMClips>0</MMClips>
  <ScaleCrop>false</ScaleCrop>
  <HeadingPairs>
    <vt:vector size="4" baseType="variant">
      <vt:variant>
        <vt:lpstr>Thème</vt:lpstr>
      </vt:variant>
      <vt:variant>
        <vt:i4>1</vt:i4>
      </vt:variant>
      <vt:variant>
        <vt:lpstr>Titres des diapositives</vt:lpstr>
      </vt:variant>
      <vt:variant>
        <vt:i4>63</vt:i4>
      </vt:variant>
    </vt:vector>
  </HeadingPairs>
  <TitlesOfParts>
    <vt:vector size="64" baseType="lpstr">
      <vt:lpstr>urbain pop</vt:lpstr>
      <vt:lpstr>La décroissance : utopie ou nécessité ?</vt:lpstr>
      <vt:lpstr>Plan de l’exposé</vt:lpstr>
      <vt:lpstr>Introduction</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1. Qu’est-ce que la croissance ?</vt:lpstr>
      <vt:lpstr>2. la croissance dans l’histoire </vt:lpstr>
      <vt:lpstr>2. la croissance dans l’histoire </vt:lpstr>
      <vt:lpstr>2. la croissance dans l’histoire </vt:lpstr>
      <vt:lpstr>2. la croissance dans l’histoire </vt:lpstr>
      <vt:lpstr>2. la croissance dans l’histoire </vt:lpstr>
      <vt:lpstr>2. la croissance dans l’histoire </vt:lpstr>
      <vt:lpstr>2. la croissance dans l’histoire</vt:lpstr>
      <vt:lpstr>2. la croissance dans l’histoire</vt:lpstr>
      <vt:lpstr>2. la croissance dans l’histoire</vt:lpstr>
      <vt:lpstr>2. la croissance dans l’histoire</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3. limites et Dangers de la croissance ?</vt:lpstr>
      <vt:lpstr>4. La décroissance : utopie ou nécessité ?</vt:lpstr>
      <vt:lpstr>4. La décroissance : utopie ou nécessité ?</vt:lpstr>
      <vt:lpstr>4. La décroissance : utopie ou nécessité ?</vt:lpstr>
      <vt:lpstr>4. La décroissance : utopie ou nécessité ?</vt:lpstr>
      <vt:lpstr>4. La décroissance : utopie ou nécessité ?</vt:lpstr>
      <vt:lpstr>4. La décroissance : utopie ou nécessité ?</vt:lpstr>
      <vt:lpstr>Débat </vt:lpstr>
      <vt:lpstr>Bibliographie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décroissance : utopie ou nécessité ?</dc:title>
  <dc:creator>User</dc:creator>
  <cp:lastModifiedBy>PRIMINFO</cp:lastModifiedBy>
  <cp:revision>170</cp:revision>
  <dcterms:created xsi:type="dcterms:W3CDTF">2012-05-28T21:35:01Z</dcterms:created>
  <dcterms:modified xsi:type="dcterms:W3CDTF">2012-06-07T15:51:05Z</dcterms:modified>
</cp:coreProperties>
</file>