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25"/>
  </p:notesMasterIdLst>
  <p:handoutMasterIdLst>
    <p:handoutMasterId r:id="rId26"/>
  </p:handoutMasterIdLst>
  <p:sldIdLst>
    <p:sldId id="313" r:id="rId2"/>
    <p:sldId id="429" r:id="rId3"/>
    <p:sldId id="404" r:id="rId4"/>
    <p:sldId id="405" r:id="rId5"/>
    <p:sldId id="426" r:id="rId6"/>
    <p:sldId id="408" r:id="rId7"/>
    <p:sldId id="409" r:id="rId8"/>
    <p:sldId id="427" r:id="rId9"/>
    <p:sldId id="428" r:id="rId10"/>
    <p:sldId id="411" r:id="rId11"/>
    <p:sldId id="412" r:id="rId12"/>
    <p:sldId id="413" r:id="rId13"/>
    <p:sldId id="414" r:id="rId14"/>
    <p:sldId id="415" r:id="rId15"/>
    <p:sldId id="416" r:id="rId16"/>
    <p:sldId id="418" r:id="rId17"/>
    <p:sldId id="419" r:id="rId18"/>
    <p:sldId id="420" r:id="rId19"/>
    <p:sldId id="421" r:id="rId20"/>
    <p:sldId id="422" r:id="rId21"/>
    <p:sldId id="423" r:id="rId22"/>
    <p:sldId id="424" r:id="rId23"/>
    <p:sldId id="425" r:id="rId24"/>
  </p:sldIdLst>
  <p:sldSz cx="9144000" cy="6858000" type="screen4x3"/>
  <p:notesSz cx="6807200" cy="9906000"/>
  <p:defaultTextStyle>
    <a:defPPr>
      <a:defRPr lang="en-A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CCDC6"/>
    <a:srgbClr val="007A50"/>
    <a:srgbClr val="FFFF00"/>
    <a:srgbClr val="FFBE7D"/>
    <a:srgbClr val="B47800"/>
    <a:srgbClr val="FFFFFF"/>
    <a:srgbClr val="74E6C3"/>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3" autoAdjust="0"/>
    <p:restoredTop sz="97660" autoAdjust="0"/>
  </p:normalViewPr>
  <p:slideViewPr>
    <p:cSldViewPr snapToGrid="0">
      <p:cViewPr>
        <p:scale>
          <a:sx n="84" d="100"/>
          <a:sy n="84" d="100"/>
        </p:scale>
        <p:origin x="-420" y="-24"/>
      </p:cViewPr>
      <p:guideLst>
        <p:guide orient="horz" pos="1043"/>
        <p:guide pos="4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766" y="-78"/>
      </p:cViewPr>
      <p:guideLst>
        <p:guide orient="horz" pos="3144"/>
        <p:guide pos="214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54547" cy="490318"/>
          </a:xfrm>
          <a:prstGeom prst="rect">
            <a:avLst/>
          </a:prstGeom>
          <a:noFill/>
          <a:ln w="9525">
            <a:noFill/>
            <a:miter lim="800000"/>
            <a:headEnd/>
            <a:tailEnd/>
          </a:ln>
          <a:effectLst/>
        </p:spPr>
        <p:txBody>
          <a:bodyPr vert="horz" wrap="square" lIns="91010" tIns="45505" rIns="91010" bIns="45505" numCol="1" anchor="t" anchorCtr="0" compatLnSpc="1">
            <a:prstTxWarp prst="textNoShape">
              <a:avLst/>
            </a:prstTxWarp>
          </a:bodyPr>
          <a:lstStyle>
            <a:lvl1pPr algn="l" defTabSz="910531" eaLnBrk="0" hangingPunct="0">
              <a:defRPr sz="1200">
                <a:latin typeface="Times New Roman" pitchFamily="18" charset="0"/>
              </a:defRPr>
            </a:lvl1pPr>
          </a:lstStyle>
          <a:p>
            <a:pPr>
              <a:defRPr/>
            </a:pPr>
            <a:endParaRPr lang="en-AU"/>
          </a:p>
        </p:txBody>
      </p:sp>
      <p:sp>
        <p:nvSpPr>
          <p:cNvPr id="93187" name="Rectangle 3"/>
          <p:cNvSpPr>
            <a:spLocks noGrp="1" noChangeArrowheads="1"/>
          </p:cNvSpPr>
          <p:nvPr>
            <p:ph type="dt" sz="quarter" idx="1"/>
          </p:nvPr>
        </p:nvSpPr>
        <p:spPr bwMode="auto">
          <a:xfrm>
            <a:off x="3863761" y="0"/>
            <a:ext cx="2956133" cy="490318"/>
          </a:xfrm>
          <a:prstGeom prst="rect">
            <a:avLst/>
          </a:prstGeom>
          <a:noFill/>
          <a:ln w="9525">
            <a:noFill/>
            <a:miter lim="800000"/>
            <a:headEnd/>
            <a:tailEnd/>
          </a:ln>
          <a:effectLst/>
        </p:spPr>
        <p:txBody>
          <a:bodyPr vert="horz" wrap="square" lIns="91010" tIns="45505" rIns="91010" bIns="45505" numCol="1" anchor="t" anchorCtr="0" compatLnSpc="1">
            <a:prstTxWarp prst="textNoShape">
              <a:avLst/>
            </a:prstTxWarp>
          </a:bodyPr>
          <a:lstStyle>
            <a:lvl1pPr algn="r" defTabSz="910531" eaLnBrk="0" hangingPunct="0">
              <a:defRPr sz="1200">
                <a:latin typeface="Times New Roman" pitchFamily="18" charset="0"/>
              </a:defRPr>
            </a:lvl1pPr>
          </a:lstStyle>
          <a:p>
            <a:pPr>
              <a:defRPr/>
            </a:pPr>
            <a:endParaRPr lang="en-AU"/>
          </a:p>
        </p:txBody>
      </p:sp>
      <p:sp>
        <p:nvSpPr>
          <p:cNvPr id="93188" name="Rectangle 4"/>
          <p:cNvSpPr>
            <a:spLocks noGrp="1" noChangeArrowheads="1"/>
          </p:cNvSpPr>
          <p:nvPr>
            <p:ph type="ftr" sz="quarter" idx="2"/>
          </p:nvPr>
        </p:nvSpPr>
        <p:spPr bwMode="auto">
          <a:xfrm>
            <a:off x="0" y="9442570"/>
            <a:ext cx="2954547" cy="488737"/>
          </a:xfrm>
          <a:prstGeom prst="rect">
            <a:avLst/>
          </a:prstGeom>
          <a:noFill/>
          <a:ln w="9525">
            <a:noFill/>
            <a:miter lim="800000"/>
            <a:headEnd/>
            <a:tailEnd/>
          </a:ln>
          <a:effectLst/>
        </p:spPr>
        <p:txBody>
          <a:bodyPr vert="horz" wrap="square" lIns="91010" tIns="45505" rIns="91010" bIns="45505" numCol="1" anchor="b" anchorCtr="0" compatLnSpc="1">
            <a:prstTxWarp prst="textNoShape">
              <a:avLst/>
            </a:prstTxWarp>
          </a:bodyPr>
          <a:lstStyle>
            <a:lvl1pPr algn="l" defTabSz="910531" eaLnBrk="0" hangingPunct="0">
              <a:defRPr sz="1200">
                <a:latin typeface="Times New Roman" pitchFamily="18" charset="0"/>
              </a:defRPr>
            </a:lvl1pPr>
          </a:lstStyle>
          <a:p>
            <a:pPr>
              <a:defRPr/>
            </a:pPr>
            <a:endParaRPr lang="en-AU"/>
          </a:p>
        </p:txBody>
      </p:sp>
      <p:sp>
        <p:nvSpPr>
          <p:cNvPr id="93189" name="Rectangle 5"/>
          <p:cNvSpPr>
            <a:spLocks noGrp="1" noChangeArrowheads="1"/>
          </p:cNvSpPr>
          <p:nvPr>
            <p:ph type="sldNum" sz="quarter" idx="3"/>
          </p:nvPr>
        </p:nvSpPr>
        <p:spPr bwMode="auto">
          <a:xfrm>
            <a:off x="3863761" y="9442570"/>
            <a:ext cx="2956133" cy="488737"/>
          </a:xfrm>
          <a:prstGeom prst="rect">
            <a:avLst/>
          </a:prstGeom>
          <a:noFill/>
          <a:ln w="9525">
            <a:noFill/>
            <a:miter lim="800000"/>
            <a:headEnd/>
            <a:tailEnd/>
          </a:ln>
          <a:effectLst/>
        </p:spPr>
        <p:txBody>
          <a:bodyPr vert="horz" wrap="square" lIns="91010" tIns="45505" rIns="91010" bIns="45505" numCol="1" anchor="b" anchorCtr="0" compatLnSpc="1">
            <a:prstTxWarp prst="textNoShape">
              <a:avLst/>
            </a:prstTxWarp>
          </a:bodyPr>
          <a:lstStyle>
            <a:lvl1pPr algn="r" defTabSz="910531" eaLnBrk="0" hangingPunct="0">
              <a:defRPr sz="1200">
                <a:latin typeface="Times New Roman" pitchFamily="18" charset="0"/>
              </a:defRPr>
            </a:lvl1pPr>
          </a:lstStyle>
          <a:p>
            <a:pPr>
              <a:defRPr/>
            </a:pPr>
            <a:fld id="{815D8307-1E29-4951-AE77-9270BCDEBFE3}" type="slidenum">
              <a:rPr lang="en-AU"/>
              <a:pPr>
                <a:defRPr/>
              </a:pPr>
              <a:t>‹N°›</a:t>
            </a:fld>
            <a:endParaRPr lang="en-AU"/>
          </a:p>
        </p:txBody>
      </p:sp>
    </p:spTree>
    <p:extLst>
      <p:ext uri="{BB962C8B-B14F-4D97-AF65-F5344CB8AC3E}">
        <p14:creationId xmlns="" xmlns:p14="http://schemas.microsoft.com/office/powerpoint/2010/main" val="22664103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8200" cy="495063"/>
          </a:xfrm>
          <a:prstGeom prst="rect">
            <a:avLst/>
          </a:prstGeom>
          <a:noFill/>
          <a:ln w="9525">
            <a:noFill/>
            <a:miter lim="800000"/>
            <a:headEnd/>
            <a:tailEnd/>
          </a:ln>
          <a:effectLst/>
        </p:spPr>
        <p:txBody>
          <a:bodyPr vert="horz" wrap="square" lIns="92303" tIns="46151" rIns="92303" bIns="46151" numCol="1" anchor="t" anchorCtr="0" compatLnSpc="1">
            <a:prstTxWarp prst="textNoShape">
              <a:avLst/>
            </a:prstTxWarp>
          </a:bodyPr>
          <a:lstStyle>
            <a:lvl1pPr algn="l" defTabSz="923199" eaLnBrk="0" hangingPunct="0">
              <a:defRPr sz="1200">
                <a:latin typeface="Times New Roman" pitchFamily="18" charset="0"/>
              </a:defRPr>
            </a:lvl1pPr>
          </a:lstStyle>
          <a:p>
            <a:pPr>
              <a:defRPr/>
            </a:pPr>
            <a:endParaRPr lang="en-AU"/>
          </a:p>
        </p:txBody>
      </p:sp>
      <p:sp>
        <p:nvSpPr>
          <p:cNvPr id="14339" name="Rectangle 3"/>
          <p:cNvSpPr>
            <a:spLocks noGrp="1" noChangeArrowheads="1"/>
          </p:cNvSpPr>
          <p:nvPr>
            <p:ph type="dt" idx="1"/>
          </p:nvPr>
        </p:nvSpPr>
        <p:spPr bwMode="auto">
          <a:xfrm>
            <a:off x="3859001" y="0"/>
            <a:ext cx="2948200" cy="495063"/>
          </a:xfrm>
          <a:prstGeom prst="rect">
            <a:avLst/>
          </a:prstGeom>
          <a:noFill/>
          <a:ln w="9525">
            <a:noFill/>
            <a:miter lim="800000"/>
            <a:headEnd/>
            <a:tailEnd/>
          </a:ln>
          <a:effectLst/>
        </p:spPr>
        <p:txBody>
          <a:bodyPr vert="horz" wrap="square" lIns="92303" tIns="46151" rIns="92303" bIns="46151" numCol="1" anchor="t" anchorCtr="0" compatLnSpc="1">
            <a:prstTxWarp prst="textNoShape">
              <a:avLst/>
            </a:prstTxWarp>
          </a:bodyPr>
          <a:lstStyle>
            <a:lvl1pPr algn="r" defTabSz="923199" eaLnBrk="0" hangingPunct="0">
              <a:defRPr sz="1200">
                <a:latin typeface="Times New Roman" pitchFamily="18" charset="0"/>
              </a:defRPr>
            </a:lvl1pPr>
          </a:lstStyle>
          <a:p>
            <a:pPr>
              <a:defRPr/>
            </a:pPr>
            <a:endParaRPr lang="en-AU"/>
          </a:p>
        </p:txBody>
      </p:sp>
      <p:sp>
        <p:nvSpPr>
          <p:cNvPr id="21508" name="Rectangle 4"/>
          <p:cNvSpPr>
            <a:spLocks noGrp="1" noRot="1" noChangeAspect="1" noChangeArrowheads="1" noTextEdit="1"/>
          </p:cNvSpPr>
          <p:nvPr>
            <p:ph type="sldImg" idx="2"/>
          </p:nvPr>
        </p:nvSpPr>
        <p:spPr bwMode="auto">
          <a:xfrm>
            <a:off x="1973263" y="658813"/>
            <a:ext cx="2860675" cy="21463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80721" y="2971958"/>
            <a:ext cx="5447346" cy="6478521"/>
          </a:xfrm>
          <a:prstGeom prst="rect">
            <a:avLst/>
          </a:prstGeom>
          <a:noFill/>
          <a:ln w="9525">
            <a:noFill/>
            <a:miter lim="800000"/>
            <a:headEnd/>
            <a:tailEnd/>
          </a:ln>
          <a:effectLst/>
        </p:spPr>
        <p:txBody>
          <a:bodyPr vert="horz" wrap="square" lIns="92303" tIns="46151" rIns="92303" bIns="461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 xmlns:p14="http://schemas.microsoft.com/office/powerpoint/2010/main" val="1366798971"/>
      </p:ext>
    </p:extLst>
  </p:cSld>
  <p:clrMap bg1="lt1" tx1="dk1" bg2="lt2" tx2="dk2" accent1="accent1" accent2="accent2" accent3="accent3" accent4="accent4" accent5="accent5" accent6="accent6" hlink="hlink" folHlink="folHlink"/>
  <p:hf hdr="0" ftr="0" dt="0"/>
  <p:notesStyle>
    <a:lvl1pPr marL="171450" indent="-171450" algn="l" rtl="0" eaLnBrk="0" fontAlgn="base" hangingPunct="0">
      <a:lnSpc>
        <a:spcPct val="125000"/>
      </a:lnSpc>
      <a:spcBef>
        <a:spcPct val="30000"/>
      </a:spcBef>
      <a:spcAft>
        <a:spcPct val="0"/>
      </a:spcAft>
      <a:defRPr sz="1200" kern="1200">
        <a:solidFill>
          <a:schemeClr val="tx1"/>
        </a:solidFill>
        <a:latin typeface="Arial" charset="0"/>
        <a:ea typeface="+mn-ea"/>
        <a:cs typeface="+mn-cs"/>
      </a:defRPr>
    </a:lvl1pPr>
    <a:lvl2pPr marL="457200" indent="-171450" algn="l" rtl="0" eaLnBrk="0" fontAlgn="base" hangingPunct="0">
      <a:spcBef>
        <a:spcPct val="30000"/>
      </a:spcBef>
      <a:spcAft>
        <a:spcPct val="0"/>
      </a:spcAft>
      <a:defRPr sz="1200" kern="1200">
        <a:solidFill>
          <a:schemeClr val="tx1"/>
        </a:solidFill>
        <a:latin typeface="Arial" charset="0"/>
        <a:ea typeface="+mn-ea"/>
        <a:cs typeface="+mn-cs"/>
      </a:defRPr>
    </a:lvl2pPr>
    <a:lvl3pPr marL="742950" indent="-171450" algn="l" rtl="0" eaLnBrk="0" fontAlgn="base" hangingPunct="0">
      <a:spcBef>
        <a:spcPct val="30000"/>
      </a:spcBef>
      <a:spcAft>
        <a:spcPct val="0"/>
      </a:spcAft>
      <a:defRPr sz="1200" kern="1200">
        <a:solidFill>
          <a:schemeClr val="tx1"/>
        </a:solidFill>
        <a:latin typeface="Arial" charset="0"/>
        <a:ea typeface="+mn-ea"/>
        <a:cs typeface="+mn-cs"/>
      </a:defRPr>
    </a:lvl3pPr>
    <a:lvl4pPr marL="1028700" indent="-171450" algn="l" rtl="0" eaLnBrk="0" fontAlgn="base" hangingPunct="0">
      <a:spcBef>
        <a:spcPct val="30000"/>
      </a:spcBef>
      <a:spcAft>
        <a:spcPct val="0"/>
      </a:spcAft>
      <a:defRPr sz="1200" kern="1200">
        <a:solidFill>
          <a:schemeClr val="tx1"/>
        </a:solidFill>
        <a:latin typeface="Arial" charset="0"/>
        <a:ea typeface="+mn-ea"/>
        <a:cs typeface="+mn-cs"/>
      </a:defRPr>
    </a:lvl4pPr>
    <a:lvl5pPr marL="1314450" indent="-17145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ln/>
        </p:spPr>
      </p:sp>
      <p:sp>
        <p:nvSpPr>
          <p:cNvPr id="22531"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 xmlns:p14="http://schemas.microsoft.com/office/powerpoint/2010/main" val="425682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38906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83740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48596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318856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76318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18943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045286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0018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04540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476702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dirty="0" smtClean="0"/>
              <a:t>Click to </a:t>
            </a:r>
            <a:r>
              <a:rPr lang="fr-FR" dirty="0" err="1" smtClean="0"/>
              <a:t>edit</a:t>
            </a:r>
            <a:r>
              <a:rPr lang="fr-FR" dirty="0" smtClean="0"/>
              <a:t> Master </a:t>
            </a:r>
            <a:r>
              <a:rPr lang="fr-FR" dirty="0" err="1" smtClean="0"/>
              <a:t>title</a:t>
            </a:r>
            <a:r>
              <a:rPr lang="fr-FR" dirty="0" smtClean="0"/>
              <a:t>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fr-FR" dirty="0" smtClean="0"/>
          </a:p>
        </p:txBody>
      </p:sp>
      <p:sp>
        <p:nvSpPr>
          <p:cNvPr id="1028" name="Text Box 7"/>
          <p:cNvSpPr txBox="1">
            <a:spLocks noChangeArrowheads="1"/>
          </p:cNvSpPr>
          <p:nvPr userDrawn="1"/>
        </p:nvSpPr>
        <p:spPr bwMode="auto">
          <a:xfrm>
            <a:off x="0" y="6470650"/>
            <a:ext cx="1381125" cy="246221"/>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defRPr/>
            </a:pPr>
            <a:r>
              <a:rPr lang="fr-FR" sz="1000" i="1" dirty="0" smtClean="0"/>
              <a:t>WGB2-36</a:t>
            </a:r>
            <a:endParaRPr lang="fr-FR" sz="900" i="1" dirty="0" smtClean="0"/>
          </a:p>
        </p:txBody>
      </p:sp>
      <p:sp>
        <p:nvSpPr>
          <p:cNvPr id="1029" name="Text Box 8"/>
          <p:cNvSpPr txBox="1">
            <a:spLocks noChangeArrowheads="1"/>
          </p:cNvSpPr>
          <p:nvPr userDrawn="1"/>
        </p:nvSpPr>
        <p:spPr bwMode="auto">
          <a:xfrm>
            <a:off x="8396288" y="6624638"/>
            <a:ext cx="747712" cy="246062"/>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defRPr/>
            </a:pPr>
            <a:r>
              <a:rPr lang="en-US" sz="1000" smtClean="0"/>
              <a:t>Page </a:t>
            </a:r>
            <a:fld id="{73279482-D261-41F9-A3CC-AC1D7D969558}" type="slidenum">
              <a:rPr lang="en-US" sz="1000" smtClean="0"/>
              <a:pPr algn="r" eaLnBrk="1" hangingPunct="1">
                <a:defRPr/>
              </a:pPr>
              <a:t>‹N°›</a:t>
            </a:fld>
            <a:endParaRPr lang="en-US" sz="1000" smtClean="0"/>
          </a:p>
        </p:txBody>
      </p:sp>
      <p:pic>
        <p:nvPicPr>
          <p:cNvPr id="1030" name="Image 6" descr="logo_Cigre-ombretransp.png"/>
          <p:cNvPicPr>
            <a:picLocks noChangeAspect="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53975" y="0"/>
            <a:ext cx="1439863" cy="93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Blip>
          <a:blip r:embed="rId15"/>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7A50"/>
        </a:buClr>
        <a:buFont typeface="Courier New" pitchFamily="49" charset="0"/>
        <a:buChar char="o"/>
        <a:defRPr sz="2800">
          <a:solidFill>
            <a:schemeClr val="tx1"/>
          </a:solidFill>
          <a:latin typeface="+mn-lt"/>
        </a:defRPr>
      </a:lvl2pPr>
      <a:lvl3pPr marL="1143000" indent="-228600" algn="l" rtl="0" eaLnBrk="0" fontAlgn="base" hangingPunct="0">
        <a:spcBef>
          <a:spcPct val="20000"/>
        </a:spcBef>
        <a:spcAft>
          <a:spcPct val="0"/>
        </a:spcAft>
        <a:buClr>
          <a:srgbClr val="007A50"/>
        </a:buClr>
        <a:buFont typeface="Courier New" pitchFamily="49" charset="0"/>
        <a:buChar char="o"/>
        <a:defRPr sz="2800">
          <a:solidFill>
            <a:schemeClr val="tx1"/>
          </a:solidFill>
          <a:latin typeface="+mn-lt"/>
        </a:defRPr>
      </a:lvl3pPr>
      <a:lvl4pPr marL="1600200" indent="-228600" algn="l" rtl="0" eaLnBrk="0" fontAlgn="base" hangingPunct="0">
        <a:spcBef>
          <a:spcPct val="20000"/>
        </a:spcBef>
        <a:spcAft>
          <a:spcPct val="0"/>
        </a:spcAft>
        <a:buClr>
          <a:srgbClr val="007A50"/>
        </a:buClr>
        <a:buFont typeface="Courier New" pitchFamily="49" charset="0"/>
        <a:buChar char="o"/>
        <a:defRPr sz="2800">
          <a:solidFill>
            <a:schemeClr val="tx1"/>
          </a:solidFill>
          <a:latin typeface="+mn-lt"/>
        </a:defRPr>
      </a:lvl4pPr>
      <a:lvl5pPr marL="2057400" indent="-228600" algn="l" rtl="0" eaLnBrk="0" fontAlgn="base" hangingPunct="0">
        <a:spcBef>
          <a:spcPct val="20000"/>
        </a:spcBef>
        <a:spcAft>
          <a:spcPct val="0"/>
        </a:spcAft>
        <a:buClr>
          <a:srgbClr val="007A50"/>
        </a:buClr>
        <a:buFont typeface="Courier New" pitchFamily="49" charset="0"/>
        <a:buChar char="o"/>
        <a:defRPr sz="2800">
          <a:solidFill>
            <a:schemeClr val="tx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606778" y="3010958"/>
            <a:ext cx="7772400" cy="1470025"/>
          </a:xfrm>
        </p:spPr>
        <p:txBody>
          <a:bodyPr/>
          <a:lstStyle/>
          <a:p>
            <a:r>
              <a:rPr lang="en-US" dirty="0" err="1" smtClean="0"/>
              <a:t>Conseil</a:t>
            </a:r>
            <a:r>
              <a:rPr lang="en-US" dirty="0" smtClean="0"/>
              <a:t> International </a:t>
            </a:r>
            <a:br>
              <a:rPr lang="en-US" dirty="0" smtClean="0"/>
            </a:br>
            <a:r>
              <a:rPr lang="en-US" dirty="0" smtClean="0"/>
              <a:t>des </a:t>
            </a:r>
            <a:r>
              <a:rPr lang="en-US" dirty="0" err="1" smtClean="0"/>
              <a:t>Grands</a:t>
            </a:r>
            <a:r>
              <a:rPr lang="en-US" dirty="0" smtClean="0"/>
              <a:t> </a:t>
            </a:r>
            <a:r>
              <a:rPr lang="en-US" dirty="0" err="1" smtClean="0"/>
              <a:t>R</a:t>
            </a:r>
            <a:r>
              <a:rPr lang="en-US" dirty="0" err="1" smtClean="0">
                <a:cs typeface="Arial" charset="0"/>
              </a:rPr>
              <a:t>é</a:t>
            </a:r>
            <a:r>
              <a:rPr lang="en-US" dirty="0" err="1" smtClean="0"/>
              <a:t>seaux</a:t>
            </a:r>
            <a:r>
              <a:rPr lang="en-US" dirty="0" smtClean="0"/>
              <a:t> </a:t>
            </a:r>
            <a:r>
              <a:rPr lang="en-US" dirty="0" err="1" smtClean="0">
                <a:cs typeface="Arial" charset="0"/>
              </a:rPr>
              <a:t>É</a:t>
            </a:r>
            <a:r>
              <a:rPr lang="en-US" dirty="0" err="1" smtClean="0"/>
              <a:t>lectriques</a:t>
            </a:r>
            <a:r>
              <a:rPr lang="en-US" dirty="0" smtClean="0"/>
              <a:t/>
            </a:r>
            <a:br>
              <a:rPr lang="en-US" dirty="0" smtClean="0"/>
            </a:br>
            <a:r>
              <a:rPr lang="en-US" dirty="0" smtClean="0"/>
              <a:t>International Council </a:t>
            </a:r>
            <a:br>
              <a:rPr lang="en-US" dirty="0" smtClean="0"/>
            </a:br>
            <a:r>
              <a:rPr lang="en-US" dirty="0" smtClean="0"/>
              <a:t>On Large Electric Systems</a:t>
            </a:r>
            <a:br>
              <a:rPr lang="en-US" dirty="0" smtClean="0"/>
            </a:br>
            <a:r>
              <a:rPr lang="en-US" dirty="0" smtClean="0"/>
              <a:t/>
            </a:r>
            <a:br>
              <a:rPr lang="en-US" dirty="0" smtClean="0"/>
            </a:br>
            <a:r>
              <a:rPr lang="en-ZA" dirty="0" smtClean="0"/>
              <a:t>Guide </a:t>
            </a:r>
            <a:r>
              <a:rPr lang="en-ZA" dirty="0"/>
              <a:t>for Application of Direct Real-Time Monitoring </a:t>
            </a:r>
            <a:r>
              <a:rPr lang="en-ZA" dirty="0" smtClean="0"/>
              <a:t>Systems</a:t>
            </a:r>
            <a:br>
              <a:rPr lang="en-ZA" dirty="0" smtClean="0"/>
            </a:br>
            <a:r>
              <a:rPr lang="en-ZA" dirty="0" smtClean="0"/>
              <a:t>WGB2-36</a:t>
            </a:r>
            <a:r>
              <a:rPr lang="en-US" dirty="0" smtClean="0"/>
              <a:t/>
            </a:r>
            <a:br>
              <a:rPr lang="en-US" dirty="0" smtClean="0"/>
            </a:br>
            <a:r>
              <a:rPr lang="en-US" dirty="0"/>
              <a:t/>
            </a:r>
            <a:br>
              <a:rPr lang="en-US" dirty="0"/>
            </a:b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Existing RTM DEVICES and their principle of operation</a:t>
            </a:r>
            <a:endParaRPr lang="en-ZA"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5951" y="1706210"/>
            <a:ext cx="2636837" cy="198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52788" y="1706210"/>
            <a:ext cx="2065337" cy="2019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18125" y="1584149"/>
            <a:ext cx="3433711" cy="2103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6211" y="3725511"/>
            <a:ext cx="4435107" cy="176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939480" y="3788217"/>
            <a:ext cx="2095500" cy="163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023692" y="3858858"/>
            <a:ext cx="1905820" cy="1630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28221" y="5832312"/>
            <a:ext cx="5156219" cy="369332"/>
          </a:xfrm>
          <a:prstGeom prst="rect">
            <a:avLst/>
          </a:prstGeom>
          <a:noFill/>
        </p:spPr>
        <p:txBody>
          <a:bodyPr wrap="none" rtlCol="0">
            <a:spAutoFit/>
          </a:bodyPr>
          <a:lstStyle/>
          <a:p>
            <a:r>
              <a:rPr lang="en-ZA" dirty="0" smtClean="0"/>
              <a:t>ABOVE : inclination; BELOW: camera and target</a:t>
            </a:r>
            <a:endParaRPr lang="en-ZA" dirty="0"/>
          </a:p>
        </p:txBody>
      </p:sp>
    </p:spTree>
    <p:extLst>
      <p:ext uri="{BB962C8B-B14F-4D97-AF65-F5344CB8AC3E}">
        <p14:creationId xmlns="" xmlns:p14="http://schemas.microsoft.com/office/powerpoint/2010/main" val="3203269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MEASURING DEVICES (CONT)</a:t>
            </a:r>
            <a:endParaRPr lang="en-ZA"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27639" y="1193712"/>
            <a:ext cx="2974823" cy="22537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30880" y="1018759"/>
            <a:ext cx="2803172" cy="24286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4093" y="3496204"/>
            <a:ext cx="3123046" cy="233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34052" y="3504141"/>
            <a:ext cx="4305300" cy="2324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87379" y="1501422"/>
            <a:ext cx="312907" cy="369332"/>
          </a:xfrm>
          <a:prstGeom prst="rect">
            <a:avLst/>
          </a:prstGeom>
          <a:noFill/>
        </p:spPr>
        <p:txBody>
          <a:bodyPr wrap="none" rtlCol="0">
            <a:spAutoFit/>
          </a:bodyPr>
          <a:lstStyle/>
          <a:p>
            <a:r>
              <a:rPr lang="en-ZA" dirty="0" smtClean="0"/>
              <a:t>1</a:t>
            </a:r>
            <a:endParaRPr lang="en-ZA" dirty="0"/>
          </a:p>
        </p:txBody>
      </p:sp>
      <p:sp>
        <p:nvSpPr>
          <p:cNvPr id="4" name="TextBox 3"/>
          <p:cNvSpPr txBox="1"/>
          <p:nvPr/>
        </p:nvSpPr>
        <p:spPr>
          <a:xfrm>
            <a:off x="4824001" y="1501422"/>
            <a:ext cx="312907" cy="369332"/>
          </a:xfrm>
          <a:prstGeom prst="rect">
            <a:avLst/>
          </a:prstGeom>
          <a:noFill/>
        </p:spPr>
        <p:txBody>
          <a:bodyPr wrap="none" rtlCol="0">
            <a:spAutoFit/>
          </a:bodyPr>
          <a:lstStyle/>
          <a:p>
            <a:r>
              <a:rPr lang="en-ZA" dirty="0" smtClean="0"/>
              <a:t>2</a:t>
            </a:r>
            <a:endParaRPr lang="en-ZA" dirty="0"/>
          </a:p>
        </p:txBody>
      </p:sp>
      <p:sp>
        <p:nvSpPr>
          <p:cNvPr id="5" name="TextBox 4"/>
          <p:cNvSpPr txBox="1"/>
          <p:nvPr/>
        </p:nvSpPr>
        <p:spPr>
          <a:xfrm>
            <a:off x="252001" y="3928533"/>
            <a:ext cx="312907" cy="369332"/>
          </a:xfrm>
          <a:prstGeom prst="rect">
            <a:avLst/>
          </a:prstGeom>
          <a:noFill/>
        </p:spPr>
        <p:txBody>
          <a:bodyPr wrap="none" rtlCol="0">
            <a:spAutoFit/>
          </a:bodyPr>
          <a:lstStyle/>
          <a:p>
            <a:r>
              <a:rPr lang="en-ZA" dirty="0" smtClean="0"/>
              <a:t>3</a:t>
            </a:r>
            <a:endParaRPr lang="en-ZA" dirty="0"/>
          </a:p>
        </p:txBody>
      </p:sp>
      <p:sp>
        <p:nvSpPr>
          <p:cNvPr id="6" name="TextBox 5"/>
          <p:cNvSpPr txBox="1"/>
          <p:nvPr/>
        </p:nvSpPr>
        <p:spPr>
          <a:xfrm>
            <a:off x="3988623" y="3928533"/>
            <a:ext cx="312907" cy="369332"/>
          </a:xfrm>
          <a:prstGeom prst="rect">
            <a:avLst/>
          </a:prstGeom>
          <a:noFill/>
        </p:spPr>
        <p:txBody>
          <a:bodyPr wrap="none" rtlCol="0">
            <a:spAutoFit/>
          </a:bodyPr>
          <a:lstStyle/>
          <a:p>
            <a:r>
              <a:rPr lang="en-ZA" dirty="0" smtClean="0"/>
              <a:t>4</a:t>
            </a:r>
            <a:endParaRPr lang="en-ZA" dirty="0"/>
          </a:p>
        </p:txBody>
      </p:sp>
      <p:sp>
        <p:nvSpPr>
          <p:cNvPr id="7" name="TextBox 6"/>
          <p:cNvSpPr txBox="1"/>
          <p:nvPr/>
        </p:nvSpPr>
        <p:spPr>
          <a:xfrm>
            <a:off x="338666" y="6141156"/>
            <a:ext cx="8704465" cy="369332"/>
          </a:xfrm>
          <a:prstGeom prst="rect">
            <a:avLst/>
          </a:prstGeom>
          <a:noFill/>
        </p:spPr>
        <p:txBody>
          <a:bodyPr wrap="square" rtlCol="0">
            <a:spAutoFit/>
          </a:bodyPr>
          <a:lstStyle/>
          <a:p>
            <a:r>
              <a:rPr lang="en-ZA" dirty="0" smtClean="0"/>
              <a:t>1: </a:t>
            </a:r>
            <a:r>
              <a:rPr lang="en-ZA" dirty="0" smtClean="0"/>
              <a:t>Conductor replica; </a:t>
            </a:r>
            <a:r>
              <a:rPr lang="en-ZA" dirty="0" smtClean="0"/>
              <a:t>2: </a:t>
            </a:r>
            <a:r>
              <a:rPr lang="en-ZA" dirty="0" smtClean="0"/>
              <a:t>Conductor vibration frequency; </a:t>
            </a:r>
            <a:r>
              <a:rPr lang="en-ZA" dirty="0" smtClean="0"/>
              <a:t>3: </a:t>
            </a:r>
            <a:r>
              <a:rPr lang="en-ZA" dirty="0" smtClean="0"/>
              <a:t>Sonar; </a:t>
            </a:r>
            <a:r>
              <a:rPr lang="en-ZA" dirty="0" smtClean="0"/>
              <a:t>4: </a:t>
            </a:r>
            <a:r>
              <a:rPr lang="en-ZA" dirty="0" smtClean="0"/>
              <a:t>tension</a:t>
            </a:r>
            <a:endParaRPr lang="en-ZA" dirty="0"/>
          </a:p>
        </p:txBody>
      </p:sp>
    </p:spTree>
    <p:extLst>
      <p:ext uri="{BB962C8B-B14F-4D97-AF65-F5344CB8AC3E}">
        <p14:creationId xmlns="" xmlns:p14="http://schemas.microsoft.com/office/powerpoint/2010/main" val="610135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ERRORS</a:t>
            </a:r>
            <a:endParaRPr lang="en-ZA" dirty="0"/>
          </a:p>
        </p:txBody>
      </p:sp>
      <p:sp>
        <p:nvSpPr>
          <p:cNvPr id="3" name="Content Placeholder 2"/>
          <p:cNvSpPr>
            <a:spLocks noGrp="1"/>
          </p:cNvSpPr>
          <p:nvPr>
            <p:ph idx="1"/>
          </p:nvPr>
        </p:nvSpPr>
        <p:spPr>
          <a:xfrm>
            <a:off x="719667" y="2125133"/>
            <a:ext cx="7772400" cy="4114800"/>
          </a:xfrm>
        </p:spPr>
        <p:txBody>
          <a:bodyPr>
            <a:normAutofit fontScale="77500" lnSpcReduction="20000"/>
          </a:bodyPr>
          <a:lstStyle/>
          <a:p>
            <a:pPr lvl="0"/>
            <a:r>
              <a:rPr lang="en-US" dirty="0" smtClean="0"/>
              <a:t>Errors in conductor data  </a:t>
            </a:r>
            <a:endParaRPr lang="en-ZA" dirty="0" smtClean="0"/>
          </a:p>
          <a:p>
            <a:pPr lvl="0"/>
            <a:r>
              <a:rPr lang="en-US" dirty="0" smtClean="0"/>
              <a:t>Errors in section topological </a:t>
            </a:r>
            <a:r>
              <a:rPr lang="en-US" dirty="0" smtClean="0"/>
              <a:t>data, span length error</a:t>
            </a:r>
            <a:endParaRPr lang="en-ZA" dirty="0" smtClean="0"/>
          </a:p>
          <a:p>
            <a:pPr lvl="0"/>
            <a:r>
              <a:rPr lang="en-US" dirty="0" smtClean="0"/>
              <a:t>Errors on ruling span concept: hypothesis behind ruling span are numerous and includes constant data (weather, conductor temperature and conductor </a:t>
            </a:r>
            <a:r>
              <a:rPr lang="en-US" dirty="0" smtClean="0"/>
              <a:t>data) and </a:t>
            </a:r>
            <a:r>
              <a:rPr lang="en-US" dirty="0" smtClean="0"/>
              <a:t>no </a:t>
            </a:r>
            <a:r>
              <a:rPr lang="en-US" dirty="0" smtClean="0"/>
              <a:t>horizontal tension supported by suspension insulators</a:t>
            </a:r>
            <a:endParaRPr lang="en-ZA" dirty="0" smtClean="0"/>
          </a:p>
          <a:p>
            <a:pPr lvl="0"/>
            <a:r>
              <a:rPr lang="en-US" dirty="0" smtClean="0"/>
              <a:t>Varying weather data along span/section</a:t>
            </a:r>
            <a:endParaRPr lang="en-ZA" dirty="0" smtClean="0"/>
          </a:p>
          <a:p>
            <a:pPr lvl="0"/>
            <a:r>
              <a:rPr lang="en-US" dirty="0" smtClean="0"/>
              <a:t>Nonlinear behavior of conductor </a:t>
            </a:r>
            <a:endParaRPr lang="en-ZA" dirty="0" smtClean="0"/>
          </a:p>
          <a:p>
            <a:r>
              <a:rPr lang="en-ZA" dirty="0" smtClean="0"/>
              <a:t>Current can vary by 2-3% over line length.</a:t>
            </a:r>
          </a:p>
          <a:p>
            <a:r>
              <a:rPr lang="en-ZA" dirty="0" smtClean="0"/>
              <a:t>Emissivity 2-3% rating error if 0.1 error in assumption.  </a:t>
            </a:r>
          </a:p>
          <a:p>
            <a:r>
              <a:rPr lang="en-ZA" dirty="0" smtClean="0"/>
              <a:t>Solar assumptions can make a large difference to rating.  </a:t>
            </a:r>
          </a:p>
          <a:p>
            <a:endParaRPr lang="en-ZA" dirty="0"/>
          </a:p>
          <a:p>
            <a:endParaRPr lang="en-ZA" dirty="0" smtClean="0"/>
          </a:p>
          <a:p>
            <a:endParaRPr lang="en-ZA" dirty="0"/>
          </a:p>
        </p:txBody>
      </p:sp>
      <p:sp>
        <p:nvSpPr>
          <p:cNvPr id="4" name="ZoneTexte 3"/>
          <p:cNvSpPr txBox="1"/>
          <p:nvPr/>
        </p:nvSpPr>
        <p:spPr>
          <a:xfrm>
            <a:off x="654756" y="1140178"/>
            <a:ext cx="7800622" cy="646331"/>
          </a:xfrm>
          <a:prstGeom prst="rect">
            <a:avLst/>
          </a:prstGeom>
          <a:noFill/>
        </p:spPr>
        <p:txBody>
          <a:bodyPr wrap="square" rtlCol="0">
            <a:spAutoFit/>
          </a:bodyPr>
          <a:lstStyle/>
          <a:p>
            <a:pPr algn="just"/>
            <a:r>
              <a:rPr lang="en-ZA" dirty="0" smtClean="0"/>
              <a:t>The maximum error in potential ampacity that is permissible for operators is 10%. The errors sources are :</a:t>
            </a:r>
          </a:p>
        </p:txBody>
      </p:sp>
    </p:spTree>
    <p:extLst>
      <p:ext uri="{BB962C8B-B14F-4D97-AF65-F5344CB8AC3E}">
        <p14:creationId xmlns="" xmlns:p14="http://schemas.microsoft.com/office/powerpoint/2010/main" val="3282527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ERRORS </a:t>
            </a:r>
            <a:r>
              <a:rPr lang="en-ZA" dirty="0" smtClean="0"/>
              <a:t>MITIGATION</a:t>
            </a:r>
            <a:endParaRPr lang="en-ZA" dirty="0"/>
          </a:p>
        </p:txBody>
      </p:sp>
      <p:sp>
        <p:nvSpPr>
          <p:cNvPr id="3" name="Content Placeholder 2"/>
          <p:cNvSpPr>
            <a:spLocks noGrp="1"/>
          </p:cNvSpPr>
          <p:nvPr>
            <p:ph idx="1"/>
          </p:nvPr>
        </p:nvSpPr>
        <p:spPr/>
        <p:txBody>
          <a:bodyPr>
            <a:normAutofit fontScale="77500" lnSpcReduction="20000"/>
          </a:bodyPr>
          <a:lstStyle/>
          <a:p>
            <a:pPr>
              <a:buNone/>
            </a:pPr>
            <a:r>
              <a:rPr lang="en-US" dirty="0"/>
              <a:t> </a:t>
            </a:r>
            <a:endParaRPr lang="en-ZA" dirty="0"/>
          </a:p>
          <a:p>
            <a:pPr lvl="0"/>
            <a:r>
              <a:rPr lang="en-US" dirty="0"/>
              <a:t>redundancies in measurement</a:t>
            </a:r>
            <a:endParaRPr lang="en-ZA" dirty="0"/>
          </a:p>
          <a:p>
            <a:pPr lvl="0"/>
            <a:r>
              <a:rPr lang="en-US" dirty="0"/>
              <a:t>repeated calibrations</a:t>
            </a:r>
            <a:endParaRPr lang="en-ZA" dirty="0"/>
          </a:p>
          <a:p>
            <a:pPr lvl="0"/>
            <a:r>
              <a:rPr lang="en-US" dirty="0"/>
              <a:t>weather data measured at conductor level</a:t>
            </a:r>
            <a:endParaRPr lang="en-ZA" dirty="0"/>
          </a:p>
          <a:p>
            <a:pPr lvl="0"/>
            <a:r>
              <a:rPr lang="en-US" dirty="0" smtClean="0"/>
              <a:t>conductor </a:t>
            </a:r>
            <a:r>
              <a:rPr lang="en-US" dirty="0"/>
              <a:t>replica</a:t>
            </a:r>
            <a:endParaRPr lang="en-ZA" dirty="0"/>
          </a:p>
          <a:p>
            <a:pPr lvl="0"/>
            <a:r>
              <a:rPr lang="en-US" dirty="0"/>
              <a:t>learning process based on observations, experience</a:t>
            </a:r>
            <a:endParaRPr lang="en-ZA" dirty="0"/>
          </a:p>
          <a:p>
            <a:pPr lvl="0"/>
            <a:r>
              <a:rPr lang="en-US" dirty="0"/>
              <a:t>Apply different sag-tension relationship methods, like detailed in CIGRE brochure N° 324. [4]</a:t>
            </a:r>
            <a:endParaRPr lang="en-ZA" dirty="0"/>
          </a:p>
          <a:p>
            <a:pPr lvl="0"/>
            <a:r>
              <a:rPr lang="en-US" dirty="0"/>
              <a:t>Apply safe buffer </a:t>
            </a:r>
            <a:r>
              <a:rPr lang="en-US" dirty="0" smtClean="0"/>
              <a:t>estimation</a:t>
            </a:r>
          </a:p>
          <a:p>
            <a:pPr lvl="0"/>
            <a:r>
              <a:rPr lang="fr-BE" dirty="0" err="1" smtClean="0"/>
              <a:t>Apply</a:t>
            </a:r>
            <a:r>
              <a:rPr lang="fr-BE" dirty="0" smtClean="0"/>
              <a:t> conservative </a:t>
            </a:r>
            <a:r>
              <a:rPr lang="fr-BE" dirty="0" err="1" smtClean="0"/>
              <a:t>assumptions</a:t>
            </a:r>
            <a:r>
              <a:rPr lang="fr-BE" dirty="0" smtClean="0"/>
              <a:t> in ampacity </a:t>
            </a:r>
            <a:r>
              <a:rPr lang="fr-BE" dirty="0" err="1" smtClean="0"/>
              <a:t>evaluation</a:t>
            </a:r>
            <a:endParaRPr lang="en-ZA" dirty="0"/>
          </a:p>
          <a:p>
            <a:pPr lvl="0"/>
            <a:r>
              <a:rPr lang="en-US" dirty="0"/>
              <a:t>Back up observations </a:t>
            </a:r>
            <a:r>
              <a:rPr lang="en-US" dirty="0" smtClean="0"/>
              <a:t>(for example certifying </a:t>
            </a:r>
            <a:r>
              <a:rPr lang="en-US" dirty="0"/>
              <a:t>ampacity </a:t>
            </a:r>
            <a:r>
              <a:rPr lang="en-US" dirty="0" smtClean="0"/>
              <a:t>margin when </a:t>
            </a:r>
            <a:r>
              <a:rPr lang="en-US" dirty="0"/>
              <a:t>it comes close to </a:t>
            </a:r>
            <a:r>
              <a:rPr lang="en-US" dirty="0" smtClean="0"/>
              <a:t>zero)</a:t>
            </a:r>
            <a:endParaRPr lang="en-ZA" dirty="0"/>
          </a:p>
          <a:p>
            <a:endParaRPr lang="en-ZA" dirty="0"/>
          </a:p>
        </p:txBody>
      </p:sp>
    </p:spTree>
    <p:extLst>
      <p:ext uri="{BB962C8B-B14F-4D97-AF65-F5344CB8AC3E}">
        <p14:creationId xmlns="" xmlns:p14="http://schemas.microsoft.com/office/powerpoint/2010/main" val="2992001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ACCURACY REQUIREMENTS</a:t>
            </a:r>
            <a:endParaRPr lang="en-ZA" dirty="0"/>
          </a:p>
        </p:txBody>
      </p:sp>
      <p:sp>
        <p:nvSpPr>
          <p:cNvPr id="3" name="Content Placeholder 2"/>
          <p:cNvSpPr>
            <a:spLocks noGrp="1"/>
          </p:cNvSpPr>
          <p:nvPr>
            <p:ph idx="1"/>
          </p:nvPr>
        </p:nvSpPr>
        <p:spPr/>
        <p:txBody>
          <a:bodyPr>
            <a:normAutofit/>
          </a:bodyPr>
          <a:lstStyle/>
          <a:p>
            <a:r>
              <a:rPr lang="en-ZA" dirty="0" smtClean="0"/>
              <a:t>Conductor vibration frequency sensor</a:t>
            </a:r>
            <a:endParaRPr lang="en-ZA" dirty="0" smtClean="0"/>
          </a:p>
          <a:p>
            <a:pPr lvl="1"/>
            <a:r>
              <a:rPr lang="en-ZA" dirty="0" smtClean="0"/>
              <a:t>Take care of sampling rate (adapted to max permissible sag error). </a:t>
            </a:r>
          </a:p>
          <a:p>
            <a:r>
              <a:rPr lang="en-ZA" dirty="0" smtClean="0"/>
              <a:t>Temperature </a:t>
            </a:r>
            <a:r>
              <a:rPr lang="en-ZA" dirty="0" smtClean="0"/>
              <a:t>sensors</a:t>
            </a:r>
            <a:endParaRPr lang="en-ZA" dirty="0" smtClean="0"/>
          </a:p>
          <a:p>
            <a:pPr lvl="1"/>
            <a:r>
              <a:rPr lang="en-ZA" dirty="0" smtClean="0"/>
              <a:t>Take care to avoid heat sink and variable wind angle effects</a:t>
            </a:r>
          </a:p>
          <a:p>
            <a:r>
              <a:rPr lang="en-ZA" dirty="0" smtClean="0"/>
              <a:t>Tension </a:t>
            </a:r>
            <a:r>
              <a:rPr lang="en-ZA" dirty="0" smtClean="0"/>
              <a:t>sensor </a:t>
            </a:r>
            <a:r>
              <a:rPr lang="en-ZA" dirty="0" smtClean="0"/>
              <a:t>or spot position in space</a:t>
            </a:r>
          </a:p>
          <a:p>
            <a:pPr lvl="1"/>
            <a:r>
              <a:rPr lang="en-ZA" dirty="0" smtClean="0"/>
              <a:t>Take care of conductor/span data</a:t>
            </a:r>
          </a:p>
        </p:txBody>
      </p:sp>
    </p:spTree>
    <p:extLst>
      <p:ext uri="{BB962C8B-B14F-4D97-AF65-F5344CB8AC3E}">
        <p14:creationId xmlns="" xmlns:p14="http://schemas.microsoft.com/office/powerpoint/2010/main" val="847453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NUMBER OF SENSORS</a:t>
            </a:r>
            <a:endParaRPr lang="en-ZA" dirty="0"/>
          </a:p>
        </p:txBody>
      </p:sp>
      <p:sp>
        <p:nvSpPr>
          <p:cNvPr id="3" name="Content Placeholder 2"/>
          <p:cNvSpPr>
            <a:spLocks noGrp="1"/>
          </p:cNvSpPr>
          <p:nvPr>
            <p:ph idx="1"/>
          </p:nvPr>
        </p:nvSpPr>
        <p:spPr>
          <a:xfrm>
            <a:off x="685800" y="1752600"/>
            <a:ext cx="7772400" cy="4704644"/>
          </a:xfrm>
        </p:spPr>
        <p:txBody>
          <a:bodyPr>
            <a:normAutofit fontScale="62500" lnSpcReduction="20000"/>
          </a:bodyPr>
          <a:lstStyle/>
          <a:p>
            <a:r>
              <a:rPr lang="en-ZA" dirty="0"/>
              <a:t>The line length. The number of sensors will not be the same for a 50 km </a:t>
            </a:r>
            <a:r>
              <a:rPr lang="en-ZA" dirty="0" smtClean="0"/>
              <a:t>line and </a:t>
            </a:r>
            <a:r>
              <a:rPr lang="en-ZA" dirty="0"/>
              <a:t>for a 5 km line, but the number of the long line will not be 10 times </a:t>
            </a:r>
            <a:r>
              <a:rPr lang="en-ZA" dirty="0" smtClean="0"/>
              <a:t>the number </a:t>
            </a:r>
            <a:r>
              <a:rPr lang="en-ZA" dirty="0"/>
              <a:t>of the short one</a:t>
            </a:r>
            <a:r>
              <a:rPr lang="en-ZA" dirty="0" smtClean="0"/>
              <a:t>.</a:t>
            </a:r>
          </a:p>
          <a:p>
            <a:pPr>
              <a:buNone/>
            </a:pPr>
            <a:endParaRPr lang="en-ZA" dirty="0"/>
          </a:p>
          <a:p>
            <a:r>
              <a:rPr lang="en-ZA" dirty="0" smtClean="0"/>
              <a:t>The surroundings</a:t>
            </a:r>
            <a:r>
              <a:rPr lang="en-ZA" dirty="0"/>
              <a:t>: urban or rural areas, crossings with main </a:t>
            </a:r>
            <a:r>
              <a:rPr lang="en-ZA" dirty="0" smtClean="0"/>
              <a:t>roads, commercial </a:t>
            </a:r>
            <a:r>
              <a:rPr lang="en-ZA" dirty="0"/>
              <a:t>areas</a:t>
            </a:r>
            <a:r>
              <a:rPr lang="en-ZA" dirty="0" smtClean="0"/>
              <a:t>….</a:t>
            </a:r>
          </a:p>
          <a:p>
            <a:endParaRPr lang="en-ZA" dirty="0" smtClean="0"/>
          </a:p>
          <a:p>
            <a:r>
              <a:rPr lang="en-ZA" dirty="0" smtClean="0"/>
              <a:t>The </a:t>
            </a:r>
            <a:r>
              <a:rPr lang="en-ZA" dirty="0"/>
              <a:t>homogeneity or not of the climatic environment:</a:t>
            </a:r>
          </a:p>
          <a:p>
            <a:pPr lvl="2"/>
            <a:r>
              <a:rPr lang="en-ZA" dirty="0"/>
              <a:t>§ line orientation with predominating wind,</a:t>
            </a:r>
          </a:p>
          <a:p>
            <a:pPr lvl="2"/>
            <a:r>
              <a:rPr lang="en-ZA" dirty="0"/>
              <a:t>§ </a:t>
            </a:r>
            <a:r>
              <a:rPr lang="en-ZA" dirty="0" smtClean="0"/>
              <a:t>existing </a:t>
            </a:r>
            <a:r>
              <a:rPr lang="en-ZA" dirty="0" smtClean="0"/>
              <a:t>wind </a:t>
            </a:r>
            <a:r>
              <a:rPr lang="en-ZA" dirty="0"/>
              <a:t>corridors,</a:t>
            </a:r>
          </a:p>
          <a:p>
            <a:pPr lvl="2"/>
            <a:r>
              <a:rPr lang="en-ZA" dirty="0"/>
              <a:t>§ forest crossings,</a:t>
            </a:r>
          </a:p>
          <a:p>
            <a:pPr lvl="2"/>
            <a:r>
              <a:rPr lang="en-ZA" dirty="0"/>
              <a:t>§ difference of </a:t>
            </a:r>
            <a:r>
              <a:rPr lang="en-ZA" dirty="0" smtClean="0"/>
              <a:t>altitude</a:t>
            </a:r>
          </a:p>
          <a:p>
            <a:pPr lvl="2">
              <a:buNone/>
            </a:pPr>
            <a:endParaRPr lang="en-ZA" dirty="0" smtClean="0"/>
          </a:p>
          <a:p>
            <a:r>
              <a:rPr lang="en-ZA" dirty="0" smtClean="0"/>
              <a:t>The number of critical spans in </a:t>
            </a:r>
            <a:r>
              <a:rPr lang="en-ZA" dirty="0" smtClean="0"/>
              <a:t>every</a:t>
            </a:r>
            <a:r>
              <a:rPr lang="en-ZA" dirty="0" smtClean="0"/>
              <a:t> </a:t>
            </a:r>
            <a:r>
              <a:rPr lang="en-ZA" dirty="0" smtClean="0"/>
              <a:t>section of the line.</a:t>
            </a:r>
          </a:p>
          <a:p>
            <a:endParaRPr lang="en-ZA" dirty="0" smtClean="0"/>
          </a:p>
          <a:p>
            <a:r>
              <a:rPr lang="en-ZA" dirty="0" smtClean="0"/>
              <a:t>Typically 2 by section</a:t>
            </a:r>
            <a:endParaRPr lang="en-ZA" dirty="0"/>
          </a:p>
        </p:txBody>
      </p:sp>
    </p:spTree>
    <p:extLst>
      <p:ext uri="{BB962C8B-B14F-4D97-AF65-F5344CB8AC3E}">
        <p14:creationId xmlns="" xmlns:p14="http://schemas.microsoft.com/office/powerpoint/2010/main" val="974411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INFORMATION TO THE OPERATOR (HMI)</a:t>
            </a:r>
            <a:endParaRPr lang="en-ZA" dirty="0"/>
          </a:p>
        </p:txBody>
      </p:sp>
      <p:sp>
        <p:nvSpPr>
          <p:cNvPr id="3" name="Content Placeholder 2"/>
          <p:cNvSpPr>
            <a:spLocks noGrp="1"/>
          </p:cNvSpPr>
          <p:nvPr>
            <p:ph idx="1"/>
          </p:nvPr>
        </p:nvSpPr>
        <p:spPr/>
        <p:txBody>
          <a:bodyPr>
            <a:normAutofit fontScale="85000" lnSpcReduction="20000"/>
          </a:bodyPr>
          <a:lstStyle/>
          <a:p>
            <a:r>
              <a:rPr lang="en-ZA" dirty="0" smtClean="0"/>
              <a:t>line </a:t>
            </a:r>
            <a:r>
              <a:rPr lang="en-ZA" dirty="0"/>
              <a:t>load (MVA or Amp). The line load has to be refreshed very regularly, </a:t>
            </a:r>
            <a:r>
              <a:rPr lang="en-ZA" dirty="0" smtClean="0"/>
              <a:t>typically every </a:t>
            </a:r>
            <a:r>
              <a:rPr lang="en-ZA" dirty="0"/>
              <a:t>10 </a:t>
            </a:r>
            <a:r>
              <a:rPr lang="en-ZA" dirty="0" smtClean="0"/>
              <a:t>s</a:t>
            </a:r>
          </a:p>
          <a:p>
            <a:pPr>
              <a:buNone/>
            </a:pPr>
            <a:endParaRPr lang="en-ZA" dirty="0"/>
          </a:p>
          <a:p>
            <a:r>
              <a:rPr lang="en-ZA" dirty="0" smtClean="0"/>
              <a:t>real-time </a:t>
            </a:r>
            <a:r>
              <a:rPr lang="en-ZA" dirty="0"/>
              <a:t>rating (MVA or Amp</a:t>
            </a:r>
            <a:r>
              <a:rPr lang="en-ZA" dirty="0" smtClean="0"/>
              <a:t>.)</a:t>
            </a:r>
          </a:p>
          <a:p>
            <a:pPr>
              <a:buNone/>
            </a:pPr>
            <a:endParaRPr lang="en-ZA" dirty="0"/>
          </a:p>
          <a:p>
            <a:r>
              <a:rPr lang="en-ZA" dirty="0" smtClean="0"/>
              <a:t>count </a:t>
            </a:r>
            <a:r>
              <a:rPr lang="en-ZA" dirty="0"/>
              <a:t>down or remaining time (min.). This value is displayed if the time is less than </a:t>
            </a:r>
            <a:r>
              <a:rPr lang="en-ZA" dirty="0" smtClean="0"/>
              <a:t>1or </a:t>
            </a:r>
            <a:r>
              <a:rPr lang="en-ZA" dirty="0"/>
              <a:t>2 hours per example. Otherwise the time can be considered as infinite. A </a:t>
            </a:r>
            <a:r>
              <a:rPr lang="en-ZA" dirty="0" smtClean="0"/>
              <a:t>curve giving </a:t>
            </a:r>
            <a:r>
              <a:rPr lang="en-ZA" dirty="0"/>
              <a:t>remaining time </a:t>
            </a:r>
            <a:r>
              <a:rPr lang="en-ZA" dirty="0" err="1"/>
              <a:t>vs</a:t>
            </a:r>
            <a:r>
              <a:rPr lang="en-ZA" dirty="0"/>
              <a:t> line load can be displayed to help the operator to verify </a:t>
            </a:r>
            <a:r>
              <a:rPr lang="en-ZA" dirty="0" smtClean="0"/>
              <a:t>that the </a:t>
            </a:r>
            <a:r>
              <a:rPr lang="en-ZA" dirty="0"/>
              <a:t>prepared strategies in (N-1) </a:t>
            </a:r>
            <a:r>
              <a:rPr lang="en-ZA" dirty="0" smtClean="0"/>
              <a:t>contingency </a:t>
            </a:r>
            <a:r>
              <a:rPr lang="en-ZA" dirty="0"/>
              <a:t>are appropriate.</a:t>
            </a:r>
          </a:p>
        </p:txBody>
      </p:sp>
    </p:spTree>
    <p:extLst>
      <p:ext uri="{BB962C8B-B14F-4D97-AF65-F5344CB8AC3E}">
        <p14:creationId xmlns="" xmlns:p14="http://schemas.microsoft.com/office/powerpoint/2010/main" val="1080973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EXAMPLE OF DISPLAY</a:t>
            </a:r>
            <a:endParaRPr lang="en-ZA" dirty="0"/>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2489" y="1309511"/>
            <a:ext cx="8190545" cy="47178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40721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AMPACITY CURVES</a:t>
            </a:r>
            <a:endParaRPr lang="en-ZA" dirty="0"/>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6294" y="1783644"/>
            <a:ext cx="8997492" cy="35670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5066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CASE STUDIES</a:t>
            </a:r>
            <a:endParaRPr lang="en-ZA" dirty="0"/>
          </a:p>
        </p:txBody>
      </p:sp>
      <p:sp>
        <p:nvSpPr>
          <p:cNvPr id="3" name="Content Placeholder 2"/>
          <p:cNvSpPr>
            <a:spLocks noGrp="1"/>
          </p:cNvSpPr>
          <p:nvPr>
            <p:ph idx="1"/>
          </p:nvPr>
        </p:nvSpPr>
        <p:spPr/>
        <p:txBody>
          <a:bodyPr>
            <a:normAutofit fontScale="92500" lnSpcReduction="10000"/>
          </a:bodyPr>
          <a:lstStyle/>
          <a:p>
            <a:r>
              <a:rPr lang="en-ZA" dirty="0" smtClean="0"/>
              <a:t>Actual case studies indicated benefits as follows:</a:t>
            </a:r>
          </a:p>
          <a:p>
            <a:pPr lvl="1"/>
            <a:r>
              <a:rPr lang="en-ZA" dirty="0" smtClean="0"/>
              <a:t>Delay in construction of new substation (CEMIG)</a:t>
            </a:r>
          </a:p>
          <a:p>
            <a:pPr lvl="1"/>
            <a:r>
              <a:rPr lang="en-ZA" dirty="0" smtClean="0"/>
              <a:t>Delay in strengthening of 138kV line (CEMIG)</a:t>
            </a:r>
          </a:p>
          <a:p>
            <a:pPr lvl="1"/>
            <a:r>
              <a:rPr lang="en-ZA" dirty="0" smtClean="0"/>
              <a:t>Increased line capacity for renewable generation. (ELIA and RTE)</a:t>
            </a:r>
          </a:p>
          <a:p>
            <a:pPr lvl="1"/>
            <a:r>
              <a:rPr lang="en-ZA" dirty="0" smtClean="0"/>
              <a:t>AEP increased capacity required for wind generation</a:t>
            </a:r>
          </a:p>
          <a:p>
            <a:pPr lvl="1"/>
            <a:r>
              <a:rPr lang="en-ZA" dirty="0" smtClean="0"/>
              <a:t>KCPL (USA) 16% increase in line rating for 167 hours</a:t>
            </a:r>
          </a:p>
          <a:p>
            <a:pPr lvl="1"/>
            <a:endParaRPr lang="en-ZA" dirty="0" smtClean="0"/>
          </a:p>
          <a:p>
            <a:pPr lvl="1"/>
            <a:endParaRPr lang="en-ZA" dirty="0"/>
          </a:p>
        </p:txBody>
      </p:sp>
    </p:spTree>
    <p:extLst>
      <p:ext uri="{BB962C8B-B14F-4D97-AF65-F5344CB8AC3E}">
        <p14:creationId xmlns="" xmlns:p14="http://schemas.microsoft.com/office/powerpoint/2010/main" val="1486977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T</a:t>
            </a:r>
            <a:r>
              <a:rPr lang="fr-BE" dirty="0" smtClean="0"/>
              <a:t>he </a:t>
            </a:r>
            <a:r>
              <a:rPr lang="fr-BE" dirty="0" err="1" smtClean="0"/>
              <a:t>dawn</a:t>
            </a:r>
            <a:r>
              <a:rPr lang="fr-BE" dirty="0" smtClean="0"/>
              <a:t> of a new </a:t>
            </a:r>
            <a:r>
              <a:rPr lang="fr-BE" dirty="0" err="1" smtClean="0"/>
              <a:t>era</a:t>
            </a:r>
            <a:r>
              <a:rPr lang="fr-BE" dirty="0" smtClean="0"/>
              <a:t> for power </a:t>
            </a:r>
            <a:r>
              <a:rPr lang="fr-BE" dirty="0" err="1" smtClean="0"/>
              <a:t>systems</a:t>
            </a:r>
            <a:endParaRPr lang="en-US" dirty="0"/>
          </a:p>
        </p:txBody>
      </p:sp>
      <p:sp>
        <p:nvSpPr>
          <p:cNvPr id="3" name="Espace réservé du contenu 2"/>
          <p:cNvSpPr>
            <a:spLocks noGrp="1"/>
          </p:cNvSpPr>
          <p:nvPr>
            <p:ph idx="1"/>
          </p:nvPr>
        </p:nvSpPr>
        <p:spPr>
          <a:xfrm>
            <a:off x="361245" y="1752600"/>
            <a:ext cx="8782756" cy="4114800"/>
          </a:xfrm>
        </p:spPr>
        <p:txBody>
          <a:bodyPr/>
          <a:lstStyle/>
          <a:p>
            <a:r>
              <a:rPr lang="fr-BE" dirty="0" err="1" smtClean="0"/>
              <a:t>Recent</a:t>
            </a:r>
            <a:r>
              <a:rPr lang="fr-BE" dirty="0" smtClean="0"/>
              <a:t> changes in power </a:t>
            </a:r>
            <a:r>
              <a:rPr lang="fr-BE" dirty="0" err="1" smtClean="0"/>
              <a:t>systems</a:t>
            </a:r>
            <a:r>
              <a:rPr lang="fr-BE" dirty="0" smtClean="0"/>
              <a:t> </a:t>
            </a:r>
            <a:r>
              <a:rPr lang="fr-BE" dirty="0" err="1" smtClean="0"/>
              <a:t>generation</a:t>
            </a:r>
            <a:r>
              <a:rPr lang="fr-BE" dirty="0" smtClean="0"/>
              <a:t> (</a:t>
            </a:r>
            <a:r>
              <a:rPr lang="fr-BE" dirty="0" smtClean="0"/>
              <a:t>renewables, intermittent, </a:t>
            </a:r>
            <a:r>
              <a:rPr lang="fr-BE" dirty="0" err="1" smtClean="0"/>
              <a:t>distributed</a:t>
            </a:r>
            <a:r>
              <a:rPr lang="fr-BE" dirty="0" smtClean="0"/>
              <a:t>), T&amp;D (nodal </a:t>
            </a:r>
            <a:r>
              <a:rPr lang="fr-BE" dirty="0" err="1" smtClean="0"/>
              <a:t>pricing</a:t>
            </a:r>
            <a:r>
              <a:rPr lang="fr-BE" dirty="0" smtClean="0"/>
              <a:t>, market coupling in Europe, intra-</a:t>
            </a:r>
            <a:r>
              <a:rPr lang="fr-BE" dirty="0" err="1" smtClean="0"/>
              <a:t>day</a:t>
            </a:r>
            <a:r>
              <a:rPr lang="fr-BE" dirty="0" smtClean="0"/>
              <a:t> market) and « </a:t>
            </a:r>
            <a:r>
              <a:rPr lang="fr-BE" dirty="0" err="1" smtClean="0"/>
              <a:t>prosumers</a:t>
            </a:r>
            <a:r>
              <a:rPr lang="fr-BE" dirty="0" smtClean="0"/>
              <a:t> » (DSM, EV) push all </a:t>
            </a:r>
            <a:r>
              <a:rPr lang="fr-BE" dirty="0" err="1" smtClean="0"/>
              <a:t>actors</a:t>
            </a:r>
            <a:r>
              <a:rPr lang="fr-BE" dirty="0" smtClean="0"/>
              <a:t> </a:t>
            </a:r>
            <a:r>
              <a:rPr lang="fr-BE" dirty="0" err="1" smtClean="0"/>
              <a:t>at</a:t>
            </a:r>
            <a:r>
              <a:rPr lang="fr-BE" dirty="0" smtClean="0"/>
              <a:t> the </a:t>
            </a:r>
            <a:r>
              <a:rPr lang="fr-BE" dirty="0" err="1" smtClean="0"/>
              <a:t>dawn</a:t>
            </a:r>
            <a:r>
              <a:rPr lang="fr-BE" dirty="0" smtClean="0"/>
              <a:t> of a new </a:t>
            </a:r>
            <a:r>
              <a:rPr lang="fr-BE" dirty="0" err="1" smtClean="0"/>
              <a:t>era</a:t>
            </a:r>
            <a:r>
              <a:rPr lang="fr-BE" dirty="0" smtClean="0"/>
              <a:t> in Power </a:t>
            </a:r>
            <a:r>
              <a:rPr lang="fr-BE" dirty="0" err="1" smtClean="0"/>
              <a:t>systems</a:t>
            </a:r>
            <a:r>
              <a:rPr lang="fr-BE" dirty="0" smtClean="0"/>
              <a:t>.</a:t>
            </a:r>
            <a:endParaRPr lang="en-US" dirty="0" smtClean="0"/>
          </a:p>
          <a:p>
            <a:r>
              <a:rPr lang="fr-BE" dirty="0" err="1" smtClean="0"/>
              <a:t>Potential</a:t>
            </a:r>
            <a:r>
              <a:rPr lang="fr-BE" dirty="0" smtClean="0"/>
              <a:t> of </a:t>
            </a:r>
            <a:r>
              <a:rPr lang="fr-BE" dirty="0" err="1" smtClean="0"/>
              <a:t>dynamic</a:t>
            </a:r>
            <a:r>
              <a:rPr lang="fr-BE" dirty="0" smtClean="0"/>
              <a:t> line rating in </a:t>
            </a:r>
            <a:r>
              <a:rPr lang="fr-BE" dirty="0" err="1" smtClean="0"/>
              <a:t>that</a:t>
            </a:r>
            <a:r>
              <a:rPr lang="fr-BE" dirty="0" smtClean="0"/>
              <a:t> respect :</a:t>
            </a:r>
          </a:p>
          <a:p>
            <a:pPr lvl="1">
              <a:buNone/>
            </a:pPr>
            <a:r>
              <a:rPr lang="fr-BE" dirty="0" smtClean="0"/>
              <a:t>- </a:t>
            </a:r>
            <a:r>
              <a:rPr lang="fr-BE" dirty="0" err="1" smtClean="0"/>
              <a:t>connect</a:t>
            </a:r>
            <a:r>
              <a:rPr lang="fr-BE" dirty="0" smtClean="0"/>
              <a:t> more renewables on </a:t>
            </a:r>
            <a:r>
              <a:rPr lang="fr-BE" dirty="0" err="1" smtClean="0"/>
              <a:t>existing</a:t>
            </a:r>
            <a:r>
              <a:rPr lang="fr-BE" dirty="0" smtClean="0"/>
              <a:t> T&amp;D</a:t>
            </a:r>
          </a:p>
          <a:p>
            <a:pPr lvl="1">
              <a:buNone/>
            </a:pPr>
            <a:r>
              <a:rPr lang="fr-BE" dirty="0" smtClean="0"/>
              <a:t>- more </a:t>
            </a:r>
            <a:r>
              <a:rPr lang="fr-BE" dirty="0" err="1" smtClean="0"/>
              <a:t>capacity</a:t>
            </a:r>
            <a:r>
              <a:rPr lang="fr-BE" dirty="0" smtClean="0"/>
              <a:t> intra-</a:t>
            </a:r>
            <a:r>
              <a:rPr lang="fr-BE" dirty="0" err="1" smtClean="0"/>
              <a:t>day</a:t>
            </a:r>
            <a:r>
              <a:rPr lang="fr-BE" dirty="0" smtClean="0"/>
              <a:t> </a:t>
            </a:r>
            <a:r>
              <a:rPr lang="fr-BE" dirty="0" err="1" smtClean="0"/>
              <a:t>when</a:t>
            </a:r>
            <a:r>
              <a:rPr lang="fr-BE" dirty="0" smtClean="0"/>
              <a:t> </a:t>
            </a:r>
            <a:r>
              <a:rPr lang="fr-BE" dirty="0" err="1" smtClean="0"/>
              <a:t>available</a:t>
            </a:r>
            <a:r>
              <a:rPr lang="fr-BE" dirty="0" smtClean="0"/>
              <a:t> (&gt;50%)</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bwMode="auto">
          <a:xfrm>
            <a:off x="7507111" y="3533422"/>
            <a:ext cx="1083733" cy="59831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7484533" y="1896533"/>
            <a:ext cx="1332089" cy="6208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733779" y="158045"/>
            <a:ext cx="8207022" cy="1143000"/>
          </a:xfrm>
        </p:spPr>
        <p:txBody>
          <a:bodyPr/>
          <a:lstStyle/>
          <a:p>
            <a:r>
              <a:rPr lang="en-ZA" dirty="0" smtClean="0"/>
              <a:t>FINDINGS FROM ELIA AND RTE</a:t>
            </a:r>
            <a:br>
              <a:rPr lang="en-ZA" dirty="0" smtClean="0"/>
            </a:br>
            <a:r>
              <a:rPr lang="en-ZA" sz="2400" dirty="0" smtClean="0"/>
              <a:t>intra-day ampacity forecast using RTM </a:t>
            </a:r>
            <a:br>
              <a:rPr lang="en-ZA" sz="2400" dirty="0" smtClean="0"/>
            </a:br>
            <a:r>
              <a:rPr lang="en-ZA" sz="2400" dirty="0" smtClean="0"/>
              <a:t>(20% over static rating, up to 4 hours in advance)</a:t>
            </a:r>
            <a:endParaRPr lang="en-ZA" sz="2400"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3612" t="6082" r="23983" b="19711"/>
          <a:stretch>
            <a:fillRect/>
          </a:stretch>
        </p:blipFill>
        <p:spPr bwMode="auto">
          <a:xfrm>
            <a:off x="790222" y="1467556"/>
            <a:ext cx="5858934" cy="3443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0" y="4905697"/>
            <a:ext cx="9144000" cy="1477328"/>
          </a:xfrm>
          <a:prstGeom prst="rect">
            <a:avLst/>
          </a:prstGeom>
          <a:noFill/>
        </p:spPr>
        <p:txBody>
          <a:bodyPr wrap="square" rtlCol="0">
            <a:spAutoFit/>
          </a:bodyPr>
          <a:lstStyle/>
          <a:p>
            <a:pPr algn="l"/>
            <a:r>
              <a:rPr lang="fr-BE" dirty="0" err="1" smtClean="0"/>
              <a:t>Conductor</a:t>
            </a:r>
            <a:r>
              <a:rPr lang="fr-BE" dirty="0" smtClean="0"/>
              <a:t> </a:t>
            </a:r>
            <a:r>
              <a:rPr lang="fr-BE" dirty="0" err="1" smtClean="0"/>
              <a:t>current</a:t>
            </a:r>
            <a:r>
              <a:rPr lang="fr-BE" dirty="0" smtClean="0"/>
              <a:t> = </a:t>
            </a:r>
            <a:r>
              <a:rPr lang="fr-BE" dirty="0" err="1" smtClean="0"/>
              <a:t>actual</a:t>
            </a:r>
            <a:r>
              <a:rPr lang="fr-BE" dirty="0" smtClean="0"/>
              <a:t> </a:t>
            </a:r>
            <a:r>
              <a:rPr lang="fr-BE" dirty="0" err="1" smtClean="0"/>
              <a:t>conductor</a:t>
            </a:r>
            <a:r>
              <a:rPr lang="fr-BE" dirty="0" smtClean="0"/>
              <a:t> </a:t>
            </a:r>
            <a:r>
              <a:rPr lang="fr-BE" dirty="0" err="1" smtClean="0"/>
              <a:t>load</a:t>
            </a:r>
            <a:r>
              <a:rPr lang="fr-BE" dirty="0" smtClean="0"/>
              <a:t> as </a:t>
            </a:r>
            <a:r>
              <a:rPr lang="fr-BE" dirty="0" err="1" smtClean="0"/>
              <a:t>measured</a:t>
            </a:r>
            <a:r>
              <a:rPr lang="fr-BE" dirty="0" smtClean="0"/>
              <a:t> </a:t>
            </a:r>
            <a:r>
              <a:rPr lang="fr-BE" dirty="0" err="1" smtClean="0"/>
              <a:t>during</a:t>
            </a:r>
            <a:r>
              <a:rPr lang="fr-BE" dirty="0" smtClean="0"/>
              <a:t> one </a:t>
            </a:r>
            <a:r>
              <a:rPr lang="fr-BE" dirty="0" err="1" smtClean="0"/>
              <a:t>day</a:t>
            </a:r>
            <a:endParaRPr lang="fr-BE" dirty="0" smtClean="0"/>
          </a:p>
          <a:p>
            <a:pPr algn="l"/>
            <a:r>
              <a:rPr lang="fr-BE" dirty="0" smtClean="0"/>
              <a:t>The bold </a:t>
            </a:r>
            <a:r>
              <a:rPr lang="fr-BE" dirty="0" err="1" smtClean="0"/>
              <a:t>red</a:t>
            </a:r>
            <a:r>
              <a:rPr lang="fr-BE" dirty="0" smtClean="0"/>
              <a:t>, green and </a:t>
            </a:r>
            <a:r>
              <a:rPr lang="fr-BE" dirty="0" err="1" smtClean="0"/>
              <a:t>blue</a:t>
            </a:r>
            <a:r>
              <a:rPr lang="fr-BE" dirty="0" smtClean="0"/>
              <a:t> </a:t>
            </a:r>
            <a:r>
              <a:rPr lang="fr-BE" dirty="0" err="1" smtClean="0"/>
              <a:t>lines</a:t>
            </a:r>
            <a:r>
              <a:rPr lang="fr-BE" dirty="0" smtClean="0"/>
              <a:t> show if the </a:t>
            </a:r>
            <a:r>
              <a:rPr lang="fr-BE" dirty="0" err="1" smtClean="0"/>
              <a:t>target</a:t>
            </a:r>
            <a:r>
              <a:rPr lang="fr-BE" dirty="0" smtClean="0"/>
              <a:t> </a:t>
            </a:r>
            <a:r>
              <a:rPr lang="fr-BE" dirty="0" err="1" smtClean="0"/>
              <a:t>is</a:t>
            </a:r>
            <a:r>
              <a:rPr lang="fr-BE" dirty="0" smtClean="0"/>
              <a:t> ok </a:t>
            </a:r>
            <a:r>
              <a:rPr lang="fr-BE" dirty="0" err="1" smtClean="0"/>
              <a:t>either</a:t>
            </a:r>
            <a:r>
              <a:rPr lang="fr-BE" dirty="0" smtClean="0"/>
              <a:t> for 1 or 4 </a:t>
            </a:r>
            <a:r>
              <a:rPr lang="fr-BE" dirty="0" err="1" smtClean="0"/>
              <a:t>hours</a:t>
            </a:r>
            <a:r>
              <a:rPr lang="fr-BE" dirty="0" smtClean="0"/>
              <a:t> (green), or ok for a </a:t>
            </a:r>
            <a:r>
              <a:rPr lang="fr-BE" dirty="0" err="1" smtClean="0"/>
              <a:t>shorter</a:t>
            </a:r>
            <a:r>
              <a:rPr lang="fr-BE" dirty="0" smtClean="0"/>
              <a:t> </a:t>
            </a:r>
            <a:r>
              <a:rPr lang="fr-BE" dirty="0" err="1" smtClean="0"/>
              <a:t>period</a:t>
            </a:r>
            <a:r>
              <a:rPr lang="fr-BE" dirty="0" smtClean="0"/>
              <a:t> (</a:t>
            </a:r>
            <a:r>
              <a:rPr lang="fr-BE" dirty="0" err="1" smtClean="0"/>
              <a:t>blue</a:t>
            </a:r>
            <a:r>
              <a:rPr lang="fr-BE" dirty="0" smtClean="0"/>
              <a:t>) , or not ok (</a:t>
            </a:r>
            <a:r>
              <a:rPr lang="fr-BE" dirty="0" err="1" smtClean="0"/>
              <a:t>red</a:t>
            </a:r>
            <a:r>
              <a:rPr lang="fr-BE" dirty="0" smtClean="0"/>
              <a:t>).</a:t>
            </a:r>
          </a:p>
          <a:p>
            <a:pPr algn="l"/>
            <a:r>
              <a:rPr lang="fr-BE" dirty="0" smtClean="0"/>
              <a:t>The RT ampacity </a:t>
            </a:r>
            <a:r>
              <a:rPr lang="fr-BE" dirty="0" err="1" smtClean="0"/>
              <a:t>curve</a:t>
            </a:r>
            <a:r>
              <a:rPr lang="fr-BE" dirty="0" smtClean="0"/>
              <a:t> (</a:t>
            </a:r>
            <a:r>
              <a:rPr lang="fr-BE" dirty="0" err="1" smtClean="0"/>
              <a:t>determined</a:t>
            </a:r>
            <a:r>
              <a:rPr lang="fr-BE" dirty="0" smtClean="0"/>
              <a:t> in real time by RTM </a:t>
            </a:r>
            <a:r>
              <a:rPr lang="fr-BE" dirty="0" err="1" smtClean="0"/>
              <a:t>sensor</a:t>
            </a:r>
            <a:r>
              <a:rPr lang="fr-BE" dirty="0" smtClean="0"/>
              <a:t>) on the </a:t>
            </a:r>
            <a:r>
              <a:rPr lang="fr-BE" dirty="0" err="1" smtClean="0"/>
              <a:t>same</a:t>
            </a:r>
            <a:r>
              <a:rPr lang="fr-BE" dirty="0" smtClean="0"/>
              <a:t> </a:t>
            </a:r>
            <a:r>
              <a:rPr lang="fr-BE" dirty="0" err="1" smtClean="0"/>
              <a:t>day</a:t>
            </a:r>
            <a:r>
              <a:rPr lang="fr-BE" dirty="0" smtClean="0"/>
              <a:t> </a:t>
            </a:r>
            <a:r>
              <a:rPr lang="fr-BE" dirty="0" err="1" smtClean="0"/>
              <a:t>validates</a:t>
            </a:r>
            <a:r>
              <a:rPr lang="fr-BE" dirty="0" smtClean="0"/>
              <a:t> the </a:t>
            </a:r>
            <a:r>
              <a:rPr lang="fr-BE" dirty="0" err="1" smtClean="0"/>
              <a:t>forecasting</a:t>
            </a:r>
            <a:r>
              <a:rPr lang="fr-BE" dirty="0" smtClean="0"/>
              <a:t> </a:t>
            </a:r>
            <a:r>
              <a:rPr lang="fr-BE" dirty="0" err="1" smtClean="0"/>
              <a:t>afterwards</a:t>
            </a:r>
            <a:endParaRPr lang="fr-BE" dirty="0" smtClean="0"/>
          </a:p>
        </p:txBody>
      </p:sp>
      <p:cxnSp>
        <p:nvCxnSpPr>
          <p:cNvPr id="9" name="Connecteur droit avec flèche 8"/>
          <p:cNvCxnSpPr/>
          <p:nvPr/>
        </p:nvCxnSpPr>
        <p:spPr bwMode="auto">
          <a:xfrm flipH="1" flipV="1">
            <a:off x="6479822" y="3183467"/>
            <a:ext cx="982134" cy="62088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1" name="Connecteur droit avec flèche 10"/>
          <p:cNvCxnSpPr/>
          <p:nvPr/>
        </p:nvCxnSpPr>
        <p:spPr bwMode="auto">
          <a:xfrm flipH="1">
            <a:off x="6502400" y="2190044"/>
            <a:ext cx="948267" cy="688623"/>
          </a:xfrm>
          <a:prstGeom prst="straightConnector1">
            <a:avLst/>
          </a:prstGeom>
          <a:ln>
            <a:headEnd type="none" w="lg" len="med"/>
            <a:tailEnd type="arrow"/>
          </a:ln>
        </p:spPr>
        <p:style>
          <a:lnRef idx="3">
            <a:schemeClr val="dk1"/>
          </a:lnRef>
          <a:fillRef idx="0">
            <a:schemeClr val="dk1"/>
          </a:fillRef>
          <a:effectRef idx="2">
            <a:schemeClr val="dk1"/>
          </a:effectRef>
          <a:fontRef idx="minor">
            <a:schemeClr val="tx1"/>
          </a:fontRef>
        </p:style>
      </p:cxnSp>
      <p:sp>
        <p:nvSpPr>
          <p:cNvPr id="12" name="ZoneTexte 11"/>
          <p:cNvSpPr txBox="1"/>
          <p:nvPr/>
        </p:nvSpPr>
        <p:spPr>
          <a:xfrm>
            <a:off x="7405511" y="1873955"/>
            <a:ext cx="1580444" cy="646331"/>
          </a:xfrm>
          <a:prstGeom prst="rect">
            <a:avLst/>
          </a:prstGeom>
          <a:noFill/>
        </p:spPr>
        <p:txBody>
          <a:bodyPr wrap="square" rtlCol="0">
            <a:spAutoFit/>
          </a:bodyPr>
          <a:lstStyle/>
          <a:p>
            <a:r>
              <a:rPr lang="fr-BE" dirty="0" smtClean="0"/>
              <a:t>20% over </a:t>
            </a:r>
            <a:r>
              <a:rPr lang="fr-BE" dirty="0" err="1" smtClean="0"/>
              <a:t>static</a:t>
            </a:r>
            <a:r>
              <a:rPr lang="fr-BE" dirty="0" smtClean="0"/>
              <a:t> rating</a:t>
            </a:r>
            <a:endParaRPr lang="en-US" dirty="0"/>
          </a:p>
        </p:txBody>
      </p:sp>
      <p:sp>
        <p:nvSpPr>
          <p:cNvPr id="13" name="ZoneTexte 12"/>
          <p:cNvSpPr txBox="1"/>
          <p:nvPr/>
        </p:nvSpPr>
        <p:spPr>
          <a:xfrm>
            <a:off x="7473244" y="3510845"/>
            <a:ext cx="1162756" cy="646331"/>
          </a:xfrm>
          <a:prstGeom prst="rect">
            <a:avLst/>
          </a:prstGeom>
          <a:noFill/>
        </p:spPr>
        <p:txBody>
          <a:bodyPr wrap="square" rtlCol="0">
            <a:spAutoFit/>
          </a:bodyPr>
          <a:lstStyle/>
          <a:p>
            <a:r>
              <a:rPr lang="fr-BE" dirty="0" err="1" smtClean="0"/>
              <a:t>Static</a:t>
            </a:r>
            <a:r>
              <a:rPr lang="fr-BE" dirty="0" smtClean="0"/>
              <a:t> rating</a:t>
            </a:r>
            <a:endParaRPr lang="en-US" dirty="0"/>
          </a:p>
        </p:txBody>
      </p:sp>
    </p:spTree>
    <p:extLst>
      <p:ext uri="{BB962C8B-B14F-4D97-AF65-F5344CB8AC3E}">
        <p14:creationId xmlns="" xmlns:p14="http://schemas.microsoft.com/office/powerpoint/2010/main" val="206224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1911"/>
            <a:ext cx="7772400" cy="1143000"/>
          </a:xfrm>
        </p:spPr>
        <p:txBody>
          <a:bodyPr/>
          <a:lstStyle/>
          <a:p>
            <a:r>
              <a:rPr lang="en-ZA" dirty="0" smtClean="0"/>
              <a:t>FINDINGS FROM AEP</a:t>
            </a:r>
            <a:br>
              <a:rPr lang="en-ZA" dirty="0" smtClean="0"/>
            </a:br>
            <a:r>
              <a:rPr lang="en-ZA" sz="2400" dirty="0" smtClean="0"/>
              <a:t>line capacity versus wind farm generation</a:t>
            </a:r>
            <a:endParaRPr lang="en-ZA" sz="2400" dirty="0"/>
          </a:p>
        </p:txBody>
      </p:sp>
      <p:pic>
        <p:nvPicPr>
          <p:cNvPr id="512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l="9705" t="4321" r="3629" b="10082"/>
          <a:stretch>
            <a:fillRect/>
          </a:stretch>
        </p:blipFill>
        <p:spPr bwMode="auto">
          <a:xfrm>
            <a:off x="1727200" y="1444978"/>
            <a:ext cx="6118578" cy="35221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214490" y="5030717"/>
            <a:ext cx="8929510" cy="1477328"/>
          </a:xfrm>
          <a:prstGeom prst="rect">
            <a:avLst/>
          </a:prstGeom>
          <a:noFill/>
        </p:spPr>
        <p:txBody>
          <a:bodyPr wrap="square" rtlCol="0">
            <a:spAutoFit/>
          </a:bodyPr>
          <a:lstStyle/>
          <a:p>
            <a:pPr algn="l"/>
            <a:r>
              <a:rPr lang="fr-BE" dirty="0" err="1" smtClean="0"/>
              <a:t>Red</a:t>
            </a:r>
            <a:r>
              <a:rPr lang="fr-BE" dirty="0" smtClean="0"/>
              <a:t> line : </a:t>
            </a:r>
            <a:r>
              <a:rPr lang="fr-BE" dirty="0" err="1" smtClean="0"/>
              <a:t>previously</a:t>
            </a:r>
            <a:r>
              <a:rPr lang="fr-BE" dirty="0" smtClean="0"/>
              <a:t> </a:t>
            </a:r>
            <a:r>
              <a:rPr lang="fr-BE" dirty="0" err="1" smtClean="0"/>
              <a:t>constrained</a:t>
            </a:r>
            <a:r>
              <a:rPr lang="fr-BE" dirty="0" smtClean="0"/>
              <a:t> </a:t>
            </a:r>
            <a:r>
              <a:rPr lang="fr-BE" dirty="0" err="1" smtClean="0"/>
              <a:t>wind</a:t>
            </a:r>
            <a:r>
              <a:rPr lang="fr-BE" dirty="0" smtClean="0"/>
              <a:t> </a:t>
            </a:r>
            <a:r>
              <a:rPr lang="fr-BE" dirty="0" err="1" smtClean="0"/>
              <a:t>farm</a:t>
            </a:r>
            <a:r>
              <a:rPr lang="fr-BE" dirty="0" smtClean="0"/>
              <a:t> output (</a:t>
            </a:r>
            <a:r>
              <a:rPr lang="fr-BE" dirty="0" err="1" smtClean="0"/>
              <a:t>static</a:t>
            </a:r>
            <a:r>
              <a:rPr lang="fr-BE" dirty="0" smtClean="0"/>
              <a:t> rating) (173 MVA)</a:t>
            </a:r>
          </a:p>
          <a:p>
            <a:pPr algn="l"/>
            <a:r>
              <a:rPr lang="fr-BE" dirty="0" err="1" smtClean="0"/>
              <a:t>Reference</a:t>
            </a:r>
            <a:r>
              <a:rPr lang="fr-BE" dirty="0" smtClean="0"/>
              <a:t> black line : </a:t>
            </a:r>
            <a:r>
              <a:rPr lang="fr-BE" dirty="0" err="1" smtClean="0"/>
              <a:t>wind</a:t>
            </a:r>
            <a:r>
              <a:rPr lang="fr-BE" dirty="0" smtClean="0"/>
              <a:t> </a:t>
            </a:r>
            <a:r>
              <a:rPr lang="fr-BE" dirty="0" err="1" smtClean="0"/>
              <a:t>farm</a:t>
            </a:r>
            <a:r>
              <a:rPr lang="fr-BE" dirty="0" smtClean="0"/>
              <a:t> </a:t>
            </a:r>
            <a:r>
              <a:rPr lang="fr-BE" dirty="0" err="1" smtClean="0"/>
              <a:t>generation</a:t>
            </a:r>
            <a:r>
              <a:rPr lang="fr-BE" dirty="0" smtClean="0"/>
              <a:t> </a:t>
            </a:r>
            <a:r>
              <a:rPr lang="fr-BE" dirty="0" err="1" smtClean="0"/>
              <a:t>during</a:t>
            </a:r>
            <a:r>
              <a:rPr lang="fr-BE" dirty="0" smtClean="0"/>
              <a:t> the </a:t>
            </a:r>
            <a:r>
              <a:rPr lang="fr-BE" dirty="0" err="1" smtClean="0"/>
              <a:t>period</a:t>
            </a:r>
            <a:r>
              <a:rPr lang="fr-BE" dirty="0" smtClean="0"/>
              <a:t> of observation</a:t>
            </a:r>
          </a:p>
          <a:p>
            <a:pPr algn="l"/>
            <a:r>
              <a:rPr lang="fr-BE" dirty="0" err="1" smtClean="0"/>
              <a:t>Lowest</a:t>
            </a:r>
            <a:r>
              <a:rPr lang="fr-BE" dirty="0" smtClean="0"/>
              <a:t> </a:t>
            </a:r>
            <a:r>
              <a:rPr lang="fr-BE" dirty="0" err="1" smtClean="0"/>
              <a:t>observed</a:t>
            </a:r>
            <a:r>
              <a:rPr lang="fr-BE" dirty="0" smtClean="0"/>
              <a:t> </a:t>
            </a:r>
            <a:r>
              <a:rPr lang="fr-BE" dirty="0" err="1" smtClean="0"/>
              <a:t>additional</a:t>
            </a:r>
            <a:r>
              <a:rPr lang="fr-BE" dirty="0" smtClean="0"/>
              <a:t> line </a:t>
            </a:r>
            <a:r>
              <a:rPr lang="fr-BE" dirty="0" err="1" smtClean="0"/>
              <a:t>capability</a:t>
            </a:r>
            <a:r>
              <a:rPr lang="fr-BE" dirty="0" smtClean="0"/>
              <a:t> </a:t>
            </a:r>
            <a:r>
              <a:rPr lang="fr-BE" dirty="0" err="1" smtClean="0"/>
              <a:t>with</a:t>
            </a:r>
            <a:r>
              <a:rPr lang="fr-BE" dirty="0" smtClean="0"/>
              <a:t> RTM in service (</a:t>
            </a:r>
            <a:r>
              <a:rPr lang="fr-BE" dirty="0" err="1" smtClean="0"/>
              <a:t>blue</a:t>
            </a:r>
            <a:r>
              <a:rPr lang="fr-BE" dirty="0" smtClean="0"/>
              <a:t>) (+ 24%)</a:t>
            </a:r>
          </a:p>
          <a:p>
            <a:pPr algn="l"/>
            <a:r>
              <a:rPr lang="fr-BE" dirty="0" err="1" smtClean="0"/>
              <a:t>average</a:t>
            </a:r>
            <a:r>
              <a:rPr lang="fr-BE" dirty="0" smtClean="0"/>
              <a:t> power line real time rating as </a:t>
            </a:r>
            <a:r>
              <a:rPr lang="fr-BE" dirty="0" err="1" smtClean="0"/>
              <a:t>evaluated</a:t>
            </a:r>
            <a:r>
              <a:rPr lang="fr-BE" dirty="0" smtClean="0"/>
              <a:t> by RTM (green) (+35% </a:t>
            </a:r>
            <a:r>
              <a:rPr lang="fr-BE" dirty="0" err="1" smtClean="0"/>
              <a:t>with</a:t>
            </a:r>
            <a:r>
              <a:rPr lang="fr-BE" dirty="0" smtClean="0"/>
              <a:t> 2% </a:t>
            </a:r>
            <a:r>
              <a:rPr lang="fr-BE" dirty="0" err="1" smtClean="0"/>
              <a:t>curtailment</a:t>
            </a:r>
            <a:r>
              <a:rPr lang="fr-BE" dirty="0" smtClean="0"/>
              <a:t>)</a:t>
            </a:r>
            <a:endParaRPr lang="en-US" dirty="0"/>
          </a:p>
        </p:txBody>
      </p:sp>
    </p:spTree>
    <p:extLst>
      <p:ext uri="{BB962C8B-B14F-4D97-AF65-F5344CB8AC3E}">
        <p14:creationId xmlns="" xmlns:p14="http://schemas.microsoft.com/office/powerpoint/2010/main" val="3239844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689" y="0"/>
            <a:ext cx="7772400" cy="1143000"/>
          </a:xfrm>
        </p:spPr>
        <p:txBody>
          <a:bodyPr/>
          <a:lstStyle/>
          <a:p>
            <a:r>
              <a:rPr lang="en-ZA" dirty="0" smtClean="0"/>
              <a:t>BENEFITS OF RTM</a:t>
            </a:r>
            <a:endParaRPr lang="en-ZA" dirty="0"/>
          </a:p>
        </p:txBody>
      </p:sp>
      <p:sp>
        <p:nvSpPr>
          <p:cNvPr id="3" name="Content Placeholder 2"/>
          <p:cNvSpPr>
            <a:spLocks noGrp="1"/>
          </p:cNvSpPr>
          <p:nvPr>
            <p:ph idx="1"/>
          </p:nvPr>
        </p:nvSpPr>
        <p:spPr>
          <a:xfrm>
            <a:off x="316089" y="1275644"/>
            <a:ext cx="8635999" cy="5102578"/>
          </a:xfrm>
        </p:spPr>
        <p:txBody>
          <a:bodyPr>
            <a:normAutofit lnSpcReduction="10000"/>
          </a:bodyPr>
          <a:lstStyle/>
          <a:p>
            <a:r>
              <a:rPr lang="en-ZA" dirty="0" smtClean="0"/>
              <a:t>Contingency management</a:t>
            </a:r>
          </a:p>
          <a:p>
            <a:pPr lvl="1"/>
            <a:r>
              <a:rPr lang="en-ZA" dirty="0" smtClean="0"/>
              <a:t>Allow more time for operators to make decisions.</a:t>
            </a:r>
          </a:p>
          <a:p>
            <a:r>
              <a:rPr lang="en-ZA" dirty="0" smtClean="0"/>
              <a:t>Deferral or elimination of capital expenditure</a:t>
            </a:r>
          </a:p>
          <a:p>
            <a:r>
              <a:rPr lang="en-ZA" dirty="0" smtClean="0"/>
              <a:t>Dispatch of generation during capacity deficiencies.</a:t>
            </a:r>
          </a:p>
          <a:p>
            <a:r>
              <a:rPr lang="en-ZA" dirty="0" smtClean="0"/>
              <a:t>Mitigation of reliability concerns</a:t>
            </a:r>
          </a:p>
          <a:p>
            <a:r>
              <a:rPr lang="en-ZA" dirty="0" smtClean="0"/>
              <a:t>Reducing wind </a:t>
            </a:r>
            <a:r>
              <a:rPr lang="en-ZA" dirty="0" smtClean="0"/>
              <a:t>power </a:t>
            </a:r>
            <a:r>
              <a:rPr lang="en-ZA" dirty="0" smtClean="0"/>
              <a:t>curtailment</a:t>
            </a:r>
            <a:endParaRPr lang="en-ZA" dirty="0" smtClean="0"/>
          </a:p>
          <a:p>
            <a:r>
              <a:rPr lang="en-ZA" dirty="0" smtClean="0"/>
              <a:t>Use of higher daytime </a:t>
            </a:r>
            <a:r>
              <a:rPr lang="en-ZA" dirty="0" smtClean="0"/>
              <a:t>ampacity</a:t>
            </a:r>
          </a:p>
          <a:p>
            <a:r>
              <a:rPr lang="en-ZA" dirty="0" smtClean="0"/>
              <a:t>Reduced congestion charges (more efficient optimal generation dispatching in nodal and interconnected market)</a:t>
            </a:r>
            <a:endParaRPr lang="en-ZA" dirty="0" smtClean="0"/>
          </a:p>
          <a:p>
            <a:pPr marL="0" indent="0">
              <a:buNone/>
            </a:pPr>
            <a:endParaRPr lang="en-ZA" dirty="0"/>
          </a:p>
        </p:txBody>
      </p:sp>
    </p:spTree>
    <p:extLst>
      <p:ext uri="{BB962C8B-B14F-4D97-AF65-F5344CB8AC3E}">
        <p14:creationId xmlns="" xmlns:p14="http://schemas.microsoft.com/office/powerpoint/2010/main" val="2281666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p>
        </p:txBody>
      </p:sp>
      <p:sp>
        <p:nvSpPr>
          <p:cNvPr id="3" name="Content Placeholder 2"/>
          <p:cNvSpPr>
            <a:spLocks noGrp="1"/>
          </p:cNvSpPr>
          <p:nvPr>
            <p:ph idx="1"/>
          </p:nvPr>
        </p:nvSpPr>
        <p:spPr>
          <a:xfrm>
            <a:off x="685800" y="1278465"/>
            <a:ext cx="7772400" cy="5032024"/>
          </a:xfrm>
        </p:spPr>
        <p:txBody>
          <a:bodyPr/>
          <a:lstStyle/>
          <a:p>
            <a:r>
              <a:rPr lang="en-ZA" dirty="0" smtClean="0"/>
              <a:t>RTM systems ensure the line will not contravene the statutory (clearance) or annealing (conductor temperature) limits imposed.</a:t>
            </a:r>
          </a:p>
          <a:p>
            <a:r>
              <a:rPr lang="en-ZA" dirty="0" smtClean="0"/>
              <a:t>It does not permit the line to run “hotter” than designed but will allow operators to make use of the better than “as design” conservative weather conditions to increase the load above static rating.</a:t>
            </a:r>
          </a:p>
          <a:p>
            <a:r>
              <a:rPr lang="en-ZA" dirty="0" smtClean="0"/>
              <a:t>Direct RTM (except temperature sensor) may detect any excessive sagging</a:t>
            </a:r>
          </a:p>
          <a:p>
            <a:pPr>
              <a:buNone/>
            </a:pPr>
            <a:endParaRPr lang="en-ZA" dirty="0" smtClean="0"/>
          </a:p>
          <a:p>
            <a:pPr marL="0" indent="0">
              <a:buNone/>
            </a:pPr>
            <a:endParaRPr lang="en-ZA" dirty="0"/>
          </a:p>
        </p:txBody>
      </p:sp>
    </p:spTree>
    <p:extLst>
      <p:ext uri="{BB962C8B-B14F-4D97-AF65-F5344CB8AC3E}">
        <p14:creationId xmlns="" xmlns:p14="http://schemas.microsoft.com/office/powerpoint/2010/main" val="1997573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822" y="270933"/>
            <a:ext cx="7281334" cy="824089"/>
          </a:xfrm>
        </p:spPr>
        <p:txBody>
          <a:bodyPr/>
          <a:lstStyle/>
          <a:p>
            <a:r>
              <a:rPr lang="en-ZA" dirty="0" smtClean="0"/>
              <a:t>OBJECTIVE of the CIGRE brochure</a:t>
            </a:r>
            <a:endParaRPr lang="en-ZA" dirty="0"/>
          </a:p>
        </p:txBody>
      </p:sp>
      <p:sp>
        <p:nvSpPr>
          <p:cNvPr id="3" name="Content Placeholder 2"/>
          <p:cNvSpPr>
            <a:spLocks noGrp="1"/>
          </p:cNvSpPr>
          <p:nvPr>
            <p:ph idx="1"/>
          </p:nvPr>
        </p:nvSpPr>
        <p:spPr>
          <a:xfrm>
            <a:off x="697089" y="2418644"/>
            <a:ext cx="8029222" cy="4114800"/>
          </a:xfrm>
        </p:spPr>
        <p:txBody>
          <a:bodyPr/>
          <a:lstStyle/>
          <a:p>
            <a:pPr lvl="0"/>
            <a:r>
              <a:rPr lang="en-GB" dirty="0"/>
              <a:t>T</a:t>
            </a:r>
            <a:r>
              <a:rPr lang="en-GB" dirty="0" smtClean="0"/>
              <a:t>o </a:t>
            </a:r>
            <a:r>
              <a:rPr lang="en-GB" dirty="0"/>
              <a:t>provide guidance for </a:t>
            </a:r>
            <a:r>
              <a:rPr lang="en-GB" dirty="0" err="1" smtClean="0"/>
              <a:t>TSO’s</a:t>
            </a:r>
            <a:r>
              <a:rPr lang="en-GB" dirty="0" smtClean="0"/>
              <a:t> about RTM systems :</a:t>
            </a:r>
          </a:p>
          <a:p>
            <a:pPr lvl="0"/>
            <a:r>
              <a:rPr lang="en-GB" dirty="0" smtClean="0"/>
              <a:t>1) </a:t>
            </a:r>
            <a:r>
              <a:rPr lang="en-GB" dirty="0"/>
              <a:t>how </a:t>
            </a:r>
            <a:r>
              <a:rPr lang="en-GB" dirty="0" smtClean="0"/>
              <a:t>can they be </a:t>
            </a:r>
            <a:r>
              <a:rPr lang="en-GB" dirty="0"/>
              <a:t>used to increase the reliability and the economics of system dispatch;</a:t>
            </a:r>
            <a:endParaRPr lang="en-ZA" dirty="0"/>
          </a:p>
          <a:p>
            <a:pPr lvl="0"/>
            <a:r>
              <a:rPr lang="en-GB" dirty="0" smtClean="0"/>
              <a:t>2) How to select  appropriate RTM equipment</a:t>
            </a:r>
            <a:endParaRPr lang="en-ZA" dirty="0"/>
          </a:p>
          <a:p>
            <a:endParaRPr lang="en-ZA" dirty="0" smtClean="0"/>
          </a:p>
          <a:p>
            <a:r>
              <a:rPr lang="en-ZA" dirty="0" smtClean="0"/>
              <a:t>N.B. Only deals with direct monitoring systems.</a:t>
            </a:r>
            <a:endParaRPr lang="en-ZA" dirty="0"/>
          </a:p>
        </p:txBody>
      </p:sp>
    </p:spTree>
    <p:extLst>
      <p:ext uri="{BB962C8B-B14F-4D97-AF65-F5344CB8AC3E}">
        <p14:creationId xmlns="" xmlns:p14="http://schemas.microsoft.com/office/powerpoint/2010/main" val="1541680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244" y="146756"/>
            <a:ext cx="7772400" cy="1143000"/>
          </a:xfrm>
        </p:spPr>
        <p:txBody>
          <a:bodyPr/>
          <a:lstStyle/>
          <a:p>
            <a:r>
              <a:rPr lang="en-ZA" dirty="0" smtClean="0"/>
              <a:t>REAL TIME MONITORING</a:t>
            </a:r>
            <a:endParaRPr lang="en-ZA" dirty="0"/>
          </a:p>
        </p:txBody>
      </p:sp>
      <p:sp>
        <p:nvSpPr>
          <p:cNvPr id="3" name="Content Placeholder 2"/>
          <p:cNvSpPr>
            <a:spLocks noGrp="1"/>
          </p:cNvSpPr>
          <p:nvPr>
            <p:ph idx="1"/>
          </p:nvPr>
        </p:nvSpPr>
        <p:spPr>
          <a:xfrm>
            <a:off x="177800" y="1063978"/>
            <a:ext cx="8808156" cy="1701800"/>
          </a:xfrm>
        </p:spPr>
        <p:txBody>
          <a:bodyPr>
            <a:normAutofit/>
          </a:bodyPr>
          <a:lstStyle/>
          <a:p>
            <a:r>
              <a:rPr lang="en-GB" sz="2400" dirty="0"/>
              <a:t>The real-time rating of the line is a function of position of the conductor in space which in turn, affects safety of the public as well as the integrity of the line. </a:t>
            </a:r>
            <a:r>
              <a:rPr lang="en-GB" sz="2400" dirty="0" smtClean="0"/>
              <a:t>This </a:t>
            </a:r>
            <a:r>
              <a:rPr lang="en-GB" sz="2400" dirty="0"/>
              <a:t>position is determined by the sag of the </a:t>
            </a:r>
            <a:r>
              <a:rPr lang="en-GB" sz="2400" dirty="0" smtClean="0"/>
              <a:t>conductor. </a:t>
            </a:r>
          </a:p>
          <a:p>
            <a:pPr>
              <a:buNone/>
            </a:pPr>
            <a:endParaRPr lang="en-ZA" dirty="0"/>
          </a:p>
        </p:txBody>
      </p:sp>
      <p:grpSp>
        <p:nvGrpSpPr>
          <p:cNvPr id="30" name="Groupe 29"/>
          <p:cNvGrpSpPr/>
          <p:nvPr/>
        </p:nvGrpSpPr>
        <p:grpSpPr>
          <a:xfrm>
            <a:off x="687843" y="2682453"/>
            <a:ext cx="7704856" cy="4175547"/>
            <a:chOff x="755576" y="1700808"/>
            <a:chExt cx="7704856" cy="4175547"/>
          </a:xfrm>
        </p:grpSpPr>
        <p:pic>
          <p:nvPicPr>
            <p:cNvPr id="22" name="Picture 5"/>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2186351" y="1700808"/>
              <a:ext cx="6274081" cy="4175547"/>
            </a:xfrm>
            <a:prstGeom prst="rect">
              <a:avLst/>
            </a:prstGeom>
            <a:noFill/>
            <a:ln w="9525">
              <a:noFill/>
              <a:miter lim="800000"/>
              <a:headEnd/>
              <a:tailEnd/>
            </a:ln>
          </p:spPr>
        </p:pic>
        <p:cxnSp>
          <p:nvCxnSpPr>
            <p:cNvPr id="23" name="Connecteur droit 22"/>
            <p:cNvCxnSpPr/>
            <p:nvPr/>
          </p:nvCxnSpPr>
          <p:spPr bwMode="auto">
            <a:xfrm>
              <a:off x="3127463" y="1700808"/>
              <a:ext cx="1412540" cy="123491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4" name="Connecteur droit 23"/>
            <p:cNvCxnSpPr/>
            <p:nvPr/>
          </p:nvCxnSpPr>
          <p:spPr bwMode="auto">
            <a:xfrm flipH="1" flipV="1">
              <a:off x="4178345" y="2600359"/>
              <a:ext cx="34091" cy="125200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bwMode="auto">
            <a:xfrm>
              <a:off x="4207989" y="3878668"/>
              <a:ext cx="0" cy="946896"/>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sp>
          <p:nvSpPr>
            <p:cNvPr id="26" name="Text Box 20"/>
            <p:cNvSpPr txBox="1">
              <a:spLocks noChangeArrowheads="1"/>
            </p:cNvSpPr>
            <p:nvPr/>
          </p:nvSpPr>
          <p:spPr bwMode="auto">
            <a:xfrm>
              <a:off x="971600" y="3074581"/>
              <a:ext cx="878266" cy="400110"/>
            </a:xfrm>
            <a:prstGeom prst="rect">
              <a:avLst/>
            </a:prstGeom>
            <a:noFill/>
            <a:ln w="9525">
              <a:noFill/>
              <a:miter lim="800000"/>
              <a:headEnd/>
              <a:tailEnd/>
            </a:ln>
          </p:spPr>
          <p:txBody>
            <a:bodyPr wrap="square">
              <a:spAutoFit/>
            </a:bodyPr>
            <a:lstStyle/>
            <a:p>
              <a:pPr>
                <a:spcBef>
                  <a:spcPct val="50000"/>
                </a:spcBef>
              </a:pPr>
              <a:r>
                <a:rPr lang="fr-BE" sz="2000" dirty="0" err="1" smtClean="0"/>
                <a:t>Sag</a:t>
              </a:r>
              <a:endParaRPr lang="fr-FR" sz="2000" dirty="0"/>
            </a:p>
          </p:txBody>
        </p:sp>
        <p:sp>
          <p:nvSpPr>
            <p:cNvPr id="27" name="Text Box 16"/>
            <p:cNvSpPr txBox="1">
              <a:spLocks noChangeArrowheads="1"/>
            </p:cNvSpPr>
            <p:nvPr/>
          </p:nvSpPr>
          <p:spPr bwMode="auto">
            <a:xfrm>
              <a:off x="755576" y="4290305"/>
              <a:ext cx="1565568" cy="707886"/>
            </a:xfrm>
            <a:prstGeom prst="rect">
              <a:avLst/>
            </a:prstGeom>
            <a:noFill/>
            <a:ln w="9525">
              <a:noFill/>
              <a:miter lim="800000"/>
              <a:headEnd/>
              <a:tailEnd/>
            </a:ln>
          </p:spPr>
          <p:txBody>
            <a:bodyPr wrap="square">
              <a:spAutoFit/>
            </a:bodyPr>
            <a:lstStyle/>
            <a:p>
              <a:pPr>
                <a:spcBef>
                  <a:spcPct val="50000"/>
                </a:spcBef>
              </a:pPr>
              <a:r>
                <a:rPr lang="fr-BE" sz="2000" dirty="0"/>
                <a:t>Clearance </a:t>
              </a:r>
              <a:r>
                <a:rPr lang="fr-BE" sz="2000" dirty="0" err="1"/>
                <a:t>required</a:t>
              </a:r>
              <a:endParaRPr lang="fr-FR" sz="2000" dirty="0"/>
            </a:p>
          </p:txBody>
        </p:sp>
        <p:cxnSp>
          <p:nvCxnSpPr>
            <p:cNvPr id="28" name="Connecteur droit avec flèche 27"/>
            <p:cNvCxnSpPr>
              <a:stCxn id="26" idx="3"/>
            </p:cNvCxnSpPr>
            <p:nvPr/>
          </p:nvCxnSpPr>
          <p:spPr bwMode="auto">
            <a:xfrm flipV="1">
              <a:off x="1849865" y="3132990"/>
              <a:ext cx="2261780" cy="141646"/>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29" name="Connecteur droit avec flèche 28"/>
            <p:cNvCxnSpPr/>
            <p:nvPr/>
          </p:nvCxnSpPr>
          <p:spPr bwMode="auto">
            <a:xfrm flipV="1">
              <a:off x="2051383" y="4352115"/>
              <a:ext cx="2143267" cy="272233"/>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 xmlns:p14="http://schemas.microsoft.com/office/powerpoint/2010/main" val="1775611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ZA" dirty="0" smtClean="0"/>
              <a:t>REAL TIME MONITORING</a:t>
            </a:r>
            <a:endParaRPr lang="en-US" dirty="0"/>
          </a:p>
        </p:txBody>
      </p:sp>
      <p:sp>
        <p:nvSpPr>
          <p:cNvPr id="3" name="Espace réservé du contenu 2"/>
          <p:cNvSpPr>
            <a:spLocks noGrp="1"/>
          </p:cNvSpPr>
          <p:nvPr>
            <p:ph idx="1"/>
          </p:nvPr>
        </p:nvSpPr>
        <p:spPr/>
        <p:txBody>
          <a:bodyPr/>
          <a:lstStyle/>
          <a:p>
            <a:r>
              <a:rPr lang="en-GB" dirty="0" smtClean="0"/>
              <a:t>Sag is a function of the conductor temperature (average between core and surface all along a span or section), the conductor construction and the line tension.</a:t>
            </a:r>
          </a:p>
          <a:p>
            <a:pPr>
              <a:buNone/>
            </a:pPr>
            <a:r>
              <a:rPr lang="en-GB" dirty="0" smtClean="0"/>
              <a:t> </a:t>
            </a:r>
          </a:p>
          <a:p>
            <a:r>
              <a:rPr lang="en-GB" dirty="0" smtClean="0"/>
              <a:t>Devices that determine RTM rating evaluate the </a:t>
            </a:r>
            <a:r>
              <a:rPr lang="en-GB" dirty="0" smtClean="0"/>
              <a:t>sag and thus the critical </a:t>
            </a:r>
            <a:r>
              <a:rPr lang="en-GB" dirty="0" smtClean="0"/>
              <a:t>clearance </a:t>
            </a:r>
            <a:r>
              <a:rPr lang="en-GB" dirty="0" smtClean="0"/>
              <a:t>along </a:t>
            </a:r>
            <a:r>
              <a:rPr lang="en-GB" dirty="0" smtClean="0"/>
              <a:t>the line.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356" y="203200"/>
            <a:ext cx="8255000" cy="1143000"/>
          </a:xfrm>
        </p:spPr>
        <p:txBody>
          <a:bodyPr/>
          <a:lstStyle/>
          <a:p>
            <a:r>
              <a:rPr lang="en-ZA" sz="2800" dirty="0" smtClean="0"/>
              <a:t>DETERMINING LINE RATING</a:t>
            </a:r>
            <a:br>
              <a:rPr lang="en-ZA" sz="2800" dirty="0" smtClean="0"/>
            </a:br>
            <a:r>
              <a:rPr lang="en-ZA" sz="2800" dirty="0" smtClean="0"/>
              <a:t>step 1 : determine effective weather conditions</a:t>
            </a:r>
            <a:endParaRPr lang="en-ZA" sz="2800" dirty="0"/>
          </a:p>
        </p:txBody>
      </p:sp>
      <p:sp>
        <p:nvSpPr>
          <p:cNvPr id="3" name="Content Placeholder 2"/>
          <p:cNvSpPr>
            <a:spLocks noGrp="1"/>
          </p:cNvSpPr>
          <p:nvPr>
            <p:ph idx="1"/>
          </p:nvPr>
        </p:nvSpPr>
        <p:spPr>
          <a:xfrm>
            <a:off x="618067" y="1165576"/>
            <a:ext cx="7772400" cy="5235224"/>
          </a:xfrm>
        </p:spPr>
        <p:txBody>
          <a:bodyPr>
            <a:normAutofit fontScale="77500" lnSpcReduction="20000"/>
          </a:bodyPr>
          <a:lstStyle/>
          <a:p>
            <a:pPr>
              <a:buNone/>
            </a:pPr>
            <a:r>
              <a:rPr lang="en-GB" dirty="0"/>
              <a:t> </a:t>
            </a:r>
            <a:endParaRPr lang="en-ZA" dirty="0"/>
          </a:p>
          <a:p>
            <a:pPr lvl="0" algn="just"/>
            <a:r>
              <a:rPr lang="en-GB" sz="3800" dirty="0" smtClean="0"/>
              <a:t>The </a:t>
            </a:r>
            <a:r>
              <a:rPr lang="en-GB" sz="3800" dirty="0"/>
              <a:t>monitored parameter (tension, sag, clearance, wind vibration, </a:t>
            </a:r>
            <a:r>
              <a:rPr lang="en-GB" sz="3800" dirty="0" smtClean="0"/>
              <a:t>angle </a:t>
            </a:r>
            <a:r>
              <a:rPr lang="en-GB" sz="3800" dirty="0"/>
              <a:t>of </a:t>
            </a:r>
            <a:r>
              <a:rPr lang="en-GB" sz="3800" dirty="0" smtClean="0"/>
              <a:t>inclination or spot temperature) is </a:t>
            </a:r>
            <a:r>
              <a:rPr lang="en-GB" sz="3800" b="1" dirty="0"/>
              <a:t>converted to conductor </a:t>
            </a:r>
            <a:r>
              <a:rPr lang="en-GB" sz="3800" b="1" dirty="0" smtClean="0"/>
              <a:t>mean temperature </a:t>
            </a:r>
            <a:r>
              <a:rPr lang="en-GB" sz="3800" dirty="0"/>
              <a:t>by means of a </a:t>
            </a:r>
            <a:r>
              <a:rPr lang="en-GB" sz="3800" dirty="0" smtClean="0"/>
              <a:t>model). </a:t>
            </a:r>
            <a:endParaRPr lang="en-ZA" sz="3800" dirty="0"/>
          </a:p>
          <a:p>
            <a:pPr algn="just"/>
            <a:endParaRPr lang="en-ZA" sz="3800" dirty="0"/>
          </a:p>
          <a:p>
            <a:pPr lvl="0" algn="just"/>
            <a:r>
              <a:rPr lang="en-GB" sz="3800" dirty="0"/>
              <a:t>The calculated </a:t>
            </a:r>
            <a:r>
              <a:rPr lang="en-GB" sz="3800" dirty="0" smtClean="0"/>
              <a:t>real-time mean conductor </a:t>
            </a:r>
            <a:r>
              <a:rPr lang="en-GB" sz="3800" dirty="0"/>
              <a:t>temperature is then combined with the air temperature, solar heat input</a:t>
            </a:r>
            <a:r>
              <a:rPr lang="en-GB" sz="3800" dirty="0" smtClean="0"/>
              <a:t>, wind speed, wind direction </a:t>
            </a:r>
            <a:r>
              <a:rPr lang="en-GB" sz="3800" dirty="0"/>
              <a:t>and line current in TB 207 to </a:t>
            </a:r>
            <a:r>
              <a:rPr lang="en-GB" sz="3800" b="1" dirty="0"/>
              <a:t>calculate </a:t>
            </a:r>
            <a:r>
              <a:rPr lang="en-GB" sz="3800" b="1" dirty="0" smtClean="0"/>
              <a:t>effective weather data (</a:t>
            </a:r>
            <a:r>
              <a:rPr lang="en-GB" sz="3800" dirty="0" smtClean="0"/>
              <a:t>including the perpendicular </a:t>
            </a:r>
            <a:r>
              <a:rPr lang="en-GB" sz="3800" dirty="0"/>
              <a:t>wind </a:t>
            </a:r>
            <a:r>
              <a:rPr lang="en-GB" sz="3800" dirty="0" smtClean="0"/>
              <a:t>speed</a:t>
            </a:r>
            <a:r>
              <a:rPr lang="en-GB" sz="3800" b="1" dirty="0" smtClean="0"/>
              <a:t>). </a:t>
            </a:r>
            <a:endParaRPr lang="en-ZA" sz="3800" b="1" dirty="0"/>
          </a:p>
          <a:p>
            <a:pPr algn="just"/>
            <a:endParaRPr lang="en-ZA" sz="3800" dirty="0"/>
          </a:p>
          <a:p>
            <a:endParaRPr lang="en-ZA" dirty="0"/>
          </a:p>
        </p:txBody>
      </p:sp>
    </p:spTree>
    <p:extLst>
      <p:ext uri="{BB962C8B-B14F-4D97-AF65-F5344CB8AC3E}">
        <p14:creationId xmlns="" xmlns:p14="http://schemas.microsoft.com/office/powerpoint/2010/main" val="1636291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378" y="304800"/>
            <a:ext cx="7772400" cy="1143000"/>
          </a:xfrm>
        </p:spPr>
        <p:txBody>
          <a:bodyPr/>
          <a:lstStyle/>
          <a:p>
            <a:r>
              <a:rPr lang="en-ZA" sz="3200" dirty="0" smtClean="0"/>
              <a:t>Example of </a:t>
            </a:r>
            <a:br>
              <a:rPr lang="en-ZA" sz="3200" dirty="0" smtClean="0"/>
            </a:br>
            <a:r>
              <a:rPr lang="en-ZA" sz="3200" dirty="0" smtClean="0"/>
              <a:t>“Effective  perpendicular wind speed</a:t>
            </a:r>
            <a:r>
              <a:rPr lang="en-ZA" dirty="0" smtClean="0"/>
              <a:t>”</a:t>
            </a:r>
            <a:endParaRPr lang="en-ZA" dirty="0"/>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952" y="1603022"/>
            <a:ext cx="8151690" cy="21862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2137" y="3677797"/>
            <a:ext cx="8250793" cy="10207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688622" y="5102578"/>
            <a:ext cx="8026400" cy="954107"/>
          </a:xfrm>
          <a:prstGeom prst="rect">
            <a:avLst/>
          </a:prstGeom>
          <a:noFill/>
        </p:spPr>
        <p:txBody>
          <a:bodyPr wrap="square" rtlCol="0">
            <a:spAutoFit/>
          </a:bodyPr>
          <a:lstStyle/>
          <a:p>
            <a:r>
              <a:rPr lang="fr-BE" sz="2800" dirty="0" smtClean="0"/>
              <a:t>Effective </a:t>
            </a:r>
            <a:r>
              <a:rPr lang="fr-BE" sz="2800" dirty="0" err="1" smtClean="0"/>
              <a:t>weather</a:t>
            </a:r>
            <a:r>
              <a:rPr lang="fr-BE" sz="2800" dirty="0" smtClean="0"/>
              <a:t> data are </a:t>
            </a:r>
            <a:r>
              <a:rPr lang="fr-BE" sz="2800" dirty="0" err="1" smtClean="0"/>
              <a:t>weather</a:t>
            </a:r>
            <a:r>
              <a:rPr lang="fr-BE" sz="2800" dirty="0" smtClean="0"/>
              <a:t> data </a:t>
            </a:r>
            <a:r>
              <a:rPr lang="fr-BE" sz="2800" dirty="0" err="1" smtClean="0"/>
              <a:t>that</a:t>
            </a:r>
            <a:r>
              <a:rPr lang="fr-BE" sz="2800" dirty="0" smtClean="0"/>
              <a:t> </a:t>
            </a:r>
            <a:r>
              <a:rPr lang="fr-BE" sz="2800" dirty="0" err="1" smtClean="0"/>
              <a:t>justify</a:t>
            </a:r>
            <a:r>
              <a:rPr lang="fr-BE" sz="2800" dirty="0" smtClean="0"/>
              <a:t> the </a:t>
            </a:r>
            <a:r>
              <a:rPr lang="fr-BE" sz="2800" dirty="0" err="1" smtClean="0"/>
              <a:t>field</a:t>
            </a:r>
            <a:r>
              <a:rPr lang="fr-BE" sz="2800" dirty="0" smtClean="0"/>
              <a:t> </a:t>
            </a:r>
            <a:r>
              <a:rPr lang="fr-BE" sz="2800" dirty="0" err="1" smtClean="0"/>
              <a:t>measurement</a:t>
            </a:r>
            <a:r>
              <a:rPr lang="fr-BE" sz="2800" dirty="0" smtClean="0"/>
              <a:t> in </a:t>
            </a:r>
            <a:r>
              <a:rPr lang="fr-BE" sz="2800" dirty="0" err="1" smtClean="0"/>
              <a:t>critical</a:t>
            </a:r>
            <a:r>
              <a:rPr lang="fr-BE" sz="2800" dirty="0" smtClean="0"/>
              <a:t> </a:t>
            </a:r>
            <a:r>
              <a:rPr lang="fr-BE" sz="2800" dirty="0" err="1" smtClean="0"/>
              <a:t>spans</a:t>
            </a:r>
            <a:r>
              <a:rPr lang="fr-BE" sz="2800" dirty="0" smtClean="0"/>
              <a:t>. </a:t>
            </a:r>
            <a:endParaRPr lang="en-US" sz="2800" dirty="0"/>
          </a:p>
        </p:txBody>
      </p:sp>
    </p:spTree>
    <p:extLst>
      <p:ext uri="{BB962C8B-B14F-4D97-AF65-F5344CB8AC3E}">
        <p14:creationId xmlns="" xmlns:p14="http://schemas.microsoft.com/office/powerpoint/2010/main" val="4087271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356" y="203200"/>
            <a:ext cx="8255000" cy="1143000"/>
          </a:xfrm>
        </p:spPr>
        <p:txBody>
          <a:bodyPr/>
          <a:lstStyle/>
          <a:p>
            <a:r>
              <a:rPr lang="en-ZA" sz="2800" dirty="0" smtClean="0"/>
              <a:t>DETERMINING LINE RATING</a:t>
            </a:r>
            <a:br>
              <a:rPr lang="en-ZA" sz="2800" dirty="0" smtClean="0"/>
            </a:br>
            <a:r>
              <a:rPr lang="en-ZA" sz="2800" dirty="0" smtClean="0"/>
              <a:t>step 2 : evaluate ampacity of the line</a:t>
            </a:r>
            <a:endParaRPr lang="en-ZA" sz="2800" dirty="0"/>
          </a:p>
        </p:txBody>
      </p:sp>
      <p:sp>
        <p:nvSpPr>
          <p:cNvPr id="3" name="Content Placeholder 2"/>
          <p:cNvSpPr>
            <a:spLocks noGrp="1"/>
          </p:cNvSpPr>
          <p:nvPr>
            <p:ph idx="1"/>
          </p:nvPr>
        </p:nvSpPr>
        <p:spPr>
          <a:xfrm>
            <a:off x="618067" y="1165576"/>
            <a:ext cx="7772400" cy="5235224"/>
          </a:xfrm>
        </p:spPr>
        <p:txBody>
          <a:bodyPr>
            <a:normAutofit fontScale="70000" lnSpcReduction="20000"/>
          </a:bodyPr>
          <a:lstStyle/>
          <a:p>
            <a:pPr>
              <a:buNone/>
            </a:pPr>
            <a:r>
              <a:rPr lang="en-GB" dirty="0"/>
              <a:t> </a:t>
            </a:r>
            <a:endParaRPr lang="en-ZA" dirty="0"/>
          </a:p>
          <a:p>
            <a:pPr algn="just"/>
            <a:endParaRPr lang="en-ZA" sz="3800" dirty="0"/>
          </a:p>
          <a:p>
            <a:pPr lvl="0" algn="just"/>
            <a:r>
              <a:rPr lang="en-GB" sz="3800" dirty="0" smtClean="0"/>
              <a:t>Taking into account some weather persistence and thermal time constant of the conductor, the ampacity is evaluated </a:t>
            </a:r>
            <a:r>
              <a:rPr lang="en-GB" sz="3800" b="1" dirty="0" smtClean="0"/>
              <a:t>for </a:t>
            </a:r>
            <a:r>
              <a:rPr lang="en-GB" sz="3800" b="1" dirty="0"/>
              <a:t>the next 10 to 60 minutes</a:t>
            </a:r>
            <a:r>
              <a:rPr lang="en-GB" sz="3800" dirty="0"/>
              <a:t> based on the most recent real-time </a:t>
            </a:r>
            <a:r>
              <a:rPr lang="en-GB" sz="3800" dirty="0" smtClean="0"/>
              <a:t>measurements and their trends.</a:t>
            </a:r>
            <a:endParaRPr lang="en-ZA" sz="3800" dirty="0"/>
          </a:p>
          <a:p>
            <a:pPr algn="just">
              <a:buNone/>
            </a:pPr>
            <a:r>
              <a:rPr lang="en-GB" sz="3800" dirty="0"/>
              <a:t> </a:t>
            </a:r>
            <a:endParaRPr lang="en-ZA" sz="3800" dirty="0"/>
          </a:p>
          <a:p>
            <a:pPr lvl="0" algn="just"/>
            <a:r>
              <a:rPr lang="en-GB" sz="3800" dirty="0" smtClean="0"/>
              <a:t>The </a:t>
            </a:r>
            <a:r>
              <a:rPr lang="en-GB" sz="3800" b="1" dirty="0"/>
              <a:t>worst rating condition </a:t>
            </a:r>
            <a:r>
              <a:rPr lang="en-GB" sz="3800" dirty="0"/>
              <a:t>(either maximum temperature or maximum sag/minimum clearance) </a:t>
            </a:r>
            <a:r>
              <a:rPr lang="en-GB" sz="3800" b="1" dirty="0"/>
              <a:t>has to be taken into account </a:t>
            </a:r>
            <a:r>
              <a:rPr lang="en-GB" sz="3800" dirty="0"/>
              <a:t>if they give different answers (which is generally the case after some years of line operation).</a:t>
            </a:r>
            <a:endParaRPr lang="en-ZA" sz="3800" dirty="0"/>
          </a:p>
          <a:p>
            <a:endParaRPr lang="en-ZA" dirty="0"/>
          </a:p>
        </p:txBody>
      </p:sp>
    </p:spTree>
    <p:extLst>
      <p:ext uri="{BB962C8B-B14F-4D97-AF65-F5344CB8AC3E}">
        <p14:creationId xmlns="" xmlns:p14="http://schemas.microsoft.com/office/powerpoint/2010/main" val="1636291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a:grpSpLocks/>
          </p:cNvGrpSpPr>
          <p:nvPr/>
        </p:nvGrpSpPr>
        <p:grpSpPr bwMode="auto">
          <a:xfrm>
            <a:off x="4211638" y="115888"/>
            <a:ext cx="1368425" cy="792162"/>
            <a:chOff x="3061" y="73"/>
            <a:chExt cx="862" cy="499"/>
          </a:xfrm>
        </p:grpSpPr>
        <p:sp>
          <p:nvSpPr>
            <p:cNvPr id="2052" name="Oval 4"/>
            <p:cNvSpPr>
              <a:spLocks noChangeArrowheads="1"/>
            </p:cNvSpPr>
            <p:nvPr/>
          </p:nvSpPr>
          <p:spPr bwMode="auto">
            <a:xfrm>
              <a:off x="3061" y="73"/>
              <a:ext cx="862" cy="499"/>
            </a:xfrm>
            <a:prstGeom prst="ellipse">
              <a:avLst/>
            </a:prstGeom>
            <a:noFill/>
            <a:ln w="19050">
              <a:solidFill>
                <a:schemeClr val="tx1"/>
              </a:solidFill>
              <a:round/>
              <a:headEnd/>
              <a:tailEnd/>
            </a:ln>
            <a:effectLst/>
          </p:spPr>
          <p:txBody>
            <a:bodyPr wrap="none" anchor="ctr"/>
            <a:lstStyle/>
            <a:p>
              <a:endParaRPr lang="en-US"/>
            </a:p>
          </p:txBody>
        </p:sp>
        <p:sp>
          <p:nvSpPr>
            <p:cNvPr id="2055" name="Text Box 7"/>
            <p:cNvSpPr txBox="1">
              <a:spLocks noChangeArrowheads="1"/>
            </p:cNvSpPr>
            <p:nvPr/>
          </p:nvSpPr>
          <p:spPr bwMode="auto">
            <a:xfrm>
              <a:off x="3152" y="164"/>
              <a:ext cx="651" cy="326"/>
            </a:xfrm>
            <a:prstGeom prst="rect">
              <a:avLst/>
            </a:prstGeom>
            <a:noFill/>
            <a:ln w="9525">
              <a:noFill/>
              <a:miter lim="800000"/>
              <a:headEnd/>
              <a:tailEnd/>
            </a:ln>
            <a:effectLst/>
          </p:spPr>
          <p:txBody>
            <a:bodyPr wrap="none">
              <a:spAutoFit/>
            </a:bodyPr>
            <a:lstStyle/>
            <a:p>
              <a:pPr algn="ctr"/>
              <a:r>
                <a:rPr lang="fr-BE" sz="1400"/>
                <a:t>SENSOR</a:t>
              </a:r>
            </a:p>
            <a:p>
              <a:pPr algn="ctr"/>
              <a:r>
                <a:rPr lang="fr-BE" sz="1400"/>
                <a:t>OUTPUTS</a:t>
              </a:r>
              <a:endParaRPr lang="fr-FR" sz="1400"/>
            </a:p>
          </p:txBody>
        </p:sp>
      </p:grpSp>
      <p:sp>
        <p:nvSpPr>
          <p:cNvPr id="2056" name="AutoShape 8"/>
          <p:cNvSpPr>
            <a:spLocks noChangeArrowheads="1"/>
          </p:cNvSpPr>
          <p:nvPr/>
        </p:nvSpPr>
        <p:spPr bwMode="auto">
          <a:xfrm>
            <a:off x="3840163" y="1368425"/>
            <a:ext cx="2224087" cy="360363"/>
          </a:xfrm>
          <a:prstGeom prst="roundRect">
            <a:avLst>
              <a:gd name="adj" fmla="val 16667"/>
            </a:avLst>
          </a:prstGeom>
          <a:solidFill>
            <a:srgbClr val="FFFF99"/>
          </a:solidFill>
          <a:ln w="19050">
            <a:solidFill>
              <a:schemeClr val="tx1"/>
            </a:solidFill>
            <a:round/>
            <a:headEnd/>
            <a:tailEnd/>
          </a:ln>
          <a:effectLst/>
        </p:spPr>
        <p:txBody>
          <a:bodyPr wrap="none" anchor="ctr"/>
          <a:lstStyle/>
          <a:p>
            <a:endParaRPr lang="en-US"/>
          </a:p>
        </p:txBody>
      </p:sp>
      <p:sp>
        <p:nvSpPr>
          <p:cNvPr id="2057" name="Text Box 9"/>
          <p:cNvSpPr txBox="1">
            <a:spLocks noChangeArrowheads="1"/>
          </p:cNvSpPr>
          <p:nvPr/>
        </p:nvSpPr>
        <p:spPr bwMode="auto">
          <a:xfrm>
            <a:off x="3812726" y="1373188"/>
            <a:ext cx="2220223" cy="307777"/>
          </a:xfrm>
          <a:prstGeom prst="rect">
            <a:avLst/>
          </a:prstGeom>
          <a:noFill/>
          <a:ln w="19050">
            <a:noFill/>
            <a:miter lim="800000"/>
            <a:headEnd/>
            <a:tailEnd/>
          </a:ln>
          <a:effectLst/>
        </p:spPr>
        <p:txBody>
          <a:bodyPr wrap="none">
            <a:spAutoFit/>
          </a:bodyPr>
          <a:lstStyle/>
          <a:p>
            <a:r>
              <a:rPr lang="fr-BE" sz="1400" dirty="0"/>
              <a:t>SENSOR </a:t>
            </a:r>
            <a:r>
              <a:rPr lang="fr-BE" sz="1400" dirty="0" smtClean="0"/>
              <a:t> ALGORITHMS</a:t>
            </a:r>
            <a:endParaRPr lang="fr-FR" sz="1400" dirty="0"/>
          </a:p>
        </p:txBody>
      </p:sp>
      <p:cxnSp>
        <p:nvCxnSpPr>
          <p:cNvPr id="2061" name="AutoShape 13"/>
          <p:cNvCxnSpPr>
            <a:cxnSpLocks noChangeShapeType="1"/>
          </p:cNvCxnSpPr>
          <p:nvPr/>
        </p:nvCxnSpPr>
        <p:spPr bwMode="auto">
          <a:xfrm>
            <a:off x="4919663" y="935038"/>
            <a:ext cx="0" cy="433387"/>
          </a:xfrm>
          <a:prstGeom prst="straightConnector1">
            <a:avLst/>
          </a:prstGeom>
          <a:noFill/>
          <a:ln w="19050">
            <a:solidFill>
              <a:schemeClr val="tx1"/>
            </a:solidFill>
            <a:round/>
            <a:headEnd/>
            <a:tailEnd type="triangle" w="lg" len="lg"/>
          </a:ln>
          <a:effectLst/>
        </p:spPr>
      </p:cxnSp>
      <p:sp>
        <p:nvSpPr>
          <p:cNvPr id="2063" name="AutoShape 15"/>
          <p:cNvSpPr>
            <a:spLocks noChangeArrowheads="1"/>
          </p:cNvSpPr>
          <p:nvPr/>
        </p:nvSpPr>
        <p:spPr bwMode="auto">
          <a:xfrm>
            <a:off x="395288" y="1403880"/>
            <a:ext cx="2592387" cy="576262"/>
          </a:xfrm>
          <a:prstGeom prst="roundRect">
            <a:avLst>
              <a:gd name="adj" fmla="val 16667"/>
            </a:avLst>
          </a:prstGeom>
          <a:solidFill>
            <a:srgbClr val="FFFF99"/>
          </a:solidFill>
          <a:ln w="19050">
            <a:solidFill>
              <a:schemeClr val="tx1"/>
            </a:solidFill>
            <a:round/>
            <a:headEnd/>
            <a:tailEnd/>
          </a:ln>
          <a:effectLst/>
        </p:spPr>
        <p:txBody>
          <a:bodyPr wrap="none" anchor="ctr"/>
          <a:lstStyle/>
          <a:p>
            <a:endParaRPr lang="en-US"/>
          </a:p>
        </p:txBody>
      </p:sp>
      <p:sp>
        <p:nvSpPr>
          <p:cNvPr id="2064" name="Text Box 16"/>
          <p:cNvSpPr txBox="1">
            <a:spLocks noChangeArrowheads="1"/>
          </p:cNvSpPr>
          <p:nvPr/>
        </p:nvSpPr>
        <p:spPr bwMode="auto">
          <a:xfrm>
            <a:off x="447322" y="1426457"/>
            <a:ext cx="2546350" cy="517525"/>
          </a:xfrm>
          <a:prstGeom prst="rect">
            <a:avLst/>
          </a:prstGeom>
          <a:noFill/>
          <a:ln w="19050">
            <a:noFill/>
            <a:miter lim="800000"/>
            <a:headEnd/>
            <a:tailEnd/>
          </a:ln>
          <a:effectLst/>
        </p:spPr>
        <p:txBody>
          <a:bodyPr wrap="none">
            <a:spAutoFit/>
          </a:bodyPr>
          <a:lstStyle/>
          <a:p>
            <a:pPr algn="ctr"/>
            <a:r>
              <a:rPr lang="fr-BE" sz="1400" dirty="0"/>
              <a:t>STATE CHANGE EQUATION</a:t>
            </a:r>
          </a:p>
          <a:p>
            <a:pPr algn="ctr"/>
            <a:r>
              <a:rPr lang="fr-BE" sz="1400" dirty="0"/>
              <a:t>CALIBRATION</a:t>
            </a:r>
            <a:endParaRPr lang="fr-FR" sz="1400" dirty="0"/>
          </a:p>
        </p:txBody>
      </p:sp>
      <p:sp>
        <p:nvSpPr>
          <p:cNvPr id="2069" name="AutoShape 21"/>
          <p:cNvSpPr>
            <a:spLocks noChangeArrowheads="1"/>
          </p:cNvSpPr>
          <p:nvPr/>
        </p:nvSpPr>
        <p:spPr bwMode="auto">
          <a:xfrm>
            <a:off x="3336925" y="2160588"/>
            <a:ext cx="3384550" cy="360362"/>
          </a:xfrm>
          <a:prstGeom prst="roundRect">
            <a:avLst>
              <a:gd name="adj" fmla="val 16667"/>
            </a:avLst>
          </a:prstGeom>
          <a:solidFill>
            <a:srgbClr val="FFFF99"/>
          </a:solidFill>
          <a:ln w="19050">
            <a:solidFill>
              <a:schemeClr val="tx1"/>
            </a:solidFill>
            <a:round/>
            <a:headEnd/>
            <a:tailEnd/>
          </a:ln>
          <a:effectLst/>
        </p:spPr>
        <p:txBody>
          <a:bodyPr wrap="none" anchor="ctr"/>
          <a:lstStyle/>
          <a:p>
            <a:endParaRPr lang="en-US"/>
          </a:p>
        </p:txBody>
      </p:sp>
      <p:sp>
        <p:nvSpPr>
          <p:cNvPr id="2070" name="Text Box 22"/>
          <p:cNvSpPr txBox="1">
            <a:spLocks noChangeArrowheads="1"/>
          </p:cNvSpPr>
          <p:nvPr/>
        </p:nvSpPr>
        <p:spPr bwMode="auto">
          <a:xfrm>
            <a:off x="3340100" y="2165350"/>
            <a:ext cx="3414713" cy="304800"/>
          </a:xfrm>
          <a:prstGeom prst="rect">
            <a:avLst/>
          </a:prstGeom>
          <a:noFill/>
          <a:ln w="19050">
            <a:noFill/>
            <a:miter lim="800000"/>
            <a:headEnd/>
            <a:tailEnd/>
          </a:ln>
          <a:effectLst/>
        </p:spPr>
        <p:txBody>
          <a:bodyPr wrap="none">
            <a:spAutoFit/>
          </a:bodyPr>
          <a:lstStyle/>
          <a:p>
            <a:r>
              <a:rPr lang="fr-BE" sz="1400"/>
              <a:t>CONDUCTOR </a:t>
            </a:r>
            <a:r>
              <a:rPr lang="en-US" sz="1400">
                <a:cs typeface="Arial" charset="0"/>
              </a:rPr>
              <a:t>“MEAN“ TEMPERATURE</a:t>
            </a:r>
          </a:p>
        </p:txBody>
      </p:sp>
      <p:sp>
        <p:nvSpPr>
          <p:cNvPr id="2072" name="AutoShape 24"/>
          <p:cNvSpPr>
            <a:spLocks noChangeArrowheads="1"/>
          </p:cNvSpPr>
          <p:nvPr/>
        </p:nvSpPr>
        <p:spPr bwMode="auto">
          <a:xfrm>
            <a:off x="3708400" y="2997200"/>
            <a:ext cx="2665413" cy="647700"/>
          </a:xfrm>
          <a:prstGeom prst="roundRect">
            <a:avLst>
              <a:gd name="adj" fmla="val 16667"/>
            </a:avLst>
          </a:prstGeom>
          <a:solidFill>
            <a:srgbClr val="FFFF99"/>
          </a:solidFill>
          <a:ln w="19050">
            <a:solidFill>
              <a:schemeClr val="tx1"/>
            </a:solidFill>
            <a:round/>
            <a:headEnd/>
            <a:tailEnd/>
          </a:ln>
          <a:effectLst/>
        </p:spPr>
        <p:txBody>
          <a:bodyPr wrap="none" anchor="ctr"/>
          <a:lstStyle/>
          <a:p>
            <a:endParaRPr lang="en-US"/>
          </a:p>
        </p:txBody>
      </p:sp>
      <p:sp>
        <p:nvSpPr>
          <p:cNvPr id="2073" name="Text Box 25"/>
          <p:cNvSpPr txBox="1">
            <a:spLocks noChangeArrowheads="1"/>
          </p:cNvSpPr>
          <p:nvPr/>
        </p:nvSpPr>
        <p:spPr bwMode="auto">
          <a:xfrm>
            <a:off x="3709988" y="3005138"/>
            <a:ext cx="2644775" cy="517525"/>
          </a:xfrm>
          <a:prstGeom prst="rect">
            <a:avLst/>
          </a:prstGeom>
          <a:noFill/>
          <a:ln w="19050">
            <a:noFill/>
            <a:miter lim="800000"/>
            <a:headEnd/>
            <a:tailEnd/>
          </a:ln>
          <a:effectLst/>
        </p:spPr>
        <p:txBody>
          <a:bodyPr wrap="none">
            <a:spAutoFit/>
          </a:bodyPr>
          <a:lstStyle/>
          <a:p>
            <a:pPr algn="ctr"/>
            <a:r>
              <a:rPr lang="fr-BE" sz="1400"/>
              <a:t>HEAT BALANCE ALGORITHM</a:t>
            </a:r>
          </a:p>
          <a:p>
            <a:pPr algn="ctr"/>
            <a:r>
              <a:rPr lang="fr-BE" sz="1400"/>
              <a:t>BASED ON CIGRE TB207</a:t>
            </a:r>
            <a:endParaRPr lang="fr-FR" sz="1400"/>
          </a:p>
        </p:txBody>
      </p:sp>
      <p:grpSp>
        <p:nvGrpSpPr>
          <p:cNvPr id="3" name="Group 29"/>
          <p:cNvGrpSpPr>
            <a:grpSpLocks/>
          </p:cNvGrpSpPr>
          <p:nvPr/>
        </p:nvGrpSpPr>
        <p:grpSpPr bwMode="auto">
          <a:xfrm>
            <a:off x="3276600" y="4076700"/>
            <a:ext cx="3384550" cy="1366838"/>
            <a:chOff x="3061" y="2659"/>
            <a:chExt cx="2132" cy="861"/>
          </a:xfrm>
        </p:grpSpPr>
        <p:sp>
          <p:nvSpPr>
            <p:cNvPr id="2075" name="Oval 27"/>
            <p:cNvSpPr>
              <a:spLocks noChangeArrowheads="1"/>
            </p:cNvSpPr>
            <p:nvPr/>
          </p:nvSpPr>
          <p:spPr bwMode="auto">
            <a:xfrm>
              <a:off x="3061" y="2659"/>
              <a:ext cx="2132" cy="861"/>
            </a:xfrm>
            <a:prstGeom prst="ellipse">
              <a:avLst/>
            </a:prstGeom>
            <a:noFill/>
            <a:ln w="19050">
              <a:solidFill>
                <a:schemeClr val="tx1"/>
              </a:solidFill>
              <a:round/>
              <a:headEnd/>
              <a:tailEnd/>
            </a:ln>
            <a:effectLst/>
          </p:spPr>
          <p:txBody>
            <a:bodyPr wrap="none" anchor="ctr"/>
            <a:lstStyle/>
            <a:p>
              <a:endParaRPr lang="en-US"/>
            </a:p>
          </p:txBody>
        </p:sp>
        <p:sp>
          <p:nvSpPr>
            <p:cNvPr id="2076" name="Text Box 28"/>
            <p:cNvSpPr txBox="1">
              <a:spLocks noChangeArrowheads="1"/>
            </p:cNvSpPr>
            <p:nvPr/>
          </p:nvSpPr>
          <p:spPr bwMode="auto">
            <a:xfrm>
              <a:off x="3334" y="2795"/>
              <a:ext cx="1654" cy="594"/>
            </a:xfrm>
            <a:prstGeom prst="rect">
              <a:avLst/>
            </a:prstGeom>
            <a:noFill/>
            <a:ln w="9525">
              <a:noFill/>
              <a:miter lim="800000"/>
              <a:headEnd/>
              <a:tailEnd/>
            </a:ln>
            <a:effectLst/>
          </p:spPr>
          <p:txBody>
            <a:bodyPr wrap="none">
              <a:spAutoFit/>
            </a:bodyPr>
            <a:lstStyle/>
            <a:p>
              <a:r>
                <a:rPr lang="fr-BE" sz="1400"/>
                <a:t>EFFECTIVE WEATHER DATA</a:t>
              </a:r>
            </a:p>
            <a:p>
              <a:pPr>
                <a:buFontTx/>
                <a:buChar char="-"/>
              </a:pPr>
              <a:r>
                <a:rPr lang="fr-BE" sz="1400"/>
                <a:t>Perpendicular wind speed</a:t>
              </a:r>
            </a:p>
            <a:p>
              <a:pPr>
                <a:buFontTx/>
                <a:buChar char="-"/>
              </a:pPr>
              <a:r>
                <a:rPr lang="fr-BE" sz="1400"/>
                <a:t> Ambient temperature</a:t>
              </a:r>
            </a:p>
            <a:p>
              <a:pPr>
                <a:buFontTx/>
                <a:buChar char="-"/>
              </a:pPr>
              <a:r>
                <a:rPr lang="fr-BE" sz="1400"/>
                <a:t> Solar heating</a:t>
              </a:r>
              <a:endParaRPr lang="fr-FR" sz="1400"/>
            </a:p>
          </p:txBody>
        </p:sp>
      </p:grpSp>
      <p:sp>
        <p:nvSpPr>
          <p:cNvPr id="2079" name="AutoShape 31"/>
          <p:cNvSpPr>
            <a:spLocks noChangeArrowheads="1"/>
          </p:cNvSpPr>
          <p:nvPr/>
        </p:nvSpPr>
        <p:spPr bwMode="auto">
          <a:xfrm>
            <a:off x="3852863" y="5876925"/>
            <a:ext cx="2224087" cy="360363"/>
          </a:xfrm>
          <a:prstGeom prst="roundRect">
            <a:avLst>
              <a:gd name="adj" fmla="val 16667"/>
            </a:avLst>
          </a:prstGeom>
          <a:solidFill>
            <a:srgbClr val="FFFF99"/>
          </a:solidFill>
          <a:ln w="19050">
            <a:solidFill>
              <a:schemeClr val="tx1"/>
            </a:solidFill>
            <a:round/>
            <a:headEnd/>
            <a:tailEnd/>
          </a:ln>
          <a:effectLst/>
        </p:spPr>
        <p:txBody>
          <a:bodyPr wrap="none" anchor="ctr"/>
          <a:lstStyle/>
          <a:p>
            <a:endParaRPr lang="en-US"/>
          </a:p>
        </p:txBody>
      </p:sp>
      <p:sp>
        <p:nvSpPr>
          <p:cNvPr id="2080" name="Text Box 32"/>
          <p:cNvSpPr txBox="1">
            <a:spLocks noChangeArrowheads="1"/>
          </p:cNvSpPr>
          <p:nvPr/>
        </p:nvSpPr>
        <p:spPr bwMode="auto">
          <a:xfrm>
            <a:off x="3825426" y="5881688"/>
            <a:ext cx="2220223" cy="307777"/>
          </a:xfrm>
          <a:prstGeom prst="rect">
            <a:avLst/>
          </a:prstGeom>
          <a:noFill/>
          <a:ln w="19050">
            <a:noFill/>
            <a:miter lim="800000"/>
            <a:headEnd/>
            <a:tailEnd/>
          </a:ln>
          <a:effectLst/>
        </p:spPr>
        <p:txBody>
          <a:bodyPr wrap="none">
            <a:spAutoFit/>
          </a:bodyPr>
          <a:lstStyle/>
          <a:p>
            <a:r>
              <a:rPr lang="fr-BE" sz="1400" dirty="0"/>
              <a:t>SENSOR </a:t>
            </a:r>
            <a:r>
              <a:rPr lang="fr-BE" sz="1400" dirty="0" smtClean="0"/>
              <a:t> ALGORITHMS</a:t>
            </a:r>
            <a:endParaRPr lang="fr-FR" sz="1400" dirty="0"/>
          </a:p>
        </p:txBody>
      </p:sp>
      <p:grpSp>
        <p:nvGrpSpPr>
          <p:cNvPr id="4" name="Group 33"/>
          <p:cNvGrpSpPr>
            <a:grpSpLocks/>
          </p:cNvGrpSpPr>
          <p:nvPr/>
        </p:nvGrpSpPr>
        <p:grpSpPr bwMode="auto">
          <a:xfrm>
            <a:off x="6877050" y="5661025"/>
            <a:ext cx="1616075" cy="792163"/>
            <a:chOff x="2426" y="300"/>
            <a:chExt cx="862" cy="499"/>
          </a:xfrm>
        </p:grpSpPr>
        <p:sp>
          <p:nvSpPr>
            <p:cNvPr id="2082" name="Oval 34"/>
            <p:cNvSpPr>
              <a:spLocks noChangeArrowheads="1"/>
            </p:cNvSpPr>
            <p:nvPr/>
          </p:nvSpPr>
          <p:spPr bwMode="auto">
            <a:xfrm>
              <a:off x="2426" y="300"/>
              <a:ext cx="862" cy="499"/>
            </a:xfrm>
            <a:prstGeom prst="ellipse">
              <a:avLst/>
            </a:prstGeom>
            <a:noFill/>
            <a:ln w="19050">
              <a:solidFill>
                <a:schemeClr val="tx1"/>
              </a:solidFill>
              <a:round/>
              <a:headEnd/>
              <a:tailEnd/>
            </a:ln>
            <a:effectLst/>
          </p:spPr>
          <p:txBody>
            <a:bodyPr wrap="none" anchor="ctr"/>
            <a:lstStyle/>
            <a:p>
              <a:endParaRPr lang="en-US"/>
            </a:p>
          </p:txBody>
        </p:sp>
        <p:sp>
          <p:nvSpPr>
            <p:cNvPr id="2083" name="Text Box 35"/>
            <p:cNvSpPr txBox="1">
              <a:spLocks noChangeArrowheads="1"/>
            </p:cNvSpPr>
            <p:nvPr/>
          </p:nvSpPr>
          <p:spPr bwMode="auto">
            <a:xfrm>
              <a:off x="2512" y="391"/>
              <a:ext cx="763" cy="326"/>
            </a:xfrm>
            <a:prstGeom prst="rect">
              <a:avLst/>
            </a:prstGeom>
            <a:noFill/>
            <a:ln w="9525">
              <a:noFill/>
              <a:miter lim="800000"/>
              <a:headEnd/>
              <a:tailEnd/>
            </a:ln>
            <a:effectLst/>
          </p:spPr>
          <p:txBody>
            <a:bodyPr wrap="none">
              <a:spAutoFit/>
            </a:bodyPr>
            <a:lstStyle/>
            <a:p>
              <a:pPr algn="ctr"/>
              <a:r>
                <a:rPr lang="fr-BE" sz="1400"/>
                <a:t>WORST CASE </a:t>
              </a:r>
            </a:p>
            <a:p>
              <a:pPr algn="ctr"/>
              <a:r>
                <a:rPr lang="fr-BE" sz="1400"/>
                <a:t>AMPACITY</a:t>
              </a:r>
              <a:endParaRPr lang="fr-FR" sz="1400"/>
            </a:p>
          </p:txBody>
        </p:sp>
      </p:grpSp>
      <p:grpSp>
        <p:nvGrpSpPr>
          <p:cNvPr id="5" name="Group 37"/>
          <p:cNvGrpSpPr>
            <a:grpSpLocks/>
          </p:cNvGrpSpPr>
          <p:nvPr/>
        </p:nvGrpSpPr>
        <p:grpSpPr bwMode="auto">
          <a:xfrm>
            <a:off x="1258888" y="5632450"/>
            <a:ext cx="1368425" cy="792163"/>
            <a:chOff x="3061" y="73"/>
            <a:chExt cx="862" cy="499"/>
          </a:xfrm>
        </p:grpSpPr>
        <p:sp>
          <p:nvSpPr>
            <p:cNvPr id="2086" name="Oval 38"/>
            <p:cNvSpPr>
              <a:spLocks noChangeArrowheads="1"/>
            </p:cNvSpPr>
            <p:nvPr/>
          </p:nvSpPr>
          <p:spPr bwMode="auto">
            <a:xfrm>
              <a:off x="3061" y="73"/>
              <a:ext cx="862" cy="499"/>
            </a:xfrm>
            <a:prstGeom prst="ellipse">
              <a:avLst/>
            </a:prstGeom>
            <a:noFill/>
            <a:ln w="19050">
              <a:solidFill>
                <a:schemeClr val="tx1"/>
              </a:solidFill>
              <a:round/>
              <a:headEnd/>
              <a:tailEnd/>
            </a:ln>
            <a:effectLst/>
          </p:spPr>
          <p:txBody>
            <a:bodyPr wrap="none" anchor="ctr"/>
            <a:lstStyle/>
            <a:p>
              <a:endParaRPr lang="en-US"/>
            </a:p>
          </p:txBody>
        </p:sp>
        <p:sp>
          <p:nvSpPr>
            <p:cNvPr id="2087" name="Text Box 39"/>
            <p:cNvSpPr txBox="1">
              <a:spLocks noChangeArrowheads="1"/>
            </p:cNvSpPr>
            <p:nvPr/>
          </p:nvSpPr>
          <p:spPr bwMode="auto">
            <a:xfrm>
              <a:off x="3112" y="164"/>
              <a:ext cx="732" cy="326"/>
            </a:xfrm>
            <a:prstGeom prst="rect">
              <a:avLst/>
            </a:prstGeom>
            <a:noFill/>
            <a:ln w="9525">
              <a:noFill/>
              <a:miter lim="800000"/>
              <a:headEnd/>
              <a:tailEnd/>
            </a:ln>
            <a:effectLst/>
          </p:spPr>
          <p:txBody>
            <a:bodyPr wrap="none">
              <a:spAutoFit/>
            </a:bodyPr>
            <a:lstStyle/>
            <a:p>
              <a:r>
                <a:rPr lang="fr-BE" sz="1400"/>
                <a:t>MAX SAG</a:t>
              </a:r>
            </a:p>
            <a:p>
              <a:r>
                <a:rPr lang="fr-BE" sz="1400"/>
                <a:t>MAX TEMP.</a:t>
              </a:r>
              <a:endParaRPr lang="fr-FR" sz="1400"/>
            </a:p>
          </p:txBody>
        </p:sp>
      </p:grpSp>
      <p:grpSp>
        <p:nvGrpSpPr>
          <p:cNvPr id="6" name="Group 41"/>
          <p:cNvGrpSpPr>
            <a:grpSpLocks/>
          </p:cNvGrpSpPr>
          <p:nvPr/>
        </p:nvGrpSpPr>
        <p:grpSpPr bwMode="auto">
          <a:xfrm>
            <a:off x="6877050" y="2924175"/>
            <a:ext cx="1368425" cy="792163"/>
            <a:chOff x="3061" y="73"/>
            <a:chExt cx="862" cy="499"/>
          </a:xfrm>
        </p:grpSpPr>
        <p:sp>
          <p:nvSpPr>
            <p:cNvPr id="2090" name="Oval 42"/>
            <p:cNvSpPr>
              <a:spLocks noChangeArrowheads="1"/>
            </p:cNvSpPr>
            <p:nvPr/>
          </p:nvSpPr>
          <p:spPr bwMode="auto">
            <a:xfrm>
              <a:off x="3061" y="73"/>
              <a:ext cx="862" cy="499"/>
            </a:xfrm>
            <a:prstGeom prst="ellipse">
              <a:avLst/>
            </a:prstGeom>
            <a:noFill/>
            <a:ln w="19050">
              <a:solidFill>
                <a:schemeClr val="tx1"/>
              </a:solidFill>
              <a:round/>
              <a:headEnd/>
              <a:tailEnd/>
            </a:ln>
            <a:effectLst/>
          </p:spPr>
          <p:txBody>
            <a:bodyPr wrap="none" anchor="ctr"/>
            <a:lstStyle/>
            <a:p>
              <a:endParaRPr lang="en-US"/>
            </a:p>
          </p:txBody>
        </p:sp>
        <p:sp>
          <p:nvSpPr>
            <p:cNvPr id="2091" name="Text Box 43"/>
            <p:cNvSpPr txBox="1">
              <a:spLocks noChangeArrowheads="1"/>
            </p:cNvSpPr>
            <p:nvPr/>
          </p:nvSpPr>
          <p:spPr bwMode="auto">
            <a:xfrm>
              <a:off x="3150" y="164"/>
              <a:ext cx="664" cy="326"/>
            </a:xfrm>
            <a:prstGeom prst="rect">
              <a:avLst/>
            </a:prstGeom>
            <a:noFill/>
            <a:ln w="9525">
              <a:noFill/>
              <a:miter lim="800000"/>
              <a:headEnd/>
              <a:tailEnd/>
            </a:ln>
            <a:effectLst/>
          </p:spPr>
          <p:txBody>
            <a:bodyPr wrap="none">
              <a:spAutoFit/>
            </a:bodyPr>
            <a:lstStyle/>
            <a:p>
              <a:pPr algn="ctr"/>
              <a:r>
                <a:rPr lang="fr-BE" sz="1400"/>
                <a:t>LINE </a:t>
              </a:r>
            </a:p>
            <a:p>
              <a:pPr algn="ctr"/>
              <a:r>
                <a:rPr lang="fr-BE" sz="1400"/>
                <a:t>CURRENT</a:t>
              </a:r>
              <a:endParaRPr lang="fr-FR" sz="1400"/>
            </a:p>
          </p:txBody>
        </p:sp>
      </p:grpSp>
      <p:grpSp>
        <p:nvGrpSpPr>
          <p:cNvPr id="7" name="Group 44"/>
          <p:cNvGrpSpPr>
            <a:grpSpLocks/>
          </p:cNvGrpSpPr>
          <p:nvPr/>
        </p:nvGrpSpPr>
        <p:grpSpPr bwMode="auto">
          <a:xfrm>
            <a:off x="827088" y="3357563"/>
            <a:ext cx="1900237" cy="1174750"/>
            <a:chOff x="3061" y="73"/>
            <a:chExt cx="862" cy="499"/>
          </a:xfrm>
        </p:grpSpPr>
        <p:sp>
          <p:nvSpPr>
            <p:cNvPr id="2093" name="Oval 45"/>
            <p:cNvSpPr>
              <a:spLocks noChangeArrowheads="1"/>
            </p:cNvSpPr>
            <p:nvPr/>
          </p:nvSpPr>
          <p:spPr bwMode="auto">
            <a:xfrm>
              <a:off x="3061" y="73"/>
              <a:ext cx="862" cy="499"/>
            </a:xfrm>
            <a:prstGeom prst="ellipse">
              <a:avLst/>
            </a:prstGeom>
            <a:noFill/>
            <a:ln w="19050">
              <a:solidFill>
                <a:schemeClr val="tx1"/>
              </a:solidFill>
              <a:round/>
              <a:headEnd/>
              <a:tailEnd/>
            </a:ln>
            <a:effectLst/>
          </p:spPr>
          <p:txBody>
            <a:bodyPr wrap="none" anchor="ctr"/>
            <a:lstStyle/>
            <a:p>
              <a:endParaRPr lang="en-US"/>
            </a:p>
          </p:txBody>
        </p:sp>
        <p:sp>
          <p:nvSpPr>
            <p:cNvPr id="2094" name="Text Box 46"/>
            <p:cNvSpPr txBox="1">
              <a:spLocks noChangeArrowheads="1"/>
            </p:cNvSpPr>
            <p:nvPr/>
          </p:nvSpPr>
          <p:spPr bwMode="auto">
            <a:xfrm>
              <a:off x="3119" y="164"/>
              <a:ext cx="726" cy="310"/>
            </a:xfrm>
            <a:prstGeom prst="rect">
              <a:avLst/>
            </a:prstGeom>
            <a:noFill/>
            <a:ln w="9525">
              <a:noFill/>
              <a:miter lim="800000"/>
              <a:headEnd/>
              <a:tailEnd/>
            </a:ln>
            <a:effectLst/>
          </p:spPr>
          <p:txBody>
            <a:bodyPr wrap="none">
              <a:spAutoFit/>
            </a:bodyPr>
            <a:lstStyle/>
            <a:p>
              <a:pPr algn="ctr"/>
              <a:r>
                <a:rPr lang="fr-BE" sz="1400"/>
                <a:t>SINGLE-SPOT</a:t>
              </a:r>
            </a:p>
            <a:p>
              <a:pPr algn="ctr"/>
              <a:r>
                <a:rPr lang="fr-BE" sz="1400"/>
                <a:t>MEASURED</a:t>
              </a:r>
            </a:p>
            <a:p>
              <a:pPr algn="ctr"/>
              <a:r>
                <a:rPr lang="fr-BE" sz="1400"/>
                <a:t>WEATHER DATA</a:t>
              </a:r>
              <a:endParaRPr lang="fr-FR" sz="1400"/>
            </a:p>
          </p:txBody>
        </p:sp>
      </p:grpSp>
      <p:grpSp>
        <p:nvGrpSpPr>
          <p:cNvPr id="8" name="Group 47"/>
          <p:cNvGrpSpPr>
            <a:grpSpLocks/>
          </p:cNvGrpSpPr>
          <p:nvPr/>
        </p:nvGrpSpPr>
        <p:grpSpPr bwMode="auto">
          <a:xfrm>
            <a:off x="609600" y="2227263"/>
            <a:ext cx="2139950" cy="936625"/>
            <a:chOff x="3027" y="73"/>
            <a:chExt cx="922" cy="499"/>
          </a:xfrm>
        </p:grpSpPr>
        <p:sp>
          <p:nvSpPr>
            <p:cNvPr id="2096" name="Oval 48"/>
            <p:cNvSpPr>
              <a:spLocks noChangeArrowheads="1"/>
            </p:cNvSpPr>
            <p:nvPr/>
          </p:nvSpPr>
          <p:spPr bwMode="auto">
            <a:xfrm>
              <a:off x="3061" y="73"/>
              <a:ext cx="862" cy="499"/>
            </a:xfrm>
            <a:prstGeom prst="ellipse">
              <a:avLst/>
            </a:prstGeom>
            <a:noFill/>
            <a:ln w="19050">
              <a:solidFill>
                <a:schemeClr val="tx1"/>
              </a:solidFill>
              <a:round/>
              <a:headEnd/>
              <a:tailEnd/>
            </a:ln>
            <a:effectLst/>
          </p:spPr>
          <p:txBody>
            <a:bodyPr wrap="none" anchor="ctr"/>
            <a:lstStyle/>
            <a:p>
              <a:endParaRPr lang="en-US"/>
            </a:p>
          </p:txBody>
        </p:sp>
        <p:sp>
          <p:nvSpPr>
            <p:cNvPr id="2097" name="Text Box 49"/>
            <p:cNvSpPr txBox="1">
              <a:spLocks noChangeArrowheads="1"/>
            </p:cNvSpPr>
            <p:nvPr/>
          </p:nvSpPr>
          <p:spPr bwMode="auto">
            <a:xfrm>
              <a:off x="3027" y="164"/>
              <a:ext cx="922" cy="276"/>
            </a:xfrm>
            <a:prstGeom prst="rect">
              <a:avLst/>
            </a:prstGeom>
            <a:noFill/>
            <a:ln w="9525">
              <a:noFill/>
              <a:miter lim="800000"/>
              <a:headEnd/>
              <a:tailEnd/>
            </a:ln>
            <a:effectLst/>
          </p:spPr>
          <p:txBody>
            <a:bodyPr>
              <a:spAutoFit/>
            </a:bodyPr>
            <a:lstStyle/>
            <a:p>
              <a:pPr algn="ctr"/>
              <a:r>
                <a:rPr lang="fr-BE" sz="1400"/>
                <a:t>CONDUCTOR DATA </a:t>
              </a:r>
            </a:p>
            <a:p>
              <a:pPr algn="ctr"/>
              <a:r>
                <a:rPr lang="fr-BE" sz="1400"/>
                <a:t>AS DESIGNED</a:t>
              </a:r>
              <a:endParaRPr lang="fr-FR" sz="1400"/>
            </a:p>
          </p:txBody>
        </p:sp>
      </p:grpSp>
      <p:grpSp>
        <p:nvGrpSpPr>
          <p:cNvPr id="9" name="Group 50"/>
          <p:cNvGrpSpPr>
            <a:grpSpLocks/>
          </p:cNvGrpSpPr>
          <p:nvPr/>
        </p:nvGrpSpPr>
        <p:grpSpPr bwMode="auto">
          <a:xfrm>
            <a:off x="495477" y="538869"/>
            <a:ext cx="1152525" cy="647700"/>
            <a:chOff x="3061" y="73"/>
            <a:chExt cx="862" cy="499"/>
          </a:xfrm>
        </p:grpSpPr>
        <p:sp>
          <p:nvSpPr>
            <p:cNvPr id="2099" name="Oval 51"/>
            <p:cNvSpPr>
              <a:spLocks noChangeArrowheads="1"/>
            </p:cNvSpPr>
            <p:nvPr/>
          </p:nvSpPr>
          <p:spPr bwMode="auto">
            <a:xfrm>
              <a:off x="3061" y="73"/>
              <a:ext cx="862" cy="499"/>
            </a:xfrm>
            <a:prstGeom prst="ellipse">
              <a:avLst/>
            </a:prstGeom>
            <a:noFill/>
            <a:ln w="19050">
              <a:solidFill>
                <a:schemeClr val="tx1"/>
              </a:solidFill>
              <a:round/>
              <a:headEnd/>
              <a:tailEnd/>
            </a:ln>
            <a:effectLst/>
          </p:spPr>
          <p:txBody>
            <a:bodyPr wrap="none" anchor="ctr"/>
            <a:lstStyle/>
            <a:p>
              <a:endParaRPr lang="en-US"/>
            </a:p>
          </p:txBody>
        </p:sp>
        <p:sp>
          <p:nvSpPr>
            <p:cNvPr id="2100" name="Text Box 52"/>
            <p:cNvSpPr txBox="1">
              <a:spLocks noChangeArrowheads="1"/>
            </p:cNvSpPr>
            <p:nvPr/>
          </p:nvSpPr>
          <p:spPr bwMode="auto">
            <a:xfrm>
              <a:off x="3068" y="242"/>
              <a:ext cx="825" cy="234"/>
            </a:xfrm>
            <a:prstGeom prst="rect">
              <a:avLst/>
            </a:prstGeom>
            <a:noFill/>
            <a:ln w="9525">
              <a:noFill/>
              <a:miter lim="800000"/>
              <a:headEnd/>
              <a:tailEnd/>
            </a:ln>
            <a:effectLst/>
          </p:spPr>
          <p:txBody>
            <a:bodyPr wrap="none">
              <a:spAutoFit/>
            </a:bodyPr>
            <a:lstStyle/>
            <a:p>
              <a:pPr algn="ctr"/>
              <a:r>
                <a:rPr lang="fr-BE" sz="1400" dirty="0"/>
                <a:t>LINE DATA</a:t>
              </a:r>
              <a:endParaRPr lang="fr-FR" sz="1400" dirty="0"/>
            </a:p>
          </p:txBody>
        </p:sp>
      </p:grpSp>
      <p:sp>
        <p:nvSpPr>
          <p:cNvPr id="2101" name="Text Box 53"/>
          <p:cNvSpPr txBox="1">
            <a:spLocks noChangeArrowheads="1"/>
          </p:cNvSpPr>
          <p:nvPr/>
        </p:nvSpPr>
        <p:spPr bwMode="auto">
          <a:xfrm>
            <a:off x="7092950" y="5300663"/>
            <a:ext cx="1200150" cy="366712"/>
          </a:xfrm>
          <a:prstGeom prst="rect">
            <a:avLst/>
          </a:prstGeom>
          <a:noFill/>
          <a:ln w="19050">
            <a:noFill/>
            <a:miter lim="800000"/>
            <a:headEnd/>
            <a:tailEnd/>
          </a:ln>
          <a:effectLst/>
        </p:spPr>
        <p:txBody>
          <a:bodyPr wrap="none">
            <a:spAutoFit/>
          </a:bodyPr>
          <a:lstStyle/>
          <a:p>
            <a:r>
              <a:rPr lang="fr-BE">
                <a:solidFill>
                  <a:srgbClr val="0000FF"/>
                </a:solidFill>
              </a:rPr>
              <a:t>SECTION</a:t>
            </a:r>
            <a:endParaRPr lang="fr-FR">
              <a:solidFill>
                <a:srgbClr val="0000FF"/>
              </a:solidFill>
            </a:endParaRPr>
          </a:p>
        </p:txBody>
      </p:sp>
      <p:sp>
        <p:nvSpPr>
          <p:cNvPr id="2102" name="Text Box 54"/>
          <p:cNvSpPr txBox="1">
            <a:spLocks noChangeArrowheads="1"/>
          </p:cNvSpPr>
          <p:nvPr/>
        </p:nvSpPr>
        <p:spPr bwMode="auto">
          <a:xfrm>
            <a:off x="2771775" y="6491288"/>
            <a:ext cx="4311650" cy="366712"/>
          </a:xfrm>
          <a:prstGeom prst="rect">
            <a:avLst/>
          </a:prstGeom>
          <a:noFill/>
          <a:ln w="19050">
            <a:noFill/>
            <a:miter lim="800000"/>
            <a:headEnd/>
            <a:tailEnd/>
          </a:ln>
          <a:effectLst/>
        </p:spPr>
        <p:txBody>
          <a:bodyPr wrap="none">
            <a:spAutoFit/>
          </a:bodyPr>
          <a:lstStyle/>
          <a:p>
            <a:r>
              <a:rPr lang="fr-BE">
                <a:solidFill>
                  <a:srgbClr val="0000FF"/>
                </a:solidFill>
              </a:rPr>
              <a:t>REPEATED FOR EACH LINE SECTION</a:t>
            </a:r>
            <a:endParaRPr lang="fr-FR">
              <a:solidFill>
                <a:srgbClr val="0000FF"/>
              </a:solidFill>
            </a:endParaRPr>
          </a:p>
        </p:txBody>
      </p:sp>
      <p:cxnSp>
        <p:nvCxnSpPr>
          <p:cNvPr id="2103" name="AutoShape 55"/>
          <p:cNvCxnSpPr>
            <a:cxnSpLocks noChangeShapeType="1"/>
          </p:cNvCxnSpPr>
          <p:nvPr/>
        </p:nvCxnSpPr>
        <p:spPr bwMode="auto">
          <a:xfrm>
            <a:off x="4919663" y="1727200"/>
            <a:ext cx="0" cy="433388"/>
          </a:xfrm>
          <a:prstGeom prst="straightConnector1">
            <a:avLst/>
          </a:prstGeom>
          <a:noFill/>
          <a:ln w="19050">
            <a:solidFill>
              <a:schemeClr val="tx1"/>
            </a:solidFill>
            <a:round/>
            <a:headEnd/>
            <a:tailEnd type="triangle" w="lg" len="lg"/>
          </a:ln>
          <a:effectLst/>
        </p:spPr>
      </p:cxnSp>
      <p:cxnSp>
        <p:nvCxnSpPr>
          <p:cNvPr id="2104" name="AutoShape 56"/>
          <p:cNvCxnSpPr>
            <a:cxnSpLocks noChangeShapeType="1"/>
          </p:cNvCxnSpPr>
          <p:nvPr/>
        </p:nvCxnSpPr>
        <p:spPr bwMode="auto">
          <a:xfrm>
            <a:off x="4938713" y="2541588"/>
            <a:ext cx="3175" cy="465137"/>
          </a:xfrm>
          <a:prstGeom prst="straightConnector1">
            <a:avLst/>
          </a:prstGeom>
          <a:noFill/>
          <a:ln w="19050">
            <a:solidFill>
              <a:schemeClr val="tx1"/>
            </a:solidFill>
            <a:round/>
            <a:headEnd/>
            <a:tailEnd type="triangle" w="lg" len="lg"/>
          </a:ln>
          <a:effectLst/>
        </p:spPr>
      </p:cxnSp>
      <p:cxnSp>
        <p:nvCxnSpPr>
          <p:cNvPr id="2105" name="AutoShape 57"/>
          <p:cNvCxnSpPr>
            <a:cxnSpLocks noChangeShapeType="1"/>
          </p:cNvCxnSpPr>
          <p:nvPr/>
        </p:nvCxnSpPr>
        <p:spPr bwMode="auto">
          <a:xfrm>
            <a:off x="4930775" y="3644900"/>
            <a:ext cx="0" cy="433388"/>
          </a:xfrm>
          <a:prstGeom prst="straightConnector1">
            <a:avLst/>
          </a:prstGeom>
          <a:noFill/>
          <a:ln w="19050">
            <a:solidFill>
              <a:schemeClr val="tx1"/>
            </a:solidFill>
            <a:round/>
            <a:headEnd/>
            <a:tailEnd type="triangle" w="lg" len="lg"/>
          </a:ln>
          <a:effectLst/>
        </p:spPr>
      </p:cxnSp>
      <p:cxnSp>
        <p:nvCxnSpPr>
          <p:cNvPr id="2106" name="AutoShape 58"/>
          <p:cNvCxnSpPr>
            <a:cxnSpLocks noChangeShapeType="1"/>
          </p:cNvCxnSpPr>
          <p:nvPr/>
        </p:nvCxnSpPr>
        <p:spPr bwMode="auto">
          <a:xfrm>
            <a:off x="4930775" y="5445125"/>
            <a:ext cx="0" cy="433388"/>
          </a:xfrm>
          <a:prstGeom prst="straightConnector1">
            <a:avLst/>
          </a:prstGeom>
          <a:noFill/>
          <a:ln w="19050">
            <a:solidFill>
              <a:schemeClr val="tx1"/>
            </a:solidFill>
            <a:round/>
            <a:headEnd/>
            <a:tailEnd type="triangle" w="lg" len="lg"/>
          </a:ln>
          <a:effectLst/>
        </p:spPr>
      </p:cxnSp>
      <p:cxnSp>
        <p:nvCxnSpPr>
          <p:cNvPr id="2107" name="AutoShape 59"/>
          <p:cNvCxnSpPr>
            <a:cxnSpLocks noChangeShapeType="1"/>
            <a:stCxn id="2096" idx="0"/>
            <a:endCxn id="2063" idx="2"/>
          </p:cNvCxnSpPr>
          <p:nvPr/>
        </p:nvCxnSpPr>
        <p:spPr bwMode="auto">
          <a:xfrm flipV="1">
            <a:off x="1688860" y="1980142"/>
            <a:ext cx="2622" cy="247121"/>
          </a:xfrm>
          <a:prstGeom prst="straightConnector1">
            <a:avLst/>
          </a:prstGeom>
          <a:noFill/>
          <a:ln w="19050">
            <a:solidFill>
              <a:schemeClr val="tx1"/>
            </a:solidFill>
            <a:round/>
            <a:headEnd/>
            <a:tailEnd type="triangle" w="lg" len="lg"/>
          </a:ln>
          <a:effectLst/>
        </p:spPr>
      </p:cxnSp>
      <p:cxnSp>
        <p:nvCxnSpPr>
          <p:cNvPr id="2109" name="AutoShape 61"/>
          <p:cNvCxnSpPr>
            <a:cxnSpLocks noChangeShapeType="1"/>
            <a:stCxn id="2052" idx="2"/>
            <a:endCxn id="2064" idx="0"/>
          </p:cNvCxnSpPr>
          <p:nvPr/>
        </p:nvCxnSpPr>
        <p:spPr bwMode="auto">
          <a:xfrm rot="10800000" flipV="1">
            <a:off x="1720498" y="511969"/>
            <a:ext cx="2491141" cy="914488"/>
          </a:xfrm>
          <a:prstGeom prst="bentConnector2">
            <a:avLst/>
          </a:prstGeom>
          <a:noFill/>
          <a:ln w="19050">
            <a:solidFill>
              <a:schemeClr val="tx1"/>
            </a:solidFill>
            <a:miter lim="800000"/>
            <a:headEnd/>
            <a:tailEnd type="triangle" w="lg" len="lg"/>
          </a:ln>
          <a:effectLst/>
        </p:spPr>
      </p:cxnSp>
      <p:cxnSp>
        <p:nvCxnSpPr>
          <p:cNvPr id="2111" name="AutoShape 63"/>
          <p:cNvCxnSpPr>
            <a:cxnSpLocks noChangeShapeType="1"/>
            <a:stCxn id="2064" idx="3"/>
            <a:endCxn id="2057" idx="1"/>
          </p:cNvCxnSpPr>
          <p:nvPr/>
        </p:nvCxnSpPr>
        <p:spPr bwMode="auto">
          <a:xfrm flipV="1">
            <a:off x="2993672" y="1527077"/>
            <a:ext cx="819054" cy="158143"/>
          </a:xfrm>
          <a:prstGeom prst="straightConnector1">
            <a:avLst/>
          </a:prstGeom>
          <a:noFill/>
          <a:ln w="19050">
            <a:solidFill>
              <a:schemeClr val="tx1"/>
            </a:solidFill>
            <a:round/>
            <a:headEnd type="triangle" w="lg" len="lg"/>
            <a:tailEnd type="triangle" w="lg" len="lg"/>
          </a:ln>
          <a:effectLst/>
        </p:spPr>
      </p:cxnSp>
      <p:cxnSp>
        <p:nvCxnSpPr>
          <p:cNvPr id="2112" name="AutoShape 64"/>
          <p:cNvCxnSpPr>
            <a:cxnSpLocks noChangeShapeType="1"/>
          </p:cNvCxnSpPr>
          <p:nvPr/>
        </p:nvCxnSpPr>
        <p:spPr bwMode="auto">
          <a:xfrm>
            <a:off x="1264356" y="1106311"/>
            <a:ext cx="179916" cy="297569"/>
          </a:xfrm>
          <a:prstGeom prst="straightConnector1">
            <a:avLst/>
          </a:prstGeom>
          <a:noFill/>
          <a:ln w="19050">
            <a:solidFill>
              <a:schemeClr val="tx1"/>
            </a:solidFill>
            <a:round/>
            <a:headEnd/>
            <a:tailEnd type="triangle" w="lg" len="lg"/>
          </a:ln>
          <a:effectLst/>
        </p:spPr>
      </p:cxnSp>
      <p:cxnSp>
        <p:nvCxnSpPr>
          <p:cNvPr id="2113" name="AutoShape 65"/>
          <p:cNvCxnSpPr>
            <a:cxnSpLocks noChangeShapeType="1"/>
          </p:cNvCxnSpPr>
          <p:nvPr/>
        </p:nvCxnSpPr>
        <p:spPr bwMode="auto">
          <a:xfrm>
            <a:off x="2678113" y="2741613"/>
            <a:ext cx="1035050" cy="471487"/>
          </a:xfrm>
          <a:prstGeom prst="straightConnector1">
            <a:avLst/>
          </a:prstGeom>
          <a:noFill/>
          <a:ln w="19050">
            <a:solidFill>
              <a:schemeClr val="tx1"/>
            </a:solidFill>
            <a:round/>
            <a:headEnd/>
            <a:tailEnd type="triangle" w="lg" len="lg"/>
          </a:ln>
          <a:effectLst/>
        </p:spPr>
      </p:cxnSp>
      <p:cxnSp>
        <p:nvCxnSpPr>
          <p:cNvPr id="2114" name="AutoShape 66"/>
          <p:cNvCxnSpPr>
            <a:cxnSpLocks noChangeShapeType="1"/>
          </p:cNvCxnSpPr>
          <p:nvPr/>
        </p:nvCxnSpPr>
        <p:spPr bwMode="auto">
          <a:xfrm flipV="1">
            <a:off x="2689225" y="3468688"/>
            <a:ext cx="1046163" cy="298450"/>
          </a:xfrm>
          <a:prstGeom prst="straightConnector1">
            <a:avLst/>
          </a:prstGeom>
          <a:noFill/>
          <a:ln w="19050">
            <a:solidFill>
              <a:schemeClr val="tx1"/>
            </a:solidFill>
            <a:round/>
            <a:headEnd/>
            <a:tailEnd type="triangle" w="lg" len="lg"/>
          </a:ln>
          <a:effectLst/>
        </p:spPr>
      </p:cxnSp>
      <p:cxnSp>
        <p:nvCxnSpPr>
          <p:cNvPr id="2115" name="AutoShape 67"/>
          <p:cNvCxnSpPr>
            <a:cxnSpLocks noChangeShapeType="1"/>
            <a:stCxn id="2090" idx="2"/>
            <a:endCxn id="2072" idx="3"/>
          </p:cNvCxnSpPr>
          <p:nvPr/>
        </p:nvCxnSpPr>
        <p:spPr bwMode="auto">
          <a:xfrm flipH="1">
            <a:off x="6383338" y="3321050"/>
            <a:ext cx="484187" cy="0"/>
          </a:xfrm>
          <a:prstGeom prst="straightConnector1">
            <a:avLst/>
          </a:prstGeom>
          <a:noFill/>
          <a:ln w="19050">
            <a:solidFill>
              <a:schemeClr val="tx1"/>
            </a:solidFill>
            <a:round/>
            <a:headEnd/>
            <a:tailEnd type="triangle" w="lg" len="lg"/>
          </a:ln>
          <a:effectLst/>
        </p:spPr>
      </p:cxnSp>
      <p:cxnSp>
        <p:nvCxnSpPr>
          <p:cNvPr id="2116" name="AutoShape 68"/>
          <p:cNvCxnSpPr>
            <a:cxnSpLocks noChangeShapeType="1"/>
            <a:stCxn id="2079" idx="3"/>
            <a:endCxn id="2082" idx="2"/>
          </p:cNvCxnSpPr>
          <p:nvPr/>
        </p:nvCxnSpPr>
        <p:spPr bwMode="auto">
          <a:xfrm>
            <a:off x="6086475" y="6057900"/>
            <a:ext cx="781050" cy="0"/>
          </a:xfrm>
          <a:prstGeom prst="straightConnector1">
            <a:avLst/>
          </a:prstGeom>
          <a:noFill/>
          <a:ln w="19050">
            <a:solidFill>
              <a:schemeClr val="tx1"/>
            </a:solidFill>
            <a:round/>
            <a:headEnd/>
            <a:tailEnd type="triangle" w="lg" len="lg"/>
          </a:ln>
          <a:effectLst/>
        </p:spPr>
      </p:cxnSp>
      <p:cxnSp>
        <p:nvCxnSpPr>
          <p:cNvPr id="2117" name="AutoShape 69"/>
          <p:cNvCxnSpPr>
            <a:cxnSpLocks noChangeShapeType="1"/>
            <a:stCxn id="2086" idx="6"/>
            <a:endCxn id="2080" idx="1"/>
          </p:cNvCxnSpPr>
          <p:nvPr/>
        </p:nvCxnSpPr>
        <p:spPr bwMode="auto">
          <a:xfrm>
            <a:off x="2627313" y="6028532"/>
            <a:ext cx="1198113" cy="7045"/>
          </a:xfrm>
          <a:prstGeom prst="straightConnector1">
            <a:avLst/>
          </a:prstGeom>
          <a:noFill/>
          <a:ln w="19050">
            <a:solidFill>
              <a:schemeClr val="tx1"/>
            </a:solidFill>
            <a:round/>
            <a:headEnd/>
            <a:tailEnd type="triangle" w="lg" len="lg"/>
          </a:ln>
          <a:effectLst/>
        </p:spPr>
      </p:cxnSp>
      <p:sp>
        <p:nvSpPr>
          <p:cNvPr id="52" name="Title 1"/>
          <p:cNvSpPr txBox="1">
            <a:spLocks/>
          </p:cNvSpPr>
          <p:nvPr/>
        </p:nvSpPr>
        <p:spPr bwMode="auto">
          <a:xfrm>
            <a:off x="6276622" y="169332"/>
            <a:ext cx="2689578" cy="181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3200" b="1" i="0" u="none" strike="noStrike" kern="0" cap="none" spc="0" normalizeH="0" baseline="0" noProof="0" dirty="0" smtClean="0">
                <a:ln>
                  <a:noFill/>
                </a:ln>
                <a:solidFill>
                  <a:schemeClr val="tx2"/>
                </a:solidFill>
                <a:effectLst/>
                <a:uLnTx/>
                <a:uFillTx/>
                <a:latin typeface="+mj-lt"/>
                <a:ea typeface="+mj-ea"/>
                <a:cs typeface="+mj-cs"/>
              </a:rPr>
              <a:t>FLOW CHART FOR RATING</a:t>
            </a:r>
            <a:endParaRPr kumimoji="0" lang="en-ZA" sz="32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Fond_Cigre">
  <a:themeElements>
    <a:clrScheme name="Fond_Cigr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nd_Cig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3600" b="0" i="0" u="none" strike="noStrike" cap="none" normalizeH="0" baseline="0" smtClean="0">
            <a:ln>
              <a:noFill/>
            </a:ln>
            <a:solidFill>
              <a:schemeClr val="tx1"/>
            </a:solidFill>
            <a:effectLst/>
            <a:latin typeface="Arial" charset="0"/>
          </a:defRPr>
        </a:defPPr>
      </a:lstStyle>
    </a:lnDef>
  </a:objectDefaults>
  <a:extraClrSchemeLst>
    <a:extraClrScheme>
      <a:clrScheme name="Fond_Cigr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nd_Cigr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nd_Cigr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nd_Cigr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nd_Cig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nd_Cig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nd_Cig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Data\Microsoft\Modèles\Fond_Cigre.pot</Template>
  <TotalTime>26778</TotalTime>
  <Words>1021</Words>
  <Application>Microsoft Office PowerPoint</Application>
  <PresentationFormat>Affichage à l'écran (4:3)</PresentationFormat>
  <Paragraphs>151</Paragraphs>
  <Slides>23</Slides>
  <Notes>1</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Fond_Cigre</vt:lpstr>
      <vt:lpstr>Conseil International  des Grands Réseaux Électriques International Council  On Large Electric Systems  Guide for Application of Direct Real-Time Monitoring Systems WGB2-36   </vt:lpstr>
      <vt:lpstr>The dawn of a new era for power systems</vt:lpstr>
      <vt:lpstr>OBJECTIVE of the CIGRE brochure</vt:lpstr>
      <vt:lpstr>REAL TIME MONITORING</vt:lpstr>
      <vt:lpstr>REAL TIME MONITORING</vt:lpstr>
      <vt:lpstr>DETERMINING LINE RATING step 1 : determine effective weather conditions</vt:lpstr>
      <vt:lpstr>Example of  “Effective  perpendicular wind speed”</vt:lpstr>
      <vt:lpstr>DETERMINING LINE RATING step 2 : evaluate ampacity of the line</vt:lpstr>
      <vt:lpstr>Diapositive 9</vt:lpstr>
      <vt:lpstr>Existing RTM DEVICES and their principle of operation</vt:lpstr>
      <vt:lpstr>MEASURING DEVICES (CONT)</vt:lpstr>
      <vt:lpstr>ERRORS</vt:lpstr>
      <vt:lpstr>ERRORS MITIGATION</vt:lpstr>
      <vt:lpstr>ACCURACY REQUIREMENTS</vt:lpstr>
      <vt:lpstr>NUMBER OF SENSORS</vt:lpstr>
      <vt:lpstr>INFORMATION TO THE OPERATOR (HMI)</vt:lpstr>
      <vt:lpstr>EXAMPLE OF DISPLAY</vt:lpstr>
      <vt:lpstr>AMPACITY CURVES</vt:lpstr>
      <vt:lpstr>CASE STUDIES</vt:lpstr>
      <vt:lpstr>FINDINGS FROM ELIA AND RTE intra-day ampacity forecast using RTM  (20% over static rating, up to 4 hours in advance)</vt:lpstr>
      <vt:lpstr>FINDINGS FROM AEP line capacity versus wind farm generation</vt:lpstr>
      <vt:lpstr>BENEFITS OF RTM</vt:lpstr>
      <vt:lpstr>CONCLUSION</vt:lpstr>
    </vt:vector>
  </TitlesOfParts>
  <Company>TransGrid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CIGRE Presentation Germany 18-11-03</dc:title>
  <dc:creator>Jean Kowal</dc:creator>
  <cp:lastModifiedBy> </cp:lastModifiedBy>
  <cp:revision>1205</cp:revision>
  <cp:lastPrinted>2011-02-04T12:23:49Z</cp:lastPrinted>
  <dcterms:created xsi:type="dcterms:W3CDTF">2000-09-28T21:41:49Z</dcterms:created>
  <dcterms:modified xsi:type="dcterms:W3CDTF">2012-05-24T07:37:27Z</dcterms:modified>
</cp:coreProperties>
</file>