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46"/>
  </p:notesMasterIdLst>
  <p:handoutMasterIdLst>
    <p:handoutMasterId r:id="rId47"/>
  </p:handoutMasterIdLst>
  <p:sldIdLst>
    <p:sldId id="506" r:id="rId2"/>
    <p:sldId id="504" r:id="rId3"/>
    <p:sldId id="508" r:id="rId4"/>
    <p:sldId id="507" r:id="rId5"/>
    <p:sldId id="510" r:id="rId6"/>
    <p:sldId id="509" r:id="rId7"/>
    <p:sldId id="511" r:id="rId8"/>
    <p:sldId id="514" r:id="rId9"/>
    <p:sldId id="517" r:id="rId10"/>
    <p:sldId id="524" r:id="rId11"/>
    <p:sldId id="518" r:id="rId12"/>
    <p:sldId id="543" r:id="rId13"/>
    <p:sldId id="525" r:id="rId14"/>
    <p:sldId id="542" r:id="rId15"/>
    <p:sldId id="545" r:id="rId16"/>
    <p:sldId id="528" r:id="rId17"/>
    <p:sldId id="529" r:id="rId18"/>
    <p:sldId id="530" r:id="rId19"/>
    <p:sldId id="544" r:id="rId20"/>
    <p:sldId id="519" r:id="rId21"/>
    <p:sldId id="554" r:id="rId22"/>
    <p:sldId id="516" r:id="rId23"/>
    <p:sldId id="515" r:id="rId24"/>
    <p:sldId id="521" r:id="rId25"/>
    <p:sldId id="522" r:id="rId26"/>
    <p:sldId id="498" r:id="rId27"/>
    <p:sldId id="500" r:id="rId28"/>
    <p:sldId id="547" r:id="rId29"/>
    <p:sldId id="548" r:id="rId30"/>
    <p:sldId id="471" r:id="rId31"/>
    <p:sldId id="549" r:id="rId32"/>
    <p:sldId id="474" r:id="rId33"/>
    <p:sldId id="550" r:id="rId34"/>
    <p:sldId id="391" r:id="rId35"/>
    <p:sldId id="479" r:id="rId36"/>
    <p:sldId id="451" r:id="rId37"/>
    <p:sldId id="452" r:id="rId38"/>
    <p:sldId id="418" r:id="rId39"/>
    <p:sldId id="453" r:id="rId40"/>
    <p:sldId id="480" r:id="rId41"/>
    <p:sldId id="497" r:id="rId42"/>
    <p:sldId id="552" r:id="rId43"/>
    <p:sldId id="393" r:id="rId44"/>
    <p:sldId id="490" r:id="rId45"/>
  </p:sldIdLst>
  <p:sldSz cx="9144000" cy="6858000" type="screen4x3"/>
  <p:notesSz cx="6797675" cy="987425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F3FF"/>
    <a:srgbClr val="DEE8FF"/>
    <a:srgbClr val="DBE9FF"/>
    <a:srgbClr val="657CCD"/>
    <a:srgbClr val="7096CD"/>
    <a:srgbClr val="E8FBFE"/>
    <a:srgbClr val="FF33CC"/>
    <a:srgbClr val="FFFF00"/>
    <a:srgbClr val="CC3300"/>
    <a:srgbClr val="3A6D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42" autoAdjust="0"/>
    <p:restoredTop sz="98066" autoAdjust="0"/>
  </p:normalViewPr>
  <p:slideViewPr>
    <p:cSldViewPr snapToGrid="0">
      <p:cViewPr>
        <p:scale>
          <a:sx n="81" d="100"/>
          <a:sy n="81" d="100"/>
        </p:scale>
        <p:origin x="-1576" y="-240"/>
      </p:cViewPr>
      <p:guideLst>
        <p:guide orient="horz" pos="2160"/>
        <p:guide pos="2880"/>
      </p:guideLst>
    </p:cSldViewPr>
  </p:slideViewPr>
  <p:notesTextViewPr>
    <p:cViewPr>
      <p:scale>
        <a:sx n="100" d="100"/>
        <a:sy n="100" d="100"/>
      </p:scale>
      <p:origin x="0" y="0"/>
    </p:cViewPr>
  </p:notesTextViewPr>
  <p:sorterViewPr>
    <p:cViewPr>
      <p:scale>
        <a:sx n="141" d="100"/>
        <a:sy n="141" d="100"/>
      </p:scale>
      <p:origin x="0" y="1293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fr-FR"/>
          </a:p>
        </p:txBody>
      </p:sp>
      <p:sp>
        <p:nvSpPr>
          <p:cNvPr id="97283" name="Rectangle 3"/>
          <p:cNvSpPr>
            <a:spLocks noGrp="1" noChangeArrowheads="1"/>
          </p:cNvSpPr>
          <p:nvPr>
            <p:ph type="dt" sz="quarter" idx="1"/>
          </p:nvPr>
        </p:nvSpPr>
        <p:spPr bwMode="auto">
          <a:xfrm>
            <a:off x="3849688"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AADA36FD-DB84-134B-BD42-ADD2B7A9DD12}" type="datetimeFigureOut">
              <a:rPr lang="fr-FR"/>
              <a:pPr/>
              <a:t>31/05/12</a:t>
            </a:fld>
            <a:endParaRPr lang="fr-FR"/>
          </a:p>
        </p:txBody>
      </p:sp>
      <p:sp>
        <p:nvSpPr>
          <p:cNvPr id="97284" name="Rectangle 4"/>
          <p:cNvSpPr>
            <a:spLocks noGrp="1" noChangeArrowheads="1"/>
          </p:cNvSpPr>
          <p:nvPr>
            <p:ph type="ftr" sz="quarter" idx="2"/>
          </p:nvPr>
        </p:nvSpPr>
        <p:spPr bwMode="auto">
          <a:xfrm>
            <a:off x="0" y="937895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fr-FR"/>
          </a:p>
        </p:txBody>
      </p:sp>
      <p:sp>
        <p:nvSpPr>
          <p:cNvPr id="97285" name="Rectangle 5"/>
          <p:cNvSpPr>
            <a:spLocks noGrp="1" noChangeArrowheads="1"/>
          </p:cNvSpPr>
          <p:nvPr>
            <p:ph type="sldNum" sz="quarter" idx="3"/>
          </p:nvPr>
        </p:nvSpPr>
        <p:spPr bwMode="auto">
          <a:xfrm>
            <a:off x="3849688" y="937895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FE41C41B-440C-CE41-A5BF-E48A80254DCF}" type="slidenum">
              <a:rPr lang="fr-FR"/>
              <a:pPr/>
              <a:t>‹#›</a:t>
            </a:fld>
            <a:endParaRPr lang="fr-FR"/>
          </a:p>
        </p:txBody>
      </p:sp>
    </p:spTree>
    <p:extLst>
      <p:ext uri="{BB962C8B-B14F-4D97-AF65-F5344CB8AC3E}">
        <p14:creationId xmlns:p14="http://schemas.microsoft.com/office/powerpoint/2010/main" val="2012973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pitchFamily="34" charset="0"/>
                <a:ea typeface="+mn-ea"/>
                <a:cs typeface="Arial" pitchFamily="34" charset="0"/>
              </a:defRPr>
            </a:lvl1pPr>
          </a:lstStyle>
          <a:p>
            <a:pPr>
              <a:defRPr/>
            </a:pPr>
            <a:endParaRPr lang="fr-BE"/>
          </a:p>
        </p:txBody>
      </p:sp>
      <p:sp>
        <p:nvSpPr>
          <p:cNvPr id="3" name="Espace réservé de la date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E318BB7-86CD-824A-9F68-F338FCED1D00}" type="datetimeFigureOut">
              <a:rPr lang="fr-FR"/>
              <a:pPr/>
              <a:t>31/05/12</a:t>
            </a:fld>
            <a:endParaRPr lang="fr-BE"/>
          </a:p>
        </p:txBody>
      </p:sp>
      <p:sp>
        <p:nvSpPr>
          <p:cNvPr id="4" name="Espace réservé de l'image des diapositives 3"/>
          <p:cNvSpPr>
            <a:spLocks noGrp="1" noRot="1" noChangeAspect="1"/>
          </p:cNvSpPr>
          <p:nvPr>
            <p:ph type="sldImg" idx="2"/>
          </p:nvPr>
        </p:nvSpPr>
        <p:spPr>
          <a:xfrm>
            <a:off x="931863" y="741363"/>
            <a:ext cx="4935537" cy="3702050"/>
          </a:xfrm>
          <a:prstGeom prst="rect">
            <a:avLst/>
          </a:prstGeom>
          <a:noFill/>
          <a:ln w="12700">
            <a:solidFill>
              <a:prstClr val="black"/>
            </a:solidFill>
          </a:ln>
        </p:spPr>
        <p:txBody>
          <a:bodyPr vert="horz" lIns="91440" tIns="45720" rIns="91440" bIns="45720" rtlCol="0" anchor="ctr"/>
          <a:lstStyle/>
          <a:p>
            <a:pPr lvl="0"/>
            <a:endParaRPr lang="fr-BE" noProof="0" smtClean="0"/>
          </a:p>
        </p:txBody>
      </p:sp>
      <p:sp>
        <p:nvSpPr>
          <p:cNvPr id="5" name="Espace réservé des commentaires 4"/>
          <p:cNvSpPr>
            <a:spLocks noGrp="1"/>
          </p:cNvSpPr>
          <p:nvPr>
            <p:ph type="body" sz="quarter" idx="3"/>
          </p:nvPr>
        </p:nvSpPr>
        <p:spPr>
          <a:xfrm>
            <a:off x="679450" y="4691063"/>
            <a:ext cx="5438775" cy="4443412"/>
          </a:xfrm>
          <a:prstGeom prst="rect">
            <a:avLst/>
          </a:prstGeom>
        </p:spPr>
        <p:txBody>
          <a:bodyPr vert="horz" wrap="square" lIns="91440" tIns="45720" rIns="91440" bIns="45720" numCol="1" anchor="t" anchorCtr="0" compatLnSpc="1">
            <a:prstTxWarp prst="textNoShape">
              <a:avLst/>
            </a:prstTxWarp>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pitchFamily="34" charset="0"/>
                <a:ea typeface="+mn-ea"/>
                <a:cs typeface="Arial" pitchFamily="34" charset="0"/>
              </a:defRPr>
            </a:lvl1pPr>
          </a:lstStyle>
          <a:p>
            <a:pPr>
              <a:defRPr/>
            </a:pPr>
            <a:endParaRPr lang="fr-BE"/>
          </a:p>
        </p:txBody>
      </p:sp>
      <p:sp>
        <p:nvSpPr>
          <p:cNvPr id="7" name="Espace réservé du numéro de diapositive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8A01D3B-A8AD-1448-9568-1A2C45B2892B}" type="slidenum">
              <a:rPr lang="fr-BE"/>
              <a:pPr/>
              <a:t>‹#›</a:t>
            </a:fld>
            <a:endParaRPr lang="fr-BE"/>
          </a:p>
        </p:txBody>
      </p:sp>
    </p:spTree>
    <p:extLst>
      <p:ext uri="{BB962C8B-B14F-4D97-AF65-F5344CB8AC3E}">
        <p14:creationId xmlns:p14="http://schemas.microsoft.com/office/powerpoint/2010/main" val="2577175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Espace réservé de l'en-tête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BE" sz="1200">
                <a:cs typeface="Arial" charset="0"/>
              </a:rPr>
              <a:t>Cavalier -  Gadisseur - 11/12/2009</a:t>
            </a:r>
          </a:p>
        </p:txBody>
      </p:sp>
      <p:sp>
        <p:nvSpPr>
          <p:cNvPr id="12290"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sz="1200" b="1" kern="1200" dirty="0" smtClean="0">
                <a:solidFill>
                  <a:schemeClr val="tx1"/>
                </a:solidFill>
                <a:latin typeface="+mn-lt"/>
                <a:ea typeface="ＭＳ Ｐゴシック" charset="0"/>
                <a:cs typeface="+mn-cs"/>
              </a:rPr>
              <a:t>Young infants </a:t>
            </a:r>
            <a:r>
              <a:rPr lang="fr-FR" sz="1200" b="1" kern="1200" dirty="0" err="1" smtClean="0">
                <a:solidFill>
                  <a:schemeClr val="tx1"/>
                </a:solidFill>
                <a:latin typeface="+mn-lt"/>
                <a:ea typeface="ＭＳ Ｐゴシック" charset="0"/>
                <a:cs typeface="+mn-cs"/>
              </a:rPr>
              <a:t>with</a:t>
            </a:r>
            <a:r>
              <a:rPr lang="fr-FR" sz="1200" b="1" kern="1200" dirty="0" smtClean="0">
                <a:solidFill>
                  <a:schemeClr val="tx1"/>
                </a:solidFill>
                <a:latin typeface="+mn-lt"/>
                <a:ea typeface="ＭＳ Ｐゴシック" charset="0"/>
                <a:cs typeface="+mn-cs"/>
              </a:rPr>
              <a:t> </a:t>
            </a:r>
            <a:r>
              <a:rPr lang="fr-FR" sz="1200" b="1" kern="1200" dirty="0" err="1" smtClean="0">
                <a:solidFill>
                  <a:schemeClr val="tx1"/>
                </a:solidFill>
                <a:latin typeface="+mn-lt"/>
                <a:ea typeface="ＭＳ Ｐゴシック" charset="0"/>
                <a:cs typeface="+mn-cs"/>
              </a:rPr>
              <a:t>atopic</a:t>
            </a:r>
            <a:r>
              <a:rPr lang="fr-FR" sz="1200" b="1" kern="1200" dirty="0" smtClean="0">
                <a:solidFill>
                  <a:schemeClr val="tx1"/>
                </a:solidFill>
                <a:latin typeface="+mn-lt"/>
                <a:ea typeface="ＭＳ Ｐゴシック" charset="0"/>
                <a:cs typeface="+mn-cs"/>
              </a:rPr>
              <a:t> </a:t>
            </a:r>
            <a:r>
              <a:rPr lang="fr-FR" sz="1200" b="1" kern="1200" dirty="0" err="1" smtClean="0">
                <a:solidFill>
                  <a:schemeClr val="tx1"/>
                </a:solidFill>
                <a:latin typeface="+mn-lt"/>
                <a:ea typeface="ＭＳ Ｐゴシック" charset="0"/>
                <a:cs typeface="+mn-cs"/>
              </a:rPr>
              <a:t>dermatitis</a:t>
            </a:r>
            <a:r>
              <a:rPr lang="fr-FR" sz="1200" b="1" kern="1200" dirty="0" smtClean="0">
                <a:solidFill>
                  <a:schemeClr val="tx1"/>
                </a:solidFill>
                <a:latin typeface="+mn-lt"/>
                <a:ea typeface="ＭＳ Ｐゴシック" charset="0"/>
                <a:cs typeface="+mn-cs"/>
              </a:rPr>
              <a:t> </a:t>
            </a:r>
            <a:r>
              <a:rPr lang="fr-FR" sz="1200" b="1" kern="1200" dirty="0" err="1" smtClean="0">
                <a:solidFill>
                  <a:schemeClr val="tx1"/>
                </a:solidFill>
                <a:latin typeface="+mn-lt"/>
                <a:ea typeface="ＭＳ Ｐゴシック" charset="0"/>
                <a:cs typeface="+mn-cs"/>
              </a:rPr>
              <a:t>can</a:t>
            </a:r>
            <a:r>
              <a:rPr lang="fr-FR" sz="1200" b="1" kern="1200" dirty="0" smtClean="0">
                <a:solidFill>
                  <a:schemeClr val="tx1"/>
                </a:solidFill>
                <a:latin typeface="+mn-lt"/>
                <a:ea typeface="ＭＳ Ｐゴシック" charset="0"/>
                <a:cs typeface="+mn-cs"/>
              </a:rPr>
              <a:t> display </a:t>
            </a:r>
            <a:r>
              <a:rPr lang="fr-FR" sz="1200" b="1" kern="1200" dirty="0" err="1" smtClean="0">
                <a:solidFill>
                  <a:schemeClr val="tx1"/>
                </a:solidFill>
                <a:latin typeface="+mn-lt"/>
                <a:ea typeface="ＭＳ Ｐゴシック" charset="0"/>
                <a:cs typeface="+mn-cs"/>
              </a:rPr>
              <a:t>sensitization</a:t>
            </a:r>
            <a:r>
              <a:rPr lang="fr-FR" sz="1200" b="1" kern="1200" dirty="0" smtClean="0">
                <a:solidFill>
                  <a:schemeClr val="tx1"/>
                </a:solidFill>
                <a:latin typeface="+mn-lt"/>
                <a:ea typeface="ＭＳ Ｐゴシック" charset="0"/>
                <a:cs typeface="+mn-cs"/>
              </a:rPr>
              <a:t> to Cor a 9, an 11S </a:t>
            </a:r>
            <a:r>
              <a:rPr lang="fr-FR" sz="1200" b="1" kern="1200" dirty="0" err="1" smtClean="0">
                <a:solidFill>
                  <a:schemeClr val="tx1"/>
                </a:solidFill>
                <a:latin typeface="+mn-lt"/>
                <a:ea typeface="ＭＳ Ｐゴシック" charset="0"/>
                <a:cs typeface="+mn-cs"/>
              </a:rPr>
              <a:t>legumin-like</a:t>
            </a:r>
            <a:r>
              <a:rPr lang="fr-FR" sz="1200" b="1" kern="1200" dirty="0" smtClean="0">
                <a:solidFill>
                  <a:schemeClr val="tx1"/>
                </a:solidFill>
                <a:latin typeface="+mn-lt"/>
                <a:ea typeface="ＭＳ Ｐゴシック" charset="0"/>
                <a:cs typeface="+mn-cs"/>
              </a:rPr>
              <a:t> </a:t>
            </a:r>
            <a:r>
              <a:rPr lang="fr-FR" sz="1200" b="1" kern="1200" dirty="0" err="1" smtClean="0">
                <a:solidFill>
                  <a:schemeClr val="tx1"/>
                </a:solidFill>
                <a:latin typeface="+mn-lt"/>
                <a:ea typeface="ＭＳ Ｐゴシック" charset="0"/>
                <a:cs typeface="+mn-cs"/>
              </a:rPr>
              <a:t>seed-storage</a:t>
            </a:r>
            <a:r>
              <a:rPr lang="fr-FR" sz="1200" b="1" kern="1200" dirty="0" smtClean="0">
                <a:solidFill>
                  <a:schemeClr val="tx1"/>
                </a:solidFill>
                <a:latin typeface="+mn-lt"/>
                <a:ea typeface="ＭＳ Ｐゴシック" charset="0"/>
                <a:cs typeface="+mn-cs"/>
              </a:rPr>
              <a:t> </a:t>
            </a:r>
            <a:r>
              <a:rPr lang="fr-FR" sz="1200" b="1" kern="1200" dirty="0" err="1" smtClean="0">
                <a:solidFill>
                  <a:schemeClr val="tx1"/>
                </a:solidFill>
                <a:latin typeface="+mn-lt"/>
                <a:ea typeface="ＭＳ Ｐゴシック" charset="0"/>
                <a:cs typeface="+mn-cs"/>
              </a:rPr>
              <a:t>protein</a:t>
            </a:r>
            <a:r>
              <a:rPr lang="fr-FR" sz="1200" b="1" kern="1200" dirty="0" smtClean="0">
                <a:solidFill>
                  <a:schemeClr val="tx1"/>
                </a:solidFill>
                <a:latin typeface="+mn-lt"/>
                <a:ea typeface="ＭＳ Ｐゴシック" charset="0"/>
                <a:cs typeface="+mn-cs"/>
              </a:rPr>
              <a:t> </a:t>
            </a:r>
            <a:r>
              <a:rPr lang="fr-FR" sz="1200" b="1" kern="1200" dirty="0" err="1" smtClean="0">
                <a:solidFill>
                  <a:schemeClr val="tx1"/>
                </a:solidFill>
                <a:latin typeface="+mn-lt"/>
                <a:ea typeface="ＭＳ Ｐゴシック" charset="0"/>
                <a:cs typeface="+mn-cs"/>
              </a:rPr>
              <a:t>from</a:t>
            </a:r>
            <a:r>
              <a:rPr lang="fr-FR" sz="1200" b="1" kern="1200" dirty="0" smtClean="0">
                <a:solidFill>
                  <a:schemeClr val="tx1"/>
                </a:solidFill>
                <a:latin typeface="+mn-lt"/>
                <a:ea typeface="ＭＳ Ｐゴシック" charset="0"/>
                <a:cs typeface="+mn-cs"/>
              </a:rPr>
              <a:t> </a:t>
            </a:r>
            <a:r>
              <a:rPr lang="fr-FR" sz="1200" b="1" kern="1200" dirty="0" err="1" smtClean="0">
                <a:solidFill>
                  <a:schemeClr val="tx1"/>
                </a:solidFill>
                <a:latin typeface="+mn-lt"/>
                <a:ea typeface="ＭＳ Ｐゴシック" charset="0"/>
                <a:cs typeface="+mn-cs"/>
              </a:rPr>
              <a:t>hazelnut</a:t>
            </a:r>
            <a:r>
              <a:rPr lang="fr-FR" sz="1200" b="1" kern="1200" dirty="0" smtClean="0">
                <a:solidFill>
                  <a:schemeClr val="tx1"/>
                </a:solidFill>
                <a:latin typeface="+mn-lt"/>
                <a:ea typeface="ＭＳ Ｐゴシック" charset="0"/>
                <a:cs typeface="+mn-cs"/>
              </a:rPr>
              <a:t> (</a:t>
            </a:r>
            <a:r>
              <a:rPr lang="fr-FR" sz="1200" b="1" i="1" kern="1200" dirty="0" err="1" smtClean="0">
                <a:solidFill>
                  <a:schemeClr val="tx1"/>
                </a:solidFill>
                <a:latin typeface="+mn-lt"/>
                <a:ea typeface="ＭＳ Ｐゴシック" charset="0"/>
                <a:cs typeface="+mn-cs"/>
              </a:rPr>
              <a:t>Corylus</a:t>
            </a:r>
            <a:r>
              <a:rPr lang="fr-FR" sz="1200" b="1" i="1" kern="1200" dirty="0" smtClean="0">
                <a:solidFill>
                  <a:schemeClr val="tx1"/>
                </a:solidFill>
                <a:latin typeface="+mn-lt"/>
                <a:ea typeface="ＭＳ Ｐゴシック" charset="0"/>
                <a:cs typeface="+mn-cs"/>
              </a:rPr>
              <a:t> </a:t>
            </a:r>
            <a:r>
              <a:rPr lang="fr-FR" sz="1200" b="1" i="1" kern="1200" dirty="0" err="1" smtClean="0">
                <a:solidFill>
                  <a:schemeClr val="tx1"/>
                </a:solidFill>
                <a:latin typeface="+mn-lt"/>
                <a:ea typeface="ＭＳ Ｐゴシック" charset="0"/>
                <a:cs typeface="+mn-cs"/>
              </a:rPr>
              <a:t>avellana</a:t>
            </a:r>
            <a:r>
              <a:rPr lang="fr-FR" sz="1200" b="1" i="0" kern="1200" dirty="0" smtClean="0">
                <a:solidFill>
                  <a:schemeClr val="tx1"/>
                </a:solidFill>
                <a:latin typeface="+mn-lt"/>
                <a:ea typeface="ＭＳ Ｐゴシック" charset="0"/>
                <a:cs typeface="+mn-cs"/>
              </a:rPr>
              <a:t>)</a:t>
            </a:r>
            <a:endParaRPr lang="fr-FR" dirty="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solidFill>
                  <a:srgbClr val="006699"/>
                </a:solidFill>
                <a:latin typeface="Times New Roman" charset="0"/>
                <a:cs typeface="Times New Roman" charset="0"/>
              </a:rPr>
              <a:t>Currently available standard products for</a:t>
            </a:r>
            <a:r>
              <a:rPr lang="en-GB" i="1">
                <a:solidFill>
                  <a:srgbClr val="006699"/>
                </a:solidFill>
                <a:latin typeface="Times New Roman" charset="0"/>
                <a:cs typeface="Times New Roman" charset="0"/>
              </a:rPr>
              <a:t> in vivo</a:t>
            </a:r>
            <a:r>
              <a:rPr lang="en-GB">
                <a:solidFill>
                  <a:srgbClr val="006699"/>
                </a:solidFill>
                <a:latin typeface="Times New Roman" charset="0"/>
                <a:cs typeface="Times New Roman" charset="0"/>
              </a:rPr>
              <a:t> allergy testing are based on allergen extracts prepared from biological raw materials. They represent natural mixtures of allergenic and non-allergenic molecules that are generally not fully standardized referring to their content of major or minor allergen components.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Today, the increasing availability of allergen components, purified from their natural source or biotechnologically produced as recombinant proteins, marks the beginning of a revolution in allergy diagnosis and leads to a gradual transition towards Molecular Allergology.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Many biological sources contain highly cross-reactive allergen components, for example profilin, which is present in a broad variety of plant pollen and plant derived food. A sensitization towards such a panallergen creates positive test results against numerous allergen extracts. Consequently, when using extract based specific IgE testing it is difficult to identify the correct allergen source when only cross-reactive allergen components are involved.</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Availability of specific and cross-reactive marker components creates the platform for more informative diagnostics.</a:t>
            </a:r>
          </a:p>
          <a:p>
            <a:r>
              <a:rPr lang="en-GB" b="1">
                <a:solidFill>
                  <a:srgbClr val="006699"/>
                </a:solidFill>
                <a:latin typeface="Times New Roman" charset="0"/>
                <a:cs typeface="Times New Roman" charset="0"/>
              </a:rPr>
              <a:t>ImmunoCAP ISAC Technology</a:t>
            </a:r>
            <a:br>
              <a:rPr lang="en-GB" b="1">
                <a:solidFill>
                  <a:srgbClr val="006699"/>
                </a:solidFill>
                <a:latin typeface="Times New Roman" charset="0"/>
                <a:cs typeface="Times New Roman" charset="0"/>
              </a:rPr>
            </a:br>
            <a:r>
              <a:rPr lang="en-GB">
                <a:solidFill>
                  <a:srgbClr val="006699"/>
                </a:solidFill>
                <a:latin typeface="Times New Roman" charset="0"/>
                <a:cs typeface="Times New Roman" charset="0"/>
              </a:rPr>
              <a:t>Based on modern biochip technology, ImmunoCAP ISAC is a miniaturized immunoassay platform that allows for multiplex measurement of specific IgE antibodies to many allergen components using only 20 μl of serum or plasma. Capillary blood sampling can be used, enabling a less invasive procedure for testing young children Purified natural or recombinant allergen components are immobilized on a solid support (biochip). In a two step assay, IgE antibodies from the patient serum bind to the immobilized allergen components. After a short washing step, allergen-bound IgE antibodies are detected by a fluorescence-labeled anti-IgE antibody.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Test results are measured with a biochip scanner and evaluated using proprietary software. ImmunoCAP ISAC is a semiquantitative test and results are reported in ISAC Standardized Units (ISU).</a:t>
            </a:r>
            <a:r>
              <a:rPr lang="en-GB" b="1">
                <a:solidFill>
                  <a:srgbClr val="006699"/>
                </a:solidFill>
                <a:latin typeface="Times New Roman" charset="0"/>
                <a:cs typeface="Times New Roman" charset="0"/>
              </a:rPr>
              <a:t>Advantages of ImmunoCAP ISAC Technology</a:t>
            </a:r>
            <a:endParaRPr lang="en-GB">
              <a:solidFill>
                <a:srgbClr val="006699"/>
              </a:solidFill>
              <a:latin typeface="Times New Roman" charset="0"/>
              <a:cs typeface="Times New Roman" charset="0"/>
            </a:endParaRPr>
          </a:p>
          <a:p>
            <a:r>
              <a:rPr lang="en-GB">
                <a:solidFill>
                  <a:srgbClr val="006699"/>
                </a:solidFill>
                <a:latin typeface="Times New Roman" charset="0"/>
                <a:cs typeface="Times New Roman" charset="0"/>
              </a:rPr>
              <a:t>Multiplex specific IgE measurement to allergen components from over 40 common allergen sources in a single test.</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Using only purified natural or recombinant allergen components.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Marker allergen components – specific and indicating cross-reactivity.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Semi-quantitative results based on fluorescence measurements.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High reliability by intrinsic replicate testing and quality controls.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20 μl of patient serum/plasma give complete results.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Capillary blood sampling enables less invasive procedure for testing young children.</a:t>
            </a:r>
            <a:br>
              <a:rPr lang="en-GB">
                <a:solidFill>
                  <a:srgbClr val="006699"/>
                </a:solidFill>
                <a:latin typeface="Times New Roman" charset="0"/>
                <a:cs typeface="Times New Roman" charset="0"/>
              </a:rPr>
            </a:br>
            <a:endParaRPr lang="fr-FR">
              <a:solidFill>
                <a:srgbClr val="006699"/>
              </a:solidFill>
              <a:latin typeface="Times New Roman" charset="0"/>
              <a:cs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solidFill>
                  <a:srgbClr val="006699"/>
                </a:solidFill>
                <a:latin typeface="Times New Roman" charset="0"/>
                <a:cs typeface="Times New Roman" charset="0"/>
              </a:rPr>
              <a:t>Currently available standard products for</a:t>
            </a:r>
            <a:r>
              <a:rPr lang="en-GB" i="1">
                <a:solidFill>
                  <a:srgbClr val="006699"/>
                </a:solidFill>
                <a:latin typeface="Times New Roman" charset="0"/>
                <a:cs typeface="Times New Roman" charset="0"/>
              </a:rPr>
              <a:t> in vivo</a:t>
            </a:r>
            <a:r>
              <a:rPr lang="en-GB">
                <a:solidFill>
                  <a:srgbClr val="006699"/>
                </a:solidFill>
                <a:latin typeface="Times New Roman" charset="0"/>
                <a:cs typeface="Times New Roman" charset="0"/>
              </a:rPr>
              <a:t> allergy testing are based on allergen extracts prepared from biological raw materials. They represent natural mixtures of allergenic and non-allergenic molecules that are generally not fully standardized referring to their content of major or minor allergen components.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Today, the increasing availability of allergen components, purified from their natural source or biotechnologically produced as recombinant proteins, marks the beginning of a revolution in allergy diagnosis and leads to a gradual transition towards Molecular Allergology.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Many biological sources contain highly cross-reactive allergen components, for example profilin, which is present in a broad variety of plant pollen and plant derived food. A sensitization towards such a panallergen creates positive test results against numerous allergen extracts. Consequently, when using extract based specific IgE testing it is difficult to identify the correct allergen source when only cross-reactive allergen components are involved.</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Availability of specific and cross-reactive marker components creates the platform for more informative diagnostics.</a:t>
            </a:r>
          </a:p>
          <a:p>
            <a:r>
              <a:rPr lang="en-GB" b="1">
                <a:solidFill>
                  <a:srgbClr val="006699"/>
                </a:solidFill>
                <a:latin typeface="Times New Roman" charset="0"/>
                <a:cs typeface="Times New Roman" charset="0"/>
              </a:rPr>
              <a:t>ImmunoCAP ISAC Technology</a:t>
            </a:r>
            <a:br>
              <a:rPr lang="en-GB" b="1">
                <a:solidFill>
                  <a:srgbClr val="006699"/>
                </a:solidFill>
                <a:latin typeface="Times New Roman" charset="0"/>
                <a:cs typeface="Times New Roman" charset="0"/>
              </a:rPr>
            </a:br>
            <a:r>
              <a:rPr lang="en-GB">
                <a:solidFill>
                  <a:srgbClr val="006699"/>
                </a:solidFill>
                <a:latin typeface="Times New Roman" charset="0"/>
                <a:cs typeface="Times New Roman" charset="0"/>
              </a:rPr>
              <a:t>Based on modern biochip technology, ImmunoCAP ISAC is a miniaturized immunoassay platform that allows for multiplex measurement of specific IgE antibodies to many allergen components using only 20 μl of serum or plasma. Capillary blood sampling can be used, enabling a less invasive procedure for testing young children Purified natural or recombinant allergen components are immobilized on a solid support (biochip). In a two step assay, IgE antibodies from the patient serum bind to the immobilized allergen components. After a short washing step, allergen-bound IgE antibodies are detected by a fluorescence-labeled anti-IgE antibody.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Test results are measured with a biochip scanner and evaluated using proprietary software. ImmunoCAP ISAC is a semiquantitative test and results are reported in ISAC Standardized Units (ISU).</a:t>
            </a:r>
            <a:r>
              <a:rPr lang="en-GB" b="1">
                <a:solidFill>
                  <a:srgbClr val="006699"/>
                </a:solidFill>
                <a:latin typeface="Times New Roman" charset="0"/>
                <a:cs typeface="Times New Roman" charset="0"/>
              </a:rPr>
              <a:t>Advantages of ImmunoCAP ISAC Technology</a:t>
            </a:r>
            <a:endParaRPr lang="en-GB">
              <a:solidFill>
                <a:srgbClr val="006699"/>
              </a:solidFill>
              <a:latin typeface="Times New Roman" charset="0"/>
              <a:cs typeface="Times New Roman" charset="0"/>
            </a:endParaRPr>
          </a:p>
          <a:p>
            <a:r>
              <a:rPr lang="en-GB">
                <a:solidFill>
                  <a:srgbClr val="006699"/>
                </a:solidFill>
                <a:latin typeface="Times New Roman" charset="0"/>
                <a:cs typeface="Times New Roman" charset="0"/>
              </a:rPr>
              <a:t>Multiplex specific IgE measurement to allergen components from over 40 common allergen sources in a single test.</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Using only purified natural or recombinant allergen components.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Marker allergen components – specific and indicating cross-reactivity.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Semi-quantitative results based on fluorescence measurements.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High reliability by intrinsic replicate testing and quality controls.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20 μl of patient serum/plasma give complete results.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Capillary blood sampling enables less invasive procedure for testing young children.</a:t>
            </a:r>
            <a:br>
              <a:rPr lang="en-GB">
                <a:solidFill>
                  <a:srgbClr val="006699"/>
                </a:solidFill>
                <a:latin typeface="Times New Roman" charset="0"/>
                <a:cs typeface="Times New Roman" charset="0"/>
              </a:rPr>
            </a:br>
            <a:endParaRPr lang="fr-FR">
              <a:solidFill>
                <a:srgbClr val="006699"/>
              </a:solidFill>
              <a:latin typeface="Times New Roman"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My playground in Liège…</a:t>
            </a:r>
          </a:p>
        </p:txBody>
      </p:sp>
      <p:sp>
        <p:nvSpPr>
          <p:cNvPr id="614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B747DF-419B-214C-9ADC-35F3482C3FD2}" type="slidenum">
              <a:rPr lang="fr-BE" sz="1200">
                <a:cs typeface="Arial" charset="0"/>
              </a:rPr>
              <a:pPr eaLnBrk="1" hangingPunct="1"/>
              <a:t>44</a:t>
            </a:fld>
            <a:endParaRPr lang="fr-BE"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r>
              <a:rPr lang="fr-BE"/>
              <a:t>Cavalier -  Gadisseur - 11/12/2009</a:t>
            </a:r>
          </a:p>
        </p:txBody>
      </p:sp>
      <p:sp>
        <p:nvSpPr>
          <p:cNvPr id="270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0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Simplified overview of the historical development of allergy diagnosis and treatment.</a:t>
            </a:r>
          </a:p>
          <a:p>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Espace réservé de l'en-tête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BE" sz="1200"/>
              <a:t>Cavalier -  Gadisseur - 11/12/2009</a:t>
            </a:r>
          </a:p>
        </p:txBody>
      </p:sp>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solidFill>
                  <a:schemeClr val="accent2"/>
                </a:solidFill>
                <a:latin typeface="Calibri" charset="0"/>
              </a:rPr>
              <a:t>allergic reactions that occur rapidly, within minutes of eating a trigger food. The most common reaction is an itching or burning sensation in the lips, mouth, and/or pharynx.</a:t>
            </a:r>
          </a:p>
          <a:p>
            <a:r>
              <a:rPr lang="fr-FR">
                <a:latin typeface="Calibri" charset="0"/>
              </a:rPr>
              <a:t>Allergies to a certain pollen are associated with OAS reactions to certain foods. For </a:t>
            </a:r>
            <a:r>
              <a:rPr lang="fr-FR" b="1">
                <a:latin typeface="Calibri" charset="0"/>
              </a:rPr>
              <a:t>Alder pollen:</a:t>
            </a:r>
            <a:r>
              <a:rPr lang="fr-FR">
                <a:latin typeface="Calibri" charset="0"/>
              </a:rPr>
              <a:t> almonds, apples, celery, cherries, hazel nuts, peaches, pears, parsley </a:t>
            </a:r>
          </a:p>
          <a:p>
            <a:r>
              <a:rPr lang="fr-FR" b="1">
                <a:latin typeface="Calibri" charset="0"/>
              </a:rPr>
              <a:t>Birch pollen:</a:t>
            </a:r>
            <a:r>
              <a:rPr lang="fr-FR">
                <a:latin typeface="Calibri" charset="0"/>
              </a:rPr>
              <a:t> almonds, apples, apricots, avocados, carrots, celery, cherries, chicory,</a:t>
            </a:r>
            <a:r>
              <a:rPr lang="fr-FR">
                <a:latin typeface="Calibri" charset="0"/>
                <a:hlinkClick r:id="" action="ppaction://noaction"/>
              </a:rPr>
              <a:t>[4]</a:t>
            </a:r>
            <a:r>
              <a:rPr lang="fr-FR">
                <a:latin typeface="Calibri" charset="0"/>
              </a:rPr>
              <a:t> coriander, fennel, fig,</a:t>
            </a:r>
            <a:r>
              <a:rPr lang="fr-FR">
                <a:latin typeface="Calibri" charset="0"/>
                <a:hlinkClick r:id="" action="ppaction://noaction"/>
              </a:rPr>
              <a:t>[5]</a:t>
            </a:r>
            <a:r>
              <a:rPr lang="fr-FR">
                <a:latin typeface="Calibri" charset="0"/>
              </a:rPr>
              <a:t> kiwifruit, nectarines, parsley, parsnips, peaches, pears, peppers, plums, potatoes, prunes, soy, wheat; </a:t>
            </a:r>
            <a:r>
              <a:rPr lang="fr-FR" i="1">
                <a:latin typeface="Calibri" charset="0"/>
              </a:rPr>
              <a:t>Potential:</a:t>
            </a:r>
            <a:r>
              <a:rPr lang="fr-FR">
                <a:latin typeface="Calibri" charset="0"/>
              </a:rPr>
              <a:t> hazel nuts, and walnuts </a:t>
            </a:r>
          </a:p>
          <a:p>
            <a:r>
              <a:rPr lang="fr-FR" b="1">
                <a:latin typeface="Calibri" charset="0"/>
              </a:rPr>
              <a:t>Grass pollen:</a:t>
            </a:r>
            <a:r>
              <a:rPr lang="fr-FR">
                <a:latin typeface="Calibri" charset="0"/>
              </a:rPr>
              <a:t> fig,</a:t>
            </a:r>
            <a:r>
              <a:rPr lang="fr-FR">
                <a:latin typeface="Calibri" charset="0"/>
                <a:hlinkClick r:id="" action="ppaction://noaction"/>
              </a:rPr>
              <a:t>[5]</a:t>
            </a:r>
            <a:r>
              <a:rPr lang="fr-FR">
                <a:latin typeface="Calibri" charset="0"/>
              </a:rPr>
              <a:t> melons, tomatoes, oranges </a:t>
            </a:r>
          </a:p>
          <a:p>
            <a:r>
              <a:rPr lang="fr-FR" b="1">
                <a:latin typeface="Calibri" charset="0"/>
              </a:rPr>
              <a:t>Mugwort pollen :</a:t>
            </a:r>
            <a:r>
              <a:rPr lang="fr-FR">
                <a:latin typeface="Calibri" charset="0"/>
              </a:rPr>
              <a:t> carrots, celery, coriander, fennel, parsley, peppers, sunflower </a:t>
            </a:r>
          </a:p>
          <a:p>
            <a:r>
              <a:rPr lang="fr-FR" b="1">
                <a:latin typeface="Calibri" charset="0"/>
              </a:rPr>
              <a:t>Ragweed pollen :</a:t>
            </a:r>
            <a:r>
              <a:rPr lang="fr-FR">
                <a:latin typeface="Calibri" charset="0"/>
              </a:rPr>
              <a:t> banana, cantaloupe, cucumber, honey dew, watermelon, zucchini; </a:t>
            </a:r>
            <a:r>
              <a:rPr lang="fr-FR" i="1">
                <a:latin typeface="Calibri" charset="0"/>
              </a:rPr>
              <a:t>Potential:</a:t>
            </a:r>
            <a:r>
              <a:rPr lang="fr-FR">
                <a:latin typeface="Calibri" charset="0"/>
              </a:rPr>
              <a:t> Dandelions or chamomile tea </a:t>
            </a:r>
          </a:p>
          <a:p>
            <a:r>
              <a:rPr lang="fr-FR" b="1">
                <a:latin typeface="Calibri" charset="0"/>
              </a:rPr>
              <a:t>Possible cross-reactions (to any of the above):</a:t>
            </a:r>
            <a:r>
              <a:rPr lang="fr-FR">
                <a:latin typeface="Calibri" charset="0"/>
              </a:rPr>
              <a:t> berries (strawberries, blueberries, raspberries, etc), citrus (oranges, lemons, etc), grapes, mango, figs, peanut, pineapple, pomegranates, watermelon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ce réservé de l'en-tête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BE" sz="1200"/>
              <a:t>Cavalier -  Gadisseur - 11/12/2009</a:t>
            </a:r>
          </a:p>
        </p:txBody>
      </p:sp>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profilin in cross-reactivity between Latex profilin and other plant profilins. </a:t>
            </a:r>
          </a:p>
          <a:p>
            <a:endParaRPr lang="fr-FR">
              <a:latin typeface="Calibri" charset="0"/>
            </a:endParaRPr>
          </a:p>
          <a:p>
            <a:r>
              <a:rPr lang="fr-FR">
                <a:latin typeface="Calibri" charset="0"/>
              </a:rPr>
              <a:t>rPhl p 12	</a:t>
            </a:r>
          </a:p>
          <a:p>
            <a:r>
              <a:rPr lang="fr-FR">
                <a:latin typeface="Calibri" charset="0"/>
              </a:rPr>
              <a:t>rBet v 2	</a:t>
            </a:r>
          </a:p>
          <a:p>
            <a:r>
              <a:rPr lang="fr-FR">
                <a:latin typeface="Calibri" charset="0"/>
              </a:rPr>
              <a:t>nOle e 2	</a:t>
            </a:r>
          </a:p>
          <a:p>
            <a:r>
              <a:rPr lang="fr-FR">
                <a:latin typeface="Calibri" charset="0"/>
              </a:rPr>
              <a:t>rMer a 1	</a:t>
            </a:r>
          </a:p>
          <a:p>
            <a:r>
              <a:rPr lang="fr-FR">
                <a:latin typeface="Calibri" charset="0"/>
              </a:rPr>
              <a:t>rMal d 4	</a:t>
            </a:r>
          </a:p>
          <a:p>
            <a:r>
              <a:rPr lang="fr-FR">
                <a:latin typeface="Calibri" charset="0"/>
              </a:rPr>
              <a:t>rPru p 4	</a:t>
            </a:r>
          </a:p>
          <a:p>
            <a:r>
              <a:rPr lang="fr-FR">
                <a:latin typeface="Calibri" charset="0"/>
              </a:rPr>
              <a:t>nAct d 9	</a:t>
            </a:r>
          </a:p>
          <a:p>
            <a:r>
              <a:rPr lang="fr-FR">
                <a:latin typeface="Calibri" charset="0"/>
              </a:rPr>
              <a:t>nAna c 1	</a:t>
            </a:r>
          </a:p>
          <a:p>
            <a:r>
              <a:rPr lang="fr-FR">
                <a:latin typeface="Calibri" charset="0"/>
              </a:rPr>
              <a:t>Fra a 4	</a:t>
            </a:r>
          </a:p>
          <a:p>
            <a:r>
              <a:rPr lang="fr-FR">
                <a:latin typeface="Calibri" charset="0"/>
              </a:rPr>
              <a:t>nAra h 5		</a:t>
            </a:r>
          </a:p>
          <a:p>
            <a:r>
              <a:rPr lang="fr-FR">
                <a:latin typeface="Calibri" charset="0"/>
              </a:rPr>
              <a:t>Cor a 2	</a:t>
            </a:r>
          </a:p>
          <a:p>
            <a:r>
              <a:rPr lang="fr-FR">
                <a:latin typeface="Calibri" charset="0"/>
              </a:rPr>
              <a:t>rApi g 4	</a:t>
            </a:r>
          </a:p>
          <a:p>
            <a:r>
              <a:rPr lang="fr-FR">
                <a:latin typeface="Calibri" charset="0"/>
              </a:rPr>
              <a:t>rDau c 2	</a:t>
            </a:r>
          </a:p>
          <a:p>
            <a:endParaRPr lang="fr-FR">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fr-FR" sz="800" dirty="0" err="1">
                <a:latin typeface="Calibri" charset="0"/>
              </a:rPr>
              <a:t>ImmunoCAP</a:t>
            </a:r>
            <a:r>
              <a:rPr lang="fr-FR" sz="800" dirty="0">
                <a:latin typeface="Calibri" charset="0"/>
              </a:rPr>
              <a:t> </a:t>
            </a:r>
            <a:r>
              <a:rPr lang="fr-FR" sz="800" dirty="0" err="1">
                <a:latin typeface="Calibri" charset="0"/>
              </a:rPr>
              <a:t>Specific</a:t>
            </a:r>
            <a:r>
              <a:rPr lang="fr-FR" sz="800" dirty="0">
                <a:latin typeface="Calibri" charset="0"/>
              </a:rPr>
              <a:t> </a:t>
            </a:r>
            <a:r>
              <a:rPr lang="fr-FR" sz="800" dirty="0" err="1">
                <a:latin typeface="Calibri" charset="0"/>
              </a:rPr>
              <a:t>IgE</a:t>
            </a:r>
            <a:r>
              <a:rPr lang="fr-FR" sz="800" dirty="0">
                <a:latin typeface="Calibri" charset="0"/>
              </a:rPr>
              <a:t> </a:t>
            </a:r>
            <a:r>
              <a:rPr lang="fr-FR" sz="800" dirty="0" err="1">
                <a:latin typeface="Calibri" charset="0"/>
              </a:rPr>
              <a:t>is</a:t>
            </a:r>
            <a:r>
              <a:rPr lang="fr-FR" sz="800" dirty="0">
                <a:latin typeface="Calibri" charset="0"/>
              </a:rPr>
              <a:t> an in vitro test, </a:t>
            </a:r>
            <a:r>
              <a:rPr lang="fr-FR" sz="800" dirty="0" err="1">
                <a:latin typeface="Calibri" charset="0"/>
              </a:rPr>
              <a:t>which</a:t>
            </a:r>
            <a:r>
              <a:rPr lang="fr-FR" sz="800" dirty="0">
                <a:latin typeface="Calibri" charset="0"/>
              </a:rPr>
              <a:t> </a:t>
            </a:r>
            <a:r>
              <a:rPr lang="fr-FR" sz="800" dirty="0" err="1">
                <a:latin typeface="Calibri" charset="0"/>
              </a:rPr>
              <a:t>measures</a:t>
            </a:r>
            <a:r>
              <a:rPr lang="fr-FR" sz="800" dirty="0">
                <a:latin typeface="Calibri" charset="0"/>
              </a:rPr>
              <a:t> the concentration of </a:t>
            </a:r>
            <a:r>
              <a:rPr lang="fr-FR" sz="800" dirty="0" err="1">
                <a:latin typeface="Calibri" charset="0"/>
              </a:rPr>
              <a:t>circulating</a:t>
            </a:r>
            <a:r>
              <a:rPr lang="fr-FR" sz="800" dirty="0">
                <a:latin typeface="Calibri" charset="0"/>
              </a:rPr>
              <a:t>, </a:t>
            </a:r>
            <a:r>
              <a:rPr lang="fr-FR" sz="800" dirty="0" err="1">
                <a:latin typeface="Calibri" charset="0"/>
              </a:rPr>
              <a:t>allergen-specific</a:t>
            </a:r>
            <a:r>
              <a:rPr lang="fr-FR" sz="800" dirty="0">
                <a:latin typeface="Calibri" charset="0"/>
              </a:rPr>
              <a:t> </a:t>
            </a:r>
            <a:r>
              <a:rPr lang="fr-FR" sz="800" dirty="0" err="1">
                <a:latin typeface="Calibri" charset="0"/>
              </a:rPr>
              <a:t>IgE</a:t>
            </a:r>
            <a:r>
              <a:rPr lang="fr-FR" sz="800" dirty="0">
                <a:latin typeface="Calibri" charset="0"/>
              </a:rPr>
              <a:t> </a:t>
            </a:r>
            <a:r>
              <a:rPr lang="fr-FR" sz="800" dirty="0" err="1">
                <a:latin typeface="Calibri" charset="0"/>
              </a:rPr>
              <a:t>antibodies</a:t>
            </a:r>
            <a:r>
              <a:rPr lang="fr-FR" sz="800" dirty="0">
                <a:latin typeface="Calibri" charset="0"/>
              </a:rPr>
              <a:t> in </a:t>
            </a:r>
            <a:r>
              <a:rPr lang="fr-FR" sz="800" dirty="0" err="1">
                <a:latin typeface="Calibri" charset="0"/>
              </a:rPr>
              <a:t>human</a:t>
            </a:r>
            <a:r>
              <a:rPr lang="fr-FR" sz="800" dirty="0">
                <a:latin typeface="Calibri" charset="0"/>
              </a:rPr>
              <a:t> </a:t>
            </a:r>
            <a:r>
              <a:rPr lang="fr-FR" sz="800" dirty="0" err="1">
                <a:latin typeface="Calibri" charset="0"/>
              </a:rPr>
              <a:t>serum</a:t>
            </a:r>
            <a:r>
              <a:rPr lang="fr-FR" sz="800" dirty="0">
                <a:latin typeface="Calibri" charset="0"/>
              </a:rPr>
              <a:t> or plasma and by </a:t>
            </a:r>
            <a:r>
              <a:rPr lang="fr-FR" sz="800" dirty="0" err="1">
                <a:latin typeface="Calibri" charset="0"/>
              </a:rPr>
              <a:t>that</a:t>
            </a:r>
            <a:r>
              <a:rPr lang="fr-FR" sz="800" dirty="0">
                <a:latin typeface="Calibri" charset="0"/>
              </a:rPr>
              <a:t> </a:t>
            </a:r>
            <a:r>
              <a:rPr lang="fr-FR" sz="800" dirty="0" err="1">
                <a:latin typeface="Calibri" charset="0"/>
              </a:rPr>
              <a:t>provides</a:t>
            </a:r>
            <a:r>
              <a:rPr lang="fr-FR" sz="800" dirty="0">
                <a:latin typeface="Calibri" charset="0"/>
              </a:rPr>
              <a:t> an objective </a:t>
            </a:r>
            <a:r>
              <a:rPr lang="fr-FR" sz="800" dirty="0" err="1">
                <a:latin typeface="Calibri" charset="0"/>
              </a:rPr>
              <a:t>measurement</a:t>
            </a:r>
            <a:r>
              <a:rPr lang="fr-FR" sz="800" dirty="0">
                <a:latin typeface="Calibri" charset="0"/>
              </a:rPr>
              <a:t> of the </a:t>
            </a:r>
            <a:r>
              <a:rPr lang="fr-FR" sz="800" dirty="0" err="1">
                <a:latin typeface="Calibri" charset="0"/>
              </a:rPr>
              <a:t>sensitization</a:t>
            </a:r>
            <a:r>
              <a:rPr lang="fr-FR" sz="800" dirty="0">
                <a:latin typeface="Calibri" charset="0"/>
              </a:rPr>
              <a:t> to the </a:t>
            </a:r>
            <a:r>
              <a:rPr lang="fr-FR" sz="800" dirty="0" err="1">
                <a:latin typeface="Calibri" charset="0"/>
              </a:rPr>
              <a:t>allergen</a:t>
            </a:r>
            <a:r>
              <a:rPr lang="fr-FR" sz="800" dirty="0">
                <a:latin typeface="Calibri" charset="0"/>
              </a:rPr>
              <a:t>. </a:t>
            </a:r>
            <a:r>
              <a:rPr lang="fr-FR" sz="800" dirty="0" err="1">
                <a:latin typeface="Calibri" charset="0"/>
              </a:rPr>
              <a:t>ImmunoCAP</a:t>
            </a:r>
            <a:r>
              <a:rPr lang="fr-FR" sz="800" dirty="0">
                <a:latin typeface="Calibri" charset="0"/>
              </a:rPr>
              <a:t> </a:t>
            </a:r>
            <a:r>
              <a:rPr lang="fr-FR" sz="800" dirty="0" err="1">
                <a:latin typeface="Calibri" charset="0"/>
              </a:rPr>
              <a:t>allergens</a:t>
            </a:r>
            <a:r>
              <a:rPr lang="fr-FR" sz="800" dirty="0">
                <a:latin typeface="Calibri" charset="0"/>
              </a:rPr>
              <a:t> </a:t>
            </a:r>
            <a:r>
              <a:rPr lang="fr-FR" sz="800" dirty="0" err="1">
                <a:latin typeface="Calibri" charset="0"/>
              </a:rPr>
              <a:t>allow</a:t>
            </a:r>
            <a:r>
              <a:rPr lang="fr-FR" sz="800" dirty="0">
                <a:latin typeface="Calibri" charset="0"/>
              </a:rPr>
              <a:t> quantitative </a:t>
            </a:r>
            <a:r>
              <a:rPr lang="fr-FR" sz="800" dirty="0" err="1">
                <a:latin typeface="Calibri" charset="0"/>
              </a:rPr>
              <a:t>measurements</a:t>
            </a:r>
            <a:r>
              <a:rPr lang="fr-FR" sz="800" dirty="0">
                <a:latin typeface="Calibri" charset="0"/>
              </a:rPr>
              <a:t> of a </a:t>
            </a:r>
            <a:r>
              <a:rPr lang="fr-FR" sz="800" dirty="0" err="1">
                <a:latin typeface="Calibri" charset="0"/>
              </a:rPr>
              <a:t>wide</a:t>
            </a:r>
            <a:r>
              <a:rPr lang="fr-FR" sz="800" dirty="0">
                <a:latin typeface="Calibri" charset="0"/>
              </a:rPr>
              <a:t> range of </a:t>
            </a:r>
            <a:r>
              <a:rPr lang="fr-FR" sz="800" dirty="0" err="1">
                <a:latin typeface="Calibri" charset="0"/>
              </a:rPr>
              <a:t>specificities</a:t>
            </a:r>
            <a:r>
              <a:rPr lang="fr-FR" sz="800" dirty="0">
                <a:latin typeface="Calibri" charset="0"/>
              </a:rPr>
              <a:t> </a:t>
            </a:r>
            <a:r>
              <a:rPr lang="fr-FR" sz="800" dirty="0" err="1">
                <a:latin typeface="Calibri" charset="0"/>
              </a:rPr>
              <a:t>representing</a:t>
            </a:r>
            <a:r>
              <a:rPr lang="fr-FR" sz="800" dirty="0">
                <a:latin typeface="Calibri" charset="0"/>
              </a:rPr>
              <a:t> all or the </a:t>
            </a:r>
            <a:r>
              <a:rPr lang="fr-FR" sz="800" dirty="0" err="1">
                <a:latin typeface="Calibri" charset="0"/>
              </a:rPr>
              <a:t>individual</a:t>
            </a:r>
            <a:r>
              <a:rPr lang="fr-FR" sz="800" dirty="0">
                <a:latin typeface="Calibri" charset="0"/>
              </a:rPr>
              <a:t> </a:t>
            </a:r>
            <a:r>
              <a:rPr lang="fr-FR" sz="800" dirty="0" err="1">
                <a:latin typeface="Calibri" charset="0"/>
              </a:rPr>
              <a:t>allergenic</a:t>
            </a:r>
            <a:r>
              <a:rPr lang="fr-FR" sz="800" dirty="0">
                <a:latin typeface="Calibri" charset="0"/>
              </a:rPr>
              <a:t> components of an </a:t>
            </a:r>
            <a:r>
              <a:rPr lang="fr-FR" sz="800" dirty="0" err="1">
                <a:latin typeface="Calibri" charset="0"/>
              </a:rPr>
              <a:t>allergen</a:t>
            </a:r>
            <a:r>
              <a:rPr lang="fr-FR" sz="800" dirty="0">
                <a:latin typeface="Calibri" charset="0"/>
              </a:rPr>
              <a:t> source. </a:t>
            </a:r>
            <a:endParaRPr lang="fr-FR" sz="800" dirty="0" smtClean="0">
              <a:latin typeface="Calibri" charset="0"/>
            </a:endParaRPr>
          </a:p>
          <a:p>
            <a:pPr>
              <a:lnSpc>
                <a:spcPct val="80000"/>
              </a:lnSpc>
            </a:pPr>
            <a:r>
              <a:rPr lang="fr-FR" sz="800" dirty="0" err="1" smtClean="0">
                <a:latin typeface="Calibri" charset="0"/>
              </a:rPr>
              <a:t>Today</a:t>
            </a:r>
            <a:r>
              <a:rPr lang="fr-FR" sz="800" dirty="0" smtClean="0">
                <a:latin typeface="Calibri" charset="0"/>
              </a:rPr>
              <a:t> </a:t>
            </a:r>
            <a:r>
              <a:rPr lang="fr-FR" sz="800" dirty="0">
                <a:latin typeface="Calibri" charset="0"/>
              </a:rPr>
              <a:t>over 550 </a:t>
            </a:r>
            <a:r>
              <a:rPr lang="fr-FR" sz="800" dirty="0" err="1">
                <a:latin typeface="Calibri" charset="0"/>
              </a:rPr>
              <a:t>different</a:t>
            </a:r>
            <a:r>
              <a:rPr lang="fr-FR" sz="800" dirty="0">
                <a:latin typeface="Calibri" charset="0"/>
              </a:rPr>
              <a:t> </a:t>
            </a:r>
            <a:r>
              <a:rPr lang="fr-FR" sz="800" dirty="0" err="1">
                <a:latin typeface="Calibri" charset="0"/>
              </a:rPr>
              <a:t>allergens</a:t>
            </a:r>
            <a:r>
              <a:rPr lang="fr-FR" sz="800" dirty="0">
                <a:latin typeface="Calibri" charset="0"/>
              </a:rPr>
              <a:t> are </a:t>
            </a:r>
            <a:r>
              <a:rPr lang="fr-FR" sz="800" dirty="0" err="1">
                <a:latin typeface="Calibri" charset="0"/>
              </a:rPr>
              <a:t>available</a:t>
            </a:r>
            <a:r>
              <a:rPr lang="fr-FR" sz="800" dirty="0">
                <a:latin typeface="Calibri" charset="0"/>
              </a:rPr>
              <a:t> for </a:t>
            </a:r>
            <a:r>
              <a:rPr lang="fr-FR" sz="800" dirty="0" err="1">
                <a:latin typeface="Calibri" charset="0"/>
              </a:rPr>
              <a:t>determinations</a:t>
            </a:r>
            <a:r>
              <a:rPr lang="fr-FR" sz="800" dirty="0">
                <a:latin typeface="Calibri" charset="0"/>
              </a:rPr>
              <a:t>.</a:t>
            </a:r>
            <a:br>
              <a:rPr lang="fr-FR" sz="800" dirty="0">
                <a:latin typeface="Calibri" charset="0"/>
              </a:rPr>
            </a:br>
            <a:r>
              <a:rPr lang="fr-FR" sz="800" dirty="0" err="1">
                <a:latin typeface="Calibri" charset="0"/>
              </a:rPr>
              <a:t>Determinations</a:t>
            </a:r>
            <a:r>
              <a:rPr lang="fr-FR" sz="800" dirty="0">
                <a:latin typeface="Calibri" charset="0"/>
              </a:rPr>
              <a:t> of the </a:t>
            </a:r>
            <a:r>
              <a:rPr lang="fr-FR" sz="800" dirty="0" err="1">
                <a:latin typeface="Calibri" charset="0"/>
              </a:rPr>
              <a:t>presence</a:t>
            </a:r>
            <a:r>
              <a:rPr lang="fr-FR" sz="800" dirty="0">
                <a:latin typeface="Calibri" charset="0"/>
              </a:rPr>
              <a:t> and </a:t>
            </a:r>
            <a:r>
              <a:rPr lang="fr-FR" sz="800" dirty="0" err="1">
                <a:latin typeface="Calibri" charset="0"/>
              </a:rPr>
              <a:t>also</a:t>
            </a:r>
            <a:r>
              <a:rPr lang="fr-FR" sz="800" dirty="0">
                <a:latin typeface="Calibri" charset="0"/>
              </a:rPr>
              <a:t> the </a:t>
            </a:r>
            <a:r>
              <a:rPr lang="fr-FR" sz="800" dirty="0" err="1">
                <a:latin typeface="Calibri" charset="0"/>
              </a:rPr>
              <a:t>levels</a:t>
            </a:r>
            <a:r>
              <a:rPr lang="fr-FR" sz="800" dirty="0">
                <a:latin typeface="Calibri" charset="0"/>
              </a:rPr>
              <a:t> of </a:t>
            </a:r>
            <a:r>
              <a:rPr lang="fr-FR" sz="800" dirty="0" err="1">
                <a:latin typeface="Calibri" charset="0"/>
              </a:rPr>
              <a:t>specific</a:t>
            </a:r>
            <a:r>
              <a:rPr lang="fr-FR" sz="800" dirty="0">
                <a:latin typeface="Calibri" charset="0"/>
              </a:rPr>
              <a:t> </a:t>
            </a:r>
            <a:r>
              <a:rPr lang="fr-FR" sz="800" dirty="0" err="1">
                <a:latin typeface="Calibri" charset="0"/>
              </a:rPr>
              <a:t>IgE</a:t>
            </a:r>
            <a:r>
              <a:rPr lang="fr-FR" sz="800" dirty="0">
                <a:latin typeface="Calibri" charset="0"/>
              </a:rPr>
              <a:t> </a:t>
            </a:r>
            <a:r>
              <a:rPr lang="fr-FR" sz="800" dirty="0" err="1">
                <a:latin typeface="Calibri" charset="0"/>
              </a:rPr>
              <a:t>antibodies</a:t>
            </a:r>
            <a:r>
              <a:rPr lang="fr-FR" sz="800" dirty="0">
                <a:latin typeface="Calibri" charset="0"/>
              </a:rPr>
              <a:t> are </a:t>
            </a:r>
            <a:r>
              <a:rPr lang="fr-FR" sz="800" dirty="0" err="1">
                <a:latin typeface="Calibri" charset="0"/>
              </a:rPr>
              <a:t>useful</a:t>
            </a:r>
            <a:r>
              <a:rPr lang="fr-FR" sz="800" dirty="0">
                <a:latin typeface="Calibri" charset="0"/>
              </a:rPr>
              <a:t> and objective </a:t>
            </a:r>
            <a:r>
              <a:rPr lang="fr-FR" sz="800" dirty="0" err="1">
                <a:latin typeface="Calibri" charset="0"/>
              </a:rPr>
              <a:t>tools</a:t>
            </a:r>
            <a:r>
              <a:rPr lang="fr-FR" sz="800" dirty="0">
                <a:latin typeface="Calibri" charset="0"/>
              </a:rPr>
              <a:t> in the </a:t>
            </a:r>
            <a:r>
              <a:rPr lang="fr-FR" sz="800" dirty="0" err="1">
                <a:latin typeface="Calibri" charset="0"/>
              </a:rPr>
              <a:t>diagnosis</a:t>
            </a:r>
            <a:r>
              <a:rPr lang="fr-FR" sz="800" dirty="0">
                <a:latin typeface="Calibri" charset="0"/>
              </a:rPr>
              <a:t> of </a:t>
            </a:r>
            <a:r>
              <a:rPr lang="fr-FR" sz="800" dirty="0" err="1">
                <a:latin typeface="Calibri" charset="0"/>
              </a:rPr>
              <a:t>IgE</a:t>
            </a:r>
            <a:r>
              <a:rPr lang="fr-FR" sz="800" dirty="0">
                <a:latin typeface="Calibri" charset="0"/>
              </a:rPr>
              <a:t> </a:t>
            </a:r>
            <a:r>
              <a:rPr lang="fr-FR" sz="800" dirty="0" err="1">
                <a:latin typeface="Calibri" charset="0"/>
              </a:rPr>
              <a:t>mediated</a:t>
            </a:r>
            <a:r>
              <a:rPr lang="fr-FR" sz="800" dirty="0">
                <a:latin typeface="Calibri" charset="0"/>
              </a:rPr>
              <a:t> </a:t>
            </a:r>
            <a:r>
              <a:rPr lang="fr-FR" sz="800" dirty="0" err="1">
                <a:latin typeface="Calibri" charset="0"/>
              </a:rPr>
              <a:t>allergy</a:t>
            </a:r>
            <a:r>
              <a:rPr lang="fr-FR" sz="800" dirty="0">
                <a:latin typeface="Calibri" charset="0"/>
              </a:rPr>
              <a:t>. It </a:t>
            </a:r>
            <a:r>
              <a:rPr lang="fr-FR" sz="800" dirty="0" err="1">
                <a:latin typeface="Calibri" charset="0"/>
              </a:rPr>
              <a:t>helps</a:t>
            </a:r>
            <a:r>
              <a:rPr lang="fr-FR" sz="800" dirty="0">
                <a:latin typeface="Calibri" charset="0"/>
              </a:rPr>
              <a:t> </a:t>
            </a:r>
            <a:r>
              <a:rPr lang="fr-FR" sz="800" dirty="0" err="1">
                <a:latin typeface="Calibri" charset="0"/>
              </a:rPr>
              <a:t>identify</a:t>
            </a:r>
            <a:r>
              <a:rPr lang="fr-FR" sz="800" dirty="0">
                <a:latin typeface="Calibri" charset="0"/>
              </a:rPr>
              <a:t> </a:t>
            </a:r>
            <a:r>
              <a:rPr lang="fr-FR" sz="800" dirty="0" err="1">
                <a:latin typeface="Calibri" charset="0"/>
              </a:rPr>
              <a:t>provoking</a:t>
            </a:r>
            <a:r>
              <a:rPr lang="fr-FR" sz="800" dirty="0">
                <a:latin typeface="Calibri" charset="0"/>
              </a:rPr>
              <a:t> </a:t>
            </a:r>
            <a:r>
              <a:rPr lang="fr-FR" sz="800" dirty="0" err="1">
                <a:latin typeface="Calibri" charset="0"/>
              </a:rPr>
              <a:t>allergens</a:t>
            </a:r>
            <a:r>
              <a:rPr lang="fr-FR" sz="800" dirty="0">
                <a:latin typeface="Calibri" charset="0"/>
              </a:rPr>
              <a:t> and </a:t>
            </a:r>
            <a:r>
              <a:rPr lang="fr-FR" sz="800" dirty="0" err="1">
                <a:latin typeface="Calibri" charset="0"/>
              </a:rPr>
              <a:t>predict</a:t>
            </a:r>
            <a:r>
              <a:rPr lang="fr-FR" sz="800" dirty="0">
                <a:latin typeface="Calibri" charset="0"/>
              </a:rPr>
              <a:t> the </a:t>
            </a:r>
            <a:r>
              <a:rPr lang="fr-FR" sz="800" dirty="0" err="1">
                <a:latin typeface="Calibri" charset="0"/>
              </a:rPr>
              <a:t>risk</a:t>
            </a:r>
            <a:r>
              <a:rPr lang="fr-FR" sz="800" dirty="0">
                <a:latin typeface="Calibri" charset="0"/>
              </a:rPr>
              <a:t> of </a:t>
            </a:r>
            <a:r>
              <a:rPr lang="fr-FR" sz="800" dirty="0" err="1">
                <a:latin typeface="Calibri" charset="0"/>
              </a:rPr>
              <a:t>developing</a:t>
            </a:r>
            <a:r>
              <a:rPr lang="fr-FR" sz="800" dirty="0">
                <a:latin typeface="Calibri" charset="0"/>
              </a:rPr>
              <a:t> </a:t>
            </a:r>
            <a:r>
              <a:rPr lang="fr-FR" sz="800" dirty="0" err="1">
                <a:latin typeface="Calibri" charset="0"/>
              </a:rPr>
              <a:t>allergy</a:t>
            </a:r>
            <a:r>
              <a:rPr lang="fr-FR" sz="800" dirty="0">
                <a:latin typeface="Calibri" charset="0"/>
              </a:rPr>
              <a:t> in the future, and guides </a:t>
            </a:r>
            <a:r>
              <a:rPr lang="fr-FR" sz="800" dirty="0" err="1">
                <a:latin typeface="Calibri" charset="0"/>
              </a:rPr>
              <a:t>clinical</a:t>
            </a:r>
            <a:r>
              <a:rPr lang="fr-FR" sz="800" dirty="0">
                <a:latin typeface="Calibri" charset="0"/>
              </a:rPr>
              <a:t> </a:t>
            </a:r>
            <a:r>
              <a:rPr lang="fr-FR" sz="800" dirty="0" err="1" smtClean="0">
                <a:latin typeface="Calibri" charset="0"/>
              </a:rPr>
              <a:t>decisions</a:t>
            </a:r>
            <a:r>
              <a:rPr lang="fr-FR" sz="800" dirty="0" smtClean="0">
                <a:latin typeface="Calibri" charset="0"/>
              </a:rPr>
              <a:t>. </a:t>
            </a:r>
            <a:endParaRPr lang="fr-FR" sz="800" dirty="0">
              <a:latin typeface="Calibri" charset="0"/>
            </a:endParaRPr>
          </a:p>
          <a:p>
            <a:pPr>
              <a:lnSpc>
                <a:spcPct val="80000"/>
              </a:lnSpc>
            </a:pPr>
            <a:r>
              <a:rPr lang="fr-FR" sz="800" dirty="0">
                <a:latin typeface="Calibri" charset="0"/>
              </a:rPr>
              <a:t>The test </a:t>
            </a:r>
            <a:r>
              <a:rPr lang="fr-FR" sz="800" dirty="0" err="1">
                <a:latin typeface="Calibri" charset="0"/>
              </a:rPr>
              <a:t>is</a:t>
            </a:r>
            <a:r>
              <a:rPr lang="fr-FR" sz="800" dirty="0">
                <a:latin typeface="Calibri" charset="0"/>
              </a:rPr>
              <a:t> </a:t>
            </a:r>
            <a:r>
              <a:rPr lang="fr-FR" sz="800" dirty="0" err="1">
                <a:latin typeface="Calibri" charset="0"/>
              </a:rPr>
              <a:t>designed</a:t>
            </a:r>
            <a:r>
              <a:rPr lang="fr-FR" sz="800" dirty="0">
                <a:latin typeface="Calibri" charset="0"/>
              </a:rPr>
              <a:t> as a sandwich </a:t>
            </a:r>
            <a:r>
              <a:rPr lang="fr-FR" sz="800" dirty="0" err="1">
                <a:latin typeface="Calibri" charset="0"/>
              </a:rPr>
              <a:t>immunoassay</a:t>
            </a:r>
            <a:r>
              <a:rPr lang="fr-FR" sz="800" dirty="0">
                <a:latin typeface="Calibri" charset="0"/>
              </a:rPr>
              <a:t>. The unique part of the test system </a:t>
            </a:r>
            <a:r>
              <a:rPr lang="fr-FR" sz="800" dirty="0" err="1">
                <a:latin typeface="Calibri" charset="0"/>
              </a:rPr>
              <a:t>is</a:t>
            </a:r>
            <a:r>
              <a:rPr lang="fr-FR" sz="800" dirty="0">
                <a:latin typeface="Calibri" charset="0"/>
              </a:rPr>
              <a:t> the </a:t>
            </a:r>
            <a:r>
              <a:rPr lang="fr-FR" sz="800" dirty="0" err="1">
                <a:latin typeface="Calibri" charset="0"/>
              </a:rPr>
              <a:t>solid</a:t>
            </a:r>
            <a:r>
              <a:rPr lang="fr-FR" sz="800" dirty="0">
                <a:latin typeface="Calibri" charset="0"/>
              </a:rPr>
              <a:t> phase - </a:t>
            </a:r>
            <a:r>
              <a:rPr lang="fr-FR" sz="800" dirty="0" err="1">
                <a:latin typeface="Calibri" charset="0"/>
              </a:rPr>
              <a:t>ImmunoCAP</a:t>
            </a:r>
            <a:r>
              <a:rPr lang="fr-FR" sz="800" dirty="0">
                <a:latin typeface="Calibri" charset="0"/>
              </a:rPr>
              <a:t>. It </a:t>
            </a:r>
            <a:r>
              <a:rPr lang="fr-FR" sz="800" dirty="0" err="1">
                <a:latin typeface="Calibri" charset="0"/>
              </a:rPr>
              <a:t>consists</a:t>
            </a:r>
            <a:r>
              <a:rPr lang="fr-FR" sz="800" dirty="0">
                <a:latin typeface="Calibri" charset="0"/>
              </a:rPr>
              <a:t> of a cellulose </a:t>
            </a:r>
            <a:r>
              <a:rPr lang="fr-FR" sz="800" dirty="0" err="1">
                <a:latin typeface="Calibri" charset="0"/>
              </a:rPr>
              <a:t>derivative</a:t>
            </a:r>
            <a:r>
              <a:rPr lang="fr-FR" sz="800" dirty="0">
                <a:latin typeface="Calibri" charset="0"/>
              </a:rPr>
              <a:t> </a:t>
            </a:r>
            <a:r>
              <a:rPr lang="fr-FR" sz="800" dirty="0" err="1">
                <a:latin typeface="Calibri" charset="0"/>
              </a:rPr>
              <a:t>enclosed</a:t>
            </a:r>
            <a:r>
              <a:rPr lang="fr-FR" sz="800" dirty="0">
                <a:latin typeface="Calibri" charset="0"/>
              </a:rPr>
              <a:t> in a capsule. </a:t>
            </a:r>
            <a:r>
              <a:rPr lang="fr-FR" sz="800" dirty="0" err="1">
                <a:latin typeface="Calibri" charset="0"/>
              </a:rPr>
              <a:t>ImmunoCAP</a:t>
            </a:r>
            <a:r>
              <a:rPr lang="fr-FR" sz="800" dirty="0">
                <a:latin typeface="Calibri" charset="0"/>
              </a:rPr>
              <a:t> </a:t>
            </a:r>
            <a:r>
              <a:rPr lang="fr-FR" sz="800" dirty="0" err="1">
                <a:latin typeface="Calibri" charset="0"/>
              </a:rPr>
              <a:t>solid</a:t>
            </a:r>
            <a:r>
              <a:rPr lang="fr-FR" sz="800" dirty="0">
                <a:latin typeface="Calibri" charset="0"/>
              </a:rPr>
              <a:t> phase </a:t>
            </a:r>
            <a:r>
              <a:rPr lang="fr-FR" sz="800" dirty="0" err="1">
                <a:latin typeface="Calibri" charset="0"/>
              </a:rPr>
              <a:t>remains</a:t>
            </a:r>
            <a:r>
              <a:rPr lang="fr-FR" sz="800" dirty="0">
                <a:latin typeface="Calibri" charset="0"/>
              </a:rPr>
              <a:t> </a:t>
            </a:r>
            <a:r>
              <a:rPr lang="fr-FR" sz="800" dirty="0" err="1">
                <a:latin typeface="Calibri" charset="0"/>
              </a:rPr>
              <a:t>unrivalled</a:t>
            </a:r>
            <a:r>
              <a:rPr lang="fr-FR" sz="800" dirty="0">
                <a:latin typeface="Calibri" charset="0"/>
              </a:rPr>
              <a:t> as an optimal </a:t>
            </a:r>
            <a:r>
              <a:rPr lang="fr-FR" sz="800" dirty="0" err="1">
                <a:latin typeface="Calibri" charset="0"/>
              </a:rPr>
              <a:t>solid</a:t>
            </a:r>
            <a:r>
              <a:rPr lang="fr-FR" sz="800" dirty="0">
                <a:latin typeface="Calibri" charset="0"/>
              </a:rPr>
              <a:t> phase for </a:t>
            </a:r>
            <a:r>
              <a:rPr lang="fr-FR" sz="800" dirty="0" err="1">
                <a:latin typeface="Calibri" charset="0"/>
              </a:rPr>
              <a:t>allergy</a:t>
            </a:r>
            <a:r>
              <a:rPr lang="fr-FR" sz="800" dirty="0">
                <a:latin typeface="Calibri" charset="0"/>
              </a:rPr>
              <a:t> diagnostics. The </a:t>
            </a:r>
            <a:r>
              <a:rPr lang="fr-FR" sz="800" dirty="0" err="1">
                <a:latin typeface="Calibri" charset="0"/>
              </a:rPr>
              <a:t>hydrophilic</a:t>
            </a:r>
            <a:r>
              <a:rPr lang="fr-FR" sz="800" dirty="0">
                <a:latin typeface="Calibri" charset="0"/>
              </a:rPr>
              <a:t>, </a:t>
            </a:r>
            <a:r>
              <a:rPr lang="fr-FR" sz="800" dirty="0" err="1">
                <a:latin typeface="Calibri" charset="0"/>
              </a:rPr>
              <a:t>highly</a:t>
            </a:r>
            <a:r>
              <a:rPr lang="fr-FR" sz="800" dirty="0">
                <a:latin typeface="Calibri" charset="0"/>
              </a:rPr>
              <a:t> </a:t>
            </a:r>
            <a:r>
              <a:rPr lang="fr-FR" sz="800" dirty="0" err="1">
                <a:latin typeface="Calibri" charset="0"/>
              </a:rPr>
              <a:t>branched</a:t>
            </a:r>
            <a:r>
              <a:rPr lang="fr-FR" sz="800" dirty="0">
                <a:latin typeface="Calibri" charset="0"/>
              </a:rPr>
              <a:t> </a:t>
            </a:r>
            <a:r>
              <a:rPr lang="fr-FR" sz="800" dirty="0" err="1">
                <a:latin typeface="Calibri" charset="0"/>
              </a:rPr>
              <a:t>polymer</a:t>
            </a:r>
            <a:r>
              <a:rPr lang="fr-FR" sz="800" dirty="0">
                <a:latin typeface="Calibri" charset="0"/>
              </a:rPr>
              <a:t> </a:t>
            </a:r>
            <a:r>
              <a:rPr lang="fr-FR" sz="800" dirty="0" err="1">
                <a:latin typeface="Calibri" charset="0"/>
              </a:rPr>
              <a:t>provides</a:t>
            </a:r>
            <a:r>
              <a:rPr lang="fr-FR" sz="800" dirty="0">
                <a:latin typeface="Calibri" charset="0"/>
              </a:rPr>
              <a:t> an </a:t>
            </a:r>
            <a:r>
              <a:rPr lang="fr-FR" sz="800" dirty="0" err="1">
                <a:latin typeface="Calibri" charset="0"/>
              </a:rPr>
              <a:t>ideal</a:t>
            </a:r>
            <a:r>
              <a:rPr lang="fr-FR" sz="800" dirty="0">
                <a:latin typeface="Calibri" charset="0"/>
              </a:rPr>
              <a:t> </a:t>
            </a:r>
            <a:r>
              <a:rPr lang="fr-FR" sz="800" dirty="0" err="1">
                <a:latin typeface="Calibri" charset="0"/>
              </a:rPr>
              <a:t>microenvironment</a:t>
            </a:r>
            <a:r>
              <a:rPr lang="fr-FR" sz="800" dirty="0">
                <a:latin typeface="Calibri" charset="0"/>
              </a:rPr>
              <a:t> for </a:t>
            </a:r>
            <a:r>
              <a:rPr lang="fr-FR" sz="800" dirty="0" err="1">
                <a:latin typeface="Calibri" charset="0"/>
              </a:rPr>
              <a:t>allergens</a:t>
            </a:r>
            <a:r>
              <a:rPr lang="fr-FR" sz="800" dirty="0">
                <a:latin typeface="Calibri" charset="0"/>
              </a:rPr>
              <a:t>, </a:t>
            </a:r>
            <a:r>
              <a:rPr lang="fr-FR" sz="800" dirty="0" err="1">
                <a:latin typeface="Calibri" charset="0"/>
              </a:rPr>
              <a:t>binding</a:t>
            </a:r>
            <a:r>
              <a:rPr lang="fr-FR" sz="800" dirty="0">
                <a:latin typeface="Calibri" charset="0"/>
              </a:rPr>
              <a:t> </a:t>
            </a:r>
            <a:r>
              <a:rPr lang="fr-FR" sz="800" dirty="0" err="1">
                <a:latin typeface="Calibri" charset="0"/>
              </a:rPr>
              <a:t>them</a:t>
            </a:r>
            <a:r>
              <a:rPr lang="fr-FR" sz="800" dirty="0">
                <a:latin typeface="Calibri" charset="0"/>
              </a:rPr>
              <a:t> </a:t>
            </a:r>
            <a:r>
              <a:rPr lang="fr-FR" sz="800" dirty="0" err="1">
                <a:latin typeface="Calibri" charset="0"/>
              </a:rPr>
              <a:t>irreversibly</a:t>
            </a:r>
            <a:r>
              <a:rPr lang="fr-FR" sz="800" dirty="0">
                <a:latin typeface="Calibri" charset="0"/>
              </a:rPr>
              <a:t> </a:t>
            </a:r>
            <a:r>
              <a:rPr lang="fr-FR" sz="800" dirty="0" err="1">
                <a:latin typeface="Calibri" charset="0"/>
              </a:rPr>
              <a:t>while</a:t>
            </a:r>
            <a:r>
              <a:rPr lang="fr-FR" sz="800" dirty="0">
                <a:latin typeface="Calibri" charset="0"/>
              </a:rPr>
              <a:t> </a:t>
            </a:r>
            <a:r>
              <a:rPr lang="fr-FR" sz="800" dirty="0" err="1">
                <a:latin typeface="Calibri" charset="0"/>
              </a:rPr>
              <a:t>maintaining</a:t>
            </a:r>
            <a:r>
              <a:rPr lang="fr-FR" sz="800" dirty="0">
                <a:latin typeface="Calibri" charset="0"/>
              </a:rPr>
              <a:t> </a:t>
            </a:r>
            <a:r>
              <a:rPr lang="fr-FR" sz="800" dirty="0" err="1">
                <a:latin typeface="Calibri" charset="0"/>
              </a:rPr>
              <a:t>their</a:t>
            </a:r>
            <a:r>
              <a:rPr lang="fr-FR" sz="800" dirty="0">
                <a:latin typeface="Calibri" charset="0"/>
              </a:rPr>
              <a:t> native structure.</a:t>
            </a:r>
          </a:p>
          <a:p>
            <a:pPr>
              <a:lnSpc>
                <a:spcPct val="80000"/>
              </a:lnSpc>
            </a:pPr>
            <a:r>
              <a:rPr lang="fr-FR" sz="800" dirty="0">
                <a:latin typeface="Calibri" charset="0"/>
              </a:rPr>
              <a:t/>
            </a:r>
            <a:br>
              <a:rPr lang="fr-FR" sz="800" dirty="0">
                <a:latin typeface="Calibri" charset="0"/>
              </a:rPr>
            </a:br>
            <a:r>
              <a:rPr lang="fr-FR" sz="800" dirty="0" err="1">
                <a:latin typeface="Calibri" charset="0"/>
              </a:rPr>
              <a:t>ImmunoCAP</a:t>
            </a:r>
            <a:r>
              <a:rPr lang="fr-FR" sz="800" dirty="0">
                <a:latin typeface="Calibri" charset="0"/>
              </a:rPr>
              <a:t> has an </a:t>
            </a:r>
            <a:r>
              <a:rPr lang="fr-FR" sz="800" dirty="0" err="1">
                <a:latin typeface="Calibri" charset="0"/>
              </a:rPr>
              <a:t>extremely</a:t>
            </a:r>
            <a:r>
              <a:rPr lang="fr-FR" sz="800" dirty="0">
                <a:latin typeface="Calibri" charset="0"/>
              </a:rPr>
              <a:t> </a:t>
            </a:r>
            <a:r>
              <a:rPr lang="fr-FR" sz="800" dirty="0" err="1">
                <a:latin typeface="Calibri" charset="0"/>
              </a:rPr>
              <a:t>high</a:t>
            </a:r>
            <a:r>
              <a:rPr lang="fr-FR" sz="800" dirty="0">
                <a:latin typeface="Calibri" charset="0"/>
              </a:rPr>
              <a:t> total </a:t>
            </a:r>
            <a:r>
              <a:rPr lang="fr-FR" sz="800" dirty="0" err="1">
                <a:latin typeface="Calibri" charset="0"/>
              </a:rPr>
              <a:t>binding</a:t>
            </a:r>
            <a:r>
              <a:rPr lang="fr-FR" sz="800" dirty="0">
                <a:latin typeface="Calibri" charset="0"/>
              </a:rPr>
              <a:t> </a:t>
            </a:r>
            <a:r>
              <a:rPr lang="fr-FR" sz="800" dirty="0" err="1">
                <a:latin typeface="Calibri" charset="0"/>
              </a:rPr>
              <a:t>capacity</a:t>
            </a:r>
            <a:r>
              <a:rPr lang="fr-FR" sz="800" dirty="0">
                <a:latin typeface="Calibri" charset="0"/>
              </a:rPr>
              <a:t>, </a:t>
            </a:r>
            <a:r>
              <a:rPr lang="fr-FR" sz="800" dirty="0" err="1">
                <a:latin typeface="Calibri" charset="0"/>
              </a:rPr>
              <a:t>achieved</a:t>
            </a:r>
            <a:r>
              <a:rPr lang="fr-FR" sz="800" dirty="0">
                <a:latin typeface="Calibri" charset="0"/>
              </a:rPr>
              <a:t> </a:t>
            </a:r>
            <a:r>
              <a:rPr lang="fr-FR" sz="800" dirty="0" err="1">
                <a:latin typeface="Calibri" charset="0"/>
              </a:rPr>
              <a:t>through</a:t>
            </a:r>
            <a:r>
              <a:rPr lang="fr-FR" sz="800" dirty="0">
                <a:latin typeface="Calibri" charset="0"/>
              </a:rPr>
              <a:t> a </a:t>
            </a:r>
            <a:r>
              <a:rPr lang="fr-FR" sz="800" dirty="0" err="1">
                <a:latin typeface="Calibri" charset="0"/>
              </a:rPr>
              <a:t>high</a:t>
            </a:r>
            <a:r>
              <a:rPr lang="fr-FR" sz="800" dirty="0">
                <a:latin typeface="Calibri" charset="0"/>
              </a:rPr>
              <a:t> </a:t>
            </a:r>
            <a:r>
              <a:rPr lang="fr-FR" sz="800" dirty="0" err="1">
                <a:latin typeface="Calibri" charset="0"/>
              </a:rPr>
              <a:t>binding</a:t>
            </a:r>
            <a:r>
              <a:rPr lang="fr-FR" sz="800" dirty="0">
                <a:latin typeface="Calibri" charset="0"/>
              </a:rPr>
              <a:t> </a:t>
            </a:r>
            <a:r>
              <a:rPr lang="fr-FR" sz="800" dirty="0" err="1">
                <a:latin typeface="Calibri" charset="0"/>
              </a:rPr>
              <a:t>capacity</a:t>
            </a:r>
            <a:r>
              <a:rPr lang="fr-FR" sz="800" dirty="0">
                <a:latin typeface="Calibri" charset="0"/>
              </a:rPr>
              <a:t> per mg cellulose in </a:t>
            </a:r>
            <a:r>
              <a:rPr lang="fr-FR" sz="800" dirty="0" err="1">
                <a:latin typeface="Calibri" charset="0"/>
              </a:rPr>
              <a:t>combination</a:t>
            </a:r>
            <a:r>
              <a:rPr lang="fr-FR" sz="800" dirty="0">
                <a:latin typeface="Calibri" charset="0"/>
              </a:rPr>
              <a:t> </a:t>
            </a:r>
            <a:r>
              <a:rPr lang="fr-FR" sz="800" dirty="0" err="1">
                <a:latin typeface="Calibri" charset="0"/>
              </a:rPr>
              <a:t>with</a:t>
            </a:r>
            <a:r>
              <a:rPr lang="fr-FR" sz="800" dirty="0">
                <a:latin typeface="Calibri" charset="0"/>
              </a:rPr>
              <a:t> an optimal </a:t>
            </a:r>
            <a:r>
              <a:rPr lang="fr-FR" sz="800" dirty="0" err="1">
                <a:latin typeface="Calibri" charset="0"/>
              </a:rPr>
              <a:t>amount</a:t>
            </a:r>
            <a:r>
              <a:rPr lang="fr-FR" sz="800" dirty="0">
                <a:latin typeface="Calibri" charset="0"/>
              </a:rPr>
              <a:t> of cellulose in </a:t>
            </a:r>
            <a:r>
              <a:rPr lang="fr-FR" sz="800" dirty="0" err="1">
                <a:latin typeface="Calibri" charset="0"/>
              </a:rPr>
              <a:t>each</a:t>
            </a:r>
            <a:r>
              <a:rPr lang="fr-FR" sz="800" dirty="0">
                <a:latin typeface="Calibri" charset="0"/>
              </a:rPr>
              <a:t> </a:t>
            </a:r>
            <a:r>
              <a:rPr lang="fr-FR" sz="800" dirty="0" err="1">
                <a:latin typeface="Calibri" charset="0"/>
              </a:rPr>
              <a:t>solid</a:t>
            </a:r>
            <a:r>
              <a:rPr lang="fr-FR" sz="800" dirty="0">
                <a:latin typeface="Calibri" charset="0"/>
              </a:rPr>
              <a:t> phase. This </a:t>
            </a:r>
            <a:r>
              <a:rPr lang="fr-FR" sz="800" dirty="0" err="1">
                <a:latin typeface="Calibri" charset="0"/>
              </a:rPr>
              <a:t>ensures</a:t>
            </a:r>
            <a:r>
              <a:rPr lang="fr-FR" sz="800" dirty="0">
                <a:latin typeface="Calibri" charset="0"/>
              </a:rPr>
              <a:t> </a:t>
            </a:r>
            <a:r>
              <a:rPr lang="fr-FR" sz="800" dirty="0" err="1">
                <a:latin typeface="Calibri" charset="0"/>
              </a:rPr>
              <a:t>binding</a:t>
            </a:r>
            <a:r>
              <a:rPr lang="fr-FR" sz="800" dirty="0">
                <a:latin typeface="Calibri" charset="0"/>
              </a:rPr>
              <a:t> of all relevant </a:t>
            </a:r>
            <a:r>
              <a:rPr lang="fr-FR" sz="800" dirty="0" err="1">
                <a:latin typeface="Calibri" charset="0"/>
              </a:rPr>
              <a:t>antibodies</a:t>
            </a:r>
            <a:r>
              <a:rPr lang="fr-FR" sz="800" dirty="0">
                <a:latin typeface="Calibri" charset="0"/>
              </a:rPr>
              <a:t>, </a:t>
            </a:r>
            <a:r>
              <a:rPr lang="fr-FR" sz="800" dirty="0" err="1">
                <a:latin typeface="Calibri" charset="0"/>
              </a:rPr>
              <a:t>regardless</a:t>
            </a:r>
            <a:r>
              <a:rPr lang="fr-FR" sz="800" dirty="0">
                <a:latin typeface="Calibri" charset="0"/>
              </a:rPr>
              <a:t> of </a:t>
            </a:r>
            <a:r>
              <a:rPr lang="fr-FR" sz="800" dirty="0" err="1">
                <a:latin typeface="Calibri" charset="0"/>
              </a:rPr>
              <a:t>antibody</a:t>
            </a:r>
            <a:r>
              <a:rPr lang="fr-FR" sz="800" dirty="0">
                <a:latin typeface="Calibri" charset="0"/>
              </a:rPr>
              <a:t> </a:t>
            </a:r>
            <a:r>
              <a:rPr lang="fr-FR" sz="800" dirty="0" err="1">
                <a:latin typeface="Calibri" charset="0"/>
              </a:rPr>
              <a:t>affinity</a:t>
            </a:r>
            <a:r>
              <a:rPr lang="fr-FR" sz="800" dirty="0">
                <a:latin typeface="Calibri" charset="0"/>
              </a:rPr>
              <a:t>, </a:t>
            </a:r>
            <a:r>
              <a:rPr lang="fr-FR" sz="800" dirty="0" err="1">
                <a:latin typeface="Calibri" charset="0"/>
              </a:rPr>
              <a:t>still</a:t>
            </a:r>
            <a:r>
              <a:rPr lang="fr-FR" sz="800" dirty="0">
                <a:latin typeface="Calibri" charset="0"/>
              </a:rPr>
              <a:t> </a:t>
            </a:r>
            <a:r>
              <a:rPr lang="fr-FR" sz="800" dirty="0" err="1">
                <a:latin typeface="Calibri" charset="0"/>
              </a:rPr>
              <a:t>giving</a:t>
            </a:r>
            <a:r>
              <a:rPr lang="fr-FR" sz="800" dirty="0">
                <a:latin typeface="Calibri" charset="0"/>
              </a:rPr>
              <a:t> </a:t>
            </a:r>
            <a:r>
              <a:rPr lang="fr-FR" sz="800" dirty="0" err="1">
                <a:latin typeface="Calibri" charset="0"/>
              </a:rPr>
              <a:t>low</a:t>
            </a:r>
            <a:r>
              <a:rPr lang="fr-FR" sz="800" dirty="0">
                <a:latin typeface="Calibri" charset="0"/>
              </a:rPr>
              <a:t> non-</a:t>
            </a:r>
            <a:r>
              <a:rPr lang="fr-FR" sz="800" dirty="0" err="1">
                <a:latin typeface="Calibri" charset="0"/>
              </a:rPr>
              <a:t>specific</a:t>
            </a:r>
            <a:r>
              <a:rPr lang="fr-FR" sz="800" dirty="0">
                <a:latin typeface="Calibri" charset="0"/>
              </a:rPr>
              <a:t> </a:t>
            </a:r>
            <a:r>
              <a:rPr lang="fr-FR" sz="800" dirty="0" err="1">
                <a:latin typeface="Calibri" charset="0"/>
              </a:rPr>
              <a:t>binding</a:t>
            </a:r>
            <a:r>
              <a:rPr lang="fr-FR" sz="800" dirty="0">
                <a:latin typeface="Calibri" charset="0"/>
              </a:rPr>
              <a:t>.</a:t>
            </a:r>
          </a:p>
          <a:p>
            <a:pPr>
              <a:lnSpc>
                <a:spcPct val="80000"/>
              </a:lnSpc>
            </a:pPr>
            <a:r>
              <a:rPr lang="fr-FR" sz="800" dirty="0">
                <a:latin typeface="Calibri" charset="0"/>
              </a:rPr>
              <a:t/>
            </a:r>
            <a:br>
              <a:rPr lang="fr-FR" sz="800" dirty="0">
                <a:latin typeface="Calibri" charset="0"/>
              </a:rPr>
            </a:br>
            <a:r>
              <a:rPr lang="fr-FR" sz="800" dirty="0">
                <a:latin typeface="Calibri" charset="0"/>
              </a:rPr>
              <a:t>This </a:t>
            </a:r>
            <a:r>
              <a:rPr lang="fr-FR" sz="800" dirty="0" err="1">
                <a:latin typeface="Calibri" charset="0"/>
              </a:rPr>
              <a:t>provides</a:t>
            </a:r>
            <a:r>
              <a:rPr lang="fr-FR" sz="800" dirty="0">
                <a:latin typeface="Calibri" charset="0"/>
              </a:rPr>
              <a:t> </a:t>
            </a:r>
            <a:r>
              <a:rPr lang="fr-FR" sz="800" dirty="0" err="1">
                <a:latin typeface="Calibri" charset="0"/>
              </a:rPr>
              <a:t>high</a:t>
            </a:r>
            <a:r>
              <a:rPr lang="fr-FR" sz="800" dirty="0">
                <a:latin typeface="Calibri" charset="0"/>
              </a:rPr>
              <a:t> </a:t>
            </a:r>
            <a:r>
              <a:rPr lang="fr-FR" sz="800" dirty="0" err="1">
                <a:latin typeface="Calibri" charset="0"/>
              </a:rPr>
              <a:t>sensitivity</a:t>
            </a:r>
            <a:r>
              <a:rPr lang="fr-FR" sz="800" dirty="0">
                <a:latin typeface="Calibri" charset="0"/>
              </a:rPr>
              <a:t> and </a:t>
            </a:r>
            <a:r>
              <a:rPr lang="fr-FR" sz="800" dirty="0" err="1">
                <a:latin typeface="Calibri" charset="0"/>
              </a:rPr>
              <a:t>very</a:t>
            </a:r>
            <a:r>
              <a:rPr lang="fr-FR" sz="800" dirty="0">
                <a:latin typeface="Calibri" charset="0"/>
              </a:rPr>
              <a:t> </a:t>
            </a:r>
            <a:r>
              <a:rPr lang="fr-FR" sz="800" dirty="0" err="1">
                <a:latin typeface="Calibri" charset="0"/>
              </a:rPr>
              <a:t>low</a:t>
            </a:r>
            <a:r>
              <a:rPr lang="fr-FR" sz="800" dirty="0">
                <a:latin typeface="Calibri" charset="0"/>
              </a:rPr>
              <a:t> concentrations of </a:t>
            </a:r>
            <a:r>
              <a:rPr lang="fr-FR" sz="800" dirty="0" err="1">
                <a:latin typeface="Calibri" charset="0"/>
              </a:rPr>
              <a:t>IgE</a:t>
            </a:r>
            <a:r>
              <a:rPr lang="fr-FR" sz="800" dirty="0">
                <a:latin typeface="Calibri" charset="0"/>
              </a:rPr>
              <a:t> </a:t>
            </a:r>
            <a:r>
              <a:rPr lang="fr-FR" sz="800" dirty="0" err="1">
                <a:latin typeface="Calibri" charset="0"/>
              </a:rPr>
              <a:t>antibodies</a:t>
            </a:r>
            <a:r>
              <a:rPr lang="fr-FR" sz="800" dirty="0">
                <a:latin typeface="Calibri" charset="0"/>
              </a:rPr>
              <a:t> </a:t>
            </a:r>
            <a:r>
              <a:rPr lang="fr-FR" sz="800" dirty="0" err="1">
                <a:latin typeface="Calibri" charset="0"/>
              </a:rPr>
              <a:t>can</a:t>
            </a:r>
            <a:r>
              <a:rPr lang="fr-FR" sz="800" dirty="0">
                <a:latin typeface="Calibri" charset="0"/>
              </a:rPr>
              <a:t> </a:t>
            </a:r>
            <a:r>
              <a:rPr lang="fr-FR" sz="800" dirty="0" err="1">
                <a:latin typeface="Calibri" charset="0"/>
              </a:rPr>
              <a:t>be</a:t>
            </a:r>
            <a:r>
              <a:rPr lang="fr-FR" sz="800" dirty="0">
                <a:latin typeface="Calibri" charset="0"/>
              </a:rPr>
              <a:t> </a:t>
            </a:r>
            <a:r>
              <a:rPr lang="fr-FR" sz="800" dirty="0" err="1">
                <a:latin typeface="Calibri" charset="0"/>
              </a:rPr>
              <a:t>detected</a:t>
            </a:r>
            <a:r>
              <a:rPr lang="fr-FR" sz="800" dirty="0">
                <a:latin typeface="Calibri" charset="0"/>
              </a:rPr>
              <a:t>.</a:t>
            </a:r>
          </a:p>
          <a:p>
            <a:pPr>
              <a:lnSpc>
                <a:spcPct val="80000"/>
              </a:lnSpc>
            </a:pPr>
            <a:endParaRPr lang="fr-BE" sz="800" dirty="0">
              <a:latin typeface="Calibri" charset="0"/>
            </a:endParaRPr>
          </a:p>
          <a:p>
            <a:pPr>
              <a:lnSpc>
                <a:spcPct val="80000"/>
              </a:lnSpc>
            </a:pPr>
            <a:r>
              <a:rPr lang="fr-FR" sz="800" b="1" dirty="0">
                <a:latin typeface="Calibri" charset="0"/>
              </a:rPr>
              <a:t>A </a:t>
            </a:r>
            <a:r>
              <a:rPr lang="fr-FR" sz="800" b="1" dirty="0" err="1">
                <a:latin typeface="Calibri" charset="0"/>
              </a:rPr>
              <a:t>combination</a:t>
            </a:r>
            <a:r>
              <a:rPr lang="fr-FR" sz="800" b="1" dirty="0">
                <a:latin typeface="Calibri" charset="0"/>
              </a:rPr>
              <a:t> of </a:t>
            </a:r>
            <a:r>
              <a:rPr lang="fr-FR" sz="800" b="1" dirty="0" err="1">
                <a:latin typeface="Calibri" charset="0"/>
              </a:rPr>
              <a:t>innovative</a:t>
            </a:r>
            <a:r>
              <a:rPr lang="fr-FR" sz="800" b="1" dirty="0">
                <a:latin typeface="Calibri" charset="0"/>
              </a:rPr>
              <a:t> </a:t>
            </a:r>
            <a:r>
              <a:rPr lang="fr-FR" sz="800" b="1" dirty="0" err="1">
                <a:latin typeface="Calibri" charset="0"/>
              </a:rPr>
              <a:t>biochip</a:t>
            </a:r>
            <a:r>
              <a:rPr lang="fr-FR" sz="800" b="1" dirty="0">
                <a:latin typeface="Calibri" charset="0"/>
              </a:rPr>
              <a:t> </a:t>
            </a:r>
            <a:r>
              <a:rPr lang="fr-FR" sz="800" b="1" dirty="0" err="1">
                <a:latin typeface="Calibri" charset="0"/>
              </a:rPr>
              <a:t>technology</a:t>
            </a:r>
            <a:r>
              <a:rPr lang="fr-FR" sz="800" b="1" dirty="0">
                <a:latin typeface="Calibri" charset="0"/>
              </a:rPr>
              <a:t> </a:t>
            </a:r>
            <a:r>
              <a:rPr lang="fr-FR" sz="800" b="1" dirty="0" err="1">
                <a:latin typeface="Calibri" charset="0"/>
              </a:rPr>
              <a:t>with</a:t>
            </a:r>
            <a:r>
              <a:rPr lang="fr-FR" sz="800" b="1" dirty="0">
                <a:latin typeface="Calibri" charset="0"/>
              </a:rPr>
              <a:t> </a:t>
            </a:r>
            <a:r>
              <a:rPr lang="fr-FR" sz="800" b="1" dirty="0" err="1">
                <a:latin typeface="Calibri" charset="0"/>
              </a:rPr>
              <a:t>cutting</a:t>
            </a:r>
            <a:r>
              <a:rPr lang="fr-FR" sz="800" b="1" dirty="0">
                <a:latin typeface="Calibri" charset="0"/>
              </a:rPr>
              <a:t> </a:t>
            </a:r>
            <a:r>
              <a:rPr lang="fr-FR" sz="800" b="1" dirty="0" err="1">
                <a:latin typeface="Calibri" charset="0"/>
              </a:rPr>
              <a:t>edge</a:t>
            </a:r>
            <a:r>
              <a:rPr lang="fr-FR" sz="800" b="1" dirty="0">
                <a:latin typeface="Calibri" charset="0"/>
              </a:rPr>
              <a:t> </a:t>
            </a:r>
            <a:r>
              <a:rPr lang="fr-FR" sz="800" b="1" dirty="0" err="1">
                <a:latin typeface="Calibri" charset="0"/>
              </a:rPr>
              <a:t>research</a:t>
            </a:r>
            <a:r>
              <a:rPr lang="fr-FR" sz="800" b="1" dirty="0">
                <a:latin typeface="Calibri" charset="0"/>
              </a:rPr>
              <a:t> in </a:t>
            </a:r>
            <a:r>
              <a:rPr lang="fr-FR" sz="800" b="1" dirty="0" err="1">
                <a:latin typeface="Calibri" charset="0"/>
              </a:rPr>
              <a:t>molecular</a:t>
            </a:r>
            <a:r>
              <a:rPr lang="fr-FR" sz="800" b="1" dirty="0">
                <a:latin typeface="Calibri" charset="0"/>
              </a:rPr>
              <a:t> </a:t>
            </a:r>
            <a:r>
              <a:rPr lang="fr-FR" sz="800" b="1" dirty="0" err="1">
                <a:latin typeface="Calibri" charset="0"/>
              </a:rPr>
              <a:t>allergology</a:t>
            </a:r>
            <a:r>
              <a:rPr lang="fr-FR" sz="800" b="1" dirty="0">
                <a:latin typeface="Calibri" charset="0"/>
              </a:rPr>
              <a:t> has </a:t>
            </a:r>
            <a:r>
              <a:rPr lang="fr-FR" sz="800" b="1" dirty="0" err="1">
                <a:latin typeface="Calibri" charset="0"/>
              </a:rPr>
              <a:t>formed</a:t>
            </a:r>
            <a:r>
              <a:rPr lang="fr-FR" sz="800" b="1" dirty="0">
                <a:latin typeface="Calibri" charset="0"/>
              </a:rPr>
              <a:t> the basis for </a:t>
            </a:r>
            <a:r>
              <a:rPr lang="fr-FR" sz="800" b="1" dirty="0" err="1">
                <a:latin typeface="Calibri" charset="0"/>
              </a:rPr>
              <a:t>development</a:t>
            </a:r>
            <a:r>
              <a:rPr lang="fr-FR" sz="800" b="1" dirty="0">
                <a:latin typeface="Calibri" charset="0"/>
              </a:rPr>
              <a:t> of </a:t>
            </a:r>
            <a:r>
              <a:rPr lang="fr-FR" sz="800" b="1" dirty="0" err="1">
                <a:latin typeface="Calibri" charset="0"/>
              </a:rPr>
              <a:t>ImmunoCAP</a:t>
            </a:r>
            <a:r>
              <a:rPr lang="fr-FR" sz="800" b="1" dirty="0">
                <a:latin typeface="Calibri" charset="0"/>
              </a:rPr>
              <a:t> ISAC - the </a:t>
            </a:r>
            <a:r>
              <a:rPr lang="fr-FR" sz="800" b="1" dirty="0" err="1">
                <a:latin typeface="Calibri" charset="0"/>
              </a:rPr>
              <a:t>most</a:t>
            </a:r>
            <a:r>
              <a:rPr lang="fr-FR" sz="800" b="1" dirty="0">
                <a:latin typeface="Calibri" charset="0"/>
              </a:rPr>
              <a:t> </a:t>
            </a:r>
            <a:r>
              <a:rPr lang="fr-FR" sz="800" b="1" dirty="0" err="1">
                <a:latin typeface="Calibri" charset="0"/>
              </a:rPr>
              <a:t>advanced</a:t>
            </a:r>
            <a:r>
              <a:rPr lang="fr-FR" sz="800" b="1" dirty="0">
                <a:latin typeface="Calibri" charset="0"/>
              </a:rPr>
              <a:t> </a:t>
            </a:r>
            <a:r>
              <a:rPr lang="fr-FR" sz="800" b="1" i="1" dirty="0">
                <a:latin typeface="Calibri" charset="0"/>
              </a:rPr>
              <a:t>in vitro</a:t>
            </a:r>
            <a:r>
              <a:rPr lang="fr-FR" sz="800" b="1" dirty="0">
                <a:latin typeface="Calibri" charset="0"/>
              </a:rPr>
              <a:t> diagnostic test for </a:t>
            </a:r>
            <a:r>
              <a:rPr lang="fr-FR" sz="800" b="1" dirty="0" err="1">
                <a:latin typeface="Calibri" charset="0"/>
              </a:rPr>
              <a:t>measurement</a:t>
            </a:r>
            <a:r>
              <a:rPr lang="fr-FR" sz="800" b="1" dirty="0">
                <a:latin typeface="Calibri" charset="0"/>
              </a:rPr>
              <a:t> of </a:t>
            </a:r>
            <a:r>
              <a:rPr lang="fr-FR" sz="800" b="1" dirty="0" err="1">
                <a:latin typeface="Calibri" charset="0"/>
              </a:rPr>
              <a:t>specific</a:t>
            </a:r>
            <a:r>
              <a:rPr lang="fr-FR" sz="800" b="1" dirty="0">
                <a:latin typeface="Calibri" charset="0"/>
              </a:rPr>
              <a:t> </a:t>
            </a:r>
            <a:r>
              <a:rPr lang="fr-FR" sz="800" b="1" dirty="0" err="1">
                <a:latin typeface="Calibri" charset="0"/>
              </a:rPr>
              <a:t>IgE</a:t>
            </a:r>
            <a:r>
              <a:rPr lang="fr-FR" sz="800" b="1" dirty="0">
                <a:latin typeface="Calibri" charset="0"/>
              </a:rPr>
              <a:t> </a:t>
            </a:r>
            <a:r>
              <a:rPr lang="fr-FR" sz="800" b="1" dirty="0" err="1">
                <a:latin typeface="Calibri" charset="0"/>
              </a:rPr>
              <a:t>antiboides</a:t>
            </a:r>
            <a:r>
              <a:rPr lang="fr-FR" sz="800" b="1" dirty="0">
                <a:latin typeface="Calibri" charset="0"/>
              </a:rPr>
              <a:t> to </a:t>
            </a:r>
            <a:r>
              <a:rPr lang="fr-FR" sz="800" b="1" dirty="0" err="1">
                <a:latin typeface="Calibri" charset="0"/>
              </a:rPr>
              <a:t>allergen</a:t>
            </a:r>
            <a:r>
              <a:rPr lang="fr-FR" sz="800" b="1" dirty="0">
                <a:latin typeface="Calibri" charset="0"/>
              </a:rPr>
              <a:t> components</a:t>
            </a:r>
            <a:r>
              <a:rPr lang="fr-FR" sz="800" dirty="0">
                <a:latin typeface="Calibri" charset="0"/>
              </a:rPr>
              <a:t>.</a:t>
            </a:r>
            <a:br>
              <a:rPr lang="fr-FR" sz="800" dirty="0">
                <a:latin typeface="Calibri" charset="0"/>
              </a:rPr>
            </a:br>
            <a:r>
              <a:rPr lang="fr-FR" sz="800" b="1" dirty="0" err="1">
                <a:latin typeface="Calibri" charset="0"/>
              </a:rPr>
              <a:t>ImmunoCAP</a:t>
            </a:r>
            <a:r>
              <a:rPr lang="fr-FR" sz="800" b="1" dirty="0">
                <a:latin typeface="Calibri" charset="0"/>
              </a:rPr>
              <a:t> ISAC </a:t>
            </a:r>
            <a:r>
              <a:rPr lang="fr-FR" sz="800" b="1" dirty="0" err="1">
                <a:latin typeface="Calibri" charset="0"/>
              </a:rPr>
              <a:t>provides</a:t>
            </a:r>
            <a:r>
              <a:rPr lang="fr-FR" sz="800" b="1" dirty="0">
                <a:latin typeface="Calibri" charset="0"/>
              </a:rPr>
              <a:t> the </a:t>
            </a:r>
            <a:r>
              <a:rPr lang="fr-FR" sz="800" b="1" dirty="0" err="1">
                <a:latin typeface="Calibri" charset="0"/>
              </a:rPr>
              <a:t>clinician</a:t>
            </a:r>
            <a:r>
              <a:rPr lang="fr-FR" sz="800" b="1" dirty="0">
                <a:latin typeface="Calibri" charset="0"/>
              </a:rPr>
              <a:t> </a:t>
            </a:r>
            <a:r>
              <a:rPr lang="fr-FR" sz="800" b="1" dirty="0" err="1">
                <a:latin typeface="Calibri" charset="0"/>
              </a:rPr>
              <a:t>with</a:t>
            </a:r>
            <a:r>
              <a:rPr lang="fr-FR" sz="800" b="1" dirty="0">
                <a:latin typeface="Calibri" charset="0"/>
              </a:rPr>
              <a:t> a </a:t>
            </a:r>
            <a:r>
              <a:rPr lang="fr-FR" sz="800" b="1" dirty="0" err="1">
                <a:latin typeface="Calibri" charset="0"/>
              </a:rPr>
              <a:t>broad-spectrum</a:t>
            </a:r>
            <a:r>
              <a:rPr lang="fr-FR" sz="800" b="1" dirty="0">
                <a:latin typeface="Calibri" charset="0"/>
              </a:rPr>
              <a:t> </a:t>
            </a:r>
            <a:r>
              <a:rPr lang="fr-FR" sz="800" b="1" dirty="0" err="1">
                <a:latin typeface="Calibri" charset="0"/>
              </a:rPr>
              <a:t>allergen</a:t>
            </a:r>
            <a:r>
              <a:rPr lang="fr-FR" sz="800" b="1" dirty="0">
                <a:latin typeface="Calibri" charset="0"/>
              </a:rPr>
              <a:t> profile on a </a:t>
            </a:r>
            <a:r>
              <a:rPr lang="fr-FR" sz="800" b="1" dirty="0" err="1">
                <a:latin typeface="Calibri" charset="0"/>
              </a:rPr>
              <a:t>molecular</a:t>
            </a:r>
            <a:r>
              <a:rPr lang="fr-FR" sz="800" b="1" dirty="0">
                <a:latin typeface="Calibri" charset="0"/>
              </a:rPr>
              <a:t> </a:t>
            </a:r>
            <a:r>
              <a:rPr lang="fr-FR" sz="800" b="1" dirty="0" err="1">
                <a:latin typeface="Calibri" charset="0"/>
              </a:rPr>
              <a:t>level</a:t>
            </a:r>
            <a:r>
              <a:rPr lang="fr-FR" sz="800" b="1" dirty="0">
                <a:latin typeface="Calibri" charset="0"/>
              </a:rPr>
              <a:t>. </a:t>
            </a:r>
            <a:r>
              <a:rPr lang="fr-FR" sz="800" b="1" dirty="0" err="1">
                <a:latin typeface="Calibri" charset="0"/>
              </a:rPr>
              <a:t>ImmunoCAP</a:t>
            </a:r>
            <a:r>
              <a:rPr lang="fr-FR" sz="800" b="1" dirty="0">
                <a:latin typeface="Calibri" charset="0"/>
              </a:rPr>
              <a:t> ISAC </a:t>
            </a:r>
            <a:r>
              <a:rPr lang="fr-FR" sz="800" b="1" dirty="0" err="1">
                <a:latin typeface="Calibri" charset="0"/>
              </a:rPr>
              <a:t>is</a:t>
            </a:r>
            <a:r>
              <a:rPr lang="fr-FR" sz="800" b="1" dirty="0">
                <a:latin typeface="Calibri" charset="0"/>
              </a:rPr>
              <a:t> the first multiplex </a:t>
            </a:r>
            <a:r>
              <a:rPr lang="fr-FR" sz="800" b="1" i="1" dirty="0">
                <a:latin typeface="Calibri" charset="0"/>
              </a:rPr>
              <a:t>in vitro</a:t>
            </a:r>
            <a:r>
              <a:rPr lang="fr-FR" sz="800" b="1" dirty="0">
                <a:latin typeface="Calibri" charset="0"/>
              </a:rPr>
              <a:t> diagnostic </a:t>
            </a:r>
            <a:r>
              <a:rPr lang="fr-FR" sz="800" b="1" dirty="0" err="1">
                <a:latin typeface="Calibri" charset="0"/>
              </a:rPr>
              <a:t>tool</a:t>
            </a:r>
            <a:r>
              <a:rPr lang="fr-FR" sz="800" b="1" dirty="0">
                <a:latin typeface="Calibri" charset="0"/>
              </a:rPr>
              <a:t> for the </a:t>
            </a:r>
            <a:r>
              <a:rPr lang="fr-FR" sz="800" b="1" dirty="0" err="1">
                <a:latin typeface="Calibri" charset="0"/>
              </a:rPr>
              <a:t>allergy</a:t>
            </a:r>
            <a:r>
              <a:rPr lang="fr-FR" sz="800" b="1" dirty="0">
                <a:latin typeface="Calibri" charset="0"/>
              </a:rPr>
              <a:t> </a:t>
            </a:r>
            <a:r>
              <a:rPr lang="fr-FR" sz="800" b="1" dirty="0" err="1">
                <a:latin typeface="Calibri" charset="0"/>
              </a:rPr>
              <a:t>specialist</a:t>
            </a:r>
            <a:r>
              <a:rPr lang="fr-FR" sz="800" b="1" dirty="0">
                <a:latin typeface="Calibri" charset="0"/>
              </a:rPr>
              <a:t> </a:t>
            </a:r>
            <a:r>
              <a:rPr lang="fr-FR" sz="800" b="1" dirty="0" err="1">
                <a:latin typeface="Calibri" charset="0"/>
              </a:rPr>
              <a:t>that</a:t>
            </a:r>
            <a:r>
              <a:rPr lang="fr-FR" sz="800" b="1" dirty="0">
                <a:latin typeface="Calibri" charset="0"/>
              </a:rPr>
              <a:t> </a:t>
            </a:r>
            <a:r>
              <a:rPr lang="fr-FR" sz="800" b="1" dirty="0" err="1">
                <a:latin typeface="Calibri" charset="0"/>
              </a:rPr>
              <a:t>is</a:t>
            </a:r>
            <a:r>
              <a:rPr lang="fr-FR" sz="800" b="1" dirty="0">
                <a:latin typeface="Calibri" charset="0"/>
              </a:rPr>
              <a:t> </a:t>
            </a:r>
            <a:r>
              <a:rPr lang="fr-FR" sz="800" b="1" dirty="0" err="1">
                <a:latin typeface="Calibri" charset="0"/>
              </a:rPr>
              <a:t>based</a:t>
            </a:r>
            <a:r>
              <a:rPr lang="fr-FR" sz="800" b="1" dirty="0">
                <a:latin typeface="Calibri" charset="0"/>
              </a:rPr>
              <a:t> </a:t>
            </a:r>
            <a:r>
              <a:rPr lang="fr-FR" sz="800" b="1" dirty="0" err="1">
                <a:latin typeface="Calibri" charset="0"/>
              </a:rPr>
              <a:t>exclusively</a:t>
            </a:r>
            <a:r>
              <a:rPr lang="fr-FR" sz="800" b="1" dirty="0">
                <a:latin typeface="Calibri" charset="0"/>
              </a:rPr>
              <a:t> on </a:t>
            </a:r>
            <a:r>
              <a:rPr lang="fr-FR" sz="800" b="1" dirty="0" err="1">
                <a:latin typeface="Calibri" charset="0"/>
              </a:rPr>
              <a:t>allergencomponents</a:t>
            </a:r>
            <a:r>
              <a:rPr lang="fr-FR" sz="800" b="1" dirty="0">
                <a:latin typeface="Calibri" charset="0"/>
              </a:rPr>
              <a:t>.</a:t>
            </a:r>
            <a:br>
              <a:rPr lang="fr-FR" sz="800" b="1" dirty="0">
                <a:latin typeface="Calibri" charset="0"/>
              </a:rPr>
            </a:br>
            <a:r>
              <a:rPr lang="fr-FR" sz="800" b="1" dirty="0">
                <a:latin typeface="Calibri" charset="0"/>
              </a:rPr>
              <a:t/>
            </a:r>
            <a:br>
              <a:rPr lang="fr-FR" sz="800" b="1" dirty="0">
                <a:latin typeface="Calibri" charset="0"/>
              </a:rPr>
            </a:br>
            <a:r>
              <a:rPr lang="fr-FR" sz="800" b="1" dirty="0" err="1">
                <a:latin typeface="Calibri" charset="0"/>
              </a:rPr>
              <a:t>Currently</a:t>
            </a:r>
            <a:r>
              <a:rPr lang="fr-FR" sz="800" b="1" dirty="0">
                <a:latin typeface="Calibri" charset="0"/>
              </a:rPr>
              <a:t> </a:t>
            </a:r>
            <a:r>
              <a:rPr lang="fr-FR" sz="800" b="1" dirty="0" err="1">
                <a:latin typeface="Calibri" charset="0"/>
              </a:rPr>
              <a:t>available</a:t>
            </a:r>
            <a:r>
              <a:rPr lang="fr-FR" sz="800" b="1" dirty="0">
                <a:latin typeface="Calibri" charset="0"/>
              </a:rPr>
              <a:t> standard </a:t>
            </a:r>
            <a:r>
              <a:rPr lang="fr-FR" sz="800" b="1" dirty="0" err="1">
                <a:latin typeface="Calibri" charset="0"/>
              </a:rPr>
              <a:t>products</a:t>
            </a:r>
            <a:r>
              <a:rPr lang="fr-FR" sz="800" b="1" dirty="0">
                <a:latin typeface="Calibri" charset="0"/>
              </a:rPr>
              <a:t> for</a:t>
            </a:r>
            <a:r>
              <a:rPr lang="fr-FR" sz="800" b="1" i="1" dirty="0">
                <a:latin typeface="Calibri" charset="0"/>
              </a:rPr>
              <a:t> in vivo</a:t>
            </a:r>
            <a:r>
              <a:rPr lang="fr-FR" sz="800" b="1" dirty="0">
                <a:latin typeface="Calibri" charset="0"/>
              </a:rPr>
              <a:t> </a:t>
            </a:r>
            <a:r>
              <a:rPr lang="fr-FR" sz="800" b="1" dirty="0" err="1">
                <a:latin typeface="Calibri" charset="0"/>
              </a:rPr>
              <a:t>allergy</a:t>
            </a:r>
            <a:r>
              <a:rPr lang="fr-FR" sz="800" b="1" dirty="0">
                <a:latin typeface="Calibri" charset="0"/>
              </a:rPr>
              <a:t> </a:t>
            </a:r>
            <a:r>
              <a:rPr lang="fr-FR" sz="800" b="1" dirty="0" err="1">
                <a:latin typeface="Calibri" charset="0"/>
              </a:rPr>
              <a:t>testing</a:t>
            </a:r>
            <a:r>
              <a:rPr lang="fr-FR" sz="800" b="1" dirty="0">
                <a:latin typeface="Calibri" charset="0"/>
              </a:rPr>
              <a:t> are </a:t>
            </a:r>
            <a:r>
              <a:rPr lang="fr-FR" sz="800" b="1" dirty="0" err="1">
                <a:latin typeface="Calibri" charset="0"/>
              </a:rPr>
              <a:t>based</a:t>
            </a:r>
            <a:r>
              <a:rPr lang="fr-FR" sz="800" b="1" dirty="0">
                <a:latin typeface="Calibri" charset="0"/>
              </a:rPr>
              <a:t> on </a:t>
            </a:r>
            <a:r>
              <a:rPr lang="fr-FR" sz="800" b="1" dirty="0" err="1">
                <a:latin typeface="Calibri" charset="0"/>
              </a:rPr>
              <a:t>allergen</a:t>
            </a:r>
            <a:r>
              <a:rPr lang="fr-FR" sz="800" b="1" dirty="0">
                <a:latin typeface="Calibri" charset="0"/>
              </a:rPr>
              <a:t> </a:t>
            </a:r>
            <a:r>
              <a:rPr lang="fr-FR" sz="800" b="1" dirty="0" err="1">
                <a:latin typeface="Calibri" charset="0"/>
              </a:rPr>
              <a:t>extracts</a:t>
            </a:r>
            <a:r>
              <a:rPr lang="fr-FR" sz="800" b="1" dirty="0">
                <a:latin typeface="Calibri" charset="0"/>
              </a:rPr>
              <a:t> </a:t>
            </a:r>
            <a:r>
              <a:rPr lang="fr-FR" sz="800" b="1" dirty="0" err="1">
                <a:latin typeface="Calibri" charset="0"/>
              </a:rPr>
              <a:t>prepared</a:t>
            </a:r>
            <a:r>
              <a:rPr lang="fr-FR" sz="800" b="1" dirty="0">
                <a:latin typeface="Calibri" charset="0"/>
              </a:rPr>
              <a:t> </a:t>
            </a:r>
            <a:r>
              <a:rPr lang="fr-FR" sz="800" b="1" dirty="0" err="1">
                <a:latin typeface="Calibri" charset="0"/>
              </a:rPr>
              <a:t>from</a:t>
            </a:r>
            <a:r>
              <a:rPr lang="fr-FR" sz="800" b="1" dirty="0">
                <a:latin typeface="Calibri" charset="0"/>
              </a:rPr>
              <a:t> </a:t>
            </a:r>
            <a:r>
              <a:rPr lang="fr-FR" sz="800" b="1" dirty="0" err="1">
                <a:latin typeface="Calibri" charset="0"/>
              </a:rPr>
              <a:t>biological</a:t>
            </a:r>
            <a:r>
              <a:rPr lang="fr-FR" sz="800" b="1" dirty="0">
                <a:latin typeface="Calibri" charset="0"/>
              </a:rPr>
              <a:t> </a:t>
            </a:r>
            <a:r>
              <a:rPr lang="fr-FR" sz="800" b="1" dirty="0" err="1">
                <a:latin typeface="Calibri" charset="0"/>
              </a:rPr>
              <a:t>raw</a:t>
            </a:r>
            <a:r>
              <a:rPr lang="fr-FR" sz="800" b="1" dirty="0">
                <a:latin typeface="Calibri" charset="0"/>
              </a:rPr>
              <a:t> </a:t>
            </a:r>
            <a:r>
              <a:rPr lang="fr-FR" sz="800" b="1" dirty="0" err="1">
                <a:latin typeface="Calibri" charset="0"/>
              </a:rPr>
              <a:t>materials</a:t>
            </a:r>
            <a:r>
              <a:rPr lang="fr-FR" sz="800" b="1" dirty="0">
                <a:latin typeface="Calibri" charset="0"/>
              </a:rPr>
              <a:t>. </a:t>
            </a:r>
            <a:r>
              <a:rPr lang="fr-FR" sz="800" b="1" dirty="0" err="1">
                <a:latin typeface="Calibri" charset="0"/>
              </a:rPr>
              <a:t>They</a:t>
            </a:r>
            <a:r>
              <a:rPr lang="fr-FR" sz="800" b="1" dirty="0">
                <a:latin typeface="Calibri" charset="0"/>
              </a:rPr>
              <a:t> </a:t>
            </a:r>
            <a:r>
              <a:rPr lang="fr-FR" sz="800" b="1" dirty="0" err="1">
                <a:latin typeface="Calibri" charset="0"/>
              </a:rPr>
              <a:t>represent</a:t>
            </a:r>
            <a:r>
              <a:rPr lang="fr-FR" sz="800" b="1" dirty="0">
                <a:latin typeface="Calibri" charset="0"/>
              </a:rPr>
              <a:t> </a:t>
            </a:r>
            <a:r>
              <a:rPr lang="fr-FR" sz="800" b="1" dirty="0" err="1">
                <a:latin typeface="Calibri" charset="0"/>
              </a:rPr>
              <a:t>natural</a:t>
            </a:r>
            <a:r>
              <a:rPr lang="fr-FR" sz="800" b="1" dirty="0">
                <a:latin typeface="Calibri" charset="0"/>
              </a:rPr>
              <a:t> mixtures of </a:t>
            </a:r>
            <a:r>
              <a:rPr lang="fr-FR" sz="800" b="1" dirty="0" err="1">
                <a:latin typeface="Calibri" charset="0"/>
              </a:rPr>
              <a:t>allergenic</a:t>
            </a:r>
            <a:r>
              <a:rPr lang="fr-FR" sz="800" b="1" dirty="0">
                <a:latin typeface="Calibri" charset="0"/>
              </a:rPr>
              <a:t> and non-</a:t>
            </a:r>
            <a:r>
              <a:rPr lang="fr-FR" sz="800" b="1" dirty="0" err="1">
                <a:latin typeface="Calibri" charset="0"/>
              </a:rPr>
              <a:t>allergenic</a:t>
            </a:r>
            <a:r>
              <a:rPr lang="fr-FR" sz="800" b="1" dirty="0">
                <a:latin typeface="Calibri" charset="0"/>
              </a:rPr>
              <a:t> </a:t>
            </a:r>
            <a:r>
              <a:rPr lang="fr-FR" sz="800" b="1" dirty="0" err="1">
                <a:latin typeface="Calibri" charset="0"/>
              </a:rPr>
              <a:t>molecules</a:t>
            </a:r>
            <a:r>
              <a:rPr lang="fr-FR" sz="800" b="1" dirty="0">
                <a:latin typeface="Calibri" charset="0"/>
              </a:rPr>
              <a:t> </a:t>
            </a:r>
            <a:r>
              <a:rPr lang="fr-FR" sz="800" b="1" dirty="0" err="1">
                <a:latin typeface="Calibri" charset="0"/>
              </a:rPr>
              <a:t>that</a:t>
            </a:r>
            <a:r>
              <a:rPr lang="fr-FR" sz="800" b="1" dirty="0">
                <a:latin typeface="Calibri" charset="0"/>
              </a:rPr>
              <a:t> are </a:t>
            </a:r>
            <a:r>
              <a:rPr lang="fr-FR" sz="800" b="1" dirty="0" err="1">
                <a:latin typeface="Calibri" charset="0"/>
              </a:rPr>
              <a:t>generally</a:t>
            </a:r>
            <a:r>
              <a:rPr lang="fr-FR" sz="800" b="1" dirty="0">
                <a:latin typeface="Calibri" charset="0"/>
              </a:rPr>
              <a:t> not </a:t>
            </a:r>
            <a:r>
              <a:rPr lang="fr-FR" sz="800" b="1" dirty="0" err="1">
                <a:latin typeface="Calibri" charset="0"/>
              </a:rPr>
              <a:t>fully</a:t>
            </a:r>
            <a:r>
              <a:rPr lang="fr-FR" sz="800" b="1" dirty="0">
                <a:latin typeface="Calibri" charset="0"/>
              </a:rPr>
              <a:t> </a:t>
            </a:r>
            <a:r>
              <a:rPr lang="fr-FR" sz="800" b="1" dirty="0" err="1">
                <a:latin typeface="Calibri" charset="0"/>
              </a:rPr>
              <a:t>standardized</a:t>
            </a:r>
            <a:r>
              <a:rPr lang="fr-FR" sz="800" b="1" dirty="0">
                <a:latin typeface="Calibri" charset="0"/>
              </a:rPr>
              <a:t> </a:t>
            </a:r>
            <a:r>
              <a:rPr lang="fr-FR" sz="800" b="1" dirty="0" err="1">
                <a:latin typeface="Calibri" charset="0"/>
              </a:rPr>
              <a:t>referring</a:t>
            </a:r>
            <a:r>
              <a:rPr lang="fr-FR" sz="800" b="1" dirty="0">
                <a:latin typeface="Calibri" charset="0"/>
              </a:rPr>
              <a:t> to </a:t>
            </a:r>
            <a:r>
              <a:rPr lang="fr-FR" sz="800" b="1" dirty="0" err="1">
                <a:latin typeface="Calibri" charset="0"/>
              </a:rPr>
              <a:t>their</a:t>
            </a:r>
            <a:r>
              <a:rPr lang="fr-FR" sz="800" b="1" dirty="0">
                <a:latin typeface="Calibri" charset="0"/>
              </a:rPr>
              <a:t> content of major or </a:t>
            </a:r>
            <a:r>
              <a:rPr lang="fr-FR" sz="800" b="1" dirty="0" err="1">
                <a:latin typeface="Calibri" charset="0"/>
              </a:rPr>
              <a:t>minor</a:t>
            </a:r>
            <a:r>
              <a:rPr lang="fr-FR" sz="800" b="1" dirty="0">
                <a:latin typeface="Calibri" charset="0"/>
              </a:rPr>
              <a:t> </a:t>
            </a:r>
            <a:r>
              <a:rPr lang="fr-FR" sz="800" b="1" dirty="0" err="1">
                <a:latin typeface="Calibri" charset="0"/>
              </a:rPr>
              <a:t>allergen</a:t>
            </a:r>
            <a:r>
              <a:rPr lang="fr-FR" sz="800" b="1" dirty="0">
                <a:latin typeface="Calibri" charset="0"/>
              </a:rPr>
              <a:t> components.</a:t>
            </a:r>
            <a:br>
              <a:rPr lang="fr-FR" sz="800" b="1" dirty="0">
                <a:latin typeface="Calibri" charset="0"/>
              </a:rPr>
            </a:br>
            <a:r>
              <a:rPr lang="fr-FR" sz="800" b="1" dirty="0">
                <a:latin typeface="Calibri" charset="0"/>
              </a:rPr>
              <a:t/>
            </a:r>
            <a:br>
              <a:rPr lang="fr-FR" sz="800" b="1" dirty="0">
                <a:latin typeface="Calibri" charset="0"/>
              </a:rPr>
            </a:br>
            <a:r>
              <a:rPr lang="fr-FR" sz="800" b="1" dirty="0" err="1">
                <a:latin typeface="Calibri" charset="0"/>
              </a:rPr>
              <a:t>Today</a:t>
            </a:r>
            <a:r>
              <a:rPr lang="fr-FR" sz="800" b="1" dirty="0">
                <a:latin typeface="Calibri" charset="0"/>
              </a:rPr>
              <a:t>, the </a:t>
            </a:r>
            <a:r>
              <a:rPr lang="fr-FR" sz="800" b="1" dirty="0" err="1">
                <a:latin typeface="Calibri" charset="0"/>
              </a:rPr>
              <a:t>increasing</a:t>
            </a:r>
            <a:r>
              <a:rPr lang="fr-FR" sz="800" b="1" dirty="0">
                <a:latin typeface="Calibri" charset="0"/>
              </a:rPr>
              <a:t> </a:t>
            </a:r>
            <a:r>
              <a:rPr lang="fr-FR" sz="800" b="1" dirty="0" err="1">
                <a:latin typeface="Calibri" charset="0"/>
              </a:rPr>
              <a:t>availability</a:t>
            </a:r>
            <a:r>
              <a:rPr lang="fr-FR" sz="800" b="1" dirty="0">
                <a:latin typeface="Calibri" charset="0"/>
              </a:rPr>
              <a:t> of </a:t>
            </a:r>
            <a:r>
              <a:rPr lang="fr-FR" sz="800" b="1" dirty="0" err="1">
                <a:latin typeface="Calibri" charset="0"/>
              </a:rPr>
              <a:t>allergen</a:t>
            </a:r>
            <a:r>
              <a:rPr lang="fr-FR" sz="800" b="1" dirty="0">
                <a:latin typeface="Calibri" charset="0"/>
              </a:rPr>
              <a:t> components, </a:t>
            </a:r>
            <a:r>
              <a:rPr lang="fr-FR" sz="800" b="1" dirty="0" err="1">
                <a:latin typeface="Calibri" charset="0"/>
              </a:rPr>
              <a:t>purified</a:t>
            </a:r>
            <a:r>
              <a:rPr lang="fr-FR" sz="800" b="1" dirty="0">
                <a:latin typeface="Calibri" charset="0"/>
              </a:rPr>
              <a:t> </a:t>
            </a:r>
            <a:r>
              <a:rPr lang="fr-FR" sz="800" b="1" dirty="0" err="1">
                <a:latin typeface="Calibri" charset="0"/>
              </a:rPr>
              <a:t>from</a:t>
            </a:r>
            <a:r>
              <a:rPr lang="fr-FR" sz="800" b="1" dirty="0">
                <a:latin typeface="Calibri" charset="0"/>
              </a:rPr>
              <a:t> </a:t>
            </a:r>
            <a:r>
              <a:rPr lang="fr-FR" sz="800" b="1" dirty="0" err="1">
                <a:latin typeface="Calibri" charset="0"/>
              </a:rPr>
              <a:t>their</a:t>
            </a:r>
            <a:r>
              <a:rPr lang="fr-FR" sz="800" b="1" dirty="0">
                <a:latin typeface="Calibri" charset="0"/>
              </a:rPr>
              <a:t> </a:t>
            </a:r>
            <a:r>
              <a:rPr lang="fr-FR" sz="800" b="1" dirty="0" err="1">
                <a:latin typeface="Calibri" charset="0"/>
              </a:rPr>
              <a:t>natural</a:t>
            </a:r>
            <a:r>
              <a:rPr lang="fr-FR" sz="800" b="1" dirty="0">
                <a:latin typeface="Calibri" charset="0"/>
              </a:rPr>
              <a:t> source or </a:t>
            </a:r>
            <a:r>
              <a:rPr lang="fr-FR" sz="800" b="1" dirty="0" err="1">
                <a:latin typeface="Calibri" charset="0"/>
              </a:rPr>
              <a:t>biotechnologically</a:t>
            </a:r>
            <a:r>
              <a:rPr lang="fr-FR" sz="800" b="1" dirty="0">
                <a:latin typeface="Calibri" charset="0"/>
              </a:rPr>
              <a:t> </a:t>
            </a:r>
            <a:r>
              <a:rPr lang="fr-FR" sz="800" b="1" dirty="0" err="1">
                <a:latin typeface="Calibri" charset="0"/>
              </a:rPr>
              <a:t>produced</a:t>
            </a:r>
            <a:r>
              <a:rPr lang="fr-FR" sz="800" b="1" dirty="0">
                <a:latin typeface="Calibri" charset="0"/>
              </a:rPr>
              <a:t> as recombinant </a:t>
            </a:r>
            <a:r>
              <a:rPr lang="fr-FR" sz="800" b="1" dirty="0" err="1">
                <a:latin typeface="Calibri" charset="0"/>
              </a:rPr>
              <a:t>proteins</a:t>
            </a:r>
            <a:r>
              <a:rPr lang="fr-FR" sz="800" b="1" dirty="0">
                <a:latin typeface="Calibri" charset="0"/>
              </a:rPr>
              <a:t>, marks the </a:t>
            </a:r>
            <a:r>
              <a:rPr lang="fr-FR" sz="800" b="1" dirty="0" err="1">
                <a:latin typeface="Calibri" charset="0"/>
              </a:rPr>
              <a:t>beginning</a:t>
            </a:r>
            <a:r>
              <a:rPr lang="fr-FR" sz="800" b="1" dirty="0">
                <a:latin typeface="Calibri" charset="0"/>
              </a:rPr>
              <a:t> of a </a:t>
            </a:r>
            <a:r>
              <a:rPr lang="fr-FR" sz="800" b="1" dirty="0" err="1">
                <a:latin typeface="Calibri" charset="0"/>
              </a:rPr>
              <a:t>revolution</a:t>
            </a:r>
            <a:r>
              <a:rPr lang="fr-FR" sz="800" b="1" dirty="0">
                <a:latin typeface="Calibri" charset="0"/>
              </a:rPr>
              <a:t> in </a:t>
            </a:r>
            <a:r>
              <a:rPr lang="fr-FR" sz="800" b="1" dirty="0" err="1">
                <a:latin typeface="Calibri" charset="0"/>
              </a:rPr>
              <a:t>allergy</a:t>
            </a:r>
            <a:r>
              <a:rPr lang="fr-FR" sz="800" b="1" dirty="0">
                <a:latin typeface="Calibri" charset="0"/>
              </a:rPr>
              <a:t> </a:t>
            </a:r>
            <a:r>
              <a:rPr lang="fr-FR" sz="800" b="1" dirty="0" err="1">
                <a:latin typeface="Calibri" charset="0"/>
              </a:rPr>
              <a:t>diagnosis</a:t>
            </a:r>
            <a:r>
              <a:rPr lang="fr-FR" sz="800" b="1" dirty="0">
                <a:latin typeface="Calibri" charset="0"/>
              </a:rPr>
              <a:t> and leads to a </a:t>
            </a:r>
            <a:r>
              <a:rPr lang="fr-FR" sz="800" b="1" dirty="0" err="1">
                <a:latin typeface="Calibri" charset="0"/>
              </a:rPr>
              <a:t>gradual</a:t>
            </a:r>
            <a:r>
              <a:rPr lang="fr-FR" sz="800" b="1" dirty="0">
                <a:latin typeface="Calibri" charset="0"/>
              </a:rPr>
              <a:t> transition </a:t>
            </a:r>
            <a:r>
              <a:rPr lang="fr-FR" sz="800" b="1" dirty="0" err="1">
                <a:latin typeface="Calibri" charset="0"/>
              </a:rPr>
              <a:t>towards</a:t>
            </a:r>
            <a:r>
              <a:rPr lang="fr-FR" sz="800" b="1" dirty="0">
                <a:latin typeface="Calibri" charset="0"/>
              </a:rPr>
              <a:t> </a:t>
            </a:r>
            <a:r>
              <a:rPr lang="fr-FR" sz="800" b="1" dirty="0" err="1">
                <a:latin typeface="Calibri" charset="0"/>
              </a:rPr>
              <a:t>Molecular</a:t>
            </a:r>
            <a:r>
              <a:rPr lang="fr-FR" sz="800" b="1" dirty="0">
                <a:latin typeface="Calibri" charset="0"/>
              </a:rPr>
              <a:t> </a:t>
            </a:r>
            <a:r>
              <a:rPr lang="fr-FR" sz="800" b="1" dirty="0" err="1">
                <a:latin typeface="Calibri" charset="0"/>
              </a:rPr>
              <a:t>Allergology</a:t>
            </a:r>
            <a:r>
              <a:rPr lang="fr-FR" sz="800" b="1" dirty="0">
                <a:latin typeface="Calibri" charset="0"/>
              </a:rPr>
              <a:t>.</a:t>
            </a:r>
            <a:br>
              <a:rPr lang="fr-FR" sz="800" b="1" dirty="0">
                <a:latin typeface="Calibri" charset="0"/>
              </a:rPr>
            </a:br>
            <a:r>
              <a:rPr lang="fr-FR" sz="800" b="1" dirty="0">
                <a:latin typeface="Calibri" charset="0"/>
              </a:rPr>
              <a:t/>
            </a:r>
            <a:br>
              <a:rPr lang="fr-FR" sz="800" b="1" dirty="0">
                <a:latin typeface="Calibri" charset="0"/>
              </a:rPr>
            </a:br>
            <a:r>
              <a:rPr lang="fr-FR" sz="800" b="1" dirty="0" err="1">
                <a:latin typeface="Calibri" charset="0"/>
              </a:rPr>
              <a:t>Many</a:t>
            </a:r>
            <a:r>
              <a:rPr lang="fr-FR" sz="800" b="1" dirty="0">
                <a:latin typeface="Calibri" charset="0"/>
              </a:rPr>
              <a:t> </a:t>
            </a:r>
            <a:r>
              <a:rPr lang="fr-FR" sz="800" b="1" dirty="0" err="1">
                <a:latin typeface="Calibri" charset="0"/>
              </a:rPr>
              <a:t>biological</a:t>
            </a:r>
            <a:r>
              <a:rPr lang="fr-FR" sz="800" b="1" dirty="0">
                <a:latin typeface="Calibri" charset="0"/>
              </a:rPr>
              <a:t> sources </a:t>
            </a:r>
            <a:r>
              <a:rPr lang="fr-FR" sz="800" b="1" dirty="0" err="1">
                <a:latin typeface="Calibri" charset="0"/>
              </a:rPr>
              <a:t>contain</a:t>
            </a:r>
            <a:r>
              <a:rPr lang="fr-FR" sz="800" b="1" dirty="0">
                <a:latin typeface="Calibri" charset="0"/>
              </a:rPr>
              <a:t> </a:t>
            </a:r>
            <a:r>
              <a:rPr lang="fr-FR" sz="800" b="1" dirty="0" err="1">
                <a:latin typeface="Calibri" charset="0"/>
              </a:rPr>
              <a:t>highly</a:t>
            </a:r>
            <a:r>
              <a:rPr lang="fr-FR" sz="800" b="1" dirty="0">
                <a:latin typeface="Calibri" charset="0"/>
              </a:rPr>
              <a:t> cross-</a:t>
            </a:r>
            <a:r>
              <a:rPr lang="fr-FR" sz="800" b="1" dirty="0" err="1">
                <a:latin typeface="Calibri" charset="0"/>
              </a:rPr>
              <a:t>reactive</a:t>
            </a:r>
            <a:r>
              <a:rPr lang="fr-FR" sz="800" b="1" dirty="0">
                <a:latin typeface="Calibri" charset="0"/>
              </a:rPr>
              <a:t> </a:t>
            </a:r>
            <a:r>
              <a:rPr lang="fr-FR" sz="800" b="1" dirty="0" err="1">
                <a:latin typeface="Calibri" charset="0"/>
              </a:rPr>
              <a:t>allergen</a:t>
            </a:r>
            <a:r>
              <a:rPr lang="fr-FR" sz="800" b="1" dirty="0">
                <a:latin typeface="Calibri" charset="0"/>
              </a:rPr>
              <a:t> components, for </a:t>
            </a:r>
            <a:r>
              <a:rPr lang="fr-FR" sz="800" b="1" dirty="0" err="1">
                <a:latin typeface="Calibri" charset="0"/>
              </a:rPr>
              <a:t>example</a:t>
            </a:r>
            <a:r>
              <a:rPr lang="fr-FR" sz="800" b="1" dirty="0">
                <a:latin typeface="Calibri" charset="0"/>
              </a:rPr>
              <a:t> </a:t>
            </a:r>
            <a:r>
              <a:rPr lang="fr-FR" sz="800" b="1" dirty="0" err="1">
                <a:latin typeface="Calibri" charset="0"/>
              </a:rPr>
              <a:t>profilin</a:t>
            </a:r>
            <a:r>
              <a:rPr lang="fr-FR" sz="800" b="1" dirty="0">
                <a:latin typeface="Calibri" charset="0"/>
              </a:rPr>
              <a:t>, </a:t>
            </a:r>
            <a:r>
              <a:rPr lang="fr-FR" sz="800" b="1" dirty="0" err="1">
                <a:latin typeface="Calibri" charset="0"/>
              </a:rPr>
              <a:t>which</a:t>
            </a:r>
            <a:r>
              <a:rPr lang="fr-FR" sz="800" b="1" dirty="0">
                <a:latin typeface="Calibri" charset="0"/>
              </a:rPr>
              <a:t> </a:t>
            </a:r>
            <a:r>
              <a:rPr lang="fr-FR" sz="800" b="1" dirty="0" err="1">
                <a:latin typeface="Calibri" charset="0"/>
              </a:rPr>
              <a:t>is</a:t>
            </a:r>
            <a:r>
              <a:rPr lang="fr-FR" sz="800" b="1" dirty="0">
                <a:latin typeface="Calibri" charset="0"/>
              </a:rPr>
              <a:t> </a:t>
            </a:r>
            <a:r>
              <a:rPr lang="fr-FR" sz="800" b="1" dirty="0" err="1">
                <a:latin typeface="Calibri" charset="0"/>
              </a:rPr>
              <a:t>present</a:t>
            </a:r>
            <a:r>
              <a:rPr lang="fr-FR" sz="800" b="1" dirty="0">
                <a:latin typeface="Calibri" charset="0"/>
              </a:rPr>
              <a:t> in a </a:t>
            </a:r>
            <a:r>
              <a:rPr lang="fr-FR" sz="800" b="1" dirty="0" err="1">
                <a:latin typeface="Calibri" charset="0"/>
              </a:rPr>
              <a:t>broad</a:t>
            </a:r>
            <a:r>
              <a:rPr lang="fr-FR" sz="800" b="1" dirty="0">
                <a:latin typeface="Calibri" charset="0"/>
              </a:rPr>
              <a:t> </a:t>
            </a:r>
            <a:r>
              <a:rPr lang="fr-FR" sz="800" b="1" dirty="0" err="1">
                <a:latin typeface="Calibri" charset="0"/>
              </a:rPr>
              <a:t>variety</a:t>
            </a:r>
            <a:r>
              <a:rPr lang="fr-FR" sz="800" b="1" dirty="0">
                <a:latin typeface="Calibri" charset="0"/>
              </a:rPr>
              <a:t> of plant pollen and plant </a:t>
            </a:r>
            <a:r>
              <a:rPr lang="fr-FR" sz="800" b="1" dirty="0" err="1">
                <a:latin typeface="Calibri" charset="0"/>
              </a:rPr>
              <a:t>derived</a:t>
            </a:r>
            <a:r>
              <a:rPr lang="fr-FR" sz="800" b="1" dirty="0">
                <a:latin typeface="Calibri" charset="0"/>
              </a:rPr>
              <a:t> </a:t>
            </a:r>
            <a:r>
              <a:rPr lang="fr-FR" sz="800" b="1" dirty="0" err="1">
                <a:latin typeface="Calibri" charset="0"/>
              </a:rPr>
              <a:t>food</a:t>
            </a:r>
            <a:r>
              <a:rPr lang="fr-FR" sz="800" b="1" dirty="0">
                <a:latin typeface="Calibri" charset="0"/>
              </a:rPr>
              <a:t>. A </a:t>
            </a:r>
            <a:r>
              <a:rPr lang="fr-FR" sz="800" b="1" dirty="0" err="1">
                <a:latin typeface="Calibri" charset="0"/>
              </a:rPr>
              <a:t>sensitization</a:t>
            </a:r>
            <a:r>
              <a:rPr lang="fr-FR" sz="800" b="1" dirty="0">
                <a:latin typeface="Calibri" charset="0"/>
              </a:rPr>
              <a:t> </a:t>
            </a:r>
            <a:r>
              <a:rPr lang="fr-FR" sz="800" b="1" dirty="0" err="1">
                <a:latin typeface="Calibri" charset="0"/>
              </a:rPr>
              <a:t>towards</a:t>
            </a:r>
            <a:r>
              <a:rPr lang="fr-FR" sz="800" b="1" dirty="0">
                <a:latin typeface="Calibri" charset="0"/>
              </a:rPr>
              <a:t> </a:t>
            </a:r>
            <a:r>
              <a:rPr lang="fr-FR" sz="800" b="1" dirty="0" err="1">
                <a:latin typeface="Calibri" charset="0"/>
              </a:rPr>
              <a:t>such</a:t>
            </a:r>
            <a:r>
              <a:rPr lang="fr-FR" sz="800" b="1" dirty="0">
                <a:latin typeface="Calibri" charset="0"/>
              </a:rPr>
              <a:t> a </a:t>
            </a:r>
            <a:r>
              <a:rPr lang="fr-FR" sz="800" b="1" dirty="0" err="1">
                <a:latin typeface="Calibri" charset="0"/>
              </a:rPr>
              <a:t>panallergen</a:t>
            </a:r>
            <a:r>
              <a:rPr lang="fr-FR" sz="800" b="1" dirty="0">
                <a:latin typeface="Calibri" charset="0"/>
              </a:rPr>
              <a:t> </a:t>
            </a:r>
            <a:r>
              <a:rPr lang="fr-FR" sz="800" b="1" dirty="0" err="1">
                <a:latin typeface="Calibri" charset="0"/>
              </a:rPr>
              <a:t>creates</a:t>
            </a:r>
            <a:r>
              <a:rPr lang="fr-FR" sz="800" b="1" dirty="0">
                <a:latin typeface="Calibri" charset="0"/>
              </a:rPr>
              <a:t> positive test </a:t>
            </a:r>
            <a:r>
              <a:rPr lang="fr-FR" sz="800" b="1" dirty="0" err="1">
                <a:latin typeface="Calibri" charset="0"/>
              </a:rPr>
              <a:t>results</a:t>
            </a:r>
            <a:r>
              <a:rPr lang="fr-FR" sz="800" b="1" dirty="0">
                <a:latin typeface="Calibri" charset="0"/>
              </a:rPr>
              <a:t> </a:t>
            </a:r>
            <a:r>
              <a:rPr lang="fr-FR" sz="800" b="1" dirty="0" err="1">
                <a:latin typeface="Calibri" charset="0"/>
              </a:rPr>
              <a:t>against</a:t>
            </a:r>
            <a:r>
              <a:rPr lang="fr-FR" sz="800" b="1" dirty="0">
                <a:latin typeface="Calibri" charset="0"/>
              </a:rPr>
              <a:t> </a:t>
            </a:r>
            <a:r>
              <a:rPr lang="fr-FR" sz="800" b="1" dirty="0" err="1">
                <a:latin typeface="Calibri" charset="0"/>
              </a:rPr>
              <a:t>numerous</a:t>
            </a:r>
            <a:r>
              <a:rPr lang="fr-FR" sz="800" b="1" dirty="0">
                <a:latin typeface="Calibri" charset="0"/>
              </a:rPr>
              <a:t> </a:t>
            </a:r>
            <a:r>
              <a:rPr lang="fr-FR" sz="800" b="1" dirty="0" err="1">
                <a:latin typeface="Calibri" charset="0"/>
              </a:rPr>
              <a:t>allergen</a:t>
            </a:r>
            <a:r>
              <a:rPr lang="fr-FR" sz="800" b="1" dirty="0">
                <a:latin typeface="Calibri" charset="0"/>
              </a:rPr>
              <a:t> </a:t>
            </a:r>
            <a:r>
              <a:rPr lang="fr-FR" sz="800" b="1" dirty="0" err="1">
                <a:latin typeface="Calibri" charset="0"/>
              </a:rPr>
              <a:t>extracts</a:t>
            </a:r>
            <a:r>
              <a:rPr lang="fr-FR" sz="800" b="1" dirty="0">
                <a:latin typeface="Calibri" charset="0"/>
              </a:rPr>
              <a:t>. </a:t>
            </a:r>
            <a:r>
              <a:rPr lang="fr-FR" sz="800" b="1" dirty="0" err="1">
                <a:latin typeface="Calibri" charset="0"/>
              </a:rPr>
              <a:t>Consequently</a:t>
            </a:r>
            <a:r>
              <a:rPr lang="fr-FR" sz="800" b="1" dirty="0">
                <a:latin typeface="Calibri" charset="0"/>
              </a:rPr>
              <a:t>, </a:t>
            </a:r>
            <a:r>
              <a:rPr lang="fr-FR" sz="800" b="1" dirty="0" err="1">
                <a:latin typeface="Calibri" charset="0"/>
              </a:rPr>
              <a:t>when</a:t>
            </a:r>
            <a:r>
              <a:rPr lang="fr-FR" sz="800" b="1" dirty="0">
                <a:latin typeface="Calibri" charset="0"/>
              </a:rPr>
              <a:t> </a:t>
            </a:r>
            <a:r>
              <a:rPr lang="fr-FR" sz="800" b="1" dirty="0" err="1">
                <a:latin typeface="Calibri" charset="0"/>
              </a:rPr>
              <a:t>using</a:t>
            </a:r>
            <a:r>
              <a:rPr lang="fr-FR" sz="800" b="1" dirty="0">
                <a:latin typeface="Calibri" charset="0"/>
              </a:rPr>
              <a:t> </a:t>
            </a:r>
            <a:r>
              <a:rPr lang="fr-FR" sz="800" b="1" dirty="0" err="1">
                <a:latin typeface="Calibri" charset="0"/>
              </a:rPr>
              <a:t>extract</a:t>
            </a:r>
            <a:r>
              <a:rPr lang="fr-FR" sz="800" b="1" dirty="0">
                <a:latin typeface="Calibri" charset="0"/>
              </a:rPr>
              <a:t> </a:t>
            </a:r>
            <a:r>
              <a:rPr lang="fr-FR" sz="800" b="1" dirty="0" err="1">
                <a:latin typeface="Calibri" charset="0"/>
              </a:rPr>
              <a:t>based</a:t>
            </a:r>
            <a:r>
              <a:rPr lang="fr-FR" sz="800" b="1" dirty="0">
                <a:latin typeface="Calibri" charset="0"/>
              </a:rPr>
              <a:t> </a:t>
            </a:r>
            <a:r>
              <a:rPr lang="fr-FR" sz="800" b="1" dirty="0" err="1">
                <a:latin typeface="Calibri" charset="0"/>
              </a:rPr>
              <a:t>specific</a:t>
            </a:r>
            <a:r>
              <a:rPr lang="fr-FR" sz="800" b="1" dirty="0">
                <a:latin typeface="Calibri" charset="0"/>
              </a:rPr>
              <a:t> </a:t>
            </a:r>
            <a:r>
              <a:rPr lang="fr-FR" sz="800" b="1" dirty="0" err="1">
                <a:latin typeface="Calibri" charset="0"/>
              </a:rPr>
              <a:t>IgE</a:t>
            </a:r>
            <a:r>
              <a:rPr lang="fr-FR" sz="800" b="1" dirty="0">
                <a:latin typeface="Calibri" charset="0"/>
              </a:rPr>
              <a:t> </a:t>
            </a:r>
            <a:r>
              <a:rPr lang="fr-FR" sz="800" b="1" dirty="0" err="1">
                <a:latin typeface="Calibri" charset="0"/>
              </a:rPr>
              <a:t>testing</a:t>
            </a:r>
            <a:r>
              <a:rPr lang="fr-FR" sz="800" b="1" dirty="0">
                <a:latin typeface="Calibri" charset="0"/>
              </a:rPr>
              <a:t> </a:t>
            </a:r>
            <a:r>
              <a:rPr lang="fr-FR" sz="800" b="1" dirty="0" err="1">
                <a:latin typeface="Calibri" charset="0"/>
              </a:rPr>
              <a:t>it</a:t>
            </a:r>
            <a:r>
              <a:rPr lang="fr-FR" sz="800" b="1" dirty="0">
                <a:latin typeface="Calibri" charset="0"/>
              </a:rPr>
              <a:t> </a:t>
            </a:r>
            <a:r>
              <a:rPr lang="fr-FR" sz="800" b="1" dirty="0" err="1">
                <a:latin typeface="Calibri" charset="0"/>
              </a:rPr>
              <a:t>is</a:t>
            </a:r>
            <a:r>
              <a:rPr lang="fr-FR" sz="800" b="1" dirty="0">
                <a:latin typeface="Calibri" charset="0"/>
              </a:rPr>
              <a:t> </a:t>
            </a:r>
            <a:r>
              <a:rPr lang="fr-FR" sz="800" b="1" dirty="0" err="1">
                <a:latin typeface="Calibri" charset="0"/>
              </a:rPr>
              <a:t>difficult</a:t>
            </a:r>
            <a:r>
              <a:rPr lang="fr-FR" sz="800" b="1" dirty="0">
                <a:latin typeface="Calibri" charset="0"/>
              </a:rPr>
              <a:t> to </a:t>
            </a:r>
            <a:r>
              <a:rPr lang="fr-FR" sz="800" b="1" dirty="0" err="1">
                <a:latin typeface="Calibri" charset="0"/>
              </a:rPr>
              <a:t>identify</a:t>
            </a:r>
            <a:r>
              <a:rPr lang="fr-FR" sz="800" b="1" dirty="0">
                <a:latin typeface="Calibri" charset="0"/>
              </a:rPr>
              <a:t> the correct </a:t>
            </a:r>
            <a:r>
              <a:rPr lang="fr-FR" sz="800" b="1" dirty="0" err="1">
                <a:latin typeface="Calibri" charset="0"/>
              </a:rPr>
              <a:t>allergen</a:t>
            </a:r>
            <a:r>
              <a:rPr lang="fr-FR" sz="800" b="1" dirty="0">
                <a:latin typeface="Calibri" charset="0"/>
              </a:rPr>
              <a:t> source </a:t>
            </a:r>
            <a:r>
              <a:rPr lang="fr-FR" sz="800" b="1" dirty="0" err="1">
                <a:latin typeface="Calibri" charset="0"/>
              </a:rPr>
              <a:t>when</a:t>
            </a:r>
            <a:r>
              <a:rPr lang="fr-FR" sz="800" b="1" dirty="0">
                <a:latin typeface="Calibri" charset="0"/>
              </a:rPr>
              <a:t> </a:t>
            </a:r>
            <a:r>
              <a:rPr lang="fr-FR" sz="800" b="1" dirty="0" err="1">
                <a:latin typeface="Calibri" charset="0"/>
              </a:rPr>
              <a:t>only</a:t>
            </a:r>
            <a:r>
              <a:rPr lang="fr-FR" sz="800" b="1" dirty="0">
                <a:latin typeface="Calibri" charset="0"/>
              </a:rPr>
              <a:t> cross-</a:t>
            </a:r>
            <a:r>
              <a:rPr lang="fr-FR" sz="800" b="1" dirty="0" err="1">
                <a:latin typeface="Calibri" charset="0"/>
              </a:rPr>
              <a:t>reactive</a:t>
            </a:r>
            <a:r>
              <a:rPr lang="fr-FR" sz="800" b="1" dirty="0">
                <a:latin typeface="Calibri" charset="0"/>
              </a:rPr>
              <a:t> </a:t>
            </a:r>
            <a:r>
              <a:rPr lang="fr-FR" sz="800" b="1" dirty="0" err="1">
                <a:latin typeface="Calibri" charset="0"/>
              </a:rPr>
              <a:t>allergen</a:t>
            </a:r>
            <a:r>
              <a:rPr lang="fr-FR" sz="800" b="1" dirty="0">
                <a:latin typeface="Calibri" charset="0"/>
              </a:rPr>
              <a:t> components are </a:t>
            </a:r>
            <a:r>
              <a:rPr lang="fr-FR" sz="800" b="1" dirty="0" err="1">
                <a:latin typeface="Calibri" charset="0"/>
              </a:rPr>
              <a:t>involved</a:t>
            </a:r>
            <a:r>
              <a:rPr lang="fr-FR" sz="800" b="1" dirty="0">
                <a:latin typeface="Calibri" charset="0"/>
              </a:rPr>
              <a:t>.</a:t>
            </a:r>
            <a:endParaRPr lang="fr-FR" sz="800"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ce réservé de l'en-tête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BE" sz="1200"/>
              <a:t>Cavalier -  Gadisseur - 11/12/2009</a:t>
            </a:r>
          </a:p>
        </p:txBody>
      </p:sp>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The allergen biochip is a solid substrate built from a glass plate that is chemically altered to retain allergenic protein molecules in a biologically active form. Picolitre quantities of each allergen preparation are deposited on spatially separate locations on the biochip. The resulting addressable microarray allows for many biological affinity reactions to be monitored in parallel (=multiplexing). In a single analytical step, the comprehensive allergen sensitisation profile of a patient can be measured using only a minute amount of serum or plasma; this is followed by automatic readout and report generation. The present chip used for in vitro diagnostics incorporates 103 allergens from about 50 different allergen sources.</a:t>
            </a:r>
            <a:br>
              <a:rPr lang="en-US">
                <a:latin typeface="Calibri" charset="0"/>
              </a:rPr>
            </a:br>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48FCD16-81D0-3B45-A176-1EE1E2BD8B24}" type="slidenum">
              <a:rPr lang="fr-FR"/>
              <a:pPr eaLnBrk="1" hangingPunct="1"/>
              <a:t>31</a:t>
            </a:fld>
            <a:endParaRPr lang="fr-FR"/>
          </a:p>
        </p:txBody>
      </p:sp>
      <p:sp>
        <p:nvSpPr>
          <p:cNvPr id="4099" name="Rectangle 2"/>
          <p:cNvSpPr>
            <a:spLocks noGrp="1" noRot="1" noChangeAspect="1" noChangeArrowheads="1" noTextEdit="1"/>
          </p:cNvSpPr>
          <p:nvPr>
            <p:ph type="sldImg"/>
          </p:nvPr>
        </p:nvSpPr>
        <p:spPr>
          <a:xfrm>
            <a:off x="930275" y="739775"/>
            <a:ext cx="4937125" cy="3703638"/>
          </a:xfrm>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2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9" descr="CHU-bckgr3-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685800" y="2130425"/>
            <a:ext cx="7772400" cy="1470025"/>
          </a:xfrm>
        </p:spPr>
        <p:txBody>
          <a:bodyPr/>
          <a:lstStyle>
            <a:lvl1pPr>
              <a:defRPr/>
            </a:lvl1pPr>
          </a:lstStyle>
          <a:p>
            <a:r>
              <a:rPr lang="fr-FR"/>
              <a:t>Cliquez pour modifier le style du titre</a:t>
            </a: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fr-FR"/>
              <a:t>Cliquez pour modifier le style des sous-titres du masque</a:t>
            </a:r>
          </a:p>
        </p:txBody>
      </p:sp>
      <p:sp>
        <p:nvSpPr>
          <p:cNvPr id="5" name="Rectangle 5"/>
          <p:cNvSpPr>
            <a:spLocks noGrp="1" noChangeArrowheads="1"/>
          </p:cNvSpPr>
          <p:nvPr>
            <p:ph type="dt" sz="half" idx="10"/>
          </p:nvPr>
        </p:nvSpPr>
        <p:spPr/>
        <p:txBody>
          <a:bodyPr/>
          <a:lstStyle>
            <a:lvl1pPr>
              <a:defRPr/>
            </a:lvl1pPr>
          </a:lstStyle>
          <a:p>
            <a:pPr>
              <a:defRPr/>
            </a:pPr>
            <a:endParaRPr lang="fr-FR"/>
          </a:p>
        </p:txBody>
      </p:sp>
      <p:sp>
        <p:nvSpPr>
          <p:cNvPr id="6" name="Rectangle 6"/>
          <p:cNvSpPr>
            <a:spLocks noGrp="1" noChangeArrowheads="1"/>
          </p:cNvSpPr>
          <p:nvPr>
            <p:ph type="sldNum" sz="quarter" idx="11"/>
          </p:nvPr>
        </p:nvSpPr>
        <p:spPr/>
        <p:txBody>
          <a:bodyPr/>
          <a:lstStyle>
            <a:lvl1pPr>
              <a:defRPr/>
            </a:lvl1pPr>
          </a:lstStyle>
          <a:p>
            <a:fld id="{A4775E58-6891-0140-B947-2811DB2A88F4}" type="slidenum">
              <a:rPr lang="fr-FR"/>
              <a:pPr/>
              <a:t>‹#›</a:t>
            </a:fld>
            <a:endParaRPr lang="fr-FR"/>
          </a:p>
        </p:txBody>
      </p:sp>
    </p:spTree>
    <p:extLst>
      <p:ext uri="{BB962C8B-B14F-4D97-AF65-F5344CB8AC3E}">
        <p14:creationId xmlns:p14="http://schemas.microsoft.com/office/powerpoint/2010/main" val="333494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23994893-EDA8-3D45-BD94-72891B279CC8}" type="slidenum">
              <a:rPr lang="fr-FR"/>
              <a:pPr/>
              <a:t>‹#›</a:t>
            </a:fld>
            <a:endParaRPr lang="fr-FR"/>
          </a:p>
        </p:txBody>
      </p:sp>
    </p:spTree>
    <p:extLst>
      <p:ext uri="{BB962C8B-B14F-4D97-AF65-F5344CB8AC3E}">
        <p14:creationId xmlns:p14="http://schemas.microsoft.com/office/powerpoint/2010/main" val="104055297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4100" name="Rectangle 3"/>
          <p:cNvSpPr>
            <a:spLocks noGrp="1" noChangeArrowheads="1"/>
          </p:cNvSpPr>
          <p:nvPr>
            <p:ph type="body" idx="1"/>
          </p:nvPr>
        </p:nvSpPr>
        <p:spPr bwMode="auto">
          <a:xfrm>
            <a:off x="457200" y="1600200"/>
            <a:ext cx="8229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Rectangle 5"/>
          <p:cNvSpPr>
            <a:spLocks noGrp="1" noChangeArrowheads="1"/>
          </p:cNvSpPr>
          <p:nvPr>
            <p:ph type="dt" sz="half" idx="2"/>
          </p:nvPr>
        </p:nvSpPr>
        <p:spPr bwMode="auto">
          <a:xfrm>
            <a:off x="88900" y="6270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ea typeface="+mn-ea"/>
                <a:cs typeface="+mn-cs"/>
              </a:defRPr>
            </a:lvl1pPr>
          </a:lstStyle>
          <a:p>
            <a:pPr>
              <a:defRPr/>
            </a:pPr>
            <a:endParaRPr lang="fr-FR"/>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3BC0A6C-87AC-C243-B022-BCC625DE7FEB}"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b="1">
          <a:solidFill>
            <a:srgbClr val="3A6DAC"/>
          </a:solidFill>
          <a:latin typeface="+mj-lt"/>
          <a:ea typeface="+mj-ea"/>
          <a:cs typeface="+mj-cs"/>
        </a:defRPr>
      </a:lvl1pPr>
      <a:lvl2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jpeg"/><Relationship Id="rId13" Type="http://schemas.openxmlformats.org/officeDocument/2006/relationships/image" Target="../media/image27.jpeg"/><Relationship Id="rId1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Document_Microsoft_Word_97_-_20041.doc"/><Relationship Id="rId5" Type="http://schemas.openxmlformats.org/officeDocument/2006/relationships/image" Target="../media/image29.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18.jpeg"/><Relationship Id="rId10"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5.jpeg"/><Relationship Id="rId5" Type="http://schemas.openxmlformats.org/officeDocument/2006/relationships/image" Target="../media/image16.png"/><Relationship Id="rId6" Type="http://schemas.openxmlformats.org/officeDocument/2006/relationships/image" Target="../media/image35.jpeg"/><Relationship Id="rId7" Type="http://schemas.openxmlformats.org/officeDocument/2006/relationships/image" Target="../media/image17.jpeg"/><Relationship Id="rId8" Type="http://schemas.openxmlformats.org/officeDocument/2006/relationships/image" Target="../media/image23.jpeg"/><Relationship Id="rId9"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8.jpeg"/><Relationship Id="rId5" Type="http://schemas.openxmlformats.org/officeDocument/2006/relationships/image" Target="../media/image38.jpeg"/><Relationship Id="rId6"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15.xml.rels><?xml version="1.0" encoding="UTF-8" standalone="yes"?>
<Relationships xmlns="http://schemas.openxmlformats.org/package/2006/relationships"><Relationship Id="rId11" Type="http://schemas.microsoft.com/office/2007/relationships/hdphoto" Target="../media/hdphoto4.wdp"/><Relationship Id="rId12" Type="http://schemas.openxmlformats.org/officeDocument/2006/relationships/image" Target="../media/image45.png"/><Relationship Id="rId13" Type="http://schemas.microsoft.com/office/2007/relationships/hdphoto" Target="../media/hdphoto5.wdp"/><Relationship Id="rId14" Type="http://schemas.openxmlformats.org/officeDocument/2006/relationships/image" Target="../media/image46.png"/><Relationship Id="rId15" Type="http://schemas.openxmlformats.org/officeDocument/2006/relationships/image" Target="../media/image47.png"/><Relationship Id="rId16" Type="http://schemas.microsoft.com/office/2007/relationships/hdphoto" Target="../media/hdphoto6.wdp"/><Relationship Id="rId1" Type="http://schemas.openxmlformats.org/officeDocument/2006/relationships/slideLayout" Target="../slideLayouts/slideLayout1.xml"/><Relationship Id="rId2" Type="http://schemas.openxmlformats.org/officeDocument/2006/relationships/image" Target="../media/image39.png"/><Relationship Id="rId3" Type="http://schemas.microsoft.com/office/2007/relationships/hdphoto" Target="../media/hdphoto1.wdp"/><Relationship Id="rId4" Type="http://schemas.openxmlformats.org/officeDocument/2006/relationships/image" Target="../media/image40.jpeg"/><Relationship Id="rId5" Type="http://schemas.openxmlformats.org/officeDocument/2006/relationships/image" Target="../media/image41.png"/><Relationship Id="rId6" Type="http://schemas.microsoft.com/office/2007/relationships/hdphoto" Target="../media/hdphoto2.wdp"/><Relationship Id="rId7" Type="http://schemas.openxmlformats.org/officeDocument/2006/relationships/image" Target="../media/image42.jpeg"/><Relationship Id="rId8" Type="http://schemas.openxmlformats.org/officeDocument/2006/relationships/image" Target="../media/image43.png"/><Relationship Id="rId9" Type="http://schemas.microsoft.com/office/2007/relationships/hdphoto" Target="../media/hdphoto3.wdp"/><Relationship Id="rId10"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11" Type="http://schemas.openxmlformats.org/officeDocument/2006/relationships/image" Target="../media/image60.jpeg"/><Relationship Id="rId12" Type="http://schemas.openxmlformats.org/officeDocument/2006/relationships/image" Target="../media/image61.png"/><Relationship Id="rId13" Type="http://schemas.microsoft.com/office/2007/relationships/hdphoto" Target="../media/hdphoto10.wdp"/><Relationship Id="rId1" Type="http://schemas.openxmlformats.org/officeDocument/2006/relationships/slideLayout" Target="../slideLayouts/slideLayout1.xml"/><Relationship Id="rId2" Type="http://schemas.openxmlformats.org/officeDocument/2006/relationships/image" Target="../media/image54.jpeg"/><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png"/><Relationship Id="rId6" Type="http://schemas.microsoft.com/office/2007/relationships/hdphoto" Target="../media/hdphoto7.wdp"/><Relationship Id="rId7" Type="http://schemas.openxmlformats.org/officeDocument/2006/relationships/image" Target="../media/image58.png"/><Relationship Id="rId8" Type="http://schemas.microsoft.com/office/2007/relationships/hdphoto" Target="../media/hdphoto8.wdp"/><Relationship Id="rId9" Type="http://schemas.openxmlformats.org/officeDocument/2006/relationships/image" Target="../media/image59.png"/><Relationship Id="rId10" Type="http://schemas.microsoft.com/office/2007/relationships/hdphoto" Target="../media/hdphoto9.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microsoft.com/office/2007/relationships/hdphoto" Target="../media/hdphoto1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microsoft.com/office/2007/relationships/hdphoto" Target="../media/hdphoto12.wdp"/><Relationship Id="rId6" Type="http://schemas.openxmlformats.org/officeDocument/2006/relationships/image" Target="../media/image72.jpeg"/><Relationship Id="rId7" Type="http://schemas.microsoft.com/office/2007/relationships/hdphoto" Target="../media/hdphoto13.wdp"/><Relationship Id="rId8" Type="http://schemas.openxmlformats.org/officeDocument/2006/relationships/image" Target="../media/image73.jpeg"/><Relationship Id="rId9" Type="http://schemas.openxmlformats.org/officeDocument/2006/relationships/image" Target="../media/image74.png"/><Relationship Id="rId10" Type="http://schemas.openxmlformats.org/officeDocument/2006/relationships/image" Target="../media/image75.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 Id="rId3"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81.jpeg"/><Relationship Id="rId5" Type="http://schemas.openxmlformats.org/officeDocument/2006/relationships/oleObject" Target="../embeddings/Document_Microsoft_Word_97_-_20042.doc"/><Relationship Id="rId6" Type="http://schemas.openxmlformats.org/officeDocument/2006/relationships/image" Target="../media/image8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emf"/><Relationship Id="rId3" Type="http://schemas.openxmlformats.org/officeDocument/2006/relationships/image" Target="../media/image84.emf"/></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microsoft.com/office/2007/relationships/hdphoto" Target="../media/hdphoto14.wdp"/><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7.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4" Type="http://schemas.microsoft.com/office/2007/relationships/hdphoto" Target="../media/hdphoto15.wdp"/><Relationship Id="rId5" Type="http://schemas.openxmlformats.org/officeDocument/2006/relationships/image" Target="../media/image90.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3" Type="http://schemas.openxmlformats.org/officeDocument/2006/relationships/hyperlink" Target="mailto:Romy.gadisseur@chu.ulg.ac.be" TargetMode="External"/><Relationship Id="rId4" Type="http://schemas.openxmlformats.org/officeDocument/2006/relationships/image" Target="../media/image4.png"/><Relationship Id="rId5" Type="http://schemas.openxmlformats.org/officeDocument/2006/relationships/image" Target="../media/image93.jpe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emf"/><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1633538" y="0"/>
            <a:ext cx="5795962"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nchor="ctr"/>
          <a:lstStyle/>
          <a:p>
            <a:pPr algn="ctr" eaLnBrk="0" hangingPunct="0"/>
            <a:r>
              <a:rPr lang="fr-FR" sz="2400" b="1" dirty="0">
                <a:solidFill>
                  <a:srgbClr val="3A6DAC"/>
                </a:solidFill>
                <a:latin typeface="Times New Roman"/>
                <a:cs typeface="Times New Roman"/>
              </a:rPr>
              <a:t>Allergie </a:t>
            </a:r>
            <a:r>
              <a:rPr lang="fr-FR" sz="2400" b="1" dirty="0" smtClean="0">
                <a:solidFill>
                  <a:srgbClr val="3A6DAC"/>
                </a:solidFill>
                <a:latin typeface="Times New Roman"/>
                <a:cs typeface="Times New Roman"/>
              </a:rPr>
              <a:t>moléculaire &amp; Diagnostic in-vitro </a:t>
            </a:r>
          </a:p>
          <a:p>
            <a:pPr algn="ctr" eaLnBrk="0" hangingPunct="0"/>
            <a:endParaRPr lang="fr-FR" sz="1000" b="1" dirty="0">
              <a:solidFill>
                <a:srgbClr val="3A6DAC"/>
              </a:solidFill>
              <a:latin typeface="Times New Roman"/>
              <a:cs typeface="Times New Roman"/>
            </a:endParaRPr>
          </a:p>
          <a:p>
            <a:pPr algn="ctr" eaLnBrk="0" hangingPunct="0"/>
            <a:r>
              <a:rPr lang="fr-FR" sz="2000" b="1" dirty="0" smtClean="0">
                <a:solidFill>
                  <a:srgbClr val="3A6DAC"/>
                </a:solidFill>
                <a:latin typeface="Times New Roman"/>
                <a:cs typeface="Times New Roman"/>
              </a:rPr>
              <a:t>Optimalisation </a:t>
            </a:r>
            <a:r>
              <a:rPr lang="fr-FR" sz="2000" b="1" dirty="0">
                <a:solidFill>
                  <a:srgbClr val="3A6DAC"/>
                </a:solidFill>
                <a:latin typeface="Times New Roman"/>
                <a:cs typeface="Times New Roman"/>
              </a:rPr>
              <a:t>de la prescription</a:t>
            </a:r>
            <a:endParaRPr lang="en-US" sz="2000" b="1" dirty="0">
              <a:solidFill>
                <a:srgbClr val="336699"/>
              </a:solidFill>
              <a:latin typeface="Times New Roman"/>
              <a:cs typeface="Times New Roman"/>
            </a:endParaRPr>
          </a:p>
        </p:txBody>
      </p:sp>
      <p:pic>
        <p:nvPicPr>
          <p:cNvPr id="5126" name="Picture 6" descr="sites"/>
          <p:cNvPicPr>
            <a:picLocks noChangeAspect="1" noChangeArrowheads="1"/>
          </p:cNvPicPr>
          <p:nvPr/>
        </p:nvPicPr>
        <p:blipFill>
          <a:blip r:embed="rId2">
            <a:extLst>
              <a:ext uri="{28A0092B-C50C-407E-A947-70E740481C1C}">
                <a14:useLocalDpi xmlns:a14="http://schemas.microsoft.com/office/drawing/2010/main" val="0"/>
              </a:ext>
            </a:extLst>
          </a:blip>
          <a:srcRect l="-252" t="-502" b="-502"/>
          <a:stretch>
            <a:fillRect/>
          </a:stretch>
        </p:blipFill>
        <p:spPr bwMode="auto">
          <a:xfrm>
            <a:off x="1920875" y="1485900"/>
            <a:ext cx="5183188" cy="3265488"/>
          </a:xfrm>
          <a:prstGeom prst="rect">
            <a:avLst/>
          </a:prstGeom>
          <a:noFill/>
          <a:ln w="222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5127" name="Rectangle 7"/>
          <p:cNvSpPr>
            <a:spLocks noChangeArrowheads="1"/>
          </p:cNvSpPr>
          <p:nvPr/>
        </p:nvSpPr>
        <p:spPr bwMode="auto">
          <a:xfrm>
            <a:off x="323850" y="5222875"/>
            <a:ext cx="84963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nchor="ctr"/>
          <a:lstStyle/>
          <a:p>
            <a:pPr algn="ctr" eaLnBrk="0" hangingPunct="0"/>
            <a:r>
              <a:rPr lang="nl-BE" sz="2000" b="1" dirty="0" smtClean="0">
                <a:solidFill>
                  <a:srgbClr val="336699"/>
                </a:solidFill>
                <a:latin typeface="Times New Roman" charset="0"/>
              </a:rPr>
              <a:t>Symposium </a:t>
            </a:r>
          </a:p>
          <a:p>
            <a:pPr algn="ctr" eaLnBrk="0" hangingPunct="0"/>
            <a:r>
              <a:rPr lang="nl-BE" sz="2000" b="1" dirty="0" smtClean="0">
                <a:solidFill>
                  <a:srgbClr val="336699"/>
                </a:solidFill>
                <a:latin typeface="Times New Roman" charset="0"/>
              </a:rPr>
              <a:t>“Allergie Moléculaire”</a:t>
            </a:r>
            <a:endParaRPr lang="en-US" sz="2000" b="1" dirty="0">
              <a:solidFill>
                <a:schemeClr val="accent1"/>
              </a:solidFill>
            </a:endParaRPr>
          </a:p>
        </p:txBody>
      </p:sp>
      <p:sp>
        <p:nvSpPr>
          <p:cNvPr id="5128" name="Text Box 8"/>
          <p:cNvSpPr txBox="1">
            <a:spLocks noChangeArrowheads="1"/>
          </p:cNvSpPr>
          <p:nvPr/>
        </p:nvSpPr>
        <p:spPr bwMode="auto">
          <a:xfrm>
            <a:off x="468313" y="5949950"/>
            <a:ext cx="8424862"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sz="1600" b="1" dirty="0">
                <a:solidFill>
                  <a:srgbClr val="3A6DAC"/>
                </a:solidFill>
                <a:latin typeface="Times New Roman" charset="0"/>
              </a:rPr>
              <a:t>Pharm. </a:t>
            </a:r>
            <a:r>
              <a:rPr lang="fr-FR" sz="1600" b="1" dirty="0" err="1">
                <a:solidFill>
                  <a:srgbClr val="3A6DAC"/>
                </a:solidFill>
                <a:latin typeface="Times New Roman" charset="0"/>
              </a:rPr>
              <a:t>Biol</a:t>
            </a:r>
            <a:r>
              <a:rPr lang="fr-FR" sz="1600" b="1" dirty="0">
                <a:solidFill>
                  <a:srgbClr val="3A6DAC"/>
                </a:solidFill>
                <a:latin typeface="Times New Roman" charset="0"/>
              </a:rPr>
              <a:t>. Romy </a:t>
            </a:r>
            <a:r>
              <a:rPr lang="fr-FR" sz="1600" b="1" dirty="0" smtClean="0">
                <a:solidFill>
                  <a:srgbClr val="3A6DAC"/>
                </a:solidFill>
                <a:latin typeface="Times New Roman" charset="0"/>
              </a:rPr>
              <a:t>GADISSEUR</a:t>
            </a:r>
          </a:p>
          <a:p>
            <a:pPr algn="ctr">
              <a:spcBef>
                <a:spcPct val="50000"/>
              </a:spcBef>
            </a:pPr>
            <a:r>
              <a:rPr lang="fr-FR" sz="1400" b="1" dirty="0" smtClean="0">
                <a:solidFill>
                  <a:srgbClr val="3A6DAC"/>
                </a:solidFill>
                <a:latin typeface="Times New Roman" charset="0"/>
              </a:rPr>
              <a:t>Service de Chimie Médicale, </a:t>
            </a:r>
            <a:r>
              <a:rPr lang="nl-BE" sz="1400" b="1" dirty="0" smtClean="0">
                <a:solidFill>
                  <a:srgbClr val="3A6DAC"/>
                </a:solidFill>
                <a:latin typeface="Times New Roman" charset="0"/>
              </a:rPr>
              <a:t>CHU de Liège</a:t>
            </a:r>
            <a:endParaRPr lang="fr-FR" sz="1400" b="1" dirty="0">
              <a:solidFill>
                <a:srgbClr val="3A6DAC"/>
              </a:solidFill>
              <a:latin typeface="Times New Roman" charset="0"/>
            </a:endParaRPr>
          </a:p>
        </p:txBody>
      </p:sp>
      <p:pic>
        <p:nvPicPr>
          <p:cNvPr id="5129" name="Picture 9"/>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34300" y="238125"/>
            <a:ext cx="10779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rcRect l="30940" t="44054" r="30354" b="35699"/>
          <a:stretch>
            <a:fillRect/>
          </a:stretch>
        </p:blipFill>
        <p:spPr bwMode="auto">
          <a:xfrm>
            <a:off x="1537747" y="721489"/>
            <a:ext cx="852487"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532154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idx="4294967295"/>
          </p:nvPr>
        </p:nvSpPr>
        <p:spPr/>
        <p:txBody>
          <a:bodyPr/>
          <a:lstStyle/>
          <a:p>
            <a:r>
              <a:rPr lang="en-US" sz="2800" dirty="0" err="1">
                <a:latin typeface="Times New Roman" charset="0"/>
                <a:ea typeface="ＭＳ Ｐゴシック" charset="0"/>
                <a:cs typeface="Arial" charset="0"/>
              </a:rPr>
              <a:t>Prédire</a:t>
            </a:r>
            <a:r>
              <a:rPr lang="en-US" sz="2800" dirty="0">
                <a:latin typeface="Times New Roman" charset="0"/>
                <a:ea typeface="ＭＳ Ｐゴシック" charset="0"/>
                <a:cs typeface="Arial" charset="0"/>
              </a:rPr>
              <a:t> les </a:t>
            </a:r>
            <a:r>
              <a:rPr lang="en-US" sz="2800" dirty="0" err="1">
                <a:latin typeface="Times New Roman" charset="0"/>
                <a:ea typeface="ＭＳ Ｐゴシック" charset="0"/>
                <a:cs typeface="Arial" charset="0"/>
              </a:rPr>
              <a:t>réactions</a:t>
            </a:r>
            <a:r>
              <a:rPr lang="en-US" sz="2800" dirty="0">
                <a:latin typeface="Times New Roman" charset="0"/>
                <a:ea typeface="ＭＳ Ｐゴシック" charset="0"/>
                <a:cs typeface="Arial" charset="0"/>
              </a:rPr>
              <a:t> </a:t>
            </a:r>
            <a:r>
              <a:rPr lang="en-US" sz="2800" dirty="0" err="1">
                <a:latin typeface="Times New Roman" charset="0"/>
                <a:ea typeface="ＭＳ Ｐゴシック" charset="0"/>
                <a:cs typeface="Arial" charset="0"/>
              </a:rPr>
              <a:t>croisées</a:t>
            </a:r>
            <a:endParaRPr lang="en-US" sz="2800" dirty="0">
              <a:latin typeface="Times New Roman" charset="0"/>
              <a:ea typeface="ＭＳ Ｐゴシック" charset="0"/>
              <a:cs typeface="Arial" charset="0"/>
            </a:endParaRPr>
          </a:p>
        </p:txBody>
      </p:sp>
      <p:sp>
        <p:nvSpPr>
          <p:cNvPr id="316419" name="Rectangle 3"/>
          <p:cNvSpPr>
            <a:spLocks noGrp="1" noChangeArrowheads="1"/>
          </p:cNvSpPr>
          <p:nvPr>
            <p:ph type="body" idx="4294967295"/>
          </p:nvPr>
        </p:nvSpPr>
        <p:spPr>
          <a:xfrm>
            <a:off x="250825" y="1557338"/>
            <a:ext cx="86106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2400" b="1" i="1" dirty="0" err="1">
                <a:solidFill>
                  <a:srgbClr val="006699"/>
                </a:solidFill>
                <a:latin typeface="Times New Roman" charset="0"/>
                <a:cs typeface="Arial" charset="0"/>
              </a:rPr>
              <a:t>Protéines</a:t>
            </a:r>
            <a:r>
              <a:rPr lang="en-US" sz="2400" b="1" i="1" dirty="0">
                <a:solidFill>
                  <a:srgbClr val="006699"/>
                </a:solidFill>
                <a:latin typeface="Times New Roman" charset="0"/>
                <a:cs typeface="Arial" charset="0"/>
              </a:rPr>
              <a:t> PR-10, Bet v 1 homologue</a:t>
            </a:r>
          </a:p>
          <a:p>
            <a:pPr lvl="1" algn="just">
              <a:defRPr/>
            </a:pPr>
            <a:r>
              <a:rPr lang="fr-FR" sz="2000" u="sng" dirty="0">
                <a:solidFill>
                  <a:srgbClr val="006699"/>
                </a:solidFill>
                <a:latin typeface="Times New Roman" charset="0"/>
                <a:ea typeface="Arial" charset="0"/>
              </a:rPr>
              <a:t>Instable à la chaleur</a:t>
            </a:r>
            <a:r>
              <a:rPr lang="fr-FR" sz="2000" dirty="0">
                <a:solidFill>
                  <a:srgbClr val="006699"/>
                </a:solidFill>
                <a:latin typeface="Times New Roman" charset="0"/>
                <a:ea typeface="Arial" charset="0"/>
              </a:rPr>
              <a:t>, aliment cuit toléré en général.</a:t>
            </a:r>
          </a:p>
          <a:p>
            <a:pPr lvl="4" algn="just">
              <a:defRPr/>
            </a:pPr>
            <a:r>
              <a:rPr lang="en-US" sz="1400" b="1" i="1" dirty="0" err="1">
                <a:solidFill>
                  <a:srgbClr val="006699"/>
                </a:solidFill>
                <a:latin typeface="Times New Roman" charset="0"/>
              </a:rPr>
              <a:t>Breiteneder</a:t>
            </a:r>
            <a:r>
              <a:rPr lang="en-US" sz="1400" b="1" i="1" dirty="0">
                <a:solidFill>
                  <a:srgbClr val="006699"/>
                </a:solidFill>
                <a:latin typeface="Times New Roman" charset="0"/>
              </a:rPr>
              <a:t> H, </a:t>
            </a:r>
            <a:r>
              <a:rPr lang="en-US" sz="1400" b="1" i="1" dirty="0" err="1">
                <a:solidFill>
                  <a:srgbClr val="006699"/>
                </a:solidFill>
                <a:latin typeface="Times New Roman" charset="0"/>
              </a:rPr>
              <a:t>Biotechnol</a:t>
            </a:r>
            <a:r>
              <a:rPr lang="en-US" sz="1400" b="1" i="1" dirty="0">
                <a:solidFill>
                  <a:srgbClr val="006699"/>
                </a:solidFill>
                <a:latin typeface="Times New Roman" charset="0"/>
              </a:rPr>
              <a:t> </a:t>
            </a:r>
            <a:r>
              <a:rPr lang="en-US" sz="1400" b="1" i="1" dirty="0" err="1">
                <a:solidFill>
                  <a:srgbClr val="006699"/>
                </a:solidFill>
                <a:latin typeface="Times New Roman" charset="0"/>
              </a:rPr>
              <a:t>Adv</a:t>
            </a:r>
            <a:r>
              <a:rPr lang="en-US" sz="1400" b="1" i="1" dirty="0">
                <a:solidFill>
                  <a:srgbClr val="006699"/>
                </a:solidFill>
                <a:latin typeface="Times New Roman" charset="0"/>
              </a:rPr>
              <a:t>, 2005</a:t>
            </a:r>
            <a:endParaRPr lang="en-US" sz="1400" b="1" dirty="0">
              <a:solidFill>
                <a:srgbClr val="006699"/>
              </a:solidFill>
              <a:latin typeface="Times New Roman" charset="0"/>
            </a:endParaRPr>
          </a:p>
          <a:p>
            <a:pPr lvl="1" algn="just">
              <a:defRPr/>
            </a:pPr>
            <a:r>
              <a:rPr lang="fr-FR" sz="2000" dirty="0">
                <a:solidFill>
                  <a:srgbClr val="006699"/>
                </a:solidFill>
                <a:latin typeface="Times New Roman" charset="0"/>
                <a:ea typeface="Arial" charset="0"/>
              </a:rPr>
              <a:t>Associé à des symptômes locaux comme </a:t>
            </a:r>
            <a:r>
              <a:rPr lang="nl-BE" sz="2000" dirty="0" smtClean="0">
                <a:solidFill>
                  <a:srgbClr val="006699"/>
                </a:solidFill>
                <a:latin typeface="Times New Roman" charset="0"/>
                <a:ea typeface="Arial" charset="0"/>
              </a:rPr>
              <a:t>le Syndrome Oral Allergique</a:t>
            </a:r>
            <a:r>
              <a:rPr lang="fr-FR" sz="2000" dirty="0" smtClean="0">
                <a:solidFill>
                  <a:srgbClr val="006699"/>
                </a:solidFill>
                <a:latin typeface="Times New Roman" charset="0"/>
                <a:ea typeface="Arial" charset="0"/>
              </a:rPr>
              <a:t>(</a:t>
            </a:r>
            <a:r>
              <a:rPr lang="fr-FR" sz="2000" u="sng" dirty="0">
                <a:solidFill>
                  <a:srgbClr val="006699"/>
                </a:solidFill>
                <a:latin typeface="Times New Roman" charset="0"/>
                <a:ea typeface="Arial" charset="0"/>
              </a:rPr>
              <a:t>OAS</a:t>
            </a:r>
            <a:r>
              <a:rPr lang="fr-FR" sz="2000" dirty="0">
                <a:solidFill>
                  <a:srgbClr val="006699"/>
                </a:solidFill>
                <a:latin typeface="Times New Roman" charset="0"/>
                <a:ea typeface="Arial" charset="0"/>
              </a:rPr>
              <a:t>).</a:t>
            </a:r>
          </a:p>
          <a:p>
            <a:pPr lvl="1" algn="just">
              <a:defRPr/>
            </a:pPr>
            <a:r>
              <a:rPr lang="fr-FR" sz="2000" dirty="0">
                <a:solidFill>
                  <a:srgbClr val="006699"/>
                </a:solidFill>
                <a:latin typeface="Times New Roman" charset="0"/>
                <a:ea typeface="Arial" charset="0"/>
              </a:rPr>
              <a:t>Associé aux réactions allergiques aux fruits et légumes au </a:t>
            </a:r>
            <a:r>
              <a:rPr lang="fr-FR" sz="2000" u="sng" dirty="0">
                <a:solidFill>
                  <a:srgbClr val="006699"/>
                </a:solidFill>
                <a:latin typeface="Times New Roman" charset="0"/>
                <a:ea typeface="Arial" charset="0"/>
              </a:rPr>
              <a:t>Nord de l</a:t>
            </a:r>
            <a:r>
              <a:rPr lang="ja-JP" altLang="fr-FR" sz="2000" u="sng" dirty="0">
                <a:solidFill>
                  <a:srgbClr val="006699"/>
                </a:solidFill>
                <a:latin typeface="Times New Roman" charset="0"/>
                <a:ea typeface="Arial" charset="0"/>
              </a:rPr>
              <a:t>’</a:t>
            </a:r>
            <a:r>
              <a:rPr lang="fr-FR" sz="2000" u="sng" dirty="0">
                <a:solidFill>
                  <a:srgbClr val="006699"/>
                </a:solidFill>
                <a:latin typeface="Times New Roman" charset="0"/>
                <a:ea typeface="Arial" charset="0"/>
              </a:rPr>
              <a:t>Europe.</a:t>
            </a:r>
          </a:p>
          <a:p>
            <a:pPr lvl="1" algn="just">
              <a:defRPr/>
            </a:pPr>
            <a:endParaRPr lang="en-US" sz="2000" b="1" dirty="0">
              <a:solidFill>
                <a:schemeClr val="accent2"/>
              </a:solidFill>
              <a:latin typeface="Times New Roman" charset="0"/>
              <a:ea typeface="Arial" charset="0"/>
            </a:endParaRPr>
          </a:p>
        </p:txBody>
      </p:sp>
      <p:pic>
        <p:nvPicPr>
          <p:cNvPr id="316422" name="Picture 6" descr="pomm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4516" y="5543020"/>
            <a:ext cx="16541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3" name="Picture 7" descr="ceris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787" r="31396"/>
          <a:stretch>
            <a:fillRect/>
          </a:stretch>
        </p:blipFill>
        <p:spPr bwMode="auto">
          <a:xfrm>
            <a:off x="6674738" y="5543020"/>
            <a:ext cx="50641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4" name="Picture 8" descr="noisette_nu-1"/>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5450775" y="4140732"/>
            <a:ext cx="10810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5" name="Picture 9" descr="carotte"/>
          <p:cNvPicPr>
            <a:picLocks noChangeAspect="1" noChangeArrowheads="1"/>
          </p:cNvPicPr>
          <p:nvPr/>
        </p:nvPicPr>
        <p:blipFill>
          <a:blip r:embed="rId5">
            <a:clrChange>
              <a:clrFrom>
                <a:srgbClr val="FDFBEC"/>
              </a:clrFrom>
              <a:clrTo>
                <a:srgbClr val="FDFBEC">
                  <a:alpha val="0"/>
                </a:srgbClr>
              </a:clrTo>
            </a:clrChange>
            <a:extLst>
              <a:ext uri="{28A0092B-C50C-407E-A947-70E740481C1C}">
                <a14:useLocalDpi xmlns:a14="http://schemas.microsoft.com/office/drawing/2010/main" val="0"/>
              </a:ext>
            </a:extLst>
          </a:blip>
          <a:srcRect l="20694" r="33749"/>
          <a:stretch>
            <a:fillRect/>
          </a:stretch>
        </p:blipFill>
        <p:spPr bwMode="auto">
          <a:xfrm rot="4950272">
            <a:off x="2860236" y="3786451"/>
            <a:ext cx="6937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6" name="Picture 10" descr="celeribranche"/>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39928" y="4812770"/>
            <a:ext cx="17287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7" name="Picture 11" descr="poir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91" y="5543020"/>
            <a:ext cx="1154112"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8" name="Picture 12" descr="sweet_almond0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5238" y="5903382"/>
            <a:ext cx="7905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9" name="Picture 13" descr="fruta_abrico335x35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8841" y="6190720"/>
            <a:ext cx="57626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30" name="Picture 14" descr="potato"/>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950" y="6262157"/>
            <a:ext cx="7921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31" name="Picture 15" descr="peanuts"/>
          <p:cNvPicPr>
            <a:picLocks noChangeAspect="1" noChangeArrowheads="1"/>
          </p:cNvPicPr>
          <p:nvPr/>
        </p:nvPicPr>
        <p:blipFill>
          <a:blip r:embed="rId11">
            <a:clrChange>
              <a:clrFrom>
                <a:srgbClr val="FEFFFD"/>
              </a:clrFrom>
              <a:clrTo>
                <a:srgbClr val="FEFFFD">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1095378" y="4822295"/>
            <a:ext cx="11509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32" name="Picture 16" descr="the-peach"/>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91" y="5398557"/>
            <a:ext cx="6985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33" name="Text Box 17"/>
          <p:cNvSpPr txBox="1">
            <a:spLocks noChangeArrowheads="1"/>
          </p:cNvSpPr>
          <p:nvPr/>
        </p:nvSpPr>
        <p:spPr bwMode="auto">
          <a:xfrm>
            <a:off x="2535241" y="6046257"/>
            <a:ext cx="935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FFFF66"/>
                </a:solidFill>
                <a:latin typeface="Times New Roman" charset="0"/>
                <a:cs typeface="Arial" charset="0"/>
              </a:rPr>
              <a:t>Mal d 1</a:t>
            </a:r>
            <a:endParaRPr lang="fr-FR" sz="1600" b="1">
              <a:solidFill>
                <a:srgbClr val="FFFF66"/>
              </a:solidFill>
              <a:latin typeface="Times New Roman" charset="0"/>
              <a:cs typeface="Arial" charset="0"/>
            </a:endParaRPr>
          </a:p>
        </p:txBody>
      </p:sp>
      <p:sp>
        <p:nvSpPr>
          <p:cNvPr id="316434" name="Text Box 18"/>
          <p:cNvSpPr txBox="1">
            <a:spLocks noChangeArrowheads="1"/>
          </p:cNvSpPr>
          <p:nvPr/>
        </p:nvSpPr>
        <p:spPr bwMode="auto">
          <a:xfrm>
            <a:off x="2462216" y="4893732"/>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Dau c 1</a:t>
            </a:r>
            <a:endParaRPr lang="fr-FR" sz="1600" b="1">
              <a:solidFill>
                <a:srgbClr val="006699"/>
              </a:solidFill>
              <a:latin typeface="Times New Roman" charset="0"/>
              <a:cs typeface="Arial" charset="0"/>
            </a:endParaRPr>
          </a:p>
        </p:txBody>
      </p:sp>
      <p:sp>
        <p:nvSpPr>
          <p:cNvPr id="316435" name="Text Box 19"/>
          <p:cNvSpPr txBox="1">
            <a:spLocks noChangeArrowheads="1"/>
          </p:cNvSpPr>
          <p:nvPr/>
        </p:nvSpPr>
        <p:spPr bwMode="auto">
          <a:xfrm>
            <a:off x="14291" y="6046257"/>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Pru p 1</a:t>
            </a:r>
            <a:endParaRPr lang="fr-FR" sz="1600" b="1">
              <a:solidFill>
                <a:srgbClr val="006699"/>
              </a:solidFill>
              <a:latin typeface="Times New Roman" charset="0"/>
              <a:cs typeface="Arial" charset="0"/>
            </a:endParaRPr>
          </a:p>
        </p:txBody>
      </p:sp>
      <p:sp>
        <p:nvSpPr>
          <p:cNvPr id="316436" name="Text Box 20"/>
          <p:cNvSpPr txBox="1">
            <a:spLocks noChangeArrowheads="1"/>
          </p:cNvSpPr>
          <p:nvPr/>
        </p:nvSpPr>
        <p:spPr bwMode="auto">
          <a:xfrm>
            <a:off x="1238253" y="4606395"/>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Ara h 8</a:t>
            </a:r>
            <a:endParaRPr lang="fr-FR" sz="1600" b="1">
              <a:solidFill>
                <a:srgbClr val="006699"/>
              </a:solidFill>
              <a:latin typeface="Times New Roman" charset="0"/>
              <a:cs typeface="Arial" charset="0"/>
            </a:endParaRPr>
          </a:p>
        </p:txBody>
      </p:sp>
      <p:sp>
        <p:nvSpPr>
          <p:cNvPr id="316437" name="Text Box 21"/>
          <p:cNvSpPr txBox="1">
            <a:spLocks noChangeArrowheads="1"/>
          </p:cNvSpPr>
          <p:nvPr/>
        </p:nvSpPr>
        <p:spPr bwMode="auto">
          <a:xfrm>
            <a:off x="5542850" y="3820934"/>
            <a:ext cx="15128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6699"/>
                </a:solidFill>
                <a:latin typeface="Times New Roman" charset="0"/>
                <a:cs typeface="Arial" charset="0"/>
              </a:rPr>
              <a:t>Cor a 1.01  Cor a 1.04</a:t>
            </a:r>
            <a:endParaRPr lang="fr-FR" sz="1600" b="1" dirty="0">
              <a:solidFill>
                <a:srgbClr val="006699"/>
              </a:solidFill>
              <a:latin typeface="Times New Roman" charset="0"/>
              <a:cs typeface="Arial" charset="0"/>
            </a:endParaRPr>
          </a:p>
        </p:txBody>
      </p:sp>
      <p:sp>
        <p:nvSpPr>
          <p:cNvPr id="316438" name="Text Box 22"/>
          <p:cNvSpPr txBox="1">
            <a:spLocks noChangeArrowheads="1"/>
          </p:cNvSpPr>
          <p:nvPr/>
        </p:nvSpPr>
        <p:spPr bwMode="auto">
          <a:xfrm>
            <a:off x="6896285" y="4485745"/>
            <a:ext cx="8651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6699"/>
                </a:solidFill>
                <a:latin typeface="Times New Roman" charset="0"/>
                <a:cs typeface="Arial" charset="0"/>
              </a:rPr>
              <a:t>Api g 1</a:t>
            </a:r>
            <a:endParaRPr lang="fr-FR" sz="1600" b="1" dirty="0">
              <a:solidFill>
                <a:srgbClr val="006699"/>
              </a:solidFill>
              <a:latin typeface="Times New Roman" charset="0"/>
              <a:cs typeface="Arial" charset="0"/>
            </a:endParaRPr>
          </a:p>
        </p:txBody>
      </p:sp>
      <p:pic>
        <p:nvPicPr>
          <p:cNvPr id="316439" name="Picture 23" descr="Pousses_de_Soja_DC_t"/>
          <p:cNvPicPr>
            <a:picLocks noChangeAspect="1" noChangeArrowheads="1"/>
          </p:cNvPicPr>
          <p:nvPr/>
        </p:nvPicPr>
        <p:blipFill>
          <a:blip r:embed="rId13">
            <a:extLst>
              <a:ext uri="{28A0092B-C50C-407E-A947-70E740481C1C}">
                <a14:useLocalDpi xmlns:a14="http://schemas.microsoft.com/office/drawing/2010/main" val="0"/>
              </a:ext>
            </a:extLst>
          </a:blip>
          <a:srcRect l="16145" t="26262" r="29532" b="19174"/>
          <a:stretch>
            <a:fillRect/>
          </a:stretch>
        </p:blipFill>
        <p:spPr bwMode="auto">
          <a:xfrm>
            <a:off x="158753" y="4534957"/>
            <a:ext cx="9350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40" name="Text Box 24"/>
          <p:cNvSpPr txBox="1">
            <a:spLocks noChangeArrowheads="1"/>
          </p:cNvSpPr>
          <p:nvPr/>
        </p:nvSpPr>
        <p:spPr bwMode="auto">
          <a:xfrm>
            <a:off x="158753" y="4319057"/>
            <a:ext cx="1008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Gly m 4</a:t>
            </a:r>
            <a:endParaRPr lang="fr-FR" sz="1600" b="1">
              <a:solidFill>
                <a:srgbClr val="006699"/>
              </a:solidFill>
              <a:latin typeface="Times New Roman" charset="0"/>
              <a:cs typeface="Arial" charset="0"/>
            </a:endParaRPr>
          </a:p>
        </p:txBody>
      </p:sp>
      <p:pic>
        <p:nvPicPr>
          <p:cNvPr id="316441" name="Picture 25"/>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994" t="39171" r="58122" b="37196"/>
          <a:stretch>
            <a:fillRect/>
          </a:stretch>
        </p:blipFill>
        <p:spPr bwMode="auto">
          <a:xfrm>
            <a:off x="3830641" y="4822295"/>
            <a:ext cx="1727200"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6442" name="Text Box 26"/>
          <p:cNvSpPr txBox="1">
            <a:spLocks noChangeArrowheads="1"/>
          </p:cNvSpPr>
          <p:nvPr/>
        </p:nvSpPr>
        <p:spPr bwMode="auto">
          <a:xfrm>
            <a:off x="4191003" y="5398557"/>
            <a:ext cx="792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a:solidFill>
                  <a:srgbClr val="FFFF66"/>
                </a:solidFill>
                <a:latin typeface="Times New Roman" charset="0"/>
                <a:cs typeface="Arial" charset="0"/>
              </a:rPr>
              <a:t>Bet v 1</a:t>
            </a:r>
            <a:endParaRPr lang="fr-FR" sz="1400" b="1">
              <a:solidFill>
                <a:srgbClr val="FFFF66"/>
              </a:solidFill>
              <a:latin typeface="Times New Roman" charset="0"/>
              <a:cs typeface="Arial" charset="0"/>
            </a:endParaRPr>
          </a:p>
        </p:txBody>
      </p:sp>
      <p:sp>
        <p:nvSpPr>
          <p:cNvPr id="316443" name="AutoShape 27"/>
          <p:cNvSpPr>
            <a:spLocks noChangeArrowheads="1"/>
          </p:cNvSpPr>
          <p:nvPr/>
        </p:nvSpPr>
        <p:spPr bwMode="auto">
          <a:xfrm>
            <a:off x="3470278" y="4534957"/>
            <a:ext cx="2592388" cy="2087563"/>
          </a:xfrm>
          <a:prstGeom prst="irregularSeal1">
            <a:avLst/>
          </a:prstGeom>
          <a:noFill/>
          <a:ln w="381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316444" name="Text Box 28"/>
          <p:cNvSpPr txBox="1">
            <a:spLocks noChangeArrowheads="1"/>
          </p:cNvSpPr>
          <p:nvPr/>
        </p:nvSpPr>
        <p:spPr bwMode="auto">
          <a:xfrm>
            <a:off x="3686178" y="6551082"/>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Pru ar 1</a:t>
            </a:r>
            <a:endParaRPr lang="fr-FR" sz="1600" b="1">
              <a:solidFill>
                <a:schemeClr val="accent2"/>
              </a:solidFill>
              <a:latin typeface="Times New Roman" charset="0"/>
              <a:cs typeface="Arial" charset="0"/>
            </a:endParaRPr>
          </a:p>
        </p:txBody>
      </p:sp>
      <p:sp>
        <p:nvSpPr>
          <p:cNvPr id="316445" name="Text Box 29"/>
          <p:cNvSpPr txBox="1">
            <a:spLocks noChangeArrowheads="1"/>
          </p:cNvSpPr>
          <p:nvPr/>
        </p:nvSpPr>
        <p:spPr bwMode="auto">
          <a:xfrm>
            <a:off x="1382716" y="6478057"/>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Pyr c 1</a:t>
            </a:r>
            <a:endParaRPr lang="fr-FR" sz="1600" b="1">
              <a:solidFill>
                <a:schemeClr val="accent2"/>
              </a:solidFill>
              <a:latin typeface="Times New Roman" charset="0"/>
              <a:cs typeface="Arial" charset="0"/>
            </a:endParaRPr>
          </a:p>
        </p:txBody>
      </p:sp>
      <p:sp>
        <p:nvSpPr>
          <p:cNvPr id="316446" name="Text Box 30"/>
          <p:cNvSpPr txBox="1">
            <a:spLocks noChangeArrowheads="1"/>
          </p:cNvSpPr>
          <p:nvPr/>
        </p:nvSpPr>
        <p:spPr bwMode="auto">
          <a:xfrm>
            <a:off x="6890638" y="6551082"/>
            <a:ext cx="1079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Pru av 1</a:t>
            </a:r>
            <a:endParaRPr lang="fr-FR" sz="1600" b="1">
              <a:solidFill>
                <a:srgbClr val="006699"/>
              </a:solidFill>
              <a:latin typeface="Times New Roman" charset="0"/>
              <a:cs typeface="Arial" charset="0"/>
            </a:endParaRPr>
          </a:p>
        </p:txBody>
      </p:sp>
      <p:sp>
        <p:nvSpPr>
          <p:cNvPr id="29" name="Text Box 37"/>
          <p:cNvSpPr txBox="1">
            <a:spLocks noChangeArrowheads="1"/>
          </p:cNvSpPr>
          <p:nvPr/>
        </p:nvSpPr>
        <p:spPr bwMode="auto">
          <a:xfrm>
            <a:off x="7972778" y="4030838"/>
            <a:ext cx="1171222"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30" name="Line 38"/>
          <p:cNvSpPr>
            <a:spLocks noChangeShapeType="1"/>
          </p:cNvSpPr>
          <p:nvPr/>
        </p:nvSpPr>
        <p:spPr bwMode="auto">
          <a:xfrm>
            <a:off x="7954963" y="4349750"/>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31" name="Text Box 39"/>
          <p:cNvSpPr txBox="1">
            <a:spLocks noChangeArrowheads="1"/>
          </p:cNvSpPr>
          <p:nvPr/>
        </p:nvSpPr>
        <p:spPr bwMode="auto">
          <a:xfrm>
            <a:off x="7848600" y="4349750"/>
            <a:ext cx="1295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400" b="1" dirty="0">
                <a:solidFill>
                  <a:srgbClr val="4597A0"/>
                </a:solidFill>
                <a:latin typeface="Times New Roman" charset="0"/>
                <a:cs typeface="Arial" charset="0"/>
              </a:rPr>
              <a:t> </a:t>
            </a:r>
            <a:r>
              <a:rPr kumimoji="1" lang="fr-FR" sz="1400" b="1" dirty="0" err="1" smtClean="0">
                <a:solidFill>
                  <a:srgbClr val="4597A0"/>
                </a:solidFill>
                <a:latin typeface="Times New Roman" charset="0"/>
                <a:cs typeface="Arial" charset="0"/>
              </a:rPr>
              <a:t>rBet</a:t>
            </a:r>
            <a:r>
              <a:rPr kumimoji="1" lang="fr-FR" sz="1400" b="1" dirty="0" smtClean="0">
                <a:solidFill>
                  <a:srgbClr val="4597A0"/>
                </a:solidFill>
                <a:latin typeface="Times New Roman" charset="0"/>
                <a:cs typeface="Arial" charset="0"/>
              </a:rPr>
              <a:t> v 1</a:t>
            </a:r>
          </a:p>
          <a:p>
            <a:pPr algn="ctr">
              <a:defRPr/>
            </a:pPr>
            <a:r>
              <a:rPr kumimoji="1" lang="fr-FR" sz="1400" b="1" dirty="0" err="1">
                <a:solidFill>
                  <a:srgbClr val="4597A0"/>
                </a:solidFill>
                <a:latin typeface="Times New Roman" charset="0"/>
              </a:rPr>
              <a:t>r</a:t>
            </a:r>
            <a:r>
              <a:rPr kumimoji="1" lang="fr-FR" sz="1400" b="1" dirty="0" err="1" smtClean="0">
                <a:solidFill>
                  <a:srgbClr val="4597A0"/>
                </a:solidFill>
                <a:latin typeface="Times New Roman" charset="0"/>
                <a:cs typeface="Arial" charset="0"/>
              </a:rPr>
              <a:t>Cor</a:t>
            </a:r>
            <a:r>
              <a:rPr kumimoji="1" lang="fr-FR" sz="1400" b="1" dirty="0" smtClean="0">
                <a:solidFill>
                  <a:srgbClr val="4597A0"/>
                </a:solidFill>
                <a:latin typeface="Times New Roman" charset="0"/>
                <a:cs typeface="Arial" charset="0"/>
              </a:rPr>
              <a:t> a 1.0401</a:t>
            </a:r>
          </a:p>
          <a:p>
            <a:pPr algn="ctr">
              <a:defRPr/>
            </a:pPr>
            <a:r>
              <a:rPr kumimoji="1" lang="fr-FR" sz="1400" b="1" dirty="0" err="1" smtClean="0">
                <a:solidFill>
                  <a:srgbClr val="4597A0"/>
                </a:solidFill>
                <a:latin typeface="Times New Roman" charset="0"/>
              </a:rPr>
              <a:t>rAra</a:t>
            </a:r>
            <a:r>
              <a:rPr kumimoji="1" lang="fr-FR" sz="1400" b="1" dirty="0" smtClean="0">
                <a:solidFill>
                  <a:srgbClr val="4597A0"/>
                </a:solidFill>
                <a:latin typeface="Times New Roman" charset="0"/>
              </a:rPr>
              <a:t> h 8</a:t>
            </a:r>
          </a:p>
          <a:p>
            <a:pPr algn="ctr">
              <a:defRPr/>
            </a:pPr>
            <a:r>
              <a:rPr kumimoji="1" lang="fr-FR" sz="1400" b="1" dirty="0" err="1" smtClean="0">
                <a:solidFill>
                  <a:srgbClr val="4597A0"/>
                </a:solidFill>
                <a:latin typeface="Times New Roman" charset="0"/>
                <a:cs typeface="Arial" charset="0"/>
              </a:rPr>
              <a:t>rGly</a:t>
            </a:r>
            <a:r>
              <a:rPr kumimoji="1" lang="fr-FR" sz="1400" b="1" dirty="0" smtClean="0">
                <a:solidFill>
                  <a:srgbClr val="4597A0"/>
                </a:solidFill>
                <a:latin typeface="Times New Roman" charset="0"/>
                <a:cs typeface="Arial" charset="0"/>
              </a:rPr>
              <a:t> m 4</a:t>
            </a:r>
          </a:p>
          <a:p>
            <a:pPr algn="ctr">
              <a:defRPr/>
            </a:pPr>
            <a:r>
              <a:rPr kumimoji="1" lang="fr-FR" sz="1400" b="1" dirty="0" err="1" smtClean="0">
                <a:solidFill>
                  <a:srgbClr val="4597A0"/>
                </a:solidFill>
                <a:latin typeface="Times New Roman" charset="0"/>
              </a:rPr>
              <a:t>rAct</a:t>
            </a:r>
            <a:r>
              <a:rPr kumimoji="1" lang="fr-FR" sz="1400" b="1" dirty="0" smtClean="0">
                <a:solidFill>
                  <a:srgbClr val="4597A0"/>
                </a:solidFill>
                <a:latin typeface="Times New Roman" charset="0"/>
              </a:rPr>
              <a:t> d 8</a:t>
            </a:r>
          </a:p>
          <a:p>
            <a:pPr algn="ctr">
              <a:defRPr/>
            </a:pPr>
            <a:r>
              <a:rPr kumimoji="1" lang="fr-FR" sz="1400" b="1" dirty="0" err="1" smtClean="0">
                <a:solidFill>
                  <a:srgbClr val="4597A0"/>
                </a:solidFill>
                <a:latin typeface="Times New Roman" charset="0"/>
                <a:cs typeface="Arial" charset="0"/>
              </a:rPr>
              <a:t>rApi</a:t>
            </a:r>
            <a:r>
              <a:rPr kumimoji="1" lang="fr-FR" sz="1400" b="1" dirty="0" smtClean="0">
                <a:solidFill>
                  <a:srgbClr val="4597A0"/>
                </a:solidFill>
                <a:latin typeface="Times New Roman" charset="0"/>
                <a:cs typeface="Arial" charset="0"/>
              </a:rPr>
              <a:t> g 1</a:t>
            </a:r>
          </a:p>
          <a:p>
            <a:pPr algn="ctr">
              <a:defRPr/>
            </a:pPr>
            <a:r>
              <a:rPr kumimoji="1" lang="fr-FR" sz="1400" b="1" dirty="0" err="1" smtClean="0">
                <a:solidFill>
                  <a:srgbClr val="4597A0"/>
                </a:solidFill>
                <a:latin typeface="Times New Roman" charset="0"/>
              </a:rPr>
              <a:t>rMal</a:t>
            </a:r>
            <a:r>
              <a:rPr kumimoji="1" lang="fr-FR" sz="1400" b="1" dirty="0" smtClean="0">
                <a:solidFill>
                  <a:srgbClr val="4597A0"/>
                </a:solidFill>
                <a:latin typeface="Times New Roman" charset="0"/>
              </a:rPr>
              <a:t> d 1</a:t>
            </a:r>
          </a:p>
          <a:p>
            <a:pPr algn="ctr">
              <a:defRPr/>
            </a:pPr>
            <a:r>
              <a:rPr kumimoji="1" lang="fr-FR" sz="1400" b="1" dirty="0" err="1" smtClean="0">
                <a:solidFill>
                  <a:srgbClr val="4597A0"/>
                </a:solidFill>
                <a:latin typeface="Times New Roman" charset="0"/>
                <a:cs typeface="Arial" charset="0"/>
              </a:rPr>
              <a:t>rPru</a:t>
            </a:r>
            <a:r>
              <a:rPr kumimoji="1" lang="fr-FR" sz="1400" b="1" dirty="0" smtClean="0">
                <a:solidFill>
                  <a:srgbClr val="4597A0"/>
                </a:solidFill>
                <a:latin typeface="Times New Roman" charset="0"/>
                <a:cs typeface="Arial" charset="0"/>
              </a:rPr>
              <a:t> p 1</a:t>
            </a:r>
          </a:p>
          <a:p>
            <a:pPr algn="ctr">
              <a:defRPr/>
            </a:pPr>
            <a:r>
              <a:rPr kumimoji="1" lang="fr-FR" sz="1400" b="1" dirty="0" err="1" smtClean="0">
                <a:solidFill>
                  <a:srgbClr val="4597A0"/>
                </a:solidFill>
                <a:latin typeface="Times New Roman" charset="0"/>
              </a:rPr>
              <a:t>rAln</a:t>
            </a:r>
            <a:r>
              <a:rPr kumimoji="1" lang="fr-FR" sz="1400" b="1" dirty="0" smtClean="0">
                <a:solidFill>
                  <a:srgbClr val="4597A0"/>
                </a:solidFill>
                <a:latin typeface="Times New Roman" charset="0"/>
              </a:rPr>
              <a:t> g 1</a:t>
            </a:r>
          </a:p>
          <a:p>
            <a:pPr algn="ctr">
              <a:defRPr/>
            </a:pPr>
            <a:r>
              <a:rPr kumimoji="1" lang="fr-FR" sz="1400" b="1" dirty="0" err="1" smtClean="0">
                <a:solidFill>
                  <a:srgbClr val="4597A0"/>
                </a:solidFill>
                <a:latin typeface="Times New Roman" charset="0"/>
                <a:cs typeface="Arial" charset="0"/>
              </a:rPr>
              <a:t>rCor</a:t>
            </a:r>
            <a:r>
              <a:rPr kumimoji="1" lang="fr-FR" sz="1400" b="1" dirty="0" smtClean="0">
                <a:solidFill>
                  <a:srgbClr val="4597A0"/>
                </a:solidFill>
                <a:latin typeface="Times New Roman" charset="0"/>
                <a:cs typeface="Arial" charset="0"/>
              </a:rPr>
              <a:t> a 1;0101</a:t>
            </a:r>
            <a:endParaRPr kumimoji="1" lang="fr-FR" sz="1400" dirty="0">
              <a:solidFill>
                <a:srgbClr val="4597A0"/>
              </a:solidFill>
              <a:latin typeface="Times New Roman" charset="0"/>
              <a:cs typeface="Arial" charset="0"/>
            </a:endParaRPr>
          </a:p>
        </p:txBody>
      </p:sp>
    </p:spTree>
    <p:extLst>
      <p:ext uri="{BB962C8B-B14F-4D97-AF65-F5344CB8AC3E}">
        <p14:creationId xmlns:p14="http://schemas.microsoft.com/office/powerpoint/2010/main" val="3881001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316419">
                                            <p:txEl>
                                              <p:pRg st="0" end="0"/>
                                            </p:txEl>
                                          </p:spTgt>
                                        </p:tgtEl>
                                        <p:attrNameLst>
                                          <p:attrName>style.visibility</p:attrName>
                                        </p:attrNameLst>
                                      </p:cBhvr>
                                      <p:to>
                                        <p:strVal val="visible"/>
                                      </p:to>
                                    </p:set>
                                    <p:animEffect transition="in" filter="strips(downRight)">
                                      <p:cBhvr>
                                        <p:cTn id="7" dur="500"/>
                                        <p:tgtEl>
                                          <p:spTgt spid="316419">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316419">
                                            <p:txEl>
                                              <p:pRg st="2" end="2"/>
                                            </p:txEl>
                                          </p:spTgt>
                                        </p:tgtEl>
                                        <p:attrNameLst>
                                          <p:attrName>style.visibility</p:attrName>
                                        </p:attrNameLst>
                                      </p:cBhvr>
                                      <p:to>
                                        <p:strVal val="visible"/>
                                      </p:to>
                                    </p:set>
                                    <p:animEffect transition="in" filter="strips(downRight)">
                                      <p:cBhvr>
                                        <p:cTn id="10" dur="500"/>
                                        <p:tgtEl>
                                          <p:spTgt spid="316419">
                                            <p:txEl>
                                              <p:pRg st="2" end="2"/>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316419">
                                            <p:txEl>
                                              <p:pRg st="1" end="1"/>
                                            </p:txEl>
                                          </p:spTgt>
                                        </p:tgtEl>
                                        <p:attrNameLst>
                                          <p:attrName>style.visibility</p:attrName>
                                        </p:attrNameLst>
                                      </p:cBhvr>
                                      <p:to>
                                        <p:strVal val="visible"/>
                                      </p:to>
                                    </p:set>
                                    <p:animEffect transition="in" filter="strips(downRight)">
                                      <p:cBhvr>
                                        <p:cTn id="13" dur="500"/>
                                        <p:tgtEl>
                                          <p:spTgt spid="316419">
                                            <p:txEl>
                                              <p:pRg st="1" end="1"/>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316419">
                                            <p:txEl>
                                              <p:pRg st="3" end="3"/>
                                            </p:txEl>
                                          </p:spTgt>
                                        </p:tgtEl>
                                        <p:attrNameLst>
                                          <p:attrName>style.visibility</p:attrName>
                                        </p:attrNameLst>
                                      </p:cBhvr>
                                      <p:to>
                                        <p:strVal val="visible"/>
                                      </p:to>
                                    </p:set>
                                    <p:animEffect transition="in" filter="strips(downRight)">
                                      <p:cBhvr>
                                        <p:cTn id="16" dur="500"/>
                                        <p:tgtEl>
                                          <p:spTgt spid="316419">
                                            <p:txEl>
                                              <p:pRg st="3" end="3"/>
                                            </p:txEl>
                                          </p:spTgt>
                                        </p:tgtEl>
                                      </p:cBhvr>
                                    </p:animEffect>
                                  </p:childTnLst>
                                </p:cTn>
                              </p:par>
                              <p:par>
                                <p:cTn id="17" presetID="18" presetClass="entr" presetSubtype="6" fill="hold" nodeType="withEffect">
                                  <p:stCondLst>
                                    <p:cond delay="0"/>
                                  </p:stCondLst>
                                  <p:childTnLst>
                                    <p:set>
                                      <p:cBhvr>
                                        <p:cTn id="18" dur="1" fill="hold">
                                          <p:stCondLst>
                                            <p:cond delay="0"/>
                                          </p:stCondLst>
                                        </p:cTn>
                                        <p:tgtEl>
                                          <p:spTgt spid="316419">
                                            <p:txEl>
                                              <p:pRg st="4" end="4"/>
                                            </p:txEl>
                                          </p:spTgt>
                                        </p:tgtEl>
                                        <p:attrNameLst>
                                          <p:attrName>style.visibility</p:attrName>
                                        </p:attrNameLst>
                                      </p:cBhvr>
                                      <p:to>
                                        <p:strVal val="visible"/>
                                      </p:to>
                                    </p:set>
                                    <p:animEffect transition="in" filter="strips(downRight)">
                                      <p:cBhvr>
                                        <p:cTn id="19" dur="500"/>
                                        <p:tgtEl>
                                          <p:spTgt spid="316419">
                                            <p:txEl>
                                              <p:pRg st="4" end="4"/>
                                            </p:txEl>
                                          </p:spTgt>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316443"/>
                                        </p:tgtEl>
                                        <p:attrNameLst>
                                          <p:attrName>style.visibility</p:attrName>
                                        </p:attrNameLst>
                                      </p:cBhvr>
                                      <p:to>
                                        <p:strVal val="visible"/>
                                      </p:to>
                                    </p:set>
                                    <p:animEffect transition="in" filter="plus(in)">
                                      <p:cBhvr>
                                        <p:cTn id="22" dur="500"/>
                                        <p:tgtEl>
                                          <p:spTgt spid="3164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16442"/>
                                        </p:tgtEl>
                                        <p:attrNameLst>
                                          <p:attrName>style.visibility</p:attrName>
                                        </p:attrNameLst>
                                      </p:cBhvr>
                                      <p:to>
                                        <p:strVal val="visible"/>
                                      </p:to>
                                    </p:set>
                                    <p:animEffect transition="in" filter="slide(fromBottom)">
                                      <p:cBhvr>
                                        <p:cTn id="25" dur="500"/>
                                        <p:tgtEl>
                                          <p:spTgt spid="316442"/>
                                        </p:tgtEl>
                                      </p:cBhvr>
                                    </p:animEffect>
                                  </p:childTnLst>
                                </p:cTn>
                              </p:par>
                              <p:par>
                                <p:cTn id="26" presetID="12" presetClass="entr" presetSubtype="4" fill="hold" nodeType="withEffect">
                                  <p:stCondLst>
                                    <p:cond delay="0"/>
                                  </p:stCondLst>
                                  <p:childTnLst>
                                    <p:set>
                                      <p:cBhvr>
                                        <p:cTn id="27" dur="1" fill="hold">
                                          <p:stCondLst>
                                            <p:cond delay="0"/>
                                          </p:stCondLst>
                                        </p:cTn>
                                        <p:tgtEl>
                                          <p:spTgt spid="316441"/>
                                        </p:tgtEl>
                                        <p:attrNameLst>
                                          <p:attrName>style.visibility</p:attrName>
                                        </p:attrNameLst>
                                      </p:cBhvr>
                                      <p:to>
                                        <p:strVal val="visible"/>
                                      </p:to>
                                    </p:set>
                                    <p:animEffect transition="in" filter="slide(fromBottom)">
                                      <p:cBhvr>
                                        <p:cTn id="28" dur="500"/>
                                        <p:tgtEl>
                                          <p:spTgt spid="31644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316440"/>
                                        </p:tgtEl>
                                        <p:attrNameLst>
                                          <p:attrName>style.visibility</p:attrName>
                                        </p:attrNameLst>
                                      </p:cBhvr>
                                      <p:to>
                                        <p:strVal val="visible"/>
                                      </p:to>
                                    </p:set>
                                    <p:animEffect transition="in" filter="plus(in)">
                                      <p:cBhvr>
                                        <p:cTn id="33" dur="500"/>
                                        <p:tgtEl>
                                          <p:spTgt spid="316440"/>
                                        </p:tgtEl>
                                      </p:cBhvr>
                                    </p:animEffect>
                                  </p:childTnLst>
                                </p:cTn>
                              </p:par>
                              <p:par>
                                <p:cTn id="34" presetID="13" presetClass="entr" presetSubtype="16" fill="hold" nodeType="withEffect">
                                  <p:stCondLst>
                                    <p:cond delay="0"/>
                                  </p:stCondLst>
                                  <p:childTnLst>
                                    <p:set>
                                      <p:cBhvr>
                                        <p:cTn id="35" dur="1" fill="hold">
                                          <p:stCondLst>
                                            <p:cond delay="0"/>
                                          </p:stCondLst>
                                        </p:cTn>
                                        <p:tgtEl>
                                          <p:spTgt spid="316439"/>
                                        </p:tgtEl>
                                        <p:attrNameLst>
                                          <p:attrName>style.visibility</p:attrName>
                                        </p:attrNameLst>
                                      </p:cBhvr>
                                      <p:to>
                                        <p:strVal val="visible"/>
                                      </p:to>
                                    </p:set>
                                    <p:animEffect transition="in" filter="plus(in)">
                                      <p:cBhvr>
                                        <p:cTn id="36" dur="500"/>
                                        <p:tgtEl>
                                          <p:spTgt spid="316439"/>
                                        </p:tgtEl>
                                      </p:cBhvr>
                                    </p:animEffect>
                                  </p:childTnLst>
                                </p:cTn>
                              </p:par>
                              <p:par>
                                <p:cTn id="37" presetID="13" presetClass="entr" presetSubtype="16" fill="hold" nodeType="withEffect">
                                  <p:stCondLst>
                                    <p:cond delay="0"/>
                                  </p:stCondLst>
                                  <p:childTnLst>
                                    <p:set>
                                      <p:cBhvr>
                                        <p:cTn id="38" dur="1" fill="hold">
                                          <p:stCondLst>
                                            <p:cond delay="0"/>
                                          </p:stCondLst>
                                        </p:cTn>
                                        <p:tgtEl>
                                          <p:spTgt spid="316431"/>
                                        </p:tgtEl>
                                        <p:attrNameLst>
                                          <p:attrName>style.visibility</p:attrName>
                                        </p:attrNameLst>
                                      </p:cBhvr>
                                      <p:to>
                                        <p:strVal val="visible"/>
                                      </p:to>
                                    </p:set>
                                    <p:animEffect transition="in" filter="plus(in)">
                                      <p:cBhvr>
                                        <p:cTn id="39" dur="500"/>
                                        <p:tgtEl>
                                          <p:spTgt spid="316431"/>
                                        </p:tgtEl>
                                      </p:cBhvr>
                                    </p:animEffect>
                                  </p:childTnLst>
                                </p:cTn>
                              </p:par>
                              <p:par>
                                <p:cTn id="40" presetID="13" presetClass="entr" presetSubtype="16" fill="hold" grpId="0" nodeType="withEffect">
                                  <p:stCondLst>
                                    <p:cond delay="0"/>
                                  </p:stCondLst>
                                  <p:childTnLst>
                                    <p:set>
                                      <p:cBhvr>
                                        <p:cTn id="41" dur="1" fill="hold">
                                          <p:stCondLst>
                                            <p:cond delay="0"/>
                                          </p:stCondLst>
                                        </p:cTn>
                                        <p:tgtEl>
                                          <p:spTgt spid="316436"/>
                                        </p:tgtEl>
                                        <p:attrNameLst>
                                          <p:attrName>style.visibility</p:attrName>
                                        </p:attrNameLst>
                                      </p:cBhvr>
                                      <p:to>
                                        <p:strVal val="visible"/>
                                      </p:to>
                                    </p:set>
                                    <p:animEffect transition="in" filter="plus(in)">
                                      <p:cBhvr>
                                        <p:cTn id="42" dur="500"/>
                                        <p:tgtEl>
                                          <p:spTgt spid="316436"/>
                                        </p:tgtEl>
                                      </p:cBhvr>
                                    </p:animEffect>
                                  </p:childTnLst>
                                </p:cTn>
                              </p:par>
                              <p:par>
                                <p:cTn id="43" presetID="13" presetClass="entr" presetSubtype="16" fill="hold" nodeType="withEffect">
                                  <p:stCondLst>
                                    <p:cond delay="0"/>
                                  </p:stCondLst>
                                  <p:childTnLst>
                                    <p:set>
                                      <p:cBhvr>
                                        <p:cTn id="44" dur="1" fill="hold">
                                          <p:stCondLst>
                                            <p:cond delay="0"/>
                                          </p:stCondLst>
                                        </p:cTn>
                                        <p:tgtEl>
                                          <p:spTgt spid="316432"/>
                                        </p:tgtEl>
                                        <p:attrNameLst>
                                          <p:attrName>style.visibility</p:attrName>
                                        </p:attrNameLst>
                                      </p:cBhvr>
                                      <p:to>
                                        <p:strVal val="visible"/>
                                      </p:to>
                                    </p:set>
                                    <p:animEffect transition="in" filter="plus(in)">
                                      <p:cBhvr>
                                        <p:cTn id="45" dur="2000"/>
                                        <p:tgtEl>
                                          <p:spTgt spid="316432"/>
                                        </p:tgtEl>
                                      </p:cBhvr>
                                    </p:animEffect>
                                  </p:childTnLst>
                                </p:cTn>
                              </p:par>
                              <p:par>
                                <p:cTn id="46" presetID="13" presetClass="entr" presetSubtype="16" fill="hold" grpId="0" nodeType="withEffect">
                                  <p:stCondLst>
                                    <p:cond delay="0"/>
                                  </p:stCondLst>
                                  <p:childTnLst>
                                    <p:set>
                                      <p:cBhvr>
                                        <p:cTn id="47" dur="1" fill="hold">
                                          <p:stCondLst>
                                            <p:cond delay="0"/>
                                          </p:stCondLst>
                                        </p:cTn>
                                        <p:tgtEl>
                                          <p:spTgt spid="316435"/>
                                        </p:tgtEl>
                                        <p:attrNameLst>
                                          <p:attrName>style.visibility</p:attrName>
                                        </p:attrNameLst>
                                      </p:cBhvr>
                                      <p:to>
                                        <p:strVal val="visible"/>
                                      </p:to>
                                    </p:set>
                                    <p:animEffect transition="in" filter="plus(in)">
                                      <p:cBhvr>
                                        <p:cTn id="48" dur="2000"/>
                                        <p:tgtEl>
                                          <p:spTgt spid="316435"/>
                                        </p:tgtEl>
                                      </p:cBhvr>
                                    </p:animEffect>
                                  </p:childTnLst>
                                </p:cTn>
                              </p:par>
                              <p:par>
                                <p:cTn id="49" presetID="13" presetClass="entr" presetSubtype="16" fill="hold" nodeType="withEffect">
                                  <p:stCondLst>
                                    <p:cond delay="0"/>
                                  </p:stCondLst>
                                  <p:childTnLst>
                                    <p:set>
                                      <p:cBhvr>
                                        <p:cTn id="50" dur="1" fill="hold">
                                          <p:stCondLst>
                                            <p:cond delay="0"/>
                                          </p:stCondLst>
                                        </p:cTn>
                                        <p:tgtEl>
                                          <p:spTgt spid="316429"/>
                                        </p:tgtEl>
                                        <p:attrNameLst>
                                          <p:attrName>style.visibility</p:attrName>
                                        </p:attrNameLst>
                                      </p:cBhvr>
                                      <p:to>
                                        <p:strVal val="visible"/>
                                      </p:to>
                                    </p:set>
                                    <p:animEffect transition="in" filter="plus(in)">
                                      <p:cBhvr>
                                        <p:cTn id="51" dur="1000"/>
                                        <p:tgtEl>
                                          <p:spTgt spid="316429"/>
                                        </p:tgtEl>
                                      </p:cBhvr>
                                    </p:animEffect>
                                  </p:childTnLst>
                                </p:cTn>
                              </p:par>
                              <p:par>
                                <p:cTn id="52" presetID="13" presetClass="entr" presetSubtype="16" fill="hold" nodeType="withEffect">
                                  <p:stCondLst>
                                    <p:cond delay="0"/>
                                  </p:stCondLst>
                                  <p:childTnLst>
                                    <p:set>
                                      <p:cBhvr>
                                        <p:cTn id="53" dur="1" fill="hold">
                                          <p:stCondLst>
                                            <p:cond delay="0"/>
                                          </p:stCondLst>
                                        </p:cTn>
                                        <p:tgtEl>
                                          <p:spTgt spid="316427"/>
                                        </p:tgtEl>
                                        <p:attrNameLst>
                                          <p:attrName>style.visibility</p:attrName>
                                        </p:attrNameLst>
                                      </p:cBhvr>
                                      <p:to>
                                        <p:strVal val="visible"/>
                                      </p:to>
                                    </p:set>
                                    <p:animEffect transition="in" filter="plus(in)">
                                      <p:cBhvr>
                                        <p:cTn id="54" dur="1000"/>
                                        <p:tgtEl>
                                          <p:spTgt spid="316427"/>
                                        </p:tgtEl>
                                      </p:cBhvr>
                                    </p:animEffect>
                                  </p:childTnLst>
                                </p:cTn>
                              </p:par>
                              <p:par>
                                <p:cTn id="55" presetID="13" presetClass="entr" presetSubtype="16" fill="hold" nodeType="withEffect">
                                  <p:stCondLst>
                                    <p:cond delay="0"/>
                                  </p:stCondLst>
                                  <p:childTnLst>
                                    <p:set>
                                      <p:cBhvr>
                                        <p:cTn id="56" dur="1" fill="hold">
                                          <p:stCondLst>
                                            <p:cond delay="0"/>
                                          </p:stCondLst>
                                        </p:cTn>
                                        <p:tgtEl>
                                          <p:spTgt spid="316422"/>
                                        </p:tgtEl>
                                        <p:attrNameLst>
                                          <p:attrName>style.visibility</p:attrName>
                                        </p:attrNameLst>
                                      </p:cBhvr>
                                      <p:to>
                                        <p:strVal val="visible"/>
                                      </p:to>
                                    </p:set>
                                    <p:animEffect transition="in" filter="plus(in)">
                                      <p:cBhvr>
                                        <p:cTn id="57" dur="500"/>
                                        <p:tgtEl>
                                          <p:spTgt spid="316422"/>
                                        </p:tgtEl>
                                      </p:cBhvr>
                                    </p:animEffect>
                                  </p:childTnLst>
                                </p:cTn>
                              </p:par>
                              <p:par>
                                <p:cTn id="58" presetID="13" presetClass="entr" presetSubtype="16" fill="hold" grpId="0" nodeType="withEffect">
                                  <p:stCondLst>
                                    <p:cond delay="0"/>
                                  </p:stCondLst>
                                  <p:childTnLst>
                                    <p:set>
                                      <p:cBhvr>
                                        <p:cTn id="59" dur="1" fill="hold">
                                          <p:stCondLst>
                                            <p:cond delay="0"/>
                                          </p:stCondLst>
                                        </p:cTn>
                                        <p:tgtEl>
                                          <p:spTgt spid="316433"/>
                                        </p:tgtEl>
                                        <p:attrNameLst>
                                          <p:attrName>style.visibility</p:attrName>
                                        </p:attrNameLst>
                                      </p:cBhvr>
                                      <p:to>
                                        <p:strVal val="visible"/>
                                      </p:to>
                                    </p:set>
                                    <p:animEffect transition="in" filter="plus(in)">
                                      <p:cBhvr>
                                        <p:cTn id="60" dur="500"/>
                                        <p:tgtEl>
                                          <p:spTgt spid="316433"/>
                                        </p:tgtEl>
                                      </p:cBhvr>
                                    </p:animEffect>
                                  </p:childTnLst>
                                </p:cTn>
                              </p:par>
                              <p:par>
                                <p:cTn id="61" presetID="13" presetClass="entr" presetSubtype="16" fill="hold" nodeType="withEffect">
                                  <p:stCondLst>
                                    <p:cond delay="0"/>
                                  </p:stCondLst>
                                  <p:childTnLst>
                                    <p:set>
                                      <p:cBhvr>
                                        <p:cTn id="62" dur="1" fill="hold">
                                          <p:stCondLst>
                                            <p:cond delay="0"/>
                                          </p:stCondLst>
                                        </p:cTn>
                                        <p:tgtEl>
                                          <p:spTgt spid="316425"/>
                                        </p:tgtEl>
                                        <p:attrNameLst>
                                          <p:attrName>style.visibility</p:attrName>
                                        </p:attrNameLst>
                                      </p:cBhvr>
                                      <p:to>
                                        <p:strVal val="visible"/>
                                      </p:to>
                                    </p:set>
                                    <p:animEffect transition="in" filter="plus(in)">
                                      <p:cBhvr>
                                        <p:cTn id="63" dur="2000"/>
                                        <p:tgtEl>
                                          <p:spTgt spid="316425"/>
                                        </p:tgtEl>
                                      </p:cBhvr>
                                    </p:animEffect>
                                  </p:childTnLst>
                                </p:cTn>
                              </p:par>
                              <p:par>
                                <p:cTn id="64" presetID="13" presetClass="entr" presetSubtype="16" fill="hold" grpId="0" nodeType="withEffect">
                                  <p:stCondLst>
                                    <p:cond delay="0"/>
                                  </p:stCondLst>
                                  <p:childTnLst>
                                    <p:set>
                                      <p:cBhvr>
                                        <p:cTn id="65" dur="1" fill="hold">
                                          <p:stCondLst>
                                            <p:cond delay="0"/>
                                          </p:stCondLst>
                                        </p:cTn>
                                        <p:tgtEl>
                                          <p:spTgt spid="316434"/>
                                        </p:tgtEl>
                                        <p:attrNameLst>
                                          <p:attrName>style.visibility</p:attrName>
                                        </p:attrNameLst>
                                      </p:cBhvr>
                                      <p:to>
                                        <p:strVal val="visible"/>
                                      </p:to>
                                    </p:set>
                                    <p:animEffect transition="in" filter="plus(in)">
                                      <p:cBhvr>
                                        <p:cTn id="66" dur="2000"/>
                                        <p:tgtEl>
                                          <p:spTgt spid="316434"/>
                                        </p:tgtEl>
                                      </p:cBhvr>
                                    </p:animEffect>
                                  </p:childTnLst>
                                </p:cTn>
                              </p:par>
                              <p:par>
                                <p:cTn id="67" presetID="13" presetClass="entr" presetSubtype="16" fill="hold" nodeType="withEffect">
                                  <p:stCondLst>
                                    <p:cond delay="0"/>
                                  </p:stCondLst>
                                  <p:childTnLst>
                                    <p:set>
                                      <p:cBhvr>
                                        <p:cTn id="68" dur="1" fill="hold">
                                          <p:stCondLst>
                                            <p:cond delay="0"/>
                                          </p:stCondLst>
                                        </p:cTn>
                                        <p:tgtEl>
                                          <p:spTgt spid="316423"/>
                                        </p:tgtEl>
                                        <p:attrNameLst>
                                          <p:attrName>style.visibility</p:attrName>
                                        </p:attrNameLst>
                                      </p:cBhvr>
                                      <p:to>
                                        <p:strVal val="visible"/>
                                      </p:to>
                                    </p:set>
                                    <p:animEffect transition="in" filter="plus(in)">
                                      <p:cBhvr>
                                        <p:cTn id="69" dur="1000"/>
                                        <p:tgtEl>
                                          <p:spTgt spid="316423"/>
                                        </p:tgtEl>
                                      </p:cBhvr>
                                    </p:animEffect>
                                  </p:childTnLst>
                                </p:cTn>
                              </p:par>
                              <p:par>
                                <p:cTn id="70" presetID="13" presetClass="entr" presetSubtype="16" fill="hold" nodeType="withEffect">
                                  <p:stCondLst>
                                    <p:cond delay="0"/>
                                  </p:stCondLst>
                                  <p:childTnLst>
                                    <p:set>
                                      <p:cBhvr>
                                        <p:cTn id="71" dur="1" fill="hold">
                                          <p:stCondLst>
                                            <p:cond delay="0"/>
                                          </p:stCondLst>
                                        </p:cTn>
                                        <p:tgtEl>
                                          <p:spTgt spid="316426"/>
                                        </p:tgtEl>
                                        <p:attrNameLst>
                                          <p:attrName>style.visibility</p:attrName>
                                        </p:attrNameLst>
                                      </p:cBhvr>
                                      <p:to>
                                        <p:strVal val="visible"/>
                                      </p:to>
                                    </p:set>
                                    <p:animEffect transition="in" filter="plus(in)">
                                      <p:cBhvr>
                                        <p:cTn id="72" dur="2000"/>
                                        <p:tgtEl>
                                          <p:spTgt spid="316426"/>
                                        </p:tgtEl>
                                      </p:cBhvr>
                                    </p:animEffect>
                                  </p:childTnLst>
                                </p:cTn>
                              </p:par>
                              <p:par>
                                <p:cTn id="73" presetID="13" presetClass="entr" presetSubtype="16" fill="hold" grpId="0" nodeType="withEffect">
                                  <p:stCondLst>
                                    <p:cond delay="0"/>
                                  </p:stCondLst>
                                  <p:childTnLst>
                                    <p:set>
                                      <p:cBhvr>
                                        <p:cTn id="74" dur="1" fill="hold">
                                          <p:stCondLst>
                                            <p:cond delay="0"/>
                                          </p:stCondLst>
                                        </p:cTn>
                                        <p:tgtEl>
                                          <p:spTgt spid="316438"/>
                                        </p:tgtEl>
                                        <p:attrNameLst>
                                          <p:attrName>style.visibility</p:attrName>
                                        </p:attrNameLst>
                                      </p:cBhvr>
                                      <p:to>
                                        <p:strVal val="visible"/>
                                      </p:to>
                                    </p:set>
                                    <p:animEffect transition="in" filter="plus(in)">
                                      <p:cBhvr>
                                        <p:cTn id="75" dur="2000"/>
                                        <p:tgtEl>
                                          <p:spTgt spid="316438"/>
                                        </p:tgtEl>
                                      </p:cBhvr>
                                    </p:animEffect>
                                  </p:childTnLst>
                                </p:cTn>
                              </p:par>
                              <p:par>
                                <p:cTn id="76" presetID="13" presetClass="entr" presetSubtype="16" fill="hold" grpId="0" nodeType="withEffect">
                                  <p:stCondLst>
                                    <p:cond delay="0"/>
                                  </p:stCondLst>
                                  <p:childTnLst>
                                    <p:set>
                                      <p:cBhvr>
                                        <p:cTn id="77" dur="1" fill="hold">
                                          <p:stCondLst>
                                            <p:cond delay="0"/>
                                          </p:stCondLst>
                                        </p:cTn>
                                        <p:tgtEl>
                                          <p:spTgt spid="316437"/>
                                        </p:tgtEl>
                                        <p:attrNameLst>
                                          <p:attrName>style.visibility</p:attrName>
                                        </p:attrNameLst>
                                      </p:cBhvr>
                                      <p:to>
                                        <p:strVal val="visible"/>
                                      </p:to>
                                    </p:set>
                                    <p:animEffect transition="in" filter="plus(in)">
                                      <p:cBhvr>
                                        <p:cTn id="78" dur="500"/>
                                        <p:tgtEl>
                                          <p:spTgt spid="316437"/>
                                        </p:tgtEl>
                                      </p:cBhvr>
                                    </p:animEffect>
                                  </p:childTnLst>
                                </p:cTn>
                              </p:par>
                              <p:par>
                                <p:cTn id="79" presetID="13" presetClass="entr" presetSubtype="16" fill="hold" nodeType="withEffect">
                                  <p:stCondLst>
                                    <p:cond delay="0"/>
                                  </p:stCondLst>
                                  <p:childTnLst>
                                    <p:set>
                                      <p:cBhvr>
                                        <p:cTn id="80" dur="1" fill="hold">
                                          <p:stCondLst>
                                            <p:cond delay="0"/>
                                          </p:stCondLst>
                                        </p:cTn>
                                        <p:tgtEl>
                                          <p:spTgt spid="316428"/>
                                        </p:tgtEl>
                                        <p:attrNameLst>
                                          <p:attrName>style.visibility</p:attrName>
                                        </p:attrNameLst>
                                      </p:cBhvr>
                                      <p:to>
                                        <p:strVal val="visible"/>
                                      </p:to>
                                    </p:set>
                                    <p:animEffect transition="in" filter="plus(in)">
                                      <p:cBhvr>
                                        <p:cTn id="81" dur="1000"/>
                                        <p:tgtEl>
                                          <p:spTgt spid="316428"/>
                                        </p:tgtEl>
                                      </p:cBhvr>
                                    </p:animEffect>
                                  </p:childTnLst>
                                </p:cTn>
                              </p:par>
                              <p:par>
                                <p:cTn id="82" presetID="13" presetClass="entr" presetSubtype="16" fill="hold" nodeType="withEffect">
                                  <p:stCondLst>
                                    <p:cond delay="0"/>
                                  </p:stCondLst>
                                  <p:childTnLst>
                                    <p:set>
                                      <p:cBhvr>
                                        <p:cTn id="83" dur="1" fill="hold">
                                          <p:stCondLst>
                                            <p:cond delay="0"/>
                                          </p:stCondLst>
                                        </p:cTn>
                                        <p:tgtEl>
                                          <p:spTgt spid="316430"/>
                                        </p:tgtEl>
                                        <p:attrNameLst>
                                          <p:attrName>style.visibility</p:attrName>
                                        </p:attrNameLst>
                                      </p:cBhvr>
                                      <p:to>
                                        <p:strVal val="visible"/>
                                      </p:to>
                                    </p:set>
                                    <p:animEffect transition="in" filter="plus(in)">
                                      <p:cBhvr>
                                        <p:cTn id="84" dur="1000"/>
                                        <p:tgtEl>
                                          <p:spTgt spid="316430"/>
                                        </p:tgtEl>
                                      </p:cBhvr>
                                    </p:animEffect>
                                  </p:childTnLst>
                                </p:cTn>
                              </p:par>
                              <p:par>
                                <p:cTn id="85" presetID="13" presetClass="entr" presetSubtype="16" fill="hold" nodeType="withEffect">
                                  <p:stCondLst>
                                    <p:cond delay="0"/>
                                  </p:stCondLst>
                                  <p:childTnLst>
                                    <p:set>
                                      <p:cBhvr>
                                        <p:cTn id="86" dur="1" fill="hold">
                                          <p:stCondLst>
                                            <p:cond delay="0"/>
                                          </p:stCondLst>
                                        </p:cTn>
                                        <p:tgtEl>
                                          <p:spTgt spid="316424"/>
                                        </p:tgtEl>
                                        <p:attrNameLst>
                                          <p:attrName>style.visibility</p:attrName>
                                        </p:attrNameLst>
                                      </p:cBhvr>
                                      <p:to>
                                        <p:strVal val="visible"/>
                                      </p:to>
                                    </p:set>
                                    <p:animEffect transition="in" filter="plus(in)">
                                      <p:cBhvr>
                                        <p:cTn id="87" dur="500"/>
                                        <p:tgtEl>
                                          <p:spTgt spid="316424"/>
                                        </p:tgtEl>
                                      </p:cBhvr>
                                    </p:animEffect>
                                  </p:childTnLst>
                                </p:cTn>
                              </p:par>
                              <p:par>
                                <p:cTn id="88" presetID="13" presetClass="entr" presetSubtype="16" fill="hold" grpId="0" nodeType="withEffect">
                                  <p:stCondLst>
                                    <p:cond delay="0"/>
                                  </p:stCondLst>
                                  <p:childTnLst>
                                    <p:set>
                                      <p:cBhvr>
                                        <p:cTn id="89" dur="1" fill="hold">
                                          <p:stCondLst>
                                            <p:cond delay="0"/>
                                          </p:stCondLst>
                                        </p:cTn>
                                        <p:tgtEl>
                                          <p:spTgt spid="316444"/>
                                        </p:tgtEl>
                                        <p:attrNameLst>
                                          <p:attrName>style.visibility</p:attrName>
                                        </p:attrNameLst>
                                      </p:cBhvr>
                                      <p:to>
                                        <p:strVal val="visible"/>
                                      </p:to>
                                    </p:set>
                                    <p:animEffect transition="in" filter="plus(in)">
                                      <p:cBhvr>
                                        <p:cTn id="90" dur="2000"/>
                                        <p:tgtEl>
                                          <p:spTgt spid="316444"/>
                                        </p:tgtEl>
                                      </p:cBhvr>
                                    </p:animEffect>
                                  </p:childTnLst>
                                </p:cTn>
                              </p:par>
                              <p:par>
                                <p:cTn id="91" presetID="13" presetClass="entr" presetSubtype="16" fill="hold" grpId="0" nodeType="withEffect">
                                  <p:stCondLst>
                                    <p:cond delay="0"/>
                                  </p:stCondLst>
                                  <p:childTnLst>
                                    <p:set>
                                      <p:cBhvr>
                                        <p:cTn id="92" dur="1" fill="hold">
                                          <p:stCondLst>
                                            <p:cond delay="0"/>
                                          </p:stCondLst>
                                        </p:cTn>
                                        <p:tgtEl>
                                          <p:spTgt spid="316445"/>
                                        </p:tgtEl>
                                        <p:attrNameLst>
                                          <p:attrName>style.visibility</p:attrName>
                                        </p:attrNameLst>
                                      </p:cBhvr>
                                      <p:to>
                                        <p:strVal val="visible"/>
                                      </p:to>
                                    </p:set>
                                    <p:animEffect transition="in" filter="plus(in)">
                                      <p:cBhvr>
                                        <p:cTn id="93" dur="2000"/>
                                        <p:tgtEl>
                                          <p:spTgt spid="316445"/>
                                        </p:tgtEl>
                                      </p:cBhvr>
                                    </p:animEffect>
                                  </p:childTnLst>
                                </p:cTn>
                              </p:par>
                              <p:par>
                                <p:cTn id="94" presetID="13" presetClass="entr" presetSubtype="16" fill="hold" grpId="0" nodeType="withEffect">
                                  <p:stCondLst>
                                    <p:cond delay="0"/>
                                  </p:stCondLst>
                                  <p:childTnLst>
                                    <p:set>
                                      <p:cBhvr>
                                        <p:cTn id="95" dur="1" fill="hold">
                                          <p:stCondLst>
                                            <p:cond delay="0"/>
                                          </p:stCondLst>
                                        </p:cTn>
                                        <p:tgtEl>
                                          <p:spTgt spid="316446"/>
                                        </p:tgtEl>
                                        <p:attrNameLst>
                                          <p:attrName>style.visibility</p:attrName>
                                        </p:attrNameLst>
                                      </p:cBhvr>
                                      <p:to>
                                        <p:strVal val="visible"/>
                                      </p:to>
                                    </p:set>
                                    <p:animEffect transition="in" filter="plus(in)">
                                      <p:cBhvr>
                                        <p:cTn id="96" dur="2000"/>
                                        <p:tgtEl>
                                          <p:spTgt spid="316446"/>
                                        </p:tgtEl>
                                      </p:cBhvr>
                                    </p:animEffect>
                                  </p:childTnLst>
                                </p:cTn>
                              </p:par>
                            </p:childTnLst>
                          </p:cTn>
                        </p:par>
                        <p:par>
                          <p:cTn id="97" fill="hold">
                            <p:stCondLst>
                              <p:cond delay="2000"/>
                            </p:stCondLst>
                            <p:childTnLst>
                              <p:par>
                                <p:cTn id="98" presetID="2" presetClass="entr" presetSubtype="4"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additive="base">
                                        <p:cTn id="100" dur="500" fill="hold"/>
                                        <p:tgtEl>
                                          <p:spTgt spid="29"/>
                                        </p:tgtEl>
                                        <p:attrNameLst>
                                          <p:attrName>ppt_x</p:attrName>
                                        </p:attrNameLst>
                                      </p:cBhvr>
                                      <p:tavLst>
                                        <p:tav tm="0">
                                          <p:val>
                                            <p:strVal val="#ppt_x"/>
                                          </p:val>
                                        </p:tav>
                                        <p:tav tm="100000">
                                          <p:val>
                                            <p:strVal val="#ppt_x"/>
                                          </p:val>
                                        </p:tav>
                                      </p:tavLst>
                                    </p:anim>
                                    <p:anim calcmode="lin" valueType="num">
                                      <p:cBhvr additive="base">
                                        <p:cTn id="101" dur="500" fill="hold"/>
                                        <p:tgtEl>
                                          <p:spTgt spid="29"/>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additive="base">
                                        <p:cTn id="104" dur="500" fill="hold"/>
                                        <p:tgtEl>
                                          <p:spTgt spid="30"/>
                                        </p:tgtEl>
                                        <p:attrNameLst>
                                          <p:attrName>ppt_x</p:attrName>
                                        </p:attrNameLst>
                                      </p:cBhvr>
                                      <p:tavLst>
                                        <p:tav tm="0">
                                          <p:val>
                                            <p:strVal val="#ppt_x"/>
                                          </p:val>
                                        </p:tav>
                                        <p:tav tm="100000">
                                          <p:val>
                                            <p:strVal val="#ppt_x"/>
                                          </p:val>
                                        </p:tav>
                                      </p:tavLst>
                                    </p:anim>
                                    <p:anim calcmode="lin" valueType="num">
                                      <p:cBhvr additive="base">
                                        <p:cTn id="105" dur="500" fill="hold"/>
                                        <p:tgtEl>
                                          <p:spTgt spid="30"/>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31"/>
                                        </p:tgtEl>
                                        <p:attrNameLst>
                                          <p:attrName>style.visibility</p:attrName>
                                        </p:attrNameLst>
                                      </p:cBhvr>
                                      <p:to>
                                        <p:strVal val="visible"/>
                                      </p:to>
                                    </p:set>
                                    <p:anim calcmode="lin" valueType="num">
                                      <p:cBhvr additive="base">
                                        <p:cTn id="108" dur="500" fill="hold"/>
                                        <p:tgtEl>
                                          <p:spTgt spid="31"/>
                                        </p:tgtEl>
                                        <p:attrNameLst>
                                          <p:attrName>ppt_x</p:attrName>
                                        </p:attrNameLst>
                                      </p:cBhvr>
                                      <p:tavLst>
                                        <p:tav tm="0">
                                          <p:val>
                                            <p:strVal val="#ppt_x"/>
                                          </p:val>
                                        </p:tav>
                                        <p:tav tm="100000">
                                          <p:val>
                                            <p:strVal val="#ppt_x"/>
                                          </p:val>
                                        </p:tav>
                                      </p:tavLst>
                                    </p:anim>
                                    <p:anim calcmode="lin" valueType="num">
                                      <p:cBhvr additive="base">
                                        <p:cTn id="10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33" grpId="0"/>
      <p:bldP spid="316434" grpId="0"/>
      <p:bldP spid="316435" grpId="0"/>
      <p:bldP spid="316436" grpId="0"/>
      <p:bldP spid="316437" grpId="0"/>
      <p:bldP spid="316438" grpId="0"/>
      <p:bldP spid="316440" grpId="0"/>
      <p:bldP spid="316442" grpId="0"/>
      <p:bldP spid="316443" grpId="0" animBg="1"/>
      <p:bldP spid="316444" grpId="0"/>
      <p:bldP spid="316445" grpId="0"/>
      <p:bldP spid="316446" grpId="0"/>
      <p:bldP spid="29" grpId="0" autoUpdateAnimBg="0"/>
      <p:bldP spid="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idx="4294967295"/>
          </p:nvPr>
        </p:nvSpPr>
        <p:spPr/>
        <p:txBody>
          <a:bodyPr/>
          <a:lstStyle/>
          <a:p>
            <a:r>
              <a:rPr lang="en-US" sz="2800">
                <a:solidFill>
                  <a:srgbClr val="006699"/>
                </a:solidFill>
                <a:latin typeface="Times New Roman" charset="0"/>
                <a:ea typeface="ＭＳ Ｐゴシック" charset="0"/>
                <a:cs typeface="Arial" charset="0"/>
              </a:rPr>
              <a:t>Syndrome Oral Allergique (OAS)</a:t>
            </a:r>
          </a:p>
        </p:txBody>
      </p:sp>
      <p:sp>
        <p:nvSpPr>
          <p:cNvPr id="317443" name="Rectangle 3"/>
          <p:cNvSpPr>
            <a:spLocks noGrp="1" noChangeArrowheads="1"/>
          </p:cNvSpPr>
          <p:nvPr>
            <p:ph type="body" sz="half" idx="4294967295"/>
          </p:nvPr>
        </p:nvSpPr>
        <p:spPr>
          <a:xfrm>
            <a:off x="255588" y="1344613"/>
            <a:ext cx="4495800" cy="4813300"/>
          </a:xfrm>
        </p:spPr>
        <p:txBody>
          <a:bodyPr/>
          <a:lstStyle/>
          <a:p>
            <a:pPr algn="just"/>
            <a:r>
              <a:rPr lang="fr-BE" sz="1600" b="1" dirty="0">
                <a:solidFill>
                  <a:srgbClr val="006699"/>
                </a:solidFill>
                <a:latin typeface="Times New Roman" charset="0"/>
                <a:ea typeface="ＭＳ Ｐゴシック" charset="0"/>
                <a:cs typeface="Times New Roman" charset="0"/>
              </a:rPr>
              <a:t>Syndrome d’Allergie Orale : </a:t>
            </a:r>
            <a:r>
              <a:rPr lang="fr-BE" sz="1600" dirty="0">
                <a:solidFill>
                  <a:srgbClr val="006699"/>
                </a:solidFill>
                <a:latin typeface="Times New Roman" charset="0"/>
                <a:ea typeface="ＭＳ Ｐゴシック" charset="0"/>
                <a:cs typeface="Times New Roman" charset="0"/>
              </a:rPr>
              <a:t>Réaction allergique, gêne au niveau de la bouche qui apparaît instantanément ou peu de temps après l’ingestion de l’aliment. </a:t>
            </a:r>
          </a:p>
          <a:p>
            <a:pPr lvl="1" algn="just"/>
            <a:r>
              <a:rPr lang="fr-FR" sz="1400" dirty="0">
                <a:solidFill>
                  <a:srgbClr val="006699"/>
                </a:solidFill>
                <a:latin typeface="Times New Roman" charset="0"/>
                <a:cs typeface="Times New Roman" charset="0"/>
              </a:rPr>
              <a:t>Un chatouillement ou sensation de brûlure au niveau des lèvres, de la bouche et/ou du pharynx.</a:t>
            </a:r>
          </a:p>
          <a:p>
            <a:pPr algn="just"/>
            <a:r>
              <a:rPr lang="fr-FR" sz="1600" dirty="0">
                <a:solidFill>
                  <a:srgbClr val="006699"/>
                </a:solidFill>
                <a:latin typeface="Times New Roman" charset="0"/>
                <a:ea typeface="ＭＳ Ｐゴシック" charset="0"/>
                <a:cs typeface="Times New Roman" charset="0"/>
              </a:rPr>
              <a:t>Associé à la sensibilisation à une ou plusieurs protéine de type </a:t>
            </a:r>
            <a:r>
              <a:rPr lang="fr-FR" sz="1600" b="1" dirty="0">
                <a:solidFill>
                  <a:srgbClr val="006699"/>
                </a:solidFill>
                <a:latin typeface="Times New Roman" charset="0"/>
                <a:ea typeface="ＭＳ Ｐゴシック" charset="0"/>
                <a:cs typeface="Times New Roman" charset="0"/>
              </a:rPr>
              <a:t>PR-10</a:t>
            </a:r>
            <a:r>
              <a:rPr lang="fr-FR" sz="1600" dirty="0">
                <a:solidFill>
                  <a:srgbClr val="006699"/>
                </a:solidFill>
                <a:latin typeface="Times New Roman" charset="0"/>
                <a:ea typeface="ＭＳ Ｐゴシック" charset="0"/>
                <a:cs typeface="Times New Roman" charset="0"/>
              </a:rPr>
              <a:t> </a:t>
            </a:r>
            <a:r>
              <a:rPr lang="fr-FR" sz="1600" dirty="0" err="1">
                <a:solidFill>
                  <a:srgbClr val="006699"/>
                </a:solidFill>
                <a:latin typeface="Times New Roman" charset="0"/>
                <a:ea typeface="ＭＳ Ｐゴシック" charset="0"/>
                <a:cs typeface="Times New Roman" charset="0"/>
              </a:rPr>
              <a:t>càd</a:t>
            </a:r>
            <a:r>
              <a:rPr lang="fr-FR" sz="1600" dirty="0">
                <a:solidFill>
                  <a:srgbClr val="006699"/>
                </a:solidFill>
                <a:latin typeface="Times New Roman" charset="0"/>
                <a:ea typeface="ＭＳ Ｐゴシック" charset="0"/>
                <a:cs typeface="Times New Roman" charset="0"/>
              </a:rPr>
              <a:t> </a:t>
            </a:r>
            <a:r>
              <a:rPr lang="fr-FR" sz="1600" b="1" dirty="0">
                <a:solidFill>
                  <a:srgbClr val="006699"/>
                </a:solidFill>
                <a:latin typeface="Times New Roman" charset="0"/>
                <a:ea typeface="ＭＳ Ｐゴシック" charset="0"/>
                <a:cs typeface="Times New Roman" charset="0"/>
              </a:rPr>
              <a:t>homologue de </a:t>
            </a:r>
            <a:r>
              <a:rPr lang="fr-FR" sz="1600" b="1" dirty="0" err="1">
                <a:solidFill>
                  <a:srgbClr val="006699"/>
                </a:solidFill>
                <a:latin typeface="Times New Roman" charset="0"/>
                <a:ea typeface="ＭＳ Ｐゴシック" charset="0"/>
                <a:cs typeface="Times New Roman" charset="0"/>
              </a:rPr>
              <a:t>Bet</a:t>
            </a:r>
            <a:r>
              <a:rPr lang="fr-FR" sz="1600" b="1" dirty="0">
                <a:solidFill>
                  <a:srgbClr val="006699"/>
                </a:solidFill>
                <a:latin typeface="Times New Roman" charset="0"/>
                <a:ea typeface="ＭＳ Ｐゴシック" charset="0"/>
                <a:cs typeface="Times New Roman" charset="0"/>
              </a:rPr>
              <a:t> v 1</a:t>
            </a:r>
            <a:r>
              <a:rPr lang="fr-FR" sz="1600" dirty="0">
                <a:solidFill>
                  <a:srgbClr val="006699"/>
                </a:solidFill>
                <a:latin typeface="Times New Roman" charset="0"/>
                <a:ea typeface="ＭＳ Ｐゴシック" charset="0"/>
                <a:cs typeface="Times New Roman" charset="0"/>
              </a:rPr>
              <a:t> (bouleau).</a:t>
            </a:r>
          </a:p>
          <a:p>
            <a:pPr algn="just"/>
            <a:endParaRPr lang="en-US" sz="1600" dirty="0">
              <a:solidFill>
                <a:srgbClr val="006699"/>
              </a:solidFill>
              <a:latin typeface="Times New Roman" charset="0"/>
              <a:ea typeface="ＭＳ Ｐゴシック" charset="0"/>
              <a:cs typeface="Arial" charset="0"/>
            </a:endParaRPr>
          </a:p>
          <a:p>
            <a:pPr algn="just"/>
            <a:endParaRPr lang="en-US" sz="1800" dirty="0">
              <a:solidFill>
                <a:schemeClr val="accent2"/>
              </a:solidFill>
              <a:latin typeface="Times New Roman" charset="0"/>
              <a:ea typeface="ＭＳ Ｐゴシック" charset="0"/>
              <a:cs typeface="Arial" charset="0"/>
            </a:endParaRPr>
          </a:p>
          <a:p>
            <a:endParaRPr lang="en-US" sz="2400" dirty="0">
              <a:ea typeface="ＭＳ Ｐゴシック" charset="0"/>
              <a:cs typeface="Arial" charset="0"/>
            </a:endParaRPr>
          </a:p>
        </p:txBody>
      </p:sp>
      <p:graphicFrame>
        <p:nvGraphicFramePr>
          <p:cNvPr id="317444" name="Object 4"/>
          <p:cNvGraphicFramePr>
            <a:graphicFrameLocks noGrp="1" noChangeAspect="1"/>
          </p:cNvGraphicFramePr>
          <p:nvPr>
            <p:ph sz="half" idx="4294967295"/>
          </p:nvPr>
        </p:nvGraphicFramePr>
        <p:xfrm>
          <a:off x="5033963" y="1557338"/>
          <a:ext cx="4110037" cy="4897437"/>
        </p:xfrm>
        <a:graphic>
          <a:graphicData uri="http://schemas.openxmlformats.org/presentationml/2006/ole">
            <mc:AlternateContent xmlns:mc="http://schemas.openxmlformats.org/markup-compatibility/2006">
              <mc:Choice xmlns:v="urn:schemas-microsoft-com:vml" Requires="v">
                <p:oleObj spid="_x0000_s22573" name="Document" r:id="rId4" imgW="6300216" imgH="7769352" progId="Word.Document.8">
                  <p:embed/>
                </p:oleObj>
              </mc:Choice>
              <mc:Fallback>
                <p:oleObj name="Document" r:id="rId4" imgW="6300216" imgH="776935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963" y="1557338"/>
                        <a:ext cx="4110037"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7445" name="Rectangle 5"/>
          <p:cNvSpPr>
            <a:spLocks noChangeArrowheads="1"/>
          </p:cNvSpPr>
          <p:nvPr/>
        </p:nvSpPr>
        <p:spPr bwMode="auto">
          <a:xfrm>
            <a:off x="539750" y="4005263"/>
            <a:ext cx="1800225" cy="20161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0" hangingPunct="0">
              <a:spcBef>
                <a:spcPct val="20000"/>
              </a:spcBef>
              <a:buClr>
                <a:schemeClr val="accent2"/>
              </a:buClr>
              <a:buFontTx/>
              <a:buChar char="o"/>
              <a:defRPr/>
            </a:pPr>
            <a:r>
              <a:rPr lang="fr-FR" sz="1400" b="1" u="sng">
                <a:solidFill>
                  <a:srgbClr val="006699"/>
                </a:solidFill>
                <a:latin typeface="Times New Roman" charset="0"/>
                <a:cs typeface="Arial" charset="0"/>
              </a:rPr>
              <a:t>Noisette, 46%</a:t>
            </a:r>
          </a:p>
          <a:p>
            <a:pPr marL="342900" indent="-342900" eaLnBrk="0" hangingPunct="0">
              <a:spcBef>
                <a:spcPct val="20000"/>
              </a:spcBef>
              <a:buClr>
                <a:schemeClr val="accent2"/>
              </a:buClr>
              <a:buFontTx/>
              <a:buChar char="o"/>
              <a:defRPr/>
            </a:pPr>
            <a:r>
              <a:rPr lang="fr-FR" sz="1400" b="1" u="sng">
                <a:solidFill>
                  <a:srgbClr val="006699"/>
                </a:solidFill>
                <a:latin typeface="Times New Roman" charset="0"/>
                <a:cs typeface="Arial" charset="0"/>
              </a:rPr>
              <a:t>Pomme, 39%</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Pêche, 24%</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Cerise, 22%</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Noix, 21%</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Poire, 20%</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Amande, 19%</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Prune, 17%</a:t>
            </a:r>
          </a:p>
          <a:p>
            <a:pPr marL="342900" indent="-342900" eaLnBrk="0" hangingPunct="0">
              <a:spcBef>
                <a:spcPct val="20000"/>
              </a:spcBef>
              <a:defRPr/>
            </a:pPr>
            <a:endParaRPr lang="fr-FR" sz="1400" b="1">
              <a:solidFill>
                <a:srgbClr val="006699"/>
              </a:solidFill>
              <a:latin typeface="Times New Roman" charset="0"/>
              <a:cs typeface="Arial" charset="0"/>
            </a:endParaRPr>
          </a:p>
          <a:p>
            <a:pPr marL="342900" indent="-342900" eaLnBrk="0" hangingPunct="0">
              <a:spcBef>
                <a:spcPct val="20000"/>
              </a:spcBef>
              <a:buFontTx/>
              <a:buChar char="•"/>
              <a:defRPr/>
            </a:pPr>
            <a:endParaRPr lang="en-US" sz="3200">
              <a:cs typeface="Arial" charset="0"/>
            </a:endParaRPr>
          </a:p>
        </p:txBody>
      </p:sp>
      <p:sp>
        <p:nvSpPr>
          <p:cNvPr id="317446" name="Rectangle 6"/>
          <p:cNvSpPr>
            <a:spLocks noChangeArrowheads="1"/>
          </p:cNvSpPr>
          <p:nvPr/>
        </p:nvSpPr>
        <p:spPr bwMode="auto">
          <a:xfrm>
            <a:off x="2411413" y="4005263"/>
            <a:ext cx="237648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Noix du Brésil, 16%</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Pomme de terre, 15%</a:t>
            </a:r>
          </a:p>
          <a:p>
            <a:pPr marL="342900" indent="-342900" eaLnBrk="0" hangingPunct="0">
              <a:spcBef>
                <a:spcPct val="20000"/>
              </a:spcBef>
              <a:buClr>
                <a:schemeClr val="accent2"/>
              </a:buClr>
              <a:buFontTx/>
              <a:buChar char="o"/>
              <a:defRPr/>
            </a:pPr>
            <a:r>
              <a:rPr lang="fr-FR" sz="1400" b="1" u="sng">
                <a:solidFill>
                  <a:srgbClr val="006699"/>
                </a:solidFill>
                <a:latin typeface="Times New Roman" charset="0"/>
                <a:cs typeface="Arial" charset="0"/>
              </a:rPr>
              <a:t>Carotte, 13%</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Arachide, 10%</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Fraise, 10%</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Orange, 9%</a:t>
            </a:r>
          </a:p>
          <a:p>
            <a:pPr marL="342900" indent="-342900" eaLnBrk="0" hangingPunct="0">
              <a:spcBef>
                <a:spcPct val="20000"/>
              </a:spcBef>
              <a:buClr>
                <a:schemeClr val="accent2"/>
              </a:buClr>
              <a:buFontTx/>
              <a:buChar char="o"/>
              <a:defRPr/>
            </a:pPr>
            <a:r>
              <a:rPr lang="fr-FR" sz="1400" b="1">
                <a:solidFill>
                  <a:srgbClr val="006699"/>
                </a:solidFill>
                <a:latin typeface="Times New Roman" charset="0"/>
                <a:cs typeface="Arial" charset="0"/>
              </a:rPr>
              <a:t>Abricot, 7%</a:t>
            </a:r>
          </a:p>
          <a:p>
            <a:pPr marL="342900" indent="-342900" eaLnBrk="0" hangingPunct="0">
              <a:spcBef>
                <a:spcPct val="20000"/>
              </a:spcBef>
              <a:buFontTx/>
              <a:buChar char="•"/>
              <a:defRPr/>
            </a:pPr>
            <a:endParaRPr lang="fr-FR" sz="1400">
              <a:solidFill>
                <a:srgbClr val="006699"/>
              </a:solidFill>
              <a:latin typeface="Times New Roman" charset="0"/>
              <a:cs typeface="Arial" charset="0"/>
            </a:endParaRPr>
          </a:p>
        </p:txBody>
      </p:sp>
      <p:sp>
        <p:nvSpPr>
          <p:cNvPr id="317447" name="Rectangle 7"/>
          <p:cNvSpPr>
            <a:spLocks noChangeArrowheads="1"/>
          </p:cNvSpPr>
          <p:nvPr/>
        </p:nvSpPr>
        <p:spPr bwMode="auto">
          <a:xfrm>
            <a:off x="5580063" y="2924175"/>
            <a:ext cx="3313112" cy="142875"/>
          </a:xfrm>
          <a:prstGeom prst="rect">
            <a:avLst/>
          </a:prstGeom>
          <a:noFill/>
          <a:ln w="25400" cap="sq">
            <a:solidFill>
              <a:srgbClr val="00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317448" name="Rectangle 8"/>
          <p:cNvSpPr>
            <a:spLocks noChangeArrowheads="1"/>
          </p:cNvSpPr>
          <p:nvPr/>
        </p:nvSpPr>
        <p:spPr bwMode="auto">
          <a:xfrm>
            <a:off x="5580063" y="2060575"/>
            <a:ext cx="3313112" cy="144463"/>
          </a:xfrm>
          <a:prstGeom prst="rect">
            <a:avLst/>
          </a:prstGeom>
          <a:noFill/>
          <a:ln w="25400" cap="sq">
            <a:solidFill>
              <a:srgbClr val="00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317449" name="Rectangle 9"/>
          <p:cNvSpPr>
            <a:spLocks noChangeArrowheads="1"/>
          </p:cNvSpPr>
          <p:nvPr/>
        </p:nvSpPr>
        <p:spPr bwMode="auto">
          <a:xfrm>
            <a:off x="5580063" y="1628775"/>
            <a:ext cx="3313112" cy="144463"/>
          </a:xfrm>
          <a:prstGeom prst="rect">
            <a:avLst/>
          </a:prstGeom>
          <a:noFill/>
          <a:ln w="25400" cap="sq">
            <a:solidFill>
              <a:srgbClr val="00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317450" name="Line 10"/>
          <p:cNvSpPr>
            <a:spLocks noChangeShapeType="1"/>
          </p:cNvSpPr>
          <p:nvPr/>
        </p:nvSpPr>
        <p:spPr bwMode="auto">
          <a:xfrm flipV="1">
            <a:off x="2124075" y="1700213"/>
            <a:ext cx="3455988" cy="2449512"/>
          </a:xfrm>
          <a:prstGeom prst="line">
            <a:avLst/>
          </a:prstGeom>
          <a:noFill/>
          <a:ln w="2222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317451" name="Line 11"/>
          <p:cNvSpPr>
            <a:spLocks noChangeShapeType="1"/>
          </p:cNvSpPr>
          <p:nvPr/>
        </p:nvSpPr>
        <p:spPr bwMode="auto">
          <a:xfrm flipV="1">
            <a:off x="2124075" y="2205038"/>
            <a:ext cx="3455988" cy="2232025"/>
          </a:xfrm>
          <a:prstGeom prst="line">
            <a:avLst/>
          </a:prstGeom>
          <a:noFill/>
          <a:ln w="2222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317452" name="Line 12"/>
          <p:cNvSpPr>
            <a:spLocks noChangeShapeType="1"/>
          </p:cNvSpPr>
          <p:nvPr/>
        </p:nvSpPr>
        <p:spPr bwMode="auto">
          <a:xfrm flipV="1">
            <a:off x="3924300" y="2997200"/>
            <a:ext cx="1584325" cy="1655763"/>
          </a:xfrm>
          <a:prstGeom prst="line">
            <a:avLst/>
          </a:prstGeom>
          <a:noFill/>
          <a:ln w="2222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317455" name="Text Box 15"/>
          <p:cNvSpPr txBox="1">
            <a:spLocks noChangeArrowheads="1"/>
          </p:cNvSpPr>
          <p:nvPr/>
        </p:nvSpPr>
        <p:spPr bwMode="auto">
          <a:xfrm>
            <a:off x="3924300" y="4508500"/>
            <a:ext cx="1223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a:solidFill>
                  <a:srgbClr val="FF3399"/>
                </a:solidFill>
                <a:latin typeface="Times New Roman" charset="0"/>
                <a:cs typeface="Arial" charset="0"/>
              </a:rPr>
              <a:t>PR-10</a:t>
            </a:r>
            <a:endParaRPr lang="fr-FR" sz="1400" b="1">
              <a:solidFill>
                <a:srgbClr val="FF3399"/>
              </a:solidFill>
              <a:latin typeface="Times New Roman" charset="0"/>
              <a:cs typeface="Arial" charset="0"/>
            </a:endParaRPr>
          </a:p>
        </p:txBody>
      </p:sp>
      <p:sp>
        <p:nvSpPr>
          <p:cNvPr id="317456" name="Line 16"/>
          <p:cNvSpPr>
            <a:spLocks noChangeShapeType="1"/>
          </p:cNvSpPr>
          <p:nvPr/>
        </p:nvSpPr>
        <p:spPr bwMode="auto">
          <a:xfrm>
            <a:off x="4248150" y="4797425"/>
            <a:ext cx="576263"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317457" name="Text Box 17"/>
          <p:cNvSpPr txBox="1">
            <a:spLocks noChangeArrowheads="1"/>
          </p:cNvSpPr>
          <p:nvPr/>
        </p:nvSpPr>
        <p:spPr bwMode="auto">
          <a:xfrm>
            <a:off x="3852863" y="4725988"/>
            <a:ext cx="1295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400" b="1">
                <a:solidFill>
                  <a:schemeClr val="hlink"/>
                </a:solidFill>
                <a:latin typeface="Times New Roman" charset="0"/>
                <a:cs typeface="Arial" charset="0"/>
              </a:rPr>
              <a:t> </a:t>
            </a:r>
            <a:r>
              <a:rPr kumimoji="1" lang="fr-FR" sz="1000" b="1">
                <a:solidFill>
                  <a:schemeClr val="hlink"/>
                </a:solidFill>
                <a:latin typeface="Times New Roman" charset="0"/>
                <a:cs typeface="Arial" charset="0"/>
              </a:rPr>
              <a:t>rBet v 1</a:t>
            </a:r>
          </a:p>
          <a:p>
            <a:pPr algn="ctr">
              <a:defRPr/>
            </a:pPr>
            <a:r>
              <a:rPr kumimoji="1" lang="fr-BE" sz="1000" b="1">
                <a:solidFill>
                  <a:schemeClr val="hlink"/>
                </a:solidFill>
                <a:latin typeface="Times New Roman" charset="0"/>
                <a:cs typeface="Arial" charset="0"/>
              </a:rPr>
              <a:t>rPru p 1</a:t>
            </a:r>
          </a:p>
          <a:p>
            <a:pPr algn="ctr">
              <a:defRPr/>
            </a:pPr>
            <a:r>
              <a:rPr kumimoji="1" lang="fr-BE" sz="1000" b="1">
                <a:solidFill>
                  <a:schemeClr val="hlink"/>
                </a:solidFill>
                <a:latin typeface="Times New Roman" charset="0"/>
                <a:cs typeface="Arial" charset="0"/>
              </a:rPr>
              <a:t>rGly m 4</a:t>
            </a:r>
          </a:p>
          <a:p>
            <a:pPr algn="ctr">
              <a:defRPr/>
            </a:pPr>
            <a:r>
              <a:rPr kumimoji="1" lang="fr-BE" sz="1000" b="1">
                <a:solidFill>
                  <a:schemeClr val="hlink"/>
                </a:solidFill>
                <a:latin typeface="Times New Roman" charset="0"/>
                <a:cs typeface="Arial" charset="0"/>
              </a:rPr>
              <a:t>rAra h 8</a:t>
            </a:r>
          </a:p>
          <a:p>
            <a:pPr algn="ctr">
              <a:defRPr/>
            </a:pPr>
            <a:r>
              <a:rPr kumimoji="1" lang="fr-BE" sz="1000" b="1">
                <a:solidFill>
                  <a:schemeClr val="hlink"/>
                </a:solidFill>
                <a:latin typeface="Times New Roman" charset="0"/>
                <a:cs typeface="Arial" charset="0"/>
              </a:rPr>
              <a:t>rApi g 1.01</a:t>
            </a:r>
          </a:p>
          <a:p>
            <a:pPr algn="ctr">
              <a:defRPr/>
            </a:pPr>
            <a:r>
              <a:rPr kumimoji="1" lang="fr-BE" sz="1000" b="1">
                <a:solidFill>
                  <a:schemeClr val="hlink"/>
                </a:solidFill>
                <a:latin typeface="Times New Roman" charset="0"/>
                <a:cs typeface="Arial" charset="0"/>
              </a:rPr>
              <a:t>rAln g 1</a:t>
            </a:r>
          </a:p>
          <a:p>
            <a:pPr algn="ctr">
              <a:defRPr/>
            </a:pPr>
            <a:r>
              <a:rPr kumimoji="1" lang="fr-BE" sz="1000" b="1">
                <a:solidFill>
                  <a:schemeClr val="hlink"/>
                </a:solidFill>
                <a:latin typeface="Times New Roman" charset="0"/>
                <a:cs typeface="Arial" charset="0"/>
              </a:rPr>
              <a:t>rCor a 1</a:t>
            </a:r>
          </a:p>
          <a:p>
            <a:pPr algn="ctr">
              <a:defRPr/>
            </a:pPr>
            <a:r>
              <a:rPr kumimoji="1" lang="fr-BE" sz="1000" b="1">
                <a:solidFill>
                  <a:schemeClr val="hlink"/>
                </a:solidFill>
                <a:latin typeface="Times New Roman" charset="0"/>
                <a:cs typeface="Arial" charset="0"/>
              </a:rPr>
              <a:t>nAct d 8</a:t>
            </a:r>
          </a:p>
          <a:p>
            <a:pPr algn="ctr">
              <a:defRPr/>
            </a:pPr>
            <a:r>
              <a:rPr kumimoji="1" lang="fr-BE" sz="1000" b="1">
                <a:solidFill>
                  <a:schemeClr val="hlink"/>
                </a:solidFill>
                <a:latin typeface="Times New Roman" charset="0"/>
                <a:cs typeface="Arial" charset="0"/>
              </a:rPr>
              <a:t>rMal d 1</a:t>
            </a:r>
          </a:p>
          <a:p>
            <a:pPr algn="ctr">
              <a:defRPr/>
            </a:pPr>
            <a:r>
              <a:rPr kumimoji="1" lang="fr-BE" sz="1000" b="1">
                <a:solidFill>
                  <a:schemeClr val="hlink"/>
                </a:solidFill>
                <a:latin typeface="Times New Roman" charset="0"/>
                <a:cs typeface="Arial" charset="0"/>
              </a:rPr>
              <a:t>rDau c 1</a:t>
            </a:r>
            <a:endParaRPr kumimoji="1" lang="fr-FR" sz="1000">
              <a:latin typeface="Times New Roman" charset="0"/>
              <a:cs typeface="Arial" charset="0"/>
            </a:endParaRPr>
          </a:p>
        </p:txBody>
      </p:sp>
    </p:spTree>
    <p:extLst>
      <p:ext uri="{BB962C8B-B14F-4D97-AF65-F5344CB8AC3E}">
        <p14:creationId xmlns:p14="http://schemas.microsoft.com/office/powerpoint/2010/main" val="2491673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17444"/>
                                        </p:tgtEl>
                                        <p:attrNameLst>
                                          <p:attrName>style.visibility</p:attrName>
                                        </p:attrNameLst>
                                      </p:cBhvr>
                                      <p:to>
                                        <p:strVal val="visible"/>
                                      </p:to>
                                    </p:set>
                                    <p:anim calcmode="lin" valueType="num">
                                      <p:cBhvr additive="base">
                                        <p:cTn id="7" dur="500" fill="hold"/>
                                        <p:tgtEl>
                                          <p:spTgt spid="317444"/>
                                        </p:tgtEl>
                                        <p:attrNameLst>
                                          <p:attrName>ppt_x</p:attrName>
                                        </p:attrNameLst>
                                      </p:cBhvr>
                                      <p:tavLst>
                                        <p:tav tm="0">
                                          <p:val>
                                            <p:strVal val="#ppt_x"/>
                                          </p:val>
                                        </p:tav>
                                        <p:tav tm="100000">
                                          <p:val>
                                            <p:strVal val="#ppt_x"/>
                                          </p:val>
                                        </p:tav>
                                      </p:tavLst>
                                    </p:anim>
                                    <p:anim calcmode="lin" valueType="num">
                                      <p:cBhvr additive="base">
                                        <p:cTn id="8" dur="500" fill="hold"/>
                                        <p:tgtEl>
                                          <p:spTgt spid="3174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7446"/>
                                        </p:tgtEl>
                                        <p:attrNameLst>
                                          <p:attrName>style.visibility</p:attrName>
                                        </p:attrNameLst>
                                      </p:cBhvr>
                                      <p:to>
                                        <p:strVal val="visible"/>
                                      </p:to>
                                    </p:set>
                                    <p:anim calcmode="lin" valueType="num">
                                      <p:cBhvr additive="base">
                                        <p:cTn id="11" dur="500" fill="hold"/>
                                        <p:tgtEl>
                                          <p:spTgt spid="317446"/>
                                        </p:tgtEl>
                                        <p:attrNameLst>
                                          <p:attrName>ppt_x</p:attrName>
                                        </p:attrNameLst>
                                      </p:cBhvr>
                                      <p:tavLst>
                                        <p:tav tm="0">
                                          <p:val>
                                            <p:strVal val="#ppt_x"/>
                                          </p:val>
                                        </p:tav>
                                        <p:tav tm="100000">
                                          <p:val>
                                            <p:strVal val="#ppt_x"/>
                                          </p:val>
                                        </p:tav>
                                      </p:tavLst>
                                    </p:anim>
                                    <p:anim calcmode="lin" valueType="num">
                                      <p:cBhvr additive="base">
                                        <p:cTn id="12" dur="500" fill="hold"/>
                                        <p:tgtEl>
                                          <p:spTgt spid="3174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7445"/>
                                        </p:tgtEl>
                                        <p:attrNameLst>
                                          <p:attrName>style.visibility</p:attrName>
                                        </p:attrNameLst>
                                      </p:cBhvr>
                                      <p:to>
                                        <p:strVal val="visible"/>
                                      </p:to>
                                    </p:set>
                                    <p:anim calcmode="lin" valueType="num">
                                      <p:cBhvr additive="base">
                                        <p:cTn id="15" dur="500" fill="hold"/>
                                        <p:tgtEl>
                                          <p:spTgt spid="317445"/>
                                        </p:tgtEl>
                                        <p:attrNameLst>
                                          <p:attrName>ppt_x</p:attrName>
                                        </p:attrNameLst>
                                      </p:cBhvr>
                                      <p:tavLst>
                                        <p:tav tm="0">
                                          <p:val>
                                            <p:strVal val="#ppt_x"/>
                                          </p:val>
                                        </p:tav>
                                        <p:tav tm="100000">
                                          <p:val>
                                            <p:strVal val="#ppt_x"/>
                                          </p:val>
                                        </p:tav>
                                      </p:tavLst>
                                    </p:anim>
                                    <p:anim calcmode="lin" valueType="num">
                                      <p:cBhvr additive="base">
                                        <p:cTn id="16" dur="500" fill="hold"/>
                                        <p:tgtEl>
                                          <p:spTgt spid="3174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7443">
                                            <p:txEl>
                                              <p:pRg st="0" end="0"/>
                                            </p:txEl>
                                          </p:spTgt>
                                        </p:tgtEl>
                                        <p:attrNameLst>
                                          <p:attrName>style.visibility</p:attrName>
                                        </p:attrNameLst>
                                      </p:cBhvr>
                                      <p:to>
                                        <p:strVal val="visible"/>
                                      </p:to>
                                    </p:set>
                                    <p:anim calcmode="lin" valueType="num">
                                      <p:cBhvr additive="base">
                                        <p:cTn id="19" dur="500" fill="hold"/>
                                        <p:tgtEl>
                                          <p:spTgt spid="31744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4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7443">
                                            <p:txEl>
                                              <p:pRg st="1" end="1"/>
                                            </p:txEl>
                                          </p:spTgt>
                                        </p:tgtEl>
                                        <p:attrNameLst>
                                          <p:attrName>style.visibility</p:attrName>
                                        </p:attrNameLst>
                                      </p:cBhvr>
                                      <p:to>
                                        <p:strVal val="visible"/>
                                      </p:to>
                                    </p:set>
                                    <p:anim calcmode="lin" valueType="num">
                                      <p:cBhvr additive="base">
                                        <p:cTn id="23" dur="500" fill="hold"/>
                                        <p:tgtEl>
                                          <p:spTgt spid="31744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1744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7443">
                                            <p:txEl>
                                              <p:pRg st="2" end="2"/>
                                            </p:txEl>
                                          </p:spTgt>
                                        </p:tgtEl>
                                        <p:attrNameLst>
                                          <p:attrName>style.visibility</p:attrName>
                                        </p:attrNameLst>
                                      </p:cBhvr>
                                      <p:to>
                                        <p:strVal val="visible"/>
                                      </p:to>
                                    </p:set>
                                    <p:anim calcmode="lin" valueType="num">
                                      <p:cBhvr additive="base">
                                        <p:cTn id="27" dur="500" fill="hold"/>
                                        <p:tgtEl>
                                          <p:spTgt spid="31744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7443">
                                            <p:txEl>
                                              <p:pRg st="2" end="2"/>
                                            </p:txEl>
                                          </p:spTgt>
                                        </p:tgtEl>
                                        <p:attrNameLst>
                                          <p:attrName>ppt_y</p:attrName>
                                        </p:attrNameLst>
                                      </p:cBhvr>
                                      <p:tavLst>
                                        <p:tav tm="0">
                                          <p:val>
                                            <p:strVal val="1+#ppt_h/2"/>
                                          </p:val>
                                        </p:tav>
                                        <p:tav tm="100000">
                                          <p:val>
                                            <p:strVal val="#ppt_y"/>
                                          </p:val>
                                        </p:tav>
                                      </p:tavLst>
                                    </p:anim>
                                  </p:childTnLst>
                                </p:cTn>
                              </p:par>
                              <p:par>
                                <p:cTn id="29" presetID="8" presetClass="entr" presetSubtype="16" fill="hold" grpId="0" nodeType="withEffect">
                                  <p:stCondLst>
                                    <p:cond delay="0"/>
                                  </p:stCondLst>
                                  <p:childTnLst>
                                    <p:set>
                                      <p:cBhvr>
                                        <p:cTn id="30" dur="1" fill="hold">
                                          <p:stCondLst>
                                            <p:cond delay="0"/>
                                          </p:stCondLst>
                                        </p:cTn>
                                        <p:tgtEl>
                                          <p:spTgt spid="317455"/>
                                        </p:tgtEl>
                                        <p:attrNameLst>
                                          <p:attrName>style.visibility</p:attrName>
                                        </p:attrNameLst>
                                      </p:cBhvr>
                                      <p:to>
                                        <p:strVal val="visible"/>
                                      </p:to>
                                    </p:set>
                                    <p:animEffect transition="in" filter="diamond(in)">
                                      <p:cBhvr>
                                        <p:cTn id="31" dur="500"/>
                                        <p:tgtEl>
                                          <p:spTgt spid="317455"/>
                                        </p:tgtEl>
                                      </p:cBhvr>
                                    </p:animEffect>
                                  </p:childTnLst>
                                </p:cTn>
                              </p:par>
                              <p:par>
                                <p:cTn id="32" presetID="8" presetClass="entr" presetSubtype="16" fill="hold" nodeType="withEffect">
                                  <p:stCondLst>
                                    <p:cond delay="0"/>
                                  </p:stCondLst>
                                  <p:childTnLst>
                                    <p:set>
                                      <p:cBhvr>
                                        <p:cTn id="33" dur="1" fill="hold">
                                          <p:stCondLst>
                                            <p:cond delay="0"/>
                                          </p:stCondLst>
                                        </p:cTn>
                                        <p:tgtEl>
                                          <p:spTgt spid="317456"/>
                                        </p:tgtEl>
                                        <p:attrNameLst>
                                          <p:attrName>style.visibility</p:attrName>
                                        </p:attrNameLst>
                                      </p:cBhvr>
                                      <p:to>
                                        <p:strVal val="visible"/>
                                      </p:to>
                                    </p:set>
                                    <p:animEffect transition="in" filter="diamond(in)">
                                      <p:cBhvr>
                                        <p:cTn id="34" dur="500"/>
                                        <p:tgtEl>
                                          <p:spTgt spid="317456"/>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317457"/>
                                        </p:tgtEl>
                                        <p:attrNameLst>
                                          <p:attrName>style.visibility</p:attrName>
                                        </p:attrNameLst>
                                      </p:cBhvr>
                                      <p:to>
                                        <p:strVal val="visible"/>
                                      </p:to>
                                    </p:set>
                                    <p:animEffect transition="in" filter="diamond(in)">
                                      <p:cBhvr>
                                        <p:cTn id="37" dur="500"/>
                                        <p:tgtEl>
                                          <p:spTgt spid="3174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17449"/>
                                        </p:tgtEl>
                                        <p:attrNameLst>
                                          <p:attrName>style.visibility</p:attrName>
                                        </p:attrNameLst>
                                      </p:cBhvr>
                                      <p:to>
                                        <p:strVal val="visible"/>
                                      </p:to>
                                    </p:set>
                                    <p:anim calcmode="lin" valueType="num">
                                      <p:cBhvr additive="base">
                                        <p:cTn id="42" dur="500" fill="hold"/>
                                        <p:tgtEl>
                                          <p:spTgt spid="317449"/>
                                        </p:tgtEl>
                                        <p:attrNameLst>
                                          <p:attrName>ppt_x</p:attrName>
                                        </p:attrNameLst>
                                      </p:cBhvr>
                                      <p:tavLst>
                                        <p:tav tm="0">
                                          <p:val>
                                            <p:strVal val="#ppt_x"/>
                                          </p:val>
                                        </p:tav>
                                        <p:tav tm="100000">
                                          <p:val>
                                            <p:strVal val="#ppt_x"/>
                                          </p:val>
                                        </p:tav>
                                      </p:tavLst>
                                    </p:anim>
                                    <p:anim calcmode="lin" valueType="num">
                                      <p:cBhvr additive="base">
                                        <p:cTn id="43" dur="500" fill="hold"/>
                                        <p:tgtEl>
                                          <p:spTgt spid="317449"/>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500"/>
                            </p:stCondLst>
                            <p:childTnLst>
                              <p:par>
                                <p:cTn id="45" presetID="2" presetClass="entr" presetSubtype="4" fill="hold" nodeType="afterEffect">
                                  <p:stCondLst>
                                    <p:cond delay="0"/>
                                  </p:stCondLst>
                                  <p:childTnLst>
                                    <p:set>
                                      <p:cBhvr>
                                        <p:cTn id="46" dur="1" fill="hold">
                                          <p:stCondLst>
                                            <p:cond delay="0"/>
                                          </p:stCondLst>
                                        </p:cTn>
                                        <p:tgtEl>
                                          <p:spTgt spid="317450"/>
                                        </p:tgtEl>
                                        <p:attrNameLst>
                                          <p:attrName>style.visibility</p:attrName>
                                        </p:attrNameLst>
                                      </p:cBhvr>
                                      <p:to>
                                        <p:strVal val="visible"/>
                                      </p:to>
                                    </p:set>
                                    <p:anim calcmode="lin" valueType="num">
                                      <p:cBhvr additive="base">
                                        <p:cTn id="47" dur="500" fill="hold"/>
                                        <p:tgtEl>
                                          <p:spTgt spid="317450"/>
                                        </p:tgtEl>
                                        <p:attrNameLst>
                                          <p:attrName>ppt_x</p:attrName>
                                        </p:attrNameLst>
                                      </p:cBhvr>
                                      <p:tavLst>
                                        <p:tav tm="0">
                                          <p:val>
                                            <p:strVal val="#ppt_x"/>
                                          </p:val>
                                        </p:tav>
                                        <p:tav tm="100000">
                                          <p:val>
                                            <p:strVal val="#ppt_x"/>
                                          </p:val>
                                        </p:tav>
                                      </p:tavLst>
                                    </p:anim>
                                    <p:anim calcmode="lin" valueType="num">
                                      <p:cBhvr additive="base">
                                        <p:cTn id="48" dur="500" fill="hold"/>
                                        <p:tgtEl>
                                          <p:spTgt spid="317450"/>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1000"/>
                            </p:stCondLst>
                            <p:childTnLst>
                              <p:par>
                                <p:cTn id="50" presetID="2" presetClass="entr" presetSubtype="4" fill="hold" grpId="0" nodeType="afterEffect">
                                  <p:stCondLst>
                                    <p:cond delay="3000"/>
                                  </p:stCondLst>
                                  <p:childTnLst>
                                    <p:set>
                                      <p:cBhvr>
                                        <p:cTn id="51" dur="1" fill="hold">
                                          <p:stCondLst>
                                            <p:cond delay="0"/>
                                          </p:stCondLst>
                                        </p:cTn>
                                        <p:tgtEl>
                                          <p:spTgt spid="317448"/>
                                        </p:tgtEl>
                                        <p:attrNameLst>
                                          <p:attrName>style.visibility</p:attrName>
                                        </p:attrNameLst>
                                      </p:cBhvr>
                                      <p:to>
                                        <p:strVal val="visible"/>
                                      </p:to>
                                    </p:set>
                                    <p:anim calcmode="lin" valueType="num">
                                      <p:cBhvr additive="base">
                                        <p:cTn id="52" dur="500" fill="hold"/>
                                        <p:tgtEl>
                                          <p:spTgt spid="317448"/>
                                        </p:tgtEl>
                                        <p:attrNameLst>
                                          <p:attrName>ppt_x</p:attrName>
                                        </p:attrNameLst>
                                      </p:cBhvr>
                                      <p:tavLst>
                                        <p:tav tm="0">
                                          <p:val>
                                            <p:strVal val="#ppt_x"/>
                                          </p:val>
                                        </p:tav>
                                        <p:tav tm="100000">
                                          <p:val>
                                            <p:strVal val="#ppt_x"/>
                                          </p:val>
                                        </p:tav>
                                      </p:tavLst>
                                    </p:anim>
                                    <p:anim calcmode="lin" valueType="num">
                                      <p:cBhvr additive="base">
                                        <p:cTn id="53" dur="500" fill="hold"/>
                                        <p:tgtEl>
                                          <p:spTgt spid="317448"/>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4500"/>
                            </p:stCondLst>
                            <p:childTnLst>
                              <p:par>
                                <p:cTn id="55" presetID="2" presetClass="entr" presetSubtype="4" fill="hold" nodeType="afterEffect">
                                  <p:stCondLst>
                                    <p:cond delay="0"/>
                                  </p:stCondLst>
                                  <p:childTnLst>
                                    <p:set>
                                      <p:cBhvr>
                                        <p:cTn id="56" dur="1" fill="hold">
                                          <p:stCondLst>
                                            <p:cond delay="0"/>
                                          </p:stCondLst>
                                        </p:cTn>
                                        <p:tgtEl>
                                          <p:spTgt spid="317451"/>
                                        </p:tgtEl>
                                        <p:attrNameLst>
                                          <p:attrName>style.visibility</p:attrName>
                                        </p:attrNameLst>
                                      </p:cBhvr>
                                      <p:to>
                                        <p:strVal val="visible"/>
                                      </p:to>
                                    </p:set>
                                    <p:anim calcmode="lin" valueType="num">
                                      <p:cBhvr additive="base">
                                        <p:cTn id="57" dur="500" fill="hold"/>
                                        <p:tgtEl>
                                          <p:spTgt spid="317451"/>
                                        </p:tgtEl>
                                        <p:attrNameLst>
                                          <p:attrName>ppt_x</p:attrName>
                                        </p:attrNameLst>
                                      </p:cBhvr>
                                      <p:tavLst>
                                        <p:tav tm="0">
                                          <p:val>
                                            <p:strVal val="#ppt_x"/>
                                          </p:val>
                                        </p:tav>
                                        <p:tav tm="100000">
                                          <p:val>
                                            <p:strVal val="#ppt_x"/>
                                          </p:val>
                                        </p:tav>
                                      </p:tavLst>
                                    </p:anim>
                                    <p:anim calcmode="lin" valueType="num">
                                      <p:cBhvr additive="base">
                                        <p:cTn id="58" dur="500" fill="hold"/>
                                        <p:tgtEl>
                                          <p:spTgt spid="317451"/>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5000"/>
                            </p:stCondLst>
                            <p:childTnLst>
                              <p:par>
                                <p:cTn id="60" presetID="2" presetClass="entr" presetSubtype="4" fill="hold" grpId="0" nodeType="afterEffect">
                                  <p:stCondLst>
                                    <p:cond delay="3000"/>
                                  </p:stCondLst>
                                  <p:childTnLst>
                                    <p:set>
                                      <p:cBhvr>
                                        <p:cTn id="61" dur="1" fill="hold">
                                          <p:stCondLst>
                                            <p:cond delay="0"/>
                                          </p:stCondLst>
                                        </p:cTn>
                                        <p:tgtEl>
                                          <p:spTgt spid="317447"/>
                                        </p:tgtEl>
                                        <p:attrNameLst>
                                          <p:attrName>style.visibility</p:attrName>
                                        </p:attrNameLst>
                                      </p:cBhvr>
                                      <p:to>
                                        <p:strVal val="visible"/>
                                      </p:to>
                                    </p:set>
                                    <p:anim calcmode="lin" valueType="num">
                                      <p:cBhvr additive="base">
                                        <p:cTn id="62" dur="500" fill="hold"/>
                                        <p:tgtEl>
                                          <p:spTgt spid="317447"/>
                                        </p:tgtEl>
                                        <p:attrNameLst>
                                          <p:attrName>ppt_x</p:attrName>
                                        </p:attrNameLst>
                                      </p:cBhvr>
                                      <p:tavLst>
                                        <p:tav tm="0">
                                          <p:val>
                                            <p:strVal val="#ppt_x"/>
                                          </p:val>
                                        </p:tav>
                                        <p:tav tm="100000">
                                          <p:val>
                                            <p:strVal val="#ppt_x"/>
                                          </p:val>
                                        </p:tav>
                                      </p:tavLst>
                                    </p:anim>
                                    <p:anim calcmode="lin" valueType="num">
                                      <p:cBhvr additive="base">
                                        <p:cTn id="63" dur="500" fill="hold"/>
                                        <p:tgtEl>
                                          <p:spTgt spid="317447"/>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8500"/>
                            </p:stCondLst>
                            <p:childTnLst>
                              <p:par>
                                <p:cTn id="65" presetID="2" presetClass="entr" presetSubtype="4" fill="hold" nodeType="afterEffect">
                                  <p:stCondLst>
                                    <p:cond delay="0"/>
                                  </p:stCondLst>
                                  <p:childTnLst>
                                    <p:set>
                                      <p:cBhvr>
                                        <p:cTn id="66" dur="1" fill="hold">
                                          <p:stCondLst>
                                            <p:cond delay="0"/>
                                          </p:stCondLst>
                                        </p:cTn>
                                        <p:tgtEl>
                                          <p:spTgt spid="317452"/>
                                        </p:tgtEl>
                                        <p:attrNameLst>
                                          <p:attrName>style.visibility</p:attrName>
                                        </p:attrNameLst>
                                      </p:cBhvr>
                                      <p:to>
                                        <p:strVal val="visible"/>
                                      </p:to>
                                    </p:set>
                                    <p:anim calcmode="lin" valueType="num">
                                      <p:cBhvr additive="base">
                                        <p:cTn id="67" dur="500" fill="hold"/>
                                        <p:tgtEl>
                                          <p:spTgt spid="317452"/>
                                        </p:tgtEl>
                                        <p:attrNameLst>
                                          <p:attrName>ppt_x</p:attrName>
                                        </p:attrNameLst>
                                      </p:cBhvr>
                                      <p:tavLst>
                                        <p:tav tm="0">
                                          <p:val>
                                            <p:strVal val="#ppt_x"/>
                                          </p:val>
                                        </p:tav>
                                        <p:tav tm="100000">
                                          <p:val>
                                            <p:strVal val="#ppt_x"/>
                                          </p:val>
                                        </p:tav>
                                      </p:tavLst>
                                    </p:anim>
                                    <p:anim calcmode="lin" valueType="num">
                                      <p:cBhvr additive="base">
                                        <p:cTn id="68" dur="500" fill="hold"/>
                                        <p:tgtEl>
                                          <p:spTgt spid="3174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7" grpId="0" animBg="1"/>
      <p:bldP spid="317448" grpId="0" animBg="1"/>
      <p:bldP spid="317449" grpId="0" animBg="1"/>
      <p:bldP spid="317455" grpId="0"/>
      <p:bldP spid="3174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idx="4294967295"/>
          </p:nvPr>
        </p:nvSpPr>
        <p:spPr/>
        <p:txBody>
          <a:bodyPr/>
          <a:lstStyle/>
          <a:p>
            <a:r>
              <a:rPr lang="en-US" sz="2800">
                <a:solidFill>
                  <a:srgbClr val="006699"/>
                </a:solidFill>
                <a:latin typeface="Times New Roman" charset="0"/>
                <a:ea typeface="ＭＳ Ｐゴシック" charset="0"/>
                <a:cs typeface="Arial" charset="0"/>
              </a:rPr>
              <a:t>Prédire les réactions croisées</a:t>
            </a:r>
          </a:p>
        </p:txBody>
      </p:sp>
      <p:sp>
        <p:nvSpPr>
          <p:cNvPr id="104450" name="Rectangle 3"/>
          <p:cNvSpPr>
            <a:spLocks noGrp="1" noChangeArrowheads="1"/>
          </p:cNvSpPr>
          <p:nvPr>
            <p:ph type="body" idx="4294967295"/>
          </p:nvPr>
        </p:nvSpPr>
        <p:spPr>
          <a:xfrm>
            <a:off x="176213" y="1317625"/>
            <a:ext cx="8709025" cy="4813300"/>
          </a:xfrm>
        </p:spPr>
        <p:txBody>
          <a:bodyPr/>
          <a:lstStyle/>
          <a:p>
            <a:pPr algn="just"/>
            <a:r>
              <a:rPr lang="en-US" sz="2400" b="1" i="1" dirty="0" err="1">
                <a:solidFill>
                  <a:srgbClr val="006699"/>
                </a:solidFill>
                <a:latin typeface="Times New Roman" charset="0"/>
                <a:ea typeface="ＭＳ Ｐゴシック" charset="0"/>
                <a:cs typeface="Arial" charset="0"/>
              </a:rPr>
              <a:t>Profiline</a:t>
            </a:r>
            <a:endParaRPr lang="en-US" sz="2400" b="1" i="1" dirty="0">
              <a:solidFill>
                <a:srgbClr val="006699"/>
              </a:solidFill>
              <a:latin typeface="Times New Roman" charset="0"/>
              <a:ea typeface="ＭＳ Ｐゴシック" charset="0"/>
              <a:cs typeface="Arial" charset="0"/>
            </a:endParaRPr>
          </a:p>
          <a:p>
            <a:pPr lvl="1" algn="just"/>
            <a:r>
              <a:rPr lang="fr-FR" sz="2000" dirty="0" smtClean="0">
                <a:solidFill>
                  <a:srgbClr val="006699"/>
                </a:solidFill>
                <a:latin typeface="Times New Roman" charset="0"/>
              </a:rPr>
              <a:t>Thermolabile, rarement </a:t>
            </a:r>
            <a:r>
              <a:rPr lang="fr-FR" sz="2000" dirty="0">
                <a:solidFill>
                  <a:srgbClr val="006699"/>
                </a:solidFill>
                <a:latin typeface="Times New Roman" charset="0"/>
              </a:rPr>
              <a:t>associée à des symptômes cliniques mais </a:t>
            </a:r>
            <a:r>
              <a:rPr lang="fr-FR" sz="2000" u="sng" dirty="0">
                <a:solidFill>
                  <a:srgbClr val="006699"/>
                </a:solidFill>
                <a:latin typeface="Times New Roman" charset="0"/>
              </a:rPr>
              <a:t>r</a:t>
            </a:r>
            <a:r>
              <a:rPr lang="fr-BE" sz="2000" u="sng" dirty="0">
                <a:solidFill>
                  <a:srgbClr val="006699"/>
                </a:solidFill>
                <a:latin typeface="Times New Roman" charset="0"/>
              </a:rPr>
              <a:t>éactions sévères pour une minorité de </a:t>
            </a:r>
            <a:r>
              <a:rPr lang="fr-BE" sz="2000" u="sng" dirty="0" smtClean="0">
                <a:solidFill>
                  <a:srgbClr val="006699"/>
                </a:solidFill>
                <a:latin typeface="Times New Roman" charset="0"/>
              </a:rPr>
              <a:t>cas</a:t>
            </a:r>
            <a:r>
              <a:rPr lang="fr-BE" sz="2000" dirty="0">
                <a:solidFill>
                  <a:srgbClr val="006699"/>
                </a:solidFill>
                <a:latin typeface="Times New Roman" charset="0"/>
              </a:rPr>
              <a:t>.</a:t>
            </a:r>
            <a:endParaRPr lang="fr-FR" sz="2000" dirty="0">
              <a:solidFill>
                <a:srgbClr val="006699"/>
              </a:solidFill>
              <a:latin typeface="Times New Roman" charset="0"/>
            </a:endParaRPr>
          </a:p>
          <a:p>
            <a:pPr lvl="1" algn="just"/>
            <a:r>
              <a:rPr lang="en-US" sz="2000" dirty="0" err="1" smtClean="0">
                <a:solidFill>
                  <a:srgbClr val="006699"/>
                </a:solidFill>
                <a:latin typeface="Times New Roman" charset="0"/>
              </a:rPr>
              <a:t>Panallergène</a:t>
            </a:r>
            <a:r>
              <a:rPr lang="en-US" sz="2000" dirty="0" smtClean="0">
                <a:solidFill>
                  <a:srgbClr val="006699"/>
                </a:solidFill>
                <a:latin typeface="Times New Roman" charset="0"/>
              </a:rPr>
              <a:t> </a:t>
            </a:r>
            <a:endParaRPr lang="en-US" sz="2000" dirty="0">
              <a:solidFill>
                <a:srgbClr val="006699"/>
              </a:solidFill>
              <a:latin typeface="Times New Roman" charset="0"/>
            </a:endParaRPr>
          </a:p>
          <a:p>
            <a:pPr lvl="2" algn="just">
              <a:buFont typeface="Symbol" charset="0"/>
              <a:buChar char=""/>
            </a:pPr>
            <a:r>
              <a:rPr lang="en-US" sz="1800" dirty="0" smtClean="0">
                <a:solidFill>
                  <a:srgbClr val="006699"/>
                </a:solidFill>
                <a:latin typeface="Times New Roman" charset="0"/>
              </a:rPr>
              <a:t> </a:t>
            </a:r>
            <a:r>
              <a:rPr lang="en-US" sz="1800" dirty="0" err="1" smtClean="0">
                <a:solidFill>
                  <a:srgbClr val="006699"/>
                </a:solidFill>
                <a:latin typeface="Times New Roman" charset="0"/>
              </a:rPr>
              <a:t>Présent</a:t>
            </a:r>
            <a:r>
              <a:rPr lang="en-US" sz="1800" dirty="0" smtClean="0">
                <a:solidFill>
                  <a:srgbClr val="006699"/>
                </a:solidFill>
                <a:latin typeface="Times New Roman" charset="0"/>
              </a:rPr>
              <a:t> </a:t>
            </a:r>
            <a:r>
              <a:rPr lang="en-US" sz="1800" dirty="0" err="1">
                <a:solidFill>
                  <a:srgbClr val="006699"/>
                </a:solidFill>
                <a:latin typeface="Times New Roman" charset="0"/>
              </a:rPr>
              <a:t>dans</a:t>
            </a:r>
            <a:r>
              <a:rPr lang="en-US" sz="1800" dirty="0">
                <a:solidFill>
                  <a:srgbClr val="006699"/>
                </a:solidFill>
                <a:latin typeface="Times New Roman" charset="0"/>
              </a:rPr>
              <a:t> </a:t>
            </a:r>
            <a:r>
              <a:rPr lang="en-US" sz="1800" dirty="0" err="1">
                <a:solidFill>
                  <a:srgbClr val="006699"/>
                </a:solidFill>
                <a:latin typeface="Times New Roman" charset="0"/>
              </a:rPr>
              <a:t>une</a:t>
            </a:r>
            <a:r>
              <a:rPr lang="en-US" sz="1800" dirty="0">
                <a:solidFill>
                  <a:srgbClr val="006699"/>
                </a:solidFill>
                <a:latin typeface="Times New Roman" charset="0"/>
              </a:rPr>
              <a:t> large </a:t>
            </a:r>
            <a:r>
              <a:rPr lang="en-US" sz="1800" dirty="0" err="1">
                <a:solidFill>
                  <a:srgbClr val="006699"/>
                </a:solidFill>
                <a:latin typeface="Times New Roman" charset="0"/>
              </a:rPr>
              <a:t>variété</a:t>
            </a:r>
            <a:r>
              <a:rPr lang="en-US" sz="1800" dirty="0">
                <a:solidFill>
                  <a:srgbClr val="006699"/>
                </a:solidFill>
                <a:latin typeface="Times New Roman" charset="0"/>
              </a:rPr>
              <a:t> de pollens </a:t>
            </a:r>
            <a:r>
              <a:rPr lang="en-US" sz="1800" dirty="0" smtClean="0">
                <a:solidFill>
                  <a:srgbClr val="006699"/>
                </a:solidFill>
                <a:latin typeface="Times New Roman" charset="0"/>
              </a:rPr>
              <a:t>(</a:t>
            </a:r>
            <a:r>
              <a:rPr lang="en-US" sz="1800" dirty="0" err="1" smtClean="0">
                <a:solidFill>
                  <a:srgbClr val="006699"/>
                </a:solidFill>
                <a:latin typeface="Times New Roman" charset="0"/>
              </a:rPr>
              <a:t>arbres</a:t>
            </a:r>
            <a:r>
              <a:rPr lang="en-US" sz="1800" dirty="0">
                <a:solidFill>
                  <a:srgbClr val="006699"/>
                </a:solidFill>
                <a:latin typeface="Times New Roman" charset="0"/>
              </a:rPr>
              <a:t>, </a:t>
            </a:r>
            <a:r>
              <a:rPr lang="en-US" sz="1800" dirty="0" err="1" smtClean="0">
                <a:solidFill>
                  <a:srgbClr val="006699"/>
                </a:solidFill>
                <a:latin typeface="Times New Roman" charset="0"/>
              </a:rPr>
              <a:t>herbacées</a:t>
            </a:r>
            <a:r>
              <a:rPr lang="en-US" sz="1800" dirty="0" smtClean="0">
                <a:solidFill>
                  <a:srgbClr val="006699"/>
                </a:solidFill>
                <a:latin typeface="Times New Roman" charset="0"/>
              </a:rPr>
              <a:t> </a:t>
            </a:r>
            <a:r>
              <a:rPr lang="en-US" sz="1800" dirty="0">
                <a:solidFill>
                  <a:srgbClr val="006699"/>
                </a:solidFill>
                <a:latin typeface="Times New Roman" charset="0"/>
              </a:rPr>
              <a:t>et </a:t>
            </a:r>
            <a:r>
              <a:rPr lang="en-US" sz="1800" dirty="0" err="1" smtClean="0">
                <a:solidFill>
                  <a:srgbClr val="006699"/>
                </a:solidFill>
                <a:latin typeface="Times New Roman" charset="0"/>
              </a:rPr>
              <a:t>graminées</a:t>
            </a:r>
            <a:r>
              <a:rPr lang="en-US" sz="1800" dirty="0">
                <a:solidFill>
                  <a:srgbClr val="006699"/>
                </a:solidFill>
                <a:latin typeface="Times New Roman" charset="0"/>
              </a:rPr>
              <a:t>) et </a:t>
            </a:r>
            <a:r>
              <a:rPr lang="en-US" sz="1800" dirty="0" err="1">
                <a:solidFill>
                  <a:srgbClr val="006699"/>
                </a:solidFill>
                <a:latin typeface="Times New Roman" charset="0"/>
              </a:rPr>
              <a:t>d’aliments</a:t>
            </a:r>
            <a:r>
              <a:rPr lang="en-US" sz="1800" dirty="0">
                <a:solidFill>
                  <a:srgbClr val="006699"/>
                </a:solidFill>
                <a:latin typeface="Times New Roman" charset="0"/>
              </a:rPr>
              <a:t> </a:t>
            </a:r>
            <a:r>
              <a:rPr lang="en-US" sz="1800" dirty="0" err="1">
                <a:solidFill>
                  <a:srgbClr val="006699"/>
                </a:solidFill>
                <a:latin typeface="Times New Roman" charset="0"/>
              </a:rPr>
              <a:t>d’origine</a:t>
            </a:r>
            <a:r>
              <a:rPr lang="en-US" sz="1800" dirty="0">
                <a:solidFill>
                  <a:srgbClr val="006699"/>
                </a:solidFill>
                <a:latin typeface="Times New Roman" charset="0"/>
              </a:rPr>
              <a:t> </a:t>
            </a:r>
            <a:r>
              <a:rPr lang="en-US" sz="1800" dirty="0" err="1">
                <a:solidFill>
                  <a:srgbClr val="006699"/>
                </a:solidFill>
                <a:latin typeface="Times New Roman" charset="0"/>
              </a:rPr>
              <a:t>végétales</a:t>
            </a:r>
            <a:r>
              <a:rPr lang="en-US" sz="1800" dirty="0">
                <a:solidFill>
                  <a:srgbClr val="006699"/>
                </a:solidFill>
                <a:latin typeface="Times New Roman" charset="0"/>
              </a:rPr>
              <a:t>. </a:t>
            </a:r>
          </a:p>
          <a:p>
            <a:pPr lvl="2" algn="just">
              <a:buFont typeface="Symbol" charset="0"/>
              <a:buChar char=""/>
            </a:pPr>
            <a:r>
              <a:rPr lang="en-US" sz="1800" dirty="0" smtClean="0">
                <a:solidFill>
                  <a:srgbClr val="006699"/>
                </a:solidFill>
                <a:latin typeface="Times New Roman" charset="0"/>
              </a:rPr>
              <a:t> Grande </a:t>
            </a:r>
            <a:r>
              <a:rPr lang="en-US" sz="1800" u="sng" dirty="0" err="1" smtClean="0">
                <a:solidFill>
                  <a:srgbClr val="006699"/>
                </a:solidFill>
                <a:latin typeface="Times New Roman" charset="0"/>
              </a:rPr>
              <a:t>homologie</a:t>
            </a:r>
            <a:r>
              <a:rPr lang="en-US" sz="1800" u="sng" dirty="0" smtClean="0">
                <a:solidFill>
                  <a:srgbClr val="006699"/>
                </a:solidFill>
                <a:latin typeface="Times New Roman" charset="0"/>
              </a:rPr>
              <a:t> </a:t>
            </a:r>
            <a:r>
              <a:rPr lang="en-US" sz="1800" u="sng" dirty="0">
                <a:solidFill>
                  <a:srgbClr val="006699"/>
                </a:solidFill>
                <a:latin typeface="Times New Roman" charset="0"/>
              </a:rPr>
              <a:t>de structure</a:t>
            </a:r>
            <a:r>
              <a:rPr lang="en-US" sz="1800" dirty="0">
                <a:solidFill>
                  <a:srgbClr val="006699"/>
                </a:solidFill>
                <a:latin typeface="Times New Roman" charset="0"/>
              </a:rPr>
              <a:t> entre les </a:t>
            </a:r>
            <a:r>
              <a:rPr lang="en-US" sz="1800" dirty="0" err="1">
                <a:solidFill>
                  <a:srgbClr val="006699"/>
                </a:solidFill>
                <a:latin typeface="Times New Roman" charset="0"/>
              </a:rPr>
              <a:t>profilines</a:t>
            </a:r>
            <a:r>
              <a:rPr lang="en-US" sz="1800" dirty="0">
                <a:solidFill>
                  <a:srgbClr val="006699"/>
                </a:solidFill>
                <a:latin typeface="Times New Roman" charset="0"/>
              </a:rPr>
              <a:t> des </a:t>
            </a:r>
            <a:r>
              <a:rPr lang="en-US" sz="1800" dirty="0" err="1">
                <a:solidFill>
                  <a:srgbClr val="006699"/>
                </a:solidFill>
                <a:latin typeface="Times New Roman" charset="0"/>
              </a:rPr>
              <a:t>différents</a:t>
            </a:r>
            <a:r>
              <a:rPr lang="en-US" sz="1800" dirty="0">
                <a:solidFill>
                  <a:srgbClr val="006699"/>
                </a:solidFill>
                <a:latin typeface="Times New Roman" charset="0"/>
              </a:rPr>
              <a:t> fruits et </a:t>
            </a:r>
            <a:r>
              <a:rPr lang="en-US" sz="1800" dirty="0" err="1">
                <a:solidFill>
                  <a:srgbClr val="006699"/>
                </a:solidFill>
                <a:latin typeface="Times New Roman" charset="0"/>
              </a:rPr>
              <a:t>légumes</a:t>
            </a:r>
            <a:r>
              <a:rPr lang="en-US" sz="1800" dirty="0">
                <a:solidFill>
                  <a:srgbClr val="006699"/>
                </a:solidFill>
                <a:latin typeface="Times New Roman" charset="0"/>
              </a:rPr>
              <a:t>.</a:t>
            </a:r>
          </a:p>
          <a:p>
            <a:pPr lvl="1"/>
            <a:endParaRPr lang="en-US" sz="2400" dirty="0">
              <a:solidFill>
                <a:srgbClr val="006699"/>
              </a:solidFill>
              <a:latin typeface="Times New Roman" charset="0"/>
            </a:endParaRPr>
          </a:p>
          <a:p>
            <a:pPr lvl="1"/>
            <a:endParaRPr lang="en-US" sz="2000" b="1" dirty="0">
              <a:solidFill>
                <a:srgbClr val="006699"/>
              </a:solidFill>
              <a:latin typeface="Times New Roman" charset="0"/>
            </a:endParaRPr>
          </a:p>
          <a:p>
            <a:endParaRPr lang="en-US" sz="2800" dirty="0">
              <a:ea typeface="ＭＳ Ｐゴシック" charset="0"/>
              <a:cs typeface="Arial" charset="0"/>
            </a:endParaRPr>
          </a:p>
        </p:txBody>
      </p:sp>
      <p:pic>
        <p:nvPicPr>
          <p:cNvPr id="320529" name="Picture 17" descr="pom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6100" y="5168900"/>
            <a:ext cx="16541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0" name="Text Box 18"/>
          <p:cNvSpPr txBox="1">
            <a:spLocks noChangeArrowheads="1"/>
          </p:cNvSpPr>
          <p:nvPr/>
        </p:nvSpPr>
        <p:spPr bwMode="auto">
          <a:xfrm>
            <a:off x="4932363" y="5529263"/>
            <a:ext cx="1008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a:solidFill>
                  <a:schemeClr val="bg1"/>
                </a:solidFill>
                <a:latin typeface="Times New Roman" charset="0"/>
                <a:cs typeface="Arial" charset="0"/>
              </a:rPr>
              <a:t>rMal d 4</a:t>
            </a:r>
            <a:endParaRPr lang="fr-FR" sz="1400" b="1">
              <a:solidFill>
                <a:schemeClr val="bg1"/>
              </a:solidFill>
              <a:latin typeface="Times New Roman" charset="0"/>
              <a:cs typeface="Arial" charset="0"/>
            </a:endParaRPr>
          </a:p>
        </p:txBody>
      </p:sp>
      <p:pic>
        <p:nvPicPr>
          <p:cNvPr id="320531" name="Picture 19" descr="523774_z"/>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4376738"/>
            <a:ext cx="11525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2" name="Text Box 20"/>
          <p:cNvSpPr txBox="1">
            <a:spLocks noChangeArrowheads="1"/>
          </p:cNvSpPr>
          <p:nvPr/>
        </p:nvSpPr>
        <p:spPr bwMode="auto">
          <a:xfrm>
            <a:off x="323850" y="5168900"/>
            <a:ext cx="1079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kumimoji="1" lang="fr-FR" sz="1600">
                <a:solidFill>
                  <a:schemeClr val="accent2"/>
                </a:solidFill>
                <a:latin typeface="Times New Roman" charset="0"/>
                <a:cs typeface="Arial" charset="0"/>
              </a:rPr>
              <a:t> </a:t>
            </a:r>
            <a:r>
              <a:rPr kumimoji="1" lang="fr-FR" sz="1600" b="1">
                <a:solidFill>
                  <a:schemeClr val="accent2"/>
                </a:solidFill>
                <a:latin typeface="Times New Roman" charset="0"/>
                <a:cs typeface="Arial" charset="0"/>
              </a:rPr>
              <a:t>rHev b 8</a:t>
            </a:r>
            <a:r>
              <a:rPr kumimoji="1" lang="fr-FR" sz="1600">
                <a:latin typeface="Times New Roman" charset="0"/>
                <a:cs typeface="Arial" charset="0"/>
              </a:rPr>
              <a:t> </a:t>
            </a:r>
          </a:p>
        </p:txBody>
      </p:sp>
      <p:pic>
        <p:nvPicPr>
          <p:cNvPr id="320533" name="Picture 21" descr="alopecprat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4519613"/>
            <a:ext cx="11318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4" name="Text Box 22"/>
          <p:cNvSpPr txBox="1">
            <a:spLocks noChangeArrowheads="1"/>
          </p:cNvSpPr>
          <p:nvPr/>
        </p:nvSpPr>
        <p:spPr bwMode="auto">
          <a:xfrm>
            <a:off x="3132138" y="4160838"/>
            <a:ext cx="12239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400">
                <a:solidFill>
                  <a:schemeClr val="accent2"/>
                </a:solidFill>
                <a:latin typeface="Times New Roman" charset="0"/>
                <a:cs typeface="Arial" charset="0"/>
              </a:rPr>
              <a:t> </a:t>
            </a:r>
            <a:r>
              <a:rPr kumimoji="1" lang="fr-FR" sz="1600" b="1">
                <a:solidFill>
                  <a:schemeClr val="accent2"/>
                </a:solidFill>
                <a:latin typeface="Times New Roman" charset="0"/>
                <a:cs typeface="Arial" charset="0"/>
              </a:rPr>
              <a:t>rPhl p 12</a:t>
            </a:r>
          </a:p>
        </p:txBody>
      </p:sp>
      <p:sp>
        <p:nvSpPr>
          <p:cNvPr id="320535" name="Text Box 23"/>
          <p:cNvSpPr txBox="1">
            <a:spLocks noChangeArrowheads="1"/>
          </p:cNvSpPr>
          <p:nvPr/>
        </p:nvSpPr>
        <p:spPr bwMode="auto">
          <a:xfrm>
            <a:off x="6880225" y="4032250"/>
            <a:ext cx="108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kumimoji="1" lang="fr-FR" sz="1600" b="1">
                <a:solidFill>
                  <a:schemeClr val="accent2"/>
                </a:solidFill>
                <a:latin typeface="Times New Roman" charset="0"/>
                <a:cs typeface="Arial" charset="0"/>
              </a:rPr>
              <a:t>rBet v 2</a:t>
            </a:r>
          </a:p>
        </p:txBody>
      </p:sp>
      <p:pic>
        <p:nvPicPr>
          <p:cNvPr id="320536" name="Picture 24" descr="hermant-mercuria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0813" y="4343400"/>
            <a:ext cx="18002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7" name="Text Box 25"/>
          <p:cNvSpPr txBox="1">
            <a:spLocks noChangeArrowheads="1"/>
          </p:cNvSpPr>
          <p:nvPr/>
        </p:nvSpPr>
        <p:spPr bwMode="auto">
          <a:xfrm>
            <a:off x="1979613" y="4284663"/>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rMer a 1</a:t>
            </a:r>
            <a:endParaRPr lang="fr-FR" sz="1600" b="1">
              <a:solidFill>
                <a:schemeClr val="accent2"/>
              </a:solidFill>
              <a:latin typeface="Times New Roman" charset="0"/>
              <a:cs typeface="Arial" charset="0"/>
            </a:endParaRPr>
          </a:p>
        </p:txBody>
      </p:sp>
      <p:pic>
        <p:nvPicPr>
          <p:cNvPr id="320538" name="Picture 26" descr="peanuts"/>
          <p:cNvPicPr>
            <a:picLocks noChangeAspect="1" noChangeArrowheads="1"/>
          </p:cNvPicPr>
          <p:nvPr/>
        </p:nvPicPr>
        <p:blipFill>
          <a:blip r:embed="rId7">
            <a:clrChange>
              <a:clrFrom>
                <a:srgbClr val="FFFFFF"/>
              </a:clrFrom>
              <a:clrTo>
                <a:srgbClr val="FFFFFF">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4500563" y="4087813"/>
            <a:ext cx="14398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9" name="Text Box 27"/>
          <p:cNvSpPr txBox="1">
            <a:spLocks noChangeArrowheads="1"/>
          </p:cNvSpPr>
          <p:nvPr/>
        </p:nvSpPr>
        <p:spPr bwMode="auto">
          <a:xfrm>
            <a:off x="5418138" y="3895725"/>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Ara h 5</a:t>
            </a:r>
            <a:endParaRPr lang="fr-FR" sz="1600" b="1">
              <a:solidFill>
                <a:schemeClr val="accent2"/>
              </a:solidFill>
              <a:latin typeface="Times New Roman" charset="0"/>
              <a:cs typeface="Arial" charset="0"/>
            </a:endParaRPr>
          </a:p>
        </p:txBody>
      </p:sp>
      <p:pic>
        <p:nvPicPr>
          <p:cNvPr id="320540" name="Picture 28" descr="the-peach"/>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5567363"/>
            <a:ext cx="8651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41" name="Text Box 29"/>
          <p:cNvSpPr txBox="1">
            <a:spLocks noChangeArrowheads="1"/>
          </p:cNvSpPr>
          <p:nvPr/>
        </p:nvSpPr>
        <p:spPr bwMode="auto">
          <a:xfrm>
            <a:off x="971550" y="6103938"/>
            <a:ext cx="108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Pru p 4</a:t>
            </a:r>
            <a:endParaRPr lang="fr-FR" sz="1600" b="1">
              <a:solidFill>
                <a:schemeClr val="accent2"/>
              </a:solidFill>
              <a:latin typeface="Times New Roman" charset="0"/>
              <a:cs typeface="Arial" charset="0"/>
            </a:endParaRPr>
          </a:p>
        </p:txBody>
      </p:sp>
      <p:pic>
        <p:nvPicPr>
          <p:cNvPr id="320542" name="Picture 30" descr="noisette_nu-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1962150" y="5843588"/>
            <a:ext cx="1117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43" name="Text Box 31"/>
          <p:cNvSpPr txBox="1">
            <a:spLocks noChangeArrowheads="1"/>
          </p:cNvSpPr>
          <p:nvPr/>
        </p:nvSpPr>
        <p:spPr bwMode="auto">
          <a:xfrm>
            <a:off x="2633663" y="6434138"/>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rCor a 2</a:t>
            </a:r>
            <a:endParaRPr lang="fr-FR" sz="1600" b="1">
              <a:solidFill>
                <a:schemeClr val="accent2"/>
              </a:solidFill>
              <a:latin typeface="Times New Roman" charset="0"/>
              <a:cs typeface="Arial" charset="0"/>
            </a:endParaRPr>
          </a:p>
        </p:txBody>
      </p:sp>
      <p:pic>
        <p:nvPicPr>
          <p:cNvPr id="320544" name="Picture 32" descr="un_bel_olivier"/>
          <p:cNvPicPr>
            <a:picLocks noChangeAspect="1" noChangeArrowheads="1"/>
          </p:cNvPicPr>
          <p:nvPr/>
        </p:nvPicPr>
        <p:blipFill>
          <a:blip r:embed="rId10">
            <a:clrChange>
              <a:clrFrom>
                <a:srgbClr val="C0B468"/>
              </a:clrFrom>
              <a:clrTo>
                <a:srgbClr val="C0B468">
                  <a:alpha val="0"/>
                </a:srgbClr>
              </a:clrTo>
            </a:clrChange>
            <a:extLst>
              <a:ext uri="{28A0092B-C50C-407E-A947-70E740481C1C}">
                <a14:useLocalDpi xmlns:a14="http://schemas.microsoft.com/office/drawing/2010/main" val="0"/>
              </a:ext>
            </a:extLst>
          </a:blip>
          <a:srcRect l="9767" t="4071" r="16237" b="15495"/>
          <a:stretch>
            <a:fillRect/>
          </a:stretch>
        </p:blipFill>
        <p:spPr bwMode="auto">
          <a:xfrm>
            <a:off x="6015038" y="5664200"/>
            <a:ext cx="12715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45" name="Picture 33" descr="bouleau"/>
          <p:cNvPicPr>
            <a:picLocks noChangeAspect="1" noChangeArrowheads="1"/>
          </p:cNvPicPr>
          <p:nvPr/>
        </p:nvPicPr>
        <p:blipFill>
          <a:blip r:embed="rId11">
            <a:clrChange>
              <a:clrFrom>
                <a:srgbClr val="F5F4F2"/>
              </a:clrFrom>
              <a:clrTo>
                <a:srgbClr val="F5F4F2">
                  <a:alpha val="0"/>
                </a:srgbClr>
              </a:clrTo>
            </a:clrChange>
            <a:extLst>
              <a:ext uri="{28A0092B-C50C-407E-A947-70E740481C1C}">
                <a14:useLocalDpi xmlns:a14="http://schemas.microsoft.com/office/drawing/2010/main" val="0"/>
              </a:ext>
            </a:extLst>
          </a:blip>
          <a:srcRect l="4918" t="3719" r="5902" b="970"/>
          <a:stretch>
            <a:fillRect/>
          </a:stretch>
        </p:blipFill>
        <p:spPr bwMode="auto">
          <a:xfrm>
            <a:off x="6338888" y="4024313"/>
            <a:ext cx="12461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46" name="Text Box 34"/>
          <p:cNvSpPr txBox="1">
            <a:spLocks noChangeArrowheads="1"/>
          </p:cNvSpPr>
          <p:nvPr/>
        </p:nvSpPr>
        <p:spPr bwMode="auto">
          <a:xfrm>
            <a:off x="5100638" y="6351588"/>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rOle e 2</a:t>
            </a:r>
            <a:endParaRPr lang="fr-FR" sz="1600" b="1">
              <a:solidFill>
                <a:schemeClr val="accent2"/>
              </a:solidFill>
              <a:latin typeface="Times New Roman" charset="0"/>
              <a:cs typeface="Arial" charset="0"/>
            </a:endParaRPr>
          </a:p>
        </p:txBody>
      </p:sp>
      <p:pic>
        <p:nvPicPr>
          <p:cNvPr id="320547" name="Picture 35" descr="poire"/>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6475" y="5884863"/>
            <a:ext cx="749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48" name="Text Box 36"/>
          <p:cNvSpPr txBox="1">
            <a:spLocks noChangeArrowheads="1"/>
          </p:cNvSpPr>
          <p:nvPr/>
        </p:nvSpPr>
        <p:spPr bwMode="auto">
          <a:xfrm>
            <a:off x="7637463" y="6426200"/>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rPyr c 4</a:t>
            </a:r>
            <a:endParaRPr lang="fr-FR" sz="1600" b="1">
              <a:solidFill>
                <a:schemeClr val="accent2"/>
              </a:solidFill>
              <a:latin typeface="Times New Roman" charset="0"/>
              <a:cs typeface="Arial" charset="0"/>
            </a:endParaRPr>
          </a:p>
        </p:txBody>
      </p:sp>
      <p:sp>
        <p:nvSpPr>
          <p:cNvPr id="320550" name="Line 38"/>
          <p:cNvSpPr>
            <a:spLocks noChangeShapeType="1"/>
          </p:cNvSpPr>
          <p:nvPr/>
        </p:nvSpPr>
        <p:spPr bwMode="auto">
          <a:xfrm>
            <a:off x="7954963" y="4349750"/>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30" name="Text Box 37"/>
          <p:cNvSpPr txBox="1">
            <a:spLocks noChangeArrowheads="1"/>
          </p:cNvSpPr>
          <p:nvPr/>
        </p:nvSpPr>
        <p:spPr bwMode="auto">
          <a:xfrm>
            <a:off x="7972778" y="4030838"/>
            <a:ext cx="1171222"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31" name="Text Box 39"/>
          <p:cNvSpPr txBox="1">
            <a:spLocks noChangeArrowheads="1"/>
          </p:cNvSpPr>
          <p:nvPr/>
        </p:nvSpPr>
        <p:spPr bwMode="auto">
          <a:xfrm>
            <a:off x="7848600" y="4349750"/>
            <a:ext cx="1295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400" b="1" dirty="0">
                <a:solidFill>
                  <a:srgbClr val="4597A0"/>
                </a:solidFill>
                <a:latin typeface="Times New Roman" charset="0"/>
                <a:cs typeface="Arial" charset="0"/>
              </a:rPr>
              <a:t> </a:t>
            </a:r>
            <a:r>
              <a:rPr kumimoji="1" lang="fr-FR" sz="1400" b="1" dirty="0" err="1" smtClean="0">
                <a:solidFill>
                  <a:srgbClr val="4597A0"/>
                </a:solidFill>
                <a:latin typeface="Times New Roman" charset="0"/>
                <a:cs typeface="Arial" charset="0"/>
              </a:rPr>
              <a:t>rBet</a:t>
            </a:r>
            <a:r>
              <a:rPr kumimoji="1" lang="fr-FR" sz="1400" b="1" dirty="0" smtClean="0">
                <a:solidFill>
                  <a:srgbClr val="4597A0"/>
                </a:solidFill>
                <a:latin typeface="Times New Roman" charset="0"/>
                <a:cs typeface="Arial" charset="0"/>
              </a:rPr>
              <a:t> v 2</a:t>
            </a:r>
          </a:p>
          <a:p>
            <a:pPr algn="ctr">
              <a:defRPr/>
            </a:pPr>
            <a:r>
              <a:rPr kumimoji="1" lang="fr-FR" sz="1400" b="1" dirty="0" err="1" smtClean="0">
                <a:solidFill>
                  <a:srgbClr val="4597A0"/>
                </a:solidFill>
                <a:latin typeface="Times New Roman" charset="0"/>
              </a:rPr>
              <a:t>rPhl</a:t>
            </a:r>
            <a:r>
              <a:rPr kumimoji="1" lang="fr-FR" sz="1400" b="1" dirty="0" smtClean="0">
                <a:solidFill>
                  <a:srgbClr val="4597A0"/>
                </a:solidFill>
                <a:latin typeface="Times New Roman" charset="0"/>
              </a:rPr>
              <a:t> p 12</a:t>
            </a:r>
          </a:p>
          <a:p>
            <a:pPr algn="ctr">
              <a:defRPr/>
            </a:pPr>
            <a:r>
              <a:rPr kumimoji="1" lang="fr-FR" sz="1400" b="1" dirty="0" err="1" smtClean="0">
                <a:solidFill>
                  <a:srgbClr val="4597A0"/>
                </a:solidFill>
                <a:latin typeface="Times New Roman" charset="0"/>
                <a:cs typeface="Arial" charset="0"/>
              </a:rPr>
              <a:t>rMer</a:t>
            </a:r>
            <a:r>
              <a:rPr kumimoji="1" lang="fr-FR" sz="1400" b="1" dirty="0" smtClean="0">
                <a:solidFill>
                  <a:srgbClr val="4597A0"/>
                </a:solidFill>
                <a:latin typeface="Times New Roman" charset="0"/>
                <a:cs typeface="Arial" charset="0"/>
              </a:rPr>
              <a:t> a 1</a:t>
            </a:r>
          </a:p>
          <a:p>
            <a:pPr algn="ctr">
              <a:defRPr/>
            </a:pPr>
            <a:r>
              <a:rPr kumimoji="1" lang="fr-FR" sz="1400" b="1" dirty="0" err="1" smtClean="0">
                <a:solidFill>
                  <a:srgbClr val="4597A0"/>
                </a:solidFill>
                <a:latin typeface="Times New Roman" charset="0"/>
              </a:rPr>
              <a:t>rHev</a:t>
            </a:r>
            <a:r>
              <a:rPr kumimoji="1" lang="fr-FR" sz="1400" b="1" dirty="0" smtClean="0">
                <a:solidFill>
                  <a:srgbClr val="4597A0"/>
                </a:solidFill>
                <a:latin typeface="Times New Roman" charset="0"/>
              </a:rPr>
              <a:t> b 8</a:t>
            </a:r>
            <a:endParaRPr kumimoji="1" lang="fr-FR" sz="1400" dirty="0">
              <a:solidFill>
                <a:srgbClr val="4597A0"/>
              </a:solidFill>
              <a:latin typeface="Times New Roman" charset="0"/>
              <a:cs typeface="Arial" charset="0"/>
            </a:endParaRPr>
          </a:p>
        </p:txBody>
      </p:sp>
    </p:spTree>
    <p:extLst>
      <p:ext uri="{BB962C8B-B14F-4D97-AF65-F5344CB8AC3E}">
        <p14:creationId xmlns:p14="http://schemas.microsoft.com/office/powerpoint/2010/main" val="1047975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20529"/>
                                        </p:tgtEl>
                                        <p:attrNameLst>
                                          <p:attrName>style.visibility</p:attrName>
                                        </p:attrNameLst>
                                      </p:cBhvr>
                                      <p:to>
                                        <p:strVal val="visible"/>
                                      </p:to>
                                    </p:set>
                                    <p:anim calcmode="lin" valueType="num">
                                      <p:cBhvr additive="base">
                                        <p:cTn id="7" dur="500" fill="hold"/>
                                        <p:tgtEl>
                                          <p:spTgt spid="320529"/>
                                        </p:tgtEl>
                                        <p:attrNameLst>
                                          <p:attrName>ppt_x</p:attrName>
                                        </p:attrNameLst>
                                      </p:cBhvr>
                                      <p:tavLst>
                                        <p:tav tm="0">
                                          <p:val>
                                            <p:strVal val="#ppt_x"/>
                                          </p:val>
                                        </p:tav>
                                        <p:tav tm="100000">
                                          <p:val>
                                            <p:strVal val="#ppt_x"/>
                                          </p:val>
                                        </p:tav>
                                      </p:tavLst>
                                    </p:anim>
                                    <p:anim calcmode="lin" valueType="num">
                                      <p:cBhvr additive="base">
                                        <p:cTn id="8" dur="500" fill="hold"/>
                                        <p:tgtEl>
                                          <p:spTgt spid="3205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0530"/>
                                        </p:tgtEl>
                                        <p:attrNameLst>
                                          <p:attrName>style.visibility</p:attrName>
                                        </p:attrNameLst>
                                      </p:cBhvr>
                                      <p:to>
                                        <p:strVal val="visible"/>
                                      </p:to>
                                    </p:set>
                                    <p:anim calcmode="lin" valueType="num">
                                      <p:cBhvr additive="base">
                                        <p:cTn id="11" dur="500" fill="hold"/>
                                        <p:tgtEl>
                                          <p:spTgt spid="320530"/>
                                        </p:tgtEl>
                                        <p:attrNameLst>
                                          <p:attrName>ppt_x</p:attrName>
                                        </p:attrNameLst>
                                      </p:cBhvr>
                                      <p:tavLst>
                                        <p:tav tm="0">
                                          <p:val>
                                            <p:strVal val="#ppt_x"/>
                                          </p:val>
                                        </p:tav>
                                        <p:tav tm="100000">
                                          <p:val>
                                            <p:strVal val="#ppt_x"/>
                                          </p:val>
                                        </p:tav>
                                      </p:tavLst>
                                    </p:anim>
                                    <p:anim calcmode="lin" valueType="num">
                                      <p:cBhvr additive="base">
                                        <p:cTn id="12" dur="500" fill="hold"/>
                                        <p:tgtEl>
                                          <p:spTgt spid="3205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0531"/>
                                        </p:tgtEl>
                                        <p:attrNameLst>
                                          <p:attrName>style.visibility</p:attrName>
                                        </p:attrNameLst>
                                      </p:cBhvr>
                                      <p:to>
                                        <p:strVal val="visible"/>
                                      </p:to>
                                    </p:set>
                                    <p:anim calcmode="lin" valueType="num">
                                      <p:cBhvr additive="base">
                                        <p:cTn id="15" dur="500" fill="hold"/>
                                        <p:tgtEl>
                                          <p:spTgt spid="320531"/>
                                        </p:tgtEl>
                                        <p:attrNameLst>
                                          <p:attrName>ppt_x</p:attrName>
                                        </p:attrNameLst>
                                      </p:cBhvr>
                                      <p:tavLst>
                                        <p:tav tm="0">
                                          <p:val>
                                            <p:strVal val="#ppt_x"/>
                                          </p:val>
                                        </p:tav>
                                        <p:tav tm="100000">
                                          <p:val>
                                            <p:strVal val="#ppt_x"/>
                                          </p:val>
                                        </p:tav>
                                      </p:tavLst>
                                    </p:anim>
                                    <p:anim calcmode="lin" valueType="num">
                                      <p:cBhvr additive="base">
                                        <p:cTn id="16" dur="500" fill="hold"/>
                                        <p:tgtEl>
                                          <p:spTgt spid="320531"/>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320532"/>
                                        </p:tgtEl>
                                        <p:attrNameLst>
                                          <p:attrName>style.visibility</p:attrName>
                                        </p:attrNameLst>
                                      </p:cBhvr>
                                      <p:to>
                                        <p:strVal val="visible"/>
                                      </p:to>
                                    </p:set>
                                    <p:anim calcmode="lin" valueType="num">
                                      <p:cBhvr additive="base">
                                        <p:cTn id="20" dur="500" fill="hold"/>
                                        <p:tgtEl>
                                          <p:spTgt spid="320532"/>
                                        </p:tgtEl>
                                        <p:attrNameLst>
                                          <p:attrName>ppt_x</p:attrName>
                                        </p:attrNameLst>
                                      </p:cBhvr>
                                      <p:tavLst>
                                        <p:tav tm="0">
                                          <p:val>
                                            <p:strVal val="#ppt_x"/>
                                          </p:val>
                                        </p:tav>
                                        <p:tav tm="100000">
                                          <p:val>
                                            <p:strVal val="#ppt_x"/>
                                          </p:val>
                                        </p:tav>
                                      </p:tavLst>
                                    </p:anim>
                                    <p:anim calcmode="lin" valueType="num">
                                      <p:cBhvr additive="base">
                                        <p:cTn id="21" dur="500" fill="hold"/>
                                        <p:tgtEl>
                                          <p:spTgt spid="320532"/>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000"/>
                            </p:stCondLst>
                            <p:childTnLst>
                              <p:par>
                                <p:cTn id="23" presetID="2" presetClass="entr" presetSubtype="4" fill="hold" nodeType="afterEffect">
                                  <p:stCondLst>
                                    <p:cond delay="0"/>
                                  </p:stCondLst>
                                  <p:childTnLst>
                                    <p:set>
                                      <p:cBhvr>
                                        <p:cTn id="24" dur="1" fill="hold">
                                          <p:stCondLst>
                                            <p:cond delay="0"/>
                                          </p:stCondLst>
                                        </p:cTn>
                                        <p:tgtEl>
                                          <p:spTgt spid="320533"/>
                                        </p:tgtEl>
                                        <p:attrNameLst>
                                          <p:attrName>style.visibility</p:attrName>
                                        </p:attrNameLst>
                                      </p:cBhvr>
                                      <p:to>
                                        <p:strVal val="visible"/>
                                      </p:to>
                                    </p:set>
                                    <p:anim calcmode="lin" valueType="num">
                                      <p:cBhvr additive="base">
                                        <p:cTn id="25" dur="500" fill="hold"/>
                                        <p:tgtEl>
                                          <p:spTgt spid="320533"/>
                                        </p:tgtEl>
                                        <p:attrNameLst>
                                          <p:attrName>ppt_x</p:attrName>
                                        </p:attrNameLst>
                                      </p:cBhvr>
                                      <p:tavLst>
                                        <p:tav tm="0">
                                          <p:val>
                                            <p:strVal val="#ppt_x"/>
                                          </p:val>
                                        </p:tav>
                                        <p:tav tm="100000">
                                          <p:val>
                                            <p:strVal val="#ppt_x"/>
                                          </p:val>
                                        </p:tav>
                                      </p:tavLst>
                                    </p:anim>
                                    <p:anim calcmode="lin" valueType="num">
                                      <p:cBhvr additive="base">
                                        <p:cTn id="26" dur="500" fill="hold"/>
                                        <p:tgtEl>
                                          <p:spTgt spid="32053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20534"/>
                                        </p:tgtEl>
                                        <p:attrNameLst>
                                          <p:attrName>style.visibility</p:attrName>
                                        </p:attrNameLst>
                                      </p:cBhvr>
                                      <p:to>
                                        <p:strVal val="visible"/>
                                      </p:to>
                                    </p:set>
                                    <p:anim calcmode="lin" valueType="num">
                                      <p:cBhvr additive="base">
                                        <p:cTn id="29" dur="500" fill="hold"/>
                                        <p:tgtEl>
                                          <p:spTgt spid="320534"/>
                                        </p:tgtEl>
                                        <p:attrNameLst>
                                          <p:attrName>ppt_x</p:attrName>
                                        </p:attrNameLst>
                                      </p:cBhvr>
                                      <p:tavLst>
                                        <p:tav tm="0">
                                          <p:val>
                                            <p:strVal val="#ppt_x"/>
                                          </p:val>
                                        </p:tav>
                                        <p:tav tm="100000">
                                          <p:val>
                                            <p:strVal val="#ppt_x"/>
                                          </p:val>
                                        </p:tav>
                                      </p:tavLst>
                                    </p:anim>
                                    <p:anim calcmode="lin" valueType="num">
                                      <p:cBhvr additive="base">
                                        <p:cTn id="30" dur="500" fill="hold"/>
                                        <p:tgtEl>
                                          <p:spTgt spid="32053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0535"/>
                                        </p:tgtEl>
                                        <p:attrNameLst>
                                          <p:attrName>style.visibility</p:attrName>
                                        </p:attrNameLst>
                                      </p:cBhvr>
                                      <p:to>
                                        <p:strVal val="visible"/>
                                      </p:to>
                                    </p:set>
                                    <p:anim calcmode="lin" valueType="num">
                                      <p:cBhvr additive="base">
                                        <p:cTn id="33" dur="500" fill="hold"/>
                                        <p:tgtEl>
                                          <p:spTgt spid="320535"/>
                                        </p:tgtEl>
                                        <p:attrNameLst>
                                          <p:attrName>ppt_x</p:attrName>
                                        </p:attrNameLst>
                                      </p:cBhvr>
                                      <p:tavLst>
                                        <p:tav tm="0">
                                          <p:val>
                                            <p:strVal val="#ppt_x"/>
                                          </p:val>
                                        </p:tav>
                                        <p:tav tm="100000">
                                          <p:val>
                                            <p:strVal val="#ppt_x"/>
                                          </p:val>
                                        </p:tav>
                                      </p:tavLst>
                                    </p:anim>
                                    <p:anim calcmode="lin" valueType="num">
                                      <p:cBhvr additive="base">
                                        <p:cTn id="34" dur="500" fill="hold"/>
                                        <p:tgtEl>
                                          <p:spTgt spid="320535"/>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500"/>
                            </p:stCondLst>
                            <p:childTnLst>
                              <p:par>
                                <p:cTn id="36" presetID="2" presetClass="entr" presetSubtype="4" fill="hold" nodeType="afterEffect">
                                  <p:stCondLst>
                                    <p:cond delay="0"/>
                                  </p:stCondLst>
                                  <p:childTnLst>
                                    <p:set>
                                      <p:cBhvr>
                                        <p:cTn id="37" dur="1" fill="hold">
                                          <p:stCondLst>
                                            <p:cond delay="0"/>
                                          </p:stCondLst>
                                        </p:cTn>
                                        <p:tgtEl>
                                          <p:spTgt spid="320536"/>
                                        </p:tgtEl>
                                        <p:attrNameLst>
                                          <p:attrName>style.visibility</p:attrName>
                                        </p:attrNameLst>
                                      </p:cBhvr>
                                      <p:to>
                                        <p:strVal val="visible"/>
                                      </p:to>
                                    </p:set>
                                    <p:anim calcmode="lin" valueType="num">
                                      <p:cBhvr additive="base">
                                        <p:cTn id="38" dur="500" fill="hold"/>
                                        <p:tgtEl>
                                          <p:spTgt spid="320536"/>
                                        </p:tgtEl>
                                        <p:attrNameLst>
                                          <p:attrName>ppt_x</p:attrName>
                                        </p:attrNameLst>
                                      </p:cBhvr>
                                      <p:tavLst>
                                        <p:tav tm="0">
                                          <p:val>
                                            <p:strVal val="#ppt_x"/>
                                          </p:val>
                                        </p:tav>
                                        <p:tav tm="100000">
                                          <p:val>
                                            <p:strVal val="#ppt_x"/>
                                          </p:val>
                                        </p:tav>
                                      </p:tavLst>
                                    </p:anim>
                                    <p:anim calcmode="lin" valueType="num">
                                      <p:cBhvr additive="base">
                                        <p:cTn id="39" dur="500" fill="hold"/>
                                        <p:tgtEl>
                                          <p:spTgt spid="32053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20537"/>
                                        </p:tgtEl>
                                        <p:attrNameLst>
                                          <p:attrName>style.visibility</p:attrName>
                                        </p:attrNameLst>
                                      </p:cBhvr>
                                      <p:to>
                                        <p:strVal val="visible"/>
                                      </p:to>
                                    </p:set>
                                    <p:anim calcmode="lin" valueType="num">
                                      <p:cBhvr additive="base">
                                        <p:cTn id="42" dur="500" fill="hold"/>
                                        <p:tgtEl>
                                          <p:spTgt spid="320537"/>
                                        </p:tgtEl>
                                        <p:attrNameLst>
                                          <p:attrName>ppt_x</p:attrName>
                                        </p:attrNameLst>
                                      </p:cBhvr>
                                      <p:tavLst>
                                        <p:tav tm="0">
                                          <p:val>
                                            <p:strVal val="#ppt_x"/>
                                          </p:val>
                                        </p:tav>
                                        <p:tav tm="100000">
                                          <p:val>
                                            <p:strVal val="#ppt_x"/>
                                          </p:val>
                                        </p:tav>
                                      </p:tavLst>
                                    </p:anim>
                                    <p:anim calcmode="lin" valueType="num">
                                      <p:cBhvr additive="base">
                                        <p:cTn id="43" dur="500" fill="hold"/>
                                        <p:tgtEl>
                                          <p:spTgt spid="320537"/>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000"/>
                            </p:stCondLst>
                            <p:childTnLst>
                              <p:par>
                                <p:cTn id="45" presetID="12" presetClass="entr" presetSubtype="4" fill="hold" nodeType="afterEffect">
                                  <p:stCondLst>
                                    <p:cond delay="0"/>
                                  </p:stCondLst>
                                  <p:childTnLst>
                                    <p:set>
                                      <p:cBhvr>
                                        <p:cTn id="46" dur="1" fill="hold">
                                          <p:stCondLst>
                                            <p:cond delay="0"/>
                                          </p:stCondLst>
                                        </p:cTn>
                                        <p:tgtEl>
                                          <p:spTgt spid="320538"/>
                                        </p:tgtEl>
                                        <p:attrNameLst>
                                          <p:attrName>style.visibility</p:attrName>
                                        </p:attrNameLst>
                                      </p:cBhvr>
                                      <p:to>
                                        <p:strVal val="visible"/>
                                      </p:to>
                                    </p:set>
                                    <p:anim calcmode="lin" valueType="num">
                                      <p:cBhvr additive="base">
                                        <p:cTn id="47" dur="500"/>
                                        <p:tgtEl>
                                          <p:spTgt spid="320538"/>
                                        </p:tgtEl>
                                        <p:attrNameLst>
                                          <p:attrName>ppt_y</p:attrName>
                                        </p:attrNameLst>
                                      </p:cBhvr>
                                      <p:tavLst>
                                        <p:tav tm="0">
                                          <p:val>
                                            <p:strVal val="#ppt_y+#ppt_h*1.125000"/>
                                          </p:val>
                                        </p:tav>
                                        <p:tav tm="100000">
                                          <p:val>
                                            <p:strVal val="#ppt_y"/>
                                          </p:val>
                                        </p:tav>
                                      </p:tavLst>
                                    </p:anim>
                                    <p:animEffect transition="in" filter="wipe(up)">
                                      <p:cBhvr>
                                        <p:cTn id="48" dur="500"/>
                                        <p:tgtEl>
                                          <p:spTgt spid="320538"/>
                                        </p:tgtEl>
                                      </p:cBhvr>
                                    </p:animEffect>
                                  </p:childTnLst>
                                </p:cTn>
                              </p:par>
                            </p:childTnLst>
                          </p:cTn>
                        </p:par>
                        <p:par>
                          <p:cTn id="49" fill="hold" nodeType="afterGroup">
                            <p:stCondLst>
                              <p:cond delay="2500"/>
                            </p:stCondLst>
                            <p:childTnLst>
                              <p:par>
                                <p:cTn id="50" presetID="12" presetClass="entr" presetSubtype="4" fill="hold" grpId="0" nodeType="afterEffect">
                                  <p:stCondLst>
                                    <p:cond delay="0"/>
                                  </p:stCondLst>
                                  <p:childTnLst>
                                    <p:set>
                                      <p:cBhvr>
                                        <p:cTn id="51" dur="1" fill="hold">
                                          <p:stCondLst>
                                            <p:cond delay="0"/>
                                          </p:stCondLst>
                                        </p:cTn>
                                        <p:tgtEl>
                                          <p:spTgt spid="320539"/>
                                        </p:tgtEl>
                                        <p:attrNameLst>
                                          <p:attrName>style.visibility</p:attrName>
                                        </p:attrNameLst>
                                      </p:cBhvr>
                                      <p:to>
                                        <p:strVal val="visible"/>
                                      </p:to>
                                    </p:set>
                                    <p:anim calcmode="lin" valueType="num">
                                      <p:cBhvr additive="base">
                                        <p:cTn id="52" dur="500"/>
                                        <p:tgtEl>
                                          <p:spTgt spid="320539"/>
                                        </p:tgtEl>
                                        <p:attrNameLst>
                                          <p:attrName>ppt_y</p:attrName>
                                        </p:attrNameLst>
                                      </p:cBhvr>
                                      <p:tavLst>
                                        <p:tav tm="0">
                                          <p:val>
                                            <p:strVal val="#ppt_y+#ppt_h*1.125000"/>
                                          </p:val>
                                        </p:tav>
                                        <p:tav tm="100000">
                                          <p:val>
                                            <p:strVal val="#ppt_y"/>
                                          </p:val>
                                        </p:tav>
                                      </p:tavLst>
                                    </p:anim>
                                    <p:animEffect transition="in" filter="wipe(up)">
                                      <p:cBhvr>
                                        <p:cTn id="53" dur="500"/>
                                        <p:tgtEl>
                                          <p:spTgt spid="320539"/>
                                        </p:tgtEl>
                                      </p:cBhvr>
                                    </p:animEffect>
                                  </p:childTnLst>
                                </p:cTn>
                              </p:par>
                            </p:childTnLst>
                          </p:cTn>
                        </p:par>
                        <p:par>
                          <p:cTn id="54" fill="hold" nodeType="afterGroup">
                            <p:stCondLst>
                              <p:cond delay="3000"/>
                            </p:stCondLst>
                            <p:childTnLst>
                              <p:par>
                                <p:cTn id="55" presetID="12" presetClass="entr" presetSubtype="4" fill="hold" nodeType="afterEffect">
                                  <p:stCondLst>
                                    <p:cond delay="0"/>
                                  </p:stCondLst>
                                  <p:childTnLst>
                                    <p:set>
                                      <p:cBhvr>
                                        <p:cTn id="56" dur="1" fill="hold">
                                          <p:stCondLst>
                                            <p:cond delay="0"/>
                                          </p:stCondLst>
                                        </p:cTn>
                                        <p:tgtEl>
                                          <p:spTgt spid="320540"/>
                                        </p:tgtEl>
                                        <p:attrNameLst>
                                          <p:attrName>style.visibility</p:attrName>
                                        </p:attrNameLst>
                                      </p:cBhvr>
                                      <p:to>
                                        <p:strVal val="visible"/>
                                      </p:to>
                                    </p:set>
                                    <p:anim calcmode="lin" valueType="num">
                                      <p:cBhvr additive="base">
                                        <p:cTn id="57" dur="500"/>
                                        <p:tgtEl>
                                          <p:spTgt spid="320540"/>
                                        </p:tgtEl>
                                        <p:attrNameLst>
                                          <p:attrName>ppt_y</p:attrName>
                                        </p:attrNameLst>
                                      </p:cBhvr>
                                      <p:tavLst>
                                        <p:tav tm="0">
                                          <p:val>
                                            <p:strVal val="#ppt_y+#ppt_h*1.125000"/>
                                          </p:val>
                                        </p:tav>
                                        <p:tav tm="100000">
                                          <p:val>
                                            <p:strVal val="#ppt_y"/>
                                          </p:val>
                                        </p:tav>
                                      </p:tavLst>
                                    </p:anim>
                                    <p:animEffect transition="in" filter="wipe(up)">
                                      <p:cBhvr>
                                        <p:cTn id="58" dur="500"/>
                                        <p:tgtEl>
                                          <p:spTgt spid="320540"/>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320541"/>
                                        </p:tgtEl>
                                        <p:attrNameLst>
                                          <p:attrName>style.visibility</p:attrName>
                                        </p:attrNameLst>
                                      </p:cBhvr>
                                      <p:to>
                                        <p:strVal val="visible"/>
                                      </p:to>
                                    </p:set>
                                    <p:anim calcmode="lin" valueType="num">
                                      <p:cBhvr additive="base">
                                        <p:cTn id="61" dur="500"/>
                                        <p:tgtEl>
                                          <p:spTgt spid="320541"/>
                                        </p:tgtEl>
                                        <p:attrNameLst>
                                          <p:attrName>ppt_y</p:attrName>
                                        </p:attrNameLst>
                                      </p:cBhvr>
                                      <p:tavLst>
                                        <p:tav tm="0">
                                          <p:val>
                                            <p:strVal val="#ppt_y+#ppt_h*1.125000"/>
                                          </p:val>
                                        </p:tav>
                                        <p:tav tm="100000">
                                          <p:val>
                                            <p:strVal val="#ppt_y"/>
                                          </p:val>
                                        </p:tav>
                                      </p:tavLst>
                                    </p:anim>
                                    <p:animEffect transition="in" filter="wipe(up)">
                                      <p:cBhvr>
                                        <p:cTn id="62" dur="500"/>
                                        <p:tgtEl>
                                          <p:spTgt spid="320541"/>
                                        </p:tgtEl>
                                      </p:cBhvr>
                                    </p:animEffect>
                                  </p:childTnLst>
                                </p:cTn>
                              </p:par>
                            </p:childTnLst>
                          </p:cTn>
                        </p:par>
                        <p:par>
                          <p:cTn id="63" fill="hold" nodeType="afterGroup">
                            <p:stCondLst>
                              <p:cond delay="3500"/>
                            </p:stCondLst>
                            <p:childTnLst>
                              <p:par>
                                <p:cTn id="64" presetID="12" presetClass="entr" presetSubtype="4" fill="hold" nodeType="afterEffect">
                                  <p:stCondLst>
                                    <p:cond delay="0"/>
                                  </p:stCondLst>
                                  <p:childTnLst>
                                    <p:set>
                                      <p:cBhvr>
                                        <p:cTn id="65" dur="1" fill="hold">
                                          <p:stCondLst>
                                            <p:cond delay="0"/>
                                          </p:stCondLst>
                                        </p:cTn>
                                        <p:tgtEl>
                                          <p:spTgt spid="320542"/>
                                        </p:tgtEl>
                                        <p:attrNameLst>
                                          <p:attrName>style.visibility</p:attrName>
                                        </p:attrNameLst>
                                      </p:cBhvr>
                                      <p:to>
                                        <p:strVal val="visible"/>
                                      </p:to>
                                    </p:set>
                                    <p:anim calcmode="lin" valueType="num">
                                      <p:cBhvr additive="base">
                                        <p:cTn id="66" dur="500"/>
                                        <p:tgtEl>
                                          <p:spTgt spid="320542"/>
                                        </p:tgtEl>
                                        <p:attrNameLst>
                                          <p:attrName>ppt_y</p:attrName>
                                        </p:attrNameLst>
                                      </p:cBhvr>
                                      <p:tavLst>
                                        <p:tav tm="0">
                                          <p:val>
                                            <p:strVal val="#ppt_y+#ppt_h*1.125000"/>
                                          </p:val>
                                        </p:tav>
                                        <p:tav tm="100000">
                                          <p:val>
                                            <p:strVal val="#ppt_y"/>
                                          </p:val>
                                        </p:tav>
                                      </p:tavLst>
                                    </p:anim>
                                    <p:animEffect transition="in" filter="wipe(up)">
                                      <p:cBhvr>
                                        <p:cTn id="67" dur="500"/>
                                        <p:tgtEl>
                                          <p:spTgt spid="320542"/>
                                        </p:tgtEl>
                                      </p:cBhvr>
                                    </p:animEffect>
                                  </p:childTnLst>
                                </p:cTn>
                              </p:par>
                            </p:childTnLst>
                          </p:cTn>
                        </p:par>
                        <p:par>
                          <p:cTn id="68" fill="hold" nodeType="afterGroup">
                            <p:stCondLst>
                              <p:cond delay="4000"/>
                            </p:stCondLst>
                            <p:childTnLst>
                              <p:par>
                                <p:cTn id="69" presetID="2" presetClass="entr" presetSubtype="4" fill="hold" grpId="0" nodeType="afterEffect">
                                  <p:stCondLst>
                                    <p:cond delay="0"/>
                                  </p:stCondLst>
                                  <p:childTnLst>
                                    <p:set>
                                      <p:cBhvr>
                                        <p:cTn id="70" dur="1" fill="hold">
                                          <p:stCondLst>
                                            <p:cond delay="0"/>
                                          </p:stCondLst>
                                        </p:cTn>
                                        <p:tgtEl>
                                          <p:spTgt spid="320543"/>
                                        </p:tgtEl>
                                        <p:attrNameLst>
                                          <p:attrName>style.visibility</p:attrName>
                                        </p:attrNameLst>
                                      </p:cBhvr>
                                      <p:to>
                                        <p:strVal val="visible"/>
                                      </p:to>
                                    </p:set>
                                    <p:anim calcmode="lin" valueType="num">
                                      <p:cBhvr additive="base">
                                        <p:cTn id="71" dur="500" fill="hold"/>
                                        <p:tgtEl>
                                          <p:spTgt spid="320543"/>
                                        </p:tgtEl>
                                        <p:attrNameLst>
                                          <p:attrName>ppt_x</p:attrName>
                                        </p:attrNameLst>
                                      </p:cBhvr>
                                      <p:tavLst>
                                        <p:tav tm="0">
                                          <p:val>
                                            <p:strVal val="#ppt_x"/>
                                          </p:val>
                                        </p:tav>
                                        <p:tav tm="100000">
                                          <p:val>
                                            <p:strVal val="#ppt_x"/>
                                          </p:val>
                                        </p:tav>
                                      </p:tavLst>
                                    </p:anim>
                                    <p:anim calcmode="lin" valueType="num">
                                      <p:cBhvr additive="base">
                                        <p:cTn id="72" dur="500" fill="hold"/>
                                        <p:tgtEl>
                                          <p:spTgt spid="32054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20545"/>
                                        </p:tgtEl>
                                        <p:attrNameLst>
                                          <p:attrName>style.visibility</p:attrName>
                                        </p:attrNameLst>
                                      </p:cBhvr>
                                      <p:to>
                                        <p:strVal val="visible"/>
                                      </p:to>
                                    </p:set>
                                    <p:anim calcmode="lin" valueType="num">
                                      <p:cBhvr additive="base">
                                        <p:cTn id="75" dur="500" fill="hold"/>
                                        <p:tgtEl>
                                          <p:spTgt spid="320545"/>
                                        </p:tgtEl>
                                        <p:attrNameLst>
                                          <p:attrName>ppt_x</p:attrName>
                                        </p:attrNameLst>
                                      </p:cBhvr>
                                      <p:tavLst>
                                        <p:tav tm="0">
                                          <p:val>
                                            <p:strVal val="#ppt_x"/>
                                          </p:val>
                                        </p:tav>
                                        <p:tav tm="100000">
                                          <p:val>
                                            <p:strVal val="#ppt_x"/>
                                          </p:val>
                                        </p:tav>
                                      </p:tavLst>
                                    </p:anim>
                                    <p:anim calcmode="lin" valueType="num">
                                      <p:cBhvr additive="base">
                                        <p:cTn id="76" dur="500" fill="hold"/>
                                        <p:tgtEl>
                                          <p:spTgt spid="320545"/>
                                        </p:tgtEl>
                                        <p:attrNameLst>
                                          <p:attrName>ppt_y</p:attrName>
                                        </p:attrNameLst>
                                      </p:cBhvr>
                                      <p:tavLst>
                                        <p:tav tm="0">
                                          <p:val>
                                            <p:strVal val="1+#ppt_h/2"/>
                                          </p:val>
                                        </p:tav>
                                        <p:tav tm="100000">
                                          <p:val>
                                            <p:strVal val="#ppt_y"/>
                                          </p:val>
                                        </p:tav>
                                      </p:tavLst>
                                    </p:anim>
                                  </p:childTnLst>
                                </p:cTn>
                              </p:par>
                            </p:childTnLst>
                          </p:cTn>
                        </p:par>
                        <p:par>
                          <p:cTn id="77" fill="hold" nodeType="afterGroup">
                            <p:stCondLst>
                              <p:cond delay="4500"/>
                            </p:stCondLst>
                            <p:childTnLst>
                              <p:par>
                                <p:cTn id="78" presetID="2" presetClass="entr" presetSubtype="4" fill="hold" grpId="0" nodeType="afterEffect">
                                  <p:stCondLst>
                                    <p:cond delay="0"/>
                                  </p:stCondLst>
                                  <p:childTnLst>
                                    <p:set>
                                      <p:cBhvr>
                                        <p:cTn id="79" dur="1" fill="hold">
                                          <p:stCondLst>
                                            <p:cond delay="0"/>
                                          </p:stCondLst>
                                        </p:cTn>
                                        <p:tgtEl>
                                          <p:spTgt spid="320546"/>
                                        </p:tgtEl>
                                        <p:attrNameLst>
                                          <p:attrName>style.visibility</p:attrName>
                                        </p:attrNameLst>
                                      </p:cBhvr>
                                      <p:to>
                                        <p:strVal val="visible"/>
                                      </p:to>
                                    </p:set>
                                    <p:anim calcmode="lin" valueType="num">
                                      <p:cBhvr additive="base">
                                        <p:cTn id="80" dur="500" fill="hold"/>
                                        <p:tgtEl>
                                          <p:spTgt spid="320546"/>
                                        </p:tgtEl>
                                        <p:attrNameLst>
                                          <p:attrName>ppt_x</p:attrName>
                                        </p:attrNameLst>
                                      </p:cBhvr>
                                      <p:tavLst>
                                        <p:tav tm="0">
                                          <p:val>
                                            <p:strVal val="#ppt_x"/>
                                          </p:val>
                                        </p:tav>
                                        <p:tav tm="100000">
                                          <p:val>
                                            <p:strVal val="#ppt_x"/>
                                          </p:val>
                                        </p:tav>
                                      </p:tavLst>
                                    </p:anim>
                                    <p:anim calcmode="lin" valueType="num">
                                      <p:cBhvr additive="base">
                                        <p:cTn id="81" dur="500" fill="hold"/>
                                        <p:tgtEl>
                                          <p:spTgt spid="320546"/>
                                        </p:tgtEl>
                                        <p:attrNameLst>
                                          <p:attrName>ppt_y</p:attrName>
                                        </p:attrNameLst>
                                      </p:cBhvr>
                                      <p:tavLst>
                                        <p:tav tm="0">
                                          <p:val>
                                            <p:strVal val="1+#ppt_h/2"/>
                                          </p:val>
                                        </p:tav>
                                        <p:tav tm="100000">
                                          <p:val>
                                            <p:strVal val="#ppt_y"/>
                                          </p:val>
                                        </p:tav>
                                      </p:tavLst>
                                    </p:anim>
                                  </p:childTnLst>
                                </p:cTn>
                              </p:par>
                            </p:childTnLst>
                          </p:cTn>
                        </p:par>
                        <p:par>
                          <p:cTn id="82" fill="hold" nodeType="afterGroup">
                            <p:stCondLst>
                              <p:cond delay="5000"/>
                            </p:stCondLst>
                            <p:childTnLst>
                              <p:par>
                                <p:cTn id="83" presetID="1" presetClass="entr" presetSubtype="0" fill="hold" nodeType="afterEffect">
                                  <p:stCondLst>
                                    <p:cond delay="0"/>
                                  </p:stCondLst>
                                  <p:childTnLst>
                                    <p:set>
                                      <p:cBhvr>
                                        <p:cTn id="84" dur="1" fill="hold">
                                          <p:stCondLst>
                                            <p:cond delay="499"/>
                                          </p:stCondLst>
                                        </p:cTn>
                                        <p:tgtEl>
                                          <p:spTgt spid="320547"/>
                                        </p:tgtEl>
                                        <p:attrNameLst>
                                          <p:attrName>style.visibility</p:attrName>
                                        </p:attrNameLst>
                                      </p:cBhvr>
                                      <p:to>
                                        <p:strVal val="visible"/>
                                      </p:to>
                                    </p:set>
                                  </p:childTnLst>
                                </p:cTn>
                              </p:par>
                            </p:childTnLst>
                          </p:cTn>
                        </p:par>
                        <p:par>
                          <p:cTn id="85" fill="hold" nodeType="afterGroup">
                            <p:stCondLst>
                              <p:cond delay="5500"/>
                            </p:stCondLst>
                            <p:childTnLst>
                              <p:par>
                                <p:cTn id="86" presetID="8" presetClass="entr" presetSubtype="32" fill="hold" nodeType="afterEffect">
                                  <p:stCondLst>
                                    <p:cond delay="0"/>
                                  </p:stCondLst>
                                  <p:childTnLst>
                                    <p:set>
                                      <p:cBhvr>
                                        <p:cTn id="87" dur="1" fill="hold">
                                          <p:stCondLst>
                                            <p:cond delay="0"/>
                                          </p:stCondLst>
                                        </p:cTn>
                                        <p:tgtEl>
                                          <p:spTgt spid="320544"/>
                                        </p:tgtEl>
                                        <p:attrNameLst>
                                          <p:attrName>style.visibility</p:attrName>
                                        </p:attrNameLst>
                                      </p:cBhvr>
                                      <p:to>
                                        <p:strVal val="visible"/>
                                      </p:to>
                                    </p:set>
                                    <p:animEffect transition="in" filter="diamond(out)">
                                      <p:cBhvr>
                                        <p:cTn id="88" dur="500"/>
                                        <p:tgtEl>
                                          <p:spTgt spid="320544"/>
                                        </p:tgtEl>
                                      </p:cBhvr>
                                    </p:animEffect>
                                  </p:childTnLst>
                                </p:cTn>
                              </p:par>
                            </p:childTnLst>
                          </p:cTn>
                        </p:par>
                        <p:par>
                          <p:cTn id="89" fill="hold" nodeType="afterGroup">
                            <p:stCondLst>
                              <p:cond delay="6000"/>
                            </p:stCondLst>
                            <p:childTnLst>
                              <p:par>
                                <p:cTn id="90" presetID="2" presetClass="entr" presetSubtype="4" fill="hold" grpId="0" nodeType="afterEffect">
                                  <p:stCondLst>
                                    <p:cond delay="0"/>
                                  </p:stCondLst>
                                  <p:childTnLst>
                                    <p:set>
                                      <p:cBhvr>
                                        <p:cTn id="91" dur="1" fill="hold">
                                          <p:stCondLst>
                                            <p:cond delay="0"/>
                                          </p:stCondLst>
                                        </p:cTn>
                                        <p:tgtEl>
                                          <p:spTgt spid="320548"/>
                                        </p:tgtEl>
                                        <p:attrNameLst>
                                          <p:attrName>style.visibility</p:attrName>
                                        </p:attrNameLst>
                                      </p:cBhvr>
                                      <p:to>
                                        <p:strVal val="visible"/>
                                      </p:to>
                                    </p:set>
                                    <p:anim calcmode="lin" valueType="num">
                                      <p:cBhvr additive="base">
                                        <p:cTn id="92" dur="500" fill="hold"/>
                                        <p:tgtEl>
                                          <p:spTgt spid="320548"/>
                                        </p:tgtEl>
                                        <p:attrNameLst>
                                          <p:attrName>ppt_x</p:attrName>
                                        </p:attrNameLst>
                                      </p:cBhvr>
                                      <p:tavLst>
                                        <p:tav tm="0">
                                          <p:val>
                                            <p:strVal val="#ppt_x"/>
                                          </p:val>
                                        </p:tav>
                                        <p:tav tm="100000">
                                          <p:val>
                                            <p:strVal val="#ppt_x"/>
                                          </p:val>
                                        </p:tav>
                                      </p:tavLst>
                                    </p:anim>
                                    <p:anim calcmode="lin" valueType="num">
                                      <p:cBhvr additive="base">
                                        <p:cTn id="93" dur="500" fill="hold"/>
                                        <p:tgtEl>
                                          <p:spTgt spid="320548"/>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20550"/>
                                        </p:tgtEl>
                                        <p:attrNameLst>
                                          <p:attrName>style.visibility</p:attrName>
                                        </p:attrNameLst>
                                      </p:cBhvr>
                                      <p:to>
                                        <p:strVal val="visible"/>
                                      </p:to>
                                    </p:set>
                                    <p:anim calcmode="lin" valueType="num">
                                      <p:cBhvr additive="base">
                                        <p:cTn id="96" dur="500" fill="hold"/>
                                        <p:tgtEl>
                                          <p:spTgt spid="320550"/>
                                        </p:tgtEl>
                                        <p:attrNameLst>
                                          <p:attrName>ppt_x</p:attrName>
                                        </p:attrNameLst>
                                      </p:cBhvr>
                                      <p:tavLst>
                                        <p:tav tm="0">
                                          <p:val>
                                            <p:strVal val="#ppt_x"/>
                                          </p:val>
                                        </p:tav>
                                        <p:tav tm="100000">
                                          <p:val>
                                            <p:strVal val="#ppt_x"/>
                                          </p:val>
                                        </p:tav>
                                      </p:tavLst>
                                    </p:anim>
                                    <p:anim calcmode="lin" valueType="num">
                                      <p:cBhvr additive="base">
                                        <p:cTn id="97" dur="500" fill="hold"/>
                                        <p:tgtEl>
                                          <p:spTgt spid="320550"/>
                                        </p:tgtEl>
                                        <p:attrNameLst>
                                          <p:attrName>ppt_y</p:attrName>
                                        </p:attrNameLst>
                                      </p:cBhvr>
                                      <p:tavLst>
                                        <p:tav tm="0">
                                          <p:val>
                                            <p:strVal val="1+#ppt_h/2"/>
                                          </p:val>
                                        </p:tav>
                                        <p:tav tm="100000">
                                          <p:val>
                                            <p:strVal val="#ppt_y"/>
                                          </p:val>
                                        </p:tav>
                                      </p:tavLst>
                                    </p:anim>
                                  </p:childTnLst>
                                </p:cTn>
                              </p:par>
                            </p:childTnLst>
                          </p:cTn>
                        </p:par>
                        <p:par>
                          <p:cTn id="98" fill="hold">
                            <p:stCondLst>
                              <p:cond delay="6500"/>
                            </p:stCondLst>
                            <p:childTnLst>
                              <p:par>
                                <p:cTn id="99" presetID="2" presetClass="entr" presetSubtype="4" fill="hold" grpId="0" nodeType="after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additive="base">
                                        <p:cTn id="101" dur="500" fill="hold"/>
                                        <p:tgtEl>
                                          <p:spTgt spid="30"/>
                                        </p:tgtEl>
                                        <p:attrNameLst>
                                          <p:attrName>ppt_x</p:attrName>
                                        </p:attrNameLst>
                                      </p:cBhvr>
                                      <p:tavLst>
                                        <p:tav tm="0">
                                          <p:val>
                                            <p:strVal val="#ppt_x"/>
                                          </p:val>
                                        </p:tav>
                                        <p:tav tm="100000">
                                          <p:val>
                                            <p:strVal val="#ppt_x"/>
                                          </p:val>
                                        </p:tav>
                                      </p:tavLst>
                                    </p:anim>
                                    <p:anim calcmode="lin" valueType="num">
                                      <p:cBhvr additive="base">
                                        <p:cTn id="102" dur="500" fill="hold"/>
                                        <p:tgtEl>
                                          <p:spTgt spid="3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anim calcmode="lin" valueType="num">
                                      <p:cBhvr additive="base">
                                        <p:cTn id="105" dur="500" fill="hold"/>
                                        <p:tgtEl>
                                          <p:spTgt spid="31"/>
                                        </p:tgtEl>
                                        <p:attrNameLst>
                                          <p:attrName>ppt_x</p:attrName>
                                        </p:attrNameLst>
                                      </p:cBhvr>
                                      <p:tavLst>
                                        <p:tav tm="0">
                                          <p:val>
                                            <p:strVal val="#ppt_x"/>
                                          </p:val>
                                        </p:tav>
                                        <p:tav tm="100000">
                                          <p:val>
                                            <p:strVal val="#ppt_x"/>
                                          </p:val>
                                        </p:tav>
                                      </p:tavLst>
                                    </p:anim>
                                    <p:anim calcmode="lin" valueType="num">
                                      <p:cBhvr additive="base">
                                        <p:cTn id="10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30" grpId="0" autoUpdateAnimBg="0"/>
      <p:bldP spid="320532" grpId="0" autoUpdateAnimBg="0"/>
      <p:bldP spid="320534" grpId="0" autoUpdateAnimBg="0"/>
      <p:bldP spid="320535" grpId="0" autoUpdateAnimBg="0"/>
      <p:bldP spid="320537" grpId="0" autoUpdateAnimBg="0"/>
      <p:bldP spid="320539" grpId="0" autoUpdateAnimBg="0"/>
      <p:bldP spid="320541" grpId="0" autoUpdateAnimBg="0"/>
      <p:bldP spid="320543" grpId="0" autoUpdateAnimBg="0"/>
      <p:bldP spid="320546" grpId="0" autoUpdateAnimBg="0"/>
      <p:bldP spid="320548" grpId="0" autoUpdateAnimBg="0"/>
      <p:bldP spid="30" grpId="0" autoUpdateAnimBg="0"/>
      <p:bldP spid="3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p:txBody>
          <a:bodyPr/>
          <a:lstStyle/>
          <a:p>
            <a:r>
              <a:rPr lang="en-US" sz="2800">
                <a:solidFill>
                  <a:srgbClr val="006699"/>
                </a:solidFill>
                <a:latin typeface="Times New Roman" charset="0"/>
                <a:ea typeface="ＭＳ Ｐゴシック" charset="0"/>
                <a:cs typeface="Arial" charset="0"/>
              </a:rPr>
              <a:t>Prédire les réactions croisées</a:t>
            </a:r>
          </a:p>
        </p:txBody>
      </p:sp>
      <p:sp>
        <p:nvSpPr>
          <p:cNvPr id="103426" name="Rectangle 3"/>
          <p:cNvSpPr>
            <a:spLocks noGrp="1" noChangeArrowheads="1"/>
          </p:cNvSpPr>
          <p:nvPr>
            <p:ph type="body" idx="4294967295"/>
          </p:nvPr>
        </p:nvSpPr>
        <p:spPr>
          <a:xfrm>
            <a:off x="238125" y="1314450"/>
            <a:ext cx="8667750" cy="4813300"/>
          </a:xfrm>
        </p:spPr>
        <p:txBody>
          <a:bodyPr/>
          <a:lstStyle/>
          <a:p>
            <a:pPr algn="just"/>
            <a:r>
              <a:rPr lang="en-US" sz="2400" b="1" i="1" dirty="0" err="1">
                <a:solidFill>
                  <a:srgbClr val="006699"/>
                </a:solidFill>
                <a:latin typeface="Times New Roman" charset="0"/>
                <a:ea typeface="ＭＳ Ｐゴシック" charset="0"/>
                <a:cs typeface="Arial" charset="0"/>
              </a:rPr>
              <a:t>nsLTP</a:t>
            </a:r>
            <a:r>
              <a:rPr lang="en-US" sz="2400" b="1" i="1" dirty="0">
                <a:solidFill>
                  <a:srgbClr val="006699"/>
                </a:solidFill>
                <a:latin typeface="Times New Roman" charset="0"/>
                <a:ea typeface="ＭＳ Ｐゴシック" charset="0"/>
                <a:cs typeface="Arial" charset="0"/>
              </a:rPr>
              <a:t> (</a:t>
            </a:r>
            <a:r>
              <a:rPr lang="en-US" sz="2400" b="1" i="1" dirty="0" err="1">
                <a:solidFill>
                  <a:srgbClr val="006699"/>
                </a:solidFill>
                <a:latin typeface="Times New Roman" charset="0"/>
                <a:ea typeface="ＭＳ Ｐゴシック" charset="0"/>
                <a:cs typeface="Arial" charset="0"/>
              </a:rPr>
              <a:t>Protéines</a:t>
            </a:r>
            <a:r>
              <a:rPr lang="en-US" sz="2400" b="1" i="1" dirty="0">
                <a:solidFill>
                  <a:srgbClr val="006699"/>
                </a:solidFill>
                <a:latin typeface="Times New Roman" charset="0"/>
                <a:ea typeface="ＭＳ Ｐゴシック" charset="0"/>
                <a:cs typeface="Arial" charset="0"/>
              </a:rPr>
              <a:t> de </a:t>
            </a:r>
            <a:r>
              <a:rPr lang="en-US" sz="2400" b="1" i="1" dirty="0" err="1">
                <a:solidFill>
                  <a:srgbClr val="006699"/>
                </a:solidFill>
                <a:latin typeface="Times New Roman" charset="0"/>
                <a:ea typeface="ＭＳ Ｐゴシック" charset="0"/>
                <a:cs typeface="Arial" charset="0"/>
              </a:rPr>
              <a:t>transfert</a:t>
            </a:r>
            <a:r>
              <a:rPr lang="en-US" sz="2400" b="1" i="1" dirty="0">
                <a:solidFill>
                  <a:srgbClr val="006699"/>
                </a:solidFill>
                <a:latin typeface="Times New Roman" charset="0"/>
                <a:ea typeface="ＭＳ Ｐゴシック" charset="0"/>
                <a:cs typeface="Arial" charset="0"/>
              </a:rPr>
              <a:t> </a:t>
            </a:r>
            <a:r>
              <a:rPr lang="en-US" sz="2400" b="1" i="1" dirty="0" err="1">
                <a:solidFill>
                  <a:srgbClr val="006699"/>
                </a:solidFill>
                <a:latin typeface="Times New Roman" charset="0"/>
                <a:ea typeface="ＭＳ Ｐゴシック" charset="0"/>
                <a:cs typeface="Arial" charset="0"/>
              </a:rPr>
              <a:t>lipidique</a:t>
            </a:r>
            <a:r>
              <a:rPr lang="en-US" sz="2400" b="1" i="1" dirty="0">
                <a:solidFill>
                  <a:srgbClr val="006699"/>
                </a:solidFill>
                <a:latin typeface="Times New Roman" charset="0"/>
                <a:ea typeface="ＭＳ Ｐゴシック" charset="0"/>
                <a:cs typeface="Arial" charset="0"/>
              </a:rPr>
              <a:t> non </a:t>
            </a:r>
            <a:r>
              <a:rPr lang="en-US" sz="2400" b="1" i="1" dirty="0" err="1">
                <a:solidFill>
                  <a:srgbClr val="006699"/>
                </a:solidFill>
                <a:latin typeface="Times New Roman" charset="0"/>
                <a:ea typeface="ＭＳ Ｐゴシック" charset="0"/>
                <a:cs typeface="Arial" charset="0"/>
              </a:rPr>
              <a:t>spécifique</a:t>
            </a:r>
            <a:r>
              <a:rPr lang="en-US" sz="2400" b="1" i="1" dirty="0" smtClean="0">
                <a:solidFill>
                  <a:srgbClr val="006699"/>
                </a:solidFill>
                <a:latin typeface="Times New Roman" charset="0"/>
                <a:ea typeface="ＭＳ Ｐゴシック" charset="0"/>
                <a:cs typeface="Arial" charset="0"/>
              </a:rPr>
              <a:t>), PR-14</a:t>
            </a:r>
            <a:endParaRPr lang="en-US" sz="2400" b="1" i="1" dirty="0">
              <a:solidFill>
                <a:srgbClr val="006699"/>
              </a:solidFill>
              <a:latin typeface="Times New Roman" charset="0"/>
              <a:ea typeface="ＭＳ Ｐゴシック" charset="0"/>
              <a:cs typeface="Arial" charset="0"/>
            </a:endParaRPr>
          </a:p>
          <a:p>
            <a:pPr lvl="1" algn="just"/>
            <a:r>
              <a:rPr lang="fr-FR" sz="2000" dirty="0">
                <a:solidFill>
                  <a:srgbClr val="006699"/>
                </a:solidFill>
                <a:latin typeface="Times New Roman" charset="0"/>
              </a:rPr>
              <a:t>Protéines </a:t>
            </a:r>
            <a:r>
              <a:rPr lang="fr-FR" sz="2000" u="sng" dirty="0">
                <a:solidFill>
                  <a:srgbClr val="006699"/>
                </a:solidFill>
                <a:latin typeface="Times New Roman" charset="0"/>
              </a:rPr>
              <a:t>stables à la chaleur et à la </a:t>
            </a:r>
            <a:r>
              <a:rPr lang="fr-FR" sz="2000" u="sng" dirty="0" smtClean="0">
                <a:solidFill>
                  <a:srgbClr val="006699"/>
                </a:solidFill>
                <a:latin typeface="Times New Roman" charset="0"/>
              </a:rPr>
              <a:t>digestion</a:t>
            </a:r>
            <a:r>
              <a:rPr lang="fr-FR" sz="2000" dirty="0" smtClean="0">
                <a:solidFill>
                  <a:srgbClr val="006699"/>
                </a:solidFill>
                <a:latin typeface="Times New Roman" charset="0"/>
              </a:rPr>
              <a:t> </a:t>
            </a:r>
          </a:p>
          <a:p>
            <a:pPr marL="914400" lvl="2" indent="0" algn="just">
              <a:buNone/>
            </a:pPr>
            <a:r>
              <a:rPr lang="fr-FR" sz="1600" dirty="0" smtClean="0">
                <a:solidFill>
                  <a:srgbClr val="006699"/>
                </a:solidFill>
                <a:latin typeface="Times New Roman" charset="0"/>
              </a:rPr>
              <a:t>=&gt; allergies </a:t>
            </a:r>
            <a:r>
              <a:rPr lang="fr-FR" sz="1600" dirty="0">
                <a:solidFill>
                  <a:srgbClr val="006699"/>
                </a:solidFill>
                <a:latin typeface="Times New Roman" charset="0"/>
              </a:rPr>
              <a:t>aux aliments </a:t>
            </a:r>
            <a:r>
              <a:rPr lang="fr-FR" sz="1600" dirty="0" smtClean="0">
                <a:solidFill>
                  <a:srgbClr val="006699"/>
                </a:solidFill>
                <a:latin typeface="Times New Roman" charset="0"/>
              </a:rPr>
              <a:t>crus &amp; cuits</a:t>
            </a:r>
            <a:r>
              <a:rPr lang="fr-FR" sz="1600" dirty="0">
                <a:solidFill>
                  <a:srgbClr val="006699"/>
                </a:solidFill>
                <a:latin typeface="Times New Roman" charset="0"/>
              </a:rPr>
              <a:t>.</a:t>
            </a:r>
          </a:p>
          <a:p>
            <a:pPr lvl="1" algn="just"/>
            <a:r>
              <a:rPr lang="fr-FR" sz="2000" dirty="0">
                <a:solidFill>
                  <a:srgbClr val="006699"/>
                </a:solidFill>
                <a:latin typeface="Times New Roman" charset="0"/>
              </a:rPr>
              <a:t>Souvent associées à des réactions systémiques, </a:t>
            </a:r>
            <a:r>
              <a:rPr lang="fr-FR" sz="2000" dirty="0" smtClean="0">
                <a:solidFill>
                  <a:srgbClr val="006699"/>
                </a:solidFill>
                <a:latin typeface="Times New Roman" charset="0"/>
              </a:rPr>
              <a:t>l’OAS est suivi de </a:t>
            </a:r>
            <a:r>
              <a:rPr lang="fr-FR" sz="2000" u="sng" dirty="0" smtClean="0">
                <a:solidFill>
                  <a:srgbClr val="006699"/>
                </a:solidFill>
                <a:latin typeface="Times New Roman" charset="0"/>
              </a:rPr>
              <a:t>réactions </a:t>
            </a:r>
            <a:r>
              <a:rPr lang="fr-FR" sz="2000" u="sng" dirty="0">
                <a:solidFill>
                  <a:srgbClr val="006699"/>
                </a:solidFill>
                <a:latin typeface="Times New Roman" charset="0"/>
              </a:rPr>
              <a:t>plus </a:t>
            </a:r>
            <a:r>
              <a:rPr lang="fr-FR" sz="2000" u="sng" dirty="0" smtClean="0">
                <a:solidFill>
                  <a:srgbClr val="006699"/>
                </a:solidFill>
                <a:latin typeface="Times New Roman" charset="0"/>
              </a:rPr>
              <a:t>sévères</a:t>
            </a:r>
            <a:r>
              <a:rPr lang="fr-FR" sz="2000" dirty="0" smtClean="0">
                <a:solidFill>
                  <a:srgbClr val="006699"/>
                </a:solidFill>
                <a:latin typeface="Times New Roman" charset="0"/>
              </a:rPr>
              <a:t>.</a:t>
            </a:r>
          </a:p>
          <a:p>
            <a:pPr lvl="1" algn="just"/>
            <a:r>
              <a:rPr lang="en-US" sz="2000" dirty="0" err="1" smtClean="0">
                <a:solidFill>
                  <a:srgbClr val="006699"/>
                </a:solidFill>
                <a:latin typeface="Times New Roman" charset="0"/>
              </a:rPr>
              <a:t>Souvent</a:t>
            </a:r>
            <a:r>
              <a:rPr lang="en-US" sz="2000" dirty="0" smtClean="0">
                <a:solidFill>
                  <a:srgbClr val="006699"/>
                </a:solidFill>
                <a:latin typeface="Times New Roman" charset="0"/>
              </a:rPr>
              <a:t> allergies </a:t>
            </a:r>
            <a:r>
              <a:rPr lang="en-US" sz="2000" dirty="0" err="1">
                <a:solidFill>
                  <a:srgbClr val="006699"/>
                </a:solidFill>
                <a:latin typeface="Times New Roman" charset="0"/>
              </a:rPr>
              <a:t>alimentaires</a:t>
            </a:r>
            <a:r>
              <a:rPr lang="en-US" sz="2000" dirty="0">
                <a:solidFill>
                  <a:srgbClr val="006699"/>
                </a:solidFill>
                <a:latin typeface="Times New Roman" charset="0"/>
              </a:rPr>
              <a:t> aux fruits en </a:t>
            </a:r>
            <a:r>
              <a:rPr lang="en-US" sz="2000" dirty="0" err="1">
                <a:solidFill>
                  <a:srgbClr val="006699"/>
                </a:solidFill>
                <a:latin typeface="Times New Roman" charset="0"/>
              </a:rPr>
              <a:t>l’absence</a:t>
            </a:r>
            <a:r>
              <a:rPr lang="en-US" sz="2000" dirty="0">
                <a:solidFill>
                  <a:srgbClr val="006699"/>
                </a:solidFill>
                <a:latin typeface="Times New Roman" charset="0"/>
              </a:rPr>
              <a:t> </a:t>
            </a:r>
            <a:r>
              <a:rPr lang="en-US" sz="2000" dirty="0" err="1">
                <a:solidFill>
                  <a:srgbClr val="006699"/>
                </a:solidFill>
                <a:latin typeface="Times New Roman" charset="0"/>
              </a:rPr>
              <a:t>d’allergie</a:t>
            </a:r>
            <a:r>
              <a:rPr lang="en-US" sz="2000" dirty="0">
                <a:solidFill>
                  <a:srgbClr val="006699"/>
                </a:solidFill>
                <a:latin typeface="Times New Roman" charset="0"/>
              </a:rPr>
              <a:t> </a:t>
            </a:r>
            <a:r>
              <a:rPr lang="en-US" sz="2000" dirty="0" err="1">
                <a:solidFill>
                  <a:srgbClr val="006699"/>
                </a:solidFill>
                <a:latin typeface="Times New Roman" charset="0"/>
              </a:rPr>
              <a:t>pollinique</a:t>
            </a:r>
            <a:r>
              <a:rPr lang="en-US" sz="2000" dirty="0">
                <a:solidFill>
                  <a:srgbClr val="006699"/>
                </a:solidFill>
                <a:latin typeface="Times New Roman" charset="0"/>
              </a:rPr>
              <a:t>.</a:t>
            </a:r>
          </a:p>
          <a:p>
            <a:pPr lvl="1" algn="just"/>
            <a:r>
              <a:rPr lang="fr-FR" sz="2000" dirty="0" smtClean="0">
                <a:solidFill>
                  <a:srgbClr val="006699"/>
                </a:solidFill>
                <a:latin typeface="Times New Roman" charset="0"/>
              </a:rPr>
              <a:t>Associées </a:t>
            </a:r>
            <a:r>
              <a:rPr lang="fr-FR" sz="2000" dirty="0">
                <a:solidFill>
                  <a:srgbClr val="006699"/>
                </a:solidFill>
                <a:latin typeface="Times New Roman" charset="0"/>
              </a:rPr>
              <a:t>aux réactions allergiques aux </a:t>
            </a:r>
            <a:r>
              <a:rPr lang="fr-FR" sz="2000" dirty="0" smtClean="0">
                <a:solidFill>
                  <a:srgbClr val="006699"/>
                </a:solidFill>
                <a:latin typeface="Times New Roman" charset="0"/>
              </a:rPr>
              <a:t>fruits/légumes </a:t>
            </a:r>
            <a:r>
              <a:rPr lang="fr-FR" sz="2000" dirty="0">
                <a:solidFill>
                  <a:srgbClr val="006699"/>
                </a:solidFill>
                <a:latin typeface="Times New Roman" charset="0"/>
              </a:rPr>
              <a:t>au Sud de l</a:t>
            </a:r>
            <a:r>
              <a:rPr lang="ja-JP" altLang="fr-FR" sz="2000" dirty="0">
                <a:solidFill>
                  <a:srgbClr val="006699"/>
                </a:solidFill>
                <a:latin typeface="Times New Roman" charset="0"/>
              </a:rPr>
              <a:t>’</a:t>
            </a:r>
            <a:r>
              <a:rPr lang="fr-FR" altLang="ja-JP" sz="2000" dirty="0">
                <a:solidFill>
                  <a:srgbClr val="006699"/>
                </a:solidFill>
                <a:latin typeface="Times New Roman" charset="0"/>
              </a:rPr>
              <a:t>Europe.</a:t>
            </a:r>
          </a:p>
          <a:p>
            <a:pPr lvl="1" algn="just"/>
            <a:endParaRPr lang="en-US" sz="2000" dirty="0">
              <a:solidFill>
                <a:srgbClr val="006699"/>
              </a:solidFill>
              <a:latin typeface="Times New Roman" charset="0"/>
            </a:endParaRPr>
          </a:p>
          <a:p>
            <a:endParaRPr lang="en-US" b="1" dirty="0">
              <a:ea typeface="ＭＳ Ｐゴシック" charset="0"/>
              <a:cs typeface="Arial" charset="0"/>
            </a:endParaRPr>
          </a:p>
        </p:txBody>
      </p:sp>
      <p:pic>
        <p:nvPicPr>
          <p:cNvPr id="319492" name="Picture 4" descr="the-peach"/>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613" y="5157788"/>
            <a:ext cx="12223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3" name="Picture 5" descr="noisette_nu-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0" y="4941888"/>
            <a:ext cx="17272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4" name="Text Box 6"/>
          <p:cNvSpPr txBox="1">
            <a:spLocks noChangeArrowheads="1"/>
          </p:cNvSpPr>
          <p:nvPr/>
        </p:nvSpPr>
        <p:spPr bwMode="auto">
          <a:xfrm>
            <a:off x="395288" y="4868863"/>
            <a:ext cx="1655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Cor a 8</a:t>
            </a:r>
            <a:endParaRPr lang="fr-FR" sz="1600" b="1">
              <a:solidFill>
                <a:srgbClr val="006699"/>
              </a:solidFill>
              <a:latin typeface="Times New Roman" charset="0"/>
              <a:cs typeface="Arial" charset="0"/>
            </a:endParaRPr>
          </a:p>
        </p:txBody>
      </p:sp>
      <p:sp>
        <p:nvSpPr>
          <p:cNvPr id="319495" name="Text Box 7"/>
          <p:cNvSpPr txBox="1">
            <a:spLocks noChangeArrowheads="1"/>
          </p:cNvSpPr>
          <p:nvPr/>
        </p:nvSpPr>
        <p:spPr bwMode="auto">
          <a:xfrm>
            <a:off x="1979613" y="4868863"/>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Pru p 3</a:t>
            </a:r>
            <a:endParaRPr lang="fr-FR" sz="1600" b="1">
              <a:solidFill>
                <a:srgbClr val="006699"/>
              </a:solidFill>
              <a:latin typeface="Times New Roman" charset="0"/>
              <a:cs typeface="Arial" charset="0"/>
            </a:endParaRPr>
          </a:p>
        </p:txBody>
      </p:sp>
      <p:pic>
        <p:nvPicPr>
          <p:cNvPr id="319496" name="Picture 8" descr="peanuts"/>
          <p:cNvPicPr>
            <a:picLocks noChangeAspect="1" noChangeArrowheads="1"/>
          </p:cNvPicPr>
          <p:nvPr/>
        </p:nvPicPr>
        <p:blipFill>
          <a:blip r:embed="rId4">
            <a:clrChange>
              <a:clrFrom>
                <a:srgbClr val="FFFFFF"/>
              </a:clrFrom>
              <a:clrTo>
                <a:srgbClr val="FFFFFF">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3348038" y="5589588"/>
            <a:ext cx="14398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7" name="Text Box 9"/>
          <p:cNvSpPr txBox="1">
            <a:spLocks noChangeArrowheads="1"/>
          </p:cNvSpPr>
          <p:nvPr/>
        </p:nvSpPr>
        <p:spPr bwMode="auto">
          <a:xfrm>
            <a:off x="3059113" y="6237288"/>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Ara h 9</a:t>
            </a:r>
            <a:endParaRPr lang="fr-FR" sz="1600" b="1">
              <a:solidFill>
                <a:srgbClr val="006699"/>
              </a:solidFill>
              <a:latin typeface="Times New Roman" charset="0"/>
              <a:cs typeface="Arial" charset="0"/>
            </a:endParaRPr>
          </a:p>
        </p:txBody>
      </p:sp>
      <p:pic>
        <p:nvPicPr>
          <p:cNvPr id="319498" name="Picture 10" descr="pom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0070" y="4114147"/>
            <a:ext cx="18002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9" name="Text Box 11"/>
          <p:cNvSpPr txBox="1">
            <a:spLocks noChangeArrowheads="1"/>
          </p:cNvSpPr>
          <p:nvPr/>
        </p:nvSpPr>
        <p:spPr bwMode="auto">
          <a:xfrm>
            <a:off x="6219358" y="4520547"/>
            <a:ext cx="792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dirty="0">
                <a:solidFill>
                  <a:schemeClr val="bg1"/>
                </a:solidFill>
                <a:latin typeface="Times New Roman" charset="0"/>
                <a:cs typeface="Arial" charset="0"/>
              </a:rPr>
              <a:t>Mal d 3</a:t>
            </a:r>
            <a:endParaRPr lang="fr-FR" sz="1400" b="1" dirty="0">
              <a:solidFill>
                <a:schemeClr val="bg1"/>
              </a:solidFill>
              <a:latin typeface="Times New Roman" charset="0"/>
              <a:cs typeface="Arial" charset="0"/>
            </a:endParaRPr>
          </a:p>
        </p:txBody>
      </p:sp>
      <p:pic>
        <p:nvPicPr>
          <p:cNvPr id="319500" name="Picture 12" descr="mais_ogm_1"/>
          <p:cNvPicPr>
            <a:picLocks noChangeAspect="1" noChangeArrowheads="1"/>
          </p:cNvPicPr>
          <p:nvPr/>
        </p:nvPicPr>
        <p:blipFill>
          <a:blip r:embed="rId6">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3276600" y="4652963"/>
            <a:ext cx="141287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01" name="Text Box 13"/>
          <p:cNvSpPr txBox="1">
            <a:spLocks noChangeArrowheads="1"/>
          </p:cNvSpPr>
          <p:nvPr/>
        </p:nvSpPr>
        <p:spPr bwMode="auto">
          <a:xfrm>
            <a:off x="3635375" y="4365625"/>
            <a:ext cx="1047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6699"/>
                </a:solidFill>
                <a:latin typeface="Times New Roman" charset="0"/>
                <a:cs typeface="Arial" charset="0"/>
              </a:rPr>
              <a:t>Zea m 14</a:t>
            </a:r>
            <a:endParaRPr lang="fr-FR" sz="1600" b="1">
              <a:solidFill>
                <a:srgbClr val="006699"/>
              </a:solidFill>
              <a:latin typeface="Times New Roman" charset="0"/>
              <a:cs typeface="Arial" charset="0"/>
            </a:endParaRPr>
          </a:p>
        </p:txBody>
      </p:sp>
      <p:pic>
        <p:nvPicPr>
          <p:cNvPr id="319502" name="Picture 14" descr="ceris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787" r="31396"/>
          <a:stretch>
            <a:fillRect/>
          </a:stretch>
        </p:blipFill>
        <p:spPr bwMode="auto">
          <a:xfrm>
            <a:off x="4716463" y="4221163"/>
            <a:ext cx="71913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03" name="Text Box 15"/>
          <p:cNvSpPr txBox="1">
            <a:spLocks noChangeArrowheads="1"/>
          </p:cNvSpPr>
          <p:nvPr/>
        </p:nvSpPr>
        <p:spPr bwMode="auto">
          <a:xfrm>
            <a:off x="5003800" y="4868863"/>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6699"/>
                </a:solidFill>
                <a:latin typeface="Times New Roman" charset="0"/>
                <a:cs typeface="Arial" charset="0"/>
              </a:rPr>
              <a:t>Pru av 3</a:t>
            </a:r>
            <a:endParaRPr lang="fr-FR" sz="1600" b="1" dirty="0">
              <a:solidFill>
                <a:srgbClr val="006699"/>
              </a:solidFill>
              <a:latin typeface="Times New Roman" charset="0"/>
              <a:cs typeface="Arial" charset="0"/>
            </a:endParaRPr>
          </a:p>
        </p:txBody>
      </p:sp>
      <p:pic>
        <p:nvPicPr>
          <p:cNvPr id="319507" name="Picture 19" descr="fruta_abrico335x354"/>
          <p:cNvPicPr>
            <a:picLocks noChangeAspect="1" noChangeArrowheads="1"/>
          </p:cNvPicPr>
          <p:nvPr/>
        </p:nvPicPr>
        <p:blipFill>
          <a:blip r:embed="rId8">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1208088" y="5689600"/>
            <a:ext cx="84137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08" name="Text Box 20"/>
          <p:cNvSpPr txBox="1">
            <a:spLocks noChangeArrowheads="1"/>
          </p:cNvSpPr>
          <p:nvPr/>
        </p:nvSpPr>
        <p:spPr bwMode="auto">
          <a:xfrm>
            <a:off x="1789113" y="624998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accent2"/>
                </a:solidFill>
                <a:latin typeface="Times New Roman" charset="0"/>
                <a:cs typeface="Arial" charset="0"/>
              </a:rPr>
              <a:t>Pru ar 3</a:t>
            </a:r>
            <a:endParaRPr lang="fr-FR" sz="1600" b="1">
              <a:solidFill>
                <a:schemeClr val="accent2"/>
              </a:solidFill>
              <a:latin typeface="Times New Roman" charset="0"/>
              <a:cs typeface="Arial" charset="0"/>
            </a:endParaRPr>
          </a:p>
        </p:txBody>
      </p:sp>
      <p:pic>
        <p:nvPicPr>
          <p:cNvPr id="3" name="Image 2"/>
          <p:cNvPicPr>
            <a:picLocks noChangeAspect="1"/>
          </p:cNvPicPr>
          <p:nvPr/>
        </p:nvPicPr>
        <p:blipFill>
          <a:blip r:embed="rId9"/>
          <a:stretch>
            <a:fillRect/>
          </a:stretch>
        </p:blipFill>
        <p:spPr>
          <a:xfrm>
            <a:off x="5687609" y="5393765"/>
            <a:ext cx="1648508" cy="1236381"/>
          </a:xfrm>
          <a:prstGeom prst="rect">
            <a:avLst/>
          </a:prstGeom>
        </p:spPr>
      </p:pic>
      <p:sp>
        <p:nvSpPr>
          <p:cNvPr id="24" name="Text Box 15"/>
          <p:cNvSpPr txBox="1">
            <a:spLocks noChangeArrowheads="1"/>
          </p:cNvSpPr>
          <p:nvPr/>
        </p:nvSpPr>
        <p:spPr bwMode="auto">
          <a:xfrm>
            <a:off x="6321612" y="5260322"/>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smtClean="0">
                <a:solidFill>
                  <a:srgbClr val="006699"/>
                </a:solidFill>
                <a:latin typeface="Times New Roman" charset="0"/>
                <a:cs typeface="Arial" charset="0"/>
              </a:rPr>
              <a:t>Tri a 14</a:t>
            </a:r>
            <a:endParaRPr lang="fr-FR" sz="1600" b="1" dirty="0">
              <a:solidFill>
                <a:srgbClr val="006699"/>
              </a:solidFill>
              <a:latin typeface="Times New Roman" charset="0"/>
              <a:cs typeface="Arial" charset="0"/>
            </a:endParaRPr>
          </a:p>
        </p:txBody>
      </p:sp>
      <p:sp>
        <p:nvSpPr>
          <p:cNvPr id="23" name="Line 38"/>
          <p:cNvSpPr>
            <a:spLocks noChangeShapeType="1"/>
          </p:cNvSpPr>
          <p:nvPr/>
        </p:nvSpPr>
        <p:spPr bwMode="auto">
          <a:xfrm>
            <a:off x="7954963" y="4349750"/>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25" name="Text Box 37"/>
          <p:cNvSpPr txBox="1">
            <a:spLocks noChangeArrowheads="1"/>
          </p:cNvSpPr>
          <p:nvPr/>
        </p:nvSpPr>
        <p:spPr bwMode="auto">
          <a:xfrm>
            <a:off x="7972778" y="4030838"/>
            <a:ext cx="1171222"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26" name="Text Box 39"/>
          <p:cNvSpPr txBox="1">
            <a:spLocks noChangeArrowheads="1"/>
          </p:cNvSpPr>
          <p:nvPr/>
        </p:nvSpPr>
        <p:spPr bwMode="auto">
          <a:xfrm>
            <a:off x="7848600" y="4349750"/>
            <a:ext cx="1295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kumimoji="1" lang="fr-FR" sz="1400" b="1" dirty="0" err="1">
                <a:solidFill>
                  <a:srgbClr val="4597A0"/>
                </a:solidFill>
                <a:latin typeface="Times New Roman" charset="0"/>
              </a:rPr>
              <a:t>rCor</a:t>
            </a:r>
            <a:r>
              <a:rPr kumimoji="1" lang="fr-FR" sz="1400" b="1" dirty="0">
                <a:solidFill>
                  <a:srgbClr val="4597A0"/>
                </a:solidFill>
                <a:latin typeface="Times New Roman" charset="0"/>
              </a:rPr>
              <a:t> a 8 </a:t>
            </a:r>
          </a:p>
          <a:p>
            <a:pPr>
              <a:defRPr/>
            </a:pPr>
            <a:r>
              <a:rPr kumimoji="1" lang="fr-FR" sz="1400" b="1" dirty="0" err="1" smtClean="0">
                <a:solidFill>
                  <a:srgbClr val="4597A0"/>
                </a:solidFill>
                <a:latin typeface="Times New Roman" charset="0"/>
              </a:rPr>
              <a:t>nJug</a:t>
            </a:r>
            <a:r>
              <a:rPr kumimoji="1" lang="fr-FR" sz="1400" b="1" dirty="0" smtClean="0">
                <a:solidFill>
                  <a:srgbClr val="4597A0"/>
                </a:solidFill>
                <a:latin typeface="Times New Roman" charset="0"/>
              </a:rPr>
              <a:t> </a:t>
            </a:r>
            <a:r>
              <a:rPr kumimoji="1" lang="fr-FR" sz="1400" b="1" dirty="0">
                <a:solidFill>
                  <a:srgbClr val="4597A0"/>
                </a:solidFill>
                <a:latin typeface="Times New Roman" charset="0"/>
              </a:rPr>
              <a:t>r 3</a:t>
            </a:r>
          </a:p>
          <a:p>
            <a:pPr>
              <a:defRPr/>
            </a:pPr>
            <a:r>
              <a:rPr kumimoji="1" lang="fr-FR" sz="1400" b="1" dirty="0" err="1" smtClean="0">
                <a:solidFill>
                  <a:srgbClr val="4597A0"/>
                </a:solidFill>
                <a:latin typeface="Times New Roman" charset="0"/>
              </a:rPr>
              <a:t>rAra</a:t>
            </a:r>
            <a:r>
              <a:rPr kumimoji="1" lang="fr-FR" sz="1400" b="1" dirty="0" smtClean="0">
                <a:solidFill>
                  <a:srgbClr val="4597A0"/>
                </a:solidFill>
                <a:latin typeface="Times New Roman" charset="0"/>
              </a:rPr>
              <a:t> </a:t>
            </a:r>
            <a:r>
              <a:rPr kumimoji="1" lang="fr-FR" sz="1400" b="1" dirty="0">
                <a:solidFill>
                  <a:srgbClr val="4597A0"/>
                </a:solidFill>
                <a:latin typeface="Times New Roman" charset="0"/>
              </a:rPr>
              <a:t>h 9</a:t>
            </a:r>
          </a:p>
          <a:p>
            <a:pPr>
              <a:defRPr/>
            </a:pPr>
            <a:r>
              <a:rPr kumimoji="1" lang="fr-BE" sz="1400" b="1" dirty="0">
                <a:solidFill>
                  <a:srgbClr val="4597A0"/>
                </a:solidFill>
                <a:latin typeface="Times New Roman" charset="0"/>
              </a:rPr>
              <a:t>rTri a 14</a:t>
            </a:r>
            <a:endParaRPr kumimoji="1" lang="fr-FR" sz="1400" b="1" dirty="0">
              <a:solidFill>
                <a:srgbClr val="4597A0"/>
              </a:solidFill>
              <a:latin typeface="Times New Roman" charset="0"/>
            </a:endParaRPr>
          </a:p>
          <a:p>
            <a:pPr>
              <a:defRPr/>
            </a:pPr>
            <a:r>
              <a:rPr kumimoji="1" lang="fr-FR" sz="1400" b="1" dirty="0" err="1">
                <a:solidFill>
                  <a:srgbClr val="4597A0"/>
                </a:solidFill>
                <a:latin typeface="Times New Roman" charset="0"/>
              </a:rPr>
              <a:t>r</a:t>
            </a:r>
            <a:r>
              <a:rPr kumimoji="1" lang="fr-FR" sz="1400" b="1" dirty="0" err="1" smtClean="0">
                <a:solidFill>
                  <a:srgbClr val="4597A0"/>
                </a:solidFill>
                <a:latin typeface="Times New Roman" charset="0"/>
              </a:rPr>
              <a:t>Pru</a:t>
            </a:r>
            <a:r>
              <a:rPr kumimoji="1" lang="fr-FR" sz="1400" b="1" dirty="0" smtClean="0">
                <a:solidFill>
                  <a:srgbClr val="4597A0"/>
                </a:solidFill>
                <a:latin typeface="Times New Roman" charset="0"/>
              </a:rPr>
              <a:t> </a:t>
            </a:r>
            <a:r>
              <a:rPr kumimoji="1" lang="fr-FR" sz="1400" b="1" dirty="0">
                <a:solidFill>
                  <a:srgbClr val="4597A0"/>
                </a:solidFill>
                <a:latin typeface="Times New Roman" charset="0"/>
              </a:rPr>
              <a:t>p 3</a:t>
            </a:r>
          </a:p>
          <a:p>
            <a:pPr>
              <a:defRPr/>
            </a:pPr>
            <a:r>
              <a:rPr kumimoji="1" lang="fr-FR" sz="1400" b="1" dirty="0" err="1" smtClean="0">
                <a:solidFill>
                  <a:srgbClr val="4597A0"/>
                </a:solidFill>
                <a:latin typeface="Times New Roman" charset="0"/>
              </a:rPr>
              <a:t>nOle</a:t>
            </a:r>
            <a:r>
              <a:rPr kumimoji="1" lang="fr-FR" sz="1400" b="1" dirty="0" smtClean="0">
                <a:solidFill>
                  <a:srgbClr val="4597A0"/>
                </a:solidFill>
                <a:latin typeface="Times New Roman" charset="0"/>
              </a:rPr>
              <a:t> e 7</a:t>
            </a:r>
          </a:p>
          <a:p>
            <a:pPr>
              <a:defRPr/>
            </a:pPr>
            <a:r>
              <a:rPr kumimoji="1" lang="fr-FR" sz="1400" b="1" dirty="0" err="1" smtClean="0">
                <a:solidFill>
                  <a:srgbClr val="4597A0"/>
                </a:solidFill>
                <a:latin typeface="Times New Roman" charset="0"/>
              </a:rPr>
              <a:t>rPla</a:t>
            </a:r>
            <a:r>
              <a:rPr kumimoji="1" lang="fr-FR" sz="1400" b="1" dirty="0" smtClean="0">
                <a:solidFill>
                  <a:srgbClr val="4597A0"/>
                </a:solidFill>
                <a:latin typeface="Times New Roman" charset="0"/>
              </a:rPr>
              <a:t> a 3</a:t>
            </a:r>
          </a:p>
          <a:p>
            <a:pPr>
              <a:defRPr/>
            </a:pPr>
            <a:r>
              <a:rPr kumimoji="1" lang="fr-FR" sz="1400" b="1" dirty="0" err="1">
                <a:solidFill>
                  <a:srgbClr val="4597A0"/>
                </a:solidFill>
                <a:latin typeface="Times New Roman" charset="0"/>
              </a:rPr>
              <a:t>nArt</a:t>
            </a:r>
            <a:r>
              <a:rPr kumimoji="1" lang="fr-FR" sz="1400" b="1" dirty="0">
                <a:solidFill>
                  <a:srgbClr val="4597A0"/>
                </a:solidFill>
                <a:latin typeface="Times New Roman" charset="0"/>
              </a:rPr>
              <a:t> v 3</a:t>
            </a:r>
          </a:p>
          <a:p>
            <a:pPr>
              <a:defRPr/>
            </a:pPr>
            <a:r>
              <a:rPr kumimoji="1" lang="fr-FR" sz="1400" b="1" dirty="0" err="1" smtClean="0">
                <a:solidFill>
                  <a:srgbClr val="4597A0"/>
                </a:solidFill>
                <a:latin typeface="Times New Roman" charset="0"/>
              </a:rPr>
              <a:t>rPar</a:t>
            </a:r>
            <a:r>
              <a:rPr kumimoji="1" lang="fr-FR" sz="1400" b="1" dirty="0" smtClean="0">
                <a:solidFill>
                  <a:srgbClr val="4597A0"/>
                </a:solidFill>
                <a:latin typeface="Times New Roman" charset="0"/>
              </a:rPr>
              <a:t> </a:t>
            </a:r>
            <a:r>
              <a:rPr kumimoji="1" lang="fr-FR" sz="1400" b="1" dirty="0">
                <a:solidFill>
                  <a:srgbClr val="4597A0"/>
                </a:solidFill>
                <a:latin typeface="Times New Roman" charset="0"/>
              </a:rPr>
              <a:t>j </a:t>
            </a:r>
            <a:r>
              <a:rPr kumimoji="1" lang="fr-FR" sz="1400" b="1" dirty="0" smtClean="0">
                <a:solidFill>
                  <a:srgbClr val="4597A0"/>
                </a:solidFill>
                <a:latin typeface="Times New Roman" charset="0"/>
              </a:rPr>
              <a:t>2</a:t>
            </a:r>
            <a:endParaRPr kumimoji="1" lang="fr-FR" sz="1400" b="1" dirty="0">
              <a:solidFill>
                <a:srgbClr val="4597A0"/>
              </a:solidFill>
              <a:latin typeface="Times New Roman" charset="0"/>
            </a:endParaRPr>
          </a:p>
        </p:txBody>
      </p:sp>
    </p:spTree>
    <p:extLst>
      <p:ext uri="{BB962C8B-B14F-4D97-AF65-F5344CB8AC3E}">
        <p14:creationId xmlns:p14="http://schemas.microsoft.com/office/powerpoint/2010/main" val="1699038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19492"/>
                                        </p:tgtEl>
                                        <p:attrNameLst>
                                          <p:attrName>style.visibility</p:attrName>
                                        </p:attrNameLst>
                                      </p:cBhvr>
                                      <p:to>
                                        <p:strVal val="visible"/>
                                      </p:to>
                                    </p:set>
                                    <p:animEffect transition="in" filter="slide(fromBottom)">
                                      <p:cBhvr>
                                        <p:cTn id="7" dur="500"/>
                                        <p:tgtEl>
                                          <p:spTgt spid="319492"/>
                                        </p:tgtEl>
                                      </p:cBhvr>
                                    </p:animEffect>
                                  </p:childTnLst>
                                </p:cTn>
                              </p:par>
                              <p:par>
                                <p:cTn id="8" presetID="12" presetClass="entr" presetSubtype="4" fill="hold" nodeType="withEffect">
                                  <p:stCondLst>
                                    <p:cond delay="0"/>
                                  </p:stCondLst>
                                  <p:childTnLst>
                                    <p:set>
                                      <p:cBhvr>
                                        <p:cTn id="9" dur="1" fill="hold">
                                          <p:stCondLst>
                                            <p:cond delay="0"/>
                                          </p:stCondLst>
                                        </p:cTn>
                                        <p:tgtEl>
                                          <p:spTgt spid="319493"/>
                                        </p:tgtEl>
                                        <p:attrNameLst>
                                          <p:attrName>style.visibility</p:attrName>
                                        </p:attrNameLst>
                                      </p:cBhvr>
                                      <p:to>
                                        <p:strVal val="visible"/>
                                      </p:to>
                                    </p:set>
                                    <p:animEffect transition="in" filter="slide(fromBottom)">
                                      <p:cBhvr>
                                        <p:cTn id="10" dur="1000"/>
                                        <p:tgtEl>
                                          <p:spTgt spid="31949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19494"/>
                                        </p:tgtEl>
                                        <p:attrNameLst>
                                          <p:attrName>style.visibility</p:attrName>
                                        </p:attrNameLst>
                                      </p:cBhvr>
                                      <p:to>
                                        <p:strVal val="visible"/>
                                      </p:to>
                                    </p:set>
                                    <p:animEffect transition="in" filter="slide(fromBottom)">
                                      <p:cBhvr>
                                        <p:cTn id="13" dur="1000"/>
                                        <p:tgtEl>
                                          <p:spTgt spid="319494"/>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19495"/>
                                        </p:tgtEl>
                                        <p:attrNameLst>
                                          <p:attrName>style.visibility</p:attrName>
                                        </p:attrNameLst>
                                      </p:cBhvr>
                                      <p:to>
                                        <p:strVal val="visible"/>
                                      </p:to>
                                    </p:set>
                                    <p:animEffect transition="in" filter="slide(fromBottom)">
                                      <p:cBhvr>
                                        <p:cTn id="16" dur="500"/>
                                        <p:tgtEl>
                                          <p:spTgt spid="319495"/>
                                        </p:tgtEl>
                                      </p:cBhvr>
                                    </p:animEffect>
                                  </p:childTnLst>
                                </p:cTn>
                              </p:par>
                              <p:par>
                                <p:cTn id="17" presetID="12" presetClass="entr" presetSubtype="4" fill="hold" nodeType="withEffect">
                                  <p:stCondLst>
                                    <p:cond delay="0"/>
                                  </p:stCondLst>
                                  <p:childTnLst>
                                    <p:set>
                                      <p:cBhvr>
                                        <p:cTn id="18" dur="1" fill="hold">
                                          <p:stCondLst>
                                            <p:cond delay="0"/>
                                          </p:stCondLst>
                                        </p:cTn>
                                        <p:tgtEl>
                                          <p:spTgt spid="319496"/>
                                        </p:tgtEl>
                                        <p:attrNameLst>
                                          <p:attrName>style.visibility</p:attrName>
                                        </p:attrNameLst>
                                      </p:cBhvr>
                                      <p:to>
                                        <p:strVal val="visible"/>
                                      </p:to>
                                    </p:set>
                                    <p:animEffect transition="in" filter="slide(fromBottom)">
                                      <p:cBhvr>
                                        <p:cTn id="19" dur="1000"/>
                                        <p:tgtEl>
                                          <p:spTgt spid="319496"/>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319497"/>
                                        </p:tgtEl>
                                        <p:attrNameLst>
                                          <p:attrName>style.visibility</p:attrName>
                                        </p:attrNameLst>
                                      </p:cBhvr>
                                      <p:to>
                                        <p:strVal val="visible"/>
                                      </p:to>
                                    </p:set>
                                    <p:animEffect transition="in" filter="slide(fromBottom)">
                                      <p:cBhvr>
                                        <p:cTn id="22" dur="1000"/>
                                        <p:tgtEl>
                                          <p:spTgt spid="319497"/>
                                        </p:tgtEl>
                                      </p:cBhvr>
                                    </p:animEffect>
                                  </p:childTnLst>
                                </p:cTn>
                              </p:par>
                              <p:par>
                                <p:cTn id="23" presetID="12" presetClass="entr" presetSubtype="4" fill="hold" nodeType="withEffect">
                                  <p:stCondLst>
                                    <p:cond delay="0"/>
                                  </p:stCondLst>
                                  <p:childTnLst>
                                    <p:set>
                                      <p:cBhvr>
                                        <p:cTn id="24" dur="1" fill="hold">
                                          <p:stCondLst>
                                            <p:cond delay="0"/>
                                          </p:stCondLst>
                                        </p:cTn>
                                        <p:tgtEl>
                                          <p:spTgt spid="319498"/>
                                        </p:tgtEl>
                                        <p:attrNameLst>
                                          <p:attrName>style.visibility</p:attrName>
                                        </p:attrNameLst>
                                      </p:cBhvr>
                                      <p:to>
                                        <p:strVal val="visible"/>
                                      </p:to>
                                    </p:set>
                                    <p:animEffect transition="in" filter="slide(fromBottom)">
                                      <p:cBhvr>
                                        <p:cTn id="25" dur="500"/>
                                        <p:tgtEl>
                                          <p:spTgt spid="319498"/>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19499"/>
                                        </p:tgtEl>
                                        <p:attrNameLst>
                                          <p:attrName>style.visibility</p:attrName>
                                        </p:attrNameLst>
                                      </p:cBhvr>
                                      <p:to>
                                        <p:strVal val="visible"/>
                                      </p:to>
                                    </p:set>
                                    <p:animEffect transition="in" filter="slide(fromBottom)">
                                      <p:cBhvr>
                                        <p:cTn id="28" dur="500"/>
                                        <p:tgtEl>
                                          <p:spTgt spid="319499"/>
                                        </p:tgtEl>
                                      </p:cBhvr>
                                    </p:animEffect>
                                  </p:childTnLst>
                                </p:cTn>
                              </p:par>
                              <p:par>
                                <p:cTn id="29" presetID="12" presetClass="entr" presetSubtype="4" fill="hold" nodeType="withEffect">
                                  <p:stCondLst>
                                    <p:cond delay="0"/>
                                  </p:stCondLst>
                                  <p:childTnLst>
                                    <p:set>
                                      <p:cBhvr>
                                        <p:cTn id="30" dur="1" fill="hold">
                                          <p:stCondLst>
                                            <p:cond delay="0"/>
                                          </p:stCondLst>
                                        </p:cTn>
                                        <p:tgtEl>
                                          <p:spTgt spid="319500"/>
                                        </p:tgtEl>
                                        <p:attrNameLst>
                                          <p:attrName>style.visibility</p:attrName>
                                        </p:attrNameLst>
                                      </p:cBhvr>
                                      <p:to>
                                        <p:strVal val="visible"/>
                                      </p:to>
                                    </p:set>
                                    <p:animEffect transition="in" filter="slide(fromBottom)">
                                      <p:cBhvr>
                                        <p:cTn id="31" dur="1000"/>
                                        <p:tgtEl>
                                          <p:spTgt spid="319500"/>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319501"/>
                                        </p:tgtEl>
                                        <p:attrNameLst>
                                          <p:attrName>style.visibility</p:attrName>
                                        </p:attrNameLst>
                                      </p:cBhvr>
                                      <p:to>
                                        <p:strVal val="visible"/>
                                      </p:to>
                                    </p:set>
                                    <p:animEffect transition="in" filter="slide(fromBottom)">
                                      <p:cBhvr>
                                        <p:cTn id="34" dur="1000"/>
                                        <p:tgtEl>
                                          <p:spTgt spid="319501"/>
                                        </p:tgtEl>
                                      </p:cBhvr>
                                    </p:animEffect>
                                  </p:childTnLst>
                                </p:cTn>
                              </p:par>
                              <p:par>
                                <p:cTn id="35" presetID="12" presetClass="entr" presetSubtype="4" fill="hold" nodeType="withEffect">
                                  <p:stCondLst>
                                    <p:cond delay="0"/>
                                  </p:stCondLst>
                                  <p:childTnLst>
                                    <p:set>
                                      <p:cBhvr>
                                        <p:cTn id="36" dur="1" fill="hold">
                                          <p:stCondLst>
                                            <p:cond delay="0"/>
                                          </p:stCondLst>
                                        </p:cTn>
                                        <p:tgtEl>
                                          <p:spTgt spid="319502"/>
                                        </p:tgtEl>
                                        <p:attrNameLst>
                                          <p:attrName>style.visibility</p:attrName>
                                        </p:attrNameLst>
                                      </p:cBhvr>
                                      <p:to>
                                        <p:strVal val="visible"/>
                                      </p:to>
                                    </p:set>
                                    <p:animEffect transition="in" filter="slide(fromBottom)">
                                      <p:cBhvr>
                                        <p:cTn id="37" dur="500"/>
                                        <p:tgtEl>
                                          <p:spTgt spid="319502"/>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19503"/>
                                        </p:tgtEl>
                                        <p:attrNameLst>
                                          <p:attrName>style.visibility</p:attrName>
                                        </p:attrNameLst>
                                      </p:cBhvr>
                                      <p:to>
                                        <p:strVal val="visible"/>
                                      </p:to>
                                    </p:set>
                                    <p:animEffect transition="in" filter="slide(fromBottom)">
                                      <p:cBhvr>
                                        <p:cTn id="40" dur="500"/>
                                        <p:tgtEl>
                                          <p:spTgt spid="319503"/>
                                        </p:tgtEl>
                                      </p:cBhvr>
                                    </p:animEffect>
                                  </p:childTnLst>
                                </p:cTn>
                              </p:par>
                              <p:par>
                                <p:cTn id="41" presetID="13" presetClass="entr" presetSubtype="16" fill="hold" nodeType="withEffect">
                                  <p:stCondLst>
                                    <p:cond delay="0"/>
                                  </p:stCondLst>
                                  <p:childTnLst>
                                    <p:set>
                                      <p:cBhvr>
                                        <p:cTn id="42" dur="1" fill="hold">
                                          <p:stCondLst>
                                            <p:cond delay="0"/>
                                          </p:stCondLst>
                                        </p:cTn>
                                        <p:tgtEl>
                                          <p:spTgt spid="319507"/>
                                        </p:tgtEl>
                                        <p:attrNameLst>
                                          <p:attrName>style.visibility</p:attrName>
                                        </p:attrNameLst>
                                      </p:cBhvr>
                                      <p:to>
                                        <p:strVal val="visible"/>
                                      </p:to>
                                    </p:set>
                                    <p:animEffect transition="in" filter="plus(in)">
                                      <p:cBhvr>
                                        <p:cTn id="43" dur="1000"/>
                                        <p:tgtEl>
                                          <p:spTgt spid="319507"/>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319508"/>
                                        </p:tgtEl>
                                        <p:attrNameLst>
                                          <p:attrName>style.visibility</p:attrName>
                                        </p:attrNameLst>
                                      </p:cBhvr>
                                      <p:to>
                                        <p:strVal val="visible"/>
                                      </p:to>
                                    </p:set>
                                    <p:animEffect transition="in" filter="slide(fromBottom)">
                                      <p:cBhvr>
                                        <p:cTn id="46" dur="500"/>
                                        <p:tgtEl>
                                          <p:spTgt spid="319508"/>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slide(fromBottom)">
                                      <p:cBhvr>
                                        <p:cTn id="49" dur="500"/>
                                        <p:tgtEl>
                                          <p:spTgt spid="24"/>
                                        </p:tgtEl>
                                      </p:cBhvr>
                                    </p:animEffect>
                                  </p:childTnLst>
                                </p:cTn>
                              </p:par>
                              <p:par>
                                <p:cTn id="50" presetID="5" presetClass="entr" presetSubtype="10" fill="hold" grpId="1"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par>
                                <p:cTn id="53" presetID="5" presetClass="entr" presetSubtype="1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checkerboard(across)">
                                      <p:cBhvr>
                                        <p:cTn id="55" dur="500"/>
                                        <p:tgtEl>
                                          <p:spTgt spid="3"/>
                                        </p:tgtEl>
                                      </p:cBhvr>
                                    </p:animEffect>
                                  </p:childTnLst>
                                </p:cTn>
                              </p:par>
                              <p:par>
                                <p:cTn id="56" presetID="2" presetClass="entr" presetSubtype="4"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2" presetClass="entr" presetSubtype="4"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p:bldP spid="319495" grpId="0"/>
      <p:bldP spid="319497" grpId="0"/>
      <p:bldP spid="319499" grpId="0"/>
      <p:bldP spid="319501" grpId="0"/>
      <p:bldP spid="319503" grpId="0"/>
      <p:bldP spid="319508" grpId="0"/>
      <p:bldP spid="24" grpId="0"/>
      <p:bldP spid="24" grpId="1"/>
      <p:bldP spid="25" grpId="0" autoUpdateAnimBg="0"/>
      <p:bldP spid="2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idx="4294967295"/>
          </p:nvPr>
        </p:nvSpPr>
        <p:spPr/>
        <p:txBody>
          <a:bodyPr/>
          <a:lstStyle/>
          <a:p>
            <a:r>
              <a:rPr lang="en-US" sz="2800">
                <a:latin typeface="Times New Roman" charset="0"/>
                <a:ea typeface="ＭＳ Ｐゴシック" charset="0"/>
                <a:cs typeface="Arial" charset="0"/>
              </a:rPr>
              <a:t>Prédire les réactions croisées</a:t>
            </a:r>
          </a:p>
        </p:txBody>
      </p:sp>
      <p:sp>
        <p:nvSpPr>
          <p:cNvPr id="99330" name="Rectangle 3"/>
          <p:cNvSpPr>
            <a:spLocks noGrp="1" noChangeArrowheads="1"/>
          </p:cNvSpPr>
          <p:nvPr>
            <p:ph type="body" idx="4294967295"/>
          </p:nvPr>
        </p:nvSpPr>
        <p:spPr>
          <a:xfrm>
            <a:off x="189091" y="1346202"/>
            <a:ext cx="8229600" cy="4813300"/>
          </a:xfrm>
        </p:spPr>
        <p:txBody>
          <a:bodyPr/>
          <a:lstStyle/>
          <a:p>
            <a:r>
              <a:rPr lang="en-US" sz="2400" b="1" i="1" dirty="0" err="1">
                <a:solidFill>
                  <a:srgbClr val="006699"/>
                </a:solidFill>
                <a:latin typeface="Times New Roman" charset="0"/>
                <a:ea typeface="ＭＳ Ｐゴシック" charset="0"/>
                <a:cs typeface="Arial" charset="0"/>
              </a:rPr>
              <a:t>Protéines</a:t>
            </a:r>
            <a:r>
              <a:rPr lang="en-US" sz="2400" b="1" i="1" dirty="0">
                <a:solidFill>
                  <a:srgbClr val="006699"/>
                </a:solidFill>
                <a:latin typeface="Times New Roman" charset="0"/>
                <a:ea typeface="ＭＳ Ｐゴシック" charset="0"/>
                <a:cs typeface="Arial" charset="0"/>
              </a:rPr>
              <a:t> de </a:t>
            </a:r>
            <a:r>
              <a:rPr lang="en-US" sz="2400" b="1" i="1" dirty="0" err="1" smtClean="0">
                <a:solidFill>
                  <a:srgbClr val="006699"/>
                </a:solidFill>
                <a:latin typeface="Times New Roman" charset="0"/>
                <a:ea typeface="ＭＳ Ｐゴシック" charset="0"/>
                <a:cs typeface="Arial" charset="0"/>
              </a:rPr>
              <a:t>stockage</a:t>
            </a:r>
            <a:r>
              <a:rPr lang="en-US" sz="2400" b="1" i="1" dirty="0" smtClean="0">
                <a:solidFill>
                  <a:srgbClr val="006699"/>
                </a:solidFill>
                <a:latin typeface="Times New Roman" charset="0"/>
                <a:ea typeface="ＭＳ Ｐゴシック" charset="0"/>
                <a:cs typeface="Arial" charset="0"/>
              </a:rPr>
              <a:t> (Storage proteins)</a:t>
            </a:r>
            <a:endParaRPr lang="en-US" sz="2400" b="1" i="1" dirty="0">
              <a:solidFill>
                <a:srgbClr val="006699"/>
              </a:solidFill>
              <a:latin typeface="Times New Roman" charset="0"/>
              <a:ea typeface="ＭＳ Ｐゴシック" charset="0"/>
              <a:cs typeface="Arial" charset="0"/>
            </a:endParaRPr>
          </a:p>
          <a:p>
            <a:pPr lvl="1"/>
            <a:r>
              <a:rPr lang="fr-FR" sz="2000" dirty="0">
                <a:solidFill>
                  <a:srgbClr val="006699"/>
                </a:solidFill>
                <a:latin typeface="Times New Roman" charset="0"/>
              </a:rPr>
              <a:t>7S, 11S-globuline, 2S-albumine, gliadine</a:t>
            </a:r>
          </a:p>
          <a:p>
            <a:pPr lvl="1"/>
            <a:r>
              <a:rPr lang="fr-FR" sz="2000" dirty="0" smtClean="0">
                <a:solidFill>
                  <a:srgbClr val="006699"/>
                </a:solidFill>
                <a:latin typeface="Times New Roman" charset="0"/>
              </a:rPr>
              <a:t>Présente </a:t>
            </a:r>
            <a:r>
              <a:rPr lang="fr-FR" sz="2000" dirty="0">
                <a:solidFill>
                  <a:srgbClr val="006699"/>
                </a:solidFill>
                <a:latin typeface="Times New Roman" charset="0"/>
              </a:rPr>
              <a:t>dans les graines, ressource matérielle lors de la croissance de la plante.</a:t>
            </a:r>
          </a:p>
          <a:p>
            <a:pPr lvl="1" algn="just">
              <a:buSzPct val="55000"/>
            </a:pPr>
            <a:r>
              <a:rPr lang="fr-FR" sz="2000" dirty="0">
                <a:solidFill>
                  <a:srgbClr val="006699"/>
                </a:solidFill>
                <a:latin typeface="Times New Roman" charset="0"/>
              </a:rPr>
              <a:t>T</a:t>
            </a:r>
            <a:r>
              <a:rPr lang="fr-FR" sz="2000" dirty="0" smtClean="0">
                <a:solidFill>
                  <a:srgbClr val="006699"/>
                </a:solidFill>
                <a:latin typeface="Times New Roman" charset="0"/>
              </a:rPr>
              <a:t>hermostable </a:t>
            </a:r>
            <a:r>
              <a:rPr lang="fr-FR" sz="2000" dirty="0">
                <a:solidFill>
                  <a:srgbClr val="006699"/>
                </a:solidFill>
                <a:latin typeface="Times New Roman" charset="0"/>
              </a:rPr>
              <a:t>et résistante à la </a:t>
            </a:r>
            <a:r>
              <a:rPr lang="fr-FR" sz="2000" dirty="0" smtClean="0">
                <a:solidFill>
                  <a:srgbClr val="006699"/>
                </a:solidFill>
                <a:latin typeface="Times New Roman" charset="0"/>
              </a:rPr>
              <a:t>digestio</a:t>
            </a:r>
            <a:r>
              <a:rPr lang="fr-FR" sz="2000" dirty="0">
                <a:solidFill>
                  <a:srgbClr val="006699"/>
                </a:solidFill>
                <a:latin typeface="Times New Roman" charset="0"/>
              </a:rPr>
              <a:t>n</a:t>
            </a:r>
            <a:r>
              <a:rPr lang="fr-FR" sz="2000" dirty="0" smtClean="0">
                <a:solidFill>
                  <a:srgbClr val="006699"/>
                </a:solidFill>
                <a:latin typeface="Times New Roman" charset="0"/>
              </a:rPr>
              <a:t> </a:t>
            </a:r>
            <a:r>
              <a:rPr lang="fr-FR" sz="2000" dirty="0">
                <a:solidFill>
                  <a:srgbClr val="006699"/>
                </a:solidFill>
                <a:latin typeface="Times New Roman" charset="0"/>
              </a:rPr>
              <a:t>causant des réactions aux aliments cuits</a:t>
            </a:r>
            <a:r>
              <a:rPr lang="fr-FR" sz="2000" dirty="0" smtClean="0">
                <a:solidFill>
                  <a:srgbClr val="006699"/>
                </a:solidFill>
                <a:latin typeface="Times New Roman" charset="0"/>
              </a:rPr>
              <a:t>. </a:t>
            </a:r>
            <a:r>
              <a:rPr lang="fr-FR" sz="2000" dirty="0" err="1" smtClean="0">
                <a:solidFill>
                  <a:srgbClr val="006699"/>
                </a:solidFill>
                <a:latin typeface="Times New Roman" charset="0"/>
              </a:rPr>
              <a:t>Allergénicité</a:t>
            </a:r>
            <a:r>
              <a:rPr lang="fr-FR" sz="2000" dirty="0" smtClean="0">
                <a:solidFill>
                  <a:srgbClr val="006699"/>
                </a:solidFill>
                <a:latin typeface="Times New Roman" charset="0"/>
              </a:rPr>
              <a:t> variable selon la cuisson.</a:t>
            </a:r>
          </a:p>
          <a:p>
            <a:pPr lvl="1" algn="just">
              <a:buSzPct val="55000"/>
            </a:pPr>
            <a:r>
              <a:rPr lang="fr-FR" sz="2000" dirty="0" smtClean="0">
                <a:solidFill>
                  <a:srgbClr val="006699"/>
                </a:solidFill>
                <a:latin typeface="Times New Roman" charset="0"/>
              </a:rPr>
              <a:t>Allergie alimentaire potentiellement sévère, réactions croisées parfois larges </a:t>
            </a:r>
          </a:p>
          <a:p>
            <a:pPr lvl="1" algn="just">
              <a:buSzPct val="55000"/>
            </a:pPr>
            <a:endParaRPr lang="fr-FR" sz="2000" dirty="0">
              <a:solidFill>
                <a:srgbClr val="006699"/>
              </a:solidFill>
              <a:latin typeface="Times New Roman" charset="0"/>
            </a:endParaRPr>
          </a:p>
          <a:p>
            <a:pPr lvl="1"/>
            <a:endParaRPr lang="en-US" sz="2400" dirty="0">
              <a:solidFill>
                <a:schemeClr val="accent2"/>
              </a:solidFill>
              <a:latin typeface="Times New Roman" charset="0"/>
            </a:endParaRPr>
          </a:p>
          <a:p>
            <a:endParaRPr lang="en-US" sz="2800" dirty="0">
              <a:ea typeface="ＭＳ Ｐゴシック" charset="0"/>
              <a:cs typeface="Arial" charset="0"/>
            </a:endParaRPr>
          </a:p>
        </p:txBody>
      </p:sp>
      <p:pic>
        <p:nvPicPr>
          <p:cNvPr id="322564" name="Picture 4" descr="02002A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7447" y="4493222"/>
            <a:ext cx="18716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5" name="Text Box 5"/>
          <p:cNvSpPr txBox="1">
            <a:spLocks noChangeArrowheads="1"/>
          </p:cNvSpPr>
          <p:nvPr/>
        </p:nvSpPr>
        <p:spPr bwMode="auto">
          <a:xfrm>
            <a:off x="5055994" y="4342234"/>
            <a:ext cx="115093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600" dirty="0">
                <a:solidFill>
                  <a:srgbClr val="006699"/>
                </a:solidFill>
                <a:latin typeface="Times New Roman" charset="0"/>
                <a:cs typeface="Arial" charset="0"/>
              </a:rPr>
              <a:t> </a:t>
            </a:r>
            <a:r>
              <a:rPr kumimoji="1" lang="fr-FR" sz="1600" b="1" dirty="0" err="1">
                <a:solidFill>
                  <a:srgbClr val="006699"/>
                </a:solidFill>
                <a:latin typeface="Times New Roman" charset="0"/>
                <a:cs typeface="Arial" charset="0"/>
              </a:rPr>
              <a:t>rBer</a:t>
            </a:r>
            <a:r>
              <a:rPr kumimoji="1" lang="fr-FR" sz="1600" b="1" dirty="0">
                <a:solidFill>
                  <a:srgbClr val="006699"/>
                </a:solidFill>
                <a:latin typeface="Times New Roman" charset="0"/>
                <a:cs typeface="Arial" charset="0"/>
              </a:rPr>
              <a:t>  e </a:t>
            </a:r>
            <a:r>
              <a:rPr kumimoji="1" lang="fr-FR" sz="1600" b="1" dirty="0" smtClean="0">
                <a:solidFill>
                  <a:srgbClr val="006699"/>
                </a:solidFill>
                <a:latin typeface="Times New Roman" charset="0"/>
                <a:cs typeface="Arial" charset="0"/>
              </a:rPr>
              <a:t>1 Ber e 2</a:t>
            </a:r>
            <a:endParaRPr kumimoji="1" lang="fr-FR" sz="1600" b="1" dirty="0">
              <a:solidFill>
                <a:srgbClr val="006699"/>
              </a:solidFill>
              <a:latin typeface="Times New Roman" charset="0"/>
              <a:cs typeface="Arial" charset="0"/>
            </a:endParaRPr>
          </a:p>
        </p:txBody>
      </p:sp>
      <p:pic>
        <p:nvPicPr>
          <p:cNvPr id="322566" name="Picture 6" descr="peanuts"/>
          <p:cNvPicPr>
            <a:picLocks noChangeAspect="1" noChangeArrowheads="1"/>
          </p:cNvPicPr>
          <p:nvPr/>
        </p:nvPicPr>
        <p:blipFill>
          <a:blip r:embed="rId3">
            <a:clrChange>
              <a:clrFrom>
                <a:srgbClr val="FFFFFF"/>
              </a:clrFrom>
              <a:clrTo>
                <a:srgbClr val="FFFFFF">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3187176" y="5733952"/>
            <a:ext cx="1655762"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7" name="Text Box 7"/>
          <p:cNvSpPr txBox="1">
            <a:spLocks noChangeArrowheads="1"/>
          </p:cNvSpPr>
          <p:nvPr/>
        </p:nvSpPr>
        <p:spPr bwMode="auto">
          <a:xfrm>
            <a:off x="4636750" y="5713781"/>
            <a:ext cx="1152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6699"/>
                </a:solidFill>
                <a:latin typeface="Times New Roman" charset="0"/>
                <a:cs typeface="Arial" charset="0"/>
              </a:rPr>
              <a:t>Ara h 1 Ara h 2 Ara h </a:t>
            </a:r>
            <a:r>
              <a:rPr lang="fr-BE" sz="1600" b="1" dirty="0" smtClean="0">
                <a:solidFill>
                  <a:srgbClr val="006699"/>
                </a:solidFill>
                <a:latin typeface="Times New Roman" charset="0"/>
                <a:cs typeface="Arial" charset="0"/>
              </a:rPr>
              <a:t>3</a:t>
            </a:r>
            <a:r>
              <a:rPr lang="fr-FR" sz="1600" b="1" dirty="0">
                <a:solidFill>
                  <a:srgbClr val="006699"/>
                </a:solidFill>
                <a:latin typeface="Times New Roman" charset="0"/>
              </a:rPr>
              <a:t> </a:t>
            </a:r>
            <a:r>
              <a:rPr lang="fr-FR" sz="1600" b="1" dirty="0" smtClean="0">
                <a:solidFill>
                  <a:srgbClr val="006699"/>
                </a:solidFill>
                <a:latin typeface="Times New Roman" charset="0"/>
              </a:rPr>
              <a:t>Ara h 6</a:t>
            </a:r>
            <a:endParaRPr lang="fr-BE" sz="1600" b="1" dirty="0" smtClean="0">
              <a:solidFill>
                <a:srgbClr val="006699"/>
              </a:solidFill>
              <a:latin typeface="Times New Roman" charset="0"/>
              <a:cs typeface="Arial" charset="0"/>
            </a:endParaRPr>
          </a:p>
        </p:txBody>
      </p:sp>
      <p:pic>
        <p:nvPicPr>
          <p:cNvPr id="322568" name="Picture 8" descr="noisette_nu-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883713" y="5230714"/>
            <a:ext cx="17272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9" name="Rectangle 9"/>
          <p:cNvSpPr>
            <a:spLocks noChangeArrowheads="1"/>
          </p:cNvSpPr>
          <p:nvPr/>
        </p:nvSpPr>
        <p:spPr bwMode="auto">
          <a:xfrm>
            <a:off x="-53110" y="5313638"/>
            <a:ext cx="10292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BE" sz="1600" b="1" dirty="0" smtClean="0">
                <a:solidFill>
                  <a:srgbClr val="006699"/>
                </a:solidFill>
                <a:latin typeface="Times New Roman" charset="0"/>
                <a:cs typeface="Arial" charset="0"/>
              </a:rPr>
              <a:t>nCor </a:t>
            </a:r>
            <a:r>
              <a:rPr lang="fr-BE" sz="1600" b="1" dirty="0">
                <a:solidFill>
                  <a:srgbClr val="006699"/>
                </a:solidFill>
                <a:latin typeface="Times New Roman" charset="0"/>
                <a:cs typeface="Arial" charset="0"/>
              </a:rPr>
              <a:t>a </a:t>
            </a:r>
            <a:r>
              <a:rPr lang="fr-BE" sz="1600" b="1" dirty="0" smtClean="0">
                <a:solidFill>
                  <a:srgbClr val="006699"/>
                </a:solidFill>
                <a:latin typeface="Times New Roman" charset="0"/>
                <a:cs typeface="Arial" charset="0"/>
              </a:rPr>
              <a:t>9  Cor a 11  Cor a 14</a:t>
            </a:r>
            <a:endParaRPr lang="fr-FR" sz="1600" b="1" dirty="0">
              <a:solidFill>
                <a:srgbClr val="006699"/>
              </a:solidFill>
              <a:latin typeface="Times New Roman" charset="0"/>
              <a:cs typeface="Arial" charset="0"/>
            </a:endParaRPr>
          </a:p>
        </p:txBody>
      </p:sp>
      <p:pic>
        <p:nvPicPr>
          <p:cNvPr id="322570" name="Picture 10" descr="cg_seseame_seed"/>
          <p:cNvPicPr>
            <a:picLocks noChangeAspect="1" noChangeArrowheads="1"/>
          </p:cNvPicPr>
          <p:nvPr/>
        </p:nvPicPr>
        <p:blipFill>
          <a:blip r:embed="rId5">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2315358" y="4700767"/>
            <a:ext cx="155733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71" name="Text Box 11"/>
          <p:cNvSpPr txBox="1">
            <a:spLocks noChangeArrowheads="1"/>
          </p:cNvSpPr>
          <p:nvPr/>
        </p:nvSpPr>
        <p:spPr bwMode="auto">
          <a:xfrm>
            <a:off x="2460703" y="4543075"/>
            <a:ext cx="11525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600" b="1" dirty="0" err="1">
                <a:solidFill>
                  <a:srgbClr val="006699"/>
                </a:solidFill>
                <a:latin typeface="Times New Roman" charset="0"/>
              </a:rPr>
              <a:t>n</a:t>
            </a:r>
            <a:r>
              <a:rPr kumimoji="1" lang="fr-FR" sz="1600" b="1" dirty="0" err="1" smtClean="0">
                <a:solidFill>
                  <a:srgbClr val="006699"/>
                </a:solidFill>
                <a:latin typeface="Times New Roman" charset="0"/>
              </a:rPr>
              <a:t>Ses</a:t>
            </a:r>
            <a:r>
              <a:rPr kumimoji="1" lang="fr-FR" sz="1600" b="1" dirty="0" smtClean="0">
                <a:solidFill>
                  <a:srgbClr val="006699"/>
                </a:solidFill>
                <a:latin typeface="Times New Roman" charset="0"/>
              </a:rPr>
              <a:t> i 1</a:t>
            </a:r>
            <a:endParaRPr kumimoji="1" lang="fr-FR" sz="1600" b="1" dirty="0">
              <a:solidFill>
                <a:srgbClr val="006699"/>
              </a:solidFill>
              <a:latin typeface="Times New Roman" charset="0"/>
            </a:endParaRPr>
          </a:p>
        </p:txBody>
      </p:sp>
      <p:pic>
        <p:nvPicPr>
          <p:cNvPr id="322572" name="Picture 12" descr="Pousses_de_Soja_DC_t"/>
          <p:cNvPicPr>
            <a:picLocks noChangeAspect="1" noChangeArrowheads="1"/>
          </p:cNvPicPr>
          <p:nvPr/>
        </p:nvPicPr>
        <p:blipFill>
          <a:blip r:embed="rId6">
            <a:extLst>
              <a:ext uri="{28A0092B-C50C-407E-A947-70E740481C1C}">
                <a14:useLocalDpi xmlns:a14="http://schemas.microsoft.com/office/drawing/2010/main" val="0"/>
              </a:ext>
            </a:extLst>
          </a:blip>
          <a:srcRect l="16145" t="26262" r="29532" b="19174"/>
          <a:stretch>
            <a:fillRect/>
          </a:stretch>
        </p:blipFill>
        <p:spPr bwMode="auto">
          <a:xfrm>
            <a:off x="5851001" y="5662514"/>
            <a:ext cx="1798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73" name="Text Box 13"/>
          <p:cNvSpPr txBox="1">
            <a:spLocks noChangeArrowheads="1"/>
          </p:cNvSpPr>
          <p:nvPr/>
        </p:nvSpPr>
        <p:spPr bwMode="auto">
          <a:xfrm>
            <a:off x="5975429" y="5050117"/>
            <a:ext cx="98882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kumimoji="1" lang="fr-FR" sz="1600" b="1" dirty="0" err="1" smtClean="0">
                <a:solidFill>
                  <a:srgbClr val="006699"/>
                </a:solidFill>
                <a:latin typeface="Times New Roman" charset="0"/>
              </a:rPr>
              <a:t>Gly</a:t>
            </a:r>
            <a:r>
              <a:rPr kumimoji="1" lang="fr-FR" sz="1600" b="1" dirty="0" smtClean="0">
                <a:solidFill>
                  <a:srgbClr val="006699"/>
                </a:solidFill>
                <a:latin typeface="Times New Roman" charset="0"/>
              </a:rPr>
              <a:t> m 5 </a:t>
            </a:r>
            <a:r>
              <a:rPr kumimoji="1" lang="fr-FR" sz="1600" b="1" dirty="0" err="1" smtClean="0">
                <a:solidFill>
                  <a:srgbClr val="006699"/>
                </a:solidFill>
                <a:latin typeface="Times New Roman" charset="0"/>
              </a:rPr>
              <a:t>Gly</a:t>
            </a:r>
            <a:r>
              <a:rPr kumimoji="1" lang="fr-FR" sz="1600" b="1" dirty="0" smtClean="0">
                <a:solidFill>
                  <a:srgbClr val="006699"/>
                </a:solidFill>
                <a:latin typeface="Times New Roman" charset="0"/>
              </a:rPr>
              <a:t> m 6</a:t>
            </a:r>
            <a:endParaRPr kumimoji="1" lang="el-GR" sz="1600" b="1" dirty="0">
              <a:solidFill>
                <a:srgbClr val="006699"/>
              </a:solidFill>
              <a:latin typeface="Times New Roman" charset="0"/>
              <a:cs typeface="Times New Roman" charset="0"/>
            </a:endParaRPr>
          </a:p>
        </p:txBody>
      </p:sp>
      <p:sp>
        <p:nvSpPr>
          <p:cNvPr id="14" name="Line 38"/>
          <p:cNvSpPr>
            <a:spLocks noChangeShapeType="1"/>
          </p:cNvSpPr>
          <p:nvPr/>
        </p:nvSpPr>
        <p:spPr bwMode="auto">
          <a:xfrm>
            <a:off x="7799741" y="4025197"/>
            <a:ext cx="1208851"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15" name="Text Box 37"/>
          <p:cNvSpPr txBox="1">
            <a:spLocks noChangeArrowheads="1"/>
          </p:cNvSpPr>
          <p:nvPr/>
        </p:nvSpPr>
        <p:spPr bwMode="auto">
          <a:xfrm>
            <a:off x="7817556" y="3706285"/>
            <a:ext cx="1311563"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16" name="Text Box 39"/>
          <p:cNvSpPr txBox="1">
            <a:spLocks noChangeArrowheads="1"/>
          </p:cNvSpPr>
          <p:nvPr/>
        </p:nvSpPr>
        <p:spPr bwMode="auto">
          <a:xfrm>
            <a:off x="7620000" y="4025197"/>
            <a:ext cx="1636889"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kumimoji="1" lang="nl-BE" sz="1400" b="1" dirty="0" smtClean="0">
                <a:solidFill>
                  <a:srgbClr val="4597A0"/>
                </a:solidFill>
                <a:latin typeface="Times New Roman" charset="0"/>
              </a:rPr>
              <a:t>rAna o 2 (11S)</a:t>
            </a:r>
          </a:p>
          <a:p>
            <a:pPr>
              <a:defRPr/>
            </a:pPr>
            <a:r>
              <a:rPr kumimoji="1" lang="nl-BE" sz="1400" b="1" dirty="0" smtClean="0">
                <a:solidFill>
                  <a:srgbClr val="4597A0"/>
                </a:solidFill>
                <a:latin typeface="Times New Roman" charset="0"/>
              </a:rPr>
              <a:t>rBer e 1 (2S)</a:t>
            </a:r>
          </a:p>
          <a:p>
            <a:pPr>
              <a:defRPr/>
            </a:pPr>
            <a:r>
              <a:rPr kumimoji="1" lang="nl-BE" sz="1400" b="1" dirty="0" smtClean="0">
                <a:solidFill>
                  <a:srgbClr val="4597A0"/>
                </a:solidFill>
                <a:latin typeface="Times New Roman" charset="0"/>
              </a:rPr>
              <a:t>nCor a 9 (11S)</a:t>
            </a:r>
          </a:p>
          <a:p>
            <a:pPr>
              <a:defRPr/>
            </a:pPr>
            <a:r>
              <a:rPr kumimoji="1" lang="nl-BE" sz="1400" b="1" dirty="0" smtClean="0">
                <a:solidFill>
                  <a:srgbClr val="4597A0"/>
                </a:solidFill>
                <a:latin typeface="Times New Roman" charset="0"/>
              </a:rPr>
              <a:t>nJug r 1 (2S)</a:t>
            </a:r>
          </a:p>
          <a:p>
            <a:pPr>
              <a:defRPr/>
            </a:pPr>
            <a:r>
              <a:rPr kumimoji="1" lang="nl-BE" sz="1400" b="1" dirty="0" smtClean="0">
                <a:solidFill>
                  <a:srgbClr val="4597A0"/>
                </a:solidFill>
                <a:latin typeface="Times New Roman" charset="0"/>
              </a:rPr>
              <a:t>nJug r 2 (7S)</a:t>
            </a:r>
          </a:p>
          <a:p>
            <a:pPr>
              <a:defRPr/>
            </a:pPr>
            <a:r>
              <a:rPr kumimoji="1" lang="nl-BE" sz="1400" b="1" dirty="0" smtClean="0">
                <a:solidFill>
                  <a:srgbClr val="4597A0"/>
                </a:solidFill>
                <a:latin typeface="Times New Roman" charset="0"/>
              </a:rPr>
              <a:t>nSes i 1 (2S)</a:t>
            </a:r>
          </a:p>
          <a:p>
            <a:pPr>
              <a:defRPr/>
            </a:pPr>
            <a:r>
              <a:rPr kumimoji="1" lang="nl-BE" sz="1400" b="1" dirty="0" smtClean="0">
                <a:solidFill>
                  <a:srgbClr val="4597A0"/>
                </a:solidFill>
                <a:latin typeface="Times New Roman" charset="0"/>
              </a:rPr>
              <a:t>rAra h 1 (7S)</a:t>
            </a:r>
          </a:p>
          <a:p>
            <a:pPr>
              <a:defRPr/>
            </a:pPr>
            <a:r>
              <a:rPr kumimoji="1" lang="nl-BE" sz="1400" b="1" dirty="0" smtClean="0">
                <a:solidFill>
                  <a:srgbClr val="4597A0"/>
                </a:solidFill>
                <a:latin typeface="Times New Roman" charset="0"/>
              </a:rPr>
              <a:t>rAra h 2 (conglut)</a:t>
            </a:r>
          </a:p>
          <a:p>
            <a:pPr>
              <a:defRPr/>
            </a:pPr>
            <a:r>
              <a:rPr kumimoji="1" lang="nl-BE" sz="1400" b="1" dirty="0" smtClean="0">
                <a:solidFill>
                  <a:srgbClr val="4597A0"/>
                </a:solidFill>
                <a:latin typeface="Times New Roman" charset="0"/>
              </a:rPr>
              <a:t>rAra h 3 (11S)</a:t>
            </a:r>
          </a:p>
          <a:p>
            <a:pPr>
              <a:defRPr/>
            </a:pPr>
            <a:r>
              <a:rPr kumimoji="1" lang="nl-BE" sz="1400" b="1" dirty="0" smtClean="0">
                <a:solidFill>
                  <a:srgbClr val="4597A0"/>
                </a:solidFill>
                <a:latin typeface="Times New Roman" charset="0"/>
              </a:rPr>
              <a:t>nAra h 6 (conglut)</a:t>
            </a:r>
          </a:p>
          <a:p>
            <a:pPr>
              <a:defRPr/>
            </a:pPr>
            <a:r>
              <a:rPr kumimoji="1" lang="nl-BE" sz="1400" b="1" dirty="0" smtClean="0">
                <a:solidFill>
                  <a:srgbClr val="4597A0"/>
                </a:solidFill>
                <a:latin typeface="Times New Roman" charset="0"/>
              </a:rPr>
              <a:t>nGly m 5</a:t>
            </a:r>
          </a:p>
          <a:p>
            <a:pPr>
              <a:defRPr/>
            </a:pPr>
            <a:r>
              <a:rPr kumimoji="1" lang="nl-BE" sz="1400" b="1" dirty="0" smtClean="0">
                <a:solidFill>
                  <a:srgbClr val="4597A0"/>
                </a:solidFill>
                <a:latin typeface="Times New Roman" charset="0"/>
              </a:rPr>
              <a:t>nGly m 6</a:t>
            </a:r>
          </a:p>
          <a:p>
            <a:pPr>
              <a:defRPr/>
            </a:pPr>
            <a:r>
              <a:rPr kumimoji="1" lang="nl-BE" sz="1400" b="1" dirty="0" smtClean="0">
                <a:solidFill>
                  <a:srgbClr val="4597A0"/>
                </a:solidFill>
                <a:latin typeface="Times New Roman" charset="0"/>
              </a:rPr>
              <a:t>nFag e 2 (2S)</a:t>
            </a:r>
            <a:endParaRPr kumimoji="1" lang="fr-FR" sz="1400" b="1" dirty="0">
              <a:solidFill>
                <a:srgbClr val="4597A0"/>
              </a:solidFill>
              <a:latin typeface="Times New Roman" charset="0"/>
            </a:endParaRPr>
          </a:p>
        </p:txBody>
      </p:sp>
    </p:spTree>
    <p:extLst>
      <p:ext uri="{BB962C8B-B14F-4D97-AF65-F5344CB8AC3E}">
        <p14:creationId xmlns:p14="http://schemas.microsoft.com/office/powerpoint/2010/main" val="4171476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22564"/>
                                        </p:tgtEl>
                                        <p:attrNameLst>
                                          <p:attrName>style.visibility</p:attrName>
                                        </p:attrNameLst>
                                      </p:cBhvr>
                                      <p:to>
                                        <p:strVal val="visible"/>
                                      </p:to>
                                    </p:set>
                                    <p:anim calcmode="lin" valueType="num">
                                      <p:cBhvr>
                                        <p:cTn id="7" dur="250" decel="50000" fill="hold">
                                          <p:stCondLst>
                                            <p:cond delay="0"/>
                                          </p:stCondLst>
                                        </p:cTn>
                                        <p:tgtEl>
                                          <p:spTgt spid="322564"/>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22564"/>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22564"/>
                                        </p:tgtEl>
                                        <p:attrNameLst>
                                          <p:attrName>ppt_w</p:attrName>
                                        </p:attrNameLst>
                                      </p:cBhvr>
                                      <p:tavLst>
                                        <p:tav tm="0">
                                          <p:val>
                                            <p:strVal val="#ppt_w*.05"/>
                                          </p:val>
                                        </p:tav>
                                        <p:tav tm="100000">
                                          <p:val>
                                            <p:strVal val="#ppt_w"/>
                                          </p:val>
                                        </p:tav>
                                      </p:tavLst>
                                    </p:anim>
                                    <p:anim calcmode="lin" valueType="num">
                                      <p:cBhvr>
                                        <p:cTn id="10" dur="500" fill="hold"/>
                                        <p:tgtEl>
                                          <p:spTgt spid="322564"/>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22564"/>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22564"/>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22564"/>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2256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22565"/>
                                        </p:tgtEl>
                                        <p:attrNameLst>
                                          <p:attrName>style.visibility</p:attrName>
                                        </p:attrNameLst>
                                      </p:cBhvr>
                                      <p:to>
                                        <p:strVal val="visible"/>
                                      </p:to>
                                    </p:set>
                                    <p:anim calcmode="lin" valueType="num">
                                      <p:cBhvr>
                                        <p:cTn id="17" dur="250" decel="50000" fill="hold">
                                          <p:stCondLst>
                                            <p:cond delay="0"/>
                                          </p:stCondLst>
                                        </p:cTn>
                                        <p:tgtEl>
                                          <p:spTgt spid="322565"/>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322565"/>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322565"/>
                                        </p:tgtEl>
                                        <p:attrNameLst>
                                          <p:attrName>ppt_w</p:attrName>
                                        </p:attrNameLst>
                                      </p:cBhvr>
                                      <p:tavLst>
                                        <p:tav tm="0">
                                          <p:val>
                                            <p:strVal val="#ppt_w*.05"/>
                                          </p:val>
                                        </p:tav>
                                        <p:tav tm="100000">
                                          <p:val>
                                            <p:strVal val="#ppt_w"/>
                                          </p:val>
                                        </p:tav>
                                      </p:tavLst>
                                    </p:anim>
                                    <p:anim calcmode="lin" valueType="num">
                                      <p:cBhvr>
                                        <p:cTn id="20" dur="500" fill="hold"/>
                                        <p:tgtEl>
                                          <p:spTgt spid="322565"/>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322565"/>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322565"/>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322565"/>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322565"/>
                                        </p:tgtEl>
                                      </p:cBhvr>
                                    </p:animEffect>
                                  </p:childTnLst>
                                </p:cTn>
                              </p:par>
                              <p:par>
                                <p:cTn id="25" presetID="25" presetClass="entr" presetSubtype="0" fill="hold" nodeType="withEffect">
                                  <p:stCondLst>
                                    <p:cond delay="0"/>
                                  </p:stCondLst>
                                  <p:childTnLst>
                                    <p:set>
                                      <p:cBhvr>
                                        <p:cTn id="26" dur="1" fill="hold">
                                          <p:stCondLst>
                                            <p:cond delay="0"/>
                                          </p:stCondLst>
                                        </p:cTn>
                                        <p:tgtEl>
                                          <p:spTgt spid="322566"/>
                                        </p:tgtEl>
                                        <p:attrNameLst>
                                          <p:attrName>style.visibility</p:attrName>
                                        </p:attrNameLst>
                                      </p:cBhvr>
                                      <p:to>
                                        <p:strVal val="visible"/>
                                      </p:to>
                                    </p:set>
                                    <p:anim calcmode="lin" valueType="num">
                                      <p:cBhvr>
                                        <p:cTn id="27" dur="500" decel="50000" fill="hold">
                                          <p:stCondLst>
                                            <p:cond delay="0"/>
                                          </p:stCondLst>
                                        </p:cTn>
                                        <p:tgtEl>
                                          <p:spTgt spid="32256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2256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22566"/>
                                        </p:tgtEl>
                                        <p:attrNameLst>
                                          <p:attrName>ppt_w</p:attrName>
                                        </p:attrNameLst>
                                      </p:cBhvr>
                                      <p:tavLst>
                                        <p:tav tm="0">
                                          <p:val>
                                            <p:strVal val="#ppt_w*.05"/>
                                          </p:val>
                                        </p:tav>
                                        <p:tav tm="100000">
                                          <p:val>
                                            <p:strVal val="#ppt_w"/>
                                          </p:val>
                                        </p:tav>
                                      </p:tavLst>
                                    </p:anim>
                                    <p:anim calcmode="lin" valueType="num">
                                      <p:cBhvr>
                                        <p:cTn id="30" dur="1000" fill="hold"/>
                                        <p:tgtEl>
                                          <p:spTgt spid="32256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2256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2256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2256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22566"/>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22567"/>
                                        </p:tgtEl>
                                        <p:attrNameLst>
                                          <p:attrName>style.visibility</p:attrName>
                                        </p:attrNameLst>
                                      </p:cBhvr>
                                      <p:to>
                                        <p:strVal val="visible"/>
                                      </p:to>
                                    </p:set>
                                    <p:anim calcmode="lin" valueType="num">
                                      <p:cBhvr>
                                        <p:cTn id="37" dur="500" decel="50000" fill="hold">
                                          <p:stCondLst>
                                            <p:cond delay="0"/>
                                          </p:stCondLst>
                                        </p:cTn>
                                        <p:tgtEl>
                                          <p:spTgt spid="32256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2256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22567"/>
                                        </p:tgtEl>
                                        <p:attrNameLst>
                                          <p:attrName>ppt_w</p:attrName>
                                        </p:attrNameLst>
                                      </p:cBhvr>
                                      <p:tavLst>
                                        <p:tav tm="0">
                                          <p:val>
                                            <p:strVal val="#ppt_w*.05"/>
                                          </p:val>
                                        </p:tav>
                                        <p:tav tm="100000">
                                          <p:val>
                                            <p:strVal val="#ppt_w"/>
                                          </p:val>
                                        </p:tav>
                                      </p:tavLst>
                                    </p:anim>
                                    <p:anim calcmode="lin" valueType="num">
                                      <p:cBhvr>
                                        <p:cTn id="40" dur="1000" fill="hold"/>
                                        <p:tgtEl>
                                          <p:spTgt spid="32256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2256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2256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2256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22567"/>
                                        </p:tgtEl>
                                      </p:cBhvr>
                                    </p:animEffect>
                                  </p:childTnLst>
                                </p:cTn>
                              </p:par>
                              <p:par>
                                <p:cTn id="45" presetID="25" presetClass="entr" presetSubtype="0" fill="hold" nodeType="withEffect">
                                  <p:stCondLst>
                                    <p:cond delay="0"/>
                                  </p:stCondLst>
                                  <p:childTnLst>
                                    <p:set>
                                      <p:cBhvr>
                                        <p:cTn id="46" dur="1" fill="hold">
                                          <p:stCondLst>
                                            <p:cond delay="0"/>
                                          </p:stCondLst>
                                        </p:cTn>
                                        <p:tgtEl>
                                          <p:spTgt spid="322568"/>
                                        </p:tgtEl>
                                        <p:attrNameLst>
                                          <p:attrName>style.visibility</p:attrName>
                                        </p:attrNameLst>
                                      </p:cBhvr>
                                      <p:to>
                                        <p:strVal val="visible"/>
                                      </p:to>
                                    </p:set>
                                    <p:anim calcmode="lin" valueType="num">
                                      <p:cBhvr>
                                        <p:cTn id="47" dur="500" decel="50000" fill="hold">
                                          <p:stCondLst>
                                            <p:cond delay="0"/>
                                          </p:stCondLst>
                                        </p:cTn>
                                        <p:tgtEl>
                                          <p:spTgt spid="32256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2256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22568"/>
                                        </p:tgtEl>
                                        <p:attrNameLst>
                                          <p:attrName>ppt_w</p:attrName>
                                        </p:attrNameLst>
                                      </p:cBhvr>
                                      <p:tavLst>
                                        <p:tav tm="0">
                                          <p:val>
                                            <p:strVal val="#ppt_w*.05"/>
                                          </p:val>
                                        </p:tav>
                                        <p:tav tm="100000">
                                          <p:val>
                                            <p:strVal val="#ppt_w"/>
                                          </p:val>
                                        </p:tav>
                                      </p:tavLst>
                                    </p:anim>
                                    <p:anim calcmode="lin" valueType="num">
                                      <p:cBhvr>
                                        <p:cTn id="50" dur="1000" fill="hold"/>
                                        <p:tgtEl>
                                          <p:spTgt spid="32256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2256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2256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2256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22568"/>
                                        </p:tgtEl>
                                      </p:cBhvr>
                                    </p:animEffect>
                                  </p:childTnLst>
                                </p:cTn>
                              </p:par>
                              <p:par>
                                <p:cTn id="55" presetID="25" presetClass="entr" presetSubtype="0" fill="hold" grpId="0" nodeType="withEffect">
                                  <p:stCondLst>
                                    <p:cond delay="0"/>
                                  </p:stCondLst>
                                  <p:childTnLst>
                                    <p:set>
                                      <p:cBhvr>
                                        <p:cTn id="56" dur="1" fill="hold">
                                          <p:stCondLst>
                                            <p:cond delay="0"/>
                                          </p:stCondLst>
                                        </p:cTn>
                                        <p:tgtEl>
                                          <p:spTgt spid="322569"/>
                                        </p:tgtEl>
                                        <p:attrNameLst>
                                          <p:attrName>style.visibility</p:attrName>
                                        </p:attrNameLst>
                                      </p:cBhvr>
                                      <p:to>
                                        <p:strVal val="visible"/>
                                      </p:to>
                                    </p:set>
                                    <p:anim calcmode="lin" valueType="num">
                                      <p:cBhvr>
                                        <p:cTn id="57" dur="500" decel="50000" fill="hold">
                                          <p:stCondLst>
                                            <p:cond delay="0"/>
                                          </p:stCondLst>
                                        </p:cTn>
                                        <p:tgtEl>
                                          <p:spTgt spid="322569"/>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322569"/>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322569"/>
                                        </p:tgtEl>
                                        <p:attrNameLst>
                                          <p:attrName>ppt_w</p:attrName>
                                        </p:attrNameLst>
                                      </p:cBhvr>
                                      <p:tavLst>
                                        <p:tav tm="0">
                                          <p:val>
                                            <p:strVal val="#ppt_w*.05"/>
                                          </p:val>
                                        </p:tav>
                                        <p:tav tm="100000">
                                          <p:val>
                                            <p:strVal val="#ppt_w"/>
                                          </p:val>
                                        </p:tav>
                                      </p:tavLst>
                                    </p:anim>
                                    <p:anim calcmode="lin" valueType="num">
                                      <p:cBhvr>
                                        <p:cTn id="60" dur="1000" fill="hold"/>
                                        <p:tgtEl>
                                          <p:spTgt spid="322569"/>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322569"/>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322569"/>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322569"/>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322569"/>
                                        </p:tgtEl>
                                      </p:cBhvr>
                                    </p:animEffect>
                                  </p:childTnLst>
                                </p:cTn>
                              </p:par>
                              <p:par>
                                <p:cTn id="65" presetID="25" presetClass="entr" presetSubtype="0" fill="hold" nodeType="withEffect">
                                  <p:stCondLst>
                                    <p:cond delay="0"/>
                                  </p:stCondLst>
                                  <p:childTnLst>
                                    <p:set>
                                      <p:cBhvr>
                                        <p:cTn id="66" dur="1" fill="hold">
                                          <p:stCondLst>
                                            <p:cond delay="0"/>
                                          </p:stCondLst>
                                        </p:cTn>
                                        <p:tgtEl>
                                          <p:spTgt spid="322570"/>
                                        </p:tgtEl>
                                        <p:attrNameLst>
                                          <p:attrName>style.visibility</p:attrName>
                                        </p:attrNameLst>
                                      </p:cBhvr>
                                      <p:to>
                                        <p:strVal val="visible"/>
                                      </p:to>
                                    </p:set>
                                    <p:anim calcmode="lin" valueType="num">
                                      <p:cBhvr>
                                        <p:cTn id="67" dur="250" decel="50000" fill="hold">
                                          <p:stCondLst>
                                            <p:cond delay="0"/>
                                          </p:stCondLst>
                                        </p:cTn>
                                        <p:tgtEl>
                                          <p:spTgt spid="322570"/>
                                        </p:tgtEl>
                                        <p:attrNameLst>
                                          <p:attrName>style.rotation</p:attrName>
                                        </p:attrNameLst>
                                      </p:cBhvr>
                                      <p:tavLst>
                                        <p:tav tm="0">
                                          <p:val>
                                            <p:fltVal val="-90"/>
                                          </p:val>
                                        </p:tav>
                                        <p:tav tm="100000">
                                          <p:val>
                                            <p:fltVal val="0"/>
                                          </p:val>
                                        </p:tav>
                                      </p:tavLst>
                                    </p:anim>
                                    <p:anim calcmode="lin" valueType="num">
                                      <p:cBhvr>
                                        <p:cTn id="68" dur="250" decel="50000" fill="hold">
                                          <p:stCondLst>
                                            <p:cond delay="0"/>
                                          </p:stCondLst>
                                        </p:cTn>
                                        <p:tgtEl>
                                          <p:spTgt spid="322570"/>
                                        </p:tgtEl>
                                        <p:attrNameLst>
                                          <p:attrName>ppt_w</p:attrName>
                                        </p:attrNameLst>
                                      </p:cBhvr>
                                      <p:tavLst>
                                        <p:tav tm="0">
                                          <p:val>
                                            <p:strVal val="#ppt_w"/>
                                          </p:val>
                                        </p:tav>
                                        <p:tav tm="100000">
                                          <p:val>
                                            <p:strVal val="#ppt_w*.05"/>
                                          </p:val>
                                        </p:tav>
                                      </p:tavLst>
                                    </p:anim>
                                    <p:anim calcmode="lin" valueType="num">
                                      <p:cBhvr>
                                        <p:cTn id="69" dur="250" accel="50000" fill="hold">
                                          <p:stCondLst>
                                            <p:cond delay="250"/>
                                          </p:stCondLst>
                                        </p:cTn>
                                        <p:tgtEl>
                                          <p:spTgt spid="322570"/>
                                        </p:tgtEl>
                                        <p:attrNameLst>
                                          <p:attrName>ppt_w</p:attrName>
                                        </p:attrNameLst>
                                      </p:cBhvr>
                                      <p:tavLst>
                                        <p:tav tm="0">
                                          <p:val>
                                            <p:strVal val="#ppt_w*.05"/>
                                          </p:val>
                                        </p:tav>
                                        <p:tav tm="100000">
                                          <p:val>
                                            <p:strVal val="#ppt_w"/>
                                          </p:val>
                                        </p:tav>
                                      </p:tavLst>
                                    </p:anim>
                                    <p:anim calcmode="lin" valueType="num">
                                      <p:cBhvr>
                                        <p:cTn id="70" dur="500" fill="hold"/>
                                        <p:tgtEl>
                                          <p:spTgt spid="322570"/>
                                        </p:tgtEl>
                                        <p:attrNameLst>
                                          <p:attrName>ppt_h</p:attrName>
                                        </p:attrNameLst>
                                      </p:cBhvr>
                                      <p:tavLst>
                                        <p:tav tm="0">
                                          <p:val>
                                            <p:strVal val="#ppt_h"/>
                                          </p:val>
                                        </p:tav>
                                        <p:tav tm="100000">
                                          <p:val>
                                            <p:strVal val="#ppt_h"/>
                                          </p:val>
                                        </p:tav>
                                      </p:tavLst>
                                    </p:anim>
                                    <p:anim calcmode="lin" valueType="num">
                                      <p:cBhvr>
                                        <p:cTn id="71" dur="250" decel="50000" fill="hold">
                                          <p:stCondLst>
                                            <p:cond delay="0"/>
                                          </p:stCondLst>
                                        </p:cTn>
                                        <p:tgtEl>
                                          <p:spTgt spid="322570"/>
                                        </p:tgtEl>
                                        <p:attrNameLst>
                                          <p:attrName>ppt_x</p:attrName>
                                        </p:attrNameLst>
                                      </p:cBhvr>
                                      <p:tavLst>
                                        <p:tav tm="0">
                                          <p:val>
                                            <p:strVal val="#ppt_x+.4"/>
                                          </p:val>
                                        </p:tav>
                                        <p:tav tm="100000">
                                          <p:val>
                                            <p:strVal val="#ppt_x"/>
                                          </p:val>
                                        </p:tav>
                                      </p:tavLst>
                                    </p:anim>
                                    <p:anim calcmode="lin" valueType="num">
                                      <p:cBhvr>
                                        <p:cTn id="72" dur="250" decel="50000" fill="hold">
                                          <p:stCondLst>
                                            <p:cond delay="0"/>
                                          </p:stCondLst>
                                        </p:cTn>
                                        <p:tgtEl>
                                          <p:spTgt spid="322570"/>
                                        </p:tgtEl>
                                        <p:attrNameLst>
                                          <p:attrName>ppt_y</p:attrName>
                                        </p:attrNameLst>
                                      </p:cBhvr>
                                      <p:tavLst>
                                        <p:tav tm="0">
                                          <p:val>
                                            <p:strVal val="#ppt_y-.2"/>
                                          </p:val>
                                        </p:tav>
                                        <p:tav tm="100000">
                                          <p:val>
                                            <p:strVal val="#ppt_y+.1"/>
                                          </p:val>
                                        </p:tav>
                                      </p:tavLst>
                                    </p:anim>
                                    <p:anim calcmode="lin" valueType="num">
                                      <p:cBhvr>
                                        <p:cTn id="73" dur="250" accel="50000" fill="hold">
                                          <p:stCondLst>
                                            <p:cond delay="250"/>
                                          </p:stCondLst>
                                        </p:cTn>
                                        <p:tgtEl>
                                          <p:spTgt spid="322570"/>
                                        </p:tgtEl>
                                        <p:attrNameLst>
                                          <p:attrName>ppt_y</p:attrName>
                                        </p:attrNameLst>
                                      </p:cBhvr>
                                      <p:tavLst>
                                        <p:tav tm="0">
                                          <p:val>
                                            <p:strVal val="#ppt_y+.1"/>
                                          </p:val>
                                        </p:tav>
                                        <p:tav tm="100000">
                                          <p:val>
                                            <p:strVal val="#ppt_y"/>
                                          </p:val>
                                        </p:tav>
                                      </p:tavLst>
                                    </p:anim>
                                    <p:animEffect transition="in" filter="fade">
                                      <p:cBhvr>
                                        <p:cTn id="74" dur="500" decel="50000">
                                          <p:stCondLst>
                                            <p:cond delay="0"/>
                                          </p:stCondLst>
                                        </p:cTn>
                                        <p:tgtEl>
                                          <p:spTgt spid="322570"/>
                                        </p:tgtEl>
                                      </p:cBhvr>
                                    </p:animEffect>
                                  </p:childTnLst>
                                </p:cTn>
                              </p:par>
                              <p:par>
                                <p:cTn id="75" presetID="25" presetClass="entr" presetSubtype="0" fill="hold" grpId="0" nodeType="withEffect">
                                  <p:stCondLst>
                                    <p:cond delay="0"/>
                                  </p:stCondLst>
                                  <p:childTnLst>
                                    <p:set>
                                      <p:cBhvr>
                                        <p:cTn id="76" dur="1" fill="hold">
                                          <p:stCondLst>
                                            <p:cond delay="0"/>
                                          </p:stCondLst>
                                        </p:cTn>
                                        <p:tgtEl>
                                          <p:spTgt spid="322571"/>
                                        </p:tgtEl>
                                        <p:attrNameLst>
                                          <p:attrName>style.visibility</p:attrName>
                                        </p:attrNameLst>
                                      </p:cBhvr>
                                      <p:to>
                                        <p:strVal val="visible"/>
                                      </p:to>
                                    </p:set>
                                    <p:anim calcmode="lin" valueType="num">
                                      <p:cBhvr>
                                        <p:cTn id="77" dur="250" decel="50000" fill="hold">
                                          <p:stCondLst>
                                            <p:cond delay="0"/>
                                          </p:stCondLst>
                                        </p:cTn>
                                        <p:tgtEl>
                                          <p:spTgt spid="322571"/>
                                        </p:tgtEl>
                                        <p:attrNameLst>
                                          <p:attrName>style.rotation</p:attrName>
                                        </p:attrNameLst>
                                      </p:cBhvr>
                                      <p:tavLst>
                                        <p:tav tm="0">
                                          <p:val>
                                            <p:fltVal val="-90"/>
                                          </p:val>
                                        </p:tav>
                                        <p:tav tm="100000">
                                          <p:val>
                                            <p:fltVal val="0"/>
                                          </p:val>
                                        </p:tav>
                                      </p:tavLst>
                                    </p:anim>
                                    <p:anim calcmode="lin" valueType="num">
                                      <p:cBhvr>
                                        <p:cTn id="78" dur="250" decel="50000" fill="hold">
                                          <p:stCondLst>
                                            <p:cond delay="0"/>
                                          </p:stCondLst>
                                        </p:cTn>
                                        <p:tgtEl>
                                          <p:spTgt spid="322571"/>
                                        </p:tgtEl>
                                        <p:attrNameLst>
                                          <p:attrName>ppt_w</p:attrName>
                                        </p:attrNameLst>
                                      </p:cBhvr>
                                      <p:tavLst>
                                        <p:tav tm="0">
                                          <p:val>
                                            <p:strVal val="#ppt_w"/>
                                          </p:val>
                                        </p:tav>
                                        <p:tav tm="100000">
                                          <p:val>
                                            <p:strVal val="#ppt_w*.05"/>
                                          </p:val>
                                        </p:tav>
                                      </p:tavLst>
                                    </p:anim>
                                    <p:anim calcmode="lin" valueType="num">
                                      <p:cBhvr>
                                        <p:cTn id="79" dur="250" accel="50000" fill="hold">
                                          <p:stCondLst>
                                            <p:cond delay="250"/>
                                          </p:stCondLst>
                                        </p:cTn>
                                        <p:tgtEl>
                                          <p:spTgt spid="322571"/>
                                        </p:tgtEl>
                                        <p:attrNameLst>
                                          <p:attrName>ppt_w</p:attrName>
                                        </p:attrNameLst>
                                      </p:cBhvr>
                                      <p:tavLst>
                                        <p:tav tm="0">
                                          <p:val>
                                            <p:strVal val="#ppt_w*.05"/>
                                          </p:val>
                                        </p:tav>
                                        <p:tav tm="100000">
                                          <p:val>
                                            <p:strVal val="#ppt_w"/>
                                          </p:val>
                                        </p:tav>
                                      </p:tavLst>
                                    </p:anim>
                                    <p:anim calcmode="lin" valueType="num">
                                      <p:cBhvr>
                                        <p:cTn id="80" dur="500" fill="hold"/>
                                        <p:tgtEl>
                                          <p:spTgt spid="322571"/>
                                        </p:tgtEl>
                                        <p:attrNameLst>
                                          <p:attrName>ppt_h</p:attrName>
                                        </p:attrNameLst>
                                      </p:cBhvr>
                                      <p:tavLst>
                                        <p:tav tm="0">
                                          <p:val>
                                            <p:strVal val="#ppt_h"/>
                                          </p:val>
                                        </p:tav>
                                        <p:tav tm="100000">
                                          <p:val>
                                            <p:strVal val="#ppt_h"/>
                                          </p:val>
                                        </p:tav>
                                      </p:tavLst>
                                    </p:anim>
                                    <p:anim calcmode="lin" valueType="num">
                                      <p:cBhvr>
                                        <p:cTn id="81" dur="250" decel="50000" fill="hold">
                                          <p:stCondLst>
                                            <p:cond delay="0"/>
                                          </p:stCondLst>
                                        </p:cTn>
                                        <p:tgtEl>
                                          <p:spTgt spid="322571"/>
                                        </p:tgtEl>
                                        <p:attrNameLst>
                                          <p:attrName>ppt_x</p:attrName>
                                        </p:attrNameLst>
                                      </p:cBhvr>
                                      <p:tavLst>
                                        <p:tav tm="0">
                                          <p:val>
                                            <p:strVal val="#ppt_x+.4"/>
                                          </p:val>
                                        </p:tav>
                                        <p:tav tm="100000">
                                          <p:val>
                                            <p:strVal val="#ppt_x"/>
                                          </p:val>
                                        </p:tav>
                                      </p:tavLst>
                                    </p:anim>
                                    <p:anim calcmode="lin" valueType="num">
                                      <p:cBhvr>
                                        <p:cTn id="82" dur="250" decel="50000" fill="hold">
                                          <p:stCondLst>
                                            <p:cond delay="0"/>
                                          </p:stCondLst>
                                        </p:cTn>
                                        <p:tgtEl>
                                          <p:spTgt spid="322571"/>
                                        </p:tgtEl>
                                        <p:attrNameLst>
                                          <p:attrName>ppt_y</p:attrName>
                                        </p:attrNameLst>
                                      </p:cBhvr>
                                      <p:tavLst>
                                        <p:tav tm="0">
                                          <p:val>
                                            <p:strVal val="#ppt_y-.2"/>
                                          </p:val>
                                        </p:tav>
                                        <p:tav tm="100000">
                                          <p:val>
                                            <p:strVal val="#ppt_y+.1"/>
                                          </p:val>
                                        </p:tav>
                                      </p:tavLst>
                                    </p:anim>
                                    <p:anim calcmode="lin" valueType="num">
                                      <p:cBhvr>
                                        <p:cTn id="83" dur="250" accel="50000" fill="hold">
                                          <p:stCondLst>
                                            <p:cond delay="250"/>
                                          </p:stCondLst>
                                        </p:cTn>
                                        <p:tgtEl>
                                          <p:spTgt spid="322571"/>
                                        </p:tgtEl>
                                        <p:attrNameLst>
                                          <p:attrName>ppt_y</p:attrName>
                                        </p:attrNameLst>
                                      </p:cBhvr>
                                      <p:tavLst>
                                        <p:tav tm="0">
                                          <p:val>
                                            <p:strVal val="#ppt_y+.1"/>
                                          </p:val>
                                        </p:tav>
                                        <p:tav tm="100000">
                                          <p:val>
                                            <p:strVal val="#ppt_y"/>
                                          </p:val>
                                        </p:tav>
                                      </p:tavLst>
                                    </p:anim>
                                    <p:animEffect transition="in" filter="fade">
                                      <p:cBhvr>
                                        <p:cTn id="84" dur="500" decel="50000">
                                          <p:stCondLst>
                                            <p:cond delay="0"/>
                                          </p:stCondLst>
                                        </p:cTn>
                                        <p:tgtEl>
                                          <p:spTgt spid="322571"/>
                                        </p:tgtEl>
                                      </p:cBhvr>
                                    </p:animEffect>
                                  </p:childTnLst>
                                </p:cTn>
                              </p:par>
                              <p:par>
                                <p:cTn id="85" presetID="25" presetClass="entr" presetSubtype="0" fill="hold" nodeType="withEffect">
                                  <p:stCondLst>
                                    <p:cond delay="0"/>
                                  </p:stCondLst>
                                  <p:childTnLst>
                                    <p:set>
                                      <p:cBhvr>
                                        <p:cTn id="86" dur="1" fill="hold">
                                          <p:stCondLst>
                                            <p:cond delay="0"/>
                                          </p:stCondLst>
                                        </p:cTn>
                                        <p:tgtEl>
                                          <p:spTgt spid="322572"/>
                                        </p:tgtEl>
                                        <p:attrNameLst>
                                          <p:attrName>style.visibility</p:attrName>
                                        </p:attrNameLst>
                                      </p:cBhvr>
                                      <p:to>
                                        <p:strVal val="visible"/>
                                      </p:to>
                                    </p:set>
                                    <p:anim calcmode="lin" valueType="num">
                                      <p:cBhvr>
                                        <p:cTn id="87" dur="250" decel="50000" fill="hold">
                                          <p:stCondLst>
                                            <p:cond delay="0"/>
                                          </p:stCondLst>
                                        </p:cTn>
                                        <p:tgtEl>
                                          <p:spTgt spid="322572"/>
                                        </p:tgtEl>
                                        <p:attrNameLst>
                                          <p:attrName>style.rotation</p:attrName>
                                        </p:attrNameLst>
                                      </p:cBhvr>
                                      <p:tavLst>
                                        <p:tav tm="0">
                                          <p:val>
                                            <p:fltVal val="-90"/>
                                          </p:val>
                                        </p:tav>
                                        <p:tav tm="100000">
                                          <p:val>
                                            <p:fltVal val="0"/>
                                          </p:val>
                                        </p:tav>
                                      </p:tavLst>
                                    </p:anim>
                                    <p:anim calcmode="lin" valueType="num">
                                      <p:cBhvr>
                                        <p:cTn id="88" dur="250" decel="50000" fill="hold">
                                          <p:stCondLst>
                                            <p:cond delay="0"/>
                                          </p:stCondLst>
                                        </p:cTn>
                                        <p:tgtEl>
                                          <p:spTgt spid="322572"/>
                                        </p:tgtEl>
                                        <p:attrNameLst>
                                          <p:attrName>ppt_w</p:attrName>
                                        </p:attrNameLst>
                                      </p:cBhvr>
                                      <p:tavLst>
                                        <p:tav tm="0">
                                          <p:val>
                                            <p:strVal val="#ppt_w"/>
                                          </p:val>
                                        </p:tav>
                                        <p:tav tm="100000">
                                          <p:val>
                                            <p:strVal val="#ppt_w*.05"/>
                                          </p:val>
                                        </p:tav>
                                      </p:tavLst>
                                    </p:anim>
                                    <p:anim calcmode="lin" valueType="num">
                                      <p:cBhvr>
                                        <p:cTn id="89" dur="250" accel="50000" fill="hold">
                                          <p:stCondLst>
                                            <p:cond delay="250"/>
                                          </p:stCondLst>
                                        </p:cTn>
                                        <p:tgtEl>
                                          <p:spTgt spid="322572"/>
                                        </p:tgtEl>
                                        <p:attrNameLst>
                                          <p:attrName>ppt_w</p:attrName>
                                        </p:attrNameLst>
                                      </p:cBhvr>
                                      <p:tavLst>
                                        <p:tav tm="0">
                                          <p:val>
                                            <p:strVal val="#ppt_w*.05"/>
                                          </p:val>
                                        </p:tav>
                                        <p:tav tm="100000">
                                          <p:val>
                                            <p:strVal val="#ppt_w"/>
                                          </p:val>
                                        </p:tav>
                                      </p:tavLst>
                                    </p:anim>
                                    <p:anim calcmode="lin" valueType="num">
                                      <p:cBhvr>
                                        <p:cTn id="90" dur="500" fill="hold"/>
                                        <p:tgtEl>
                                          <p:spTgt spid="322572"/>
                                        </p:tgtEl>
                                        <p:attrNameLst>
                                          <p:attrName>ppt_h</p:attrName>
                                        </p:attrNameLst>
                                      </p:cBhvr>
                                      <p:tavLst>
                                        <p:tav tm="0">
                                          <p:val>
                                            <p:strVal val="#ppt_h"/>
                                          </p:val>
                                        </p:tav>
                                        <p:tav tm="100000">
                                          <p:val>
                                            <p:strVal val="#ppt_h"/>
                                          </p:val>
                                        </p:tav>
                                      </p:tavLst>
                                    </p:anim>
                                    <p:anim calcmode="lin" valueType="num">
                                      <p:cBhvr>
                                        <p:cTn id="91" dur="250" decel="50000" fill="hold">
                                          <p:stCondLst>
                                            <p:cond delay="0"/>
                                          </p:stCondLst>
                                        </p:cTn>
                                        <p:tgtEl>
                                          <p:spTgt spid="322572"/>
                                        </p:tgtEl>
                                        <p:attrNameLst>
                                          <p:attrName>ppt_x</p:attrName>
                                        </p:attrNameLst>
                                      </p:cBhvr>
                                      <p:tavLst>
                                        <p:tav tm="0">
                                          <p:val>
                                            <p:strVal val="#ppt_x+.4"/>
                                          </p:val>
                                        </p:tav>
                                        <p:tav tm="100000">
                                          <p:val>
                                            <p:strVal val="#ppt_x"/>
                                          </p:val>
                                        </p:tav>
                                      </p:tavLst>
                                    </p:anim>
                                    <p:anim calcmode="lin" valueType="num">
                                      <p:cBhvr>
                                        <p:cTn id="92" dur="250" decel="50000" fill="hold">
                                          <p:stCondLst>
                                            <p:cond delay="0"/>
                                          </p:stCondLst>
                                        </p:cTn>
                                        <p:tgtEl>
                                          <p:spTgt spid="322572"/>
                                        </p:tgtEl>
                                        <p:attrNameLst>
                                          <p:attrName>ppt_y</p:attrName>
                                        </p:attrNameLst>
                                      </p:cBhvr>
                                      <p:tavLst>
                                        <p:tav tm="0">
                                          <p:val>
                                            <p:strVal val="#ppt_y-.2"/>
                                          </p:val>
                                        </p:tav>
                                        <p:tav tm="100000">
                                          <p:val>
                                            <p:strVal val="#ppt_y+.1"/>
                                          </p:val>
                                        </p:tav>
                                      </p:tavLst>
                                    </p:anim>
                                    <p:anim calcmode="lin" valueType="num">
                                      <p:cBhvr>
                                        <p:cTn id="93" dur="250" accel="50000" fill="hold">
                                          <p:stCondLst>
                                            <p:cond delay="250"/>
                                          </p:stCondLst>
                                        </p:cTn>
                                        <p:tgtEl>
                                          <p:spTgt spid="322572"/>
                                        </p:tgtEl>
                                        <p:attrNameLst>
                                          <p:attrName>ppt_y</p:attrName>
                                        </p:attrNameLst>
                                      </p:cBhvr>
                                      <p:tavLst>
                                        <p:tav tm="0">
                                          <p:val>
                                            <p:strVal val="#ppt_y+.1"/>
                                          </p:val>
                                        </p:tav>
                                        <p:tav tm="100000">
                                          <p:val>
                                            <p:strVal val="#ppt_y"/>
                                          </p:val>
                                        </p:tav>
                                      </p:tavLst>
                                    </p:anim>
                                    <p:animEffect transition="in" filter="fade">
                                      <p:cBhvr>
                                        <p:cTn id="94" dur="500" decel="50000">
                                          <p:stCondLst>
                                            <p:cond delay="0"/>
                                          </p:stCondLst>
                                        </p:cTn>
                                        <p:tgtEl>
                                          <p:spTgt spid="322572"/>
                                        </p:tgtEl>
                                      </p:cBhvr>
                                    </p:animEffect>
                                  </p:childTnLst>
                                </p:cTn>
                              </p:par>
                              <p:par>
                                <p:cTn id="95" presetID="25" presetClass="entr" presetSubtype="0" fill="hold" grpId="0" nodeType="withEffect">
                                  <p:stCondLst>
                                    <p:cond delay="0"/>
                                  </p:stCondLst>
                                  <p:childTnLst>
                                    <p:set>
                                      <p:cBhvr>
                                        <p:cTn id="96" dur="1" fill="hold">
                                          <p:stCondLst>
                                            <p:cond delay="0"/>
                                          </p:stCondLst>
                                        </p:cTn>
                                        <p:tgtEl>
                                          <p:spTgt spid="322573"/>
                                        </p:tgtEl>
                                        <p:attrNameLst>
                                          <p:attrName>style.visibility</p:attrName>
                                        </p:attrNameLst>
                                      </p:cBhvr>
                                      <p:to>
                                        <p:strVal val="visible"/>
                                      </p:to>
                                    </p:set>
                                    <p:anim calcmode="lin" valueType="num">
                                      <p:cBhvr>
                                        <p:cTn id="97" dur="250" decel="50000" fill="hold">
                                          <p:stCondLst>
                                            <p:cond delay="0"/>
                                          </p:stCondLst>
                                        </p:cTn>
                                        <p:tgtEl>
                                          <p:spTgt spid="322573"/>
                                        </p:tgtEl>
                                        <p:attrNameLst>
                                          <p:attrName>style.rotation</p:attrName>
                                        </p:attrNameLst>
                                      </p:cBhvr>
                                      <p:tavLst>
                                        <p:tav tm="0">
                                          <p:val>
                                            <p:fltVal val="-90"/>
                                          </p:val>
                                        </p:tav>
                                        <p:tav tm="100000">
                                          <p:val>
                                            <p:fltVal val="0"/>
                                          </p:val>
                                        </p:tav>
                                      </p:tavLst>
                                    </p:anim>
                                    <p:anim calcmode="lin" valueType="num">
                                      <p:cBhvr>
                                        <p:cTn id="98" dur="250" decel="50000" fill="hold">
                                          <p:stCondLst>
                                            <p:cond delay="0"/>
                                          </p:stCondLst>
                                        </p:cTn>
                                        <p:tgtEl>
                                          <p:spTgt spid="322573"/>
                                        </p:tgtEl>
                                        <p:attrNameLst>
                                          <p:attrName>ppt_w</p:attrName>
                                        </p:attrNameLst>
                                      </p:cBhvr>
                                      <p:tavLst>
                                        <p:tav tm="0">
                                          <p:val>
                                            <p:strVal val="#ppt_w"/>
                                          </p:val>
                                        </p:tav>
                                        <p:tav tm="100000">
                                          <p:val>
                                            <p:strVal val="#ppt_w*.05"/>
                                          </p:val>
                                        </p:tav>
                                      </p:tavLst>
                                    </p:anim>
                                    <p:anim calcmode="lin" valueType="num">
                                      <p:cBhvr>
                                        <p:cTn id="99" dur="250" accel="50000" fill="hold">
                                          <p:stCondLst>
                                            <p:cond delay="250"/>
                                          </p:stCondLst>
                                        </p:cTn>
                                        <p:tgtEl>
                                          <p:spTgt spid="322573"/>
                                        </p:tgtEl>
                                        <p:attrNameLst>
                                          <p:attrName>ppt_w</p:attrName>
                                        </p:attrNameLst>
                                      </p:cBhvr>
                                      <p:tavLst>
                                        <p:tav tm="0">
                                          <p:val>
                                            <p:strVal val="#ppt_w*.05"/>
                                          </p:val>
                                        </p:tav>
                                        <p:tav tm="100000">
                                          <p:val>
                                            <p:strVal val="#ppt_w"/>
                                          </p:val>
                                        </p:tav>
                                      </p:tavLst>
                                    </p:anim>
                                    <p:anim calcmode="lin" valueType="num">
                                      <p:cBhvr>
                                        <p:cTn id="100" dur="500" fill="hold"/>
                                        <p:tgtEl>
                                          <p:spTgt spid="322573"/>
                                        </p:tgtEl>
                                        <p:attrNameLst>
                                          <p:attrName>ppt_h</p:attrName>
                                        </p:attrNameLst>
                                      </p:cBhvr>
                                      <p:tavLst>
                                        <p:tav tm="0">
                                          <p:val>
                                            <p:strVal val="#ppt_h"/>
                                          </p:val>
                                        </p:tav>
                                        <p:tav tm="100000">
                                          <p:val>
                                            <p:strVal val="#ppt_h"/>
                                          </p:val>
                                        </p:tav>
                                      </p:tavLst>
                                    </p:anim>
                                    <p:anim calcmode="lin" valueType="num">
                                      <p:cBhvr>
                                        <p:cTn id="101" dur="250" decel="50000" fill="hold">
                                          <p:stCondLst>
                                            <p:cond delay="0"/>
                                          </p:stCondLst>
                                        </p:cTn>
                                        <p:tgtEl>
                                          <p:spTgt spid="322573"/>
                                        </p:tgtEl>
                                        <p:attrNameLst>
                                          <p:attrName>ppt_x</p:attrName>
                                        </p:attrNameLst>
                                      </p:cBhvr>
                                      <p:tavLst>
                                        <p:tav tm="0">
                                          <p:val>
                                            <p:strVal val="#ppt_x+.4"/>
                                          </p:val>
                                        </p:tav>
                                        <p:tav tm="100000">
                                          <p:val>
                                            <p:strVal val="#ppt_x"/>
                                          </p:val>
                                        </p:tav>
                                      </p:tavLst>
                                    </p:anim>
                                    <p:anim calcmode="lin" valueType="num">
                                      <p:cBhvr>
                                        <p:cTn id="102" dur="250" decel="50000" fill="hold">
                                          <p:stCondLst>
                                            <p:cond delay="0"/>
                                          </p:stCondLst>
                                        </p:cTn>
                                        <p:tgtEl>
                                          <p:spTgt spid="322573"/>
                                        </p:tgtEl>
                                        <p:attrNameLst>
                                          <p:attrName>ppt_y</p:attrName>
                                        </p:attrNameLst>
                                      </p:cBhvr>
                                      <p:tavLst>
                                        <p:tav tm="0">
                                          <p:val>
                                            <p:strVal val="#ppt_y-.2"/>
                                          </p:val>
                                        </p:tav>
                                        <p:tav tm="100000">
                                          <p:val>
                                            <p:strVal val="#ppt_y+.1"/>
                                          </p:val>
                                        </p:tav>
                                      </p:tavLst>
                                    </p:anim>
                                    <p:anim calcmode="lin" valueType="num">
                                      <p:cBhvr>
                                        <p:cTn id="103" dur="250" accel="50000" fill="hold">
                                          <p:stCondLst>
                                            <p:cond delay="250"/>
                                          </p:stCondLst>
                                        </p:cTn>
                                        <p:tgtEl>
                                          <p:spTgt spid="322573"/>
                                        </p:tgtEl>
                                        <p:attrNameLst>
                                          <p:attrName>ppt_y</p:attrName>
                                        </p:attrNameLst>
                                      </p:cBhvr>
                                      <p:tavLst>
                                        <p:tav tm="0">
                                          <p:val>
                                            <p:strVal val="#ppt_y+.1"/>
                                          </p:val>
                                        </p:tav>
                                        <p:tav tm="100000">
                                          <p:val>
                                            <p:strVal val="#ppt_y"/>
                                          </p:val>
                                        </p:tav>
                                      </p:tavLst>
                                    </p:anim>
                                    <p:animEffect transition="in" filter="fade">
                                      <p:cBhvr>
                                        <p:cTn id="104" dur="500" decel="50000">
                                          <p:stCondLst>
                                            <p:cond delay="0"/>
                                          </p:stCondLst>
                                        </p:cTn>
                                        <p:tgtEl>
                                          <p:spTgt spid="322573"/>
                                        </p:tgtEl>
                                      </p:cBhvr>
                                    </p:animEffect>
                                  </p:childTnLst>
                                </p:cTn>
                              </p:par>
                              <p:par>
                                <p:cTn id="105" presetID="2" presetClass="entr" presetSubtype="4" fill="hold" nodeType="with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additive="base">
                                        <p:cTn id="107" dur="500" fill="hold"/>
                                        <p:tgtEl>
                                          <p:spTgt spid="14"/>
                                        </p:tgtEl>
                                        <p:attrNameLst>
                                          <p:attrName>ppt_x</p:attrName>
                                        </p:attrNameLst>
                                      </p:cBhvr>
                                      <p:tavLst>
                                        <p:tav tm="0">
                                          <p:val>
                                            <p:strVal val="#ppt_x"/>
                                          </p:val>
                                        </p:tav>
                                        <p:tav tm="100000">
                                          <p:val>
                                            <p:strVal val="#ppt_x"/>
                                          </p:val>
                                        </p:tav>
                                      </p:tavLst>
                                    </p:anim>
                                    <p:anim calcmode="lin" valueType="num">
                                      <p:cBhvr additive="base">
                                        <p:cTn id="108" dur="500" fill="hold"/>
                                        <p:tgtEl>
                                          <p:spTgt spid="14"/>
                                        </p:tgtEl>
                                        <p:attrNameLst>
                                          <p:attrName>ppt_y</p:attrName>
                                        </p:attrNameLst>
                                      </p:cBhvr>
                                      <p:tavLst>
                                        <p:tav tm="0">
                                          <p:val>
                                            <p:strVal val="1+#ppt_h/2"/>
                                          </p:val>
                                        </p:tav>
                                        <p:tav tm="100000">
                                          <p:val>
                                            <p:strVal val="#ppt_y"/>
                                          </p:val>
                                        </p:tav>
                                      </p:tavLst>
                                    </p:anim>
                                  </p:childTnLst>
                                </p:cTn>
                              </p:par>
                            </p:childTnLst>
                          </p:cTn>
                        </p:par>
                        <p:par>
                          <p:cTn id="109" fill="hold">
                            <p:stCondLst>
                              <p:cond delay="1000"/>
                            </p:stCondLst>
                            <p:childTnLst>
                              <p:par>
                                <p:cTn id="110" presetID="2" presetClass="entr" presetSubtype="4" fill="hold" grpId="0" nodeType="afterEffect">
                                  <p:stCondLst>
                                    <p:cond delay="0"/>
                                  </p:stCondLst>
                                  <p:childTnLst>
                                    <p:set>
                                      <p:cBhvr>
                                        <p:cTn id="111" dur="1" fill="hold">
                                          <p:stCondLst>
                                            <p:cond delay="0"/>
                                          </p:stCondLst>
                                        </p:cTn>
                                        <p:tgtEl>
                                          <p:spTgt spid="15"/>
                                        </p:tgtEl>
                                        <p:attrNameLst>
                                          <p:attrName>style.visibility</p:attrName>
                                        </p:attrNameLst>
                                      </p:cBhvr>
                                      <p:to>
                                        <p:strVal val="visible"/>
                                      </p:to>
                                    </p:set>
                                    <p:anim calcmode="lin" valueType="num">
                                      <p:cBhvr additive="base">
                                        <p:cTn id="112" dur="500" fill="hold"/>
                                        <p:tgtEl>
                                          <p:spTgt spid="15"/>
                                        </p:tgtEl>
                                        <p:attrNameLst>
                                          <p:attrName>ppt_x</p:attrName>
                                        </p:attrNameLst>
                                      </p:cBhvr>
                                      <p:tavLst>
                                        <p:tav tm="0">
                                          <p:val>
                                            <p:strVal val="#ppt_x"/>
                                          </p:val>
                                        </p:tav>
                                        <p:tav tm="100000">
                                          <p:val>
                                            <p:strVal val="#ppt_x"/>
                                          </p:val>
                                        </p:tav>
                                      </p:tavLst>
                                    </p:anim>
                                    <p:anim calcmode="lin" valueType="num">
                                      <p:cBhvr additive="base">
                                        <p:cTn id="113" dur="500" fill="hold"/>
                                        <p:tgtEl>
                                          <p:spTgt spid="15"/>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 calcmode="lin" valueType="num">
                                      <p:cBhvr additive="base">
                                        <p:cTn id="116" dur="500" fill="hold"/>
                                        <p:tgtEl>
                                          <p:spTgt spid="16"/>
                                        </p:tgtEl>
                                        <p:attrNameLst>
                                          <p:attrName>ppt_x</p:attrName>
                                        </p:attrNameLst>
                                      </p:cBhvr>
                                      <p:tavLst>
                                        <p:tav tm="0">
                                          <p:val>
                                            <p:strVal val="#ppt_x"/>
                                          </p:val>
                                        </p:tav>
                                        <p:tav tm="100000">
                                          <p:val>
                                            <p:strVal val="#ppt_x"/>
                                          </p:val>
                                        </p:tav>
                                      </p:tavLst>
                                    </p:anim>
                                    <p:anim calcmode="lin" valueType="num">
                                      <p:cBhvr additive="base">
                                        <p:cTn id="1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5" grpId="0"/>
      <p:bldP spid="322567" grpId="0"/>
      <p:bldP spid="322569" grpId="0"/>
      <p:bldP spid="322571" grpId="0"/>
      <p:bldP spid="322573" grpId="0"/>
      <p:bldP spid="15" grpId="0" autoUpdateAnimBg="0"/>
      <p:bldP spid="1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8600" y="1557338"/>
            <a:ext cx="86106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a:spcBef>
                <a:spcPct val="20000"/>
              </a:spcBef>
              <a:buFont typeface="Arial"/>
              <a:buChar char="•"/>
            </a:pPr>
            <a:r>
              <a:rPr lang="fr-FR" b="1" i="1" dirty="0" err="1">
                <a:solidFill>
                  <a:srgbClr val="006699"/>
                </a:solidFill>
                <a:latin typeface="Times New Roman" charset="0"/>
              </a:rPr>
              <a:t>Tropomyosine</a:t>
            </a:r>
            <a:endParaRPr lang="fr-FR" b="1" i="1" dirty="0">
              <a:solidFill>
                <a:srgbClr val="006699"/>
              </a:solidFill>
              <a:latin typeface="Times New Roman" charset="0"/>
            </a:endParaRPr>
          </a:p>
          <a:p>
            <a:pPr lvl="1" algn="just">
              <a:spcBef>
                <a:spcPct val="20000"/>
              </a:spcBef>
              <a:buFontTx/>
              <a:buChar char="–"/>
            </a:pPr>
            <a:r>
              <a:rPr lang="fr-FR" sz="2000" dirty="0" err="1">
                <a:solidFill>
                  <a:srgbClr val="006699"/>
                </a:solidFill>
                <a:latin typeface="Times New Roman" charset="0"/>
                <a:cs typeface="Arial" charset="0"/>
              </a:rPr>
              <a:t>Actin-binding</a:t>
            </a:r>
            <a:r>
              <a:rPr lang="fr-FR" sz="2000" dirty="0">
                <a:solidFill>
                  <a:srgbClr val="006699"/>
                </a:solidFill>
                <a:latin typeface="Times New Roman" charset="0"/>
                <a:cs typeface="Arial" charset="0"/>
              </a:rPr>
              <a:t> </a:t>
            </a:r>
            <a:r>
              <a:rPr lang="fr-FR" sz="2000" dirty="0" err="1">
                <a:solidFill>
                  <a:srgbClr val="006699"/>
                </a:solidFill>
                <a:latin typeface="Times New Roman" charset="0"/>
                <a:cs typeface="Arial" charset="0"/>
              </a:rPr>
              <a:t>protein</a:t>
            </a:r>
            <a:r>
              <a:rPr lang="fr-FR" sz="2000" dirty="0">
                <a:solidFill>
                  <a:srgbClr val="006699"/>
                </a:solidFill>
                <a:latin typeface="Times New Roman" charset="0"/>
                <a:cs typeface="Arial" charset="0"/>
              </a:rPr>
              <a:t> des fibres </a:t>
            </a:r>
            <a:r>
              <a:rPr lang="fr-FR" sz="2000" dirty="0" smtClean="0">
                <a:solidFill>
                  <a:srgbClr val="006699"/>
                </a:solidFill>
                <a:latin typeface="Times New Roman" charset="0"/>
                <a:cs typeface="Arial" charset="0"/>
              </a:rPr>
              <a:t>musculaires</a:t>
            </a:r>
          </a:p>
          <a:p>
            <a:pPr lvl="1" algn="just">
              <a:spcBef>
                <a:spcPct val="20000"/>
              </a:spcBef>
              <a:buFontTx/>
              <a:buChar char="–"/>
            </a:pPr>
            <a:r>
              <a:rPr lang="fr-FR" sz="2000" dirty="0" smtClean="0">
                <a:solidFill>
                  <a:srgbClr val="006699"/>
                </a:solidFill>
                <a:latin typeface="Times New Roman" charset="0"/>
              </a:rPr>
              <a:t>Allergène majeur des invertébrés comestibles, allergène mineur des acariens.</a:t>
            </a:r>
            <a:endParaRPr lang="fr-FR" sz="2000" dirty="0">
              <a:solidFill>
                <a:srgbClr val="006699"/>
              </a:solidFill>
              <a:latin typeface="Times New Roman" charset="0"/>
              <a:cs typeface="Arial" charset="0"/>
            </a:endParaRPr>
          </a:p>
          <a:p>
            <a:pPr lvl="1" algn="just">
              <a:spcBef>
                <a:spcPct val="20000"/>
              </a:spcBef>
              <a:buFontTx/>
              <a:buChar char="–"/>
            </a:pPr>
            <a:r>
              <a:rPr lang="fr-FR" sz="2000" dirty="0">
                <a:solidFill>
                  <a:srgbClr val="006699"/>
                </a:solidFill>
                <a:latin typeface="Times New Roman" charset="0"/>
                <a:cs typeface="Arial" charset="0"/>
              </a:rPr>
              <a:t>Marqueur de réactions croisées entre les crustacés, les acariens et les </a:t>
            </a:r>
            <a:r>
              <a:rPr lang="fr-FR" sz="2000" dirty="0" smtClean="0">
                <a:solidFill>
                  <a:srgbClr val="006699"/>
                </a:solidFill>
                <a:latin typeface="Times New Roman" charset="0"/>
                <a:cs typeface="Arial" charset="0"/>
              </a:rPr>
              <a:t>blattes. </a:t>
            </a:r>
            <a:endParaRPr lang="fr-FR" sz="2000" dirty="0">
              <a:solidFill>
                <a:srgbClr val="006699"/>
              </a:solidFill>
              <a:latin typeface="Times New Roman" charset="0"/>
              <a:cs typeface="Arial" charset="0"/>
            </a:endParaRPr>
          </a:p>
        </p:txBody>
      </p:sp>
      <p:pic>
        <p:nvPicPr>
          <p:cNvPr id="6" name="Picture 9" descr="Shrimp-cooked-50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00338" y="5943245"/>
            <a:ext cx="8620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030341"/>
          <p:cNvPicPr>
            <a:picLocks noChangeAspect="1" noChangeArrowheads="1"/>
          </p:cNvPicPr>
          <p:nvPr/>
        </p:nvPicPr>
        <p:blipFill>
          <a:blip r:embed="rId4">
            <a:extLst>
              <a:ext uri="{28A0092B-C50C-407E-A947-70E740481C1C}">
                <a14:useLocalDpi xmlns:a14="http://schemas.microsoft.com/office/drawing/2010/main" val="0"/>
              </a:ext>
            </a:extLst>
          </a:blip>
          <a:srcRect l="8183" t="17552" r="12636" b="9161"/>
          <a:stretch>
            <a:fillRect/>
          </a:stretch>
        </p:blipFill>
        <p:spPr bwMode="auto">
          <a:xfrm>
            <a:off x="5795963" y="4216045"/>
            <a:ext cx="1512887"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blatt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882533">
            <a:off x="4201738" y="5305032"/>
            <a:ext cx="1385939" cy="13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o_anisakis"/>
          <p:cNvPicPr>
            <a:picLocks noChangeAspect="1" noChangeArrowheads="1"/>
          </p:cNvPicPr>
          <p:nvPr/>
        </p:nvPicPr>
        <p:blipFill>
          <a:blip r:embed="rId7">
            <a:extLst>
              <a:ext uri="{28A0092B-C50C-407E-A947-70E740481C1C}">
                <a14:useLocalDpi xmlns:a14="http://schemas.microsoft.com/office/drawing/2010/main" val="0"/>
              </a:ext>
            </a:extLst>
          </a:blip>
          <a:srcRect b="19534"/>
          <a:stretch>
            <a:fillRect/>
          </a:stretch>
        </p:blipFill>
        <p:spPr bwMode="auto">
          <a:xfrm>
            <a:off x="6011863" y="5511445"/>
            <a:ext cx="12969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medium_I_Photo_single_mussel"/>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333" l="0" r="100000">
                        <a14:backgroundMark x1="28571" y1="15333" x2="28571" y2="15333"/>
                        <a14:backgroundMark x1="28571" y1="15333" x2="28571" y2="15333"/>
                        <a14:backgroundMark x1="28571" y1="15333" x2="28571" y2="15333"/>
                        <a14:backgroundMark x1="28571" y1="15333" x2="28571" y2="15333"/>
                      </a14:backgroundRemoval>
                    </a14:imgEffect>
                  </a14:imgLayer>
                </a14:imgProps>
              </a:ext>
              <a:ext uri="{28A0092B-C50C-407E-A947-70E740481C1C}">
                <a14:useLocalDpi xmlns:a14="http://schemas.microsoft.com/office/drawing/2010/main" val="0"/>
              </a:ext>
            </a:extLst>
          </a:blip>
          <a:srcRect/>
          <a:stretch>
            <a:fillRect/>
          </a:stretch>
        </p:blipFill>
        <p:spPr bwMode="auto">
          <a:xfrm>
            <a:off x="971550" y="5079645"/>
            <a:ext cx="1046163"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red-lobster-thumb2949487"/>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rot="-1175697">
            <a:off x="1908175" y="3566758"/>
            <a:ext cx="1427163"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CRABS"/>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513" b="40613" l="46770" r="88383"/>
                    </a14:imgEffect>
                  </a14:imgLayer>
                </a14:imgProps>
              </a:ext>
              <a:ext uri="{28A0092B-C50C-407E-A947-70E740481C1C}">
                <a14:useLocalDpi xmlns:a14="http://schemas.microsoft.com/office/drawing/2010/main" val="0"/>
              </a:ext>
            </a:extLst>
          </a:blip>
          <a:srcRect l="41568" r="6416" b="54874"/>
          <a:stretch>
            <a:fillRect/>
          </a:stretch>
        </p:blipFill>
        <p:spPr bwMode="auto">
          <a:xfrm>
            <a:off x="3563938" y="4216045"/>
            <a:ext cx="143986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kril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80747" y="5320417"/>
            <a:ext cx="12969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8"/>
          <p:cNvSpPr>
            <a:spLocks noChangeArrowheads="1"/>
          </p:cNvSpPr>
          <p:nvPr/>
        </p:nvSpPr>
        <p:spPr bwMode="auto">
          <a:xfrm>
            <a:off x="1979613" y="5079645"/>
            <a:ext cx="996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accent2"/>
                </a:solidFill>
                <a:latin typeface="Times New Roman"/>
                <a:cs typeface="Times New Roman"/>
              </a:rPr>
              <a:t>rPen a 1</a:t>
            </a:r>
          </a:p>
          <a:p>
            <a:r>
              <a:rPr lang="fr-BE" sz="1600" b="1" dirty="0">
                <a:solidFill>
                  <a:schemeClr val="accent2"/>
                </a:solidFill>
                <a:latin typeface="Times New Roman"/>
                <a:cs typeface="Times New Roman"/>
              </a:rPr>
              <a:t>nPen i 1</a:t>
            </a:r>
          </a:p>
          <a:p>
            <a:r>
              <a:rPr lang="fr-BE" sz="1600" b="1" dirty="0">
                <a:solidFill>
                  <a:schemeClr val="accent2"/>
                </a:solidFill>
                <a:latin typeface="Times New Roman"/>
                <a:cs typeface="Times New Roman"/>
              </a:rPr>
              <a:t>nPen m 1</a:t>
            </a:r>
            <a:endParaRPr lang="fr-FR" sz="1600" b="1" dirty="0">
              <a:solidFill>
                <a:schemeClr val="accent2"/>
              </a:solidFill>
              <a:latin typeface="Times New Roman"/>
              <a:cs typeface="Times New Roman"/>
            </a:endParaRPr>
          </a:p>
        </p:txBody>
      </p:sp>
      <p:sp>
        <p:nvSpPr>
          <p:cNvPr id="16" name="Rectangle 19"/>
          <p:cNvSpPr>
            <a:spLocks noChangeArrowheads="1"/>
          </p:cNvSpPr>
          <p:nvPr/>
        </p:nvSpPr>
        <p:spPr bwMode="auto">
          <a:xfrm>
            <a:off x="3779837" y="5436926"/>
            <a:ext cx="1105927" cy="33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fr-BE" sz="1600" b="1" dirty="0">
                <a:solidFill>
                  <a:schemeClr val="accent2"/>
                </a:solidFill>
                <a:latin typeface="Times New Roman"/>
                <a:cs typeface="Times New Roman"/>
              </a:rPr>
              <a:t>nBla g 7</a:t>
            </a:r>
            <a:endParaRPr lang="fr-FR" sz="1600" b="1" dirty="0">
              <a:solidFill>
                <a:schemeClr val="accent2"/>
              </a:solidFill>
              <a:latin typeface="Times New Roman"/>
              <a:cs typeface="Times New Roman"/>
            </a:endParaRPr>
          </a:p>
        </p:txBody>
      </p:sp>
      <p:sp>
        <p:nvSpPr>
          <p:cNvPr id="17" name="Rectangle 20"/>
          <p:cNvSpPr>
            <a:spLocks noChangeArrowheads="1"/>
          </p:cNvSpPr>
          <p:nvPr/>
        </p:nvSpPr>
        <p:spPr bwMode="auto">
          <a:xfrm>
            <a:off x="6516688" y="623217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fr-BE" sz="1600" b="1" dirty="0">
                <a:solidFill>
                  <a:srgbClr val="FFFF99"/>
                </a:solidFill>
                <a:latin typeface="Times New Roman"/>
                <a:cs typeface="Times New Roman"/>
              </a:rPr>
              <a:t>rAni s 3</a:t>
            </a:r>
            <a:endParaRPr lang="fr-FR" sz="1600" b="1" dirty="0">
              <a:solidFill>
                <a:srgbClr val="FFFF99"/>
              </a:solidFill>
              <a:latin typeface="Times New Roman"/>
              <a:cs typeface="Times New Roman"/>
            </a:endParaRPr>
          </a:p>
        </p:txBody>
      </p:sp>
      <p:sp>
        <p:nvSpPr>
          <p:cNvPr id="18" name="Rectangle 21"/>
          <p:cNvSpPr>
            <a:spLocks noChangeArrowheads="1"/>
          </p:cNvSpPr>
          <p:nvPr/>
        </p:nvSpPr>
        <p:spPr bwMode="auto">
          <a:xfrm>
            <a:off x="6227763" y="4935183"/>
            <a:ext cx="1150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fr-BE" sz="1600" b="1" dirty="0">
                <a:solidFill>
                  <a:srgbClr val="FFFF99"/>
                </a:solidFill>
                <a:latin typeface="Times New Roman"/>
                <a:cs typeface="Times New Roman"/>
              </a:rPr>
              <a:t>rDer p 10</a:t>
            </a:r>
            <a:endParaRPr lang="fr-FR" sz="1600" b="1" dirty="0">
              <a:solidFill>
                <a:srgbClr val="FFFF99"/>
              </a:solidFill>
              <a:latin typeface="Times New Roman"/>
              <a:cs typeface="Times New Roman"/>
            </a:endParaRPr>
          </a:p>
        </p:txBody>
      </p:sp>
      <p:sp>
        <p:nvSpPr>
          <p:cNvPr id="19" name="Rectangle 22"/>
          <p:cNvSpPr>
            <a:spLocks noChangeArrowheads="1"/>
          </p:cNvSpPr>
          <p:nvPr/>
        </p:nvSpPr>
        <p:spPr bwMode="auto">
          <a:xfrm>
            <a:off x="3708400" y="4054119"/>
            <a:ext cx="1439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fr-BE" sz="1600" b="1" dirty="0">
                <a:solidFill>
                  <a:schemeClr val="accent2"/>
                </a:solidFill>
                <a:latin typeface="Times New Roman"/>
                <a:cs typeface="Times New Roman"/>
              </a:rPr>
              <a:t>Crab cha f 1</a:t>
            </a:r>
            <a:endParaRPr lang="fr-FR" sz="1600" b="1" dirty="0">
              <a:solidFill>
                <a:schemeClr val="accent2"/>
              </a:solidFill>
              <a:latin typeface="Times New Roman"/>
              <a:cs typeface="Times New Roman"/>
            </a:endParaRPr>
          </a:p>
        </p:txBody>
      </p:sp>
      <p:sp>
        <p:nvSpPr>
          <p:cNvPr id="20" name="Rectangle 23"/>
          <p:cNvSpPr>
            <a:spLocks noChangeArrowheads="1"/>
          </p:cNvSpPr>
          <p:nvPr/>
        </p:nvSpPr>
        <p:spPr bwMode="auto">
          <a:xfrm>
            <a:off x="2567358" y="3639783"/>
            <a:ext cx="1439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fr-BE" sz="1600" b="1" dirty="0">
                <a:solidFill>
                  <a:schemeClr val="accent2"/>
                </a:solidFill>
                <a:latin typeface="Times New Roman"/>
                <a:cs typeface="Times New Roman"/>
              </a:rPr>
              <a:t>Hom a 1</a:t>
            </a:r>
            <a:endParaRPr lang="fr-FR" sz="1600" b="1" dirty="0">
              <a:solidFill>
                <a:schemeClr val="accent2"/>
              </a:solidFill>
              <a:latin typeface="Times New Roman"/>
              <a:cs typeface="Times New Roman"/>
            </a:endParaRPr>
          </a:p>
        </p:txBody>
      </p:sp>
      <p:sp>
        <p:nvSpPr>
          <p:cNvPr id="110612"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3A6DAC"/>
                </a:solidFill>
                <a:latin typeface="Times New Roman" charset="0"/>
              </a:rPr>
              <a:t>Prédire les réactions croisées</a:t>
            </a:r>
          </a:p>
        </p:txBody>
      </p:sp>
      <p:sp>
        <p:nvSpPr>
          <p:cNvPr id="22" name="Line 38"/>
          <p:cNvSpPr>
            <a:spLocks noChangeShapeType="1"/>
          </p:cNvSpPr>
          <p:nvPr/>
        </p:nvSpPr>
        <p:spPr bwMode="auto">
          <a:xfrm>
            <a:off x="7954963" y="4349750"/>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23" name="Text Box 37"/>
          <p:cNvSpPr txBox="1">
            <a:spLocks noChangeArrowheads="1"/>
          </p:cNvSpPr>
          <p:nvPr/>
        </p:nvSpPr>
        <p:spPr bwMode="auto">
          <a:xfrm>
            <a:off x="7831668" y="4030838"/>
            <a:ext cx="1171222"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24" name="Text Box 39"/>
          <p:cNvSpPr txBox="1">
            <a:spLocks noChangeArrowheads="1"/>
          </p:cNvSpPr>
          <p:nvPr/>
        </p:nvSpPr>
        <p:spPr bwMode="auto">
          <a:xfrm>
            <a:off x="7848600" y="4349750"/>
            <a:ext cx="1295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kumimoji="1" lang="fr-BE" sz="1400" b="1" dirty="0">
                <a:solidFill>
                  <a:schemeClr val="hlink"/>
                </a:solidFill>
                <a:latin typeface="Times New Roman" charset="0"/>
              </a:rPr>
              <a:t>n Pen m 1</a:t>
            </a:r>
          </a:p>
          <a:p>
            <a:r>
              <a:rPr kumimoji="1" lang="fr-BE" sz="1400" b="1" dirty="0">
                <a:solidFill>
                  <a:schemeClr val="hlink"/>
                </a:solidFill>
                <a:latin typeface="Times New Roman" charset="0"/>
              </a:rPr>
              <a:t>rDer p 10</a:t>
            </a:r>
          </a:p>
          <a:p>
            <a:r>
              <a:rPr kumimoji="1" lang="fr-BE" sz="1400" b="1" dirty="0">
                <a:solidFill>
                  <a:schemeClr val="hlink"/>
                </a:solidFill>
                <a:latin typeface="Times New Roman" charset="0"/>
              </a:rPr>
              <a:t>nBla g 7</a:t>
            </a:r>
          </a:p>
          <a:p>
            <a:r>
              <a:rPr kumimoji="1" lang="fr-BE" sz="1400" b="1" dirty="0">
                <a:solidFill>
                  <a:schemeClr val="hlink"/>
                </a:solidFill>
                <a:latin typeface="Times New Roman" charset="0"/>
              </a:rPr>
              <a:t>rAni s </a:t>
            </a:r>
            <a:r>
              <a:rPr kumimoji="1" lang="fr-BE" sz="1400" b="1" dirty="0" smtClean="0">
                <a:solidFill>
                  <a:schemeClr val="hlink"/>
                </a:solidFill>
                <a:latin typeface="Times New Roman" charset="0"/>
              </a:rPr>
              <a:t>3</a:t>
            </a:r>
            <a:endParaRPr kumimoji="1" lang="fr-FR" sz="1400" dirty="0">
              <a:latin typeface="Times New Roman" charset="0"/>
            </a:endParaRPr>
          </a:p>
          <a:p>
            <a:pPr eaLnBrk="1" hangingPunct="1"/>
            <a:r>
              <a:rPr kumimoji="1" lang="fr-FR" sz="1400" b="1" dirty="0" err="1" smtClean="0">
                <a:solidFill>
                  <a:schemeClr val="hlink"/>
                </a:solidFill>
                <a:latin typeface="Times New Roman" charset="0"/>
              </a:rPr>
              <a:t>rPen</a:t>
            </a:r>
            <a:r>
              <a:rPr kumimoji="1" lang="fr-FR" sz="1400" b="1" dirty="0" smtClean="0">
                <a:solidFill>
                  <a:schemeClr val="hlink"/>
                </a:solidFill>
                <a:latin typeface="Times New Roman" charset="0"/>
              </a:rPr>
              <a:t> </a:t>
            </a:r>
            <a:r>
              <a:rPr kumimoji="1" lang="fr-FR" sz="1400" b="1" dirty="0">
                <a:solidFill>
                  <a:schemeClr val="hlink"/>
                </a:solidFill>
                <a:latin typeface="Times New Roman" charset="0"/>
              </a:rPr>
              <a:t>a 1</a:t>
            </a:r>
          </a:p>
          <a:p>
            <a:pPr eaLnBrk="1" hangingPunct="1"/>
            <a:r>
              <a:rPr kumimoji="1" lang="fr-BE" sz="1400" b="1" dirty="0">
                <a:solidFill>
                  <a:schemeClr val="hlink"/>
                </a:solidFill>
                <a:latin typeface="Times New Roman" charset="0"/>
              </a:rPr>
              <a:t>n Pen i </a:t>
            </a:r>
            <a:r>
              <a:rPr kumimoji="1" lang="fr-BE" sz="1400" b="1" dirty="0" smtClean="0">
                <a:solidFill>
                  <a:schemeClr val="hlink"/>
                </a:solidFill>
                <a:latin typeface="Times New Roman" charset="0"/>
              </a:rPr>
              <a:t>1</a:t>
            </a:r>
            <a:endParaRPr kumimoji="1" lang="fr-BE" sz="1400" b="1" dirty="0">
              <a:solidFill>
                <a:schemeClr val="hlink"/>
              </a:solidFill>
              <a:latin typeface="Times New Roman" charset="0"/>
            </a:endParaRPr>
          </a:p>
        </p:txBody>
      </p:sp>
      <p:pic>
        <p:nvPicPr>
          <p:cNvPr id="21" name="Image 20"/>
          <p:cNvPicPr>
            <a:picLocks noChangeAspect="1"/>
          </p:cNvPicPr>
          <p:nvPr/>
        </p:nvPicPr>
        <p:blipFill>
          <a:blip r:embed="rId15">
            <a:extLst>
              <a:ext uri="{BEBA8EAE-BF5A-486C-A8C5-ECC9F3942E4B}">
                <a14:imgProps xmlns:a14="http://schemas.microsoft.com/office/drawing/2010/main">
                  <a14:imgLayer r:embed="rId16">
                    <a14:imgEffect>
                      <a14:backgroundRemoval t="2041" b="99490" l="21401" r="99611">
                        <a14:foregroundMark x1="74708" y1="87755" x2="74708" y2="87755"/>
                        <a14:foregroundMark x1="47471" y1="46939" x2="47471" y2="46939"/>
                      </a14:backgroundRemoval>
                    </a14:imgEffect>
                  </a14:imgLayer>
                </a14:imgProps>
              </a:ext>
            </a:extLst>
          </a:blip>
          <a:stretch>
            <a:fillRect/>
          </a:stretch>
        </p:blipFill>
        <p:spPr>
          <a:xfrm rot="5400000">
            <a:off x="5699478" y="387350"/>
            <a:ext cx="3263900" cy="2489200"/>
          </a:xfrm>
          <a:prstGeom prst="rect">
            <a:avLst/>
          </a:prstGeom>
        </p:spPr>
      </p:pic>
    </p:spTree>
    <p:extLst>
      <p:ext uri="{BB962C8B-B14F-4D97-AF65-F5344CB8AC3E}">
        <p14:creationId xmlns:p14="http://schemas.microsoft.com/office/powerpoint/2010/main" val="2272082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1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lide(fromBottom)">
                                      <p:cBhvr>
                                        <p:cTn id="23" dur="500"/>
                                        <p:tgtEl>
                                          <p:spTgt spid="6"/>
                                        </p:tgtEl>
                                      </p:cBhvr>
                                    </p:animEffect>
                                  </p:childTnLst>
                                </p:cTn>
                              </p:par>
                              <p:par>
                                <p:cTn id="24" presetID="1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lide(fromBottom)">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lide(fromBottom)">
                                      <p:cBhvr>
                                        <p:cTn id="29" dur="500"/>
                                        <p:tgtEl>
                                          <p:spTgt spid="8"/>
                                        </p:tgtEl>
                                      </p:cBhvr>
                                    </p:animEffect>
                                  </p:childTnLst>
                                </p:cTn>
                              </p:par>
                              <p:par>
                                <p:cTn id="30" presetID="1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lide(fromBottom)">
                                      <p:cBhvr>
                                        <p:cTn id="32" dur="500"/>
                                        <p:tgtEl>
                                          <p:spTgt spid="9"/>
                                        </p:tgtEl>
                                      </p:cBhvr>
                                    </p:animEffect>
                                  </p:childTnLst>
                                </p:cTn>
                              </p:par>
                              <p:par>
                                <p:cTn id="33" presetID="1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lide(fromBottom)">
                                      <p:cBhvr>
                                        <p:cTn id="35" dur="500"/>
                                        <p:tgtEl>
                                          <p:spTgt spid="10"/>
                                        </p:tgtEl>
                                      </p:cBhvr>
                                    </p:animEffect>
                                  </p:childTnLst>
                                </p:cTn>
                              </p:par>
                              <p:par>
                                <p:cTn id="36" presetID="12" presetClass="entr" presetSubtype="4"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lide(fromBottom)">
                                      <p:cBhvr>
                                        <p:cTn id="38" dur="500"/>
                                        <p:tgtEl>
                                          <p:spTgt spid="11"/>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slide(fromBottom)">
                                      <p:cBhvr>
                                        <p:cTn id="41" dur="500"/>
                                        <p:tgtEl>
                                          <p:spTgt spid="12"/>
                                        </p:tgtEl>
                                      </p:cBhvr>
                                    </p:animEffect>
                                  </p:childTnLst>
                                </p:cTn>
                              </p:par>
                              <p:par>
                                <p:cTn id="42" presetID="12" presetClass="entr" presetSubtype="4"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slide(fromBottom)">
                                      <p:cBhvr>
                                        <p:cTn id="44" dur="500"/>
                                        <p:tgtEl>
                                          <p:spTgt spid="13"/>
                                        </p:tgtEl>
                                      </p:cBhvr>
                                    </p:animEffect>
                                  </p:childTnLst>
                                </p:cTn>
                              </p:par>
                              <p:par>
                                <p:cTn id="45" presetID="17"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strVal val="#ppt_h"/>
                                          </p:val>
                                        </p:tav>
                                        <p:tav tm="100000">
                                          <p:val>
                                            <p:strVal val="#ppt_h"/>
                                          </p:val>
                                        </p:tav>
                                      </p:tavLst>
                                    </p:anim>
                                  </p:childTnLst>
                                </p:cTn>
                              </p:par>
                              <p:par>
                                <p:cTn id="53" presetID="17" presetClass="entr" presetSubtype="1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strVal val="#ppt_h"/>
                                          </p:val>
                                        </p:tav>
                                        <p:tav tm="100000">
                                          <p:val>
                                            <p:strVal val="#ppt_h"/>
                                          </p:val>
                                        </p:tav>
                                      </p:tavLst>
                                    </p:anim>
                                  </p:childTnLst>
                                </p:cTn>
                              </p:par>
                              <p:par>
                                <p:cTn id="57" presetID="17" presetClass="entr" presetSubtype="1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strVal val="#ppt_h"/>
                                          </p:val>
                                        </p:tav>
                                        <p:tav tm="100000">
                                          <p:val>
                                            <p:strVal val="#ppt_h"/>
                                          </p:val>
                                        </p:tav>
                                      </p:tavLst>
                                    </p:anim>
                                  </p:childTnLst>
                                </p:cTn>
                              </p:par>
                              <p:par>
                                <p:cTn id="61" presetID="58" presetClass="entr" presetSubtype="0" accel="100000" fill="hold" grpId="1"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strVal val="#ppt_w*2.5"/>
                                          </p:val>
                                        </p:tav>
                                        <p:tav tm="100000">
                                          <p:val>
                                            <p:strVal val="#ppt_w"/>
                                          </p:val>
                                        </p:tav>
                                      </p:tavLst>
                                    </p:anim>
                                    <p:anim calcmode="lin" valueType="num">
                                      <p:cBhvr>
                                        <p:cTn id="64" dur="500" fill="hold"/>
                                        <p:tgtEl>
                                          <p:spTgt spid="15"/>
                                        </p:tgtEl>
                                        <p:attrNameLst>
                                          <p:attrName>ppt_h</p:attrName>
                                        </p:attrNameLst>
                                      </p:cBhvr>
                                      <p:tavLst>
                                        <p:tav tm="0">
                                          <p:val>
                                            <p:strVal val="#ppt_h*0.01"/>
                                          </p:val>
                                        </p:tav>
                                        <p:tav tm="100000">
                                          <p:val>
                                            <p:strVal val="#ppt_h"/>
                                          </p:val>
                                        </p:tav>
                                      </p:tavLst>
                                    </p:anim>
                                    <p:anim calcmode="lin" valueType="num">
                                      <p:cBhvr>
                                        <p:cTn id="65" dur="500" fill="hold"/>
                                        <p:tgtEl>
                                          <p:spTgt spid="15"/>
                                        </p:tgtEl>
                                        <p:attrNameLst>
                                          <p:attrName>ppt_x</p:attrName>
                                        </p:attrNameLst>
                                      </p:cBhvr>
                                      <p:tavLst>
                                        <p:tav tm="0">
                                          <p:val>
                                            <p:strVal val="#ppt_x"/>
                                          </p:val>
                                        </p:tav>
                                        <p:tav tm="100000">
                                          <p:val>
                                            <p:strVal val="#ppt_x"/>
                                          </p:val>
                                        </p:tav>
                                      </p:tavLst>
                                    </p:anim>
                                    <p:anim calcmode="lin" valueType="num">
                                      <p:cBhvr>
                                        <p:cTn id="66" dur="500" fill="hold"/>
                                        <p:tgtEl>
                                          <p:spTgt spid="15"/>
                                        </p:tgtEl>
                                        <p:attrNameLst>
                                          <p:attrName>ppt_y</p:attrName>
                                        </p:attrNameLst>
                                      </p:cBhvr>
                                      <p:tavLst>
                                        <p:tav tm="0">
                                          <p:val>
                                            <p:strVal val="#ppt_h+1"/>
                                          </p:val>
                                        </p:tav>
                                        <p:tav tm="100000">
                                          <p:val>
                                            <p:strVal val="#ppt_y"/>
                                          </p:val>
                                        </p:tav>
                                      </p:tavLst>
                                    </p:anim>
                                    <p:animEffect transition="in" filter="fade">
                                      <p:cBhvr>
                                        <p:cTn id="67" dur="500"/>
                                        <p:tgtEl>
                                          <p:spTgt spid="15"/>
                                        </p:tgtEl>
                                      </p:cBhvr>
                                    </p:animEffect>
                                  </p:childTnLst>
                                </p:cTn>
                              </p:par>
                              <p:par>
                                <p:cTn id="68" presetID="17" presetClass="entr" presetSubtype="1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strVal val="#ppt_h"/>
                                          </p:val>
                                        </p:tav>
                                        <p:tav tm="100000">
                                          <p:val>
                                            <p:strVal val="#ppt_h"/>
                                          </p:val>
                                        </p:tav>
                                      </p:tavLst>
                                    </p:anim>
                                  </p:childTnLst>
                                </p:cTn>
                              </p:par>
                              <p:par>
                                <p:cTn id="72" presetID="17"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strVal val="#ppt_h"/>
                                          </p:val>
                                        </p:tav>
                                        <p:tav tm="100000">
                                          <p:val>
                                            <p:strVal val="#ppt_h"/>
                                          </p:val>
                                        </p:tav>
                                      </p:tavLst>
                                    </p:anim>
                                  </p:childTnLst>
                                </p:cTn>
                              </p:par>
                              <p:par>
                                <p:cTn id="76" presetID="2" presetClass="entr" presetSubtype="4"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1+#ppt_h/2"/>
                                          </p:val>
                                        </p:tav>
                                        <p:tav tm="100000">
                                          <p:val>
                                            <p:strVal val="#ppt_y"/>
                                          </p:val>
                                        </p:tav>
                                      </p:tavLst>
                                    </p:anim>
                                  </p:childTnLst>
                                </p:cTn>
                              </p:par>
                            </p:childTnLst>
                          </p:cTn>
                        </p:par>
                        <p:par>
                          <p:cTn id="80" fill="hold">
                            <p:stCondLst>
                              <p:cond delay="500"/>
                            </p:stCondLst>
                            <p:childTnLst>
                              <p:par>
                                <p:cTn id="81" presetID="2" presetClass="entr" presetSubtype="4"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ppt_x"/>
                                          </p:val>
                                        </p:tav>
                                        <p:tav tm="100000">
                                          <p:val>
                                            <p:strVal val="#ppt_x"/>
                                          </p:val>
                                        </p:tav>
                                      </p:tavLst>
                                    </p:anim>
                                    <p:anim calcmode="lin" valueType="num">
                                      <p:cBhvr additive="base">
                                        <p:cTn id="8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8" grpId="0"/>
      <p:bldP spid="19" grpId="0"/>
      <p:bldP spid="20" grpId="0"/>
      <p:bldP spid="23" grpId="0" autoUpdateAnimBg="0"/>
      <p:bldP spid="2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1" name="Rectangle 3"/>
          <p:cNvSpPr txBox="1">
            <a:spLocks noChangeArrowheads="1"/>
          </p:cNvSpPr>
          <p:nvPr/>
        </p:nvSpPr>
        <p:spPr bwMode="auto">
          <a:xfrm>
            <a:off x="250825" y="1700213"/>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a:spcBef>
                <a:spcPct val="20000"/>
              </a:spcBef>
              <a:buFont typeface="Arial"/>
              <a:buChar char="•"/>
            </a:pPr>
            <a:r>
              <a:rPr lang="en-US" b="1" i="1" dirty="0" err="1">
                <a:solidFill>
                  <a:srgbClr val="006699"/>
                </a:solidFill>
                <a:latin typeface="Times New Roman" charset="0"/>
              </a:rPr>
              <a:t>Lipocalines</a:t>
            </a:r>
            <a:endParaRPr lang="en-US" b="1" i="1" dirty="0">
              <a:solidFill>
                <a:srgbClr val="006699"/>
              </a:solidFill>
              <a:latin typeface="Times New Roman" charset="0"/>
            </a:endParaRPr>
          </a:p>
          <a:p>
            <a:pPr lvl="1" algn="just">
              <a:spcBef>
                <a:spcPct val="20000"/>
              </a:spcBef>
              <a:buFontTx/>
              <a:buChar char="–"/>
            </a:pPr>
            <a:r>
              <a:rPr lang="en-US" sz="2000" dirty="0" err="1">
                <a:solidFill>
                  <a:srgbClr val="006699"/>
                </a:solidFill>
                <a:latin typeface="Times New Roman" charset="0"/>
                <a:cs typeface="Arial" charset="0"/>
              </a:rPr>
              <a:t>Protéines</a:t>
            </a:r>
            <a:r>
              <a:rPr lang="en-US" sz="2000" dirty="0">
                <a:solidFill>
                  <a:srgbClr val="006699"/>
                </a:solidFill>
                <a:latin typeface="Times New Roman" charset="0"/>
                <a:cs typeface="Arial" charset="0"/>
              </a:rPr>
              <a:t> </a:t>
            </a:r>
            <a:r>
              <a:rPr lang="en-US" sz="2000" dirty="0" err="1">
                <a:solidFill>
                  <a:srgbClr val="006699"/>
                </a:solidFill>
                <a:latin typeface="Times New Roman" charset="0"/>
                <a:cs typeface="Arial" charset="0"/>
              </a:rPr>
              <a:t>très</a:t>
            </a:r>
            <a:r>
              <a:rPr lang="en-US" sz="2000" dirty="0">
                <a:solidFill>
                  <a:srgbClr val="006699"/>
                </a:solidFill>
                <a:latin typeface="Times New Roman" charset="0"/>
                <a:cs typeface="Arial" charset="0"/>
              </a:rPr>
              <a:t> </a:t>
            </a:r>
            <a:r>
              <a:rPr lang="en-US" sz="2000" u="sng" dirty="0">
                <a:solidFill>
                  <a:srgbClr val="006699"/>
                </a:solidFill>
                <a:latin typeface="Times New Roman" charset="0"/>
                <a:cs typeface="Arial" charset="0"/>
              </a:rPr>
              <a:t>stables</a:t>
            </a:r>
            <a:r>
              <a:rPr lang="en-US" sz="2000" dirty="0">
                <a:solidFill>
                  <a:srgbClr val="006699"/>
                </a:solidFill>
                <a:latin typeface="Times New Roman" charset="0"/>
                <a:cs typeface="Arial" charset="0"/>
              </a:rPr>
              <a:t>.</a:t>
            </a:r>
          </a:p>
          <a:p>
            <a:pPr lvl="1" algn="just">
              <a:spcBef>
                <a:spcPct val="20000"/>
              </a:spcBef>
              <a:buFontTx/>
              <a:buChar char="–"/>
            </a:pPr>
            <a:r>
              <a:rPr lang="en-US" sz="2000" dirty="0" err="1">
                <a:solidFill>
                  <a:srgbClr val="006699"/>
                </a:solidFill>
                <a:latin typeface="Times New Roman" charset="0"/>
                <a:cs typeface="Arial" charset="0"/>
              </a:rPr>
              <a:t>Réactions</a:t>
            </a:r>
            <a:r>
              <a:rPr lang="en-US" sz="2000" dirty="0">
                <a:solidFill>
                  <a:srgbClr val="006699"/>
                </a:solidFill>
                <a:latin typeface="Times New Roman" charset="0"/>
                <a:cs typeface="Arial" charset="0"/>
              </a:rPr>
              <a:t> </a:t>
            </a:r>
            <a:r>
              <a:rPr lang="en-US" sz="2000" dirty="0" err="1">
                <a:solidFill>
                  <a:srgbClr val="006699"/>
                </a:solidFill>
                <a:latin typeface="Times New Roman" charset="0"/>
                <a:cs typeface="Arial" charset="0"/>
              </a:rPr>
              <a:t>croisées</a:t>
            </a:r>
            <a:r>
              <a:rPr lang="en-US" sz="2000" dirty="0">
                <a:solidFill>
                  <a:srgbClr val="006699"/>
                </a:solidFill>
                <a:latin typeface="Times New Roman" charset="0"/>
                <a:cs typeface="Arial" charset="0"/>
              </a:rPr>
              <a:t> </a:t>
            </a:r>
            <a:r>
              <a:rPr lang="en-US" sz="2000" dirty="0" err="1">
                <a:solidFill>
                  <a:srgbClr val="006699"/>
                </a:solidFill>
                <a:latin typeface="Times New Roman" charset="0"/>
                <a:cs typeface="Arial" charset="0"/>
              </a:rPr>
              <a:t>limitées</a:t>
            </a:r>
            <a:r>
              <a:rPr lang="en-US" sz="2000" dirty="0">
                <a:solidFill>
                  <a:srgbClr val="006699"/>
                </a:solidFill>
                <a:latin typeface="Times New Roman" charset="0"/>
                <a:cs typeface="Arial" charset="0"/>
              </a:rPr>
              <a:t> entre les </a:t>
            </a:r>
            <a:r>
              <a:rPr lang="en-US" sz="2000" dirty="0" err="1">
                <a:solidFill>
                  <a:srgbClr val="006699"/>
                </a:solidFill>
                <a:latin typeface="Times New Roman" charset="0"/>
                <a:cs typeface="Arial" charset="0"/>
              </a:rPr>
              <a:t>espèces</a:t>
            </a:r>
            <a:r>
              <a:rPr lang="en-US" sz="2000" dirty="0">
                <a:solidFill>
                  <a:srgbClr val="006699"/>
                </a:solidFill>
                <a:latin typeface="Times New Roman" charset="0"/>
                <a:cs typeface="Arial" charset="0"/>
              </a:rPr>
              <a:t>. </a:t>
            </a:r>
            <a:endParaRPr lang="en-US" sz="2000" dirty="0">
              <a:cs typeface="Arial" charset="0"/>
            </a:endParaRPr>
          </a:p>
        </p:txBody>
      </p:sp>
      <p:pic>
        <p:nvPicPr>
          <p:cNvPr id="9" name="Picture 4" descr="chien-11"/>
          <p:cNvPicPr>
            <a:picLocks noChangeAspect="1" noChangeArrowheads="1"/>
          </p:cNvPicPr>
          <p:nvPr/>
        </p:nvPicPr>
        <p:blipFill>
          <a:blip r:embed="rId2">
            <a:extLst>
              <a:ext uri="{28A0092B-C50C-407E-A947-70E740481C1C}">
                <a14:useLocalDpi xmlns:a14="http://schemas.microsoft.com/office/drawing/2010/main" val="0"/>
              </a:ext>
            </a:extLst>
          </a:blip>
          <a:srcRect t="16176" b="13148"/>
          <a:stretch>
            <a:fillRect/>
          </a:stretch>
        </p:blipFill>
        <p:spPr bwMode="auto">
          <a:xfrm>
            <a:off x="4144433" y="3444288"/>
            <a:ext cx="2290234" cy="121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mammifere-chat-animaux-interieur-paris-1633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22" y="4049889"/>
            <a:ext cx="1896735" cy="142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souris"/>
          <p:cNvPicPr>
            <a:picLocks noChangeAspect="1" noChangeArrowheads="1"/>
          </p:cNvPicPr>
          <p:nvPr/>
        </p:nvPicPr>
        <p:blipFill>
          <a:blip r:embed="rId4">
            <a:extLst>
              <a:ext uri="{28A0092B-C50C-407E-A947-70E740481C1C}">
                <a14:useLocalDpi xmlns:a14="http://schemas.microsoft.com/office/drawing/2010/main" val="0"/>
              </a:ext>
            </a:extLst>
          </a:blip>
          <a:srcRect l="5215" t="3494" r="13611"/>
          <a:stretch>
            <a:fillRect/>
          </a:stretch>
        </p:blipFill>
        <p:spPr bwMode="auto">
          <a:xfrm>
            <a:off x="2700338" y="5192713"/>
            <a:ext cx="1655762"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p:cNvSpPr>
            <a:spLocks noChangeArrowheads="1"/>
          </p:cNvSpPr>
          <p:nvPr/>
        </p:nvSpPr>
        <p:spPr bwMode="auto">
          <a:xfrm>
            <a:off x="1476375" y="3644900"/>
            <a:ext cx="862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hlink"/>
                </a:solidFill>
                <a:latin typeface="Times New Roman"/>
                <a:cs typeface="Times New Roman"/>
              </a:rPr>
              <a:t>rFel d 4</a:t>
            </a:r>
            <a:endParaRPr lang="fr-FR" sz="1600" b="1" dirty="0">
              <a:solidFill>
                <a:schemeClr val="hlink"/>
              </a:solidFill>
              <a:latin typeface="Times New Roman"/>
              <a:cs typeface="Times New Roman"/>
            </a:endParaRPr>
          </a:p>
        </p:txBody>
      </p:sp>
      <p:sp>
        <p:nvSpPr>
          <p:cNvPr id="13" name="Rectangle 8"/>
          <p:cNvSpPr>
            <a:spLocks noChangeArrowheads="1"/>
          </p:cNvSpPr>
          <p:nvPr/>
        </p:nvSpPr>
        <p:spPr bwMode="auto">
          <a:xfrm>
            <a:off x="3059113" y="4868863"/>
            <a:ext cx="1054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hlink"/>
                </a:solidFill>
                <a:latin typeface="Times New Roman"/>
                <a:cs typeface="Times New Roman"/>
              </a:rPr>
              <a:t>nMus m 1</a:t>
            </a:r>
            <a:endParaRPr lang="fr-FR" sz="1600" b="1" dirty="0">
              <a:solidFill>
                <a:schemeClr val="hlink"/>
              </a:solidFill>
              <a:latin typeface="Times New Roman"/>
              <a:cs typeface="Times New Roman"/>
            </a:endParaRPr>
          </a:p>
        </p:txBody>
      </p:sp>
      <p:sp>
        <p:nvSpPr>
          <p:cNvPr id="14" name="Rectangle 9"/>
          <p:cNvSpPr>
            <a:spLocks noChangeArrowheads="1"/>
          </p:cNvSpPr>
          <p:nvPr/>
        </p:nvSpPr>
        <p:spPr bwMode="auto">
          <a:xfrm>
            <a:off x="3519311" y="3518783"/>
            <a:ext cx="906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hlink"/>
                </a:solidFill>
                <a:latin typeface="Times New Roman"/>
                <a:cs typeface="Times New Roman"/>
              </a:rPr>
              <a:t>rCan f 1</a:t>
            </a:r>
          </a:p>
          <a:p>
            <a:r>
              <a:rPr lang="fr-BE" sz="1600" b="1" dirty="0">
                <a:solidFill>
                  <a:schemeClr val="hlink"/>
                </a:solidFill>
                <a:latin typeface="Times New Roman"/>
                <a:cs typeface="Times New Roman"/>
              </a:rPr>
              <a:t>rCan f 2</a:t>
            </a:r>
            <a:endParaRPr lang="fr-FR" sz="1600" b="1" dirty="0">
              <a:solidFill>
                <a:schemeClr val="hlink"/>
              </a:solidFill>
              <a:latin typeface="Times New Roman"/>
              <a:cs typeface="Times New Roman"/>
            </a:endParaRPr>
          </a:p>
        </p:txBody>
      </p:sp>
      <p:sp>
        <p:nvSpPr>
          <p:cNvPr id="107531" name="Rectangle 2"/>
          <p:cNvSpPr txBox="1">
            <a:spLocks noChangeArrowheads="1"/>
          </p:cNvSpPr>
          <p:nvPr/>
        </p:nvSpPr>
        <p:spPr bwMode="auto">
          <a:xfrm>
            <a:off x="1625600" y="236538"/>
            <a:ext cx="67738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3A6DAC"/>
                </a:solidFill>
                <a:latin typeface="Times New Roman" charset="0"/>
              </a:rPr>
              <a:t>Prédire les réactions croisées</a:t>
            </a:r>
          </a:p>
        </p:txBody>
      </p:sp>
      <p:sp>
        <p:nvSpPr>
          <p:cNvPr id="18" name="Line 38"/>
          <p:cNvSpPr>
            <a:spLocks noChangeShapeType="1"/>
          </p:cNvSpPr>
          <p:nvPr/>
        </p:nvSpPr>
        <p:spPr bwMode="auto">
          <a:xfrm>
            <a:off x="7517518" y="4900083"/>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19" name="Text Box 37"/>
          <p:cNvSpPr txBox="1">
            <a:spLocks noChangeArrowheads="1"/>
          </p:cNvSpPr>
          <p:nvPr/>
        </p:nvSpPr>
        <p:spPr bwMode="auto">
          <a:xfrm>
            <a:off x="7394223" y="4581171"/>
            <a:ext cx="1171222"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20" name="Text Box 39"/>
          <p:cNvSpPr txBox="1">
            <a:spLocks noChangeArrowheads="1"/>
          </p:cNvSpPr>
          <p:nvPr/>
        </p:nvSpPr>
        <p:spPr bwMode="auto">
          <a:xfrm>
            <a:off x="7411155" y="4900083"/>
            <a:ext cx="12954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kumimoji="1" lang="nl-BE" sz="1400" b="1" dirty="0" smtClean="0">
                <a:solidFill>
                  <a:schemeClr val="hlink"/>
                </a:solidFill>
                <a:latin typeface="Times New Roman" charset="0"/>
              </a:rPr>
              <a:t>rEqu c 1</a:t>
            </a:r>
          </a:p>
          <a:p>
            <a:r>
              <a:rPr kumimoji="1" lang="nl-BE" sz="1400" b="1" dirty="0" smtClean="0">
                <a:solidFill>
                  <a:schemeClr val="hlink"/>
                </a:solidFill>
                <a:latin typeface="Times New Roman" charset="0"/>
              </a:rPr>
              <a:t>rFel d 4</a:t>
            </a:r>
          </a:p>
          <a:p>
            <a:r>
              <a:rPr kumimoji="1" lang="nl-BE" sz="1400" b="1" dirty="0" smtClean="0">
                <a:solidFill>
                  <a:schemeClr val="hlink"/>
                </a:solidFill>
                <a:latin typeface="Times New Roman" charset="0"/>
              </a:rPr>
              <a:t>nMus m 1</a:t>
            </a:r>
            <a:br>
              <a:rPr kumimoji="1" lang="nl-BE" sz="1400" b="1" dirty="0" smtClean="0">
                <a:solidFill>
                  <a:schemeClr val="hlink"/>
                </a:solidFill>
                <a:latin typeface="Times New Roman" charset="0"/>
              </a:rPr>
            </a:br>
            <a:r>
              <a:rPr kumimoji="1" lang="nl-BE" sz="1400" b="1" dirty="0" smtClean="0">
                <a:solidFill>
                  <a:schemeClr val="hlink"/>
                </a:solidFill>
                <a:latin typeface="Times New Roman" charset="0"/>
              </a:rPr>
              <a:t>rCan f 1</a:t>
            </a:r>
          </a:p>
          <a:p>
            <a:r>
              <a:rPr kumimoji="1" lang="nl-BE" sz="1400" b="1" dirty="0" smtClean="0">
                <a:solidFill>
                  <a:schemeClr val="hlink"/>
                </a:solidFill>
                <a:latin typeface="Times New Roman" charset="0"/>
              </a:rPr>
              <a:t>rCan f 2</a:t>
            </a:r>
            <a:endParaRPr kumimoji="1" lang="fr-BE" sz="1400" b="1" dirty="0">
              <a:solidFill>
                <a:schemeClr val="hlink"/>
              </a:solidFill>
              <a:latin typeface="Times New Roman" charset="0"/>
            </a:endParaRPr>
          </a:p>
        </p:txBody>
      </p:sp>
      <p:pic>
        <p:nvPicPr>
          <p:cNvPr id="2" name="Image 1"/>
          <p:cNvPicPr>
            <a:picLocks noChangeAspect="1"/>
          </p:cNvPicPr>
          <p:nvPr/>
        </p:nvPicPr>
        <p:blipFill rotWithShape="1">
          <a:blip r:embed="rId5"/>
          <a:srcRect l="26951" r="8747"/>
          <a:stretch/>
        </p:blipFill>
        <p:spPr>
          <a:xfrm>
            <a:off x="4953000" y="4896555"/>
            <a:ext cx="1566333" cy="1824567"/>
          </a:xfrm>
          <a:prstGeom prst="rect">
            <a:avLst/>
          </a:prstGeom>
        </p:spPr>
      </p:pic>
      <p:sp>
        <p:nvSpPr>
          <p:cNvPr id="21" name="Rectangle 7"/>
          <p:cNvSpPr>
            <a:spLocks noChangeArrowheads="1"/>
          </p:cNvSpPr>
          <p:nvPr/>
        </p:nvSpPr>
        <p:spPr bwMode="auto">
          <a:xfrm>
            <a:off x="6214886" y="6210301"/>
            <a:ext cx="937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smtClean="0">
                <a:solidFill>
                  <a:schemeClr val="hlink"/>
                </a:solidFill>
                <a:latin typeface="Times New Roman"/>
                <a:cs typeface="Times New Roman"/>
              </a:rPr>
              <a:t>rEqu c 1</a:t>
            </a:r>
            <a:endParaRPr lang="fr-FR" sz="1600" b="1" dirty="0">
              <a:solidFill>
                <a:schemeClr val="hlink"/>
              </a:solidFill>
              <a:latin typeface="Times New Roman"/>
              <a:cs typeface="Times New Roman"/>
            </a:endParaRPr>
          </a:p>
        </p:txBody>
      </p:sp>
    </p:spTree>
    <p:extLst>
      <p:ext uri="{BB962C8B-B14F-4D97-AF65-F5344CB8AC3E}">
        <p14:creationId xmlns:p14="http://schemas.microsoft.com/office/powerpoint/2010/main" val="2332613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strVal val="#ppt_h"/>
                                          </p:val>
                                        </p:tav>
                                        <p:tav tm="100000">
                                          <p:val>
                                            <p:strVal val="#ppt_h"/>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9" grpId="0" autoUpdateAnimBg="0"/>
      <p:bldP spid="20" grpId="0" autoUpdateAnimBg="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3"/>
          <p:cNvSpPr txBox="1">
            <a:spLocks noChangeArrowheads="1"/>
          </p:cNvSpPr>
          <p:nvPr/>
        </p:nvSpPr>
        <p:spPr bwMode="auto">
          <a:xfrm>
            <a:off x="457200" y="1600200"/>
            <a:ext cx="8229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a:lnSpc>
                <a:spcPct val="90000"/>
              </a:lnSpc>
              <a:spcBef>
                <a:spcPct val="20000"/>
              </a:spcBef>
              <a:buFont typeface="Arial"/>
              <a:buChar char="•"/>
            </a:pPr>
            <a:r>
              <a:rPr lang="en-US" b="1" i="1" dirty="0" err="1">
                <a:solidFill>
                  <a:srgbClr val="006699"/>
                </a:solidFill>
                <a:latin typeface="Times New Roman" charset="0"/>
                <a:cs typeface="Times New Roman" charset="0"/>
              </a:rPr>
              <a:t>Parvalbumine</a:t>
            </a:r>
            <a:endParaRPr lang="en-US" b="1" i="1" dirty="0">
              <a:solidFill>
                <a:srgbClr val="006699"/>
              </a:solidFill>
              <a:latin typeface="Times New Roman" charset="0"/>
              <a:cs typeface="Times New Roman" charset="0"/>
            </a:endParaRPr>
          </a:p>
          <a:p>
            <a:pPr lvl="1" algn="just">
              <a:lnSpc>
                <a:spcPct val="90000"/>
              </a:lnSpc>
              <a:spcBef>
                <a:spcPct val="20000"/>
              </a:spcBef>
              <a:buFontTx/>
              <a:buChar char="–"/>
            </a:pPr>
            <a:r>
              <a:rPr lang="en-US" sz="2000" dirty="0" err="1">
                <a:solidFill>
                  <a:srgbClr val="006699"/>
                </a:solidFill>
                <a:latin typeface="Times New Roman" charset="0"/>
                <a:cs typeface="Times New Roman" charset="0"/>
              </a:rPr>
              <a:t>Allergène</a:t>
            </a:r>
            <a:r>
              <a:rPr lang="en-US" sz="2000" dirty="0">
                <a:solidFill>
                  <a:srgbClr val="006699"/>
                </a:solidFill>
                <a:latin typeface="Times New Roman" charset="0"/>
                <a:cs typeface="Times New Roman" charset="0"/>
              </a:rPr>
              <a:t> </a:t>
            </a:r>
            <a:r>
              <a:rPr lang="en-US" sz="2000" u="sng" dirty="0" err="1">
                <a:solidFill>
                  <a:srgbClr val="006699"/>
                </a:solidFill>
                <a:latin typeface="Times New Roman" charset="0"/>
                <a:cs typeface="Times New Roman" charset="0"/>
              </a:rPr>
              <a:t>majeur</a:t>
            </a:r>
            <a:r>
              <a:rPr lang="en-US" sz="2000" u="sng" dirty="0">
                <a:solidFill>
                  <a:srgbClr val="006699"/>
                </a:solidFill>
                <a:latin typeface="Times New Roman" charset="0"/>
                <a:cs typeface="Times New Roman" charset="0"/>
              </a:rPr>
              <a:t> des </a:t>
            </a:r>
            <a:r>
              <a:rPr lang="en-US" sz="2000" u="sng" dirty="0" err="1" smtClean="0">
                <a:solidFill>
                  <a:srgbClr val="006699"/>
                </a:solidFill>
                <a:latin typeface="Times New Roman" charset="0"/>
                <a:cs typeface="Times New Roman" charset="0"/>
              </a:rPr>
              <a:t>poissons</a:t>
            </a:r>
            <a:endParaRPr lang="en-US" sz="2000" u="sng" dirty="0" smtClean="0">
              <a:solidFill>
                <a:srgbClr val="006699"/>
              </a:solidFill>
              <a:latin typeface="Times New Roman" charset="0"/>
              <a:cs typeface="Times New Roman" charset="0"/>
            </a:endParaRPr>
          </a:p>
          <a:p>
            <a:pPr marL="914400" lvl="2" indent="0" algn="just">
              <a:lnSpc>
                <a:spcPct val="90000"/>
              </a:lnSpc>
              <a:spcBef>
                <a:spcPct val="20000"/>
              </a:spcBef>
            </a:pPr>
            <a:r>
              <a:rPr lang="en-US" sz="1800" dirty="0" smtClean="0">
                <a:solidFill>
                  <a:srgbClr val="006699"/>
                </a:solidFill>
                <a:latin typeface="Times New Roman" charset="0"/>
                <a:ea typeface="Arial" charset="0"/>
              </a:rPr>
              <a:t>=&gt; </a:t>
            </a:r>
            <a:r>
              <a:rPr lang="en-US" sz="1800" dirty="0" err="1">
                <a:solidFill>
                  <a:srgbClr val="006699"/>
                </a:solidFill>
                <a:latin typeface="Times New Roman" charset="0"/>
                <a:ea typeface="Arial" charset="0"/>
              </a:rPr>
              <a:t>A</a:t>
            </a:r>
            <a:r>
              <a:rPr lang="en-US" sz="1800" dirty="0" err="1" smtClean="0">
                <a:solidFill>
                  <a:srgbClr val="006699"/>
                </a:solidFill>
                <a:latin typeface="Times New Roman" charset="0"/>
                <a:ea typeface="Arial" charset="0"/>
              </a:rPr>
              <a:t>llergène</a:t>
            </a:r>
            <a:r>
              <a:rPr lang="en-US" sz="1800" dirty="0" smtClean="0">
                <a:solidFill>
                  <a:srgbClr val="006699"/>
                </a:solidFill>
                <a:latin typeface="Times New Roman" charset="0"/>
                <a:ea typeface="Arial" charset="0"/>
              </a:rPr>
              <a:t> </a:t>
            </a:r>
            <a:r>
              <a:rPr lang="en-US" sz="1800" dirty="0">
                <a:solidFill>
                  <a:srgbClr val="006699"/>
                </a:solidFill>
                <a:latin typeface="Times New Roman" charset="0"/>
                <a:ea typeface="Arial" charset="0"/>
              </a:rPr>
              <a:t>&gt; 95% des patients </a:t>
            </a:r>
            <a:r>
              <a:rPr lang="en-US" sz="1800" dirty="0" err="1">
                <a:solidFill>
                  <a:srgbClr val="006699"/>
                </a:solidFill>
                <a:latin typeface="Times New Roman" charset="0"/>
                <a:ea typeface="Arial" charset="0"/>
              </a:rPr>
              <a:t>allergiques</a:t>
            </a:r>
            <a:r>
              <a:rPr lang="en-US" sz="1800" dirty="0">
                <a:solidFill>
                  <a:srgbClr val="006699"/>
                </a:solidFill>
                <a:latin typeface="Times New Roman" charset="0"/>
                <a:ea typeface="Arial" charset="0"/>
              </a:rPr>
              <a:t> aux </a:t>
            </a:r>
            <a:r>
              <a:rPr lang="en-US" sz="1800" dirty="0" err="1">
                <a:solidFill>
                  <a:srgbClr val="006699"/>
                </a:solidFill>
                <a:latin typeface="Times New Roman" charset="0"/>
                <a:ea typeface="Arial" charset="0"/>
              </a:rPr>
              <a:t>poissons</a:t>
            </a:r>
            <a:r>
              <a:rPr lang="en-US" sz="1800" dirty="0" smtClean="0">
                <a:solidFill>
                  <a:srgbClr val="006699"/>
                </a:solidFill>
                <a:latin typeface="Times New Roman" charset="0"/>
                <a:ea typeface="Arial" charset="0"/>
              </a:rPr>
              <a:t>.</a:t>
            </a:r>
            <a:endParaRPr lang="en-US" sz="1800" u="sng" dirty="0">
              <a:solidFill>
                <a:srgbClr val="006699"/>
              </a:solidFill>
              <a:latin typeface="Times New Roman" charset="0"/>
              <a:cs typeface="Times New Roman" charset="0"/>
            </a:endParaRPr>
          </a:p>
          <a:p>
            <a:pPr lvl="1" algn="just">
              <a:lnSpc>
                <a:spcPct val="90000"/>
              </a:lnSpc>
              <a:spcBef>
                <a:spcPct val="20000"/>
              </a:spcBef>
              <a:buFontTx/>
              <a:buChar char="–"/>
            </a:pPr>
            <a:r>
              <a:rPr lang="en-US" sz="2000" dirty="0" err="1">
                <a:solidFill>
                  <a:srgbClr val="006699"/>
                </a:solidFill>
                <a:latin typeface="Times New Roman" charset="0"/>
                <a:cs typeface="Times New Roman" charset="0"/>
              </a:rPr>
              <a:t>Marqueur</a:t>
            </a:r>
            <a:r>
              <a:rPr lang="en-US" sz="2000" dirty="0">
                <a:solidFill>
                  <a:srgbClr val="006699"/>
                </a:solidFill>
                <a:latin typeface="Times New Roman" charset="0"/>
                <a:cs typeface="Times New Roman" charset="0"/>
              </a:rPr>
              <a:t> de </a:t>
            </a:r>
            <a:r>
              <a:rPr lang="en-US" sz="2000" dirty="0" err="1">
                <a:solidFill>
                  <a:srgbClr val="006699"/>
                </a:solidFill>
                <a:latin typeface="Times New Roman" charset="0"/>
                <a:cs typeface="Times New Roman" charset="0"/>
              </a:rPr>
              <a:t>réactions</a:t>
            </a:r>
            <a:r>
              <a:rPr lang="en-US" sz="2000" dirty="0">
                <a:solidFill>
                  <a:srgbClr val="006699"/>
                </a:solidFill>
                <a:latin typeface="Times New Roman" charset="0"/>
                <a:cs typeface="Times New Roman" charset="0"/>
              </a:rPr>
              <a:t> </a:t>
            </a:r>
            <a:r>
              <a:rPr lang="en-US" sz="2000" dirty="0" err="1">
                <a:solidFill>
                  <a:srgbClr val="006699"/>
                </a:solidFill>
                <a:latin typeface="Times New Roman" charset="0"/>
                <a:cs typeface="Times New Roman" charset="0"/>
              </a:rPr>
              <a:t>croisées</a:t>
            </a:r>
            <a:r>
              <a:rPr lang="en-US" sz="2000" dirty="0">
                <a:solidFill>
                  <a:srgbClr val="006699"/>
                </a:solidFill>
                <a:latin typeface="Times New Roman" charset="0"/>
                <a:cs typeface="Times New Roman" charset="0"/>
              </a:rPr>
              <a:t> entre les </a:t>
            </a:r>
            <a:r>
              <a:rPr lang="en-US" sz="2000" dirty="0" err="1">
                <a:solidFill>
                  <a:srgbClr val="006699"/>
                </a:solidFill>
                <a:latin typeface="Times New Roman" charset="0"/>
                <a:cs typeface="Times New Roman" charset="0"/>
              </a:rPr>
              <a:t>différentes</a:t>
            </a:r>
            <a:r>
              <a:rPr lang="en-US" sz="2000" dirty="0">
                <a:solidFill>
                  <a:srgbClr val="006699"/>
                </a:solidFill>
                <a:latin typeface="Times New Roman" charset="0"/>
                <a:cs typeface="Times New Roman" charset="0"/>
              </a:rPr>
              <a:t> </a:t>
            </a:r>
            <a:r>
              <a:rPr lang="en-US" sz="2000" dirty="0" err="1">
                <a:solidFill>
                  <a:srgbClr val="006699"/>
                </a:solidFill>
                <a:latin typeface="Times New Roman" charset="0"/>
                <a:cs typeface="Times New Roman" charset="0"/>
              </a:rPr>
              <a:t>espèces</a:t>
            </a:r>
            <a:r>
              <a:rPr lang="en-US" sz="2000" dirty="0">
                <a:solidFill>
                  <a:srgbClr val="006699"/>
                </a:solidFill>
                <a:latin typeface="Times New Roman" charset="0"/>
                <a:cs typeface="Times New Roman" charset="0"/>
              </a:rPr>
              <a:t> de </a:t>
            </a:r>
            <a:r>
              <a:rPr lang="en-US" sz="2000" dirty="0" err="1">
                <a:solidFill>
                  <a:srgbClr val="006699"/>
                </a:solidFill>
                <a:latin typeface="Times New Roman" charset="0"/>
                <a:cs typeface="Times New Roman" charset="0"/>
              </a:rPr>
              <a:t>poissons</a:t>
            </a:r>
            <a:r>
              <a:rPr lang="en-US" sz="2000" dirty="0">
                <a:solidFill>
                  <a:srgbClr val="006699"/>
                </a:solidFill>
                <a:latin typeface="Times New Roman" charset="0"/>
                <a:cs typeface="Times New Roman" charset="0"/>
              </a:rPr>
              <a:t> et </a:t>
            </a:r>
            <a:r>
              <a:rPr lang="en-US" sz="2000" dirty="0" err="1">
                <a:solidFill>
                  <a:srgbClr val="006699"/>
                </a:solidFill>
                <a:latin typeface="Times New Roman" charset="0"/>
                <a:cs typeface="Times New Roman" charset="0"/>
              </a:rPr>
              <a:t>d’amphibiens</a:t>
            </a:r>
            <a:r>
              <a:rPr lang="en-US" sz="2000" dirty="0">
                <a:solidFill>
                  <a:srgbClr val="006699"/>
                </a:solidFill>
                <a:latin typeface="Times New Roman" charset="0"/>
                <a:cs typeface="Times New Roman" charset="0"/>
              </a:rPr>
              <a:t>.</a:t>
            </a:r>
          </a:p>
          <a:p>
            <a:pPr lvl="1" algn="just">
              <a:lnSpc>
                <a:spcPct val="90000"/>
              </a:lnSpc>
              <a:spcBef>
                <a:spcPct val="20000"/>
              </a:spcBef>
              <a:buFontTx/>
              <a:buChar char="–"/>
            </a:pPr>
            <a:r>
              <a:rPr lang="en-US" sz="2000" dirty="0" err="1">
                <a:solidFill>
                  <a:srgbClr val="006699"/>
                </a:solidFill>
                <a:latin typeface="Times New Roman" charset="0"/>
                <a:cs typeface="Times New Roman" charset="0"/>
              </a:rPr>
              <a:t>Très</a:t>
            </a:r>
            <a:r>
              <a:rPr lang="en-US" sz="2000" dirty="0">
                <a:solidFill>
                  <a:srgbClr val="006699"/>
                </a:solidFill>
                <a:latin typeface="Times New Roman" charset="0"/>
                <a:cs typeface="Times New Roman" charset="0"/>
              </a:rPr>
              <a:t> </a:t>
            </a:r>
            <a:r>
              <a:rPr lang="en-US" sz="2000" dirty="0" err="1">
                <a:solidFill>
                  <a:srgbClr val="006699"/>
                </a:solidFill>
                <a:latin typeface="Times New Roman" charset="0"/>
                <a:cs typeface="Times New Roman" charset="0"/>
              </a:rPr>
              <a:t>résistant</a:t>
            </a:r>
            <a:r>
              <a:rPr lang="en-US" sz="2000" dirty="0">
                <a:solidFill>
                  <a:srgbClr val="006699"/>
                </a:solidFill>
                <a:latin typeface="Times New Roman" charset="0"/>
                <a:cs typeface="Times New Roman" charset="0"/>
              </a:rPr>
              <a:t> </a:t>
            </a:r>
            <a:r>
              <a:rPr lang="en-US" sz="2000" dirty="0" err="1">
                <a:solidFill>
                  <a:srgbClr val="006699"/>
                </a:solidFill>
                <a:latin typeface="Times New Roman" charset="0"/>
                <a:cs typeface="Times New Roman" charset="0"/>
              </a:rPr>
              <a:t>à</a:t>
            </a:r>
            <a:r>
              <a:rPr lang="en-US" sz="2000" dirty="0">
                <a:solidFill>
                  <a:srgbClr val="006699"/>
                </a:solidFill>
                <a:latin typeface="Times New Roman" charset="0"/>
                <a:cs typeface="Times New Roman" charset="0"/>
              </a:rPr>
              <a:t> la </a:t>
            </a:r>
            <a:r>
              <a:rPr lang="en-US" sz="2000" dirty="0" err="1">
                <a:solidFill>
                  <a:srgbClr val="006699"/>
                </a:solidFill>
                <a:latin typeface="Times New Roman" charset="0"/>
                <a:cs typeface="Times New Roman" charset="0"/>
              </a:rPr>
              <a:t>chaleur</a:t>
            </a:r>
            <a:r>
              <a:rPr lang="en-US" sz="2000" dirty="0">
                <a:solidFill>
                  <a:srgbClr val="006699"/>
                </a:solidFill>
                <a:latin typeface="Times New Roman" charset="0"/>
                <a:cs typeface="Times New Roman" charset="0"/>
              </a:rPr>
              <a:t> et </a:t>
            </a:r>
            <a:r>
              <a:rPr lang="en-US" sz="2000" dirty="0" err="1">
                <a:solidFill>
                  <a:srgbClr val="006699"/>
                </a:solidFill>
                <a:latin typeface="Times New Roman" charset="0"/>
                <a:cs typeface="Times New Roman" charset="0"/>
              </a:rPr>
              <a:t>à</a:t>
            </a:r>
            <a:r>
              <a:rPr lang="en-US" sz="2000" dirty="0">
                <a:solidFill>
                  <a:srgbClr val="006699"/>
                </a:solidFill>
                <a:latin typeface="Times New Roman" charset="0"/>
                <a:cs typeface="Times New Roman" charset="0"/>
              </a:rPr>
              <a:t> la digestion </a:t>
            </a:r>
          </a:p>
          <a:p>
            <a:pPr marL="914400" lvl="2" indent="0" algn="just">
              <a:lnSpc>
                <a:spcPct val="90000"/>
              </a:lnSpc>
              <a:spcBef>
                <a:spcPct val="20000"/>
              </a:spcBef>
            </a:pPr>
            <a:r>
              <a:rPr lang="en-US" sz="1800" dirty="0" smtClean="0">
                <a:solidFill>
                  <a:srgbClr val="006699"/>
                </a:solidFill>
                <a:latin typeface="Times New Roman" charset="0"/>
                <a:cs typeface="Times New Roman" charset="0"/>
              </a:rPr>
              <a:t>=&gt; </a:t>
            </a:r>
            <a:r>
              <a:rPr lang="en-US" sz="1800" dirty="0" err="1" smtClean="0">
                <a:solidFill>
                  <a:srgbClr val="006699"/>
                </a:solidFill>
                <a:latin typeface="Times New Roman" charset="0"/>
                <a:cs typeface="Times New Roman" charset="0"/>
              </a:rPr>
              <a:t>Réactions</a:t>
            </a:r>
            <a:r>
              <a:rPr lang="en-US" sz="1800" dirty="0" smtClean="0">
                <a:solidFill>
                  <a:srgbClr val="006699"/>
                </a:solidFill>
                <a:latin typeface="Times New Roman" charset="0"/>
                <a:cs typeface="Times New Roman" charset="0"/>
              </a:rPr>
              <a:t> </a:t>
            </a:r>
            <a:r>
              <a:rPr lang="en-US" sz="1800" dirty="0" err="1">
                <a:solidFill>
                  <a:srgbClr val="006699"/>
                </a:solidFill>
                <a:latin typeface="Times New Roman" charset="0"/>
                <a:cs typeface="Times New Roman" charset="0"/>
              </a:rPr>
              <a:t>possibles</a:t>
            </a:r>
            <a:r>
              <a:rPr lang="en-US" sz="1800" dirty="0">
                <a:solidFill>
                  <a:srgbClr val="006699"/>
                </a:solidFill>
                <a:latin typeface="Times New Roman" charset="0"/>
                <a:cs typeface="Times New Roman" charset="0"/>
              </a:rPr>
              <a:t> aux aliments </a:t>
            </a:r>
            <a:r>
              <a:rPr lang="en-US" sz="1800" dirty="0" err="1">
                <a:solidFill>
                  <a:srgbClr val="006699"/>
                </a:solidFill>
                <a:latin typeface="Times New Roman" charset="0"/>
                <a:cs typeface="Times New Roman" charset="0"/>
              </a:rPr>
              <a:t>cuits</a:t>
            </a:r>
            <a:r>
              <a:rPr lang="en-US" sz="1800" dirty="0">
                <a:solidFill>
                  <a:srgbClr val="006699"/>
                </a:solidFill>
                <a:latin typeface="Times New Roman" charset="0"/>
                <a:cs typeface="Times New Roman" charset="0"/>
              </a:rPr>
              <a:t> !</a:t>
            </a:r>
            <a:r>
              <a:rPr lang="en-US" sz="1800" dirty="0" smtClean="0">
                <a:solidFill>
                  <a:srgbClr val="006699"/>
                </a:solidFill>
                <a:latin typeface="Times New Roman" charset="0"/>
                <a:cs typeface="Times New Roman" charset="0"/>
              </a:rPr>
              <a:t>!</a:t>
            </a:r>
          </a:p>
          <a:p>
            <a:pPr marL="914400" lvl="2" indent="0" algn="just">
              <a:lnSpc>
                <a:spcPct val="90000"/>
              </a:lnSpc>
              <a:spcBef>
                <a:spcPct val="20000"/>
              </a:spcBef>
            </a:pPr>
            <a:endParaRPr lang="en-US" sz="2000" b="1" dirty="0">
              <a:solidFill>
                <a:srgbClr val="006699"/>
              </a:solidFill>
              <a:latin typeface="Times New Roman" charset="0"/>
              <a:ea typeface="Arial" charset="0"/>
              <a:cs typeface="Times New Roman" charset="0"/>
            </a:endParaRPr>
          </a:p>
          <a:p>
            <a:pPr algn="ctr">
              <a:lnSpc>
                <a:spcPct val="90000"/>
              </a:lnSpc>
              <a:spcBef>
                <a:spcPct val="20000"/>
              </a:spcBef>
            </a:pPr>
            <a:endParaRPr lang="en-US" b="1" dirty="0">
              <a:solidFill>
                <a:schemeClr val="accent2"/>
              </a:solidFill>
            </a:endParaRPr>
          </a:p>
          <a:p>
            <a:pPr algn="ctr">
              <a:lnSpc>
                <a:spcPct val="90000"/>
              </a:lnSpc>
              <a:spcBef>
                <a:spcPct val="20000"/>
              </a:spcBef>
            </a:pPr>
            <a:endParaRPr lang="en-US" sz="2000" dirty="0"/>
          </a:p>
        </p:txBody>
      </p:sp>
      <p:pic>
        <p:nvPicPr>
          <p:cNvPr id="19" name="Picture 4" descr="common_ca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4365625"/>
            <a:ext cx="2747963"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5"/>
          <p:cNvSpPr>
            <a:spLocks noChangeArrowheads="1"/>
          </p:cNvSpPr>
          <p:nvPr/>
        </p:nvSpPr>
        <p:spPr bwMode="auto">
          <a:xfrm>
            <a:off x="1547813" y="6149269"/>
            <a:ext cx="18887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smtClean="0">
                <a:solidFill>
                  <a:srgbClr val="4597A0"/>
                </a:solidFill>
                <a:latin typeface="Times New Roman"/>
                <a:cs typeface="Times New Roman"/>
              </a:rPr>
              <a:t>CARPE    </a:t>
            </a:r>
            <a:r>
              <a:rPr lang="fr-BE" sz="1600" b="1" dirty="0">
                <a:solidFill>
                  <a:srgbClr val="4597A0"/>
                </a:solidFill>
                <a:latin typeface="Times New Roman"/>
                <a:cs typeface="Times New Roman"/>
              </a:rPr>
              <a:t>rCyp c 1</a:t>
            </a:r>
            <a:endParaRPr lang="fr-FR" sz="1600" b="1" dirty="0">
              <a:solidFill>
                <a:srgbClr val="4597A0"/>
              </a:solidFill>
              <a:latin typeface="Times New Roman"/>
              <a:cs typeface="Times New Roman"/>
            </a:endParaRPr>
          </a:p>
        </p:txBody>
      </p:sp>
      <p:pic>
        <p:nvPicPr>
          <p:cNvPr id="25" name="Picture 9"/>
          <p:cNvPicPr>
            <a:picLocks noChangeAspect="1" noChangeArrowheads="1"/>
          </p:cNvPicPr>
          <p:nvPr/>
        </p:nvPicPr>
        <p:blipFill>
          <a:blip r:embed="rId3">
            <a:extLst>
              <a:ext uri="{28A0092B-C50C-407E-A947-70E740481C1C}">
                <a14:useLocalDpi xmlns:a14="http://schemas.microsoft.com/office/drawing/2010/main" val="0"/>
              </a:ext>
            </a:extLst>
          </a:blip>
          <a:srcRect t="18224" r="6302" b="7593"/>
          <a:stretch>
            <a:fillRect/>
          </a:stretch>
        </p:blipFill>
        <p:spPr bwMode="auto">
          <a:xfrm>
            <a:off x="4284663" y="4365625"/>
            <a:ext cx="29511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26" name="Rectangle 10"/>
          <p:cNvSpPr>
            <a:spLocks noChangeArrowheads="1"/>
          </p:cNvSpPr>
          <p:nvPr/>
        </p:nvSpPr>
        <p:spPr bwMode="auto">
          <a:xfrm>
            <a:off x="4374444" y="6135159"/>
            <a:ext cx="27093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fr-BE" sz="1600" b="1" dirty="0" smtClean="0">
                <a:solidFill>
                  <a:srgbClr val="4597A0"/>
                </a:solidFill>
                <a:latin typeface="Times New Roman"/>
                <a:cs typeface="Times New Roman"/>
              </a:rPr>
              <a:t>CABILLAUD         </a:t>
            </a:r>
            <a:r>
              <a:rPr lang="fr-BE" sz="1600" b="1" dirty="0">
                <a:solidFill>
                  <a:srgbClr val="4597A0"/>
                </a:solidFill>
                <a:latin typeface="Times New Roman"/>
                <a:cs typeface="Times New Roman"/>
              </a:rPr>
              <a:t>rGad c1</a:t>
            </a:r>
            <a:endParaRPr lang="fr-FR" sz="1600" b="1" dirty="0">
              <a:solidFill>
                <a:srgbClr val="4597A0"/>
              </a:solidFill>
              <a:latin typeface="Times New Roman"/>
              <a:cs typeface="Times New Roman"/>
            </a:endParaRPr>
          </a:p>
        </p:txBody>
      </p:sp>
      <p:sp>
        <p:nvSpPr>
          <p:cNvPr id="108553" name="Rectangle 2"/>
          <p:cNvSpPr txBox="1">
            <a:spLocks noChangeArrowheads="1"/>
          </p:cNvSpPr>
          <p:nvPr/>
        </p:nvSpPr>
        <p:spPr bwMode="auto">
          <a:xfrm>
            <a:off x="1778000" y="338138"/>
            <a:ext cx="68072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3A6DAC"/>
                </a:solidFill>
                <a:latin typeface="Times New Roman" charset="0"/>
              </a:rPr>
              <a:t>Prédire les réactions croisées</a:t>
            </a:r>
          </a:p>
        </p:txBody>
      </p:sp>
      <p:sp>
        <p:nvSpPr>
          <p:cNvPr id="11" name="Line 38"/>
          <p:cNvSpPr>
            <a:spLocks noChangeShapeType="1"/>
          </p:cNvSpPr>
          <p:nvPr/>
        </p:nvSpPr>
        <p:spPr bwMode="auto">
          <a:xfrm>
            <a:off x="7573963" y="4801306"/>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12" name="Text Box 37"/>
          <p:cNvSpPr txBox="1">
            <a:spLocks noChangeArrowheads="1"/>
          </p:cNvSpPr>
          <p:nvPr/>
        </p:nvSpPr>
        <p:spPr bwMode="auto">
          <a:xfrm>
            <a:off x="7450668" y="4482394"/>
            <a:ext cx="1171222"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13" name="Text Box 39"/>
          <p:cNvSpPr txBox="1">
            <a:spLocks noChangeArrowheads="1"/>
          </p:cNvSpPr>
          <p:nvPr/>
        </p:nvSpPr>
        <p:spPr bwMode="auto">
          <a:xfrm>
            <a:off x="7467600" y="4801306"/>
            <a:ext cx="1295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kumimoji="1" lang="nl-BE" sz="1400" b="1" dirty="0" smtClean="0">
                <a:solidFill>
                  <a:schemeClr val="hlink"/>
                </a:solidFill>
                <a:latin typeface="Times New Roman" charset="0"/>
              </a:rPr>
              <a:t>rGad c 1</a:t>
            </a:r>
          </a:p>
          <a:p>
            <a:r>
              <a:rPr kumimoji="1" lang="nl-BE" sz="1400" b="1" dirty="0" smtClean="0">
                <a:solidFill>
                  <a:schemeClr val="hlink"/>
                </a:solidFill>
                <a:latin typeface="Times New Roman" charset="0"/>
              </a:rPr>
              <a:t>rCyp c 1</a:t>
            </a:r>
          </a:p>
          <a:p>
            <a:endParaRPr kumimoji="1" lang="fr-BE" sz="1400" b="1" dirty="0">
              <a:solidFill>
                <a:schemeClr val="hlink"/>
              </a:solidFill>
              <a:latin typeface="Times New Roman" charset="0"/>
            </a:endParaRPr>
          </a:p>
        </p:txBody>
      </p:sp>
    </p:spTree>
    <p:extLst>
      <p:ext uri="{BB962C8B-B14F-4D97-AF65-F5344CB8AC3E}">
        <p14:creationId xmlns:p14="http://schemas.microsoft.com/office/powerpoint/2010/main" val="3431075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strVal val="#ppt_h"/>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12" grpId="0" autoUpdateAnimBg="0"/>
      <p:bldP spid="1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69"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3A6DAC"/>
                </a:solidFill>
                <a:latin typeface="Times New Roman" charset="0"/>
              </a:rPr>
              <a:t>Prédire les réactions croisées</a:t>
            </a:r>
          </a:p>
        </p:txBody>
      </p:sp>
      <p:sp>
        <p:nvSpPr>
          <p:cNvPr id="109570" name="Rectangle 3"/>
          <p:cNvSpPr txBox="1">
            <a:spLocks noChangeArrowheads="1"/>
          </p:cNvSpPr>
          <p:nvPr/>
        </p:nvSpPr>
        <p:spPr bwMode="auto">
          <a:xfrm>
            <a:off x="250825" y="1484313"/>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a:spcBef>
                <a:spcPct val="20000"/>
              </a:spcBef>
              <a:buFont typeface="Arial"/>
              <a:buChar char="•"/>
            </a:pPr>
            <a:r>
              <a:rPr lang="en-US" b="1" i="1" dirty="0" err="1">
                <a:solidFill>
                  <a:srgbClr val="006699"/>
                </a:solidFill>
                <a:latin typeface="Times New Roman" charset="0"/>
              </a:rPr>
              <a:t>Albumine</a:t>
            </a:r>
            <a:r>
              <a:rPr lang="en-US" b="1" i="1" dirty="0">
                <a:solidFill>
                  <a:srgbClr val="006699"/>
                </a:solidFill>
                <a:latin typeface="Times New Roman" charset="0"/>
              </a:rPr>
              <a:t> </a:t>
            </a:r>
            <a:r>
              <a:rPr lang="en-US" b="1" i="1" dirty="0" err="1">
                <a:solidFill>
                  <a:srgbClr val="006699"/>
                </a:solidFill>
                <a:latin typeface="Times New Roman" charset="0"/>
              </a:rPr>
              <a:t>sérique</a:t>
            </a:r>
            <a:endParaRPr lang="en-US" b="1" i="1" dirty="0">
              <a:solidFill>
                <a:srgbClr val="006699"/>
              </a:solidFill>
              <a:latin typeface="Times New Roman" charset="0"/>
            </a:endParaRPr>
          </a:p>
          <a:p>
            <a:pPr lvl="1" algn="just">
              <a:spcBef>
                <a:spcPct val="20000"/>
              </a:spcBef>
              <a:buFontTx/>
              <a:buChar char="–"/>
            </a:pPr>
            <a:r>
              <a:rPr lang="en-US" sz="2000" dirty="0" err="1">
                <a:solidFill>
                  <a:srgbClr val="006699"/>
                </a:solidFill>
                <a:latin typeface="Times New Roman" charset="0"/>
              </a:rPr>
              <a:t>Protéine</a:t>
            </a:r>
            <a:r>
              <a:rPr lang="en-US" sz="2000" dirty="0">
                <a:solidFill>
                  <a:srgbClr val="006699"/>
                </a:solidFill>
                <a:latin typeface="Times New Roman" charset="0"/>
              </a:rPr>
              <a:t> commune des </a:t>
            </a:r>
            <a:r>
              <a:rPr lang="en-US" sz="2000" dirty="0" err="1">
                <a:solidFill>
                  <a:srgbClr val="006699"/>
                </a:solidFill>
                <a:latin typeface="Times New Roman" charset="0"/>
              </a:rPr>
              <a:t>fluides</a:t>
            </a:r>
            <a:r>
              <a:rPr lang="en-US" sz="2000" dirty="0">
                <a:solidFill>
                  <a:srgbClr val="006699"/>
                </a:solidFill>
                <a:latin typeface="Times New Roman" charset="0"/>
              </a:rPr>
              <a:t> et </a:t>
            </a:r>
            <a:r>
              <a:rPr lang="en-US" sz="2000" dirty="0" err="1">
                <a:solidFill>
                  <a:srgbClr val="006699"/>
                </a:solidFill>
                <a:latin typeface="Times New Roman" charset="0"/>
              </a:rPr>
              <a:t>solides</a:t>
            </a:r>
            <a:r>
              <a:rPr lang="en-US" sz="2000" dirty="0">
                <a:solidFill>
                  <a:srgbClr val="006699"/>
                </a:solidFill>
                <a:latin typeface="Times New Roman" charset="0"/>
              </a:rPr>
              <a:t> </a:t>
            </a:r>
            <a:r>
              <a:rPr lang="en-US" sz="2000" dirty="0" err="1">
                <a:solidFill>
                  <a:srgbClr val="006699"/>
                </a:solidFill>
                <a:latin typeface="Times New Roman" charset="0"/>
              </a:rPr>
              <a:t>biologiques</a:t>
            </a:r>
            <a:r>
              <a:rPr lang="en-US" sz="2000" dirty="0">
                <a:solidFill>
                  <a:srgbClr val="006699"/>
                </a:solidFill>
                <a:latin typeface="Times New Roman" charset="0"/>
              </a:rPr>
              <a:t> </a:t>
            </a:r>
            <a:endParaRPr lang="en-US" sz="2000" dirty="0" smtClean="0">
              <a:solidFill>
                <a:srgbClr val="006699"/>
              </a:solidFill>
              <a:latin typeface="Times New Roman" charset="0"/>
            </a:endParaRPr>
          </a:p>
          <a:p>
            <a:pPr marL="914400" lvl="2" indent="0" algn="just">
              <a:spcBef>
                <a:spcPct val="20000"/>
              </a:spcBef>
            </a:pPr>
            <a:r>
              <a:rPr lang="en-US" sz="1800" dirty="0" smtClean="0">
                <a:solidFill>
                  <a:srgbClr val="006699"/>
                </a:solidFill>
                <a:latin typeface="Times New Roman" charset="0"/>
              </a:rPr>
              <a:t>=&gt; </a:t>
            </a:r>
            <a:r>
              <a:rPr lang="en-US" sz="1800" dirty="0">
                <a:solidFill>
                  <a:srgbClr val="006699"/>
                </a:solidFill>
                <a:latin typeface="Times New Roman" charset="0"/>
              </a:rPr>
              <a:t>le </a:t>
            </a:r>
            <a:r>
              <a:rPr lang="en-US" sz="1800" dirty="0" err="1">
                <a:solidFill>
                  <a:srgbClr val="006699"/>
                </a:solidFill>
                <a:latin typeface="Times New Roman" charset="0"/>
              </a:rPr>
              <a:t>lait</a:t>
            </a:r>
            <a:r>
              <a:rPr lang="en-US" sz="1800" dirty="0">
                <a:solidFill>
                  <a:srgbClr val="006699"/>
                </a:solidFill>
                <a:latin typeface="Times New Roman" charset="0"/>
              </a:rPr>
              <a:t> de </a:t>
            </a:r>
            <a:r>
              <a:rPr lang="en-US" sz="1800" dirty="0" err="1">
                <a:solidFill>
                  <a:srgbClr val="006699"/>
                </a:solidFill>
                <a:latin typeface="Times New Roman" charset="0"/>
              </a:rPr>
              <a:t>vache</a:t>
            </a:r>
            <a:r>
              <a:rPr lang="en-US" sz="1800" dirty="0">
                <a:solidFill>
                  <a:srgbClr val="006699"/>
                </a:solidFill>
                <a:latin typeface="Times New Roman" charset="0"/>
              </a:rPr>
              <a:t>, la </a:t>
            </a:r>
            <a:r>
              <a:rPr lang="en-US" sz="1800" dirty="0" err="1">
                <a:solidFill>
                  <a:srgbClr val="006699"/>
                </a:solidFill>
                <a:latin typeface="Times New Roman" charset="0"/>
              </a:rPr>
              <a:t>viande</a:t>
            </a:r>
            <a:r>
              <a:rPr lang="en-US" sz="1800" dirty="0">
                <a:solidFill>
                  <a:srgbClr val="006699"/>
                </a:solidFill>
                <a:latin typeface="Times New Roman" charset="0"/>
              </a:rPr>
              <a:t> de boeuf, les </a:t>
            </a:r>
            <a:r>
              <a:rPr lang="en-US" sz="1800" dirty="0" err="1">
                <a:solidFill>
                  <a:srgbClr val="006699"/>
                </a:solidFill>
                <a:latin typeface="Times New Roman" charset="0"/>
              </a:rPr>
              <a:t>oeufs</a:t>
            </a:r>
            <a:r>
              <a:rPr lang="en-US" sz="1800" dirty="0">
                <a:solidFill>
                  <a:srgbClr val="006699"/>
                </a:solidFill>
                <a:latin typeface="Times New Roman" charset="0"/>
              </a:rPr>
              <a:t> et le </a:t>
            </a:r>
            <a:r>
              <a:rPr lang="en-US" sz="1800" dirty="0" err="1">
                <a:solidFill>
                  <a:srgbClr val="006699"/>
                </a:solidFill>
                <a:latin typeface="Times New Roman" charset="0"/>
              </a:rPr>
              <a:t>poulet</a:t>
            </a:r>
            <a:r>
              <a:rPr lang="en-US" sz="1800" dirty="0">
                <a:solidFill>
                  <a:srgbClr val="006699"/>
                </a:solidFill>
                <a:latin typeface="Times New Roman" charset="0"/>
              </a:rPr>
              <a:t>.</a:t>
            </a:r>
          </a:p>
          <a:p>
            <a:pPr lvl="1" algn="just">
              <a:spcBef>
                <a:spcPct val="20000"/>
              </a:spcBef>
              <a:buFontTx/>
              <a:buChar char="–"/>
            </a:pPr>
            <a:r>
              <a:rPr lang="en-US" sz="2000" u="sng" dirty="0">
                <a:solidFill>
                  <a:srgbClr val="006699"/>
                </a:solidFill>
                <a:latin typeface="Times New Roman" charset="0"/>
              </a:rPr>
              <a:t>Instable </a:t>
            </a:r>
            <a:r>
              <a:rPr lang="en-US" sz="2000" u="sng" dirty="0" err="1">
                <a:solidFill>
                  <a:srgbClr val="006699"/>
                </a:solidFill>
                <a:latin typeface="Times New Roman" charset="0"/>
              </a:rPr>
              <a:t>à</a:t>
            </a:r>
            <a:r>
              <a:rPr lang="en-US" sz="2000" u="sng" dirty="0">
                <a:solidFill>
                  <a:srgbClr val="006699"/>
                </a:solidFill>
                <a:latin typeface="Times New Roman" charset="0"/>
              </a:rPr>
              <a:t> la </a:t>
            </a:r>
            <a:r>
              <a:rPr lang="en-US" sz="2000" u="sng" dirty="0" err="1">
                <a:solidFill>
                  <a:srgbClr val="006699"/>
                </a:solidFill>
                <a:latin typeface="Times New Roman" charset="0"/>
              </a:rPr>
              <a:t>chaleur</a:t>
            </a:r>
            <a:r>
              <a:rPr lang="en-US" sz="2000" dirty="0">
                <a:solidFill>
                  <a:srgbClr val="006699"/>
                </a:solidFill>
                <a:latin typeface="Times New Roman" charset="0"/>
              </a:rPr>
              <a:t>.</a:t>
            </a:r>
          </a:p>
          <a:p>
            <a:pPr lvl="1" algn="just">
              <a:spcBef>
                <a:spcPct val="20000"/>
              </a:spcBef>
              <a:buFontTx/>
              <a:buChar char="–"/>
            </a:pPr>
            <a:r>
              <a:rPr lang="en-US" sz="2000" dirty="0" err="1">
                <a:solidFill>
                  <a:srgbClr val="006699"/>
                </a:solidFill>
                <a:latin typeface="Times New Roman" charset="0"/>
              </a:rPr>
              <a:t>Réactions</a:t>
            </a:r>
            <a:r>
              <a:rPr lang="en-US" sz="2000" dirty="0">
                <a:solidFill>
                  <a:srgbClr val="006699"/>
                </a:solidFill>
                <a:latin typeface="Times New Roman" charset="0"/>
              </a:rPr>
              <a:t> </a:t>
            </a:r>
            <a:r>
              <a:rPr lang="en-US" sz="2000" dirty="0" err="1">
                <a:solidFill>
                  <a:srgbClr val="006699"/>
                </a:solidFill>
                <a:latin typeface="Times New Roman" charset="0"/>
              </a:rPr>
              <a:t>croisées</a:t>
            </a:r>
            <a:r>
              <a:rPr lang="en-US" sz="2000" dirty="0">
                <a:solidFill>
                  <a:srgbClr val="006699"/>
                </a:solidFill>
                <a:latin typeface="Times New Roman" charset="0"/>
              </a:rPr>
              <a:t> entre les </a:t>
            </a:r>
            <a:r>
              <a:rPr lang="en-US" sz="2000" dirty="0" err="1">
                <a:solidFill>
                  <a:srgbClr val="006699"/>
                </a:solidFill>
                <a:latin typeface="Times New Roman" charset="0"/>
              </a:rPr>
              <a:t>différents</a:t>
            </a:r>
            <a:r>
              <a:rPr lang="en-US" sz="2000" dirty="0">
                <a:solidFill>
                  <a:srgbClr val="006699"/>
                </a:solidFill>
                <a:latin typeface="Times New Roman" charset="0"/>
              </a:rPr>
              <a:t> </a:t>
            </a:r>
            <a:r>
              <a:rPr lang="en-US" sz="2000" dirty="0" err="1">
                <a:solidFill>
                  <a:srgbClr val="006699"/>
                </a:solidFill>
                <a:latin typeface="Times New Roman" charset="0"/>
              </a:rPr>
              <a:t>animaux</a:t>
            </a:r>
            <a:r>
              <a:rPr lang="en-US" sz="2000" dirty="0">
                <a:solidFill>
                  <a:srgbClr val="006699"/>
                </a:solidFill>
                <a:latin typeface="Times New Roman" charset="0"/>
              </a:rPr>
              <a:t>  (</a:t>
            </a:r>
            <a:r>
              <a:rPr lang="en-US" sz="2000" dirty="0" err="1">
                <a:solidFill>
                  <a:srgbClr val="006699"/>
                </a:solidFill>
                <a:latin typeface="Times New Roman" charset="0"/>
              </a:rPr>
              <a:t>syndrôme</a:t>
            </a:r>
            <a:r>
              <a:rPr lang="en-US" sz="2000" dirty="0">
                <a:solidFill>
                  <a:srgbClr val="006699"/>
                </a:solidFill>
                <a:latin typeface="Times New Roman" charset="0"/>
              </a:rPr>
              <a:t> </a:t>
            </a:r>
            <a:r>
              <a:rPr lang="en-US" sz="2000" dirty="0" err="1">
                <a:solidFill>
                  <a:srgbClr val="006699"/>
                </a:solidFill>
                <a:latin typeface="Times New Roman" charset="0"/>
              </a:rPr>
              <a:t>porc</a:t>
            </a:r>
            <a:r>
              <a:rPr lang="en-US" sz="2000" dirty="0">
                <a:solidFill>
                  <a:srgbClr val="006699"/>
                </a:solidFill>
                <a:latin typeface="Times New Roman" charset="0"/>
              </a:rPr>
              <a:t>/chat).</a:t>
            </a:r>
          </a:p>
          <a:p>
            <a:pPr algn="ctr">
              <a:spcBef>
                <a:spcPct val="20000"/>
              </a:spcBef>
            </a:pPr>
            <a:endParaRPr lang="en-US" sz="1800" dirty="0"/>
          </a:p>
        </p:txBody>
      </p:sp>
      <p:pic>
        <p:nvPicPr>
          <p:cNvPr id="4" name="Picture 4" descr="mammifere-chat-animaux-interieur-paris-1633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5192713"/>
            <a:ext cx="1574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hien-11"/>
          <p:cNvPicPr>
            <a:picLocks noChangeAspect="1" noChangeArrowheads="1"/>
          </p:cNvPicPr>
          <p:nvPr/>
        </p:nvPicPr>
        <p:blipFill>
          <a:blip r:embed="rId3">
            <a:extLst>
              <a:ext uri="{28A0092B-C50C-407E-A947-70E740481C1C}">
                <a14:useLocalDpi xmlns:a14="http://schemas.microsoft.com/office/drawing/2010/main" val="0"/>
              </a:ext>
            </a:extLst>
          </a:blip>
          <a:srcRect t="16176" b="13148"/>
          <a:stretch>
            <a:fillRect/>
          </a:stretch>
        </p:blipFill>
        <p:spPr bwMode="auto">
          <a:xfrm>
            <a:off x="1116013" y="4221163"/>
            <a:ext cx="17272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971550" y="4005263"/>
            <a:ext cx="928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accent2"/>
                </a:solidFill>
                <a:latin typeface="Times New Roman"/>
                <a:cs typeface="Times New Roman"/>
              </a:rPr>
              <a:t>nCan f 3</a:t>
            </a:r>
            <a:endParaRPr lang="fr-FR" sz="1600" b="1" dirty="0">
              <a:solidFill>
                <a:schemeClr val="accent2"/>
              </a:solidFill>
              <a:latin typeface="Times New Roman"/>
              <a:cs typeface="Times New Roman"/>
            </a:endParaRPr>
          </a:p>
        </p:txBody>
      </p:sp>
      <p:sp>
        <p:nvSpPr>
          <p:cNvPr id="10" name="Rectangle 10"/>
          <p:cNvSpPr>
            <a:spLocks noChangeArrowheads="1"/>
          </p:cNvSpPr>
          <p:nvPr/>
        </p:nvSpPr>
        <p:spPr bwMode="auto">
          <a:xfrm>
            <a:off x="2411413" y="6308725"/>
            <a:ext cx="884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accent2"/>
                </a:solidFill>
                <a:latin typeface="Times New Roman"/>
                <a:cs typeface="Times New Roman"/>
              </a:rPr>
              <a:t>nFel d 2</a:t>
            </a:r>
            <a:endParaRPr lang="fr-FR" sz="1600" b="1" dirty="0">
              <a:solidFill>
                <a:schemeClr val="accent2"/>
              </a:solidFill>
              <a:latin typeface="Times New Roman"/>
              <a:cs typeface="Times New Roman"/>
            </a:endParaRPr>
          </a:p>
        </p:txBody>
      </p:sp>
      <p:pic>
        <p:nvPicPr>
          <p:cNvPr id="11" name="Picture 11" descr="horse"/>
          <p:cNvPicPr>
            <a:picLocks noChangeAspect="1" noChangeArrowheads="1"/>
          </p:cNvPicPr>
          <p:nvPr/>
        </p:nvPicPr>
        <p:blipFill>
          <a:blip r:embed="rId4">
            <a:extLst>
              <a:ext uri="{28A0092B-C50C-407E-A947-70E740481C1C}">
                <a14:useLocalDpi xmlns:a14="http://schemas.microsoft.com/office/drawing/2010/main" val="0"/>
              </a:ext>
            </a:extLst>
          </a:blip>
          <a:srcRect l="25319" t="24638" r="15031" b="12376"/>
          <a:stretch>
            <a:fillRect/>
          </a:stretch>
        </p:blipFill>
        <p:spPr bwMode="auto">
          <a:xfrm>
            <a:off x="250825" y="5229225"/>
            <a:ext cx="19446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p:cNvSpPr>
            <a:spLocks noChangeArrowheads="1"/>
          </p:cNvSpPr>
          <p:nvPr/>
        </p:nvSpPr>
        <p:spPr bwMode="auto">
          <a:xfrm>
            <a:off x="250825" y="4941888"/>
            <a:ext cx="1001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accent2"/>
                </a:solidFill>
                <a:latin typeface="Times New Roman"/>
                <a:cs typeface="Times New Roman"/>
              </a:rPr>
              <a:t>n Equ c 3</a:t>
            </a:r>
            <a:endParaRPr lang="fr-FR" sz="1600" b="1" dirty="0">
              <a:solidFill>
                <a:schemeClr val="accent2"/>
              </a:solidFill>
              <a:latin typeface="Times New Roman"/>
              <a:cs typeface="Times New Roman"/>
            </a:endParaRPr>
          </a:p>
        </p:txBody>
      </p:sp>
      <p:pic>
        <p:nvPicPr>
          <p:cNvPr id="13" name="Picture 13" descr="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63938" y="4221163"/>
            <a:ext cx="8636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3563938" y="4005263"/>
            <a:ext cx="930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accent2"/>
                </a:solidFill>
                <a:latin typeface="Times New Roman"/>
                <a:cs typeface="Times New Roman"/>
              </a:rPr>
              <a:t>nGal d 5</a:t>
            </a:r>
            <a:endParaRPr lang="fr-FR" sz="1600" b="1" dirty="0">
              <a:solidFill>
                <a:schemeClr val="accent2"/>
              </a:solidFill>
              <a:latin typeface="Times New Roman"/>
              <a:cs typeface="Times New Roman"/>
            </a:endParaRPr>
          </a:p>
        </p:txBody>
      </p:sp>
      <p:pic>
        <p:nvPicPr>
          <p:cNvPr id="15" name="Picture 15" descr="milk_325"/>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25" b="96404" l="9538" r="89538"/>
                    </a14:imgEffect>
                  </a14:imgLayer>
                </a14:imgProps>
              </a:ext>
              <a:ext uri="{28A0092B-C50C-407E-A947-70E740481C1C}">
                <a14:useLocalDpi xmlns:a14="http://schemas.microsoft.com/office/drawing/2010/main" val="0"/>
              </a:ext>
            </a:extLst>
          </a:blip>
          <a:srcRect t="4250" b="10010"/>
          <a:stretch>
            <a:fillRect/>
          </a:stretch>
        </p:blipFill>
        <p:spPr bwMode="auto">
          <a:xfrm>
            <a:off x="5148263" y="3541889"/>
            <a:ext cx="1227137" cy="161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porc"/>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16" b="93252" l="3289" r="89912"/>
                    </a14:imgEffect>
                  </a14:imgLayer>
                </a14:imgProps>
              </a:ext>
              <a:ext uri="{28A0092B-C50C-407E-A947-70E740481C1C}">
                <a14:useLocalDpi xmlns:a14="http://schemas.microsoft.com/office/drawing/2010/main" val="0"/>
              </a:ext>
            </a:extLst>
          </a:blip>
          <a:srcRect/>
          <a:stretch>
            <a:fillRect/>
          </a:stretch>
        </p:blipFill>
        <p:spPr bwMode="auto">
          <a:xfrm>
            <a:off x="4284663" y="5157788"/>
            <a:ext cx="1893887"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chapon-de-bresse"/>
          <p:cNvPicPr>
            <a:picLocks noChangeAspect="1" noChangeArrowheads="1"/>
          </p:cNvPicPr>
          <p:nvPr/>
        </p:nvPicPr>
        <p:blipFill>
          <a:blip r:embed="rId11">
            <a:extLst>
              <a:ext uri="{28A0092B-C50C-407E-A947-70E740481C1C}">
                <a14:useLocalDpi xmlns:a14="http://schemas.microsoft.com/office/drawing/2010/main" val="0"/>
              </a:ext>
            </a:extLst>
          </a:blip>
          <a:srcRect l="7306" t="14703" b="11784"/>
          <a:stretch>
            <a:fillRect/>
          </a:stretch>
        </p:blipFill>
        <p:spPr bwMode="auto">
          <a:xfrm>
            <a:off x="6084888" y="5157788"/>
            <a:ext cx="10874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8"/>
          <p:cNvSpPr>
            <a:spLocks noChangeArrowheads="1"/>
          </p:cNvSpPr>
          <p:nvPr/>
        </p:nvSpPr>
        <p:spPr bwMode="auto">
          <a:xfrm>
            <a:off x="4356100" y="5084763"/>
            <a:ext cx="11849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accent2"/>
                </a:solidFill>
                <a:latin typeface="Times New Roman"/>
                <a:cs typeface="Times New Roman"/>
              </a:rPr>
              <a:t>Cav p GSA</a:t>
            </a:r>
            <a:endParaRPr lang="fr-FR" sz="1600" b="1" dirty="0">
              <a:solidFill>
                <a:schemeClr val="accent2"/>
              </a:solidFill>
              <a:latin typeface="Times New Roman"/>
              <a:cs typeface="Times New Roman"/>
            </a:endParaRPr>
          </a:p>
        </p:txBody>
      </p:sp>
      <p:sp>
        <p:nvSpPr>
          <p:cNvPr id="19" name="Rectangle 19"/>
          <p:cNvSpPr>
            <a:spLocks noChangeArrowheads="1"/>
          </p:cNvSpPr>
          <p:nvPr/>
        </p:nvSpPr>
        <p:spPr bwMode="auto">
          <a:xfrm>
            <a:off x="6011863" y="6165850"/>
            <a:ext cx="1282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rgbClr val="FFFF99"/>
                </a:solidFill>
                <a:latin typeface="Times New Roman"/>
                <a:cs typeface="Times New Roman"/>
              </a:rPr>
              <a:t>Gal d (meat)</a:t>
            </a:r>
            <a:endParaRPr lang="fr-FR" sz="1600" b="1" dirty="0">
              <a:solidFill>
                <a:srgbClr val="FFFF99"/>
              </a:solidFill>
              <a:latin typeface="Times New Roman"/>
              <a:cs typeface="Times New Roman"/>
            </a:endParaRPr>
          </a:p>
        </p:txBody>
      </p:sp>
      <p:pic>
        <p:nvPicPr>
          <p:cNvPr id="20" name="Picture 20" descr="belgianbluecow01fh5"/>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19" b="92152" l="13399" r="100000"/>
                    </a14:imgEffect>
                  </a14:imgLayer>
                </a14:imgProps>
              </a:ext>
              <a:ext uri="{28A0092B-C50C-407E-A947-70E740481C1C}">
                <a14:useLocalDpi xmlns:a14="http://schemas.microsoft.com/office/drawing/2010/main" val="0"/>
              </a:ext>
            </a:extLst>
          </a:blip>
          <a:srcRect l="10666" r="6654" b="16737"/>
          <a:stretch>
            <a:fillRect/>
          </a:stretch>
        </p:blipFill>
        <p:spPr bwMode="auto">
          <a:xfrm>
            <a:off x="6392333" y="3801004"/>
            <a:ext cx="110207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1"/>
          <p:cNvSpPr>
            <a:spLocks noChangeArrowheads="1"/>
          </p:cNvSpPr>
          <p:nvPr/>
        </p:nvSpPr>
        <p:spPr bwMode="auto">
          <a:xfrm>
            <a:off x="5724525" y="3429000"/>
            <a:ext cx="928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chemeClr val="accent2"/>
                </a:solidFill>
                <a:latin typeface="Times New Roman"/>
                <a:cs typeface="Times New Roman"/>
              </a:rPr>
              <a:t>BSA</a:t>
            </a:r>
          </a:p>
          <a:p>
            <a:r>
              <a:rPr lang="fr-BE" sz="1600" b="1" dirty="0">
                <a:solidFill>
                  <a:schemeClr val="accent2"/>
                </a:solidFill>
                <a:latin typeface="Times New Roman"/>
                <a:cs typeface="Times New Roman"/>
              </a:rPr>
              <a:t>nBos d 6</a:t>
            </a:r>
            <a:endParaRPr lang="fr-FR" sz="1600" b="1" dirty="0">
              <a:solidFill>
                <a:schemeClr val="accent2"/>
              </a:solidFill>
              <a:latin typeface="Times New Roman"/>
              <a:cs typeface="Times New Roman"/>
            </a:endParaRPr>
          </a:p>
        </p:txBody>
      </p:sp>
      <p:sp>
        <p:nvSpPr>
          <p:cNvPr id="22" name="Line 38"/>
          <p:cNvSpPr>
            <a:spLocks noChangeShapeType="1"/>
          </p:cNvSpPr>
          <p:nvPr/>
        </p:nvSpPr>
        <p:spPr bwMode="auto">
          <a:xfrm>
            <a:off x="7700962" y="4180417"/>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23" name="Text Box 37"/>
          <p:cNvSpPr txBox="1">
            <a:spLocks noChangeArrowheads="1"/>
          </p:cNvSpPr>
          <p:nvPr/>
        </p:nvSpPr>
        <p:spPr bwMode="auto">
          <a:xfrm>
            <a:off x="7577667" y="3861505"/>
            <a:ext cx="1171222"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24" name="Text Box 39"/>
          <p:cNvSpPr txBox="1">
            <a:spLocks noChangeArrowheads="1"/>
          </p:cNvSpPr>
          <p:nvPr/>
        </p:nvSpPr>
        <p:spPr bwMode="auto">
          <a:xfrm>
            <a:off x="7594599" y="4180417"/>
            <a:ext cx="1295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kumimoji="1" lang="nl-BE" sz="1400" b="1" dirty="0" smtClean="0">
                <a:solidFill>
                  <a:schemeClr val="hlink"/>
                </a:solidFill>
                <a:latin typeface="Times New Roman" charset="0"/>
              </a:rPr>
              <a:t>nBos d 6</a:t>
            </a:r>
          </a:p>
          <a:p>
            <a:r>
              <a:rPr kumimoji="1" lang="nl-BE" sz="1400" b="1" dirty="0" smtClean="0">
                <a:solidFill>
                  <a:schemeClr val="hlink"/>
                </a:solidFill>
                <a:latin typeface="Times New Roman" charset="0"/>
              </a:rPr>
              <a:t>nCan f 3</a:t>
            </a:r>
          </a:p>
          <a:p>
            <a:r>
              <a:rPr kumimoji="1" lang="nl-BE" sz="1400" b="1" dirty="0" smtClean="0">
                <a:solidFill>
                  <a:schemeClr val="hlink"/>
                </a:solidFill>
                <a:latin typeface="Times New Roman" charset="0"/>
              </a:rPr>
              <a:t>nEqu c 3</a:t>
            </a:r>
          </a:p>
          <a:p>
            <a:r>
              <a:rPr kumimoji="1" lang="nl-BE" sz="1400" b="1" dirty="0" smtClean="0">
                <a:solidFill>
                  <a:schemeClr val="hlink"/>
                </a:solidFill>
                <a:latin typeface="Times New Roman" charset="0"/>
              </a:rPr>
              <a:t>nFel d 2</a:t>
            </a:r>
          </a:p>
          <a:p>
            <a:r>
              <a:rPr kumimoji="1" lang="nl-BE" sz="1400" b="1" dirty="0" smtClean="0">
                <a:solidFill>
                  <a:schemeClr val="hlink"/>
                </a:solidFill>
                <a:latin typeface="Times New Roman" charset="0"/>
              </a:rPr>
              <a:t>nGal d 5</a:t>
            </a:r>
          </a:p>
          <a:p>
            <a:endParaRPr kumimoji="1" lang="fr-BE" sz="1400" b="1" dirty="0">
              <a:solidFill>
                <a:schemeClr val="hlink"/>
              </a:solidFill>
              <a:latin typeface="Times New Roman" charset="0"/>
            </a:endParaRPr>
          </a:p>
        </p:txBody>
      </p:sp>
    </p:spTree>
    <p:extLst>
      <p:ext uri="{BB962C8B-B14F-4D97-AF65-F5344CB8AC3E}">
        <p14:creationId xmlns:p14="http://schemas.microsoft.com/office/powerpoint/2010/main" val="1964870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fltVal val="0"/>
                                          </p:val>
                                        </p:tav>
                                        <p:tav tm="100000">
                                          <p:val>
                                            <p:strVal val="#ppt_w"/>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fltVal val="0"/>
                                          </p:val>
                                        </p:tav>
                                        <p:tav tm="100000">
                                          <p:val>
                                            <p:strVal val="#ppt_w"/>
                                          </p:val>
                                        </p:tav>
                                      </p:tavLst>
                                    </p:anim>
                                    <p:anim calcmode="lin" valueType="num">
                                      <p:cBhvr>
                                        <p:cTn id="40" dur="2000" fill="hold"/>
                                        <p:tgtEl>
                                          <p:spTgt spid="15"/>
                                        </p:tgtEl>
                                        <p:attrNameLst>
                                          <p:attrName>ppt_h</p:attrName>
                                        </p:attrNameLst>
                                      </p:cBhvr>
                                      <p:tavLst>
                                        <p:tav tm="0">
                                          <p:val>
                                            <p:strVal val="#ppt_h"/>
                                          </p:val>
                                        </p:tav>
                                        <p:tav tm="100000">
                                          <p:val>
                                            <p:strVal val="#ppt_h"/>
                                          </p:val>
                                        </p:tav>
                                      </p:tavLst>
                                    </p:anim>
                                  </p:childTnLst>
                                </p:cTn>
                              </p:par>
                              <p:par>
                                <p:cTn id="41" presetID="17" presetClass="entr" presetSubtype="1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strVal val="#ppt_h"/>
                                          </p:val>
                                        </p:tav>
                                        <p:tav tm="100000">
                                          <p:val>
                                            <p:strVal val="#ppt_h"/>
                                          </p:val>
                                        </p:tav>
                                      </p:tavLst>
                                    </p:anim>
                                  </p:childTnLst>
                                </p:cTn>
                              </p:par>
                              <p:par>
                                <p:cTn id="45" presetID="17" presetClass="entr" presetSubtype="1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strVal val="#ppt_h"/>
                                          </p:val>
                                        </p:tav>
                                        <p:tav tm="100000">
                                          <p:val>
                                            <p:strVal val="#ppt_h"/>
                                          </p:val>
                                        </p:tav>
                                      </p:tavLst>
                                    </p:anim>
                                  </p:childTnLst>
                                </p:cTn>
                              </p:par>
                              <p:par>
                                <p:cTn id="53" presetID="17" presetClass="entr" presetSubtype="1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strVal val="#ppt_h"/>
                                          </p:val>
                                        </p:tav>
                                        <p:tav tm="100000">
                                          <p:val>
                                            <p:strVal val="#ppt_h"/>
                                          </p:val>
                                        </p:tav>
                                      </p:tavLst>
                                    </p:anim>
                                  </p:childTnLst>
                                </p:cTn>
                              </p:par>
                              <p:par>
                                <p:cTn id="57" presetID="17"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2000" fill="hold"/>
                                        <p:tgtEl>
                                          <p:spTgt spid="20"/>
                                        </p:tgtEl>
                                        <p:attrNameLst>
                                          <p:attrName>ppt_w</p:attrName>
                                        </p:attrNameLst>
                                      </p:cBhvr>
                                      <p:tavLst>
                                        <p:tav tm="0">
                                          <p:val>
                                            <p:fltVal val="0"/>
                                          </p:val>
                                        </p:tav>
                                        <p:tav tm="100000">
                                          <p:val>
                                            <p:strVal val="#ppt_w"/>
                                          </p:val>
                                        </p:tav>
                                      </p:tavLst>
                                    </p:anim>
                                    <p:anim calcmode="lin" valueType="num">
                                      <p:cBhvr>
                                        <p:cTn id="60" dur="2000" fill="hold"/>
                                        <p:tgtEl>
                                          <p:spTgt spid="20"/>
                                        </p:tgtEl>
                                        <p:attrNameLst>
                                          <p:attrName>ppt_h</p:attrName>
                                        </p:attrNameLst>
                                      </p:cBhvr>
                                      <p:tavLst>
                                        <p:tav tm="0">
                                          <p:val>
                                            <p:strVal val="#ppt_h"/>
                                          </p:val>
                                        </p:tav>
                                        <p:tav tm="100000">
                                          <p:val>
                                            <p:strVal val="#ppt_h"/>
                                          </p:val>
                                        </p:tav>
                                      </p:tavLst>
                                    </p:anim>
                                  </p:childTnLst>
                                </p:cTn>
                              </p:par>
                              <p:par>
                                <p:cTn id="61" presetID="17" presetClass="entr" presetSubtype="1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2000" fill="hold"/>
                                        <p:tgtEl>
                                          <p:spTgt spid="21"/>
                                        </p:tgtEl>
                                        <p:attrNameLst>
                                          <p:attrName>ppt_w</p:attrName>
                                        </p:attrNameLst>
                                      </p:cBhvr>
                                      <p:tavLst>
                                        <p:tav tm="0">
                                          <p:val>
                                            <p:fltVal val="0"/>
                                          </p:val>
                                        </p:tav>
                                        <p:tav tm="100000">
                                          <p:val>
                                            <p:strVal val="#ppt_w"/>
                                          </p:val>
                                        </p:tav>
                                      </p:tavLst>
                                    </p:anim>
                                    <p:anim calcmode="lin" valueType="num">
                                      <p:cBhvr>
                                        <p:cTn id="64" dur="2000" fill="hold"/>
                                        <p:tgtEl>
                                          <p:spTgt spid="21"/>
                                        </p:tgtEl>
                                        <p:attrNameLst>
                                          <p:attrName>ppt_h</p:attrName>
                                        </p:attrNameLst>
                                      </p:cBhvr>
                                      <p:tavLst>
                                        <p:tav tm="0">
                                          <p:val>
                                            <p:strVal val="#ppt_h"/>
                                          </p:val>
                                        </p:tav>
                                        <p:tav tm="100000">
                                          <p:val>
                                            <p:strVal val="#ppt_h"/>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par>
                          <p:cTn id="69" fill="hold">
                            <p:stCondLst>
                              <p:cond delay="2000"/>
                            </p:stCondLst>
                            <p:childTnLst>
                              <p:par>
                                <p:cTn id="70" presetID="2" presetClass="entr" presetSubtype="4"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8" grpId="0"/>
      <p:bldP spid="19" grpId="0"/>
      <p:bldP spid="21" grpId="0"/>
      <p:bldP spid="23" grpId="0" autoUpdateAnimBg="0"/>
      <p:bldP spid="2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83" name="Rectangle 3"/>
          <p:cNvSpPr>
            <a:spLocks noGrp="1" noChangeArrowheads="1"/>
          </p:cNvSpPr>
          <p:nvPr>
            <p:ph type="body" idx="4294967295"/>
          </p:nvPr>
        </p:nvSpPr>
        <p:spPr>
          <a:xfrm>
            <a:off x="234244" y="1555034"/>
            <a:ext cx="8697913" cy="3508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lnSpc>
                <a:spcPct val="90000"/>
              </a:lnSpc>
              <a:buClr>
                <a:schemeClr val="accent2"/>
              </a:buClr>
              <a:defRPr/>
            </a:pPr>
            <a:r>
              <a:rPr lang="en-US" sz="2400" b="1" i="1" dirty="0" smtClean="0">
                <a:solidFill>
                  <a:srgbClr val="336699"/>
                </a:solidFill>
                <a:latin typeface="Times New Roman" charset="0"/>
                <a:cs typeface="Arial" charset="0"/>
              </a:rPr>
              <a:t>CCD, MUXF3 </a:t>
            </a:r>
            <a:r>
              <a:rPr lang="en-US" sz="2400" b="1" i="1" dirty="0">
                <a:solidFill>
                  <a:srgbClr val="336699"/>
                </a:solidFill>
                <a:latin typeface="Times New Roman" charset="0"/>
                <a:ea typeface="Arial" charset="0"/>
              </a:rPr>
              <a:t>(cross-reacting carbohydrate </a:t>
            </a:r>
            <a:r>
              <a:rPr lang="en-US" sz="2400" b="1" i="1" dirty="0" smtClean="0">
                <a:solidFill>
                  <a:srgbClr val="336699"/>
                </a:solidFill>
                <a:latin typeface="Times New Roman" charset="0"/>
                <a:ea typeface="Arial" charset="0"/>
              </a:rPr>
              <a:t>determinants</a:t>
            </a:r>
            <a:r>
              <a:rPr lang="en-US" sz="2400" b="1" i="1" dirty="0" smtClean="0">
                <a:solidFill>
                  <a:srgbClr val="336699"/>
                </a:solidFill>
                <a:latin typeface="Times New Roman" charset="0"/>
                <a:cs typeface="Arial" charset="0"/>
              </a:rPr>
              <a:t>) </a:t>
            </a:r>
            <a:r>
              <a:rPr lang="en-US" sz="2400" b="1" i="1" dirty="0">
                <a:solidFill>
                  <a:srgbClr val="336699"/>
                </a:solidFill>
                <a:latin typeface="Times New Roman" charset="0"/>
                <a:cs typeface="Arial" charset="0"/>
              </a:rPr>
              <a:t>:</a:t>
            </a:r>
          </a:p>
          <a:p>
            <a:pPr lvl="1" algn="just">
              <a:lnSpc>
                <a:spcPct val="90000"/>
              </a:lnSpc>
              <a:defRPr/>
            </a:pPr>
            <a:r>
              <a:rPr lang="en-US" sz="2000" dirty="0" err="1">
                <a:solidFill>
                  <a:srgbClr val="336699"/>
                </a:solidFill>
                <a:latin typeface="Times New Roman" charset="0"/>
              </a:rPr>
              <a:t>Marqueur</a:t>
            </a:r>
            <a:r>
              <a:rPr lang="en-US" sz="2000" dirty="0">
                <a:solidFill>
                  <a:srgbClr val="336699"/>
                </a:solidFill>
                <a:latin typeface="Times New Roman" charset="0"/>
              </a:rPr>
              <a:t> de </a:t>
            </a:r>
            <a:r>
              <a:rPr lang="en-US" sz="2000" dirty="0" err="1">
                <a:solidFill>
                  <a:srgbClr val="336699"/>
                </a:solidFill>
                <a:latin typeface="Times New Roman" charset="0"/>
              </a:rPr>
              <a:t>sensibilisation</a:t>
            </a:r>
            <a:r>
              <a:rPr lang="en-US" sz="2000" dirty="0">
                <a:solidFill>
                  <a:srgbClr val="336699"/>
                </a:solidFill>
                <a:latin typeface="Times New Roman" charset="0"/>
              </a:rPr>
              <a:t> aux </a:t>
            </a:r>
            <a:r>
              <a:rPr lang="en-US" sz="2000" dirty="0" err="1">
                <a:solidFill>
                  <a:srgbClr val="336699"/>
                </a:solidFill>
                <a:latin typeface="Times New Roman" charset="0"/>
              </a:rPr>
              <a:t>déterminants</a:t>
            </a:r>
            <a:r>
              <a:rPr lang="en-US" sz="2000" dirty="0">
                <a:solidFill>
                  <a:srgbClr val="336699"/>
                </a:solidFill>
                <a:latin typeface="Times New Roman" charset="0"/>
              </a:rPr>
              <a:t> </a:t>
            </a:r>
            <a:r>
              <a:rPr lang="en-US" sz="2000" dirty="0" smtClean="0">
                <a:solidFill>
                  <a:srgbClr val="336699"/>
                </a:solidFill>
                <a:latin typeface="Times New Roman" charset="0"/>
              </a:rPr>
              <a:t>carbohydrates</a:t>
            </a:r>
            <a:r>
              <a:rPr lang="en-US" sz="2000" dirty="0">
                <a:solidFill>
                  <a:srgbClr val="336699"/>
                </a:solidFill>
                <a:latin typeface="Times New Roman" charset="0"/>
              </a:rPr>
              <a:t> </a:t>
            </a:r>
            <a:r>
              <a:rPr lang="en-US" sz="1200" dirty="0" smtClean="0">
                <a:solidFill>
                  <a:srgbClr val="336699"/>
                </a:solidFill>
                <a:latin typeface="Times New Roman" charset="0"/>
              </a:rPr>
              <a:t>(</a:t>
            </a:r>
            <a:r>
              <a:rPr lang="en-US" sz="1200" dirty="0" err="1" smtClean="0">
                <a:solidFill>
                  <a:srgbClr val="336699"/>
                </a:solidFill>
                <a:latin typeface="Times New Roman" charset="0"/>
              </a:rPr>
              <a:t>Glyco</a:t>
            </a:r>
            <a:r>
              <a:rPr lang="en-US" sz="1200" dirty="0" err="1">
                <a:solidFill>
                  <a:srgbClr val="336699"/>
                </a:solidFill>
                <a:latin typeface="Times New Roman" charset="0"/>
              </a:rPr>
              <a:t>-</a:t>
            </a:r>
            <a:r>
              <a:rPr lang="en-US" sz="1200" dirty="0" err="1" smtClean="0">
                <a:solidFill>
                  <a:srgbClr val="336699"/>
                </a:solidFill>
                <a:latin typeface="Times New Roman" charset="0"/>
              </a:rPr>
              <a:t>épitopes</a:t>
            </a:r>
            <a:r>
              <a:rPr lang="en-US" sz="1200" dirty="0" smtClean="0">
                <a:solidFill>
                  <a:srgbClr val="336699"/>
                </a:solidFill>
                <a:latin typeface="Times New Roman" charset="0"/>
              </a:rPr>
              <a:t>). </a:t>
            </a:r>
            <a:endParaRPr lang="en-US" sz="1200" dirty="0">
              <a:solidFill>
                <a:srgbClr val="336699"/>
              </a:solidFill>
              <a:latin typeface="Times New Roman" charset="0"/>
            </a:endParaRPr>
          </a:p>
          <a:p>
            <a:pPr lvl="1" algn="just">
              <a:lnSpc>
                <a:spcPct val="90000"/>
              </a:lnSpc>
              <a:defRPr/>
            </a:pPr>
            <a:r>
              <a:rPr lang="en-US" sz="2000" dirty="0" err="1">
                <a:solidFill>
                  <a:srgbClr val="336699"/>
                </a:solidFill>
                <a:latin typeface="Times New Roman" charset="0"/>
              </a:rPr>
              <a:t>Présents</a:t>
            </a:r>
            <a:r>
              <a:rPr lang="en-US" sz="2000" dirty="0">
                <a:solidFill>
                  <a:srgbClr val="336699"/>
                </a:solidFill>
                <a:latin typeface="Times New Roman" charset="0"/>
              </a:rPr>
              <a:t> </a:t>
            </a:r>
            <a:r>
              <a:rPr lang="en-US" sz="2000" dirty="0" err="1">
                <a:solidFill>
                  <a:srgbClr val="336699"/>
                </a:solidFill>
                <a:latin typeface="Times New Roman" charset="0"/>
              </a:rPr>
              <a:t>dans</a:t>
            </a:r>
            <a:r>
              <a:rPr lang="en-US" sz="2000" dirty="0">
                <a:solidFill>
                  <a:srgbClr val="336699"/>
                </a:solidFill>
                <a:latin typeface="Times New Roman" charset="0"/>
              </a:rPr>
              <a:t> la </a:t>
            </a:r>
            <a:r>
              <a:rPr lang="en-US" sz="2000" dirty="0" err="1">
                <a:solidFill>
                  <a:srgbClr val="336699"/>
                </a:solidFill>
                <a:latin typeface="Times New Roman" charset="0"/>
              </a:rPr>
              <a:t>majorité</a:t>
            </a:r>
            <a:r>
              <a:rPr lang="en-US" sz="2000" dirty="0">
                <a:solidFill>
                  <a:srgbClr val="336699"/>
                </a:solidFill>
                <a:latin typeface="Times New Roman" charset="0"/>
              </a:rPr>
              <a:t> des </a:t>
            </a:r>
            <a:r>
              <a:rPr lang="en-US" sz="2000" dirty="0" err="1" smtClean="0">
                <a:solidFill>
                  <a:srgbClr val="336699"/>
                </a:solidFill>
                <a:latin typeface="Times New Roman" charset="0"/>
              </a:rPr>
              <a:t>plantes</a:t>
            </a:r>
            <a:r>
              <a:rPr lang="en-US" sz="2000" dirty="0" smtClean="0">
                <a:solidFill>
                  <a:srgbClr val="336699"/>
                </a:solidFill>
                <a:latin typeface="Times New Roman" charset="0"/>
              </a:rPr>
              <a:t> et </a:t>
            </a:r>
            <a:r>
              <a:rPr lang="en-US" sz="2000" dirty="0" err="1" smtClean="0">
                <a:solidFill>
                  <a:srgbClr val="336699"/>
                </a:solidFill>
                <a:latin typeface="Times New Roman" charset="0"/>
              </a:rPr>
              <a:t>dans</a:t>
            </a:r>
            <a:r>
              <a:rPr lang="en-US" sz="2000" dirty="0" smtClean="0">
                <a:solidFill>
                  <a:srgbClr val="336699"/>
                </a:solidFill>
                <a:latin typeface="Times New Roman" charset="0"/>
              </a:rPr>
              <a:t> le venin </a:t>
            </a:r>
            <a:r>
              <a:rPr lang="en-US" sz="2000" dirty="0" err="1" smtClean="0">
                <a:solidFill>
                  <a:srgbClr val="336699"/>
                </a:solidFill>
                <a:latin typeface="Times New Roman" charset="0"/>
              </a:rPr>
              <a:t>d’hyménoptères</a:t>
            </a:r>
            <a:endParaRPr lang="en-US" sz="2000" dirty="0" smtClean="0">
              <a:solidFill>
                <a:srgbClr val="336699"/>
              </a:solidFill>
              <a:latin typeface="Times New Roman" charset="0"/>
            </a:endParaRPr>
          </a:p>
          <a:p>
            <a:pPr lvl="1" algn="just">
              <a:lnSpc>
                <a:spcPct val="90000"/>
              </a:lnSpc>
              <a:defRPr/>
            </a:pPr>
            <a:r>
              <a:rPr lang="en-US" sz="2000" dirty="0" err="1" smtClean="0">
                <a:solidFill>
                  <a:srgbClr val="006699"/>
                </a:solidFill>
                <a:latin typeface="Times New Roman" charset="0"/>
              </a:rPr>
              <a:t>Mise</a:t>
            </a:r>
            <a:r>
              <a:rPr lang="en-US" sz="2000" dirty="0" smtClean="0">
                <a:solidFill>
                  <a:srgbClr val="006699"/>
                </a:solidFill>
                <a:latin typeface="Times New Roman" charset="0"/>
              </a:rPr>
              <a:t> en </a:t>
            </a:r>
            <a:r>
              <a:rPr lang="en-US" sz="2000" dirty="0" err="1" smtClean="0">
                <a:solidFill>
                  <a:srgbClr val="006699"/>
                </a:solidFill>
                <a:latin typeface="Times New Roman" charset="0"/>
              </a:rPr>
              <a:t>évidence</a:t>
            </a:r>
            <a:r>
              <a:rPr lang="en-US" sz="2000" dirty="0" smtClean="0">
                <a:solidFill>
                  <a:srgbClr val="006699"/>
                </a:solidFill>
                <a:latin typeface="Times New Roman" charset="0"/>
              </a:rPr>
              <a:t> </a:t>
            </a:r>
            <a:r>
              <a:rPr lang="en-US" sz="2000" dirty="0" err="1" smtClean="0">
                <a:solidFill>
                  <a:srgbClr val="006699"/>
                </a:solidFill>
                <a:latin typeface="Times New Roman" charset="0"/>
              </a:rPr>
              <a:t>d’IgEs</a:t>
            </a:r>
            <a:r>
              <a:rPr lang="en-US" sz="2000" dirty="0" smtClean="0">
                <a:solidFill>
                  <a:srgbClr val="006699"/>
                </a:solidFill>
                <a:latin typeface="Times New Roman" charset="0"/>
              </a:rPr>
              <a:t> </a:t>
            </a:r>
            <a:r>
              <a:rPr lang="en-US" sz="2000" dirty="0" err="1">
                <a:solidFill>
                  <a:srgbClr val="006699"/>
                </a:solidFill>
                <a:latin typeface="Times New Roman" charset="0"/>
              </a:rPr>
              <a:t>dirigés</a:t>
            </a:r>
            <a:r>
              <a:rPr lang="en-US" sz="2000" dirty="0">
                <a:solidFill>
                  <a:srgbClr val="006699"/>
                </a:solidFill>
                <a:latin typeface="Times New Roman" charset="0"/>
              </a:rPr>
              <a:t> </a:t>
            </a:r>
            <a:r>
              <a:rPr lang="en-US" sz="2000" dirty="0" err="1">
                <a:solidFill>
                  <a:srgbClr val="006699"/>
                </a:solidFill>
                <a:latin typeface="Times New Roman" charset="0"/>
              </a:rPr>
              <a:t>contre</a:t>
            </a:r>
            <a:r>
              <a:rPr lang="en-US" sz="2000" dirty="0">
                <a:solidFill>
                  <a:srgbClr val="006699"/>
                </a:solidFill>
                <a:latin typeface="Times New Roman" charset="0"/>
              </a:rPr>
              <a:t> </a:t>
            </a:r>
            <a:r>
              <a:rPr lang="en-US" sz="2000" dirty="0" smtClean="0">
                <a:solidFill>
                  <a:srgbClr val="006699"/>
                </a:solidFill>
                <a:latin typeface="Times New Roman" charset="0"/>
              </a:rPr>
              <a:t>des </a:t>
            </a:r>
            <a:r>
              <a:rPr lang="en-US" sz="2000" dirty="0" err="1" smtClean="0">
                <a:solidFill>
                  <a:srgbClr val="006699"/>
                </a:solidFill>
                <a:latin typeface="Times New Roman" charset="0"/>
              </a:rPr>
              <a:t>glycans</a:t>
            </a:r>
            <a:r>
              <a:rPr lang="en-US" sz="2000" dirty="0" smtClean="0">
                <a:solidFill>
                  <a:srgbClr val="006699"/>
                </a:solidFill>
                <a:latin typeface="Times New Roman" charset="0"/>
              </a:rPr>
              <a:t> :</a:t>
            </a:r>
          </a:p>
          <a:p>
            <a:pPr lvl="2" algn="just">
              <a:lnSpc>
                <a:spcPct val="90000"/>
              </a:lnSpc>
              <a:defRPr/>
            </a:pPr>
            <a:r>
              <a:rPr lang="en-US" sz="1800" dirty="0" err="1">
                <a:solidFill>
                  <a:srgbClr val="006699"/>
                </a:solidFill>
                <a:latin typeface="Times New Roman" charset="0"/>
              </a:rPr>
              <a:t>C</a:t>
            </a:r>
            <a:r>
              <a:rPr lang="en-US" sz="1800" dirty="0" err="1" smtClean="0">
                <a:solidFill>
                  <a:srgbClr val="006699"/>
                </a:solidFill>
                <a:latin typeface="Times New Roman" charset="0"/>
              </a:rPr>
              <a:t>ausent</a:t>
            </a:r>
            <a:r>
              <a:rPr lang="en-US" sz="1800" dirty="0" smtClean="0">
                <a:solidFill>
                  <a:srgbClr val="006699"/>
                </a:solidFill>
                <a:latin typeface="Times New Roman" charset="0"/>
              </a:rPr>
              <a:t> </a:t>
            </a:r>
            <a:r>
              <a:rPr lang="en-US" sz="1800" dirty="0">
                <a:solidFill>
                  <a:srgbClr val="006699"/>
                </a:solidFill>
                <a:latin typeface="Times New Roman" charset="0"/>
              </a:rPr>
              <a:t>des </a:t>
            </a:r>
            <a:r>
              <a:rPr lang="en-US" sz="1800" dirty="0" err="1">
                <a:solidFill>
                  <a:srgbClr val="006699"/>
                </a:solidFill>
                <a:latin typeface="Times New Roman" charset="0"/>
              </a:rPr>
              <a:t>profils</a:t>
            </a:r>
            <a:r>
              <a:rPr lang="en-US" sz="1800" dirty="0">
                <a:solidFill>
                  <a:srgbClr val="006699"/>
                </a:solidFill>
                <a:latin typeface="Times New Roman" charset="0"/>
              </a:rPr>
              <a:t> de </a:t>
            </a:r>
            <a:r>
              <a:rPr lang="en-US" sz="1800" dirty="0" err="1">
                <a:solidFill>
                  <a:srgbClr val="006699"/>
                </a:solidFill>
                <a:latin typeface="Times New Roman" charset="0"/>
              </a:rPr>
              <a:t>sensibilisations</a:t>
            </a:r>
            <a:r>
              <a:rPr lang="en-US" sz="1800" dirty="0">
                <a:solidFill>
                  <a:srgbClr val="006699"/>
                </a:solidFill>
                <a:latin typeface="Times New Roman" charset="0"/>
              </a:rPr>
              <a:t> </a:t>
            </a:r>
            <a:r>
              <a:rPr lang="en-US" sz="1800" dirty="0" err="1">
                <a:solidFill>
                  <a:srgbClr val="006699"/>
                </a:solidFill>
                <a:latin typeface="Times New Roman" charset="0"/>
              </a:rPr>
              <a:t>croisées</a:t>
            </a:r>
            <a:r>
              <a:rPr lang="en-US" sz="1800" dirty="0">
                <a:solidFill>
                  <a:srgbClr val="006699"/>
                </a:solidFill>
                <a:latin typeface="Times New Roman" charset="0"/>
              </a:rPr>
              <a:t> larges </a:t>
            </a:r>
            <a:r>
              <a:rPr lang="en-US" sz="1800" dirty="0" err="1">
                <a:solidFill>
                  <a:srgbClr val="006699"/>
                </a:solidFill>
                <a:latin typeface="Times New Roman" charset="0"/>
              </a:rPr>
              <a:t>parmi</a:t>
            </a:r>
            <a:r>
              <a:rPr lang="en-US" sz="1800" dirty="0">
                <a:solidFill>
                  <a:srgbClr val="006699"/>
                </a:solidFill>
                <a:latin typeface="Times New Roman" charset="0"/>
              </a:rPr>
              <a:t> les </a:t>
            </a:r>
            <a:r>
              <a:rPr lang="en-US" sz="1800" dirty="0" err="1">
                <a:solidFill>
                  <a:srgbClr val="006699"/>
                </a:solidFill>
                <a:latin typeface="Times New Roman" charset="0"/>
              </a:rPr>
              <a:t>extraits</a:t>
            </a:r>
            <a:r>
              <a:rPr lang="en-US" sz="1800" dirty="0">
                <a:solidFill>
                  <a:srgbClr val="006699"/>
                </a:solidFill>
                <a:latin typeface="Times New Roman" charset="0"/>
              </a:rPr>
              <a:t> </a:t>
            </a:r>
            <a:r>
              <a:rPr lang="en-US" sz="1800" dirty="0" err="1">
                <a:solidFill>
                  <a:srgbClr val="006699"/>
                </a:solidFill>
                <a:latin typeface="Times New Roman" charset="0"/>
              </a:rPr>
              <a:t>allergéniques</a:t>
            </a:r>
            <a:r>
              <a:rPr lang="en-US" sz="1800" dirty="0">
                <a:solidFill>
                  <a:srgbClr val="006699"/>
                </a:solidFill>
                <a:latin typeface="Times New Roman" charset="0"/>
              </a:rPr>
              <a:t> </a:t>
            </a:r>
            <a:endParaRPr lang="en-US" sz="1800" dirty="0" smtClean="0">
              <a:solidFill>
                <a:srgbClr val="006699"/>
              </a:solidFill>
              <a:latin typeface="Times New Roman" charset="0"/>
            </a:endParaRPr>
          </a:p>
          <a:p>
            <a:pPr lvl="3" algn="just">
              <a:lnSpc>
                <a:spcPct val="90000"/>
              </a:lnSpc>
              <a:defRPr/>
            </a:pPr>
            <a:r>
              <a:rPr lang="en-US" sz="1400" dirty="0" err="1" smtClean="0">
                <a:solidFill>
                  <a:srgbClr val="006699"/>
                </a:solidFill>
                <a:latin typeface="Times New Roman" charset="0"/>
              </a:rPr>
              <a:t>Responsables</a:t>
            </a:r>
            <a:r>
              <a:rPr lang="en-US" sz="1400" dirty="0" smtClean="0">
                <a:solidFill>
                  <a:srgbClr val="006699"/>
                </a:solidFill>
                <a:latin typeface="Times New Roman" charset="0"/>
              </a:rPr>
              <a:t> </a:t>
            </a:r>
            <a:r>
              <a:rPr lang="en-US" sz="1400" dirty="0">
                <a:solidFill>
                  <a:srgbClr val="006699"/>
                </a:solidFill>
                <a:latin typeface="Times New Roman" charset="0"/>
              </a:rPr>
              <a:t>de </a:t>
            </a:r>
            <a:r>
              <a:rPr lang="en-US" sz="1400" dirty="0" err="1">
                <a:solidFill>
                  <a:srgbClr val="006699"/>
                </a:solidFill>
                <a:latin typeface="Times New Roman" charset="0"/>
              </a:rPr>
              <a:t>réactions</a:t>
            </a:r>
            <a:r>
              <a:rPr lang="en-US" sz="1400" dirty="0">
                <a:solidFill>
                  <a:srgbClr val="006699"/>
                </a:solidFill>
                <a:latin typeface="Times New Roman" charset="0"/>
              </a:rPr>
              <a:t> </a:t>
            </a:r>
            <a:r>
              <a:rPr lang="en-US" sz="1400" dirty="0" err="1">
                <a:solidFill>
                  <a:srgbClr val="006699"/>
                </a:solidFill>
                <a:latin typeface="Times New Roman" charset="0"/>
              </a:rPr>
              <a:t>croisées</a:t>
            </a:r>
            <a:r>
              <a:rPr lang="en-US" sz="1400" dirty="0">
                <a:solidFill>
                  <a:srgbClr val="006699"/>
                </a:solidFill>
                <a:latin typeface="Times New Roman" charset="0"/>
              </a:rPr>
              <a:t> in-</a:t>
            </a:r>
            <a:r>
              <a:rPr lang="en-US" sz="1400" dirty="0" smtClean="0">
                <a:solidFill>
                  <a:srgbClr val="006699"/>
                </a:solidFill>
                <a:latin typeface="Times New Roman" charset="0"/>
              </a:rPr>
              <a:t>vitro.</a:t>
            </a:r>
          </a:p>
          <a:p>
            <a:pPr lvl="3" algn="just">
              <a:lnSpc>
                <a:spcPct val="90000"/>
              </a:lnSpc>
              <a:defRPr/>
            </a:pPr>
            <a:r>
              <a:rPr lang="en-US" sz="1400" dirty="0" err="1" smtClean="0">
                <a:solidFill>
                  <a:srgbClr val="006699"/>
                </a:solidFill>
                <a:latin typeface="Times New Roman" charset="0"/>
              </a:rPr>
              <a:t>Tous</a:t>
            </a:r>
            <a:r>
              <a:rPr lang="en-US" sz="1400" dirty="0" smtClean="0">
                <a:solidFill>
                  <a:srgbClr val="006699"/>
                </a:solidFill>
                <a:latin typeface="Times New Roman" charset="0"/>
              </a:rPr>
              <a:t> les </a:t>
            </a:r>
            <a:r>
              <a:rPr lang="en-US" sz="1400" dirty="0" err="1" smtClean="0">
                <a:solidFill>
                  <a:srgbClr val="006699"/>
                </a:solidFill>
                <a:latin typeface="Times New Roman" charset="0"/>
              </a:rPr>
              <a:t>résultats</a:t>
            </a:r>
            <a:r>
              <a:rPr lang="en-US" sz="1400" dirty="0" smtClean="0">
                <a:solidFill>
                  <a:srgbClr val="006699"/>
                </a:solidFill>
                <a:latin typeface="Times New Roman" charset="0"/>
              </a:rPr>
              <a:t> ne </a:t>
            </a:r>
            <a:r>
              <a:rPr lang="en-US" sz="1400" dirty="0" err="1" smtClean="0">
                <a:solidFill>
                  <a:srgbClr val="006699"/>
                </a:solidFill>
                <a:latin typeface="Times New Roman" charset="0"/>
              </a:rPr>
              <a:t>sont</a:t>
            </a:r>
            <a:r>
              <a:rPr lang="en-US" sz="1400" dirty="0" smtClean="0">
                <a:solidFill>
                  <a:srgbClr val="006699"/>
                </a:solidFill>
                <a:latin typeface="Times New Roman" charset="0"/>
              </a:rPr>
              <a:t> pas faux !  </a:t>
            </a:r>
          </a:p>
          <a:p>
            <a:pPr lvl="3" algn="just">
              <a:lnSpc>
                <a:spcPct val="90000"/>
              </a:lnSpc>
              <a:defRPr/>
            </a:pPr>
            <a:r>
              <a:rPr lang="en-US" sz="1400" dirty="0" smtClean="0">
                <a:solidFill>
                  <a:srgbClr val="006699"/>
                </a:solidFill>
                <a:latin typeface="Times New Roman" charset="0"/>
              </a:rPr>
              <a:t>Les </a:t>
            </a:r>
            <a:r>
              <a:rPr lang="en-US" sz="1400" dirty="0" err="1" smtClean="0">
                <a:solidFill>
                  <a:srgbClr val="006699"/>
                </a:solidFill>
                <a:latin typeface="Times New Roman" charset="0"/>
              </a:rPr>
              <a:t>résultats</a:t>
            </a:r>
            <a:r>
              <a:rPr lang="en-US" sz="1400" dirty="0" smtClean="0">
                <a:solidFill>
                  <a:srgbClr val="006699"/>
                </a:solidFill>
                <a:latin typeface="Times New Roman" charset="0"/>
              </a:rPr>
              <a:t> </a:t>
            </a:r>
            <a:r>
              <a:rPr lang="en-US" sz="1400" dirty="0" err="1" smtClean="0">
                <a:solidFill>
                  <a:srgbClr val="006699"/>
                </a:solidFill>
                <a:latin typeface="Times New Roman" charset="0"/>
              </a:rPr>
              <a:t>contre</a:t>
            </a:r>
            <a:r>
              <a:rPr lang="en-US" sz="1400" dirty="0" smtClean="0">
                <a:solidFill>
                  <a:srgbClr val="006699"/>
                </a:solidFill>
                <a:latin typeface="Times New Roman" charset="0"/>
              </a:rPr>
              <a:t> les </a:t>
            </a:r>
            <a:r>
              <a:rPr lang="en-US" sz="1400" dirty="0" err="1" smtClean="0">
                <a:solidFill>
                  <a:srgbClr val="006699"/>
                </a:solidFill>
                <a:latin typeface="Times New Roman" charset="0"/>
              </a:rPr>
              <a:t>acariens</a:t>
            </a:r>
            <a:r>
              <a:rPr lang="en-US" sz="1400" dirty="0" smtClean="0">
                <a:solidFill>
                  <a:srgbClr val="006699"/>
                </a:solidFill>
                <a:latin typeface="Times New Roman" charset="0"/>
              </a:rPr>
              <a:t>, </a:t>
            </a:r>
            <a:r>
              <a:rPr lang="en-US" sz="1400" dirty="0" err="1" smtClean="0">
                <a:solidFill>
                  <a:srgbClr val="006699"/>
                </a:solidFill>
                <a:latin typeface="Times New Roman" charset="0"/>
              </a:rPr>
              <a:t>phanères</a:t>
            </a:r>
            <a:r>
              <a:rPr lang="en-US" sz="1400" dirty="0" smtClean="0">
                <a:solidFill>
                  <a:srgbClr val="006699"/>
                </a:solidFill>
                <a:latin typeface="Times New Roman" charset="0"/>
              </a:rPr>
              <a:t>, </a:t>
            </a:r>
            <a:r>
              <a:rPr lang="en-US" sz="1400" dirty="0" err="1" smtClean="0">
                <a:solidFill>
                  <a:srgbClr val="006699"/>
                </a:solidFill>
                <a:latin typeface="Times New Roman" charset="0"/>
              </a:rPr>
              <a:t>lait</a:t>
            </a:r>
            <a:r>
              <a:rPr lang="en-US" sz="1400" dirty="0" smtClean="0">
                <a:solidFill>
                  <a:srgbClr val="006699"/>
                </a:solidFill>
                <a:latin typeface="Times New Roman" charset="0"/>
              </a:rPr>
              <a:t>, oeuf...ne </a:t>
            </a:r>
            <a:r>
              <a:rPr lang="en-US" sz="1400" dirty="0" err="1" smtClean="0">
                <a:solidFill>
                  <a:srgbClr val="006699"/>
                </a:solidFill>
                <a:latin typeface="Times New Roman" charset="0"/>
              </a:rPr>
              <a:t>sont</a:t>
            </a:r>
            <a:r>
              <a:rPr lang="en-US" sz="1400" dirty="0" smtClean="0">
                <a:solidFill>
                  <a:srgbClr val="006699"/>
                </a:solidFill>
                <a:latin typeface="Times New Roman" charset="0"/>
              </a:rPr>
              <a:t> pas </a:t>
            </a:r>
            <a:r>
              <a:rPr lang="en-US" sz="1400" dirty="0" err="1" smtClean="0">
                <a:solidFill>
                  <a:srgbClr val="006699"/>
                </a:solidFill>
                <a:latin typeface="Times New Roman" charset="0"/>
              </a:rPr>
              <a:t>concernés</a:t>
            </a:r>
            <a:r>
              <a:rPr lang="en-US" sz="1400" dirty="0" smtClean="0">
                <a:solidFill>
                  <a:srgbClr val="006699"/>
                </a:solidFill>
                <a:latin typeface="Times New Roman" charset="0"/>
              </a:rPr>
              <a:t>, </a:t>
            </a:r>
            <a:endParaRPr lang="en-US" sz="1400" dirty="0">
              <a:solidFill>
                <a:srgbClr val="006699"/>
              </a:solidFill>
              <a:latin typeface="Times New Roman" charset="0"/>
            </a:endParaRPr>
          </a:p>
          <a:p>
            <a:pPr lvl="2" algn="just">
              <a:lnSpc>
                <a:spcPct val="90000"/>
              </a:lnSpc>
              <a:defRPr/>
            </a:pPr>
            <a:r>
              <a:rPr lang="en-US" sz="1600" i="1" dirty="0" err="1">
                <a:solidFill>
                  <a:srgbClr val="336699"/>
                </a:solidFill>
                <a:latin typeface="Times New Roman" charset="0"/>
              </a:rPr>
              <a:t>effets</a:t>
            </a:r>
            <a:r>
              <a:rPr lang="en-US" sz="1600" i="1" dirty="0">
                <a:solidFill>
                  <a:srgbClr val="336699"/>
                </a:solidFill>
                <a:latin typeface="Times New Roman" charset="0"/>
              </a:rPr>
              <a:t> « in-vivo » </a:t>
            </a:r>
            <a:r>
              <a:rPr lang="en-US" sz="1600" dirty="0">
                <a:solidFill>
                  <a:srgbClr val="336699"/>
                </a:solidFill>
                <a:latin typeface="Times New Roman" charset="0"/>
              </a:rPr>
              <a:t>? </a:t>
            </a:r>
          </a:p>
          <a:p>
            <a:pPr lvl="3" algn="just">
              <a:lnSpc>
                <a:spcPct val="90000"/>
              </a:lnSpc>
              <a:defRPr/>
            </a:pPr>
            <a:r>
              <a:rPr lang="en-US" sz="1600" dirty="0" err="1">
                <a:solidFill>
                  <a:srgbClr val="336699"/>
                </a:solidFill>
                <a:latin typeface="Times New Roman" charset="0"/>
              </a:rPr>
              <a:t>Rarement</a:t>
            </a:r>
            <a:r>
              <a:rPr lang="en-US" sz="1600" dirty="0">
                <a:solidFill>
                  <a:srgbClr val="336699"/>
                </a:solidFill>
                <a:latin typeface="Times New Roman" charset="0"/>
              </a:rPr>
              <a:t> </a:t>
            </a:r>
            <a:r>
              <a:rPr lang="en-US" sz="1600" dirty="0" err="1">
                <a:solidFill>
                  <a:srgbClr val="336699"/>
                </a:solidFill>
                <a:latin typeface="Times New Roman" charset="0"/>
              </a:rPr>
              <a:t>associé</a:t>
            </a:r>
            <a:r>
              <a:rPr lang="en-US" sz="1600" dirty="0">
                <a:solidFill>
                  <a:srgbClr val="336699"/>
                </a:solidFill>
                <a:latin typeface="Times New Roman" charset="0"/>
              </a:rPr>
              <a:t> </a:t>
            </a:r>
            <a:r>
              <a:rPr lang="en-US" sz="1600" dirty="0" err="1">
                <a:solidFill>
                  <a:srgbClr val="336699"/>
                </a:solidFill>
                <a:latin typeface="Times New Roman" charset="0"/>
              </a:rPr>
              <a:t>à</a:t>
            </a:r>
            <a:r>
              <a:rPr lang="en-US" sz="1600" dirty="0">
                <a:solidFill>
                  <a:srgbClr val="336699"/>
                </a:solidFill>
                <a:latin typeface="Times New Roman" charset="0"/>
              </a:rPr>
              <a:t> des </a:t>
            </a:r>
            <a:r>
              <a:rPr lang="en-US" sz="1600" dirty="0" err="1">
                <a:solidFill>
                  <a:srgbClr val="336699"/>
                </a:solidFill>
                <a:latin typeface="Times New Roman" charset="0"/>
              </a:rPr>
              <a:t>symptômes</a:t>
            </a:r>
            <a:r>
              <a:rPr lang="en-US" sz="1600" dirty="0">
                <a:solidFill>
                  <a:srgbClr val="336699"/>
                </a:solidFill>
                <a:latin typeface="Times New Roman" charset="0"/>
              </a:rPr>
              <a:t> </a:t>
            </a:r>
            <a:r>
              <a:rPr lang="en-US" sz="1600" dirty="0" err="1">
                <a:solidFill>
                  <a:srgbClr val="336699"/>
                </a:solidFill>
                <a:latin typeface="Times New Roman" charset="0"/>
              </a:rPr>
              <a:t>cliniques</a:t>
            </a:r>
            <a:r>
              <a:rPr lang="en-US" sz="1600" dirty="0" smtClean="0">
                <a:solidFill>
                  <a:srgbClr val="336699"/>
                </a:solidFill>
                <a:latin typeface="Times New Roman" charset="0"/>
              </a:rPr>
              <a:t>…</a:t>
            </a:r>
          </a:p>
          <a:p>
            <a:pPr lvl="3" algn="just">
              <a:lnSpc>
                <a:spcPct val="90000"/>
              </a:lnSpc>
              <a:defRPr/>
            </a:pPr>
            <a:r>
              <a:rPr lang="en-US" sz="1600" dirty="0" smtClean="0">
                <a:solidFill>
                  <a:srgbClr val="336699"/>
                </a:solidFill>
                <a:latin typeface="Times New Roman" charset="0"/>
              </a:rPr>
              <a:t>A </a:t>
            </a:r>
            <a:r>
              <a:rPr lang="en-US" sz="1600" dirty="0">
                <a:solidFill>
                  <a:srgbClr val="336699"/>
                </a:solidFill>
                <a:latin typeface="Times New Roman" charset="0"/>
              </a:rPr>
              <a:t>confronter aux </a:t>
            </a:r>
            <a:r>
              <a:rPr lang="en-US" sz="1600" dirty="0" err="1">
                <a:solidFill>
                  <a:srgbClr val="336699"/>
                </a:solidFill>
                <a:latin typeface="Times New Roman" charset="0"/>
              </a:rPr>
              <a:t>informations</a:t>
            </a:r>
            <a:r>
              <a:rPr lang="en-US" sz="1600" dirty="0">
                <a:solidFill>
                  <a:srgbClr val="336699"/>
                </a:solidFill>
                <a:latin typeface="Times New Roman" charset="0"/>
              </a:rPr>
              <a:t> </a:t>
            </a:r>
            <a:r>
              <a:rPr lang="en-US" sz="1600" dirty="0" err="1">
                <a:solidFill>
                  <a:srgbClr val="336699"/>
                </a:solidFill>
                <a:latin typeface="Times New Roman" charset="0"/>
              </a:rPr>
              <a:t>cliniques</a:t>
            </a:r>
            <a:r>
              <a:rPr lang="en-US" sz="1600" dirty="0">
                <a:solidFill>
                  <a:srgbClr val="336699"/>
                </a:solidFill>
                <a:latin typeface="Times New Roman" charset="0"/>
              </a:rPr>
              <a:t> et aux SPT…</a:t>
            </a:r>
          </a:p>
          <a:p>
            <a:pPr lvl="3" algn="just">
              <a:lnSpc>
                <a:spcPct val="90000"/>
              </a:lnSpc>
              <a:defRPr/>
            </a:pPr>
            <a:endParaRPr lang="en-US" sz="1600" dirty="0">
              <a:solidFill>
                <a:srgbClr val="336699"/>
              </a:solidFill>
              <a:latin typeface="Times New Roman" charset="0"/>
            </a:endParaRPr>
          </a:p>
          <a:p>
            <a:pPr algn="just">
              <a:lnSpc>
                <a:spcPct val="90000"/>
              </a:lnSpc>
              <a:defRPr/>
            </a:pPr>
            <a:endParaRPr lang="en-US" sz="2800" dirty="0">
              <a:solidFill>
                <a:srgbClr val="336699"/>
              </a:solidFill>
              <a:latin typeface="Times New Roman" charset="0"/>
              <a:cs typeface="Arial" charset="0"/>
            </a:endParaRPr>
          </a:p>
        </p:txBody>
      </p:sp>
      <p:pic>
        <p:nvPicPr>
          <p:cNvPr id="327684" name="Picture 4" descr="Figure_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3541" y="4557888"/>
            <a:ext cx="2392852" cy="23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5" name="Oval 5"/>
          <p:cNvSpPr>
            <a:spLocks noChangeArrowheads="1"/>
          </p:cNvSpPr>
          <p:nvPr/>
        </p:nvSpPr>
        <p:spPr bwMode="auto">
          <a:xfrm>
            <a:off x="268111" y="4473222"/>
            <a:ext cx="917222" cy="790222"/>
          </a:xfrm>
          <a:prstGeom prst="ellipse">
            <a:avLst/>
          </a:prstGeom>
          <a:noFill/>
          <a:ln w="44450" cap="sq">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pic>
        <p:nvPicPr>
          <p:cNvPr id="327687"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err="1">
                <a:solidFill>
                  <a:srgbClr val="3A6DAC"/>
                </a:solidFill>
                <a:latin typeface="Times New Roman" charset="0"/>
              </a:rPr>
              <a:t>Prédire</a:t>
            </a:r>
            <a:r>
              <a:rPr lang="en-US" sz="3200" b="1" dirty="0">
                <a:solidFill>
                  <a:srgbClr val="3A6DAC"/>
                </a:solidFill>
                <a:latin typeface="Times New Roman" charset="0"/>
              </a:rPr>
              <a:t> les </a:t>
            </a:r>
            <a:r>
              <a:rPr lang="en-US" sz="3200" b="1" dirty="0" err="1">
                <a:solidFill>
                  <a:srgbClr val="3A6DAC"/>
                </a:solidFill>
                <a:latin typeface="Times New Roman" charset="0"/>
              </a:rPr>
              <a:t>réactions</a:t>
            </a:r>
            <a:r>
              <a:rPr lang="en-US" sz="3200" b="1" dirty="0">
                <a:solidFill>
                  <a:srgbClr val="3A6DAC"/>
                </a:solidFill>
                <a:latin typeface="Times New Roman" charset="0"/>
              </a:rPr>
              <a:t> </a:t>
            </a:r>
            <a:r>
              <a:rPr lang="en-US" sz="3200" b="1" dirty="0" err="1">
                <a:solidFill>
                  <a:srgbClr val="3A6DAC"/>
                </a:solidFill>
                <a:latin typeface="Times New Roman" charset="0"/>
              </a:rPr>
              <a:t>croisées</a:t>
            </a:r>
            <a:endParaRPr lang="en-US" sz="3200" b="1" dirty="0">
              <a:solidFill>
                <a:srgbClr val="3A6DAC"/>
              </a:solidFill>
              <a:latin typeface="Times New Roman" charset="0"/>
            </a:endParaRPr>
          </a:p>
        </p:txBody>
      </p:sp>
      <p:sp>
        <p:nvSpPr>
          <p:cNvPr id="7" name="Line 38"/>
          <p:cNvSpPr>
            <a:spLocks noChangeShapeType="1"/>
          </p:cNvSpPr>
          <p:nvPr/>
        </p:nvSpPr>
        <p:spPr bwMode="auto">
          <a:xfrm>
            <a:off x="7531629" y="5365750"/>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9" name="Text Box 37"/>
          <p:cNvSpPr txBox="1">
            <a:spLocks noChangeArrowheads="1"/>
          </p:cNvSpPr>
          <p:nvPr/>
        </p:nvSpPr>
        <p:spPr bwMode="auto">
          <a:xfrm>
            <a:off x="7408334" y="5046838"/>
            <a:ext cx="1171222" cy="34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dirty="0" smtClean="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10" name="Text Box 39"/>
          <p:cNvSpPr txBox="1">
            <a:spLocks noChangeArrowheads="1"/>
          </p:cNvSpPr>
          <p:nvPr/>
        </p:nvSpPr>
        <p:spPr bwMode="auto">
          <a:xfrm>
            <a:off x="7594599" y="5337528"/>
            <a:ext cx="122484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kumimoji="1" lang="nl-BE" sz="1400" b="1" dirty="0" smtClean="0">
                <a:solidFill>
                  <a:schemeClr val="hlink"/>
                </a:solidFill>
                <a:latin typeface="Times New Roman" charset="0"/>
              </a:rPr>
              <a:t>nMUXF3</a:t>
            </a:r>
          </a:p>
          <a:p>
            <a:r>
              <a:rPr kumimoji="1" lang="nl-BE" sz="1400" b="1" dirty="0" smtClean="0">
                <a:solidFill>
                  <a:schemeClr val="hlink"/>
                </a:solidFill>
                <a:latin typeface="Times New Roman" charset="0"/>
              </a:rPr>
              <a:t>Bromelin</a:t>
            </a:r>
          </a:p>
          <a:p>
            <a:endParaRPr kumimoji="1" lang="fr-BE" sz="1400" b="1" dirty="0">
              <a:solidFill>
                <a:schemeClr val="hlink"/>
              </a:solidFill>
              <a:latin typeface="Times New Roman" charset="0"/>
            </a:endParaRPr>
          </a:p>
        </p:txBody>
      </p:sp>
    </p:spTree>
    <p:extLst>
      <p:ext uri="{BB962C8B-B14F-4D97-AF65-F5344CB8AC3E}">
        <p14:creationId xmlns:p14="http://schemas.microsoft.com/office/powerpoint/2010/main" val="2893471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7683"/>
                                        </p:tgtEl>
                                        <p:attrNameLst>
                                          <p:attrName>style.visibility</p:attrName>
                                        </p:attrNameLst>
                                      </p:cBhvr>
                                      <p:to>
                                        <p:strVal val="visible"/>
                                      </p:to>
                                    </p:set>
                                    <p:anim calcmode="lin" valueType="num">
                                      <p:cBhvr additive="base">
                                        <p:cTn id="7" dur="500" fill="hold"/>
                                        <p:tgtEl>
                                          <p:spTgt spid="327683"/>
                                        </p:tgtEl>
                                        <p:attrNameLst>
                                          <p:attrName>ppt_x</p:attrName>
                                        </p:attrNameLst>
                                      </p:cBhvr>
                                      <p:tavLst>
                                        <p:tav tm="0">
                                          <p:val>
                                            <p:strVal val="#ppt_x"/>
                                          </p:val>
                                        </p:tav>
                                        <p:tav tm="100000">
                                          <p:val>
                                            <p:strVal val="#ppt_x"/>
                                          </p:val>
                                        </p:tav>
                                      </p:tavLst>
                                    </p:anim>
                                    <p:anim calcmode="lin" valueType="num">
                                      <p:cBhvr additive="base">
                                        <p:cTn id="8" dur="500" fill="hold"/>
                                        <p:tgtEl>
                                          <p:spTgt spid="32768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8" presetClass="entr" presetSubtype="32" fill="hold" nodeType="afterEffect">
                                  <p:stCondLst>
                                    <p:cond delay="0"/>
                                  </p:stCondLst>
                                  <p:childTnLst>
                                    <p:set>
                                      <p:cBhvr>
                                        <p:cTn id="11" dur="1" fill="hold">
                                          <p:stCondLst>
                                            <p:cond delay="0"/>
                                          </p:stCondLst>
                                        </p:cTn>
                                        <p:tgtEl>
                                          <p:spTgt spid="327684"/>
                                        </p:tgtEl>
                                        <p:attrNameLst>
                                          <p:attrName>style.visibility</p:attrName>
                                        </p:attrNameLst>
                                      </p:cBhvr>
                                      <p:to>
                                        <p:strVal val="visible"/>
                                      </p:to>
                                    </p:set>
                                    <p:animEffect transition="in" filter="diamond(out)">
                                      <p:cBhvr>
                                        <p:cTn id="12" dur="500"/>
                                        <p:tgtEl>
                                          <p:spTgt spid="327684"/>
                                        </p:tgtEl>
                                      </p:cBhvr>
                                    </p:animEffect>
                                  </p:childTnLst>
                                </p:cTn>
                              </p:par>
                            </p:childTnLst>
                          </p:cTn>
                        </p:par>
                        <p:par>
                          <p:cTn id="13" fill="hold" nodeType="afterGroup">
                            <p:stCondLst>
                              <p:cond delay="1000"/>
                            </p:stCondLst>
                            <p:childTnLst>
                              <p:par>
                                <p:cTn id="14" presetID="8" presetClass="entr" presetSubtype="32" fill="hold" grpId="0" nodeType="afterEffect">
                                  <p:stCondLst>
                                    <p:cond delay="0"/>
                                  </p:stCondLst>
                                  <p:childTnLst>
                                    <p:set>
                                      <p:cBhvr>
                                        <p:cTn id="15" dur="1" fill="hold">
                                          <p:stCondLst>
                                            <p:cond delay="0"/>
                                          </p:stCondLst>
                                        </p:cTn>
                                        <p:tgtEl>
                                          <p:spTgt spid="327685"/>
                                        </p:tgtEl>
                                        <p:attrNameLst>
                                          <p:attrName>style.visibility</p:attrName>
                                        </p:attrNameLst>
                                      </p:cBhvr>
                                      <p:to>
                                        <p:strVal val="visible"/>
                                      </p:to>
                                    </p:set>
                                    <p:animEffect transition="in" filter="diamond(out)">
                                      <p:cBhvr>
                                        <p:cTn id="16" dur="500"/>
                                        <p:tgtEl>
                                          <p:spTgt spid="327685"/>
                                        </p:tgtEl>
                                      </p:cBhvr>
                                    </p:animEffect>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autoUpdateAnimBg="0"/>
      <p:bldP spid="327685" grpId="0" animBg="1" autoUpdateAnimBg="0"/>
      <p:bldP spid="9" grpId="0" autoUpdateAnimBg="0"/>
      <p:bldP spid="1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p:txBody>
          <a:bodyPr/>
          <a:lstStyle/>
          <a:p>
            <a:r>
              <a:rPr lang="fr-FR" sz="2400">
                <a:latin typeface="Times New Roman" charset="0"/>
                <a:ea typeface="ＭＳ Ｐゴシック" charset="0"/>
                <a:cs typeface="Arial" charset="0"/>
              </a:rPr>
              <a:t>Épidémiologie</a:t>
            </a:r>
            <a:r>
              <a:rPr lang="en-US" sz="2400">
                <a:latin typeface="Times New Roman" charset="0"/>
                <a:ea typeface="ＭＳ Ｐゴシック" charset="0"/>
                <a:cs typeface="Arial" charset="0"/>
              </a:rPr>
              <a:t> de l’allergie</a:t>
            </a:r>
          </a:p>
        </p:txBody>
      </p:sp>
      <p:sp>
        <p:nvSpPr>
          <p:cNvPr id="7170" name="Rectangle 3"/>
          <p:cNvSpPr>
            <a:spLocks noGrp="1" noChangeArrowheads="1"/>
          </p:cNvSpPr>
          <p:nvPr>
            <p:ph type="body" sz="half" idx="4294967295"/>
          </p:nvPr>
        </p:nvSpPr>
        <p:spPr>
          <a:xfrm>
            <a:off x="227013" y="913697"/>
            <a:ext cx="5213350" cy="2590800"/>
          </a:xfrm>
        </p:spPr>
        <p:txBody>
          <a:bodyPr/>
          <a:lstStyle/>
          <a:p>
            <a:pPr algn="just">
              <a:lnSpc>
                <a:spcPct val="80000"/>
              </a:lnSpc>
              <a:buFontTx/>
              <a:buNone/>
              <a:defRPr/>
            </a:pPr>
            <a:endParaRPr lang="fr-FR" sz="2400" b="1" dirty="0">
              <a:solidFill>
                <a:srgbClr val="006699"/>
              </a:solidFill>
              <a:ea typeface="ＭＳ Ｐゴシック" charset="0"/>
              <a:cs typeface="Arial" charset="0"/>
            </a:endParaRPr>
          </a:p>
          <a:p>
            <a:pPr marL="0" indent="0" algn="just">
              <a:lnSpc>
                <a:spcPct val="80000"/>
              </a:lnSpc>
              <a:buFontTx/>
              <a:buNone/>
              <a:defRPr/>
            </a:pPr>
            <a:r>
              <a:rPr lang="fr-FR" sz="2800" dirty="0" smtClean="0">
                <a:solidFill>
                  <a:srgbClr val="006699"/>
                </a:solidFill>
                <a:latin typeface="Times New Roman" charset="0"/>
                <a:ea typeface="ＭＳ Ｐゴシック" charset="0"/>
                <a:cs typeface="Arial" charset="0"/>
              </a:rPr>
              <a:t>FREQUENCE DES ALLERGIES </a:t>
            </a:r>
          </a:p>
          <a:p>
            <a:pPr algn="just">
              <a:lnSpc>
                <a:spcPct val="80000"/>
              </a:lnSpc>
              <a:defRPr/>
            </a:pPr>
            <a:endParaRPr lang="fr-FR" sz="1000" dirty="0">
              <a:solidFill>
                <a:srgbClr val="006699"/>
              </a:solidFill>
              <a:latin typeface="Times New Roman" charset="0"/>
              <a:ea typeface="ＭＳ Ｐゴシック" charset="0"/>
              <a:cs typeface="Arial" charset="0"/>
            </a:endParaRPr>
          </a:p>
          <a:p>
            <a:pPr algn="just">
              <a:lnSpc>
                <a:spcPct val="80000"/>
              </a:lnSpc>
              <a:defRPr/>
            </a:pPr>
            <a:r>
              <a:rPr lang="fr-FR" sz="2000" dirty="0" smtClean="0">
                <a:solidFill>
                  <a:srgbClr val="006699"/>
                </a:solidFill>
                <a:latin typeface="Times New Roman" charset="0"/>
                <a:ea typeface="ＭＳ Ｐゴシック" charset="0"/>
                <a:cs typeface="Arial" charset="0"/>
              </a:rPr>
              <a:t>Asthme </a:t>
            </a:r>
            <a:r>
              <a:rPr lang="fr-FR" sz="2000" dirty="0">
                <a:solidFill>
                  <a:srgbClr val="006699"/>
                </a:solidFill>
                <a:latin typeface="Times New Roman" charset="0"/>
                <a:ea typeface="ＭＳ Ｐゴシック" charset="0"/>
                <a:cs typeface="Arial" charset="0"/>
              </a:rPr>
              <a:t>allergique = </a:t>
            </a:r>
          </a:p>
          <a:p>
            <a:pPr algn="just">
              <a:lnSpc>
                <a:spcPct val="80000"/>
              </a:lnSpc>
              <a:buFontTx/>
              <a:buNone/>
              <a:defRPr/>
            </a:pPr>
            <a:r>
              <a:rPr lang="fr-FR" sz="2000" dirty="0">
                <a:solidFill>
                  <a:srgbClr val="006699"/>
                </a:solidFill>
                <a:latin typeface="Times New Roman" charset="0"/>
                <a:ea typeface="ＭＳ Ｐゴシック" charset="0"/>
                <a:cs typeface="Arial" charset="0"/>
              </a:rPr>
              <a:t>      </a:t>
            </a:r>
            <a:r>
              <a:rPr lang="fr-FR" sz="2000" b="1" dirty="0">
                <a:solidFill>
                  <a:srgbClr val="006699"/>
                </a:solidFill>
                <a:latin typeface="Times New Roman" charset="0"/>
                <a:ea typeface="ＭＳ Ｐゴシック" charset="0"/>
                <a:cs typeface="Arial" charset="0"/>
              </a:rPr>
              <a:t>1</a:t>
            </a:r>
            <a:r>
              <a:rPr lang="fr-FR" sz="2000" b="1" baseline="30000" dirty="0">
                <a:solidFill>
                  <a:srgbClr val="006699"/>
                </a:solidFill>
                <a:latin typeface="Times New Roman" charset="0"/>
                <a:ea typeface="ＭＳ Ｐゴシック" charset="0"/>
                <a:cs typeface="Arial" charset="0"/>
              </a:rPr>
              <a:t>ère</a:t>
            </a:r>
            <a:r>
              <a:rPr lang="fr-FR" sz="2000" b="1" dirty="0">
                <a:solidFill>
                  <a:srgbClr val="006699"/>
                </a:solidFill>
                <a:latin typeface="Times New Roman" charset="0"/>
                <a:ea typeface="ＭＳ Ｐゴシック" charset="0"/>
                <a:cs typeface="Arial" charset="0"/>
              </a:rPr>
              <a:t> maladie chronique chez l’enfant</a:t>
            </a:r>
            <a:r>
              <a:rPr lang="fr-FR" sz="2000" b="1" dirty="0" smtClean="0">
                <a:solidFill>
                  <a:srgbClr val="006699"/>
                </a:solidFill>
                <a:latin typeface="Times New Roman" charset="0"/>
                <a:ea typeface="ＭＳ Ｐゴシック" charset="0"/>
                <a:cs typeface="Arial" charset="0"/>
              </a:rPr>
              <a:t>.</a:t>
            </a:r>
          </a:p>
          <a:p>
            <a:pPr algn="just">
              <a:lnSpc>
                <a:spcPct val="80000"/>
              </a:lnSpc>
              <a:buFontTx/>
              <a:buNone/>
              <a:defRPr/>
            </a:pPr>
            <a:endParaRPr lang="fr-FR" sz="1000" b="1" dirty="0">
              <a:solidFill>
                <a:srgbClr val="006699"/>
              </a:solidFill>
              <a:latin typeface="Times New Roman" charset="0"/>
              <a:ea typeface="ＭＳ Ｐゴシック" charset="0"/>
              <a:cs typeface="Arial" charset="0"/>
            </a:endParaRPr>
          </a:p>
          <a:p>
            <a:pPr algn="just">
              <a:lnSpc>
                <a:spcPct val="80000"/>
              </a:lnSpc>
              <a:defRPr/>
            </a:pPr>
            <a:r>
              <a:rPr lang="fr-FR" sz="2000" b="1" dirty="0">
                <a:solidFill>
                  <a:srgbClr val="006699"/>
                </a:solidFill>
                <a:latin typeface="Times New Roman" charset="0"/>
                <a:ea typeface="ＭＳ Ｐゴシック" charset="0"/>
                <a:cs typeface="Arial" charset="0"/>
              </a:rPr>
              <a:t>Allergie alimentaire = 7% des enfants. </a:t>
            </a:r>
            <a:endParaRPr lang="fr-FR" sz="2000" b="1" dirty="0" smtClean="0">
              <a:solidFill>
                <a:srgbClr val="006699"/>
              </a:solidFill>
              <a:latin typeface="Times New Roman" charset="0"/>
              <a:ea typeface="ＭＳ Ｐゴシック" charset="0"/>
              <a:cs typeface="Arial" charset="0"/>
            </a:endParaRPr>
          </a:p>
          <a:p>
            <a:pPr algn="just">
              <a:lnSpc>
                <a:spcPct val="80000"/>
              </a:lnSpc>
              <a:defRPr/>
            </a:pPr>
            <a:endParaRPr lang="fr-FR" sz="1000" b="1" dirty="0">
              <a:solidFill>
                <a:srgbClr val="006699"/>
              </a:solidFill>
              <a:latin typeface="Times New Roman" charset="0"/>
              <a:ea typeface="ＭＳ Ｐゴシック" charset="0"/>
              <a:cs typeface="Arial" charset="0"/>
            </a:endParaRPr>
          </a:p>
          <a:p>
            <a:pPr algn="just">
              <a:lnSpc>
                <a:spcPct val="80000"/>
              </a:lnSpc>
              <a:defRPr/>
            </a:pPr>
            <a:r>
              <a:rPr lang="fr-FR" sz="2000" b="1" dirty="0">
                <a:solidFill>
                  <a:srgbClr val="006699"/>
                </a:solidFill>
                <a:latin typeface="Times New Roman" charset="0"/>
                <a:ea typeface="ＭＳ Ｐゴシック" charset="0"/>
                <a:cs typeface="Arial" charset="0"/>
              </a:rPr>
              <a:t>+/- 30%</a:t>
            </a:r>
            <a:r>
              <a:rPr lang="fr-FR" sz="2000" dirty="0">
                <a:solidFill>
                  <a:srgbClr val="006699"/>
                </a:solidFill>
                <a:latin typeface="Times New Roman" charset="0"/>
                <a:ea typeface="ＭＳ Ｐゴシック" charset="0"/>
                <a:cs typeface="Arial" charset="0"/>
              </a:rPr>
              <a:t> allergiques</a:t>
            </a:r>
            <a:r>
              <a:rPr lang="fr-FR" sz="2000" dirty="0" smtClean="0">
                <a:solidFill>
                  <a:srgbClr val="006699"/>
                </a:solidFill>
                <a:latin typeface="Times New Roman" charset="0"/>
                <a:ea typeface="ＭＳ Ｐゴシック" charset="0"/>
                <a:cs typeface="Arial" charset="0"/>
              </a:rPr>
              <a:t>.</a:t>
            </a:r>
          </a:p>
          <a:p>
            <a:pPr algn="just">
              <a:lnSpc>
                <a:spcPct val="80000"/>
              </a:lnSpc>
              <a:defRPr/>
            </a:pPr>
            <a:endParaRPr lang="fr-FR" sz="1000" dirty="0">
              <a:solidFill>
                <a:srgbClr val="006699"/>
              </a:solidFill>
              <a:latin typeface="Times New Roman" charset="0"/>
              <a:ea typeface="ＭＳ Ｐゴシック" charset="0"/>
              <a:cs typeface="Arial" charset="0"/>
            </a:endParaRPr>
          </a:p>
          <a:p>
            <a:pPr algn="just">
              <a:lnSpc>
                <a:spcPct val="80000"/>
              </a:lnSpc>
              <a:defRPr/>
            </a:pPr>
            <a:r>
              <a:rPr lang="fr-FR" sz="2000" b="1" dirty="0">
                <a:solidFill>
                  <a:srgbClr val="006699"/>
                </a:solidFill>
                <a:latin typeface="Times New Roman" charset="0"/>
                <a:ea typeface="ＭＳ Ｐゴシック" charset="0"/>
                <a:cs typeface="Arial" charset="0"/>
              </a:rPr>
              <a:t>Coût pour la société</a:t>
            </a:r>
            <a:r>
              <a:rPr lang="fr-FR" sz="2000" dirty="0">
                <a:solidFill>
                  <a:srgbClr val="006699"/>
                </a:solidFill>
                <a:latin typeface="Times New Roman" charset="0"/>
                <a:ea typeface="ＭＳ Ｐゴシック" charset="0"/>
                <a:cs typeface="Arial" charset="0"/>
              </a:rPr>
              <a:t> +++.</a:t>
            </a:r>
          </a:p>
        </p:txBody>
      </p:sp>
      <p:sp>
        <p:nvSpPr>
          <p:cNvPr id="11268" name="Rectangle 5"/>
          <p:cNvSpPr>
            <a:spLocks noChangeArrowheads="1"/>
          </p:cNvSpPr>
          <p:nvPr/>
        </p:nvSpPr>
        <p:spPr bwMode="auto">
          <a:xfrm>
            <a:off x="539750" y="3653722"/>
            <a:ext cx="8280400"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0" hangingPunct="0">
              <a:lnSpc>
                <a:spcPct val="90000"/>
              </a:lnSpc>
              <a:spcBef>
                <a:spcPct val="20000"/>
              </a:spcBef>
              <a:buFontTx/>
              <a:buChar char="•"/>
            </a:pPr>
            <a:endParaRPr lang="fr-FR" sz="2800"/>
          </a:p>
        </p:txBody>
      </p:sp>
      <p:sp>
        <p:nvSpPr>
          <p:cNvPr id="377863" name="AutoShape 7"/>
          <p:cNvSpPr>
            <a:spLocks/>
          </p:cNvSpPr>
          <p:nvPr/>
        </p:nvSpPr>
        <p:spPr bwMode="auto">
          <a:xfrm>
            <a:off x="4951413" y="1939223"/>
            <a:ext cx="393700" cy="1842556"/>
          </a:xfrm>
          <a:prstGeom prst="rightBrace">
            <a:avLst>
              <a:gd name="adj1" fmla="val 38289"/>
              <a:gd name="adj2" fmla="val 50079"/>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377864" name="Text Box 8"/>
          <p:cNvSpPr txBox="1">
            <a:spLocks noChangeArrowheads="1"/>
          </p:cNvSpPr>
          <p:nvPr/>
        </p:nvSpPr>
        <p:spPr bwMode="auto">
          <a:xfrm>
            <a:off x="5387975" y="2299412"/>
            <a:ext cx="35290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0" hangingPunct="0">
              <a:lnSpc>
                <a:spcPct val="80000"/>
              </a:lnSpc>
              <a:spcBef>
                <a:spcPct val="20000"/>
              </a:spcBef>
              <a:buClr>
                <a:srgbClr val="0000D4"/>
              </a:buClr>
              <a:buSzPct val="75000"/>
              <a:buFont typeface="Wingdings" charset="0"/>
              <a:buNone/>
              <a:defRPr/>
            </a:pPr>
            <a:r>
              <a:rPr kumimoji="1" lang="fr-FR" sz="2000" b="1" u="sng" dirty="0">
                <a:solidFill>
                  <a:srgbClr val="006699"/>
                </a:solidFill>
                <a:latin typeface="Times New Roman" charset="0"/>
              </a:rPr>
              <a:t>Allergies x 2</a:t>
            </a:r>
            <a:r>
              <a:rPr kumimoji="1" lang="fr-FR" sz="2000" b="1" dirty="0">
                <a:solidFill>
                  <a:srgbClr val="006699"/>
                </a:solidFill>
                <a:latin typeface="Times New Roman" charset="0"/>
              </a:rPr>
              <a:t> </a:t>
            </a:r>
          </a:p>
          <a:p>
            <a:pPr algn="just" eaLnBrk="0" hangingPunct="0">
              <a:lnSpc>
                <a:spcPct val="80000"/>
              </a:lnSpc>
              <a:spcBef>
                <a:spcPct val="20000"/>
              </a:spcBef>
              <a:buClr>
                <a:srgbClr val="0000D4"/>
              </a:buClr>
              <a:buSzPct val="75000"/>
              <a:buFont typeface="Wingdings" charset="0"/>
              <a:buNone/>
              <a:defRPr/>
            </a:pPr>
            <a:r>
              <a:rPr kumimoji="1" lang="fr-FR" sz="2000" b="1" dirty="0">
                <a:solidFill>
                  <a:srgbClr val="006699"/>
                </a:solidFill>
                <a:latin typeface="Times New Roman" charset="0"/>
              </a:rPr>
              <a:t>ces 15 dernières années </a:t>
            </a:r>
          </a:p>
          <a:p>
            <a:pPr algn="just" eaLnBrk="0" hangingPunct="0">
              <a:lnSpc>
                <a:spcPct val="80000"/>
              </a:lnSpc>
              <a:spcBef>
                <a:spcPct val="20000"/>
              </a:spcBef>
              <a:buClr>
                <a:srgbClr val="0000D4"/>
              </a:buClr>
              <a:buSzPct val="75000"/>
              <a:buFont typeface="Wingdings" charset="0"/>
              <a:buNone/>
              <a:defRPr/>
            </a:pPr>
            <a:r>
              <a:rPr kumimoji="1" lang="fr-FR" sz="2000" b="1" dirty="0">
                <a:solidFill>
                  <a:srgbClr val="006699"/>
                </a:solidFill>
                <a:latin typeface="Times New Roman" charset="0"/>
              </a:rPr>
              <a:t>dans les pays développés !</a:t>
            </a:r>
            <a:r>
              <a:rPr kumimoji="1" lang="fr-FR" b="1" dirty="0">
                <a:solidFill>
                  <a:srgbClr val="006699"/>
                </a:solidFill>
                <a:latin typeface="Times New Roman" charset="0"/>
              </a:rPr>
              <a:t>!</a:t>
            </a:r>
            <a:endParaRPr lang="fr-FR" dirty="0">
              <a:solidFill>
                <a:srgbClr val="006699"/>
              </a:solidFill>
              <a:latin typeface="Times New Roman" charset="0"/>
            </a:endParaRPr>
          </a:p>
        </p:txBody>
      </p:sp>
      <p:pic>
        <p:nvPicPr>
          <p:cNvPr id="1127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9200" y="131763"/>
            <a:ext cx="11128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Rectangle 1"/>
          <p:cNvSpPr>
            <a:spLocks noChangeArrowheads="1"/>
          </p:cNvSpPr>
          <p:nvPr/>
        </p:nvSpPr>
        <p:spPr bwMode="auto">
          <a:xfrm>
            <a:off x="166294" y="3881295"/>
            <a:ext cx="860583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defRPr/>
            </a:pPr>
            <a:r>
              <a:rPr lang="fr-FR" dirty="0" smtClean="0">
                <a:solidFill>
                  <a:srgbClr val="006699"/>
                </a:solidFill>
                <a:latin typeface="Times New Roman" charset="0"/>
                <a:cs typeface="Times New Roman" charset="0"/>
              </a:rPr>
              <a:t>Les </a:t>
            </a:r>
            <a:r>
              <a:rPr lang="fr-FR" dirty="0">
                <a:solidFill>
                  <a:srgbClr val="006699"/>
                </a:solidFill>
                <a:latin typeface="Times New Roman" charset="0"/>
                <a:cs typeface="Times New Roman" charset="0"/>
              </a:rPr>
              <a:t>projections évoquent une atteinte de près de la moitié de la population européenne dans les années 2050</a:t>
            </a:r>
            <a:r>
              <a:rPr lang="fr-FR" dirty="0" smtClean="0">
                <a:solidFill>
                  <a:srgbClr val="006699"/>
                </a:solidFill>
                <a:latin typeface="Times New Roman" charset="0"/>
                <a:cs typeface="Times New Roman" charset="0"/>
              </a:rPr>
              <a:t>.</a:t>
            </a:r>
          </a:p>
          <a:p>
            <a:pPr>
              <a:defRPr/>
            </a:pPr>
            <a:endParaRPr lang="fr-FR" dirty="0" smtClean="0">
              <a:solidFill>
                <a:srgbClr val="006699"/>
              </a:solidFill>
              <a:latin typeface="Times New Roman" charset="0"/>
              <a:cs typeface="Times New Roman" charset="0"/>
            </a:endParaRPr>
          </a:p>
          <a:p>
            <a:pPr marL="285750" indent="-285750">
              <a:buFont typeface="Arial"/>
              <a:buChar char="•"/>
              <a:defRPr/>
            </a:pPr>
            <a:r>
              <a:rPr lang="fr-FR" dirty="0" smtClean="0">
                <a:solidFill>
                  <a:srgbClr val="006699"/>
                </a:solidFill>
                <a:latin typeface="Times New Roman" charset="0"/>
                <a:cs typeface="Times New Roman" charset="0"/>
              </a:rPr>
              <a:t>HYPOTHESES</a:t>
            </a:r>
          </a:p>
          <a:p>
            <a:pPr marL="742950" lvl="1" indent="-285750">
              <a:buFont typeface="Arial"/>
              <a:buChar char="•"/>
              <a:defRPr/>
            </a:pPr>
            <a:r>
              <a:rPr lang="fr-FR" dirty="0" smtClean="0">
                <a:solidFill>
                  <a:srgbClr val="006699"/>
                </a:solidFill>
                <a:latin typeface="Times New Roman" charset="0"/>
                <a:cs typeface="Times New Roman" charset="0"/>
              </a:rPr>
              <a:t>Modification du régime alimentaire, Tabagisme (passif), Pollution atmosphérique, Vie sédentaire &amp; exposition à de nouveaux allergènes domestiques</a:t>
            </a:r>
          </a:p>
          <a:p>
            <a:pPr>
              <a:defRPr/>
            </a:pPr>
            <a:endParaRPr lang="fr-FR" dirty="0">
              <a:solidFill>
                <a:srgbClr val="006699"/>
              </a:solidFill>
              <a:latin typeface="Times New Roman" charset="0"/>
              <a:cs typeface="Times New Roman" charset="0"/>
            </a:endParaRPr>
          </a:p>
          <a:p>
            <a:pPr marL="285750" indent="-285750">
              <a:buFont typeface="Wingdings" charset="2"/>
              <a:buChar char="Ø"/>
              <a:defRPr/>
            </a:pPr>
            <a:r>
              <a:rPr lang="fr-FR" sz="2000" dirty="0" smtClean="0">
                <a:solidFill>
                  <a:schemeClr val="accent5">
                    <a:lumMod val="50000"/>
                  </a:schemeClr>
                </a:solidFill>
                <a:latin typeface="Times New Roman" charset="0"/>
                <a:cs typeface="Times New Roman" charset="0"/>
              </a:rPr>
              <a:t>IMPORTANCE DE FACILITER LE DIAGNOSTIC DE L’ALLERGIE</a:t>
            </a:r>
            <a:endParaRPr lang="fr-FR" sz="2000" dirty="0">
              <a:solidFill>
                <a:schemeClr val="accent5">
                  <a:lumMod val="50000"/>
                </a:schemeClr>
              </a:solidFill>
              <a:latin typeface="Times New Roman" charset="0"/>
              <a:cs typeface="Times New Roman" charset="0"/>
            </a:endParaRPr>
          </a:p>
          <a:p>
            <a:pPr>
              <a:defRPr/>
            </a:pPr>
            <a:endParaRPr lang="fr-FR" dirty="0"/>
          </a:p>
        </p:txBody>
      </p:sp>
    </p:spTree>
    <p:extLst>
      <p:ext uri="{BB962C8B-B14F-4D97-AF65-F5344CB8AC3E}">
        <p14:creationId xmlns:p14="http://schemas.microsoft.com/office/powerpoint/2010/main" val="20764573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idx="4294967295"/>
          </p:nvPr>
        </p:nvSpPr>
        <p:spPr/>
        <p:txBody>
          <a:bodyPr/>
          <a:lstStyle/>
          <a:p>
            <a:r>
              <a:rPr lang="en-US" sz="2400" dirty="0" smtClean="0">
                <a:latin typeface="Times New Roman" charset="0"/>
                <a:cs typeface="Arial" charset="0"/>
              </a:rPr>
              <a:t>Component Resolved Diagnosis </a:t>
            </a:r>
            <a:br>
              <a:rPr lang="en-US" sz="2400" dirty="0" smtClean="0">
                <a:latin typeface="Times New Roman" charset="0"/>
                <a:cs typeface="Arial" charset="0"/>
              </a:rPr>
            </a:br>
            <a:r>
              <a:rPr lang="en-US" sz="1800" dirty="0" smtClean="0">
                <a:latin typeface="Times New Roman" charset="0"/>
                <a:cs typeface="Arial" charset="0"/>
              </a:rPr>
              <a:t>(CRD)</a:t>
            </a:r>
            <a:endParaRPr lang="en-US" sz="1800" dirty="0">
              <a:latin typeface="Times New Roman" charset="0"/>
              <a:cs typeface="Arial" charset="0"/>
            </a:endParaRPr>
          </a:p>
        </p:txBody>
      </p:sp>
      <p:pic>
        <p:nvPicPr>
          <p:cNvPr id="37171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Rectangle 3"/>
          <p:cNvSpPr txBox="1">
            <a:spLocks noChangeArrowheads="1"/>
          </p:cNvSpPr>
          <p:nvPr/>
        </p:nvSpPr>
        <p:spPr bwMode="auto">
          <a:xfrm>
            <a:off x="228600" y="1441450"/>
            <a:ext cx="8707438"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nl-BE" sz="2000" dirty="0">
                <a:solidFill>
                  <a:srgbClr val="3A6DAC"/>
                </a:solidFill>
                <a:latin typeface="Times New Roman" charset="0"/>
                <a:ea typeface="ＭＳ Ｐゴシック" charset="0"/>
              </a:rPr>
              <a:t>Evolutions </a:t>
            </a:r>
            <a:r>
              <a:rPr lang="nl-BE" sz="2000" dirty="0" smtClean="0">
                <a:solidFill>
                  <a:srgbClr val="3A6DAC"/>
                </a:solidFill>
                <a:latin typeface="Times New Roman" charset="0"/>
                <a:ea typeface="ＭＳ Ｐゴシック" charset="0"/>
              </a:rPr>
              <a:t>récentes </a:t>
            </a:r>
            <a:r>
              <a:rPr lang="nl-BE" sz="2000" dirty="0">
                <a:solidFill>
                  <a:srgbClr val="3A6DAC"/>
                </a:solidFill>
                <a:latin typeface="Times New Roman" charset="0"/>
                <a:ea typeface="ＭＳ Ｐゴシック" charset="0"/>
              </a:rPr>
              <a:t>vers l’usage des Composants </a:t>
            </a:r>
            <a:r>
              <a:rPr lang="nl-BE" sz="2000" dirty="0" smtClean="0">
                <a:solidFill>
                  <a:srgbClr val="3A6DAC"/>
                </a:solidFill>
                <a:latin typeface="Times New Roman" charset="0"/>
                <a:ea typeface="ＭＳ Ｐゴシック" charset="0"/>
              </a:rPr>
              <a:t>et passage au CRD :</a:t>
            </a:r>
            <a:endParaRPr lang="nl-BE" sz="2000" dirty="0">
              <a:solidFill>
                <a:srgbClr val="3A6DAC"/>
              </a:solidFill>
              <a:latin typeface="Times New Roman" charset="0"/>
              <a:ea typeface="ＭＳ Ｐゴシック" charset="0"/>
            </a:endParaRPr>
          </a:p>
          <a:p>
            <a:pPr lvl="1"/>
            <a:r>
              <a:rPr lang="nl-BE" sz="1800" dirty="0">
                <a:solidFill>
                  <a:srgbClr val="3A6DAC"/>
                </a:solidFill>
                <a:latin typeface="Times New Roman" charset="0"/>
                <a:ea typeface="ＭＳ Ｐゴシック" charset="0"/>
              </a:rPr>
              <a:t>Techniques d’extractions/purifications et standardisations des allergènes améliorées</a:t>
            </a:r>
          </a:p>
          <a:p>
            <a:pPr lvl="1"/>
            <a:r>
              <a:rPr lang="nl-BE" sz="1800" dirty="0">
                <a:solidFill>
                  <a:srgbClr val="3A6DAC"/>
                </a:solidFill>
                <a:latin typeface="Times New Roman" charset="0"/>
                <a:ea typeface="ＭＳ Ｐゴシック" charset="0"/>
              </a:rPr>
              <a:t>Meilleure connaissance des allergènes</a:t>
            </a:r>
          </a:p>
          <a:p>
            <a:pPr lvl="2"/>
            <a:r>
              <a:rPr lang="nl-BE" sz="1600" dirty="0">
                <a:solidFill>
                  <a:srgbClr val="3A6DAC"/>
                </a:solidFill>
                <a:latin typeface="Times New Roman" charset="0"/>
                <a:ea typeface="ＭＳ Ｐゴシック" charset="0"/>
              </a:rPr>
              <a:t>Au niveau des homologies, de leur  structure, de leur foncion...</a:t>
            </a:r>
          </a:p>
          <a:p>
            <a:pPr lvl="2"/>
            <a:r>
              <a:rPr lang="nl-BE" sz="1600" dirty="0">
                <a:solidFill>
                  <a:srgbClr val="3A6DAC"/>
                </a:solidFill>
                <a:latin typeface="Times New Roman" charset="0"/>
                <a:ea typeface="ＭＳ Ｐゴシック" charset="0"/>
              </a:rPr>
              <a:t>Production des allergènes recombinants</a:t>
            </a:r>
          </a:p>
          <a:p>
            <a:pPr marL="914400" lvl="2" indent="0">
              <a:buNone/>
            </a:pPr>
            <a:endParaRPr lang="nl-BE" sz="1000" b="1" dirty="0" smtClean="0">
              <a:solidFill>
                <a:srgbClr val="3A6DAC"/>
              </a:solidFill>
              <a:latin typeface="Times New Roman" charset="0"/>
              <a:ea typeface="ＭＳ Ｐゴシック" charset="0"/>
            </a:endParaRPr>
          </a:p>
          <a:p>
            <a:r>
              <a:rPr lang="nl-BE" sz="2000" b="1" dirty="0" smtClean="0">
                <a:solidFill>
                  <a:srgbClr val="3A6DAC"/>
                </a:solidFill>
                <a:latin typeface="Times New Roman" charset="0"/>
                <a:ea typeface="ＭＳ Ｐゴシック" charset="0"/>
              </a:rPr>
              <a:t>Intérêts et applications des composants allergéniques.</a:t>
            </a:r>
          </a:p>
          <a:p>
            <a:pPr lvl="1"/>
            <a:r>
              <a:rPr lang="nl-BE" sz="1800" dirty="0" smtClean="0">
                <a:solidFill>
                  <a:srgbClr val="3A6DAC"/>
                </a:solidFill>
                <a:latin typeface="Times New Roman" charset="0"/>
                <a:ea typeface="ＭＳ Ｐゴシック" charset="0"/>
              </a:rPr>
              <a:t>Tests plus sensibles</a:t>
            </a:r>
          </a:p>
          <a:p>
            <a:pPr lvl="2"/>
            <a:r>
              <a:rPr lang="nl-BE" sz="1600" dirty="0" smtClean="0">
                <a:solidFill>
                  <a:srgbClr val="3A6DAC"/>
                </a:solidFill>
                <a:latin typeface="Times New Roman" charset="0"/>
                <a:ea typeface="ＭＳ Ｐゴシック" charset="0"/>
              </a:rPr>
              <a:t>Amélioration qualitative des extraits (Hev b 5 dans l’extrait de latex, plus récemment Ves v 5 dans l’extrait venin de guêpe)</a:t>
            </a:r>
          </a:p>
          <a:p>
            <a:pPr lvl="1"/>
            <a:r>
              <a:rPr lang="nl-BE" sz="1800" dirty="0" smtClean="0">
                <a:solidFill>
                  <a:srgbClr val="3A6DAC"/>
                </a:solidFill>
                <a:latin typeface="Times New Roman" charset="0"/>
                <a:ea typeface="ＭＳ Ｐゴシック" charset="0"/>
              </a:rPr>
              <a:t>Prédire et comprendre les réactions croisées</a:t>
            </a:r>
          </a:p>
          <a:p>
            <a:pPr lvl="1"/>
            <a:r>
              <a:rPr lang="nl-BE" sz="2400" b="1" dirty="0" smtClean="0">
                <a:solidFill>
                  <a:schemeClr val="accent5">
                    <a:lumMod val="50000"/>
                  </a:schemeClr>
                </a:solidFill>
                <a:latin typeface="Times New Roman" charset="0"/>
                <a:ea typeface="ＭＳ Ｐゴシック" charset="0"/>
              </a:rPr>
              <a:t>Prédire les risques et la sévérité des allergies</a:t>
            </a:r>
          </a:p>
          <a:p>
            <a:pPr lvl="1"/>
            <a:r>
              <a:rPr lang="nl-BE" sz="1800" dirty="0" smtClean="0">
                <a:solidFill>
                  <a:srgbClr val="3A6DAC"/>
                </a:solidFill>
                <a:latin typeface="Times New Roman" charset="0"/>
                <a:ea typeface="ＭＳ Ｐゴシック" charset="0"/>
              </a:rPr>
              <a:t>Déterminer </a:t>
            </a:r>
            <a:r>
              <a:rPr lang="nl-BE" sz="1800" dirty="0">
                <a:solidFill>
                  <a:srgbClr val="3A6DAC"/>
                </a:solidFill>
                <a:latin typeface="Times New Roman" charset="0"/>
                <a:ea typeface="ＭＳ Ｐゴシック" charset="0"/>
              </a:rPr>
              <a:t>les bons candidats pour l’Immunothérapie spécifique </a:t>
            </a:r>
          </a:p>
          <a:p>
            <a:endParaRPr lang="nl-BE" sz="1800" b="1" dirty="0" smtClean="0">
              <a:solidFill>
                <a:srgbClr val="3A6DAC"/>
              </a:solidFill>
              <a:latin typeface="Times New Roman" charset="0"/>
              <a:ea typeface="ＭＳ Ｐゴシック" charset="0"/>
            </a:endParaRPr>
          </a:p>
          <a:p>
            <a:pPr>
              <a:buFont typeface="Wingdings" charset="2"/>
              <a:buChar char="Ø"/>
            </a:pPr>
            <a:endParaRPr lang="nl-BE" sz="1800" b="1" dirty="0">
              <a:solidFill>
                <a:srgbClr val="3A6DAC"/>
              </a:solidFill>
              <a:latin typeface="Times New Roman" charset="0"/>
              <a:ea typeface="ＭＳ Ｐゴシック" charset="0"/>
            </a:endParaRPr>
          </a:p>
          <a:p>
            <a:pPr>
              <a:buFont typeface="Wingdings" charset="2"/>
              <a:buChar char="Ø"/>
            </a:pPr>
            <a:endParaRPr lang="nl-BE" sz="1800" b="1" dirty="0" smtClean="0">
              <a:solidFill>
                <a:srgbClr val="3A6DAC"/>
              </a:solidFill>
              <a:latin typeface="Times New Roman" charset="0"/>
              <a:ea typeface="ＭＳ Ｐゴシック" charset="0"/>
            </a:endParaRPr>
          </a:p>
          <a:p>
            <a:pPr eaLnBrk="1" hangingPunct="1">
              <a:spcBef>
                <a:spcPct val="50000"/>
              </a:spcBef>
            </a:pPr>
            <a:endParaRPr lang="fr-BE" sz="2000" b="1" dirty="0">
              <a:solidFill>
                <a:srgbClr val="3A6DAC"/>
              </a:solidFill>
            </a:endParaRPr>
          </a:p>
          <a:p>
            <a:pPr eaLnBrk="1" hangingPunct="1">
              <a:spcBef>
                <a:spcPct val="50000"/>
              </a:spcBef>
            </a:pPr>
            <a:endParaRPr lang="fr-FR" sz="2800" b="1" dirty="0">
              <a:solidFill>
                <a:schemeClr val="accent2"/>
              </a:solidFill>
            </a:endParaRPr>
          </a:p>
          <a:p>
            <a:pPr lvl="1"/>
            <a:endParaRPr lang="nl-BE" sz="1400" b="1" dirty="0" smtClean="0">
              <a:solidFill>
                <a:srgbClr val="3A6DAC"/>
              </a:solidFill>
              <a:latin typeface="Times New Roman" charset="0"/>
              <a:ea typeface="ＭＳ Ｐゴシック" charset="0"/>
            </a:endParaRPr>
          </a:p>
          <a:p>
            <a:pPr lvl="1"/>
            <a:endParaRPr lang="fr-BE" sz="1400" b="1" dirty="0" smtClean="0">
              <a:solidFill>
                <a:srgbClr val="006699"/>
              </a:solidFill>
              <a:latin typeface="Times New Roman" charset="0"/>
            </a:endParaRPr>
          </a:p>
          <a:p>
            <a:endParaRPr lang="fr-BE" sz="2400" dirty="0">
              <a:solidFill>
                <a:srgbClr val="006699"/>
              </a:solidFill>
              <a:latin typeface="Times New Roman" charset="0"/>
              <a:ea typeface="ＭＳ Ｐゴシック" charset="0"/>
            </a:endParaRPr>
          </a:p>
        </p:txBody>
      </p:sp>
      <p:pic>
        <p:nvPicPr>
          <p:cNvPr id="16" name="Picture 4" descr="Medec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405" y="2442051"/>
            <a:ext cx="1686391" cy="134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9901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idx="4294967295"/>
          </p:nvPr>
        </p:nvSpPr>
        <p:spPr/>
        <p:txBody>
          <a:bodyPr/>
          <a:lstStyle/>
          <a:p>
            <a:r>
              <a:rPr lang="en-US" sz="2400" dirty="0" smtClean="0">
                <a:latin typeface="Times New Roman" charset="0"/>
                <a:cs typeface="Arial" charset="0"/>
              </a:rPr>
              <a:t>Component Resolved Diagnosis </a:t>
            </a:r>
            <a:br>
              <a:rPr lang="en-US" sz="2400" dirty="0" smtClean="0">
                <a:latin typeface="Times New Roman" charset="0"/>
                <a:cs typeface="Arial" charset="0"/>
              </a:rPr>
            </a:br>
            <a:r>
              <a:rPr lang="en-US" sz="1800" dirty="0" smtClean="0">
                <a:latin typeface="Times New Roman" charset="0"/>
                <a:cs typeface="Arial" charset="0"/>
              </a:rPr>
              <a:t>(CRD)</a:t>
            </a:r>
            <a:endParaRPr lang="en-US" sz="1800" dirty="0">
              <a:latin typeface="Times New Roman" charset="0"/>
              <a:cs typeface="Arial" charset="0"/>
            </a:endParaRPr>
          </a:p>
        </p:txBody>
      </p:sp>
      <p:pic>
        <p:nvPicPr>
          <p:cNvPr id="37171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 Box 3"/>
          <p:cNvSpPr txBox="1">
            <a:spLocks noChangeArrowheads="1"/>
          </p:cNvSpPr>
          <p:nvPr/>
        </p:nvSpPr>
        <p:spPr bwMode="auto">
          <a:xfrm>
            <a:off x="1104900" y="1720850"/>
            <a:ext cx="6735763" cy="369888"/>
          </a:xfrm>
          <a:prstGeom prst="rect">
            <a:avLst/>
          </a:prstGeom>
          <a:solidFill>
            <a:srgbClr val="FFCC00"/>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b="1" dirty="0">
                <a:solidFill>
                  <a:srgbClr val="336699"/>
                </a:solidFill>
                <a:latin typeface="Times New Roman" charset="0"/>
                <a:cs typeface="Arial" charset="0"/>
              </a:rPr>
              <a:t>Arachide (f13)</a:t>
            </a:r>
          </a:p>
        </p:txBody>
      </p:sp>
      <p:sp>
        <p:nvSpPr>
          <p:cNvPr id="7" name="Text Box 4"/>
          <p:cNvSpPr txBox="1">
            <a:spLocks noChangeArrowheads="1"/>
          </p:cNvSpPr>
          <p:nvPr/>
        </p:nvSpPr>
        <p:spPr bwMode="auto">
          <a:xfrm>
            <a:off x="1104900" y="2286000"/>
            <a:ext cx="1924050" cy="630238"/>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dirty="0">
                <a:solidFill>
                  <a:srgbClr val="336699"/>
                </a:solidFill>
                <a:latin typeface="Times New Roman" charset="0"/>
                <a:cs typeface="Arial" charset="0"/>
              </a:rPr>
              <a:t>Arachide (f13) : </a:t>
            </a:r>
            <a:r>
              <a:rPr lang="fr-FR" sz="1400" b="1" dirty="0" err="1">
                <a:solidFill>
                  <a:srgbClr val="336699"/>
                </a:solidFill>
                <a:latin typeface="Times New Roman" charset="0"/>
                <a:cs typeface="Arial" charset="0"/>
              </a:rPr>
              <a:t>Nég</a:t>
            </a:r>
            <a:endParaRPr lang="fr-FR" sz="1400" b="1" dirty="0">
              <a:solidFill>
                <a:srgbClr val="336699"/>
              </a:solidFill>
              <a:latin typeface="Times New Roman" charset="0"/>
              <a:cs typeface="Arial" charset="0"/>
            </a:endParaRPr>
          </a:p>
          <a:p>
            <a:pPr algn="ctr">
              <a:spcBef>
                <a:spcPct val="50000"/>
              </a:spcBef>
              <a:defRPr/>
            </a:pPr>
            <a:endParaRPr lang="fr-FR" sz="1400" b="1" dirty="0">
              <a:solidFill>
                <a:srgbClr val="336699"/>
              </a:solidFill>
              <a:latin typeface="Times New Roman" charset="0"/>
              <a:cs typeface="Arial" charset="0"/>
            </a:endParaRPr>
          </a:p>
        </p:txBody>
      </p:sp>
      <p:sp>
        <p:nvSpPr>
          <p:cNvPr id="8" name="Text Box 5"/>
          <p:cNvSpPr txBox="1">
            <a:spLocks noChangeArrowheads="1"/>
          </p:cNvSpPr>
          <p:nvPr/>
        </p:nvSpPr>
        <p:spPr bwMode="auto">
          <a:xfrm>
            <a:off x="1106488" y="3135313"/>
            <a:ext cx="1911350" cy="542925"/>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Peu de risque de réactions sévères</a:t>
            </a:r>
          </a:p>
        </p:txBody>
      </p:sp>
      <p:sp>
        <p:nvSpPr>
          <p:cNvPr id="9" name="Text Box 8"/>
          <p:cNvSpPr txBox="1">
            <a:spLocks noChangeArrowheads="1"/>
          </p:cNvSpPr>
          <p:nvPr/>
        </p:nvSpPr>
        <p:spPr bwMode="auto">
          <a:xfrm>
            <a:off x="3243263" y="2287588"/>
            <a:ext cx="2381250" cy="649287"/>
          </a:xfrm>
          <a:prstGeom prst="rect">
            <a:avLst/>
          </a:prstGeom>
          <a:solidFill>
            <a:srgbClr val="FFCC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Arachide (f13) : Pos</a:t>
            </a:r>
          </a:p>
          <a:p>
            <a:pPr algn="ctr">
              <a:spcBef>
                <a:spcPct val="50000"/>
              </a:spcBef>
              <a:defRPr/>
            </a:pPr>
            <a:r>
              <a:rPr lang="fr-FR" sz="1400" b="1">
                <a:solidFill>
                  <a:srgbClr val="336699"/>
                </a:solidFill>
                <a:latin typeface="Times New Roman" charset="0"/>
                <a:cs typeface="Arial" charset="0"/>
              </a:rPr>
              <a:t>Ara h 2 : Nég</a:t>
            </a:r>
          </a:p>
        </p:txBody>
      </p:sp>
      <p:sp>
        <p:nvSpPr>
          <p:cNvPr id="10" name="Text Box 9"/>
          <p:cNvSpPr txBox="1">
            <a:spLocks noChangeArrowheads="1"/>
          </p:cNvSpPr>
          <p:nvPr/>
        </p:nvSpPr>
        <p:spPr bwMode="auto">
          <a:xfrm>
            <a:off x="3244850" y="3124200"/>
            <a:ext cx="2395538" cy="330200"/>
          </a:xfrm>
          <a:prstGeom prst="rect">
            <a:avLst/>
          </a:prstGeom>
          <a:solidFill>
            <a:srgbClr val="FFCC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Risques de réaction sévère?</a:t>
            </a:r>
          </a:p>
        </p:txBody>
      </p:sp>
      <p:sp>
        <p:nvSpPr>
          <p:cNvPr id="11" name="Text Box 10"/>
          <p:cNvSpPr txBox="1">
            <a:spLocks noChangeArrowheads="1"/>
          </p:cNvSpPr>
          <p:nvPr/>
        </p:nvSpPr>
        <p:spPr bwMode="auto">
          <a:xfrm>
            <a:off x="3248025" y="3633788"/>
            <a:ext cx="2420938" cy="542925"/>
          </a:xfrm>
          <a:prstGeom prst="rect">
            <a:avLst/>
          </a:prstGeom>
          <a:solidFill>
            <a:srgbClr val="FFCC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Comment explorer? Recommendations</a:t>
            </a:r>
          </a:p>
        </p:txBody>
      </p:sp>
      <p:sp>
        <p:nvSpPr>
          <p:cNvPr id="12" name="Text Box 11"/>
          <p:cNvSpPr txBox="1">
            <a:spLocks noChangeArrowheads="1"/>
          </p:cNvSpPr>
          <p:nvPr/>
        </p:nvSpPr>
        <p:spPr bwMode="auto">
          <a:xfrm>
            <a:off x="3244850" y="4306888"/>
            <a:ext cx="2422525" cy="1703387"/>
          </a:xfrm>
          <a:prstGeom prst="rect">
            <a:avLst/>
          </a:prstGeom>
          <a:solidFill>
            <a:srgbClr val="FFCC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400" b="1">
                <a:solidFill>
                  <a:srgbClr val="336699"/>
                </a:solidFill>
                <a:latin typeface="Times New Roman" charset="0"/>
                <a:cs typeface="Arial" charset="0"/>
              </a:rPr>
              <a:t>Test :                     Risque</a:t>
            </a:r>
          </a:p>
          <a:p>
            <a:pPr>
              <a:spcBef>
                <a:spcPct val="50000"/>
              </a:spcBef>
              <a:buFontTx/>
              <a:buChar char="•"/>
              <a:defRPr/>
            </a:pPr>
            <a:r>
              <a:rPr lang="fr-FR" sz="1200" b="1">
                <a:solidFill>
                  <a:srgbClr val="336699"/>
                </a:solidFill>
                <a:latin typeface="Times New Roman" charset="0"/>
                <a:cs typeface="Arial" charset="0"/>
              </a:rPr>
              <a:t> Ara h 1 (f422)</a:t>
            </a:r>
          </a:p>
          <a:p>
            <a:pPr>
              <a:spcBef>
                <a:spcPct val="50000"/>
              </a:spcBef>
              <a:buFontTx/>
              <a:buChar char="•"/>
              <a:defRPr/>
            </a:pPr>
            <a:r>
              <a:rPr lang="fr-FR" sz="1200" b="1">
                <a:solidFill>
                  <a:srgbClr val="336699"/>
                </a:solidFill>
                <a:latin typeface="Times New Roman" charset="0"/>
                <a:cs typeface="Arial" charset="0"/>
              </a:rPr>
              <a:t>Ara h 3 (f424)</a:t>
            </a:r>
          </a:p>
          <a:p>
            <a:pPr>
              <a:spcBef>
                <a:spcPct val="50000"/>
              </a:spcBef>
              <a:buFontTx/>
              <a:buChar char="•"/>
              <a:defRPr/>
            </a:pPr>
            <a:r>
              <a:rPr lang="fr-FR" sz="1200" b="1">
                <a:solidFill>
                  <a:srgbClr val="336699"/>
                </a:solidFill>
                <a:latin typeface="Times New Roman" charset="0"/>
                <a:cs typeface="Arial" charset="0"/>
              </a:rPr>
              <a:t>Ara h 9 (f427)</a:t>
            </a:r>
          </a:p>
          <a:p>
            <a:pPr>
              <a:spcBef>
                <a:spcPct val="50000"/>
              </a:spcBef>
              <a:buFontTx/>
              <a:buChar char="•"/>
              <a:defRPr/>
            </a:pPr>
            <a:r>
              <a:rPr lang="fr-FR" sz="1200" b="1">
                <a:solidFill>
                  <a:srgbClr val="336699"/>
                </a:solidFill>
                <a:latin typeface="Times New Roman" charset="0"/>
                <a:cs typeface="Arial" charset="0"/>
              </a:rPr>
              <a:t>Ara h 8 (f352)</a:t>
            </a:r>
          </a:p>
          <a:p>
            <a:pPr>
              <a:spcBef>
                <a:spcPct val="50000"/>
              </a:spcBef>
              <a:buFontTx/>
              <a:buChar char="•"/>
              <a:defRPr/>
            </a:pPr>
            <a:r>
              <a:rPr lang="fr-FR" sz="1200" b="1">
                <a:solidFill>
                  <a:srgbClr val="336699"/>
                </a:solidFill>
                <a:latin typeface="Times New Roman" charset="0"/>
                <a:cs typeface="Arial" charset="0"/>
              </a:rPr>
              <a:t>CCD (Ro214)</a:t>
            </a:r>
          </a:p>
        </p:txBody>
      </p:sp>
      <p:sp>
        <p:nvSpPr>
          <p:cNvPr id="13" name="AutoShape 12"/>
          <p:cNvSpPr>
            <a:spLocks noChangeArrowheads="1"/>
          </p:cNvSpPr>
          <p:nvPr/>
        </p:nvSpPr>
        <p:spPr bwMode="auto">
          <a:xfrm>
            <a:off x="4799013" y="465296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14" name="AutoShape 13"/>
          <p:cNvSpPr>
            <a:spLocks noChangeArrowheads="1"/>
          </p:cNvSpPr>
          <p:nvPr/>
        </p:nvSpPr>
        <p:spPr bwMode="auto">
          <a:xfrm>
            <a:off x="4814888" y="4910138"/>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17" name="AutoShape 14"/>
          <p:cNvSpPr>
            <a:spLocks noChangeArrowheads="1"/>
          </p:cNvSpPr>
          <p:nvPr/>
        </p:nvSpPr>
        <p:spPr bwMode="auto">
          <a:xfrm>
            <a:off x="4787900" y="519271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18" name="AutoShape 15"/>
          <p:cNvSpPr>
            <a:spLocks noChangeArrowheads="1"/>
          </p:cNvSpPr>
          <p:nvPr/>
        </p:nvSpPr>
        <p:spPr bwMode="auto">
          <a:xfrm>
            <a:off x="4856163" y="5449888"/>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19" name="AutoShape 16"/>
          <p:cNvSpPr>
            <a:spLocks noChangeArrowheads="1"/>
          </p:cNvSpPr>
          <p:nvPr/>
        </p:nvSpPr>
        <p:spPr bwMode="auto">
          <a:xfrm>
            <a:off x="4911725" y="573246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20" name="AutoShape 17"/>
          <p:cNvSpPr>
            <a:spLocks noChangeArrowheads="1"/>
          </p:cNvSpPr>
          <p:nvPr/>
        </p:nvSpPr>
        <p:spPr bwMode="auto">
          <a:xfrm>
            <a:off x="5006975" y="4630738"/>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21" name="AutoShape 18"/>
          <p:cNvSpPr>
            <a:spLocks noChangeArrowheads="1"/>
          </p:cNvSpPr>
          <p:nvPr/>
        </p:nvSpPr>
        <p:spPr bwMode="auto">
          <a:xfrm>
            <a:off x="5216525" y="465296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22" name="AutoShape 19"/>
          <p:cNvSpPr>
            <a:spLocks noChangeArrowheads="1"/>
          </p:cNvSpPr>
          <p:nvPr/>
        </p:nvSpPr>
        <p:spPr bwMode="auto">
          <a:xfrm>
            <a:off x="5014913" y="4908550"/>
            <a:ext cx="174625" cy="188913"/>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23" name="AutoShape 20"/>
          <p:cNvSpPr>
            <a:spLocks noChangeArrowheads="1"/>
          </p:cNvSpPr>
          <p:nvPr/>
        </p:nvSpPr>
        <p:spPr bwMode="auto">
          <a:xfrm>
            <a:off x="5245100" y="488156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24" name="AutoShape 21"/>
          <p:cNvSpPr>
            <a:spLocks noChangeArrowheads="1"/>
          </p:cNvSpPr>
          <p:nvPr/>
        </p:nvSpPr>
        <p:spPr bwMode="auto">
          <a:xfrm>
            <a:off x="4989513" y="5178425"/>
            <a:ext cx="174625" cy="188913"/>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25" name="AutoShape 22"/>
          <p:cNvSpPr>
            <a:spLocks noChangeArrowheads="1"/>
          </p:cNvSpPr>
          <p:nvPr/>
        </p:nvSpPr>
        <p:spPr bwMode="auto">
          <a:xfrm>
            <a:off x="5191125" y="5165725"/>
            <a:ext cx="174625" cy="188913"/>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26" name="AutoShape 23"/>
          <p:cNvSpPr>
            <a:spLocks noChangeArrowheads="1"/>
          </p:cNvSpPr>
          <p:nvPr/>
        </p:nvSpPr>
        <p:spPr bwMode="auto">
          <a:xfrm>
            <a:off x="5029200" y="543401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27" name="Text Box 24"/>
          <p:cNvSpPr txBox="1">
            <a:spLocks noChangeArrowheads="1"/>
          </p:cNvSpPr>
          <p:nvPr/>
        </p:nvSpPr>
        <p:spPr bwMode="auto">
          <a:xfrm>
            <a:off x="5946775" y="2300288"/>
            <a:ext cx="1924050" cy="649287"/>
          </a:xfrm>
          <a:prstGeom prst="rect">
            <a:avLst/>
          </a:prstGeom>
          <a:solidFill>
            <a:srgbClr val="FFFFCC"/>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Arachide (f13) : Pos</a:t>
            </a:r>
          </a:p>
          <a:p>
            <a:pPr algn="ctr">
              <a:spcBef>
                <a:spcPct val="50000"/>
              </a:spcBef>
              <a:defRPr/>
            </a:pPr>
            <a:r>
              <a:rPr lang="fr-FR" sz="1400" b="1">
                <a:solidFill>
                  <a:srgbClr val="336699"/>
                </a:solidFill>
                <a:latin typeface="Times New Roman" charset="0"/>
                <a:cs typeface="Arial" charset="0"/>
              </a:rPr>
              <a:t>Ara h 2 : Pos</a:t>
            </a:r>
          </a:p>
        </p:txBody>
      </p:sp>
      <p:sp>
        <p:nvSpPr>
          <p:cNvPr id="28" name="Text Box 25"/>
          <p:cNvSpPr txBox="1">
            <a:spLocks noChangeArrowheads="1"/>
          </p:cNvSpPr>
          <p:nvPr/>
        </p:nvSpPr>
        <p:spPr bwMode="auto">
          <a:xfrm>
            <a:off x="5959475" y="3121025"/>
            <a:ext cx="1924050" cy="542925"/>
          </a:xfrm>
          <a:prstGeom prst="rect">
            <a:avLst/>
          </a:prstGeom>
          <a:solidFill>
            <a:srgbClr val="FFFFCC"/>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Très haut risque de réaction sévère</a:t>
            </a:r>
          </a:p>
        </p:txBody>
      </p:sp>
      <p:sp>
        <p:nvSpPr>
          <p:cNvPr id="29" name="Line 26"/>
          <p:cNvSpPr>
            <a:spLocks noChangeShapeType="1"/>
          </p:cNvSpPr>
          <p:nvPr/>
        </p:nvSpPr>
        <p:spPr bwMode="auto">
          <a:xfrm>
            <a:off x="2084388" y="2944813"/>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30" name="Line 28"/>
          <p:cNvSpPr>
            <a:spLocks noChangeShapeType="1"/>
          </p:cNvSpPr>
          <p:nvPr/>
        </p:nvSpPr>
        <p:spPr bwMode="auto">
          <a:xfrm>
            <a:off x="4438650" y="2973388"/>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31" name="Line 30"/>
          <p:cNvSpPr>
            <a:spLocks noChangeShapeType="1"/>
          </p:cNvSpPr>
          <p:nvPr/>
        </p:nvSpPr>
        <p:spPr bwMode="auto">
          <a:xfrm>
            <a:off x="2087563" y="2073275"/>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32" name="Line 31"/>
          <p:cNvSpPr>
            <a:spLocks noChangeShapeType="1"/>
          </p:cNvSpPr>
          <p:nvPr/>
        </p:nvSpPr>
        <p:spPr bwMode="auto">
          <a:xfrm>
            <a:off x="4427538" y="4186238"/>
            <a:ext cx="0" cy="147637"/>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33" name="Line 32"/>
          <p:cNvSpPr>
            <a:spLocks noChangeShapeType="1"/>
          </p:cNvSpPr>
          <p:nvPr/>
        </p:nvSpPr>
        <p:spPr bwMode="auto">
          <a:xfrm>
            <a:off x="4441825" y="3446463"/>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34" name="Line 33"/>
          <p:cNvSpPr>
            <a:spLocks noChangeShapeType="1"/>
          </p:cNvSpPr>
          <p:nvPr/>
        </p:nvSpPr>
        <p:spPr bwMode="auto">
          <a:xfrm>
            <a:off x="4429125" y="2089150"/>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35" name="Line 34"/>
          <p:cNvSpPr>
            <a:spLocks noChangeShapeType="1"/>
          </p:cNvSpPr>
          <p:nvPr/>
        </p:nvSpPr>
        <p:spPr bwMode="auto">
          <a:xfrm>
            <a:off x="6945313" y="2978150"/>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36" name="Line 35"/>
          <p:cNvSpPr>
            <a:spLocks noChangeShapeType="1"/>
          </p:cNvSpPr>
          <p:nvPr/>
        </p:nvSpPr>
        <p:spPr bwMode="auto">
          <a:xfrm>
            <a:off x="6932613" y="2117725"/>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pic>
        <p:nvPicPr>
          <p:cNvPr id="37" name="Picture 3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3190" t="63573"/>
          <a:stretch>
            <a:fillRect/>
          </a:stretch>
        </p:blipFill>
        <p:spPr bwMode="auto">
          <a:xfrm>
            <a:off x="6043613" y="4341813"/>
            <a:ext cx="1935162"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211882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strVal val="#ppt_w*0.70"/>
                                          </p:val>
                                        </p:tav>
                                        <p:tav tm="100000">
                                          <p:val>
                                            <p:strVal val="#ppt_w"/>
                                          </p:val>
                                        </p:tav>
                                      </p:tavLst>
                                    </p:anim>
                                    <p:anim calcmode="lin" valueType="num">
                                      <p:cBhvr>
                                        <p:cTn id="15" dur="500" fill="hold"/>
                                        <p:tgtEl>
                                          <p:spTgt spid="31"/>
                                        </p:tgtEl>
                                        <p:attrNameLst>
                                          <p:attrName>ppt_h</p:attrName>
                                        </p:attrNameLst>
                                      </p:cBhvr>
                                      <p:tavLst>
                                        <p:tav tm="0">
                                          <p:val>
                                            <p:strVal val="#ppt_h"/>
                                          </p:val>
                                        </p:tav>
                                        <p:tav tm="100000">
                                          <p:val>
                                            <p:strVal val="#ppt_h"/>
                                          </p:val>
                                        </p:tav>
                                      </p:tavLst>
                                    </p:anim>
                                    <p:animEffect transition="in" filter="fade">
                                      <p:cBhvr>
                                        <p:cTn id="16" dur="500"/>
                                        <p:tgtEl>
                                          <p:spTgt spid="31"/>
                                        </p:tgtEl>
                                      </p:cBhvr>
                                    </p:animEffect>
                                  </p:childTnLst>
                                </p:cTn>
                              </p:par>
                              <p:par>
                                <p:cTn id="17" presetID="55"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strVal val="#ppt_w*0.70"/>
                                          </p:val>
                                        </p:tav>
                                        <p:tav tm="100000">
                                          <p:val>
                                            <p:strVal val="#ppt_w"/>
                                          </p:val>
                                        </p:tav>
                                      </p:tavLst>
                                    </p:anim>
                                    <p:anim calcmode="lin" valueType="num">
                                      <p:cBhvr>
                                        <p:cTn id="20" dur="500" fill="hold"/>
                                        <p:tgtEl>
                                          <p:spTgt spid="29"/>
                                        </p:tgtEl>
                                        <p:attrNameLst>
                                          <p:attrName>ppt_h</p:attrName>
                                        </p:attrNameLst>
                                      </p:cBhvr>
                                      <p:tavLst>
                                        <p:tav tm="0">
                                          <p:val>
                                            <p:strVal val="#ppt_h"/>
                                          </p:val>
                                        </p:tav>
                                        <p:tav tm="100000">
                                          <p:val>
                                            <p:strVal val="#ppt_h"/>
                                          </p:val>
                                        </p:tav>
                                      </p:tavLst>
                                    </p:anim>
                                    <p:animEffect transition="in" filter="fade">
                                      <p:cBhvr>
                                        <p:cTn id="21" dur="500"/>
                                        <p:tgtEl>
                                          <p:spTgt spid="2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ppt_w*0.7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animEffect transition="in" filter="fade">
                                      <p:cBhvr>
                                        <p:cTn id="26" dur="500"/>
                                        <p:tgtEl>
                                          <p:spTgt spid="7"/>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strVal val="#ppt_w*0.7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55"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strVal val="#ppt_w*0.70"/>
                                          </p:val>
                                        </p:tav>
                                        <p:tav tm="100000">
                                          <p:val>
                                            <p:strVal val="#ppt_w"/>
                                          </p:val>
                                        </p:tav>
                                      </p:tavLst>
                                    </p:anim>
                                    <p:anim calcmode="lin" valueType="num">
                                      <p:cBhvr>
                                        <p:cTn id="47" dur="500" fill="hold"/>
                                        <p:tgtEl>
                                          <p:spTgt spid="27"/>
                                        </p:tgtEl>
                                        <p:attrNameLst>
                                          <p:attrName>ppt_h</p:attrName>
                                        </p:attrNameLst>
                                      </p:cBhvr>
                                      <p:tavLst>
                                        <p:tav tm="0">
                                          <p:val>
                                            <p:strVal val="#ppt_h"/>
                                          </p:val>
                                        </p:tav>
                                        <p:tav tm="100000">
                                          <p:val>
                                            <p:strVal val="#ppt_h"/>
                                          </p:val>
                                        </p:tav>
                                      </p:tavLst>
                                    </p:anim>
                                    <p:animEffect transition="in" filter="fade">
                                      <p:cBhvr>
                                        <p:cTn id="48" dur="500"/>
                                        <p:tgtEl>
                                          <p:spTgt spid="27"/>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strVal val="#ppt_w*0.70"/>
                                          </p:val>
                                        </p:tav>
                                        <p:tav tm="100000">
                                          <p:val>
                                            <p:strVal val="#ppt_w"/>
                                          </p:val>
                                        </p:tav>
                                      </p:tavLst>
                                    </p:anim>
                                    <p:anim calcmode="lin" valueType="num">
                                      <p:cBhvr>
                                        <p:cTn id="52" dur="500" fill="hold"/>
                                        <p:tgtEl>
                                          <p:spTgt spid="28"/>
                                        </p:tgtEl>
                                        <p:attrNameLst>
                                          <p:attrName>ppt_h</p:attrName>
                                        </p:attrNameLst>
                                      </p:cBhvr>
                                      <p:tavLst>
                                        <p:tav tm="0">
                                          <p:val>
                                            <p:strVal val="#ppt_h"/>
                                          </p:val>
                                        </p:tav>
                                        <p:tav tm="100000">
                                          <p:val>
                                            <p:strVal val="#ppt_h"/>
                                          </p:val>
                                        </p:tav>
                                      </p:tavLst>
                                    </p:anim>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strVal val="#ppt_w*0.70"/>
                                          </p:val>
                                        </p:tav>
                                        <p:tav tm="100000">
                                          <p:val>
                                            <p:strVal val="#ppt_w"/>
                                          </p:val>
                                        </p:tav>
                                      </p:tavLst>
                                    </p:anim>
                                    <p:anim calcmode="lin" valueType="num">
                                      <p:cBhvr>
                                        <p:cTn id="59" dur="500" fill="hold"/>
                                        <p:tgtEl>
                                          <p:spTgt spid="34"/>
                                        </p:tgtEl>
                                        <p:attrNameLst>
                                          <p:attrName>ppt_h</p:attrName>
                                        </p:attrNameLst>
                                      </p:cBhvr>
                                      <p:tavLst>
                                        <p:tav tm="0">
                                          <p:val>
                                            <p:strVal val="#ppt_h"/>
                                          </p:val>
                                        </p:tav>
                                        <p:tav tm="100000">
                                          <p:val>
                                            <p:strVal val="#ppt_h"/>
                                          </p:val>
                                        </p:tav>
                                      </p:tavLst>
                                    </p:anim>
                                    <p:animEffect transition="in" filter="fade">
                                      <p:cBhvr>
                                        <p:cTn id="60" dur="500"/>
                                        <p:tgtEl>
                                          <p:spTgt spid="34"/>
                                        </p:tgtEl>
                                      </p:cBhvr>
                                    </p:animEffect>
                                  </p:childTnLst>
                                </p:cTn>
                              </p:par>
                              <p:par>
                                <p:cTn id="61" presetID="55"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strVal val="#ppt_w*0.70"/>
                                          </p:val>
                                        </p:tav>
                                        <p:tav tm="100000">
                                          <p:val>
                                            <p:strVal val="#ppt_w"/>
                                          </p:val>
                                        </p:tav>
                                      </p:tavLst>
                                    </p:anim>
                                    <p:anim calcmode="lin" valueType="num">
                                      <p:cBhvr>
                                        <p:cTn id="64" dur="500" fill="hold"/>
                                        <p:tgtEl>
                                          <p:spTgt spid="30"/>
                                        </p:tgtEl>
                                        <p:attrNameLst>
                                          <p:attrName>ppt_h</p:attrName>
                                        </p:attrNameLst>
                                      </p:cBhvr>
                                      <p:tavLst>
                                        <p:tav tm="0">
                                          <p:val>
                                            <p:strVal val="#ppt_h"/>
                                          </p:val>
                                        </p:tav>
                                        <p:tav tm="100000">
                                          <p:val>
                                            <p:strVal val="#ppt_h"/>
                                          </p:val>
                                        </p:tav>
                                      </p:tavLst>
                                    </p:anim>
                                    <p:animEffect transition="in" filter="fade">
                                      <p:cBhvr>
                                        <p:cTn id="65" dur="500"/>
                                        <p:tgtEl>
                                          <p:spTgt spid="30"/>
                                        </p:tgtEl>
                                      </p:cBhvr>
                                    </p:animEffect>
                                  </p:childTnLst>
                                </p:cTn>
                              </p:par>
                              <p:par>
                                <p:cTn id="66" presetID="55" presetClass="entr" presetSubtype="0"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strVal val="#ppt_w*0.70"/>
                                          </p:val>
                                        </p:tav>
                                        <p:tav tm="100000">
                                          <p:val>
                                            <p:strVal val="#ppt_w"/>
                                          </p:val>
                                        </p:tav>
                                      </p:tavLst>
                                    </p:anim>
                                    <p:anim calcmode="lin" valueType="num">
                                      <p:cBhvr>
                                        <p:cTn id="69" dur="500" fill="hold"/>
                                        <p:tgtEl>
                                          <p:spTgt spid="33"/>
                                        </p:tgtEl>
                                        <p:attrNameLst>
                                          <p:attrName>ppt_h</p:attrName>
                                        </p:attrNameLst>
                                      </p:cBhvr>
                                      <p:tavLst>
                                        <p:tav tm="0">
                                          <p:val>
                                            <p:strVal val="#ppt_h"/>
                                          </p:val>
                                        </p:tav>
                                        <p:tav tm="100000">
                                          <p:val>
                                            <p:strVal val="#ppt_h"/>
                                          </p:val>
                                        </p:tav>
                                      </p:tavLst>
                                    </p:anim>
                                    <p:animEffect transition="in" filter="fade">
                                      <p:cBhvr>
                                        <p:cTn id="70" dur="500"/>
                                        <p:tgtEl>
                                          <p:spTgt spid="33"/>
                                        </p:tgtEl>
                                      </p:cBhvr>
                                    </p:animEffect>
                                  </p:childTnLst>
                                </p:cTn>
                              </p:par>
                              <p:par>
                                <p:cTn id="71" presetID="55"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strVal val="#ppt_w*0.70"/>
                                          </p:val>
                                        </p:tav>
                                        <p:tav tm="100000">
                                          <p:val>
                                            <p:strVal val="#ppt_w"/>
                                          </p:val>
                                        </p:tav>
                                      </p:tavLst>
                                    </p:anim>
                                    <p:anim calcmode="lin" valueType="num">
                                      <p:cBhvr>
                                        <p:cTn id="74" dur="500" fill="hold"/>
                                        <p:tgtEl>
                                          <p:spTgt spid="32"/>
                                        </p:tgtEl>
                                        <p:attrNameLst>
                                          <p:attrName>ppt_h</p:attrName>
                                        </p:attrNameLst>
                                      </p:cBhvr>
                                      <p:tavLst>
                                        <p:tav tm="0">
                                          <p:val>
                                            <p:strVal val="#ppt_h"/>
                                          </p:val>
                                        </p:tav>
                                        <p:tav tm="100000">
                                          <p:val>
                                            <p:strVal val="#ppt_h"/>
                                          </p:val>
                                        </p:tav>
                                      </p:tavLst>
                                    </p:anim>
                                    <p:animEffect transition="in" filter="fade">
                                      <p:cBhvr>
                                        <p:cTn id="75" dur="500"/>
                                        <p:tgtEl>
                                          <p:spTgt spid="32"/>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500" fill="hold"/>
                                        <p:tgtEl>
                                          <p:spTgt spid="12"/>
                                        </p:tgtEl>
                                        <p:attrNameLst>
                                          <p:attrName>ppt_w</p:attrName>
                                        </p:attrNameLst>
                                      </p:cBhvr>
                                      <p:tavLst>
                                        <p:tav tm="0">
                                          <p:val>
                                            <p:strVal val="#ppt_w*0.70"/>
                                          </p:val>
                                        </p:tav>
                                        <p:tav tm="100000">
                                          <p:val>
                                            <p:strVal val="#ppt_w"/>
                                          </p:val>
                                        </p:tav>
                                      </p:tavLst>
                                    </p:anim>
                                    <p:anim calcmode="lin" valueType="num">
                                      <p:cBhvr>
                                        <p:cTn id="79" dur="500" fill="hold"/>
                                        <p:tgtEl>
                                          <p:spTgt spid="12"/>
                                        </p:tgtEl>
                                        <p:attrNameLst>
                                          <p:attrName>ppt_h</p:attrName>
                                        </p:attrNameLst>
                                      </p:cBhvr>
                                      <p:tavLst>
                                        <p:tav tm="0">
                                          <p:val>
                                            <p:strVal val="#ppt_h"/>
                                          </p:val>
                                        </p:tav>
                                        <p:tav tm="100000">
                                          <p:val>
                                            <p:strVal val="#ppt_h"/>
                                          </p:val>
                                        </p:tav>
                                      </p:tavLst>
                                    </p:anim>
                                    <p:animEffect transition="in" filter="fade">
                                      <p:cBhvr>
                                        <p:cTn id="80" dur="500"/>
                                        <p:tgtEl>
                                          <p:spTgt spid="12"/>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ppt_w</p:attrName>
                                        </p:attrNameLst>
                                      </p:cBhvr>
                                      <p:tavLst>
                                        <p:tav tm="0">
                                          <p:val>
                                            <p:strVal val="#ppt_w*0.70"/>
                                          </p:val>
                                        </p:tav>
                                        <p:tav tm="100000">
                                          <p:val>
                                            <p:strVal val="#ppt_w"/>
                                          </p:val>
                                        </p:tav>
                                      </p:tavLst>
                                    </p:anim>
                                    <p:anim calcmode="lin" valueType="num">
                                      <p:cBhvr>
                                        <p:cTn id="84" dur="500" fill="hold"/>
                                        <p:tgtEl>
                                          <p:spTgt spid="11"/>
                                        </p:tgtEl>
                                        <p:attrNameLst>
                                          <p:attrName>ppt_h</p:attrName>
                                        </p:attrNameLst>
                                      </p:cBhvr>
                                      <p:tavLst>
                                        <p:tav tm="0">
                                          <p:val>
                                            <p:strVal val="#ppt_h"/>
                                          </p:val>
                                        </p:tav>
                                        <p:tav tm="100000">
                                          <p:val>
                                            <p:strVal val="#ppt_h"/>
                                          </p:val>
                                        </p:tav>
                                      </p:tavLst>
                                    </p:anim>
                                    <p:animEffect transition="in" filter="fade">
                                      <p:cBhvr>
                                        <p:cTn id="85" dur="500"/>
                                        <p:tgtEl>
                                          <p:spTgt spid="11"/>
                                        </p:tgtEl>
                                      </p:cBhvr>
                                    </p:animEffect>
                                  </p:childTnLst>
                                </p:cTn>
                              </p:par>
                              <p:par>
                                <p:cTn id="86" presetID="55" presetClass="entr" presetSubtype="0"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fill="hold"/>
                                        <p:tgtEl>
                                          <p:spTgt spid="10"/>
                                        </p:tgtEl>
                                        <p:attrNameLst>
                                          <p:attrName>ppt_w</p:attrName>
                                        </p:attrNameLst>
                                      </p:cBhvr>
                                      <p:tavLst>
                                        <p:tav tm="0">
                                          <p:val>
                                            <p:strVal val="#ppt_w*0.70"/>
                                          </p:val>
                                        </p:tav>
                                        <p:tav tm="100000">
                                          <p:val>
                                            <p:strVal val="#ppt_w"/>
                                          </p:val>
                                        </p:tav>
                                      </p:tavLst>
                                    </p:anim>
                                    <p:anim calcmode="lin" valueType="num">
                                      <p:cBhvr>
                                        <p:cTn id="89" dur="500" fill="hold"/>
                                        <p:tgtEl>
                                          <p:spTgt spid="10"/>
                                        </p:tgtEl>
                                        <p:attrNameLst>
                                          <p:attrName>ppt_h</p:attrName>
                                        </p:attrNameLst>
                                      </p:cBhvr>
                                      <p:tavLst>
                                        <p:tav tm="0">
                                          <p:val>
                                            <p:strVal val="#ppt_h"/>
                                          </p:val>
                                        </p:tav>
                                        <p:tav tm="100000">
                                          <p:val>
                                            <p:strVal val="#ppt_h"/>
                                          </p:val>
                                        </p:tav>
                                      </p:tavLst>
                                    </p:anim>
                                    <p:animEffect transition="in" filter="fade">
                                      <p:cBhvr>
                                        <p:cTn id="90" dur="500"/>
                                        <p:tgtEl>
                                          <p:spTgt spid="10"/>
                                        </p:tgtEl>
                                      </p:cBhvr>
                                    </p:animEffect>
                                  </p:childTnLst>
                                </p:cTn>
                              </p:par>
                              <p:par>
                                <p:cTn id="91" presetID="55" presetClass="entr" presetSubtype="0"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ppt_w</p:attrName>
                                        </p:attrNameLst>
                                      </p:cBhvr>
                                      <p:tavLst>
                                        <p:tav tm="0">
                                          <p:val>
                                            <p:strVal val="#ppt_w*0.70"/>
                                          </p:val>
                                        </p:tav>
                                        <p:tav tm="100000">
                                          <p:val>
                                            <p:strVal val="#ppt_w"/>
                                          </p:val>
                                        </p:tav>
                                      </p:tavLst>
                                    </p:anim>
                                    <p:anim calcmode="lin" valueType="num">
                                      <p:cBhvr>
                                        <p:cTn id="94" dur="500" fill="hold"/>
                                        <p:tgtEl>
                                          <p:spTgt spid="9"/>
                                        </p:tgtEl>
                                        <p:attrNameLst>
                                          <p:attrName>ppt_h</p:attrName>
                                        </p:attrNameLst>
                                      </p:cBhvr>
                                      <p:tavLst>
                                        <p:tav tm="0">
                                          <p:val>
                                            <p:strVal val="#ppt_h"/>
                                          </p:val>
                                        </p:tav>
                                        <p:tav tm="100000">
                                          <p:val>
                                            <p:strVal val="#ppt_h"/>
                                          </p:val>
                                        </p:tav>
                                      </p:tavLst>
                                    </p:anim>
                                    <p:animEffect transition="in" filter="fade">
                                      <p:cBhvr>
                                        <p:cTn id="95" dur="500"/>
                                        <p:tgtEl>
                                          <p:spTgt spid="9"/>
                                        </p:tgtEl>
                                      </p:cBhvr>
                                    </p:animEffect>
                                  </p:childTnLst>
                                </p:cTn>
                              </p:par>
                              <p:par>
                                <p:cTn id="96" presetID="55" presetClass="entr" presetSubtype="0" fill="hold" grpId="0" nodeType="with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p:cTn id="98" dur="500" fill="hold"/>
                                        <p:tgtEl>
                                          <p:spTgt spid="21"/>
                                        </p:tgtEl>
                                        <p:attrNameLst>
                                          <p:attrName>ppt_w</p:attrName>
                                        </p:attrNameLst>
                                      </p:cBhvr>
                                      <p:tavLst>
                                        <p:tav tm="0">
                                          <p:val>
                                            <p:strVal val="#ppt_w*0.70"/>
                                          </p:val>
                                        </p:tav>
                                        <p:tav tm="100000">
                                          <p:val>
                                            <p:strVal val="#ppt_w"/>
                                          </p:val>
                                        </p:tav>
                                      </p:tavLst>
                                    </p:anim>
                                    <p:anim calcmode="lin" valueType="num">
                                      <p:cBhvr>
                                        <p:cTn id="99" dur="500" fill="hold"/>
                                        <p:tgtEl>
                                          <p:spTgt spid="21"/>
                                        </p:tgtEl>
                                        <p:attrNameLst>
                                          <p:attrName>ppt_h</p:attrName>
                                        </p:attrNameLst>
                                      </p:cBhvr>
                                      <p:tavLst>
                                        <p:tav tm="0">
                                          <p:val>
                                            <p:strVal val="#ppt_h"/>
                                          </p:val>
                                        </p:tav>
                                        <p:tav tm="100000">
                                          <p:val>
                                            <p:strVal val="#ppt_h"/>
                                          </p:val>
                                        </p:tav>
                                      </p:tavLst>
                                    </p:anim>
                                    <p:animEffect transition="in" filter="fade">
                                      <p:cBhvr>
                                        <p:cTn id="100" dur="500"/>
                                        <p:tgtEl>
                                          <p:spTgt spid="21"/>
                                        </p:tgtEl>
                                      </p:cBhvr>
                                    </p:animEffect>
                                  </p:childTnLst>
                                </p:cTn>
                              </p:par>
                              <p:par>
                                <p:cTn id="101" presetID="55" presetClass="entr" presetSubtype="0"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p:cTn id="103" dur="500" fill="hold"/>
                                        <p:tgtEl>
                                          <p:spTgt spid="20"/>
                                        </p:tgtEl>
                                        <p:attrNameLst>
                                          <p:attrName>ppt_w</p:attrName>
                                        </p:attrNameLst>
                                      </p:cBhvr>
                                      <p:tavLst>
                                        <p:tav tm="0">
                                          <p:val>
                                            <p:strVal val="#ppt_w*0.70"/>
                                          </p:val>
                                        </p:tav>
                                        <p:tav tm="100000">
                                          <p:val>
                                            <p:strVal val="#ppt_w"/>
                                          </p:val>
                                        </p:tav>
                                      </p:tavLst>
                                    </p:anim>
                                    <p:anim calcmode="lin" valueType="num">
                                      <p:cBhvr>
                                        <p:cTn id="104" dur="500" fill="hold"/>
                                        <p:tgtEl>
                                          <p:spTgt spid="20"/>
                                        </p:tgtEl>
                                        <p:attrNameLst>
                                          <p:attrName>ppt_h</p:attrName>
                                        </p:attrNameLst>
                                      </p:cBhvr>
                                      <p:tavLst>
                                        <p:tav tm="0">
                                          <p:val>
                                            <p:strVal val="#ppt_h"/>
                                          </p:val>
                                        </p:tav>
                                        <p:tav tm="100000">
                                          <p:val>
                                            <p:strVal val="#ppt_h"/>
                                          </p:val>
                                        </p:tav>
                                      </p:tavLst>
                                    </p:anim>
                                    <p:animEffect transition="in" filter="fade">
                                      <p:cBhvr>
                                        <p:cTn id="105" dur="500"/>
                                        <p:tgtEl>
                                          <p:spTgt spid="20"/>
                                        </p:tgtEl>
                                      </p:cBhvr>
                                    </p:animEffect>
                                  </p:childTnLst>
                                </p:cTn>
                              </p:par>
                              <p:par>
                                <p:cTn id="106" presetID="55" presetClass="entr" presetSubtype="0" fill="hold" grpId="0" nodeType="with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p:cTn id="108" dur="500" fill="hold"/>
                                        <p:tgtEl>
                                          <p:spTgt spid="13"/>
                                        </p:tgtEl>
                                        <p:attrNameLst>
                                          <p:attrName>ppt_w</p:attrName>
                                        </p:attrNameLst>
                                      </p:cBhvr>
                                      <p:tavLst>
                                        <p:tav tm="0">
                                          <p:val>
                                            <p:strVal val="#ppt_w*0.70"/>
                                          </p:val>
                                        </p:tav>
                                        <p:tav tm="100000">
                                          <p:val>
                                            <p:strVal val="#ppt_w"/>
                                          </p:val>
                                        </p:tav>
                                      </p:tavLst>
                                    </p:anim>
                                    <p:anim calcmode="lin" valueType="num">
                                      <p:cBhvr>
                                        <p:cTn id="109" dur="500" fill="hold"/>
                                        <p:tgtEl>
                                          <p:spTgt spid="13"/>
                                        </p:tgtEl>
                                        <p:attrNameLst>
                                          <p:attrName>ppt_h</p:attrName>
                                        </p:attrNameLst>
                                      </p:cBhvr>
                                      <p:tavLst>
                                        <p:tav tm="0">
                                          <p:val>
                                            <p:strVal val="#ppt_h"/>
                                          </p:val>
                                        </p:tav>
                                        <p:tav tm="100000">
                                          <p:val>
                                            <p:strVal val="#ppt_h"/>
                                          </p:val>
                                        </p:tav>
                                      </p:tavLst>
                                    </p:anim>
                                    <p:animEffect transition="in" filter="fade">
                                      <p:cBhvr>
                                        <p:cTn id="110" dur="500"/>
                                        <p:tgtEl>
                                          <p:spTgt spid="13"/>
                                        </p:tgtEl>
                                      </p:cBhvr>
                                    </p:animEffect>
                                  </p:childTnLst>
                                </p:cTn>
                              </p:par>
                              <p:par>
                                <p:cTn id="111" presetID="55" presetClass="entr" presetSubtype="0" fill="hold" grpId="0" nodeType="withEffect">
                                  <p:stCondLst>
                                    <p:cond delay="0"/>
                                  </p:stCondLst>
                                  <p:childTnLst>
                                    <p:set>
                                      <p:cBhvr>
                                        <p:cTn id="112" dur="1" fill="hold">
                                          <p:stCondLst>
                                            <p:cond delay="0"/>
                                          </p:stCondLst>
                                        </p:cTn>
                                        <p:tgtEl>
                                          <p:spTgt spid="14"/>
                                        </p:tgtEl>
                                        <p:attrNameLst>
                                          <p:attrName>style.visibility</p:attrName>
                                        </p:attrNameLst>
                                      </p:cBhvr>
                                      <p:to>
                                        <p:strVal val="visible"/>
                                      </p:to>
                                    </p:set>
                                    <p:anim calcmode="lin" valueType="num">
                                      <p:cBhvr>
                                        <p:cTn id="113" dur="500" fill="hold"/>
                                        <p:tgtEl>
                                          <p:spTgt spid="14"/>
                                        </p:tgtEl>
                                        <p:attrNameLst>
                                          <p:attrName>ppt_w</p:attrName>
                                        </p:attrNameLst>
                                      </p:cBhvr>
                                      <p:tavLst>
                                        <p:tav tm="0">
                                          <p:val>
                                            <p:strVal val="#ppt_w*0.70"/>
                                          </p:val>
                                        </p:tav>
                                        <p:tav tm="100000">
                                          <p:val>
                                            <p:strVal val="#ppt_w"/>
                                          </p:val>
                                        </p:tav>
                                      </p:tavLst>
                                    </p:anim>
                                    <p:anim calcmode="lin" valueType="num">
                                      <p:cBhvr>
                                        <p:cTn id="114" dur="500" fill="hold"/>
                                        <p:tgtEl>
                                          <p:spTgt spid="14"/>
                                        </p:tgtEl>
                                        <p:attrNameLst>
                                          <p:attrName>ppt_h</p:attrName>
                                        </p:attrNameLst>
                                      </p:cBhvr>
                                      <p:tavLst>
                                        <p:tav tm="0">
                                          <p:val>
                                            <p:strVal val="#ppt_h"/>
                                          </p:val>
                                        </p:tav>
                                        <p:tav tm="100000">
                                          <p:val>
                                            <p:strVal val="#ppt_h"/>
                                          </p:val>
                                        </p:tav>
                                      </p:tavLst>
                                    </p:anim>
                                    <p:animEffect transition="in" filter="fade">
                                      <p:cBhvr>
                                        <p:cTn id="115" dur="500"/>
                                        <p:tgtEl>
                                          <p:spTgt spid="14"/>
                                        </p:tgtEl>
                                      </p:cBhvr>
                                    </p:animEffect>
                                  </p:childTnLst>
                                </p:cTn>
                              </p:par>
                              <p:par>
                                <p:cTn id="116" presetID="55" presetClass="entr" presetSubtype="0" fill="hold" grpId="0" nodeType="withEffect">
                                  <p:stCondLst>
                                    <p:cond delay="0"/>
                                  </p:stCondLst>
                                  <p:childTnLst>
                                    <p:set>
                                      <p:cBhvr>
                                        <p:cTn id="117" dur="1" fill="hold">
                                          <p:stCondLst>
                                            <p:cond delay="0"/>
                                          </p:stCondLst>
                                        </p:cTn>
                                        <p:tgtEl>
                                          <p:spTgt spid="22"/>
                                        </p:tgtEl>
                                        <p:attrNameLst>
                                          <p:attrName>style.visibility</p:attrName>
                                        </p:attrNameLst>
                                      </p:cBhvr>
                                      <p:to>
                                        <p:strVal val="visible"/>
                                      </p:to>
                                    </p:set>
                                    <p:anim calcmode="lin" valueType="num">
                                      <p:cBhvr>
                                        <p:cTn id="118" dur="500" fill="hold"/>
                                        <p:tgtEl>
                                          <p:spTgt spid="22"/>
                                        </p:tgtEl>
                                        <p:attrNameLst>
                                          <p:attrName>ppt_w</p:attrName>
                                        </p:attrNameLst>
                                      </p:cBhvr>
                                      <p:tavLst>
                                        <p:tav tm="0">
                                          <p:val>
                                            <p:strVal val="#ppt_w*0.70"/>
                                          </p:val>
                                        </p:tav>
                                        <p:tav tm="100000">
                                          <p:val>
                                            <p:strVal val="#ppt_w"/>
                                          </p:val>
                                        </p:tav>
                                      </p:tavLst>
                                    </p:anim>
                                    <p:anim calcmode="lin" valueType="num">
                                      <p:cBhvr>
                                        <p:cTn id="119" dur="500" fill="hold"/>
                                        <p:tgtEl>
                                          <p:spTgt spid="22"/>
                                        </p:tgtEl>
                                        <p:attrNameLst>
                                          <p:attrName>ppt_h</p:attrName>
                                        </p:attrNameLst>
                                      </p:cBhvr>
                                      <p:tavLst>
                                        <p:tav tm="0">
                                          <p:val>
                                            <p:strVal val="#ppt_h"/>
                                          </p:val>
                                        </p:tav>
                                        <p:tav tm="100000">
                                          <p:val>
                                            <p:strVal val="#ppt_h"/>
                                          </p:val>
                                        </p:tav>
                                      </p:tavLst>
                                    </p:anim>
                                    <p:animEffect transition="in" filter="fade">
                                      <p:cBhvr>
                                        <p:cTn id="120" dur="500"/>
                                        <p:tgtEl>
                                          <p:spTgt spid="22"/>
                                        </p:tgtEl>
                                      </p:cBhvr>
                                    </p:animEffect>
                                  </p:childTnLst>
                                </p:cTn>
                              </p:par>
                              <p:par>
                                <p:cTn id="121" presetID="55" presetClass="entr"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visible"/>
                                      </p:to>
                                    </p:set>
                                    <p:anim calcmode="lin" valueType="num">
                                      <p:cBhvr>
                                        <p:cTn id="123" dur="500" fill="hold"/>
                                        <p:tgtEl>
                                          <p:spTgt spid="23"/>
                                        </p:tgtEl>
                                        <p:attrNameLst>
                                          <p:attrName>ppt_w</p:attrName>
                                        </p:attrNameLst>
                                      </p:cBhvr>
                                      <p:tavLst>
                                        <p:tav tm="0">
                                          <p:val>
                                            <p:strVal val="#ppt_w*0.70"/>
                                          </p:val>
                                        </p:tav>
                                        <p:tav tm="100000">
                                          <p:val>
                                            <p:strVal val="#ppt_w"/>
                                          </p:val>
                                        </p:tav>
                                      </p:tavLst>
                                    </p:anim>
                                    <p:anim calcmode="lin" valueType="num">
                                      <p:cBhvr>
                                        <p:cTn id="124" dur="500" fill="hold"/>
                                        <p:tgtEl>
                                          <p:spTgt spid="23"/>
                                        </p:tgtEl>
                                        <p:attrNameLst>
                                          <p:attrName>ppt_h</p:attrName>
                                        </p:attrNameLst>
                                      </p:cBhvr>
                                      <p:tavLst>
                                        <p:tav tm="0">
                                          <p:val>
                                            <p:strVal val="#ppt_h"/>
                                          </p:val>
                                        </p:tav>
                                        <p:tav tm="100000">
                                          <p:val>
                                            <p:strVal val="#ppt_h"/>
                                          </p:val>
                                        </p:tav>
                                      </p:tavLst>
                                    </p:anim>
                                    <p:animEffect transition="in" filter="fade">
                                      <p:cBhvr>
                                        <p:cTn id="125" dur="500"/>
                                        <p:tgtEl>
                                          <p:spTgt spid="23"/>
                                        </p:tgtEl>
                                      </p:cBhvr>
                                    </p:animEffect>
                                  </p:childTnLst>
                                </p:cTn>
                              </p:par>
                              <p:par>
                                <p:cTn id="126" presetID="55" presetClass="entr" presetSubtype="0" fill="hold" grpId="0" nodeType="withEffect">
                                  <p:stCondLst>
                                    <p:cond delay="0"/>
                                  </p:stCondLst>
                                  <p:childTnLst>
                                    <p:set>
                                      <p:cBhvr>
                                        <p:cTn id="127" dur="1" fill="hold">
                                          <p:stCondLst>
                                            <p:cond delay="0"/>
                                          </p:stCondLst>
                                        </p:cTn>
                                        <p:tgtEl>
                                          <p:spTgt spid="25"/>
                                        </p:tgtEl>
                                        <p:attrNameLst>
                                          <p:attrName>style.visibility</p:attrName>
                                        </p:attrNameLst>
                                      </p:cBhvr>
                                      <p:to>
                                        <p:strVal val="visible"/>
                                      </p:to>
                                    </p:set>
                                    <p:anim calcmode="lin" valueType="num">
                                      <p:cBhvr>
                                        <p:cTn id="128" dur="500" fill="hold"/>
                                        <p:tgtEl>
                                          <p:spTgt spid="25"/>
                                        </p:tgtEl>
                                        <p:attrNameLst>
                                          <p:attrName>ppt_w</p:attrName>
                                        </p:attrNameLst>
                                      </p:cBhvr>
                                      <p:tavLst>
                                        <p:tav tm="0">
                                          <p:val>
                                            <p:strVal val="#ppt_w*0.70"/>
                                          </p:val>
                                        </p:tav>
                                        <p:tav tm="100000">
                                          <p:val>
                                            <p:strVal val="#ppt_w"/>
                                          </p:val>
                                        </p:tav>
                                      </p:tavLst>
                                    </p:anim>
                                    <p:anim calcmode="lin" valueType="num">
                                      <p:cBhvr>
                                        <p:cTn id="129" dur="500" fill="hold"/>
                                        <p:tgtEl>
                                          <p:spTgt spid="25"/>
                                        </p:tgtEl>
                                        <p:attrNameLst>
                                          <p:attrName>ppt_h</p:attrName>
                                        </p:attrNameLst>
                                      </p:cBhvr>
                                      <p:tavLst>
                                        <p:tav tm="0">
                                          <p:val>
                                            <p:strVal val="#ppt_h"/>
                                          </p:val>
                                        </p:tav>
                                        <p:tav tm="100000">
                                          <p:val>
                                            <p:strVal val="#ppt_h"/>
                                          </p:val>
                                        </p:tav>
                                      </p:tavLst>
                                    </p:anim>
                                    <p:animEffect transition="in" filter="fade">
                                      <p:cBhvr>
                                        <p:cTn id="130" dur="500"/>
                                        <p:tgtEl>
                                          <p:spTgt spid="25"/>
                                        </p:tgtEl>
                                      </p:cBhvr>
                                    </p:animEffect>
                                  </p:childTnLst>
                                </p:cTn>
                              </p:par>
                              <p:par>
                                <p:cTn id="131" presetID="55" presetClass="entr" presetSubtype="0" fill="hold" grpId="0" nodeType="withEffect">
                                  <p:stCondLst>
                                    <p:cond delay="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500" fill="hold"/>
                                        <p:tgtEl>
                                          <p:spTgt spid="24"/>
                                        </p:tgtEl>
                                        <p:attrNameLst>
                                          <p:attrName>ppt_w</p:attrName>
                                        </p:attrNameLst>
                                      </p:cBhvr>
                                      <p:tavLst>
                                        <p:tav tm="0">
                                          <p:val>
                                            <p:strVal val="#ppt_w*0.70"/>
                                          </p:val>
                                        </p:tav>
                                        <p:tav tm="100000">
                                          <p:val>
                                            <p:strVal val="#ppt_w"/>
                                          </p:val>
                                        </p:tav>
                                      </p:tavLst>
                                    </p:anim>
                                    <p:anim calcmode="lin" valueType="num">
                                      <p:cBhvr>
                                        <p:cTn id="134" dur="500" fill="hold"/>
                                        <p:tgtEl>
                                          <p:spTgt spid="24"/>
                                        </p:tgtEl>
                                        <p:attrNameLst>
                                          <p:attrName>ppt_h</p:attrName>
                                        </p:attrNameLst>
                                      </p:cBhvr>
                                      <p:tavLst>
                                        <p:tav tm="0">
                                          <p:val>
                                            <p:strVal val="#ppt_h"/>
                                          </p:val>
                                        </p:tav>
                                        <p:tav tm="100000">
                                          <p:val>
                                            <p:strVal val="#ppt_h"/>
                                          </p:val>
                                        </p:tav>
                                      </p:tavLst>
                                    </p:anim>
                                    <p:animEffect transition="in" filter="fade">
                                      <p:cBhvr>
                                        <p:cTn id="135" dur="500"/>
                                        <p:tgtEl>
                                          <p:spTgt spid="24"/>
                                        </p:tgtEl>
                                      </p:cBhvr>
                                    </p:animEffect>
                                  </p:childTnLst>
                                </p:cTn>
                              </p:par>
                              <p:par>
                                <p:cTn id="136" presetID="55" presetClass="entr" presetSubtype="0" fill="hold" grpId="0" nodeType="withEffect">
                                  <p:stCondLst>
                                    <p:cond delay="0"/>
                                  </p:stCondLst>
                                  <p:childTnLst>
                                    <p:set>
                                      <p:cBhvr>
                                        <p:cTn id="137" dur="1" fill="hold">
                                          <p:stCondLst>
                                            <p:cond delay="0"/>
                                          </p:stCondLst>
                                        </p:cTn>
                                        <p:tgtEl>
                                          <p:spTgt spid="17"/>
                                        </p:tgtEl>
                                        <p:attrNameLst>
                                          <p:attrName>style.visibility</p:attrName>
                                        </p:attrNameLst>
                                      </p:cBhvr>
                                      <p:to>
                                        <p:strVal val="visible"/>
                                      </p:to>
                                    </p:set>
                                    <p:anim calcmode="lin" valueType="num">
                                      <p:cBhvr>
                                        <p:cTn id="138" dur="500" fill="hold"/>
                                        <p:tgtEl>
                                          <p:spTgt spid="17"/>
                                        </p:tgtEl>
                                        <p:attrNameLst>
                                          <p:attrName>ppt_w</p:attrName>
                                        </p:attrNameLst>
                                      </p:cBhvr>
                                      <p:tavLst>
                                        <p:tav tm="0">
                                          <p:val>
                                            <p:strVal val="#ppt_w*0.70"/>
                                          </p:val>
                                        </p:tav>
                                        <p:tav tm="100000">
                                          <p:val>
                                            <p:strVal val="#ppt_w"/>
                                          </p:val>
                                        </p:tav>
                                      </p:tavLst>
                                    </p:anim>
                                    <p:anim calcmode="lin" valueType="num">
                                      <p:cBhvr>
                                        <p:cTn id="139" dur="500" fill="hold"/>
                                        <p:tgtEl>
                                          <p:spTgt spid="17"/>
                                        </p:tgtEl>
                                        <p:attrNameLst>
                                          <p:attrName>ppt_h</p:attrName>
                                        </p:attrNameLst>
                                      </p:cBhvr>
                                      <p:tavLst>
                                        <p:tav tm="0">
                                          <p:val>
                                            <p:strVal val="#ppt_h"/>
                                          </p:val>
                                        </p:tav>
                                        <p:tav tm="100000">
                                          <p:val>
                                            <p:strVal val="#ppt_h"/>
                                          </p:val>
                                        </p:tav>
                                      </p:tavLst>
                                    </p:anim>
                                    <p:animEffect transition="in" filter="fade">
                                      <p:cBhvr>
                                        <p:cTn id="140" dur="500"/>
                                        <p:tgtEl>
                                          <p:spTgt spid="17"/>
                                        </p:tgtEl>
                                      </p:cBhvr>
                                    </p:animEffect>
                                  </p:childTnLst>
                                </p:cTn>
                              </p:par>
                              <p:par>
                                <p:cTn id="141" presetID="55" presetClass="entr" presetSubtype="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p:cTn id="143" dur="500" fill="hold"/>
                                        <p:tgtEl>
                                          <p:spTgt spid="18"/>
                                        </p:tgtEl>
                                        <p:attrNameLst>
                                          <p:attrName>ppt_w</p:attrName>
                                        </p:attrNameLst>
                                      </p:cBhvr>
                                      <p:tavLst>
                                        <p:tav tm="0">
                                          <p:val>
                                            <p:strVal val="#ppt_w*0.70"/>
                                          </p:val>
                                        </p:tav>
                                        <p:tav tm="100000">
                                          <p:val>
                                            <p:strVal val="#ppt_w"/>
                                          </p:val>
                                        </p:tav>
                                      </p:tavLst>
                                    </p:anim>
                                    <p:anim calcmode="lin" valueType="num">
                                      <p:cBhvr>
                                        <p:cTn id="144" dur="500" fill="hold"/>
                                        <p:tgtEl>
                                          <p:spTgt spid="18"/>
                                        </p:tgtEl>
                                        <p:attrNameLst>
                                          <p:attrName>ppt_h</p:attrName>
                                        </p:attrNameLst>
                                      </p:cBhvr>
                                      <p:tavLst>
                                        <p:tav tm="0">
                                          <p:val>
                                            <p:strVal val="#ppt_h"/>
                                          </p:val>
                                        </p:tav>
                                        <p:tav tm="100000">
                                          <p:val>
                                            <p:strVal val="#ppt_h"/>
                                          </p:val>
                                        </p:tav>
                                      </p:tavLst>
                                    </p:anim>
                                    <p:animEffect transition="in" filter="fade">
                                      <p:cBhvr>
                                        <p:cTn id="145" dur="500"/>
                                        <p:tgtEl>
                                          <p:spTgt spid="18"/>
                                        </p:tgtEl>
                                      </p:cBhvr>
                                    </p:animEffect>
                                  </p:childTnLst>
                                </p:cTn>
                              </p:par>
                              <p:par>
                                <p:cTn id="146" presetID="55" presetClass="entr" presetSubtype="0" fill="hold" grpId="0" nodeType="withEffect">
                                  <p:stCondLst>
                                    <p:cond delay="0"/>
                                  </p:stCondLst>
                                  <p:childTnLst>
                                    <p:set>
                                      <p:cBhvr>
                                        <p:cTn id="147" dur="1" fill="hold">
                                          <p:stCondLst>
                                            <p:cond delay="0"/>
                                          </p:stCondLst>
                                        </p:cTn>
                                        <p:tgtEl>
                                          <p:spTgt spid="26"/>
                                        </p:tgtEl>
                                        <p:attrNameLst>
                                          <p:attrName>style.visibility</p:attrName>
                                        </p:attrNameLst>
                                      </p:cBhvr>
                                      <p:to>
                                        <p:strVal val="visible"/>
                                      </p:to>
                                    </p:set>
                                    <p:anim calcmode="lin" valueType="num">
                                      <p:cBhvr>
                                        <p:cTn id="148" dur="500" fill="hold"/>
                                        <p:tgtEl>
                                          <p:spTgt spid="26"/>
                                        </p:tgtEl>
                                        <p:attrNameLst>
                                          <p:attrName>ppt_w</p:attrName>
                                        </p:attrNameLst>
                                      </p:cBhvr>
                                      <p:tavLst>
                                        <p:tav tm="0">
                                          <p:val>
                                            <p:strVal val="#ppt_w*0.70"/>
                                          </p:val>
                                        </p:tav>
                                        <p:tav tm="100000">
                                          <p:val>
                                            <p:strVal val="#ppt_w"/>
                                          </p:val>
                                        </p:tav>
                                      </p:tavLst>
                                    </p:anim>
                                    <p:anim calcmode="lin" valueType="num">
                                      <p:cBhvr>
                                        <p:cTn id="149" dur="500" fill="hold"/>
                                        <p:tgtEl>
                                          <p:spTgt spid="26"/>
                                        </p:tgtEl>
                                        <p:attrNameLst>
                                          <p:attrName>ppt_h</p:attrName>
                                        </p:attrNameLst>
                                      </p:cBhvr>
                                      <p:tavLst>
                                        <p:tav tm="0">
                                          <p:val>
                                            <p:strVal val="#ppt_h"/>
                                          </p:val>
                                        </p:tav>
                                        <p:tav tm="100000">
                                          <p:val>
                                            <p:strVal val="#ppt_h"/>
                                          </p:val>
                                        </p:tav>
                                      </p:tavLst>
                                    </p:anim>
                                    <p:animEffect transition="in" filter="fade">
                                      <p:cBhvr>
                                        <p:cTn id="150" dur="500"/>
                                        <p:tgtEl>
                                          <p:spTgt spid="26"/>
                                        </p:tgtEl>
                                      </p:cBhvr>
                                    </p:animEffect>
                                  </p:childTnLst>
                                </p:cTn>
                              </p:par>
                              <p:par>
                                <p:cTn id="151" presetID="55" presetClass="entr" presetSubtype="0" fill="hold" grpId="0" nodeType="with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p:cTn id="153" dur="500" fill="hold"/>
                                        <p:tgtEl>
                                          <p:spTgt spid="19"/>
                                        </p:tgtEl>
                                        <p:attrNameLst>
                                          <p:attrName>ppt_w</p:attrName>
                                        </p:attrNameLst>
                                      </p:cBhvr>
                                      <p:tavLst>
                                        <p:tav tm="0">
                                          <p:val>
                                            <p:strVal val="#ppt_w*0.70"/>
                                          </p:val>
                                        </p:tav>
                                        <p:tav tm="100000">
                                          <p:val>
                                            <p:strVal val="#ppt_w"/>
                                          </p:val>
                                        </p:tav>
                                      </p:tavLst>
                                    </p:anim>
                                    <p:anim calcmode="lin" valueType="num">
                                      <p:cBhvr>
                                        <p:cTn id="154" dur="500" fill="hold"/>
                                        <p:tgtEl>
                                          <p:spTgt spid="19"/>
                                        </p:tgtEl>
                                        <p:attrNameLst>
                                          <p:attrName>ppt_h</p:attrName>
                                        </p:attrNameLst>
                                      </p:cBhvr>
                                      <p:tavLst>
                                        <p:tav tm="0">
                                          <p:val>
                                            <p:strVal val="#ppt_h"/>
                                          </p:val>
                                        </p:tav>
                                        <p:tav tm="100000">
                                          <p:val>
                                            <p:strVal val="#ppt_h"/>
                                          </p:val>
                                        </p:tav>
                                      </p:tavLst>
                                    </p:anim>
                                    <p:animEffect transition="in" filter="fade">
                                      <p:cBhvr>
                                        <p:cTn id="1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idx="4294967295"/>
          </p:nvPr>
        </p:nvSpPr>
        <p:spPr/>
        <p:txBody>
          <a:bodyPr/>
          <a:lstStyle/>
          <a:p>
            <a:r>
              <a:rPr lang="en-US" sz="2400" dirty="0" smtClean="0">
                <a:latin typeface="Times New Roman" charset="0"/>
                <a:cs typeface="Arial" charset="0"/>
              </a:rPr>
              <a:t>Component Resolved Diagnosis </a:t>
            </a:r>
            <a:br>
              <a:rPr lang="en-US" sz="2400" dirty="0" smtClean="0">
                <a:latin typeface="Times New Roman" charset="0"/>
                <a:cs typeface="Arial" charset="0"/>
              </a:rPr>
            </a:br>
            <a:r>
              <a:rPr lang="en-US" sz="1800" dirty="0" smtClean="0">
                <a:latin typeface="Times New Roman" charset="0"/>
                <a:cs typeface="Arial" charset="0"/>
              </a:rPr>
              <a:t>(CRD)</a:t>
            </a:r>
            <a:endParaRPr lang="en-US" sz="1800" dirty="0">
              <a:latin typeface="Times New Roman" charset="0"/>
              <a:cs typeface="Arial" charset="0"/>
            </a:endParaRPr>
          </a:p>
        </p:txBody>
      </p:sp>
      <p:pic>
        <p:nvPicPr>
          <p:cNvPr id="37171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Rectangle 3"/>
          <p:cNvSpPr txBox="1">
            <a:spLocks noChangeArrowheads="1"/>
          </p:cNvSpPr>
          <p:nvPr/>
        </p:nvSpPr>
        <p:spPr bwMode="auto">
          <a:xfrm>
            <a:off x="228600" y="1441450"/>
            <a:ext cx="8707438"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nl-BE" sz="2000" dirty="0">
                <a:solidFill>
                  <a:srgbClr val="3A6DAC"/>
                </a:solidFill>
                <a:latin typeface="Times New Roman" charset="0"/>
                <a:ea typeface="ＭＳ Ｐゴシック" charset="0"/>
              </a:rPr>
              <a:t>Evolutions récentes vers l’usage des Composants et passage au CRD :</a:t>
            </a:r>
          </a:p>
          <a:p>
            <a:pPr lvl="1"/>
            <a:r>
              <a:rPr lang="nl-BE" sz="1800" dirty="0">
                <a:solidFill>
                  <a:srgbClr val="3A6DAC"/>
                </a:solidFill>
                <a:latin typeface="Times New Roman" charset="0"/>
                <a:ea typeface="ＭＳ Ｐゴシック" charset="0"/>
              </a:rPr>
              <a:t>Techniques d’extractions/purifications et standardisations des allergènes améliorées</a:t>
            </a:r>
          </a:p>
          <a:p>
            <a:pPr lvl="1"/>
            <a:r>
              <a:rPr lang="nl-BE" sz="1800" dirty="0">
                <a:solidFill>
                  <a:srgbClr val="3A6DAC"/>
                </a:solidFill>
                <a:latin typeface="Times New Roman" charset="0"/>
                <a:ea typeface="ＭＳ Ｐゴシック" charset="0"/>
              </a:rPr>
              <a:t>Meilleure connaissance des allergènes</a:t>
            </a:r>
          </a:p>
          <a:p>
            <a:pPr lvl="2"/>
            <a:r>
              <a:rPr lang="nl-BE" sz="1600" dirty="0">
                <a:solidFill>
                  <a:srgbClr val="3A6DAC"/>
                </a:solidFill>
                <a:latin typeface="Times New Roman" charset="0"/>
                <a:ea typeface="ＭＳ Ｐゴシック" charset="0"/>
              </a:rPr>
              <a:t>Au niveau des homologies, de leur  structure, de leur foncion...</a:t>
            </a:r>
          </a:p>
          <a:p>
            <a:pPr lvl="2"/>
            <a:r>
              <a:rPr lang="nl-BE" sz="1600" dirty="0">
                <a:solidFill>
                  <a:srgbClr val="3A6DAC"/>
                </a:solidFill>
                <a:latin typeface="Times New Roman" charset="0"/>
                <a:ea typeface="ＭＳ Ｐゴシック" charset="0"/>
              </a:rPr>
              <a:t>Production des allergènes recombinants</a:t>
            </a:r>
          </a:p>
          <a:p>
            <a:pPr lvl="2"/>
            <a:endParaRPr lang="nl-BE" sz="1000" dirty="0" smtClean="0">
              <a:solidFill>
                <a:srgbClr val="3A6DAC"/>
              </a:solidFill>
              <a:latin typeface="Times New Roman" charset="0"/>
              <a:ea typeface="ＭＳ Ｐゴシック" charset="0"/>
            </a:endParaRPr>
          </a:p>
          <a:p>
            <a:r>
              <a:rPr lang="nl-BE" sz="2000" dirty="0" smtClean="0">
                <a:solidFill>
                  <a:srgbClr val="3A6DAC"/>
                </a:solidFill>
                <a:latin typeface="Times New Roman" charset="0"/>
                <a:ea typeface="ＭＳ Ｐゴシック" charset="0"/>
              </a:rPr>
              <a:t>Intérêts et applications des composants allergéniques.</a:t>
            </a:r>
          </a:p>
          <a:p>
            <a:pPr lvl="1"/>
            <a:r>
              <a:rPr lang="nl-BE" sz="1800" dirty="0" smtClean="0">
                <a:solidFill>
                  <a:srgbClr val="3A6DAC"/>
                </a:solidFill>
                <a:latin typeface="Times New Roman" charset="0"/>
                <a:ea typeface="ＭＳ Ｐゴシック" charset="0"/>
              </a:rPr>
              <a:t>Tests plus sensibles</a:t>
            </a:r>
          </a:p>
          <a:p>
            <a:pPr lvl="2"/>
            <a:r>
              <a:rPr lang="nl-BE" sz="1600" dirty="0" smtClean="0">
                <a:solidFill>
                  <a:srgbClr val="3A6DAC"/>
                </a:solidFill>
                <a:latin typeface="Times New Roman" charset="0"/>
                <a:ea typeface="ＭＳ Ｐゴシック" charset="0"/>
              </a:rPr>
              <a:t>Amélioration qualitative des extraits (Hev b 5 dans l’extrait de latex, plus récemment Ves v 5 dans l’extrait venin de guêpe)</a:t>
            </a:r>
          </a:p>
          <a:p>
            <a:pPr lvl="1"/>
            <a:r>
              <a:rPr lang="nl-BE" sz="1800" dirty="0" smtClean="0">
                <a:solidFill>
                  <a:srgbClr val="3A6DAC"/>
                </a:solidFill>
                <a:latin typeface="Times New Roman" charset="0"/>
                <a:ea typeface="ＭＳ Ｐゴシック" charset="0"/>
              </a:rPr>
              <a:t>Prédire et comprendre les réactions croisées</a:t>
            </a:r>
          </a:p>
          <a:p>
            <a:pPr lvl="1"/>
            <a:r>
              <a:rPr lang="nl-BE" sz="1800" dirty="0" smtClean="0">
                <a:solidFill>
                  <a:srgbClr val="3A6DAC"/>
                </a:solidFill>
                <a:latin typeface="Times New Roman" charset="0"/>
                <a:ea typeface="ＭＳ Ｐゴシック" charset="0"/>
              </a:rPr>
              <a:t>Prédire les risques et la sévérité des allergies</a:t>
            </a:r>
          </a:p>
          <a:p>
            <a:pPr lvl="1"/>
            <a:r>
              <a:rPr lang="nl-BE" sz="2400" b="1" dirty="0" smtClean="0">
                <a:solidFill>
                  <a:schemeClr val="accent5">
                    <a:lumMod val="50000"/>
                  </a:schemeClr>
                </a:solidFill>
                <a:latin typeface="Times New Roman" charset="0"/>
                <a:ea typeface="ＭＳ Ｐゴシック" charset="0"/>
              </a:rPr>
              <a:t>Identifier </a:t>
            </a:r>
            <a:r>
              <a:rPr lang="nl-BE" sz="2400" b="1" dirty="0">
                <a:solidFill>
                  <a:schemeClr val="accent5">
                    <a:lumMod val="50000"/>
                  </a:schemeClr>
                </a:solidFill>
                <a:latin typeface="Times New Roman" charset="0"/>
                <a:ea typeface="ＭＳ Ｐゴシック" charset="0"/>
              </a:rPr>
              <a:t>les </a:t>
            </a:r>
            <a:r>
              <a:rPr lang="nl-BE" sz="2400" b="1" dirty="0" smtClean="0">
                <a:solidFill>
                  <a:schemeClr val="accent5">
                    <a:lumMod val="50000"/>
                  </a:schemeClr>
                </a:solidFill>
                <a:latin typeface="Times New Roman" charset="0"/>
                <a:ea typeface="ＭＳ Ｐゴシック" charset="0"/>
              </a:rPr>
              <a:t>candidats </a:t>
            </a:r>
            <a:r>
              <a:rPr lang="nl-BE" sz="2400" b="1" dirty="0">
                <a:solidFill>
                  <a:schemeClr val="accent5">
                    <a:lumMod val="50000"/>
                  </a:schemeClr>
                </a:solidFill>
                <a:latin typeface="Times New Roman" charset="0"/>
                <a:ea typeface="ＭＳ Ｐゴシック" charset="0"/>
              </a:rPr>
              <a:t>pour l’Immunothérapie </a:t>
            </a:r>
            <a:r>
              <a:rPr lang="nl-BE" sz="2400" b="1" dirty="0" smtClean="0">
                <a:solidFill>
                  <a:schemeClr val="accent5">
                    <a:lumMod val="50000"/>
                  </a:schemeClr>
                </a:solidFill>
                <a:latin typeface="Times New Roman" charset="0"/>
                <a:ea typeface="ＭＳ Ｐゴシック" charset="0"/>
              </a:rPr>
              <a:t>spécifique</a:t>
            </a:r>
          </a:p>
          <a:p>
            <a:pPr lvl="2"/>
            <a:r>
              <a:rPr lang="nl-BE" sz="2000" b="1" dirty="0" smtClean="0">
                <a:solidFill>
                  <a:schemeClr val="accent5">
                    <a:lumMod val="50000"/>
                  </a:schemeClr>
                </a:solidFill>
                <a:latin typeface="Times New Roman" charset="0"/>
                <a:ea typeface="ＭＳ Ｐゴシック" charset="0"/>
              </a:rPr>
              <a:t>Meilleure prise en charge et orientation pour l’Immunothérapie</a:t>
            </a:r>
            <a:endParaRPr lang="nl-BE" sz="2000" b="1" dirty="0">
              <a:solidFill>
                <a:schemeClr val="accent5">
                  <a:lumMod val="50000"/>
                </a:schemeClr>
              </a:solidFill>
              <a:latin typeface="Times New Roman" charset="0"/>
              <a:ea typeface="ＭＳ Ｐゴシック" charset="0"/>
            </a:endParaRPr>
          </a:p>
          <a:p>
            <a:endParaRPr lang="nl-BE" sz="1800" b="1" dirty="0" smtClean="0">
              <a:solidFill>
                <a:srgbClr val="3A6DAC"/>
              </a:solidFill>
              <a:latin typeface="Times New Roman" charset="0"/>
              <a:ea typeface="ＭＳ Ｐゴシック" charset="0"/>
            </a:endParaRPr>
          </a:p>
          <a:p>
            <a:pPr marL="0" indent="0">
              <a:buNone/>
            </a:pPr>
            <a:endParaRPr lang="nl-BE" sz="1800" b="1" dirty="0">
              <a:solidFill>
                <a:srgbClr val="3A6DAC"/>
              </a:solidFill>
              <a:latin typeface="Times New Roman" charset="0"/>
              <a:ea typeface="ＭＳ Ｐゴシック" charset="0"/>
            </a:endParaRPr>
          </a:p>
          <a:p>
            <a:pPr>
              <a:buFont typeface="Wingdings" charset="2"/>
              <a:buChar char="Ø"/>
            </a:pPr>
            <a:endParaRPr lang="nl-BE" sz="1800" b="1" dirty="0" smtClean="0">
              <a:solidFill>
                <a:srgbClr val="3A6DAC"/>
              </a:solidFill>
              <a:latin typeface="Times New Roman" charset="0"/>
              <a:ea typeface="ＭＳ Ｐゴシック" charset="0"/>
            </a:endParaRPr>
          </a:p>
          <a:p>
            <a:pPr eaLnBrk="1" hangingPunct="1">
              <a:spcBef>
                <a:spcPct val="50000"/>
              </a:spcBef>
            </a:pPr>
            <a:endParaRPr lang="fr-BE" sz="2000" b="1" dirty="0">
              <a:solidFill>
                <a:srgbClr val="3A6DAC"/>
              </a:solidFill>
            </a:endParaRPr>
          </a:p>
          <a:p>
            <a:pPr eaLnBrk="1" hangingPunct="1">
              <a:spcBef>
                <a:spcPct val="50000"/>
              </a:spcBef>
            </a:pPr>
            <a:endParaRPr lang="fr-FR" sz="2800" b="1" dirty="0">
              <a:solidFill>
                <a:schemeClr val="accent2"/>
              </a:solidFill>
            </a:endParaRPr>
          </a:p>
          <a:p>
            <a:pPr lvl="1"/>
            <a:endParaRPr lang="nl-BE" sz="1400" b="1" dirty="0" smtClean="0">
              <a:solidFill>
                <a:srgbClr val="3A6DAC"/>
              </a:solidFill>
              <a:latin typeface="Times New Roman" charset="0"/>
              <a:ea typeface="ＭＳ Ｐゴシック" charset="0"/>
            </a:endParaRPr>
          </a:p>
          <a:p>
            <a:pPr lvl="1"/>
            <a:endParaRPr lang="fr-BE" sz="1400" b="1" dirty="0" smtClean="0">
              <a:solidFill>
                <a:srgbClr val="006699"/>
              </a:solidFill>
              <a:latin typeface="Times New Roman" charset="0"/>
            </a:endParaRPr>
          </a:p>
          <a:p>
            <a:endParaRPr lang="fr-BE" sz="2400" dirty="0">
              <a:solidFill>
                <a:srgbClr val="006699"/>
              </a:solidFill>
              <a:latin typeface="Times New Roman" charset="0"/>
              <a:ea typeface="ＭＳ Ｐゴシック" charset="0"/>
            </a:endParaRPr>
          </a:p>
        </p:txBody>
      </p:sp>
      <p:pic>
        <p:nvPicPr>
          <p:cNvPr id="16" name="Picture 4" descr="Medec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295" y="2300938"/>
            <a:ext cx="1686391" cy="134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3424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a:p>
        </p:txBody>
      </p:sp>
      <p:pic>
        <p:nvPicPr>
          <p:cNvPr id="4" name="Picture 5"/>
          <p:cNvPicPr>
            <a:picLocks noChangeAspect="1" noChangeArrowheads="1"/>
          </p:cNvPicPr>
          <p:nvPr/>
        </p:nvPicPr>
        <p:blipFill>
          <a:blip r:embed="rId2">
            <a:lum contrast="18000"/>
            <a:extLst>
              <a:ext uri="{BEBA8EAE-BF5A-486C-A8C5-ECC9F3942E4B}">
                <a14:imgProps xmlns:a14="http://schemas.microsoft.com/office/drawing/2010/main">
                  <a14:imgLayer r:embed="rId3">
                    <a14:imgEffect>
                      <a14:backgroundRemoval t="2966" b="100000" l="131" r="100000">
                        <a14:foregroundMark x1="2092" y1="1695" x2="131" y2="1059"/>
                        <a14:backgroundMark x1="56732" y1="12924" x2="56732" y2="12924"/>
                        <a14:backgroundMark x1="56732" y1="12924" x2="56732" y2="12924"/>
                        <a14:backgroundMark x1="56732" y1="12924" x2="56732" y2="12924"/>
                        <a14:backgroundMark x1="6275" y1="8686" x2="6275" y2="8686"/>
                        <a14:backgroundMark x1="1569" y1="48517" x2="1569" y2="48517"/>
                      </a14:backgroundRemoval>
                    </a14:imgEffect>
                  </a14:imgLayer>
                </a14:imgProps>
              </a:ext>
              <a:ext uri="{28A0092B-C50C-407E-A947-70E740481C1C}">
                <a14:useLocalDpi xmlns:a14="http://schemas.microsoft.com/office/drawing/2010/main" val="0"/>
              </a:ext>
            </a:extLst>
          </a:blip>
          <a:srcRect l="1872" t="1517"/>
          <a:stretch>
            <a:fillRect/>
          </a:stretch>
        </p:blipFill>
        <p:spPr bwMode="auto">
          <a:xfrm>
            <a:off x="119904" y="1270933"/>
            <a:ext cx="8950584" cy="554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mj-lt"/>
                <a:ea typeface="+mj-ea"/>
                <a:cs typeface="+mj-cs"/>
              </a:defRPr>
            </a:lvl1pPr>
            <a:lvl2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en-US" sz="2400" dirty="0" smtClean="0">
                <a:latin typeface="Times New Roman" charset="0"/>
                <a:cs typeface="Arial" charset="0"/>
              </a:rPr>
              <a:t>Component Resolved Diagnosis </a:t>
            </a:r>
            <a:br>
              <a:rPr lang="en-US" sz="2400" dirty="0" smtClean="0">
                <a:latin typeface="Times New Roman" charset="0"/>
                <a:cs typeface="Arial" charset="0"/>
              </a:rPr>
            </a:br>
            <a:r>
              <a:rPr lang="en-US" sz="2000" dirty="0" smtClean="0">
                <a:latin typeface="Times New Roman" charset="0"/>
                <a:cs typeface="Arial" charset="0"/>
              </a:rPr>
              <a:t>(CRD)</a:t>
            </a:r>
            <a:endParaRPr lang="en-US" sz="2000" dirty="0">
              <a:latin typeface="Times New Roman" charset="0"/>
              <a:cs typeface="Arial" charset="0"/>
            </a:endParaRPr>
          </a:p>
        </p:txBody>
      </p:sp>
    </p:spTree>
    <p:extLst>
      <p:ext uri="{BB962C8B-B14F-4D97-AF65-F5344CB8AC3E}">
        <p14:creationId xmlns:p14="http://schemas.microsoft.com/office/powerpoint/2010/main" val="34591189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idx="4294967295"/>
          </p:nvPr>
        </p:nvSpPr>
        <p:spPr/>
        <p:txBody>
          <a:bodyPr/>
          <a:lstStyle/>
          <a:p>
            <a:r>
              <a:rPr lang="en-US" sz="2400" dirty="0" smtClean="0">
                <a:latin typeface="Times New Roman" charset="0"/>
                <a:cs typeface="Arial" charset="0"/>
              </a:rPr>
              <a:t>Component Resolved Diagnosis </a:t>
            </a:r>
            <a:br>
              <a:rPr lang="en-US" sz="2400" dirty="0" smtClean="0">
                <a:latin typeface="Times New Roman" charset="0"/>
                <a:cs typeface="Arial" charset="0"/>
              </a:rPr>
            </a:br>
            <a:r>
              <a:rPr lang="en-US" sz="1800" dirty="0" smtClean="0">
                <a:latin typeface="Times New Roman" charset="0"/>
                <a:cs typeface="Arial" charset="0"/>
              </a:rPr>
              <a:t>(CRD)</a:t>
            </a:r>
            <a:endParaRPr lang="en-US" sz="1800" dirty="0">
              <a:latin typeface="Times New Roman" charset="0"/>
              <a:cs typeface="Arial" charset="0"/>
            </a:endParaRPr>
          </a:p>
        </p:txBody>
      </p:sp>
      <p:pic>
        <p:nvPicPr>
          <p:cNvPr id="37171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Rectangle 3"/>
          <p:cNvSpPr txBox="1">
            <a:spLocks noChangeArrowheads="1"/>
          </p:cNvSpPr>
          <p:nvPr/>
        </p:nvSpPr>
        <p:spPr bwMode="auto">
          <a:xfrm>
            <a:off x="138952" y="1411567"/>
            <a:ext cx="8707438"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nl-BE" sz="1800" b="1" dirty="0">
                <a:solidFill>
                  <a:srgbClr val="3A6DAC"/>
                </a:solidFill>
                <a:latin typeface="Times New Roman" charset="0"/>
                <a:ea typeface="ＭＳ Ｐゴシック" charset="0"/>
              </a:rPr>
              <a:t>Evolutions récentes, vers l’usage des Composants et le CRD:</a:t>
            </a:r>
          </a:p>
          <a:p>
            <a:pPr lvl="1"/>
            <a:r>
              <a:rPr lang="nl-BE" sz="1400" b="1" dirty="0">
                <a:solidFill>
                  <a:srgbClr val="3A6DAC"/>
                </a:solidFill>
                <a:latin typeface="Times New Roman" charset="0"/>
                <a:ea typeface="ＭＳ Ｐゴシック" charset="0"/>
              </a:rPr>
              <a:t>Techniques d’extractions/purifications et standardisations des allergènes améliorées</a:t>
            </a:r>
          </a:p>
          <a:p>
            <a:pPr lvl="1"/>
            <a:r>
              <a:rPr lang="nl-BE" sz="1400" b="1" dirty="0">
                <a:solidFill>
                  <a:srgbClr val="3A6DAC"/>
                </a:solidFill>
                <a:latin typeface="Times New Roman" charset="0"/>
                <a:ea typeface="ＭＳ Ｐゴシック" charset="0"/>
              </a:rPr>
              <a:t>Meilleure connaissance des allergènes</a:t>
            </a:r>
          </a:p>
          <a:p>
            <a:pPr lvl="2"/>
            <a:r>
              <a:rPr lang="nl-BE" sz="1000" b="1" dirty="0">
                <a:solidFill>
                  <a:srgbClr val="3A6DAC"/>
                </a:solidFill>
                <a:latin typeface="Times New Roman" charset="0"/>
                <a:ea typeface="ＭＳ Ｐゴシック" charset="0"/>
              </a:rPr>
              <a:t>Au niveau des homologies, de leur  structure, de leur foncion...</a:t>
            </a:r>
          </a:p>
          <a:p>
            <a:pPr lvl="2"/>
            <a:r>
              <a:rPr lang="nl-BE" sz="1000" b="1" dirty="0">
                <a:solidFill>
                  <a:srgbClr val="3A6DAC"/>
                </a:solidFill>
                <a:latin typeface="Times New Roman" charset="0"/>
                <a:ea typeface="ＭＳ Ｐゴシック" charset="0"/>
              </a:rPr>
              <a:t>Production des allergènes recombinants</a:t>
            </a:r>
          </a:p>
          <a:p>
            <a:pPr lvl="2"/>
            <a:endParaRPr lang="nl-BE" sz="1000" b="1" dirty="0" smtClean="0">
              <a:solidFill>
                <a:srgbClr val="3A6DAC"/>
              </a:solidFill>
              <a:latin typeface="Times New Roman" charset="0"/>
              <a:ea typeface="ＭＳ Ｐゴシック" charset="0"/>
            </a:endParaRPr>
          </a:p>
          <a:p>
            <a:r>
              <a:rPr lang="nl-BE" sz="1800" b="1" dirty="0" smtClean="0">
                <a:solidFill>
                  <a:srgbClr val="3A6DAC"/>
                </a:solidFill>
                <a:latin typeface="Times New Roman" charset="0"/>
                <a:ea typeface="ＭＳ Ｐゴシック" charset="0"/>
              </a:rPr>
              <a:t>Intérêts et applications des composants allergéniques.</a:t>
            </a:r>
          </a:p>
          <a:p>
            <a:pPr lvl="1"/>
            <a:r>
              <a:rPr lang="nl-BE" sz="1400" b="1" dirty="0" smtClean="0">
                <a:solidFill>
                  <a:srgbClr val="3A6DAC"/>
                </a:solidFill>
                <a:latin typeface="Times New Roman" charset="0"/>
                <a:ea typeface="ＭＳ Ｐゴシック" charset="0"/>
              </a:rPr>
              <a:t>Tests plus sensibles</a:t>
            </a:r>
          </a:p>
          <a:p>
            <a:pPr lvl="2"/>
            <a:r>
              <a:rPr lang="nl-BE" sz="1000" b="1" dirty="0" smtClean="0">
                <a:solidFill>
                  <a:srgbClr val="3A6DAC"/>
                </a:solidFill>
                <a:latin typeface="Times New Roman" charset="0"/>
                <a:ea typeface="ＭＳ Ｐゴシック" charset="0"/>
              </a:rPr>
              <a:t>Amélioration qualitative des extraits (Hev b 5 dans l’extrait de latex, plus récemment Ves v 5 dans l’extrait venin de guêpe)</a:t>
            </a:r>
            <a:endParaRPr lang="nl-BE" sz="1400" b="1" dirty="0" smtClean="0">
              <a:solidFill>
                <a:srgbClr val="3A6DAC"/>
              </a:solidFill>
              <a:latin typeface="Times New Roman" charset="0"/>
              <a:ea typeface="ＭＳ Ｐゴシック" charset="0"/>
            </a:endParaRPr>
          </a:p>
          <a:p>
            <a:pPr lvl="1"/>
            <a:r>
              <a:rPr lang="nl-BE" sz="1400" b="1" dirty="0" smtClean="0">
                <a:solidFill>
                  <a:srgbClr val="3A6DAC"/>
                </a:solidFill>
                <a:latin typeface="Times New Roman" charset="0"/>
                <a:ea typeface="ＭＳ Ｐゴシック" charset="0"/>
              </a:rPr>
              <a:t>Prédire et comprendre les réactions croisées</a:t>
            </a:r>
          </a:p>
          <a:p>
            <a:pPr lvl="1"/>
            <a:r>
              <a:rPr lang="nl-BE" sz="1400" b="1" dirty="0" smtClean="0">
                <a:solidFill>
                  <a:srgbClr val="3A6DAC"/>
                </a:solidFill>
                <a:latin typeface="Times New Roman" charset="0"/>
                <a:ea typeface="ＭＳ Ｐゴシック" charset="0"/>
              </a:rPr>
              <a:t>Prédire les risques et la sévérité des allergies</a:t>
            </a:r>
          </a:p>
          <a:p>
            <a:pPr lvl="1"/>
            <a:r>
              <a:rPr lang="nl-BE" sz="1400" b="1" dirty="0" smtClean="0">
                <a:solidFill>
                  <a:srgbClr val="3A6DAC"/>
                </a:solidFill>
                <a:latin typeface="Times New Roman" charset="0"/>
                <a:ea typeface="ＭＳ Ｐゴシック" charset="0"/>
              </a:rPr>
              <a:t>Déterminer </a:t>
            </a:r>
            <a:r>
              <a:rPr lang="nl-BE" sz="1400" b="1" dirty="0">
                <a:solidFill>
                  <a:srgbClr val="3A6DAC"/>
                </a:solidFill>
                <a:latin typeface="Times New Roman" charset="0"/>
                <a:ea typeface="ＭＳ Ｐゴシック" charset="0"/>
              </a:rPr>
              <a:t>les bons candidats pour l’Immunothérapie spécifique </a:t>
            </a:r>
          </a:p>
          <a:p>
            <a:endParaRPr lang="nl-BE" sz="1800" b="1" dirty="0" smtClean="0">
              <a:solidFill>
                <a:srgbClr val="3A6DAC"/>
              </a:solidFill>
              <a:latin typeface="Times New Roman" charset="0"/>
              <a:ea typeface="ＭＳ Ｐゴシック" charset="0"/>
            </a:endParaRPr>
          </a:p>
          <a:p>
            <a:endParaRPr lang="nl-BE" sz="1800" b="1" dirty="0">
              <a:solidFill>
                <a:srgbClr val="3A6DAC"/>
              </a:solidFill>
              <a:latin typeface="Times New Roman" charset="0"/>
              <a:ea typeface="ＭＳ Ｐゴシック" charset="0"/>
            </a:endParaRPr>
          </a:p>
          <a:p>
            <a:endParaRPr lang="nl-BE" sz="1800" b="1" dirty="0" smtClean="0">
              <a:solidFill>
                <a:srgbClr val="3A6DAC"/>
              </a:solidFill>
              <a:latin typeface="Times New Roman" charset="0"/>
              <a:ea typeface="ＭＳ Ｐゴシック" charset="0"/>
            </a:endParaRPr>
          </a:p>
          <a:p>
            <a:pPr>
              <a:buFont typeface="Wingdings" charset="2"/>
              <a:buChar char="Ø"/>
            </a:pPr>
            <a:r>
              <a:rPr lang="nl-BE" sz="2800" b="1" dirty="0">
                <a:solidFill>
                  <a:schemeClr val="accent5">
                    <a:lumMod val="50000"/>
                  </a:schemeClr>
                </a:solidFill>
                <a:latin typeface="Times New Roman" charset="0"/>
                <a:ea typeface="ＭＳ Ｐゴシック" charset="0"/>
              </a:rPr>
              <a:t> </a:t>
            </a:r>
            <a:r>
              <a:rPr lang="nl-BE" sz="2800" b="1" dirty="0" smtClean="0">
                <a:solidFill>
                  <a:schemeClr val="accent5">
                    <a:lumMod val="50000"/>
                  </a:schemeClr>
                </a:solidFill>
                <a:latin typeface="Times New Roman" charset="0"/>
                <a:ea typeface="ＭＳ Ｐゴシック" charset="0"/>
              </a:rPr>
              <a:t>CRD : </a:t>
            </a:r>
          </a:p>
          <a:p>
            <a:pPr marL="857250" lvl="2" indent="0">
              <a:buNone/>
            </a:pPr>
            <a:r>
              <a:rPr lang="nl-BE" sz="2000" b="1" dirty="0" smtClean="0">
                <a:solidFill>
                  <a:schemeClr val="accent5">
                    <a:lumMod val="50000"/>
                  </a:schemeClr>
                </a:solidFill>
                <a:latin typeface="Times New Roman" charset="0"/>
                <a:ea typeface="ＭＳ Ｐゴシック" charset="0"/>
              </a:rPr>
              <a:t>Affiner le diagnostic en recherchant une sensibilisation aux différentes protéines sensibilisantes d’un allergène.</a:t>
            </a:r>
          </a:p>
          <a:p>
            <a:pPr>
              <a:buFont typeface="Wingdings" charset="2"/>
              <a:buChar char="Ø"/>
            </a:pPr>
            <a:endParaRPr lang="nl-BE" sz="1800" b="1" dirty="0">
              <a:solidFill>
                <a:srgbClr val="3A6DAC"/>
              </a:solidFill>
              <a:latin typeface="Times New Roman" charset="0"/>
              <a:ea typeface="ＭＳ Ｐゴシック" charset="0"/>
            </a:endParaRPr>
          </a:p>
          <a:p>
            <a:pPr>
              <a:buFont typeface="Wingdings" charset="2"/>
              <a:buChar char="Ø"/>
            </a:pPr>
            <a:endParaRPr lang="nl-BE" sz="1800" b="1" dirty="0" smtClean="0">
              <a:solidFill>
                <a:srgbClr val="3A6DAC"/>
              </a:solidFill>
              <a:latin typeface="Times New Roman" charset="0"/>
              <a:ea typeface="ＭＳ Ｐゴシック" charset="0"/>
            </a:endParaRPr>
          </a:p>
          <a:p>
            <a:pPr eaLnBrk="1" hangingPunct="1">
              <a:spcBef>
                <a:spcPct val="50000"/>
              </a:spcBef>
            </a:pPr>
            <a:endParaRPr lang="fr-BE" sz="2000" b="1" dirty="0">
              <a:solidFill>
                <a:srgbClr val="3A6DAC"/>
              </a:solidFill>
            </a:endParaRPr>
          </a:p>
          <a:p>
            <a:pPr eaLnBrk="1" hangingPunct="1">
              <a:spcBef>
                <a:spcPct val="50000"/>
              </a:spcBef>
            </a:pPr>
            <a:endParaRPr lang="fr-FR" sz="2800" b="1" dirty="0">
              <a:solidFill>
                <a:schemeClr val="accent2"/>
              </a:solidFill>
            </a:endParaRPr>
          </a:p>
          <a:p>
            <a:pPr lvl="1"/>
            <a:endParaRPr lang="nl-BE" sz="1400" b="1" dirty="0" smtClean="0">
              <a:solidFill>
                <a:srgbClr val="3A6DAC"/>
              </a:solidFill>
              <a:latin typeface="Times New Roman" charset="0"/>
              <a:ea typeface="ＭＳ Ｐゴシック" charset="0"/>
            </a:endParaRPr>
          </a:p>
          <a:p>
            <a:pPr lvl="1"/>
            <a:endParaRPr lang="fr-BE" sz="1400" b="1" dirty="0" smtClean="0">
              <a:solidFill>
                <a:srgbClr val="006699"/>
              </a:solidFill>
              <a:latin typeface="Times New Roman" charset="0"/>
            </a:endParaRPr>
          </a:p>
          <a:p>
            <a:endParaRPr lang="fr-BE" sz="2400" dirty="0">
              <a:solidFill>
                <a:srgbClr val="006699"/>
              </a:solidFill>
              <a:latin typeface="Times New Roman" charset="0"/>
              <a:ea typeface="ＭＳ Ｐゴシック" charset="0"/>
            </a:endParaRPr>
          </a:p>
        </p:txBody>
      </p:sp>
      <p:pic>
        <p:nvPicPr>
          <p:cNvPr id="16" name="Picture 4" descr="Medec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1" y="2046940"/>
            <a:ext cx="1686391" cy="134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222038" y="201949"/>
            <a:ext cx="8755062" cy="5078313"/>
          </a:xfrm>
          <a:prstGeom prst="rect">
            <a:avLst/>
          </a:prstGeom>
          <a:solidFill>
            <a:schemeClr val="accent1">
              <a:alpha val="89999"/>
            </a:schemeClr>
          </a:solidFill>
          <a:ln w="12700" cap="sq">
            <a:solidFill>
              <a:schemeClr val="accent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2400" b="1" dirty="0">
                <a:solidFill>
                  <a:schemeClr val="hlink"/>
                </a:solidFill>
                <a:latin typeface="Times New Roman" charset="0"/>
              </a:rPr>
              <a:t>« CRD »</a:t>
            </a:r>
          </a:p>
          <a:p>
            <a:pPr algn="ctr">
              <a:spcBef>
                <a:spcPct val="50000"/>
              </a:spcBef>
            </a:pPr>
            <a:r>
              <a:rPr lang="en-GB" sz="2000" b="1" dirty="0">
                <a:solidFill>
                  <a:schemeClr val="hlink"/>
                </a:solidFill>
                <a:latin typeface="Times New Roman" charset="0"/>
              </a:rPr>
              <a:t>Component-Resolved </a:t>
            </a:r>
            <a:r>
              <a:rPr lang="en-US" sz="2000" b="1" dirty="0">
                <a:solidFill>
                  <a:schemeClr val="hlink"/>
                </a:solidFill>
                <a:latin typeface="Times New Roman" charset="0"/>
              </a:rPr>
              <a:t>Diagnosis uses defined recombinant allergens to dissect the individual patient’s </a:t>
            </a:r>
            <a:r>
              <a:rPr lang="en-US" sz="2000" b="1" dirty="0" err="1">
                <a:solidFill>
                  <a:schemeClr val="hlink"/>
                </a:solidFill>
                <a:latin typeface="Times New Roman" charset="0"/>
              </a:rPr>
              <a:t>IgE</a:t>
            </a:r>
            <a:r>
              <a:rPr lang="en-US" sz="2000" b="1" dirty="0">
                <a:solidFill>
                  <a:schemeClr val="hlink"/>
                </a:solidFill>
                <a:latin typeface="Times New Roman" charset="0"/>
              </a:rPr>
              <a:t> reactivity profile with the aim of identifying the disease-eliciting molecules.</a:t>
            </a:r>
            <a:r>
              <a:rPr lang="en-US" sz="2000" b="1" dirty="0">
                <a:solidFill>
                  <a:srgbClr val="006699"/>
                </a:solidFill>
                <a:latin typeface="Times New Roman" charset="0"/>
              </a:rPr>
              <a:t> </a:t>
            </a:r>
          </a:p>
          <a:p>
            <a:pPr algn="ctr">
              <a:spcBef>
                <a:spcPct val="50000"/>
              </a:spcBef>
            </a:pPr>
            <a:r>
              <a:rPr lang="en-US" sz="1400" i="1" dirty="0" err="1">
                <a:solidFill>
                  <a:schemeClr val="hlink"/>
                </a:solidFill>
                <a:latin typeface="Times New Roman" charset="0"/>
              </a:rPr>
              <a:t>Valenta</a:t>
            </a:r>
            <a:r>
              <a:rPr lang="en-US" sz="1400" i="1" dirty="0">
                <a:solidFill>
                  <a:schemeClr val="hlink"/>
                </a:solidFill>
                <a:latin typeface="Times New Roman" charset="0"/>
              </a:rPr>
              <a:t> R et al, </a:t>
            </a:r>
            <a:r>
              <a:rPr lang="en-US" sz="1400" i="1" dirty="0" err="1">
                <a:solidFill>
                  <a:schemeClr val="hlink"/>
                </a:solidFill>
                <a:latin typeface="Times New Roman" charset="0"/>
              </a:rPr>
              <a:t>Clin</a:t>
            </a:r>
            <a:r>
              <a:rPr lang="en-US" sz="1400" i="1" dirty="0">
                <a:solidFill>
                  <a:schemeClr val="hlink"/>
                </a:solidFill>
                <a:latin typeface="Times New Roman" charset="0"/>
              </a:rPr>
              <a:t> </a:t>
            </a:r>
            <a:r>
              <a:rPr lang="en-US" sz="1400" i="1" dirty="0" err="1">
                <a:solidFill>
                  <a:schemeClr val="hlink"/>
                </a:solidFill>
                <a:latin typeface="Times New Roman" charset="0"/>
              </a:rPr>
              <a:t>Exp</a:t>
            </a:r>
            <a:r>
              <a:rPr lang="en-US" sz="1400" i="1" dirty="0">
                <a:solidFill>
                  <a:schemeClr val="hlink"/>
                </a:solidFill>
                <a:latin typeface="Times New Roman" charset="0"/>
              </a:rPr>
              <a:t> Allergy 1999</a:t>
            </a:r>
          </a:p>
          <a:p>
            <a:pPr algn="ctr">
              <a:spcBef>
                <a:spcPct val="50000"/>
              </a:spcBef>
            </a:pPr>
            <a:endParaRPr lang="en-US" sz="1400" i="1" dirty="0">
              <a:solidFill>
                <a:schemeClr val="hlink"/>
              </a:solidFill>
              <a:latin typeface="Times New Roman" charset="0"/>
            </a:endParaRPr>
          </a:p>
          <a:p>
            <a:pPr algn="ctr">
              <a:spcBef>
                <a:spcPct val="50000"/>
              </a:spcBef>
            </a:pPr>
            <a:r>
              <a:rPr lang="en-US" sz="2000" b="1" dirty="0">
                <a:solidFill>
                  <a:schemeClr val="hlink"/>
                </a:solidFill>
                <a:latin typeface="Times New Roman" charset="0"/>
              </a:rPr>
              <a:t>Molecules, genuine markers tell you the truth !</a:t>
            </a:r>
            <a:endParaRPr lang="en-US" sz="800" b="1" dirty="0">
              <a:solidFill>
                <a:schemeClr val="hlink"/>
              </a:solidFill>
              <a:latin typeface="Times New Roman" charset="0"/>
            </a:endParaRPr>
          </a:p>
          <a:p>
            <a:pPr algn="ctr">
              <a:spcBef>
                <a:spcPct val="50000"/>
              </a:spcBef>
            </a:pPr>
            <a:r>
              <a:rPr lang="en-US" sz="1400" i="1" dirty="0">
                <a:solidFill>
                  <a:schemeClr val="hlink"/>
                </a:solidFill>
                <a:latin typeface="Times New Roman" charset="0"/>
              </a:rPr>
              <a:t/>
            </a:r>
            <a:br>
              <a:rPr lang="en-US" sz="1400" i="1" dirty="0">
                <a:solidFill>
                  <a:schemeClr val="hlink"/>
                </a:solidFill>
                <a:latin typeface="Times New Roman" charset="0"/>
              </a:rPr>
            </a:br>
            <a:r>
              <a:rPr lang="fr-BE" sz="1400" i="1" dirty="0">
                <a:solidFill>
                  <a:schemeClr val="hlink"/>
                </a:solidFill>
                <a:latin typeface="Times New Roman" charset="0"/>
              </a:rPr>
              <a:t>Mari A., VIP </a:t>
            </a:r>
            <a:r>
              <a:rPr lang="fr-BE" sz="1400" i="1" dirty="0" smtClean="0">
                <a:solidFill>
                  <a:schemeClr val="hlink"/>
                </a:solidFill>
                <a:latin typeface="Times New Roman" charset="0"/>
              </a:rPr>
              <a:t>ISAC Customers </a:t>
            </a:r>
            <a:r>
              <a:rPr lang="fr-BE" sz="1400" i="1" dirty="0">
                <a:solidFill>
                  <a:schemeClr val="hlink"/>
                </a:solidFill>
                <a:latin typeface="Times New Roman" charset="0"/>
              </a:rPr>
              <a:t>day, Brussels, 17th November 2009.</a:t>
            </a:r>
          </a:p>
          <a:p>
            <a:pPr algn="ctr">
              <a:spcBef>
                <a:spcPct val="50000"/>
              </a:spcBef>
            </a:pPr>
            <a:endParaRPr lang="fr-BE" sz="1400" i="1" dirty="0">
              <a:solidFill>
                <a:schemeClr val="hlink"/>
              </a:solidFill>
              <a:latin typeface="Times New Roman" charset="0"/>
            </a:endParaRPr>
          </a:p>
          <a:p>
            <a:pPr algn="ctr">
              <a:spcBef>
                <a:spcPct val="50000"/>
              </a:spcBef>
            </a:pPr>
            <a:endParaRPr lang="fr-BE" sz="1400" i="1" dirty="0">
              <a:solidFill>
                <a:schemeClr val="hlink"/>
              </a:solidFill>
              <a:latin typeface="Times New Roman" charset="0"/>
            </a:endParaRPr>
          </a:p>
          <a:p>
            <a:pPr algn="ctr">
              <a:spcBef>
                <a:spcPct val="50000"/>
              </a:spcBef>
            </a:pPr>
            <a:r>
              <a:rPr lang="en-US" dirty="0">
                <a:solidFill>
                  <a:schemeClr val="hlink"/>
                </a:solidFill>
                <a:latin typeface="Times New Roman" charset="0"/>
              </a:rPr>
              <a:t>The presence of </a:t>
            </a:r>
            <a:r>
              <a:rPr lang="en-US" dirty="0" err="1">
                <a:solidFill>
                  <a:schemeClr val="hlink"/>
                </a:solidFill>
                <a:latin typeface="Times New Roman" charset="0"/>
              </a:rPr>
              <a:t>IgE</a:t>
            </a:r>
            <a:r>
              <a:rPr lang="en-US" dirty="0">
                <a:solidFill>
                  <a:schemeClr val="hlink"/>
                </a:solidFill>
                <a:latin typeface="Times New Roman" charset="0"/>
              </a:rPr>
              <a:t> to cross-reactive allergen components can be determined and used </a:t>
            </a:r>
            <a:endParaRPr lang="en-US" dirty="0" smtClean="0">
              <a:solidFill>
                <a:schemeClr val="hlink"/>
              </a:solidFill>
              <a:latin typeface="Times New Roman" charset="0"/>
            </a:endParaRPr>
          </a:p>
          <a:p>
            <a:pPr algn="ctr">
              <a:spcBef>
                <a:spcPct val="50000"/>
              </a:spcBef>
            </a:pPr>
            <a:r>
              <a:rPr lang="en-US" dirty="0" smtClean="0">
                <a:solidFill>
                  <a:schemeClr val="hlink"/>
                </a:solidFill>
                <a:latin typeface="Times New Roman" charset="0"/>
              </a:rPr>
              <a:t>to </a:t>
            </a:r>
            <a:r>
              <a:rPr lang="en-US" dirty="0">
                <a:solidFill>
                  <a:schemeClr val="hlink"/>
                </a:solidFill>
                <a:latin typeface="Times New Roman" charset="0"/>
              </a:rPr>
              <a:t>predict clinically relevant sensitization to allergen sources </a:t>
            </a:r>
            <a:endParaRPr lang="en-US" dirty="0" smtClean="0">
              <a:solidFill>
                <a:schemeClr val="hlink"/>
              </a:solidFill>
              <a:latin typeface="Times New Roman" charset="0"/>
            </a:endParaRPr>
          </a:p>
          <a:p>
            <a:pPr algn="ctr">
              <a:spcBef>
                <a:spcPct val="50000"/>
              </a:spcBef>
            </a:pPr>
            <a:r>
              <a:rPr lang="en-US" dirty="0" smtClean="0">
                <a:solidFill>
                  <a:schemeClr val="hlink"/>
                </a:solidFill>
                <a:latin typeface="Times New Roman" charset="0"/>
              </a:rPr>
              <a:t>which </a:t>
            </a:r>
            <a:r>
              <a:rPr lang="en-US" dirty="0">
                <a:solidFill>
                  <a:schemeClr val="hlink"/>
                </a:solidFill>
                <a:latin typeface="Times New Roman" charset="0"/>
              </a:rPr>
              <a:t>contain immunologically related allergens</a:t>
            </a:r>
            <a:r>
              <a:rPr lang="en-US" dirty="0" smtClean="0">
                <a:solidFill>
                  <a:schemeClr val="hlink"/>
                </a:solidFill>
                <a:latin typeface="Times New Roman" charset="0"/>
              </a:rPr>
              <a:t>.</a:t>
            </a:r>
            <a:endParaRPr lang="en-US" sz="1400" i="1" dirty="0">
              <a:solidFill>
                <a:schemeClr val="hlink"/>
              </a:solidFill>
              <a:latin typeface="Times New Roman" charset="0"/>
            </a:endParaRPr>
          </a:p>
        </p:txBody>
      </p:sp>
    </p:spTree>
    <p:extLst>
      <p:ext uri="{BB962C8B-B14F-4D97-AF65-F5344CB8AC3E}">
        <p14:creationId xmlns:p14="http://schemas.microsoft.com/office/powerpoint/2010/main" val="32549807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08742" y="194238"/>
            <a:ext cx="7772400" cy="1090334"/>
          </a:xfrm>
        </p:spPr>
        <p:txBody>
          <a:bodyPr/>
          <a:lstStyle/>
          <a:p>
            <a:r>
              <a:rPr lang="fr-FR" sz="2400" dirty="0" smtClean="0">
                <a:latin typeface="Times New Roman"/>
                <a:cs typeface="Times New Roman"/>
              </a:rPr>
              <a:t>Diagnostic in-vitro des allergies</a:t>
            </a:r>
            <a:endParaRPr lang="fr-FR" sz="2400" dirty="0">
              <a:latin typeface="Times New Roman"/>
              <a:cs typeface="Times New Roman"/>
            </a:endParaRPr>
          </a:p>
        </p:txBody>
      </p:sp>
      <p:pic>
        <p:nvPicPr>
          <p:cNvPr id="4" name="Image 3"/>
          <p:cNvPicPr>
            <a:picLocks noChangeAspect="1"/>
          </p:cNvPicPr>
          <p:nvPr/>
        </p:nvPicPr>
        <p:blipFill rotWithShape="1">
          <a:blip r:embed="rId2"/>
          <a:srcRect l="2830" t="5031" r="5660" b="4905"/>
          <a:stretch/>
        </p:blipFill>
        <p:spPr>
          <a:xfrm>
            <a:off x="5462083" y="1735667"/>
            <a:ext cx="3512584" cy="2160660"/>
          </a:xfrm>
          <a:prstGeom prst="rect">
            <a:avLst/>
          </a:prstGeom>
        </p:spPr>
      </p:pic>
      <p:sp>
        <p:nvSpPr>
          <p:cNvPr id="5" name="Rectangle 3"/>
          <p:cNvSpPr txBox="1">
            <a:spLocks noChangeArrowheads="1"/>
          </p:cNvSpPr>
          <p:nvPr/>
        </p:nvSpPr>
        <p:spPr bwMode="auto">
          <a:xfrm>
            <a:off x="73378" y="1356784"/>
            <a:ext cx="5571068" cy="165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fr-BE" sz="1800" dirty="0" smtClean="0">
                <a:solidFill>
                  <a:srgbClr val="006699"/>
                </a:solidFill>
                <a:latin typeface="Times New Roman" charset="0"/>
                <a:ea typeface="ＭＳ Ｐゴシック" charset="0"/>
              </a:rPr>
              <a:t>Une bonne anamnèse clinique &amp; les tests </a:t>
            </a:r>
            <a:r>
              <a:rPr lang="fr-BE" sz="1800" dirty="0">
                <a:solidFill>
                  <a:srgbClr val="006699"/>
                </a:solidFill>
                <a:latin typeface="Times New Roman" charset="0"/>
                <a:ea typeface="ＭＳ Ｐゴシック" charset="0"/>
              </a:rPr>
              <a:t>de diagnostic in</a:t>
            </a:r>
            <a:r>
              <a:rPr lang="fr-BE" sz="1800" dirty="0" smtClean="0">
                <a:solidFill>
                  <a:srgbClr val="006699"/>
                </a:solidFill>
                <a:latin typeface="Times New Roman" charset="0"/>
                <a:ea typeface="ＭＳ Ｐゴシック" charset="0"/>
              </a:rPr>
              <a:t>-vivo permettent, en général, de diagnostiquer une allergie et de débuter un traitement.</a:t>
            </a:r>
          </a:p>
          <a:p>
            <a:endParaRPr lang="fr-BE" sz="800" dirty="0">
              <a:solidFill>
                <a:srgbClr val="006699"/>
              </a:solidFill>
              <a:latin typeface="Times New Roman" charset="0"/>
              <a:ea typeface="ＭＳ Ｐゴシック" charset="0"/>
            </a:endParaRPr>
          </a:p>
          <a:p>
            <a:pPr>
              <a:buFont typeface="Wingdings" charset="2"/>
              <a:buChar char="Ø"/>
            </a:pPr>
            <a:r>
              <a:rPr lang="fr-BE" sz="1800" b="1" dirty="0" smtClean="0">
                <a:solidFill>
                  <a:srgbClr val="006699"/>
                </a:solidFill>
                <a:latin typeface="Times New Roman" charset="0"/>
                <a:ea typeface="ＭＳ Ｐゴシック" charset="0"/>
              </a:rPr>
              <a:t>Néanmoins, les Tests in-vitro sont très souvent nécessaires !</a:t>
            </a:r>
            <a:endParaRPr lang="fr-BE" sz="1800" b="1" dirty="0">
              <a:solidFill>
                <a:srgbClr val="006699"/>
              </a:solidFill>
              <a:latin typeface="Times New Roman" charset="0"/>
            </a:endParaRPr>
          </a:p>
          <a:p>
            <a:endParaRPr lang="nl-BE" sz="1800" b="1" dirty="0" smtClean="0">
              <a:solidFill>
                <a:srgbClr val="3A6DAC"/>
              </a:solidFill>
              <a:latin typeface="Times New Roman" charset="0"/>
              <a:ea typeface="ＭＳ Ｐゴシック" charset="0"/>
            </a:endParaRPr>
          </a:p>
          <a:p>
            <a:pPr>
              <a:buFont typeface="Wingdings" charset="2"/>
              <a:buChar char="Ø"/>
            </a:pPr>
            <a:endParaRPr lang="nl-BE" sz="1200" b="1" dirty="0">
              <a:solidFill>
                <a:srgbClr val="3A6DAC"/>
              </a:solidFill>
              <a:latin typeface="Times New Roman" charset="0"/>
              <a:ea typeface="ＭＳ Ｐゴシック" charset="0"/>
            </a:endParaRPr>
          </a:p>
          <a:p>
            <a:pPr>
              <a:buFont typeface="Wingdings" charset="2"/>
              <a:buChar char="Ø"/>
            </a:pPr>
            <a:endParaRPr lang="nl-BE" sz="1800" b="1" dirty="0" smtClean="0">
              <a:solidFill>
                <a:srgbClr val="3A6DAC"/>
              </a:solidFill>
              <a:latin typeface="Times New Roman" charset="0"/>
              <a:ea typeface="ＭＳ Ｐゴシック" charset="0"/>
            </a:endParaRPr>
          </a:p>
          <a:p>
            <a:pPr eaLnBrk="1" hangingPunct="1">
              <a:spcBef>
                <a:spcPct val="50000"/>
              </a:spcBef>
            </a:pPr>
            <a:endParaRPr lang="fr-BE" sz="2000" b="1" dirty="0">
              <a:solidFill>
                <a:srgbClr val="3A6DAC"/>
              </a:solidFill>
            </a:endParaRPr>
          </a:p>
          <a:p>
            <a:pPr eaLnBrk="1" hangingPunct="1">
              <a:spcBef>
                <a:spcPct val="50000"/>
              </a:spcBef>
            </a:pPr>
            <a:endParaRPr lang="fr-FR" sz="2800" b="1" dirty="0">
              <a:solidFill>
                <a:schemeClr val="accent2"/>
              </a:solidFill>
            </a:endParaRPr>
          </a:p>
          <a:p>
            <a:pPr lvl="1"/>
            <a:endParaRPr lang="nl-BE" sz="1400" b="1" dirty="0" smtClean="0">
              <a:solidFill>
                <a:srgbClr val="3A6DAC"/>
              </a:solidFill>
              <a:latin typeface="Times New Roman" charset="0"/>
              <a:ea typeface="ＭＳ Ｐゴシック" charset="0"/>
            </a:endParaRPr>
          </a:p>
          <a:p>
            <a:pPr lvl="1"/>
            <a:endParaRPr lang="fr-BE" sz="1400" b="1" dirty="0" smtClean="0">
              <a:solidFill>
                <a:srgbClr val="006699"/>
              </a:solidFill>
              <a:latin typeface="Times New Roman" charset="0"/>
            </a:endParaRPr>
          </a:p>
          <a:p>
            <a:endParaRPr lang="fr-BE" sz="2400" dirty="0">
              <a:solidFill>
                <a:srgbClr val="006699"/>
              </a:solidFill>
              <a:latin typeface="Times New Roman" charset="0"/>
              <a:ea typeface="ＭＳ Ｐゴシック" charset="0"/>
            </a:endParaRPr>
          </a:p>
        </p:txBody>
      </p:sp>
      <p:sp>
        <p:nvSpPr>
          <p:cNvPr id="6" name="Rectangle 3"/>
          <p:cNvSpPr txBox="1">
            <a:spLocks noChangeArrowheads="1"/>
          </p:cNvSpPr>
          <p:nvPr/>
        </p:nvSpPr>
        <p:spPr bwMode="auto">
          <a:xfrm>
            <a:off x="134469" y="2987530"/>
            <a:ext cx="8811975" cy="212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lvl="1"/>
            <a:r>
              <a:rPr lang="fr-BE" sz="1800" b="1" dirty="0" smtClean="0">
                <a:solidFill>
                  <a:srgbClr val="006699"/>
                </a:solidFill>
                <a:latin typeface="Times New Roman" charset="0"/>
              </a:rPr>
              <a:t>Dosages </a:t>
            </a:r>
            <a:r>
              <a:rPr lang="fr-BE" sz="1800" b="1" dirty="0">
                <a:solidFill>
                  <a:srgbClr val="006699"/>
                </a:solidFill>
                <a:latin typeface="Times New Roman" charset="0"/>
              </a:rPr>
              <a:t>d’IgE totaux</a:t>
            </a:r>
          </a:p>
          <a:p>
            <a:pPr lvl="1"/>
            <a:r>
              <a:rPr lang="fr-BE" sz="1800" b="1" dirty="0">
                <a:solidFill>
                  <a:srgbClr val="006699"/>
                </a:solidFill>
                <a:latin typeface="Times New Roman" charset="0"/>
              </a:rPr>
              <a:t>Dosage d’IgE spécifiques</a:t>
            </a:r>
          </a:p>
          <a:p>
            <a:pPr lvl="2"/>
            <a:r>
              <a:rPr lang="fr-BE" sz="1800" b="1" dirty="0">
                <a:solidFill>
                  <a:srgbClr val="006699"/>
                </a:solidFill>
                <a:latin typeface="Times New Roman" charset="0"/>
              </a:rPr>
              <a:t>Mixtures d’extraits allergéniques</a:t>
            </a:r>
          </a:p>
          <a:p>
            <a:pPr lvl="2"/>
            <a:r>
              <a:rPr lang="fr-BE" sz="1800" b="1" dirty="0">
                <a:solidFill>
                  <a:srgbClr val="006699"/>
                </a:solidFill>
                <a:latin typeface="Times New Roman" charset="0"/>
              </a:rPr>
              <a:t>Extraits allergéniques</a:t>
            </a:r>
          </a:p>
          <a:p>
            <a:pPr lvl="2"/>
            <a:r>
              <a:rPr lang="fr-BE" sz="1800" b="1" dirty="0">
                <a:solidFill>
                  <a:srgbClr val="006699"/>
                </a:solidFill>
                <a:latin typeface="Times New Roman" charset="0"/>
              </a:rPr>
              <a:t>Protéines recombinantes </a:t>
            </a:r>
            <a:endParaRPr lang="fr-BE" sz="1800" b="1" dirty="0" smtClean="0">
              <a:solidFill>
                <a:srgbClr val="006699"/>
              </a:solidFill>
              <a:latin typeface="Times New Roman" charset="0"/>
            </a:endParaRPr>
          </a:p>
          <a:p>
            <a:pPr marL="914400" lvl="2" indent="0">
              <a:buNone/>
            </a:pPr>
            <a:r>
              <a:rPr lang="fr-BE" sz="1800" b="1" dirty="0" smtClean="0">
                <a:solidFill>
                  <a:srgbClr val="006699"/>
                </a:solidFill>
                <a:latin typeface="Times New Roman" charset="0"/>
              </a:rPr>
              <a:t>ou </a:t>
            </a:r>
            <a:r>
              <a:rPr lang="fr-BE" sz="1800" b="1" dirty="0">
                <a:solidFill>
                  <a:srgbClr val="006699"/>
                </a:solidFill>
                <a:latin typeface="Times New Roman" charset="0"/>
              </a:rPr>
              <a:t>naturelles </a:t>
            </a:r>
            <a:r>
              <a:rPr lang="fr-BE" sz="1800" b="1" dirty="0" smtClean="0">
                <a:solidFill>
                  <a:srgbClr val="006699"/>
                </a:solidFill>
                <a:latin typeface="Times New Roman" charset="0"/>
              </a:rPr>
              <a:t>purifiées</a:t>
            </a:r>
          </a:p>
          <a:p>
            <a:pPr marL="914400" lvl="2" indent="0">
              <a:buNone/>
            </a:pPr>
            <a:endParaRPr lang="fr-BE" sz="1800" b="1" dirty="0">
              <a:solidFill>
                <a:srgbClr val="006699"/>
              </a:solidFill>
              <a:latin typeface="Times New Roman" charset="0"/>
            </a:endParaRPr>
          </a:p>
          <a:p>
            <a:r>
              <a:rPr lang="nl-BE" sz="1800" b="1" dirty="0" smtClean="0">
                <a:solidFill>
                  <a:srgbClr val="4597A0"/>
                </a:solidFill>
                <a:latin typeface="Times New Roman" charset="0"/>
                <a:ea typeface="ＭＳ Ｐゴシック" charset="0"/>
              </a:rPr>
              <a:t>Limitation lors de la prescription, INAMI </a:t>
            </a:r>
            <a:r>
              <a:rPr lang="nl-BE" sz="1800" b="1" dirty="0">
                <a:solidFill>
                  <a:srgbClr val="4597A0"/>
                </a:solidFill>
                <a:latin typeface="Times New Roman" charset="0"/>
                <a:ea typeface="ＭＳ Ｐゴシック" charset="0"/>
              </a:rPr>
              <a:t>: </a:t>
            </a:r>
            <a:r>
              <a:rPr lang="nl-BE" sz="1400" b="1" dirty="0">
                <a:solidFill>
                  <a:srgbClr val="4597A0"/>
                </a:solidFill>
                <a:latin typeface="Times New Roman" charset="0"/>
                <a:ea typeface="ＭＳ Ｐゴシック" charset="0"/>
              </a:rPr>
              <a:t>maximum 6 allergènes remboursés / prise de </a:t>
            </a:r>
            <a:r>
              <a:rPr lang="nl-BE" sz="1400" b="1" dirty="0" smtClean="0">
                <a:solidFill>
                  <a:srgbClr val="4597A0"/>
                </a:solidFill>
                <a:latin typeface="Times New Roman" charset="0"/>
                <a:ea typeface="ＭＳ Ｐゴシック" charset="0"/>
              </a:rPr>
              <a:t>sang</a:t>
            </a:r>
          </a:p>
          <a:p>
            <a:pPr lvl="1"/>
            <a:r>
              <a:rPr lang="nl-BE" sz="1200" b="1" dirty="0" smtClean="0">
                <a:solidFill>
                  <a:srgbClr val="4597A0"/>
                </a:solidFill>
                <a:latin typeface="Times New Roman" charset="0"/>
                <a:ea typeface="ＭＳ Ｐゴシック" charset="0"/>
              </a:rPr>
              <a:t>Chaque allergène supplémentaire est facturé à 7€ </a:t>
            </a:r>
          </a:p>
          <a:p>
            <a:pPr lvl="1"/>
            <a:r>
              <a:rPr lang="nl-BE" sz="1200" b="1" dirty="0">
                <a:solidFill>
                  <a:srgbClr val="4597A0"/>
                </a:solidFill>
                <a:latin typeface="Times New Roman" charset="0"/>
                <a:ea typeface="ＭＳ Ｐゴシック" charset="0"/>
              </a:rPr>
              <a:t>M</a:t>
            </a:r>
            <a:r>
              <a:rPr lang="nl-BE" sz="1200" b="1" dirty="0" smtClean="0">
                <a:solidFill>
                  <a:srgbClr val="4597A0"/>
                </a:solidFill>
                <a:latin typeface="Times New Roman" charset="0"/>
                <a:ea typeface="ＭＳ Ｐゴシック" charset="0"/>
              </a:rPr>
              <a:t>ixture, extrait, composant =&gt; Même prix, même limitation !</a:t>
            </a:r>
          </a:p>
          <a:p>
            <a:r>
              <a:rPr lang="nl-BE" sz="1600" b="1" dirty="0" smtClean="0">
                <a:solidFill>
                  <a:srgbClr val="4597A0"/>
                </a:solidFill>
                <a:latin typeface="Times New Roman" charset="0"/>
                <a:ea typeface="ＭＳ Ｐゴシック" charset="0"/>
              </a:rPr>
              <a:t>Une même source allergénique = parfois 5 composants à tester...multiplication des tests</a:t>
            </a:r>
            <a:endParaRPr lang="nl-BE" sz="1600" b="1" dirty="0">
              <a:solidFill>
                <a:srgbClr val="4597A0"/>
              </a:solidFill>
              <a:latin typeface="Times New Roman" charset="0"/>
              <a:ea typeface="ＭＳ Ｐゴシック" charset="0"/>
            </a:endParaRPr>
          </a:p>
          <a:p>
            <a:pPr marL="0" indent="0">
              <a:buNone/>
            </a:pPr>
            <a:endParaRPr lang="nl-BE" sz="1800" b="1" dirty="0" smtClean="0">
              <a:solidFill>
                <a:srgbClr val="3A6DAC"/>
              </a:solidFill>
              <a:latin typeface="Times New Roman" charset="0"/>
              <a:ea typeface="ＭＳ Ｐゴシック" charset="0"/>
            </a:endParaRPr>
          </a:p>
          <a:p>
            <a:endParaRPr lang="nl-BE" sz="2000" b="1" dirty="0" smtClean="0">
              <a:solidFill>
                <a:schemeClr val="accent5">
                  <a:lumMod val="50000"/>
                </a:schemeClr>
              </a:solidFill>
              <a:latin typeface="Times New Roman" charset="0"/>
              <a:ea typeface="ＭＳ Ｐゴシック" charset="0"/>
            </a:endParaRPr>
          </a:p>
          <a:p>
            <a:pPr>
              <a:buFont typeface="Wingdings" charset="2"/>
              <a:buChar char="Ø"/>
            </a:pPr>
            <a:endParaRPr lang="nl-BE" sz="1800" b="1" dirty="0">
              <a:solidFill>
                <a:srgbClr val="3A6DAC"/>
              </a:solidFill>
              <a:latin typeface="Times New Roman" charset="0"/>
              <a:ea typeface="ＭＳ Ｐゴシック" charset="0"/>
            </a:endParaRPr>
          </a:p>
          <a:p>
            <a:pPr>
              <a:buFont typeface="Wingdings" charset="2"/>
              <a:buChar char="Ø"/>
            </a:pPr>
            <a:endParaRPr lang="nl-BE" sz="1800" b="1" dirty="0" smtClean="0">
              <a:solidFill>
                <a:srgbClr val="3A6DAC"/>
              </a:solidFill>
              <a:latin typeface="Times New Roman" charset="0"/>
              <a:ea typeface="ＭＳ Ｐゴシック" charset="0"/>
            </a:endParaRPr>
          </a:p>
          <a:p>
            <a:pPr eaLnBrk="1" hangingPunct="1">
              <a:spcBef>
                <a:spcPct val="50000"/>
              </a:spcBef>
            </a:pPr>
            <a:endParaRPr lang="fr-BE" sz="2000" b="1" dirty="0">
              <a:solidFill>
                <a:srgbClr val="3A6DAC"/>
              </a:solidFill>
            </a:endParaRPr>
          </a:p>
          <a:p>
            <a:pPr eaLnBrk="1" hangingPunct="1">
              <a:spcBef>
                <a:spcPct val="50000"/>
              </a:spcBef>
            </a:pPr>
            <a:endParaRPr lang="fr-FR" sz="2800" b="1" dirty="0">
              <a:solidFill>
                <a:schemeClr val="accent2"/>
              </a:solidFill>
            </a:endParaRPr>
          </a:p>
          <a:p>
            <a:pPr lvl="1"/>
            <a:endParaRPr lang="nl-BE" sz="1400" b="1" dirty="0" smtClean="0">
              <a:solidFill>
                <a:srgbClr val="3A6DAC"/>
              </a:solidFill>
              <a:latin typeface="Times New Roman" charset="0"/>
              <a:ea typeface="ＭＳ Ｐゴシック" charset="0"/>
            </a:endParaRPr>
          </a:p>
          <a:p>
            <a:pPr lvl="1"/>
            <a:endParaRPr lang="fr-BE" sz="1400" b="1" dirty="0" smtClean="0">
              <a:solidFill>
                <a:srgbClr val="006699"/>
              </a:solidFill>
              <a:latin typeface="Times New Roman" charset="0"/>
            </a:endParaRPr>
          </a:p>
          <a:p>
            <a:endParaRPr lang="fr-BE" sz="2400" dirty="0">
              <a:solidFill>
                <a:srgbClr val="006699"/>
              </a:solidFill>
              <a:latin typeface="Times New Roman" charset="0"/>
              <a:ea typeface="ＭＳ Ｐゴシック" charset="0"/>
            </a:endParaRPr>
          </a:p>
        </p:txBody>
      </p:sp>
      <p:sp>
        <p:nvSpPr>
          <p:cNvPr id="7" name="AutoShape 7"/>
          <p:cNvSpPr>
            <a:spLocks/>
          </p:cNvSpPr>
          <p:nvPr/>
        </p:nvSpPr>
        <p:spPr bwMode="auto">
          <a:xfrm>
            <a:off x="4637648" y="3492084"/>
            <a:ext cx="393700" cy="1446805"/>
          </a:xfrm>
          <a:prstGeom prst="rightBrace">
            <a:avLst>
              <a:gd name="adj1" fmla="val 38289"/>
              <a:gd name="adj2" fmla="val 50079"/>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 name="Text Box 8"/>
          <p:cNvSpPr txBox="1">
            <a:spLocks noChangeArrowheads="1"/>
          </p:cNvSpPr>
          <p:nvPr/>
        </p:nvSpPr>
        <p:spPr bwMode="auto">
          <a:xfrm>
            <a:off x="5154727" y="4035071"/>
            <a:ext cx="352901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0" hangingPunct="0">
              <a:lnSpc>
                <a:spcPct val="80000"/>
              </a:lnSpc>
              <a:spcBef>
                <a:spcPct val="20000"/>
              </a:spcBef>
              <a:buClr>
                <a:srgbClr val="0000D4"/>
              </a:buClr>
              <a:buSzPct val="75000"/>
              <a:buFont typeface="Wingdings" charset="0"/>
              <a:buNone/>
              <a:defRPr/>
            </a:pPr>
            <a:r>
              <a:rPr kumimoji="1" lang="fr-FR" dirty="0" smtClean="0">
                <a:solidFill>
                  <a:srgbClr val="006699"/>
                </a:solidFill>
                <a:latin typeface="Times New Roman" charset="0"/>
              </a:rPr>
              <a:t>Techniques Multiplex développées</a:t>
            </a:r>
            <a:endParaRPr lang="fr-FR" dirty="0">
              <a:solidFill>
                <a:srgbClr val="006699"/>
              </a:solidFill>
              <a:latin typeface="Times New Roman" charset="0"/>
            </a:endParaRPr>
          </a:p>
        </p:txBody>
      </p:sp>
      <p:pic>
        <p:nvPicPr>
          <p:cNvPr id="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889" y="4320818"/>
            <a:ext cx="1047221" cy="72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06549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8" dur="500"/>
                                        <p:tgtEl>
                                          <p:spTgt spid="6">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1" dur="500"/>
                                        <p:tgtEl>
                                          <p:spTgt spid="6">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4" dur="500"/>
                                        <p:tgtEl>
                                          <p:spTgt spid="6">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7" dur="500"/>
                                        <p:tgtEl>
                                          <p:spTgt spid="6">
                                            <p:txEl>
                                              <p:pRg st="3" end="3"/>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3" dur="500"/>
                                        <p:tgtEl>
                                          <p:spTgt spid="6">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1" dur="500"/>
                                        <p:tgtEl>
                                          <p:spTgt spid="6">
                                            <p:txEl>
                                              <p:pRg st="7" end="7"/>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randombar(horizontal)">
                                      <p:cBhvr>
                                        <p:cTn id="44" dur="500"/>
                                        <p:tgtEl>
                                          <p:spTgt spid="6">
                                            <p:txEl>
                                              <p:pRg st="8" end="8"/>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randombar(horizontal)">
                                      <p:cBhvr>
                                        <p:cTn id="47" dur="500"/>
                                        <p:tgtEl>
                                          <p:spTgt spid="6">
                                            <p:txEl>
                                              <p:pRg st="9" end="9"/>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6">
                                            <p:txEl>
                                              <p:pRg st="10" end="10"/>
                                            </p:txEl>
                                          </p:spTgt>
                                        </p:tgtEl>
                                        <p:attrNameLst>
                                          <p:attrName>style.visibility</p:attrName>
                                        </p:attrNameLst>
                                      </p:cBhvr>
                                      <p:to>
                                        <p:strVal val="visible"/>
                                      </p:to>
                                    </p:set>
                                    <p:animEffect transition="in" filter="randombar(horizontal)">
                                      <p:cBhvr>
                                        <p:cTn id="50"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8"/>
          <p:cNvSpPr>
            <a:spLocks noChangeArrowheads="1"/>
          </p:cNvSpPr>
          <p:nvPr/>
        </p:nvSpPr>
        <p:spPr bwMode="auto">
          <a:xfrm>
            <a:off x="538175" y="1838140"/>
            <a:ext cx="3608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800" b="1" dirty="0">
                <a:solidFill>
                  <a:srgbClr val="3A6DAC"/>
                </a:solidFill>
                <a:latin typeface="Times New Roman"/>
                <a:cs typeface="Times New Roman"/>
              </a:rPr>
              <a:t>Standard </a:t>
            </a:r>
            <a:r>
              <a:rPr lang="de-DE" sz="1800" b="1" dirty="0" err="1">
                <a:solidFill>
                  <a:srgbClr val="3A6DAC"/>
                </a:solidFill>
                <a:latin typeface="Times New Roman"/>
                <a:cs typeface="Times New Roman"/>
              </a:rPr>
              <a:t>ImmunoCAP</a:t>
            </a:r>
            <a:r>
              <a:rPr lang="de-DE" sz="1800" b="1" dirty="0" smtClean="0">
                <a:solidFill>
                  <a:srgbClr val="3A6DAC"/>
                </a:solidFill>
                <a:latin typeface="Times New Roman"/>
                <a:cs typeface="Times New Roman"/>
              </a:rPr>
              <a:t>®, </a:t>
            </a:r>
            <a:r>
              <a:rPr lang="de-DE" sz="1800" b="1" dirty="0" err="1" smtClean="0">
                <a:solidFill>
                  <a:srgbClr val="3A6DAC"/>
                </a:solidFill>
                <a:latin typeface="Times New Roman"/>
                <a:cs typeface="Times New Roman"/>
              </a:rPr>
              <a:t>UniCAP</a:t>
            </a:r>
            <a:endParaRPr lang="de-DE" sz="1800" b="1" dirty="0">
              <a:solidFill>
                <a:srgbClr val="3A6DAC"/>
              </a:solidFill>
              <a:latin typeface="Times New Roman"/>
              <a:cs typeface="Times New Roman"/>
            </a:endParaRPr>
          </a:p>
        </p:txBody>
      </p:sp>
      <p:sp>
        <p:nvSpPr>
          <p:cNvPr id="6" name="Rechteck 15"/>
          <p:cNvSpPr>
            <a:spLocks noChangeArrowheads="1"/>
          </p:cNvSpPr>
          <p:nvPr/>
        </p:nvSpPr>
        <p:spPr bwMode="auto">
          <a:xfrm>
            <a:off x="530880" y="4904441"/>
            <a:ext cx="32642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600" b="1" dirty="0" smtClean="0">
                <a:solidFill>
                  <a:srgbClr val="3A6DAC"/>
                </a:solidFill>
                <a:latin typeface="Times New Roman"/>
                <a:cs typeface="Times New Roman"/>
              </a:rPr>
              <a:t>SINGLEPLEX</a:t>
            </a:r>
          </a:p>
          <a:p>
            <a:r>
              <a:rPr lang="de-DE" sz="1600" b="1" dirty="0" err="1" smtClean="0">
                <a:solidFill>
                  <a:srgbClr val="3A6DAC"/>
                </a:solidFill>
                <a:latin typeface="Times New Roman"/>
                <a:cs typeface="Times New Roman"/>
              </a:rPr>
              <a:t>Une</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détermination</a:t>
            </a:r>
            <a:r>
              <a:rPr lang="de-DE" sz="1600" b="1" dirty="0" smtClean="0">
                <a:solidFill>
                  <a:srgbClr val="3A6DAC"/>
                </a:solidFill>
                <a:latin typeface="Times New Roman"/>
                <a:cs typeface="Times New Roman"/>
              </a:rPr>
              <a:t> = </a:t>
            </a:r>
            <a:r>
              <a:rPr lang="de-DE" sz="1600" b="1" dirty="0" err="1" smtClean="0">
                <a:solidFill>
                  <a:srgbClr val="3A6DAC"/>
                </a:solidFill>
                <a:latin typeface="Times New Roman"/>
                <a:cs typeface="Times New Roman"/>
              </a:rPr>
              <a:t>Un</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résultat</a:t>
            </a:r>
            <a:endParaRPr lang="de-DE" sz="1600" b="1" dirty="0" smtClean="0">
              <a:solidFill>
                <a:srgbClr val="3A6DAC"/>
              </a:solidFill>
              <a:latin typeface="Times New Roman"/>
              <a:cs typeface="Times New Roman"/>
            </a:endParaRPr>
          </a:p>
          <a:p>
            <a:r>
              <a:rPr lang="de-DE" sz="1600" b="1" dirty="0" smtClean="0">
                <a:solidFill>
                  <a:srgbClr val="3A6DAC"/>
                </a:solidFill>
                <a:latin typeface="Times New Roman"/>
                <a:cs typeface="Times New Roman"/>
              </a:rPr>
              <a:t>Test </a:t>
            </a:r>
            <a:r>
              <a:rPr lang="de-DE" sz="1600" b="1" dirty="0" err="1" smtClean="0">
                <a:solidFill>
                  <a:srgbClr val="3A6DAC"/>
                </a:solidFill>
                <a:latin typeface="Times New Roman"/>
                <a:cs typeface="Times New Roman"/>
              </a:rPr>
              <a:t>unique</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contre</a:t>
            </a:r>
            <a:r>
              <a:rPr lang="de-DE" sz="1600" b="1" dirty="0" smtClean="0">
                <a:solidFill>
                  <a:srgbClr val="3A6DAC"/>
                </a:solidFill>
                <a:latin typeface="Times New Roman"/>
                <a:cs typeface="Times New Roman"/>
              </a:rPr>
              <a:t> 1 </a:t>
            </a:r>
            <a:r>
              <a:rPr lang="de-DE" sz="1600" b="1" dirty="0" err="1" smtClean="0">
                <a:solidFill>
                  <a:srgbClr val="3A6DAC"/>
                </a:solidFill>
                <a:latin typeface="Times New Roman"/>
                <a:cs typeface="Times New Roman"/>
              </a:rPr>
              <a:t>seul</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extrait</a:t>
            </a:r>
            <a:endParaRPr lang="de-DE" sz="1600" b="1" dirty="0" smtClean="0">
              <a:solidFill>
                <a:srgbClr val="3A6DAC"/>
              </a:solidFill>
              <a:latin typeface="Times New Roman"/>
              <a:cs typeface="Times New Roman"/>
            </a:endParaRPr>
          </a:p>
          <a:p>
            <a:r>
              <a:rPr lang="de-DE" sz="1600" b="1" dirty="0" err="1" smtClean="0">
                <a:solidFill>
                  <a:srgbClr val="3A6DAC"/>
                </a:solidFill>
                <a:latin typeface="Times New Roman"/>
                <a:cs typeface="Times New Roman"/>
              </a:rPr>
              <a:t>Allergènique</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ou</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un</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seul</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composant</a:t>
            </a:r>
            <a:endParaRPr lang="de-DE" sz="1600" b="1" dirty="0">
              <a:solidFill>
                <a:srgbClr val="3A6DAC"/>
              </a:solidFill>
              <a:latin typeface="Times New Roman"/>
              <a:cs typeface="Times New Roman"/>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81" y="2317750"/>
            <a:ext cx="3054833" cy="198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11"/>
          <p:cNvSpPr/>
          <p:nvPr/>
        </p:nvSpPr>
        <p:spPr>
          <a:xfrm>
            <a:off x="2419537" y="1226111"/>
            <a:ext cx="3916457" cy="646331"/>
          </a:xfrm>
          <a:prstGeom prst="rect">
            <a:avLst/>
          </a:prstGeom>
        </p:spPr>
        <p:txBody>
          <a:bodyPr wrap="none">
            <a:spAutoFit/>
          </a:bodyPr>
          <a:lstStyle/>
          <a:p>
            <a:pPr algn="ctr"/>
            <a:r>
              <a:rPr lang="de-DE" b="1" dirty="0" err="1" smtClean="0">
                <a:solidFill>
                  <a:schemeClr val="accent5">
                    <a:lumMod val="50000"/>
                  </a:schemeClr>
                </a:solidFill>
                <a:effectLst>
                  <a:outerShdw blurRad="38100" dist="38100" dir="2700000" algn="tl">
                    <a:srgbClr val="DDDDDD"/>
                  </a:outerShdw>
                </a:effectLst>
                <a:latin typeface="Times New Roman"/>
                <a:cs typeface="Times New Roman"/>
              </a:rPr>
              <a:t>Dosage</a:t>
            </a:r>
            <a:r>
              <a:rPr lang="de-DE" b="1" dirty="0" smtClean="0">
                <a:solidFill>
                  <a:schemeClr val="accent5">
                    <a:lumMod val="50000"/>
                  </a:schemeClr>
                </a:solidFill>
                <a:effectLst>
                  <a:outerShdw blurRad="38100" dist="38100" dir="2700000" algn="tl">
                    <a:srgbClr val="DDDDDD"/>
                  </a:outerShdw>
                </a:effectLst>
                <a:latin typeface="Times New Roman"/>
                <a:cs typeface="Times New Roman"/>
              </a:rPr>
              <a:t> des </a:t>
            </a:r>
            <a:r>
              <a:rPr lang="de-DE" b="1" dirty="0" err="1" smtClean="0">
                <a:solidFill>
                  <a:schemeClr val="accent5">
                    <a:lumMod val="50000"/>
                  </a:schemeClr>
                </a:solidFill>
                <a:effectLst>
                  <a:outerShdw blurRad="38100" dist="38100" dir="2700000" algn="tl">
                    <a:srgbClr val="DDDDDD"/>
                  </a:outerShdw>
                </a:effectLst>
                <a:latin typeface="Times New Roman"/>
                <a:cs typeface="Times New Roman"/>
              </a:rPr>
              <a:t>IgE</a:t>
            </a:r>
            <a:r>
              <a:rPr lang="de-DE" b="1" dirty="0" smtClean="0">
                <a:solidFill>
                  <a:schemeClr val="accent5">
                    <a:lumMod val="50000"/>
                  </a:schemeClr>
                </a:solidFill>
                <a:effectLst>
                  <a:outerShdw blurRad="38100" dist="38100" dir="2700000" algn="tl">
                    <a:srgbClr val="DDDDDD"/>
                  </a:outerShdw>
                </a:effectLst>
                <a:latin typeface="Times New Roman"/>
                <a:cs typeface="Times New Roman"/>
              </a:rPr>
              <a:t> </a:t>
            </a:r>
            <a:r>
              <a:rPr lang="de-DE" b="1" dirty="0" err="1" smtClean="0">
                <a:solidFill>
                  <a:schemeClr val="accent5">
                    <a:lumMod val="50000"/>
                  </a:schemeClr>
                </a:solidFill>
                <a:effectLst>
                  <a:outerShdw blurRad="38100" dist="38100" dir="2700000" algn="tl">
                    <a:srgbClr val="DDDDDD"/>
                  </a:outerShdw>
                </a:effectLst>
                <a:latin typeface="Times New Roman"/>
                <a:cs typeface="Times New Roman"/>
              </a:rPr>
              <a:t>spécifiques</a:t>
            </a:r>
            <a:endParaRPr lang="de-DE" b="1" dirty="0" smtClean="0">
              <a:solidFill>
                <a:schemeClr val="accent5">
                  <a:lumMod val="50000"/>
                </a:schemeClr>
              </a:solidFill>
              <a:effectLst>
                <a:outerShdw blurRad="38100" dist="38100" dir="2700000" algn="tl">
                  <a:srgbClr val="DDDDDD"/>
                </a:outerShdw>
              </a:effectLst>
              <a:latin typeface="Times New Roman"/>
              <a:cs typeface="Times New Roman"/>
            </a:endParaRPr>
          </a:p>
          <a:p>
            <a:pPr algn="ctr"/>
            <a:r>
              <a:rPr lang="de-DE" b="1" dirty="0" err="1" smtClean="0">
                <a:solidFill>
                  <a:schemeClr val="accent5">
                    <a:lumMod val="50000"/>
                  </a:schemeClr>
                </a:solidFill>
                <a:effectLst>
                  <a:outerShdw blurRad="38100" dist="38100" dir="2700000" algn="tl">
                    <a:srgbClr val="DDDDDD"/>
                  </a:outerShdw>
                </a:effectLst>
                <a:latin typeface="Times New Roman"/>
                <a:cs typeface="Times New Roman"/>
              </a:rPr>
              <a:t>Concept</a:t>
            </a:r>
            <a:r>
              <a:rPr lang="de-DE" b="1" dirty="0" smtClean="0">
                <a:solidFill>
                  <a:schemeClr val="accent5">
                    <a:lumMod val="50000"/>
                  </a:schemeClr>
                </a:solidFill>
                <a:effectLst>
                  <a:outerShdw blurRad="38100" dist="38100" dir="2700000" algn="tl">
                    <a:srgbClr val="DDDDDD"/>
                  </a:outerShdw>
                </a:effectLst>
                <a:latin typeface="Times New Roman"/>
                <a:cs typeface="Times New Roman"/>
              </a:rPr>
              <a:t> : </a:t>
            </a:r>
            <a:r>
              <a:rPr lang="de-DE" b="1" dirty="0" err="1" smtClean="0">
                <a:solidFill>
                  <a:schemeClr val="accent5">
                    <a:lumMod val="50000"/>
                  </a:schemeClr>
                </a:solidFill>
                <a:effectLst>
                  <a:outerShdw blurRad="38100" dist="38100" dir="2700000" algn="tl">
                    <a:srgbClr val="DDDDDD"/>
                  </a:outerShdw>
                </a:effectLst>
                <a:latin typeface="Times New Roman"/>
                <a:cs typeface="Times New Roman"/>
              </a:rPr>
              <a:t>Singleplex</a:t>
            </a:r>
            <a:r>
              <a:rPr lang="de-DE" b="1" dirty="0" smtClean="0">
                <a:solidFill>
                  <a:schemeClr val="accent5">
                    <a:lumMod val="50000"/>
                  </a:schemeClr>
                </a:solidFill>
                <a:effectLst>
                  <a:outerShdw blurRad="38100" dist="38100" dir="2700000" algn="tl">
                    <a:srgbClr val="DDDDDD"/>
                  </a:outerShdw>
                </a:effectLst>
                <a:latin typeface="Times New Roman"/>
                <a:cs typeface="Times New Roman"/>
              </a:rPr>
              <a:t> versus Multiplex</a:t>
            </a:r>
            <a:endParaRPr lang="de-DE" b="1" dirty="0">
              <a:solidFill>
                <a:schemeClr val="accent5">
                  <a:lumMod val="50000"/>
                </a:schemeClr>
              </a:solidFill>
              <a:effectLst>
                <a:outerShdw blurRad="38100" dist="38100" dir="2700000" algn="tl">
                  <a:srgbClr val="DDDDDD"/>
                </a:outerShdw>
              </a:effectLst>
              <a:latin typeface="Times New Roman"/>
              <a:cs typeface="Times New Roman"/>
            </a:endParaRPr>
          </a:p>
        </p:txBody>
      </p:sp>
      <p:sp>
        <p:nvSpPr>
          <p:cNvPr id="9" name="Textfeld 12"/>
          <p:cNvSpPr txBox="1">
            <a:spLocks noChangeArrowheads="1"/>
          </p:cNvSpPr>
          <p:nvPr/>
        </p:nvSpPr>
        <p:spPr bwMode="auto">
          <a:xfrm>
            <a:off x="1728509" y="3992563"/>
            <a:ext cx="94596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e-DE" sz="1400" b="1" dirty="0" err="1" smtClean="0">
                <a:solidFill>
                  <a:srgbClr val="3A6DAC"/>
                </a:solidFill>
                <a:latin typeface="Times"/>
                <a:cs typeface="Times"/>
              </a:rPr>
              <a:t>Bouleau</a:t>
            </a:r>
            <a:endParaRPr lang="de-DE" sz="1400" b="1" dirty="0">
              <a:solidFill>
                <a:srgbClr val="3A6DAC"/>
              </a:solidFill>
              <a:latin typeface="Times"/>
              <a:cs typeface="Times"/>
            </a:endParaRPr>
          </a:p>
        </p:txBody>
      </p:sp>
      <p:sp>
        <p:nvSpPr>
          <p:cNvPr id="10" name="Rechteck 13"/>
          <p:cNvSpPr>
            <a:spLocks noChangeArrowheads="1"/>
          </p:cNvSpPr>
          <p:nvPr/>
        </p:nvSpPr>
        <p:spPr bwMode="auto">
          <a:xfrm>
            <a:off x="4908186" y="1850840"/>
            <a:ext cx="2351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800" b="1" dirty="0" err="1">
                <a:solidFill>
                  <a:srgbClr val="3A6DAC"/>
                </a:solidFill>
                <a:latin typeface="Times New Roman"/>
                <a:cs typeface="Times New Roman"/>
              </a:rPr>
              <a:t>ImmunoCAP</a:t>
            </a:r>
            <a:r>
              <a:rPr lang="de-DE" sz="1800" b="1" dirty="0">
                <a:solidFill>
                  <a:srgbClr val="3A6DAC"/>
                </a:solidFill>
                <a:latin typeface="Times New Roman"/>
                <a:cs typeface="Times New Roman"/>
              </a:rPr>
              <a:t> ISAC®</a:t>
            </a:r>
          </a:p>
        </p:txBody>
      </p:sp>
      <p:sp>
        <p:nvSpPr>
          <p:cNvPr id="11" name="Rechteck 16"/>
          <p:cNvSpPr>
            <a:spLocks noChangeArrowheads="1"/>
          </p:cNvSpPr>
          <p:nvPr/>
        </p:nvSpPr>
        <p:spPr bwMode="auto">
          <a:xfrm>
            <a:off x="4511300" y="5053853"/>
            <a:ext cx="428905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600" b="1" dirty="0" smtClean="0">
                <a:solidFill>
                  <a:srgbClr val="3A6DAC"/>
                </a:solidFill>
                <a:latin typeface="Times New Roman"/>
                <a:cs typeface="Times New Roman"/>
              </a:rPr>
              <a:t>MULTIPLEX</a:t>
            </a:r>
          </a:p>
          <a:p>
            <a:r>
              <a:rPr lang="de-DE" sz="1600" b="1" dirty="0" err="1" smtClean="0">
                <a:solidFill>
                  <a:srgbClr val="3A6DAC"/>
                </a:solidFill>
                <a:latin typeface="Times New Roman"/>
                <a:cs typeface="Times New Roman"/>
              </a:rPr>
              <a:t>Une</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détermination</a:t>
            </a:r>
            <a:r>
              <a:rPr lang="de-DE" sz="1600" b="1" dirty="0" smtClean="0">
                <a:solidFill>
                  <a:srgbClr val="3A6DAC"/>
                </a:solidFill>
                <a:latin typeface="Times New Roman"/>
                <a:cs typeface="Times New Roman"/>
              </a:rPr>
              <a:t> = + de 100 </a:t>
            </a:r>
            <a:r>
              <a:rPr lang="de-DE" sz="1600" b="1" dirty="0" err="1" smtClean="0">
                <a:solidFill>
                  <a:srgbClr val="3A6DAC"/>
                </a:solidFill>
                <a:latin typeface="Times New Roman"/>
                <a:cs typeface="Times New Roman"/>
              </a:rPr>
              <a:t>résultats</a:t>
            </a:r>
            <a:endParaRPr lang="de-DE" sz="1600" b="1" dirty="0" smtClean="0">
              <a:solidFill>
                <a:srgbClr val="3A6DAC"/>
              </a:solidFill>
              <a:latin typeface="Times New Roman"/>
              <a:cs typeface="Times New Roman"/>
            </a:endParaRPr>
          </a:p>
          <a:p>
            <a:r>
              <a:rPr lang="de-DE" sz="1600" b="1" dirty="0" smtClean="0">
                <a:solidFill>
                  <a:srgbClr val="3A6DAC"/>
                </a:solidFill>
                <a:latin typeface="Times New Roman"/>
                <a:cs typeface="Times New Roman"/>
              </a:rPr>
              <a:t>~ 112 </a:t>
            </a:r>
            <a:r>
              <a:rPr lang="de-DE" sz="1600" b="1" dirty="0" err="1" smtClean="0">
                <a:solidFill>
                  <a:srgbClr val="3A6DAC"/>
                </a:solidFill>
                <a:latin typeface="Times New Roman"/>
                <a:cs typeface="Times New Roman"/>
              </a:rPr>
              <a:t>composants</a:t>
            </a:r>
            <a:r>
              <a:rPr lang="de-DE" sz="1600" b="1" dirty="0" smtClean="0">
                <a:solidFill>
                  <a:srgbClr val="3A6DAC"/>
                </a:solidFill>
                <a:latin typeface="Times New Roman"/>
                <a:cs typeface="Times New Roman"/>
              </a:rPr>
              <a:t> </a:t>
            </a:r>
          </a:p>
          <a:p>
            <a:r>
              <a:rPr lang="de-DE" sz="1600" b="1" dirty="0" smtClean="0">
                <a:solidFill>
                  <a:srgbClr val="3A6DAC"/>
                </a:solidFill>
                <a:latin typeface="Times New Roman"/>
                <a:cs typeface="Times New Roman"/>
              </a:rPr>
              <a:t>&gt; </a:t>
            </a:r>
            <a:r>
              <a:rPr lang="de-DE" sz="1600" b="1" dirty="0">
                <a:solidFill>
                  <a:srgbClr val="3A6DAC"/>
                </a:solidFill>
                <a:latin typeface="Times New Roman"/>
                <a:cs typeface="Times New Roman"/>
              </a:rPr>
              <a:t>40 </a:t>
            </a:r>
            <a:r>
              <a:rPr lang="de-DE" sz="1600" b="1" dirty="0" err="1" smtClean="0">
                <a:solidFill>
                  <a:srgbClr val="3A6DAC"/>
                </a:solidFill>
                <a:latin typeface="Times New Roman"/>
                <a:cs typeface="Times New Roman"/>
              </a:rPr>
              <a:t>sources</a:t>
            </a:r>
            <a:r>
              <a:rPr lang="de-DE" sz="1600" b="1" dirty="0" smtClean="0">
                <a:solidFill>
                  <a:srgbClr val="3A6DAC"/>
                </a:solidFill>
                <a:latin typeface="Times New Roman"/>
                <a:cs typeface="Times New Roman"/>
              </a:rPr>
              <a:t> </a:t>
            </a:r>
            <a:r>
              <a:rPr lang="de-DE" sz="1600" b="1" dirty="0" err="1" smtClean="0">
                <a:solidFill>
                  <a:srgbClr val="3A6DAC"/>
                </a:solidFill>
                <a:latin typeface="Times New Roman"/>
                <a:cs typeface="Times New Roman"/>
              </a:rPr>
              <a:t>allergéniques</a:t>
            </a:r>
            <a:endParaRPr lang="de-DE" sz="1600" b="1" dirty="0">
              <a:solidFill>
                <a:srgbClr val="3A6DAC"/>
              </a:solidFill>
              <a:latin typeface="Times New Roman"/>
              <a:cs typeface="Times New Roman"/>
            </a:endParaRPr>
          </a:p>
          <a:p>
            <a:endParaRPr lang="de-DE" sz="1800" b="1" dirty="0">
              <a:solidFill>
                <a:srgbClr val="003399"/>
              </a:solidFill>
              <a:latin typeface="Arial" charset="0"/>
            </a:endParaRPr>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820" y="2317750"/>
            <a:ext cx="4003768" cy="27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a:spLocks noGrp="1"/>
          </p:cNvSpPr>
          <p:nvPr>
            <p:ph type="ctrTitle"/>
          </p:nvPr>
        </p:nvSpPr>
        <p:spPr>
          <a:xfrm>
            <a:off x="1208742" y="134474"/>
            <a:ext cx="7772400" cy="1090334"/>
          </a:xfrm>
        </p:spPr>
        <p:txBody>
          <a:bodyPr/>
          <a:lstStyle/>
          <a:p>
            <a:r>
              <a:rPr lang="fr-FR" dirty="0" smtClean="0">
                <a:latin typeface="Times New Roman"/>
                <a:cs typeface="Times New Roman"/>
              </a:rPr>
              <a:t>Diagnostic in-vitro des allergies</a:t>
            </a:r>
            <a:endParaRPr lang="fr-FR" dirty="0">
              <a:latin typeface="Times New Roman"/>
              <a:cs typeface="Times New Roman"/>
            </a:endParaRPr>
          </a:p>
        </p:txBody>
      </p:sp>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62" y="2300695"/>
            <a:ext cx="3600823" cy="416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469" y="2251173"/>
            <a:ext cx="4228353" cy="42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720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par>
                                <p:cTn id="33" presetID="5" presetClass="entr" presetSubtype="1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descr="immunocap25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9631" y="4562475"/>
            <a:ext cx="2306637" cy="22955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97379" y="1338556"/>
            <a:ext cx="4331372" cy="3293209"/>
          </a:xfrm>
          <a:prstGeom prst="rect">
            <a:avLst/>
          </a:prstGeom>
          <a:solidFill>
            <a:schemeClr val="accent5">
              <a:lumMod val="90000"/>
            </a:schemeClr>
          </a:solidFill>
          <a:ln>
            <a:solidFill>
              <a:schemeClr val="accent5">
                <a:lumMod val="50000"/>
              </a:schemeClr>
            </a:solidFill>
          </a:ln>
        </p:spPr>
        <p:txBody>
          <a:bodyPr wrap="square" rtlCol="0">
            <a:spAutoFit/>
          </a:bodyPr>
          <a:lstStyle/>
          <a:p>
            <a:pPr algn="ctr"/>
            <a:r>
              <a:rPr lang="fr-FR" sz="1600" b="1" dirty="0" err="1" smtClean="0">
                <a:solidFill>
                  <a:srgbClr val="3A6DAC"/>
                </a:solidFill>
                <a:latin typeface="Times New Roman"/>
                <a:cs typeface="Times New Roman"/>
              </a:rPr>
              <a:t>ImmunoCAP</a:t>
            </a:r>
            <a:r>
              <a:rPr lang="fr-FR" sz="1600" b="1" dirty="0" smtClean="0">
                <a:solidFill>
                  <a:srgbClr val="3A6DAC"/>
                </a:solidFill>
                <a:latin typeface="Times New Roman"/>
                <a:cs typeface="Times New Roman"/>
              </a:rPr>
              <a:t>, </a:t>
            </a:r>
            <a:r>
              <a:rPr lang="fr-FR" sz="1600" b="1" dirty="0" err="1" smtClean="0">
                <a:solidFill>
                  <a:srgbClr val="3A6DAC"/>
                </a:solidFill>
                <a:latin typeface="Times New Roman"/>
                <a:cs typeface="Times New Roman"/>
              </a:rPr>
              <a:t>UniCAP</a:t>
            </a:r>
            <a:endParaRPr lang="fr-FR" sz="1600" b="1" dirty="0" smtClean="0">
              <a:solidFill>
                <a:srgbClr val="3A6DAC"/>
              </a:solidFill>
              <a:latin typeface="Times New Roman"/>
              <a:cs typeface="Times New Roman"/>
            </a:endParaRPr>
          </a:p>
          <a:p>
            <a:pPr marL="285750" indent="-285750">
              <a:buFont typeface="Arial"/>
              <a:buChar char="•"/>
            </a:pPr>
            <a:r>
              <a:rPr lang="fr-FR" sz="1400" dirty="0" smtClean="0">
                <a:solidFill>
                  <a:srgbClr val="3A6DAC"/>
                </a:solidFill>
                <a:latin typeface="Times New Roman"/>
                <a:cs typeface="Times New Roman"/>
              </a:rPr>
              <a:t>Echelle macroscopique (</a:t>
            </a:r>
            <a:r>
              <a:rPr lang="fr-FR" sz="1400" dirty="0" err="1" smtClean="0">
                <a:solidFill>
                  <a:srgbClr val="3A6DAC"/>
                </a:solidFill>
                <a:latin typeface="Times New Roman"/>
                <a:cs typeface="Times New Roman"/>
              </a:rPr>
              <a:t>μg</a:t>
            </a:r>
            <a:r>
              <a:rPr lang="fr-FR" sz="1400" dirty="0" smtClean="0">
                <a:solidFill>
                  <a:srgbClr val="3A6DAC"/>
                </a:solidFill>
                <a:latin typeface="Times New Roman"/>
                <a:cs typeface="Times New Roman"/>
              </a:rPr>
              <a:t> allergène/CAP)</a:t>
            </a:r>
          </a:p>
          <a:p>
            <a:endParaRPr lang="fr-FR" sz="1200" dirty="0">
              <a:solidFill>
                <a:srgbClr val="3A6DAC"/>
              </a:solidFill>
              <a:latin typeface="Times New Roman"/>
              <a:cs typeface="Times New Roman"/>
            </a:endParaRPr>
          </a:p>
          <a:p>
            <a:pPr marL="285750" indent="-285750">
              <a:buFont typeface="Arial"/>
              <a:buChar char="•"/>
            </a:pPr>
            <a:r>
              <a:rPr lang="fr-FR" sz="1400" dirty="0" smtClean="0">
                <a:solidFill>
                  <a:srgbClr val="3A6DAC"/>
                </a:solidFill>
                <a:latin typeface="Times New Roman"/>
                <a:cs typeface="Times New Roman"/>
              </a:rPr>
              <a:t>CV &lt; 15%</a:t>
            </a:r>
          </a:p>
          <a:p>
            <a:pPr marL="285750" indent="-285750">
              <a:buFont typeface="Arial"/>
              <a:buChar char="•"/>
            </a:pPr>
            <a:r>
              <a:rPr lang="fr-FR" sz="1400" b="1" dirty="0" smtClean="0">
                <a:solidFill>
                  <a:srgbClr val="3A6DAC"/>
                </a:solidFill>
                <a:latin typeface="Times New Roman"/>
                <a:cs typeface="Times New Roman"/>
              </a:rPr>
              <a:t>Résultat fourni par méthode quantitative </a:t>
            </a:r>
          </a:p>
          <a:p>
            <a:pPr marL="285750" indent="-285750">
              <a:buFont typeface="Arial"/>
              <a:buChar char="•"/>
            </a:pPr>
            <a:r>
              <a:rPr lang="fr-FR" sz="1400" b="1" dirty="0" smtClean="0">
                <a:solidFill>
                  <a:srgbClr val="3A6DAC"/>
                </a:solidFill>
                <a:latin typeface="Times New Roman"/>
                <a:cs typeface="Times New Roman"/>
              </a:rPr>
              <a:t>Méthode automatisée</a:t>
            </a:r>
            <a:endParaRPr lang="fr-FR" sz="1400" b="1" dirty="0">
              <a:solidFill>
                <a:srgbClr val="3A6DAC"/>
              </a:solidFill>
              <a:latin typeface="Times New Roman"/>
              <a:cs typeface="Times New Roman"/>
            </a:endParaRPr>
          </a:p>
          <a:p>
            <a:pPr marL="285750" indent="-285750">
              <a:buFont typeface="Arial"/>
              <a:buChar char="•"/>
            </a:pPr>
            <a:r>
              <a:rPr lang="fr-FR" sz="1400" b="1" dirty="0" smtClean="0">
                <a:solidFill>
                  <a:srgbClr val="3A6DAC"/>
                </a:solidFill>
                <a:latin typeface="Times New Roman"/>
                <a:cs typeface="Times New Roman"/>
              </a:rPr>
              <a:t>40 </a:t>
            </a:r>
            <a:r>
              <a:rPr lang="fr-FR" sz="1400" b="1" dirty="0" err="1" smtClean="0">
                <a:solidFill>
                  <a:srgbClr val="3A6DAC"/>
                </a:solidFill>
                <a:latin typeface="Times New Roman"/>
                <a:cs typeface="Times New Roman"/>
              </a:rPr>
              <a:t>μL</a:t>
            </a:r>
            <a:r>
              <a:rPr lang="fr-FR" sz="1400" b="1" dirty="0" smtClean="0">
                <a:solidFill>
                  <a:srgbClr val="3A6DAC"/>
                </a:solidFill>
                <a:latin typeface="Times New Roman"/>
                <a:cs typeface="Times New Roman"/>
              </a:rPr>
              <a:t> de sérum / test</a:t>
            </a:r>
          </a:p>
          <a:p>
            <a:r>
              <a:rPr lang="fr-FR" sz="1400" b="1" dirty="0">
                <a:solidFill>
                  <a:srgbClr val="3A6DAC"/>
                </a:solidFill>
                <a:latin typeface="Times New Roman"/>
                <a:cs typeface="Times New Roman"/>
              </a:rPr>
              <a:t> </a:t>
            </a:r>
            <a:r>
              <a:rPr lang="fr-FR" sz="1400" b="1" dirty="0" smtClean="0">
                <a:solidFill>
                  <a:srgbClr val="3A6DAC"/>
                </a:solidFill>
                <a:latin typeface="Times New Roman"/>
                <a:cs typeface="Times New Roman"/>
              </a:rPr>
              <a:t>     + 150μL volume mort !</a:t>
            </a:r>
          </a:p>
          <a:p>
            <a:endParaRPr lang="fr-FR" sz="1400" dirty="0" smtClean="0">
              <a:solidFill>
                <a:srgbClr val="3A6DAC"/>
              </a:solidFill>
              <a:latin typeface="Times New Roman"/>
              <a:cs typeface="Times New Roman"/>
            </a:endParaRPr>
          </a:p>
          <a:p>
            <a:pPr marL="285750" indent="-285750">
              <a:buFont typeface="Arial"/>
              <a:buChar char="•"/>
            </a:pPr>
            <a:r>
              <a:rPr lang="fr-FR" sz="1400" dirty="0" smtClean="0">
                <a:solidFill>
                  <a:srgbClr val="3A6DAC"/>
                </a:solidFill>
                <a:latin typeface="Times New Roman"/>
                <a:cs typeface="Times New Roman"/>
              </a:rPr>
              <a:t>Haute capacité totale de fixation</a:t>
            </a:r>
          </a:p>
          <a:p>
            <a:pPr marL="285750" indent="-285750">
              <a:buFont typeface="Arial"/>
              <a:buChar char="•"/>
            </a:pPr>
            <a:r>
              <a:rPr lang="fr-FR" sz="1400" dirty="0" smtClean="0">
                <a:solidFill>
                  <a:srgbClr val="3A6DAC"/>
                </a:solidFill>
                <a:latin typeface="Times New Roman"/>
                <a:cs typeface="Times New Roman"/>
              </a:rPr>
              <a:t>Peu de fixation non-spécifique</a:t>
            </a:r>
          </a:p>
          <a:p>
            <a:pPr marL="285750" indent="-285750">
              <a:buFont typeface="Arial"/>
              <a:buChar char="•"/>
            </a:pPr>
            <a:r>
              <a:rPr lang="fr-FR" sz="1400" dirty="0" smtClean="0">
                <a:solidFill>
                  <a:srgbClr val="3A6DAC"/>
                </a:solidFill>
                <a:latin typeface="Times New Roman"/>
                <a:cs typeface="Times New Roman"/>
              </a:rPr>
              <a:t>Haute sensibilité =&gt; de très faibles quantités d’</a:t>
            </a:r>
            <a:r>
              <a:rPr lang="fr-FR" sz="1400" dirty="0" err="1">
                <a:solidFill>
                  <a:srgbClr val="3A6DAC"/>
                </a:solidFill>
                <a:latin typeface="Times New Roman"/>
                <a:cs typeface="Times New Roman"/>
              </a:rPr>
              <a:t>I</a:t>
            </a:r>
            <a:r>
              <a:rPr lang="fr-FR" sz="1400" dirty="0" err="1" smtClean="0">
                <a:solidFill>
                  <a:srgbClr val="3A6DAC"/>
                </a:solidFill>
                <a:latin typeface="Times New Roman"/>
                <a:cs typeface="Times New Roman"/>
              </a:rPr>
              <a:t>gE</a:t>
            </a:r>
            <a:r>
              <a:rPr lang="fr-FR" sz="1400" dirty="0" smtClean="0">
                <a:solidFill>
                  <a:srgbClr val="3A6DAC"/>
                </a:solidFill>
                <a:latin typeface="Times New Roman"/>
                <a:cs typeface="Times New Roman"/>
              </a:rPr>
              <a:t> peuvent être identifiées</a:t>
            </a:r>
            <a:r>
              <a:rPr lang="fr-FR" sz="1400" dirty="0" smtClean="0">
                <a:solidFill>
                  <a:srgbClr val="336699"/>
                </a:solidFill>
                <a:latin typeface="Times New Roman"/>
                <a:cs typeface="Times New Roman"/>
              </a:rPr>
              <a:t>.</a:t>
            </a:r>
            <a:endParaRPr lang="fr-FR" sz="1200" dirty="0">
              <a:latin typeface="Times New Roman"/>
              <a:cs typeface="Times New Roman"/>
            </a:endParaRPr>
          </a:p>
          <a:p>
            <a:endParaRPr lang="fr-FR" sz="1200" dirty="0" smtClean="0">
              <a:latin typeface="Times New Roman"/>
              <a:cs typeface="Times New Roman"/>
            </a:endParaRPr>
          </a:p>
          <a:p>
            <a:endParaRPr lang="fr-FR" sz="1200" dirty="0">
              <a:latin typeface="Times New Roman"/>
              <a:cs typeface="Times New Roman"/>
            </a:endParaRPr>
          </a:p>
        </p:txBody>
      </p:sp>
      <p:sp>
        <p:nvSpPr>
          <p:cNvPr id="10" name="ZoneTexte 9"/>
          <p:cNvSpPr txBox="1"/>
          <p:nvPr/>
        </p:nvSpPr>
        <p:spPr>
          <a:xfrm>
            <a:off x="4677213" y="1331393"/>
            <a:ext cx="4331371" cy="3539431"/>
          </a:xfrm>
          <a:prstGeom prst="rect">
            <a:avLst/>
          </a:prstGeom>
          <a:solidFill>
            <a:schemeClr val="accent5">
              <a:lumMod val="90000"/>
            </a:schemeClr>
          </a:solidFill>
          <a:ln>
            <a:solidFill>
              <a:schemeClr val="accent5">
                <a:lumMod val="50000"/>
              </a:schemeClr>
            </a:solidFill>
          </a:ln>
        </p:spPr>
        <p:txBody>
          <a:bodyPr wrap="square" rtlCol="0">
            <a:spAutoFit/>
          </a:bodyPr>
          <a:lstStyle/>
          <a:p>
            <a:pPr algn="ctr"/>
            <a:r>
              <a:rPr lang="fr-FR" sz="1600" b="1" dirty="0" err="1" smtClean="0">
                <a:solidFill>
                  <a:srgbClr val="3A6DAC"/>
                </a:solidFill>
                <a:latin typeface="Times New Roman"/>
                <a:cs typeface="Times New Roman"/>
              </a:rPr>
              <a:t>ImmunoCAP</a:t>
            </a:r>
            <a:r>
              <a:rPr lang="fr-FR" sz="1600" b="1" dirty="0" smtClean="0">
                <a:solidFill>
                  <a:srgbClr val="3A6DAC"/>
                </a:solidFill>
                <a:latin typeface="Times New Roman"/>
                <a:cs typeface="Times New Roman"/>
              </a:rPr>
              <a:t> ISAC</a:t>
            </a:r>
          </a:p>
          <a:p>
            <a:pPr marL="285750" indent="-285750">
              <a:buFont typeface="Arial"/>
              <a:buChar char="•"/>
            </a:pPr>
            <a:r>
              <a:rPr lang="fr-FR" sz="1400" dirty="0">
                <a:solidFill>
                  <a:srgbClr val="3A6DAC"/>
                </a:solidFill>
                <a:latin typeface="Times New Roman"/>
                <a:cs typeface="Times New Roman"/>
              </a:rPr>
              <a:t>Echelle </a:t>
            </a:r>
            <a:r>
              <a:rPr lang="fr-FR" sz="1400" dirty="0" smtClean="0">
                <a:solidFill>
                  <a:srgbClr val="3A6DAC"/>
                </a:solidFill>
                <a:latin typeface="Times New Roman"/>
                <a:cs typeface="Times New Roman"/>
              </a:rPr>
              <a:t>microscopique (100 </a:t>
            </a:r>
            <a:r>
              <a:rPr lang="fr-FR" sz="1400" dirty="0" err="1" smtClean="0">
                <a:solidFill>
                  <a:srgbClr val="3A6DAC"/>
                </a:solidFill>
                <a:latin typeface="Times New Roman"/>
                <a:cs typeface="Times New Roman"/>
              </a:rPr>
              <a:t>picog</a:t>
            </a:r>
            <a:r>
              <a:rPr lang="fr-FR" sz="1400" dirty="0" smtClean="0">
                <a:solidFill>
                  <a:srgbClr val="3A6DAC"/>
                </a:solidFill>
                <a:latin typeface="Times New Roman"/>
                <a:cs typeface="Times New Roman"/>
              </a:rPr>
              <a:t>. allergène/spot et &gt;100 allergène/cm2)</a:t>
            </a:r>
            <a:endParaRPr lang="fr-FR" sz="1400" dirty="0">
              <a:solidFill>
                <a:srgbClr val="3A6DAC"/>
              </a:solidFill>
              <a:latin typeface="Times New Roman"/>
              <a:cs typeface="Times New Roman"/>
            </a:endParaRPr>
          </a:p>
          <a:p>
            <a:endParaRPr lang="fr-FR" sz="1400" dirty="0">
              <a:solidFill>
                <a:srgbClr val="3A6DAC"/>
              </a:solidFill>
              <a:latin typeface="Times New Roman"/>
              <a:cs typeface="Times New Roman"/>
            </a:endParaRPr>
          </a:p>
          <a:p>
            <a:pPr marL="285750" indent="-285750">
              <a:buFont typeface="Arial"/>
              <a:buChar char="•"/>
            </a:pPr>
            <a:r>
              <a:rPr lang="fr-FR" sz="1400" dirty="0" smtClean="0">
                <a:solidFill>
                  <a:srgbClr val="3A6DAC"/>
                </a:solidFill>
                <a:latin typeface="Times New Roman"/>
                <a:cs typeface="Times New Roman"/>
              </a:rPr>
              <a:t>CV &lt; 25% au-delà de  1 ISU</a:t>
            </a:r>
          </a:p>
          <a:p>
            <a:pPr marL="285750" indent="-285750">
              <a:buFont typeface="Arial"/>
              <a:buChar char="•"/>
            </a:pPr>
            <a:r>
              <a:rPr lang="fr-FR" sz="1400" b="1" dirty="0" smtClean="0">
                <a:solidFill>
                  <a:srgbClr val="3A6DAC"/>
                </a:solidFill>
                <a:latin typeface="Times New Roman"/>
                <a:cs typeface="Times New Roman"/>
              </a:rPr>
              <a:t>Résultat Semi-quantitatif</a:t>
            </a:r>
          </a:p>
          <a:p>
            <a:pPr marL="285750" indent="-285750">
              <a:buFont typeface="Arial"/>
              <a:buChar char="•"/>
            </a:pPr>
            <a:r>
              <a:rPr lang="fr-FR" sz="1400" b="1" dirty="0" smtClean="0">
                <a:solidFill>
                  <a:srgbClr val="3A6DAC"/>
                </a:solidFill>
                <a:latin typeface="Times New Roman"/>
                <a:cs typeface="Times New Roman"/>
              </a:rPr>
              <a:t>Méthode manuelle</a:t>
            </a:r>
            <a:endParaRPr lang="fr-FR" sz="1400" b="1" dirty="0">
              <a:solidFill>
                <a:srgbClr val="3A6DAC"/>
              </a:solidFill>
              <a:latin typeface="Times New Roman"/>
              <a:cs typeface="Times New Roman"/>
            </a:endParaRPr>
          </a:p>
          <a:p>
            <a:pPr marL="285750" indent="-285750">
              <a:buFont typeface="Arial"/>
              <a:buChar char="•"/>
            </a:pPr>
            <a:r>
              <a:rPr lang="fr-FR" sz="1400" b="1" dirty="0">
                <a:solidFill>
                  <a:srgbClr val="3A6DAC"/>
                </a:solidFill>
                <a:latin typeface="Times New Roman"/>
                <a:cs typeface="Times New Roman"/>
              </a:rPr>
              <a:t>30μL </a:t>
            </a:r>
            <a:r>
              <a:rPr lang="fr-FR" sz="1400" b="1" dirty="0" smtClean="0">
                <a:solidFill>
                  <a:srgbClr val="3A6DAC"/>
                </a:solidFill>
                <a:latin typeface="Times New Roman"/>
                <a:cs typeface="Times New Roman"/>
              </a:rPr>
              <a:t>de sérum =   &gt;112 résultats </a:t>
            </a:r>
          </a:p>
          <a:p>
            <a:pPr marL="285750" indent="-285750">
              <a:buFont typeface="Arial"/>
              <a:buChar char="•"/>
            </a:pPr>
            <a:endParaRPr lang="fr-FR" sz="1400" dirty="0" smtClean="0">
              <a:solidFill>
                <a:srgbClr val="3A6DAC"/>
              </a:solidFill>
              <a:latin typeface="Times New Roman"/>
              <a:cs typeface="Times New Roman"/>
            </a:endParaRPr>
          </a:p>
          <a:p>
            <a:pPr marL="285750" indent="-285750">
              <a:buFont typeface="Arial"/>
              <a:buChar char="•"/>
            </a:pPr>
            <a:r>
              <a:rPr lang="fr-FR" sz="1400" dirty="0" smtClean="0">
                <a:solidFill>
                  <a:srgbClr val="3A6DAC"/>
                </a:solidFill>
                <a:latin typeface="Times New Roman"/>
                <a:cs typeface="Times New Roman"/>
              </a:rPr>
              <a:t>Haute </a:t>
            </a:r>
            <a:r>
              <a:rPr lang="fr-FR" sz="1400" dirty="0">
                <a:solidFill>
                  <a:srgbClr val="3A6DAC"/>
                </a:solidFill>
                <a:latin typeface="Times New Roman"/>
                <a:cs typeface="Times New Roman"/>
              </a:rPr>
              <a:t>capacité totale de </a:t>
            </a:r>
            <a:r>
              <a:rPr lang="fr-FR" sz="1400" dirty="0" smtClean="0">
                <a:solidFill>
                  <a:srgbClr val="3A6DAC"/>
                </a:solidFill>
                <a:latin typeface="Times New Roman"/>
                <a:cs typeface="Times New Roman"/>
              </a:rPr>
              <a:t>fixation</a:t>
            </a:r>
          </a:p>
          <a:p>
            <a:pPr marL="285750" indent="-285750">
              <a:buFont typeface="Arial"/>
              <a:buChar char="•"/>
            </a:pPr>
            <a:r>
              <a:rPr lang="fr-FR" sz="1400" dirty="0">
                <a:solidFill>
                  <a:srgbClr val="3A6DAC"/>
                </a:solidFill>
                <a:latin typeface="Times New Roman"/>
                <a:cs typeface="Times New Roman"/>
              </a:rPr>
              <a:t>Peu de fixation non-spécifique</a:t>
            </a:r>
          </a:p>
          <a:p>
            <a:pPr marL="285750" indent="-285750">
              <a:buFont typeface="Arial"/>
              <a:buChar char="•"/>
            </a:pPr>
            <a:r>
              <a:rPr lang="fr-FR" sz="1400" dirty="0" smtClean="0">
                <a:solidFill>
                  <a:srgbClr val="3A6DAC"/>
                </a:solidFill>
                <a:latin typeface="Times New Roman"/>
                <a:cs typeface="Times New Roman"/>
              </a:rPr>
              <a:t>Bonne </a:t>
            </a:r>
            <a:r>
              <a:rPr lang="fr-FR" sz="1400" dirty="0">
                <a:solidFill>
                  <a:srgbClr val="3A6DAC"/>
                </a:solidFill>
                <a:latin typeface="Times New Roman"/>
                <a:cs typeface="Times New Roman"/>
              </a:rPr>
              <a:t>sensibilité </a:t>
            </a:r>
            <a:endParaRPr lang="fr-FR" sz="1400" dirty="0" smtClean="0">
              <a:solidFill>
                <a:srgbClr val="3A6DAC"/>
              </a:solidFill>
              <a:latin typeface="Times New Roman"/>
              <a:cs typeface="Times New Roman"/>
            </a:endParaRPr>
          </a:p>
          <a:p>
            <a:pPr marL="285750" indent="-285750">
              <a:buFont typeface="Arial"/>
              <a:buChar char="•"/>
            </a:pPr>
            <a:r>
              <a:rPr lang="fr-FR" sz="1400" dirty="0">
                <a:solidFill>
                  <a:srgbClr val="3A6DAC"/>
                </a:solidFill>
                <a:latin typeface="Times New Roman"/>
                <a:cs typeface="Times New Roman"/>
              </a:rPr>
              <a:t>Haute </a:t>
            </a:r>
            <a:r>
              <a:rPr lang="fr-FR" sz="1400" dirty="0" smtClean="0">
                <a:solidFill>
                  <a:srgbClr val="3A6DAC"/>
                </a:solidFill>
                <a:latin typeface="Times New Roman"/>
                <a:cs typeface="Times New Roman"/>
              </a:rPr>
              <a:t>spécificité</a:t>
            </a:r>
          </a:p>
          <a:p>
            <a:pPr marL="285750" indent="-285750">
              <a:buFont typeface="Arial"/>
              <a:buChar char="•"/>
            </a:pPr>
            <a:endParaRPr lang="fr-FR" sz="1400" dirty="0" smtClean="0">
              <a:solidFill>
                <a:srgbClr val="3A6DAC"/>
              </a:solidFill>
              <a:latin typeface="Times New Roman"/>
              <a:cs typeface="Times New Roman"/>
            </a:endParaRPr>
          </a:p>
          <a:p>
            <a:pPr marL="285750" indent="-285750">
              <a:buFont typeface="Arial"/>
              <a:buChar char="•"/>
            </a:pPr>
            <a:r>
              <a:rPr lang="fr-FR" sz="1400" dirty="0" smtClean="0">
                <a:solidFill>
                  <a:srgbClr val="3A6DAC"/>
                </a:solidFill>
                <a:latin typeface="Times New Roman"/>
                <a:cs typeface="Times New Roman"/>
              </a:rPr>
              <a:t>Fournit le profil de sensibilisation du patient</a:t>
            </a:r>
            <a:endParaRPr lang="fr-FR" sz="1200" dirty="0" smtClean="0">
              <a:solidFill>
                <a:srgbClr val="3A6DAC"/>
              </a:solidFill>
              <a:latin typeface="Times New Roman"/>
              <a:cs typeface="Times New Roman"/>
            </a:endParaRPr>
          </a:p>
          <a:p>
            <a:endParaRPr lang="fr-FR" sz="1200" dirty="0">
              <a:latin typeface="Times New Roman"/>
              <a:cs typeface="Times New Roman"/>
            </a:endParaRPr>
          </a:p>
        </p:txBody>
      </p:sp>
      <p:pic>
        <p:nvPicPr>
          <p:cNvPr id="3" name="Image 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3243976" y="4796614"/>
            <a:ext cx="1087967" cy="1087967"/>
          </a:xfrm>
          <a:prstGeom prst="rect">
            <a:avLst/>
          </a:prstGeom>
        </p:spPr>
      </p:pic>
      <p:pic>
        <p:nvPicPr>
          <p:cNvPr id="4" name="Image 3"/>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7728336" y="5430052"/>
            <a:ext cx="823264" cy="1122633"/>
          </a:xfrm>
          <a:prstGeom prst="rect">
            <a:avLst/>
          </a:prstGeom>
        </p:spPr>
      </p:pic>
      <p:pic>
        <p:nvPicPr>
          <p:cNvPr id="12" name="Picture 4" descr="strumento%20mix"/>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2764" y="4876800"/>
            <a:ext cx="1948428" cy="1981200"/>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p:cNvSpPr>
            <a:spLocks noGrp="1"/>
          </p:cNvSpPr>
          <p:nvPr>
            <p:ph type="ctrTitle"/>
          </p:nvPr>
        </p:nvSpPr>
        <p:spPr>
          <a:xfrm>
            <a:off x="1208742" y="134474"/>
            <a:ext cx="7772400" cy="1090334"/>
          </a:xfrm>
        </p:spPr>
        <p:txBody>
          <a:bodyPr/>
          <a:lstStyle/>
          <a:p>
            <a:r>
              <a:rPr lang="fr-FR" dirty="0" smtClean="0">
                <a:latin typeface="Times New Roman"/>
                <a:cs typeface="Times New Roman"/>
              </a:rPr>
              <a:t>Diagnostic in-vitro des allergies</a:t>
            </a:r>
            <a:endParaRPr lang="fr-FR" dirty="0">
              <a:latin typeface="Times New Roman"/>
              <a:cs typeface="Times New Roman"/>
            </a:endParaRPr>
          </a:p>
        </p:txBody>
      </p:sp>
      <p:pic>
        <p:nvPicPr>
          <p:cNvPr id="14" name="Picture 7"/>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3679" t="38478" r="37612" b="41979"/>
          <a:stretch/>
        </p:blipFill>
        <p:spPr bwMode="auto">
          <a:xfrm>
            <a:off x="5931647" y="4766236"/>
            <a:ext cx="717176" cy="94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5000" t="64473" r="53614" b="12401"/>
          <a:stretch/>
        </p:blipFill>
        <p:spPr bwMode="auto">
          <a:xfrm>
            <a:off x="0" y="5573059"/>
            <a:ext cx="1761190" cy="11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AP e5"/>
          <p:cNvPicPr>
            <a:picLocks noChangeAspect="1" noChangeArrowheads="1"/>
          </p:cNvPicPr>
          <p:nvPr/>
        </p:nvPicPr>
        <p:blipFill>
          <a:blip r:embed="rId10">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717176" y="5267381"/>
            <a:ext cx="1146990" cy="138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36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4"/>
          <p:cNvSpPr>
            <a:spLocks noChangeArrowheads="1"/>
          </p:cNvSpPr>
          <p:nvPr/>
        </p:nvSpPr>
        <p:spPr bwMode="auto">
          <a:xfrm>
            <a:off x="611188" y="188913"/>
            <a:ext cx="7467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0" hangingPunct="0"/>
            <a:r>
              <a:rPr lang="en-US" sz="3200" b="1" dirty="0" err="1" smtClean="0">
                <a:solidFill>
                  <a:srgbClr val="3A6DAC"/>
                </a:solidFill>
                <a:latin typeface="Times New Roman" charset="0"/>
              </a:rPr>
              <a:t>ImmunoCAP</a:t>
            </a:r>
            <a:r>
              <a:rPr lang="en-US" sz="3200" b="1" dirty="0" smtClean="0">
                <a:solidFill>
                  <a:srgbClr val="3A6DAC"/>
                </a:solidFill>
                <a:latin typeface="Times New Roman" charset="0"/>
              </a:rPr>
              <a:t> ISAC 112</a:t>
            </a:r>
            <a:endParaRPr lang="en-US" sz="3200" b="1" dirty="0">
              <a:solidFill>
                <a:srgbClr val="3A6DAC"/>
              </a:solidFill>
              <a:latin typeface="Times New Roman" charset="0"/>
            </a:endParaRPr>
          </a:p>
        </p:txBody>
      </p:sp>
      <p:sp>
        <p:nvSpPr>
          <p:cNvPr id="86023" name="Rectangle 7"/>
          <p:cNvSpPr>
            <a:spLocks noChangeArrowheads="1"/>
          </p:cNvSpPr>
          <p:nvPr/>
        </p:nvSpPr>
        <p:spPr bwMode="auto">
          <a:xfrm>
            <a:off x="0" y="1374775"/>
            <a:ext cx="889317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600200" lvl="3" indent="-228600" eaLnBrk="0" hangingPunct="0">
              <a:spcBef>
                <a:spcPct val="20000"/>
              </a:spcBef>
            </a:pPr>
            <a:endParaRPr lang="fr-FR" sz="1200" i="1" dirty="0">
              <a:solidFill>
                <a:srgbClr val="3A6DAC"/>
              </a:solidFill>
              <a:latin typeface="Times New Roman" charset="0"/>
            </a:endParaRPr>
          </a:p>
          <a:p>
            <a:pPr marL="342900" indent="-342900" algn="just" eaLnBrk="0" hangingPunct="0">
              <a:spcBef>
                <a:spcPct val="20000"/>
              </a:spcBef>
              <a:buFontTx/>
              <a:buChar char="•"/>
            </a:pPr>
            <a:r>
              <a:rPr lang="fr-FR" sz="2000" dirty="0">
                <a:solidFill>
                  <a:srgbClr val="3A6DAC"/>
                </a:solidFill>
                <a:latin typeface="Times New Roman" charset="0"/>
              </a:rPr>
              <a:t>Multiplex moderne utilisé comme outil supplémentaire pour le diagnostic in-</a:t>
            </a:r>
            <a:r>
              <a:rPr lang="fr-FR" sz="2000" dirty="0" smtClean="0">
                <a:solidFill>
                  <a:srgbClr val="3A6DAC"/>
                </a:solidFill>
                <a:latin typeface="Times New Roman" charset="0"/>
              </a:rPr>
              <a:t>vitro des allergies, </a:t>
            </a:r>
            <a:r>
              <a:rPr lang="fr-FR" sz="2000" b="1" dirty="0">
                <a:solidFill>
                  <a:srgbClr val="3A6DAC"/>
                </a:solidFill>
                <a:latin typeface="Times New Roman" charset="0"/>
              </a:rPr>
              <a:t>basé exclusivement sur les composants allergéniques</a:t>
            </a:r>
            <a:r>
              <a:rPr lang="fr-FR" sz="2000" b="1" dirty="0" smtClean="0">
                <a:solidFill>
                  <a:srgbClr val="3A6DAC"/>
                </a:solidFill>
                <a:latin typeface="Times New Roman" charset="0"/>
              </a:rPr>
              <a:t>.</a:t>
            </a:r>
            <a:endParaRPr lang="fr-FR" b="1" dirty="0">
              <a:solidFill>
                <a:srgbClr val="3A6DAC"/>
              </a:solidFill>
              <a:latin typeface="Times New Roman" charset="0"/>
            </a:endParaRPr>
          </a:p>
          <a:p>
            <a:pPr marL="742950" lvl="1" indent="-285750" algn="just" eaLnBrk="0" hangingPunct="0">
              <a:spcBef>
                <a:spcPct val="20000"/>
              </a:spcBef>
              <a:buFontTx/>
              <a:buChar char="–"/>
            </a:pPr>
            <a:r>
              <a:rPr lang="fr-FR" dirty="0">
                <a:solidFill>
                  <a:srgbClr val="3A6DAC"/>
                </a:solidFill>
                <a:latin typeface="Times New Roman" charset="0"/>
              </a:rPr>
              <a:t>Plateforme miniaturisée </a:t>
            </a:r>
            <a:r>
              <a:rPr lang="fr-FR" dirty="0" smtClean="0">
                <a:solidFill>
                  <a:srgbClr val="3A6DAC"/>
                </a:solidFill>
                <a:latin typeface="Times New Roman" charset="0"/>
              </a:rPr>
              <a:t>d</a:t>
            </a:r>
            <a:r>
              <a:rPr lang="nl-BE" dirty="0" smtClean="0">
                <a:solidFill>
                  <a:srgbClr val="3A6DAC"/>
                </a:solidFill>
                <a:latin typeface="Times New Roman" charset="0"/>
              </a:rPr>
              <a:t>’</a:t>
            </a:r>
            <a:r>
              <a:rPr lang="fr-FR" altLang="ja-JP" dirty="0" err="1" smtClean="0">
                <a:solidFill>
                  <a:srgbClr val="3A6DAC"/>
                </a:solidFill>
                <a:latin typeface="Times New Roman" charset="0"/>
              </a:rPr>
              <a:t>immunoessais</a:t>
            </a:r>
            <a:r>
              <a:rPr lang="fr-FR" altLang="ja-JP" dirty="0" smtClean="0">
                <a:solidFill>
                  <a:srgbClr val="3A6DAC"/>
                </a:solidFill>
                <a:latin typeface="Times New Roman" charset="0"/>
              </a:rPr>
              <a:t> </a:t>
            </a:r>
            <a:r>
              <a:rPr lang="fr-FR" altLang="ja-JP" dirty="0">
                <a:solidFill>
                  <a:srgbClr val="3A6DAC"/>
                </a:solidFill>
                <a:latin typeface="Times New Roman" charset="0"/>
              </a:rPr>
              <a:t>pour la </a:t>
            </a:r>
            <a:r>
              <a:rPr lang="fr-FR" altLang="ja-JP" b="1" dirty="0">
                <a:solidFill>
                  <a:srgbClr val="3A6DAC"/>
                </a:solidFill>
                <a:latin typeface="Times New Roman" charset="0"/>
              </a:rPr>
              <a:t>mesure des </a:t>
            </a:r>
            <a:r>
              <a:rPr lang="fr-FR" altLang="ja-JP" b="1" dirty="0" err="1">
                <a:solidFill>
                  <a:srgbClr val="3A6DAC"/>
                </a:solidFill>
                <a:latin typeface="Times New Roman" charset="0"/>
              </a:rPr>
              <a:t>IgEs</a:t>
            </a:r>
            <a:r>
              <a:rPr lang="fr-FR" altLang="ja-JP" b="1" dirty="0">
                <a:solidFill>
                  <a:srgbClr val="3A6DAC"/>
                </a:solidFill>
                <a:latin typeface="Times New Roman" charset="0"/>
              </a:rPr>
              <a:t> dirigés contre </a:t>
            </a:r>
            <a:r>
              <a:rPr lang="fr-FR" altLang="ja-JP" b="1" dirty="0" smtClean="0">
                <a:solidFill>
                  <a:srgbClr val="3A6DAC"/>
                </a:solidFill>
                <a:latin typeface="Times New Roman" charset="0"/>
              </a:rPr>
              <a:t>51 sources </a:t>
            </a:r>
            <a:r>
              <a:rPr lang="fr-FR" altLang="ja-JP" b="1" dirty="0">
                <a:solidFill>
                  <a:srgbClr val="3A6DAC"/>
                </a:solidFill>
                <a:latin typeface="Times New Roman" charset="0"/>
              </a:rPr>
              <a:t>allergéniques communes, en un seul dosage</a:t>
            </a:r>
            <a:r>
              <a:rPr lang="fr-FR" altLang="ja-JP" dirty="0">
                <a:solidFill>
                  <a:srgbClr val="3A6DAC"/>
                </a:solidFill>
                <a:latin typeface="Times New Roman" charset="0"/>
              </a:rPr>
              <a:t>.</a:t>
            </a:r>
          </a:p>
          <a:p>
            <a:pPr marL="742950" lvl="1" indent="-285750" algn="just" eaLnBrk="0" hangingPunct="0">
              <a:spcBef>
                <a:spcPct val="20000"/>
              </a:spcBef>
              <a:buFontTx/>
              <a:buChar char="–"/>
            </a:pPr>
            <a:r>
              <a:rPr lang="fr-FR" dirty="0" err="1">
                <a:solidFill>
                  <a:srgbClr val="3A6DAC"/>
                </a:solidFill>
                <a:latin typeface="Times New Roman" charset="0"/>
              </a:rPr>
              <a:t>Biopuce</a:t>
            </a:r>
            <a:r>
              <a:rPr lang="fr-FR" dirty="0">
                <a:solidFill>
                  <a:srgbClr val="3A6DAC"/>
                </a:solidFill>
                <a:latin typeface="Times New Roman" charset="0"/>
              </a:rPr>
              <a:t> composée de </a:t>
            </a:r>
            <a:r>
              <a:rPr lang="fr-FR" b="1" dirty="0">
                <a:solidFill>
                  <a:srgbClr val="3A6DAC"/>
                </a:solidFill>
                <a:latin typeface="Times New Roman" charset="0"/>
              </a:rPr>
              <a:t>112 allergènes </a:t>
            </a:r>
            <a:r>
              <a:rPr lang="fr-FR" dirty="0">
                <a:solidFill>
                  <a:srgbClr val="3A6DAC"/>
                </a:solidFill>
                <a:latin typeface="Times New Roman" charset="0"/>
              </a:rPr>
              <a:t>natifs et recombinants immobilisés sur une support solide.</a:t>
            </a:r>
          </a:p>
          <a:p>
            <a:pPr marL="1143000" lvl="2" indent="-228600" algn="just" eaLnBrk="0" hangingPunct="0">
              <a:spcBef>
                <a:spcPct val="20000"/>
              </a:spcBef>
              <a:buFont typeface="Wingdings" charset="0"/>
              <a:buChar char="§"/>
            </a:pPr>
            <a:r>
              <a:rPr lang="fr-FR" dirty="0">
                <a:solidFill>
                  <a:srgbClr val="3A6DAC"/>
                </a:solidFill>
                <a:latin typeface="Times New Roman" charset="0"/>
              </a:rPr>
              <a:t>Allergènes choisis en fonction de leur pertinence </a:t>
            </a:r>
            <a:r>
              <a:rPr lang="fr-FR" dirty="0" smtClean="0">
                <a:solidFill>
                  <a:srgbClr val="3A6DAC"/>
                </a:solidFill>
                <a:latin typeface="Times New Roman" charset="0"/>
              </a:rPr>
              <a:t>pour l</a:t>
            </a:r>
            <a:r>
              <a:rPr lang="nl-BE" dirty="0" smtClean="0">
                <a:solidFill>
                  <a:srgbClr val="3A6DAC"/>
                </a:solidFill>
                <a:latin typeface="Times New Roman" charset="0"/>
              </a:rPr>
              <a:t>’</a:t>
            </a:r>
            <a:r>
              <a:rPr lang="fr-FR" altLang="ja-JP" dirty="0" smtClean="0">
                <a:solidFill>
                  <a:srgbClr val="3A6DAC"/>
                </a:solidFill>
                <a:latin typeface="Times New Roman" charset="0"/>
              </a:rPr>
              <a:t>établissement d</a:t>
            </a:r>
            <a:r>
              <a:rPr lang="nl-BE" altLang="ja-JP" dirty="0" smtClean="0">
                <a:solidFill>
                  <a:srgbClr val="3A6DAC"/>
                </a:solidFill>
                <a:latin typeface="Times New Roman" charset="0"/>
              </a:rPr>
              <a:t>’</a:t>
            </a:r>
            <a:r>
              <a:rPr lang="fr-FR" altLang="ja-JP" dirty="0" smtClean="0">
                <a:solidFill>
                  <a:srgbClr val="3A6DAC"/>
                </a:solidFill>
                <a:latin typeface="Times New Roman" charset="0"/>
              </a:rPr>
              <a:t>un </a:t>
            </a:r>
            <a:r>
              <a:rPr lang="fr-FR" altLang="ja-JP" dirty="0">
                <a:solidFill>
                  <a:srgbClr val="3A6DAC"/>
                </a:solidFill>
                <a:latin typeface="Times New Roman" charset="0"/>
              </a:rPr>
              <a:t>profil de sensibilisation.</a:t>
            </a:r>
          </a:p>
          <a:p>
            <a:pPr marL="742950" lvl="1" indent="-285750" algn="just" eaLnBrk="0" hangingPunct="0">
              <a:spcBef>
                <a:spcPct val="20000"/>
              </a:spcBef>
              <a:buFontTx/>
              <a:buChar char="–"/>
            </a:pPr>
            <a:r>
              <a:rPr lang="fr-FR" dirty="0">
                <a:solidFill>
                  <a:srgbClr val="3A6DAC"/>
                </a:solidFill>
                <a:latin typeface="Times New Roman" charset="0"/>
              </a:rPr>
              <a:t>Tests sur </a:t>
            </a:r>
            <a:r>
              <a:rPr lang="fr-FR" b="1" dirty="0">
                <a:solidFill>
                  <a:srgbClr val="3A6DAC"/>
                </a:solidFill>
                <a:latin typeface="Times New Roman" charset="0"/>
              </a:rPr>
              <a:t>30 </a:t>
            </a:r>
            <a:r>
              <a:rPr lang="fr-FR" b="1" dirty="0" err="1">
                <a:solidFill>
                  <a:srgbClr val="3A6DAC"/>
                </a:solidFill>
                <a:latin typeface="Times New Roman" charset="0"/>
              </a:rPr>
              <a:t>μL</a:t>
            </a:r>
            <a:r>
              <a:rPr lang="fr-FR" b="1" dirty="0">
                <a:solidFill>
                  <a:srgbClr val="3A6DAC"/>
                </a:solidFill>
                <a:latin typeface="Times New Roman" charset="0"/>
              </a:rPr>
              <a:t> de sérum ou sang total.</a:t>
            </a:r>
          </a:p>
          <a:p>
            <a:pPr marL="742950" lvl="1" indent="-285750" eaLnBrk="0" hangingPunct="0">
              <a:spcBef>
                <a:spcPct val="20000"/>
              </a:spcBef>
              <a:buFontTx/>
              <a:buChar char="–"/>
            </a:pPr>
            <a:r>
              <a:rPr lang="fr-FR" dirty="0">
                <a:solidFill>
                  <a:srgbClr val="3A6DAC"/>
                </a:solidFill>
                <a:latin typeface="Times New Roman" charset="0"/>
              </a:rPr>
              <a:t>Permet de déterminer des </a:t>
            </a:r>
            <a:r>
              <a:rPr lang="fr-FR" b="1" dirty="0">
                <a:solidFill>
                  <a:srgbClr val="3A6DAC"/>
                </a:solidFill>
                <a:latin typeface="Times New Roman" charset="0"/>
              </a:rPr>
              <a:t>profils de sensibilisation rapidement et à </a:t>
            </a:r>
            <a:r>
              <a:rPr lang="fr-FR" b="1" dirty="0" smtClean="0">
                <a:solidFill>
                  <a:srgbClr val="3A6DAC"/>
                </a:solidFill>
                <a:latin typeface="Times New Roman" charset="0"/>
              </a:rPr>
              <a:t>moindre (*)  </a:t>
            </a:r>
            <a:r>
              <a:rPr lang="fr-FR" b="1" dirty="0">
                <a:solidFill>
                  <a:srgbClr val="3A6DAC"/>
                </a:solidFill>
                <a:latin typeface="Times New Roman" charset="0"/>
              </a:rPr>
              <a:t>coût</a:t>
            </a:r>
            <a:r>
              <a:rPr lang="fr-FR" b="1" dirty="0" smtClean="0">
                <a:solidFill>
                  <a:srgbClr val="3A6DAC"/>
                </a:solidFill>
                <a:latin typeface="Times New Roman" charset="0"/>
              </a:rPr>
              <a:t>.</a:t>
            </a:r>
          </a:p>
          <a:p>
            <a:pPr marL="742950" lvl="1" indent="-285750" eaLnBrk="0" hangingPunct="0">
              <a:spcBef>
                <a:spcPct val="20000"/>
              </a:spcBef>
              <a:buFontTx/>
              <a:buChar char="–"/>
            </a:pPr>
            <a:endParaRPr lang="fr-FR" b="1" dirty="0" smtClean="0">
              <a:solidFill>
                <a:srgbClr val="3A6DAC"/>
              </a:solidFill>
              <a:latin typeface="Times New Roman" charset="0"/>
            </a:endParaRPr>
          </a:p>
          <a:p>
            <a:pPr marL="742950" lvl="1" indent="-285750" eaLnBrk="0" hangingPunct="0">
              <a:spcBef>
                <a:spcPct val="20000"/>
              </a:spcBef>
              <a:buFontTx/>
              <a:buChar char="–"/>
            </a:pPr>
            <a:endParaRPr lang="fr-FR" b="1" dirty="0">
              <a:solidFill>
                <a:srgbClr val="3A6DAC"/>
              </a:solidFill>
              <a:latin typeface="Times New Roman" charset="0"/>
            </a:endParaRPr>
          </a:p>
          <a:p>
            <a:pPr marL="742950" lvl="1" indent="-285750" eaLnBrk="0" hangingPunct="0">
              <a:spcBef>
                <a:spcPct val="20000"/>
              </a:spcBef>
              <a:buFontTx/>
              <a:buChar char="–"/>
            </a:pPr>
            <a:endParaRPr lang="fr-FR" b="1" dirty="0" smtClean="0">
              <a:solidFill>
                <a:srgbClr val="3A6DAC"/>
              </a:solidFill>
              <a:latin typeface="Times New Roman" charset="0"/>
            </a:endParaRPr>
          </a:p>
          <a:p>
            <a:pPr marL="742950" lvl="1" indent="-285750" eaLnBrk="0" hangingPunct="0">
              <a:spcBef>
                <a:spcPct val="20000"/>
              </a:spcBef>
              <a:buFontTx/>
              <a:buChar char="–"/>
            </a:pPr>
            <a:endParaRPr lang="fr-FR" b="1" dirty="0">
              <a:solidFill>
                <a:srgbClr val="3A6DAC"/>
              </a:solidFill>
              <a:latin typeface="Times New Roman" charset="0"/>
            </a:endParaRPr>
          </a:p>
          <a:p>
            <a:pPr marL="285750" indent="-285750" eaLnBrk="0" hangingPunct="0">
              <a:spcBef>
                <a:spcPct val="20000"/>
              </a:spcBef>
              <a:buFont typeface="Arial"/>
              <a:buChar char="•"/>
            </a:pPr>
            <a:r>
              <a:rPr lang="fr-FR" sz="2000" i="1" dirty="0" smtClean="0">
                <a:solidFill>
                  <a:srgbClr val="3A6DAC"/>
                </a:solidFill>
                <a:latin typeface="Times New Roman" charset="0"/>
              </a:rPr>
              <a:t>(*) Prix au test = 150 € facturé au patient.  Pas de remboursement.</a:t>
            </a:r>
            <a:endParaRPr lang="fr-FR" sz="2000" i="1" dirty="0">
              <a:solidFill>
                <a:srgbClr val="3A6DAC"/>
              </a:solidFill>
              <a:latin typeface="Times New Roman" charset="0"/>
            </a:endParaRPr>
          </a:p>
        </p:txBody>
      </p:sp>
      <p:pic>
        <p:nvPicPr>
          <p:cNvPr id="86024" name="Picture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74" t="3500" r="2074" b="6534"/>
          <a:stretch>
            <a:fillRect/>
          </a:stretch>
        </p:blipFill>
        <p:spPr bwMode="auto">
          <a:xfrm>
            <a:off x="2665204" y="5163012"/>
            <a:ext cx="3637548" cy="979983"/>
          </a:xfrm>
          <a:prstGeom prst="rect">
            <a:avLst/>
          </a:prstGeom>
          <a:noFill/>
          <a:ln w="22225" cap="sq">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3668" name="Picture 10"/>
          <p:cNvPicPr>
            <a:picLocks noChangeAspect="1" noChangeArrowheads="1"/>
          </p:cNvPicPr>
          <p:nvPr/>
        </p:nvPicPr>
        <p:blipFill>
          <a:blip r:embed="rId3">
            <a:lum bright="6000" contrast="42000"/>
            <a:extLst>
              <a:ext uri="{28A0092B-C50C-407E-A947-70E740481C1C}">
                <a14:useLocalDpi xmlns:a14="http://schemas.microsoft.com/office/drawing/2010/main" val="0"/>
              </a:ext>
            </a:extLst>
          </a:blip>
          <a:srcRect/>
          <a:stretch>
            <a:fillRect/>
          </a:stretch>
        </p:blipFill>
        <p:spPr bwMode="auto">
          <a:xfrm>
            <a:off x="7885866" y="143918"/>
            <a:ext cx="1102181" cy="110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089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6023">
                                            <p:txEl>
                                              <p:pRg st="2" end="2"/>
                                            </p:txEl>
                                          </p:spTgt>
                                        </p:tgtEl>
                                        <p:attrNameLst>
                                          <p:attrName>style.visibility</p:attrName>
                                        </p:attrNameLst>
                                      </p:cBhvr>
                                      <p:to>
                                        <p:strVal val="visible"/>
                                      </p:to>
                                    </p:set>
                                    <p:anim calcmode="lin" valueType="num">
                                      <p:cBhvr>
                                        <p:cTn id="7" dur="1000" fill="hold"/>
                                        <p:tgtEl>
                                          <p:spTgt spid="8602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86023">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86023">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86023">
                                            <p:txEl>
                                              <p:pRg st="3" end="3"/>
                                            </p:txEl>
                                          </p:spTgt>
                                        </p:tgtEl>
                                        <p:attrNameLst>
                                          <p:attrName>style.visibility</p:attrName>
                                        </p:attrNameLst>
                                      </p:cBhvr>
                                      <p:to>
                                        <p:strVal val="visible"/>
                                      </p:to>
                                    </p:set>
                                    <p:anim calcmode="lin" valueType="num">
                                      <p:cBhvr>
                                        <p:cTn id="12" dur="1000" fill="hold"/>
                                        <p:tgtEl>
                                          <p:spTgt spid="86023">
                                            <p:txEl>
                                              <p:pRg st="3" end="3"/>
                                            </p:txEl>
                                          </p:spTgt>
                                        </p:tgtEl>
                                        <p:attrNameLst>
                                          <p:attrName>ppt_w</p:attrName>
                                        </p:attrNameLst>
                                      </p:cBhvr>
                                      <p:tavLst>
                                        <p:tav tm="0">
                                          <p:val>
                                            <p:fltVal val="0"/>
                                          </p:val>
                                        </p:tav>
                                        <p:tav tm="100000">
                                          <p:val>
                                            <p:strVal val="#ppt_w"/>
                                          </p:val>
                                        </p:tav>
                                      </p:tavLst>
                                    </p:anim>
                                    <p:anim calcmode="lin" valueType="num">
                                      <p:cBhvr>
                                        <p:cTn id="13" dur="1000" fill="hold"/>
                                        <p:tgtEl>
                                          <p:spTgt spid="86023">
                                            <p:txEl>
                                              <p:pRg st="3" end="3"/>
                                            </p:txEl>
                                          </p:spTgt>
                                        </p:tgtEl>
                                        <p:attrNameLst>
                                          <p:attrName>ppt_h</p:attrName>
                                        </p:attrNameLst>
                                      </p:cBhvr>
                                      <p:tavLst>
                                        <p:tav tm="0">
                                          <p:val>
                                            <p:fltVal val="0"/>
                                          </p:val>
                                        </p:tav>
                                        <p:tav tm="100000">
                                          <p:val>
                                            <p:strVal val="#ppt_h"/>
                                          </p:val>
                                        </p:tav>
                                      </p:tavLst>
                                    </p:anim>
                                    <p:animEffect transition="in" filter="fade">
                                      <p:cBhvr>
                                        <p:cTn id="14" dur="1000"/>
                                        <p:tgtEl>
                                          <p:spTgt spid="86023">
                                            <p:txEl>
                                              <p:pRg st="3" end="3"/>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86023">
                                            <p:txEl>
                                              <p:pRg st="4" end="4"/>
                                            </p:txEl>
                                          </p:spTgt>
                                        </p:tgtEl>
                                        <p:attrNameLst>
                                          <p:attrName>style.visibility</p:attrName>
                                        </p:attrNameLst>
                                      </p:cBhvr>
                                      <p:to>
                                        <p:strVal val="visible"/>
                                      </p:to>
                                    </p:set>
                                    <p:anim calcmode="lin" valueType="num">
                                      <p:cBhvr>
                                        <p:cTn id="17" dur="1000" fill="hold"/>
                                        <p:tgtEl>
                                          <p:spTgt spid="86023">
                                            <p:txEl>
                                              <p:pRg st="4" end="4"/>
                                            </p:txEl>
                                          </p:spTgt>
                                        </p:tgtEl>
                                        <p:attrNameLst>
                                          <p:attrName>ppt_w</p:attrName>
                                        </p:attrNameLst>
                                      </p:cBhvr>
                                      <p:tavLst>
                                        <p:tav tm="0">
                                          <p:val>
                                            <p:fltVal val="0"/>
                                          </p:val>
                                        </p:tav>
                                        <p:tav tm="100000">
                                          <p:val>
                                            <p:strVal val="#ppt_w"/>
                                          </p:val>
                                        </p:tav>
                                      </p:tavLst>
                                    </p:anim>
                                    <p:anim calcmode="lin" valueType="num">
                                      <p:cBhvr>
                                        <p:cTn id="18" dur="1000" fill="hold"/>
                                        <p:tgtEl>
                                          <p:spTgt spid="86023">
                                            <p:txEl>
                                              <p:pRg st="4" end="4"/>
                                            </p:txEl>
                                          </p:spTgt>
                                        </p:tgtEl>
                                        <p:attrNameLst>
                                          <p:attrName>ppt_h</p:attrName>
                                        </p:attrNameLst>
                                      </p:cBhvr>
                                      <p:tavLst>
                                        <p:tav tm="0">
                                          <p:val>
                                            <p:fltVal val="0"/>
                                          </p:val>
                                        </p:tav>
                                        <p:tav tm="100000">
                                          <p:val>
                                            <p:strVal val="#ppt_h"/>
                                          </p:val>
                                        </p:tav>
                                      </p:tavLst>
                                    </p:anim>
                                    <p:animEffect transition="in" filter="fade">
                                      <p:cBhvr>
                                        <p:cTn id="19" dur="1000"/>
                                        <p:tgtEl>
                                          <p:spTgt spid="86023">
                                            <p:txEl>
                                              <p:pRg st="4" end="4"/>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86023">
                                            <p:txEl>
                                              <p:pRg st="5" end="5"/>
                                            </p:txEl>
                                          </p:spTgt>
                                        </p:tgtEl>
                                        <p:attrNameLst>
                                          <p:attrName>style.visibility</p:attrName>
                                        </p:attrNameLst>
                                      </p:cBhvr>
                                      <p:to>
                                        <p:strVal val="visible"/>
                                      </p:to>
                                    </p:set>
                                    <p:anim calcmode="lin" valueType="num">
                                      <p:cBhvr>
                                        <p:cTn id="22" dur="1000" fill="hold"/>
                                        <p:tgtEl>
                                          <p:spTgt spid="86023">
                                            <p:txEl>
                                              <p:pRg st="5" end="5"/>
                                            </p:txEl>
                                          </p:spTgt>
                                        </p:tgtEl>
                                        <p:attrNameLst>
                                          <p:attrName>ppt_w</p:attrName>
                                        </p:attrNameLst>
                                      </p:cBhvr>
                                      <p:tavLst>
                                        <p:tav tm="0">
                                          <p:val>
                                            <p:fltVal val="0"/>
                                          </p:val>
                                        </p:tav>
                                        <p:tav tm="100000">
                                          <p:val>
                                            <p:strVal val="#ppt_w"/>
                                          </p:val>
                                        </p:tav>
                                      </p:tavLst>
                                    </p:anim>
                                    <p:anim calcmode="lin" valueType="num">
                                      <p:cBhvr>
                                        <p:cTn id="23" dur="1000" fill="hold"/>
                                        <p:tgtEl>
                                          <p:spTgt spid="86023">
                                            <p:txEl>
                                              <p:pRg st="5" end="5"/>
                                            </p:txEl>
                                          </p:spTgt>
                                        </p:tgtEl>
                                        <p:attrNameLst>
                                          <p:attrName>ppt_h</p:attrName>
                                        </p:attrNameLst>
                                      </p:cBhvr>
                                      <p:tavLst>
                                        <p:tav tm="0">
                                          <p:val>
                                            <p:fltVal val="0"/>
                                          </p:val>
                                        </p:tav>
                                        <p:tav tm="100000">
                                          <p:val>
                                            <p:strVal val="#ppt_h"/>
                                          </p:val>
                                        </p:tav>
                                      </p:tavLst>
                                    </p:anim>
                                    <p:animEffect transition="in" filter="fade">
                                      <p:cBhvr>
                                        <p:cTn id="24" dur="1000"/>
                                        <p:tgtEl>
                                          <p:spTgt spid="86023">
                                            <p:txEl>
                                              <p:pRg st="5" end="5"/>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86023">
                                            <p:txEl>
                                              <p:pRg st="6" end="6"/>
                                            </p:txEl>
                                          </p:spTgt>
                                        </p:tgtEl>
                                        <p:attrNameLst>
                                          <p:attrName>style.visibility</p:attrName>
                                        </p:attrNameLst>
                                      </p:cBhvr>
                                      <p:to>
                                        <p:strVal val="visible"/>
                                      </p:to>
                                    </p:set>
                                    <p:anim calcmode="lin" valueType="num">
                                      <p:cBhvr>
                                        <p:cTn id="27" dur="1000" fill="hold"/>
                                        <p:tgtEl>
                                          <p:spTgt spid="86023">
                                            <p:txEl>
                                              <p:pRg st="6" end="6"/>
                                            </p:txEl>
                                          </p:spTgt>
                                        </p:tgtEl>
                                        <p:attrNameLst>
                                          <p:attrName>ppt_w</p:attrName>
                                        </p:attrNameLst>
                                      </p:cBhvr>
                                      <p:tavLst>
                                        <p:tav tm="0">
                                          <p:val>
                                            <p:fltVal val="0"/>
                                          </p:val>
                                        </p:tav>
                                        <p:tav tm="100000">
                                          <p:val>
                                            <p:strVal val="#ppt_w"/>
                                          </p:val>
                                        </p:tav>
                                      </p:tavLst>
                                    </p:anim>
                                    <p:anim calcmode="lin" valueType="num">
                                      <p:cBhvr>
                                        <p:cTn id="28" dur="1000" fill="hold"/>
                                        <p:tgtEl>
                                          <p:spTgt spid="86023">
                                            <p:txEl>
                                              <p:pRg st="6" end="6"/>
                                            </p:txEl>
                                          </p:spTgt>
                                        </p:tgtEl>
                                        <p:attrNameLst>
                                          <p:attrName>ppt_h</p:attrName>
                                        </p:attrNameLst>
                                      </p:cBhvr>
                                      <p:tavLst>
                                        <p:tav tm="0">
                                          <p:val>
                                            <p:fltVal val="0"/>
                                          </p:val>
                                        </p:tav>
                                        <p:tav tm="100000">
                                          <p:val>
                                            <p:strVal val="#ppt_h"/>
                                          </p:val>
                                        </p:tav>
                                      </p:tavLst>
                                    </p:anim>
                                    <p:animEffect transition="in" filter="fade">
                                      <p:cBhvr>
                                        <p:cTn id="29" dur="1000"/>
                                        <p:tgtEl>
                                          <p:spTgt spid="86023">
                                            <p:txEl>
                                              <p:pRg st="6" end="6"/>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86023">
                                            <p:txEl>
                                              <p:pRg st="11" end="11"/>
                                            </p:txEl>
                                          </p:spTgt>
                                        </p:tgtEl>
                                        <p:attrNameLst>
                                          <p:attrName>style.visibility</p:attrName>
                                        </p:attrNameLst>
                                      </p:cBhvr>
                                      <p:to>
                                        <p:strVal val="visible"/>
                                      </p:to>
                                    </p:set>
                                    <p:anim calcmode="lin" valueType="num">
                                      <p:cBhvr>
                                        <p:cTn id="32" dur="1000" fill="hold"/>
                                        <p:tgtEl>
                                          <p:spTgt spid="86023">
                                            <p:txEl>
                                              <p:pRg st="11" end="11"/>
                                            </p:txEl>
                                          </p:spTgt>
                                        </p:tgtEl>
                                        <p:attrNameLst>
                                          <p:attrName>ppt_w</p:attrName>
                                        </p:attrNameLst>
                                      </p:cBhvr>
                                      <p:tavLst>
                                        <p:tav tm="0">
                                          <p:val>
                                            <p:fltVal val="0"/>
                                          </p:val>
                                        </p:tav>
                                        <p:tav tm="100000">
                                          <p:val>
                                            <p:strVal val="#ppt_w"/>
                                          </p:val>
                                        </p:tav>
                                      </p:tavLst>
                                    </p:anim>
                                    <p:anim calcmode="lin" valueType="num">
                                      <p:cBhvr>
                                        <p:cTn id="33" dur="1000" fill="hold"/>
                                        <p:tgtEl>
                                          <p:spTgt spid="86023">
                                            <p:txEl>
                                              <p:pRg st="11" end="11"/>
                                            </p:txEl>
                                          </p:spTgt>
                                        </p:tgtEl>
                                        <p:attrNameLst>
                                          <p:attrName>ppt_h</p:attrName>
                                        </p:attrNameLst>
                                      </p:cBhvr>
                                      <p:tavLst>
                                        <p:tav tm="0">
                                          <p:val>
                                            <p:fltVal val="0"/>
                                          </p:val>
                                        </p:tav>
                                        <p:tav tm="100000">
                                          <p:val>
                                            <p:strVal val="#ppt_h"/>
                                          </p:val>
                                        </p:tav>
                                      </p:tavLst>
                                    </p:anim>
                                    <p:animEffect transition="in" filter="fade">
                                      <p:cBhvr>
                                        <p:cTn id="34" dur="1000"/>
                                        <p:tgtEl>
                                          <p:spTgt spid="8602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idx="4294967295"/>
          </p:nvPr>
        </p:nvSpPr>
        <p:spPr/>
        <p:txBody>
          <a:bodyPr/>
          <a:lstStyle/>
          <a:p>
            <a:endParaRPr lang="en-US">
              <a:ea typeface="ＭＳ Ｐゴシック" charset="0"/>
              <a:cs typeface="Arial" charset="0"/>
            </a:endParaRPr>
          </a:p>
        </p:txBody>
      </p:sp>
      <p:sp>
        <p:nvSpPr>
          <p:cNvPr id="114690" name="Rectangle 3"/>
          <p:cNvSpPr>
            <a:spLocks noGrp="1" noChangeArrowheads="1"/>
          </p:cNvSpPr>
          <p:nvPr>
            <p:ph type="body" idx="4294967295"/>
          </p:nvPr>
        </p:nvSpPr>
        <p:spPr/>
        <p:txBody>
          <a:bodyPr/>
          <a:lstStyle/>
          <a:p>
            <a:endParaRPr lang="fr-FR">
              <a:ea typeface="ＭＳ Ｐゴシック" charset="0"/>
              <a:cs typeface="Arial" charset="0"/>
            </a:endParaRPr>
          </a:p>
        </p:txBody>
      </p:sp>
      <p:sp>
        <p:nvSpPr>
          <p:cNvPr id="114691" name="Rectangle 4"/>
          <p:cNvSpPr>
            <a:spLocks noChangeArrowheads="1"/>
          </p:cNvSpPr>
          <p:nvPr/>
        </p:nvSpPr>
        <p:spPr bwMode="auto">
          <a:xfrm>
            <a:off x="1371600" y="152400"/>
            <a:ext cx="7467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0" hangingPunct="0"/>
            <a:r>
              <a:rPr lang="fr-BE" sz="2000" b="1">
                <a:solidFill>
                  <a:srgbClr val="3A6DAC"/>
                </a:solidFill>
              </a:rPr>
              <a:t>Immuno Solid-phase AllergenChip (ISAC)</a:t>
            </a:r>
            <a:endParaRPr lang="fr-FR" sz="2000" b="1">
              <a:solidFill>
                <a:srgbClr val="3A6DAC"/>
              </a:solidFill>
            </a:endParaRPr>
          </a:p>
        </p:txBody>
      </p:sp>
      <p:pic>
        <p:nvPicPr>
          <p:cNvPr id="114692" name="Picture 5"/>
          <p:cNvPicPr>
            <a:picLocks noChangeAspect="1" noChangeArrowheads="1"/>
          </p:cNvPicPr>
          <p:nvPr/>
        </p:nvPicPr>
        <p:blipFill>
          <a:blip r:embed="rId3">
            <a:extLst>
              <a:ext uri="{28A0092B-C50C-407E-A947-70E740481C1C}">
                <a14:useLocalDpi xmlns:a14="http://schemas.microsoft.com/office/drawing/2010/main" val="0"/>
              </a:ext>
            </a:extLst>
          </a:blip>
          <a:srcRect l="31232" t="26645" r="13994" b="16797"/>
          <a:stretch>
            <a:fillRect/>
          </a:stretch>
        </p:blipFill>
        <p:spPr bwMode="auto">
          <a:xfrm>
            <a:off x="3492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3526" name="AutoShape 6"/>
          <p:cNvSpPr>
            <a:spLocks noChangeArrowheads="1"/>
          </p:cNvSpPr>
          <p:nvPr/>
        </p:nvSpPr>
        <p:spPr bwMode="auto">
          <a:xfrm>
            <a:off x="165100" y="177800"/>
            <a:ext cx="2016125" cy="765175"/>
          </a:xfrm>
          <a:prstGeom prst="wedgeRectCallout">
            <a:avLst>
              <a:gd name="adj1" fmla="val 60000"/>
              <a:gd name="adj2" fmla="val 47097"/>
            </a:avLst>
          </a:prstGeom>
          <a:solidFill>
            <a:srgbClr val="CCFFFF"/>
          </a:solidFill>
          <a:ln w="12700" cap="sq">
            <a:solidFill>
              <a:srgbClr val="00008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400" b="1">
                <a:solidFill>
                  <a:schemeClr val="accent2"/>
                </a:solidFill>
                <a:latin typeface="Times New Roman" charset="0"/>
                <a:cs typeface="Arial" charset="0"/>
              </a:rPr>
              <a:t>Triplet d’allergènes après réaction</a:t>
            </a:r>
          </a:p>
          <a:p>
            <a:pPr algn="ctr">
              <a:defRPr/>
            </a:pPr>
            <a:r>
              <a:rPr lang="en-US" sz="1400" b="1">
                <a:solidFill>
                  <a:schemeClr val="accent2"/>
                </a:solidFill>
                <a:latin typeface="Times New Roman" charset="0"/>
                <a:cs typeface="Arial" charset="0"/>
              </a:rPr>
              <a:t>fluorescente</a:t>
            </a:r>
          </a:p>
        </p:txBody>
      </p:sp>
      <p:sp>
        <p:nvSpPr>
          <p:cNvPr id="363527" name="Rectangle 7"/>
          <p:cNvSpPr>
            <a:spLocks noChangeArrowheads="1"/>
          </p:cNvSpPr>
          <p:nvPr/>
        </p:nvSpPr>
        <p:spPr bwMode="auto">
          <a:xfrm>
            <a:off x="2339975" y="836613"/>
            <a:ext cx="215900" cy="358775"/>
          </a:xfrm>
          <a:prstGeom prst="rect">
            <a:avLst/>
          </a:prstGeom>
          <a:noFill/>
          <a:ln w="12700" cap="sq">
            <a:solidFill>
              <a:srgbClr val="CCFF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363528" name="AutoShape 8"/>
          <p:cNvSpPr>
            <a:spLocks noChangeArrowheads="1"/>
          </p:cNvSpPr>
          <p:nvPr/>
        </p:nvSpPr>
        <p:spPr bwMode="auto">
          <a:xfrm>
            <a:off x="4932363" y="188913"/>
            <a:ext cx="1584325" cy="552450"/>
          </a:xfrm>
          <a:prstGeom prst="wedgeRectCallout">
            <a:avLst>
              <a:gd name="adj1" fmla="val 60222"/>
              <a:gd name="adj2" fmla="val 54884"/>
            </a:avLst>
          </a:prstGeom>
          <a:solidFill>
            <a:srgbClr val="CCFFFF"/>
          </a:solidFill>
          <a:ln w="12700" cap="sq">
            <a:solidFill>
              <a:srgbClr val="00008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400" b="1">
                <a:solidFill>
                  <a:schemeClr val="accent2"/>
                </a:solidFill>
                <a:latin typeface="Times New Roman" charset="0"/>
                <a:cs typeface="Arial" charset="0"/>
              </a:rPr>
              <a:t>Molécule</a:t>
            </a:r>
          </a:p>
          <a:p>
            <a:pPr algn="ctr">
              <a:defRPr/>
            </a:pPr>
            <a:r>
              <a:rPr lang="en-US" sz="1400" b="1">
                <a:solidFill>
                  <a:schemeClr val="accent2"/>
                </a:solidFill>
                <a:latin typeface="Times New Roman" charset="0"/>
                <a:cs typeface="Arial" charset="0"/>
              </a:rPr>
              <a:t>allergénique</a:t>
            </a:r>
          </a:p>
        </p:txBody>
      </p:sp>
      <p:sp>
        <p:nvSpPr>
          <p:cNvPr id="363529" name="AutoShape 9"/>
          <p:cNvSpPr>
            <a:spLocks noChangeArrowheads="1"/>
          </p:cNvSpPr>
          <p:nvPr/>
        </p:nvSpPr>
        <p:spPr bwMode="auto">
          <a:xfrm>
            <a:off x="7283450" y="392113"/>
            <a:ext cx="1860550" cy="1127125"/>
          </a:xfrm>
          <a:prstGeom prst="wedgeRectCallout">
            <a:avLst>
              <a:gd name="adj1" fmla="val 3329"/>
              <a:gd name="adj2" fmla="val 76199"/>
            </a:avLst>
          </a:prstGeom>
          <a:solidFill>
            <a:srgbClr val="CCFFFF"/>
          </a:solidFill>
          <a:ln w="12700" cap="sq">
            <a:solidFill>
              <a:srgbClr val="00008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400" b="1">
                <a:solidFill>
                  <a:schemeClr val="accent2"/>
                </a:solidFill>
                <a:latin typeface="Times New Roman" charset="0"/>
                <a:cs typeface="Arial" charset="0"/>
              </a:rPr>
              <a:t>Anticorps secondaire anti IgE humain couplé à une molécule de fluorescence</a:t>
            </a:r>
            <a:endParaRPr lang="fr-FR" sz="1400" b="1">
              <a:solidFill>
                <a:schemeClr val="accent2"/>
              </a:solidFill>
              <a:latin typeface="Times New Roman" charset="0"/>
              <a:cs typeface="Arial" charset="0"/>
            </a:endParaRPr>
          </a:p>
        </p:txBody>
      </p:sp>
      <p:sp>
        <p:nvSpPr>
          <p:cNvPr id="363530" name="AutoShape 10"/>
          <p:cNvSpPr>
            <a:spLocks noChangeArrowheads="1"/>
          </p:cNvSpPr>
          <p:nvPr/>
        </p:nvSpPr>
        <p:spPr bwMode="auto">
          <a:xfrm>
            <a:off x="4500563" y="3357563"/>
            <a:ext cx="2255837" cy="503237"/>
          </a:xfrm>
          <a:prstGeom prst="wedgeRectCallout">
            <a:avLst>
              <a:gd name="adj1" fmla="val 59218"/>
              <a:gd name="adj2" fmla="val 70190"/>
            </a:avLst>
          </a:prstGeom>
          <a:solidFill>
            <a:srgbClr val="CCFFFF"/>
          </a:solidFill>
          <a:ln w="12700" cap="sq">
            <a:solidFill>
              <a:srgbClr val="00008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400" b="1">
                <a:solidFill>
                  <a:schemeClr val="accent2"/>
                </a:solidFill>
                <a:latin typeface="Times New Roman" charset="0"/>
                <a:cs typeface="Arial" charset="0"/>
              </a:rPr>
              <a:t>Anticorps IgE</a:t>
            </a:r>
          </a:p>
          <a:p>
            <a:pPr algn="ctr">
              <a:defRPr/>
            </a:pPr>
            <a:r>
              <a:rPr lang="en-US" sz="1400" b="1">
                <a:solidFill>
                  <a:schemeClr val="accent2"/>
                </a:solidFill>
                <a:latin typeface="Times New Roman" charset="0"/>
                <a:cs typeface="Arial" charset="0"/>
              </a:rPr>
              <a:t>(dans le sérum du patient)</a:t>
            </a:r>
          </a:p>
          <a:p>
            <a:pPr algn="ctr">
              <a:defRPr/>
            </a:pPr>
            <a:endParaRPr lang="fr-FR" sz="1400" b="1">
              <a:solidFill>
                <a:schemeClr val="accent2"/>
              </a:solidFill>
              <a:latin typeface="Times New Roman" charset="0"/>
              <a:cs typeface="Arial" charset="0"/>
            </a:endParaRPr>
          </a:p>
        </p:txBody>
      </p:sp>
      <p:sp>
        <p:nvSpPr>
          <p:cNvPr id="363531" name="AutoShape 11"/>
          <p:cNvSpPr>
            <a:spLocks noChangeArrowheads="1"/>
          </p:cNvSpPr>
          <p:nvPr/>
        </p:nvSpPr>
        <p:spPr bwMode="auto">
          <a:xfrm>
            <a:off x="6372225" y="4868863"/>
            <a:ext cx="1628775" cy="303212"/>
          </a:xfrm>
          <a:prstGeom prst="wedgeRectCallout">
            <a:avLst>
              <a:gd name="adj1" fmla="val -109356"/>
              <a:gd name="adj2" fmla="val 208116"/>
            </a:avLst>
          </a:prstGeom>
          <a:solidFill>
            <a:srgbClr val="CCFFFF"/>
          </a:solidFill>
          <a:ln w="12700" cap="sq">
            <a:solidFill>
              <a:srgbClr val="00008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fr-BE" sz="1400" b="1">
                <a:solidFill>
                  <a:schemeClr val="accent2"/>
                </a:solidFill>
                <a:latin typeface="Times New Roman" charset="0"/>
                <a:cs typeface="Arial" charset="0"/>
              </a:rPr>
              <a:t>4 </a:t>
            </a:r>
            <a:r>
              <a:rPr lang="en-US" sz="1400" b="1">
                <a:solidFill>
                  <a:schemeClr val="accent2"/>
                </a:solidFill>
                <a:latin typeface="Times New Roman" charset="0"/>
                <a:cs typeface="Arial" charset="0"/>
              </a:rPr>
              <a:t>sites</a:t>
            </a:r>
            <a:r>
              <a:rPr lang="fr-BE" sz="1400" b="1">
                <a:solidFill>
                  <a:schemeClr val="accent2"/>
                </a:solidFill>
                <a:latin typeface="Times New Roman" charset="0"/>
                <a:cs typeface="Arial" charset="0"/>
              </a:rPr>
              <a:t> de </a:t>
            </a:r>
            <a:r>
              <a:rPr lang="en-US" sz="1400" b="1">
                <a:solidFill>
                  <a:schemeClr val="accent2"/>
                </a:solidFill>
                <a:latin typeface="Times New Roman" charset="0"/>
                <a:cs typeface="Arial" charset="0"/>
              </a:rPr>
              <a:t>réaction</a:t>
            </a:r>
          </a:p>
        </p:txBody>
      </p:sp>
      <p:pic>
        <p:nvPicPr>
          <p:cNvPr id="363532" name="Picture 12"/>
          <p:cNvPicPr>
            <a:picLocks noChangeAspect="1" noChangeArrowheads="1"/>
          </p:cNvPicPr>
          <p:nvPr/>
        </p:nvPicPr>
        <p:blipFill>
          <a:blip r:embed="rId4">
            <a:extLst>
              <a:ext uri="{28A0092B-C50C-407E-A947-70E740481C1C}">
                <a14:useLocalDpi xmlns:a14="http://schemas.microsoft.com/office/drawing/2010/main" val="0"/>
              </a:ext>
            </a:extLst>
          </a:blip>
          <a:srcRect l="35141" t="885" r="39905" b="5382"/>
          <a:stretch>
            <a:fillRect/>
          </a:stretch>
        </p:blipFill>
        <p:spPr bwMode="auto">
          <a:xfrm>
            <a:off x="0" y="0"/>
            <a:ext cx="107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296989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Allergies IgE-médiées </a:t>
            </a:r>
            <a:br>
              <a:rPr lang="fr-BE" sz="2400" dirty="0" smtClean="0">
                <a:latin typeface="Times New Roman" charset="0"/>
                <a:ea typeface="ＭＳ Ｐゴシック" charset="0"/>
              </a:rPr>
            </a:br>
            <a:r>
              <a:rPr lang="fr-BE" sz="2400" dirty="0" smtClean="0">
                <a:latin typeface="Times New Roman" charset="0"/>
                <a:ea typeface="ＭＳ Ｐゴシック" charset="0"/>
              </a:rPr>
              <a:t>Le </a:t>
            </a:r>
            <a:r>
              <a:rPr lang="fr-BE" sz="2400" dirty="0">
                <a:latin typeface="Times New Roman" charset="0"/>
                <a:ea typeface="ＭＳ Ｐゴシック" charset="0"/>
              </a:rPr>
              <a:t>bilan allergologique</a:t>
            </a:r>
            <a:endParaRPr lang="fr-FR" sz="2400" dirty="0">
              <a:latin typeface="Times New Roman" charset="0"/>
              <a:ea typeface="ＭＳ Ｐゴシック" charset="0"/>
            </a:endParaRPr>
          </a:p>
        </p:txBody>
      </p:sp>
      <p:sp>
        <p:nvSpPr>
          <p:cNvPr id="49154" name="Rectangle 3"/>
          <p:cNvSpPr>
            <a:spLocks noGrp="1" noChangeArrowheads="1"/>
          </p:cNvSpPr>
          <p:nvPr>
            <p:ph type="body" idx="4294967295"/>
          </p:nvPr>
        </p:nvSpPr>
        <p:spPr>
          <a:xfrm>
            <a:off x="228600" y="1441450"/>
            <a:ext cx="8707438" cy="5151438"/>
          </a:xfrm>
        </p:spPr>
        <p:txBody>
          <a:bodyPr/>
          <a:lstStyle/>
          <a:p>
            <a:r>
              <a:rPr lang="fr-BE" sz="2000" b="1" dirty="0" smtClean="0">
                <a:solidFill>
                  <a:srgbClr val="3A6DAC"/>
                </a:solidFill>
                <a:latin typeface="Times New Roman" charset="0"/>
                <a:ea typeface="ＭＳ Ｐゴシック" charset="0"/>
              </a:rPr>
              <a:t>Anamnèse </a:t>
            </a:r>
            <a:r>
              <a:rPr lang="fr-BE" sz="2000" b="1" dirty="0">
                <a:solidFill>
                  <a:srgbClr val="3A6DAC"/>
                </a:solidFill>
                <a:latin typeface="Times New Roman" charset="0"/>
                <a:ea typeface="ＭＳ Ｐゴシック" charset="0"/>
              </a:rPr>
              <a:t>basée sur l’histoire </a:t>
            </a:r>
            <a:r>
              <a:rPr lang="fr-BE" sz="2000" b="1" dirty="0" smtClean="0">
                <a:solidFill>
                  <a:srgbClr val="3A6DAC"/>
                </a:solidFill>
                <a:latin typeface="Times New Roman" charset="0"/>
                <a:ea typeface="ＭＳ Ｐゴシック" charset="0"/>
              </a:rPr>
              <a:t>clinique... la plus complète possible !</a:t>
            </a:r>
            <a:endParaRPr lang="fr-BE" sz="2000" b="1" dirty="0">
              <a:solidFill>
                <a:srgbClr val="3A6DAC"/>
              </a:solidFill>
              <a:latin typeface="Times New Roman" charset="0"/>
              <a:ea typeface="ＭＳ Ｐゴシック" charset="0"/>
            </a:endParaRPr>
          </a:p>
          <a:p>
            <a:pPr lvl="1"/>
            <a:r>
              <a:rPr lang="nl-BE" sz="1800" dirty="0">
                <a:solidFill>
                  <a:srgbClr val="3A6DAC"/>
                </a:solidFill>
                <a:latin typeface="Times New Roman" charset="0"/>
                <a:cs typeface="Times New Roman" charset="0"/>
              </a:rPr>
              <a:t>Description des symptômes, antécédents familiaux et personnels d’atopie..</a:t>
            </a:r>
            <a:r>
              <a:rPr lang="nl-BE" sz="1800" dirty="0" smtClean="0">
                <a:solidFill>
                  <a:srgbClr val="3A6DAC"/>
                </a:solidFill>
                <a:latin typeface="Times New Roman" charset="0"/>
                <a:cs typeface="Times New Roman" charset="0"/>
              </a:rPr>
              <a:t>.</a:t>
            </a:r>
          </a:p>
          <a:p>
            <a:pPr lvl="1"/>
            <a:r>
              <a:rPr lang="nl-BE" sz="1800" dirty="0" smtClean="0">
                <a:solidFill>
                  <a:srgbClr val="3A6DAC"/>
                </a:solidFill>
                <a:latin typeface="Times New Roman" charset="0"/>
                <a:cs typeface="Times New Roman" charset="0"/>
              </a:rPr>
              <a:t>Pilier du raisonnement clinique.</a:t>
            </a:r>
            <a:endParaRPr lang="fr-BE" sz="1800" dirty="0">
              <a:solidFill>
                <a:srgbClr val="3A6DAC"/>
              </a:solidFill>
              <a:latin typeface="Times New Roman" charset="0"/>
            </a:endParaRPr>
          </a:p>
          <a:p>
            <a:r>
              <a:rPr lang="fr-BE" sz="2000" b="1" dirty="0">
                <a:solidFill>
                  <a:srgbClr val="3A6DAC"/>
                </a:solidFill>
                <a:latin typeface="Times New Roman" charset="0"/>
                <a:ea typeface="ＭＳ Ｐゴシック" charset="0"/>
              </a:rPr>
              <a:t>Examen </a:t>
            </a:r>
            <a:r>
              <a:rPr lang="fr-BE" sz="2000" b="1" dirty="0" smtClean="0">
                <a:solidFill>
                  <a:srgbClr val="3A6DAC"/>
                </a:solidFill>
                <a:latin typeface="Times New Roman" charset="0"/>
                <a:ea typeface="ＭＳ Ｐゴシック" charset="0"/>
              </a:rPr>
              <a:t>clinique</a:t>
            </a:r>
            <a:endParaRPr lang="fr-BE" sz="2000" b="1" dirty="0">
              <a:solidFill>
                <a:srgbClr val="3A6DAC"/>
              </a:solidFill>
              <a:latin typeface="Times New Roman" charset="0"/>
              <a:ea typeface="ＭＳ Ｐゴシック" charset="0"/>
            </a:endParaRPr>
          </a:p>
          <a:p>
            <a:r>
              <a:rPr lang="fr-BE" sz="2000" b="1" dirty="0" smtClean="0">
                <a:solidFill>
                  <a:srgbClr val="3A6DAC"/>
                </a:solidFill>
                <a:latin typeface="Times New Roman" charset="0"/>
                <a:ea typeface="ＭＳ Ｐゴシック" charset="0"/>
              </a:rPr>
              <a:t>Tests de diagnostic in</a:t>
            </a:r>
            <a:r>
              <a:rPr lang="fr-BE" sz="2000" b="1" dirty="0">
                <a:solidFill>
                  <a:srgbClr val="3A6DAC"/>
                </a:solidFill>
                <a:latin typeface="Times New Roman" charset="0"/>
                <a:ea typeface="ＭＳ Ｐゴシック" charset="0"/>
              </a:rPr>
              <a:t>-vivo :</a:t>
            </a:r>
          </a:p>
          <a:p>
            <a:pPr lvl="1"/>
            <a:r>
              <a:rPr lang="fr-BE" sz="1800" dirty="0" smtClean="0">
                <a:solidFill>
                  <a:srgbClr val="3A6DAC"/>
                </a:solidFill>
                <a:latin typeface="Times New Roman" charset="0"/>
              </a:rPr>
              <a:t>Prick tests</a:t>
            </a:r>
          </a:p>
          <a:p>
            <a:pPr lvl="2"/>
            <a:r>
              <a:rPr lang="fr-BE" sz="1600" dirty="0" smtClean="0">
                <a:solidFill>
                  <a:srgbClr val="3A6DAC"/>
                </a:solidFill>
                <a:latin typeface="Times New Roman" charset="0"/>
              </a:rPr>
              <a:t>Peuvent </a:t>
            </a:r>
            <a:r>
              <a:rPr lang="fr-BE" sz="1600" dirty="0">
                <a:solidFill>
                  <a:srgbClr val="3A6DAC"/>
                </a:solidFill>
                <a:latin typeface="Times New Roman" charset="0"/>
              </a:rPr>
              <a:t>être réalisés très précocément, dès les premiers mois de la vie !</a:t>
            </a:r>
          </a:p>
          <a:p>
            <a:pPr lvl="3"/>
            <a:r>
              <a:rPr lang="fr-BE" sz="1400" dirty="0" smtClean="0">
                <a:solidFill>
                  <a:srgbClr val="3A6DAC"/>
                </a:solidFill>
                <a:latin typeface="Times New Roman" charset="0"/>
              </a:rPr>
              <a:t>Eviter </a:t>
            </a:r>
            <a:r>
              <a:rPr lang="fr-BE" sz="1400" dirty="0">
                <a:solidFill>
                  <a:srgbClr val="3A6DAC"/>
                </a:solidFill>
                <a:latin typeface="Times New Roman" charset="0"/>
              </a:rPr>
              <a:t>à tout prix un retard de diagnostic et la mise en route des traitements !</a:t>
            </a:r>
          </a:p>
          <a:p>
            <a:pPr lvl="4"/>
            <a:r>
              <a:rPr lang="fr-BE" sz="1200" dirty="0">
                <a:solidFill>
                  <a:srgbClr val="3A6DAC"/>
                </a:solidFill>
                <a:latin typeface="Times New Roman" charset="0"/>
              </a:rPr>
              <a:t>Eviter d’agraver les manifestations</a:t>
            </a:r>
            <a:r>
              <a:rPr lang="fr-BE" sz="1200" dirty="0" smtClean="0">
                <a:solidFill>
                  <a:srgbClr val="3A6DAC"/>
                </a:solidFill>
                <a:latin typeface="Times New Roman" charset="0"/>
              </a:rPr>
              <a:t>.</a:t>
            </a:r>
          </a:p>
          <a:p>
            <a:pPr lvl="1"/>
            <a:r>
              <a:rPr lang="fr-BE" sz="1800" dirty="0" smtClean="0">
                <a:solidFill>
                  <a:srgbClr val="3A6DAC"/>
                </a:solidFill>
                <a:latin typeface="Times New Roman" charset="0"/>
              </a:rPr>
              <a:t>Test de provocation orale, nasale...</a:t>
            </a:r>
            <a:endParaRPr lang="fr-BE" sz="1400" dirty="0">
              <a:solidFill>
                <a:srgbClr val="3C8C93"/>
              </a:solidFill>
              <a:latin typeface="Times New Roman" charset="0"/>
            </a:endParaRPr>
          </a:p>
          <a:p>
            <a:r>
              <a:rPr lang="fr-BE" sz="1800" dirty="0">
                <a:solidFill>
                  <a:srgbClr val="006699"/>
                </a:solidFill>
                <a:latin typeface="Times New Roman" charset="0"/>
                <a:ea typeface="ＭＳ Ｐゴシック" charset="0"/>
              </a:rPr>
              <a:t>Test </a:t>
            </a:r>
            <a:r>
              <a:rPr lang="fr-BE" sz="1800" dirty="0" smtClean="0">
                <a:solidFill>
                  <a:srgbClr val="006699"/>
                </a:solidFill>
                <a:latin typeface="Times New Roman" charset="0"/>
                <a:ea typeface="ＭＳ Ｐゴシック" charset="0"/>
              </a:rPr>
              <a:t>de diagnostic in</a:t>
            </a:r>
            <a:r>
              <a:rPr lang="fr-BE" sz="1800" dirty="0">
                <a:solidFill>
                  <a:srgbClr val="006699"/>
                </a:solidFill>
                <a:latin typeface="Times New Roman" charset="0"/>
                <a:ea typeface="ＭＳ Ｐゴシック" charset="0"/>
              </a:rPr>
              <a:t>-vitro :</a:t>
            </a:r>
          </a:p>
          <a:p>
            <a:pPr lvl="1"/>
            <a:r>
              <a:rPr lang="fr-BE" sz="1600" dirty="0" smtClean="0">
                <a:solidFill>
                  <a:srgbClr val="006699"/>
                </a:solidFill>
                <a:latin typeface="Times New Roman" charset="0"/>
              </a:rPr>
              <a:t>Dosages d’IgE totaux</a:t>
            </a:r>
          </a:p>
          <a:p>
            <a:pPr lvl="1"/>
            <a:r>
              <a:rPr lang="fr-BE" sz="1600" dirty="0" smtClean="0">
                <a:solidFill>
                  <a:srgbClr val="006699"/>
                </a:solidFill>
                <a:latin typeface="Times New Roman" charset="0"/>
              </a:rPr>
              <a:t>Dosage </a:t>
            </a:r>
            <a:r>
              <a:rPr lang="fr-BE" sz="1600" dirty="0">
                <a:solidFill>
                  <a:srgbClr val="006699"/>
                </a:solidFill>
                <a:latin typeface="Times New Roman" charset="0"/>
              </a:rPr>
              <a:t>d’IgE spécifiques</a:t>
            </a:r>
          </a:p>
          <a:p>
            <a:pPr lvl="2"/>
            <a:r>
              <a:rPr lang="fr-BE" sz="1400" dirty="0">
                <a:solidFill>
                  <a:srgbClr val="006699"/>
                </a:solidFill>
                <a:latin typeface="Times New Roman" charset="0"/>
              </a:rPr>
              <a:t>Mixtures d’extraits allergéniques</a:t>
            </a:r>
          </a:p>
          <a:p>
            <a:pPr lvl="2"/>
            <a:r>
              <a:rPr lang="fr-BE" sz="1400" dirty="0">
                <a:solidFill>
                  <a:srgbClr val="006699"/>
                </a:solidFill>
                <a:latin typeface="Times New Roman" charset="0"/>
              </a:rPr>
              <a:t>Extraits allergéniques</a:t>
            </a:r>
          </a:p>
          <a:p>
            <a:pPr lvl="2"/>
            <a:r>
              <a:rPr lang="fr-BE" sz="1400" dirty="0">
                <a:solidFill>
                  <a:srgbClr val="006699"/>
                </a:solidFill>
                <a:latin typeface="Times New Roman" charset="0"/>
              </a:rPr>
              <a:t>Protéines recombinantes ou naturelles purifiées</a:t>
            </a:r>
          </a:p>
          <a:p>
            <a:pPr lvl="1"/>
            <a:r>
              <a:rPr lang="fr-BE" sz="1800" dirty="0">
                <a:solidFill>
                  <a:srgbClr val="006699"/>
                </a:solidFill>
                <a:latin typeface="Times New Roman" charset="0"/>
              </a:rPr>
              <a:t>Techniques Multiplex</a:t>
            </a:r>
          </a:p>
          <a:p>
            <a:endParaRPr lang="fr-BE" sz="2400" dirty="0">
              <a:solidFill>
                <a:srgbClr val="006699"/>
              </a:solidFill>
              <a:latin typeface="Times New Roman" charset="0"/>
              <a:ea typeface="ＭＳ Ｐゴシック" charset="0"/>
            </a:endParaRPr>
          </a:p>
        </p:txBody>
      </p:sp>
      <p:pic>
        <p:nvPicPr>
          <p:cNvPr id="49155"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7743" y="4378425"/>
            <a:ext cx="3033544" cy="227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8128000" y="3330222"/>
            <a:ext cx="184666" cy="646331"/>
          </a:xfrm>
          <a:prstGeom prst="rect">
            <a:avLst/>
          </a:prstGeom>
          <a:noFill/>
        </p:spPr>
        <p:txBody>
          <a:bodyPr wrap="none" rtlCol="0">
            <a:spAutoFit/>
          </a:bodyPr>
          <a:lstStyle/>
          <a:p>
            <a:endParaRPr lang="fr-FR" dirty="0" smtClean="0"/>
          </a:p>
          <a:p>
            <a:endParaRPr lang="fr-FR" dirty="0"/>
          </a:p>
        </p:txBody>
      </p:sp>
    </p:spTree>
    <p:extLst>
      <p:ext uri="{BB962C8B-B14F-4D97-AF65-F5344CB8AC3E}">
        <p14:creationId xmlns:p14="http://schemas.microsoft.com/office/powerpoint/2010/main" val="566588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9154">
                                            <p:txEl>
                                              <p:pRg st="10" end="10"/>
                                            </p:txEl>
                                          </p:spTgt>
                                        </p:tgtEl>
                                        <p:attrNameLst>
                                          <p:attrName>style.visibility</p:attrName>
                                        </p:attrNameLst>
                                      </p:cBhvr>
                                      <p:to>
                                        <p:strVal val="visible"/>
                                      </p:to>
                                    </p:set>
                                    <p:animEffect transition="in" filter="strips(downLeft)">
                                      <p:cBhvr>
                                        <p:cTn id="7" dur="500"/>
                                        <p:tgtEl>
                                          <p:spTgt spid="49154">
                                            <p:txEl>
                                              <p:pRg st="10" end="1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9154">
                                            <p:txEl>
                                              <p:pRg st="11" end="11"/>
                                            </p:txEl>
                                          </p:spTgt>
                                        </p:tgtEl>
                                        <p:attrNameLst>
                                          <p:attrName>style.visibility</p:attrName>
                                        </p:attrNameLst>
                                      </p:cBhvr>
                                      <p:to>
                                        <p:strVal val="visible"/>
                                      </p:to>
                                    </p:set>
                                    <p:animEffect transition="in" filter="strips(downLeft)">
                                      <p:cBhvr>
                                        <p:cTn id="10" dur="500"/>
                                        <p:tgtEl>
                                          <p:spTgt spid="49154">
                                            <p:txEl>
                                              <p:pRg st="11" end="1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9154">
                                            <p:txEl>
                                              <p:pRg st="12" end="12"/>
                                            </p:txEl>
                                          </p:spTgt>
                                        </p:tgtEl>
                                        <p:attrNameLst>
                                          <p:attrName>style.visibility</p:attrName>
                                        </p:attrNameLst>
                                      </p:cBhvr>
                                      <p:to>
                                        <p:strVal val="visible"/>
                                      </p:to>
                                    </p:set>
                                    <p:animEffect transition="in" filter="strips(downLeft)">
                                      <p:cBhvr>
                                        <p:cTn id="13" dur="500"/>
                                        <p:tgtEl>
                                          <p:spTgt spid="49154">
                                            <p:txEl>
                                              <p:pRg st="12" end="1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49154">
                                            <p:txEl>
                                              <p:pRg st="13" end="13"/>
                                            </p:txEl>
                                          </p:spTgt>
                                        </p:tgtEl>
                                        <p:attrNameLst>
                                          <p:attrName>style.visibility</p:attrName>
                                        </p:attrNameLst>
                                      </p:cBhvr>
                                      <p:to>
                                        <p:strVal val="visible"/>
                                      </p:to>
                                    </p:set>
                                    <p:animEffect transition="in" filter="strips(downLeft)">
                                      <p:cBhvr>
                                        <p:cTn id="16" dur="500"/>
                                        <p:tgtEl>
                                          <p:spTgt spid="49154">
                                            <p:txEl>
                                              <p:pRg st="13" end="13"/>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49154">
                                            <p:txEl>
                                              <p:pRg st="14" end="14"/>
                                            </p:txEl>
                                          </p:spTgt>
                                        </p:tgtEl>
                                        <p:attrNameLst>
                                          <p:attrName>style.visibility</p:attrName>
                                        </p:attrNameLst>
                                      </p:cBhvr>
                                      <p:to>
                                        <p:strVal val="visible"/>
                                      </p:to>
                                    </p:set>
                                    <p:animEffect transition="in" filter="strips(downLeft)">
                                      <p:cBhvr>
                                        <p:cTn id="19" dur="500"/>
                                        <p:tgtEl>
                                          <p:spTgt spid="49154">
                                            <p:txEl>
                                              <p:pRg st="14" end="14"/>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49154">
                                            <p:txEl>
                                              <p:pRg st="15" end="15"/>
                                            </p:txEl>
                                          </p:spTgt>
                                        </p:tgtEl>
                                        <p:attrNameLst>
                                          <p:attrName>style.visibility</p:attrName>
                                        </p:attrNameLst>
                                      </p:cBhvr>
                                      <p:to>
                                        <p:strVal val="visible"/>
                                      </p:to>
                                    </p:set>
                                    <p:animEffect transition="in" filter="strips(downLeft)">
                                      <p:cBhvr>
                                        <p:cTn id="22" dur="500"/>
                                        <p:tgtEl>
                                          <p:spTgt spid="49154">
                                            <p:txEl>
                                              <p:pRg st="15" end="15"/>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49154">
                                            <p:txEl>
                                              <p:pRg st="16" end="16"/>
                                            </p:txEl>
                                          </p:spTgt>
                                        </p:tgtEl>
                                        <p:attrNameLst>
                                          <p:attrName>style.visibility</p:attrName>
                                        </p:attrNameLst>
                                      </p:cBhvr>
                                      <p:to>
                                        <p:strVal val="visible"/>
                                      </p:to>
                                    </p:set>
                                    <p:animEffect transition="in" filter="strips(downLeft)">
                                      <p:cBhvr>
                                        <p:cTn id="25" dur="500"/>
                                        <p:tgtEl>
                                          <p:spTgt spid="4915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idx="4294967295"/>
          </p:nvPr>
        </p:nvSpPr>
        <p:spPr/>
        <p:txBody>
          <a:bodyPr/>
          <a:lstStyle/>
          <a:p>
            <a:r>
              <a:rPr lang="fr-BE" sz="2400" dirty="0" smtClean="0">
                <a:latin typeface="Times New Roman"/>
                <a:cs typeface="Times New Roman"/>
              </a:rPr>
              <a:t>CRD et ISAC112</a:t>
            </a:r>
            <a:endParaRPr lang="fr-FR" sz="2400" dirty="0">
              <a:latin typeface="Times New Roman"/>
              <a:cs typeface="Times New Roman"/>
            </a:endParaRPr>
          </a:p>
        </p:txBody>
      </p:sp>
      <p:sp>
        <p:nvSpPr>
          <p:cNvPr id="190467" name="Rectangle 3"/>
          <p:cNvSpPr>
            <a:spLocks noGrp="1" noChangeArrowheads="1"/>
          </p:cNvSpPr>
          <p:nvPr>
            <p:ph type="body" sz="half" idx="4294967295"/>
          </p:nvPr>
        </p:nvSpPr>
        <p:spPr>
          <a:xfrm>
            <a:off x="130175" y="1420813"/>
            <a:ext cx="8777288" cy="5210175"/>
          </a:xfrm>
        </p:spPr>
        <p:txBody>
          <a:bodyPr/>
          <a:lstStyle/>
          <a:p>
            <a:pPr>
              <a:lnSpc>
                <a:spcPct val="80000"/>
              </a:lnSpc>
            </a:pPr>
            <a:r>
              <a:rPr lang="fr-BE" sz="1800" dirty="0" smtClean="0">
                <a:solidFill>
                  <a:srgbClr val="336699"/>
                </a:solidFill>
                <a:latin typeface="Times New Roman" charset="0"/>
                <a:cs typeface="Arial" charset="0"/>
              </a:rPr>
              <a:t>♂</a:t>
            </a:r>
            <a:r>
              <a:rPr lang="fr-BE" sz="1800" dirty="0">
                <a:solidFill>
                  <a:srgbClr val="336699"/>
                </a:solidFill>
                <a:latin typeface="Times New Roman" charset="0"/>
                <a:cs typeface="Arial" charset="0"/>
              </a:rPr>
              <a:t> </a:t>
            </a:r>
            <a:r>
              <a:rPr lang="fr-BE" sz="1800" dirty="0" smtClean="0">
                <a:solidFill>
                  <a:srgbClr val="336699"/>
                </a:solidFill>
                <a:latin typeface="Times New Roman" charset="0"/>
                <a:cs typeface="Arial" charset="0"/>
              </a:rPr>
              <a:t>(15ans) </a:t>
            </a:r>
            <a:endParaRPr lang="fr-BE" sz="1800" dirty="0">
              <a:solidFill>
                <a:srgbClr val="336699"/>
              </a:solidFill>
              <a:latin typeface="Times New Roman" charset="0"/>
              <a:cs typeface="Arial" charset="0"/>
            </a:endParaRPr>
          </a:p>
          <a:p>
            <a:pPr lvl="1">
              <a:lnSpc>
                <a:spcPct val="80000"/>
              </a:lnSpc>
            </a:pPr>
            <a:r>
              <a:rPr lang="fr-BE" sz="1600" dirty="0" smtClean="0">
                <a:solidFill>
                  <a:srgbClr val="336699"/>
                </a:solidFill>
                <a:latin typeface="Times New Roman" charset="0"/>
                <a:cs typeface="Arial" charset="0"/>
              </a:rPr>
              <a:t>Anamnèse :</a:t>
            </a:r>
          </a:p>
          <a:p>
            <a:pPr lvl="2">
              <a:lnSpc>
                <a:spcPct val="80000"/>
              </a:lnSpc>
            </a:pPr>
            <a:r>
              <a:rPr lang="fr-BE" sz="1200" dirty="0" smtClean="0">
                <a:solidFill>
                  <a:srgbClr val="336699"/>
                </a:solidFill>
                <a:latin typeface="Times New Roman" charset="0"/>
                <a:cs typeface="Arial" charset="0"/>
              </a:rPr>
              <a:t>2 </a:t>
            </a:r>
            <a:r>
              <a:rPr lang="fr-BE" sz="1200" dirty="0" smtClean="0">
                <a:solidFill>
                  <a:srgbClr val="3A6DAC"/>
                </a:solidFill>
                <a:latin typeface="Times New Roman" charset="0"/>
                <a:cs typeface="Arial" charset="0"/>
              </a:rPr>
              <a:t>parents + 2 frères souffrant d’allergie.</a:t>
            </a:r>
            <a:endParaRPr lang="fr-BE" sz="1200" dirty="0">
              <a:solidFill>
                <a:srgbClr val="3A6DAC"/>
              </a:solidFill>
              <a:latin typeface="Times New Roman" charset="0"/>
              <a:cs typeface="Arial" charset="0"/>
            </a:endParaRPr>
          </a:p>
          <a:p>
            <a:pPr lvl="2">
              <a:lnSpc>
                <a:spcPct val="80000"/>
              </a:lnSpc>
            </a:pPr>
            <a:r>
              <a:rPr lang="fr-BE" sz="1400" dirty="0" smtClean="0">
                <a:solidFill>
                  <a:srgbClr val="3A6DAC"/>
                </a:solidFill>
                <a:latin typeface="Times New Roman" charset="0"/>
                <a:cs typeface="Arial" charset="0"/>
              </a:rPr>
              <a:t>Symptômes </a:t>
            </a:r>
            <a:r>
              <a:rPr lang="fr-BE" sz="1400" dirty="0">
                <a:solidFill>
                  <a:srgbClr val="3A6DAC"/>
                </a:solidFill>
                <a:latin typeface="Times New Roman" charset="0"/>
                <a:cs typeface="Arial" charset="0"/>
              </a:rPr>
              <a:t>: </a:t>
            </a:r>
            <a:endParaRPr lang="fr-BE" sz="1400" dirty="0" smtClean="0">
              <a:solidFill>
                <a:srgbClr val="3A6DAC"/>
              </a:solidFill>
              <a:latin typeface="Times New Roman" charset="0"/>
              <a:cs typeface="Arial" charset="0"/>
            </a:endParaRPr>
          </a:p>
          <a:p>
            <a:pPr lvl="3">
              <a:lnSpc>
                <a:spcPct val="80000"/>
              </a:lnSpc>
            </a:pPr>
            <a:r>
              <a:rPr lang="fr-BE" sz="1200" b="1" dirty="0" smtClean="0">
                <a:solidFill>
                  <a:srgbClr val="3A6DAC"/>
                </a:solidFill>
                <a:latin typeface="Times New Roman" charset="0"/>
                <a:cs typeface="Arial" charset="0"/>
              </a:rPr>
              <a:t>Dermatite atopique,</a:t>
            </a:r>
          </a:p>
          <a:p>
            <a:pPr lvl="3">
              <a:lnSpc>
                <a:spcPct val="80000"/>
              </a:lnSpc>
            </a:pPr>
            <a:r>
              <a:rPr lang="fr-BE" sz="1200" b="1" dirty="0" smtClean="0">
                <a:solidFill>
                  <a:srgbClr val="3A6DAC"/>
                </a:solidFill>
                <a:latin typeface="Times New Roman" charset="0"/>
                <a:cs typeface="Arial" charset="0"/>
              </a:rPr>
              <a:t>Rhinite perannuelle,</a:t>
            </a:r>
          </a:p>
          <a:p>
            <a:pPr lvl="3">
              <a:lnSpc>
                <a:spcPct val="80000"/>
              </a:lnSpc>
            </a:pPr>
            <a:r>
              <a:rPr lang="fr-BE" sz="1200" b="1" dirty="0" smtClean="0">
                <a:solidFill>
                  <a:srgbClr val="3A6DAC"/>
                </a:solidFill>
                <a:latin typeface="Times New Roman" charset="0"/>
                <a:cs typeface="Arial" charset="0"/>
              </a:rPr>
              <a:t>Conjonctivite de février à octobre.</a:t>
            </a:r>
          </a:p>
          <a:p>
            <a:pPr lvl="3">
              <a:lnSpc>
                <a:spcPct val="80000"/>
              </a:lnSpc>
            </a:pPr>
            <a:r>
              <a:rPr lang="fr-BE" sz="1200" b="1" dirty="0" smtClean="0">
                <a:solidFill>
                  <a:srgbClr val="3A6DAC"/>
                </a:solidFill>
                <a:latin typeface="Times New Roman" charset="0"/>
                <a:cs typeface="Arial" charset="0"/>
              </a:rPr>
              <a:t>Asthme</a:t>
            </a:r>
          </a:p>
          <a:p>
            <a:pPr lvl="3">
              <a:lnSpc>
                <a:spcPct val="80000"/>
              </a:lnSpc>
            </a:pPr>
            <a:r>
              <a:rPr lang="fr-BE" sz="1200" b="1" dirty="0" smtClean="0">
                <a:solidFill>
                  <a:srgbClr val="3A6DAC"/>
                </a:solidFill>
                <a:latin typeface="Times New Roman" charset="0"/>
                <a:cs typeface="Arial" charset="0"/>
              </a:rPr>
              <a:t>Allergie alimentaire:</a:t>
            </a:r>
          </a:p>
          <a:p>
            <a:pPr lvl="4">
              <a:lnSpc>
                <a:spcPct val="80000"/>
              </a:lnSpc>
            </a:pPr>
            <a:r>
              <a:rPr lang="fr-BE" sz="1200" b="1" dirty="0" smtClean="0">
                <a:solidFill>
                  <a:srgbClr val="3A6DAC"/>
                </a:solidFill>
                <a:latin typeface="Times New Roman" charset="0"/>
                <a:cs typeface="Arial" charset="0"/>
              </a:rPr>
              <a:t>2 angioedemes après repas au restaurant.</a:t>
            </a:r>
          </a:p>
          <a:p>
            <a:pPr lvl="4">
              <a:lnSpc>
                <a:spcPct val="80000"/>
              </a:lnSpc>
            </a:pPr>
            <a:r>
              <a:rPr lang="fr-BE" sz="1200" b="1" dirty="0" smtClean="0">
                <a:solidFill>
                  <a:srgbClr val="3A6DAC"/>
                </a:solidFill>
                <a:latin typeface="Times New Roman" charset="0"/>
                <a:cs typeface="Arial" charset="0"/>
              </a:rPr>
              <a:t>OAS après consommation de fruits</a:t>
            </a:r>
          </a:p>
          <a:p>
            <a:pPr lvl="3">
              <a:lnSpc>
                <a:spcPct val="80000"/>
              </a:lnSpc>
              <a:buFont typeface="Wingdings" charset="2"/>
              <a:buChar char="Ø"/>
            </a:pPr>
            <a:r>
              <a:rPr lang="fr-BE" sz="1200" b="1" dirty="0" smtClean="0">
                <a:solidFill>
                  <a:srgbClr val="3A6DAC"/>
                </a:solidFill>
                <a:latin typeface="Times New Roman" charset="0"/>
                <a:cs typeface="Arial" charset="0"/>
              </a:rPr>
              <a:t>Suspiscion d’allergie alimentaire... à investiguer.</a:t>
            </a:r>
          </a:p>
          <a:p>
            <a:pPr lvl="3">
              <a:lnSpc>
                <a:spcPct val="80000"/>
              </a:lnSpc>
            </a:pPr>
            <a:endParaRPr lang="fr-BE" sz="1200" dirty="0" smtClean="0">
              <a:solidFill>
                <a:srgbClr val="3A6DAC"/>
              </a:solidFill>
              <a:latin typeface="Times New Roman" charset="0"/>
              <a:cs typeface="Arial" charset="0"/>
            </a:endParaRPr>
          </a:p>
          <a:p>
            <a:pPr lvl="2">
              <a:lnSpc>
                <a:spcPct val="80000"/>
              </a:lnSpc>
            </a:pPr>
            <a:r>
              <a:rPr lang="fr-BE" sz="1400" dirty="0" smtClean="0">
                <a:solidFill>
                  <a:srgbClr val="3A6DAC"/>
                </a:solidFill>
                <a:latin typeface="Times New Roman" charset="0"/>
                <a:cs typeface="Arial" charset="0"/>
              </a:rPr>
              <a:t>Skin prick tests (SPT) :</a:t>
            </a:r>
          </a:p>
          <a:p>
            <a:pPr lvl="3">
              <a:lnSpc>
                <a:spcPct val="80000"/>
              </a:lnSpc>
            </a:pPr>
            <a:r>
              <a:rPr lang="fr-BE" sz="1200" b="1" dirty="0" smtClean="0">
                <a:solidFill>
                  <a:srgbClr val="3A6DAC"/>
                </a:solidFill>
                <a:latin typeface="Times New Roman" charset="0"/>
                <a:cs typeface="Arial" charset="0"/>
              </a:rPr>
              <a:t>Positive </a:t>
            </a:r>
            <a:r>
              <a:rPr lang="fr-BE" sz="1200" b="1" dirty="0">
                <a:solidFill>
                  <a:srgbClr val="3A6DAC"/>
                </a:solidFill>
                <a:latin typeface="Times New Roman" charset="0"/>
                <a:cs typeface="Arial" charset="0"/>
              </a:rPr>
              <a:t>SPT </a:t>
            </a:r>
            <a:r>
              <a:rPr lang="fr-BE" sz="1200" b="1" dirty="0" smtClean="0">
                <a:solidFill>
                  <a:srgbClr val="3A6DAC"/>
                </a:solidFill>
                <a:latin typeface="Times New Roman" charset="0"/>
                <a:cs typeface="Arial" charset="0"/>
              </a:rPr>
              <a:t>pneumallergènes </a:t>
            </a:r>
            <a:r>
              <a:rPr lang="fr-BE" sz="1200" b="1" dirty="0">
                <a:solidFill>
                  <a:srgbClr val="3A6DAC"/>
                </a:solidFill>
                <a:latin typeface="Times New Roman" charset="0"/>
                <a:cs typeface="Arial" charset="0"/>
              </a:rPr>
              <a:t>: </a:t>
            </a:r>
            <a:r>
              <a:rPr lang="fr-BE" sz="1200" b="1" dirty="0" smtClean="0">
                <a:solidFill>
                  <a:srgbClr val="3A6DAC"/>
                </a:solidFill>
                <a:latin typeface="Times New Roman" charset="0"/>
                <a:cs typeface="Arial" charset="0"/>
              </a:rPr>
              <a:t>DPT, bouleau, graminées.</a:t>
            </a:r>
            <a:endParaRPr lang="fr-BE" sz="1200" b="1" dirty="0">
              <a:solidFill>
                <a:srgbClr val="3A6DAC"/>
              </a:solidFill>
              <a:latin typeface="Times New Roman" charset="0"/>
              <a:cs typeface="Arial" charset="0"/>
            </a:endParaRPr>
          </a:p>
          <a:p>
            <a:pPr lvl="3">
              <a:lnSpc>
                <a:spcPct val="80000"/>
              </a:lnSpc>
            </a:pPr>
            <a:r>
              <a:rPr lang="fr-BE" sz="1200" b="1" dirty="0" smtClean="0">
                <a:solidFill>
                  <a:srgbClr val="3A6DAC"/>
                </a:solidFill>
                <a:latin typeface="Times New Roman" charset="0"/>
                <a:cs typeface="Arial" charset="0"/>
              </a:rPr>
              <a:t>Positive </a:t>
            </a:r>
            <a:r>
              <a:rPr lang="fr-BE" sz="1200" b="1" dirty="0">
                <a:solidFill>
                  <a:srgbClr val="3A6DAC"/>
                </a:solidFill>
                <a:latin typeface="Times New Roman" charset="0"/>
                <a:cs typeface="Arial" charset="0"/>
              </a:rPr>
              <a:t>SPT </a:t>
            </a:r>
            <a:r>
              <a:rPr lang="fr-BE" sz="1200" b="1" dirty="0" smtClean="0">
                <a:solidFill>
                  <a:srgbClr val="3A6DAC"/>
                </a:solidFill>
                <a:latin typeface="Times New Roman" charset="0"/>
                <a:cs typeface="Arial" charset="0"/>
              </a:rPr>
              <a:t>alimentaires : poisson, oeuf.</a:t>
            </a:r>
            <a:endParaRPr lang="fr-BE" sz="1200" b="1" dirty="0">
              <a:solidFill>
                <a:srgbClr val="3A6DAC"/>
              </a:solidFill>
              <a:latin typeface="Times New Roman" charset="0"/>
              <a:cs typeface="Arial" charset="0"/>
            </a:endParaRPr>
          </a:p>
          <a:p>
            <a:pPr marL="1371600" lvl="3" indent="0">
              <a:lnSpc>
                <a:spcPct val="80000"/>
              </a:lnSpc>
              <a:buNone/>
            </a:pPr>
            <a:endParaRPr lang="fr-BE" sz="1200" dirty="0" smtClean="0">
              <a:solidFill>
                <a:srgbClr val="3A6DAC"/>
              </a:solidFill>
              <a:latin typeface="Times New Roman" charset="0"/>
              <a:cs typeface="Arial" charset="0"/>
            </a:endParaRPr>
          </a:p>
          <a:p>
            <a:pPr lvl="2">
              <a:lnSpc>
                <a:spcPct val="80000"/>
              </a:lnSpc>
            </a:pPr>
            <a:r>
              <a:rPr lang="fr-BE" sz="1400" dirty="0" smtClean="0">
                <a:solidFill>
                  <a:srgbClr val="3A6DAC"/>
                </a:solidFill>
                <a:latin typeface="Times New Roman" charset="0"/>
                <a:cs typeface="Arial" charset="0"/>
              </a:rPr>
              <a:t>Tests in</a:t>
            </a:r>
            <a:r>
              <a:rPr lang="fr-BE" sz="1400" dirty="0">
                <a:solidFill>
                  <a:srgbClr val="3A6DAC"/>
                </a:solidFill>
                <a:latin typeface="Times New Roman" charset="0"/>
                <a:cs typeface="Arial" charset="0"/>
              </a:rPr>
              <a:t>-vitro </a:t>
            </a:r>
            <a:r>
              <a:rPr lang="fr-BE" sz="1400" dirty="0" smtClean="0">
                <a:solidFill>
                  <a:srgbClr val="3A6DAC"/>
                </a:solidFill>
                <a:latin typeface="Times New Roman" charset="0"/>
                <a:cs typeface="Arial" charset="0"/>
              </a:rPr>
              <a:t>: </a:t>
            </a:r>
            <a:endParaRPr lang="fr-BE" sz="1400" dirty="0">
              <a:solidFill>
                <a:srgbClr val="3A6DAC"/>
              </a:solidFill>
              <a:latin typeface="Times New Roman" charset="0"/>
              <a:cs typeface="Arial" charset="0"/>
            </a:endParaRPr>
          </a:p>
          <a:p>
            <a:pPr lvl="3">
              <a:lnSpc>
                <a:spcPct val="80000"/>
              </a:lnSpc>
            </a:pPr>
            <a:r>
              <a:rPr lang="fr-BE" sz="1200" b="1" dirty="0" smtClean="0">
                <a:solidFill>
                  <a:srgbClr val="3A6DAC"/>
                </a:solidFill>
                <a:latin typeface="Times New Roman" charset="0"/>
                <a:cs typeface="Arial" charset="0"/>
              </a:rPr>
              <a:t>IgE totaux </a:t>
            </a:r>
            <a:r>
              <a:rPr lang="fr-BE" sz="1200" b="1" dirty="0">
                <a:solidFill>
                  <a:srgbClr val="3A6DAC"/>
                </a:solidFill>
                <a:latin typeface="Times New Roman" charset="0"/>
                <a:cs typeface="Arial" charset="0"/>
              </a:rPr>
              <a:t>:  </a:t>
            </a:r>
            <a:r>
              <a:rPr lang="fr-BE" sz="1200" b="1" dirty="0" smtClean="0">
                <a:solidFill>
                  <a:srgbClr val="3A6DAC"/>
                </a:solidFill>
                <a:latin typeface="Times New Roman" charset="0"/>
                <a:cs typeface="Arial" charset="0"/>
              </a:rPr>
              <a:t>410 kU</a:t>
            </a:r>
            <a:r>
              <a:rPr lang="fr-BE" sz="1200" b="1" dirty="0">
                <a:solidFill>
                  <a:srgbClr val="3A6DAC"/>
                </a:solidFill>
                <a:latin typeface="Times New Roman" charset="0"/>
                <a:cs typeface="Arial" charset="0"/>
              </a:rPr>
              <a:t>/</a:t>
            </a:r>
            <a:r>
              <a:rPr lang="fr-BE" sz="1200" b="1" dirty="0" smtClean="0">
                <a:solidFill>
                  <a:srgbClr val="3A6DAC"/>
                </a:solidFill>
                <a:latin typeface="Times New Roman" charset="0"/>
                <a:cs typeface="Arial" charset="0"/>
              </a:rPr>
              <a:t>L ++</a:t>
            </a:r>
            <a:endParaRPr lang="fr-BE" sz="1200" b="1" dirty="0">
              <a:solidFill>
                <a:srgbClr val="3A6DAC"/>
              </a:solidFill>
              <a:latin typeface="Times New Roman" charset="0"/>
              <a:cs typeface="Arial" charset="0"/>
            </a:endParaRPr>
          </a:p>
          <a:p>
            <a:pPr lvl="3">
              <a:lnSpc>
                <a:spcPct val="80000"/>
              </a:lnSpc>
            </a:pPr>
            <a:endParaRPr lang="fr-BE" sz="1200" dirty="0" smtClean="0">
              <a:solidFill>
                <a:srgbClr val="336699"/>
              </a:solidFill>
              <a:latin typeface="Times New Roman" charset="0"/>
              <a:cs typeface="Arial" charset="0"/>
            </a:endParaRPr>
          </a:p>
          <a:p>
            <a:pPr lvl="3">
              <a:lnSpc>
                <a:spcPct val="80000"/>
              </a:lnSpc>
            </a:pPr>
            <a:endParaRPr lang="fr-BE" sz="1200" dirty="0">
              <a:solidFill>
                <a:srgbClr val="336699"/>
              </a:solidFill>
              <a:latin typeface="Times New Roman" charset="0"/>
              <a:cs typeface="Arial" charset="0"/>
            </a:endParaRPr>
          </a:p>
          <a:p>
            <a:pPr lvl="3">
              <a:lnSpc>
                <a:spcPct val="80000"/>
              </a:lnSpc>
            </a:pPr>
            <a:r>
              <a:rPr lang="fr-BE" sz="1800" b="1" dirty="0" smtClean="0">
                <a:solidFill>
                  <a:srgbClr val="336699"/>
                </a:solidFill>
                <a:latin typeface="Times New Roman" charset="0"/>
                <a:cs typeface="Arial" charset="0"/>
              </a:rPr>
              <a:t>ImmunoCAP ISAC</a:t>
            </a:r>
          </a:p>
        </p:txBody>
      </p:sp>
      <p:sp>
        <p:nvSpPr>
          <p:cNvPr id="5" name="Text Box 39"/>
          <p:cNvSpPr txBox="1">
            <a:spLocks noChangeArrowheads="1"/>
          </p:cNvSpPr>
          <p:nvPr/>
        </p:nvSpPr>
        <p:spPr bwMode="auto">
          <a:xfrm>
            <a:off x="4499491" y="4845092"/>
            <a:ext cx="4048998" cy="1384995"/>
          </a:xfrm>
          <a:prstGeom prst="rect">
            <a:avLst/>
          </a:prstGeom>
          <a:solidFill>
            <a:schemeClr val="accent5">
              <a:lumMod val="50000"/>
            </a:schemeClr>
          </a:solidFill>
          <a:ln w="25400">
            <a:solidFill>
              <a:schemeClr val="hlink"/>
            </a:solidFill>
            <a:miter lim="800000"/>
            <a:headEnd/>
            <a:tailEnd/>
          </a:ln>
          <a:effectLst/>
          <a:extLst/>
        </p:spPr>
        <p:txBody>
          <a:bodyPr wrap="square">
            <a:spAutoFit/>
          </a:bodyPr>
          <a:lstStyle/>
          <a:p>
            <a:pPr>
              <a:spcBef>
                <a:spcPct val="50000"/>
              </a:spcBef>
            </a:pPr>
            <a:endParaRPr lang="fr-FR" dirty="0">
              <a:solidFill>
                <a:schemeClr val="accent1"/>
              </a:solidFill>
            </a:endParaRPr>
          </a:p>
          <a:p>
            <a:pPr algn="ctr">
              <a:spcBef>
                <a:spcPct val="50000"/>
              </a:spcBef>
            </a:pPr>
            <a:r>
              <a:rPr lang="fr-FR" sz="1600" b="1" u="sng" dirty="0" smtClean="0">
                <a:solidFill>
                  <a:srgbClr val="FFFFFF"/>
                </a:solidFill>
                <a:latin typeface="Times New Roman" charset="0"/>
              </a:rPr>
              <a:t>Avec tous les </a:t>
            </a:r>
            <a:r>
              <a:rPr lang="fr-FR" sz="1600" b="1" u="sng" dirty="0" err="1" smtClean="0">
                <a:solidFill>
                  <a:srgbClr val="FFFFFF"/>
                </a:solidFill>
                <a:latin typeface="Times New Roman" charset="0"/>
              </a:rPr>
              <a:t>IgE</a:t>
            </a:r>
            <a:r>
              <a:rPr lang="fr-FR" sz="1600" b="1" u="sng" dirty="0" smtClean="0">
                <a:solidFill>
                  <a:srgbClr val="FFFFFF"/>
                </a:solidFill>
                <a:latin typeface="Times New Roman" charset="0"/>
              </a:rPr>
              <a:t> spécifiques disponibles</a:t>
            </a:r>
            <a:endParaRPr lang="fr-FR" sz="1600" b="1" u="sng" dirty="0">
              <a:solidFill>
                <a:srgbClr val="FFFFFF"/>
              </a:solidFill>
              <a:latin typeface="Times New Roman" charset="0"/>
            </a:endParaRPr>
          </a:p>
          <a:p>
            <a:pPr algn="ctr">
              <a:spcBef>
                <a:spcPct val="50000"/>
              </a:spcBef>
            </a:pPr>
            <a:r>
              <a:rPr lang="fr-FR" sz="1600" b="1" u="sng" dirty="0" smtClean="0">
                <a:solidFill>
                  <a:srgbClr val="FFFFFF"/>
                </a:solidFill>
                <a:latin typeface="Times New Roman" charset="0"/>
              </a:rPr>
              <a:t>on pourrait tout expliquer..</a:t>
            </a:r>
            <a:r>
              <a:rPr lang="fr-FR" sz="1600" b="1" u="sng" dirty="0" smtClean="0">
                <a:solidFill>
                  <a:srgbClr val="FFFFFF"/>
                </a:solidFill>
                <a:latin typeface="Times New Roman" charset="0"/>
              </a:rPr>
              <a:t>.</a:t>
            </a:r>
            <a:endParaRPr lang="fr-FR" sz="1600" dirty="0">
              <a:solidFill>
                <a:srgbClr val="FFFFFF"/>
              </a:solidFill>
            </a:endParaRPr>
          </a:p>
          <a:p>
            <a:pPr>
              <a:spcBef>
                <a:spcPct val="50000"/>
              </a:spcBef>
            </a:pPr>
            <a:endParaRPr lang="fr-FR" sz="1200" dirty="0">
              <a:solidFill>
                <a:schemeClr val="accent1"/>
              </a:solidFill>
            </a:endParaRPr>
          </a:p>
        </p:txBody>
      </p:sp>
    </p:spTree>
    <p:extLst>
      <p:ext uri="{BB962C8B-B14F-4D97-AF65-F5344CB8AC3E}">
        <p14:creationId xmlns:p14="http://schemas.microsoft.com/office/powerpoint/2010/main" val="2827270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323850" y="-100013"/>
            <a:ext cx="4248150" cy="51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fr-BE" sz="1600" b="1"/>
              <a:t>Request form ImmunoCAP</a:t>
            </a:r>
            <a:r>
              <a:rPr lang="fr-BE" sz="1600" b="1">
                <a:cs typeface="Arial" charset="0"/>
              </a:rPr>
              <a:t>™Components</a:t>
            </a:r>
          </a:p>
        </p:txBody>
      </p:sp>
      <p:pic>
        <p:nvPicPr>
          <p:cNvPr id="1028" name="Picture 5" descr="Phadia_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381750"/>
            <a:ext cx="1152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7"/>
          <p:cNvSpPr txBox="1">
            <a:spLocks noChangeArrowheads="1"/>
          </p:cNvSpPr>
          <p:nvPr/>
        </p:nvSpPr>
        <p:spPr bwMode="auto">
          <a:xfrm>
            <a:off x="482600" y="969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fr-FR"/>
          </a:p>
        </p:txBody>
      </p:sp>
      <p:graphicFrame>
        <p:nvGraphicFramePr>
          <p:cNvPr id="1026" name="Object 9"/>
          <p:cNvGraphicFramePr>
            <a:graphicFrameLocks noChangeAspect="1"/>
          </p:cNvGraphicFramePr>
          <p:nvPr/>
        </p:nvGraphicFramePr>
        <p:xfrm>
          <a:off x="552450" y="552450"/>
          <a:ext cx="8172450" cy="5895975"/>
        </p:xfrm>
        <a:graphic>
          <a:graphicData uri="http://schemas.openxmlformats.org/presentationml/2006/ole">
            <mc:AlternateContent xmlns:mc="http://schemas.openxmlformats.org/markup-compatibility/2006">
              <mc:Choice xmlns:v="urn:schemas-microsoft-com:vml" Requires="v">
                <p:oleObj spid="_x0000_s81958" name="Document" r:id="rId5" imgW="8255598" imgH="5948118" progId="Word.Document.8">
                  <p:embed/>
                </p:oleObj>
              </mc:Choice>
              <mc:Fallback>
                <p:oleObj name="Document" r:id="rId5" imgW="8255598" imgH="594811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 y="552450"/>
                        <a:ext cx="8172450" cy="589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30" name="Text Box 11"/>
          <p:cNvSpPr txBox="1">
            <a:spLocks noChangeArrowheads="1"/>
          </p:cNvSpPr>
          <p:nvPr/>
        </p:nvSpPr>
        <p:spPr bwMode="auto">
          <a:xfrm>
            <a:off x="4067175" y="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fr-FR" sz="1400"/>
          </a:p>
        </p:txBody>
      </p:sp>
      <p:sp>
        <p:nvSpPr>
          <p:cNvPr id="1031" name="Text Box 12"/>
          <p:cNvSpPr txBox="1">
            <a:spLocks noChangeArrowheads="1"/>
          </p:cNvSpPr>
          <p:nvPr/>
        </p:nvSpPr>
        <p:spPr bwMode="auto">
          <a:xfrm>
            <a:off x="4716463" y="0"/>
            <a:ext cx="4427537" cy="6889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BE" sz="1200" b="1"/>
              <a:t>Patient:</a:t>
            </a:r>
            <a:r>
              <a:rPr lang="fr-BE" sz="1200"/>
              <a:t>   Name:………………………………………………</a:t>
            </a:r>
          </a:p>
          <a:p>
            <a:pPr eaLnBrk="1" hangingPunct="1"/>
            <a:r>
              <a:rPr lang="fr-BE" sz="1200"/>
              <a:t>                Address:…………………………………………….</a:t>
            </a:r>
          </a:p>
          <a:p>
            <a:pPr eaLnBrk="1" hangingPunct="1"/>
            <a:r>
              <a:rPr lang="fr-BE" sz="1200"/>
              <a:t>                Birth date:</a:t>
            </a:r>
            <a:r>
              <a:rPr lang="fr-BE" sz="1400"/>
              <a:t>……/……/......…   </a:t>
            </a:r>
            <a:endParaRPr lang="fr-FR" sz="1400"/>
          </a:p>
        </p:txBody>
      </p:sp>
      <p:sp>
        <p:nvSpPr>
          <p:cNvPr id="1032" name="Text Box 15"/>
          <p:cNvSpPr txBox="1">
            <a:spLocks noChangeArrowheads="1"/>
          </p:cNvSpPr>
          <p:nvPr/>
        </p:nvSpPr>
        <p:spPr bwMode="auto">
          <a:xfrm>
            <a:off x="3563938" y="6199188"/>
            <a:ext cx="2592387" cy="6588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BE" sz="1200" b="1"/>
              <a:t>Date of the request:</a:t>
            </a:r>
            <a:r>
              <a:rPr lang="fr-BE" sz="1200"/>
              <a:t>…../……/……</a:t>
            </a:r>
          </a:p>
          <a:p>
            <a:pPr eaLnBrk="1" hangingPunct="1"/>
            <a:r>
              <a:rPr lang="fr-BE" sz="1200" b="1"/>
              <a:t>Signature:</a:t>
            </a:r>
            <a:endParaRPr lang="fr-BE" sz="1200"/>
          </a:p>
          <a:p>
            <a:pPr eaLnBrk="1" hangingPunct="1"/>
            <a:endParaRPr lang="fr-FR" sz="1200"/>
          </a:p>
        </p:txBody>
      </p:sp>
      <p:sp>
        <p:nvSpPr>
          <p:cNvPr id="1033" name="Text Box 16"/>
          <p:cNvSpPr txBox="1">
            <a:spLocks noChangeArrowheads="1"/>
          </p:cNvSpPr>
          <p:nvPr/>
        </p:nvSpPr>
        <p:spPr bwMode="auto">
          <a:xfrm>
            <a:off x="0" y="6199188"/>
            <a:ext cx="3455988" cy="6588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BE" sz="1200" b="1"/>
              <a:t>Doctor:</a:t>
            </a:r>
            <a:r>
              <a:rPr lang="fr-BE" sz="1200"/>
              <a:t> Name:……………………………………</a:t>
            </a:r>
          </a:p>
          <a:p>
            <a:pPr eaLnBrk="1" hangingPunct="1"/>
            <a:r>
              <a:rPr lang="fr-BE" sz="1200"/>
              <a:t>              Address:…………………………………</a:t>
            </a:r>
          </a:p>
          <a:p>
            <a:pPr eaLnBrk="1" hangingPunct="1"/>
            <a:r>
              <a:rPr lang="fr-BE" sz="1200"/>
              <a:t>              N° RIZIV/ INAMI:……………………….</a:t>
            </a:r>
            <a:endParaRPr lang="fr-FR" sz="1200" b="1"/>
          </a:p>
        </p:txBody>
      </p:sp>
      <p:sp>
        <p:nvSpPr>
          <p:cNvPr id="1034" name="Text Box 17"/>
          <p:cNvSpPr txBox="1">
            <a:spLocks noChangeArrowheads="1"/>
          </p:cNvSpPr>
          <p:nvPr/>
        </p:nvSpPr>
        <p:spPr bwMode="auto">
          <a:xfrm>
            <a:off x="-92075" y="0"/>
            <a:ext cx="342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fr-FR" sz="1000"/>
          </a:p>
        </p:txBody>
      </p:sp>
      <p:sp>
        <p:nvSpPr>
          <p:cNvPr id="1035" name="Text Box 18"/>
          <p:cNvSpPr txBox="1">
            <a:spLocks noChangeArrowheads="1"/>
          </p:cNvSpPr>
          <p:nvPr/>
        </p:nvSpPr>
        <p:spPr bwMode="auto">
          <a:xfrm>
            <a:off x="3708400" y="307975"/>
            <a:ext cx="787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BE" sz="1000" b="1"/>
              <a:t>April 2010</a:t>
            </a:r>
            <a:endParaRPr lang="fr-FR" sz="1000" b="1"/>
          </a:p>
        </p:txBody>
      </p:sp>
      <p:sp>
        <p:nvSpPr>
          <p:cNvPr id="1036" name="Text Box 19"/>
          <p:cNvSpPr txBox="1">
            <a:spLocks noChangeArrowheads="1"/>
          </p:cNvSpPr>
          <p:nvPr/>
        </p:nvSpPr>
        <p:spPr bwMode="auto">
          <a:xfrm>
            <a:off x="468313" y="277813"/>
            <a:ext cx="3197225" cy="3429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BE" sz="800"/>
              <a:t>Some other components less useful in Belgium could be available.</a:t>
            </a:r>
          </a:p>
          <a:p>
            <a:pPr eaLnBrk="1" hangingPunct="1"/>
            <a:r>
              <a:rPr lang="fr-BE" sz="800"/>
              <a:t>Don’t hesitate to ask to your Lab in case of specific clinical history.</a:t>
            </a:r>
            <a:endParaRPr lang="fr-FR" sz="800"/>
          </a:p>
        </p:txBody>
      </p:sp>
      <p:sp>
        <p:nvSpPr>
          <p:cNvPr id="35" name="Line 16"/>
          <p:cNvSpPr>
            <a:spLocks noChangeShapeType="1"/>
          </p:cNvSpPr>
          <p:nvPr/>
        </p:nvSpPr>
        <p:spPr bwMode="auto">
          <a:xfrm>
            <a:off x="590396" y="846563"/>
            <a:ext cx="12700" cy="127000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6" name="Line 18"/>
          <p:cNvSpPr>
            <a:spLocks noChangeShapeType="1"/>
          </p:cNvSpPr>
          <p:nvPr/>
        </p:nvSpPr>
        <p:spPr bwMode="auto">
          <a:xfrm flipH="1">
            <a:off x="3645646" y="851646"/>
            <a:ext cx="29883" cy="2749177"/>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7" name="Line 19"/>
          <p:cNvSpPr>
            <a:spLocks noChangeShapeType="1"/>
          </p:cNvSpPr>
          <p:nvPr/>
        </p:nvSpPr>
        <p:spPr bwMode="auto">
          <a:xfrm>
            <a:off x="3675529" y="3917503"/>
            <a:ext cx="0" cy="1628589"/>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8" name="Line 20"/>
          <p:cNvSpPr>
            <a:spLocks noChangeShapeType="1"/>
          </p:cNvSpPr>
          <p:nvPr/>
        </p:nvSpPr>
        <p:spPr bwMode="auto">
          <a:xfrm>
            <a:off x="584200" y="5329973"/>
            <a:ext cx="12700" cy="92710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9" name="Line 21"/>
          <p:cNvSpPr>
            <a:spLocks noChangeShapeType="1"/>
          </p:cNvSpPr>
          <p:nvPr/>
        </p:nvSpPr>
        <p:spPr bwMode="auto">
          <a:xfrm flipH="1">
            <a:off x="582704" y="4497294"/>
            <a:ext cx="14942" cy="478118"/>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0" name="Line 22"/>
          <p:cNvSpPr>
            <a:spLocks noChangeShapeType="1"/>
          </p:cNvSpPr>
          <p:nvPr/>
        </p:nvSpPr>
        <p:spPr bwMode="auto">
          <a:xfrm>
            <a:off x="596590" y="3018882"/>
            <a:ext cx="10532" cy="1243362"/>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1" name="Line 23"/>
          <p:cNvSpPr>
            <a:spLocks noChangeShapeType="1"/>
          </p:cNvSpPr>
          <p:nvPr/>
        </p:nvSpPr>
        <p:spPr bwMode="auto">
          <a:xfrm flipH="1">
            <a:off x="6392334" y="5181267"/>
            <a:ext cx="2490" cy="731289"/>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2" name="Line 24"/>
          <p:cNvSpPr>
            <a:spLocks noChangeShapeType="1"/>
          </p:cNvSpPr>
          <p:nvPr/>
        </p:nvSpPr>
        <p:spPr bwMode="auto">
          <a:xfrm flipH="1">
            <a:off x="6374780" y="881530"/>
            <a:ext cx="20044" cy="1701836"/>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3" name="Line 25"/>
          <p:cNvSpPr>
            <a:spLocks noChangeShapeType="1"/>
          </p:cNvSpPr>
          <p:nvPr/>
        </p:nvSpPr>
        <p:spPr bwMode="auto">
          <a:xfrm flipH="1">
            <a:off x="586351" y="2308593"/>
            <a:ext cx="14940" cy="522942"/>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4" name="Line 26"/>
          <p:cNvSpPr>
            <a:spLocks noChangeShapeType="1"/>
          </p:cNvSpPr>
          <p:nvPr/>
        </p:nvSpPr>
        <p:spPr bwMode="auto">
          <a:xfrm>
            <a:off x="3664634" y="5858235"/>
            <a:ext cx="0" cy="21590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5" name="Line 24"/>
          <p:cNvSpPr>
            <a:spLocks noChangeShapeType="1"/>
          </p:cNvSpPr>
          <p:nvPr/>
        </p:nvSpPr>
        <p:spPr bwMode="auto">
          <a:xfrm>
            <a:off x="6371136" y="2849392"/>
            <a:ext cx="19425" cy="1048124"/>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6" name="Line 22"/>
          <p:cNvSpPr>
            <a:spLocks noChangeShapeType="1"/>
          </p:cNvSpPr>
          <p:nvPr/>
        </p:nvSpPr>
        <p:spPr bwMode="auto">
          <a:xfrm>
            <a:off x="6376238" y="4229082"/>
            <a:ext cx="2988" cy="585693"/>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7" name="Text Box 28"/>
          <p:cNvSpPr txBox="1">
            <a:spLocks noChangeArrowheads="1"/>
          </p:cNvSpPr>
          <p:nvPr/>
        </p:nvSpPr>
        <p:spPr bwMode="auto">
          <a:xfrm>
            <a:off x="866974" y="1718947"/>
            <a:ext cx="7150100" cy="3141663"/>
          </a:xfrm>
          <a:prstGeom prst="rect">
            <a:avLst/>
          </a:prstGeom>
          <a:solidFill>
            <a:schemeClr val="accent1"/>
          </a:solidFill>
          <a:ln w="25400">
            <a:solidFill>
              <a:schemeClr val="accent1">
                <a:lumMod val="90000"/>
              </a:schemeClr>
            </a:solidFill>
            <a:miter lim="800000"/>
            <a:headEnd/>
            <a:tailEnd/>
          </a:ln>
          <a:effectLst/>
          <a:extLst/>
        </p:spPr>
        <p:txBody>
          <a:bodyPr>
            <a:spAutoFit/>
          </a:bodyPr>
          <a:lstStyle/>
          <a:p>
            <a:pPr>
              <a:spcBef>
                <a:spcPct val="50000"/>
              </a:spcBef>
            </a:pPr>
            <a:endParaRPr lang="fr-FR" dirty="0">
              <a:solidFill>
                <a:schemeClr val="accent1"/>
              </a:solidFill>
            </a:endParaRPr>
          </a:p>
          <a:p>
            <a:pPr>
              <a:spcBef>
                <a:spcPct val="50000"/>
              </a:spcBef>
            </a:pPr>
            <a:endParaRPr lang="fr-FR" dirty="0">
              <a:solidFill>
                <a:schemeClr val="accent1"/>
              </a:solidFill>
            </a:endParaRPr>
          </a:p>
          <a:p>
            <a:pPr algn="ctr">
              <a:spcBef>
                <a:spcPct val="50000"/>
              </a:spcBef>
            </a:pPr>
            <a:r>
              <a:rPr lang="en-US" sz="2800" b="1" dirty="0" smtClean="0">
                <a:solidFill>
                  <a:srgbClr val="3A6DAC"/>
                </a:solidFill>
                <a:latin typeface="Times New Roman" charset="0"/>
              </a:rPr>
              <a:t>En </a:t>
            </a:r>
            <a:r>
              <a:rPr lang="en-US" sz="2800" b="1" dirty="0" err="1" smtClean="0">
                <a:solidFill>
                  <a:srgbClr val="3A6DAC"/>
                </a:solidFill>
                <a:latin typeface="Times New Roman" charset="0"/>
              </a:rPr>
              <a:t>théorie</a:t>
            </a:r>
            <a:r>
              <a:rPr lang="en-US" sz="2800" b="1" dirty="0" smtClean="0">
                <a:solidFill>
                  <a:srgbClr val="3A6DAC"/>
                </a:solidFill>
                <a:latin typeface="Times New Roman" charset="0"/>
              </a:rPr>
              <a:t>, </a:t>
            </a:r>
            <a:r>
              <a:rPr lang="en-US" sz="2800" b="1" dirty="0" err="1" smtClean="0">
                <a:solidFill>
                  <a:srgbClr val="3A6DAC"/>
                </a:solidFill>
                <a:latin typeface="Times New Roman" charset="0"/>
              </a:rPr>
              <a:t>c’est</a:t>
            </a:r>
            <a:r>
              <a:rPr lang="en-US" sz="2800" b="1" dirty="0" smtClean="0">
                <a:solidFill>
                  <a:srgbClr val="3A6DAC"/>
                </a:solidFill>
                <a:latin typeface="Times New Roman" charset="0"/>
              </a:rPr>
              <a:t> </a:t>
            </a:r>
            <a:r>
              <a:rPr lang="en-US" sz="2800" b="1" dirty="0" err="1" smtClean="0">
                <a:solidFill>
                  <a:srgbClr val="3A6DAC"/>
                </a:solidFill>
                <a:latin typeface="Times New Roman" charset="0"/>
              </a:rPr>
              <a:t>faisable</a:t>
            </a:r>
            <a:r>
              <a:rPr lang="en-US" sz="2800" b="1" dirty="0" smtClean="0">
                <a:solidFill>
                  <a:srgbClr val="3A6DAC"/>
                </a:solidFill>
                <a:latin typeface="Times New Roman" charset="0"/>
              </a:rPr>
              <a:t>...</a:t>
            </a:r>
            <a:endParaRPr lang="en-US" sz="2800" b="1" dirty="0">
              <a:solidFill>
                <a:srgbClr val="3A6DAC"/>
              </a:solidFill>
              <a:latin typeface="Times New Roman" charset="0"/>
            </a:endParaRPr>
          </a:p>
          <a:p>
            <a:pPr algn="ctr">
              <a:spcBef>
                <a:spcPct val="50000"/>
              </a:spcBef>
            </a:pPr>
            <a:r>
              <a:rPr lang="nl-BE" sz="2800" b="1" dirty="0" smtClean="0">
                <a:solidFill>
                  <a:srgbClr val="3A6DAC"/>
                </a:solidFill>
                <a:latin typeface="Times New Roman" charset="0"/>
              </a:rPr>
              <a:t>... Pas en pratique !</a:t>
            </a:r>
            <a:endParaRPr lang="fr-FR" sz="2800" b="1" dirty="0">
              <a:solidFill>
                <a:srgbClr val="3A6DAC"/>
              </a:solidFill>
              <a:latin typeface="Times New Roman" charset="0"/>
            </a:endParaRPr>
          </a:p>
          <a:p>
            <a:pPr algn="ctr">
              <a:spcBef>
                <a:spcPct val="50000"/>
              </a:spcBef>
            </a:pPr>
            <a:endParaRPr lang="fr-FR" sz="2800" dirty="0">
              <a:solidFill>
                <a:srgbClr val="3A6DAC"/>
              </a:solidFill>
            </a:endParaRPr>
          </a:p>
          <a:p>
            <a:pPr>
              <a:spcBef>
                <a:spcPct val="50000"/>
              </a:spcBef>
            </a:pPr>
            <a:endParaRPr lang="fr-FR" dirty="0">
              <a:solidFill>
                <a:srgbClr val="3A6DAC"/>
              </a:solidFill>
            </a:endParaRPr>
          </a:p>
        </p:txBody>
      </p:sp>
      <p:sp>
        <p:nvSpPr>
          <p:cNvPr id="48" name="Freeform 27"/>
          <p:cNvSpPr>
            <a:spLocks/>
          </p:cNvSpPr>
          <p:nvPr/>
        </p:nvSpPr>
        <p:spPr bwMode="auto">
          <a:xfrm>
            <a:off x="4643438" y="6248400"/>
            <a:ext cx="1171575" cy="639763"/>
          </a:xfrm>
          <a:custGeom>
            <a:avLst/>
            <a:gdLst>
              <a:gd name="T0" fmla="*/ 259 w 850"/>
              <a:gd name="T1" fmla="*/ 0 h 499"/>
              <a:gd name="T2" fmla="*/ 547 w 850"/>
              <a:gd name="T3" fmla="*/ 408 h 499"/>
              <a:gd name="T4" fmla="*/ 35 w 850"/>
              <a:gd name="T5" fmla="*/ 144 h 499"/>
              <a:gd name="T6" fmla="*/ 755 w 850"/>
              <a:gd name="T7" fmla="*/ 304 h 499"/>
              <a:gd name="T8" fmla="*/ 603 w 850"/>
              <a:gd name="T9" fmla="*/ 312 h 499"/>
              <a:gd name="T10" fmla="*/ 603 w 850"/>
              <a:gd name="T11" fmla="*/ 88 h 499"/>
              <a:gd name="T12" fmla="*/ 571 w 850"/>
              <a:gd name="T13" fmla="*/ 448 h 499"/>
              <a:gd name="T14" fmla="*/ 603 w 850"/>
              <a:gd name="T15" fmla="*/ 392 h 499"/>
              <a:gd name="T16" fmla="*/ 675 w 850"/>
              <a:gd name="T17" fmla="*/ 416 h 499"/>
              <a:gd name="T18" fmla="*/ 699 w 850"/>
              <a:gd name="T19" fmla="*/ 184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0" h="499">
                <a:moveTo>
                  <a:pt x="259" y="0"/>
                </a:moveTo>
                <a:cubicBezTo>
                  <a:pt x="421" y="192"/>
                  <a:pt x="584" y="384"/>
                  <a:pt x="547" y="408"/>
                </a:cubicBezTo>
                <a:cubicBezTo>
                  <a:pt x="510" y="432"/>
                  <a:pt x="0" y="161"/>
                  <a:pt x="35" y="144"/>
                </a:cubicBezTo>
                <a:cubicBezTo>
                  <a:pt x="70" y="127"/>
                  <a:pt x="660" y="276"/>
                  <a:pt x="755" y="304"/>
                </a:cubicBezTo>
                <a:cubicBezTo>
                  <a:pt x="850" y="332"/>
                  <a:pt x="628" y="348"/>
                  <a:pt x="603" y="312"/>
                </a:cubicBezTo>
                <a:cubicBezTo>
                  <a:pt x="578" y="276"/>
                  <a:pt x="608" y="65"/>
                  <a:pt x="603" y="88"/>
                </a:cubicBezTo>
                <a:cubicBezTo>
                  <a:pt x="598" y="111"/>
                  <a:pt x="571" y="397"/>
                  <a:pt x="571" y="448"/>
                </a:cubicBezTo>
                <a:cubicBezTo>
                  <a:pt x="571" y="499"/>
                  <a:pt x="586" y="397"/>
                  <a:pt x="603" y="392"/>
                </a:cubicBezTo>
                <a:cubicBezTo>
                  <a:pt x="620" y="387"/>
                  <a:pt x="659" y="451"/>
                  <a:pt x="675" y="416"/>
                </a:cubicBezTo>
                <a:cubicBezTo>
                  <a:pt x="691" y="381"/>
                  <a:pt x="695" y="221"/>
                  <a:pt x="699" y="18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Tree>
    <p:extLst>
      <p:ext uri="{BB962C8B-B14F-4D97-AF65-F5344CB8AC3E}">
        <p14:creationId xmlns:p14="http://schemas.microsoft.com/office/powerpoint/2010/main" val="2696742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7" presetClass="entr" presetSubtype="10"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1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strVal val="#ppt_h"/>
                                          </p:val>
                                        </p:tav>
                                        <p:tav tm="100000">
                                          <p:val>
                                            <p:strVal val="#ppt_h"/>
                                          </p:val>
                                        </p:tav>
                                      </p:tavLst>
                                    </p:anim>
                                  </p:childTnLst>
                                </p:cTn>
                              </p:par>
                            </p:childTnLst>
                          </p:cTn>
                        </p:par>
                        <p:par>
                          <p:cTn id="27" fill="hold">
                            <p:stCondLst>
                              <p:cond delay="1500"/>
                            </p:stCondLst>
                            <p:childTnLst>
                              <p:par>
                                <p:cTn id="28" presetID="17" presetClass="entr" presetSubtype="1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fltVal val="0"/>
                                          </p:val>
                                        </p:tav>
                                        <p:tav tm="100000">
                                          <p:val>
                                            <p:strVal val="#ppt_w"/>
                                          </p:val>
                                        </p:tav>
                                      </p:tavLst>
                                    </p:anim>
                                    <p:anim calcmode="lin" valueType="num">
                                      <p:cBhvr>
                                        <p:cTn id="31" dur="500" fill="hold"/>
                                        <p:tgtEl>
                                          <p:spTgt spid="37"/>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strVal val="#ppt_h"/>
                                          </p:val>
                                        </p:tav>
                                        <p:tav tm="100000">
                                          <p:val>
                                            <p:strVal val="#ppt_h"/>
                                          </p:val>
                                        </p:tav>
                                      </p:tavLst>
                                    </p:anim>
                                  </p:childTnLst>
                                </p:cTn>
                              </p:par>
                            </p:childTnLst>
                          </p:cTn>
                        </p:par>
                        <p:par>
                          <p:cTn id="40" fill="hold">
                            <p:stCondLst>
                              <p:cond delay="2000"/>
                            </p:stCondLst>
                            <p:childTnLst>
                              <p:par>
                                <p:cTn id="41" presetID="17" presetClass="entr" presetSubtype="1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strVal val="#ppt_h"/>
                                          </p:val>
                                        </p:tav>
                                        <p:tav tm="100000">
                                          <p:val>
                                            <p:strVal val="#ppt_h"/>
                                          </p:val>
                                        </p:tav>
                                      </p:tavLst>
                                    </p:anim>
                                  </p:childTnLst>
                                </p:cTn>
                              </p:par>
                            </p:childTnLst>
                          </p:cTn>
                        </p:par>
                        <p:par>
                          <p:cTn id="45" fill="hold">
                            <p:stCondLst>
                              <p:cond delay="2500"/>
                            </p:stCondLst>
                            <p:childTnLst>
                              <p:par>
                                <p:cTn id="46" presetID="17" presetClass="entr" presetSubtype="1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p:cTn id="48" dur="500" fill="hold"/>
                                        <p:tgtEl>
                                          <p:spTgt spid="44"/>
                                        </p:tgtEl>
                                        <p:attrNameLst>
                                          <p:attrName>ppt_w</p:attrName>
                                        </p:attrNameLst>
                                      </p:cBhvr>
                                      <p:tavLst>
                                        <p:tav tm="0">
                                          <p:val>
                                            <p:fltVal val="0"/>
                                          </p:val>
                                        </p:tav>
                                        <p:tav tm="100000">
                                          <p:val>
                                            <p:strVal val="#ppt_w"/>
                                          </p:val>
                                        </p:tav>
                                      </p:tavLst>
                                    </p:anim>
                                    <p:anim calcmode="lin" valueType="num">
                                      <p:cBhvr>
                                        <p:cTn id="49" dur="500" fill="hold"/>
                                        <p:tgtEl>
                                          <p:spTgt spid="44"/>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strVal val="#ppt_h"/>
                                          </p:val>
                                        </p:tav>
                                        <p:tav tm="100000">
                                          <p:val>
                                            <p:strVal val="#ppt_h"/>
                                          </p:val>
                                        </p:tav>
                                      </p:tavLst>
                                    </p:anim>
                                  </p:childTnLst>
                                </p:cTn>
                              </p:par>
                              <p:par>
                                <p:cTn id="54" presetID="17" presetClass="entr" presetSubtype="1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2000"/>
                                        <p:tgtEl>
                                          <p:spTgt spid="47"/>
                                        </p:tgtEl>
                                      </p:cBhvr>
                                    </p:animEffect>
                                    <p:anim calcmode="lin" valueType="num">
                                      <p:cBhvr>
                                        <p:cTn id="63" dur="2000" fill="hold"/>
                                        <p:tgtEl>
                                          <p:spTgt spid="47"/>
                                        </p:tgtEl>
                                        <p:attrNameLst>
                                          <p:attrName>style.rotation</p:attrName>
                                        </p:attrNameLst>
                                      </p:cBhvr>
                                      <p:tavLst>
                                        <p:tav tm="0">
                                          <p:val>
                                            <p:fltVal val="720"/>
                                          </p:val>
                                        </p:tav>
                                        <p:tav tm="100000">
                                          <p:val>
                                            <p:fltVal val="0"/>
                                          </p:val>
                                        </p:tav>
                                      </p:tavLst>
                                    </p:anim>
                                    <p:anim calcmode="lin" valueType="num">
                                      <p:cBhvr>
                                        <p:cTn id="64" dur="2000" fill="hold"/>
                                        <p:tgtEl>
                                          <p:spTgt spid="47"/>
                                        </p:tgtEl>
                                        <p:attrNameLst>
                                          <p:attrName>ppt_h</p:attrName>
                                        </p:attrNameLst>
                                      </p:cBhvr>
                                      <p:tavLst>
                                        <p:tav tm="0">
                                          <p:val>
                                            <p:fltVal val="0"/>
                                          </p:val>
                                        </p:tav>
                                        <p:tav tm="100000">
                                          <p:val>
                                            <p:strVal val="#ppt_h"/>
                                          </p:val>
                                        </p:tav>
                                      </p:tavLst>
                                    </p:anim>
                                    <p:anim calcmode="lin" valueType="num">
                                      <p:cBhvr>
                                        <p:cTn id="65" dur="2000" fill="hold"/>
                                        <p:tgtEl>
                                          <p:spTgt spid="47"/>
                                        </p:tgtEl>
                                        <p:attrNameLst>
                                          <p:attrName>ppt_w</p:attrName>
                                        </p:attrNameLst>
                                      </p:cBhvr>
                                      <p:tavLst>
                                        <p:tav tm="0">
                                          <p:val>
                                            <p:fltVal val="0"/>
                                          </p:val>
                                        </p:tav>
                                        <p:tav tm="100000">
                                          <p:val>
                                            <p:strVal val="#ppt_w"/>
                                          </p:val>
                                        </p:tav>
                                      </p:tavLst>
                                    </p:anim>
                                  </p:childTnLst>
                                </p:cTn>
                              </p:par>
                            </p:childTnLst>
                          </p:cTn>
                        </p:par>
                        <p:par>
                          <p:cTn id="66" fill="hold">
                            <p:stCondLst>
                              <p:cond delay="2000"/>
                            </p:stCondLst>
                            <p:childTnLst>
                              <p:par>
                                <p:cTn id="67" presetID="49" presetClass="entr" presetSubtype="0" decel="100000" fill="hold" grpId="0" nodeType="after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500" fill="hold"/>
                                        <p:tgtEl>
                                          <p:spTgt spid="48"/>
                                        </p:tgtEl>
                                        <p:attrNameLst>
                                          <p:attrName>ppt_w</p:attrName>
                                        </p:attrNameLst>
                                      </p:cBhvr>
                                      <p:tavLst>
                                        <p:tav tm="0">
                                          <p:val>
                                            <p:fltVal val="0"/>
                                          </p:val>
                                        </p:tav>
                                        <p:tav tm="100000">
                                          <p:val>
                                            <p:strVal val="#ppt_w"/>
                                          </p:val>
                                        </p:tav>
                                      </p:tavLst>
                                    </p:anim>
                                    <p:anim calcmode="lin" valueType="num">
                                      <p:cBhvr>
                                        <p:cTn id="70" dur="500" fill="hold"/>
                                        <p:tgtEl>
                                          <p:spTgt spid="48"/>
                                        </p:tgtEl>
                                        <p:attrNameLst>
                                          <p:attrName>ppt_h</p:attrName>
                                        </p:attrNameLst>
                                      </p:cBhvr>
                                      <p:tavLst>
                                        <p:tav tm="0">
                                          <p:val>
                                            <p:fltVal val="0"/>
                                          </p:val>
                                        </p:tav>
                                        <p:tav tm="100000">
                                          <p:val>
                                            <p:strVal val="#ppt_h"/>
                                          </p:val>
                                        </p:tav>
                                      </p:tavLst>
                                    </p:anim>
                                    <p:anim calcmode="lin" valueType="num">
                                      <p:cBhvr>
                                        <p:cTn id="71" dur="500" fill="hold"/>
                                        <p:tgtEl>
                                          <p:spTgt spid="48"/>
                                        </p:tgtEl>
                                        <p:attrNameLst>
                                          <p:attrName>style.rotation</p:attrName>
                                        </p:attrNameLst>
                                      </p:cBhvr>
                                      <p:tavLst>
                                        <p:tav tm="0">
                                          <p:val>
                                            <p:fltVal val="360"/>
                                          </p:val>
                                        </p:tav>
                                        <p:tav tm="100000">
                                          <p:val>
                                            <p:fltVal val="0"/>
                                          </p:val>
                                        </p:tav>
                                      </p:tavLst>
                                    </p:anim>
                                    <p:animEffect transition="in" filter="fade">
                                      <p:cBhvr>
                                        <p:cTn id="7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976478" y="102491"/>
            <a:ext cx="6045200" cy="5270500"/>
          </a:xfrm>
          <a:prstGeom prst="rect">
            <a:avLst/>
          </a:prstGeom>
          <a:solidFill>
            <a:schemeClr val="bg1"/>
          </a:solidFill>
        </p:spPr>
      </p:pic>
      <p:sp>
        <p:nvSpPr>
          <p:cNvPr id="5" name="Rectangle 9"/>
          <p:cNvSpPr>
            <a:spLocks noChangeArrowheads="1"/>
          </p:cNvSpPr>
          <p:nvPr/>
        </p:nvSpPr>
        <p:spPr bwMode="auto">
          <a:xfrm>
            <a:off x="4616588" y="3557884"/>
            <a:ext cx="592245" cy="394606"/>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 name="Rectangle 9"/>
          <p:cNvSpPr>
            <a:spLocks noChangeArrowheads="1"/>
          </p:cNvSpPr>
          <p:nvPr/>
        </p:nvSpPr>
        <p:spPr bwMode="auto">
          <a:xfrm>
            <a:off x="4569198" y="2440349"/>
            <a:ext cx="682448" cy="984191"/>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 name="Rectangle 9"/>
          <p:cNvSpPr>
            <a:spLocks noChangeArrowheads="1"/>
          </p:cNvSpPr>
          <p:nvPr/>
        </p:nvSpPr>
        <p:spPr bwMode="auto">
          <a:xfrm>
            <a:off x="4607432" y="666445"/>
            <a:ext cx="801192" cy="1145707"/>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 name="Rectangle 9"/>
          <p:cNvSpPr>
            <a:spLocks noChangeArrowheads="1"/>
          </p:cNvSpPr>
          <p:nvPr/>
        </p:nvSpPr>
        <p:spPr bwMode="auto">
          <a:xfrm>
            <a:off x="4588582" y="4200579"/>
            <a:ext cx="691605" cy="1078921"/>
          </a:xfrm>
          <a:prstGeom prst="rect">
            <a:avLst/>
          </a:prstGeom>
          <a:noFill/>
          <a:ln w="222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 name="Text Box 13"/>
          <p:cNvSpPr txBox="1">
            <a:spLocks noChangeArrowheads="1"/>
          </p:cNvSpPr>
          <p:nvPr/>
        </p:nvSpPr>
        <p:spPr bwMode="auto">
          <a:xfrm>
            <a:off x="152921" y="2367650"/>
            <a:ext cx="2279650" cy="877163"/>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600" b="1" u="sng" dirty="0" err="1" smtClean="0">
                <a:solidFill>
                  <a:schemeClr val="hlink"/>
                </a:solidFill>
                <a:latin typeface="Times New Roman" charset="0"/>
              </a:rPr>
              <a:t>Profilines</a:t>
            </a:r>
            <a:r>
              <a:rPr lang="fr-FR" sz="1600" b="1" u="sng" dirty="0" smtClean="0">
                <a:solidFill>
                  <a:schemeClr val="hlink"/>
                </a:solidFill>
                <a:latin typeface="Times New Roman" charset="0"/>
              </a:rPr>
              <a:t> </a:t>
            </a:r>
            <a:r>
              <a:rPr lang="fr-FR" sz="1600" b="1" u="sng" dirty="0">
                <a:solidFill>
                  <a:schemeClr val="hlink"/>
                </a:solidFill>
                <a:latin typeface="Times New Roman" charset="0"/>
              </a:rPr>
              <a:t>:</a:t>
            </a:r>
            <a:endParaRPr lang="fr-FR" sz="1600" b="1" dirty="0">
              <a:solidFill>
                <a:schemeClr val="hlink"/>
              </a:solidFill>
              <a:latin typeface="Times New Roman" charset="0"/>
            </a:endParaRPr>
          </a:p>
          <a:p>
            <a:pPr>
              <a:spcBef>
                <a:spcPct val="50000"/>
              </a:spcBef>
            </a:pPr>
            <a:r>
              <a:rPr lang="fr-FR" sz="1400" b="1" dirty="0" err="1" smtClean="0">
                <a:solidFill>
                  <a:schemeClr val="hlink"/>
                </a:solidFill>
                <a:latin typeface="Times New Roman" charset="0"/>
              </a:rPr>
              <a:t>rBet</a:t>
            </a:r>
            <a:r>
              <a:rPr lang="fr-FR" sz="1400" b="1" dirty="0" smtClean="0">
                <a:solidFill>
                  <a:schemeClr val="hlink"/>
                </a:solidFill>
                <a:latin typeface="Times New Roman" charset="0"/>
              </a:rPr>
              <a:t> </a:t>
            </a:r>
            <a:r>
              <a:rPr lang="fr-FR" sz="1400" b="1" dirty="0">
                <a:solidFill>
                  <a:schemeClr val="hlink"/>
                </a:solidFill>
                <a:latin typeface="Times New Roman" charset="0"/>
              </a:rPr>
              <a:t>v 2, </a:t>
            </a:r>
            <a:r>
              <a:rPr lang="fr-FR" sz="1400" b="1" dirty="0" err="1" smtClean="0">
                <a:solidFill>
                  <a:schemeClr val="hlink"/>
                </a:solidFill>
                <a:latin typeface="Times New Roman" charset="0"/>
              </a:rPr>
              <a:t>nOle</a:t>
            </a:r>
            <a:r>
              <a:rPr lang="fr-FR" sz="1400" b="1" dirty="0" smtClean="0">
                <a:solidFill>
                  <a:schemeClr val="hlink"/>
                </a:solidFill>
                <a:latin typeface="Times New Roman" charset="0"/>
              </a:rPr>
              <a:t> </a:t>
            </a:r>
            <a:r>
              <a:rPr lang="fr-FR" sz="1400" b="1" dirty="0">
                <a:solidFill>
                  <a:schemeClr val="hlink"/>
                </a:solidFill>
                <a:latin typeface="Times New Roman" charset="0"/>
              </a:rPr>
              <a:t>e 2, </a:t>
            </a:r>
            <a:r>
              <a:rPr lang="fr-FR" sz="1400" b="1" dirty="0" err="1" smtClean="0">
                <a:solidFill>
                  <a:schemeClr val="hlink"/>
                </a:solidFill>
                <a:latin typeface="Times New Roman" charset="0"/>
              </a:rPr>
              <a:t>rHev</a:t>
            </a:r>
            <a:r>
              <a:rPr lang="fr-FR" sz="1400" b="1" dirty="0" smtClean="0">
                <a:solidFill>
                  <a:schemeClr val="hlink"/>
                </a:solidFill>
                <a:latin typeface="Times New Roman" charset="0"/>
              </a:rPr>
              <a:t> </a:t>
            </a:r>
            <a:r>
              <a:rPr lang="fr-FR" sz="1400" b="1" dirty="0">
                <a:solidFill>
                  <a:schemeClr val="hlink"/>
                </a:solidFill>
                <a:latin typeface="Times New Roman" charset="0"/>
              </a:rPr>
              <a:t>b 8, </a:t>
            </a:r>
            <a:r>
              <a:rPr lang="fr-FR" sz="1400" b="1" dirty="0" err="1" smtClean="0">
                <a:solidFill>
                  <a:schemeClr val="hlink"/>
                </a:solidFill>
                <a:latin typeface="Times New Roman" charset="0"/>
              </a:rPr>
              <a:t>rMer</a:t>
            </a:r>
            <a:r>
              <a:rPr lang="fr-FR" sz="1400" b="1" dirty="0" smtClean="0">
                <a:solidFill>
                  <a:schemeClr val="hlink"/>
                </a:solidFill>
                <a:latin typeface="Times New Roman" charset="0"/>
              </a:rPr>
              <a:t> </a:t>
            </a:r>
            <a:r>
              <a:rPr lang="fr-FR" sz="1400" b="1" dirty="0">
                <a:solidFill>
                  <a:schemeClr val="hlink"/>
                </a:solidFill>
                <a:latin typeface="Times New Roman" charset="0"/>
              </a:rPr>
              <a:t>a </a:t>
            </a:r>
            <a:r>
              <a:rPr lang="fr-FR" sz="1400" b="1" dirty="0" smtClean="0">
                <a:solidFill>
                  <a:schemeClr val="hlink"/>
                </a:solidFill>
                <a:latin typeface="Times New Roman" charset="0"/>
              </a:rPr>
              <a:t>1 and </a:t>
            </a:r>
            <a:r>
              <a:rPr lang="fr-FR" sz="1400" b="1" dirty="0" err="1" smtClean="0">
                <a:solidFill>
                  <a:schemeClr val="hlink"/>
                </a:solidFill>
                <a:latin typeface="Times New Roman" charset="0"/>
              </a:rPr>
              <a:t>rPhl</a:t>
            </a:r>
            <a:r>
              <a:rPr lang="fr-FR" sz="1400" b="1" dirty="0" smtClean="0">
                <a:solidFill>
                  <a:schemeClr val="hlink"/>
                </a:solidFill>
                <a:latin typeface="Times New Roman" charset="0"/>
              </a:rPr>
              <a:t> </a:t>
            </a:r>
            <a:r>
              <a:rPr lang="fr-FR" sz="1400" b="1" dirty="0">
                <a:solidFill>
                  <a:schemeClr val="hlink"/>
                </a:solidFill>
                <a:latin typeface="Times New Roman" charset="0"/>
              </a:rPr>
              <a:t>p 12</a:t>
            </a:r>
          </a:p>
        </p:txBody>
      </p:sp>
      <p:sp>
        <p:nvSpPr>
          <p:cNvPr id="10" name="Text Box 13"/>
          <p:cNvSpPr txBox="1">
            <a:spLocks noChangeArrowheads="1"/>
          </p:cNvSpPr>
          <p:nvPr/>
        </p:nvSpPr>
        <p:spPr bwMode="auto">
          <a:xfrm>
            <a:off x="152921" y="4236877"/>
            <a:ext cx="2279650" cy="1092607"/>
          </a:xfrm>
          <a:prstGeom prst="rect">
            <a:avLst/>
          </a:prstGeom>
          <a:solidFill>
            <a:schemeClr val="accent1"/>
          </a:solidFill>
          <a:ln w="222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600" b="1" u="sng" dirty="0" err="1" smtClean="0">
                <a:solidFill>
                  <a:schemeClr val="hlink"/>
                </a:solidFill>
                <a:latin typeface="Times New Roman" charset="0"/>
              </a:rPr>
              <a:t>Tropomyosine</a:t>
            </a:r>
            <a:r>
              <a:rPr lang="fr-FR" sz="1600" b="1" u="sng" dirty="0" smtClean="0">
                <a:solidFill>
                  <a:schemeClr val="hlink"/>
                </a:solidFill>
                <a:latin typeface="Times New Roman" charset="0"/>
              </a:rPr>
              <a:t> </a:t>
            </a:r>
            <a:r>
              <a:rPr lang="fr-FR" sz="1600" b="1" u="sng" dirty="0">
                <a:solidFill>
                  <a:schemeClr val="hlink"/>
                </a:solidFill>
                <a:latin typeface="Times New Roman" charset="0"/>
              </a:rPr>
              <a:t>:</a:t>
            </a:r>
            <a:endParaRPr lang="fr-FR" sz="1600" b="1" dirty="0">
              <a:solidFill>
                <a:schemeClr val="hlink"/>
              </a:solidFill>
              <a:latin typeface="Times New Roman" charset="0"/>
            </a:endParaRPr>
          </a:p>
          <a:p>
            <a:pPr>
              <a:spcBef>
                <a:spcPct val="50000"/>
              </a:spcBef>
            </a:pPr>
            <a:r>
              <a:rPr lang="fr-FR" sz="1400" b="1" dirty="0" err="1" smtClean="0">
                <a:solidFill>
                  <a:schemeClr val="hlink"/>
                </a:solidFill>
                <a:latin typeface="Times New Roman" charset="0"/>
              </a:rPr>
              <a:t>rPen</a:t>
            </a:r>
            <a:r>
              <a:rPr lang="fr-FR" sz="1400" b="1" dirty="0" smtClean="0">
                <a:solidFill>
                  <a:schemeClr val="hlink"/>
                </a:solidFill>
                <a:latin typeface="Times New Roman" charset="0"/>
              </a:rPr>
              <a:t> a 1, </a:t>
            </a:r>
            <a:r>
              <a:rPr lang="fr-FR" sz="1400" b="1" dirty="0" err="1" smtClean="0">
                <a:solidFill>
                  <a:schemeClr val="hlink"/>
                </a:solidFill>
                <a:latin typeface="Times New Roman" charset="0"/>
              </a:rPr>
              <a:t>nPen</a:t>
            </a:r>
            <a:r>
              <a:rPr lang="fr-FR" sz="1400" b="1" dirty="0" smtClean="0">
                <a:solidFill>
                  <a:schemeClr val="hlink"/>
                </a:solidFill>
                <a:latin typeface="Times New Roman" charset="0"/>
              </a:rPr>
              <a:t> i 1, </a:t>
            </a:r>
            <a:r>
              <a:rPr lang="fr-FR" sz="1400" b="1" dirty="0" err="1" smtClean="0">
                <a:solidFill>
                  <a:schemeClr val="hlink"/>
                </a:solidFill>
                <a:latin typeface="Times New Roman" charset="0"/>
              </a:rPr>
              <a:t>nPen</a:t>
            </a:r>
            <a:r>
              <a:rPr lang="fr-FR" sz="1400" b="1" dirty="0" smtClean="0">
                <a:solidFill>
                  <a:schemeClr val="hlink"/>
                </a:solidFill>
                <a:latin typeface="Times New Roman" charset="0"/>
              </a:rPr>
              <a:t> m1, </a:t>
            </a:r>
            <a:r>
              <a:rPr lang="fr-FR" sz="1400" b="1" dirty="0" err="1" smtClean="0">
                <a:solidFill>
                  <a:schemeClr val="hlink"/>
                </a:solidFill>
                <a:latin typeface="Times New Roman" charset="0"/>
              </a:rPr>
              <a:t>rDerp</a:t>
            </a:r>
            <a:r>
              <a:rPr lang="fr-FR" sz="1400" b="1" dirty="0" smtClean="0">
                <a:solidFill>
                  <a:schemeClr val="hlink"/>
                </a:solidFill>
                <a:latin typeface="Times New Roman" charset="0"/>
              </a:rPr>
              <a:t> 10, </a:t>
            </a:r>
            <a:r>
              <a:rPr lang="fr-FR" sz="1400" b="1" dirty="0" err="1" smtClean="0">
                <a:solidFill>
                  <a:schemeClr val="hlink"/>
                </a:solidFill>
                <a:latin typeface="Times New Roman" charset="0"/>
              </a:rPr>
              <a:t>nBla</a:t>
            </a:r>
            <a:r>
              <a:rPr lang="fr-FR" sz="1400" b="1" dirty="0" smtClean="0">
                <a:solidFill>
                  <a:schemeClr val="hlink"/>
                </a:solidFill>
                <a:latin typeface="Times New Roman" charset="0"/>
              </a:rPr>
              <a:t> g 7 and </a:t>
            </a:r>
            <a:r>
              <a:rPr lang="fr-FR" sz="1400" b="1" dirty="0" err="1" smtClean="0">
                <a:solidFill>
                  <a:schemeClr val="hlink"/>
                </a:solidFill>
                <a:latin typeface="Times New Roman" charset="0"/>
              </a:rPr>
              <a:t>rAni</a:t>
            </a:r>
            <a:r>
              <a:rPr lang="fr-FR" sz="1400" b="1" dirty="0" smtClean="0">
                <a:solidFill>
                  <a:schemeClr val="hlink"/>
                </a:solidFill>
                <a:latin typeface="Times New Roman" charset="0"/>
              </a:rPr>
              <a:t> s 3</a:t>
            </a:r>
            <a:endParaRPr lang="fr-FR" sz="1400" b="1" dirty="0">
              <a:solidFill>
                <a:schemeClr val="hlink"/>
              </a:solidFill>
              <a:latin typeface="Times New Roman" charset="0"/>
            </a:endParaRPr>
          </a:p>
        </p:txBody>
      </p:sp>
      <p:sp>
        <p:nvSpPr>
          <p:cNvPr id="11" name="Text Box 13"/>
          <p:cNvSpPr txBox="1">
            <a:spLocks noChangeArrowheads="1"/>
          </p:cNvSpPr>
          <p:nvPr/>
        </p:nvSpPr>
        <p:spPr bwMode="auto">
          <a:xfrm>
            <a:off x="162613" y="3575950"/>
            <a:ext cx="2279650" cy="338554"/>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600" b="1" u="sng" dirty="0" smtClean="0">
                <a:solidFill>
                  <a:schemeClr val="hlink"/>
                </a:solidFill>
                <a:latin typeface="Times New Roman" charset="0"/>
              </a:rPr>
              <a:t>CCD</a:t>
            </a:r>
            <a:endParaRPr lang="fr-FR" sz="1600" b="1" dirty="0">
              <a:solidFill>
                <a:schemeClr val="hlink"/>
              </a:solidFill>
              <a:latin typeface="Times New Roman" charset="0"/>
            </a:endParaRPr>
          </a:p>
        </p:txBody>
      </p:sp>
      <p:sp>
        <p:nvSpPr>
          <p:cNvPr id="12" name="Text Box 12"/>
          <p:cNvSpPr txBox="1">
            <a:spLocks noChangeArrowheads="1"/>
          </p:cNvSpPr>
          <p:nvPr/>
        </p:nvSpPr>
        <p:spPr bwMode="auto">
          <a:xfrm>
            <a:off x="151053" y="340189"/>
            <a:ext cx="2274980" cy="1338828"/>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1600" i="1" u="sng" dirty="0" err="1" smtClean="0">
                <a:solidFill>
                  <a:schemeClr val="hlink"/>
                </a:solidFill>
                <a:latin typeface="Times New Roman" charset="0"/>
              </a:rPr>
              <a:t>rBet</a:t>
            </a:r>
            <a:r>
              <a:rPr lang="fr-FR" sz="1600" i="1" u="sng" dirty="0" smtClean="0">
                <a:solidFill>
                  <a:schemeClr val="hlink"/>
                </a:solidFill>
                <a:latin typeface="Times New Roman" charset="0"/>
              </a:rPr>
              <a:t> </a:t>
            </a:r>
            <a:r>
              <a:rPr lang="fr-FR" sz="1600" i="1" u="sng" dirty="0">
                <a:solidFill>
                  <a:schemeClr val="hlink"/>
                </a:solidFill>
                <a:latin typeface="Times New Roman" charset="0"/>
              </a:rPr>
              <a:t>v 1 homologues</a:t>
            </a:r>
            <a:r>
              <a:rPr lang="fr-FR" sz="1600" b="1" u="sng" dirty="0">
                <a:solidFill>
                  <a:schemeClr val="hlink"/>
                </a:solidFill>
                <a:latin typeface="Times New Roman" charset="0"/>
              </a:rPr>
              <a:t> (PR-10):</a:t>
            </a:r>
          </a:p>
          <a:p>
            <a:pPr>
              <a:spcBef>
                <a:spcPct val="50000"/>
              </a:spcBef>
            </a:pPr>
            <a:r>
              <a:rPr lang="fr-FR" sz="1400" b="1" dirty="0" err="1" smtClean="0">
                <a:solidFill>
                  <a:schemeClr val="hlink"/>
                </a:solidFill>
                <a:latin typeface="Times New Roman" charset="0"/>
              </a:rPr>
              <a:t>rBet</a:t>
            </a:r>
            <a:r>
              <a:rPr lang="fr-FR" sz="1400" b="1" dirty="0" smtClean="0">
                <a:solidFill>
                  <a:schemeClr val="hlink"/>
                </a:solidFill>
                <a:latin typeface="Times New Roman" charset="0"/>
              </a:rPr>
              <a:t> </a:t>
            </a:r>
            <a:r>
              <a:rPr lang="fr-FR" sz="1400" b="1" dirty="0">
                <a:solidFill>
                  <a:schemeClr val="hlink"/>
                </a:solidFill>
                <a:latin typeface="Times New Roman" charset="0"/>
              </a:rPr>
              <a:t>v 1, </a:t>
            </a:r>
            <a:r>
              <a:rPr lang="fr-FR" sz="1400" b="1" dirty="0" err="1" smtClean="0">
                <a:solidFill>
                  <a:schemeClr val="hlink"/>
                </a:solidFill>
                <a:latin typeface="Times New Roman" charset="0"/>
              </a:rPr>
              <a:t>rAln</a:t>
            </a:r>
            <a:r>
              <a:rPr lang="fr-FR" sz="1400" b="1" dirty="0" smtClean="0">
                <a:solidFill>
                  <a:schemeClr val="hlink"/>
                </a:solidFill>
                <a:latin typeface="Times New Roman" charset="0"/>
              </a:rPr>
              <a:t> </a:t>
            </a:r>
            <a:r>
              <a:rPr lang="fr-FR" sz="1400" b="1" dirty="0">
                <a:solidFill>
                  <a:schemeClr val="hlink"/>
                </a:solidFill>
                <a:latin typeface="Times New Roman" charset="0"/>
              </a:rPr>
              <a:t>g 1, </a:t>
            </a:r>
            <a:r>
              <a:rPr lang="fr-FR" sz="1400" b="1" dirty="0" err="1" smtClean="0">
                <a:solidFill>
                  <a:schemeClr val="hlink"/>
                </a:solidFill>
                <a:latin typeface="Times New Roman" charset="0"/>
              </a:rPr>
              <a:t>rCor</a:t>
            </a:r>
            <a:r>
              <a:rPr lang="fr-FR" sz="1400" b="1" dirty="0" smtClean="0">
                <a:solidFill>
                  <a:schemeClr val="hlink"/>
                </a:solidFill>
                <a:latin typeface="Times New Roman" charset="0"/>
              </a:rPr>
              <a:t> </a:t>
            </a:r>
            <a:r>
              <a:rPr lang="fr-FR" sz="1400" b="1" dirty="0">
                <a:solidFill>
                  <a:schemeClr val="hlink"/>
                </a:solidFill>
                <a:latin typeface="Times New Roman" charset="0"/>
              </a:rPr>
              <a:t>a </a:t>
            </a:r>
            <a:r>
              <a:rPr lang="fr-FR" sz="1400" b="1" dirty="0" smtClean="0">
                <a:solidFill>
                  <a:schemeClr val="hlink"/>
                </a:solidFill>
                <a:latin typeface="Times New Roman" charset="0"/>
              </a:rPr>
              <a:t>1.0101, </a:t>
            </a:r>
            <a:r>
              <a:rPr lang="fr-FR" sz="1400" b="1" dirty="0" err="1" smtClean="0">
                <a:solidFill>
                  <a:schemeClr val="hlink"/>
                </a:solidFill>
                <a:latin typeface="Times New Roman" charset="0"/>
              </a:rPr>
              <a:t>rMal</a:t>
            </a:r>
            <a:r>
              <a:rPr lang="fr-FR" sz="1400" b="1" dirty="0" smtClean="0">
                <a:solidFill>
                  <a:schemeClr val="hlink"/>
                </a:solidFill>
                <a:latin typeface="Times New Roman" charset="0"/>
              </a:rPr>
              <a:t> </a:t>
            </a:r>
            <a:r>
              <a:rPr lang="fr-FR" sz="1400" b="1" dirty="0">
                <a:solidFill>
                  <a:schemeClr val="hlink"/>
                </a:solidFill>
                <a:latin typeface="Times New Roman" charset="0"/>
              </a:rPr>
              <a:t>d 1, </a:t>
            </a:r>
            <a:r>
              <a:rPr lang="fr-FR" sz="1400" b="1" dirty="0" err="1" smtClean="0">
                <a:solidFill>
                  <a:schemeClr val="hlink"/>
                </a:solidFill>
                <a:latin typeface="Times New Roman" charset="0"/>
              </a:rPr>
              <a:t>rPru</a:t>
            </a:r>
            <a:r>
              <a:rPr lang="fr-FR" sz="1400" b="1" dirty="0" smtClean="0">
                <a:solidFill>
                  <a:schemeClr val="hlink"/>
                </a:solidFill>
                <a:latin typeface="Times New Roman" charset="0"/>
              </a:rPr>
              <a:t> </a:t>
            </a:r>
            <a:r>
              <a:rPr lang="fr-FR" sz="1400" b="1" dirty="0">
                <a:solidFill>
                  <a:schemeClr val="hlink"/>
                </a:solidFill>
                <a:latin typeface="Times New Roman" charset="0"/>
              </a:rPr>
              <a:t>p </a:t>
            </a:r>
            <a:r>
              <a:rPr lang="fr-FR" sz="1400" b="1" dirty="0" smtClean="0">
                <a:solidFill>
                  <a:schemeClr val="hlink"/>
                </a:solidFill>
                <a:latin typeface="Times New Roman" charset="0"/>
              </a:rPr>
              <a:t>1 and </a:t>
            </a:r>
            <a:r>
              <a:rPr lang="fr-FR" sz="1400" b="1" dirty="0" err="1" smtClean="0">
                <a:solidFill>
                  <a:schemeClr val="hlink"/>
                </a:solidFill>
                <a:latin typeface="Times New Roman" charset="0"/>
              </a:rPr>
              <a:t>rAra</a:t>
            </a:r>
            <a:r>
              <a:rPr lang="fr-FR" sz="1400" b="1" dirty="0" smtClean="0">
                <a:solidFill>
                  <a:schemeClr val="hlink"/>
                </a:solidFill>
                <a:latin typeface="Times New Roman" charset="0"/>
              </a:rPr>
              <a:t> </a:t>
            </a:r>
            <a:r>
              <a:rPr lang="fr-FR" sz="1400" b="1" dirty="0">
                <a:solidFill>
                  <a:schemeClr val="hlink"/>
                </a:solidFill>
                <a:latin typeface="Times New Roman" charset="0"/>
              </a:rPr>
              <a:t>h </a:t>
            </a:r>
            <a:r>
              <a:rPr lang="fr-FR" sz="1400" b="1" dirty="0" smtClean="0">
                <a:solidFill>
                  <a:schemeClr val="hlink"/>
                </a:solidFill>
                <a:latin typeface="Times New Roman" charset="0"/>
              </a:rPr>
              <a:t>8</a:t>
            </a:r>
            <a:endParaRPr lang="fr-FR" sz="1400" b="1" dirty="0">
              <a:solidFill>
                <a:schemeClr val="hlink"/>
              </a:solidFill>
              <a:latin typeface="Times New Roman" charset="0"/>
            </a:endParaRPr>
          </a:p>
        </p:txBody>
      </p:sp>
      <p:sp>
        <p:nvSpPr>
          <p:cNvPr id="13" name="Text Box 19"/>
          <p:cNvSpPr txBox="1">
            <a:spLocks noChangeArrowheads="1"/>
          </p:cNvSpPr>
          <p:nvPr/>
        </p:nvSpPr>
        <p:spPr bwMode="auto">
          <a:xfrm>
            <a:off x="339741" y="5581501"/>
            <a:ext cx="8650847" cy="954107"/>
          </a:xfrm>
          <a:prstGeom prst="rect">
            <a:avLst/>
          </a:prstGeom>
          <a:solidFill>
            <a:srgbClr val="CCFFFF"/>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1400" b="1" dirty="0" err="1" smtClean="0">
                <a:solidFill>
                  <a:srgbClr val="006699"/>
                </a:solidFill>
                <a:latin typeface="Times New Roman" charset="0"/>
              </a:rPr>
              <a:t>Sensibilisation</a:t>
            </a:r>
            <a:r>
              <a:rPr lang="en-GB" sz="1400" b="1" dirty="0" smtClean="0">
                <a:solidFill>
                  <a:srgbClr val="006699"/>
                </a:solidFill>
                <a:latin typeface="Times New Roman" charset="0"/>
              </a:rPr>
              <a:t> aux </a:t>
            </a:r>
            <a:r>
              <a:rPr lang="en-GB" sz="1400" b="1" dirty="0" err="1" smtClean="0">
                <a:solidFill>
                  <a:srgbClr val="006699"/>
                </a:solidFill>
                <a:latin typeface="Times New Roman" charset="0"/>
              </a:rPr>
              <a:t>protéines</a:t>
            </a:r>
            <a:r>
              <a:rPr lang="en-GB" sz="1400" b="1" dirty="0" smtClean="0">
                <a:solidFill>
                  <a:srgbClr val="006699"/>
                </a:solidFill>
                <a:latin typeface="Times New Roman" charset="0"/>
              </a:rPr>
              <a:t> PR-10 et aux </a:t>
            </a:r>
            <a:r>
              <a:rPr lang="en-GB" sz="1400" b="1" dirty="0" err="1" smtClean="0">
                <a:solidFill>
                  <a:srgbClr val="006699"/>
                </a:solidFill>
                <a:latin typeface="Times New Roman" charset="0"/>
              </a:rPr>
              <a:t>Profilines</a:t>
            </a:r>
            <a:r>
              <a:rPr lang="en-GB" sz="1400" b="1" dirty="0" smtClean="0">
                <a:solidFill>
                  <a:srgbClr val="006699"/>
                </a:solidFill>
                <a:latin typeface="Times New Roman" charset="0"/>
              </a:rPr>
              <a:t> </a:t>
            </a:r>
            <a:r>
              <a:rPr lang="en-GB" sz="1400" b="1" dirty="0" err="1" smtClean="0">
                <a:solidFill>
                  <a:srgbClr val="006699"/>
                </a:solidFill>
                <a:latin typeface="Times New Roman" charset="0"/>
              </a:rPr>
              <a:t>expliquant</a:t>
            </a:r>
            <a:r>
              <a:rPr lang="en-GB" sz="1400" b="1" dirty="0" smtClean="0">
                <a:solidFill>
                  <a:srgbClr val="006699"/>
                </a:solidFill>
                <a:latin typeface="Times New Roman" charset="0"/>
              </a:rPr>
              <a:t> </a:t>
            </a:r>
            <a:r>
              <a:rPr lang="en-GB" sz="1400" b="1" dirty="0" err="1" smtClean="0">
                <a:solidFill>
                  <a:srgbClr val="006699"/>
                </a:solidFill>
                <a:latin typeface="Times New Roman" charset="0"/>
              </a:rPr>
              <a:t>l’OAS</a:t>
            </a:r>
            <a:r>
              <a:rPr lang="en-GB" sz="1400" b="1" dirty="0" smtClean="0">
                <a:solidFill>
                  <a:srgbClr val="006699"/>
                </a:solidFill>
                <a:latin typeface="Times New Roman" charset="0"/>
              </a:rPr>
              <a:t> après ingestion de fruits et </a:t>
            </a:r>
            <a:r>
              <a:rPr lang="en-GB" sz="1400" b="1" dirty="0" err="1" smtClean="0">
                <a:solidFill>
                  <a:srgbClr val="006699"/>
                </a:solidFill>
                <a:latin typeface="Times New Roman" charset="0"/>
              </a:rPr>
              <a:t>légumes</a:t>
            </a:r>
            <a:r>
              <a:rPr lang="en-GB" sz="1400" b="1" dirty="0" smtClean="0">
                <a:solidFill>
                  <a:srgbClr val="006699"/>
                </a:solidFill>
                <a:latin typeface="Times New Roman" charset="0"/>
              </a:rPr>
              <a:t>.</a:t>
            </a:r>
          </a:p>
          <a:p>
            <a:pPr>
              <a:spcBef>
                <a:spcPct val="50000"/>
              </a:spcBef>
            </a:pPr>
            <a:r>
              <a:rPr lang="en-GB" sz="1400" b="1" dirty="0" smtClean="0">
                <a:solidFill>
                  <a:srgbClr val="006699"/>
                </a:solidFill>
                <a:latin typeface="Times New Roman" charset="0"/>
              </a:rPr>
              <a:t>CCD </a:t>
            </a:r>
            <a:r>
              <a:rPr lang="en-GB" sz="1400" b="1" dirty="0" err="1" smtClean="0">
                <a:solidFill>
                  <a:srgbClr val="006699"/>
                </a:solidFill>
                <a:latin typeface="Times New Roman" charset="0"/>
              </a:rPr>
              <a:t>positifs</a:t>
            </a:r>
            <a:r>
              <a:rPr lang="en-GB" sz="1400" b="1" dirty="0" smtClean="0">
                <a:solidFill>
                  <a:srgbClr val="006699"/>
                </a:solidFill>
                <a:latin typeface="Times New Roman" charset="0"/>
              </a:rPr>
              <a:t>… </a:t>
            </a:r>
            <a:r>
              <a:rPr lang="en-GB" sz="1400" b="1" dirty="0" err="1" smtClean="0">
                <a:solidFill>
                  <a:srgbClr val="006699"/>
                </a:solidFill>
                <a:latin typeface="Times New Roman" charset="0"/>
              </a:rPr>
              <a:t>souvent</a:t>
            </a:r>
            <a:r>
              <a:rPr lang="en-GB" sz="1400" b="1" dirty="0" smtClean="0">
                <a:solidFill>
                  <a:srgbClr val="006699"/>
                </a:solidFill>
                <a:latin typeface="Times New Roman" charset="0"/>
              </a:rPr>
              <a:t> </a:t>
            </a:r>
            <a:r>
              <a:rPr lang="en-GB" sz="1400" b="1" dirty="0" err="1" smtClean="0">
                <a:solidFill>
                  <a:srgbClr val="006699"/>
                </a:solidFill>
                <a:latin typeface="Times New Roman" charset="0"/>
              </a:rPr>
              <a:t>responsables</a:t>
            </a:r>
            <a:r>
              <a:rPr lang="en-GB" sz="1400" b="1" dirty="0" smtClean="0">
                <a:solidFill>
                  <a:srgbClr val="006699"/>
                </a:solidFill>
                <a:latin typeface="Times New Roman" charset="0"/>
              </a:rPr>
              <a:t> de faux </a:t>
            </a:r>
            <a:r>
              <a:rPr lang="en-GB" sz="1400" b="1" dirty="0" err="1" smtClean="0">
                <a:solidFill>
                  <a:srgbClr val="006699"/>
                </a:solidFill>
                <a:latin typeface="Times New Roman" charset="0"/>
              </a:rPr>
              <a:t>positifs</a:t>
            </a:r>
            <a:r>
              <a:rPr lang="en-GB" sz="1400" b="1" dirty="0" smtClean="0">
                <a:solidFill>
                  <a:srgbClr val="006699"/>
                </a:solidFill>
                <a:latin typeface="Times New Roman" charset="0"/>
              </a:rPr>
              <a:t> in-vitro (</a:t>
            </a:r>
            <a:r>
              <a:rPr lang="en-GB" sz="1400" b="1" dirty="0" err="1" smtClean="0">
                <a:solidFill>
                  <a:srgbClr val="006699"/>
                </a:solidFill>
                <a:latin typeface="Times New Roman" charset="0"/>
              </a:rPr>
              <a:t>allergènes</a:t>
            </a:r>
            <a:r>
              <a:rPr lang="en-GB" sz="1400" b="1" dirty="0" smtClean="0">
                <a:solidFill>
                  <a:srgbClr val="006699"/>
                </a:solidFill>
                <a:latin typeface="Times New Roman" charset="0"/>
              </a:rPr>
              <a:t> </a:t>
            </a:r>
            <a:r>
              <a:rPr lang="en-GB" sz="1400" b="1" dirty="0" err="1" smtClean="0">
                <a:solidFill>
                  <a:srgbClr val="006699"/>
                </a:solidFill>
                <a:latin typeface="Times New Roman" charset="0"/>
              </a:rPr>
              <a:t>naturels</a:t>
            </a:r>
            <a:r>
              <a:rPr lang="en-GB" sz="1400" b="1" dirty="0" smtClean="0">
                <a:solidFill>
                  <a:srgbClr val="006699"/>
                </a:solidFill>
                <a:latin typeface="Times New Roman" charset="0"/>
              </a:rPr>
              <a:t>).</a:t>
            </a:r>
          </a:p>
          <a:p>
            <a:pPr>
              <a:spcBef>
                <a:spcPct val="50000"/>
              </a:spcBef>
            </a:pPr>
            <a:r>
              <a:rPr lang="en-GB" sz="1400" b="1" dirty="0" err="1" smtClean="0">
                <a:solidFill>
                  <a:srgbClr val="FF0000"/>
                </a:solidFill>
                <a:latin typeface="Times New Roman" charset="0"/>
              </a:rPr>
              <a:t>Sensibilisation</a:t>
            </a:r>
            <a:r>
              <a:rPr lang="en-GB" sz="1400" b="1" dirty="0" smtClean="0">
                <a:solidFill>
                  <a:srgbClr val="FF0000"/>
                </a:solidFill>
                <a:latin typeface="Times New Roman" charset="0"/>
              </a:rPr>
              <a:t> </a:t>
            </a:r>
            <a:r>
              <a:rPr lang="en-GB" sz="1400" b="1" dirty="0" err="1" smtClean="0">
                <a:solidFill>
                  <a:srgbClr val="FF0000"/>
                </a:solidFill>
                <a:latin typeface="Times New Roman" charset="0"/>
              </a:rPr>
              <a:t>auxTropomyosines</a:t>
            </a:r>
            <a:r>
              <a:rPr lang="en-GB" sz="1400" b="1" dirty="0" smtClean="0">
                <a:solidFill>
                  <a:srgbClr val="FF0000"/>
                </a:solidFill>
                <a:latin typeface="Times New Roman" charset="0"/>
              </a:rPr>
              <a:t> =&gt; </a:t>
            </a:r>
            <a:r>
              <a:rPr lang="en-GB" sz="1400" b="1" dirty="0" err="1" smtClean="0">
                <a:solidFill>
                  <a:srgbClr val="FF0000"/>
                </a:solidFill>
                <a:latin typeface="Times New Roman" charset="0"/>
              </a:rPr>
              <a:t>angioedème</a:t>
            </a:r>
            <a:r>
              <a:rPr lang="en-GB" sz="1400" b="1" dirty="0" smtClean="0">
                <a:solidFill>
                  <a:srgbClr val="FF0000"/>
                </a:solidFill>
                <a:latin typeface="Times New Roman" charset="0"/>
              </a:rPr>
              <a:t> !!</a:t>
            </a:r>
          </a:p>
        </p:txBody>
      </p:sp>
    </p:spTree>
    <p:extLst>
      <p:ext uri="{BB962C8B-B14F-4D97-AF65-F5344CB8AC3E}">
        <p14:creationId xmlns:p14="http://schemas.microsoft.com/office/powerpoint/2010/main" val="313419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0" fill="hold"/>
                                        <p:tgtEl>
                                          <p:spTgt spid="12"/>
                                        </p:tgtEl>
                                        <p:attrNameLst>
                                          <p:attrName>ppt_x</p:attrName>
                                        </p:attrNameLst>
                                      </p:cBhvr>
                                      <p:tavLst>
                                        <p:tav tm="0">
                                          <p:val>
                                            <p:strVal val="#ppt_x"/>
                                          </p:val>
                                        </p:tav>
                                        <p:tav tm="100000">
                                          <p:val>
                                            <p:strVal val="#ppt_x"/>
                                          </p:val>
                                        </p:tav>
                                      </p:tavLst>
                                    </p:anim>
                                    <p:anim calcmode="lin" valueType="num">
                                      <p:cBhvr additive="base">
                                        <p:cTn id="13" dur="50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0" fill="hold"/>
                                        <p:tgtEl>
                                          <p:spTgt spid="9"/>
                                        </p:tgtEl>
                                        <p:attrNameLst>
                                          <p:attrName>ppt_x</p:attrName>
                                        </p:attrNameLst>
                                      </p:cBhvr>
                                      <p:tavLst>
                                        <p:tav tm="0">
                                          <p:val>
                                            <p:strVal val="#ppt_x"/>
                                          </p:val>
                                        </p:tav>
                                        <p:tav tm="100000">
                                          <p:val>
                                            <p:strVal val="#ppt_x"/>
                                          </p:val>
                                        </p:tav>
                                      </p:tavLst>
                                    </p:anim>
                                    <p:anim calcmode="lin" valueType="num">
                                      <p:cBhvr additive="base">
                                        <p:cTn id="22" dur="50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10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0" fill="hold"/>
                                        <p:tgtEl>
                                          <p:spTgt spid="11"/>
                                        </p:tgtEl>
                                        <p:attrNameLst>
                                          <p:attrName>ppt_x</p:attrName>
                                        </p:attrNameLst>
                                      </p:cBhvr>
                                      <p:tavLst>
                                        <p:tav tm="0">
                                          <p:val>
                                            <p:strVal val="#ppt_x"/>
                                          </p:val>
                                        </p:tav>
                                        <p:tav tm="100000">
                                          <p:val>
                                            <p:strVal val="#ppt_x"/>
                                          </p:val>
                                        </p:tav>
                                      </p:tavLst>
                                    </p:anim>
                                    <p:anim calcmode="lin" valueType="num">
                                      <p:cBhvr additive="base">
                                        <p:cTn id="31" dur="50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par>
                          <p:cTn id="36" fill="hold">
                            <p:stCondLst>
                              <p:cond delay="15500"/>
                            </p:stCondLst>
                            <p:childTnLst>
                              <p:par>
                                <p:cTn id="37" presetID="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0" fill="hold"/>
                                        <p:tgtEl>
                                          <p:spTgt spid="10"/>
                                        </p:tgtEl>
                                        <p:attrNameLst>
                                          <p:attrName>ppt_x</p:attrName>
                                        </p:attrNameLst>
                                      </p:cBhvr>
                                      <p:tavLst>
                                        <p:tav tm="0">
                                          <p:val>
                                            <p:strVal val="#ppt_x"/>
                                          </p:val>
                                        </p:tav>
                                        <p:tav tm="100000">
                                          <p:val>
                                            <p:strVal val="#ppt_x"/>
                                          </p:val>
                                        </p:tav>
                                      </p:tavLst>
                                    </p:anim>
                                    <p:anim calcmode="lin" valueType="num">
                                      <p:cBhvr additive="base">
                                        <p:cTn id="40" dur="5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par>
                          <p:cTn id="45" fill="hold">
                            <p:stCondLst>
                              <p:cond delay="20500"/>
                            </p:stCondLst>
                            <p:childTnLst>
                              <p:par>
                                <p:cTn id="46" presetID="12" presetClass="entr" presetSubtype="4"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0"/>
                                        <p:tgtEl>
                                          <p:spTgt spid="13"/>
                                        </p:tgtEl>
                                        <p:attrNameLst>
                                          <p:attrName>ppt_y</p:attrName>
                                        </p:attrNameLst>
                                      </p:cBhvr>
                                      <p:tavLst>
                                        <p:tav tm="0">
                                          <p:val>
                                            <p:strVal val="#ppt_y+#ppt_h*1.125000"/>
                                          </p:val>
                                        </p:tav>
                                        <p:tav tm="100000">
                                          <p:val>
                                            <p:strVal val="#ppt_y"/>
                                          </p:val>
                                        </p:tav>
                                      </p:tavLst>
                                    </p:anim>
                                    <p:animEffect transition="in" filter="wipe(up)">
                                      <p:cBhvr>
                                        <p:cTn id="49"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idx="4294967295"/>
          </p:nvPr>
        </p:nvSpPr>
        <p:spPr/>
        <p:txBody>
          <a:bodyPr/>
          <a:lstStyle/>
          <a:p>
            <a:r>
              <a:rPr lang="fr-BE" sz="2400" dirty="0" smtClean="0">
                <a:latin typeface="Times New Roman"/>
                <a:cs typeface="Times New Roman"/>
              </a:rPr>
              <a:t>ImmunoCAP ISAC 112</a:t>
            </a:r>
            <a:endParaRPr lang="fr-FR" sz="2400" dirty="0">
              <a:latin typeface="Times New Roman"/>
              <a:cs typeface="Times New Roman"/>
            </a:endParaRPr>
          </a:p>
        </p:txBody>
      </p:sp>
      <p:sp>
        <p:nvSpPr>
          <p:cNvPr id="190467" name="Rectangle 3"/>
          <p:cNvSpPr>
            <a:spLocks noGrp="1" noChangeArrowheads="1"/>
          </p:cNvSpPr>
          <p:nvPr>
            <p:ph type="body" sz="half" idx="4294967295"/>
          </p:nvPr>
        </p:nvSpPr>
        <p:spPr>
          <a:xfrm>
            <a:off x="130175" y="1420813"/>
            <a:ext cx="8777288" cy="5210175"/>
          </a:xfrm>
        </p:spPr>
        <p:txBody>
          <a:bodyPr/>
          <a:lstStyle/>
          <a:p>
            <a:pPr>
              <a:lnSpc>
                <a:spcPct val="80000"/>
              </a:lnSpc>
            </a:pPr>
            <a:r>
              <a:rPr lang="fr-BE" sz="1800" b="1" dirty="0" smtClean="0">
                <a:solidFill>
                  <a:srgbClr val="336699"/>
                </a:solidFill>
                <a:latin typeface="Times New Roman" charset="0"/>
                <a:cs typeface="Arial" charset="0"/>
              </a:rPr>
              <a:t>10 composants de 8 nouvelles sources allergéniques: </a:t>
            </a:r>
          </a:p>
          <a:p>
            <a:pPr lvl="1">
              <a:lnSpc>
                <a:spcPct val="80000"/>
              </a:lnSpc>
            </a:pPr>
            <a:r>
              <a:rPr lang="fr-BE" sz="1400" b="1" dirty="0">
                <a:solidFill>
                  <a:srgbClr val="336699"/>
                </a:solidFill>
                <a:latin typeface="Times New Roman" charset="0"/>
                <a:cs typeface="Arial" charset="0"/>
              </a:rPr>
              <a:t>Blomia tropicalis		rBlo t 5</a:t>
            </a:r>
          </a:p>
          <a:p>
            <a:pPr lvl="1">
              <a:lnSpc>
                <a:spcPct val="80000"/>
              </a:lnSpc>
            </a:pPr>
            <a:r>
              <a:rPr lang="fr-BE" sz="1400" b="1" dirty="0" smtClean="0">
                <a:solidFill>
                  <a:srgbClr val="336699"/>
                </a:solidFill>
                <a:latin typeface="Times New Roman" charset="0"/>
                <a:cs typeface="Arial" charset="0"/>
              </a:rPr>
              <a:t>Chenopode </a:t>
            </a:r>
            <a:r>
              <a:rPr lang="fr-BE" sz="1400" b="1" dirty="0">
                <a:solidFill>
                  <a:srgbClr val="336699"/>
                </a:solidFill>
                <a:latin typeface="Times New Roman" charset="0"/>
                <a:cs typeface="Arial" charset="0"/>
              </a:rPr>
              <a:t>			rChe a 1</a:t>
            </a:r>
          </a:p>
          <a:p>
            <a:pPr lvl="1">
              <a:lnSpc>
                <a:spcPct val="80000"/>
              </a:lnSpc>
            </a:pPr>
            <a:r>
              <a:rPr lang="fr-BE" sz="1400" b="1" dirty="0">
                <a:solidFill>
                  <a:srgbClr val="336699"/>
                </a:solidFill>
                <a:latin typeface="Times New Roman" charset="0"/>
                <a:cs typeface="Arial" charset="0"/>
              </a:rPr>
              <a:t>Guêpe poliste 			rPol d 5</a:t>
            </a:r>
          </a:p>
          <a:p>
            <a:pPr lvl="1">
              <a:lnSpc>
                <a:spcPct val="80000"/>
              </a:lnSpc>
            </a:pPr>
            <a:r>
              <a:rPr lang="fr-BE" sz="1400" b="1" dirty="0" smtClean="0">
                <a:solidFill>
                  <a:srgbClr val="336699"/>
                </a:solidFill>
                <a:latin typeface="Times New Roman" charset="0"/>
                <a:cs typeface="Arial" charset="0"/>
              </a:rPr>
              <a:t>Guêpe </a:t>
            </a:r>
            <a:r>
              <a:rPr lang="fr-BE" sz="1400" b="1" dirty="0">
                <a:solidFill>
                  <a:srgbClr val="336699"/>
                </a:solidFill>
                <a:latin typeface="Times New Roman" charset="0"/>
                <a:cs typeface="Arial" charset="0"/>
              </a:rPr>
              <a:t>commune 		rVes v 5</a:t>
            </a:r>
          </a:p>
          <a:p>
            <a:pPr lvl="1">
              <a:lnSpc>
                <a:spcPct val="80000"/>
              </a:lnSpc>
            </a:pPr>
            <a:r>
              <a:rPr lang="fr-BE" sz="1400" b="1" dirty="0" smtClean="0">
                <a:solidFill>
                  <a:srgbClr val="336699"/>
                </a:solidFill>
                <a:latin typeface="Times New Roman" charset="0"/>
                <a:cs typeface="Arial" charset="0"/>
              </a:rPr>
              <a:t>Lepidoglyphus </a:t>
            </a:r>
            <a:r>
              <a:rPr lang="fr-BE" sz="1400" b="1" dirty="0">
                <a:solidFill>
                  <a:srgbClr val="336699"/>
                </a:solidFill>
                <a:latin typeface="Times New Roman" charset="0"/>
                <a:cs typeface="Arial" charset="0"/>
              </a:rPr>
              <a:t>destructor 	rLep d 2</a:t>
            </a:r>
          </a:p>
          <a:p>
            <a:pPr lvl="1">
              <a:lnSpc>
                <a:spcPct val="80000"/>
              </a:lnSpc>
            </a:pPr>
            <a:r>
              <a:rPr lang="fr-BE" sz="1400" b="1" dirty="0">
                <a:solidFill>
                  <a:srgbClr val="336699"/>
                </a:solidFill>
                <a:latin typeface="Times New Roman" charset="0"/>
                <a:cs typeface="Arial" charset="0"/>
              </a:rPr>
              <a:t>Noix			nJug r 1 (PS), nJug r 2 (PS), nJug r 3 (LTP)</a:t>
            </a:r>
          </a:p>
          <a:p>
            <a:pPr lvl="1">
              <a:lnSpc>
                <a:spcPct val="80000"/>
              </a:lnSpc>
            </a:pPr>
            <a:r>
              <a:rPr lang="fr-BE" sz="1400" b="1" dirty="0">
                <a:solidFill>
                  <a:srgbClr val="336699"/>
                </a:solidFill>
                <a:latin typeface="Times New Roman" charset="0"/>
                <a:cs typeface="Arial" charset="0"/>
              </a:rPr>
              <a:t>Plantain 			rPla l 1</a:t>
            </a:r>
          </a:p>
          <a:p>
            <a:pPr lvl="1">
              <a:lnSpc>
                <a:spcPct val="80000"/>
              </a:lnSpc>
            </a:pPr>
            <a:r>
              <a:rPr lang="fr-BE" sz="1400" b="1" dirty="0" smtClean="0">
                <a:solidFill>
                  <a:srgbClr val="336699"/>
                </a:solidFill>
                <a:latin typeface="Times New Roman" charset="0"/>
                <a:cs typeface="Arial" charset="0"/>
              </a:rPr>
              <a:t>Sarrasin </a:t>
            </a:r>
            <a:r>
              <a:rPr lang="fr-BE" sz="1400" b="1" dirty="0">
                <a:solidFill>
                  <a:srgbClr val="336699"/>
                </a:solidFill>
                <a:latin typeface="Times New Roman" charset="0"/>
                <a:cs typeface="Arial" charset="0"/>
              </a:rPr>
              <a:t>			nFag e 2 (PS)</a:t>
            </a:r>
          </a:p>
          <a:p>
            <a:pPr>
              <a:lnSpc>
                <a:spcPct val="80000"/>
              </a:lnSpc>
            </a:pPr>
            <a:endParaRPr lang="fr-BE" sz="1800" b="1" dirty="0" smtClean="0">
              <a:solidFill>
                <a:srgbClr val="336699"/>
              </a:solidFill>
              <a:latin typeface="Times New Roman" charset="0"/>
              <a:cs typeface="Arial" charset="0"/>
            </a:endParaRPr>
          </a:p>
          <a:p>
            <a:pPr>
              <a:lnSpc>
                <a:spcPct val="80000"/>
              </a:lnSpc>
            </a:pPr>
            <a:r>
              <a:rPr lang="fr-BE" sz="1800" b="1" dirty="0" smtClean="0">
                <a:solidFill>
                  <a:srgbClr val="336699"/>
                </a:solidFill>
                <a:latin typeface="Times New Roman" charset="0"/>
                <a:cs typeface="Arial" charset="0"/>
              </a:rPr>
              <a:t>10 composants ajoutés à des sources allergéniques existantes</a:t>
            </a:r>
          </a:p>
          <a:p>
            <a:pPr lvl="1">
              <a:lnSpc>
                <a:spcPct val="80000"/>
              </a:lnSpc>
            </a:pPr>
            <a:r>
              <a:rPr lang="fr-BE" sz="1400" b="1" dirty="0">
                <a:solidFill>
                  <a:srgbClr val="336699"/>
                </a:solidFill>
                <a:latin typeface="Times New Roman" charset="0"/>
                <a:cs typeface="Arial" charset="0"/>
              </a:rPr>
              <a:t>Arachide 			nAra h 6 (PS), n Ara h 9 (LTP)</a:t>
            </a:r>
          </a:p>
          <a:p>
            <a:pPr lvl="1">
              <a:lnSpc>
                <a:spcPct val="80000"/>
              </a:lnSpc>
            </a:pPr>
            <a:r>
              <a:rPr lang="fr-BE" sz="1400" b="1" dirty="0" smtClean="0">
                <a:solidFill>
                  <a:srgbClr val="336699"/>
                </a:solidFill>
                <a:latin typeface="Times New Roman" charset="0"/>
                <a:cs typeface="Arial" charset="0"/>
              </a:rPr>
              <a:t>Blé 			rTri a 14 (LTP)</a:t>
            </a:r>
          </a:p>
          <a:p>
            <a:pPr lvl="1">
              <a:lnSpc>
                <a:spcPct val="80000"/>
              </a:lnSpc>
            </a:pPr>
            <a:r>
              <a:rPr lang="fr-BE" sz="1400" b="1" dirty="0">
                <a:solidFill>
                  <a:srgbClr val="336699"/>
                </a:solidFill>
                <a:latin typeface="Times New Roman" charset="0"/>
                <a:cs typeface="Arial" charset="0"/>
              </a:rPr>
              <a:t>Cheval 			rEqu c 1 (Lipocaline)</a:t>
            </a:r>
          </a:p>
          <a:p>
            <a:pPr lvl="1">
              <a:lnSpc>
                <a:spcPct val="80000"/>
              </a:lnSpc>
            </a:pPr>
            <a:r>
              <a:rPr lang="fr-BE" sz="1400" b="1" dirty="0">
                <a:solidFill>
                  <a:srgbClr val="336699"/>
                </a:solidFill>
                <a:latin typeface="Times New Roman" charset="0"/>
                <a:cs typeface="Arial" charset="0"/>
              </a:rPr>
              <a:t>Chien			rCan f 5</a:t>
            </a:r>
          </a:p>
          <a:p>
            <a:pPr lvl="1">
              <a:lnSpc>
                <a:spcPct val="80000"/>
              </a:lnSpc>
            </a:pPr>
            <a:r>
              <a:rPr lang="fr-BE" sz="1400" b="1" dirty="0" smtClean="0">
                <a:solidFill>
                  <a:srgbClr val="336699"/>
                </a:solidFill>
                <a:latin typeface="Times New Roman" charset="0"/>
                <a:cs typeface="Arial" charset="0"/>
              </a:rPr>
              <a:t>Crevette 			nPen m 2, nPen m 4</a:t>
            </a:r>
          </a:p>
          <a:p>
            <a:pPr lvl="1">
              <a:lnSpc>
                <a:spcPct val="80000"/>
              </a:lnSpc>
            </a:pPr>
            <a:r>
              <a:rPr lang="fr-BE" sz="1400" b="1" dirty="0" smtClean="0">
                <a:solidFill>
                  <a:srgbClr val="336699"/>
                </a:solidFill>
                <a:latin typeface="Times New Roman" charset="0"/>
                <a:cs typeface="Arial" charset="0"/>
              </a:rPr>
              <a:t>Olivier			nOle e 7, nOle e 9 (LTP)</a:t>
            </a:r>
          </a:p>
          <a:p>
            <a:pPr lvl="1">
              <a:lnSpc>
                <a:spcPct val="80000"/>
              </a:lnSpc>
            </a:pPr>
            <a:r>
              <a:rPr lang="fr-BE" sz="1400" b="1" dirty="0" smtClean="0">
                <a:solidFill>
                  <a:srgbClr val="336699"/>
                </a:solidFill>
                <a:latin typeface="Times New Roman" charset="0"/>
                <a:cs typeface="Arial" charset="0"/>
              </a:rPr>
              <a:t>Platane 			rPla a 3 (LTP)</a:t>
            </a:r>
          </a:p>
          <a:p>
            <a:pPr>
              <a:lnSpc>
                <a:spcPct val="80000"/>
              </a:lnSpc>
            </a:pPr>
            <a:endParaRPr lang="fr-BE" sz="1800" b="1" dirty="0" smtClean="0">
              <a:solidFill>
                <a:srgbClr val="336699"/>
              </a:solidFill>
              <a:latin typeface="Times New Roman" charset="0"/>
              <a:cs typeface="Arial" charset="0"/>
            </a:endParaRPr>
          </a:p>
          <a:p>
            <a:pPr>
              <a:lnSpc>
                <a:spcPct val="80000"/>
              </a:lnSpc>
            </a:pPr>
            <a:r>
              <a:rPr lang="fr-BE" sz="1800" b="1" dirty="0" smtClean="0">
                <a:solidFill>
                  <a:srgbClr val="336699"/>
                </a:solidFill>
                <a:latin typeface="Times New Roman" charset="0"/>
                <a:cs typeface="Arial" charset="0"/>
              </a:rPr>
              <a:t>Remplacement de 2 composants allergéniques ;</a:t>
            </a:r>
          </a:p>
          <a:p>
            <a:pPr lvl="1">
              <a:lnSpc>
                <a:spcPct val="80000"/>
              </a:lnSpc>
            </a:pPr>
            <a:r>
              <a:rPr lang="fr-BE" sz="1400" b="1" dirty="0" smtClean="0">
                <a:solidFill>
                  <a:srgbClr val="336699"/>
                </a:solidFill>
                <a:latin typeface="Times New Roman" charset="0"/>
                <a:cs typeface="Arial" charset="0"/>
              </a:rPr>
              <a:t>CCD 			MUXF3 (au lieu de nAna c 2)</a:t>
            </a:r>
          </a:p>
          <a:p>
            <a:pPr lvl="1">
              <a:lnSpc>
                <a:spcPct val="80000"/>
              </a:lnSpc>
            </a:pPr>
            <a:r>
              <a:rPr lang="fr-BE" sz="1400" b="1" dirty="0" smtClean="0">
                <a:solidFill>
                  <a:srgbClr val="336699"/>
                </a:solidFill>
                <a:latin typeface="Times New Roman" charset="0"/>
                <a:cs typeface="Arial" charset="0"/>
              </a:rPr>
              <a:t>Venin d’abeille 		rApi m 1 au lieu de nApi m 1</a:t>
            </a:r>
          </a:p>
        </p:txBody>
      </p:sp>
    </p:spTree>
    <p:extLst>
      <p:ext uri="{BB962C8B-B14F-4D97-AF65-F5344CB8AC3E}">
        <p14:creationId xmlns:p14="http://schemas.microsoft.com/office/powerpoint/2010/main" val="1988912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04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04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04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046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046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046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046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0467">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0467">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0467">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0467">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0467">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0467">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0467">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046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0467">
                                            <p:txEl>
                                              <p:pRg st="19" end="1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0467">
                                            <p:txEl>
                                              <p:pRg st="20" end="2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0467">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a:xfrm>
            <a:off x="1371600" y="152400"/>
            <a:ext cx="7467600" cy="121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latin typeface="Times New Roman"/>
                <a:cs typeface="Times New Roman"/>
              </a:rPr>
              <a:t>Validation de la </a:t>
            </a:r>
            <a:r>
              <a:rPr lang="en-US" dirty="0" err="1" smtClean="0">
                <a:latin typeface="Times New Roman"/>
                <a:cs typeface="Times New Roman"/>
              </a:rPr>
              <a:t>méthode</a:t>
            </a:r>
            <a:r>
              <a:rPr lang="en-US" dirty="0" smtClean="0">
                <a:latin typeface="Times New Roman"/>
                <a:cs typeface="Times New Roman"/>
              </a:rPr>
              <a:t> </a:t>
            </a:r>
            <a:br>
              <a:rPr lang="en-US" dirty="0" smtClean="0">
                <a:latin typeface="Times New Roman"/>
                <a:cs typeface="Times New Roman"/>
              </a:rPr>
            </a:br>
            <a:r>
              <a:rPr lang="en-GB" sz="1200" i="1" dirty="0" smtClean="0">
                <a:latin typeface="Times New Roman"/>
                <a:cs typeface="Times New Roman"/>
              </a:rPr>
              <a:t>Gadisseur </a:t>
            </a:r>
            <a:r>
              <a:rPr lang="en-GB" sz="1200" i="1" dirty="0">
                <a:latin typeface="Times New Roman"/>
                <a:cs typeface="Times New Roman"/>
              </a:rPr>
              <a:t>R. et al </a:t>
            </a:r>
            <a:r>
              <a:rPr lang="nl-BE" sz="1200" i="1" dirty="0">
                <a:latin typeface="Times New Roman"/>
                <a:cs typeface="Times New Roman"/>
              </a:rPr>
              <a:t>Clin. Chem. Lab. Med. 49(2)277-80.</a:t>
            </a:r>
            <a:r>
              <a:rPr lang="fr-FR" sz="1200" i="1" dirty="0">
                <a:latin typeface="Times New Roman"/>
                <a:cs typeface="Times New Roman"/>
              </a:rPr>
              <a:t/>
            </a:r>
            <a:br>
              <a:rPr lang="fr-FR" sz="1200" i="1" dirty="0">
                <a:latin typeface="Times New Roman"/>
                <a:cs typeface="Times New Roman"/>
              </a:rPr>
            </a:br>
            <a:endParaRPr lang="en-US" sz="1200" dirty="0">
              <a:latin typeface="Times New Roman"/>
              <a:cs typeface="Times New Roman"/>
            </a:endParaRPr>
          </a:p>
        </p:txBody>
      </p:sp>
      <p:sp>
        <p:nvSpPr>
          <p:cNvPr id="160771" name="Rectangle 3"/>
          <p:cNvSpPr>
            <a:spLocks noGrp="1" noChangeArrowheads="1"/>
          </p:cNvSpPr>
          <p:nvPr>
            <p:ph type="body" idx="4294967295"/>
          </p:nvPr>
        </p:nvSpPr>
        <p:spPr>
          <a:xfrm>
            <a:off x="220662" y="1354137"/>
            <a:ext cx="8712843" cy="526664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lvl="2" indent="-342900">
              <a:lnSpc>
                <a:spcPct val="90000"/>
              </a:lnSpc>
              <a:buFontTx/>
              <a:buChar char="•"/>
            </a:pPr>
            <a:r>
              <a:rPr lang="en-US" sz="2000" b="1" dirty="0" err="1" smtClean="0">
                <a:solidFill>
                  <a:srgbClr val="336699"/>
                </a:solidFill>
                <a:latin typeface="Times New Roman" charset="0"/>
                <a:cs typeface="Arial" charset="0"/>
              </a:rPr>
              <a:t>Méthode</a:t>
            </a:r>
            <a:r>
              <a:rPr lang="en-US" sz="2000" b="1" dirty="0" smtClean="0">
                <a:solidFill>
                  <a:srgbClr val="336699"/>
                </a:solidFill>
                <a:latin typeface="Times New Roman" charset="0"/>
                <a:cs typeface="Arial" charset="0"/>
              </a:rPr>
              <a:t> : </a:t>
            </a:r>
          </a:p>
          <a:p>
            <a:pPr marL="800100" lvl="3" indent="-342900">
              <a:lnSpc>
                <a:spcPct val="90000"/>
              </a:lnSpc>
              <a:buFontTx/>
              <a:buChar char="•"/>
            </a:pPr>
            <a:r>
              <a:rPr lang="en-US" sz="1800" b="1" dirty="0" err="1" smtClean="0">
                <a:solidFill>
                  <a:srgbClr val="336699"/>
                </a:solidFill>
                <a:latin typeface="Times New Roman" charset="0"/>
                <a:cs typeface="Arial" charset="0"/>
              </a:rPr>
              <a:t>Comparaison</a:t>
            </a:r>
            <a:r>
              <a:rPr lang="en-US" sz="1800" b="1" dirty="0" smtClean="0">
                <a:solidFill>
                  <a:srgbClr val="336699"/>
                </a:solidFill>
                <a:latin typeface="Times New Roman" charset="0"/>
                <a:cs typeface="Arial" charset="0"/>
              </a:rPr>
              <a:t> </a:t>
            </a:r>
            <a:r>
              <a:rPr lang="en-US" sz="1800" b="1" dirty="0">
                <a:solidFill>
                  <a:srgbClr val="336699"/>
                </a:solidFill>
                <a:latin typeface="Times New Roman" charset="0"/>
                <a:cs typeface="Arial" charset="0"/>
              </a:rPr>
              <a:t>de </a:t>
            </a:r>
            <a:r>
              <a:rPr lang="en-US" sz="1800" b="1" dirty="0" err="1">
                <a:solidFill>
                  <a:srgbClr val="336699"/>
                </a:solidFill>
                <a:latin typeface="Times New Roman" charset="0"/>
                <a:cs typeface="Arial" charset="0"/>
              </a:rPr>
              <a:t>résultats</a:t>
            </a:r>
            <a:r>
              <a:rPr lang="en-US" sz="1800" b="1" dirty="0">
                <a:solidFill>
                  <a:srgbClr val="336699"/>
                </a:solidFill>
                <a:latin typeface="Times New Roman" charset="0"/>
                <a:cs typeface="Arial" charset="0"/>
              </a:rPr>
              <a:t> </a:t>
            </a:r>
            <a:r>
              <a:rPr lang="en-US" sz="1800" b="1" dirty="0" err="1">
                <a:solidFill>
                  <a:srgbClr val="336699"/>
                </a:solidFill>
                <a:latin typeface="Times New Roman" charset="0"/>
                <a:cs typeface="Arial" charset="0"/>
              </a:rPr>
              <a:t>d’IgEs</a:t>
            </a:r>
            <a:r>
              <a:rPr lang="en-US" sz="1800" b="1" dirty="0">
                <a:solidFill>
                  <a:srgbClr val="336699"/>
                </a:solidFill>
                <a:latin typeface="Times New Roman" charset="0"/>
                <a:cs typeface="Arial" charset="0"/>
              </a:rPr>
              <a:t> pour </a:t>
            </a:r>
            <a:r>
              <a:rPr lang="en-US" sz="1800" b="1" dirty="0" err="1">
                <a:solidFill>
                  <a:srgbClr val="336699"/>
                </a:solidFill>
                <a:latin typeface="Times New Roman" charset="0"/>
                <a:cs typeface="Arial" charset="0"/>
              </a:rPr>
              <a:t>composants</a:t>
            </a:r>
            <a:r>
              <a:rPr lang="en-US" sz="1800" b="1" dirty="0">
                <a:solidFill>
                  <a:srgbClr val="336699"/>
                </a:solidFill>
                <a:latin typeface="Times New Roman" charset="0"/>
                <a:cs typeface="Arial" charset="0"/>
              </a:rPr>
              <a:t> </a:t>
            </a:r>
            <a:r>
              <a:rPr lang="en-US" sz="1800" b="1" dirty="0" err="1">
                <a:solidFill>
                  <a:srgbClr val="336699"/>
                </a:solidFill>
                <a:latin typeface="Times New Roman" charset="0"/>
                <a:cs typeface="Arial" charset="0"/>
              </a:rPr>
              <a:t>allergéniques</a:t>
            </a:r>
            <a:r>
              <a:rPr lang="en-US" sz="1800" b="1" dirty="0">
                <a:solidFill>
                  <a:srgbClr val="336699"/>
                </a:solidFill>
                <a:latin typeface="Times New Roman" charset="0"/>
                <a:cs typeface="Arial" charset="0"/>
              </a:rPr>
              <a:t> (</a:t>
            </a:r>
            <a:r>
              <a:rPr lang="en-US" sz="1800" b="1" dirty="0" err="1">
                <a:solidFill>
                  <a:srgbClr val="336699"/>
                </a:solidFill>
                <a:latin typeface="Times New Roman" charset="0"/>
                <a:cs typeface="Arial" charset="0"/>
              </a:rPr>
              <a:t>UniCAP</a:t>
            </a:r>
            <a:r>
              <a:rPr lang="en-US" sz="1800" b="1" dirty="0">
                <a:solidFill>
                  <a:srgbClr val="336699"/>
                </a:solidFill>
                <a:latin typeface="Times New Roman" charset="0"/>
                <a:cs typeface="Arial" charset="0"/>
              </a:rPr>
              <a:t>  versus </a:t>
            </a:r>
            <a:r>
              <a:rPr lang="en-US" sz="1800" b="1" dirty="0" err="1">
                <a:solidFill>
                  <a:srgbClr val="336699"/>
                </a:solidFill>
                <a:latin typeface="Times New Roman" charset="0"/>
                <a:cs typeface="Arial" charset="0"/>
              </a:rPr>
              <a:t>ImmunoCAP</a:t>
            </a:r>
            <a:r>
              <a:rPr lang="en-US" sz="1800" b="1" dirty="0">
                <a:solidFill>
                  <a:srgbClr val="336699"/>
                </a:solidFill>
                <a:latin typeface="Times New Roman" charset="0"/>
                <a:cs typeface="Arial" charset="0"/>
              </a:rPr>
              <a:t> ISAC103)</a:t>
            </a:r>
            <a:r>
              <a:rPr lang="en-US" sz="1800" b="1" dirty="0" smtClean="0">
                <a:solidFill>
                  <a:srgbClr val="336699"/>
                </a:solidFill>
                <a:latin typeface="Times New Roman" charset="0"/>
                <a:cs typeface="Arial" charset="0"/>
              </a:rPr>
              <a:t>.</a:t>
            </a:r>
            <a:endParaRPr lang="en-US" sz="2000" b="1" dirty="0">
              <a:solidFill>
                <a:srgbClr val="336699"/>
              </a:solidFill>
              <a:latin typeface="Times New Roman" charset="0"/>
              <a:cs typeface="Arial" charset="0"/>
            </a:endParaRPr>
          </a:p>
          <a:p>
            <a:pPr lvl="2">
              <a:lnSpc>
                <a:spcPct val="90000"/>
              </a:lnSpc>
            </a:pPr>
            <a:r>
              <a:rPr lang="en-US" sz="1600" b="1" dirty="0" err="1" smtClean="0">
                <a:solidFill>
                  <a:schemeClr val="hlink"/>
                </a:solidFill>
                <a:latin typeface="Times New Roman" charset="0"/>
                <a:cs typeface="Arial" charset="0"/>
              </a:rPr>
              <a:t>Sélection</a:t>
            </a:r>
            <a:r>
              <a:rPr lang="en-US" sz="1600" b="1" dirty="0" smtClean="0">
                <a:solidFill>
                  <a:schemeClr val="hlink"/>
                </a:solidFill>
                <a:latin typeface="Times New Roman" charset="0"/>
                <a:cs typeface="Arial" charset="0"/>
              </a:rPr>
              <a:t> de </a:t>
            </a:r>
            <a:r>
              <a:rPr lang="en-US" sz="1600" b="1" dirty="0">
                <a:solidFill>
                  <a:schemeClr val="hlink"/>
                </a:solidFill>
                <a:latin typeface="Times New Roman" charset="0"/>
                <a:cs typeface="Arial" charset="0"/>
              </a:rPr>
              <a:t>86 </a:t>
            </a:r>
            <a:r>
              <a:rPr lang="en-US" sz="1600" b="1" dirty="0" err="1" smtClean="0">
                <a:solidFill>
                  <a:schemeClr val="hlink"/>
                </a:solidFill>
                <a:latin typeface="Times New Roman" charset="0"/>
                <a:cs typeface="Arial" charset="0"/>
              </a:rPr>
              <a:t>séra</a:t>
            </a:r>
            <a:r>
              <a:rPr lang="en-US" sz="1600" b="1" dirty="0" smtClean="0">
                <a:solidFill>
                  <a:schemeClr val="hlink"/>
                </a:solidFill>
                <a:latin typeface="Times New Roman" charset="0"/>
                <a:cs typeface="Arial" charset="0"/>
              </a:rPr>
              <a:t> de </a:t>
            </a:r>
            <a:r>
              <a:rPr lang="en-US" sz="1600" b="1" dirty="0">
                <a:solidFill>
                  <a:schemeClr val="hlink"/>
                </a:solidFill>
                <a:latin typeface="Times New Roman" charset="0"/>
                <a:cs typeface="Arial" charset="0"/>
              </a:rPr>
              <a:t>patients</a:t>
            </a:r>
            <a:r>
              <a:rPr lang="en-US" sz="1600" b="1" dirty="0">
                <a:solidFill>
                  <a:srgbClr val="336699"/>
                </a:solidFill>
                <a:latin typeface="Times New Roman" charset="0"/>
                <a:cs typeface="Arial" charset="0"/>
              </a:rPr>
              <a:t> (</a:t>
            </a:r>
            <a:r>
              <a:rPr lang="en-US" sz="1600" b="1" dirty="0" smtClean="0">
                <a:solidFill>
                  <a:srgbClr val="336699"/>
                </a:solidFill>
                <a:latin typeface="Times New Roman" charset="0"/>
                <a:cs typeface="Arial" charset="0"/>
              </a:rPr>
              <a:t>26M/60F) </a:t>
            </a:r>
            <a:endParaRPr lang="en-US" sz="1600" b="1" dirty="0">
              <a:solidFill>
                <a:srgbClr val="336699"/>
              </a:solidFill>
              <a:latin typeface="Times New Roman" charset="0"/>
              <a:cs typeface="Arial" charset="0"/>
            </a:endParaRPr>
          </a:p>
          <a:p>
            <a:pPr lvl="3">
              <a:lnSpc>
                <a:spcPct val="90000"/>
              </a:lnSpc>
              <a:buFont typeface="Wingdings" charset="0"/>
              <a:buChar char="Ø"/>
            </a:pPr>
            <a:r>
              <a:rPr lang="en-US" sz="1600" b="1" dirty="0" smtClean="0">
                <a:solidFill>
                  <a:srgbClr val="336699"/>
                </a:solidFill>
                <a:latin typeface="Times New Roman" charset="0"/>
                <a:cs typeface="Arial" charset="0"/>
              </a:rPr>
              <a:t>En tout, nous </a:t>
            </a:r>
            <a:r>
              <a:rPr lang="en-US" sz="1600" b="1" dirty="0" err="1" smtClean="0">
                <a:solidFill>
                  <a:srgbClr val="336699"/>
                </a:solidFill>
                <a:latin typeface="Times New Roman" charset="0"/>
                <a:cs typeface="Arial" charset="0"/>
              </a:rPr>
              <a:t>avons</a:t>
            </a:r>
            <a:r>
              <a:rPr lang="en-US" sz="1600" b="1" dirty="0" smtClean="0">
                <a:solidFill>
                  <a:srgbClr val="336699"/>
                </a:solidFill>
                <a:latin typeface="Times New Roman" charset="0"/>
                <a:cs typeface="Arial" charset="0"/>
              </a:rPr>
              <a:t> </a:t>
            </a:r>
            <a:r>
              <a:rPr lang="en-US" sz="1600" b="1" dirty="0" err="1" smtClean="0">
                <a:solidFill>
                  <a:srgbClr val="336699"/>
                </a:solidFill>
                <a:latin typeface="Times New Roman" charset="0"/>
                <a:cs typeface="Arial" charset="0"/>
              </a:rPr>
              <a:t>comparé</a:t>
            </a:r>
            <a:r>
              <a:rPr lang="en-US" sz="1600" b="1" dirty="0" smtClean="0">
                <a:solidFill>
                  <a:srgbClr val="336699"/>
                </a:solidFill>
                <a:latin typeface="Times New Roman" charset="0"/>
                <a:cs typeface="Arial" charset="0"/>
              </a:rPr>
              <a:t> les </a:t>
            </a:r>
            <a:r>
              <a:rPr lang="en-US" sz="1600" b="1" dirty="0" err="1" smtClean="0">
                <a:solidFill>
                  <a:srgbClr val="336699"/>
                </a:solidFill>
                <a:latin typeface="Times New Roman" charset="0"/>
                <a:cs typeface="Arial" charset="0"/>
              </a:rPr>
              <a:t>résultats</a:t>
            </a:r>
            <a:r>
              <a:rPr lang="en-US" sz="1600" b="1" dirty="0" smtClean="0">
                <a:solidFill>
                  <a:srgbClr val="336699"/>
                </a:solidFill>
                <a:latin typeface="Times New Roman" charset="0"/>
                <a:cs typeface="Arial" charset="0"/>
              </a:rPr>
              <a:t> de </a:t>
            </a:r>
            <a:r>
              <a:rPr lang="en-US" sz="1600" b="1" dirty="0" smtClean="0">
                <a:solidFill>
                  <a:schemeClr val="hlink"/>
                </a:solidFill>
                <a:latin typeface="Times New Roman" charset="0"/>
                <a:cs typeface="Arial" charset="0"/>
              </a:rPr>
              <a:t>555 </a:t>
            </a:r>
            <a:r>
              <a:rPr lang="en-US" sz="1600" b="1" dirty="0" err="1" smtClean="0">
                <a:solidFill>
                  <a:schemeClr val="hlink"/>
                </a:solidFill>
                <a:latin typeface="Times New Roman" charset="0"/>
                <a:cs typeface="Arial" charset="0"/>
              </a:rPr>
              <a:t>déterminations</a:t>
            </a:r>
            <a:r>
              <a:rPr lang="en-US" sz="1600" b="1" dirty="0" smtClean="0">
                <a:solidFill>
                  <a:schemeClr val="hlink"/>
                </a:solidFill>
                <a:latin typeface="Times New Roman" charset="0"/>
                <a:cs typeface="Arial" charset="0"/>
              </a:rPr>
              <a:t> </a:t>
            </a:r>
            <a:r>
              <a:rPr lang="en-US" sz="1600" b="1" dirty="0" err="1" smtClean="0">
                <a:solidFill>
                  <a:schemeClr val="hlink"/>
                </a:solidFill>
                <a:latin typeface="Times New Roman" charset="0"/>
                <a:cs typeface="Arial" charset="0"/>
              </a:rPr>
              <a:t>d’IgE</a:t>
            </a:r>
            <a:r>
              <a:rPr lang="en-US" sz="1600" b="1" dirty="0" smtClean="0">
                <a:solidFill>
                  <a:schemeClr val="hlink"/>
                </a:solidFill>
                <a:latin typeface="Times New Roman" charset="0"/>
                <a:cs typeface="Arial" charset="0"/>
              </a:rPr>
              <a:t> </a:t>
            </a:r>
            <a:r>
              <a:rPr lang="en-US" sz="1600" b="1" dirty="0" err="1" smtClean="0">
                <a:solidFill>
                  <a:schemeClr val="hlink"/>
                </a:solidFill>
                <a:latin typeface="Times New Roman" charset="0"/>
                <a:cs typeface="Arial" charset="0"/>
              </a:rPr>
              <a:t>spécifiques</a:t>
            </a:r>
            <a:r>
              <a:rPr lang="en-US" sz="1600" b="1" dirty="0" smtClean="0">
                <a:solidFill>
                  <a:schemeClr val="hlink"/>
                </a:solidFill>
                <a:latin typeface="Times New Roman" charset="0"/>
                <a:cs typeface="Arial" charset="0"/>
              </a:rPr>
              <a:t> </a:t>
            </a:r>
            <a:r>
              <a:rPr lang="en-US" sz="1600" b="1" dirty="0" err="1" smtClean="0">
                <a:solidFill>
                  <a:schemeClr val="hlink"/>
                </a:solidFill>
                <a:latin typeface="Times New Roman" charset="0"/>
                <a:cs typeface="Arial" charset="0"/>
              </a:rPr>
              <a:t>dosés</a:t>
            </a:r>
            <a:r>
              <a:rPr lang="en-US" sz="1600" b="1" dirty="0" smtClean="0">
                <a:solidFill>
                  <a:schemeClr val="hlink"/>
                </a:solidFill>
                <a:latin typeface="Times New Roman" charset="0"/>
                <a:cs typeface="Arial" charset="0"/>
              </a:rPr>
              <a:t> par </a:t>
            </a:r>
            <a:r>
              <a:rPr lang="en-US" sz="1600" b="1" dirty="0" err="1" smtClean="0">
                <a:solidFill>
                  <a:schemeClr val="hlink"/>
                </a:solidFill>
                <a:latin typeface="Times New Roman" charset="0"/>
                <a:cs typeface="Arial" charset="0"/>
              </a:rPr>
              <a:t>UniCAP</a:t>
            </a:r>
            <a:r>
              <a:rPr lang="en-US" sz="1600" b="1" dirty="0" smtClean="0">
                <a:solidFill>
                  <a:schemeClr val="hlink"/>
                </a:solidFill>
                <a:latin typeface="Times New Roman" charset="0"/>
                <a:cs typeface="Arial" charset="0"/>
              </a:rPr>
              <a:t> </a:t>
            </a:r>
            <a:r>
              <a:rPr lang="en-US" sz="1600" b="1" dirty="0">
                <a:solidFill>
                  <a:schemeClr val="hlink"/>
                </a:solidFill>
                <a:latin typeface="Times New Roman" charset="0"/>
                <a:cs typeface="Arial" charset="0"/>
              </a:rPr>
              <a:t>(</a:t>
            </a:r>
            <a:r>
              <a:rPr lang="en-US" sz="1600" b="1" dirty="0" smtClean="0">
                <a:solidFill>
                  <a:schemeClr val="hlink"/>
                </a:solidFill>
                <a:latin typeface="Times New Roman" charset="0"/>
                <a:cs typeface="Arial" charset="0"/>
              </a:rPr>
              <a:t>recombinant) </a:t>
            </a:r>
            <a:r>
              <a:rPr lang="en-US" sz="1600" b="1" dirty="0" smtClean="0">
                <a:solidFill>
                  <a:srgbClr val="006699"/>
                </a:solidFill>
                <a:latin typeface="Times New Roman" charset="0"/>
                <a:cs typeface="Arial" charset="0"/>
              </a:rPr>
              <a:t>avec ISAC103</a:t>
            </a:r>
            <a:r>
              <a:rPr lang="en-US" sz="1600" b="1" baseline="30000" dirty="0" smtClean="0">
                <a:solidFill>
                  <a:srgbClr val="006699"/>
                </a:solidFill>
                <a:latin typeface="Times New Roman" charset="0"/>
                <a:cs typeface="Arial" charset="0"/>
              </a:rPr>
              <a:t>®</a:t>
            </a:r>
            <a:r>
              <a:rPr lang="en-US" sz="1600" b="1" dirty="0" smtClean="0">
                <a:solidFill>
                  <a:srgbClr val="336699"/>
                </a:solidFill>
                <a:latin typeface="Times New Roman" charset="0"/>
                <a:cs typeface="Arial" charset="0"/>
              </a:rPr>
              <a:t>. </a:t>
            </a:r>
            <a:endParaRPr lang="en-US" sz="1600" b="1" dirty="0">
              <a:solidFill>
                <a:srgbClr val="336699"/>
              </a:solidFill>
              <a:latin typeface="Times New Roman" charset="0"/>
              <a:cs typeface="Arial" charset="0"/>
            </a:endParaRPr>
          </a:p>
          <a:p>
            <a:r>
              <a:rPr lang="en-US" sz="2000" b="1" dirty="0" err="1" smtClean="0">
                <a:solidFill>
                  <a:srgbClr val="336699"/>
                </a:solidFill>
                <a:latin typeface="Times New Roman" charset="0"/>
              </a:rPr>
              <a:t>Résultats</a:t>
            </a:r>
            <a:r>
              <a:rPr lang="en-US" sz="2000" b="1" dirty="0">
                <a:solidFill>
                  <a:srgbClr val="336699"/>
                </a:solidFill>
                <a:latin typeface="Times New Roman" charset="0"/>
              </a:rPr>
              <a:t>: </a:t>
            </a:r>
            <a:endParaRPr lang="en-US" sz="1400" b="1" dirty="0">
              <a:solidFill>
                <a:srgbClr val="336699"/>
              </a:solidFill>
              <a:latin typeface="Times New Roman" charset="0"/>
            </a:endParaRPr>
          </a:p>
          <a:p>
            <a:pPr lvl="2"/>
            <a:r>
              <a:rPr lang="en-US" sz="1600" b="1" dirty="0" smtClean="0">
                <a:solidFill>
                  <a:schemeClr val="hlink"/>
                </a:solidFill>
                <a:latin typeface="Times New Roman" charset="0"/>
              </a:rPr>
              <a:t>302</a:t>
            </a:r>
            <a:r>
              <a:rPr lang="en-US" sz="1600" b="1" dirty="0">
                <a:solidFill>
                  <a:schemeClr val="hlink"/>
                </a:solidFill>
                <a:latin typeface="Times New Roman" charset="0"/>
              </a:rPr>
              <a:t>/</a:t>
            </a:r>
            <a:r>
              <a:rPr lang="en-US" sz="1600" b="1" dirty="0" smtClean="0">
                <a:solidFill>
                  <a:schemeClr val="hlink"/>
                </a:solidFill>
                <a:latin typeface="Times New Roman" charset="0"/>
              </a:rPr>
              <a:t>384 </a:t>
            </a:r>
            <a:r>
              <a:rPr lang="en-US" sz="1600" b="1" dirty="0" err="1" smtClean="0">
                <a:solidFill>
                  <a:schemeClr val="hlink"/>
                </a:solidFill>
                <a:latin typeface="Times New Roman" charset="0"/>
              </a:rPr>
              <a:t>résultats</a:t>
            </a:r>
            <a:r>
              <a:rPr lang="en-US" sz="1600" b="1" dirty="0" smtClean="0">
                <a:solidFill>
                  <a:schemeClr val="hlink"/>
                </a:solidFill>
                <a:latin typeface="Times New Roman" charset="0"/>
              </a:rPr>
              <a:t> </a:t>
            </a:r>
            <a:r>
              <a:rPr lang="en-US" sz="1600" b="1" dirty="0" err="1" smtClean="0">
                <a:solidFill>
                  <a:schemeClr val="hlink"/>
                </a:solidFill>
                <a:latin typeface="Times New Roman" charset="0"/>
              </a:rPr>
              <a:t>positifs</a:t>
            </a:r>
            <a:r>
              <a:rPr lang="en-US" sz="1600" b="1" dirty="0" smtClean="0">
                <a:solidFill>
                  <a:schemeClr val="hlink"/>
                </a:solidFill>
                <a:latin typeface="Times New Roman" charset="0"/>
              </a:rPr>
              <a:t> </a:t>
            </a:r>
            <a:r>
              <a:rPr lang="en-US" sz="1600" b="1" dirty="0">
                <a:solidFill>
                  <a:schemeClr val="hlink"/>
                </a:solidFill>
                <a:latin typeface="Times New Roman" charset="0"/>
              </a:rPr>
              <a:t>(&gt;0,10kUA/L) </a:t>
            </a:r>
            <a:r>
              <a:rPr lang="en-US" sz="1600" b="1" dirty="0" smtClean="0">
                <a:solidFill>
                  <a:schemeClr val="hlink"/>
                </a:solidFill>
                <a:latin typeface="Times New Roman" charset="0"/>
              </a:rPr>
              <a:t>en </a:t>
            </a:r>
            <a:r>
              <a:rPr lang="en-US" sz="1600" b="1" dirty="0" err="1" smtClean="0">
                <a:solidFill>
                  <a:schemeClr val="hlink"/>
                </a:solidFill>
                <a:latin typeface="Times New Roman" charset="0"/>
              </a:rPr>
              <a:t>UniCAP</a:t>
            </a:r>
            <a:r>
              <a:rPr lang="en-US" sz="1600" b="1" dirty="0" smtClean="0">
                <a:solidFill>
                  <a:schemeClr val="hlink"/>
                </a:solidFill>
                <a:latin typeface="Times New Roman" charset="0"/>
              </a:rPr>
              <a:t> </a:t>
            </a:r>
            <a:r>
              <a:rPr lang="en-US" sz="1600" b="1" dirty="0" err="1" smtClean="0">
                <a:solidFill>
                  <a:schemeClr val="hlink"/>
                </a:solidFill>
                <a:latin typeface="Times New Roman" charset="0"/>
              </a:rPr>
              <a:t>étaient</a:t>
            </a:r>
            <a:r>
              <a:rPr lang="en-US" sz="1600" b="1" dirty="0" smtClean="0">
                <a:solidFill>
                  <a:schemeClr val="hlink"/>
                </a:solidFill>
                <a:latin typeface="Times New Roman" charset="0"/>
              </a:rPr>
              <a:t> </a:t>
            </a:r>
            <a:r>
              <a:rPr lang="en-US" sz="1600" b="1" dirty="0" err="1" smtClean="0">
                <a:solidFill>
                  <a:schemeClr val="hlink"/>
                </a:solidFill>
                <a:latin typeface="Times New Roman" charset="0"/>
              </a:rPr>
              <a:t>également</a:t>
            </a:r>
            <a:r>
              <a:rPr lang="en-US" sz="1600" b="1" dirty="0" smtClean="0">
                <a:solidFill>
                  <a:schemeClr val="hlink"/>
                </a:solidFill>
                <a:latin typeface="Times New Roman" charset="0"/>
              </a:rPr>
              <a:t> </a:t>
            </a:r>
            <a:r>
              <a:rPr lang="en-US" sz="1600" b="1" dirty="0" err="1" smtClean="0">
                <a:solidFill>
                  <a:schemeClr val="hlink"/>
                </a:solidFill>
                <a:latin typeface="Times New Roman" charset="0"/>
              </a:rPr>
              <a:t>positifs</a:t>
            </a:r>
            <a:r>
              <a:rPr lang="en-US" sz="1600" b="1" dirty="0" smtClean="0">
                <a:solidFill>
                  <a:schemeClr val="hlink"/>
                </a:solidFill>
                <a:latin typeface="Times New Roman" charset="0"/>
              </a:rPr>
              <a:t> en ISAC </a:t>
            </a:r>
            <a:r>
              <a:rPr lang="en-US" sz="1600" b="1" dirty="0">
                <a:solidFill>
                  <a:schemeClr val="hlink"/>
                </a:solidFill>
                <a:latin typeface="Times New Roman" charset="0"/>
              </a:rPr>
              <a:t>(concordance </a:t>
            </a:r>
            <a:r>
              <a:rPr lang="en-US" sz="1600" b="1" dirty="0" smtClean="0">
                <a:solidFill>
                  <a:schemeClr val="hlink"/>
                </a:solidFill>
                <a:latin typeface="Times New Roman" charset="0"/>
              </a:rPr>
              <a:t>78,7%</a:t>
            </a:r>
            <a:r>
              <a:rPr lang="en-US" sz="1600" b="1" dirty="0">
                <a:solidFill>
                  <a:schemeClr val="hlink"/>
                </a:solidFill>
                <a:latin typeface="Times New Roman" charset="0"/>
              </a:rPr>
              <a:t>),</a:t>
            </a:r>
          </a:p>
          <a:p>
            <a:pPr lvl="4"/>
            <a:r>
              <a:rPr lang="en-US" sz="1400" b="1" dirty="0" smtClean="0">
                <a:solidFill>
                  <a:schemeClr val="hlink"/>
                </a:solidFill>
                <a:latin typeface="Times New Roman" charset="0"/>
              </a:rPr>
              <a:t>Si cut-off de 0,35 </a:t>
            </a:r>
            <a:r>
              <a:rPr lang="en-US" sz="1400" b="1" dirty="0" err="1">
                <a:solidFill>
                  <a:schemeClr val="hlink"/>
                </a:solidFill>
                <a:latin typeface="Times New Roman" charset="0"/>
              </a:rPr>
              <a:t>kUA</a:t>
            </a:r>
            <a:r>
              <a:rPr lang="en-US" sz="1400" b="1" dirty="0" smtClean="0">
                <a:solidFill>
                  <a:schemeClr val="hlink"/>
                </a:solidFill>
                <a:latin typeface="Times New Roman" charset="0"/>
              </a:rPr>
              <a:t>/L, concordance </a:t>
            </a:r>
            <a:r>
              <a:rPr lang="en-US" sz="1600" b="1" dirty="0" smtClean="0">
                <a:solidFill>
                  <a:schemeClr val="hlink"/>
                </a:solidFill>
                <a:latin typeface="Times New Roman" charset="0"/>
              </a:rPr>
              <a:t>92,2%</a:t>
            </a:r>
            <a:r>
              <a:rPr lang="en-US" sz="1400" b="1" dirty="0" smtClean="0">
                <a:solidFill>
                  <a:schemeClr val="hlink"/>
                </a:solidFill>
                <a:latin typeface="Times New Roman" charset="0"/>
              </a:rPr>
              <a:t>.</a:t>
            </a:r>
            <a:endParaRPr lang="en-US" sz="1400" b="1" dirty="0">
              <a:solidFill>
                <a:schemeClr val="hlink"/>
              </a:solidFill>
              <a:latin typeface="Times New Roman" charset="0"/>
            </a:endParaRPr>
          </a:p>
          <a:p>
            <a:pPr lvl="2"/>
            <a:r>
              <a:rPr lang="en-US" sz="1600" b="1" dirty="0">
                <a:solidFill>
                  <a:schemeClr val="hlink"/>
                </a:solidFill>
                <a:latin typeface="Times New Roman" charset="0"/>
              </a:rPr>
              <a:t>160/171 negative results were also found negative with ISAC (concordance </a:t>
            </a:r>
            <a:r>
              <a:rPr lang="en-US" sz="1600" b="1" dirty="0" smtClean="0">
                <a:solidFill>
                  <a:schemeClr val="hlink"/>
                </a:solidFill>
                <a:latin typeface="Times New Roman" charset="0"/>
              </a:rPr>
              <a:t>93,6%</a:t>
            </a:r>
            <a:r>
              <a:rPr lang="en-US" sz="1600" b="1" dirty="0">
                <a:solidFill>
                  <a:schemeClr val="hlink"/>
                </a:solidFill>
                <a:latin typeface="Times New Roman" charset="0"/>
              </a:rPr>
              <a:t>),</a:t>
            </a:r>
          </a:p>
          <a:p>
            <a:pPr lvl="3"/>
            <a:r>
              <a:rPr lang="en-US" sz="1400" b="1" dirty="0">
                <a:solidFill>
                  <a:schemeClr val="hlink"/>
                </a:solidFill>
                <a:latin typeface="Times New Roman" charset="0"/>
              </a:rPr>
              <a:t>11 discrepant results : mean 1,57 ISU.</a:t>
            </a:r>
          </a:p>
          <a:p>
            <a:pPr lvl="3"/>
            <a:endParaRPr lang="en-US" sz="1400" b="1" dirty="0">
              <a:solidFill>
                <a:schemeClr val="hlink"/>
              </a:solidFill>
              <a:latin typeface="Times New Roman" charset="0"/>
            </a:endParaRPr>
          </a:p>
          <a:p>
            <a:pPr lvl="2">
              <a:buFont typeface="Wingdings" charset="0"/>
              <a:buChar char="Ø"/>
            </a:pPr>
            <a:r>
              <a:rPr lang="en-US" sz="1600" b="1" dirty="0" err="1" smtClean="0">
                <a:solidFill>
                  <a:srgbClr val="336699"/>
                </a:solidFill>
                <a:latin typeface="Times New Roman" charset="0"/>
              </a:rPr>
              <a:t>Manque</a:t>
            </a:r>
            <a:r>
              <a:rPr lang="en-US" sz="1600" b="1" dirty="0" smtClean="0">
                <a:solidFill>
                  <a:srgbClr val="336699"/>
                </a:solidFill>
                <a:latin typeface="Times New Roman" charset="0"/>
              </a:rPr>
              <a:t> de </a:t>
            </a:r>
            <a:r>
              <a:rPr lang="en-US" sz="1600" b="1" dirty="0" err="1" smtClean="0">
                <a:solidFill>
                  <a:srgbClr val="336699"/>
                </a:solidFill>
                <a:latin typeface="Times New Roman" charset="0"/>
              </a:rPr>
              <a:t>sensibilité</a:t>
            </a:r>
            <a:r>
              <a:rPr lang="en-US" sz="1600" b="1" dirty="0" smtClean="0">
                <a:solidFill>
                  <a:srgbClr val="336699"/>
                </a:solidFill>
                <a:latin typeface="Times New Roman" charset="0"/>
              </a:rPr>
              <a:t> en </a:t>
            </a:r>
            <a:r>
              <a:rPr lang="en-US" sz="1600" b="1" dirty="0">
                <a:solidFill>
                  <a:srgbClr val="336699"/>
                </a:solidFill>
                <a:latin typeface="Times New Roman" charset="0"/>
              </a:rPr>
              <a:t>I</a:t>
            </a:r>
            <a:r>
              <a:rPr lang="en-US" sz="1600" b="1" dirty="0" smtClean="0">
                <a:solidFill>
                  <a:srgbClr val="336699"/>
                </a:solidFill>
                <a:latin typeface="Times New Roman" charset="0"/>
              </a:rPr>
              <a:t>SAC pour </a:t>
            </a:r>
            <a:r>
              <a:rPr lang="en-US" sz="1600" b="1" dirty="0" err="1" smtClean="0">
                <a:solidFill>
                  <a:srgbClr val="336699"/>
                </a:solidFill>
                <a:latin typeface="Times New Roman" charset="0"/>
              </a:rPr>
              <a:t>certains</a:t>
            </a:r>
            <a:r>
              <a:rPr lang="en-US" sz="1600" b="1" dirty="0" smtClean="0">
                <a:solidFill>
                  <a:srgbClr val="336699"/>
                </a:solidFill>
                <a:latin typeface="Times New Roman" charset="0"/>
              </a:rPr>
              <a:t> </a:t>
            </a:r>
            <a:r>
              <a:rPr lang="en-US" sz="1600" b="1" dirty="0" err="1" smtClean="0">
                <a:solidFill>
                  <a:srgbClr val="336699"/>
                </a:solidFill>
                <a:latin typeface="Times New Roman" charset="0"/>
              </a:rPr>
              <a:t>allergènes</a:t>
            </a:r>
            <a:r>
              <a:rPr lang="en-US" sz="1600" b="1" dirty="0" smtClean="0">
                <a:solidFill>
                  <a:srgbClr val="336699"/>
                </a:solidFill>
                <a:latin typeface="Times New Roman" charset="0"/>
              </a:rPr>
              <a:t> en </a:t>
            </a:r>
            <a:r>
              <a:rPr lang="en-US" sz="1600" b="1" dirty="0" err="1" smtClean="0">
                <a:solidFill>
                  <a:srgbClr val="336699"/>
                </a:solidFill>
                <a:latin typeface="Times New Roman" charset="0"/>
              </a:rPr>
              <a:t>particulier</a:t>
            </a:r>
            <a:r>
              <a:rPr lang="en-US" sz="1600" b="1" dirty="0" smtClean="0">
                <a:solidFill>
                  <a:srgbClr val="336699"/>
                </a:solidFill>
                <a:latin typeface="Times New Roman" charset="0"/>
              </a:rPr>
              <a:t> (</a:t>
            </a:r>
            <a:r>
              <a:rPr lang="en-US" sz="1600" b="1" dirty="0" err="1">
                <a:solidFill>
                  <a:srgbClr val="336699"/>
                </a:solidFill>
                <a:latin typeface="Times New Roman" charset="0"/>
              </a:rPr>
              <a:t>rAsp</a:t>
            </a:r>
            <a:r>
              <a:rPr lang="en-US" sz="1600" b="1" dirty="0">
                <a:solidFill>
                  <a:srgbClr val="336699"/>
                </a:solidFill>
                <a:latin typeface="Times New Roman" charset="0"/>
              </a:rPr>
              <a:t> f 1, </a:t>
            </a:r>
            <a:r>
              <a:rPr lang="en-US" sz="1600" b="1" dirty="0" err="1">
                <a:solidFill>
                  <a:srgbClr val="336699"/>
                </a:solidFill>
                <a:latin typeface="Times New Roman" charset="0"/>
              </a:rPr>
              <a:t>rPru</a:t>
            </a:r>
            <a:r>
              <a:rPr lang="en-US" sz="1600" b="1" dirty="0">
                <a:solidFill>
                  <a:srgbClr val="336699"/>
                </a:solidFill>
                <a:latin typeface="Times New Roman" charset="0"/>
              </a:rPr>
              <a:t> p 3, </a:t>
            </a:r>
            <a:r>
              <a:rPr lang="en-US" sz="1600" b="1" dirty="0" err="1">
                <a:solidFill>
                  <a:srgbClr val="336699"/>
                </a:solidFill>
                <a:latin typeface="Times New Roman" charset="0"/>
              </a:rPr>
              <a:t>nAna</a:t>
            </a:r>
            <a:r>
              <a:rPr lang="en-US" sz="1600" b="1" dirty="0">
                <a:solidFill>
                  <a:srgbClr val="336699"/>
                </a:solidFill>
                <a:latin typeface="Times New Roman" charset="0"/>
              </a:rPr>
              <a:t> c 2, </a:t>
            </a:r>
            <a:r>
              <a:rPr lang="en-US" sz="1600" b="1" dirty="0" err="1">
                <a:solidFill>
                  <a:srgbClr val="336699"/>
                </a:solidFill>
                <a:latin typeface="Times New Roman" charset="0"/>
              </a:rPr>
              <a:t>rApi</a:t>
            </a:r>
            <a:r>
              <a:rPr lang="en-US" sz="1600" b="1" dirty="0">
                <a:solidFill>
                  <a:srgbClr val="336699"/>
                </a:solidFill>
                <a:latin typeface="Times New Roman" charset="0"/>
              </a:rPr>
              <a:t> g 1…)</a:t>
            </a:r>
          </a:p>
          <a:p>
            <a:pPr lvl="4">
              <a:lnSpc>
                <a:spcPct val="90000"/>
              </a:lnSpc>
              <a:buFont typeface="Wingdings" charset="0"/>
              <a:buNone/>
            </a:pPr>
            <a:endParaRPr lang="en-US" b="1" dirty="0">
              <a:solidFill>
                <a:srgbClr val="336699"/>
              </a:solidFill>
              <a:latin typeface="Times New Roman" charset="0"/>
              <a:cs typeface="Arial" charset="0"/>
            </a:endParaRPr>
          </a:p>
        </p:txBody>
      </p:sp>
      <p:pic>
        <p:nvPicPr>
          <p:cNvPr id="16077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60770"/>
                                        </p:tgtEl>
                                        <p:attrNameLst>
                                          <p:attrName>style.visibility</p:attrName>
                                        </p:attrNameLst>
                                      </p:cBhvr>
                                      <p:to>
                                        <p:strVal val="visible"/>
                                      </p:to>
                                    </p:set>
                                    <p:anim calcmode="lin" valueType="num">
                                      <p:cBhvr>
                                        <p:cTn id="7" dur="500" fill="hold"/>
                                        <p:tgtEl>
                                          <p:spTgt spid="160770"/>
                                        </p:tgtEl>
                                        <p:attrNameLst>
                                          <p:attrName>ppt_x</p:attrName>
                                        </p:attrNameLst>
                                      </p:cBhvr>
                                      <p:tavLst>
                                        <p:tav tm="0">
                                          <p:val>
                                            <p:strVal val="#ppt_x"/>
                                          </p:val>
                                        </p:tav>
                                        <p:tav tm="100000">
                                          <p:val>
                                            <p:strVal val="#ppt_x"/>
                                          </p:val>
                                        </p:tav>
                                      </p:tavLst>
                                    </p:anim>
                                    <p:anim calcmode="lin" valueType="num">
                                      <p:cBhvr>
                                        <p:cTn id="8" dur="500" fill="hold"/>
                                        <p:tgtEl>
                                          <p:spTgt spid="160770"/>
                                        </p:tgtEl>
                                        <p:attrNameLst>
                                          <p:attrName>ppt_y</p:attrName>
                                        </p:attrNameLst>
                                      </p:cBhvr>
                                      <p:tavLst>
                                        <p:tav tm="0">
                                          <p:val>
                                            <p:strVal val="#ppt_y-#ppt_h/2"/>
                                          </p:val>
                                        </p:tav>
                                        <p:tav tm="100000">
                                          <p:val>
                                            <p:strVal val="#ppt_y"/>
                                          </p:val>
                                        </p:tav>
                                      </p:tavLst>
                                    </p:anim>
                                    <p:anim calcmode="lin" valueType="num">
                                      <p:cBhvr>
                                        <p:cTn id="9" dur="500" fill="hold"/>
                                        <p:tgtEl>
                                          <p:spTgt spid="160770"/>
                                        </p:tgtEl>
                                        <p:attrNameLst>
                                          <p:attrName>ppt_w</p:attrName>
                                        </p:attrNameLst>
                                      </p:cBhvr>
                                      <p:tavLst>
                                        <p:tav tm="0">
                                          <p:val>
                                            <p:strVal val="#ppt_w"/>
                                          </p:val>
                                        </p:tav>
                                        <p:tav tm="100000">
                                          <p:val>
                                            <p:strVal val="#ppt_w"/>
                                          </p:val>
                                        </p:tav>
                                      </p:tavLst>
                                    </p:anim>
                                    <p:anim calcmode="lin" valueType="num">
                                      <p:cBhvr>
                                        <p:cTn id="10" dur="500" fill="hold"/>
                                        <p:tgtEl>
                                          <p:spTgt spid="160770"/>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60771">
                                            <p:txEl>
                                              <p:pRg st="0" end="0"/>
                                            </p:txEl>
                                          </p:spTgt>
                                        </p:tgtEl>
                                        <p:attrNameLst>
                                          <p:attrName>style.visibility</p:attrName>
                                        </p:attrNameLst>
                                      </p:cBhvr>
                                      <p:to>
                                        <p:strVal val="visible"/>
                                      </p:to>
                                    </p:set>
                                    <p:anim calcmode="lin" valueType="num">
                                      <p:cBhvr>
                                        <p:cTn id="13" dur="500" fill="hold"/>
                                        <p:tgtEl>
                                          <p:spTgt spid="16077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0771">
                                            <p:txEl>
                                              <p:pRg st="0" end="0"/>
                                            </p:txEl>
                                          </p:spTgt>
                                        </p:tgtEl>
                                        <p:attrNameLst>
                                          <p:attrName>ppt_y</p:attrName>
                                        </p:attrNameLst>
                                      </p:cBhvr>
                                      <p:tavLst>
                                        <p:tav tm="0">
                                          <p:val>
                                            <p:strVal val="#ppt_y-#ppt_h/2"/>
                                          </p:val>
                                        </p:tav>
                                        <p:tav tm="100000">
                                          <p:val>
                                            <p:strVal val="#ppt_y"/>
                                          </p:val>
                                        </p:tav>
                                      </p:tavLst>
                                    </p:anim>
                                    <p:anim calcmode="lin" valueType="num">
                                      <p:cBhvr>
                                        <p:cTn id="15" dur="500" fill="hold"/>
                                        <p:tgtEl>
                                          <p:spTgt spid="160771">
                                            <p:txEl>
                                              <p:pRg st="0" end="0"/>
                                            </p:txEl>
                                          </p:spTgt>
                                        </p:tgtEl>
                                        <p:attrNameLst>
                                          <p:attrName>ppt_w</p:attrName>
                                        </p:attrNameLst>
                                      </p:cBhvr>
                                      <p:tavLst>
                                        <p:tav tm="0">
                                          <p:val>
                                            <p:strVal val="#ppt_w"/>
                                          </p:val>
                                        </p:tav>
                                        <p:tav tm="100000">
                                          <p:val>
                                            <p:strVal val="#ppt_w"/>
                                          </p:val>
                                        </p:tav>
                                      </p:tavLst>
                                    </p:anim>
                                    <p:anim calcmode="lin" valueType="num">
                                      <p:cBhvr>
                                        <p:cTn id="16" dur="500" fill="hold"/>
                                        <p:tgtEl>
                                          <p:spTgt spid="160771">
                                            <p:txEl>
                                              <p:pRg st="0" end="0"/>
                                            </p:txEl>
                                          </p:spTgt>
                                        </p:tgtEl>
                                        <p:attrNameLst>
                                          <p:attrName>ppt_h</p:attrName>
                                        </p:attrNameLst>
                                      </p:cBhvr>
                                      <p:tavLst>
                                        <p:tav tm="0">
                                          <p:val>
                                            <p:fltVal val="0"/>
                                          </p:val>
                                        </p:tav>
                                        <p:tav tm="100000">
                                          <p:val>
                                            <p:strVal val="#ppt_h"/>
                                          </p:val>
                                        </p:tav>
                                      </p:tavLst>
                                    </p:anim>
                                  </p:childTnLst>
                                </p:cTn>
                              </p:par>
                              <p:par>
                                <p:cTn id="17" presetID="17" presetClass="entr" presetSubtype="1" fill="hold" grpId="0" nodeType="withEffect">
                                  <p:stCondLst>
                                    <p:cond delay="0"/>
                                  </p:stCondLst>
                                  <p:childTnLst>
                                    <p:set>
                                      <p:cBhvr>
                                        <p:cTn id="18" dur="1" fill="hold">
                                          <p:stCondLst>
                                            <p:cond delay="0"/>
                                          </p:stCondLst>
                                        </p:cTn>
                                        <p:tgtEl>
                                          <p:spTgt spid="160771">
                                            <p:txEl>
                                              <p:pRg st="1" end="1"/>
                                            </p:txEl>
                                          </p:spTgt>
                                        </p:tgtEl>
                                        <p:attrNameLst>
                                          <p:attrName>style.visibility</p:attrName>
                                        </p:attrNameLst>
                                      </p:cBhvr>
                                      <p:to>
                                        <p:strVal val="visible"/>
                                      </p:to>
                                    </p:set>
                                    <p:anim calcmode="lin" valueType="num">
                                      <p:cBhvr>
                                        <p:cTn id="19" dur="5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160771">
                                            <p:txEl>
                                              <p:pRg st="1" end="1"/>
                                            </p:txEl>
                                          </p:spTgt>
                                        </p:tgtEl>
                                        <p:attrNameLst>
                                          <p:attrName>ppt_y</p:attrName>
                                        </p:attrNameLst>
                                      </p:cBhvr>
                                      <p:tavLst>
                                        <p:tav tm="0">
                                          <p:val>
                                            <p:strVal val="#ppt_y-#ppt_h/2"/>
                                          </p:val>
                                        </p:tav>
                                        <p:tav tm="100000">
                                          <p:val>
                                            <p:strVal val="#ppt_y"/>
                                          </p:val>
                                        </p:tav>
                                      </p:tavLst>
                                    </p:anim>
                                    <p:anim calcmode="lin" valueType="num">
                                      <p:cBhvr>
                                        <p:cTn id="21" dur="500" fill="hold"/>
                                        <p:tgtEl>
                                          <p:spTgt spid="160771">
                                            <p:txEl>
                                              <p:pRg st="1" end="1"/>
                                            </p:txEl>
                                          </p:spTgt>
                                        </p:tgtEl>
                                        <p:attrNameLst>
                                          <p:attrName>ppt_w</p:attrName>
                                        </p:attrNameLst>
                                      </p:cBhvr>
                                      <p:tavLst>
                                        <p:tav tm="0">
                                          <p:val>
                                            <p:strVal val="#ppt_w"/>
                                          </p:val>
                                        </p:tav>
                                        <p:tav tm="100000">
                                          <p:val>
                                            <p:strVal val="#ppt_w"/>
                                          </p:val>
                                        </p:tav>
                                      </p:tavLst>
                                    </p:anim>
                                    <p:anim calcmode="lin" valueType="num">
                                      <p:cBhvr>
                                        <p:cTn id="22" dur="500" fill="hold"/>
                                        <p:tgtEl>
                                          <p:spTgt spid="160771">
                                            <p:txEl>
                                              <p:pRg st="1" end="1"/>
                                            </p:txEl>
                                          </p:spTgt>
                                        </p:tgtEl>
                                        <p:attrNameLst>
                                          <p:attrName>ppt_h</p:attrName>
                                        </p:attrNameLst>
                                      </p:cBhvr>
                                      <p:tavLst>
                                        <p:tav tm="0">
                                          <p:val>
                                            <p:fltVal val="0"/>
                                          </p:val>
                                        </p:tav>
                                        <p:tav tm="100000">
                                          <p:val>
                                            <p:strVal val="#ppt_h"/>
                                          </p:val>
                                        </p:tav>
                                      </p:tavLst>
                                    </p:anim>
                                  </p:childTnLst>
                                </p:cTn>
                              </p:par>
                              <p:par>
                                <p:cTn id="23" presetID="17" presetClass="entr" presetSubtype="1" fill="hold" grpId="0" nodeType="withEffect">
                                  <p:stCondLst>
                                    <p:cond delay="0"/>
                                  </p:stCondLst>
                                  <p:childTnLst>
                                    <p:set>
                                      <p:cBhvr>
                                        <p:cTn id="24" dur="1" fill="hold">
                                          <p:stCondLst>
                                            <p:cond delay="0"/>
                                          </p:stCondLst>
                                        </p:cTn>
                                        <p:tgtEl>
                                          <p:spTgt spid="160771">
                                            <p:txEl>
                                              <p:pRg st="2" end="2"/>
                                            </p:txEl>
                                          </p:spTgt>
                                        </p:tgtEl>
                                        <p:attrNameLst>
                                          <p:attrName>style.visibility</p:attrName>
                                        </p:attrNameLst>
                                      </p:cBhvr>
                                      <p:to>
                                        <p:strVal val="visible"/>
                                      </p:to>
                                    </p:set>
                                    <p:anim calcmode="lin" valueType="num">
                                      <p:cBhvr>
                                        <p:cTn id="25" dur="500" fill="hold"/>
                                        <p:tgtEl>
                                          <p:spTgt spid="16077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60771">
                                            <p:txEl>
                                              <p:pRg st="2" end="2"/>
                                            </p:txEl>
                                          </p:spTgt>
                                        </p:tgtEl>
                                        <p:attrNameLst>
                                          <p:attrName>ppt_y</p:attrName>
                                        </p:attrNameLst>
                                      </p:cBhvr>
                                      <p:tavLst>
                                        <p:tav tm="0">
                                          <p:val>
                                            <p:strVal val="#ppt_y-#ppt_h/2"/>
                                          </p:val>
                                        </p:tav>
                                        <p:tav tm="100000">
                                          <p:val>
                                            <p:strVal val="#ppt_y"/>
                                          </p:val>
                                        </p:tav>
                                      </p:tavLst>
                                    </p:anim>
                                    <p:anim calcmode="lin" valueType="num">
                                      <p:cBhvr>
                                        <p:cTn id="27" dur="500" fill="hold"/>
                                        <p:tgtEl>
                                          <p:spTgt spid="160771">
                                            <p:txEl>
                                              <p:pRg st="2" end="2"/>
                                            </p:txEl>
                                          </p:spTgt>
                                        </p:tgtEl>
                                        <p:attrNameLst>
                                          <p:attrName>ppt_w</p:attrName>
                                        </p:attrNameLst>
                                      </p:cBhvr>
                                      <p:tavLst>
                                        <p:tav tm="0">
                                          <p:val>
                                            <p:strVal val="#ppt_w"/>
                                          </p:val>
                                        </p:tav>
                                        <p:tav tm="100000">
                                          <p:val>
                                            <p:strVal val="#ppt_w"/>
                                          </p:val>
                                        </p:tav>
                                      </p:tavLst>
                                    </p:anim>
                                    <p:anim calcmode="lin" valueType="num">
                                      <p:cBhvr>
                                        <p:cTn id="28" dur="500" fill="hold"/>
                                        <p:tgtEl>
                                          <p:spTgt spid="160771">
                                            <p:txEl>
                                              <p:pRg st="2" end="2"/>
                                            </p:txEl>
                                          </p:spTgt>
                                        </p:tgtEl>
                                        <p:attrNameLst>
                                          <p:attrName>ppt_h</p:attrName>
                                        </p:attrNameLst>
                                      </p:cBhvr>
                                      <p:tavLst>
                                        <p:tav tm="0">
                                          <p:val>
                                            <p:fltVal val="0"/>
                                          </p:val>
                                        </p:tav>
                                        <p:tav tm="100000">
                                          <p:val>
                                            <p:strVal val="#ppt_h"/>
                                          </p:val>
                                        </p:tav>
                                      </p:tavLst>
                                    </p:anim>
                                  </p:childTnLst>
                                </p:cTn>
                              </p:par>
                              <p:par>
                                <p:cTn id="29" presetID="17" presetClass="entr" presetSubtype="1" fill="hold" grpId="0" nodeType="withEffect">
                                  <p:stCondLst>
                                    <p:cond delay="0"/>
                                  </p:stCondLst>
                                  <p:childTnLst>
                                    <p:set>
                                      <p:cBhvr>
                                        <p:cTn id="30" dur="1" fill="hold">
                                          <p:stCondLst>
                                            <p:cond delay="0"/>
                                          </p:stCondLst>
                                        </p:cTn>
                                        <p:tgtEl>
                                          <p:spTgt spid="160771">
                                            <p:txEl>
                                              <p:pRg st="3" end="3"/>
                                            </p:txEl>
                                          </p:spTgt>
                                        </p:tgtEl>
                                        <p:attrNameLst>
                                          <p:attrName>style.visibility</p:attrName>
                                        </p:attrNameLst>
                                      </p:cBhvr>
                                      <p:to>
                                        <p:strVal val="visible"/>
                                      </p:to>
                                    </p:set>
                                    <p:anim calcmode="lin" valueType="num">
                                      <p:cBhvr>
                                        <p:cTn id="31" dur="500" fill="hold"/>
                                        <p:tgtEl>
                                          <p:spTgt spid="160771">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160771">
                                            <p:txEl>
                                              <p:pRg st="3" end="3"/>
                                            </p:txEl>
                                          </p:spTgt>
                                        </p:tgtEl>
                                        <p:attrNameLst>
                                          <p:attrName>ppt_y</p:attrName>
                                        </p:attrNameLst>
                                      </p:cBhvr>
                                      <p:tavLst>
                                        <p:tav tm="0">
                                          <p:val>
                                            <p:strVal val="#ppt_y-#ppt_h/2"/>
                                          </p:val>
                                        </p:tav>
                                        <p:tav tm="100000">
                                          <p:val>
                                            <p:strVal val="#ppt_y"/>
                                          </p:val>
                                        </p:tav>
                                      </p:tavLst>
                                    </p:anim>
                                    <p:anim calcmode="lin" valueType="num">
                                      <p:cBhvr>
                                        <p:cTn id="33" dur="500" fill="hold"/>
                                        <p:tgtEl>
                                          <p:spTgt spid="160771">
                                            <p:txEl>
                                              <p:pRg st="3" end="3"/>
                                            </p:txEl>
                                          </p:spTgt>
                                        </p:tgtEl>
                                        <p:attrNameLst>
                                          <p:attrName>ppt_w</p:attrName>
                                        </p:attrNameLst>
                                      </p:cBhvr>
                                      <p:tavLst>
                                        <p:tav tm="0">
                                          <p:val>
                                            <p:strVal val="#ppt_w"/>
                                          </p:val>
                                        </p:tav>
                                        <p:tav tm="100000">
                                          <p:val>
                                            <p:strVal val="#ppt_w"/>
                                          </p:val>
                                        </p:tav>
                                      </p:tavLst>
                                    </p:anim>
                                    <p:anim calcmode="lin" valueType="num">
                                      <p:cBhvr>
                                        <p:cTn id="34" dur="500" fill="hold"/>
                                        <p:tgtEl>
                                          <p:spTgt spid="16077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60771">
                                            <p:txEl>
                                              <p:pRg st="4" end="4"/>
                                            </p:txEl>
                                          </p:spTgt>
                                        </p:tgtEl>
                                        <p:attrNameLst>
                                          <p:attrName>style.visibility</p:attrName>
                                        </p:attrNameLst>
                                      </p:cBhvr>
                                      <p:to>
                                        <p:strVal val="visible"/>
                                      </p:to>
                                    </p:set>
                                    <p:anim calcmode="lin" valueType="num">
                                      <p:cBhvr>
                                        <p:cTn id="39" dur="500" fill="hold"/>
                                        <p:tgtEl>
                                          <p:spTgt spid="16077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60771">
                                            <p:txEl>
                                              <p:pRg st="4" end="4"/>
                                            </p:txEl>
                                          </p:spTgt>
                                        </p:tgtEl>
                                        <p:attrNameLst>
                                          <p:attrName>ppt_y</p:attrName>
                                        </p:attrNameLst>
                                      </p:cBhvr>
                                      <p:tavLst>
                                        <p:tav tm="0">
                                          <p:val>
                                            <p:strVal val="#ppt_y-#ppt_h/2"/>
                                          </p:val>
                                        </p:tav>
                                        <p:tav tm="100000">
                                          <p:val>
                                            <p:strVal val="#ppt_y"/>
                                          </p:val>
                                        </p:tav>
                                      </p:tavLst>
                                    </p:anim>
                                    <p:anim calcmode="lin" valueType="num">
                                      <p:cBhvr>
                                        <p:cTn id="41" dur="500" fill="hold"/>
                                        <p:tgtEl>
                                          <p:spTgt spid="160771">
                                            <p:txEl>
                                              <p:pRg st="4" end="4"/>
                                            </p:txEl>
                                          </p:spTgt>
                                        </p:tgtEl>
                                        <p:attrNameLst>
                                          <p:attrName>ppt_w</p:attrName>
                                        </p:attrNameLst>
                                      </p:cBhvr>
                                      <p:tavLst>
                                        <p:tav tm="0">
                                          <p:val>
                                            <p:strVal val="#ppt_w"/>
                                          </p:val>
                                        </p:tav>
                                        <p:tav tm="100000">
                                          <p:val>
                                            <p:strVal val="#ppt_w"/>
                                          </p:val>
                                        </p:tav>
                                      </p:tavLst>
                                    </p:anim>
                                    <p:anim calcmode="lin" valueType="num">
                                      <p:cBhvr>
                                        <p:cTn id="42" dur="500" fill="hold"/>
                                        <p:tgtEl>
                                          <p:spTgt spid="160771">
                                            <p:txEl>
                                              <p:pRg st="4" end="4"/>
                                            </p:txEl>
                                          </p:spTgt>
                                        </p:tgtEl>
                                        <p:attrNameLst>
                                          <p:attrName>ppt_h</p:attrName>
                                        </p:attrNameLst>
                                      </p:cBhvr>
                                      <p:tavLst>
                                        <p:tav tm="0">
                                          <p:val>
                                            <p:fltVal val="0"/>
                                          </p:val>
                                        </p:tav>
                                        <p:tav tm="100000">
                                          <p:val>
                                            <p:strVal val="#ppt_h"/>
                                          </p:val>
                                        </p:tav>
                                      </p:tavLst>
                                    </p:anim>
                                  </p:childTnLst>
                                </p:cTn>
                              </p:par>
                              <p:par>
                                <p:cTn id="43" presetID="17" presetClass="entr" presetSubtype="1" fill="hold" grpId="0" nodeType="withEffect">
                                  <p:stCondLst>
                                    <p:cond delay="0"/>
                                  </p:stCondLst>
                                  <p:childTnLst>
                                    <p:set>
                                      <p:cBhvr>
                                        <p:cTn id="44" dur="1" fill="hold">
                                          <p:stCondLst>
                                            <p:cond delay="0"/>
                                          </p:stCondLst>
                                        </p:cTn>
                                        <p:tgtEl>
                                          <p:spTgt spid="160771">
                                            <p:txEl>
                                              <p:pRg st="5" end="5"/>
                                            </p:txEl>
                                          </p:spTgt>
                                        </p:tgtEl>
                                        <p:attrNameLst>
                                          <p:attrName>style.visibility</p:attrName>
                                        </p:attrNameLst>
                                      </p:cBhvr>
                                      <p:to>
                                        <p:strVal val="visible"/>
                                      </p:to>
                                    </p:set>
                                    <p:anim calcmode="lin" valueType="num">
                                      <p:cBhvr>
                                        <p:cTn id="45" dur="500" fill="hold"/>
                                        <p:tgtEl>
                                          <p:spTgt spid="160771">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160771">
                                            <p:txEl>
                                              <p:pRg st="5" end="5"/>
                                            </p:txEl>
                                          </p:spTgt>
                                        </p:tgtEl>
                                        <p:attrNameLst>
                                          <p:attrName>ppt_y</p:attrName>
                                        </p:attrNameLst>
                                      </p:cBhvr>
                                      <p:tavLst>
                                        <p:tav tm="0">
                                          <p:val>
                                            <p:strVal val="#ppt_y-#ppt_h/2"/>
                                          </p:val>
                                        </p:tav>
                                        <p:tav tm="100000">
                                          <p:val>
                                            <p:strVal val="#ppt_y"/>
                                          </p:val>
                                        </p:tav>
                                      </p:tavLst>
                                    </p:anim>
                                    <p:anim calcmode="lin" valueType="num">
                                      <p:cBhvr>
                                        <p:cTn id="47" dur="500" fill="hold"/>
                                        <p:tgtEl>
                                          <p:spTgt spid="160771">
                                            <p:txEl>
                                              <p:pRg st="5" end="5"/>
                                            </p:txEl>
                                          </p:spTgt>
                                        </p:tgtEl>
                                        <p:attrNameLst>
                                          <p:attrName>ppt_w</p:attrName>
                                        </p:attrNameLst>
                                      </p:cBhvr>
                                      <p:tavLst>
                                        <p:tav tm="0">
                                          <p:val>
                                            <p:strVal val="#ppt_w"/>
                                          </p:val>
                                        </p:tav>
                                        <p:tav tm="100000">
                                          <p:val>
                                            <p:strVal val="#ppt_w"/>
                                          </p:val>
                                        </p:tav>
                                      </p:tavLst>
                                    </p:anim>
                                    <p:anim calcmode="lin" valueType="num">
                                      <p:cBhvr>
                                        <p:cTn id="48" dur="500" fill="hold"/>
                                        <p:tgtEl>
                                          <p:spTgt spid="160771">
                                            <p:txEl>
                                              <p:pRg st="5" end="5"/>
                                            </p:txEl>
                                          </p:spTgt>
                                        </p:tgtEl>
                                        <p:attrNameLst>
                                          <p:attrName>ppt_h</p:attrName>
                                        </p:attrNameLst>
                                      </p:cBhvr>
                                      <p:tavLst>
                                        <p:tav tm="0">
                                          <p:val>
                                            <p:fltVal val="0"/>
                                          </p:val>
                                        </p:tav>
                                        <p:tav tm="100000">
                                          <p:val>
                                            <p:strVal val="#ppt_h"/>
                                          </p:val>
                                        </p:tav>
                                      </p:tavLst>
                                    </p:anim>
                                  </p:childTnLst>
                                </p:cTn>
                              </p:par>
                              <p:par>
                                <p:cTn id="49" presetID="17" presetClass="entr" presetSubtype="1" fill="hold" grpId="0" nodeType="withEffect">
                                  <p:stCondLst>
                                    <p:cond delay="0"/>
                                  </p:stCondLst>
                                  <p:childTnLst>
                                    <p:set>
                                      <p:cBhvr>
                                        <p:cTn id="50" dur="1" fill="hold">
                                          <p:stCondLst>
                                            <p:cond delay="0"/>
                                          </p:stCondLst>
                                        </p:cTn>
                                        <p:tgtEl>
                                          <p:spTgt spid="160771">
                                            <p:txEl>
                                              <p:pRg st="6" end="6"/>
                                            </p:txEl>
                                          </p:spTgt>
                                        </p:tgtEl>
                                        <p:attrNameLst>
                                          <p:attrName>style.visibility</p:attrName>
                                        </p:attrNameLst>
                                      </p:cBhvr>
                                      <p:to>
                                        <p:strVal val="visible"/>
                                      </p:to>
                                    </p:set>
                                    <p:anim calcmode="lin" valueType="num">
                                      <p:cBhvr>
                                        <p:cTn id="51" dur="500" fill="hold"/>
                                        <p:tgtEl>
                                          <p:spTgt spid="160771">
                                            <p:txEl>
                                              <p:pRg st="6" end="6"/>
                                            </p:txEl>
                                          </p:spTgt>
                                        </p:tgtEl>
                                        <p:attrNameLst>
                                          <p:attrName>ppt_x</p:attrName>
                                        </p:attrNameLst>
                                      </p:cBhvr>
                                      <p:tavLst>
                                        <p:tav tm="0">
                                          <p:val>
                                            <p:strVal val="#ppt_x"/>
                                          </p:val>
                                        </p:tav>
                                        <p:tav tm="100000">
                                          <p:val>
                                            <p:strVal val="#ppt_x"/>
                                          </p:val>
                                        </p:tav>
                                      </p:tavLst>
                                    </p:anim>
                                    <p:anim calcmode="lin" valueType="num">
                                      <p:cBhvr>
                                        <p:cTn id="52" dur="500" fill="hold"/>
                                        <p:tgtEl>
                                          <p:spTgt spid="160771">
                                            <p:txEl>
                                              <p:pRg st="6" end="6"/>
                                            </p:txEl>
                                          </p:spTgt>
                                        </p:tgtEl>
                                        <p:attrNameLst>
                                          <p:attrName>ppt_y</p:attrName>
                                        </p:attrNameLst>
                                      </p:cBhvr>
                                      <p:tavLst>
                                        <p:tav tm="0">
                                          <p:val>
                                            <p:strVal val="#ppt_y-#ppt_h/2"/>
                                          </p:val>
                                        </p:tav>
                                        <p:tav tm="100000">
                                          <p:val>
                                            <p:strVal val="#ppt_y"/>
                                          </p:val>
                                        </p:tav>
                                      </p:tavLst>
                                    </p:anim>
                                    <p:anim calcmode="lin" valueType="num">
                                      <p:cBhvr>
                                        <p:cTn id="53" dur="500" fill="hold"/>
                                        <p:tgtEl>
                                          <p:spTgt spid="160771">
                                            <p:txEl>
                                              <p:pRg st="6" end="6"/>
                                            </p:txEl>
                                          </p:spTgt>
                                        </p:tgtEl>
                                        <p:attrNameLst>
                                          <p:attrName>ppt_w</p:attrName>
                                        </p:attrNameLst>
                                      </p:cBhvr>
                                      <p:tavLst>
                                        <p:tav tm="0">
                                          <p:val>
                                            <p:strVal val="#ppt_w"/>
                                          </p:val>
                                        </p:tav>
                                        <p:tav tm="100000">
                                          <p:val>
                                            <p:strVal val="#ppt_w"/>
                                          </p:val>
                                        </p:tav>
                                      </p:tavLst>
                                    </p:anim>
                                    <p:anim calcmode="lin" valueType="num">
                                      <p:cBhvr>
                                        <p:cTn id="54" dur="500" fill="hold"/>
                                        <p:tgtEl>
                                          <p:spTgt spid="160771">
                                            <p:txEl>
                                              <p:pRg st="6" end="6"/>
                                            </p:txEl>
                                          </p:spTgt>
                                        </p:tgtEl>
                                        <p:attrNameLst>
                                          <p:attrName>ppt_h</p:attrName>
                                        </p:attrNameLst>
                                      </p:cBhvr>
                                      <p:tavLst>
                                        <p:tav tm="0">
                                          <p:val>
                                            <p:fltVal val="0"/>
                                          </p:val>
                                        </p:tav>
                                        <p:tav tm="100000">
                                          <p:val>
                                            <p:strVal val="#ppt_h"/>
                                          </p:val>
                                        </p:tav>
                                      </p:tavLst>
                                    </p:anim>
                                  </p:childTnLst>
                                </p:cTn>
                              </p:par>
                              <p:par>
                                <p:cTn id="55" presetID="17" presetClass="entr" presetSubtype="1" fill="hold" grpId="0" nodeType="withEffect">
                                  <p:stCondLst>
                                    <p:cond delay="0"/>
                                  </p:stCondLst>
                                  <p:childTnLst>
                                    <p:set>
                                      <p:cBhvr>
                                        <p:cTn id="56" dur="1" fill="hold">
                                          <p:stCondLst>
                                            <p:cond delay="0"/>
                                          </p:stCondLst>
                                        </p:cTn>
                                        <p:tgtEl>
                                          <p:spTgt spid="160771">
                                            <p:txEl>
                                              <p:pRg st="7" end="7"/>
                                            </p:txEl>
                                          </p:spTgt>
                                        </p:tgtEl>
                                        <p:attrNameLst>
                                          <p:attrName>style.visibility</p:attrName>
                                        </p:attrNameLst>
                                      </p:cBhvr>
                                      <p:to>
                                        <p:strVal val="visible"/>
                                      </p:to>
                                    </p:set>
                                    <p:anim calcmode="lin" valueType="num">
                                      <p:cBhvr>
                                        <p:cTn id="57" dur="500" fill="hold"/>
                                        <p:tgtEl>
                                          <p:spTgt spid="160771">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160771">
                                            <p:txEl>
                                              <p:pRg st="7" end="7"/>
                                            </p:txEl>
                                          </p:spTgt>
                                        </p:tgtEl>
                                        <p:attrNameLst>
                                          <p:attrName>ppt_y</p:attrName>
                                        </p:attrNameLst>
                                      </p:cBhvr>
                                      <p:tavLst>
                                        <p:tav tm="0">
                                          <p:val>
                                            <p:strVal val="#ppt_y-#ppt_h/2"/>
                                          </p:val>
                                        </p:tav>
                                        <p:tav tm="100000">
                                          <p:val>
                                            <p:strVal val="#ppt_y"/>
                                          </p:val>
                                        </p:tav>
                                      </p:tavLst>
                                    </p:anim>
                                    <p:anim calcmode="lin" valueType="num">
                                      <p:cBhvr>
                                        <p:cTn id="59" dur="500" fill="hold"/>
                                        <p:tgtEl>
                                          <p:spTgt spid="160771">
                                            <p:txEl>
                                              <p:pRg st="7" end="7"/>
                                            </p:txEl>
                                          </p:spTgt>
                                        </p:tgtEl>
                                        <p:attrNameLst>
                                          <p:attrName>ppt_w</p:attrName>
                                        </p:attrNameLst>
                                      </p:cBhvr>
                                      <p:tavLst>
                                        <p:tav tm="0">
                                          <p:val>
                                            <p:strVal val="#ppt_w"/>
                                          </p:val>
                                        </p:tav>
                                        <p:tav tm="100000">
                                          <p:val>
                                            <p:strVal val="#ppt_w"/>
                                          </p:val>
                                        </p:tav>
                                      </p:tavLst>
                                    </p:anim>
                                    <p:anim calcmode="lin" valueType="num">
                                      <p:cBhvr>
                                        <p:cTn id="60" dur="500" fill="hold"/>
                                        <p:tgtEl>
                                          <p:spTgt spid="160771">
                                            <p:txEl>
                                              <p:pRg st="7" end="7"/>
                                            </p:txEl>
                                          </p:spTgt>
                                        </p:tgtEl>
                                        <p:attrNameLst>
                                          <p:attrName>ppt_h</p:attrName>
                                        </p:attrNameLst>
                                      </p:cBhvr>
                                      <p:tavLst>
                                        <p:tav tm="0">
                                          <p:val>
                                            <p:fltVal val="0"/>
                                          </p:val>
                                        </p:tav>
                                        <p:tav tm="100000">
                                          <p:val>
                                            <p:strVal val="#ppt_h"/>
                                          </p:val>
                                        </p:tav>
                                      </p:tavLst>
                                    </p:anim>
                                  </p:childTnLst>
                                </p:cTn>
                              </p:par>
                              <p:par>
                                <p:cTn id="61" presetID="17" presetClass="entr" presetSubtype="1" fill="hold" grpId="0" nodeType="withEffect">
                                  <p:stCondLst>
                                    <p:cond delay="0"/>
                                  </p:stCondLst>
                                  <p:childTnLst>
                                    <p:set>
                                      <p:cBhvr>
                                        <p:cTn id="62" dur="1" fill="hold">
                                          <p:stCondLst>
                                            <p:cond delay="0"/>
                                          </p:stCondLst>
                                        </p:cTn>
                                        <p:tgtEl>
                                          <p:spTgt spid="160771">
                                            <p:txEl>
                                              <p:pRg st="8" end="8"/>
                                            </p:txEl>
                                          </p:spTgt>
                                        </p:tgtEl>
                                        <p:attrNameLst>
                                          <p:attrName>style.visibility</p:attrName>
                                        </p:attrNameLst>
                                      </p:cBhvr>
                                      <p:to>
                                        <p:strVal val="visible"/>
                                      </p:to>
                                    </p:set>
                                    <p:anim calcmode="lin" valueType="num">
                                      <p:cBhvr>
                                        <p:cTn id="63" dur="500" fill="hold"/>
                                        <p:tgtEl>
                                          <p:spTgt spid="160771">
                                            <p:txEl>
                                              <p:pRg st="8" end="8"/>
                                            </p:txEl>
                                          </p:spTgt>
                                        </p:tgtEl>
                                        <p:attrNameLst>
                                          <p:attrName>ppt_x</p:attrName>
                                        </p:attrNameLst>
                                      </p:cBhvr>
                                      <p:tavLst>
                                        <p:tav tm="0">
                                          <p:val>
                                            <p:strVal val="#ppt_x"/>
                                          </p:val>
                                        </p:tav>
                                        <p:tav tm="100000">
                                          <p:val>
                                            <p:strVal val="#ppt_x"/>
                                          </p:val>
                                        </p:tav>
                                      </p:tavLst>
                                    </p:anim>
                                    <p:anim calcmode="lin" valueType="num">
                                      <p:cBhvr>
                                        <p:cTn id="64" dur="500" fill="hold"/>
                                        <p:tgtEl>
                                          <p:spTgt spid="160771">
                                            <p:txEl>
                                              <p:pRg st="8" end="8"/>
                                            </p:txEl>
                                          </p:spTgt>
                                        </p:tgtEl>
                                        <p:attrNameLst>
                                          <p:attrName>ppt_y</p:attrName>
                                        </p:attrNameLst>
                                      </p:cBhvr>
                                      <p:tavLst>
                                        <p:tav tm="0">
                                          <p:val>
                                            <p:strVal val="#ppt_y-#ppt_h/2"/>
                                          </p:val>
                                        </p:tav>
                                        <p:tav tm="100000">
                                          <p:val>
                                            <p:strVal val="#ppt_y"/>
                                          </p:val>
                                        </p:tav>
                                      </p:tavLst>
                                    </p:anim>
                                    <p:anim calcmode="lin" valueType="num">
                                      <p:cBhvr>
                                        <p:cTn id="65" dur="500" fill="hold"/>
                                        <p:tgtEl>
                                          <p:spTgt spid="160771">
                                            <p:txEl>
                                              <p:pRg st="8" end="8"/>
                                            </p:txEl>
                                          </p:spTgt>
                                        </p:tgtEl>
                                        <p:attrNameLst>
                                          <p:attrName>ppt_w</p:attrName>
                                        </p:attrNameLst>
                                      </p:cBhvr>
                                      <p:tavLst>
                                        <p:tav tm="0">
                                          <p:val>
                                            <p:strVal val="#ppt_w"/>
                                          </p:val>
                                        </p:tav>
                                        <p:tav tm="100000">
                                          <p:val>
                                            <p:strVal val="#ppt_w"/>
                                          </p:val>
                                        </p:tav>
                                      </p:tavLst>
                                    </p:anim>
                                    <p:anim calcmode="lin" valueType="num">
                                      <p:cBhvr>
                                        <p:cTn id="66" dur="500" fill="hold"/>
                                        <p:tgtEl>
                                          <p:spTgt spid="160771">
                                            <p:txEl>
                                              <p:pRg st="8" end="8"/>
                                            </p:txEl>
                                          </p:spTgt>
                                        </p:tgtEl>
                                        <p:attrNameLst>
                                          <p:attrName>ppt_h</p:attrName>
                                        </p:attrNameLst>
                                      </p:cBhvr>
                                      <p:tavLst>
                                        <p:tav tm="0">
                                          <p:val>
                                            <p:fltVal val="0"/>
                                          </p:val>
                                        </p:tav>
                                        <p:tav tm="100000">
                                          <p:val>
                                            <p:strVal val="#ppt_h"/>
                                          </p:val>
                                        </p:tav>
                                      </p:tavLst>
                                    </p:anim>
                                  </p:childTnLst>
                                </p:cTn>
                              </p:par>
                              <p:par>
                                <p:cTn id="67" presetID="17" presetClass="entr" presetSubtype="1" fill="hold" grpId="0" nodeType="withEffect">
                                  <p:stCondLst>
                                    <p:cond delay="0"/>
                                  </p:stCondLst>
                                  <p:childTnLst>
                                    <p:set>
                                      <p:cBhvr>
                                        <p:cTn id="68" dur="1" fill="hold">
                                          <p:stCondLst>
                                            <p:cond delay="0"/>
                                          </p:stCondLst>
                                        </p:cTn>
                                        <p:tgtEl>
                                          <p:spTgt spid="160771">
                                            <p:txEl>
                                              <p:pRg st="10" end="10"/>
                                            </p:txEl>
                                          </p:spTgt>
                                        </p:tgtEl>
                                        <p:attrNameLst>
                                          <p:attrName>style.visibility</p:attrName>
                                        </p:attrNameLst>
                                      </p:cBhvr>
                                      <p:to>
                                        <p:strVal val="visible"/>
                                      </p:to>
                                    </p:set>
                                    <p:anim calcmode="lin" valueType="num">
                                      <p:cBhvr>
                                        <p:cTn id="69" dur="500" fill="hold"/>
                                        <p:tgtEl>
                                          <p:spTgt spid="160771">
                                            <p:txEl>
                                              <p:pRg st="10" end="10"/>
                                            </p:txEl>
                                          </p:spTgt>
                                        </p:tgtEl>
                                        <p:attrNameLst>
                                          <p:attrName>ppt_x</p:attrName>
                                        </p:attrNameLst>
                                      </p:cBhvr>
                                      <p:tavLst>
                                        <p:tav tm="0">
                                          <p:val>
                                            <p:strVal val="#ppt_x"/>
                                          </p:val>
                                        </p:tav>
                                        <p:tav tm="100000">
                                          <p:val>
                                            <p:strVal val="#ppt_x"/>
                                          </p:val>
                                        </p:tav>
                                      </p:tavLst>
                                    </p:anim>
                                    <p:anim calcmode="lin" valueType="num">
                                      <p:cBhvr>
                                        <p:cTn id="70" dur="500" fill="hold"/>
                                        <p:tgtEl>
                                          <p:spTgt spid="160771">
                                            <p:txEl>
                                              <p:pRg st="10" end="10"/>
                                            </p:txEl>
                                          </p:spTgt>
                                        </p:tgtEl>
                                        <p:attrNameLst>
                                          <p:attrName>ppt_y</p:attrName>
                                        </p:attrNameLst>
                                      </p:cBhvr>
                                      <p:tavLst>
                                        <p:tav tm="0">
                                          <p:val>
                                            <p:strVal val="#ppt_y-#ppt_h/2"/>
                                          </p:val>
                                        </p:tav>
                                        <p:tav tm="100000">
                                          <p:val>
                                            <p:strVal val="#ppt_y"/>
                                          </p:val>
                                        </p:tav>
                                      </p:tavLst>
                                    </p:anim>
                                    <p:anim calcmode="lin" valueType="num">
                                      <p:cBhvr>
                                        <p:cTn id="71" dur="500" fill="hold"/>
                                        <p:tgtEl>
                                          <p:spTgt spid="160771">
                                            <p:txEl>
                                              <p:pRg st="10" end="10"/>
                                            </p:txEl>
                                          </p:spTgt>
                                        </p:tgtEl>
                                        <p:attrNameLst>
                                          <p:attrName>ppt_w</p:attrName>
                                        </p:attrNameLst>
                                      </p:cBhvr>
                                      <p:tavLst>
                                        <p:tav tm="0">
                                          <p:val>
                                            <p:strVal val="#ppt_w"/>
                                          </p:val>
                                        </p:tav>
                                        <p:tav tm="100000">
                                          <p:val>
                                            <p:strVal val="#ppt_w"/>
                                          </p:val>
                                        </p:tav>
                                      </p:tavLst>
                                    </p:anim>
                                    <p:anim calcmode="lin" valueType="num">
                                      <p:cBhvr>
                                        <p:cTn id="72" dur="500" fill="hold"/>
                                        <p:tgtEl>
                                          <p:spTgt spid="160771">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p:bldP spid="1607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9895" y="585026"/>
            <a:ext cx="4461840" cy="5907334"/>
          </a:xfrm>
          <a:prstGeom prst="rect">
            <a:avLst/>
          </a:prstGeom>
          <a:ln w="25400">
            <a:solidFill>
              <a:schemeClr val="accent5">
                <a:lumMod val="50000"/>
              </a:schemeClr>
            </a:solidFill>
          </a:ln>
        </p:spPr>
      </p:pic>
      <p:sp>
        <p:nvSpPr>
          <p:cNvPr id="5" name="Espace réservé du contenu 4"/>
          <p:cNvSpPr txBox="1">
            <a:spLocks/>
          </p:cNvSpPr>
          <p:nvPr/>
        </p:nvSpPr>
        <p:spPr bwMode="auto">
          <a:xfrm>
            <a:off x="4804009" y="5040472"/>
            <a:ext cx="4140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spcBef>
                <a:spcPts val="600"/>
              </a:spcBef>
              <a:buClr>
                <a:schemeClr val="accent1"/>
              </a:buClr>
              <a:buSzPct val="76000"/>
              <a:buFont typeface="Wingdings 3" charset="0"/>
              <a:buNone/>
            </a:pPr>
            <a:r>
              <a:rPr lang="fr-BE" sz="1600" dirty="0">
                <a:solidFill>
                  <a:srgbClr val="3A6DAC"/>
                </a:solidFill>
                <a:latin typeface="Times New Roman"/>
                <a:cs typeface="Times New Roman"/>
              </a:rPr>
              <a:t>Gadisseur et al. Clin Chem Lab Med 2011; 49</a:t>
            </a:r>
          </a:p>
        </p:txBody>
      </p:sp>
      <p:pic>
        <p:nvPicPr>
          <p:cNvPr id="6" name="Image 5"/>
          <p:cNvPicPr>
            <a:picLocks noChangeAspect="1"/>
          </p:cNvPicPr>
          <p:nvPr/>
        </p:nvPicPr>
        <p:blipFill>
          <a:blip r:embed="rId3"/>
          <a:stretch>
            <a:fillRect/>
          </a:stretch>
        </p:blipFill>
        <p:spPr>
          <a:xfrm>
            <a:off x="4703520" y="2995353"/>
            <a:ext cx="4440480" cy="1913527"/>
          </a:xfrm>
          <a:prstGeom prst="rect">
            <a:avLst/>
          </a:prstGeom>
          <a:ln w="25400">
            <a:solidFill>
              <a:schemeClr val="accent5">
                <a:lumMod val="50000"/>
              </a:schemeClr>
            </a:solidFill>
          </a:ln>
        </p:spPr>
      </p:pic>
      <p:sp>
        <p:nvSpPr>
          <p:cNvPr id="7" name="Rectangle 9"/>
          <p:cNvSpPr>
            <a:spLocks noChangeArrowheads="1"/>
          </p:cNvSpPr>
          <p:nvPr/>
        </p:nvSpPr>
        <p:spPr bwMode="auto">
          <a:xfrm>
            <a:off x="1510872" y="1402161"/>
            <a:ext cx="2292777" cy="109139"/>
          </a:xfrm>
          <a:prstGeom prst="rect">
            <a:avLst/>
          </a:prstGeom>
          <a:noFill/>
          <a:ln w="222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8" name="Rectangle 9"/>
          <p:cNvSpPr>
            <a:spLocks noChangeArrowheads="1"/>
          </p:cNvSpPr>
          <p:nvPr/>
        </p:nvSpPr>
        <p:spPr bwMode="auto">
          <a:xfrm>
            <a:off x="1510872" y="2221311"/>
            <a:ext cx="2292777" cy="109139"/>
          </a:xfrm>
          <a:prstGeom prst="rect">
            <a:avLst/>
          </a:prstGeom>
          <a:noFill/>
          <a:ln w="222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 name="Rectangle 9"/>
          <p:cNvSpPr>
            <a:spLocks noChangeArrowheads="1"/>
          </p:cNvSpPr>
          <p:nvPr/>
        </p:nvSpPr>
        <p:spPr bwMode="auto">
          <a:xfrm>
            <a:off x="6070172" y="4254501"/>
            <a:ext cx="2730928" cy="120650"/>
          </a:xfrm>
          <a:prstGeom prst="rect">
            <a:avLst/>
          </a:prstGeom>
          <a:noFill/>
          <a:ln w="222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1" name="Rectangle 9"/>
          <p:cNvSpPr>
            <a:spLocks noChangeArrowheads="1"/>
          </p:cNvSpPr>
          <p:nvPr/>
        </p:nvSpPr>
        <p:spPr bwMode="auto">
          <a:xfrm>
            <a:off x="1510872" y="5015311"/>
            <a:ext cx="2292777" cy="109139"/>
          </a:xfrm>
          <a:prstGeom prst="rect">
            <a:avLst/>
          </a:prstGeom>
          <a:noFill/>
          <a:ln w="222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2" name="Rectangle 9"/>
          <p:cNvSpPr>
            <a:spLocks noChangeArrowheads="1"/>
          </p:cNvSpPr>
          <p:nvPr/>
        </p:nvSpPr>
        <p:spPr bwMode="auto">
          <a:xfrm>
            <a:off x="1498172" y="6242050"/>
            <a:ext cx="2502328" cy="107950"/>
          </a:xfrm>
          <a:prstGeom prst="rect">
            <a:avLst/>
          </a:prstGeom>
          <a:noFill/>
          <a:ln w="222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3" name="Rectangle 9"/>
          <p:cNvSpPr>
            <a:spLocks noChangeArrowheads="1"/>
          </p:cNvSpPr>
          <p:nvPr/>
        </p:nvSpPr>
        <p:spPr bwMode="auto">
          <a:xfrm>
            <a:off x="6076522" y="3834211"/>
            <a:ext cx="2769028" cy="299639"/>
          </a:xfrm>
          <a:prstGeom prst="rect">
            <a:avLst/>
          </a:prstGeom>
          <a:noFill/>
          <a:ln w="222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4" name="Rectangle 9"/>
          <p:cNvSpPr>
            <a:spLocks noChangeArrowheads="1"/>
          </p:cNvSpPr>
          <p:nvPr/>
        </p:nvSpPr>
        <p:spPr bwMode="auto">
          <a:xfrm>
            <a:off x="6101922" y="3402411"/>
            <a:ext cx="2476928" cy="115489"/>
          </a:xfrm>
          <a:prstGeom prst="rect">
            <a:avLst/>
          </a:prstGeom>
          <a:noFill/>
          <a:ln w="222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Tree>
    <p:extLst>
      <p:ext uri="{BB962C8B-B14F-4D97-AF65-F5344CB8AC3E}">
        <p14:creationId xmlns:p14="http://schemas.microsoft.com/office/powerpoint/2010/main" val="4208328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idx="4294967295"/>
          </p:nvPr>
        </p:nvSpPr>
        <p:spPr/>
        <p:txBody>
          <a:bodyPr/>
          <a:lstStyle/>
          <a:p>
            <a:r>
              <a:rPr lang="fr-BE" sz="2800" dirty="0" smtClean="0">
                <a:latin typeface="Times New Roman"/>
                <a:cs typeface="Times New Roman"/>
              </a:rPr>
              <a:t>Cas clinique</a:t>
            </a:r>
            <a:endParaRPr lang="fr-FR" sz="2400" dirty="0">
              <a:latin typeface="Times New Roman"/>
              <a:cs typeface="Times New Roman"/>
            </a:endParaRPr>
          </a:p>
        </p:txBody>
      </p:sp>
      <p:sp>
        <p:nvSpPr>
          <p:cNvPr id="190467" name="Rectangle 3"/>
          <p:cNvSpPr>
            <a:spLocks noGrp="1" noChangeArrowheads="1"/>
          </p:cNvSpPr>
          <p:nvPr>
            <p:ph type="body" sz="half" idx="4294967295"/>
          </p:nvPr>
        </p:nvSpPr>
        <p:spPr>
          <a:xfrm>
            <a:off x="130175" y="1420813"/>
            <a:ext cx="8777288" cy="5210175"/>
          </a:xfrm>
        </p:spPr>
        <p:txBody>
          <a:bodyPr/>
          <a:lstStyle/>
          <a:p>
            <a:pPr>
              <a:lnSpc>
                <a:spcPct val="80000"/>
              </a:lnSpc>
            </a:pPr>
            <a:r>
              <a:rPr lang="fr-BE" sz="1800" dirty="0">
                <a:solidFill>
                  <a:srgbClr val="336699"/>
                </a:solidFill>
                <a:latin typeface="Times New Roman" charset="0"/>
                <a:cs typeface="Arial" charset="0"/>
              </a:rPr>
              <a:t>♂, </a:t>
            </a:r>
            <a:r>
              <a:rPr lang="fr-BE" sz="1800" dirty="0" smtClean="0">
                <a:solidFill>
                  <a:srgbClr val="336699"/>
                </a:solidFill>
                <a:latin typeface="Times New Roman" charset="0"/>
                <a:cs typeface="Arial" charset="0"/>
              </a:rPr>
              <a:t>(1an)</a:t>
            </a:r>
            <a:endParaRPr lang="fr-BE" sz="1800" dirty="0">
              <a:solidFill>
                <a:srgbClr val="336699"/>
              </a:solidFill>
              <a:latin typeface="Times New Roman" charset="0"/>
              <a:cs typeface="Arial" charset="0"/>
            </a:endParaRPr>
          </a:p>
          <a:p>
            <a:pPr lvl="1">
              <a:lnSpc>
                <a:spcPct val="80000"/>
              </a:lnSpc>
            </a:pPr>
            <a:r>
              <a:rPr lang="fr-BE" sz="1600" dirty="0" smtClean="0">
                <a:solidFill>
                  <a:srgbClr val="336699"/>
                </a:solidFill>
                <a:latin typeface="Times New Roman" charset="0"/>
                <a:cs typeface="Arial" charset="0"/>
              </a:rPr>
              <a:t>Anamnèse :</a:t>
            </a:r>
          </a:p>
          <a:p>
            <a:pPr lvl="3">
              <a:lnSpc>
                <a:spcPct val="80000"/>
              </a:lnSpc>
            </a:pPr>
            <a:r>
              <a:rPr lang="fr-BE" sz="1200" dirty="0" smtClean="0">
                <a:solidFill>
                  <a:srgbClr val="336699"/>
                </a:solidFill>
                <a:latin typeface="Times New Roman" charset="0"/>
                <a:cs typeface="Arial" charset="0"/>
              </a:rPr>
              <a:t>2 parents allergiques, soeur allergique.</a:t>
            </a:r>
          </a:p>
          <a:p>
            <a:pPr lvl="3">
              <a:lnSpc>
                <a:spcPct val="80000"/>
              </a:lnSpc>
            </a:pPr>
            <a:r>
              <a:rPr lang="fr-BE" sz="1200" dirty="0" smtClean="0">
                <a:solidFill>
                  <a:srgbClr val="336699"/>
                </a:solidFill>
                <a:latin typeface="Times New Roman" charset="0"/>
                <a:cs typeface="Arial" charset="0"/>
              </a:rPr>
              <a:t>Alimentation par lait de vache, fruits et légumes.  Pain avec confiture.</a:t>
            </a:r>
            <a:endParaRPr lang="fr-BE" sz="1200" dirty="0">
              <a:solidFill>
                <a:srgbClr val="336699"/>
              </a:solidFill>
              <a:latin typeface="Times New Roman" charset="0"/>
              <a:cs typeface="Arial" charset="0"/>
            </a:endParaRPr>
          </a:p>
          <a:p>
            <a:pPr lvl="2">
              <a:lnSpc>
                <a:spcPct val="80000"/>
              </a:lnSpc>
            </a:pPr>
            <a:r>
              <a:rPr lang="fr-BE" sz="1400" dirty="0" smtClean="0">
                <a:solidFill>
                  <a:srgbClr val="336699"/>
                </a:solidFill>
                <a:latin typeface="Times New Roman" charset="0"/>
                <a:cs typeface="Arial" charset="0"/>
              </a:rPr>
              <a:t>Symptômes </a:t>
            </a:r>
            <a:r>
              <a:rPr lang="fr-BE" sz="1400" dirty="0">
                <a:solidFill>
                  <a:srgbClr val="336699"/>
                </a:solidFill>
                <a:latin typeface="Times New Roman" charset="0"/>
                <a:cs typeface="Arial" charset="0"/>
              </a:rPr>
              <a:t>: </a:t>
            </a:r>
            <a:endParaRPr lang="fr-BE" sz="1400" dirty="0" smtClean="0">
              <a:solidFill>
                <a:srgbClr val="336699"/>
              </a:solidFill>
              <a:latin typeface="Times New Roman" charset="0"/>
              <a:cs typeface="Arial" charset="0"/>
            </a:endParaRPr>
          </a:p>
          <a:p>
            <a:pPr lvl="3">
              <a:lnSpc>
                <a:spcPct val="80000"/>
              </a:lnSpc>
            </a:pPr>
            <a:r>
              <a:rPr lang="fr-BE" sz="1200" dirty="0" smtClean="0">
                <a:solidFill>
                  <a:srgbClr val="FF0000"/>
                </a:solidFill>
                <a:latin typeface="Times New Roman" charset="0"/>
                <a:cs typeface="Arial" charset="0"/>
              </a:rPr>
              <a:t>Dermatite atopique sévère,</a:t>
            </a:r>
          </a:p>
          <a:p>
            <a:pPr lvl="3">
              <a:lnSpc>
                <a:spcPct val="80000"/>
              </a:lnSpc>
            </a:pPr>
            <a:r>
              <a:rPr lang="fr-BE" sz="1200" dirty="0" smtClean="0">
                <a:solidFill>
                  <a:srgbClr val="FF0000"/>
                </a:solidFill>
                <a:latin typeface="Times New Roman" charset="0"/>
                <a:cs typeface="Arial" charset="0"/>
              </a:rPr>
              <a:t>Douleurs gastrointestinales  +++ après la première ingestion de pâte à tartiner.</a:t>
            </a:r>
          </a:p>
          <a:p>
            <a:pPr lvl="3">
              <a:lnSpc>
                <a:spcPct val="80000"/>
              </a:lnSpc>
            </a:pPr>
            <a:endParaRPr lang="fr-BE" sz="1200" dirty="0" smtClean="0">
              <a:solidFill>
                <a:srgbClr val="FF0000"/>
              </a:solidFill>
              <a:latin typeface="Times New Roman" charset="0"/>
              <a:cs typeface="Arial" charset="0"/>
            </a:endParaRPr>
          </a:p>
          <a:p>
            <a:pPr lvl="2">
              <a:lnSpc>
                <a:spcPct val="80000"/>
              </a:lnSpc>
            </a:pPr>
            <a:r>
              <a:rPr lang="fr-BE" sz="1400" dirty="0" smtClean="0">
                <a:solidFill>
                  <a:srgbClr val="336699"/>
                </a:solidFill>
                <a:latin typeface="Times New Roman" charset="0"/>
                <a:cs typeface="Arial" charset="0"/>
              </a:rPr>
              <a:t>Skin prick tests (SPT) :</a:t>
            </a:r>
          </a:p>
          <a:p>
            <a:pPr lvl="3">
              <a:lnSpc>
                <a:spcPct val="80000"/>
              </a:lnSpc>
            </a:pPr>
            <a:r>
              <a:rPr lang="fr-BE" sz="1200" dirty="0" smtClean="0">
                <a:solidFill>
                  <a:srgbClr val="FF0000"/>
                </a:solidFill>
                <a:latin typeface="Times New Roman" charset="0"/>
                <a:cs typeface="Arial" charset="0"/>
              </a:rPr>
              <a:t>Positive </a:t>
            </a:r>
            <a:r>
              <a:rPr lang="fr-BE" sz="1200" dirty="0">
                <a:solidFill>
                  <a:srgbClr val="FF0000"/>
                </a:solidFill>
                <a:latin typeface="Times New Roman" charset="0"/>
                <a:cs typeface="Arial" charset="0"/>
              </a:rPr>
              <a:t>SPT </a:t>
            </a:r>
            <a:r>
              <a:rPr lang="fr-BE" sz="1200" dirty="0" smtClean="0">
                <a:solidFill>
                  <a:srgbClr val="FF0000"/>
                </a:solidFill>
                <a:latin typeface="Times New Roman" charset="0"/>
                <a:cs typeface="Arial" charset="0"/>
              </a:rPr>
              <a:t>pneumallergènes </a:t>
            </a:r>
            <a:r>
              <a:rPr lang="fr-BE" sz="1200" dirty="0">
                <a:solidFill>
                  <a:srgbClr val="FF0000"/>
                </a:solidFill>
                <a:latin typeface="Times New Roman" charset="0"/>
                <a:cs typeface="Arial" charset="0"/>
              </a:rPr>
              <a:t>: </a:t>
            </a:r>
            <a:r>
              <a:rPr lang="fr-BE" sz="1200" dirty="0" smtClean="0">
                <a:solidFill>
                  <a:srgbClr val="FF0000"/>
                </a:solidFill>
                <a:latin typeface="Times New Roman" charset="0"/>
                <a:cs typeface="Arial" charset="0"/>
              </a:rPr>
              <a:t>Chat, chien.</a:t>
            </a:r>
            <a:endParaRPr lang="fr-BE" sz="1200" dirty="0">
              <a:solidFill>
                <a:srgbClr val="FF0000"/>
              </a:solidFill>
              <a:latin typeface="Times New Roman" charset="0"/>
              <a:cs typeface="Arial" charset="0"/>
            </a:endParaRPr>
          </a:p>
          <a:p>
            <a:pPr lvl="3">
              <a:lnSpc>
                <a:spcPct val="80000"/>
              </a:lnSpc>
            </a:pPr>
            <a:r>
              <a:rPr lang="fr-BE" sz="1200" dirty="0" smtClean="0">
                <a:solidFill>
                  <a:srgbClr val="FF0000"/>
                </a:solidFill>
                <a:latin typeface="Times New Roman" charset="0"/>
                <a:cs typeface="Arial" charset="0"/>
              </a:rPr>
              <a:t>Positive </a:t>
            </a:r>
            <a:r>
              <a:rPr lang="fr-BE" sz="1200" dirty="0">
                <a:solidFill>
                  <a:srgbClr val="FF0000"/>
                </a:solidFill>
                <a:latin typeface="Times New Roman" charset="0"/>
                <a:cs typeface="Arial" charset="0"/>
              </a:rPr>
              <a:t>SPT </a:t>
            </a:r>
            <a:r>
              <a:rPr lang="fr-BE" sz="1200" dirty="0" smtClean="0">
                <a:solidFill>
                  <a:srgbClr val="FF0000"/>
                </a:solidFill>
                <a:latin typeface="Times New Roman" charset="0"/>
                <a:cs typeface="Arial" charset="0"/>
              </a:rPr>
              <a:t>alimentaires (cru/cuit) : Lait de vache, oeuf, arachide, noisette </a:t>
            </a:r>
            <a:endParaRPr lang="fr-BE" sz="1200" dirty="0">
              <a:solidFill>
                <a:srgbClr val="FF0000"/>
              </a:solidFill>
              <a:latin typeface="Times New Roman" charset="0"/>
              <a:cs typeface="Arial" charset="0"/>
            </a:endParaRPr>
          </a:p>
          <a:p>
            <a:pPr lvl="2">
              <a:lnSpc>
                <a:spcPct val="80000"/>
              </a:lnSpc>
            </a:pPr>
            <a:endParaRPr lang="fr-BE" sz="1400" dirty="0" smtClean="0">
              <a:solidFill>
                <a:srgbClr val="336699"/>
              </a:solidFill>
              <a:latin typeface="Times New Roman" charset="0"/>
              <a:cs typeface="Arial" charset="0"/>
            </a:endParaRPr>
          </a:p>
          <a:p>
            <a:pPr lvl="2">
              <a:lnSpc>
                <a:spcPct val="80000"/>
              </a:lnSpc>
            </a:pPr>
            <a:r>
              <a:rPr lang="fr-BE" sz="1400" dirty="0" smtClean="0">
                <a:solidFill>
                  <a:srgbClr val="336699"/>
                </a:solidFill>
                <a:latin typeface="Times New Roman" charset="0"/>
                <a:cs typeface="Arial" charset="0"/>
              </a:rPr>
              <a:t>In</a:t>
            </a:r>
            <a:r>
              <a:rPr lang="fr-BE" sz="1400" dirty="0">
                <a:solidFill>
                  <a:srgbClr val="336699"/>
                </a:solidFill>
                <a:latin typeface="Times New Roman" charset="0"/>
                <a:cs typeface="Arial" charset="0"/>
              </a:rPr>
              <a:t>-vitro tests : </a:t>
            </a:r>
          </a:p>
          <a:p>
            <a:pPr lvl="3">
              <a:lnSpc>
                <a:spcPct val="80000"/>
              </a:lnSpc>
            </a:pPr>
            <a:r>
              <a:rPr lang="fr-BE" sz="1200" dirty="0">
                <a:solidFill>
                  <a:srgbClr val="FF0000"/>
                </a:solidFill>
                <a:latin typeface="Times New Roman" charset="0"/>
                <a:cs typeface="Arial" charset="0"/>
              </a:rPr>
              <a:t>Tot IgE : </a:t>
            </a:r>
            <a:r>
              <a:rPr lang="fr-BE" sz="1200" dirty="0" smtClean="0">
                <a:solidFill>
                  <a:srgbClr val="FF0000"/>
                </a:solidFill>
                <a:latin typeface="Times New Roman" charset="0"/>
                <a:cs typeface="Arial" charset="0"/>
              </a:rPr>
              <a:t>150 </a:t>
            </a:r>
            <a:r>
              <a:rPr lang="fr-BE" sz="1200" dirty="0">
                <a:solidFill>
                  <a:srgbClr val="FF0000"/>
                </a:solidFill>
                <a:latin typeface="Times New Roman" charset="0"/>
                <a:cs typeface="Arial" charset="0"/>
              </a:rPr>
              <a:t>kU/</a:t>
            </a:r>
            <a:r>
              <a:rPr lang="fr-BE" sz="1200" dirty="0" smtClean="0">
                <a:solidFill>
                  <a:srgbClr val="FF0000"/>
                </a:solidFill>
                <a:latin typeface="Times New Roman" charset="0"/>
                <a:cs typeface="Arial" charset="0"/>
              </a:rPr>
              <a:t>L (+).</a:t>
            </a:r>
            <a:endParaRPr lang="fr-BE" sz="1200" dirty="0">
              <a:solidFill>
                <a:srgbClr val="FF0000"/>
              </a:solidFill>
              <a:latin typeface="Times New Roman" charset="0"/>
              <a:cs typeface="Arial" charset="0"/>
            </a:endParaRPr>
          </a:p>
          <a:p>
            <a:pPr lvl="3">
              <a:lnSpc>
                <a:spcPct val="80000"/>
              </a:lnSpc>
            </a:pPr>
            <a:r>
              <a:rPr lang="fr-BE" sz="1200" dirty="0" smtClean="0">
                <a:solidFill>
                  <a:srgbClr val="336699"/>
                </a:solidFill>
                <a:latin typeface="Times New Roman" charset="0"/>
                <a:cs typeface="Arial" charset="0"/>
              </a:rPr>
              <a:t>Eosinophilie : 26%</a:t>
            </a:r>
            <a:r>
              <a:rPr lang="fr-BE" sz="1200" dirty="0">
                <a:solidFill>
                  <a:srgbClr val="336699"/>
                </a:solidFill>
                <a:latin typeface="Times New Roman" charset="0"/>
                <a:cs typeface="Arial" charset="0"/>
              </a:rPr>
              <a:t>.</a:t>
            </a:r>
          </a:p>
          <a:p>
            <a:pPr lvl="3">
              <a:lnSpc>
                <a:spcPct val="80000"/>
              </a:lnSpc>
            </a:pPr>
            <a:r>
              <a:rPr lang="fr-BE" sz="1200" dirty="0" smtClean="0">
                <a:solidFill>
                  <a:srgbClr val="336699"/>
                </a:solidFill>
                <a:latin typeface="Times New Roman" charset="0"/>
                <a:cs typeface="Arial" charset="0"/>
              </a:rPr>
              <a:t>Dosage d’IgE spécifique contre extraits allergéniques :</a:t>
            </a:r>
          </a:p>
          <a:p>
            <a:pPr lvl="4">
              <a:lnSpc>
                <a:spcPct val="80000"/>
              </a:lnSpc>
            </a:pPr>
            <a:r>
              <a:rPr lang="fr-BE" sz="1200" dirty="0" smtClean="0">
                <a:solidFill>
                  <a:srgbClr val="336699"/>
                </a:solidFill>
                <a:latin typeface="Times New Roman" charset="0"/>
                <a:cs typeface="Arial" charset="0"/>
              </a:rPr>
              <a:t>Negative sIgE (</a:t>
            </a:r>
            <a:r>
              <a:rPr lang="fr-BE" sz="1200" dirty="0">
                <a:solidFill>
                  <a:srgbClr val="336699"/>
                </a:solidFill>
                <a:latin typeface="Times New Roman" charset="0"/>
                <a:cs typeface="Arial" charset="0"/>
              </a:rPr>
              <a:t>&lt;0,10 kUA/</a:t>
            </a:r>
            <a:r>
              <a:rPr lang="fr-BE" sz="1200" dirty="0" smtClean="0">
                <a:solidFill>
                  <a:srgbClr val="336699"/>
                </a:solidFill>
                <a:latin typeface="Times New Roman" charset="0"/>
                <a:cs typeface="Arial" charset="0"/>
              </a:rPr>
              <a:t>L): DPT, Soja</a:t>
            </a:r>
          </a:p>
          <a:p>
            <a:pPr lvl="4">
              <a:lnSpc>
                <a:spcPct val="80000"/>
              </a:lnSpc>
            </a:pPr>
            <a:r>
              <a:rPr lang="fr-BE" sz="1200" dirty="0" smtClean="0">
                <a:solidFill>
                  <a:srgbClr val="FF0000"/>
                </a:solidFill>
                <a:latin typeface="Times New Roman" charset="0"/>
                <a:cs typeface="Arial" charset="0"/>
              </a:rPr>
              <a:t>Positive sIgE  : blanc d’oeuf(1,16), caséine (11,4).</a:t>
            </a:r>
          </a:p>
          <a:p>
            <a:pPr lvl="3">
              <a:lnSpc>
                <a:spcPct val="80000"/>
              </a:lnSpc>
            </a:pPr>
            <a:r>
              <a:rPr lang="fr-BE" sz="1200" dirty="0" smtClean="0">
                <a:solidFill>
                  <a:srgbClr val="336699"/>
                </a:solidFill>
                <a:latin typeface="Times New Roman" charset="0"/>
                <a:cs typeface="Arial" charset="0"/>
              </a:rPr>
              <a:t>IgE composants allergéniques:</a:t>
            </a:r>
          </a:p>
          <a:p>
            <a:pPr lvl="4">
              <a:lnSpc>
                <a:spcPct val="80000"/>
              </a:lnSpc>
            </a:pPr>
            <a:r>
              <a:rPr lang="fr-BE" sz="1200" dirty="0">
                <a:solidFill>
                  <a:srgbClr val="336699"/>
                </a:solidFill>
                <a:latin typeface="Times New Roman" charset="0"/>
                <a:cs typeface="Arial" charset="0"/>
              </a:rPr>
              <a:t>Negative sIgE (&lt;0,10 kUA/L): </a:t>
            </a:r>
            <a:r>
              <a:rPr lang="fr-BE" sz="1200" dirty="0" smtClean="0">
                <a:solidFill>
                  <a:srgbClr val="336699"/>
                </a:solidFill>
                <a:latin typeface="Times New Roman" charset="0"/>
                <a:cs typeface="Arial" charset="0"/>
              </a:rPr>
              <a:t>rAra h 1, rAra h 2, rGly m 4, rBet v 1.</a:t>
            </a:r>
            <a:endParaRPr lang="fr-BE" sz="1200" dirty="0">
              <a:solidFill>
                <a:srgbClr val="336699"/>
              </a:solidFill>
              <a:latin typeface="Times New Roman" charset="0"/>
              <a:cs typeface="Arial" charset="0"/>
            </a:endParaRPr>
          </a:p>
          <a:p>
            <a:pPr lvl="3">
              <a:lnSpc>
                <a:spcPct val="80000"/>
              </a:lnSpc>
            </a:pPr>
            <a:endParaRPr lang="fr-BE" sz="1200" dirty="0" smtClean="0">
              <a:solidFill>
                <a:srgbClr val="336699"/>
              </a:solidFill>
              <a:latin typeface="Times New Roman" charset="0"/>
              <a:cs typeface="Arial" charset="0"/>
            </a:endParaRPr>
          </a:p>
          <a:p>
            <a:pPr lvl="3">
              <a:lnSpc>
                <a:spcPct val="80000"/>
              </a:lnSpc>
            </a:pPr>
            <a:r>
              <a:rPr lang="fr-BE" sz="1800" b="1" dirty="0" smtClean="0">
                <a:solidFill>
                  <a:srgbClr val="336699"/>
                </a:solidFill>
                <a:latin typeface="Times New Roman" charset="0"/>
                <a:cs typeface="Arial" charset="0"/>
              </a:rPr>
              <a:t>ImmunoCAP ISAC</a:t>
            </a:r>
          </a:p>
          <a:p>
            <a:pPr lvl="3">
              <a:lnSpc>
                <a:spcPct val="80000"/>
              </a:lnSpc>
            </a:pPr>
            <a:endParaRPr lang="fr-BE" sz="1200" dirty="0">
              <a:solidFill>
                <a:srgbClr val="336699"/>
              </a:solidFill>
              <a:latin typeface="Times New Roman" charset="0"/>
              <a:cs typeface="Arial" charset="0"/>
            </a:endParaRPr>
          </a:p>
        </p:txBody>
      </p:sp>
      <p:pic>
        <p:nvPicPr>
          <p:cNvPr id="2" name="Image 1"/>
          <p:cNvPicPr>
            <a:picLocks noChangeAspect="1"/>
          </p:cNvPicPr>
          <p:nvPr/>
        </p:nvPicPr>
        <p:blipFill>
          <a:blip r:embed="rId3"/>
          <a:stretch>
            <a:fillRect/>
          </a:stretch>
        </p:blipFill>
        <p:spPr>
          <a:xfrm>
            <a:off x="6719120" y="2268759"/>
            <a:ext cx="2262251" cy="1504397"/>
          </a:xfrm>
          <a:prstGeom prst="rect">
            <a:avLst/>
          </a:prstGeom>
        </p:spPr>
      </p:pic>
      <p:pic>
        <p:nvPicPr>
          <p:cNvPr id="3" name="Image 2"/>
          <p:cNvPicPr>
            <a:picLocks noChangeAspect="1"/>
          </p:cNvPicPr>
          <p:nvPr/>
        </p:nvPicPr>
        <p:blipFill>
          <a:blip r:embed="rId4">
            <a:extLst>
              <a:ext uri="{BEBA8EAE-BF5A-486C-A8C5-ECC9F3942E4B}">
                <a14:imgProps xmlns:a14="http://schemas.microsoft.com/office/drawing/2010/main">
                  <a14:imgLayer r:embed="rId5">
                    <a14:imgEffect>
                      <a14:backgroundRemoval t="0" b="98855" l="0" r="99479"/>
                    </a14:imgEffect>
                  </a14:imgLayer>
                </a14:imgProps>
              </a:ext>
            </a:extLst>
          </a:blip>
          <a:stretch>
            <a:fillRect/>
          </a:stretch>
        </p:blipFill>
        <p:spPr>
          <a:xfrm>
            <a:off x="6850237" y="3481616"/>
            <a:ext cx="1180641" cy="1611083"/>
          </a:xfrm>
          <a:prstGeom prst="rect">
            <a:avLst/>
          </a:prstGeom>
        </p:spPr>
      </p:pic>
    </p:spTree>
    <p:extLst>
      <p:ext uri="{BB962C8B-B14F-4D97-AF65-F5344CB8AC3E}">
        <p14:creationId xmlns:p14="http://schemas.microsoft.com/office/powerpoint/2010/main" val="3289829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0467">
                                            <p:txEl>
                                              <p:pRg st="12" end="12"/>
                                            </p:txEl>
                                          </p:spTgt>
                                        </p:tgtEl>
                                        <p:attrNameLst>
                                          <p:attrName>style.visibility</p:attrName>
                                        </p:attrNameLst>
                                      </p:cBhvr>
                                      <p:to>
                                        <p:strVal val="visible"/>
                                      </p:to>
                                    </p:set>
                                    <p:animEffect transition="in" filter="dissolve">
                                      <p:cBhvr>
                                        <p:cTn id="7" dur="1000"/>
                                        <p:tgtEl>
                                          <p:spTgt spid="190467">
                                            <p:txEl>
                                              <p:pRg st="12" end="1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90467">
                                            <p:txEl>
                                              <p:pRg st="13" end="13"/>
                                            </p:txEl>
                                          </p:spTgt>
                                        </p:tgtEl>
                                        <p:attrNameLst>
                                          <p:attrName>style.visibility</p:attrName>
                                        </p:attrNameLst>
                                      </p:cBhvr>
                                      <p:to>
                                        <p:strVal val="visible"/>
                                      </p:to>
                                    </p:set>
                                    <p:animEffect transition="in" filter="dissolve">
                                      <p:cBhvr>
                                        <p:cTn id="10" dur="3000"/>
                                        <p:tgtEl>
                                          <p:spTgt spid="190467">
                                            <p:txEl>
                                              <p:pRg st="13" end="1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90467">
                                            <p:txEl>
                                              <p:pRg st="14" end="14"/>
                                            </p:txEl>
                                          </p:spTgt>
                                        </p:tgtEl>
                                        <p:attrNameLst>
                                          <p:attrName>style.visibility</p:attrName>
                                        </p:attrNameLst>
                                      </p:cBhvr>
                                      <p:to>
                                        <p:strVal val="visible"/>
                                      </p:to>
                                    </p:set>
                                    <p:animEffect transition="in" filter="dissolve">
                                      <p:cBhvr>
                                        <p:cTn id="13" dur="3000"/>
                                        <p:tgtEl>
                                          <p:spTgt spid="190467">
                                            <p:txEl>
                                              <p:pRg st="14" end="1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90467">
                                            <p:txEl>
                                              <p:pRg st="15" end="15"/>
                                            </p:txEl>
                                          </p:spTgt>
                                        </p:tgtEl>
                                        <p:attrNameLst>
                                          <p:attrName>style.visibility</p:attrName>
                                        </p:attrNameLst>
                                      </p:cBhvr>
                                      <p:to>
                                        <p:strVal val="visible"/>
                                      </p:to>
                                    </p:set>
                                    <p:animEffect transition="in" filter="dissolve">
                                      <p:cBhvr>
                                        <p:cTn id="16" dur="3000"/>
                                        <p:tgtEl>
                                          <p:spTgt spid="190467">
                                            <p:txEl>
                                              <p:pRg st="15" end="1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90467">
                                            <p:txEl>
                                              <p:pRg st="16" end="16"/>
                                            </p:txEl>
                                          </p:spTgt>
                                        </p:tgtEl>
                                        <p:attrNameLst>
                                          <p:attrName>style.visibility</p:attrName>
                                        </p:attrNameLst>
                                      </p:cBhvr>
                                      <p:to>
                                        <p:strVal val="visible"/>
                                      </p:to>
                                    </p:set>
                                    <p:animEffect transition="in" filter="dissolve">
                                      <p:cBhvr>
                                        <p:cTn id="19" dur="3000"/>
                                        <p:tgtEl>
                                          <p:spTgt spid="190467">
                                            <p:txEl>
                                              <p:pRg st="16" end="1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90467">
                                            <p:txEl>
                                              <p:pRg st="17" end="17"/>
                                            </p:txEl>
                                          </p:spTgt>
                                        </p:tgtEl>
                                        <p:attrNameLst>
                                          <p:attrName>style.visibility</p:attrName>
                                        </p:attrNameLst>
                                      </p:cBhvr>
                                      <p:to>
                                        <p:strVal val="visible"/>
                                      </p:to>
                                    </p:set>
                                    <p:animEffect transition="in" filter="dissolve">
                                      <p:cBhvr>
                                        <p:cTn id="22" dur="3000"/>
                                        <p:tgtEl>
                                          <p:spTgt spid="190467">
                                            <p:txEl>
                                              <p:pRg st="17" end="1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90467">
                                            <p:txEl>
                                              <p:pRg st="18" end="18"/>
                                            </p:txEl>
                                          </p:spTgt>
                                        </p:tgtEl>
                                        <p:attrNameLst>
                                          <p:attrName>style.visibility</p:attrName>
                                        </p:attrNameLst>
                                      </p:cBhvr>
                                      <p:to>
                                        <p:strVal val="visible"/>
                                      </p:to>
                                    </p:set>
                                    <p:animEffect transition="in" filter="dissolve">
                                      <p:cBhvr>
                                        <p:cTn id="25" dur="3000"/>
                                        <p:tgtEl>
                                          <p:spTgt spid="190467">
                                            <p:txEl>
                                              <p:pRg st="18" end="18"/>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90467">
                                            <p:txEl>
                                              <p:pRg st="19" end="19"/>
                                            </p:txEl>
                                          </p:spTgt>
                                        </p:tgtEl>
                                        <p:attrNameLst>
                                          <p:attrName>style.visibility</p:attrName>
                                        </p:attrNameLst>
                                      </p:cBhvr>
                                      <p:to>
                                        <p:strVal val="visible"/>
                                      </p:to>
                                    </p:set>
                                    <p:animEffect transition="in" filter="dissolve">
                                      <p:cBhvr>
                                        <p:cTn id="28" dur="3000"/>
                                        <p:tgtEl>
                                          <p:spTgt spid="190467">
                                            <p:txEl>
                                              <p:pRg st="19" end="19"/>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90467">
                                            <p:txEl>
                                              <p:pRg st="21" end="21"/>
                                            </p:txEl>
                                          </p:spTgt>
                                        </p:tgtEl>
                                        <p:attrNameLst>
                                          <p:attrName>style.visibility</p:attrName>
                                        </p:attrNameLst>
                                      </p:cBhvr>
                                      <p:to>
                                        <p:strVal val="visible"/>
                                      </p:to>
                                    </p:set>
                                    <p:animEffect transition="in" filter="dissolve">
                                      <p:cBhvr>
                                        <p:cTn id="31" dur="3000"/>
                                        <p:tgtEl>
                                          <p:spTgt spid="190467">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idx="4294967295"/>
          </p:nvPr>
        </p:nvSpPr>
        <p:spPr/>
        <p:txBody>
          <a:bodyPr/>
          <a:lstStyle/>
          <a:p>
            <a:r>
              <a:rPr lang="fr-BE" sz="2800" dirty="0">
                <a:latin typeface="Times New Roman"/>
                <a:cs typeface="Times New Roman"/>
              </a:rPr>
              <a:t>Cas clinique</a:t>
            </a:r>
            <a:endParaRPr lang="fr-FR" sz="2400" dirty="0">
              <a:latin typeface="Times New Roman"/>
              <a:cs typeface="Times New Roman"/>
            </a:endParaRPr>
          </a:p>
        </p:txBody>
      </p:sp>
      <p:sp>
        <p:nvSpPr>
          <p:cNvPr id="190467" name="Rectangle 3"/>
          <p:cNvSpPr>
            <a:spLocks noGrp="1" noChangeArrowheads="1"/>
          </p:cNvSpPr>
          <p:nvPr>
            <p:ph type="body" sz="half" idx="4294967295"/>
          </p:nvPr>
        </p:nvSpPr>
        <p:spPr>
          <a:xfrm>
            <a:off x="-1" y="1304430"/>
            <a:ext cx="9037053" cy="5210175"/>
          </a:xfrm>
        </p:spPr>
        <p:txBody>
          <a:bodyPr/>
          <a:lstStyle/>
          <a:p>
            <a:pPr>
              <a:lnSpc>
                <a:spcPct val="80000"/>
              </a:lnSpc>
            </a:pPr>
            <a:r>
              <a:rPr lang="fr-BE" sz="2000" dirty="0">
                <a:solidFill>
                  <a:srgbClr val="336699"/>
                </a:solidFill>
                <a:latin typeface="Times New Roman" charset="0"/>
                <a:cs typeface="Arial" charset="0"/>
              </a:rPr>
              <a:t>♂, (1an)</a:t>
            </a:r>
          </a:p>
          <a:p>
            <a:pPr lvl="1" algn="just">
              <a:lnSpc>
                <a:spcPct val="80000"/>
              </a:lnSpc>
            </a:pPr>
            <a:r>
              <a:rPr lang="fr-BE" sz="1800" dirty="0" smtClean="0">
                <a:solidFill>
                  <a:srgbClr val="336699"/>
                </a:solidFill>
                <a:latin typeface="Times New Roman" charset="0"/>
                <a:cs typeface="Arial" charset="0"/>
              </a:rPr>
              <a:t>ImmunoCAP ISAC, résultats :</a:t>
            </a:r>
          </a:p>
          <a:p>
            <a:pPr lvl="2" algn="just"/>
            <a:r>
              <a:rPr lang="fr-FR" sz="1600" dirty="0" smtClean="0">
                <a:solidFill>
                  <a:srgbClr val="336699"/>
                </a:solidFill>
                <a:latin typeface="Times New Roman"/>
                <a:cs typeface="Times New Roman"/>
              </a:rPr>
              <a:t>Allergènes respiratoires</a:t>
            </a:r>
            <a:endParaRPr lang="fr-FR" sz="1400" dirty="0" smtClean="0">
              <a:solidFill>
                <a:srgbClr val="336699"/>
              </a:solidFill>
              <a:latin typeface="Times New Roman"/>
              <a:cs typeface="Times New Roman"/>
            </a:endParaRPr>
          </a:p>
          <a:p>
            <a:pPr lvl="3" algn="just"/>
            <a:r>
              <a:rPr lang="fr-FR" sz="1400" dirty="0" smtClean="0">
                <a:solidFill>
                  <a:srgbClr val="336699"/>
                </a:solidFill>
                <a:latin typeface="Times New Roman"/>
                <a:cs typeface="Times New Roman"/>
              </a:rPr>
              <a:t>Sensibilisation à la noisette</a:t>
            </a:r>
            <a:r>
              <a:rPr lang="fr-FR" sz="1400" dirty="0" smtClean="0">
                <a:solidFill>
                  <a:srgbClr val="008000"/>
                </a:solidFill>
                <a:latin typeface="Times New Roman"/>
                <a:cs typeface="Times New Roman"/>
              </a:rPr>
              <a:t>: protéine de stockage (11S-Globulin) Cor a 9 </a:t>
            </a:r>
            <a:r>
              <a:rPr lang="fr-FR" sz="1400" i="1" dirty="0" smtClean="0">
                <a:solidFill>
                  <a:srgbClr val="3A6DAC"/>
                </a:solidFill>
                <a:latin typeface="Times New Roman"/>
                <a:cs typeface="Times New Roman"/>
              </a:rPr>
              <a:t>(</a:t>
            </a:r>
            <a:r>
              <a:rPr lang="fr-FR" sz="1000" i="1" dirty="0" smtClean="0">
                <a:solidFill>
                  <a:srgbClr val="3A6DAC"/>
                </a:solidFill>
                <a:latin typeface="Times New Roman"/>
                <a:cs typeface="Times New Roman"/>
              </a:rPr>
              <a:t>Young infants </a:t>
            </a:r>
            <a:r>
              <a:rPr lang="fr-FR" sz="1000" i="1" dirty="0" err="1" smtClean="0">
                <a:solidFill>
                  <a:srgbClr val="3A6DAC"/>
                </a:solidFill>
                <a:latin typeface="Times New Roman"/>
                <a:cs typeface="Times New Roman"/>
              </a:rPr>
              <a:t>with</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atopic</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dermatitis</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can</a:t>
            </a:r>
            <a:r>
              <a:rPr lang="fr-FR" sz="1000" i="1" dirty="0" smtClean="0">
                <a:solidFill>
                  <a:srgbClr val="3A6DAC"/>
                </a:solidFill>
                <a:latin typeface="Times New Roman"/>
                <a:cs typeface="Times New Roman"/>
              </a:rPr>
              <a:t> display </a:t>
            </a:r>
            <a:r>
              <a:rPr lang="fr-FR" sz="1000" i="1" dirty="0" err="1" smtClean="0">
                <a:solidFill>
                  <a:srgbClr val="3A6DAC"/>
                </a:solidFill>
                <a:latin typeface="Times New Roman"/>
                <a:cs typeface="Times New Roman"/>
              </a:rPr>
              <a:t>sensitization</a:t>
            </a:r>
            <a:r>
              <a:rPr lang="fr-FR" sz="1000" i="1" dirty="0" smtClean="0">
                <a:solidFill>
                  <a:srgbClr val="3A6DAC"/>
                </a:solidFill>
                <a:latin typeface="Times New Roman"/>
                <a:cs typeface="Times New Roman"/>
              </a:rPr>
              <a:t> to Cor a 9, an 11S </a:t>
            </a:r>
            <a:r>
              <a:rPr lang="fr-FR" sz="1000" i="1" dirty="0" err="1" smtClean="0">
                <a:solidFill>
                  <a:srgbClr val="3A6DAC"/>
                </a:solidFill>
                <a:latin typeface="Times New Roman"/>
                <a:cs typeface="Times New Roman"/>
              </a:rPr>
              <a:t>legumin-like</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seed-storage</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protein</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from</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hazelnut</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Corylus</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avellana</a:t>
            </a:r>
            <a:r>
              <a:rPr lang="fr-FR" sz="1000" i="1" dirty="0" smtClean="0">
                <a:solidFill>
                  <a:srgbClr val="3A6DAC"/>
                </a:solidFill>
                <a:latin typeface="Times New Roman"/>
                <a:cs typeface="Times New Roman"/>
              </a:rPr>
              <a:t>) </a:t>
            </a:r>
            <a:r>
              <a:rPr lang="fr-FR" sz="1000" i="1" dirty="0" err="1" smtClean="0">
                <a:solidFill>
                  <a:srgbClr val="3A6DAC"/>
                </a:solidFill>
                <a:latin typeface="Times New Roman"/>
                <a:cs typeface="Times New Roman"/>
              </a:rPr>
              <a:t>Verwij</a:t>
            </a:r>
            <a:r>
              <a:rPr lang="fr-FR" sz="1000" i="1" dirty="0" smtClean="0">
                <a:solidFill>
                  <a:srgbClr val="3A6DAC"/>
                </a:solidFill>
                <a:latin typeface="Times New Roman"/>
                <a:cs typeface="Times New Roman"/>
              </a:rPr>
              <a:t> et </a:t>
            </a:r>
            <a:r>
              <a:rPr lang="fr-FR" sz="1000" i="1" dirty="0" err="1" smtClean="0">
                <a:solidFill>
                  <a:srgbClr val="3A6DAC"/>
                </a:solidFill>
                <a:latin typeface="Times New Roman"/>
                <a:cs typeface="Times New Roman"/>
              </a:rPr>
              <a:t>al,Ped</a:t>
            </a:r>
            <a:r>
              <a:rPr lang="fr-FR" sz="1000" i="1" dirty="0" smtClean="0">
                <a:solidFill>
                  <a:srgbClr val="3A6DAC"/>
                </a:solidFill>
                <a:latin typeface="Times New Roman"/>
                <a:cs typeface="Times New Roman"/>
              </a:rPr>
              <a:t> All Immunol,22,2011</a:t>
            </a:r>
            <a:r>
              <a:rPr lang="fr-FR" sz="1400" i="1" dirty="0" smtClean="0">
                <a:solidFill>
                  <a:srgbClr val="3A6DAC"/>
                </a:solidFill>
                <a:latin typeface="Times New Roman"/>
                <a:cs typeface="Times New Roman"/>
              </a:rPr>
              <a:t>).</a:t>
            </a:r>
          </a:p>
          <a:p>
            <a:pPr lvl="3" algn="just"/>
            <a:r>
              <a:rPr lang="fr-FR" sz="1400" dirty="0">
                <a:solidFill>
                  <a:srgbClr val="336699"/>
                </a:solidFill>
                <a:latin typeface="Times New Roman"/>
                <a:cs typeface="Times New Roman"/>
              </a:rPr>
              <a:t>Sensibilisation to </a:t>
            </a:r>
            <a:r>
              <a:rPr lang="fr-FR" sz="1400" dirty="0" err="1" smtClean="0">
                <a:solidFill>
                  <a:srgbClr val="336699"/>
                </a:solidFill>
                <a:latin typeface="Times New Roman"/>
                <a:cs typeface="Times New Roman"/>
              </a:rPr>
              <a:t>birch</a:t>
            </a:r>
            <a:r>
              <a:rPr lang="fr-FR" sz="1400" dirty="0" smtClean="0">
                <a:solidFill>
                  <a:srgbClr val="336699"/>
                </a:solidFill>
                <a:latin typeface="Times New Roman"/>
                <a:cs typeface="Times New Roman"/>
              </a:rPr>
              <a:t> pollen : </a:t>
            </a:r>
            <a:r>
              <a:rPr lang="fr-FR" sz="1400" dirty="0" err="1" smtClean="0">
                <a:solidFill>
                  <a:srgbClr val="FF6600"/>
                </a:solidFill>
                <a:latin typeface="Times New Roman"/>
                <a:cs typeface="Times New Roman"/>
              </a:rPr>
              <a:t>Bet</a:t>
            </a:r>
            <a:r>
              <a:rPr lang="fr-FR" sz="1400" dirty="0" smtClean="0">
                <a:solidFill>
                  <a:srgbClr val="FF6600"/>
                </a:solidFill>
                <a:latin typeface="Times New Roman"/>
                <a:cs typeface="Times New Roman"/>
              </a:rPr>
              <a:t> v 1 (PR10-protein)</a:t>
            </a:r>
            <a:r>
              <a:rPr lang="fr-FR" sz="1400" dirty="0" smtClean="0">
                <a:solidFill>
                  <a:srgbClr val="336699"/>
                </a:solidFill>
                <a:latin typeface="Times New Roman"/>
                <a:cs typeface="Times New Roman"/>
              </a:rPr>
              <a:t>. </a:t>
            </a:r>
          </a:p>
          <a:p>
            <a:pPr lvl="3" algn="just"/>
            <a:r>
              <a:rPr lang="fr-FR" sz="1400" dirty="0" smtClean="0">
                <a:solidFill>
                  <a:srgbClr val="336699"/>
                </a:solidFill>
                <a:latin typeface="Times New Roman"/>
                <a:cs typeface="Times New Roman"/>
              </a:rPr>
              <a:t>Sensibilisation aux </a:t>
            </a:r>
            <a:r>
              <a:rPr lang="fr-FR" sz="1400" dirty="0" err="1" smtClean="0">
                <a:solidFill>
                  <a:srgbClr val="336699"/>
                </a:solidFill>
                <a:latin typeface="Times New Roman"/>
                <a:cs typeface="Times New Roman"/>
              </a:rPr>
              <a:t>oeufs</a:t>
            </a:r>
            <a:r>
              <a:rPr lang="fr-FR" sz="1400" dirty="0" smtClean="0">
                <a:solidFill>
                  <a:srgbClr val="336699"/>
                </a:solidFill>
                <a:latin typeface="Times New Roman"/>
                <a:cs typeface="Times New Roman"/>
              </a:rPr>
              <a:t> </a:t>
            </a:r>
            <a:r>
              <a:rPr lang="fr-FR" sz="1400" dirty="0" smtClean="0">
                <a:solidFill>
                  <a:srgbClr val="660066"/>
                </a:solidFill>
                <a:latin typeface="Times New Roman"/>
                <a:cs typeface="Times New Roman"/>
              </a:rPr>
              <a:t>(</a:t>
            </a:r>
            <a:r>
              <a:rPr lang="fr-FR" sz="1400" dirty="0" err="1" smtClean="0">
                <a:solidFill>
                  <a:srgbClr val="660066"/>
                </a:solidFill>
                <a:latin typeface="Times New Roman"/>
                <a:cs typeface="Times New Roman"/>
              </a:rPr>
              <a:t>ovomucoide</a:t>
            </a:r>
            <a:r>
              <a:rPr lang="fr-FR" sz="1400" dirty="0" smtClean="0">
                <a:solidFill>
                  <a:srgbClr val="660066"/>
                </a:solidFill>
                <a:latin typeface="Times New Roman"/>
                <a:cs typeface="Times New Roman"/>
              </a:rPr>
              <a:t>, Gal d 1) and lait de vache (caséine, </a:t>
            </a:r>
            <a:r>
              <a:rPr lang="fr-FR" sz="1400" dirty="0" err="1" smtClean="0">
                <a:solidFill>
                  <a:srgbClr val="660066"/>
                </a:solidFill>
                <a:latin typeface="Times New Roman"/>
                <a:cs typeface="Times New Roman"/>
              </a:rPr>
              <a:t>Bos</a:t>
            </a:r>
            <a:r>
              <a:rPr lang="fr-FR" sz="1400" dirty="0" smtClean="0">
                <a:solidFill>
                  <a:srgbClr val="660066"/>
                </a:solidFill>
                <a:latin typeface="Times New Roman"/>
                <a:cs typeface="Times New Roman"/>
              </a:rPr>
              <a:t> d 8)</a:t>
            </a:r>
            <a:r>
              <a:rPr lang="fr-FR" sz="1400" dirty="0" smtClean="0">
                <a:solidFill>
                  <a:srgbClr val="336699"/>
                </a:solidFill>
                <a:latin typeface="Times New Roman"/>
                <a:cs typeface="Times New Roman"/>
              </a:rPr>
              <a:t>.</a:t>
            </a:r>
          </a:p>
          <a:p>
            <a:pPr lvl="4" algn="just"/>
            <a:r>
              <a:rPr lang="fr-BE" sz="1400" dirty="0" smtClean="0">
                <a:solidFill>
                  <a:srgbClr val="660066"/>
                </a:solidFill>
                <a:latin typeface="Times New Roman" charset="0"/>
                <a:cs typeface="Arial" charset="0"/>
              </a:rPr>
              <a:t>Persistance de l’allergie à l’oeuf et au LDV probable</a:t>
            </a:r>
            <a:endParaRPr lang="fr-FR" sz="1400" dirty="0" smtClean="0">
              <a:solidFill>
                <a:srgbClr val="660066"/>
              </a:solidFill>
              <a:latin typeface="Times New Roman"/>
              <a:cs typeface="Times New Roman"/>
            </a:endParaRPr>
          </a:p>
          <a:p>
            <a:pPr lvl="3" algn="just"/>
            <a:r>
              <a:rPr lang="fr-FR" sz="1400" dirty="0" err="1" smtClean="0">
                <a:solidFill>
                  <a:srgbClr val="336699"/>
                </a:solidFill>
                <a:latin typeface="Times New Roman"/>
                <a:cs typeface="Times New Roman"/>
              </a:rPr>
              <a:t>Sensitization</a:t>
            </a:r>
            <a:r>
              <a:rPr lang="fr-FR" sz="1400" dirty="0" smtClean="0">
                <a:solidFill>
                  <a:srgbClr val="336699"/>
                </a:solidFill>
                <a:latin typeface="Times New Roman"/>
                <a:cs typeface="Times New Roman"/>
              </a:rPr>
              <a:t> to </a:t>
            </a:r>
            <a:r>
              <a:rPr lang="fr-FR" sz="1400" dirty="0" err="1" smtClean="0">
                <a:solidFill>
                  <a:srgbClr val="336699"/>
                </a:solidFill>
                <a:latin typeface="Times New Roman"/>
                <a:cs typeface="Times New Roman"/>
              </a:rPr>
              <a:t>dogs</a:t>
            </a:r>
            <a:r>
              <a:rPr lang="fr-FR" sz="1400" dirty="0" smtClean="0">
                <a:solidFill>
                  <a:srgbClr val="336699"/>
                </a:solidFill>
                <a:latin typeface="Times New Roman"/>
                <a:cs typeface="Times New Roman"/>
              </a:rPr>
              <a:t>: </a:t>
            </a:r>
            <a:r>
              <a:rPr lang="fr-FR" sz="1400" dirty="0" err="1" smtClean="0">
                <a:solidFill>
                  <a:srgbClr val="336699"/>
                </a:solidFill>
                <a:latin typeface="Times New Roman"/>
                <a:cs typeface="Times New Roman"/>
              </a:rPr>
              <a:t>rCan</a:t>
            </a:r>
            <a:r>
              <a:rPr lang="fr-FR" sz="1400" dirty="0" smtClean="0">
                <a:solidFill>
                  <a:srgbClr val="336699"/>
                </a:solidFill>
                <a:latin typeface="Times New Roman"/>
                <a:cs typeface="Times New Roman"/>
              </a:rPr>
              <a:t> f 1 and </a:t>
            </a:r>
            <a:r>
              <a:rPr lang="fr-FR" sz="1400" dirty="0" err="1" smtClean="0">
                <a:solidFill>
                  <a:srgbClr val="336699"/>
                </a:solidFill>
                <a:latin typeface="Times New Roman"/>
                <a:cs typeface="Times New Roman"/>
              </a:rPr>
              <a:t>rCan</a:t>
            </a:r>
            <a:r>
              <a:rPr lang="fr-FR" sz="1400" dirty="0" smtClean="0">
                <a:solidFill>
                  <a:srgbClr val="336699"/>
                </a:solidFill>
                <a:latin typeface="Times New Roman"/>
                <a:cs typeface="Times New Roman"/>
              </a:rPr>
              <a:t> f 2.</a:t>
            </a:r>
          </a:p>
          <a:p>
            <a:pPr lvl="3" algn="just"/>
            <a:endParaRPr lang="fr-FR" sz="1400" dirty="0" smtClean="0">
              <a:solidFill>
                <a:srgbClr val="336699"/>
              </a:solidFill>
              <a:latin typeface="Times New Roman"/>
              <a:cs typeface="Times New Roman"/>
            </a:endParaRPr>
          </a:p>
        </p:txBody>
      </p:sp>
      <p:pic>
        <p:nvPicPr>
          <p:cNvPr id="9" name="Image 8"/>
          <p:cNvPicPr>
            <a:picLocks noChangeAspect="1"/>
          </p:cNvPicPr>
          <p:nvPr/>
        </p:nvPicPr>
        <p:blipFill>
          <a:blip r:embed="rId3"/>
          <a:stretch>
            <a:fillRect/>
          </a:stretch>
        </p:blipFill>
        <p:spPr>
          <a:xfrm>
            <a:off x="1449504" y="3555340"/>
            <a:ext cx="6045200" cy="3200400"/>
          </a:xfrm>
          <a:prstGeom prst="rect">
            <a:avLst/>
          </a:prstGeom>
          <a:solidFill>
            <a:schemeClr val="bg1"/>
          </a:solidFill>
        </p:spPr>
      </p:pic>
      <p:sp>
        <p:nvSpPr>
          <p:cNvPr id="10" name="Rectangle 9"/>
          <p:cNvSpPr/>
          <p:nvPr/>
        </p:nvSpPr>
        <p:spPr>
          <a:xfrm>
            <a:off x="1459265" y="3699286"/>
            <a:ext cx="5990080" cy="310282"/>
          </a:xfrm>
          <a:prstGeom prst="rect">
            <a:avLst/>
          </a:prstGeom>
          <a:noFill/>
          <a:ln w="317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1462240" y="4781476"/>
            <a:ext cx="6045200" cy="355600"/>
          </a:xfrm>
          <a:prstGeom prst="rect">
            <a:avLst/>
          </a:prstGeom>
          <a:noFill/>
          <a:ln w="3175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1483228" y="4236947"/>
            <a:ext cx="5980388" cy="272032"/>
          </a:xfrm>
          <a:prstGeom prst="rect">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2348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0467">
                                            <p:txEl>
                                              <p:pRg st="3" end="3"/>
                                            </p:txEl>
                                          </p:spTgt>
                                        </p:tgtEl>
                                        <p:attrNameLst>
                                          <p:attrName>style.visibility</p:attrName>
                                        </p:attrNameLst>
                                      </p:cBhvr>
                                      <p:to>
                                        <p:strVal val="visible"/>
                                      </p:to>
                                    </p:set>
                                    <p:animEffect transition="in" filter="wipe(down)">
                                      <p:cBhvr>
                                        <p:cTn id="7" dur="500"/>
                                        <p:tgtEl>
                                          <p:spTgt spid="190467">
                                            <p:txEl>
                                              <p:pRg st="3" end="3"/>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90467">
                                            <p:txEl>
                                              <p:pRg st="4" end="4"/>
                                            </p:txEl>
                                          </p:spTgt>
                                        </p:tgtEl>
                                        <p:attrNameLst>
                                          <p:attrName>style.visibility</p:attrName>
                                        </p:attrNameLst>
                                      </p:cBhvr>
                                      <p:to>
                                        <p:strVal val="visible"/>
                                      </p:to>
                                    </p:set>
                                    <p:animEffect transition="in" filter="wipe(down)">
                                      <p:cBhvr>
                                        <p:cTn id="14" dur="5000"/>
                                        <p:tgtEl>
                                          <p:spTgt spid="190467">
                                            <p:txEl>
                                              <p:pRg st="4" end="4"/>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0"/>
                                        <p:tgtEl>
                                          <p:spTgt spid="12"/>
                                        </p:tgtEl>
                                      </p:cBhvr>
                                    </p:animEffect>
                                  </p:childTnLst>
                                </p:cTn>
                              </p:par>
                            </p:childTnLst>
                          </p:cTn>
                        </p:par>
                        <p:par>
                          <p:cTn id="18" fill="hold">
                            <p:stCondLst>
                              <p:cond delay="5500"/>
                            </p:stCondLst>
                            <p:childTnLst>
                              <p:par>
                                <p:cTn id="19" presetID="22" presetClass="entr" presetSubtype="4" fill="hold" nodeType="afterEffect">
                                  <p:stCondLst>
                                    <p:cond delay="0"/>
                                  </p:stCondLst>
                                  <p:childTnLst>
                                    <p:set>
                                      <p:cBhvr>
                                        <p:cTn id="20" dur="1" fill="hold">
                                          <p:stCondLst>
                                            <p:cond delay="0"/>
                                          </p:stCondLst>
                                        </p:cTn>
                                        <p:tgtEl>
                                          <p:spTgt spid="190467">
                                            <p:txEl>
                                              <p:pRg st="5" end="5"/>
                                            </p:txEl>
                                          </p:spTgt>
                                        </p:tgtEl>
                                        <p:attrNameLst>
                                          <p:attrName>style.visibility</p:attrName>
                                        </p:attrNameLst>
                                      </p:cBhvr>
                                      <p:to>
                                        <p:strVal val="visible"/>
                                      </p:to>
                                    </p:set>
                                    <p:animEffect transition="in" filter="wipe(down)">
                                      <p:cBhvr>
                                        <p:cTn id="21" dur="5000"/>
                                        <p:tgtEl>
                                          <p:spTgt spid="190467">
                                            <p:txEl>
                                              <p:pRg st="5" end="5"/>
                                            </p:txEl>
                                          </p:spTgt>
                                        </p:tgtEl>
                                      </p:cBhvr>
                                    </p:animEffect>
                                  </p:childTnLst>
                                </p:cTn>
                              </p:par>
                            </p:childTnLst>
                          </p:cTn>
                        </p:par>
                        <p:par>
                          <p:cTn id="22" fill="hold">
                            <p:stCondLst>
                              <p:cond delay="10500"/>
                            </p:stCondLst>
                            <p:childTnLst>
                              <p:par>
                                <p:cTn id="23" presetID="22" presetClass="entr" presetSubtype="4" fill="hold" nodeType="afterEffect">
                                  <p:stCondLst>
                                    <p:cond delay="0"/>
                                  </p:stCondLst>
                                  <p:childTnLst>
                                    <p:set>
                                      <p:cBhvr>
                                        <p:cTn id="24" dur="1" fill="hold">
                                          <p:stCondLst>
                                            <p:cond delay="0"/>
                                          </p:stCondLst>
                                        </p:cTn>
                                        <p:tgtEl>
                                          <p:spTgt spid="190467">
                                            <p:txEl>
                                              <p:pRg st="6" end="6"/>
                                            </p:txEl>
                                          </p:spTgt>
                                        </p:tgtEl>
                                        <p:attrNameLst>
                                          <p:attrName>style.visibility</p:attrName>
                                        </p:attrNameLst>
                                      </p:cBhvr>
                                      <p:to>
                                        <p:strVal val="visible"/>
                                      </p:to>
                                    </p:set>
                                    <p:animEffect transition="in" filter="wipe(down)">
                                      <p:cBhvr>
                                        <p:cTn id="25" dur="5000"/>
                                        <p:tgtEl>
                                          <p:spTgt spid="190467">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600"/>
                                        <p:tgtEl>
                                          <p:spTgt spid="11"/>
                                        </p:tgtEl>
                                      </p:cBhvr>
                                    </p:animEffect>
                                  </p:childTnLst>
                                </p:cTn>
                              </p:par>
                            </p:childTnLst>
                          </p:cTn>
                        </p:par>
                        <p:par>
                          <p:cTn id="29" fill="hold">
                            <p:stCondLst>
                              <p:cond delay="15500"/>
                            </p:stCondLst>
                            <p:childTnLst>
                              <p:par>
                                <p:cTn id="30" presetID="22" presetClass="entr" presetSubtype="4" fill="hold" nodeType="afterEffect">
                                  <p:stCondLst>
                                    <p:cond delay="0"/>
                                  </p:stCondLst>
                                  <p:childTnLst>
                                    <p:set>
                                      <p:cBhvr>
                                        <p:cTn id="31" dur="1" fill="hold">
                                          <p:stCondLst>
                                            <p:cond delay="0"/>
                                          </p:stCondLst>
                                        </p:cTn>
                                        <p:tgtEl>
                                          <p:spTgt spid="190467">
                                            <p:txEl>
                                              <p:pRg st="7" end="7"/>
                                            </p:txEl>
                                          </p:spTgt>
                                        </p:tgtEl>
                                        <p:attrNameLst>
                                          <p:attrName>style.visibility</p:attrName>
                                        </p:attrNameLst>
                                      </p:cBhvr>
                                      <p:to>
                                        <p:strVal val="visible"/>
                                      </p:to>
                                    </p:set>
                                    <p:animEffect transition="in" filter="wipe(down)">
                                      <p:cBhvr>
                                        <p:cTn id="32" dur="5000"/>
                                        <p:tgtEl>
                                          <p:spTgt spid="1904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8" name="Rectangle 18"/>
          <p:cNvSpPr>
            <a:spLocks noGrp="1" noChangeArrowheads="1"/>
          </p:cNvSpPr>
          <p:nvPr>
            <p:ph type="title" idx="4294967295"/>
          </p:nvPr>
        </p:nvSpPr>
        <p:spPr/>
        <p:txBody>
          <a:bodyPr/>
          <a:lstStyle/>
          <a:p>
            <a:r>
              <a:rPr lang="fr-BE" dirty="0">
                <a:latin typeface="Times New Roman"/>
                <a:cs typeface="Times New Roman"/>
              </a:rPr>
              <a:t>Cas clinique</a:t>
            </a:r>
            <a:endParaRPr lang="fr-FR" dirty="0">
              <a:latin typeface="Arial" charset="0"/>
              <a:cs typeface="Arial" charset="0"/>
            </a:endParaRPr>
          </a:p>
        </p:txBody>
      </p:sp>
      <p:graphicFrame>
        <p:nvGraphicFramePr>
          <p:cNvPr id="194580" name="Group 20"/>
          <p:cNvGraphicFramePr>
            <a:graphicFrameLocks noGrp="1"/>
          </p:cNvGraphicFramePr>
          <p:nvPr>
            <p:ph sz="half" idx="4294967295"/>
            <p:extLst>
              <p:ext uri="{D42A27DB-BD31-4B8C-83A1-F6EECF244321}">
                <p14:modId xmlns:p14="http://schemas.microsoft.com/office/powerpoint/2010/main" val="2683241316"/>
              </p:ext>
            </p:extLst>
          </p:nvPr>
        </p:nvGraphicFramePr>
        <p:xfrm>
          <a:off x="5551488" y="1587500"/>
          <a:ext cx="3592512" cy="731520"/>
        </p:xfrm>
        <a:graphic>
          <a:graphicData uri="http://schemas.openxmlformats.org/drawingml/2006/table">
            <a:tbl>
              <a:tblPr/>
              <a:tblGrid>
                <a:gridCol w="3592512"/>
              </a:tblGrid>
              <a:tr h="185738">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a typeface="ＭＳ Ｐゴシック"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a:noFill/>
                    </a:lnB>
                    <a:lnTlToBr>
                      <a:noFill/>
                    </a:lnTlToBr>
                    <a:lnBlToTr>
                      <a:noFill/>
                    </a:lnBlToTr>
                    <a:noFill/>
                  </a:tcPr>
                </a:tc>
              </a:tr>
              <a:tr h="18415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a typeface="ＭＳ Ｐゴシック"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r>
            </a:tbl>
          </a:graphicData>
        </a:graphic>
      </p:graphicFrame>
      <p:pic>
        <p:nvPicPr>
          <p:cNvPr id="6" name="Image 5"/>
          <p:cNvPicPr>
            <a:picLocks noChangeAspect="1"/>
          </p:cNvPicPr>
          <p:nvPr/>
        </p:nvPicPr>
        <p:blipFill>
          <a:blip r:embed="rId2"/>
          <a:stretch>
            <a:fillRect/>
          </a:stretch>
        </p:blipFill>
        <p:spPr>
          <a:xfrm>
            <a:off x="1170204" y="1376404"/>
            <a:ext cx="7089007" cy="3940208"/>
          </a:xfrm>
          <a:prstGeom prst="rect">
            <a:avLst/>
          </a:prstGeom>
        </p:spPr>
      </p:pic>
      <p:sp>
        <p:nvSpPr>
          <p:cNvPr id="7" name="Rectangle 6"/>
          <p:cNvSpPr/>
          <p:nvPr/>
        </p:nvSpPr>
        <p:spPr>
          <a:xfrm>
            <a:off x="6235396" y="4294023"/>
            <a:ext cx="1998842" cy="99974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idx="4294967295"/>
          </p:nvPr>
        </p:nvSpPr>
        <p:spPr>
          <a:xfrm>
            <a:off x="1828800" y="285620"/>
            <a:ext cx="7315200" cy="911225"/>
          </a:xfrm>
        </p:spPr>
        <p:txBody>
          <a:bodyPr/>
          <a:lstStyle/>
          <a:p>
            <a:r>
              <a:rPr lang="fr-BE" sz="2800" dirty="0" smtClean="0">
                <a:latin typeface="Times New Roman"/>
                <a:cs typeface="Times New Roman"/>
              </a:rPr>
              <a:t>Cas clinique </a:t>
            </a:r>
            <a:endParaRPr lang="fr-FR" sz="2400" dirty="0">
              <a:latin typeface="Times New Roman"/>
              <a:cs typeface="Times New Roman"/>
            </a:endParaRPr>
          </a:p>
        </p:txBody>
      </p:sp>
      <p:sp>
        <p:nvSpPr>
          <p:cNvPr id="190467" name="Rectangle 3"/>
          <p:cNvSpPr>
            <a:spLocks noGrp="1" noChangeArrowheads="1"/>
          </p:cNvSpPr>
          <p:nvPr>
            <p:ph type="body" sz="half" idx="4294967295"/>
          </p:nvPr>
        </p:nvSpPr>
        <p:spPr>
          <a:xfrm>
            <a:off x="130175" y="1420813"/>
            <a:ext cx="8777288" cy="5210175"/>
          </a:xfrm>
        </p:spPr>
        <p:txBody>
          <a:bodyPr/>
          <a:lstStyle/>
          <a:p>
            <a:pPr>
              <a:lnSpc>
                <a:spcPct val="80000"/>
              </a:lnSpc>
            </a:pPr>
            <a:r>
              <a:rPr lang="fr-BE" sz="1800" dirty="0" smtClean="0">
                <a:solidFill>
                  <a:srgbClr val="336699"/>
                </a:solidFill>
                <a:latin typeface="Times New Roman" charset="0"/>
                <a:cs typeface="Arial" charset="0"/>
              </a:rPr>
              <a:t>♀</a:t>
            </a:r>
            <a:r>
              <a:rPr lang="fr-BE" sz="1800" dirty="0">
                <a:solidFill>
                  <a:srgbClr val="336699"/>
                </a:solidFill>
                <a:latin typeface="Times New Roman" charset="0"/>
                <a:cs typeface="Arial" charset="0"/>
              </a:rPr>
              <a:t> </a:t>
            </a:r>
            <a:r>
              <a:rPr lang="fr-BE" sz="1800" dirty="0" smtClean="0">
                <a:solidFill>
                  <a:srgbClr val="336699"/>
                </a:solidFill>
                <a:latin typeface="Times New Roman" charset="0"/>
                <a:cs typeface="Arial" charset="0"/>
              </a:rPr>
              <a:t>(43ans) </a:t>
            </a:r>
            <a:endParaRPr lang="fr-BE" sz="1800" dirty="0">
              <a:solidFill>
                <a:srgbClr val="336699"/>
              </a:solidFill>
              <a:latin typeface="Times New Roman" charset="0"/>
              <a:cs typeface="Arial" charset="0"/>
            </a:endParaRPr>
          </a:p>
          <a:p>
            <a:pPr lvl="1">
              <a:lnSpc>
                <a:spcPct val="80000"/>
              </a:lnSpc>
            </a:pPr>
            <a:r>
              <a:rPr lang="fr-BE" sz="1600" dirty="0" smtClean="0">
                <a:solidFill>
                  <a:srgbClr val="336699"/>
                </a:solidFill>
                <a:latin typeface="Times New Roman" charset="0"/>
                <a:cs typeface="Arial" charset="0"/>
              </a:rPr>
              <a:t>Anamnèse </a:t>
            </a:r>
            <a:r>
              <a:rPr lang="fr-BE" sz="1600" dirty="0">
                <a:solidFill>
                  <a:srgbClr val="336699"/>
                </a:solidFill>
                <a:latin typeface="Times New Roman" charset="0"/>
                <a:cs typeface="Arial" charset="0"/>
              </a:rPr>
              <a:t>:</a:t>
            </a:r>
          </a:p>
          <a:p>
            <a:pPr lvl="2">
              <a:lnSpc>
                <a:spcPct val="80000"/>
              </a:lnSpc>
            </a:pPr>
            <a:r>
              <a:rPr lang="fr-BE" sz="1400" dirty="0" smtClean="0">
                <a:solidFill>
                  <a:srgbClr val="336699"/>
                </a:solidFill>
                <a:latin typeface="Times New Roman" charset="0"/>
                <a:cs typeface="Arial" charset="0"/>
              </a:rPr>
              <a:t>Inquiétude concernant ses réactions aux aliments</a:t>
            </a:r>
            <a:endParaRPr lang="fr-BE" sz="1400" dirty="0">
              <a:solidFill>
                <a:srgbClr val="336699"/>
              </a:solidFill>
              <a:latin typeface="Times New Roman" charset="0"/>
              <a:cs typeface="Arial" charset="0"/>
            </a:endParaRPr>
          </a:p>
          <a:p>
            <a:pPr lvl="2">
              <a:lnSpc>
                <a:spcPct val="80000"/>
              </a:lnSpc>
            </a:pPr>
            <a:r>
              <a:rPr lang="fr-BE" sz="1400" dirty="0" smtClean="0">
                <a:solidFill>
                  <a:srgbClr val="336699"/>
                </a:solidFill>
                <a:latin typeface="Times New Roman" charset="0"/>
                <a:cs typeface="Arial" charset="0"/>
              </a:rPr>
              <a:t>Symptômes </a:t>
            </a:r>
            <a:r>
              <a:rPr lang="fr-BE" sz="1400" dirty="0">
                <a:solidFill>
                  <a:srgbClr val="336699"/>
                </a:solidFill>
                <a:latin typeface="Times New Roman" charset="0"/>
                <a:cs typeface="Arial" charset="0"/>
              </a:rPr>
              <a:t>: </a:t>
            </a:r>
            <a:endParaRPr lang="fr-BE" sz="1400" dirty="0" smtClean="0">
              <a:solidFill>
                <a:srgbClr val="336699"/>
              </a:solidFill>
              <a:latin typeface="Times New Roman" charset="0"/>
              <a:cs typeface="Arial" charset="0"/>
            </a:endParaRPr>
          </a:p>
          <a:p>
            <a:pPr lvl="3">
              <a:lnSpc>
                <a:spcPct val="80000"/>
              </a:lnSpc>
            </a:pPr>
            <a:r>
              <a:rPr lang="fr-BE" sz="1200" dirty="0" smtClean="0">
                <a:solidFill>
                  <a:srgbClr val="336699"/>
                </a:solidFill>
                <a:latin typeface="Times New Roman" charset="0"/>
                <a:cs typeface="Arial" charset="0"/>
              </a:rPr>
              <a:t>Rhinite, conjonctivite, asthme pendant la période pollinique.</a:t>
            </a:r>
            <a:endParaRPr lang="fr-BE" sz="1200" dirty="0">
              <a:solidFill>
                <a:srgbClr val="336699"/>
              </a:solidFill>
              <a:latin typeface="Times New Roman" charset="0"/>
              <a:cs typeface="Arial" charset="0"/>
            </a:endParaRPr>
          </a:p>
          <a:p>
            <a:pPr lvl="3">
              <a:lnSpc>
                <a:spcPct val="80000"/>
              </a:lnSpc>
            </a:pPr>
            <a:r>
              <a:rPr lang="fr-BE" sz="1200" dirty="0" smtClean="0">
                <a:solidFill>
                  <a:srgbClr val="336699"/>
                </a:solidFill>
                <a:latin typeface="Times New Roman" charset="0"/>
                <a:cs typeface="Arial" charset="0"/>
              </a:rPr>
              <a:t>Asthme après ingestion d’une poire.</a:t>
            </a:r>
            <a:endParaRPr lang="fr-BE" sz="1200" dirty="0">
              <a:solidFill>
                <a:srgbClr val="336699"/>
              </a:solidFill>
              <a:latin typeface="Times New Roman" charset="0"/>
              <a:cs typeface="Arial" charset="0"/>
            </a:endParaRPr>
          </a:p>
          <a:p>
            <a:pPr lvl="1">
              <a:lnSpc>
                <a:spcPct val="80000"/>
              </a:lnSpc>
            </a:pPr>
            <a:r>
              <a:rPr lang="fr-BE" sz="1600" dirty="0" smtClean="0">
                <a:solidFill>
                  <a:srgbClr val="336699"/>
                </a:solidFill>
                <a:latin typeface="Times New Roman" charset="0"/>
                <a:cs typeface="Arial" charset="0"/>
              </a:rPr>
              <a:t>Skin </a:t>
            </a:r>
            <a:r>
              <a:rPr lang="fr-BE" sz="1600" dirty="0">
                <a:solidFill>
                  <a:srgbClr val="336699"/>
                </a:solidFill>
                <a:latin typeface="Times New Roman" charset="0"/>
                <a:cs typeface="Arial" charset="0"/>
              </a:rPr>
              <a:t>prick tests (SPT) :</a:t>
            </a:r>
          </a:p>
          <a:p>
            <a:pPr lvl="3">
              <a:lnSpc>
                <a:spcPct val="80000"/>
              </a:lnSpc>
            </a:pPr>
            <a:r>
              <a:rPr lang="fr-BE" sz="1200" dirty="0">
                <a:solidFill>
                  <a:srgbClr val="336699"/>
                </a:solidFill>
                <a:latin typeface="Times New Roman" charset="0"/>
                <a:cs typeface="Arial" charset="0"/>
              </a:rPr>
              <a:t> SPT </a:t>
            </a:r>
            <a:r>
              <a:rPr lang="fr-BE" sz="1200" dirty="0" smtClean="0">
                <a:solidFill>
                  <a:srgbClr val="336699"/>
                </a:solidFill>
                <a:latin typeface="Times New Roman" charset="0"/>
                <a:cs typeface="Arial" charset="0"/>
              </a:rPr>
              <a:t>Positif </a:t>
            </a:r>
            <a:r>
              <a:rPr lang="fr-BE" sz="1200" dirty="0">
                <a:solidFill>
                  <a:srgbClr val="336699"/>
                </a:solidFill>
                <a:latin typeface="Times New Roman" charset="0"/>
                <a:cs typeface="Arial" charset="0"/>
              </a:rPr>
              <a:t>pneumallergènes : </a:t>
            </a:r>
            <a:r>
              <a:rPr lang="fr-BE" sz="1200" dirty="0" smtClean="0">
                <a:solidFill>
                  <a:srgbClr val="336699"/>
                </a:solidFill>
                <a:latin typeface="Times New Roman" charset="0"/>
                <a:cs typeface="Arial" charset="0"/>
              </a:rPr>
              <a:t>graminée, chat</a:t>
            </a:r>
            <a:r>
              <a:rPr lang="fr-BE" sz="1200" dirty="0">
                <a:solidFill>
                  <a:srgbClr val="336699"/>
                </a:solidFill>
                <a:latin typeface="Times New Roman" charset="0"/>
                <a:cs typeface="Arial" charset="0"/>
              </a:rPr>
              <a:t>, </a:t>
            </a:r>
            <a:r>
              <a:rPr lang="fr-BE" sz="1200" dirty="0" smtClean="0">
                <a:solidFill>
                  <a:srgbClr val="336699"/>
                </a:solidFill>
                <a:latin typeface="Times New Roman" charset="0"/>
                <a:cs typeface="Arial" charset="0"/>
              </a:rPr>
              <a:t>armoise, bouleau.</a:t>
            </a:r>
            <a:endParaRPr lang="fr-BE" sz="1200" dirty="0">
              <a:solidFill>
                <a:srgbClr val="336699"/>
              </a:solidFill>
              <a:latin typeface="Times New Roman" charset="0"/>
              <a:cs typeface="Arial" charset="0"/>
            </a:endParaRPr>
          </a:p>
          <a:p>
            <a:pPr lvl="3">
              <a:lnSpc>
                <a:spcPct val="80000"/>
              </a:lnSpc>
            </a:pPr>
            <a:r>
              <a:rPr lang="fr-BE" sz="1200" dirty="0">
                <a:solidFill>
                  <a:srgbClr val="336699"/>
                </a:solidFill>
                <a:latin typeface="Times New Roman" charset="0"/>
                <a:cs typeface="Arial" charset="0"/>
              </a:rPr>
              <a:t> SPT </a:t>
            </a:r>
            <a:r>
              <a:rPr lang="fr-BE" sz="1200" dirty="0" smtClean="0">
                <a:solidFill>
                  <a:srgbClr val="336699"/>
                </a:solidFill>
                <a:latin typeface="Times New Roman" charset="0"/>
                <a:cs typeface="Arial" charset="0"/>
              </a:rPr>
              <a:t>Positif alimentaires: banane, abricot</a:t>
            </a:r>
            <a:r>
              <a:rPr lang="fr-BE" sz="1200" dirty="0">
                <a:solidFill>
                  <a:srgbClr val="336699"/>
                </a:solidFill>
                <a:latin typeface="Times New Roman" charset="0"/>
                <a:cs typeface="Arial" charset="0"/>
              </a:rPr>
              <a:t>, </a:t>
            </a:r>
            <a:r>
              <a:rPr lang="fr-BE" sz="1200" dirty="0" smtClean="0">
                <a:solidFill>
                  <a:srgbClr val="336699"/>
                </a:solidFill>
                <a:latin typeface="Times New Roman" charset="0"/>
                <a:cs typeface="Arial" charset="0"/>
              </a:rPr>
              <a:t>prune, </a:t>
            </a:r>
            <a:r>
              <a:rPr lang="fr-BE" sz="1200" dirty="0">
                <a:solidFill>
                  <a:srgbClr val="336699"/>
                </a:solidFill>
                <a:latin typeface="Times New Roman" charset="0"/>
                <a:cs typeface="Arial" charset="0"/>
              </a:rPr>
              <a:t>melon, </a:t>
            </a:r>
            <a:r>
              <a:rPr lang="fr-BE" sz="1200" dirty="0" smtClean="0">
                <a:solidFill>
                  <a:srgbClr val="336699"/>
                </a:solidFill>
                <a:latin typeface="Times New Roman" charset="0"/>
                <a:cs typeface="Arial" charset="0"/>
              </a:rPr>
              <a:t>pêche.</a:t>
            </a:r>
            <a:endParaRPr lang="fr-BE" sz="1200" dirty="0">
              <a:solidFill>
                <a:srgbClr val="336699"/>
              </a:solidFill>
              <a:latin typeface="Times New Roman" charset="0"/>
              <a:cs typeface="Arial" charset="0"/>
            </a:endParaRPr>
          </a:p>
          <a:p>
            <a:pPr lvl="3">
              <a:lnSpc>
                <a:spcPct val="80000"/>
              </a:lnSpc>
            </a:pPr>
            <a:r>
              <a:rPr lang="fr-BE" sz="1200" dirty="0">
                <a:solidFill>
                  <a:srgbClr val="336699"/>
                </a:solidFill>
                <a:latin typeface="Times New Roman" charset="0"/>
                <a:cs typeface="Arial" charset="0"/>
              </a:rPr>
              <a:t> SPT </a:t>
            </a:r>
            <a:r>
              <a:rPr lang="fr-BE" sz="1200" dirty="0" smtClean="0">
                <a:solidFill>
                  <a:srgbClr val="336699"/>
                </a:solidFill>
                <a:latin typeface="Times New Roman" charset="0"/>
                <a:cs typeface="Arial" charset="0"/>
              </a:rPr>
              <a:t>Negatif </a:t>
            </a:r>
            <a:r>
              <a:rPr lang="fr-BE" sz="1200" dirty="0">
                <a:solidFill>
                  <a:srgbClr val="336699"/>
                </a:solidFill>
                <a:latin typeface="Times New Roman" charset="0"/>
                <a:cs typeface="Arial" charset="0"/>
              </a:rPr>
              <a:t>: </a:t>
            </a:r>
            <a:r>
              <a:rPr lang="fr-BE" sz="1200" dirty="0" smtClean="0">
                <a:solidFill>
                  <a:srgbClr val="336699"/>
                </a:solidFill>
                <a:latin typeface="Times New Roman" charset="0"/>
                <a:cs typeface="Arial" charset="0"/>
              </a:rPr>
              <a:t>pomme, fraise, HDM.</a:t>
            </a:r>
            <a:endParaRPr lang="fr-BE" sz="1200" dirty="0">
              <a:solidFill>
                <a:srgbClr val="336699"/>
              </a:solidFill>
              <a:latin typeface="Times New Roman" charset="0"/>
              <a:cs typeface="Arial" charset="0"/>
            </a:endParaRPr>
          </a:p>
          <a:p>
            <a:pPr lvl="1">
              <a:lnSpc>
                <a:spcPct val="80000"/>
              </a:lnSpc>
            </a:pPr>
            <a:r>
              <a:rPr lang="fr-BE" sz="1600" dirty="0" smtClean="0">
                <a:solidFill>
                  <a:srgbClr val="336699"/>
                </a:solidFill>
                <a:latin typeface="Times New Roman" charset="0"/>
                <a:cs typeface="Arial" charset="0"/>
              </a:rPr>
              <a:t>Tests in</a:t>
            </a:r>
            <a:r>
              <a:rPr lang="fr-BE" sz="1600" dirty="0">
                <a:solidFill>
                  <a:srgbClr val="336699"/>
                </a:solidFill>
                <a:latin typeface="Times New Roman" charset="0"/>
                <a:cs typeface="Arial" charset="0"/>
              </a:rPr>
              <a:t>-</a:t>
            </a:r>
            <a:r>
              <a:rPr lang="fr-BE" sz="1600" dirty="0" smtClean="0">
                <a:solidFill>
                  <a:srgbClr val="336699"/>
                </a:solidFill>
                <a:latin typeface="Times New Roman" charset="0"/>
                <a:cs typeface="Arial" charset="0"/>
              </a:rPr>
              <a:t>vitro </a:t>
            </a:r>
            <a:r>
              <a:rPr lang="fr-BE" sz="1600" dirty="0">
                <a:solidFill>
                  <a:srgbClr val="336699"/>
                </a:solidFill>
                <a:latin typeface="Times New Roman" charset="0"/>
                <a:cs typeface="Arial" charset="0"/>
              </a:rPr>
              <a:t>: </a:t>
            </a:r>
          </a:p>
          <a:p>
            <a:pPr lvl="3">
              <a:lnSpc>
                <a:spcPct val="80000"/>
              </a:lnSpc>
            </a:pPr>
            <a:r>
              <a:rPr lang="fr-BE" sz="1200" dirty="0">
                <a:solidFill>
                  <a:srgbClr val="336699"/>
                </a:solidFill>
                <a:latin typeface="Times New Roman" charset="0"/>
                <a:cs typeface="Arial" charset="0"/>
              </a:rPr>
              <a:t>Tot IgE : 209 kU/L</a:t>
            </a:r>
          </a:p>
          <a:p>
            <a:pPr lvl="3">
              <a:lnSpc>
                <a:spcPct val="80000"/>
              </a:lnSpc>
            </a:pPr>
            <a:r>
              <a:rPr lang="fr-BE" sz="1200" dirty="0" smtClean="0">
                <a:solidFill>
                  <a:srgbClr val="336699"/>
                </a:solidFill>
                <a:latin typeface="Times New Roman" charset="0"/>
                <a:cs typeface="Arial" charset="0"/>
              </a:rPr>
              <a:t>Eosinophilie </a:t>
            </a:r>
            <a:r>
              <a:rPr lang="fr-BE" sz="1200" dirty="0">
                <a:solidFill>
                  <a:srgbClr val="336699"/>
                </a:solidFill>
                <a:latin typeface="Times New Roman" charset="0"/>
                <a:cs typeface="Arial" charset="0"/>
              </a:rPr>
              <a:t>: 13.1%.</a:t>
            </a:r>
          </a:p>
          <a:p>
            <a:pPr lvl="3">
              <a:lnSpc>
                <a:spcPct val="80000"/>
              </a:lnSpc>
            </a:pPr>
            <a:r>
              <a:rPr lang="fr-BE" sz="1200" dirty="0">
                <a:solidFill>
                  <a:srgbClr val="336699"/>
                </a:solidFill>
                <a:latin typeface="Times New Roman" charset="0"/>
                <a:cs typeface="Arial" charset="0"/>
              </a:rPr>
              <a:t>IgE </a:t>
            </a:r>
            <a:r>
              <a:rPr lang="fr-BE" sz="1200" dirty="0" smtClean="0">
                <a:solidFill>
                  <a:srgbClr val="336699"/>
                </a:solidFill>
                <a:latin typeface="Times New Roman" charset="0"/>
                <a:cs typeface="Arial" charset="0"/>
              </a:rPr>
              <a:t>(kUA/L) : kiwi </a:t>
            </a:r>
            <a:r>
              <a:rPr lang="fr-BE" sz="1200" dirty="0">
                <a:solidFill>
                  <a:srgbClr val="336699"/>
                </a:solidFill>
                <a:latin typeface="Times New Roman" charset="0"/>
                <a:cs typeface="Arial" charset="0"/>
              </a:rPr>
              <a:t>(1.02), </a:t>
            </a:r>
            <a:r>
              <a:rPr lang="fr-BE" sz="1200" dirty="0" smtClean="0">
                <a:solidFill>
                  <a:srgbClr val="336699"/>
                </a:solidFill>
                <a:latin typeface="Times New Roman" charset="0"/>
                <a:cs typeface="Arial" charset="0"/>
              </a:rPr>
              <a:t>banane </a:t>
            </a:r>
            <a:r>
              <a:rPr lang="fr-BE" sz="1200" dirty="0">
                <a:solidFill>
                  <a:srgbClr val="336699"/>
                </a:solidFill>
                <a:latin typeface="Times New Roman" charset="0"/>
                <a:cs typeface="Arial" charset="0"/>
              </a:rPr>
              <a:t>(1.61), </a:t>
            </a:r>
            <a:r>
              <a:rPr lang="fr-BE" sz="1200" dirty="0" smtClean="0">
                <a:solidFill>
                  <a:srgbClr val="336699"/>
                </a:solidFill>
                <a:latin typeface="Times New Roman" charset="0"/>
                <a:cs typeface="Arial" charset="0"/>
              </a:rPr>
              <a:t>bouleau </a:t>
            </a:r>
            <a:r>
              <a:rPr lang="fr-BE" sz="1200" dirty="0">
                <a:solidFill>
                  <a:srgbClr val="336699"/>
                </a:solidFill>
                <a:latin typeface="Times New Roman" charset="0"/>
                <a:cs typeface="Arial" charset="0"/>
              </a:rPr>
              <a:t>(4.95).</a:t>
            </a:r>
          </a:p>
          <a:p>
            <a:pPr lvl="3">
              <a:lnSpc>
                <a:spcPct val="80000"/>
              </a:lnSpc>
            </a:pPr>
            <a:r>
              <a:rPr lang="fr-BE" sz="1200" dirty="0">
                <a:solidFill>
                  <a:srgbClr val="336699"/>
                </a:solidFill>
                <a:latin typeface="Times New Roman" charset="0"/>
                <a:cs typeface="Arial" charset="0"/>
              </a:rPr>
              <a:t>ImmunoCAP </a:t>
            </a:r>
            <a:r>
              <a:rPr lang="fr-BE" sz="1200" dirty="0" smtClean="0">
                <a:solidFill>
                  <a:srgbClr val="336699"/>
                </a:solidFill>
                <a:latin typeface="Times New Roman" charset="0"/>
                <a:cs typeface="Arial" charset="0"/>
              </a:rPr>
              <a:t>ISAC</a:t>
            </a:r>
          </a:p>
          <a:p>
            <a:pPr lvl="1">
              <a:lnSpc>
                <a:spcPct val="80000"/>
              </a:lnSpc>
            </a:pPr>
            <a:r>
              <a:rPr lang="fr-BE" sz="1600" dirty="0" smtClean="0">
                <a:solidFill>
                  <a:srgbClr val="336699"/>
                </a:solidFill>
                <a:latin typeface="Times New Roman" charset="0"/>
                <a:cs typeface="Arial" charset="0"/>
              </a:rPr>
              <a:t>ImmunoCAP ISAC, Résultats</a:t>
            </a:r>
          </a:p>
          <a:p>
            <a:pPr lvl="2">
              <a:lnSpc>
                <a:spcPct val="80000"/>
              </a:lnSpc>
            </a:pPr>
            <a:r>
              <a:rPr lang="fr-FR" sz="1400" dirty="0" smtClean="0">
                <a:solidFill>
                  <a:srgbClr val="336699"/>
                </a:solidFill>
                <a:latin typeface="Times New Roman" charset="0"/>
                <a:cs typeface="Arial" charset="0"/>
              </a:rPr>
              <a:t>Pneumallergènes : </a:t>
            </a:r>
          </a:p>
          <a:p>
            <a:pPr lvl="3">
              <a:lnSpc>
                <a:spcPct val="80000"/>
              </a:lnSpc>
            </a:pPr>
            <a:r>
              <a:rPr lang="fr-FR" sz="1200" dirty="0" smtClean="0">
                <a:solidFill>
                  <a:srgbClr val="336699"/>
                </a:solidFill>
                <a:latin typeface="Times New Roman" charset="0"/>
                <a:cs typeface="Arial" charset="0"/>
              </a:rPr>
              <a:t>Sensibilisation pollen de graminée, dont la fléole (</a:t>
            </a:r>
            <a:r>
              <a:rPr lang="fr-FR" sz="1200" dirty="0" err="1" smtClean="0">
                <a:solidFill>
                  <a:srgbClr val="336699"/>
                </a:solidFill>
                <a:latin typeface="Times New Roman" charset="0"/>
                <a:cs typeface="Arial" charset="0"/>
              </a:rPr>
              <a:t>rPhl</a:t>
            </a:r>
            <a:r>
              <a:rPr lang="fr-FR" sz="1200" dirty="0" smtClean="0">
                <a:solidFill>
                  <a:srgbClr val="336699"/>
                </a:solidFill>
                <a:latin typeface="Times New Roman" charset="0"/>
                <a:cs typeface="Arial" charset="0"/>
              </a:rPr>
              <a:t> </a:t>
            </a:r>
            <a:r>
              <a:rPr lang="fr-FR" sz="1200" dirty="0">
                <a:solidFill>
                  <a:srgbClr val="336699"/>
                </a:solidFill>
                <a:latin typeface="Times New Roman" charset="0"/>
                <a:cs typeface="Arial" charset="0"/>
              </a:rPr>
              <a:t>p 1,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2, </a:t>
            </a:r>
            <a:r>
              <a:rPr lang="fr-FR" sz="1200" dirty="0" err="1" smtClean="0">
                <a:solidFill>
                  <a:srgbClr val="336699"/>
                </a:solidFill>
                <a:latin typeface="Times New Roman" charset="0"/>
                <a:cs typeface="Arial" charset="0"/>
              </a:rPr>
              <a:t>nPhl</a:t>
            </a:r>
            <a:r>
              <a:rPr lang="fr-FR" sz="1200" dirty="0" smtClean="0">
                <a:solidFill>
                  <a:srgbClr val="336699"/>
                </a:solidFill>
                <a:latin typeface="Times New Roman" charset="0"/>
                <a:cs typeface="Arial" charset="0"/>
              </a:rPr>
              <a:t> </a:t>
            </a:r>
            <a:r>
              <a:rPr lang="fr-FR" sz="1200" dirty="0">
                <a:solidFill>
                  <a:srgbClr val="336699"/>
                </a:solidFill>
                <a:latin typeface="Times New Roman" charset="0"/>
                <a:cs typeface="Arial" charset="0"/>
              </a:rPr>
              <a:t>4,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5,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6,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11 and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12) </a:t>
            </a:r>
            <a:r>
              <a:rPr lang="fr-FR" sz="1200" dirty="0" smtClean="0">
                <a:solidFill>
                  <a:srgbClr val="336699"/>
                </a:solidFill>
                <a:latin typeface="Times New Roman" charset="0"/>
                <a:cs typeface="Arial" charset="0"/>
              </a:rPr>
              <a:t>et </a:t>
            </a:r>
            <a:r>
              <a:rPr lang="fr-FR" sz="1200" dirty="0">
                <a:solidFill>
                  <a:srgbClr val="336699"/>
                </a:solidFill>
                <a:latin typeface="Times New Roman" charset="0"/>
                <a:cs typeface="Arial" charset="0"/>
              </a:rPr>
              <a:t>Bermuda </a:t>
            </a:r>
            <a:r>
              <a:rPr lang="fr-FR" sz="1200" dirty="0" err="1">
                <a:solidFill>
                  <a:srgbClr val="336699"/>
                </a:solidFill>
                <a:latin typeface="Times New Roman" charset="0"/>
                <a:cs typeface="Arial" charset="0"/>
              </a:rPr>
              <a:t>grass</a:t>
            </a:r>
            <a:r>
              <a:rPr lang="fr-FR" sz="1200" dirty="0">
                <a:solidFill>
                  <a:srgbClr val="336699"/>
                </a:solidFill>
                <a:latin typeface="Times New Roman" charset="0"/>
                <a:cs typeface="Arial" charset="0"/>
              </a:rPr>
              <a:t> </a:t>
            </a:r>
            <a:r>
              <a:rPr lang="fr-FR" sz="1200" dirty="0" smtClean="0">
                <a:solidFill>
                  <a:srgbClr val="336699"/>
                </a:solidFill>
                <a:latin typeface="Times New Roman" charset="0"/>
                <a:cs typeface="Arial" charset="0"/>
              </a:rPr>
              <a:t>(nCyn1).</a:t>
            </a:r>
            <a:r>
              <a:rPr lang="fr-FR" sz="1200" dirty="0">
                <a:solidFill>
                  <a:srgbClr val="336699"/>
                </a:solidFill>
                <a:latin typeface="Times New Roman" charset="0"/>
                <a:cs typeface="Arial" charset="0"/>
              </a:rPr>
              <a:t>                                                                                                                       </a:t>
            </a:r>
          </a:p>
          <a:p>
            <a:pPr lvl="3">
              <a:lnSpc>
                <a:spcPct val="80000"/>
              </a:lnSpc>
            </a:pPr>
            <a:r>
              <a:rPr lang="fr-FR" sz="1200" dirty="0" err="1" smtClean="0">
                <a:solidFill>
                  <a:srgbClr val="336699"/>
                </a:solidFill>
                <a:latin typeface="Times New Roman" charset="0"/>
                <a:cs typeface="Arial" charset="0"/>
              </a:rPr>
              <a:t>Utéroglobine</a:t>
            </a:r>
            <a:r>
              <a:rPr lang="fr-FR" sz="1200" dirty="0" smtClean="0">
                <a:solidFill>
                  <a:srgbClr val="336699"/>
                </a:solidFill>
                <a:latin typeface="Times New Roman" charset="0"/>
                <a:cs typeface="Arial" charset="0"/>
              </a:rPr>
              <a:t> du Chat (</a:t>
            </a:r>
            <a:r>
              <a:rPr lang="fr-FR" sz="1200" dirty="0" err="1">
                <a:solidFill>
                  <a:srgbClr val="336699"/>
                </a:solidFill>
                <a:latin typeface="Times New Roman" charset="0"/>
                <a:cs typeface="Arial" charset="0"/>
              </a:rPr>
              <a:t>rFel</a:t>
            </a:r>
            <a:r>
              <a:rPr lang="fr-FR" sz="1200" dirty="0">
                <a:solidFill>
                  <a:srgbClr val="336699"/>
                </a:solidFill>
                <a:latin typeface="Times New Roman" charset="0"/>
                <a:cs typeface="Arial" charset="0"/>
              </a:rPr>
              <a:t> d 1). </a:t>
            </a:r>
          </a:p>
          <a:p>
            <a:pPr lvl="2">
              <a:lnSpc>
                <a:spcPct val="80000"/>
              </a:lnSpc>
            </a:pPr>
            <a:r>
              <a:rPr lang="fr-FR" sz="1400" dirty="0" smtClean="0">
                <a:solidFill>
                  <a:srgbClr val="336699"/>
                </a:solidFill>
                <a:latin typeface="Times New Roman" charset="0"/>
                <a:cs typeface="Arial" charset="0"/>
              </a:rPr>
              <a:t>Famille de Protéines:</a:t>
            </a:r>
          </a:p>
          <a:p>
            <a:pPr lvl="3">
              <a:lnSpc>
                <a:spcPct val="80000"/>
              </a:lnSpc>
            </a:pPr>
            <a:r>
              <a:rPr lang="fr-FR" sz="1400" dirty="0" smtClean="0">
                <a:solidFill>
                  <a:srgbClr val="3A6DAC"/>
                </a:solidFill>
                <a:latin typeface="Times New Roman" charset="0"/>
                <a:cs typeface="Arial" charset="0"/>
              </a:rPr>
              <a:t>Différentes </a:t>
            </a:r>
            <a:r>
              <a:rPr lang="fr-FR" sz="1400" dirty="0" err="1" smtClean="0">
                <a:solidFill>
                  <a:srgbClr val="3A6DAC"/>
                </a:solidFill>
                <a:latin typeface="Times New Roman" charset="0"/>
                <a:cs typeface="Arial" charset="0"/>
              </a:rPr>
              <a:t>profilines</a:t>
            </a:r>
            <a:r>
              <a:rPr lang="fr-FR" sz="1600" dirty="0" smtClean="0">
                <a:solidFill>
                  <a:srgbClr val="336699"/>
                </a:solidFill>
                <a:latin typeface="Times New Roman" charset="0"/>
                <a:cs typeface="Arial" charset="0"/>
              </a:rPr>
              <a:t>, </a:t>
            </a:r>
            <a:r>
              <a:rPr lang="fr-FR" sz="1200" dirty="0" err="1">
                <a:solidFill>
                  <a:srgbClr val="336699"/>
                </a:solidFill>
                <a:latin typeface="Times New Roman" charset="0"/>
                <a:cs typeface="Arial" charset="0"/>
              </a:rPr>
              <a:t>rBet</a:t>
            </a:r>
            <a:r>
              <a:rPr lang="fr-FR" sz="1200" dirty="0">
                <a:solidFill>
                  <a:srgbClr val="336699"/>
                </a:solidFill>
                <a:latin typeface="Times New Roman" charset="0"/>
                <a:cs typeface="Arial" charset="0"/>
              </a:rPr>
              <a:t> v 2, </a:t>
            </a:r>
            <a:r>
              <a:rPr lang="fr-FR" sz="1200" dirty="0" err="1" smtClean="0">
                <a:solidFill>
                  <a:srgbClr val="336699"/>
                </a:solidFill>
                <a:latin typeface="Times New Roman" charset="0"/>
                <a:cs typeface="Arial" charset="0"/>
              </a:rPr>
              <a:t>nOle</a:t>
            </a:r>
            <a:r>
              <a:rPr lang="fr-FR" sz="1200" dirty="0" smtClean="0">
                <a:solidFill>
                  <a:srgbClr val="336699"/>
                </a:solidFill>
                <a:latin typeface="Times New Roman" charset="0"/>
                <a:cs typeface="Arial" charset="0"/>
              </a:rPr>
              <a:t> </a:t>
            </a:r>
            <a:r>
              <a:rPr lang="fr-FR" sz="1200" dirty="0">
                <a:solidFill>
                  <a:srgbClr val="336699"/>
                </a:solidFill>
                <a:latin typeface="Times New Roman" charset="0"/>
                <a:cs typeface="Arial" charset="0"/>
              </a:rPr>
              <a:t>e </a:t>
            </a:r>
            <a:r>
              <a:rPr lang="fr-FR" sz="1200" dirty="0" smtClean="0">
                <a:solidFill>
                  <a:srgbClr val="336699"/>
                </a:solidFill>
                <a:latin typeface="Times New Roman" charset="0"/>
                <a:cs typeface="Arial" charset="0"/>
              </a:rPr>
              <a:t>2,  </a:t>
            </a:r>
            <a:r>
              <a:rPr lang="fr-FR" sz="1200" dirty="0" err="1">
                <a:solidFill>
                  <a:srgbClr val="336699"/>
                </a:solidFill>
                <a:latin typeface="Times New Roman" charset="0"/>
                <a:cs typeface="Arial" charset="0"/>
              </a:rPr>
              <a:t>rHev</a:t>
            </a:r>
            <a:r>
              <a:rPr lang="fr-FR" sz="1200" dirty="0">
                <a:solidFill>
                  <a:srgbClr val="336699"/>
                </a:solidFill>
                <a:latin typeface="Times New Roman" charset="0"/>
                <a:cs typeface="Arial" charset="0"/>
              </a:rPr>
              <a:t> b </a:t>
            </a:r>
            <a:r>
              <a:rPr lang="fr-FR" sz="1200" dirty="0" smtClean="0">
                <a:solidFill>
                  <a:srgbClr val="336699"/>
                </a:solidFill>
                <a:latin typeface="Times New Roman" charset="0"/>
                <a:cs typeface="Arial" charset="0"/>
              </a:rPr>
              <a:t>8, </a:t>
            </a:r>
            <a:r>
              <a:rPr lang="fr-FR" sz="1200" dirty="0" err="1" smtClean="0">
                <a:solidFill>
                  <a:srgbClr val="336699"/>
                </a:solidFill>
                <a:latin typeface="Times New Roman" charset="0"/>
                <a:cs typeface="Arial" charset="0"/>
              </a:rPr>
              <a:t>rMer</a:t>
            </a:r>
            <a:r>
              <a:rPr lang="fr-FR" sz="1200" dirty="0" smtClean="0">
                <a:solidFill>
                  <a:srgbClr val="336699"/>
                </a:solidFill>
                <a:latin typeface="Times New Roman" charset="0"/>
                <a:cs typeface="Arial" charset="0"/>
              </a:rPr>
              <a:t> a 1 and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12. </a:t>
            </a:r>
          </a:p>
          <a:p>
            <a:pPr lvl="4" algn="just"/>
            <a:r>
              <a:rPr lang="fr-FR" sz="1200" dirty="0">
                <a:solidFill>
                  <a:srgbClr val="006699"/>
                </a:solidFill>
                <a:latin typeface="Times New Roman" charset="0"/>
              </a:rPr>
              <a:t>Thermolabile, rarement associée à des symptômes cliniques mais </a:t>
            </a:r>
            <a:r>
              <a:rPr lang="fr-FR" sz="1200" u="sng" dirty="0">
                <a:solidFill>
                  <a:srgbClr val="006699"/>
                </a:solidFill>
                <a:latin typeface="Times New Roman" charset="0"/>
              </a:rPr>
              <a:t>r</a:t>
            </a:r>
            <a:r>
              <a:rPr lang="fr-BE" sz="1200" u="sng" dirty="0">
                <a:solidFill>
                  <a:srgbClr val="006699"/>
                </a:solidFill>
                <a:latin typeface="Times New Roman" charset="0"/>
              </a:rPr>
              <a:t>éactions sévères pour une minorité de </a:t>
            </a:r>
            <a:r>
              <a:rPr lang="fr-BE" sz="1200" u="sng" dirty="0" smtClean="0">
                <a:solidFill>
                  <a:srgbClr val="006699"/>
                </a:solidFill>
                <a:latin typeface="Times New Roman" charset="0"/>
              </a:rPr>
              <a:t>cas</a:t>
            </a:r>
            <a:r>
              <a:rPr lang="fr-BE" sz="1200" dirty="0" smtClean="0">
                <a:solidFill>
                  <a:srgbClr val="006699"/>
                </a:solidFill>
                <a:latin typeface="Times New Roman" charset="0"/>
              </a:rPr>
              <a:t>.</a:t>
            </a:r>
            <a:r>
              <a:rPr lang="fr-FR" sz="1200" dirty="0" smtClean="0">
                <a:solidFill>
                  <a:srgbClr val="006699"/>
                </a:solidFill>
                <a:latin typeface="Times New Roman" charset="0"/>
              </a:rPr>
              <a:t> </a:t>
            </a:r>
          </a:p>
          <a:p>
            <a:pPr lvl="4" algn="just"/>
            <a:r>
              <a:rPr lang="en-US" sz="1200" dirty="0" err="1" smtClean="0">
                <a:solidFill>
                  <a:srgbClr val="006699"/>
                </a:solidFill>
                <a:latin typeface="Times New Roman" charset="0"/>
              </a:rPr>
              <a:t>Présent</a:t>
            </a:r>
            <a:r>
              <a:rPr lang="en-US" sz="1200" dirty="0" smtClean="0">
                <a:solidFill>
                  <a:srgbClr val="006699"/>
                </a:solidFill>
                <a:latin typeface="Times New Roman" charset="0"/>
              </a:rPr>
              <a:t> </a:t>
            </a:r>
            <a:r>
              <a:rPr lang="en-US" sz="1200" dirty="0" err="1">
                <a:solidFill>
                  <a:srgbClr val="006699"/>
                </a:solidFill>
                <a:latin typeface="Times New Roman" charset="0"/>
              </a:rPr>
              <a:t>dans</a:t>
            </a:r>
            <a:r>
              <a:rPr lang="en-US" sz="1200" dirty="0">
                <a:solidFill>
                  <a:srgbClr val="006699"/>
                </a:solidFill>
                <a:latin typeface="Times New Roman" charset="0"/>
              </a:rPr>
              <a:t> </a:t>
            </a:r>
            <a:r>
              <a:rPr lang="en-US" sz="1200" dirty="0" err="1">
                <a:solidFill>
                  <a:srgbClr val="006699"/>
                </a:solidFill>
                <a:latin typeface="Times New Roman" charset="0"/>
              </a:rPr>
              <a:t>une</a:t>
            </a:r>
            <a:r>
              <a:rPr lang="en-US" sz="1200" dirty="0">
                <a:solidFill>
                  <a:srgbClr val="006699"/>
                </a:solidFill>
                <a:latin typeface="Times New Roman" charset="0"/>
              </a:rPr>
              <a:t> large </a:t>
            </a:r>
            <a:r>
              <a:rPr lang="en-US" sz="1200" dirty="0" err="1">
                <a:solidFill>
                  <a:srgbClr val="006699"/>
                </a:solidFill>
                <a:latin typeface="Times New Roman" charset="0"/>
              </a:rPr>
              <a:t>variété</a:t>
            </a:r>
            <a:r>
              <a:rPr lang="en-US" sz="1200" dirty="0">
                <a:solidFill>
                  <a:srgbClr val="006699"/>
                </a:solidFill>
                <a:latin typeface="Times New Roman" charset="0"/>
              </a:rPr>
              <a:t> de pollens (</a:t>
            </a:r>
            <a:r>
              <a:rPr lang="en-US" sz="1200" dirty="0" err="1">
                <a:solidFill>
                  <a:srgbClr val="006699"/>
                </a:solidFill>
                <a:latin typeface="Times New Roman" charset="0"/>
              </a:rPr>
              <a:t>arbres</a:t>
            </a:r>
            <a:r>
              <a:rPr lang="en-US" sz="1200" dirty="0">
                <a:solidFill>
                  <a:srgbClr val="006699"/>
                </a:solidFill>
                <a:latin typeface="Times New Roman" charset="0"/>
              </a:rPr>
              <a:t>, </a:t>
            </a:r>
            <a:r>
              <a:rPr lang="en-US" sz="1200" dirty="0" err="1">
                <a:solidFill>
                  <a:srgbClr val="006699"/>
                </a:solidFill>
                <a:latin typeface="Times New Roman" charset="0"/>
              </a:rPr>
              <a:t>herbacées</a:t>
            </a:r>
            <a:r>
              <a:rPr lang="en-US" sz="1200" dirty="0">
                <a:solidFill>
                  <a:srgbClr val="006699"/>
                </a:solidFill>
                <a:latin typeface="Times New Roman" charset="0"/>
              </a:rPr>
              <a:t> et </a:t>
            </a:r>
            <a:r>
              <a:rPr lang="en-US" sz="1200" dirty="0" err="1">
                <a:solidFill>
                  <a:srgbClr val="006699"/>
                </a:solidFill>
                <a:latin typeface="Times New Roman" charset="0"/>
              </a:rPr>
              <a:t>graminées</a:t>
            </a:r>
            <a:r>
              <a:rPr lang="en-US" sz="1200" dirty="0">
                <a:solidFill>
                  <a:srgbClr val="006699"/>
                </a:solidFill>
                <a:latin typeface="Times New Roman" charset="0"/>
              </a:rPr>
              <a:t>) et </a:t>
            </a:r>
            <a:r>
              <a:rPr lang="en-US" sz="1200" dirty="0" err="1">
                <a:solidFill>
                  <a:srgbClr val="006699"/>
                </a:solidFill>
                <a:latin typeface="Times New Roman" charset="0"/>
              </a:rPr>
              <a:t>d’aliments</a:t>
            </a:r>
            <a:r>
              <a:rPr lang="en-US" sz="1200" dirty="0">
                <a:solidFill>
                  <a:srgbClr val="006699"/>
                </a:solidFill>
                <a:latin typeface="Times New Roman" charset="0"/>
              </a:rPr>
              <a:t> </a:t>
            </a:r>
            <a:r>
              <a:rPr lang="en-US" sz="1200" dirty="0" err="1">
                <a:solidFill>
                  <a:srgbClr val="006699"/>
                </a:solidFill>
                <a:latin typeface="Times New Roman" charset="0"/>
              </a:rPr>
              <a:t>d’origine</a:t>
            </a:r>
            <a:r>
              <a:rPr lang="en-US" sz="1200" dirty="0">
                <a:solidFill>
                  <a:srgbClr val="006699"/>
                </a:solidFill>
                <a:latin typeface="Times New Roman" charset="0"/>
              </a:rPr>
              <a:t> </a:t>
            </a:r>
            <a:r>
              <a:rPr lang="en-US" sz="1200" dirty="0" err="1">
                <a:solidFill>
                  <a:srgbClr val="006699"/>
                </a:solidFill>
                <a:latin typeface="Times New Roman" charset="0"/>
              </a:rPr>
              <a:t>végétales</a:t>
            </a:r>
            <a:r>
              <a:rPr lang="en-US" sz="1200" dirty="0" smtClean="0">
                <a:solidFill>
                  <a:srgbClr val="006699"/>
                </a:solidFill>
                <a:latin typeface="Times New Roman" charset="0"/>
              </a:rPr>
              <a:t>.</a:t>
            </a:r>
            <a:endParaRPr lang="en-US" sz="1200" dirty="0">
              <a:solidFill>
                <a:srgbClr val="006699"/>
              </a:solidFill>
              <a:latin typeface="Times New Roman" charset="0"/>
            </a:endParaRPr>
          </a:p>
        </p:txBody>
      </p:sp>
    </p:spTree>
    <p:extLst>
      <p:ext uri="{BB962C8B-B14F-4D97-AF65-F5344CB8AC3E}">
        <p14:creationId xmlns:p14="http://schemas.microsoft.com/office/powerpoint/2010/main" val="3569987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0467">
                                            <p:txEl>
                                              <p:pRg st="15" end="15"/>
                                            </p:txEl>
                                          </p:spTgt>
                                        </p:tgtEl>
                                        <p:attrNameLst>
                                          <p:attrName>style.visibility</p:attrName>
                                        </p:attrNameLst>
                                      </p:cBhvr>
                                      <p:to>
                                        <p:strVal val="visible"/>
                                      </p:to>
                                    </p:set>
                                    <p:anim calcmode="lin" valueType="num">
                                      <p:cBhvr>
                                        <p:cTn id="7" dur="1000" fill="hold"/>
                                        <p:tgtEl>
                                          <p:spTgt spid="190467">
                                            <p:txEl>
                                              <p:pRg st="15" end="15"/>
                                            </p:txEl>
                                          </p:spTgt>
                                        </p:tgtEl>
                                        <p:attrNameLst>
                                          <p:attrName>ppt_w</p:attrName>
                                        </p:attrNameLst>
                                      </p:cBhvr>
                                      <p:tavLst>
                                        <p:tav tm="0">
                                          <p:val>
                                            <p:strVal val="#ppt_w*0.70"/>
                                          </p:val>
                                        </p:tav>
                                        <p:tav tm="100000">
                                          <p:val>
                                            <p:strVal val="#ppt_w"/>
                                          </p:val>
                                        </p:tav>
                                      </p:tavLst>
                                    </p:anim>
                                    <p:anim calcmode="lin" valueType="num">
                                      <p:cBhvr>
                                        <p:cTn id="8" dur="1000" fill="hold"/>
                                        <p:tgtEl>
                                          <p:spTgt spid="190467">
                                            <p:txEl>
                                              <p:pRg st="15" end="15"/>
                                            </p:txEl>
                                          </p:spTgt>
                                        </p:tgtEl>
                                        <p:attrNameLst>
                                          <p:attrName>ppt_h</p:attrName>
                                        </p:attrNameLst>
                                      </p:cBhvr>
                                      <p:tavLst>
                                        <p:tav tm="0">
                                          <p:val>
                                            <p:strVal val="#ppt_h"/>
                                          </p:val>
                                        </p:tav>
                                        <p:tav tm="100000">
                                          <p:val>
                                            <p:strVal val="#ppt_h"/>
                                          </p:val>
                                        </p:tav>
                                      </p:tavLst>
                                    </p:anim>
                                    <p:animEffect transition="in" filter="fade">
                                      <p:cBhvr>
                                        <p:cTn id="9" dur="1000"/>
                                        <p:tgtEl>
                                          <p:spTgt spid="190467">
                                            <p:txEl>
                                              <p:pRg st="15" end="15"/>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90467">
                                            <p:txEl>
                                              <p:pRg st="16" end="16"/>
                                            </p:txEl>
                                          </p:spTgt>
                                        </p:tgtEl>
                                        <p:attrNameLst>
                                          <p:attrName>style.visibility</p:attrName>
                                        </p:attrNameLst>
                                      </p:cBhvr>
                                      <p:to>
                                        <p:strVal val="visible"/>
                                      </p:to>
                                    </p:set>
                                    <p:anim calcmode="lin" valueType="num">
                                      <p:cBhvr>
                                        <p:cTn id="12" dur="1000" fill="hold"/>
                                        <p:tgtEl>
                                          <p:spTgt spid="190467">
                                            <p:txEl>
                                              <p:pRg st="16" end="16"/>
                                            </p:txEl>
                                          </p:spTgt>
                                        </p:tgtEl>
                                        <p:attrNameLst>
                                          <p:attrName>ppt_w</p:attrName>
                                        </p:attrNameLst>
                                      </p:cBhvr>
                                      <p:tavLst>
                                        <p:tav tm="0">
                                          <p:val>
                                            <p:strVal val="#ppt_w*0.70"/>
                                          </p:val>
                                        </p:tav>
                                        <p:tav tm="100000">
                                          <p:val>
                                            <p:strVal val="#ppt_w"/>
                                          </p:val>
                                        </p:tav>
                                      </p:tavLst>
                                    </p:anim>
                                    <p:anim calcmode="lin" valueType="num">
                                      <p:cBhvr>
                                        <p:cTn id="13" dur="1000" fill="hold"/>
                                        <p:tgtEl>
                                          <p:spTgt spid="190467">
                                            <p:txEl>
                                              <p:pRg st="16" end="16"/>
                                            </p:txEl>
                                          </p:spTgt>
                                        </p:tgtEl>
                                        <p:attrNameLst>
                                          <p:attrName>ppt_h</p:attrName>
                                        </p:attrNameLst>
                                      </p:cBhvr>
                                      <p:tavLst>
                                        <p:tav tm="0">
                                          <p:val>
                                            <p:strVal val="#ppt_h"/>
                                          </p:val>
                                        </p:tav>
                                        <p:tav tm="100000">
                                          <p:val>
                                            <p:strVal val="#ppt_h"/>
                                          </p:val>
                                        </p:tav>
                                      </p:tavLst>
                                    </p:anim>
                                    <p:animEffect transition="in" filter="fade">
                                      <p:cBhvr>
                                        <p:cTn id="14" dur="1000"/>
                                        <p:tgtEl>
                                          <p:spTgt spid="190467">
                                            <p:txEl>
                                              <p:pRg st="16" end="16"/>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90467">
                                            <p:txEl>
                                              <p:pRg st="17" end="17"/>
                                            </p:txEl>
                                          </p:spTgt>
                                        </p:tgtEl>
                                        <p:attrNameLst>
                                          <p:attrName>style.visibility</p:attrName>
                                        </p:attrNameLst>
                                      </p:cBhvr>
                                      <p:to>
                                        <p:strVal val="visible"/>
                                      </p:to>
                                    </p:set>
                                    <p:anim calcmode="lin" valueType="num">
                                      <p:cBhvr>
                                        <p:cTn id="17" dur="1000" fill="hold"/>
                                        <p:tgtEl>
                                          <p:spTgt spid="190467">
                                            <p:txEl>
                                              <p:pRg st="17" end="17"/>
                                            </p:txEl>
                                          </p:spTgt>
                                        </p:tgtEl>
                                        <p:attrNameLst>
                                          <p:attrName>ppt_w</p:attrName>
                                        </p:attrNameLst>
                                      </p:cBhvr>
                                      <p:tavLst>
                                        <p:tav tm="0">
                                          <p:val>
                                            <p:strVal val="#ppt_w*0.70"/>
                                          </p:val>
                                        </p:tav>
                                        <p:tav tm="100000">
                                          <p:val>
                                            <p:strVal val="#ppt_w"/>
                                          </p:val>
                                        </p:tav>
                                      </p:tavLst>
                                    </p:anim>
                                    <p:anim calcmode="lin" valueType="num">
                                      <p:cBhvr>
                                        <p:cTn id="18" dur="1000" fill="hold"/>
                                        <p:tgtEl>
                                          <p:spTgt spid="190467">
                                            <p:txEl>
                                              <p:pRg st="17" end="17"/>
                                            </p:txEl>
                                          </p:spTgt>
                                        </p:tgtEl>
                                        <p:attrNameLst>
                                          <p:attrName>ppt_h</p:attrName>
                                        </p:attrNameLst>
                                      </p:cBhvr>
                                      <p:tavLst>
                                        <p:tav tm="0">
                                          <p:val>
                                            <p:strVal val="#ppt_h"/>
                                          </p:val>
                                        </p:tav>
                                        <p:tav tm="100000">
                                          <p:val>
                                            <p:strVal val="#ppt_h"/>
                                          </p:val>
                                        </p:tav>
                                      </p:tavLst>
                                    </p:anim>
                                    <p:animEffect transition="in" filter="fade">
                                      <p:cBhvr>
                                        <p:cTn id="19" dur="1000"/>
                                        <p:tgtEl>
                                          <p:spTgt spid="190467">
                                            <p:txEl>
                                              <p:pRg st="17" end="17"/>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90467">
                                            <p:txEl>
                                              <p:pRg st="18" end="18"/>
                                            </p:txEl>
                                          </p:spTgt>
                                        </p:tgtEl>
                                        <p:attrNameLst>
                                          <p:attrName>style.visibility</p:attrName>
                                        </p:attrNameLst>
                                      </p:cBhvr>
                                      <p:to>
                                        <p:strVal val="visible"/>
                                      </p:to>
                                    </p:set>
                                    <p:anim calcmode="lin" valueType="num">
                                      <p:cBhvr>
                                        <p:cTn id="22" dur="1000" fill="hold"/>
                                        <p:tgtEl>
                                          <p:spTgt spid="190467">
                                            <p:txEl>
                                              <p:pRg st="18" end="18"/>
                                            </p:txEl>
                                          </p:spTgt>
                                        </p:tgtEl>
                                        <p:attrNameLst>
                                          <p:attrName>ppt_w</p:attrName>
                                        </p:attrNameLst>
                                      </p:cBhvr>
                                      <p:tavLst>
                                        <p:tav tm="0">
                                          <p:val>
                                            <p:strVal val="#ppt_w*0.70"/>
                                          </p:val>
                                        </p:tav>
                                        <p:tav tm="100000">
                                          <p:val>
                                            <p:strVal val="#ppt_w"/>
                                          </p:val>
                                        </p:tav>
                                      </p:tavLst>
                                    </p:anim>
                                    <p:anim calcmode="lin" valueType="num">
                                      <p:cBhvr>
                                        <p:cTn id="23" dur="1000" fill="hold"/>
                                        <p:tgtEl>
                                          <p:spTgt spid="190467">
                                            <p:txEl>
                                              <p:pRg st="18" end="18"/>
                                            </p:txEl>
                                          </p:spTgt>
                                        </p:tgtEl>
                                        <p:attrNameLst>
                                          <p:attrName>ppt_h</p:attrName>
                                        </p:attrNameLst>
                                      </p:cBhvr>
                                      <p:tavLst>
                                        <p:tav tm="0">
                                          <p:val>
                                            <p:strVal val="#ppt_h"/>
                                          </p:val>
                                        </p:tav>
                                        <p:tav tm="100000">
                                          <p:val>
                                            <p:strVal val="#ppt_h"/>
                                          </p:val>
                                        </p:tav>
                                      </p:tavLst>
                                    </p:anim>
                                    <p:animEffect transition="in" filter="fade">
                                      <p:cBhvr>
                                        <p:cTn id="24" dur="1000"/>
                                        <p:tgtEl>
                                          <p:spTgt spid="190467">
                                            <p:txEl>
                                              <p:pRg st="18" end="18"/>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190467">
                                            <p:txEl>
                                              <p:pRg st="19" end="19"/>
                                            </p:txEl>
                                          </p:spTgt>
                                        </p:tgtEl>
                                        <p:attrNameLst>
                                          <p:attrName>style.visibility</p:attrName>
                                        </p:attrNameLst>
                                      </p:cBhvr>
                                      <p:to>
                                        <p:strVal val="visible"/>
                                      </p:to>
                                    </p:set>
                                    <p:anim calcmode="lin" valueType="num">
                                      <p:cBhvr>
                                        <p:cTn id="27" dur="1000" fill="hold"/>
                                        <p:tgtEl>
                                          <p:spTgt spid="190467">
                                            <p:txEl>
                                              <p:pRg st="19" end="19"/>
                                            </p:txEl>
                                          </p:spTgt>
                                        </p:tgtEl>
                                        <p:attrNameLst>
                                          <p:attrName>ppt_w</p:attrName>
                                        </p:attrNameLst>
                                      </p:cBhvr>
                                      <p:tavLst>
                                        <p:tav tm="0">
                                          <p:val>
                                            <p:strVal val="#ppt_w*0.70"/>
                                          </p:val>
                                        </p:tav>
                                        <p:tav tm="100000">
                                          <p:val>
                                            <p:strVal val="#ppt_w"/>
                                          </p:val>
                                        </p:tav>
                                      </p:tavLst>
                                    </p:anim>
                                    <p:anim calcmode="lin" valueType="num">
                                      <p:cBhvr>
                                        <p:cTn id="28" dur="1000" fill="hold"/>
                                        <p:tgtEl>
                                          <p:spTgt spid="190467">
                                            <p:txEl>
                                              <p:pRg st="19" end="19"/>
                                            </p:txEl>
                                          </p:spTgt>
                                        </p:tgtEl>
                                        <p:attrNameLst>
                                          <p:attrName>ppt_h</p:attrName>
                                        </p:attrNameLst>
                                      </p:cBhvr>
                                      <p:tavLst>
                                        <p:tav tm="0">
                                          <p:val>
                                            <p:strVal val="#ppt_h"/>
                                          </p:val>
                                        </p:tav>
                                        <p:tav tm="100000">
                                          <p:val>
                                            <p:strVal val="#ppt_h"/>
                                          </p:val>
                                        </p:tav>
                                      </p:tavLst>
                                    </p:anim>
                                    <p:animEffect transition="in" filter="fade">
                                      <p:cBhvr>
                                        <p:cTn id="29" dur="1000"/>
                                        <p:tgtEl>
                                          <p:spTgt spid="190467">
                                            <p:txEl>
                                              <p:pRg st="19" end="19"/>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190467">
                                            <p:txEl>
                                              <p:pRg st="20" end="20"/>
                                            </p:txEl>
                                          </p:spTgt>
                                        </p:tgtEl>
                                        <p:attrNameLst>
                                          <p:attrName>style.visibility</p:attrName>
                                        </p:attrNameLst>
                                      </p:cBhvr>
                                      <p:to>
                                        <p:strVal val="visible"/>
                                      </p:to>
                                    </p:set>
                                    <p:anim calcmode="lin" valueType="num">
                                      <p:cBhvr>
                                        <p:cTn id="32" dur="1000" fill="hold"/>
                                        <p:tgtEl>
                                          <p:spTgt spid="190467">
                                            <p:txEl>
                                              <p:pRg st="20" end="20"/>
                                            </p:txEl>
                                          </p:spTgt>
                                        </p:tgtEl>
                                        <p:attrNameLst>
                                          <p:attrName>ppt_w</p:attrName>
                                        </p:attrNameLst>
                                      </p:cBhvr>
                                      <p:tavLst>
                                        <p:tav tm="0">
                                          <p:val>
                                            <p:strVal val="#ppt_w*0.70"/>
                                          </p:val>
                                        </p:tav>
                                        <p:tav tm="100000">
                                          <p:val>
                                            <p:strVal val="#ppt_w"/>
                                          </p:val>
                                        </p:tav>
                                      </p:tavLst>
                                    </p:anim>
                                    <p:anim calcmode="lin" valueType="num">
                                      <p:cBhvr>
                                        <p:cTn id="33" dur="1000" fill="hold"/>
                                        <p:tgtEl>
                                          <p:spTgt spid="190467">
                                            <p:txEl>
                                              <p:pRg st="20" end="20"/>
                                            </p:txEl>
                                          </p:spTgt>
                                        </p:tgtEl>
                                        <p:attrNameLst>
                                          <p:attrName>ppt_h</p:attrName>
                                        </p:attrNameLst>
                                      </p:cBhvr>
                                      <p:tavLst>
                                        <p:tav tm="0">
                                          <p:val>
                                            <p:strVal val="#ppt_h"/>
                                          </p:val>
                                        </p:tav>
                                        <p:tav tm="100000">
                                          <p:val>
                                            <p:strVal val="#ppt_h"/>
                                          </p:val>
                                        </p:tav>
                                      </p:tavLst>
                                    </p:anim>
                                    <p:animEffect transition="in" filter="fade">
                                      <p:cBhvr>
                                        <p:cTn id="34" dur="1000"/>
                                        <p:tgtEl>
                                          <p:spTgt spid="190467">
                                            <p:txEl>
                                              <p:pRg st="20" end="20"/>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190467">
                                            <p:txEl>
                                              <p:pRg st="21" end="21"/>
                                            </p:txEl>
                                          </p:spTgt>
                                        </p:tgtEl>
                                        <p:attrNameLst>
                                          <p:attrName>style.visibility</p:attrName>
                                        </p:attrNameLst>
                                      </p:cBhvr>
                                      <p:to>
                                        <p:strVal val="visible"/>
                                      </p:to>
                                    </p:set>
                                    <p:anim calcmode="lin" valueType="num">
                                      <p:cBhvr>
                                        <p:cTn id="37" dur="1000" fill="hold"/>
                                        <p:tgtEl>
                                          <p:spTgt spid="190467">
                                            <p:txEl>
                                              <p:pRg st="21" end="21"/>
                                            </p:txEl>
                                          </p:spTgt>
                                        </p:tgtEl>
                                        <p:attrNameLst>
                                          <p:attrName>ppt_w</p:attrName>
                                        </p:attrNameLst>
                                      </p:cBhvr>
                                      <p:tavLst>
                                        <p:tav tm="0">
                                          <p:val>
                                            <p:strVal val="#ppt_w*0.70"/>
                                          </p:val>
                                        </p:tav>
                                        <p:tav tm="100000">
                                          <p:val>
                                            <p:strVal val="#ppt_w"/>
                                          </p:val>
                                        </p:tav>
                                      </p:tavLst>
                                    </p:anim>
                                    <p:anim calcmode="lin" valueType="num">
                                      <p:cBhvr>
                                        <p:cTn id="38" dur="1000" fill="hold"/>
                                        <p:tgtEl>
                                          <p:spTgt spid="190467">
                                            <p:txEl>
                                              <p:pRg st="21" end="21"/>
                                            </p:txEl>
                                          </p:spTgt>
                                        </p:tgtEl>
                                        <p:attrNameLst>
                                          <p:attrName>ppt_h</p:attrName>
                                        </p:attrNameLst>
                                      </p:cBhvr>
                                      <p:tavLst>
                                        <p:tav tm="0">
                                          <p:val>
                                            <p:strVal val="#ppt_h"/>
                                          </p:val>
                                        </p:tav>
                                        <p:tav tm="100000">
                                          <p:val>
                                            <p:strVal val="#ppt_h"/>
                                          </p:val>
                                        </p:tav>
                                      </p:tavLst>
                                    </p:anim>
                                    <p:animEffect transition="in" filter="fade">
                                      <p:cBhvr>
                                        <p:cTn id="39" dur="1000"/>
                                        <p:tgtEl>
                                          <p:spTgt spid="190467">
                                            <p:txEl>
                                              <p:pRg st="21" end="21"/>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190467">
                                            <p:txEl>
                                              <p:pRg st="22" end="22"/>
                                            </p:txEl>
                                          </p:spTgt>
                                        </p:tgtEl>
                                        <p:attrNameLst>
                                          <p:attrName>style.visibility</p:attrName>
                                        </p:attrNameLst>
                                      </p:cBhvr>
                                      <p:to>
                                        <p:strVal val="visible"/>
                                      </p:to>
                                    </p:set>
                                    <p:anim calcmode="lin" valueType="num">
                                      <p:cBhvr>
                                        <p:cTn id="42" dur="1000" fill="hold"/>
                                        <p:tgtEl>
                                          <p:spTgt spid="190467">
                                            <p:txEl>
                                              <p:pRg st="22" end="22"/>
                                            </p:txEl>
                                          </p:spTgt>
                                        </p:tgtEl>
                                        <p:attrNameLst>
                                          <p:attrName>ppt_w</p:attrName>
                                        </p:attrNameLst>
                                      </p:cBhvr>
                                      <p:tavLst>
                                        <p:tav tm="0">
                                          <p:val>
                                            <p:strVal val="#ppt_w*0.70"/>
                                          </p:val>
                                        </p:tav>
                                        <p:tav tm="100000">
                                          <p:val>
                                            <p:strVal val="#ppt_w"/>
                                          </p:val>
                                        </p:tav>
                                      </p:tavLst>
                                    </p:anim>
                                    <p:anim calcmode="lin" valueType="num">
                                      <p:cBhvr>
                                        <p:cTn id="43" dur="1000" fill="hold"/>
                                        <p:tgtEl>
                                          <p:spTgt spid="190467">
                                            <p:txEl>
                                              <p:pRg st="22" end="22"/>
                                            </p:txEl>
                                          </p:spTgt>
                                        </p:tgtEl>
                                        <p:attrNameLst>
                                          <p:attrName>ppt_h</p:attrName>
                                        </p:attrNameLst>
                                      </p:cBhvr>
                                      <p:tavLst>
                                        <p:tav tm="0">
                                          <p:val>
                                            <p:strVal val="#ppt_h"/>
                                          </p:val>
                                        </p:tav>
                                        <p:tav tm="100000">
                                          <p:val>
                                            <p:strVal val="#ppt_h"/>
                                          </p:val>
                                        </p:tav>
                                      </p:tavLst>
                                    </p:anim>
                                    <p:animEffect transition="in" filter="fade">
                                      <p:cBhvr>
                                        <p:cTn id="44" dur="1000"/>
                                        <p:tgtEl>
                                          <p:spTgt spid="190467">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idx="4294967295"/>
          </p:nvPr>
        </p:nvSpPr>
        <p:spPr/>
        <p:txBody>
          <a:bodyPr/>
          <a:lstStyle/>
          <a:p>
            <a:r>
              <a:rPr lang="en-US" sz="2800">
                <a:latin typeface="Times New Roman" charset="0"/>
                <a:cs typeface="Arial" charset="0"/>
              </a:rPr>
              <a:t>Ligne du temps</a:t>
            </a:r>
            <a:r>
              <a:rPr lang="en-US" sz="2800">
                <a:latin typeface="Arial"/>
                <a:cs typeface="Arial" charset="0"/>
              </a:rPr>
              <a:t>…</a:t>
            </a:r>
            <a:r>
              <a:rPr lang="en-US" sz="2800">
                <a:latin typeface="Times New Roman" charset="0"/>
                <a:cs typeface="Arial" charset="0"/>
              </a:rPr>
              <a:t> diagnostic de l</a:t>
            </a:r>
            <a:r>
              <a:rPr lang="en-US" sz="2800">
                <a:latin typeface="Arial"/>
                <a:cs typeface="Arial" charset="0"/>
              </a:rPr>
              <a:t>’</a:t>
            </a:r>
            <a:r>
              <a:rPr lang="en-US" sz="2800">
                <a:latin typeface="Times New Roman" charset="0"/>
                <a:cs typeface="Arial" charset="0"/>
              </a:rPr>
              <a:t>allergie.</a:t>
            </a:r>
          </a:p>
        </p:txBody>
      </p:sp>
      <p:sp>
        <p:nvSpPr>
          <p:cNvPr id="269315" name="AutoShape 3"/>
          <p:cNvSpPr>
            <a:spLocks noChangeArrowheads="1"/>
          </p:cNvSpPr>
          <p:nvPr/>
        </p:nvSpPr>
        <p:spPr bwMode="auto">
          <a:xfrm>
            <a:off x="250825" y="3429000"/>
            <a:ext cx="8569325" cy="504825"/>
          </a:xfrm>
          <a:prstGeom prst="rightArrow">
            <a:avLst>
              <a:gd name="adj1" fmla="val 54269"/>
              <a:gd name="adj2" fmla="val 58076"/>
            </a:avLst>
          </a:prstGeom>
          <a:gradFill rotWithShape="1">
            <a:gsLst>
              <a:gs pos="0">
                <a:schemeClr val="accent2"/>
              </a:gs>
              <a:gs pos="100000">
                <a:schemeClr val="hlink">
                  <a:alpha val="49001"/>
                </a:schemeClr>
              </a:gs>
            </a:gsLst>
            <a:lin ang="0" scaled="1"/>
          </a:gra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316" name="Text Box 4"/>
          <p:cNvSpPr txBox="1">
            <a:spLocks noChangeArrowheads="1"/>
          </p:cNvSpPr>
          <p:nvPr/>
        </p:nvSpPr>
        <p:spPr bwMode="auto">
          <a:xfrm>
            <a:off x="0" y="350043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1600" b="1">
                <a:solidFill>
                  <a:schemeClr val="bg1"/>
                </a:solidFill>
                <a:latin typeface="Times New Roman" charset="0"/>
              </a:rPr>
              <a:t>1880</a:t>
            </a:r>
            <a:endParaRPr lang="fr-FR" sz="1600" b="1">
              <a:solidFill>
                <a:schemeClr val="bg1"/>
              </a:solidFill>
              <a:latin typeface="Times New Roman" charset="0"/>
            </a:endParaRPr>
          </a:p>
        </p:txBody>
      </p:sp>
      <p:sp>
        <p:nvSpPr>
          <p:cNvPr id="269317" name="Text Box 5"/>
          <p:cNvSpPr txBox="1">
            <a:spLocks noChangeArrowheads="1"/>
          </p:cNvSpPr>
          <p:nvPr/>
        </p:nvSpPr>
        <p:spPr bwMode="auto">
          <a:xfrm>
            <a:off x="4500563" y="3500438"/>
            <a:ext cx="1081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1600" b="1">
                <a:solidFill>
                  <a:schemeClr val="bg1"/>
                </a:solidFill>
                <a:latin typeface="Times New Roman" charset="0"/>
              </a:rPr>
              <a:t>1995-99</a:t>
            </a:r>
            <a:endParaRPr lang="fr-FR" sz="1600" b="1">
              <a:solidFill>
                <a:schemeClr val="bg1"/>
              </a:solidFill>
              <a:latin typeface="Times New Roman" charset="0"/>
            </a:endParaRPr>
          </a:p>
        </p:txBody>
      </p:sp>
      <p:sp>
        <p:nvSpPr>
          <p:cNvPr id="269318" name="Text Box 6"/>
          <p:cNvSpPr txBox="1">
            <a:spLocks noChangeArrowheads="1"/>
          </p:cNvSpPr>
          <p:nvPr/>
        </p:nvSpPr>
        <p:spPr bwMode="auto">
          <a:xfrm>
            <a:off x="3132138" y="3500438"/>
            <a:ext cx="151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1600" b="1">
                <a:solidFill>
                  <a:schemeClr val="bg1"/>
                </a:solidFill>
                <a:latin typeface="Times New Roman" charset="0"/>
              </a:rPr>
              <a:t>1988-91</a:t>
            </a:r>
            <a:endParaRPr lang="fr-FR" sz="1600" b="1">
              <a:solidFill>
                <a:schemeClr val="bg1"/>
              </a:solidFill>
              <a:latin typeface="Times New Roman" charset="0"/>
            </a:endParaRPr>
          </a:p>
        </p:txBody>
      </p:sp>
      <p:sp>
        <p:nvSpPr>
          <p:cNvPr id="269319" name="Text Box 7"/>
          <p:cNvSpPr txBox="1">
            <a:spLocks noChangeArrowheads="1"/>
          </p:cNvSpPr>
          <p:nvPr/>
        </p:nvSpPr>
        <p:spPr bwMode="auto">
          <a:xfrm>
            <a:off x="2195513" y="350043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1600" b="1">
                <a:solidFill>
                  <a:schemeClr val="bg1"/>
                </a:solidFill>
                <a:latin typeface="Times New Roman" charset="0"/>
              </a:rPr>
              <a:t>1967</a:t>
            </a:r>
            <a:endParaRPr lang="fr-FR" sz="1600" b="1">
              <a:solidFill>
                <a:schemeClr val="bg1"/>
              </a:solidFill>
              <a:latin typeface="Times New Roman" charset="0"/>
            </a:endParaRPr>
          </a:p>
        </p:txBody>
      </p:sp>
      <p:sp>
        <p:nvSpPr>
          <p:cNvPr id="269320" name="Text Box 8"/>
          <p:cNvSpPr txBox="1">
            <a:spLocks noChangeArrowheads="1"/>
          </p:cNvSpPr>
          <p:nvPr/>
        </p:nvSpPr>
        <p:spPr bwMode="auto">
          <a:xfrm>
            <a:off x="5435600" y="3500438"/>
            <a:ext cx="108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1600" b="1">
                <a:solidFill>
                  <a:schemeClr val="bg1"/>
                </a:solidFill>
                <a:latin typeface="Times New Roman" charset="0"/>
              </a:rPr>
              <a:t>2000</a:t>
            </a:r>
            <a:endParaRPr lang="fr-FR" sz="1600" b="1">
              <a:solidFill>
                <a:schemeClr val="bg1"/>
              </a:solidFill>
              <a:latin typeface="Times New Roman" charset="0"/>
            </a:endParaRPr>
          </a:p>
        </p:txBody>
      </p:sp>
      <p:sp>
        <p:nvSpPr>
          <p:cNvPr id="269321" name="Text Box 9"/>
          <p:cNvSpPr txBox="1">
            <a:spLocks noChangeArrowheads="1"/>
          </p:cNvSpPr>
          <p:nvPr/>
        </p:nvSpPr>
        <p:spPr bwMode="auto">
          <a:xfrm>
            <a:off x="7164388" y="3500438"/>
            <a:ext cx="1081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1600" b="1">
                <a:solidFill>
                  <a:schemeClr val="bg1"/>
                </a:solidFill>
                <a:latin typeface="Times New Roman" charset="0"/>
              </a:rPr>
              <a:t>2008</a:t>
            </a:r>
            <a:endParaRPr lang="fr-FR" sz="1600" b="1">
              <a:solidFill>
                <a:schemeClr val="bg1"/>
              </a:solidFill>
              <a:latin typeface="Times New Roman" charset="0"/>
            </a:endParaRPr>
          </a:p>
        </p:txBody>
      </p:sp>
      <p:sp>
        <p:nvSpPr>
          <p:cNvPr id="269322" name="AutoShape 10"/>
          <p:cNvSpPr>
            <a:spLocks noChangeArrowheads="1"/>
          </p:cNvSpPr>
          <p:nvPr/>
        </p:nvSpPr>
        <p:spPr bwMode="auto">
          <a:xfrm>
            <a:off x="250825" y="4724400"/>
            <a:ext cx="8569325" cy="504825"/>
          </a:xfrm>
          <a:prstGeom prst="rightArrow">
            <a:avLst>
              <a:gd name="adj1" fmla="val 54269"/>
              <a:gd name="adj2" fmla="val 58076"/>
            </a:avLst>
          </a:prstGeom>
          <a:gradFill rotWithShape="1">
            <a:gsLst>
              <a:gs pos="0">
                <a:schemeClr val="accent2"/>
              </a:gs>
              <a:gs pos="100000">
                <a:schemeClr val="hlink">
                  <a:alpha val="49001"/>
                </a:schemeClr>
              </a:gs>
            </a:gsLst>
            <a:lin ang="0" scaled="1"/>
          </a:gra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323" name="AutoShape 11"/>
          <p:cNvSpPr>
            <a:spLocks noChangeArrowheads="1"/>
          </p:cNvSpPr>
          <p:nvPr/>
        </p:nvSpPr>
        <p:spPr bwMode="auto">
          <a:xfrm>
            <a:off x="2771775" y="5300663"/>
            <a:ext cx="6011863" cy="504825"/>
          </a:xfrm>
          <a:prstGeom prst="rightArrow">
            <a:avLst>
              <a:gd name="adj1" fmla="val 60380"/>
              <a:gd name="adj2" fmla="val 59103"/>
            </a:avLst>
          </a:prstGeom>
          <a:gradFill rotWithShape="1">
            <a:gsLst>
              <a:gs pos="0">
                <a:schemeClr val="accent2"/>
              </a:gs>
              <a:gs pos="100000">
                <a:schemeClr val="hlink">
                  <a:alpha val="49001"/>
                </a:schemeClr>
              </a:gs>
            </a:gsLst>
            <a:lin ang="0" scaled="1"/>
          </a:gra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324" name="AutoShape 12"/>
          <p:cNvSpPr>
            <a:spLocks noChangeArrowheads="1"/>
          </p:cNvSpPr>
          <p:nvPr/>
        </p:nvSpPr>
        <p:spPr bwMode="auto">
          <a:xfrm>
            <a:off x="6011863" y="5876925"/>
            <a:ext cx="2808287" cy="577850"/>
          </a:xfrm>
          <a:prstGeom prst="rightArrow">
            <a:avLst>
              <a:gd name="adj1" fmla="val 56046"/>
              <a:gd name="adj2" fmla="val 45876"/>
            </a:avLst>
          </a:prstGeom>
          <a:gradFill rotWithShape="1">
            <a:gsLst>
              <a:gs pos="0">
                <a:schemeClr val="accent2"/>
              </a:gs>
              <a:gs pos="100000">
                <a:schemeClr val="hlink">
                  <a:alpha val="49001"/>
                </a:schemeClr>
              </a:gs>
            </a:gsLst>
            <a:lin ang="0" scaled="1"/>
          </a:gra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69325" name="AutoShape 13"/>
          <p:cNvSpPr>
            <a:spLocks noChangeArrowheads="1"/>
          </p:cNvSpPr>
          <p:nvPr/>
        </p:nvSpPr>
        <p:spPr bwMode="auto">
          <a:xfrm>
            <a:off x="122238" y="2632075"/>
            <a:ext cx="1311275" cy="727075"/>
          </a:xfrm>
          <a:prstGeom prst="wedgeRectCallout">
            <a:avLst>
              <a:gd name="adj1" fmla="val -19491"/>
              <a:gd name="adj2" fmla="val 74889"/>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pPr>
            <a:r>
              <a:rPr lang="en-US" sz="1400" b="1">
                <a:solidFill>
                  <a:schemeClr val="accent2"/>
                </a:solidFill>
                <a:latin typeface="Times New Roman" charset="0"/>
              </a:rPr>
              <a:t>Tests de Provocation (SPT)</a:t>
            </a:r>
          </a:p>
          <a:p>
            <a:pPr algn="ctr"/>
            <a:endParaRPr lang="en-US">
              <a:latin typeface="Times New Roman" charset="0"/>
            </a:endParaRPr>
          </a:p>
        </p:txBody>
      </p:sp>
      <p:sp>
        <p:nvSpPr>
          <p:cNvPr id="269326" name="AutoShape 14"/>
          <p:cNvSpPr>
            <a:spLocks noChangeArrowheads="1"/>
          </p:cNvSpPr>
          <p:nvPr/>
        </p:nvSpPr>
        <p:spPr bwMode="auto">
          <a:xfrm>
            <a:off x="3635375" y="2565400"/>
            <a:ext cx="1025525" cy="719138"/>
          </a:xfrm>
          <a:prstGeom prst="wedgeRectCallout">
            <a:avLst>
              <a:gd name="adj1" fmla="val -25694"/>
              <a:gd name="adj2" fmla="val 85319"/>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pPr>
            <a:r>
              <a:rPr lang="en-US" sz="1400" b="1" dirty="0" smtClean="0">
                <a:solidFill>
                  <a:schemeClr val="accent2"/>
                </a:solidFill>
                <a:latin typeface="Times New Roman" charset="0"/>
              </a:rPr>
              <a:t>premiers </a:t>
            </a:r>
            <a:r>
              <a:rPr lang="en-US" sz="1400" b="1" dirty="0" err="1" smtClean="0">
                <a:solidFill>
                  <a:schemeClr val="accent2"/>
                </a:solidFill>
                <a:latin typeface="Times New Roman" charset="0"/>
              </a:rPr>
              <a:t>allergènes</a:t>
            </a:r>
            <a:r>
              <a:rPr lang="en-US" sz="1400" b="1" dirty="0" smtClean="0">
                <a:solidFill>
                  <a:schemeClr val="accent2"/>
                </a:solidFill>
                <a:latin typeface="Times New Roman" charset="0"/>
              </a:rPr>
              <a:t> </a:t>
            </a:r>
            <a:r>
              <a:rPr lang="en-US" sz="1400" b="1" dirty="0" err="1">
                <a:solidFill>
                  <a:schemeClr val="accent2"/>
                </a:solidFill>
                <a:latin typeface="Times New Roman" charset="0"/>
              </a:rPr>
              <a:t>clonés</a:t>
            </a:r>
            <a:endParaRPr lang="fr-FR" sz="2400" dirty="0">
              <a:latin typeface="Times New Roman" charset="0"/>
            </a:endParaRPr>
          </a:p>
        </p:txBody>
      </p:sp>
      <p:sp>
        <p:nvSpPr>
          <p:cNvPr id="269327" name="AutoShape 15"/>
          <p:cNvSpPr>
            <a:spLocks noChangeArrowheads="1"/>
          </p:cNvSpPr>
          <p:nvPr/>
        </p:nvSpPr>
        <p:spPr bwMode="auto">
          <a:xfrm>
            <a:off x="2124075" y="2852738"/>
            <a:ext cx="792163" cy="360362"/>
          </a:xfrm>
          <a:prstGeom prst="wedgeRectCallout">
            <a:avLst>
              <a:gd name="adj1" fmla="val 55810"/>
              <a:gd name="adj2" fmla="val 141190"/>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pPr>
            <a:r>
              <a:rPr lang="fr-BE" sz="1400" b="1">
                <a:solidFill>
                  <a:schemeClr val="accent2"/>
                </a:solidFill>
                <a:latin typeface="Times New Roman" charset="0"/>
              </a:rPr>
              <a:t>RAST</a:t>
            </a:r>
            <a:endParaRPr lang="fr-FR" sz="1400" b="1">
              <a:solidFill>
                <a:schemeClr val="accent2"/>
              </a:solidFill>
              <a:latin typeface="Times New Roman" charset="0"/>
            </a:endParaRPr>
          </a:p>
          <a:p>
            <a:pPr algn="ctr"/>
            <a:endParaRPr lang="fr-FR">
              <a:latin typeface="Times New Roman" charset="0"/>
            </a:endParaRPr>
          </a:p>
        </p:txBody>
      </p:sp>
      <p:sp>
        <p:nvSpPr>
          <p:cNvPr id="269328" name="AutoShape 16"/>
          <p:cNvSpPr>
            <a:spLocks noChangeArrowheads="1"/>
          </p:cNvSpPr>
          <p:nvPr/>
        </p:nvSpPr>
        <p:spPr bwMode="auto">
          <a:xfrm>
            <a:off x="323850" y="1773238"/>
            <a:ext cx="1584325" cy="792162"/>
          </a:xfrm>
          <a:prstGeom prst="wedgeRectCallout">
            <a:avLst>
              <a:gd name="adj1" fmla="val 78157"/>
              <a:gd name="adj2" fmla="val 171241"/>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pPr>
            <a:r>
              <a:rPr lang="en-US" sz="1400" b="1">
                <a:solidFill>
                  <a:schemeClr val="accent2"/>
                </a:solidFill>
                <a:latin typeface="Times New Roman" charset="0"/>
              </a:rPr>
              <a:t>Caractérisation &amp; désignation des IgE</a:t>
            </a:r>
            <a:endParaRPr lang="fr-FR" sz="1400">
              <a:latin typeface="Times New Roman" charset="0"/>
            </a:endParaRPr>
          </a:p>
        </p:txBody>
      </p:sp>
      <p:sp>
        <p:nvSpPr>
          <p:cNvPr id="269329" name="AutoShape 17"/>
          <p:cNvSpPr>
            <a:spLocks noChangeArrowheads="1"/>
          </p:cNvSpPr>
          <p:nvPr/>
        </p:nvSpPr>
        <p:spPr bwMode="auto">
          <a:xfrm>
            <a:off x="4387850" y="1468438"/>
            <a:ext cx="2087563" cy="989012"/>
          </a:xfrm>
          <a:prstGeom prst="wedgeRectCallout">
            <a:avLst>
              <a:gd name="adj1" fmla="val -21861"/>
              <a:gd name="adj2" fmla="val 159472"/>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sz="1400" b="1" dirty="0">
                <a:solidFill>
                  <a:schemeClr val="accent2"/>
                </a:solidFill>
                <a:latin typeface="Times New Roman" charset="0"/>
              </a:rPr>
              <a:t>Panels </a:t>
            </a:r>
            <a:r>
              <a:rPr lang="en-US" sz="1400" b="1" dirty="0" err="1">
                <a:solidFill>
                  <a:schemeClr val="accent2"/>
                </a:solidFill>
                <a:latin typeface="Times New Roman" charset="0"/>
              </a:rPr>
              <a:t>d’allergènes</a:t>
            </a:r>
            <a:r>
              <a:rPr lang="en-US" sz="1400" b="1" dirty="0">
                <a:solidFill>
                  <a:schemeClr val="accent2"/>
                </a:solidFill>
                <a:latin typeface="Times New Roman" charset="0"/>
              </a:rPr>
              <a:t> recombinants </a:t>
            </a:r>
            <a:r>
              <a:rPr lang="en-US" sz="1400" b="1" dirty="0" err="1">
                <a:solidFill>
                  <a:schemeClr val="accent2"/>
                </a:solidFill>
                <a:latin typeface="Times New Roman" charset="0"/>
              </a:rPr>
              <a:t>mimant</a:t>
            </a:r>
            <a:r>
              <a:rPr lang="en-US" sz="1400" b="1" dirty="0">
                <a:solidFill>
                  <a:schemeClr val="accent2"/>
                </a:solidFill>
                <a:latin typeface="Times New Roman" charset="0"/>
              </a:rPr>
              <a:t> des </a:t>
            </a:r>
            <a:r>
              <a:rPr lang="en-US" sz="1400" b="1" dirty="0" err="1">
                <a:solidFill>
                  <a:schemeClr val="accent2"/>
                </a:solidFill>
                <a:latin typeface="Times New Roman" charset="0"/>
              </a:rPr>
              <a:t>extraits</a:t>
            </a:r>
            <a:r>
              <a:rPr lang="en-US" sz="1400" b="1" dirty="0">
                <a:solidFill>
                  <a:schemeClr val="accent2"/>
                </a:solidFill>
                <a:latin typeface="Times New Roman" charset="0"/>
              </a:rPr>
              <a:t> </a:t>
            </a:r>
            <a:r>
              <a:rPr lang="en-US" sz="1400" b="1" dirty="0" err="1">
                <a:solidFill>
                  <a:schemeClr val="accent2"/>
                </a:solidFill>
                <a:latin typeface="Times New Roman" charset="0"/>
              </a:rPr>
              <a:t>allergéniques</a:t>
            </a:r>
            <a:endParaRPr lang="fr-FR" sz="2400" dirty="0">
              <a:latin typeface="Times New Roman" charset="0"/>
            </a:endParaRPr>
          </a:p>
        </p:txBody>
      </p:sp>
      <p:sp>
        <p:nvSpPr>
          <p:cNvPr id="269330" name="AutoShape 18"/>
          <p:cNvSpPr>
            <a:spLocks noChangeArrowheads="1"/>
          </p:cNvSpPr>
          <p:nvPr/>
        </p:nvSpPr>
        <p:spPr bwMode="auto">
          <a:xfrm>
            <a:off x="5724525" y="2708275"/>
            <a:ext cx="1943100" cy="649288"/>
          </a:xfrm>
          <a:prstGeom prst="wedgeRectCallout">
            <a:avLst>
              <a:gd name="adj1" fmla="val -39134"/>
              <a:gd name="adj2" fmla="val 77384"/>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pPr>
            <a:r>
              <a:rPr lang="en-US" sz="1400" b="1" dirty="0">
                <a:solidFill>
                  <a:schemeClr val="accent2"/>
                </a:solidFill>
                <a:latin typeface="Times New Roman" charset="0"/>
              </a:rPr>
              <a:t>Premier ”allergen microarray”</a:t>
            </a:r>
            <a:endParaRPr lang="fr-FR" sz="1400" b="1" dirty="0">
              <a:solidFill>
                <a:schemeClr val="accent2"/>
              </a:solidFill>
              <a:latin typeface="Times New Roman" charset="0"/>
            </a:endParaRPr>
          </a:p>
          <a:p>
            <a:pPr algn="ctr">
              <a:spcBef>
                <a:spcPct val="50000"/>
              </a:spcBef>
            </a:pPr>
            <a:endParaRPr lang="fr-FR" sz="1600" b="1" dirty="0">
              <a:solidFill>
                <a:schemeClr val="accent2"/>
              </a:solidFill>
              <a:latin typeface="Times New Roman" charset="0"/>
            </a:endParaRPr>
          </a:p>
          <a:p>
            <a:pPr algn="ctr"/>
            <a:endParaRPr lang="fr-FR" sz="2400" dirty="0">
              <a:latin typeface="Times New Roman" charset="0"/>
            </a:endParaRPr>
          </a:p>
        </p:txBody>
      </p:sp>
      <p:sp>
        <p:nvSpPr>
          <p:cNvPr id="269331" name="AutoShape 19"/>
          <p:cNvSpPr>
            <a:spLocks noChangeArrowheads="1"/>
          </p:cNvSpPr>
          <p:nvPr/>
        </p:nvSpPr>
        <p:spPr bwMode="auto">
          <a:xfrm>
            <a:off x="6732588" y="1989138"/>
            <a:ext cx="2160587" cy="576262"/>
          </a:xfrm>
          <a:prstGeom prst="wedgeRectCallout">
            <a:avLst>
              <a:gd name="adj1" fmla="val 4079"/>
              <a:gd name="adj2" fmla="val 216667"/>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pPr>
            <a:r>
              <a:rPr lang="fr-BE" sz="1400" b="1">
                <a:solidFill>
                  <a:schemeClr val="accent2"/>
                </a:solidFill>
                <a:latin typeface="Times New Roman" charset="0"/>
              </a:rPr>
              <a:t>ImmunoCAP ISAC  (Phadia/ VBC </a:t>
            </a:r>
            <a:r>
              <a:rPr lang="en-US" sz="1400" b="1">
                <a:solidFill>
                  <a:schemeClr val="accent2"/>
                </a:solidFill>
                <a:latin typeface="Times New Roman" charset="0"/>
              </a:rPr>
              <a:t>Genomics)</a:t>
            </a:r>
          </a:p>
          <a:p>
            <a:pPr algn="ctr"/>
            <a:endParaRPr lang="en-US" sz="2400">
              <a:latin typeface="Times New Roman" charset="0"/>
            </a:endParaRPr>
          </a:p>
        </p:txBody>
      </p:sp>
      <p:pic>
        <p:nvPicPr>
          <p:cNvPr id="269332" name="Picture 20"/>
          <p:cNvPicPr>
            <a:picLocks noChangeAspect="1" noChangeArrowheads="1"/>
          </p:cNvPicPr>
          <p:nvPr/>
        </p:nvPicPr>
        <p:blipFill>
          <a:blip r:embed="rId3">
            <a:clrChange>
              <a:clrFrom>
                <a:srgbClr val="FFFFFF"/>
              </a:clrFrom>
              <a:clrTo>
                <a:srgbClr val="FFFFFF">
                  <a:alpha val="0"/>
                </a:srgbClr>
              </a:clrTo>
            </a:clrChange>
            <a:lum bright="-18000" contrast="36000"/>
            <a:extLst>
              <a:ext uri="{28A0092B-C50C-407E-A947-70E740481C1C}">
                <a14:useLocalDpi xmlns:a14="http://schemas.microsoft.com/office/drawing/2010/main" val="0"/>
              </a:ext>
            </a:extLst>
          </a:blip>
          <a:srcRect l="7782" t="1669" r="-2699" b="7742"/>
          <a:stretch>
            <a:fillRect/>
          </a:stretch>
        </p:blipFill>
        <p:spPr bwMode="auto">
          <a:xfrm>
            <a:off x="3527626" y="3806844"/>
            <a:ext cx="977900" cy="976312"/>
          </a:xfrm>
          <a:prstGeom prst="rect">
            <a:avLst/>
          </a:prstGeom>
          <a:noFill/>
          <a:extLst>
            <a:ext uri="{909E8E84-426E-40dd-AFC4-6F175D3DCCD1}">
              <a14:hiddenFill xmlns:a14="http://schemas.microsoft.com/office/drawing/2010/main">
                <a:solidFill>
                  <a:schemeClr val="bg1"/>
                </a:solidFill>
              </a14:hiddenFill>
            </a:ext>
          </a:extLst>
        </p:spPr>
      </p:pic>
      <p:pic>
        <p:nvPicPr>
          <p:cNvPr id="26933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3860800"/>
            <a:ext cx="1366838"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9334" name="Text Box 22"/>
          <p:cNvSpPr txBox="1">
            <a:spLocks noChangeArrowheads="1"/>
          </p:cNvSpPr>
          <p:nvPr/>
        </p:nvSpPr>
        <p:spPr bwMode="auto">
          <a:xfrm>
            <a:off x="2771775" y="5373688"/>
            <a:ext cx="2376488"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1600" b="1">
                <a:solidFill>
                  <a:schemeClr val="bg1"/>
                </a:solidFill>
                <a:latin typeface="Times New Roman" charset="0"/>
              </a:rPr>
              <a:t>Tests IN-VITRO</a:t>
            </a:r>
            <a:endParaRPr lang="fr-FR" sz="1600" b="1">
              <a:solidFill>
                <a:schemeClr val="bg1"/>
              </a:solidFill>
              <a:latin typeface="Times New Roman" charset="0"/>
            </a:endParaRPr>
          </a:p>
          <a:p>
            <a:pPr algn="ctr">
              <a:spcBef>
                <a:spcPct val="50000"/>
              </a:spcBef>
            </a:pPr>
            <a:endParaRPr lang="fr-FR" sz="1600" b="1">
              <a:solidFill>
                <a:schemeClr val="bg1"/>
              </a:solidFill>
              <a:latin typeface="Times New Roman" charset="0"/>
            </a:endParaRPr>
          </a:p>
        </p:txBody>
      </p:sp>
      <p:sp>
        <p:nvSpPr>
          <p:cNvPr id="269335" name="Text Box 23"/>
          <p:cNvSpPr txBox="1">
            <a:spLocks noChangeArrowheads="1"/>
          </p:cNvSpPr>
          <p:nvPr/>
        </p:nvSpPr>
        <p:spPr bwMode="auto">
          <a:xfrm>
            <a:off x="250825" y="4797425"/>
            <a:ext cx="165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BE" sz="1600" b="1">
                <a:solidFill>
                  <a:schemeClr val="bg1"/>
                </a:solidFill>
                <a:latin typeface="Times New Roman" charset="0"/>
              </a:rPr>
              <a:t>Tests IN-VIVO</a:t>
            </a:r>
            <a:endParaRPr lang="fr-FR" sz="1600" b="1">
              <a:solidFill>
                <a:schemeClr val="bg1"/>
              </a:solidFill>
              <a:latin typeface="Times New Roman" charset="0"/>
            </a:endParaRPr>
          </a:p>
        </p:txBody>
      </p:sp>
      <p:sp>
        <p:nvSpPr>
          <p:cNvPr id="269336" name="Text Box 24"/>
          <p:cNvSpPr txBox="1">
            <a:spLocks noChangeArrowheads="1"/>
          </p:cNvSpPr>
          <p:nvPr/>
        </p:nvSpPr>
        <p:spPr bwMode="auto">
          <a:xfrm>
            <a:off x="5867400" y="6021388"/>
            <a:ext cx="3025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b="1">
                <a:solidFill>
                  <a:schemeClr val="bg1"/>
                </a:solidFill>
                <a:latin typeface="Times New Roman" charset="0"/>
              </a:rPr>
              <a:t>Component – Resolved -Diagnostics</a:t>
            </a:r>
          </a:p>
        </p:txBody>
      </p:sp>
      <p:sp>
        <p:nvSpPr>
          <p:cNvPr id="269339" name="AutoShape 27"/>
          <p:cNvSpPr>
            <a:spLocks noChangeArrowheads="1"/>
          </p:cNvSpPr>
          <p:nvPr/>
        </p:nvSpPr>
        <p:spPr bwMode="auto">
          <a:xfrm>
            <a:off x="2020888" y="1350963"/>
            <a:ext cx="1657350" cy="782637"/>
          </a:xfrm>
          <a:prstGeom prst="wedgeRectCallout">
            <a:avLst>
              <a:gd name="adj1" fmla="val 37644"/>
              <a:gd name="adj2" fmla="val 180630"/>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pPr>
            <a:r>
              <a:rPr lang="en-US" sz="1400" b="1">
                <a:solidFill>
                  <a:schemeClr val="accent2"/>
                </a:solidFill>
                <a:latin typeface="Times New Roman" charset="0"/>
              </a:rPr>
              <a:t>Standardisation des extraits allergéniques</a:t>
            </a:r>
            <a:endParaRPr lang="fr-FR" b="1">
              <a:solidFill>
                <a:schemeClr val="accent2"/>
              </a:solidFill>
              <a:latin typeface="Times New Roman" charset="0"/>
            </a:endParaRPr>
          </a:p>
          <a:p>
            <a:pPr algn="ctr">
              <a:spcBef>
                <a:spcPct val="50000"/>
              </a:spcBef>
            </a:pPr>
            <a:endParaRPr lang="fr-FR" sz="1600" b="1">
              <a:solidFill>
                <a:schemeClr val="accent2"/>
              </a:solidFill>
              <a:latin typeface="Times New Roman" charset="0"/>
            </a:endParaRPr>
          </a:p>
          <a:p>
            <a:pPr algn="ctr"/>
            <a:endParaRPr lang="fr-FR" sz="2400">
              <a:latin typeface="Times New Roman" charset="0"/>
            </a:endParaRPr>
          </a:p>
        </p:txBody>
      </p:sp>
      <p:pic>
        <p:nvPicPr>
          <p:cNvPr id="269340" name="Picture 28" descr="F04-1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0643" t="1421" b="71361"/>
          <a:stretch>
            <a:fillRect/>
          </a:stretch>
        </p:blipFill>
        <p:spPr bwMode="auto">
          <a:xfrm>
            <a:off x="2051050" y="3860800"/>
            <a:ext cx="787400" cy="9874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95" t="6920" r="2203" b="5304"/>
          <a:stretch>
            <a:fillRect/>
          </a:stretch>
        </p:blipFill>
        <p:spPr bwMode="auto">
          <a:xfrm>
            <a:off x="4586253" y="3822682"/>
            <a:ext cx="1509712" cy="9858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653" y="3924198"/>
            <a:ext cx="990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733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9326"/>
                                        </p:tgtEl>
                                        <p:attrNameLst>
                                          <p:attrName>style.visibility</p:attrName>
                                        </p:attrNameLst>
                                      </p:cBhvr>
                                      <p:to>
                                        <p:strVal val="visible"/>
                                      </p:to>
                                    </p:set>
                                    <p:animEffect transition="in" filter="circle(in)">
                                      <p:cBhvr>
                                        <p:cTn id="7" dur="2000"/>
                                        <p:tgtEl>
                                          <p:spTgt spid="2693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69329"/>
                                        </p:tgtEl>
                                        <p:attrNameLst>
                                          <p:attrName>style.visibility</p:attrName>
                                        </p:attrNameLst>
                                      </p:cBhvr>
                                      <p:to>
                                        <p:strVal val="visible"/>
                                      </p:to>
                                    </p:set>
                                    <p:animEffect transition="in" filter="circle(in)">
                                      <p:cBhvr>
                                        <p:cTn id="10" dur="2000"/>
                                        <p:tgtEl>
                                          <p:spTgt spid="269329"/>
                                        </p:tgtEl>
                                      </p:cBhvr>
                                    </p:animEffect>
                                  </p:childTnLst>
                                </p:cTn>
                              </p:par>
                              <p:par>
                                <p:cTn id="11" presetID="6" presetClass="entr" presetSubtype="16" fill="hold" nodeType="withEffect">
                                  <p:stCondLst>
                                    <p:cond delay="0"/>
                                  </p:stCondLst>
                                  <p:childTnLst>
                                    <p:set>
                                      <p:cBhvr>
                                        <p:cTn id="12" dur="1" fill="hold">
                                          <p:stCondLst>
                                            <p:cond delay="0"/>
                                          </p:stCondLst>
                                        </p:cTn>
                                        <p:tgtEl>
                                          <p:spTgt spid="269332"/>
                                        </p:tgtEl>
                                        <p:attrNameLst>
                                          <p:attrName>style.visibility</p:attrName>
                                        </p:attrNameLst>
                                      </p:cBhvr>
                                      <p:to>
                                        <p:strVal val="visible"/>
                                      </p:to>
                                    </p:set>
                                    <p:animEffect transition="in" filter="circle(in)">
                                      <p:cBhvr>
                                        <p:cTn id="13" dur="2000"/>
                                        <p:tgtEl>
                                          <p:spTgt spid="269332"/>
                                        </p:tgtEl>
                                      </p:cBhvr>
                                    </p:animEffect>
                                  </p:childTnLst>
                                </p:cTn>
                              </p:par>
                              <p:par>
                                <p:cTn id="14" presetID="6" presetClass="entr" presetSubtype="16"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ircle(in)">
                                      <p:cBhvr>
                                        <p:cTn id="16" dur="2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9330"/>
                                        </p:tgtEl>
                                        <p:attrNameLst>
                                          <p:attrName>style.visibility</p:attrName>
                                        </p:attrNameLst>
                                      </p:cBhvr>
                                      <p:to>
                                        <p:strVal val="visible"/>
                                      </p:to>
                                    </p:set>
                                    <p:animEffect transition="in" filter="circle(in)">
                                      <p:cBhvr>
                                        <p:cTn id="21" dur="2000"/>
                                        <p:tgtEl>
                                          <p:spTgt spid="26933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69331"/>
                                        </p:tgtEl>
                                        <p:attrNameLst>
                                          <p:attrName>style.visibility</p:attrName>
                                        </p:attrNameLst>
                                      </p:cBhvr>
                                      <p:to>
                                        <p:strVal val="visible"/>
                                      </p:to>
                                    </p:set>
                                    <p:animEffect transition="in" filter="circle(in)">
                                      <p:cBhvr>
                                        <p:cTn id="24" dur="2000"/>
                                        <p:tgtEl>
                                          <p:spTgt spid="269331"/>
                                        </p:tgtEl>
                                      </p:cBhvr>
                                    </p:animEffect>
                                  </p:childTnLst>
                                </p:cTn>
                              </p:par>
                              <p:par>
                                <p:cTn id="25" presetID="6" presetClass="entr" presetSubtype="16" fill="hold" nodeType="withEffect">
                                  <p:stCondLst>
                                    <p:cond delay="0"/>
                                  </p:stCondLst>
                                  <p:childTnLst>
                                    <p:set>
                                      <p:cBhvr>
                                        <p:cTn id="26" dur="1" fill="hold">
                                          <p:stCondLst>
                                            <p:cond delay="0"/>
                                          </p:stCondLst>
                                        </p:cTn>
                                        <p:tgtEl>
                                          <p:spTgt spid="269333"/>
                                        </p:tgtEl>
                                        <p:attrNameLst>
                                          <p:attrName>style.visibility</p:attrName>
                                        </p:attrNameLst>
                                      </p:cBhvr>
                                      <p:to>
                                        <p:strVal val="visible"/>
                                      </p:to>
                                    </p:set>
                                    <p:animEffect transition="in" filter="circle(in)">
                                      <p:cBhvr>
                                        <p:cTn id="27" dur="2000"/>
                                        <p:tgtEl>
                                          <p:spTgt spid="26933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69324"/>
                                        </p:tgtEl>
                                        <p:attrNameLst>
                                          <p:attrName>style.visibility</p:attrName>
                                        </p:attrNameLst>
                                      </p:cBhvr>
                                      <p:to>
                                        <p:strVal val="visible"/>
                                      </p:to>
                                    </p:set>
                                    <p:animEffect transition="in" filter="circle(in)">
                                      <p:cBhvr>
                                        <p:cTn id="30" dur="2000"/>
                                        <p:tgtEl>
                                          <p:spTgt spid="269324"/>
                                        </p:tgtEl>
                                      </p:cBhvr>
                                    </p:animEffect>
                                  </p:childTnLst>
                                </p:cTn>
                              </p:par>
                            </p:childTnLst>
                          </p:cTn>
                        </p:par>
                        <p:par>
                          <p:cTn id="31" fill="hold">
                            <p:stCondLst>
                              <p:cond delay="2000"/>
                            </p:stCondLst>
                            <p:childTnLst>
                              <p:par>
                                <p:cTn id="32" presetID="34" presetClass="emph" presetSubtype="0" fill="hold" grpId="0" nodeType="afterEffect">
                                  <p:stCondLst>
                                    <p:cond delay="0"/>
                                  </p:stCondLst>
                                  <p:iterate type="lt">
                                    <p:tmPct val="10000"/>
                                  </p:iterate>
                                  <p:childTnLst>
                                    <p:animMotion origin="layout" path="M 0.0 0.0 L 0.0 -0.07213" pathEditMode="relative" ptsTypes="">
                                      <p:cBhvr>
                                        <p:cTn id="33" dur="500" accel="50000" decel="50000" autoRev="1" fill="hold">
                                          <p:stCondLst>
                                            <p:cond delay="0"/>
                                          </p:stCondLst>
                                        </p:cTn>
                                        <p:tgtEl>
                                          <p:spTgt spid="269336"/>
                                        </p:tgtEl>
                                        <p:attrNameLst>
                                          <p:attrName>ppt_x</p:attrName>
                                          <p:attrName>ppt_y</p:attrName>
                                        </p:attrNameLst>
                                      </p:cBhvr>
                                    </p:animMotion>
                                    <p:animRot by="1500000">
                                      <p:cBhvr>
                                        <p:cTn id="34" dur="250" fill="hold">
                                          <p:stCondLst>
                                            <p:cond delay="0"/>
                                          </p:stCondLst>
                                        </p:cTn>
                                        <p:tgtEl>
                                          <p:spTgt spid="269336"/>
                                        </p:tgtEl>
                                        <p:attrNameLst>
                                          <p:attrName>r</p:attrName>
                                        </p:attrNameLst>
                                      </p:cBhvr>
                                    </p:animRot>
                                    <p:animRot by="-1500000">
                                      <p:cBhvr>
                                        <p:cTn id="35" dur="250" fill="hold">
                                          <p:stCondLst>
                                            <p:cond delay="250"/>
                                          </p:stCondLst>
                                        </p:cTn>
                                        <p:tgtEl>
                                          <p:spTgt spid="269336"/>
                                        </p:tgtEl>
                                        <p:attrNameLst>
                                          <p:attrName>r</p:attrName>
                                        </p:attrNameLst>
                                      </p:cBhvr>
                                    </p:animRot>
                                    <p:animRot by="-1500000">
                                      <p:cBhvr>
                                        <p:cTn id="36" dur="250" fill="hold">
                                          <p:stCondLst>
                                            <p:cond delay="500"/>
                                          </p:stCondLst>
                                        </p:cTn>
                                        <p:tgtEl>
                                          <p:spTgt spid="269336"/>
                                        </p:tgtEl>
                                        <p:attrNameLst>
                                          <p:attrName>r</p:attrName>
                                        </p:attrNameLst>
                                      </p:cBhvr>
                                    </p:animRot>
                                    <p:animRot by="1500000">
                                      <p:cBhvr>
                                        <p:cTn id="37" dur="250" fill="hold">
                                          <p:stCondLst>
                                            <p:cond delay="750"/>
                                          </p:stCondLst>
                                        </p:cTn>
                                        <p:tgtEl>
                                          <p:spTgt spid="2693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4" grpId="0" animBg="1"/>
      <p:bldP spid="269326" grpId="0" animBg="1"/>
      <p:bldP spid="269329" grpId="0" animBg="1"/>
      <p:bldP spid="269330" grpId="0" animBg="1"/>
      <p:bldP spid="269331" grpId="0" animBg="1"/>
      <p:bldP spid="2693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idx="4294967295"/>
          </p:nvPr>
        </p:nvSpPr>
        <p:spPr>
          <a:xfrm>
            <a:off x="1828800" y="285620"/>
            <a:ext cx="7315200" cy="911225"/>
          </a:xfrm>
        </p:spPr>
        <p:txBody>
          <a:bodyPr/>
          <a:lstStyle/>
          <a:p>
            <a:r>
              <a:rPr lang="fr-BE" sz="2800" dirty="0">
                <a:latin typeface="Times New Roman"/>
                <a:cs typeface="Times New Roman"/>
              </a:rPr>
              <a:t>Patient </a:t>
            </a:r>
            <a:r>
              <a:rPr lang="fr-BE" sz="2800" dirty="0" smtClean="0">
                <a:latin typeface="Times New Roman"/>
                <a:cs typeface="Times New Roman"/>
              </a:rPr>
              <a:t>cases</a:t>
            </a:r>
            <a:br>
              <a:rPr lang="fr-BE" sz="2800" dirty="0" smtClean="0">
                <a:latin typeface="Times New Roman"/>
                <a:cs typeface="Times New Roman"/>
              </a:rPr>
            </a:br>
            <a:r>
              <a:rPr lang="fr-BE" sz="2400" dirty="0" smtClean="0">
                <a:latin typeface="Times New Roman"/>
                <a:cs typeface="Times New Roman"/>
              </a:rPr>
              <a:t>Case n°5</a:t>
            </a:r>
            <a:endParaRPr lang="fr-FR" sz="2400" dirty="0">
              <a:latin typeface="Times New Roman"/>
              <a:cs typeface="Times New Roman"/>
            </a:endParaRPr>
          </a:p>
        </p:txBody>
      </p:sp>
      <p:sp>
        <p:nvSpPr>
          <p:cNvPr id="190467" name="Rectangle 3"/>
          <p:cNvSpPr>
            <a:spLocks noGrp="1" noChangeArrowheads="1"/>
          </p:cNvSpPr>
          <p:nvPr>
            <p:ph type="body" sz="half" idx="4294967295"/>
          </p:nvPr>
        </p:nvSpPr>
        <p:spPr>
          <a:xfrm>
            <a:off x="130175" y="1420813"/>
            <a:ext cx="8777288" cy="5210175"/>
          </a:xfrm>
        </p:spPr>
        <p:txBody>
          <a:bodyPr/>
          <a:lstStyle/>
          <a:p>
            <a:pPr>
              <a:lnSpc>
                <a:spcPct val="80000"/>
              </a:lnSpc>
            </a:pPr>
            <a:r>
              <a:rPr lang="fr-BE" sz="1800" dirty="0" smtClean="0">
                <a:solidFill>
                  <a:srgbClr val="336699"/>
                </a:solidFill>
                <a:latin typeface="Times New Roman" charset="0"/>
                <a:cs typeface="Arial" charset="0"/>
              </a:rPr>
              <a:t>♀</a:t>
            </a:r>
            <a:r>
              <a:rPr lang="fr-BE" sz="1800" dirty="0">
                <a:solidFill>
                  <a:srgbClr val="336699"/>
                </a:solidFill>
                <a:latin typeface="Times New Roman" charset="0"/>
                <a:cs typeface="Arial" charset="0"/>
              </a:rPr>
              <a:t>, 43 years old </a:t>
            </a:r>
            <a:r>
              <a:rPr lang="fr-BE" sz="1800" dirty="0" smtClean="0">
                <a:solidFill>
                  <a:srgbClr val="336699"/>
                </a:solidFill>
                <a:latin typeface="Times New Roman" charset="0"/>
                <a:cs typeface="Arial" charset="0"/>
              </a:rPr>
              <a:t>(Charlotte) </a:t>
            </a:r>
            <a:endParaRPr lang="fr-BE" sz="1800" dirty="0">
              <a:solidFill>
                <a:srgbClr val="336699"/>
              </a:solidFill>
              <a:latin typeface="Times New Roman" charset="0"/>
              <a:cs typeface="Arial" charset="0"/>
            </a:endParaRPr>
          </a:p>
          <a:p>
            <a:pPr lvl="1">
              <a:lnSpc>
                <a:spcPct val="80000"/>
              </a:lnSpc>
            </a:pPr>
            <a:r>
              <a:rPr lang="fr-BE" sz="1600" dirty="0">
                <a:solidFill>
                  <a:srgbClr val="336699"/>
                </a:solidFill>
                <a:latin typeface="Times New Roman" charset="0"/>
                <a:cs typeface="Arial" charset="0"/>
              </a:rPr>
              <a:t>Anamnesis :</a:t>
            </a:r>
          </a:p>
          <a:p>
            <a:pPr lvl="2">
              <a:lnSpc>
                <a:spcPct val="80000"/>
              </a:lnSpc>
            </a:pPr>
            <a:r>
              <a:rPr lang="fr-BE" sz="1400" dirty="0">
                <a:solidFill>
                  <a:srgbClr val="336699"/>
                </a:solidFill>
                <a:latin typeface="Times New Roman" charset="0"/>
                <a:cs typeface="Arial" charset="0"/>
              </a:rPr>
              <a:t>Consultation in the aim to understand the severity of her food allergy !!</a:t>
            </a:r>
          </a:p>
          <a:p>
            <a:pPr lvl="2">
              <a:lnSpc>
                <a:spcPct val="80000"/>
              </a:lnSpc>
            </a:pPr>
            <a:r>
              <a:rPr lang="fr-BE" sz="1400" dirty="0" smtClean="0">
                <a:solidFill>
                  <a:srgbClr val="336699"/>
                </a:solidFill>
                <a:latin typeface="Times New Roman" charset="0"/>
                <a:cs typeface="Arial" charset="0"/>
              </a:rPr>
              <a:t>Symptoms </a:t>
            </a:r>
            <a:r>
              <a:rPr lang="fr-BE" sz="1400" dirty="0">
                <a:solidFill>
                  <a:srgbClr val="336699"/>
                </a:solidFill>
                <a:latin typeface="Times New Roman" charset="0"/>
                <a:cs typeface="Arial" charset="0"/>
              </a:rPr>
              <a:t>: </a:t>
            </a:r>
            <a:endParaRPr lang="fr-BE" sz="1400" dirty="0" smtClean="0">
              <a:solidFill>
                <a:srgbClr val="336699"/>
              </a:solidFill>
              <a:latin typeface="Times New Roman" charset="0"/>
              <a:cs typeface="Arial" charset="0"/>
            </a:endParaRPr>
          </a:p>
          <a:p>
            <a:pPr lvl="3">
              <a:lnSpc>
                <a:spcPct val="80000"/>
              </a:lnSpc>
            </a:pPr>
            <a:r>
              <a:rPr lang="fr-BE" sz="1200" dirty="0">
                <a:solidFill>
                  <a:srgbClr val="336699"/>
                </a:solidFill>
                <a:latin typeface="Times New Roman" charset="0"/>
                <a:cs typeface="Arial" charset="0"/>
              </a:rPr>
              <a:t>R</a:t>
            </a:r>
            <a:r>
              <a:rPr lang="fr-BE" sz="1200" dirty="0" smtClean="0">
                <a:solidFill>
                  <a:srgbClr val="336699"/>
                </a:solidFill>
                <a:latin typeface="Times New Roman" charset="0"/>
                <a:cs typeface="Arial" charset="0"/>
              </a:rPr>
              <a:t>hinitis</a:t>
            </a:r>
            <a:r>
              <a:rPr lang="fr-BE" sz="1200" dirty="0">
                <a:solidFill>
                  <a:srgbClr val="336699"/>
                </a:solidFill>
                <a:latin typeface="Times New Roman" charset="0"/>
                <a:cs typeface="Arial" charset="0"/>
              </a:rPr>
              <a:t>, conjonctivitis, asthma during pollen period.</a:t>
            </a:r>
          </a:p>
          <a:p>
            <a:pPr lvl="3">
              <a:lnSpc>
                <a:spcPct val="80000"/>
              </a:lnSpc>
            </a:pPr>
            <a:r>
              <a:rPr lang="fr-BE" sz="1200" dirty="0">
                <a:solidFill>
                  <a:srgbClr val="336699"/>
                </a:solidFill>
                <a:latin typeface="Times New Roman" charset="0"/>
                <a:cs typeface="Arial" charset="0"/>
              </a:rPr>
              <a:t>Asthma after eating a pear.</a:t>
            </a:r>
          </a:p>
          <a:p>
            <a:pPr lvl="2">
              <a:lnSpc>
                <a:spcPct val="80000"/>
              </a:lnSpc>
            </a:pPr>
            <a:r>
              <a:rPr lang="fr-BE" sz="1400" dirty="0" smtClean="0">
                <a:solidFill>
                  <a:srgbClr val="336699"/>
                </a:solidFill>
                <a:latin typeface="Times New Roman" charset="0"/>
                <a:cs typeface="Arial" charset="0"/>
              </a:rPr>
              <a:t>Skin </a:t>
            </a:r>
            <a:r>
              <a:rPr lang="fr-BE" sz="1400" dirty="0">
                <a:solidFill>
                  <a:srgbClr val="336699"/>
                </a:solidFill>
                <a:latin typeface="Times New Roman" charset="0"/>
                <a:cs typeface="Arial" charset="0"/>
              </a:rPr>
              <a:t>prick tests (SPT) :</a:t>
            </a:r>
          </a:p>
          <a:p>
            <a:pPr lvl="3">
              <a:lnSpc>
                <a:spcPct val="80000"/>
              </a:lnSpc>
            </a:pPr>
            <a:r>
              <a:rPr lang="fr-BE" sz="1200" dirty="0">
                <a:solidFill>
                  <a:srgbClr val="336699"/>
                </a:solidFill>
                <a:latin typeface="Times New Roman" charset="0"/>
                <a:cs typeface="Arial" charset="0"/>
              </a:rPr>
              <a:t>Positive SPT pneumallergens : grass pollens, cat, </a:t>
            </a:r>
            <a:r>
              <a:rPr lang="fr-BE" sz="1200" dirty="0" smtClean="0">
                <a:solidFill>
                  <a:srgbClr val="336699"/>
                </a:solidFill>
                <a:latin typeface="Times New Roman" charset="0"/>
                <a:cs typeface="Arial" charset="0"/>
              </a:rPr>
              <a:t>mugwort, </a:t>
            </a:r>
            <a:r>
              <a:rPr lang="fr-BE" sz="1200" dirty="0">
                <a:solidFill>
                  <a:srgbClr val="336699"/>
                </a:solidFill>
                <a:latin typeface="Times New Roman" charset="0"/>
                <a:cs typeface="Arial" charset="0"/>
              </a:rPr>
              <a:t>birch.</a:t>
            </a:r>
          </a:p>
          <a:p>
            <a:pPr lvl="3">
              <a:lnSpc>
                <a:spcPct val="80000"/>
              </a:lnSpc>
            </a:pPr>
            <a:r>
              <a:rPr lang="fr-BE" sz="1200" dirty="0">
                <a:solidFill>
                  <a:srgbClr val="336699"/>
                </a:solidFill>
                <a:latin typeface="Times New Roman" charset="0"/>
                <a:cs typeface="Arial" charset="0"/>
              </a:rPr>
              <a:t>Positive SPT food allergens : banana, apricot, plum, melon, peach.</a:t>
            </a:r>
          </a:p>
          <a:p>
            <a:pPr lvl="3">
              <a:lnSpc>
                <a:spcPct val="80000"/>
              </a:lnSpc>
            </a:pPr>
            <a:r>
              <a:rPr lang="fr-BE" sz="1200" dirty="0">
                <a:solidFill>
                  <a:srgbClr val="336699"/>
                </a:solidFill>
                <a:latin typeface="Times New Roman" charset="0"/>
                <a:cs typeface="Arial" charset="0"/>
              </a:rPr>
              <a:t>Negative SPT : apple, strawberry, House Dust Mites.</a:t>
            </a:r>
          </a:p>
          <a:p>
            <a:pPr lvl="2">
              <a:lnSpc>
                <a:spcPct val="80000"/>
              </a:lnSpc>
            </a:pPr>
            <a:r>
              <a:rPr lang="fr-BE" sz="1400" dirty="0">
                <a:solidFill>
                  <a:srgbClr val="336699"/>
                </a:solidFill>
                <a:latin typeface="Times New Roman" charset="0"/>
                <a:cs typeface="Arial" charset="0"/>
              </a:rPr>
              <a:t>In-vitro tests : </a:t>
            </a:r>
          </a:p>
          <a:p>
            <a:pPr lvl="3">
              <a:lnSpc>
                <a:spcPct val="80000"/>
              </a:lnSpc>
            </a:pPr>
            <a:r>
              <a:rPr lang="fr-BE" sz="1200" dirty="0">
                <a:solidFill>
                  <a:srgbClr val="336699"/>
                </a:solidFill>
                <a:latin typeface="Times New Roman" charset="0"/>
                <a:cs typeface="Arial" charset="0"/>
              </a:rPr>
              <a:t>Tot IgE : 209 kU/L</a:t>
            </a:r>
          </a:p>
          <a:p>
            <a:pPr lvl="3">
              <a:lnSpc>
                <a:spcPct val="80000"/>
              </a:lnSpc>
            </a:pPr>
            <a:r>
              <a:rPr lang="fr-BE" sz="1200" dirty="0">
                <a:solidFill>
                  <a:srgbClr val="336699"/>
                </a:solidFill>
                <a:latin typeface="Times New Roman" charset="0"/>
                <a:cs typeface="Arial" charset="0"/>
              </a:rPr>
              <a:t>Eosinophily : 13.1%.</a:t>
            </a:r>
          </a:p>
          <a:p>
            <a:pPr lvl="3">
              <a:lnSpc>
                <a:spcPct val="80000"/>
              </a:lnSpc>
            </a:pPr>
            <a:r>
              <a:rPr lang="fr-BE" sz="1200" dirty="0">
                <a:solidFill>
                  <a:srgbClr val="336699"/>
                </a:solidFill>
                <a:latin typeface="Times New Roman" charset="0"/>
                <a:cs typeface="Arial" charset="0"/>
              </a:rPr>
              <a:t>IgE kiwi (1.02), banana (1.61), birch (4.95).</a:t>
            </a:r>
          </a:p>
          <a:p>
            <a:pPr lvl="3">
              <a:lnSpc>
                <a:spcPct val="80000"/>
              </a:lnSpc>
            </a:pPr>
            <a:r>
              <a:rPr lang="fr-BE" sz="1200" dirty="0">
                <a:solidFill>
                  <a:srgbClr val="336699"/>
                </a:solidFill>
                <a:latin typeface="Times New Roman" charset="0"/>
                <a:cs typeface="Arial" charset="0"/>
              </a:rPr>
              <a:t>ImmunoCAP </a:t>
            </a:r>
            <a:r>
              <a:rPr lang="fr-BE" sz="1200" dirty="0" smtClean="0">
                <a:solidFill>
                  <a:srgbClr val="336699"/>
                </a:solidFill>
                <a:latin typeface="Times New Roman" charset="0"/>
                <a:cs typeface="Arial" charset="0"/>
              </a:rPr>
              <a:t>ISAC</a:t>
            </a:r>
          </a:p>
          <a:p>
            <a:pPr lvl="1">
              <a:lnSpc>
                <a:spcPct val="80000"/>
              </a:lnSpc>
            </a:pPr>
            <a:r>
              <a:rPr lang="fr-BE" sz="1600" dirty="0">
                <a:solidFill>
                  <a:srgbClr val="336699"/>
                </a:solidFill>
                <a:latin typeface="Times New Roman" charset="0"/>
                <a:cs typeface="Arial" charset="0"/>
              </a:rPr>
              <a:t>ImmunoCAP ISAC, Résultats</a:t>
            </a:r>
          </a:p>
          <a:p>
            <a:pPr lvl="2">
              <a:lnSpc>
                <a:spcPct val="80000"/>
              </a:lnSpc>
            </a:pPr>
            <a:r>
              <a:rPr lang="fr-FR" sz="1400" dirty="0">
                <a:solidFill>
                  <a:srgbClr val="336699"/>
                </a:solidFill>
                <a:latin typeface="Times New Roman" charset="0"/>
                <a:cs typeface="Arial" charset="0"/>
              </a:rPr>
              <a:t>Pneumallergènes : </a:t>
            </a:r>
          </a:p>
          <a:p>
            <a:pPr lvl="3">
              <a:lnSpc>
                <a:spcPct val="80000"/>
              </a:lnSpc>
            </a:pPr>
            <a:r>
              <a:rPr lang="fr-FR" sz="1200" dirty="0">
                <a:solidFill>
                  <a:srgbClr val="336699"/>
                </a:solidFill>
                <a:latin typeface="Times New Roman" charset="0"/>
                <a:cs typeface="Arial" charset="0"/>
              </a:rPr>
              <a:t>Sensibilisation pollen de graminée, dont la fléole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1,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2, </a:t>
            </a:r>
            <a:r>
              <a:rPr lang="fr-FR" sz="1200" dirty="0" err="1">
                <a:solidFill>
                  <a:srgbClr val="336699"/>
                </a:solidFill>
                <a:latin typeface="Times New Roman" charset="0"/>
                <a:cs typeface="Arial" charset="0"/>
              </a:rPr>
              <a:t>nPhl</a:t>
            </a:r>
            <a:r>
              <a:rPr lang="fr-FR" sz="1200" dirty="0">
                <a:solidFill>
                  <a:srgbClr val="336699"/>
                </a:solidFill>
                <a:latin typeface="Times New Roman" charset="0"/>
                <a:cs typeface="Arial" charset="0"/>
              </a:rPr>
              <a:t> 4,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5,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6,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11 and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12) et Bermuda </a:t>
            </a:r>
            <a:r>
              <a:rPr lang="fr-FR" sz="1200" dirty="0" err="1">
                <a:solidFill>
                  <a:srgbClr val="336699"/>
                </a:solidFill>
                <a:latin typeface="Times New Roman" charset="0"/>
                <a:cs typeface="Arial" charset="0"/>
              </a:rPr>
              <a:t>grass</a:t>
            </a:r>
            <a:r>
              <a:rPr lang="fr-FR" sz="1200" dirty="0">
                <a:solidFill>
                  <a:srgbClr val="336699"/>
                </a:solidFill>
                <a:latin typeface="Times New Roman" charset="0"/>
                <a:cs typeface="Arial" charset="0"/>
              </a:rPr>
              <a:t> (nCyn1).                                                                                                                       </a:t>
            </a:r>
          </a:p>
          <a:p>
            <a:pPr lvl="3">
              <a:lnSpc>
                <a:spcPct val="80000"/>
              </a:lnSpc>
            </a:pPr>
            <a:r>
              <a:rPr lang="fr-FR" sz="1200" dirty="0" err="1">
                <a:solidFill>
                  <a:srgbClr val="336699"/>
                </a:solidFill>
                <a:latin typeface="Times New Roman" charset="0"/>
                <a:cs typeface="Arial" charset="0"/>
              </a:rPr>
              <a:t>Utéroglobine</a:t>
            </a:r>
            <a:r>
              <a:rPr lang="fr-FR" sz="1200" dirty="0">
                <a:solidFill>
                  <a:srgbClr val="336699"/>
                </a:solidFill>
                <a:latin typeface="Times New Roman" charset="0"/>
                <a:cs typeface="Arial" charset="0"/>
              </a:rPr>
              <a:t> du Chat (</a:t>
            </a:r>
            <a:r>
              <a:rPr lang="fr-FR" sz="1200" dirty="0" err="1">
                <a:solidFill>
                  <a:srgbClr val="336699"/>
                </a:solidFill>
                <a:latin typeface="Times New Roman" charset="0"/>
                <a:cs typeface="Arial" charset="0"/>
              </a:rPr>
              <a:t>rFel</a:t>
            </a:r>
            <a:r>
              <a:rPr lang="fr-FR" sz="1200" dirty="0">
                <a:solidFill>
                  <a:srgbClr val="336699"/>
                </a:solidFill>
                <a:latin typeface="Times New Roman" charset="0"/>
                <a:cs typeface="Arial" charset="0"/>
              </a:rPr>
              <a:t> d 1). </a:t>
            </a:r>
          </a:p>
          <a:p>
            <a:pPr lvl="2">
              <a:lnSpc>
                <a:spcPct val="80000"/>
              </a:lnSpc>
            </a:pPr>
            <a:r>
              <a:rPr lang="fr-FR" sz="1400" dirty="0">
                <a:solidFill>
                  <a:srgbClr val="336699"/>
                </a:solidFill>
                <a:latin typeface="Times New Roman" charset="0"/>
                <a:cs typeface="Arial" charset="0"/>
              </a:rPr>
              <a:t>Famille de Protéines:</a:t>
            </a:r>
          </a:p>
          <a:p>
            <a:pPr lvl="3">
              <a:lnSpc>
                <a:spcPct val="80000"/>
              </a:lnSpc>
            </a:pPr>
            <a:r>
              <a:rPr lang="fr-FR" sz="1400" dirty="0">
                <a:solidFill>
                  <a:srgbClr val="3A6DAC"/>
                </a:solidFill>
                <a:latin typeface="Times New Roman" charset="0"/>
                <a:cs typeface="Arial" charset="0"/>
              </a:rPr>
              <a:t>Différentes </a:t>
            </a:r>
            <a:r>
              <a:rPr lang="fr-FR" sz="1400" dirty="0" err="1">
                <a:solidFill>
                  <a:srgbClr val="3A6DAC"/>
                </a:solidFill>
                <a:latin typeface="Times New Roman" charset="0"/>
                <a:cs typeface="Arial" charset="0"/>
              </a:rPr>
              <a:t>profilines</a:t>
            </a:r>
            <a:r>
              <a:rPr lang="fr-FR" sz="1600" dirty="0">
                <a:solidFill>
                  <a:srgbClr val="336699"/>
                </a:solidFill>
                <a:latin typeface="Times New Roman" charset="0"/>
                <a:cs typeface="Arial" charset="0"/>
              </a:rPr>
              <a:t>, </a:t>
            </a:r>
            <a:r>
              <a:rPr lang="fr-FR" sz="1200" dirty="0" err="1">
                <a:solidFill>
                  <a:srgbClr val="336699"/>
                </a:solidFill>
                <a:latin typeface="Times New Roman" charset="0"/>
                <a:cs typeface="Arial" charset="0"/>
              </a:rPr>
              <a:t>rBet</a:t>
            </a:r>
            <a:r>
              <a:rPr lang="fr-FR" sz="1200" dirty="0">
                <a:solidFill>
                  <a:srgbClr val="336699"/>
                </a:solidFill>
                <a:latin typeface="Times New Roman" charset="0"/>
                <a:cs typeface="Arial" charset="0"/>
              </a:rPr>
              <a:t> v 2, </a:t>
            </a:r>
            <a:r>
              <a:rPr lang="fr-FR" sz="1200" dirty="0" err="1">
                <a:solidFill>
                  <a:srgbClr val="336699"/>
                </a:solidFill>
                <a:latin typeface="Times New Roman" charset="0"/>
                <a:cs typeface="Arial" charset="0"/>
              </a:rPr>
              <a:t>nOle</a:t>
            </a:r>
            <a:r>
              <a:rPr lang="fr-FR" sz="1200" dirty="0">
                <a:solidFill>
                  <a:srgbClr val="336699"/>
                </a:solidFill>
                <a:latin typeface="Times New Roman" charset="0"/>
                <a:cs typeface="Arial" charset="0"/>
              </a:rPr>
              <a:t> e 2,  </a:t>
            </a:r>
            <a:r>
              <a:rPr lang="fr-FR" sz="1200" dirty="0" err="1">
                <a:solidFill>
                  <a:srgbClr val="336699"/>
                </a:solidFill>
                <a:latin typeface="Times New Roman" charset="0"/>
                <a:cs typeface="Arial" charset="0"/>
              </a:rPr>
              <a:t>rHev</a:t>
            </a:r>
            <a:r>
              <a:rPr lang="fr-FR" sz="1200" dirty="0">
                <a:solidFill>
                  <a:srgbClr val="336699"/>
                </a:solidFill>
                <a:latin typeface="Times New Roman" charset="0"/>
                <a:cs typeface="Arial" charset="0"/>
              </a:rPr>
              <a:t> b 8, </a:t>
            </a:r>
            <a:r>
              <a:rPr lang="fr-FR" sz="1200" dirty="0" err="1">
                <a:solidFill>
                  <a:srgbClr val="336699"/>
                </a:solidFill>
                <a:latin typeface="Times New Roman" charset="0"/>
                <a:cs typeface="Arial" charset="0"/>
              </a:rPr>
              <a:t>rMer</a:t>
            </a:r>
            <a:r>
              <a:rPr lang="fr-FR" sz="1200" dirty="0">
                <a:solidFill>
                  <a:srgbClr val="336699"/>
                </a:solidFill>
                <a:latin typeface="Times New Roman" charset="0"/>
                <a:cs typeface="Arial" charset="0"/>
              </a:rPr>
              <a:t> a 1 and </a:t>
            </a:r>
            <a:r>
              <a:rPr lang="fr-FR" sz="1200" dirty="0" err="1">
                <a:solidFill>
                  <a:srgbClr val="336699"/>
                </a:solidFill>
                <a:latin typeface="Times New Roman" charset="0"/>
                <a:cs typeface="Arial" charset="0"/>
              </a:rPr>
              <a:t>rPhl</a:t>
            </a:r>
            <a:r>
              <a:rPr lang="fr-FR" sz="1200" dirty="0">
                <a:solidFill>
                  <a:srgbClr val="336699"/>
                </a:solidFill>
                <a:latin typeface="Times New Roman" charset="0"/>
                <a:cs typeface="Arial" charset="0"/>
              </a:rPr>
              <a:t> p 12. </a:t>
            </a:r>
          </a:p>
          <a:p>
            <a:pPr lvl="4" algn="just"/>
            <a:r>
              <a:rPr lang="fr-FR" sz="1200" dirty="0">
                <a:solidFill>
                  <a:srgbClr val="006699"/>
                </a:solidFill>
                <a:latin typeface="Times New Roman" charset="0"/>
              </a:rPr>
              <a:t>Thermolabile, rarement associée à des symptômes cliniques mais </a:t>
            </a:r>
            <a:r>
              <a:rPr lang="fr-FR" sz="1200" u="sng" dirty="0">
                <a:solidFill>
                  <a:srgbClr val="006699"/>
                </a:solidFill>
                <a:latin typeface="Times New Roman" charset="0"/>
              </a:rPr>
              <a:t>r</a:t>
            </a:r>
            <a:r>
              <a:rPr lang="fr-BE" sz="1200" u="sng" dirty="0">
                <a:solidFill>
                  <a:srgbClr val="006699"/>
                </a:solidFill>
                <a:latin typeface="Times New Roman" charset="0"/>
              </a:rPr>
              <a:t>éactions sévères pour une minorité de cas</a:t>
            </a:r>
            <a:r>
              <a:rPr lang="fr-BE" sz="1200" dirty="0">
                <a:solidFill>
                  <a:srgbClr val="006699"/>
                </a:solidFill>
                <a:latin typeface="Times New Roman" charset="0"/>
              </a:rPr>
              <a:t>.</a:t>
            </a:r>
            <a:r>
              <a:rPr lang="fr-FR" sz="1200" dirty="0">
                <a:solidFill>
                  <a:srgbClr val="006699"/>
                </a:solidFill>
                <a:latin typeface="Times New Roman" charset="0"/>
              </a:rPr>
              <a:t> </a:t>
            </a:r>
          </a:p>
          <a:p>
            <a:pPr lvl="4" algn="just"/>
            <a:r>
              <a:rPr lang="en-US" sz="1200" dirty="0" err="1">
                <a:solidFill>
                  <a:srgbClr val="006699"/>
                </a:solidFill>
                <a:latin typeface="Times New Roman" charset="0"/>
              </a:rPr>
              <a:t>Présent</a:t>
            </a:r>
            <a:r>
              <a:rPr lang="en-US" sz="1200" dirty="0">
                <a:solidFill>
                  <a:srgbClr val="006699"/>
                </a:solidFill>
                <a:latin typeface="Times New Roman" charset="0"/>
              </a:rPr>
              <a:t> </a:t>
            </a:r>
            <a:r>
              <a:rPr lang="en-US" sz="1200" dirty="0" err="1">
                <a:solidFill>
                  <a:srgbClr val="006699"/>
                </a:solidFill>
                <a:latin typeface="Times New Roman" charset="0"/>
              </a:rPr>
              <a:t>dans</a:t>
            </a:r>
            <a:r>
              <a:rPr lang="en-US" sz="1200" dirty="0">
                <a:solidFill>
                  <a:srgbClr val="006699"/>
                </a:solidFill>
                <a:latin typeface="Times New Roman" charset="0"/>
              </a:rPr>
              <a:t> </a:t>
            </a:r>
            <a:r>
              <a:rPr lang="en-US" sz="1200" dirty="0" err="1">
                <a:solidFill>
                  <a:srgbClr val="006699"/>
                </a:solidFill>
                <a:latin typeface="Times New Roman" charset="0"/>
              </a:rPr>
              <a:t>une</a:t>
            </a:r>
            <a:r>
              <a:rPr lang="en-US" sz="1200" dirty="0">
                <a:solidFill>
                  <a:srgbClr val="006699"/>
                </a:solidFill>
                <a:latin typeface="Times New Roman" charset="0"/>
              </a:rPr>
              <a:t> large </a:t>
            </a:r>
            <a:r>
              <a:rPr lang="en-US" sz="1200" dirty="0" err="1">
                <a:solidFill>
                  <a:srgbClr val="006699"/>
                </a:solidFill>
                <a:latin typeface="Times New Roman" charset="0"/>
              </a:rPr>
              <a:t>variété</a:t>
            </a:r>
            <a:r>
              <a:rPr lang="en-US" sz="1200" dirty="0">
                <a:solidFill>
                  <a:srgbClr val="006699"/>
                </a:solidFill>
                <a:latin typeface="Times New Roman" charset="0"/>
              </a:rPr>
              <a:t> de pollens (</a:t>
            </a:r>
            <a:r>
              <a:rPr lang="en-US" sz="1200" dirty="0" err="1">
                <a:solidFill>
                  <a:srgbClr val="006699"/>
                </a:solidFill>
                <a:latin typeface="Times New Roman" charset="0"/>
              </a:rPr>
              <a:t>arbres</a:t>
            </a:r>
            <a:r>
              <a:rPr lang="en-US" sz="1200" dirty="0">
                <a:solidFill>
                  <a:srgbClr val="006699"/>
                </a:solidFill>
                <a:latin typeface="Times New Roman" charset="0"/>
              </a:rPr>
              <a:t>, </a:t>
            </a:r>
            <a:r>
              <a:rPr lang="en-US" sz="1200" dirty="0" err="1">
                <a:solidFill>
                  <a:srgbClr val="006699"/>
                </a:solidFill>
                <a:latin typeface="Times New Roman" charset="0"/>
              </a:rPr>
              <a:t>herbacées</a:t>
            </a:r>
            <a:r>
              <a:rPr lang="en-US" sz="1200" dirty="0">
                <a:solidFill>
                  <a:srgbClr val="006699"/>
                </a:solidFill>
                <a:latin typeface="Times New Roman" charset="0"/>
              </a:rPr>
              <a:t> et </a:t>
            </a:r>
            <a:r>
              <a:rPr lang="en-US" sz="1200" dirty="0" err="1">
                <a:solidFill>
                  <a:srgbClr val="006699"/>
                </a:solidFill>
                <a:latin typeface="Times New Roman" charset="0"/>
              </a:rPr>
              <a:t>graminées</a:t>
            </a:r>
            <a:r>
              <a:rPr lang="en-US" sz="1200" dirty="0">
                <a:solidFill>
                  <a:srgbClr val="006699"/>
                </a:solidFill>
                <a:latin typeface="Times New Roman" charset="0"/>
              </a:rPr>
              <a:t>) et </a:t>
            </a:r>
            <a:r>
              <a:rPr lang="en-US" sz="1200" dirty="0" err="1">
                <a:solidFill>
                  <a:srgbClr val="006699"/>
                </a:solidFill>
                <a:latin typeface="Times New Roman" charset="0"/>
              </a:rPr>
              <a:t>d’aliments</a:t>
            </a:r>
            <a:r>
              <a:rPr lang="en-US" sz="1200" dirty="0">
                <a:solidFill>
                  <a:srgbClr val="006699"/>
                </a:solidFill>
                <a:latin typeface="Times New Roman" charset="0"/>
              </a:rPr>
              <a:t> </a:t>
            </a:r>
            <a:r>
              <a:rPr lang="en-US" sz="1200" dirty="0" err="1">
                <a:solidFill>
                  <a:srgbClr val="006699"/>
                </a:solidFill>
                <a:latin typeface="Times New Roman" charset="0"/>
              </a:rPr>
              <a:t>d’origine</a:t>
            </a:r>
            <a:r>
              <a:rPr lang="en-US" sz="1200" dirty="0">
                <a:solidFill>
                  <a:srgbClr val="006699"/>
                </a:solidFill>
                <a:latin typeface="Times New Roman" charset="0"/>
              </a:rPr>
              <a:t> </a:t>
            </a:r>
            <a:r>
              <a:rPr lang="en-US" sz="1200" dirty="0" err="1">
                <a:solidFill>
                  <a:srgbClr val="006699"/>
                </a:solidFill>
                <a:latin typeface="Times New Roman" charset="0"/>
              </a:rPr>
              <a:t>végétales</a:t>
            </a:r>
            <a:r>
              <a:rPr lang="en-US" sz="1200" dirty="0">
                <a:solidFill>
                  <a:srgbClr val="006699"/>
                </a:solidFill>
                <a:latin typeface="Times New Roman" charset="0"/>
              </a:rPr>
              <a:t>.</a:t>
            </a:r>
          </a:p>
          <a:p>
            <a:pPr lvl="2">
              <a:lnSpc>
                <a:spcPct val="80000"/>
              </a:lnSpc>
            </a:pPr>
            <a:endParaRPr lang="fr-BE" sz="900" dirty="0">
              <a:solidFill>
                <a:srgbClr val="336699"/>
              </a:solidFill>
              <a:latin typeface="Times New Roman" charset="0"/>
              <a:cs typeface="Arial" charset="0"/>
            </a:endParaRPr>
          </a:p>
          <a:p>
            <a:pPr lvl="2">
              <a:lnSpc>
                <a:spcPct val="80000"/>
              </a:lnSpc>
            </a:pPr>
            <a:endParaRPr lang="fr-BE" sz="900" dirty="0">
              <a:solidFill>
                <a:srgbClr val="336699"/>
              </a:solidFill>
              <a:latin typeface="Times New Roman" charset="0"/>
              <a:cs typeface="Arial" charset="0"/>
            </a:endParaRPr>
          </a:p>
          <a:p>
            <a:pPr lvl="2">
              <a:lnSpc>
                <a:spcPct val="80000"/>
              </a:lnSpc>
            </a:pPr>
            <a:endParaRPr lang="fr-FR" sz="800" dirty="0">
              <a:solidFill>
                <a:srgbClr val="336699"/>
              </a:solidFill>
              <a:latin typeface="Arial" charset="0"/>
              <a:cs typeface="Arial" charset="0"/>
            </a:endParaRPr>
          </a:p>
        </p:txBody>
      </p:sp>
      <p:pic>
        <p:nvPicPr>
          <p:cNvPr id="2" name="Image 1"/>
          <p:cNvPicPr>
            <a:picLocks noChangeAspect="1"/>
          </p:cNvPicPr>
          <p:nvPr/>
        </p:nvPicPr>
        <p:blipFill>
          <a:blip r:embed="rId3">
            <a:alphaModFix/>
            <a:extLst>
              <a:ext uri="{BEBA8EAE-BF5A-486C-A8C5-ECC9F3942E4B}">
                <a14:imgProps xmlns:a14="http://schemas.microsoft.com/office/drawing/2010/main">
                  <a14:imgLayer r:embed="rId4">
                    <a14:imgEffect>
                      <a14:backgroundRemoval t="0" b="100000" l="0" r="97200"/>
                    </a14:imgEffect>
                  </a14:imgLayer>
                </a14:imgProps>
              </a:ext>
            </a:extLst>
          </a:blip>
          <a:stretch>
            <a:fillRect/>
          </a:stretch>
        </p:blipFill>
        <p:spPr>
          <a:xfrm>
            <a:off x="6675453" y="1509571"/>
            <a:ext cx="1538161" cy="2073441"/>
          </a:xfrm>
          <a:prstGeom prst="rect">
            <a:avLst/>
          </a:prstGeom>
          <a:ln w="38100" cmpd="sng">
            <a:solidFill>
              <a:srgbClr val="FF0000"/>
            </a:solidFill>
          </a:ln>
        </p:spPr>
      </p:pic>
      <p:pic>
        <p:nvPicPr>
          <p:cNvPr id="3" name="Image 2"/>
          <p:cNvPicPr>
            <a:picLocks noChangeAspect="1"/>
          </p:cNvPicPr>
          <p:nvPr/>
        </p:nvPicPr>
        <p:blipFill>
          <a:blip r:embed="rId5"/>
          <a:stretch>
            <a:fillRect/>
          </a:stretch>
        </p:blipFill>
        <p:spPr>
          <a:xfrm>
            <a:off x="571205" y="251159"/>
            <a:ext cx="5954201" cy="4044141"/>
          </a:xfrm>
          <a:prstGeom prst="rect">
            <a:avLst/>
          </a:prstGeom>
          <a:solidFill>
            <a:schemeClr val="bg1"/>
          </a:solidFill>
        </p:spPr>
      </p:pic>
      <p:sp>
        <p:nvSpPr>
          <p:cNvPr id="7" name="Rectangle 6"/>
          <p:cNvSpPr/>
          <p:nvPr/>
        </p:nvSpPr>
        <p:spPr>
          <a:xfrm>
            <a:off x="564872" y="3112895"/>
            <a:ext cx="2319867" cy="1083732"/>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564872" y="3993426"/>
            <a:ext cx="5994401" cy="186266"/>
          </a:xfrm>
          <a:prstGeom prst="rect">
            <a:avLst/>
          </a:prstGeom>
          <a:noFill/>
          <a:ln w="317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632605" y="1199430"/>
            <a:ext cx="5892801" cy="1083729"/>
          </a:xfrm>
          <a:prstGeom prst="rect">
            <a:avLst/>
          </a:prstGeom>
          <a:noFill/>
          <a:ln w="317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1424389" y="5515286"/>
            <a:ext cx="5503334" cy="491067"/>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p:cNvSpPr txBox="1"/>
          <p:nvPr/>
        </p:nvSpPr>
        <p:spPr>
          <a:xfrm>
            <a:off x="632605" y="1521159"/>
            <a:ext cx="1574800" cy="369332"/>
          </a:xfrm>
          <a:prstGeom prst="rect">
            <a:avLst/>
          </a:prstGeom>
          <a:noFill/>
        </p:spPr>
        <p:txBody>
          <a:bodyPr wrap="square" rtlCol="0">
            <a:spAutoFit/>
          </a:bodyPr>
          <a:lstStyle/>
          <a:p>
            <a:r>
              <a:rPr lang="fr-FR" dirty="0" smtClean="0">
                <a:solidFill>
                  <a:srgbClr val="008000"/>
                </a:solidFill>
                <a:latin typeface="Times New Roman"/>
                <a:cs typeface="Times New Roman"/>
              </a:rPr>
              <a:t>Fléole des prés</a:t>
            </a:r>
            <a:endParaRPr lang="fr-FR" dirty="0">
              <a:solidFill>
                <a:srgbClr val="008000"/>
              </a:solidFill>
              <a:latin typeface="Times New Roman"/>
              <a:cs typeface="Times New Roman"/>
            </a:endParaRPr>
          </a:p>
        </p:txBody>
      </p:sp>
      <p:sp>
        <p:nvSpPr>
          <p:cNvPr id="12" name="ZoneTexte 11"/>
          <p:cNvSpPr txBox="1"/>
          <p:nvPr/>
        </p:nvSpPr>
        <p:spPr>
          <a:xfrm>
            <a:off x="6542338" y="3536226"/>
            <a:ext cx="1811867" cy="369332"/>
          </a:xfrm>
          <a:prstGeom prst="rect">
            <a:avLst/>
          </a:prstGeom>
          <a:noFill/>
        </p:spPr>
        <p:txBody>
          <a:bodyPr wrap="square" rtlCol="0">
            <a:spAutoFit/>
          </a:bodyPr>
          <a:lstStyle/>
          <a:p>
            <a:r>
              <a:rPr lang="fr-FR" dirty="0" err="1" smtClean="0">
                <a:solidFill>
                  <a:srgbClr val="FF0000"/>
                </a:solidFill>
                <a:latin typeface="Times New Roman"/>
                <a:cs typeface="Times New Roman"/>
              </a:rPr>
              <a:t>Profiline</a:t>
            </a:r>
            <a:r>
              <a:rPr lang="fr-FR" dirty="0" smtClean="0">
                <a:solidFill>
                  <a:srgbClr val="FF0000"/>
                </a:solidFill>
                <a:latin typeface="Times New Roman"/>
                <a:cs typeface="Times New Roman"/>
              </a:rPr>
              <a:t> </a:t>
            </a:r>
            <a:r>
              <a:rPr lang="fr-FR" dirty="0" err="1" smtClean="0">
                <a:solidFill>
                  <a:srgbClr val="FF0000"/>
                </a:solidFill>
                <a:latin typeface="Times New Roman"/>
                <a:cs typeface="Times New Roman"/>
              </a:rPr>
              <a:t>Phl</a:t>
            </a:r>
            <a:r>
              <a:rPr lang="fr-FR" dirty="0" smtClean="0">
                <a:solidFill>
                  <a:srgbClr val="FF0000"/>
                </a:solidFill>
                <a:latin typeface="Times New Roman"/>
                <a:cs typeface="Times New Roman"/>
              </a:rPr>
              <a:t> p 12</a:t>
            </a:r>
            <a:endParaRPr lang="fr-FR" dirty="0">
              <a:solidFill>
                <a:srgbClr val="FF0000"/>
              </a:solidFill>
              <a:latin typeface="Times New Roman"/>
              <a:cs typeface="Times New Roman"/>
            </a:endParaRPr>
          </a:p>
        </p:txBody>
      </p:sp>
    </p:spTree>
    <p:extLst>
      <p:ext uri="{BB962C8B-B14F-4D97-AF65-F5344CB8AC3E}">
        <p14:creationId xmlns:p14="http://schemas.microsoft.com/office/powerpoint/2010/main" val="3210575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300"/>
                                        <p:tgtEl>
                                          <p:spTgt spid="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par>
                          <p:cTn id="37" fill="hold">
                            <p:stCondLst>
                              <p:cond delay="1800"/>
                            </p:stCondLst>
                            <p:childTnLst>
                              <p:par>
                                <p:cTn id="38" presetID="22" presetClass="entr" presetSubtype="4" fill="hold" grpId="1"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 grpId="0"/>
      <p:bldP spid="12" grpId="0"/>
      <p:bldP spid="1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a:stretch>
            <a:fillRect/>
          </a:stretch>
        </p:blipFill>
        <p:spPr>
          <a:xfrm>
            <a:off x="0" y="12700"/>
            <a:ext cx="9144000" cy="6824382"/>
          </a:xfrm>
          <a:prstGeom prst="rect">
            <a:avLst/>
          </a:prstGeom>
        </p:spPr>
      </p:pic>
      <p:sp>
        <p:nvSpPr>
          <p:cNvPr id="5" name="ZoneTexte 4"/>
          <p:cNvSpPr txBox="1"/>
          <p:nvPr/>
        </p:nvSpPr>
        <p:spPr>
          <a:xfrm rot="1655762">
            <a:off x="488929" y="4386833"/>
            <a:ext cx="1290121" cy="784830"/>
          </a:xfrm>
          <a:prstGeom prst="rect">
            <a:avLst/>
          </a:prstGeom>
          <a:solidFill>
            <a:schemeClr val="accent6">
              <a:lumMod val="40000"/>
              <a:lumOff val="60000"/>
            </a:schemeClr>
          </a:solidFill>
        </p:spPr>
        <p:txBody>
          <a:bodyPr wrap="square" rtlCol="0">
            <a:spAutoFit/>
          </a:bodyPr>
          <a:lstStyle/>
          <a:p>
            <a:pPr algn="ctr"/>
            <a:r>
              <a:rPr lang="fr-FR" sz="1500" b="1" dirty="0" smtClean="0">
                <a:solidFill>
                  <a:srgbClr val="800000"/>
                </a:solidFill>
                <a:latin typeface="Comic Sans MS"/>
                <a:cs typeface="Comic Sans MS"/>
              </a:rPr>
              <a:t>Messages à ne pas oublier...</a:t>
            </a:r>
          </a:p>
        </p:txBody>
      </p:sp>
    </p:spTree>
    <p:extLst>
      <p:ext uri="{BB962C8B-B14F-4D97-AF65-F5344CB8AC3E}">
        <p14:creationId xmlns:p14="http://schemas.microsoft.com/office/powerpoint/2010/main" val="166845335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p:txBody>
          <a:bodyPr/>
          <a:lstStyle/>
          <a:p>
            <a:r>
              <a:rPr lang="en-GB" sz="2800" dirty="0" smtClean="0">
                <a:latin typeface="Times New Roman" charset="0"/>
                <a:cs typeface="Times New Roman" charset="0"/>
              </a:rPr>
              <a:t>Take-home messages</a:t>
            </a:r>
            <a:endParaRPr lang="en-GB" sz="2800" dirty="0">
              <a:latin typeface="Times New Roman" charset="0"/>
              <a:cs typeface="Times New Roman" charset="0"/>
            </a:endParaRPr>
          </a:p>
        </p:txBody>
      </p:sp>
      <p:sp>
        <p:nvSpPr>
          <p:cNvPr id="162819" name="Rectangle 3"/>
          <p:cNvSpPr>
            <a:spLocks noGrp="1" noChangeArrowheads="1"/>
          </p:cNvSpPr>
          <p:nvPr>
            <p:ph type="body" idx="4294967295"/>
          </p:nvPr>
        </p:nvSpPr>
        <p:spPr>
          <a:xfrm>
            <a:off x="243137" y="1357628"/>
            <a:ext cx="8704640" cy="5220344"/>
          </a:xfrm>
        </p:spPr>
        <p:txBody>
          <a:bodyPr/>
          <a:lstStyle/>
          <a:p>
            <a:pPr algn="just">
              <a:lnSpc>
                <a:spcPct val="80000"/>
              </a:lnSpc>
            </a:pPr>
            <a:r>
              <a:rPr lang="en-GB" sz="2000" dirty="0" smtClean="0">
                <a:solidFill>
                  <a:srgbClr val="3A6DAC"/>
                </a:solidFill>
                <a:latin typeface="Times New Roman" charset="0"/>
                <a:cs typeface="Times New Roman" charset="0"/>
              </a:rPr>
              <a:t>Les </a:t>
            </a:r>
            <a:r>
              <a:rPr lang="en-GB" sz="2000" dirty="0" err="1" smtClean="0">
                <a:solidFill>
                  <a:srgbClr val="3A6DAC"/>
                </a:solidFill>
                <a:latin typeface="Times New Roman" charset="0"/>
                <a:cs typeface="Times New Roman" charset="0"/>
              </a:rPr>
              <a:t>extraits</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allergéniques</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disponibles</a:t>
            </a:r>
            <a:r>
              <a:rPr lang="en-GB" sz="2000" dirty="0" smtClean="0">
                <a:solidFill>
                  <a:srgbClr val="3A6DAC"/>
                </a:solidFill>
                <a:latin typeface="Times New Roman" charset="0"/>
                <a:cs typeface="Times New Roman" charset="0"/>
              </a:rPr>
              <a:t> pour le diagnostic in-vitro des allergies </a:t>
            </a:r>
            <a:r>
              <a:rPr lang="en-GB" sz="2000" dirty="0" err="1" smtClean="0">
                <a:solidFill>
                  <a:srgbClr val="3A6DAC"/>
                </a:solidFill>
                <a:latin typeface="Times New Roman" charset="0"/>
                <a:cs typeface="Times New Roman" charset="0"/>
              </a:rPr>
              <a:t>sont</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préparés</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à</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partir</a:t>
            </a:r>
            <a:r>
              <a:rPr lang="en-GB" sz="2000" dirty="0" smtClean="0">
                <a:solidFill>
                  <a:srgbClr val="3A6DAC"/>
                </a:solidFill>
                <a:latin typeface="Times New Roman" charset="0"/>
                <a:cs typeface="Times New Roman" charset="0"/>
              </a:rPr>
              <a:t> de </a:t>
            </a:r>
            <a:r>
              <a:rPr lang="en-GB" sz="2000" dirty="0" err="1" smtClean="0">
                <a:solidFill>
                  <a:srgbClr val="3A6DAC"/>
                </a:solidFill>
                <a:latin typeface="Times New Roman" charset="0"/>
                <a:cs typeface="Times New Roman" charset="0"/>
              </a:rPr>
              <a:t>matériel</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biologique</a:t>
            </a:r>
            <a:r>
              <a:rPr lang="en-GB" sz="2000" dirty="0" smtClean="0">
                <a:solidFill>
                  <a:srgbClr val="3A6DAC"/>
                </a:solidFill>
                <a:latin typeface="Times New Roman" charset="0"/>
                <a:cs typeface="Times New Roman" charset="0"/>
              </a:rPr>
              <a:t> </a:t>
            </a:r>
          </a:p>
          <a:p>
            <a:pPr lvl="1" algn="just">
              <a:lnSpc>
                <a:spcPct val="80000"/>
              </a:lnSpc>
            </a:pPr>
            <a:r>
              <a:rPr lang="en-GB" sz="1800" dirty="0" err="1" smtClean="0">
                <a:solidFill>
                  <a:srgbClr val="3A6DAC"/>
                </a:solidFill>
                <a:latin typeface="Times New Roman" charset="0"/>
                <a:ea typeface="ＭＳ Ｐゴシック" charset="0"/>
                <a:cs typeface="Times New Roman" charset="0"/>
              </a:rPr>
              <a:t>Ils</a:t>
            </a:r>
            <a:r>
              <a:rPr lang="en-GB" sz="1800" dirty="0" smtClean="0">
                <a:solidFill>
                  <a:srgbClr val="3A6DAC"/>
                </a:solidFill>
                <a:latin typeface="Times New Roman" charset="0"/>
                <a:ea typeface="ＭＳ Ｐゴシック" charset="0"/>
                <a:cs typeface="Times New Roman" charset="0"/>
              </a:rPr>
              <a:t> </a:t>
            </a:r>
            <a:r>
              <a:rPr lang="en-GB" sz="1800" dirty="0" err="1" smtClean="0">
                <a:solidFill>
                  <a:srgbClr val="3A6DAC"/>
                </a:solidFill>
                <a:latin typeface="Times New Roman" charset="0"/>
                <a:ea typeface="ＭＳ Ｐゴシック" charset="0"/>
                <a:cs typeface="Times New Roman" charset="0"/>
              </a:rPr>
              <a:t>contiennent</a:t>
            </a:r>
            <a:r>
              <a:rPr lang="en-GB" sz="1800" dirty="0" smtClean="0">
                <a:solidFill>
                  <a:srgbClr val="3A6DAC"/>
                </a:solidFill>
                <a:latin typeface="Times New Roman" charset="0"/>
                <a:ea typeface="ＭＳ Ｐゴシック" charset="0"/>
                <a:cs typeface="Times New Roman" charset="0"/>
              </a:rPr>
              <a:t> des </a:t>
            </a:r>
            <a:r>
              <a:rPr lang="en-GB" sz="1800" dirty="0" err="1" smtClean="0">
                <a:solidFill>
                  <a:srgbClr val="3A6DAC"/>
                </a:solidFill>
                <a:latin typeface="Times New Roman" charset="0"/>
                <a:ea typeface="ＭＳ Ｐゴシック" charset="0"/>
                <a:cs typeface="Times New Roman" charset="0"/>
              </a:rPr>
              <a:t>protéines</a:t>
            </a:r>
            <a:r>
              <a:rPr lang="en-GB" sz="1800" dirty="0" smtClean="0">
                <a:solidFill>
                  <a:srgbClr val="3A6DAC"/>
                </a:solidFill>
                <a:latin typeface="Times New Roman" charset="0"/>
                <a:ea typeface="ＭＳ Ｐゴシック" charset="0"/>
                <a:cs typeface="Times New Roman" charset="0"/>
              </a:rPr>
              <a:t>  </a:t>
            </a:r>
            <a:r>
              <a:rPr lang="en-GB" sz="1800" dirty="0" err="1" smtClean="0">
                <a:solidFill>
                  <a:srgbClr val="3A6DAC"/>
                </a:solidFill>
                <a:latin typeface="Times New Roman" charset="0"/>
                <a:ea typeface="ＭＳ Ｐゴシック" charset="0"/>
                <a:cs typeface="Times New Roman" charset="0"/>
              </a:rPr>
              <a:t>allergéniques</a:t>
            </a:r>
            <a:r>
              <a:rPr lang="en-GB" sz="1800" dirty="0" smtClean="0">
                <a:solidFill>
                  <a:srgbClr val="3A6DAC"/>
                </a:solidFill>
                <a:latin typeface="Times New Roman" charset="0"/>
                <a:ea typeface="ＭＳ Ｐゴシック" charset="0"/>
                <a:cs typeface="Times New Roman" charset="0"/>
              </a:rPr>
              <a:t> et non-</a:t>
            </a:r>
            <a:r>
              <a:rPr lang="en-GB" sz="1800" dirty="0" err="1" smtClean="0">
                <a:solidFill>
                  <a:srgbClr val="3A6DAC"/>
                </a:solidFill>
                <a:latin typeface="Times New Roman" charset="0"/>
                <a:ea typeface="ＭＳ Ｐゴシック" charset="0"/>
                <a:cs typeface="Times New Roman" charset="0"/>
              </a:rPr>
              <a:t>allergéniques</a:t>
            </a:r>
            <a:endParaRPr lang="en-GB" sz="1800" dirty="0" smtClean="0">
              <a:solidFill>
                <a:srgbClr val="3A6DAC"/>
              </a:solidFill>
              <a:latin typeface="Times New Roman" charset="0"/>
              <a:ea typeface="ＭＳ Ｐゴシック" charset="0"/>
              <a:cs typeface="Times New Roman" charset="0"/>
            </a:endParaRPr>
          </a:p>
          <a:p>
            <a:pPr lvl="2" algn="just">
              <a:lnSpc>
                <a:spcPct val="80000"/>
              </a:lnSpc>
            </a:pPr>
            <a:r>
              <a:rPr lang="en-GB" sz="1600" dirty="0" err="1" smtClean="0">
                <a:solidFill>
                  <a:srgbClr val="3A6DAC"/>
                </a:solidFill>
                <a:latin typeface="Times New Roman" charset="0"/>
                <a:ea typeface="ＭＳ Ｐゴシック" charset="0"/>
                <a:cs typeface="Times New Roman" charset="0"/>
              </a:rPr>
              <a:t>Leur</a:t>
            </a:r>
            <a:r>
              <a:rPr lang="en-GB" sz="1600" dirty="0" smtClean="0">
                <a:solidFill>
                  <a:srgbClr val="3A6DAC"/>
                </a:solidFill>
                <a:latin typeface="Times New Roman" charset="0"/>
                <a:ea typeface="ＭＳ Ｐゴシック" charset="0"/>
                <a:cs typeface="Times New Roman" charset="0"/>
              </a:rPr>
              <a:t> </a:t>
            </a:r>
            <a:r>
              <a:rPr lang="en-GB" sz="1600" dirty="0" err="1" smtClean="0">
                <a:solidFill>
                  <a:srgbClr val="3A6DAC"/>
                </a:solidFill>
                <a:latin typeface="Times New Roman" charset="0"/>
                <a:ea typeface="ＭＳ Ｐゴシック" charset="0"/>
                <a:cs typeface="Times New Roman" charset="0"/>
              </a:rPr>
              <a:t>contenu</a:t>
            </a:r>
            <a:r>
              <a:rPr lang="en-GB" sz="1600" dirty="0" smtClean="0">
                <a:solidFill>
                  <a:srgbClr val="3A6DAC"/>
                </a:solidFill>
                <a:latin typeface="Times New Roman" charset="0"/>
                <a:ea typeface="ＭＳ Ｐゴシック" charset="0"/>
                <a:cs typeface="Times New Roman" charset="0"/>
              </a:rPr>
              <a:t> en </a:t>
            </a:r>
            <a:r>
              <a:rPr lang="en-GB" sz="1600" dirty="0" err="1" smtClean="0">
                <a:solidFill>
                  <a:srgbClr val="3A6DAC"/>
                </a:solidFill>
                <a:latin typeface="Times New Roman" charset="0"/>
                <a:ea typeface="ＭＳ Ｐゴシック" charset="0"/>
                <a:cs typeface="Times New Roman" charset="0"/>
              </a:rPr>
              <a:t>allergène</a:t>
            </a:r>
            <a:r>
              <a:rPr lang="en-GB" sz="1600" dirty="0" smtClean="0">
                <a:solidFill>
                  <a:srgbClr val="3A6DAC"/>
                </a:solidFill>
                <a:latin typeface="Times New Roman" charset="0"/>
                <a:ea typeface="ＭＳ Ｐゴシック" charset="0"/>
                <a:cs typeface="Times New Roman" charset="0"/>
              </a:rPr>
              <a:t> </a:t>
            </a:r>
            <a:r>
              <a:rPr lang="en-GB" sz="1600" dirty="0" err="1" smtClean="0">
                <a:solidFill>
                  <a:srgbClr val="3A6DAC"/>
                </a:solidFill>
                <a:latin typeface="Times New Roman" charset="0"/>
                <a:ea typeface="ＭＳ Ｐゴシック" charset="0"/>
                <a:cs typeface="Times New Roman" charset="0"/>
              </a:rPr>
              <a:t>majeur</a:t>
            </a:r>
            <a:r>
              <a:rPr lang="en-GB" sz="1600" dirty="0" smtClean="0">
                <a:solidFill>
                  <a:srgbClr val="3A6DAC"/>
                </a:solidFill>
                <a:latin typeface="Times New Roman" charset="0"/>
                <a:ea typeface="ＭＳ Ｐゴシック" charset="0"/>
                <a:cs typeface="Times New Roman" charset="0"/>
              </a:rPr>
              <a:t>/</a:t>
            </a:r>
            <a:r>
              <a:rPr lang="en-GB" sz="1600" dirty="0" err="1" smtClean="0">
                <a:solidFill>
                  <a:srgbClr val="3A6DAC"/>
                </a:solidFill>
                <a:latin typeface="Times New Roman" charset="0"/>
                <a:ea typeface="ＭＳ Ｐゴシック" charset="0"/>
                <a:cs typeface="Times New Roman" charset="0"/>
              </a:rPr>
              <a:t>mineur</a:t>
            </a:r>
            <a:r>
              <a:rPr lang="en-GB" sz="1600" dirty="0" smtClean="0">
                <a:solidFill>
                  <a:srgbClr val="3A6DAC"/>
                </a:solidFill>
                <a:latin typeface="Times New Roman" charset="0"/>
                <a:ea typeface="ＭＳ Ｐゴシック" charset="0"/>
                <a:cs typeface="Times New Roman" charset="0"/>
              </a:rPr>
              <a:t> </a:t>
            </a:r>
            <a:r>
              <a:rPr lang="en-GB" sz="1600" dirty="0" err="1" smtClean="0">
                <a:solidFill>
                  <a:srgbClr val="3A6DAC"/>
                </a:solidFill>
                <a:latin typeface="Times New Roman" charset="0"/>
                <a:ea typeface="ＭＳ Ｐゴシック" charset="0"/>
                <a:cs typeface="Times New Roman" charset="0"/>
              </a:rPr>
              <a:t>n’est</a:t>
            </a:r>
            <a:r>
              <a:rPr lang="en-GB" sz="1600" dirty="0" smtClean="0">
                <a:solidFill>
                  <a:srgbClr val="3A6DAC"/>
                </a:solidFill>
                <a:latin typeface="Times New Roman" charset="0"/>
                <a:ea typeface="ＭＳ Ｐゴシック" charset="0"/>
                <a:cs typeface="Times New Roman" charset="0"/>
              </a:rPr>
              <a:t> pas </a:t>
            </a:r>
            <a:r>
              <a:rPr lang="en-GB" sz="1600" dirty="0" err="1" smtClean="0">
                <a:solidFill>
                  <a:srgbClr val="3A6DAC"/>
                </a:solidFill>
                <a:latin typeface="Times New Roman" charset="0"/>
                <a:ea typeface="ＭＳ Ｐゴシック" charset="0"/>
                <a:cs typeface="Times New Roman" charset="0"/>
              </a:rPr>
              <a:t>toujours</a:t>
            </a:r>
            <a:r>
              <a:rPr lang="en-GB" sz="1600" dirty="0" smtClean="0">
                <a:solidFill>
                  <a:srgbClr val="3A6DAC"/>
                </a:solidFill>
                <a:latin typeface="Times New Roman" charset="0"/>
                <a:ea typeface="ＭＳ Ｐゴシック" charset="0"/>
                <a:cs typeface="Times New Roman" charset="0"/>
              </a:rPr>
              <a:t> </a:t>
            </a:r>
            <a:r>
              <a:rPr lang="en-GB" sz="1600" dirty="0" err="1" smtClean="0">
                <a:solidFill>
                  <a:srgbClr val="3A6DAC"/>
                </a:solidFill>
                <a:latin typeface="Times New Roman" charset="0"/>
                <a:ea typeface="ＭＳ Ｐゴシック" charset="0"/>
                <a:cs typeface="Times New Roman" charset="0"/>
              </a:rPr>
              <a:t>bien</a:t>
            </a:r>
            <a:r>
              <a:rPr lang="en-GB" sz="1600" dirty="0" smtClean="0">
                <a:solidFill>
                  <a:srgbClr val="3A6DAC"/>
                </a:solidFill>
                <a:latin typeface="Times New Roman" charset="0"/>
                <a:ea typeface="ＭＳ Ｐゴシック" charset="0"/>
                <a:cs typeface="Times New Roman" charset="0"/>
              </a:rPr>
              <a:t> </a:t>
            </a:r>
            <a:r>
              <a:rPr lang="en-GB" sz="1600" dirty="0" err="1" smtClean="0">
                <a:solidFill>
                  <a:srgbClr val="3A6DAC"/>
                </a:solidFill>
                <a:latin typeface="Times New Roman" charset="0"/>
                <a:ea typeface="ＭＳ Ｐゴシック" charset="0"/>
                <a:cs typeface="Times New Roman" charset="0"/>
              </a:rPr>
              <a:t>standardisé</a:t>
            </a:r>
            <a:r>
              <a:rPr lang="en-GB" sz="1600" dirty="0" smtClean="0">
                <a:solidFill>
                  <a:srgbClr val="3A6DAC"/>
                </a:solidFill>
                <a:latin typeface="Times New Roman" charset="0"/>
                <a:ea typeface="ＭＳ Ｐゴシック" charset="0"/>
                <a:cs typeface="Times New Roman" charset="0"/>
              </a:rPr>
              <a:t>...</a:t>
            </a:r>
          </a:p>
          <a:p>
            <a:pPr lvl="2" algn="just">
              <a:lnSpc>
                <a:spcPct val="80000"/>
              </a:lnSpc>
            </a:pPr>
            <a:endParaRPr lang="en-GB" sz="1800" dirty="0">
              <a:solidFill>
                <a:srgbClr val="3A6DAC"/>
              </a:solidFill>
              <a:latin typeface="Times New Roman" charset="0"/>
              <a:ea typeface="ＭＳ Ｐゴシック" charset="0"/>
              <a:cs typeface="Times New Roman" charset="0"/>
            </a:endParaRPr>
          </a:p>
          <a:p>
            <a:pPr algn="just">
              <a:lnSpc>
                <a:spcPct val="80000"/>
              </a:lnSpc>
            </a:pPr>
            <a:r>
              <a:rPr lang="en-GB" sz="2000" dirty="0" smtClean="0">
                <a:solidFill>
                  <a:srgbClr val="3A6DAC"/>
                </a:solidFill>
                <a:latin typeface="Times New Roman" charset="0"/>
                <a:cs typeface="Times New Roman" charset="0"/>
              </a:rPr>
              <a:t>Des </a:t>
            </a:r>
            <a:r>
              <a:rPr lang="en-GB" sz="2000" dirty="0" err="1" smtClean="0">
                <a:solidFill>
                  <a:srgbClr val="3A6DAC"/>
                </a:solidFill>
                <a:latin typeface="Times New Roman" charset="0"/>
                <a:cs typeface="Times New Roman" charset="0"/>
              </a:rPr>
              <a:t>centaines</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d’allergènes</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décrits</a:t>
            </a:r>
            <a:r>
              <a:rPr lang="en-GB" sz="2000" dirty="0" smtClean="0">
                <a:solidFill>
                  <a:srgbClr val="3A6DAC"/>
                </a:solidFill>
                <a:latin typeface="Times New Roman" charset="0"/>
                <a:cs typeface="Times New Roman" charset="0"/>
              </a:rPr>
              <a:t>, &gt;100 </a:t>
            </a:r>
            <a:r>
              <a:rPr lang="en-GB" sz="2000" dirty="0" err="1" smtClean="0">
                <a:solidFill>
                  <a:srgbClr val="3A6DAC"/>
                </a:solidFill>
                <a:latin typeface="Times New Roman" charset="0"/>
                <a:cs typeface="Times New Roman" charset="0"/>
              </a:rPr>
              <a:t>allergènes</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naturels</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purifiés</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ou</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produits</a:t>
            </a:r>
            <a:r>
              <a:rPr lang="en-GB" sz="2000" dirty="0" smtClean="0">
                <a:solidFill>
                  <a:srgbClr val="3A6DAC"/>
                </a:solidFill>
                <a:latin typeface="Times New Roman" charset="0"/>
                <a:cs typeface="Times New Roman" charset="0"/>
              </a:rPr>
              <a:t> sous </a:t>
            </a:r>
            <a:r>
              <a:rPr lang="en-GB" sz="2000" dirty="0" err="1" smtClean="0">
                <a:solidFill>
                  <a:srgbClr val="3A6DAC"/>
                </a:solidFill>
                <a:latin typeface="Times New Roman" charset="0"/>
                <a:cs typeface="Times New Roman" charset="0"/>
              </a:rPr>
              <a:t>forme</a:t>
            </a:r>
            <a:r>
              <a:rPr lang="en-GB" sz="2000" dirty="0" smtClean="0">
                <a:solidFill>
                  <a:srgbClr val="3A6DAC"/>
                </a:solidFill>
                <a:latin typeface="Times New Roman" charset="0"/>
                <a:cs typeface="Times New Roman" charset="0"/>
              </a:rPr>
              <a:t> de recombinants </a:t>
            </a:r>
            <a:r>
              <a:rPr lang="en-GB" sz="2000" dirty="0" err="1" smtClean="0">
                <a:solidFill>
                  <a:srgbClr val="3A6DAC"/>
                </a:solidFill>
                <a:latin typeface="Times New Roman" charset="0"/>
                <a:cs typeface="Times New Roman" charset="0"/>
              </a:rPr>
              <a:t>sont</a:t>
            </a:r>
            <a:r>
              <a:rPr lang="en-GB" sz="2000" dirty="0" smtClean="0">
                <a:solidFill>
                  <a:srgbClr val="3A6DAC"/>
                </a:solidFill>
                <a:latin typeface="Times New Roman" charset="0"/>
                <a:cs typeface="Times New Roman" charset="0"/>
              </a:rPr>
              <a:t> </a:t>
            </a:r>
            <a:r>
              <a:rPr lang="en-GB" sz="2000" dirty="0" err="1" smtClean="0">
                <a:solidFill>
                  <a:srgbClr val="3A6DAC"/>
                </a:solidFill>
                <a:latin typeface="Times New Roman" charset="0"/>
                <a:cs typeface="Times New Roman" charset="0"/>
              </a:rPr>
              <a:t>disponibles</a:t>
            </a:r>
            <a:r>
              <a:rPr lang="en-GB" sz="2000" dirty="0" smtClean="0">
                <a:solidFill>
                  <a:srgbClr val="3A6DAC"/>
                </a:solidFill>
                <a:latin typeface="Times New Roman" charset="0"/>
                <a:cs typeface="Times New Roman" charset="0"/>
              </a:rPr>
              <a:t> pour le diagnostic des allergies.</a:t>
            </a:r>
            <a:endParaRPr lang="en-GB" sz="2000" dirty="0">
              <a:solidFill>
                <a:srgbClr val="3A6DAC"/>
              </a:solidFill>
              <a:latin typeface="Times New Roman" charset="0"/>
              <a:cs typeface="Times New Roman" charset="0"/>
            </a:endParaRPr>
          </a:p>
          <a:p>
            <a:pPr lvl="1" algn="just">
              <a:lnSpc>
                <a:spcPct val="80000"/>
              </a:lnSpc>
            </a:pPr>
            <a:r>
              <a:rPr lang="en-GB" sz="1600" dirty="0" smtClean="0">
                <a:solidFill>
                  <a:srgbClr val="3A6DAC"/>
                </a:solidFill>
                <a:latin typeface="Times New Roman" charset="0"/>
                <a:ea typeface="ＭＳ Ｐゴシック" charset="0"/>
                <a:cs typeface="Times New Roman" charset="0"/>
              </a:rPr>
              <a:t>Dosages </a:t>
            </a:r>
            <a:r>
              <a:rPr lang="en-GB" sz="1600" dirty="0" err="1" smtClean="0">
                <a:solidFill>
                  <a:srgbClr val="3A6DAC"/>
                </a:solidFill>
                <a:latin typeface="Times New Roman" charset="0"/>
                <a:ea typeface="ＭＳ Ｐゴシック" charset="0"/>
                <a:cs typeface="Times New Roman" charset="0"/>
              </a:rPr>
              <a:t>unitaires</a:t>
            </a:r>
            <a:r>
              <a:rPr lang="en-GB" sz="1600" dirty="0" smtClean="0">
                <a:solidFill>
                  <a:srgbClr val="3A6DAC"/>
                </a:solidFill>
                <a:latin typeface="Times New Roman" charset="0"/>
                <a:ea typeface="ＭＳ Ｐゴシック" charset="0"/>
                <a:cs typeface="Times New Roman" charset="0"/>
              </a:rPr>
              <a:t> </a:t>
            </a:r>
            <a:r>
              <a:rPr lang="en-GB" sz="1600" dirty="0" err="1" smtClean="0">
                <a:solidFill>
                  <a:srgbClr val="3A6DAC"/>
                </a:solidFill>
                <a:latin typeface="Times New Roman" charset="0"/>
                <a:ea typeface="ＭＳ Ｐゴシック" charset="0"/>
                <a:cs typeface="Times New Roman" charset="0"/>
              </a:rPr>
              <a:t>traditionnels</a:t>
            </a:r>
            <a:endParaRPr lang="en-GB" sz="1600" dirty="0" smtClean="0">
              <a:solidFill>
                <a:srgbClr val="3A6DAC"/>
              </a:solidFill>
              <a:latin typeface="Times New Roman" charset="0"/>
              <a:ea typeface="ＭＳ Ｐゴシック" charset="0"/>
              <a:cs typeface="Times New Roman" charset="0"/>
            </a:endParaRPr>
          </a:p>
          <a:p>
            <a:pPr lvl="1" algn="just">
              <a:lnSpc>
                <a:spcPct val="80000"/>
              </a:lnSpc>
            </a:pPr>
            <a:r>
              <a:rPr lang="en-GB" sz="1600" dirty="0" smtClean="0">
                <a:solidFill>
                  <a:srgbClr val="3A6DAC"/>
                </a:solidFill>
                <a:latin typeface="Times New Roman" charset="0"/>
                <a:ea typeface="ＭＳ Ｐゴシック" charset="0"/>
                <a:cs typeface="Times New Roman" charset="0"/>
              </a:rPr>
              <a:t>Multiplex</a:t>
            </a:r>
          </a:p>
          <a:p>
            <a:pPr lvl="1" algn="just">
              <a:lnSpc>
                <a:spcPct val="80000"/>
              </a:lnSpc>
              <a:buFont typeface="Wingdings" charset="2"/>
              <a:buChar char="Ø"/>
            </a:pPr>
            <a:endParaRPr lang="en-GB" sz="1800" dirty="0" smtClean="0">
              <a:solidFill>
                <a:srgbClr val="3A6DAC"/>
              </a:solidFill>
              <a:latin typeface="Times New Roman" charset="0"/>
              <a:ea typeface="ＭＳ Ｐゴシック" charset="0"/>
              <a:cs typeface="Times New Roman" charset="0"/>
            </a:endParaRPr>
          </a:p>
          <a:p>
            <a:pPr algn="just">
              <a:lnSpc>
                <a:spcPct val="80000"/>
              </a:lnSpc>
              <a:buFont typeface="Arial"/>
              <a:buChar char="•"/>
            </a:pPr>
            <a:r>
              <a:rPr lang="en-GB" sz="2200" dirty="0" smtClean="0">
                <a:solidFill>
                  <a:srgbClr val="3A6DAC"/>
                </a:solidFill>
                <a:latin typeface="Times New Roman" charset="0"/>
                <a:ea typeface="ＭＳ Ｐゴシック" charset="0"/>
                <a:cs typeface="Times New Roman" charset="0"/>
              </a:rPr>
              <a:t>Les </a:t>
            </a:r>
            <a:r>
              <a:rPr lang="en-GB" sz="2200" dirty="0" err="1" smtClean="0">
                <a:solidFill>
                  <a:srgbClr val="3A6DAC"/>
                </a:solidFill>
                <a:latin typeface="Times New Roman" charset="0"/>
                <a:ea typeface="ＭＳ Ｐゴシック" charset="0"/>
                <a:cs typeface="Times New Roman" charset="0"/>
              </a:rPr>
              <a:t>composants</a:t>
            </a:r>
            <a:r>
              <a:rPr lang="en-GB" sz="2200" dirty="0" smtClean="0">
                <a:solidFill>
                  <a:srgbClr val="3A6DAC"/>
                </a:solidFill>
                <a:latin typeface="Times New Roman" charset="0"/>
                <a:ea typeface="ＭＳ Ｐゴシック" charset="0"/>
                <a:cs typeface="Times New Roman" charset="0"/>
              </a:rPr>
              <a:t> </a:t>
            </a:r>
            <a:r>
              <a:rPr lang="en-GB" sz="2200" dirty="0" err="1" smtClean="0">
                <a:solidFill>
                  <a:srgbClr val="3A6DAC"/>
                </a:solidFill>
                <a:latin typeface="Times New Roman" charset="0"/>
                <a:ea typeface="ＭＳ Ｐゴシック" charset="0"/>
                <a:cs typeface="Times New Roman" charset="0"/>
              </a:rPr>
              <a:t>allergéniques</a:t>
            </a:r>
            <a:r>
              <a:rPr lang="en-GB" sz="2200" dirty="0" smtClean="0">
                <a:solidFill>
                  <a:srgbClr val="3A6DAC"/>
                </a:solidFill>
                <a:latin typeface="Times New Roman" charset="0"/>
                <a:ea typeface="ＭＳ Ｐゴシック" charset="0"/>
                <a:cs typeface="Times New Roman" charset="0"/>
              </a:rPr>
              <a:t>, </a:t>
            </a:r>
            <a:r>
              <a:rPr lang="en-GB" sz="2200" dirty="0" err="1" smtClean="0">
                <a:solidFill>
                  <a:srgbClr val="3A6DAC"/>
                </a:solidFill>
                <a:latin typeface="Times New Roman" charset="0"/>
                <a:ea typeface="ＭＳ Ｐゴシック" charset="0"/>
                <a:cs typeface="Times New Roman" charset="0"/>
              </a:rPr>
              <a:t>nombreuses</a:t>
            </a:r>
            <a:r>
              <a:rPr lang="en-GB" sz="2200" dirty="0" smtClean="0">
                <a:solidFill>
                  <a:srgbClr val="3A6DAC"/>
                </a:solidFill>
                <a:latin typeface="Times New Roman" charset="0"/>
                <a:ea typeface="ＭＳ Ｐゴシック" charset="0"/>
                <a:cs typeface="Times New Roman" charset="0"/>
              </a:rPr>
              <a:t> </a:t>
            </a:r>
            <a:r>
              <a:rPr lang="en-GB" sz="2200" dirty="0" err="1" smtClean="0">
                <a:solidFill>
                  <a:srgbClr val="3A6DAC"/>
                </a:solidFill>
                <a:latin typeface="Times New Roman" charset="0"/>
                <a:ea typeface="ＭＳ Ｐゴシック" charset="0"/>
                <a:cs typeface="Times New Roman" charset="0"/>
              </a:rPr>
              <a:t>utilités</a:t>
            </a:r>
            <a:endParaRPr lang="en-GB" sz="2200" dirty="0" smtClean="0">
              <a:solidFill>
                <a:srgbClr val="3A6DAC"/>
              </a:solidFill>
              <a:latin typeface="Times New Roman" charset="0"/>
              <a:ea typeface="ＭＳ Ｐゴシック" charset="0"/>
              <a:cs typeface="Times New Roman" charset="0"/>
            </a:endParaRPr>
          </a:p>
          <a:p>
            <a:pPr lvl="1" algn="just">
              <a:lnSpc>
                <a:spcPct val="80000"/>
              </a:lnSpc>
              <a:buFont typeface="Arial"/>
              <a:buChar char="•"/>
            </a:pPr>
            <a:r>
              <a:rPr lang="en-GB" sz="1800" dirty="0" smtClean="0">
                <a:solidFill>
                  <a:srgbClr val="3A6DAC"/>
                </a:solidFill>
                <a:latin typeface="Times New Roman" charset="0"/>
                <a:ea typeface="ＭＳ Ｐゴシック" charset="0"/>
                <a:cs typeface="Times New Roman" charset="0"/>
              </a:rPr>
              <a:t>ITS, </a:t>
            </a:r>
            <a:r>
              <a:rPr lang="en-GB" sz="1800" dirty="0" err="1" smtClean="0">
                <a:solidFill>
                  <a:srgbClr val="3A6DAC"/>
                </a:solidFill>
                <a:latin typeface="Times New Roman" charset="0"/>
                <a:ea typeface="ＭＳ Ｐゴシック" charset="0"/>
                <a:cs typeface="Times New Roman" charset="0"/>
              </a:rPr>
              <a:t>décrire</a:t>
            </a:r>
            <a:r>
              <a:rPr lang="en-GB" sz="1800" dirty="0" smtClean="0">
                <a:solidFill>
                  <a:srgbClr val="3A6DAC"/>
                </a:solidFill>
                <a:latin typeface="Times New Roman" charset="0"/>
                <a:ea typeface="ＭＳ Ｐゴシック" charset="0"/>
                <a:cs typeface="Times New Roman" charset="0"/>
              </a:rPr>
              <a:t> les </a:t>
            </a:r>
            <a:r>
              <a:rPr lang="en-GB" sz="1800" dirty="0" err="1" smtClean="0">
                <a:solidFill>
                  <a:srgbClr val="3A6DAC"/>
                </a:solidFill>
                <a:latin typeface="Times New Roman" charset="0"/>
                <a:ea typeface="ＭＳ Ｐゴシック" charset="0"/>
                <a:cs typeface="Times New Roman" charset="0"/>
              </a:rPr>
              <a:t>réactions</a:t>
            </a:r>
            <a:r>
              <a:rPr lang="en-GB" sz="1800" dirty="0" smtClean="0">
                <a:solidFill>
                  <a:srgbClr val="3A6DAC"/>
                </a:solidFill>
                <a:latin typeface="Times New Roman" charset="0"/>
                <a:ea typeface="ＭＳ Ｐゴシック" charset="0"/>
                <a:cs typeface="Times New Roman" charset="0"/>
              </a:rPr>
              <a:t> </a:t>
            </a:r>
            <a:r>
              <a:rPr lang="en-GB" sz="1800" dirty="0" err="1" smtClean="0">
                <a:solidFill>
                  <a:srgbClr val="3A6DAC"/>
                </a:solidFill>
                <a:latin typeface="Times New Roman" charset="0"/>
                <a:ea typeface="ＭＳ Ｐゴシック" charset="0"/>
                <a:cs typeface="Times New Roman" charset="0"/>
              </a:rPr>
              <a:t>croisées</a:t>
            </a:r>
            <a:r>
              <a:rPr lang="en-GB" sz="1800" dirty="0" smtClean="0">
                <a:solidFill>
                  <a:srgbClr val="3A6DAC"/>
                </a:solidFill>
                <a:latin typeface="Times New Roman" charset="0"/>
                <a:ea typeface="ＭＳ Ｐゴシック" charset="0"/>
                <a:cs typeface="Times New Roman" charset="0"/>
              </a:rPr>
              <a:t>, </a:t>
            </a:r>
            <a:r>
              <a:rPr lang="en-GB" sz="1800" dirty="0" err="1" smtClean="0">
                <a:solidFill>
                  <a:srgbClr val="3A6DAC"/>
                </a:solidFill>
                <a:latin typeface="Times New Roman" charset="0"/>
                <a:ea typeface="ＭＳ Ｐゴシック" charset="0"/>
                <a:cs typeface="Times New Roman" charset="0"/>
              </a:rPr>
              <a:t>prédire</a:t>
            </a:r>
            <a:r>
              <a:rPr lang="en-GB" sz="1800" dirty="0" smtClean="0">
                <a:solidFill>
                  <a:srgbClr val="3A6DAC"/>
                </a:solidFill>
                <a:latin typeface="Times New Roman" charset="0"/>
                <a:ea typeface="ＭＳ Ｐゴシック" charset="0"/>
                <a:cs typeface="Times New Roman" charset="0"/>
              </a:rPr>
              <a:t> la </a:t>
            </a:r>
            <a:r>
              <a:rPr lang="en-GB" sz="1800" dirty="0" err="1" smtClean="0">
                <a:solidFill>
                  <a:srgbClr val="3A6DAC"/>
                </a:solidFill>
                <a:latin typeface="Times New Roman" charset="0"/>
                <a:ea typeface="ＭＳ Ｐゴシック" charset="0"/>
                <a:cs typeface="Times New Roman" charset="0"/>
              </a:rPr>
              <a:t>sévérité</a:t>
            </a:r>
            <a:r>
              <a:rPr lang="en-GB" sz="1800" dirty="0" smtClean="0">
                <a:solidFill>
                  <a:srgbClr val="3A6DAC"/>
                </a:solidFill>
                <a:latin typeface="Times New Roman" charset="0"/>
                <a:ea typeface="ＭＳ Ｐゴシック" charset="0"/>
                <a:cs typeface="Times New Roman" charset="0"/>
              </a:rPr>
              <a:t> des allergies...</a:t>
            </a:r>
          </a:p>
          <a:p>
            <a:pPr algn="just">
              <a:lnSpc>
                <a:spcPct val="80000"/>
              </a:lnSpc>
            </a:pPr>
            <a:endParaRPr lang="en-GB" sz="2000" dirty="0">
              <a:solidFill>
                <a:srgbClr val="3A6DAC"/>
              </a:solidFill>
              <a:latin typeface="Times New Roman" charset="0"/>
              <a:ea typeface="ＭＳ Ｐゴシック" charset="0"/>
              <a:cs typeface="Times New Roman" charset="0"/>
            </a:endParaRPr>
          </a:p>
          <a:p>
            <a:pPr lvl="1" algn="just">
              <a:lnSpc>
                <a:spcPct val="80000"/>
              </a:lnSpc>
            </a:pPr>
            <a:endParaRPr lang="en-GB" sz="1600" dirty="0" smtClean="0">
              <a:solidFill>
                <a:srgbClr val="3A6DAC"/>
              </a:solidFill>
              <a:latin typeface="Times New Roman" charset="0"/>
              <a:ea typeface="ＭＳ Ｐゴシック" charset="0"/>
              <a:cs typeface="Times New Roman" charset="0"/>
            </a:endParaRPr>
          </a:p>
          <a:p>
            <a:pPr marL="457200" lvl="1" indent="0" algn="just">
              <a:lnSpc>
                <a:spcPct val="80000"/>
              </a:lnSpc>
              <a:buNone/>
            </a:pPr>
            <a:endParaRPr lang="en-GB" sz="1600" dirty="0" smtClean="0">
              <a:solidFill>
                <a:srgbClr val="3A6DAC"/>
              </a:solidFill>
              <a:latin typeface="Times New Roman" charset="0"/>
              <a:ea typeface="ＭＳ Ｐゴシック" charset="0"/>
              <a:cs typeface="Times New Roman" charset="0"/>
            </a:endParaRPr>
          </a:p>
          <a:p>
            <a:pPr lvl="1" algn="just">
              <a:lnSpc>
                <a:spcPct val="80000"/>
              </a:lnSpc>
            </a:pPr>
            <a:endParaRPr lang="en-GB" sz="1600" dirty="0">
              <a:solidFill>
                <a:srgbClr val="3A6DAC"/>
              </a:solidFill>
              <a:latin typeface="Times New Roman" charset="0"/>
              <a:ea typeface="ＭＳ Ｐゴシック" charset="0"/>
              <a:cs typeface="Times New Roman" charset="0"/>
            </a:endParaRPr>
          </a:p>
          <a:p>
            <a:pPr lvl="1" algn="just">
              <a:lnSpc>
                <a:spcPct val="80000"/>
              </a:lnSpc>
              <a:buFont typeface="Wingdings" charset="2"/>
              <a:buChar char="Ø"/>
            </a:pPr>
            <a:r>
              <a:rPr lang="en-GB" sz="2000" b="1" dirty="0" err="1">
                <a:solidFill>
                  <a:srgbClr val="3A6DAC"/>
                </a:solidFill>
                <a:latin typeface="Times New Roman" charset="0"/>
                <a:ea typeface="ＭＳ Ｐゴシック" charset="0"/>
                <a:cs typeface="Times New Roman" charset="0"/>
              </a:rPr>
              <a:t>Révolution</a:t>
            </a:r>
            <a:r>
              <a:rPr lang="en-GB" sz="2000" b="1" dirty="0">
                <a:solidFill>
                  <a:srgbClr val="3A6DAC"/>
                </a:solidFill>
                <a:latin typeface="Times New Roman" charset="0"/>
                <a:ea typeface="ＭＳ Ｐゴシック" charset="0"/>
                <a:cs typeface="Times New Roman" charset="0"/>
              </a:rPr>
              <a:t> </a:t>
            </a:r>
            <a:r>
              <a:rPr lang="en-GB" sz="2000" b="1" dirty="0" err="1">
                <a:solidFill>
                  <a:srgbClr val="3A6DAC"/>
                </a:solidFill>
                <a:latin typeface="Times New Roman" charset="0"/>
                <a:ea typeface="ＭＳ Ｐゴシック" charset="0"/>
                <a:cs typeface="Times New Roman" charset="0"/>
              </a:rPr>
              <a:t>dans</a:t>
            </a:r>
            <a:r>
              <a:rPr lang="en-GB" sz="2000" b="1" dirty="0">
                <a:solidFill>
                  <a:srgbClr val="3A6DAC"/>
                </a:solidFill>
                <a:latin typeface="Times New Roman" charset="0"/>
                <a:ea typeface="ＭＳ Ｐゴシック" charset="0"/>
                <a:cs typeface="Times New Roman" charset="0"/>
              </a:rPr>
              <a:t> le diagnostic </a:t>
            </a:r>
          </a:p>
          <a:p>
            <a:pPr lvl="1" algn="just">
              <a:lnSpc>
                <a:spcPct val="80000"/>
              </a:lnSpc>
              <a:buFont typeface="Wingdings" charset="2"/>
              <a:buChar char="Ø"/>
            </a:pPr>
            <a:r>
              <a:rPr lang="en-GB" sz="2000" b="1" dirty="0" smtClean="0">
                <a:solidFill>
                  <a:srgbClr val="3A6DAC"/>
                </a:solidFill>
                <a:latin typeface="Times New Roman" charset="0"/>
                <a:ea typeface="ＭＳ Ｐゴシック" charset="0"/>
                <a:cs typeface="Times New Roman" charset="0"/>
              </a:rPr>
              <a:t>“</a:t>
            </a:r>
            <a:r>
              <a:rPr lang="en-GB" sz="2000" b="1" dirty="0">
                <a:solidFill>
                  <a:srgbClr val="3A6DAC"/>
                </a:solidFill>
                <a:latin typeface="Times New Roman" charset="0"/>
                <a:ea typeface="ＭＳ Ｐゴシック" charset="0"/>
                <a:cs typeface="Times New Roman" charset="0"/>
              </a:rPr>
              <a:t>Component resolved Diagnosis</a:t>
            </a:r>
            <a:r>
              <a:rPr lang="en-GB" sz="2000" b="1" dirty="0" smtClean="0">
                <a:solidFill>
                  <a:srgbClr val="3A6DAC"/>
                </a:solidFill>
                <a:latin typeface="Times New Roman" charset="0"/>
                <a:ea typeface="ＭＳ Ｐゴシック" charset="0"/>
                <a:cs typeface="Times New Roman" charset="0"/>
              </a:rPr>
              <a:t>”</a:t>
            </a:r>
            <a:endParaRPr lang="en-GB" sz="2000" b="1" dirty="0">
              <a:solidFill>
                <a:srgbClr val="3A6DAC"/>
              </a:solidFill>
              <a:latin typeface="Times New Roman" charset="0"/>
              <a:ea typeface="ＭＳ Ｐゴシック" charset="0"/>
              <a:cs typeface="Times New Roman" charset="0"/>
            </a:endParaRPr>
          </a:p>
          <a:p>
            <a:pPr>
              <a:lnSpc>
                <a:spcPct val="80000"/>
              </a:lnSpc>
            </a:pPr>
            <a:endParaRPr lang="en-GB" sz="2000" b="1" dirty="0" smtClean="0">
              <a:solidFill>
                <a:schemeClr val="hlink"/>
              </a:solidFill>
              <a:latin typeface="Times New Roman" charset="0"/>
              <a:ea typeface="ＭＳ Ｐゴシック" charset="0"/>
              <a:cs typeface="Times New Roman" charset="0"/>
            </a:endParaRPr>
          </a:p>
        </p:txBody>
      </p:sp>
      <p:pic>
        <p:nvPicPr>
          <p:cNvPr id="2" name="Image 1"/>
          <p:cNvPicPr>
            <a:picLocks noChangeAspect="1"/>
          </p:cNvPicPr>
          <p:nvPr/>
        </p:nvPicPr>
        <p:blipFill>
          <a:blip r:embed="rId3"/>
          <a:stretch>
            <a:fillRect/>
          </a:stretch>
        </p:blipFill>
        <p:spPr>
          <a:xfrm>
            <a:off x="5643960" y="4701639"/>
            <a:ext cx="3198904" cy="1993682"/>
          </a:xfrm>
          <a:prstGeom prst="rect">
            <a:avLst/>
          </a:prstGeom>
        </p:spPr>
      </p:pic>
    </p:spTree>
    <p:extLst>
      <p:ext uri="{BB962C8B-B14F-4D97-AF65-F5344CB8AC3E}">
        <p14:creationId xmlns:p14="http://schemas.microsoft.com/office/powerpoint/2010/main" val="39906302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p:txBody>
          <a:bodyPr/>
          <a:lstStyle/>
          <a:p>
            <a:r>
              <a:rPr lang="en-GB" sz="2800" dirty="0" smtClean="0">
                <a:latin typeface="Times New Roman" charset="0"/>
                <a:cs typeface="Times New Roman" charset="0"/>
              </a:rPr>
              <a:t>Take-home messages</a:t>
            </a:r>
            <a:endParaRPr lang="en-GB" sz="2800" dirty="0">
              <a:latin typeface="Times New Roman" charset="0"/>
              <a:cs typeface="Times New Roman" charset="0"/>
            </a:endParaRPr>
          </a:p>
        </p:txBody>
      </p:sp>
      <p:sp>
        <p:nvSpPr>
          <p:cNvPr id="162819" name="Rectangle 3"/>
          <p:cNvSpPr>
            <a:spLocks noGrp="1" noChangeArrowheads="1"/>
          </p:cNvSpPr>
          <p:nvPr>
            <p:ph type="body" idx="4294967295"/>
          </p:nvPr>
        </p:nvSpPr>
        <p:spPr>
          <a:xfrm>
            <a:off x="243137" y="1357628"/>
            <a:ext cx="8704640" cy="5220344"/>
          </a:xfrm>
        </p:spPr>
        <p:txBody>
          <a:bodyPr/>
          <a:lstStyle/>
          <a:p>
            <a:pPr>
              <a:lnSpc>
                <a:spcPct val="80000"/>
              </a:lnSpc>
            </a:pPr>
            <a:r>
              <a:rPr lang="fr-FR" sz="2000" dirty="0" smtClean="0">
                <a:solidFill>
                  <a:srgbClr val="3A6DAC"/>
                </a:solidFill>
                <a:latin typeface="Times New Roman"/>
                <a:cs typeface="Times New Roman"/>
              </a:rPr>
              <a:t>Trouver la cause d’une allergie est parfois extrêmement complexe...</a:t>
            </a:r>
          </a:p>
          <a:p>
            <a:pPr lvl="1">
              <a:lnSpc>
                <a:spcPct val="80000"/>
              </a:lnSpc>
            </a:pPr>
            <a:r>
              <a:rPr lang="fr-FR" sz="1800" dirty="0" smtClean="0">
                <a:solidFill>
                  <a:srgbClr val="3A6DAC"/>
                </a:solidFill>
                <a:latin typeface="Times New Roman"/>
                <a:ea typeface="ＭＳ Ｐゴシック" charset="0"/>
                <a:cs typeface="Times New Roman"/>
              </a:rPr>
              <a:t>Surtout si les symptômes ne sont pas bien corrélés avec l’anamnèse,</a:t>
            </a:r>
          </a:p>
          <a:p>
            <a:pPr lvl="1">
              <a:lnSpc>
                <a:spcPct val="80000"/>
              </a:lnSpc>
            </a:pPr>
            <a:r>
              <a:rPr lang="fr-FR" sz="1800" dirty="0" smtClean="0">
                <a:solidFill>
                  <a:srgbClr val="3A6DAC"/>
                </a:solidFill>
                <a:latin typeface="Times New Roman"/>
                <a:ea typeface="ＭＳ Ｐゴシック" charset="0"/>
                <a:cs typeface="Times New Roman"/>
              </a:rPr>
              <a:t>Lorsque le patient est </a:t>
            </a:r>
            <a:r>
              <a:rPr lang="fr-FR" sz="1800" dirty="0" err="1" smtClean="0">
                <a:solidFill>
                  <a:srgbClr val="3A6DAC"/>
                </a:solidFill>
                <a:latin typeface="Times New Roman"/>
                <a:ea typeface="ＭＳ Ｐゴシック" charset="0"/>
                <a:cs typeface="Times New Roman"/>
              </a:rPr>
              <a:t>polysensibilisé</a:t>
            </a:r>
            <a:r>
              <a:rPr lang="fr-FR" sz="1800" dirty="0" smtClean="0">
                <a:solidFill>
                  <a:srgbClr val="3A6DAC"/>
                </a:solidFill>
                <a:latin typeface="Times New Roman"/>
                <a:ea typeface="ＭＳ Ｐゴシック" charset="0"/>
                <a:cs typeface="Times New Roman"/>
              </a:rPr>
              <a:t>,</a:t>
            </a:r>
          </a:p>
          <a:p>
            <a:pPr lvl="1">
              <a:lnSpc>
                <a:spcPct val="80000"/>
              </a:lnSpc>
            </a:pPr>
            <a:r>
              <a:rPr lang="fr-FR" sz="1800" dirty="0" smtClean="0">
                <a:solidFill>
                  <a:srgbClr val="3A6DAC"/>
                </a:solidFill>
                <a:latin typeface="Times New Roman"/>
                <a:ea typeface="ＭＳ Ｐゴシック" charset="0"/>
                <a:cs typeface="Times New Roman"/>
              </a:rPr>
              <a:t>Lors d’anaphylaxies inexpliquées,</a:t>
            </a:r>
          </a:p>
          <a:p>
            <a:pPr lvl="1">
              <a:lnSpc>
                <a:spcPct val="80000"/>
              </a:lnSpc>
            </a:pPr>
            <a:r>
              <a:rPr lang="fr-FR" sz="1800" dirty="0" smtClean="0">
                <a:solidFill>
                  <a:srgbClr val="3A6DAC"/>
                </a:solidFill>
                <a:latin typeface="Times New Roman"/>
                <a:ea typeface="ＭＳ Ｐゴシック" charset="0"/>
                <a:cs typeface="Times New Roman"/>
              </a:rPr>
              <a:t>Lorsque le patient ne répond pas bien au traitement,</a:t>
            </a:r>
          </a:p>
          <a:p>
            <a:pPr lvl="1">
              <a:lnSpc>
                <a:spcPct val="80000"/>
              </a:lnSpc>
            </a:pPr>
            <a:r>
              <a:rPr lang="fr-FR" sz="1800" dirty="0" smtClean="0">
                <a:solidFill>
                  <a:srgbClr val="3A6DAC"/>
                </a:solidFill>
                <a:latin typeface="Times New Roman"/>
                <a:ea typeface="ＭＳ Ｐゴシック" charset="0"/>
                <a:cs typeface="Times New Roman"/>
              </a:rPr>
              <a:t>Lorsque les composants d’intérêt ne sont pas disponibles individuellement...</a:t>
            </a:r>
          </a:p>
          <a:p>
            <a:pPr lvl="1">
              <a:lnSpc>
                <a:spcPct val="80000"/>
              </a:lnSpc>
              <a:buFont typeface="Wingdings" charset="2"/>
              <a:buChar char="Ø"/>
            </a:pPr>
            <a:r>
              <a:rPr lang="fr-FR" sz="1800" dirty="0" smtClean="0">
                <a:solidFill>
                  <a:srgbClr val="3A6DAC"/>
                </a:solidFill>
                <a:latin typeface="Times New Roman"/>
                <a:ea typeface="ＭＳ Ｐゴシック" charset="0"/>
                <a:cs typeface="Times New Roman"/>
              </a:rPr>
              <a:t>Un diagnostic correct, dans ces cas complexes, prend parfois beaucoup de temps.</a:t>
            </a:r>
          </a:p>
          <a:p>
            <a:pPr lvl="2">
              <a:lnSpc>
                <a:spcPct val="80000"/>
              </a:lnSpc>
            </a:pPr>
            <a:endParaRPr lang="fr-FR" sz="2000" dirty="0" smtClean="0">
              <a:solidFill>
                <a:srgbClr val="3A6DAC"/>
              </a:solidFill>
              <a:latin typeface="Times New Roman"/>
              <a:ea typeface="ＭＳ Ｐゴシック" charset="0"/>
              <a:cs typeface="Times New Roman"/>
            </a:endParaRPr>
          </a:p>
          <a:p>
            <a:pPr>
              <a:lnSpc>
                <a:spcPct val="80000"/>
              </a:lnSpc>
            </a:pPr>
            <a:r>
              <a:rPr lang="fr-FR" sz="2000" dirty="0" smtClean="0">
                <a:solidFill>
                  <a:srgbClr val="3A6DAC"/>
                </a:solidFill>
                <a:latin typeface="Times New Roman"/>
                <a:cs typeface="Times New Roman"/>
              </a:rPr>
              <a:t>Les </a:t>
            </a:r>
            <a:r>
              <a:rPr lang="fr-FR" sz="2000" dirty="0" err="1" smtClean="0">
                <a:solidFill>
                  <a:srgbClr val="3A6DAC"/>
                </a:solidFill>
                <a:latin typeface="Times New Roman"/>
                <a:cs typeface="Times New Roman"/>
              </a:rPr>
              <a:t>Microarrays</a:t>
            </a:r>
            <a:r>
              <a:rPr lang="fr-FR" sz="2000" dirty="0" smtClean="0">
                <a:solidFill>
                  <a:srgbClr val="3A6DAC"/>
                </a:solidFill>
                <a:latin typeface="Times New Roman"/>
                <a:cs typeface="Times New Roman"/>
              </a:rPr>
              <a:t> permettent d’évaluer la réactivité des </a:t>
            </a:r>
            <a:r>
              <a:rPr lang="fr-FR" sz="2000" dirty="0" err="1" smtClean="0">
                <a:solidFill>
                  <a:srgbClr val="3A6DAC"/>
                </a:solidFill>
                <a:latin typeface="Times New Roman"/>
                <a:cs typeface="Times New Roman"/>
              </a:rPr>
              <a:t>IgE</a:t>
            </a:r>
            <a:r>
              <a:rPr lang="fr-FR" sz="2000" dirty="0" smtClean="0">
                <a:solidFill>
                  <a:srgbClr val="3A6DAC"/>
                </a:solidFill>
                <a:latin typeface="Times New Roman"/>
                <a:cs typeface="Times New Roman"/>
              </a:rPr>
              <a:t> contre un grand nombre de composants allergéniques avec un test simple et rapide.</a:t>
            </a:r>
          </a:p>
          <a:p>
            <a:pPr lvl="1">
              <a:lnSpc>
                <a:spcPct val="80000"/>
              </a:lnSpc>
            </a:pPr>
            <a:r>
              <a:rPr lang="fr-FR" sz="1800" dirty="0" smtClean="0">
                <a:solidFill>
                  <a:srgbClr val="3A6DAC"/>
                </a:solidFill>
                <a:latin typeface="Times New Roman"/>
                <a:ea typeface="ＭＳ Ｐゴシック" charset="0"/>
                <a:cs typeface="Times New Roman"/>
              </a:rPr>
              <a:t>Dédié à des médecins spécialistes</a:t>
            </a:r>
          </a:p>
          <a:p>
            <a:pPr lvl="1">
              <a:lnSpc>
                <a:spcPct val="80000"/>
              </a:lnSpc>
            </a:pPr>
            <a:r>
              <a:rPr lang="fr-FR" sz="1800" dirty="0" smtClean="0">
                <a:solidFill>
                  <a:srgbClr val="3A6DAC"/>
                </a:solidFill>
                <a:latin typeface="Times New Roman"/>
                <a:ea typeface="ＭＳ Ｐゴシック" charset="0"/>
                <a:cs typeface="Times New Roman"/>
              </a:rPr>
              <a:t>Allergie moléculaire, CRD.</a:t>
            </a:r>
          </a:p>
          <a:p>
            <a:pPr lvl="1">
              <a:lnSpc>
                <a:spcPct val="80000"/>
              </a:lnSpc>
            </a:pPr>
            <a:endParaRPr lang="fr-FR" sz="2000" dirty="0" smtClean="0">
              <a:solidFill>
                <a:srgbClr val="3A6DAC"/>
              </a:solidFill>
              <a:latin typeface="Times New Roman"/>
              <a:ea typeface="ＭＳ Ｐゴシック" charset="0"/>
              <a:cs typeface="Times New Roman"/>
            </a:endParaRPr>
          </a:p>
          <a:p>
            <a:pPr>
              <a:lnSpc>
                <a:spcPct val="80000"/>
              </a:lnSpc>
            </a:pPr>
            <a:r>
              <a:rPr lang="fr-FR" sz="2000" dirty="0" smtClean="0">
                <a:solidFill>
                  <a:srgbClr val="3A6DAC"/>
                </a:solidFill>
                <a:latin typeface="Times New Roman"/>
                <a:ea typeface="ＭＳ Ｐゴシック" charset="0"/>
                <a:cs typeface="Times New Roman"/>
              </a:rPr>
              <a:t>La technique fournit une vue détaillée des sensibilisations primaires et les marqueurs de sensibilisation croisée</a:t>
            </a:r>
          </a:p>
          <a:p>
            <a:pPr lvl="1">
              <a:lnSpc>
                <a:spcPct val="80000"/>
              </a:lnSpc>
            </a:pPr>
            <a:r>
              <a:rPr lang="fr-FR" sz="1800" dirty="0" smtClean="0">
                <a:solidFill>
                  <a:srgbClr val="3A6DAC"/>
                </a:solidFill>
                <a:latin typeface="Times New Roman"/>
                <a:ea typeface="ＭＳ Ｐゴシック" charset="0"/>
                <a:cs typeface="Times New Roman"/>
              </a:rPr>
              <a:t>Permet d’évaluer le risque clinique de réactions.</a:t>
            </a:r>
          </a:p>
          <a:p>
            <a:pPr lvl="1">
              <a:lnSpc>
                <a:spcPct val="80000"/>
              </a:lnSpc>
            </a:pPr>
            <a:endParaRPr lang="fr-FR" sz="1800" dirty="0" smtClean="0">
              <a:solidFill>
                <a:srgbClr val="3A6DAC"/>
              </a:solidFill>
              <a:latin typeface="Times New Roman"/>
              <a:ea typeface="ＭＳ Ｐゴシック" charset="0"/>
              <a:cs typeface="Times New Roman"/>
            </a:endParaRPr>
          </a:p>
          <a:p>
            <a:pPr>
              <a:lnSpc>
                <a:spcPct val="80000"/>
              </a:lnSpc>
            </a:pPr>
            <a:r>
              <a:rPr lang="fr-FR" sz="2000" dirty="0" smtClean="0">
                <a:solidFill>
                  <a:srgbClr val="3A6DAC"/>
                </a:solidFill>
                <a:latin typeface="Times New Roman"/>
                <a:ea typeface="ＭＳ Ｐゴシック" charset="0"/>
                <a:cs typeface="Times New Roman"/>
              </a:rPr>
              <a:t>Attention : La méthode fournit également parfois des résultats inattendus, qu’il faut alors interpréter en fonction de la clinique du patient...</a:t>
            </a:r>
          </a:p>
          <a:p>
            <a:pPr lvl="1">
              <a:lnSpc>
                <a:spcPct val="80000"/>
              </a:lnSpc>
            </a:pPr>
            <a:endParaRPr lang="en-GB" sz="2400" dirty="0" smtClean="0">
              <a:solidFill>
                <a:srgbClr val="3A6DAC"/>
              </a:solidFill>
              <a:latin typeface="Times New Roman"/>
              <a:ea typeface="ＭＳ Ｐゴシック" charset="0"/>
              <a:cs typeface="Times New Roman"/>
            </a:endParaRPr>
          </a:p>
          <a:p>
            <a:pPr marL="457200" lvl="1" indent="0">
              <a:lnSpc>
                <a:spcPct val="80000"/>
              </a:lnSpc>
              <a:buNone/>
            </a:pPr>
            <a:endParaRPr lang="en-GB" sz="2000" dirty="0" smtClean="0">
              <a:solidFill>
                <a:srgbClr val="3A6DAC"/>
              </a:solidFill>
              <a:latin typeface="Times New Roman"/>
              <a:ea typeface="ＭＳ Ｐゴシック" charset="0"/>
              <a:cs typeface="Times New Roman"/>
            </a:endParaRPr>
          </a:p>
          <a:p>
            <a:pPr lvl="1">
              <a:lnSpc>
                <a:spcPct val="80000"/>
              </a:lnSpc>
            </a:pPr>
            <a:endParaRPr lang="en-GB" sz="1800" dirty="0">
              <a:solidFill>
                <a:srgbClr val="006699"/>
              </a:solidFill>
              <a:latin typeface="Times New Roman" charset="0"/>
              <a:ea typeface="ＭＳ Ｐゴシック"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ChangeArrowheads="1"/>
          </p:cNvSpPr>
          <p:nvPr/>
        </p:nvSpPr>
        <p:spPr bwMode="auto">
          <a:xfrm>
            <a:off x="479291" y="423780"/>
            <a:ext cx="849630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nchor="ctr"/>
          <a:lstStyle/>
          <a:p>
            <a:pPr algn="ctr" eaLnBrk="0" hangingPunct="0">
              <a:defRPr/>
            </a:pPr>
            <a:r>
              <a:rPr lang="nl-BE" sz="2000" b="1" dirty="0">
                <a:solidFill>
                  <a:srgbClr val="336699"/>
                </a:solidFill>
                <a:latin typeface="Times New Roman" charset="0"/>
              </a:rPr>
              <a:t>Service de Chimie Médicale</a:t>
            </a:r>
          </a:p>
          <a:p>
            <a:pPr algn="ctr" eaLnBrk="0" hangingPunct="0">
              <a:defRPr/>
            </a:pPr>
            <a:r>
              <a:rPr lang="nl-BE" sz="2000" b="1" dirty="0">
                <a:solidFill>
                  <a:srgbClr val="336699"/>
                </a:solidFill>
                <a:latin typeface="Times New Roman" charset="0"/>
              </a:rPr>
              <a:t>- Endocrinologie,  Allergologie, Lithiase -</a:t>
            </a:r>
            <a:endParaRPr lang="en-US" sz="2000" b="1" dirty="0">
              <a:solidFill>
                <a:schemeClr val="accent1"/>
              </a:solidFill>
            </a:endParaRPr>
          </a:p>
        </p:txBody>
      </p:sp>
      <p:sp>
        <p:nvSpPr>
          <p:cNvPr id="5128" name="Text Box 8"/>
          <p:cNvSpPr txBox="1">
            <a:spLocks noChangeArrowheads="1"/>
          </p:cNvSpPr>
          <p:nvPr/>
        </p:nvSpPr>
        <p:spPr bwMode="auto">
          <a:xfrm>
            <a:off x="146067" y="1433745"/>
            <a:ext cx="8424862" cy="530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BE" b="1" dirty="0">
                <a:solidFill>
                  <a:srgbClr val="3A6DAC"/>
                </a:solidFill>
                <a:latin typeface="Times New Roman" charset="0"/>
              </a:rPr>
              <a:t>Biologistes</a:t>
            </a:r>
          </a:p>
          <a:p>
            <a:pPr>
              <a:spcBef>
                <a:spcPct val="50000"/>
              </a:spcBef>
              <a:defRPr/>
            </a:pPr>
            <a:r>
              <a:rPr lang="nl-BE" sz="1400" b="1" dirty="0">
                <a:solidFill>
                  <a:srgbClr val="3A6DAC"/>
                </a:solidFill>
                <a:latin typeface="Times New Roman" charset="0"/>
              </a:rPr>
              <a:t>	</a:t>
            </a:r>
            <a:r>
              <a:rPr lang="nl-BE" sz="1600" b="1" dirty="0">
                <a:solidFill>
                  <a:srgbClr val="3A6DAC"/>
                </a:solidFill>
                <a:latin typeface="Times New Roman" charset="0"/>
              </a:rPr>
              <a:t>Prof. J.P. CHAPELLE</a:t>
            </a:r>
          </a:p>
          <a:p>
            <a:pPr>
              <a:spcBef>
                <a:spcPct val="50000"/>
              </a:spcBef>
              <a:defRPr/>
            </a:pPr>
            <a:r>
              <a:rPr lang="nl-BE" sz="1600" b="1" dirty="0">
                <a:solidFill>
                  <a:srgbClr val="3A6DAC"/>
                </a:solidFill>
                <a:latin typeface="Times New Roman" charset="0"/>
              </a:rPr>
              <a:t>	Dr E. CAVALIER</a:t>
            </a:r>
          </a:p>
          <a:p>
            <a:pPr>
              <a:spcBef>
                <a:spcPct val="50000"/>
              </a:spcBef>
              <a:defRPr/>
            </a:pPr>
            <a:r>
              <a:rPr lang="nl-BE" sz="1600" b="1" dirty="0">
                <a:solidFill>
                  <a:srgbClr val="3A6DAC"/>
                </a:solidFill>
                <a:latin typeface="Times New Roman" charset="0"/>
              </a:rPr>
              <a:t>	Pharm. Biol. R. GADISSEUR</a:t>
            </a:r>
          </a:p>
          <a:p>
            <a:pPr>
              <a:spcBef>
                <a:spcPct val="50000"/>
              </a:spcBef>
              <a:defRPr/>
            </a:pPr>
            <a:r>
              <a:rPr lang="nl-BE" sz="1400" b="1" dirty="0">
                <a:solidFill>
                  <a:srgbClr val="3A6DAC"/>
                </a:solidFill>
                <a:latin typeface="Times New Roman" charset="0"/>
              </a:rPr>
              <a:t>		</a:t>
            </a:r>
            <a:r>
              <a:rPr lang="nl-BE" sz="1400" b="1" dirty="0">
                <a:solidFill>
                  <a:srgbClr val="3A6DAC"/>
                </a:solidFill>
                <a:latin typeface="Times New Roman" charset="0"/>
                <a:hlinkClick r:id="rId3"/>
              </a:rPr>
              <a:t>Romy.gadisseur@</a:t>
            </a:r>
            <a:r>
              <a:rPr lang="nl-BE" sz="1400" b="1" dirty="0" smtClean="0">
                <a:solidFill>
                  <a:srgbClr val="3A6DAC"/>
                </a:solidFill>
                <a:latin typeface="Times New Roman" charset="0"/>
                <a:hlinkClick r:id="rId3"/>
              </a:rPr>
              <a:t>chu.ulg.ac.be</a:t>
            </a:r>
            <a:r>
              <a:rPr lang="nl-BE" sz="1400" b="1" dirty="0">
                <a:solidFill>
                  <a:srgbClr val="3A6DAC"/>
                </a:solidFill>
                <a:latin typeface="Times New Roman" charset="0"/>
              </a:rPr>
              <a:t> </a:t>
            </a:r>
            <a:r>
              <a:rPr lang="nl-BE" sz="1400" b="1" dirty="0" smtClean="0">
                <a:solidFill>
                  <a:srgbClr val="3A6DAC"/>
                </a:solidFill>
                <a:latin typeface="Times New Roman" charset="0"/>
              </a:rPr>
              <a:t> ou Tél: 04/366.83.53 – 76.89</a:t>
            </a:r>
            <a:endParaRPr lang="nl-BE" b="1" dirty="0" smtClean="0">
              <a:solidFill>
                <a:srgbClr val="3A6DAC"/>
              </a:solidFill>
              <a:latin typeface="Times New Roman" charset="0"/>
            </a:endParaRPr>
          </a:p>
          <a:p>
            <a:pPr>
              <a:spcBef>
                <a:spcPct val="50000"/>
              </a:spcBef>
              <a:defRPr/>
            </a:pPr>
            <a:endParaRPr lang="nl-BE" sz="800" b="1" dirty="0" smtClean="0">
              <a:solidFill>
                <a:srgbClr val="3A6DAC"/>
              </a:solidFill>
              <a:latin typeface="Times New Roman" charset="0"/>
            </a:endParaRPr>
          </a:p>
          <a:p>
            <a:pPr>
              <a:spcBef>
                <a:spcPct val="50000"/>
              </a:spcBef>
              <a:defRPr/>
            </a:pPr>
            <a:r>
              <a:rPr lang="nl-BE" b="1" dirty="0" smtClean="0">
                <a:solidFill>
                  <a:srgbClr val="3A6DAC"/>
                </a:solidFill>
                <a:latin typeface="Times New Roman" charset="0"/>
              </a:rPr>
              <a:t>Technologues de laboratoire</a:t>
            </a:r>
            <a:endParaRPr lang="nl-BE" b="1" dirty="0">
              <a:solidFill>
                <a:srgbClr val="3A6DAC"/>
              </a:solidFill>
              <a:latin typeface="Times New Roman" charset="0"/>
            </a:endParaRPr>
          </a:p>
          <a:p>
            <a:pPr>
              <a:spcBef>
                <a:spcPct val="50000"/>
              </a:spcBef>
              <a:defRPr/>
            </a:pPr>
            <a:r>
              <a:rPr lang="nl-BE" sz="1400" b="1" dirty="0">
                <a:solidFill>
                  <a:srgbClr val="3A6DAC"/>
                </a:solidFill>
                <a:latin typeface="Times New Roman" charset="0"/>
              </a:rPr>
              <a:t>	Agnès CARLISI</a:t>
            </a:r>
          </a:p>
          <a:p>
            <a:pPr>
              <a:spcBef>
                <a:spcPct val="50000"/>
              </a:spcBef>
              <a:defRPr/>
            </a:pPr>
            <a:r>
              <a:rPr lang="nl-BE" sz="1400" b="1" dirty="0" smtClean="0">
                <a:solidFill>
                  <a:srgbClr val="3A6DAC"/>
                </a:solidFill>
                <a:latin typeface="Times New Roman" charset="0"/>
              </a:rPr>
              <a:t>	Anne</a:t>
            </a:r>
            <a:r>
              <a:rPr lang="nl-BE" sz="1400" b="1" dirty="0">
                <a:solidFill>
                  <a:srgbClr val="3A6DAC"/>
                </a:solidFill>
                <a:latin typeface="Times New Roman" charset="0"/>
              </a:rPr>
              <a:t>-Catherine BEKAERT</a:t>
            </a:r>
          </a:p>
          <a:p>
            <a:pPr>
              <a:spcBef>
                <a:spcPct val="50000"/>
              </a:spcBef>
              <a:defRPr/>
            </a:pPr>
            <a:r>
              <a:rPr lang="nl-BE" sz="1400" b="1" dirty="0">
                <a:solidFill>
                  <a:srgbClr val="3A6DAC"/>
                </a:solidFill>
                <a:latin typeface="Times New Roman" charset="0"/>
              </a:rPr>
              <a:t>	Claudette BORREMANS</a:t>
            </a:r>
          </a:p>
          <a:p>
            <a:pPr>
              <a:spcBef>
                <a:spcPct val="50000"/>
              </a:spcBef>
              <a:defRPr/>
            </a:pPr>
            <a:r>
              <a:rPr lang="nl-BE" sz="1400" b="1" dirty="0">
                <a:solidFill>
                  <a:srgbClr val="3A6DAC"/>
                </a:solidFill>
                <a:latin typeface="Times New Roman" charset="0"/>
              </a:rPr>
              <a:t>	</a:t>
            </a:r>
            <a:r>
              <a:rPr lang="nl-BE" sz="1400" b="1" dirty="0" smtClean="0">
                <a:solidFill>
                  <a:srgbClr val="3A6DAC"/>
                </a:solidFill>
                <a:latin typeface="Times New Roman" charset="0"/>
              </a:rPr>
              <a:t>Nunzio FERRANTE</a:t>
            </a:r>
          </a:p>
          <a:p>
            <a:pPr>
              <a:spcBef>
                <a:spcPct val="50000"/>
              </a:spcBef>
              <a:defRPr/>
            </a:pPr>
            <a:r>
              <a:rPr lang="nl-BE" sz="1400" b="1" dirty="0" smtClean="0">
                <a:solidFill>
                  <a:srgbClr val="3A6DAC"/>
                </a:solidFill>
                <a:latin typeface="Times New Roman" charset="0"/>
              </a:rPr>
              <a:t>	Pierre LUKAS</a:t>
            </a:r>
          </a:p>
          <a:p>
            <a:pPr>
              <a:spcBef>
                <a:spcPct val="50000"/>
              </a:spcBef>
              <a:defRPr/>
            </a:pPr>
            <a:r>
              <a:rPr lang="nl-BE" sz="1400" b="1" dirty="0" smtClean="0">
                <a:solidFill>
                  <a:srgbClr val="3A6DAC"/>
                </a:solidFill>
                <a:latin typeface="Times New Roman" charset="0"/>
              </a:rPr>
              <a:t>	Angélique MEURISSE</a:t>
            </a:r>
            <a:endParaRPr lang="nl-BE" sz="1400" b="1" dirty="0">
              <a:solidFill>
                <a:srgbClr val="3A6DAC"/>
              </a:solidFill>
              <a:latin typeface="Times New Roman" charset="0"/>
            </a:endParaRPr>
          </a:p>
          <a:p>
            <a:pPr>
              <a:spcBef>
                <a:spcPct val="50000"/>
              </a:spcBef>
              <a:defRPr/>
            </a:pPr>
            <a:r>
              <a:rPr lang="nl-BE" sz="1400" b="1" dirty="0">
                <a:solidFill>
                  <a:srgbClr val="3A6DAC"/>
                </a:solidFill>
                <a:latin typeface="Times New Roman" charset="0"/>
              </a:rPr>
              <a:t>	Olivier ROUSSELLE</a:t>
            </a:r>
          </a:p>
          <a:p>
            <a:pPr>
              <a:spcBef>
                <a:spcPct val="50000"/>
              </a:spcBef>
              <a:defRPr/>
            </a:pPr>
            <a:r>
              <a:rPr lang="nl-BE" sz="1400" b="1" dirty="0">
                <a:solidFill>
                  <a:srgbClr val="3A6DAC"/>
                </a:solidFill>
                <a:latin typeface="Times New Roman" charset="0"/>
              </a:rPr>
              <a:t>	Georges SPRONCK</a:t>
            </a:r>
          </a:p>
          <a:p>
            <a:pPr>
              <a:spcBef>
                <a:spcPct val="50000"/>
              </a:spcBef>
              <a:defRPr/>
            </a:pPr>
            <a:r>
              <a:rPr lang="nl-BE" sz="1400" b="1" dirty="0">
                <a:solidFill>
                  <a:srgbClr val="3A6DAC"/>
                </a:solidFill>
                <a:latin typeface="Times New Roman" charset="0"/>
              </a:rPr>
              <a:t>				</a:t>
            </a:r>
          </a:p>
        </p:txBody>
      </p:sp>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rcRect l="30940" t="44054" r="30354" b="35699"/>
          <a:stretch>
            <a:fillRect/>
          </a:stretch>
        </p:blipFill>
        <p:spPr bwMode="auto">
          <a:xfrm>
            <a:off x="1512888" y="735013"/>
            <a:ext cx="852487"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Image 1" descr="IMG_3635.JPG"/>
          <p:cNvPicPr>
            <a:picLocks noChangeAspect="1"/>
          </p:cNvPicPr>
          <p:nvPr/>
        </p:nvPicPr>
        <p:blipFill rotWithShape="1">
          <a:blip r:embed="rId5" cstate="print">
            <a:extLst>
              <a:ext uri="{28A0092B-C50C-407E-A947-70E740481C1C}">
                <a14:useLocalDpi xmlns:a14="http://schemas.microsoft.com/office/drawing/2010/main" val="0"/>
              </a:ext>
            </a:extLst>
          </a:blip>
          <a:srcRect t="20650"/>
          <a:stretch/>
        </p:blipFill>
        <p:spPr>
          <a:xfrm>
            <a:off x="4857669" y="3543625"/>
            <a:ext cx="4125488" cy="2449322"/>
          </a:xfrm>
          <a:prstGeom prst="rect">
            <a:avLst/>
          </a:prstGeom>
          <a:ln>
            <a:noFill/>
          </a:ln>
          <a:effectLst>
            <a:reflection blurRad="6350" stA="52000" endA="300" endPos="35000" dir="5400000" sy="-100000" algn="bl" rotWithShape="0"/>
          </a:effectLst>
        </p:spPr>
      </p:pic>
      <p:pic>
        <p:nvPicPr>
          <p:cNvPr id="60424"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9380" y="1732709"/>
            <a:ext cx="764854" cy="104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03573" y="1715246"/>
            <a:ext cx="689318" cy="10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Imag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43147" y="1697784"/>
            <a:ext cx="6953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9365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idx="4294967295"/>
          </p:nvPr>
        </p:nvSpPr>
        <p:spPr/>
        <p:txBody>
          <a:bodyPr/>
          <a:lstStyle/>
          <a:p>
            <a:r>
              <a:rPr lang="en-US" sz="2400">
                <a:latin typeface="Times New Roman" charset="0"/>
                <a:cs typeface="Arial" charset="0"/>
              </a:rPr>
              <a:t>Recombinants : Production</a:t>
            </a:r>
          </a:p>
        </p:txBody>
      </p:sp>
      <p:pic>
        <p:nvPicPr>
          <p:cNvPr id="37171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95" t="3528" r="2203" b="5304"/>
          <a:stretch>
            <a:fillRect/>
          </a:stretch>
        </p:blipFill>
        <p:spPr bwMode="auto">
          <a:xfrm>
            <a:off x="543744" y="1232495"/>
            <a:ext cx="8118617" cy="5505052"/>
          </a:xfrm>
          <a:prstGeom prst="rect">
            <a:avLst/>
          </a:prstGeom>
          <a:noFill/>
          <a:extLst>
            <a:ext uri="{909E8E84-426E-40dd-AFC4-6F175D3DCCD1}">
              <a14:hiddenFill xmlns:a14="http://schemas.microsoft.com/office/drawing/2010/main">
                <a:solidFill>
                  <a:srgbClr val="FFFFFF"/>
                </a:solidFill>
              </a14:hiddenFill>
            </a:ext>
          </a:extLst>
        </p:spPr>
      </p:pic>
      <p:pic>
        <p:nvPicPr>
          <p:cNvPr id="37171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ZoneTexte 1"/>
          <p:cNvSpPr txBox="1"/>
          <p:nvPr/>
        </p:nvSpPr>
        <p:spPr>
          <a:xfrm>
            <a:off x="1151281" y="6304108"/>
            <a:ext cx="1507629" cy="461665"/>
          </a:xfrm>
          <a:prstGeom prst="rect">
            <a:avLst/>
          </a:prstGeom>
          <a:solidFill>
            <a:schemeClr val="accent5"/>
          </a:solidFill>
        </p:spPr>
        <p:txBody>
          <a:bodyPr wrap="square" rtlCol="0">
            <a:spAutoFit/>
          </a:bodyPr>
          <a:lstStyle/>
          <a:p>
            <a:r>
              <a:rPr lang="en-US" sz="1200" dirty="0" err="1">
                <a:latin typeface="Times New Roman" charset="0"/>
              </a:rPr>
              <a:t>ImmunoCAP</a:t>
            </a:r>
            <a:r>
              <a:rPr lang="en-US" sz="1200" dirty="0">
                <a:latin typeface="Times New Roman" charset="0"/>
              </a:rPr>
              <a:t> </a:t>
            </a:r>
            <a:r>
              <a:rPr lang="en-US" sz="1200" dirty="0" err="1">
                <a:latin typeface="Times New Roman" charset="0"/>
              </a:rPr>
              <a:t>Allergène</a:t>
            </a:r>
            <a:r>
              <a:rPr lang="en-US" sz="1200" dirty="0">
                <a:latin typeface="Times New Roman" charset="0"/>
              </a:rPr>
              <a:t> </a:t>
            </a:r>
            <a:r>
              <a:rPr lang="en-US" sz="1200" dirty="0" smtClean="0">
                <a:latin typeface="Times New Roman" charset="0"/>
              </a:rPr>
              <a:t>standard</a:t>
            </a:r>
            <a:endParaRPr lang="en-US" sz="1200" dirty="0">
              <a:latin typeface="Times New Roman" charset="0"/>
            </a:endParaRPr>
          </a:p>
        </p:txBody>
      </p:sp>
      <p:sp>
        <p:nvSpPr>
          <p:cNvPr id="8" name="ZoneTexte 7"/>
          <p:cNvSpPr txBox="1"/>
          <p:nvPr/>
        </p:nvSpPr>
        <p:spPr>
          <a:xfrm>
            <a:off x="1058817" y="3688183"/>
            <a:ext cx="1777516" cy="646331"/>
          </a:xfrm>
          <a:prstGeom prst="rect">
            <a:avLst/>
          </a:prstGeom>
          <a:solidFill>
            <a:schemeClr val="accent5"/>
          </a:solidFill>
        </p:spPr>
        <p:txBody>
          <a:bodyPr wrap="square" rtlCol="0">
            <a:spAutoFit/>
          </a:bodyPr>
          <a:lstStyle/>
          <a:p>
            <a:r>
              <a:rPr lang="en-US" sz="1200" dirty="0" smtClean="0">
                <a:solidFill>
                  <a:srgbClr val="000000"/>
                </a:solidFill>
                <a:latin typeface="Times New Roman" charset="0"/>
              </a:rPr>
              <a:t>Extraction des </a:t>
            </a:r>
            <a:r>
              <a:rPr lang="en-US" sz="1200" dirty="0" err="1" smtClean="0">
                <a:solidFill>
                  <a:srgbClr val="000000"/>
                </a:solidFill>
                <a:latin typeface="Times New Roman" charset="0"/>
              </a:rPr>
              <a:t>protéines</a:t>
            </a:r>
            <a:r>
              <a:rPr lang="en-US" sz="1200" dirty="0" smtClean="0">
                <a:solidFill>
                  <a:srgbClr val="000000"/>
                </a:solidFill>
                <a:latin typeface="Times New Roman" charset="0"/>
              </a:rPr>
              <a:t>, </a:t>
            </a:r>
            <a:r>
              <a:rPr lang="en-US" sz="1200" dirty="0" err="1" smtClean="0">
                <a:solidFill>
                  <a:srgbClr val="000000"/>
                </a:solidFill>
                <a:latin typeface="Times New Roman" charset="0"/>
              </a:rPr>
              <a:t>Immobilisation</a:t>
            </a:r>
            <a:r>
              <a:rPr lang="en-US" sz="1200" dirty="0" smtClean="0">
                <a:solidFill>
                  <a:srgbClr val="000000"/>
                </a:solidFill>
                <a:latin typeface="Times New Roman" charset="0"/>
              </a:rPr>
              <a:t> </a:t>
            </a:r>
            <a:r>
              <a:rPr lang="en-US" sz="1200" dirty="0" err="1" smtClean="0">
                <a:solidFill>
                  <a:srgbClr val="000000"/>
                </a:solidFill>
                <a:latin typeface="Times New Roman" charset="0"/>
              </a:rPr>
              <a:t>sur</a:t>
            </a:r>
            <a:r>
              <a:rPr lang="en-US" sz="1200" dirty="0" smtClean="0">
                <a:solidFill>
                  <a:srgbClr val="000000"/>
                </a:solidFill>
                <a:latin typeface="Times New Roman" charset="0"/>
              </a:rPr>
              <a:t> phase </a:t>
            </a:r>
            <a:r>
              <a:rPr lang="en-US" sz="1200" dirty="0" err="1" smtClean="0">
                <a:solidFill>
                  <a:srgbClr val="000000"/>
                </a:solidFill>
                <a:latin typeface="Times New Roman" charset="0"/>
              </a:rPr>
              <a:t>solide</a:t>
            </a:r>
            <a:endParaRPr lang="en-US" sz="1200" dirty="0">
              <a:solidFill>
                <a:srgbClr val="000000"/>
              </a:solidFill>
              <a:latin typeface="Times New Roman" charset="0"/>
            </a:endParaRPr>
          </a:p>
        </p:txBody>
      </p:sp>
      <p:sp>
        <p:nvSpPr>
          <p:cNvPr id="9" name="ZoneTexte 8"/>
          <p:cNvSpPr txBox="1"/>
          <p:nvPr/>
        </p:nvSpPr>
        <p:spPr>
          <a:xfrm>
            <a:off x="1256042" y="2690114"/>
            <a:ext cx="1478193" cy="461665"/>
          </a:xfrm>
          <a:prstGeom prst="rect">
            <a:avLst/>
          </a:prstGeom>
          <a:solidFill>
            <a:schemeClr val="accent5"/>
          </a:solidFill>
        </p:spPr>
        <p:txBody>
          <a:bodyPr wrap="square" rtlCol="0">
            <a:spAutoFit/>
          </a:bodyPr>
          <a:lstStyle/>
          <a:p>
            <a:r>
              <a:rPr lang="en-US" sz="1200" dirty="0" err="1" smtClean="0">
                <a:solidFill>
                  <a:srgbClr val="000000"/>
                </a:solidFill>
                <a:latin typeface="Times New Roman" charset="0"/>
              </a:rPr>
              <a:t>Matrice</a:t>
            </a:r>
            <a:r>
              <a:rPr lang="en-US" sz="1200" dirty="0" smtClean="0">
                <a:solidFill>
                  <a:srgbClr val="000000"/>
                </a:solidFill>
                <a:latin typeface="Times New Roman" charset="0"/>
              </a:rPr>
              <a:t> </a:t>
            </a:r>
            <a:r>
              <a:rPr lang="en-US" sz="1200" dirty="0" err="1" smtClean="0">
                <a:solidFill>
                  <a:srgbClr val="000000"/>
                </a:solidFill>
                <a:latin typeface="Times New Roman" charset="0"/>
              </a:rPr>
              <a:t>allergénique</a:t>
            </a:r>
            <a:r>
              <a:rPr lang="en-US" sz="1200" dirty="0" smtClean="0">
                <a:solidFill>
                  <a:srgbClr val="000000"/>
                </a:solidFill>
                <a:latin typeface="Times New Roman" charset="0"/>
              </a:rPr>
              <a:t> </a:t>
            </a:r>
            <a:r>
              <a:rPr lang="en-US" sz="1200" dirty="0" err="1" smtClean="0">
                <a:solidFill>
                  <a:srgbClr val="000000"/>
                </a:solidFill>
                <a:latin typeface="Times New Roman" charset="0"/>
              </a:rPr>
              <a:t>d’origine</a:t>
            </a:r>
            <a:r>
              <a:rPr lang="en-US" sz="1200" dirty="0" smtClean="0">
                <a:solidFill>
                  <a:srgbClr val="000000"/>
                </a:solidFill>
                <a:latin typeface="Times New Roman" charset="0"/>
              </a:rPr>
              <a:t> </a:t>
            </a:r>
            <a:r>
              <a:rPr lang="en-US" sz="1200" dirty="0" err="1" smtClean="0">
                <a:solidFill>
                  <a:srgbClr val="000000"/>
                </a:solidFill>
                <a:latin typeface="Times New Roman" charset="0"/>
              </a:rPr>
              <a:t>biologique</a:t>
            </a:r>
            <a:endParaRPr lang="en-US" sz="1200" dirty="0">
              <a:solidFill>
                <a:srgbClr val="000000"/>
              </a:solidFill>
              <a:latin typeface="Times New Roman" charset="0"/>
            </a:endParaRPr>
          </a:p>
        </p:txBody>
      </p:sp>
      <p:sp>
        <p:nvSpPr>
          <p:cNvPr id="10" name="ZoneTexte 9"/>
          <p:cNvSpPr txBox="1"/>
          <p:nvPr/>
        </p:nvSpPr>
        <p:spPr>
          <a:xfrm>
            <a:off x="3365737" y="1509059"/>
            <a:ext cx="832734" cy="400110"/>
          </a:xfrm>
          <a:prstGeom prst="rect">
            <a:avLst/>
          </a:prstGeom>
          <a:solidFill>
            <a:schemeClr val="accent5"/>
          </a:solidFill>
        </p:spPr>
        <p:txBody>
          <a:bodyPr wrap="square" rtlCol="0">
            <a:spAutoFit/>
          </a:bodyPr>
          <a:lstStyle/>
          <a:p>
            <a:r>
              <a:rPr lang="en-US" sz="1000" dirty="0" smtClean="0">
                <a:solidFill>
                  <a:srgbClr val="000000"/>
                </a:solidFill>
                <a:latin typeface="Times New Roman" charset="0"/>
              </a:rPr>
              <a:t>extraction </a:t>
            </a:r>
            <a:r>
              <a:rPr lang="en-US" sz="1000" dirty="0" err="1" smtClean="0">
                <a:solidFill>
                  <a:srgbClr val="000000"/>
                </a:solidFill>
                <a:latin typeface="Times New Roman" charset="0"/>
              </a:rPr>
              <a:t>mARN</a:t>
            </a:r>
            <a:endParaRPr lang="en-US" sz="1000" dirty="0">
              <a:solidFill>
                <a:srgbClr val="000000"/>
              </a:solidFill>
              <a:latin typeface="Times New Roman" charset="0"/>
            </a:endParaRPr>
          </a:p>
        </p:txBody>
      </p:sp>
      <p:sp>
        <p:nvSpPr>
          <p:cNvPr id="11" name="ZoneTexte 10"/>
          <p:cNvSpPr txBox="1"/>
          <p:nvPr/>
        </p:nvSpPr>
        <p:spPr>
          <a:xfrm>
            <a:off x="5617882" y="2543691"/>
            <a:ext cx="2958353" cy="646331"/>
          </a:xfrm>
          <a:prstGeom prst="rect">
            <a:avLst/>
          </a:prstGeom>
          <a:solidFill>
            <a:schemeClr val="accent5"/>
          </a:solidFill>
        </p:spPr>
        <p:txBody>
          <a:bodyPr wrap="square" rtlCol="0">
            <a:spAutoFit/>
          </a:bodyPr>
          <a:lstStyle/>
          <a:p>
            <a:pPr algn="just"/>
            <a:r>
              <a:rPr lang="en-US" sz="1200" dirty="0" err="1" smtClean="0">
                <a:solidFill>
                  <a:srgbClr val="000000"/>
                </a:solidFill>
                <a:latin typeface="Times New Roman" charset="0"/>
              </a:rPr>
              <a:t>Synthèse</a:t>
            </a:r>
            <a:r>
              <a:rPr lang="en-US" sz="1200" dirty="0" smtClean="0">
                <a:solidFill>
                  <a:srgbClr val="000000"/>
                </a:solidFill>
                <a:latin typeface="Times New Roman" charset="0"/>
              </a:rPr>
              <a:t> du </a:t>
            </a:r>
            <a:r>
              <a:rPr lang="en-US" sz="1200" dirty="0" err="1" smtClean="0">
                <a:solidFill>
                  <a:srgbClr val="000000"/>
                </a:solidFill>
                <a:latin typeface="Times New Roman" charset="0"/>
              </a:rPr>
              <a:t>cADN</a:t>
            </a:r>
            <a:r>
              <a:rPr lang="en-US" sz="1200" dirty="0" smtClean="0">
                <a:solidFill>
                  <a:srgbClr val="000000"/>
                </a:solidFill>
                <a:latin typeface="Times New Roman" charset="0"/>
              </a:rPr>
              <a:t>, </a:t>
            </a:r>
            <a:r>
              <a:rPr lang="en-US" sz="1200" dirty="0" err="1" smtClean="0">
                <a:solidFill>
                  <a:srgbClr val="000000"/>
                </a:solidFill>
                <a:latin typeface="Times New Roman" charset="0"/>
              </a:rPr>
              <a:t>clonage</a:t>
            </a:r>
            <a:r>
              <a:rPr lang="en-US" sz="1200" dirty="0" smtClean="0">
                <a:solidFill>
                  <a:srgbClr val="000000"/>
                </a:solidFill>
                <a:latin typeface="Times New Roman" charset="0"/>
              </a:rPr>
              <a:t> &amp; </a:t>
            </a:r>
            <a:r>
              <a:rPr lang="en-US" sz="1200" dirty="0" err="1" smtClean="0">
                <a:solidFill>
                  <a:srgbClr val="000000"/>
                </a:solidFill>
                <a:latin typeface="Times New Roman" charset="0"/>
              </a:rPr>
              <a:t>sélection</a:t>
            </a:r>
            <a:r>
              <a:rPr lang="en-US" sz="1200" dirty="0" smtClean="0">
                <a:solidFill>
                  <a:srgbClr val="000000"/>
                </a:solidFill>
                <a:latin typeface="Times New Roman" charset="0"/>
              </a:rPr>
              <a:t> des clones </a:t>
            </a:r>
            <a:r>
              <a:rPr lang="en-US" sz="1200" dirty="0" err="1" smtClean="0">
                <a:solidFill>
                  <a:srgbClr val="000000"/>
                </a:solidFill>
                <a:latin typeface="Times New Roman" charset="0"/>
              </a:rPr>
              <a:t>cDNA</a:t>
            </a:r>
            <a:r>
              <a:rPr lang="en-US" sz="1200" dirty="0" smtClean="0">
                <a:solidFill>
                  <a:srgbClr val="000000"/>
                </a:solidFill>
                <a:latin typeface="Times New Roman" charset="0"/>
              </a:rPr>
              <a:t> </a:t>
            </a:r>
            <a:r>
              <a:rPr lang="en-US" sz="1200" dirty="0" err="1" smtClean="0">
                <a:solidFill>
                  <a:srgbClr val="000000"/>
                </a:solidFill>
                <a:latin typeface="Times New Roman" charset="0"/>
              </a:rPr>
              <a:t>codant</a:t>
            </a:r>
            <a:r>
              <a:rPr lang="en-US" sz="1200" dirty="0" smtClean="0">
                <a:solidFill>
                  <a:srgbClr val="000000"/>
                </a:solidFill>
                <a:latin typeface="Times New Roman" charset="0"/>
              </a:rPr>
              <a:t> pour des </a:t>
            </a:r>
            <a:r>
              <a:rPr lang="en-US" sz="1200" dirty="0" err="1" smtClean="0">
                <a:solidFill>
                  <a:srgbClr val="000000"/>
                </a:solidFill>
                <a:latin typeface="Times New Roman" charset="0"/>
              </a:rPr>
              <a:t>protéines</a:t>
            </a:r>
            <a:r>
              <a:rPr lang="en-US" sz="1200" dirty="0" smtClean="0">
                <a:solidFill>
                  <a:srgbClr val="000000"/>
                </a:solidFill>
                <a:latin typeface="Times New Roman" charset="0"/>
              </a:rPr>
              <a:t> </a:t>
            </a:r>
            <a:r>
              <a:rPr lang="en-US" sz="1200" dirty="0" err="1" smtClean="0">
                <a:solidFill>
                  <a:srgbClr val="000000"/>
                </a:solidFill>
                <a:latin typeface="Times New Roman" charset="0"/>
              </a:rPr>
              <a:t>allergéniques</a:t>
            </a:r>
            <a:r>
              <a:rPr lang="en-US" sz="1200" dirty="0" smtClean="0">
                <a:solidFill>
                  <a:srgbClr val="000000"/>
                </a:solidFill>
                <a:latin typeface="Times New Roman" charset="0"/>
              </a:rPr>
              <a:t> </a:t>
            </a:r>
            <a:r>
              <a:rPr lang="en-US" sz="1200" dirty="0" err="1" smtClean="0">
                <a:solidFill>
                  <a:srgbClr val="000000"/>
                </a:solidFill>
                <a:latin typeface="Times New Roman" charset="0"/>
              </a:rPr>
              <a:t>individuelles</a:t>
            </a:r>
            <a:r>
              <a:rPr lang="en-US" sz="1200" dirty="0" smtClean="0">
                <a:solidFill>
                  <a:srgbClr val="000000"/>
                </a:solidFill>
                <a:latin typeface="Times New Roman" charset="0"/>
              </a:rPr>
              <a:t> </a:t>
            </a:r>
            <a:endParaRPr lang="en-US" sz="1200" dirty="0">
              <a:solidFill>
                <a:srgbClr val="000000"/>
              </a:solidFill>
              <a:latin typeface="Times New Roman" charset="0"/>
            </a:endParaRPr>
          </a:p>
        </p:txBody>
      </p:sp>
      <p:sp>
        <p:nvSpPr>
          <p:cNvPr id="12" name="ZoneTexte 11"/>
          <p:cNvSpPr txBox="1"/>
          <p:nvPr/>
        </p:nvSpPr>
        <p:spPr>
          <a:xfrm>
            <a:off x="3604795" y="6321630"/>
            <a:ext cx="1714264" cy="461665"/>
          </a:xfrm>
          <a:prstGeom prst="rect">
            <a:avLst/>
          </a:prstGeom>
          <a:solidFill>
            <a:schemeClr val="accent5"/>
          </a:solidFill>
        </p:spPr>
        <p:txBody>
          <a:bodyPr wrap="square" rtlCol="0">
            <a:spAutoFit/>
          </a:bodyPr>
          <a:lstStyle/>
          <a:p>
            <a:r>
              <a:rPr lang="en-US" sz="1200" dirty="0" err="1" smtClean="0">
                <a:solidFill>
                  <a:srgbClr val="000000"/>
                </a:solidFill>
                <a:latin typeface="Times New Roman" charset="0"/>
              </a:rPr>
              <a:t>ImmunoCAP</a:t>
            </a:r>
            <a:r>
              <a:rPr lang="en-US" sz="1200" dirty="0" smtClean="0">
                <a:solidFill>
                  <a:srgbClr val="000000"/>
                </a:solidFill>
                <a:latin typeface="Times New Roman" charset="0"/>
              </a:rPr>
              <a:t>     </a:t>
            </a:r>
            <a:r>
              <a:rPr lang="en-US" sz="1200" dirty="0" err="1" smtClean="0">
                <a:solidFill>
                  <a:srgbClr val="000000"/>
                </a:solidFill>
                <a:latin typeface="Times New Roman" charset="0"/>
              </a:rPr>
              <a:t>Allergène</a:t>
            </a:r>
            <a:r>
              <a:rPr lang="en-US" sz="1200" dirty="0" smtClean="0">
                <a:solidFill>
                  <a:srgbClr val="000000"/>
                </a:solidFill>
                <a:latin typeface="Times New Roman" charset="0"/>
              </a:rPr>
              <a:t> recombinant</a:t>
            </a:r>
            <a:endParaRPr lang="en-US" sz="1200" dirty="0">
              <a:solidFill>
                <a:srgbClr val="000000"/>
              </a:solidFill>
              <a:latin typeface="Times New Roman" charset="0"/>
            </a:endParaRPr>
          </a:p>
        </p:txBody>
      </p:sp>
      <p:sp>
        <p:nvSpPr>
          <p:cNvPr id="13" name="ZoneTexte 12"/>
          <p:cNvSpPr txBox="1"/>
          <p:nvPr/>
        </p:nvSpPr>
        <p:spPr>
          <a:xfrm>
            <a:off x="5756327" y="4515925"/>
            <a:ext cx="2819910" cy="461665"/>
          </a:xfrm>
          <a:prstGeom prst="rect">
            <a:avLst/>
          </a:prstGeom>
          <a:solidFill>
            <a:schemeClr val="accent5"/>
          </a:solidFill>
        </p:spPr>
        <p:txBody>
          <a:bodyPr wrap="square" rtlCol="0">
            <a:spAutoFit/>
          </a:bodyPr>
          <a:lstStyle/>
          <a:p>
            <a:r>
              <a:rPr lang="en-US" sz="1200" dirty="0" smtClean="0">
                <a:solidFill>
                  <a:srgbClr val="000000"/>
                </a:solidFill>
                <a:latin typeface="Times New Roman" charset="0"/>
              </a:rPr>
              <a:t>Production des </a:t>
            </a:r>
            <a:r>
              <a:rPr lang="en-US" sz="1200" dirty="0" err="1" smtClean="0">
                <a:solidFill>
                  <a:srgbClr val="000000"/>
                </a:solidFill>
                <a:latin typeface="Times New Roman" charset="0"/>
              </a:rPr>
              <a:t>allergènes</a:t>
            </a:r>
            <a:r>
              <a:rPr lang="en-US" sz="1200" dirty="0" smtClean="0">
                <a:solidFill>
                  <a:srgbClr val="000000"/>
                </a:solidFill>
                <a:latin typeface="Times New Roman" charset="0"/>
              </a:rPr>
              <a:t> recombinants, </a:t>
            </a:r>
            <a:r>
              <a:rPr lang="en-US" sz="1200" dirty="0" err="1" smtClean="0">
                <a:solidFill>
                  <a:srgbClr val="000000"/>
                </a:solidFill>
                <a:latin typeface="Times New Roman" charset="0"/>
              </a:rPr>
              <a:t>Immobilisation</a:t>
            </a:r>
            <a:r>
              <a:rPr lang="en-US" sz="1200" dirty="0" smtClean="0">
                <a:solidFill>
                  <a:srgbClr val="000000"/>
                </a:solidFill>
                <a:latin typeface="Times New Roman" charset="0"/>
              </a:rPr>
              <a:t> </a:t>
            </a:r>
            <a:r>
              <a:rPr lang="en-US" sz="1200" dirty="0" err="1" smtClean="0">
                <a:solidFill>
                  <a:srgbClr val="000000"/>
                </a:solidFill>
                <a:latin typeface="Times New Roman" charset="0"/>
              </a:rPr>
              <a:t>sur</a:t>
            </a:r>
            <a:r>
              <a:rPr lang="en-US" sz="1200" dirty="0" smtClean="0">
                <a:solidFill>
                  <a:srgbClr val="000000"/>
                </a:solidFill>
                <a:latin typeface="Times New Roman" charset="0"/>
              </a:rPr>
              <a:t> phase </a:t>
            </a:r>
            <a:r>
              <a:rPr lang="en-US" sz="1200" dirty="0" err="1" smtClean="0">
                <a:solidFill>
                  <a:srgbClr val="000000"/>
                </a:solidFill>
                <a:latin typeface="Times New Roman" charset="0"/>
              </a:rPr>
              <a:t>solide</a:t>
            </a:r>
            <a:endParaRPr lang="en-US" sz="1200" dirty="0">
              <a:solidFill>
                <a:srgbClr val="000000"/>
              </a:solidFill>
              <a:latin typeface="Times New Roman" charset="0"/>
            </a:endParaRPr>
          </a:p>
        </p:txBody>
      </p:sp>
      <p:sp>
        <p:nvSpPr>
          <p:cNvPr id="14" name="ZoneTexte 13"/>
          <p:cNvSpPr txBox="1"/>
          <p:nvPr/>
        </p:nvSpPr>
        <p:spPr>
          <a:xfrm>
            <a:off x="6368913" y="6396335"/>
            <a:ext cx="1534970" cy="353943"/>
          </a:xfrm>
          <a:prstGeom prst="rect">
            <a:avLst/>
          </a:prstGeom>
          <a:solidFill>
            <a:schemeClr val="accent5"/>
          </a:solidFill>
        </p:spPr>
        <p:txBody>
          <a:bodyPr wrap="square" rtlCol="0">
            <a:spAutoFit/>
          </a:bodyPr>
          <a:lstStyle/>
          <a:p>
            <a:r>
              <a:rPr lang="en-US" sz="1200" dirty="0" err="1" smtClean="0">
                <a:solidFill>
                  <a:srgbClr val="000000"/>
                </a:solidFill>
                <a:latin typeface="Times New Roman" charset="0"/>
              </a:rPr>
              <a:t>Standardisation</a:t>
            </a:r>
            <a:endParaRPr lang="en-US" sz="1200" dirty="0" smtClean="0">
              <a:solidFill>
                <a:srgbClr val="000000"/>
              </a:solidFill>
              <a:latin typeface="Times New Roman" charset="0"/>
            </a:endParaRPr>
          </a:p>
          <a:p>
            <a:endParaRPr lang="en-US" sz="500" dirty="0">
              <a:solidFill>
                <a:srgbClr val="000000"/>
              </a:solidFill>
              <a:latin typeface="Times New Roman" charset="0"/>
            </a:endParaRPr>
          </a:p>
        </p:txBody>
      </p:sp>
      <p:pic>
        <p:nvPicPr>
          <p:cNvPr id="3" name="Image 2"/>
          <p:cNvPicPr>
            <a:picLocks noChangeAspect="1"/>
          </p:cNvPicPr>
          <p:nvPr/>
        </p:nvPicPr>
        <p:blipFill>
          <a:blip r:embed="rId4"/>
          <a:stretch>
            <a:fillRect/>
          </a:stretch>
        </p:blipFill>
        <p:spPr>
          <a:xfrm>
            <a:off x="0" y="4551500"/>
            <a:ext cx="1888408" cy="1422545"/>
          </a:xfrm>
          <a:prstGeom prst="rect">
            <a:avLst/>
          </a:prstGeom>
        </p:spPr>
      </p:pic>
      <p:pic>
        <p:nvPicPr>
          <p:cNvPr id="4" name="Image 3"/>
          <p:cNvPicPr>
            <a:picLocks noChangeAspect="1"/>
          </p:cNvPicPr>
          <p:nvPr/>
        </p:nvPicPr>
        <p:blipFill>
          <a:blip r:embed="rId5"/>
          <a:stretch>
            <a:fillRect/>
          </a:stretch>
        </p:blipFill>
        <p:spPr>
          <a:xfrm>
            <a:off x="6678705" y="841967"/>
            <a:ext cx="1270000" cy="1771135"/>
          </a:xfrm>
          <a:prstGeom prst="rect">
            <a:avLst/>
          </a:prstGeom>
        </p:spPr>
      </p:pic>
    </p:spTree>
    <p:extLst>
      <p:ext uri="{BB962C8B-B14F-4D97-AF65-F5344CB8AC3E}">
        <p14:creationId xmlns:p14="http://schemas.microsoft.com/office/powerpoint/2010/main" val="2852590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7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17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par>
                          <p:cTn id="31" fill="hold">
                            <p:stCondLst>
                              <p:cond delay="0"/>
                            </p:stCondLst>
                            <p:childTnLst>
                              <p:par>
                                <p:cTn id="32" presetID="6" presetClass="emph" presetSubtype="0" fill="hold" nodeType="afterEffect">
                                  <p:stCondLst>
                                    <p:cond delay="0"/>
                                  </p:stCondLst>
                                  <p:childTnLst>
                                    <p:animScale>
                                      <p:cBhvr>
                                        <p:cTn id="33" dur="4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371600" y="62754"/>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mj-lt"/>
                <a:ea typeface="+mj-ea"/>
                <a:cs typeface="+mj-cs"/>
              </a:defRPr>
            </a:lvl1pPr>
            <a:lvl2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Arial"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en-US" sz="2400" dirty="0" smtClean="0">
                <a:latin typeface="Times New Roman" charset="0"/>
              </a:rPr>
              <a:t>Nomenclature </a:t>
            </a:r>
            <a:r>
              <a:rPr lang="en-US" sz="2400" dirty="0" err="1" smtClean="0">
                <a:latin typeface="Times New Roman" charset="0"/>
              </a:rPr>
              <a:t>selon</a:t>
            </a:r>
            <a:r>
              <a:rPr lang="en-US" sz="2400" dirty="0" smtClean="0">
                <a:latin typeface="Times New Roman" charset="0"/>
              </a:rPr>
              <a:t> l’ IUIS </a:t>
            </a:r>
            <a:br>
              <a:rPr lang="en-US" sz="2400" dirty="0" smtClean="0">
                <a:latin typeface="Times New Roman" charset="0"/>
              </a:rPr>
            </a:br>
            <a:r>
              <a:rPr lang="en-US" sz="2400" dirty="0" smtClean="0">
                <a:latin typeface="Times New Roman" charset="0"/>
              </a:rPr>
              <a:t>des </a:t>
            </a:r>
            <a:r>
              <a:rPr lang="en-US" sz="2400" dirty="0" err="1" smtClean="0">
                <a:latin typeface="Times New Roman" charset="0"/>
              </a:rPr>
              <a:t>allergènes</a:t>
            </a:r>
            <a:endParaRPr lang="en-US" sz="2400" dirty="0" smtClean="0">
              <a:latin typeface="Times New Roman" charset="0"/>
            </a:endParaRPr>
          </a:p>
          <a:p>
            <a:r>
              <a:rPr lang="en-US" sz="1600" dirty="0" smtClean="0">
                <a:latin typeface="Times New Roman" charset="0"/>
              </a:rPr>
              <a:t>(</a:t>
            </a:r>
            <a:r>
              <a:rPr lang="en-US" sz="1600" i="1" dirty="0" smtClean="0">
                <a:latin typeface="Times New Roman" charset="0"/>
              </a:rPr>
              <a:t>International Union of Immunological Societies</a:t>
            </a:r>
            <a:r>
              <a:rPr lang="en-US" sz="1600" dirty="0" smtClean="0">
                <a:latin typeface="Times New Roman" charset="0"/>
              </a:rPr>
              <a:t>)</a:t>
            </a:r>
            <a:endParaRPr lang="en-US" sz="1600" dirty="0">
              <a:latin typeface="Times New Roman" charset="0"/>
            </a:endParaRPr>
          </a:p>
        </p:txBody>
      </p:sp>
      <p:sp>
        <p:nvSpPr>
          <p:cNvPr id="6" name="Rectangle 3"/>
          <p:cNvSpPr txBox="1">
            <a:spLocks noChangeArrowheads="1"/>
          </p:cNvSpPr>
          <p:nvPr/>
        </p:nvSpPr>
        <p:spPr bwMode="auto">
          <a:xfrm>
            <a:off x="228600" y="1676400"/>
            <a:ext cx="2398713"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80000"/>
              </a:lnSpc>
            </a:pPr>
            <a:r>
              <a:rPr lang="fr-BE" sz="2000" dirty="0" smtClean="0">
                <a:solidFill>
                  <a:srgbClr val="3A6DAC"/>
                </a:solidFill>
                <a:latin typeface="Times New Roman" charset="0"/>
              </a:rPr>
              <a:t>t : tree </a:t>
            </a:r>
          </a:p>
          <a:p>
            <a:pPr>
              <a:lnSpc>
                <a:spcPct val="80000"/>
              </a:lnSpc>
            </a:pPr>
            <a:r>
              <a:rPr lang="fr-BE" sz="2000" dirty="0" smtClean="0">
                <a:solidFill>
                  <a:srgbClr val="3A6DAC"/>
                </a:solidFill>
                <a:latin typeface="Times New Roman" charset="0"/>
              </a:rPr>
              <a:t>f : food</a:t>
            </a:r>
          </a:p>
          <a:p>
            <a:pPr>
              <a:lnSpc>
                <a:spcPct val="80000"/>
              </a:lnSpc>
            </a:pPr>
            <a:r>
              <a:rPr lang="fr-BE" sz="2000" dirty="0" smtClean="0">
                <a:solidFill>
                  <a:srgbClr val="3A6DAC"/>
                </a:solidFill>
                <a:latin typeface="Times New Roman" charset="0"/>
              </a:rPr>
              <a:t>g : grass </a:t>
            </a:r>
          </a:p>
          <a:p>
            <a:pPr>
              <a:lnSpc>
                <a:spcPct val="80000"/>
              </a:lnSpc>
            </a:pPr>
            <a:r>
              <a:rPr lang="fr-BE" sz="2000" dirty="0" smtClean="0">
                <a:solidFill>
                  <a:srgbClr val="3A6DAC"/>
                </a:solidFill>
                <a:latin typeface="Times New Roman" charset="0"/>
              </a:rPr>
              <a:t>i : insect </a:t>
            </a:r>
          </a:p>
          <a:p>
            <a:pPr>
              <a:lnSpc>
                <a:spcPct val="80000"/>
              </a:lnSpc>
            </a:pPr>
            <a:r>
              <a:rPr lang="fr-BE" sz="2000" dirty="0" smtClean="0">
                <a:solidFill>
                  <a:srgbClr val="3A6DAC"/>
                </a:solidFill>
                <a:latin typeface="Times New Roman" charset="0"/>
              </a:rPr>
              <a:t>w : wheat</a:t>
            </a:r>
          </a:p>
          <a:p>
            <a:pPr>
              <a:lnSpc>
                <a:spcPct val="80000"/>
              </a:lnSpc>
            </a:pPr>
            <a:r>
              <a:rPr lang="fr-BE" sz="2000" dirty="0" smtClean="0">
                <a:solidFill>
                  <a:srgbClr val="3A6DAC"/>
                </a:solidFill>
                <a:latin typeface="Times New Roman" charset="0"/>
              </a:rPr>
              <a:t>c : cure</a:t>
            </a:r>
          </a:p>
          <a:p>
            <a:pPr>
              <a:lnSpc>
                <a:spcPct val="80000"/>
              </a:lnSpc>
            </a:pPr>
            <a:endParaRPr lang="fr-FR" dirty="0">
              <a:solidFill>
                <a:srgbClr val="3A6DAC"/>
              </a:solidFill>
              <a:latin typeface="Times New Roman" charset="0"/>
            </a:endParaRPr>
          </a:p>
        </p:txBody>
      </p:sp>
      <p:sp>
        <p:nvSpPr>
          <p:cNvPr id="7" name="Rectangle 4"/>
          <p:cNvSpPr txBox="1">
            <a:spLocks noChangeArrowheads="1"/>
          </p:cNvSpPr>
          <p:nvPr/>
        </p:nvSpPr>
        <p:spPr>
          <a:xfrm>
            <a:off x="3419475" y="1700213"/>
            <a:ext cx="4229100"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80000"/>
              </a:lnSpc>
            </a:pPr>
            <a:r>
              <a:rPr lang="fr-BE" sz="2000" dirty="0" smtClean="0">
                <a:solidFill>
                  <a:srgbClr val="3A6DAC"/>
                </a:solidFill>
                <a:latin typeface="Times New Roman" charset="0"/>
              </a:rPr>
              <a:t>d : dust mite </a:t>
            </a:r>
          </a:p>
          <a:p>
            <a:pPr>
              <a:lnSpc>
                <a:spcPct val="80000"/>
              </a:lnSpc>
            </a:pPr>
            <a:r>
              <a:rPr lang="fr-BE" sz="2000" dirty="0" smtClean="0">
                <a:solidFill>
                  <a:srgbClr val="3A6DAC"/>
                </a:solidFill>
                <a:latin typeface="Times New Roman" charset="0"/>
              </a:rPr>
              <a:t>m : </a:t>
            </a:r>
            <a:r>
              <a:rPr lang="en-US" sz="2000" dirty="0" smtClean="0">
                <a:solidFill>
                  <a:srgbClr val="3A6DAC"/>
                </a:solidFill>
                <a:latin typeface="Times New Roman" charset="0"/>
              </a:rPr>
              <a:t>moisture</a:t>
            </a:r>
            <a:r>
              <a:rPr lang="fr-BE" sz="2000" dirty="0" smtClean="0">
                <a:solidFill>
                  <a:srgbClr val="3A6DAC"/>
                </a:solidFill>
                <a:latin typeface="Times New Roman" charset="0"/>
              </a:rPr>
              <a:t> </a:t>
            </a:r>
          </a:p>
          <a:p>
            <a:pPr>
              <a:lnSpc>
                <a:spcPct val="80000"/>
              </a:lnSpc>
            </a:pPr>
            <a:r>
              <a:rPr lang="fr-BE" sz="2000" dirty="0" smtClean="0">
                <a:solidFill>
                  <a:srgbClr val="3A6DAC"/>
                </a:solidFill>
                <a:latin typeface="Times New Roman" charset="0"/>
              </a:rPr>
              <a:t>e : epithelia</a:t>
            </a:r>
          </a:p>
          <a:p>
            <a:pPr>
              <a:lnSpc>
                <a:spcPct val="80000"/>
              </a:lnSpc>
            </a:pPr>
            <a:r>
              <a:rPr lang="fr-BE" sz="2000" dirty="0" smtClean="0">
                <a:solidFill>
                  <a:srgbClr val="3A6DAC"/>
                </a:solidFill>
                <a:latin typeface="Times New Roman" charset="0"/>
              </a:rPr>
              <a:t>p : parasite</a:t>
            </a:r>
          </a:p>
          <a:p>
            <a:pPr>
              <a:lnSpc>
                <a:spcPct val="80000"/>
              </a:lnSpc>
            </a:pPr>
            <a:r>
              <a:rPr lang="fr-BE" sz="2000" dirty="0" smtClean="0">
                <a:solidFill>
                  <a:srgbClr val="3A6DAC"/>
                </a:solidFill>
                <a:latin typeface="Times New Roman" charset="0"/>
              </a:rPr>
              <a:t>k : (professional allergens)</a:t>
            </a:r>
            <a:r>
              <a:rPr lang="fr-BE" sz="2000" dirty="0" smtClean="0">
                <a:solidFill>
                  <a:srgbClr val="3A6DAC"/>
                </a:solidFill>
                <a:latin typeface="Arial" charset="0"/>
              </a:rPr>
              <a:t> </a:t>
            </a:r>
            <a:endParaRPr lang="fr-BE" sz="2000" dirty="0">
              <a:solidFill>
                <a:srgbClr val="3A6DAC"/>
              </a:solidFill>
              <a:latin typeface="Arial" charset="0"/>
            </a:endParaRPr>
          </a:p>
        </p:txBody>
      </p:sp>
      <p:sp>
        <p:nvSpPr>
          <p:cNvPr id="8" name="Rectangle 5"/>
          <p:cNvSpPr>
            <a:spLocks noChangeArrowheads="1"/>
          </p:cNvSpPr>
          <p:nvPr/>
        </p:nvSpPr>
        <p:spPr bwMode="auto">
          <a:xfrm>
            <a:off x="250825" y="3644900"/>
            <a:ext cx="86106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0" hangingPunct="0">
              <a:lnSpc>
                <a:spcPct val="90000"/>
              </a:lnSpc>
              <a:spcBef>
                <a:spcPct val="20000"/>
              </a:spcBef>
              <a:buClr>
                <a:srgbClr val="0000D4"/>
              </a:buClr>
              <a:buSzPct val="75000"/>
              <a:buFont typeface="Wingdings" charset="0"/>
              <a:buChar char="n"/>
            </a:pPr>
            <a:endParaRPr kumimoji="1" lang="fr-BE" dirty="0">
              <a:latin typeface="Arial" charset="0"/>
            </a:endParaRPr>
          </a:p>
          <a:p>
            <a:pPr marL="342900" indent="-342900" algn="l" eaLnBrk="0" hangingPunct="0">
              <a:lnSpc>
                <a:spcPct val="90000"/>
              </a:lnSpc>
              <a:spcBef>
                <a:spcPct val="20000"/>
              </a:spcBef>
              <a:buClr>
                <a:srgbClr val="0000D4"/>
              </a:buClr>
              <a:buSzPct val="75000"/>
              <a:buFont typeface="Wingdings" charset="0"/>
              <a:buChar char="n"/>
            </a:pPr>
            <a:endParaRPr kumimoji="1" lang="fr-BE" dirty="0">
              <a:solidFill>
                <a:srgbClr val="3A6DAC"/>
              </a:solidFill>
              <a:latin typeface="Times New Roman"/>
              <a:cs typeface="Times New Roman"/>
            </a:endParaRPr>
          </a:p>
          <a:p>
            <a:pPr marL="342900" indent="-342900" algn="l" eaLnBrk="0" hangingPunct="0">
              <a:lnSpc>
                <a:spcPct val="90000"/>
              </a:lnSpc>
              <a:spcBef>
                <a:spcPct val="20000"/>
              </a:spcBef>
              <a:buClr>
                <a:srgbClr val="0000D4"/>
              </a:buClr>
              <a:buSzPct val="75000"/>
              <a:buFont typeface="Arial"/>
              <a:buChar char="•"/>
            </a:pPr>
            <a:r>
              <a:rPr kumimoji="1" lang="fr-BE" sz="2000" dirty="0">
                <a:solidFill>
                  <a:srgbClr val="3A6DAC"/>
                </a:solidFill>
                <a:latin typeface="Times New Roman"/>
                <a:cs typeface="Times New Roman"/>
              </a:rPr>
              <a:t>t3 : </a:t>
            </a:r>
            <a:r>
              <a:rPr kumimoji="1" lang="fr-BE" sz="2000" i="1" dirty="0">
                <a:solidFill>
                  <a:srgbClr val="3A6DAC"/>
                </a:solidFill>
                <a:latin typeface="Times New Roman"/>
                <a:cs typeface="Times New Roman"/>
              </a:rPr>
              <a:t>Betula verucosa</a:t>
            </a:r>
            <a:r>
              <a:rPr kumimoji="1" lang="fr-BE" sz="2000" dirty="0">
                <a:solidFill>
                  <a:srgbClr val="3A6DAC"/>
                </a:solidFill>
                <a:latin typeface="Times New Roman"/>
                <a:cs typeface="Times New Roman"/>
              </a:rPr>
              <a:t>   		Bet v </a:t>
            </a:r>
            <a:r>
              <a:rPr kumimoji="1" lang="fr-BE" sz="2000" dirty="0" smtClean="0">
                <a:solidFill>
                  <a:srgbClr val="3A6DAC"/>
                </a:solidFill>
                <a:latin typeface="Times New Roman"/>
                <a:cs typeface="Times New Roman"/>
              </a:rPr>
              <a:t>1,2,4,6</a:t>
            </a:r>
            <a:endParaRPr kumimoji="1" lang="fr-BE" sz="2000" dirty="0">
              <a:solidFill>
                <a:srgbClr val="3A6DAC"/>
              </a:solidFill>
              <a:latin typeface="Times New Roman"/>
              <a:cs typeface="Times New Roman"/>
            </a:endParaRPr>
          </a:p>
          <a:p>
            <a:pPr marL="342900" indent="-342900" algn="l" eaLnBrk="0" hangingPunct="0">
              <a:lnSpc>
                <a:spcPct val="90000"/>
              </a:lnSpc>
              <a:spcBef>
                <a:spcPct val="20000"/>
              </a:spcBef>
              <a:buClr>
                <a:srgbClr val="0000D4"/>
              </a:buClr>
              <a:buSzPct val="75000"/>
              <a:buFont typeface="Arial"/>
              <a:buChar char="•"/>
            </a:pPr>
            <a:r>
              <a:rPr kumimoji="1" lang="fr-BE" sz="2000" dirty="0">
                <a:solidFill>
                  <a:srgbClr val="3A6DAC"/>
                </a:solidFill>
                <a:latin typeface="Times New Roman"/>
                <a:cs typeface="Times New Roman"/>
              </a:rPr>
              <a:t>g6 : </a:t>
            </a:r>
            <a:r>
              <a:rPr kumimoji="1" lang="fr-BE" sz="2000" i="1" dirty="0">
                <a:solidFill>
                  <a:srgbClr val="3A6DAC"/>
                </a:solidFill>
                <a:latin typeface="Times New Roman"/>
                <a:cs typeface="Times New Roman"/>
              </a:rPr>
              <a:t>Phleum pratense</a:t>
            </a:r>
            <a:r>
              <a:rPr kumimoji="1" lang="fr-BE" sz="2000" dirty="0">
                <a:solidFill>
                  <a:srgbClr val="3A6DAC"/>
                </a:solidFill>
                <a:latin typeface="Times New Roman"/>
                <a:cs typeface="Times New Roman"/>
              </a:rPr>
              <a:t>   	</a:t>
            </a:r>
            <a:r>
              <a:rPr kumimoji="1" lang="fr-BE" sz="2000" dirty="0" smtClean="0">
                <a:solidFill>
                  <a:srgbClr val="3A6DAC"/>
                </a:solidFill>
                <a:latin typeface="Times New Roman"/>
                <a:cs typeface="Times New Roman"/>
              </a:rPr>
              <a:t>	Phl </a:t>
            </a:r>
            <a:r>
              <a:rPr kumimoji="1" lang="fr-BE" sz="2000" dirty="0">
                <a:solidFill>
                  <a:srgbClr val="3A6DAC"/>
                </a:solidFill>
                <a:latin typeface="Times New Roman"/>
                <a:cs typeface="Times New Roman"/>
              </a:rPr>
              <a:t>p </a:t>
            </a:r>
            <a:r>
              <a:rPr kumimoji="1" lang="fr-BE" sz="2000" dirty="0" smtClean="0">
                <a:solidFill>
                  <a:srgbClr val="3A6DAC"/>
                </a:solidFill>
                <a:latin typeface="Times New Roman"/>
                <a:cs typeface="Times New Roman"/>
              </a:rPr>
              <a:t>1,2,4,5,6,7,11,12</a:t>
            </a:r>
            <a:endParaRPr kumimoji="1" lang="fr-BE" sz="2000" dirty="0">
              <a:solidFill>
                <a:srgbClr val="3A6DAC"/>
              </a:solidFill>
              <a:latin typeface="Times New Roman"/>
              <a:cs typeface="Times New Roman"/>
            </a:endParaRPr>
          </a:p>
          <a:p>
            <a:pPr marL="342900" indent="-342900" algn="l" eaLnBrk="0" hangingPunct="0">
              <a:lnSpc>
                <a:spcPct val="90000"/>
              </a:lnSpc>
              <a:spcBef>
                <a:spcPct val="20000"/>
              </a:spcBef>
              <a:buClr>
                <a:srgbClr val="0000D4"/>
              </a:buClr>
              <a:buSzPct val="75000"/>
              <a:buFont typeface="Arial"/>
              <a:buChar char="•"/>
            </a:pPr>
            <a:r>
              <a:rPr kumimoji="1" lang="fr-BE" sz="2000" dirty="0">
                <a:solidFill>
                  <a:srgbClr val="3A6DAC"/>
                </a:solidFill>
                <a:latin typeface="Times New Roman"/>
                <a:cs typeface="Times New Roman"/>
              </a:rPr>
              <a:t>d1 : </a:t>
            </a:r>
            <a:r>
              <a:rPr kumimoji="1" lang="fr-BE" sz="2000" i="1" dirty="0">
                <a:solidFill>
                  <a:srgbClr val="3A6DAC"/>
                </a:solidFill>
                <a:latin typeface="Times New Roman"/>
                <a:cs typeface="Times New Roman"/>
              </a:rPr>
              <a:t>Dermatophag. pteronys.</a:t>
            </a:r>
            <a:r>
              <a:rPr kumimoji="1" lang="fr-BE" sz="2000" dirty="0">
                <a:solidFill>
                  <a:srgbClr val="3A6DAC"/>
                </a:solidFill>
                <a:latin typeface="Times New Roman"/>
                <a:cs typeface="Times New Roman"/>
              </a:rPr>
              <a:t> 	Der p 1, 2, 3, …</a:t>
            </a:r>
            <a:r>
              <a:rPr kumimoji="1" lang="fr-BE" sz="2000" dirty="0" smtClean="0">
                <a:solidFill>
                  <a:srgbClr val="3A6DAC"/>
                </a:solidFill>
                <a:latin typeface="Times New Roman"/>
                <a:cs typeface="Times New Roman"/>
              </a:rPr>
              <a:t>10</a:t>
            </a:r>
          </a:p>
          <a:p>
            <a:pPr marL="342900" indent="-342900" algn="l" eaLnBrk="0" hangingPunct="0">
              <a:lnSpc>
                <a:spcPct val="90000"/>
              </a:lnSpc>
              <a:spcBef>
                <a:spcPct val="20000"/>
              </a:spcBef>
              <a:buClr>
                <a:srgbClr val="0000D4"/>
              </a:buClr>
              <a:buSzPct val="75000"/>
              <a:buFont typeface="Arial"/>
              <a:buChar char="•"/>
            </a:pPr>
            <a:r>
              <a:rPr kumimoji="1" lang="fr-BE" sz="2000" dirty="0" smtClean="0">
                <a:solidFill>
                  <a:srgbClr val="3A6DAC"/>
                </a:solidFill>
                <a:latin typeface="Times New Roman"/>
                <a:cs typeface="Times New Roman"/>
              </a:rPr>
              <a:t>e1 </a:t>
            </a:r>
            <a:r>
              <a:rPr kumimoji="1" lang="fr-BE" sz="2000" dirty="0">
                <a:solidFill>
                  <a:srgbClr val="3A6DAC"/>
                </a:solidFill>
                <a:latin typeface="Times New Roman"/>
                <a:cs typeface="Times New Roman"/>
              </a:rPr>
              <a:t>: </a:t>
            </a:r>
            <a:r>
              <a:rPr kumimoji="1" lang="fr-BE" sz="2000" i="1" dirty="0">
                <a:solidFill>
                  <a:srgbClr val="3A6DAC"/>
                </a:solidFill>
                <a:latin typeface="Times New Roman"/>
                <a:cs typeface="Times New Roman"/>
              </a:rPr>
              <a:t>Felis domesticus	</a:t>
            </a:r>
            <a:r>
              <a:rPr kumimoji="1" lang="fr-BE" sz="2000" dirty="0">
                <a:solidFill>
                  <a:srgbClr val="3A6DAC"/>
                </a:solidFill>
                <a:latin typeface="Times New Roman"/>
                <a:cs typeface="Times New Roman"/>
              </a:rPr>
              <a:t>	Fel d 1, 2, 3, </a:t>
            </a:r>
            <a:r>
              <a:rPr kumimoji="1" lang="fr-BE" sz="2000" dirty="0" smtClean="0">
                <a:solidFill>
                  <a:srgbClr val="3A6DAC"/>
                </a:solidFill>
                <a:latin typeface="Times New Roman"/>
                <a:cs typeface="Times New Roman"/>
              </a:rPr>
              <a:t>4</a:t>
            </a:r>
            <a:endParaRPr kumimoji="1" lang="fr-BE" sz="2000" dirty="0">
              <a:solidFill>
                <a:srgbClr val="3A6DAC"/>
              </a:solidFill>
              <a:latin typeface="Times New Roman"/>
              <a:cs typeface="Times New Roman"/>
            </a:endParaRPr>
          </a:p>
          <a:p>
            <a:pPr marL="342900" indent="-342900" algn="l" eaLnBrk="0" hangingPunct="0">
              <a:lnSpc>
                <a:spcPct val="90000"/>
              </a:lnSpc>
              <a:spcBef>
                <a:spcPct val="20000"/>
              </a:spcBef>
              <a:buClr>
                <a:srgbClr val="0000D4"/>
              </a:buClr>
              <a:buSzPct val="75000"/>
              <a:buFont typeface="Arial"/>
              <a:buChar char="•"/>
            </a:pPr>
            <a:r>
              <a:rPr kumimoji="1" lang="fr-BE" sz="2000" dirty="0">
                <a:solidFill>
                  <a:srgbClr val="3A6DAC"/>
                </a:solidFill>
                <a:latin typeface="Times New Roman"/>
                <a:cs typeface="Times New Roman"/>
              </a:rPr>
              <a:t>f13 : </a:t>
            </a:r>
            <a:r>
              <a:rPr kumimoji="1" lang="fr-BE" sz="2000" i="1" dirty="0">
                <a:solidFill>
                  <a:srgbClr val="3A6DAC"/>
                </a:solidFill>
                <a:latin typeface="Times New Roman"/>
                <a:cs typeface="Times New Roman"/>
              </a:rPr>
              <a:t>Arachis hypogaea</a:t>
            </a:r>
            <a:r>
              <a:rPr kumimoji="1" lang="fr-BE" sz="2000" b="1" i="1" dirty="0">
                <a:solidFill>
                  <a:srgbClr val="3A6DAC"/>
                </a:solidFill>
                <a:latin typeface="Times New Roman"/>
                <a:cs typeface="Times New Roman"/>
              </a:rPr>
              <a:t>	</a:t>
            </a:r>
            <a:r>
              <a:rPr kumimoji="1" lang="fr-BE" sz="2000" b="1" i="1" dirty="0" smtClean="0">
                <a:solidFill>
                  <a:srgbClr val="3A6DAC"/>
                </a:solidFill>
                <a:latin typeface="Times New Roman"/>
                <a:cs typeface="Times New Roman"/>
              </a:rPr>
              <a:t>	</a:t>
            </a:r>
            <a:r>
              <a:rPr kumimoji="1" lang="fr-BE" sz="2000" dirty="0" smtClean="0">
                <a:solidFill>
                  <a:srgbClr val="3A6DAC"/>
                </a:solidFill>
                <a:latin typeface="Times New Roman"/>
                <a:cs typeface="Times New Roman"/>
              </a:rPr>
              <a:t>Ara </a:t>
            </a:r>
            <a:r>
              <a:rPr kumimoji="1" lang="fr-BE" sz="2000" dirty="0">
                <a:solidFill>
                  <a:srgbClr val="3A6DAC"/>
                </a:solidFill>
                <a:latin typeface="Times New Roman"/>
                <a:cs typeface="Times New Roman"/>
              </a:rPr>
              <a:t>h 1, 2, </a:t>
            </a:r>
            <a:r>
              <a:rPr kumimoji="1" lang="fr-BE" sz="2000" dirty="0" smtClean="0">
                <a:solidFill>
                  <a:srgbClr val="3A6DAC"/>
                </a:solidFill>
                <a:latin typeface="Times New Roman"/>
                <a:cs typeface="Times New Roman"/>
              </a:rPr>
              <a:t>3,5, 6, 8, 9</a:t>
            </a:r>
            <a:endParaRPr kumimoji="1" lang="fr-FR" sz="2000" dirty="0">
              <a:solidFill>
                <a:srgbClr val="3A6DAC"/>
              </a:solidFill>
              <a:latin typeface="Times New Roman"/>
              <a:cs typeface="Times New Roman"/>
            </a:endParaRPr>
          </a:p>
        </p:txBody>
      </p:sp>
      <p:sp>
        <p:nvSpPr>
          <p:cNvPr id="9" name="AutoShape 6"/>
          <p:cNvSpPr>
            <a:spLocks/>
          </p:cNvSpPr>
          <p:nvPr/>
        </p:nvSpPr>
        <p:spPr bwMode="auto">
          <a:xfrm>
            <a:off x="6732588" y="1700213"/>
            <a:ext cx="287337" cy="1727200"/>
          </a:xfrm>
          <a:prstGeom prst="rightBrace">
            <a:avLst>
              <a:gd name="adj1" fmla="val 50092"/>
              <a:gd name="adj2" fmla="val 50000"/>
            </a:avLst>
          </a:prstGeom>
          <a:noFill/>
          <a:ln w="25400" cap="sq">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0" name="AutoShape 7"/>
          <p:cNvSpPr>
            <a:spLocks/>
          </p:cNvSpPr>
          <p:nvPr/>
        </p:nvSpPr>
        <p:spPr bwMode="auto">
          <a:xfrm>
            <a:off x="6732588" y="4005263"/>
            <a:ext cx="287337" cy="2087562"/>
          </a:xfrm>
          <a:prstGeom prst="rightBrace">
            <a:avLst>
              <a:gd name="adj1" fmla="val 60543"/>
              <a:gd name="adj2" fmla="val 50000"/>
            </a:avLst>
          </a:prstGeom>
          <a:noFill/>
          <a:ln w="25400" cap="sq">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fr-BE"/>
          </a:p>
        </p:txBody>
      </p:sp>
      <p:sp>
        <p:nvSpPr>
          <p:cNvPr id="11" name="Text Box 8"/>
          <p:cNvSpPr txBox="1">
            <a:spLocks noChangeArrowheads="1"/>
          </p:cNvSpPr>
          <p:nvPr/>
        </p:nvSpPr>
        <p:spPr bwMode="auto">
          <a:xfrm>
            <a:off x="7231591" y="2335389"/>
            <a:ext cx="165576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600" b="1" dirty="0" smtClean="0">
                <a:solidFill>
                  <a:schemeClr val="accent2"/>
                </a:solidFill>
              </a:rPr>
              <a:t>Nomenclature </a:t>
            </a:r>
            <a:r>
              <a:rPr lang="en-US" sz="1600" b="1" dirty="0" err="1" smtClean="0">
                <a:solidFill>
                  <a:schemeClr val="accent2"/>
                </a:solidFill>
              </a:rPr>
              <a:t>empirique</a:t>
            </a:r>
            <a:endParaRPr lang="en-US" sz="1600" b="1" dirty="0">
              <a:solidFill>
                <a:schemeClr val="accent2"/>
              </a:solidFill>
            </a:endParaRPr>
          </a:p>
        </p:txBody>
      </p:sp>
      <p:sp>
        <p:nvSpPr>
          <p:cNvPr id="12" name="Text Box 9"/>
          <p:cNvSpPr txBox="1">
            <a:spLocks noChangeArrowheads="1"/>
          </p:cNvSpPr>
          <p:nvPr/>
        </p:nvSpPr>
        <p:spPr bwMode="auto">
          <a:xfrm>
            <a:off x="7160154" y="4494389"/>
            <a:ext cx="180022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fr-BE" sz="1600" b="1" dirty="0" smtClean="0">
                <a:solidFill>
                  <a:schemeClr val="accent5">
                    <a:lumMod val="50000"/>
                  </a:schemeClr>
                </a:solidFill>
              </a:rPr>
              <a:t>Nomenclature « recombinant »</a:t>
            </a:r>
            <a:endParaRPr lang="fr-FR" sz="1600" b="1" dirty="0">
              <a:solidFill>
                <a:schemeClr val="accent5">
                  <a:lumMod val="50000"/>
                </a:schemeClr>
              </a:solidFill>
            </a:endParaRPr>
          </a:p>
        </p:txBody>
      </p:sp>
      <p:sp>
        <p:nvSpPr>
          <p:cNvPr id="13" name="AutoShape 10"/>
          <p:cNvSpPr>
            <a:spLocks noChangeArrowheads="1"/>
          </p:cNvSpPr>
          <p:nvPr/>
        </p:nvSpPr>
        <p:spPr bwMode="auto">
          <a:xfrm>
            <a:off x="7807854" y="3198989"/>
            <a:ext cx="503237" cy="1223963"/>
          </a:xfrm>
          <a:prstGeom prst="downArrow">
            <a:avLst>
              <a:gd name="adj1" fmla="val 50000"/>
              <a:gd name="adj2" fmla="val 60805"/>
            </a:avLst>
          </a:prstGeom>
          <a:solidFill>
            <a:srgbClr val="333399"/>
          </a:solidFill>
          <a:ln w="12700" cap="sq">
            <a:solidFill>
              <a:schemeClr val="tx1"/>
            </a:solidFill>
            <a:miter lim="800000"/>
            <a:headEnd type="none" w="sm" len="sm"/>
            <a:tailEnd type="none" w="sm" len="sm"/>
          </a:ln>
        </p:spPr>
        <p:txBody>
          <a:bodyPr wrap="none" anchor="ctr"/>
          <a:lstStyle/>
          <a:p>
            <a:endParaRPr lang="fr-BE"/>
          </a:p>
        </p:txBody>
      </p:sp>
      <p:sp>
        <p:nvSpPr>
          <p:cNvPr id="16" name="Text Box 13"/>
          <p:cNvSpPr txBox="1">
            <a:spLocks noChangeArrowheads="1"/>
          </p:cNvSpPr>
          <p:nvPr/>
        </p:nvSpPr>
        <p:spPr bwMode="auto">
          <a:xfrm>
            <a:off x="3044265" y="3432455"/>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fr-BE" sz="1400" b="1" dirty="0">
                <a:solidFill>
                  <a:schemeClr val="accent2"/>
                </a:solidFill>
              </a:rPr>
              <a:t>Taxon</a:t>
            </a:r>
            <a:endParaRPr lang="fr-FR" sz="1400" b="1" dirty="0">
              <a:solidFill>
                <a:schemeClr val="accent2"/>
              </a:solidFill>
            </a:endParaRPr>
          </a:p>
        </p:txBody>
      </p:sp>
      <p:sp>
        <p:nvSpPr>
          <p:cNvPr id="17" name="Text Box 14"/>
          <p:cNvSpPr txBox="1">
            <a:spLocks noChangeArrowheads="1"/>
          </p:cNvSpPr>
          <p:nvPr/>
        </p:nvSpPr>
        <p:spPr bwMode="auto">
          <a:xfrm>
            <a:off x="3889655" y="3551985"/>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fr-BE" sz="1400" b="1" dirty="0">
                <a:solidFill>
                  <a:schemeClr val="accent2"/>
                </a:solidFill>
              </a:rPr>
              <a:t>genre</a:t>
            </a:r>
            <a:endParaRPr lang="fr-FR" sz="1400" b="1" dirty="0">
              <a:solidFill>
                <a:schemeClr val="accent2"/>
              </a:solidFill>
            </a:endParaRPr>
          </a:p>
        </p:txBody>
      </p:sp>
      <p:sp>
        <p:nvSpPr>
          <p:cNvPr id="18" name="Text Box 15"/>
          <p:cNvSpPr txBox="1">
            <a:spLocks noChangeArrowheads="1"/>
          </p:cNvSpPr>
          <p:nvPr/>
        </p:nvSpPr>
        <p:spPr bwMode="auto">
          <a:xfrm>
            <a:off x="5186360" y="6092825"/>
            <a:ext cx="367188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600" b="1" dirty="0" err="1" smtClean="0">
                <a:solidFill>
                  <a:schemeClr val="accent2"/>
                </a:solidFill>
              </a:rPr>
              <a:t>Nombre</a:t>
            </a:r>
            <a:r>
              <a:rPr lang="en-US" sz="1600" b="1" dirty="0" smtClean="0">
                <a:solidFill>
                  <a:schemeClr val="accent2"/>
                </a:solidFill>
              </a:rPr>
              <a:t> </a:t>
            </a:r>
            <a:r>
              <a:rPr lang="en-US" sz="1600" b="1" dirty="0" err="1" smtClean="0">
                <a:solidFill>
                  <a:schemeClr val="accent2"/>
                </a:solidFill>
              </a:rPr>
              <a:t>accordé</a:t>
            </a:r>
            <a:r>
              <a:rPr lang="en-US" sz="1600" b="1" dirty="0" smtClean="0">
                <a:solidFill>
                  <a:schemeClr val="accent2"/>
                </a:solidFill>
              </a:rPr>
              <a:t> </a:t>
            </a:r>
            <a:r>
              <a:rPr lang="en-US" sz="1600" b="1" dirty="0" err="1" smtClean="0">
                <a:solidFill>
                  <a:schemeClr val="accent2"/>
                </a:solidFill>
              </a:rPr>
              <a:t>à</a:t>
            </a:r>
            <a:r>
              <a:rPr lang="en-US" sz="1600" b="1" dirty="0" smtClean="0">
                <a:solidFill>
                  <a:schemeClr val="accent2"/>
                </a:solidFill>
              </a:rPr>
              <a:t> </a:t>
            </a:r>
            <a:r>
              <a:rPr lang="en-US" sz="1600" b="1" dirty="0" err="1" smtClean="0">
                <a:solidFill>
                  <a:schemeClr val="accent2"/>
                </a:solidFill>
              </a:rPr>
              <a:t>l’ordre</a:t>
            </a:r>
            <a:r>
              <a:rPr lang="en-US" sz="1600" b="1" dirty="0" smtClean="0">
                <a:solidFill>
                  <a:schemeClr val="accent2"/>
                </a:solidFill>
              </a:rPr>
              <a:t> de purification de la </a:t>
            </a:r>
            <a:r>
              <a:rPr lang="en-US" sz="1600" b="1" dirty="0" err="1" smtClean="0">
                <a:solidFill>
                  <a:schemeClr val="accent2"/>
                </a:solidFill>
              </a:rPr>
              <a:t>protéine</a:t>
            </a:r>
            <a:endParaRPr lang="en-US" sz="1600" b="1" dirty="0">
              <a:solidFill>
                <a:schemeClr val="accent2"/>
              </a:solidFill>
            </a:endParaRPr>
          </a:p>
        </p:txBody>
      </p:sp>
      <p:sp>
        <p:nvSpPr>
          <p:cNvPr id="2" name="Flèche vers la droite 1"/>
          <p:cNvSpPr/>
          <p:nvPr/>
        </p:nvSpPr>
        <p:spPr>
          <a:xfrm rot="2288756">
            <a:off x="3451412" y="3944471"/>
            <a:ext cx="672352" cy="104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Flèche vers la droite 23"/>
          <p:cNvSpPr/>
          <p:nvPr/>
        </p:nvSpPr>
        <p:spPr>
          <a:xfrm rot="2288756">
            <a:off x="3887694" y="4007223"/>
            <a:ext cx="672352" cy="104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Flèche vers la droite 24"/>
          <p:cNvSpPr/>
          <p:nvPr/>
        </p:nvSpPr>
        <p:spPr>
          <a:xfrm rot="14691337">
            <a:off x="4560046" y="6188635"/>
            <a:ext cx="672352" cy="104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Text Box 15"/>
          <p:cNvSpPr txBox="1">
            <a:spLocks noChangeArrowheads="1"/>
          </p:cNvSpPr>
          <p:nvPr/>
        </p:nvSpPr>
        <p:spPr bwMode="auto">
          <a:xfrm>
            <a:off x="1244877" y="6050990"/>
            <a:ext cx="36718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600" b="1" dirty="0" smtClean="0">
                <a:solidFill>
                  <a:schemeClr val="accent2"/>
                </a:solidFill>
              </a:rPr>
              <a:t>Nom </a:t>
            </a:r>
            <a:r>
              <a:rPr lang="en-US" sz="1600" b="1" dirty="0" err="1" smtClean="0">
                <a:solidFill>
                  <a:schemeClr val="accent2"/>
                </a:solidFill>
              </a:rPr>
              <a:t>latin</a:t>
            </a:r>
            <a:endParaRPr lang="en-US" sz="1600" b="1" dirty="0">
              <a:solidFill>
                <a:schemeClr val="accent2"/>
              </a:solidFill>
            </a:endParaRPr>
          </a:p>
        </p:txBody>
      </p:sp>
      <p:pic>
        <p:nvPicPr>
          <p:cNvPr id="23" name="Picture 10"/>
          <p:cNvPicPr>
            <a:picLocks noChangeAspect="1" noChangeArrowheads="1"/>
          </p:cNvPicPr>
          <p:nvPr/>
        </p:nvPicPr>
        <p:blipFill>
          <a:blip r:embed="rId2">
            <a:extLst>
              <a:ext uri="{28A0092B-C50C-407E-A947-70E740481C1C}">
                <a14:useLocalDpi xmlns:a14="http://schemas.microsoft.com/office/drawing/2010/main" val="0"/>
              </a:ext>
            </a:extLst>
          </a:blip>
          <a:srcRect l="30940" t="44054" r="30354" b="35699"/>
          <a:stretch>
            <a:fillRect/>
          </a:stretch>
        </p:blipFill>
        <p:spPr bwMode="auto">
          <a:xfrm>
            <a:off x="1537747" y="721489"/>
            <a:ext cx="852487"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68456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linds(horizontal)">
                                      <p:cBhvr>
                                        <p:cTn id="19" dur="500"/>
                                        <p:tgtEl>
                                          <p:spTgt spid="2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13" grpId="0" animBg="1"/>
      <p:bldP spid="16" grpId="0"/>
      <p:bldP spid="17" grpId="0"/>
      <p:bldP spid="18" grpId="0"/>
      <p:bldP spid="2" grpId="0" animBg="1"/>
      <p:bldP spid="24" grpId="0" animBg="1"/>
      <p:bldP spid="25"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idx="4294967295"/>
          </p:nvPr>
        </p:nvSpPr>
        <p:spPr/>
        <p:txBody>
          <a:bodyPr/>
          <a:lstStyle/>
          <a:p>
            <a:r>
              <a:rPr lang="en-US" sz="2400" dirty="0" smtClean="0">
                <a:latin typeface="Times New Roman" charset="0"/>
                <a:cs typeface="Arial" charset="0"/>
              </a:rPr>
              <a:t>Component Resolved Diagnosis </a:t>
            </a:r>
            <a:br>
              <a:rPr lang="en-US" sz="2400" dirty="0" smtClean="0">
                <a:latin typeface="Times New Roman" charset="0"/>
                <a:cs typeface="Arial" charset="0"/>
              </a:rPr>
            </a:br>
            <a:r>
              <a:rPr lang="en-US" sz="1800" dirty="0" smtClean="0">
                <a:latin typeface="Times New Roman" charset="0"/>
                <a:cs typeface="Arial" charset="0"/>
              </a:rPr>
              <a:t>(CRD)</a:t>
            </a:r>
            <a:endParaRPr lang="en-US" sz="1800" dirty="0">
              <a:latin typeface="Times New Roman" charset="0"/>
              <a:cs typeface="Arial" charset="0"/>
            </a:endParaRPr>
          </a:p>
        </p:txBody>
      </p:sp>
      <p:pic>
        <p:nvPicPr>
          <p:cNvPr id="37171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Rectangle 3"/>
          <p:cNvSpPr txBox="1">
            <a:spLocks noChangeArrowheads="1"/>
          </p:cNvSpPr>
          <p:nvPr/>
        </p:nvSpPr>
        <p:spPr bwMode="auto">
          <a:xfrm>
            <a:off x="228600" y="1441450"/>
            <a:ext cx="8707438"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nl-BE" sz="2000" b="1" dirty="0">
                <a:solidFill>
                  <a:srgbClr val="3A6DAC"/>
                </a:solidFill>
                <a:latin typeface="Times New Roman" charset="0"/>
                <a:ea typeface="ＭＳ Ｐゴシック" charset="0"/>
              </a:rPr>
              <a:t>Evolutions </a:t>
            </a:r>
            <a:r>
              <a:rPr lang="nl-BE" sz="2000" b="1" dirty="0" smtClean="0">
                <a:solidFill>
                  <a:srgbClr val="3A6DAC"/>
                </a:solidFill>
                <a:latin typeface="Times New Roman" charset="0"/>
                <a:ea typeface="ＭＳ Ｐゴシック" charset="0"/>
              </a:rPr>
              <a:t>récentes </a:t>
            </a:r>
            <a:r>
              <a:rPr lang="nl-BE" sz="2000" b="1" dirty="0">
                <a:solidFill>
                  <a:srgbClr val="3A6DAC"/>
                </a:solidFill>
                <a:latin typeface="Times New Roman" charset="0"/>
                <a:ea typeface="ＭＳ Ｐゴシック" charset="0"/>
              </a:rPr>
              <a:t>vers l’usage des </a:t>
            </a:r>
            <a:r>
              <a:rPr lang="nl-BE" sz="2000" b="1" dirty="0" smtClean="0">
                <a:solidFill>
                  <a:srgbClr val="3A6DAC"/>
                </a:solidFill>
                <a:latin typeface="Times New Roman" charset="0"/>
                <a:ea typeface="ＭＳ Ｐゴシック" charset="0"/>
              </a:rPr>
              <a:t>Composants, passage au </a:t>
            </a:r>
            <a:r>
              <a:rPr lang="nl-BE" sz="2000" b="1" dirty="0">
                <a:solidFill>
                  <a:srgbClr val="3A6DAC"/>
                </a:solidFill>
                <a:latin typeface="Times New Roman" charset="0"/>
                <a:ea typeface="ＭＳ Ｐゴシック" charset="0"/>
              </a:rPr>
              <a:t>CRD:</a:t>
            </a:r>
          </a:p>
          <a:p>
            <a:pPr lvl="1"/>
            <a:r>
              <a:rPr lang="nl-BE" sz="1800" b="1" dirty="0">
                <a:solidFill>
                  <a:srgbClr val="3A6DAC"/>
                </a:solidFill>
                <a:latin typeface="Times New Roman" charset="0"/>
                <a:ea typeface="ＭＳ Ｐゴシック" charset="0"/>
              </a:rPr>
              <a:t>Techniques d’extractions/purifications et standardisations des allergènes améliorées</a:t>
            </a:r>
          </a:p>
          <a:p>
            <a:pPr lvl="1"/>
            <a:r>
              <a:rPr lang="nl-BE" sz="1800" b="1" dirty="0">
                <a:solidFill>
                  <a:srgbClr val="3A6DAC"/>
                </a:solidFill>
                <a:latin typeface="Times New Roman" charset="0"/>
                <a:ea typeface="ＭＳ Ｐゴシック" charset="0"/>
              </a:rPr>
              <a:t>Meilleure connaissance des allergènes</a:t>
            </a:r>
          </a:p>
          <a:p>
            <a:pPr lvl="2"/>
            <a:r>
              <a:rPr lang="nl-BE" sz="1600" b="1" dirty="0">
                <a:solidFill>
                  <a:srgbClr val="3A6DAC"/>
                </a:solidFill>
                <a:latin typeface="Times New Roman" charset="0"/>
                <a:ea typeface="ＭＳ Ｐゴシック" charset="0"/>
              </a:rPr>
              <a:t>Au niveau des homologies, de leur  structure, de leur foncion...</a:t>
            </a:r>
          </a:p>
          <a:p>
            <a:pPr lvl="2"/>
            <a:r>
              <a:rPr lang="nl-BE" sz="1600" b="1" dirty="0">
                <a:solidFill>
                  <a:srgbClr val="3A6DAC"/>
                </a:solidFill>
                <a:latin typeface="Times New Roman" charset="0"/>
                <a:ea typeface="ＭＳ Ｐゴシック" charset="0"/>
              </a:rPr>
              <a:t>Production des allergènes recombinants</a:t>
            </a:r>
          </a:p>
          <a:p>
            <a:pPr lvl="2"/>
            <a:endParaRPr lang="nl-BE" sz="1000" b="1" dirty="0" smtClean="0">
              <a:solidFill>
                <a:srgbClr val="3A6DAC"/>
              </a:solidFill>
              <a:latin typeface="Times New Roman" charset="0"/>
              <a:ea typeface="ＭＳ Ｐゴシック" charset="0"/>
            </a:endParaRPr>
          </a:p>
          <a:p>
            <a:pPr lvl="2"/>
            <a:endParaRPr lang="nl-BE" sz="1000" b="1" dirty="0">
              <a:solidFill>
                <a:srgbClr val="3A6DAC"/>
              </a:solidFill>
              <a:latin typeface="Times New Roman" charset="0"/>
              <a:ea typeface="ＭＳ Ｐゴシック" charset="0"/>
            </a:endParaRPr>
          </a:p>
          <a:p>
            <a:pPr lvl="2"/>
            <a:endParaRPr lang="nl-BE" sz="1000" b="1" dirty="0" smtClean="0">
              <a:solidFill>
                <a:srgbClr val="3A6DAC"/>
              </a:solidFill>
              <a:latin typeface="Times New Roman" charset="0"/>
              <a:ea typeface="ＭＳ Ｐゴシック" charset="0"/>
            </a:endParaRPr>
          </a:p>
          <a:p>
            <a:r>
              <a:rPr lang="nl-BE" sz="2000" b="1" dirty="0" smtClean="0">
                <a:solidFill>
                  <a:srgbClr val="3A6DAC"/>
                </a:solidFill>
                <a:latin typeface="Times New Roman" charset="0"/>
                <a:ea typeface="ＭＳ Ｐゴシック" charset="0"/>
              </a:rPr>
              <a:t>Intérêts et applications des composants allergéniques.</a:t>
            </a:r>
          </a:p>
          <a:p>
            <a:pPr lvl="1"/>
            <a:r>
              <a:rPr lang="nl-BE" sz="2000" b="1" dirty="0" smtClean="0">
                <a:solidFill>
                  <a:srgbClr val="4597A0"/>
                </a:solidFill>
                <a:latin typeface="Times New Roman" charset="0"/>
                <a:ea typeface="ＭＳ Ｐゴシック" charset="0"/>
              </a:rPr>
              <a:t>Tests plus sensibles</a:t>
            </a:r>
          </a:p>
          <a:p>
            <a:pPr lvl="2"/>
            <a:r>
              <a:rPr lang="nl-BE" sz="1600" b="1" dirty="0" smtClean="0">
                <a:solidFill>
                  <a:srgbClr val="3A6DAC"/>
                </a:solidFill>
                <a:latin typeface="Times New Roman" charset="0"/>
                <a:ea typeface="ＭＳ Ｐゴシック" charset="0"/>
              </a:rPr>
              <a:t>Amélioration qualitative des extraits (Hev b 5 dans l’extrait de latex, plus récemment Ves v 5 dans l’extrait venin de guêpe)</a:t>
            </a:r>
          </a:p>
          <a:p>
            <a:pPr lvl="1"/>
            <a:r>
              <a:rPr lang="nl-BE" sz="1800" dirty="0" smtClean="0">
                <a:solidFill>
                  <a:srgbClr val="3A6DAC"/>
                </a:solidFill>
                <a:latin typeface="Times New Roman" charset="0"/>
                <a:ea typeface="ＭＳ Ｐゴシック" charset="0"/>
              </a:rPr>
              <a:t>Prédire et comprendre les réactions croisées</a:t>
            </a:r>
          </a:p>
          <a:p>
            <a:pPr lvl="1"/>
            <a:r>
              <a:rPr lang="nl-BE" sz="1800" dirty="0" smtClean="0">
                <a:solidFill>
                  <a:srgbClr val="3A6DAC"/>
                </a:solidFill>
                <a:latin typeface="Times New Roman" charset="0"/>
                <a:ea typeface="ＭＳ Ｐゴシック" charset="0"/>
              </a:rPr>
              <a:t>Prédire </a:t>
            </a:r>
            <a:r>
              <a:rPr lang="nl-BE" sz="1800" dirty="0">
                <a:solidFill>
                  <a:srgbClr val="3A6DAC"/>
                </a:solidFill>
                <a:latin typeface="Times New Roman" charset="0"/>
                <a:ea typeface="ＭＳ Ｐゴシック" charset="0"/>
              </a:rPr>
              <a:t>les risques et la sévérité des allergies</a:t>
            </a:r>
          </a:p>
          <a:p>
            <a:pPr lvl="1"/>
            <a:r>
              <a:rPr lang="nl-BE" sz="1800" dirty="0">
                <a:solidFill>
                  <a:srgbClr val="3A6DAC"/>
                </a:solidFill>
                <a:latin typeface="Times New Roman" charset="0"/>
                <a:ea typeface="ＭＳ Ｐゴシック" charset="0"/>
              </a:rPr>
              <a:t>Déterminer les bons candidats pour l’Immunothérapie spécifique </a:t>
            </a:r>
          </a:p>
          <a:p>
            <a:pPr marL="0" indent="0">
              <a:buNone/>
            </a:pPr>
            <a:endParaRPr lang="nl-BE" sz="1800" b="1" dirty="0">
              <a:solidFill>
                <a:srgbClr val="3A6DAC"/>
              </a:solidFill>
              <a:latin typeface="Times New Roman" charset="0"/>
              <a:ea typeface="ＭＳ Ｐゴシック" charset="0"/>
            </a:endParaRPr>
          </a:p>
          <a:p>
            <a:pPr>
              <a:buFont typeface="Wingdings" charset="2"/>
              <a:buChar char="Ø"/>
            </a:pPr>
            <a:endParaRPr lang="nl-BE" sz="1800" b="1" dirty="0" smtClean="0">
              <a:solidFill>
                <a:srgbClr val="3A6DAC"/>
              </a:solidFill>
              <a:latin typeface="Times New Roman" charset="0"/>
              <a:ea typeface="ＭＳ Ｐゴシック" charset="0"/>
            </a:endParaRPr>
          </a:p>
          <a:p>
            <a:pPr eaLnBrk="1" hangingPunct="1">
              <a:spcBef>
                <a:spcPct val="50000"/>
              </a:spcBef>
            </a:pPr>
            <a:endParaRPr lang="fr-BE" sz="2000" b="1" dirty="0">
              <a:solidFill>
                <a:srgbClr val="3A6DAC"/>
              </a:solidFill>
            </a:endParaRPr>
          </a:p>
          <a:p>
            <a:pPr eaLnBrk="1" hangingPunct="1">
              <a:spcBef>
                <a:spcPct val="50000"/>
              </a:spcBef>
            </a:pPr>
            <a:endParaRPr lang="fr-FR" sz="2800" b="1" dirty="0">
              <a:solidFill>
                <a:schemeClr val="accent2"/>
              </a:solidFill>
            </a:endParaRPr>
          </a:p>
          <a:p>
            <a:pPr lvl="1"/>
            <a:endParaRPr lang="nl-BE" sz="1400" b="1" dirty="0" smtClean="0">
              <a:solidFill>
                <a:srgbClr val="3A6DAC"/>
              </a:solidFill>
              <a:latin typeface="Times New Roman" charset="0"/>
              <a:ea typeface="ＭＳ Ｐゴシック" charset="0"/>
            </a:endParaRPr>
          </a:p>
          <a:p>
            <a:pPr lvl="1"/>
            <a:endParaRPr lang="fr-BE" sz="1400" b="1" dirty="0" smtClean="0">
              <a:solidFill>
                <a:srgbClr val="006699"/>
              </a:solidFill>
              <a:latin typeface="Times New Roman" charset="0"/>
            </a:endParaRPr>
          </a:p>
          <a:p>
            <a:endParaRPr lang="fr-BE" sz="2400" dirty="0">
              <a:solidFill>
                <a:srgbClr val="006699"/>
              </a:solidFill>
              <a:latin typeface="Times New Roman" charset="0"/>
              <a:ea typeface="ＭＳ Ｐゴシック" charset="0"/>
            </a:endParaRPr>
          </a:p>
        </p:txBody>
      </p:sp>
      <p:pic>
        <p:nvPicPr>
          <p:cNvPr id="16" name="Picture 4" descr="Medec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580" y="2564998"/>
            <a:ext cx="1686391" cy="134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4994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idx="4294967295"/>
          </p:nvPr>
        </p:nvSpPr>
        <p:spPr/>
        <p:txBody>
          <a:bodyPr/>
          <a:lstStyle/>
          <a:p>
            <a:r>
              <a:rPr lang="en-US" sz="2400" dirty="0">
                <a:latin typeface="Times New Roman" charset="0"/>
                <a:cs typeface="Arial" charset="0"/>
              </a:rPr>
              <a:t>Component Resolved Diagnosis </a:t>
            </a:r>
            <a:br>
              <a:rPr lang="en-US" sz="2400" dirty="0">
                <a:latin typeface="Times New Roman" charset="0"/>
                <a:cs typeface="Arial" charset="0"/>
              </a:rPr>
            </a:br>
            <a:r>
              <a:rPr lang="en-US" sz="1800" dirty="0">
                <a:latin typeface="Times New Roman" charset="0"/>
                <a:cs typeface="Arial" charset="0"/>
              </a:rPr>
              <a:t>(CRD)</a:t>
            </a:r>
          </a:p>
        </p:txBody>
      </p:sp>
      <p:pic>
        <p:nvPicPr>
          <p:cNvPr id="37171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Rectangle 3"/>
          <p:cNvSpPr txBox="1">
            <a:spLocks noChangeArrowheads="1"/>
          </p:cNvSpPr>
          <p:nvPr/>
        </p:nvSpPr>
        <p:spPr bwMode="auto">
          <a:xfrm>
            <a:off x="228600" y="1441450"/>
            <a:ext cx="8707438"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a:lnSpc>
                <a:spcPct val="80000"/>
              </a:lnSpc>
            </a:pPr>
            <a:r>
              <a:rPr lang="en-US" sz="2400" dirty="0" smtClean="0">
                <a:solidFill>
                  <a:srgbClr val="3A6DAC"/>
                </a:solidFill>
                <a:latin typeface="Times New Roman" charset="0"/>
              </a:rPr>
              <a:t>Latex </a:t>
            </a:r>
            <a:r>
              <a:rPr lang="en-US" sz="2400" dirty="0">
                <a:solidFill>
                  <a:srgbClr val="3A6DAC"/>
                </a:solidFill>
                <a:latin typeface="Times New Roman" charset="0"/>
              </a:rPr>
              <a:t>: </a:t>
            </a:r>
          </a:p>
          <a:p>
            <a:pPr lvl="1" algn="just">
              <a:lnSpc>
                <a:spcPct val="80000"/>
              </a:lnSpc>
            </a:pPr>
            <a:r>
              <a:rPr lang="en-US" sz="2000" dirty="0">
                <a:solidFill>
                  <a:srgbClr val="3A6DAC"/>
                </a:solidFill>
                <a:latin typeface="Times New Roman" charset="0"/>
              </a:rPr>
              <a:t>« The absence of </a:t>
            </a:r>
            <a:r>
              <a:rPr lang="en-US" sz="2000" dirty="0" err="1">
                <a:solidFill>
                  <a:srgbClr val="3A6DAC"/>
                </a:solidFill>
                <a:latin typeface="Times New Roman" charset="0"/>
              </a:rPr>
              <a:t>Hev</a:t>
            </a:r>
            <a:r>
              <a:rPr lang="en-US" sz="2000" dirty="0">
                <a:solidFill>
                  <a:srgbClr val="3A6DAC"/>
                </a:solidFill>
                <a:latin typeface="Times New Roman" charset="0"/>
              </a:rPr>
              <a:t> b5 in Capture Antigen may cause false-negative results in serologic assays for latex-specific </a:t>
            </a:r>
            <a:r>
              <a:rPr lang="en-US" sz="2000" dirty="0" err="1">
                <a:solidFill>
                  <a:srgbClr val="3A6DAC"/>
                </a:solidFill>
                <a:latin typeface="Times New Roman" charset="0"/>
              </a:rPr>
              <a:t>IgE</a:t>
            </a:r>
            <a:r>
              <a:rPr lang="en-US" sz="2000" dirty="0">
                <a:solidFill>
                  <a:srgbClr val="3A6DAC"/>
                </a:solidFill>
                <a:latin typeface="Times New Roman" charset="0"/>
              </a:rPr>
              <a:t> Antibodies ». </a:t>
            </a:r>
          </a:p>
          <a:p>
            <a:pPr marL="857250" lvl="2" indent="0" algn="just">
              <a:lnSpc>
                <a:spcPct val="80000"/>
              </a:lnSpc>
              <a:buNone/>
            </a:pPr>
            <a:r>
              <a:rPr lang="en-US" sz="2000" i="1" dirty="0" err="1" smtClean="0">
                <a:solidFill>
                  <a:srgbClr val="3A6DAC"/>
                </a:solidFill>
                <a:latin typeface="Times New Roman" charset="0"/>
              </a:rPr>
              <a:t>Z.Chen</a:t>
            </a:r>
            <a:r>
              <a:rPr lang="en-US" sz="2000" i="1" dirty="0" smtClean="0">
                <a:solidFill>
                  <a:srgbClr val="3A6DAC"/>
                </a:solidFill>
                <a:latin typeface="Times New Roman" charset="0"/>
              </a:rPr>
              <a:t> </a:t>
            </a:r>
            <a:r>
              <a:rPr lang="en-US" sz="2000" i="1" dirty="0">
                <a:solidFill>
                  <a:srgbClr val="3A6DAC"/>
                </a:solidFill>
                <a:latin typeface="Times New Roman" charset="0"/>
              </a:rPr>
              <a:t>&amp; al - The Journal of Allergy and Clinical Immunology, </a:t>
            </a:r>
            <a:r>
              <a:rPr lang="en-US" sz="2000" i="1" dirty="0" smtClean="0">
                <a:solidFill>
                  <a:srgbClr val="3A6DAC"/>
                </a:solidFill>
                <a:latin typeface="Times New Roman" charset="0"/>
              </a:rPr>
              <a:t>2000.</a:t>
            </a:r>
          </a:p>
          <a:p>
            <a:pPr lvl="1" algn="just">
              <a:lnSpc>
                <a:spcPct val="80000"/>
              </a:lnSpc>
            </a:pPr>
            <a:r>
              <a:rPr kumimoji="1" lang="en-US" sz="2000" dirty="0" err="1" smtClean="0">
                <a:solidFill>
                  <a:srgbClr val="3A6DAC"/>
                </a:solidFill>
              </a:rPr>
              <a:t>Hev</a:t>
            </a:r>
            <a:r>
              <a:rPr kumimoji="1" lang="en-US" sz="2000" dirty="0" smtClean="0">
                <a:solidFill>
                  <a:srgbClr val="3A6DAC"/>
                </a:solidFill>
              </a:rPr>
              <a:t> </a:t>
            </a:r>
            <a:r>
              <a:rPr kumimoji="1" lang="en-US" sz="2000" dirty="0">
                <a:solidFill>
                  <a:srgbClr val="3A6DAC"/>
                </a:solidFill>
              </a:rPr>
              <a:t>b 5 : </a:t>
            </a:r>
            <a:r>
              <a:rPr kumimoji="1" lang="en-US" sz="2000" dirty="0" smtClean="0">
                <a:solidFill>
                  <a:srgbClr val="3A6DAC"/>
                </a:solidFill>
              </a:rPr>
              <a:t> </a:t>
            </a:r>
            <a:r>
              <a:rPr kumimoji="1" lang="en-US" sz="2000" dirty="0" err="1" smtClean="0">
                <a:solidFill>
                  <a:srgbClr val="3A6DAC"/>
                </a:solidFill>
              </a:rPr>
              <a:t>protéine</a:t>
            </a:r>
            <a:r>
              <a:rPr kumimoji="1" lang="en-US" sz="2000" dirty="0" smtClean="0">
                <a:solidFill>
                  <a:srgbClr val="3A6DAC"/>
                </a:solidFill>
              </a:rPr>
              <a:t> labile.</a:t>
            </a:r>
          </a:p>
          <a:p>
            <a:pPr lvl="2" algn="just">
              <a:lnSpc>
                <a:spcPct val="80000"/>
              </a:lnSpc>
            </a:pPr>
            <a:r>
              <a:rPr kumimoji="1" lang="en-US" sz="1800" dirty="0" smtClean="0">
                <a:solidFill>
                  <a:srgbClr val="3A6DAC"/>
                </a:solidFill>
              </a:rPr>
              <a:t> </a:t>
            </a:r>
            <a:r>
              <a:rPr kumimoji="1" lang="en-US" sz="1800" dirty="0" err="1" smtClean="0">
                <a:solidFill>
                  <a:srgbClr val="3A6DAC"/>
                </a:solidFill>
              </a:rPr>
              <a:t>Extraits</a:t>
            </a:r>
            <a:r>
              <a:rPr kumimoji="1" lang="en-US" sz="1800" dirty="0" smtClean="0">
                <a:solidFill>
                  <a:srgbClr val="3A6DAC"/>
                </a:solidFill>
              </a:rPr>
              <a:t> </a:t>
            </a:r>
            <a:r>
              <a:rPr kumimoji="1" lang="en-US" sz="1800" dirty="0" err="1" smtClean="0">
                <a:solidFill>
                  <a:srgbClr val="3A6DAC"/>
                </a:solidFill>
              </a:rPr>
              <a:t>boostés</a:t>
            </a:r>
            <a:r>
              <a:rPr kumimoji="1" lang="en-US" sz="1800" dirty="0" smtClean="0">
                <a:solidFill>
                  <a:srgbClr val="3A6DAC"/>
                </a:solidFill>
              </a:rPr>
              <a:t> par le </a:t>
            </a:r>
            <a:r>
              <a:rPr kumimoji="1" lang="en-US" sz="1800" dirty="0" err="1" smtClean="0">
                <a:solidFill>
                  <a:srgbClr val="3A6DAC"/>
                </a:solidFill>
              </a:rPr>
              <a:t>Hev</a:t>
            </a:r>
            <a:r>
              <a:rPr kumimoji="1" lang="en-US" sz="1800" dirty="0" smtClean="0">
                <a:solidFill>
                  <a:srgbClr val="3A6DAC"/>
                </a:solidFill>
              </a:rPr>
              <a:t> b 5 du latex pour </a:t>
            </a:r>
            <a:r>
              <a:rPr kumimoji="1" lang="en-US" sz="1800" dirty="0" err="1" smtClean="0">
                <a:solidFill>
                  <a:srgbClr val="3A6DAC"/>
                </a:solidFill>
              </a:rPr>
              <a:t>obtenir</a:t>
            </a:r>
            <a:r>
              <a:rPr kumimoji="1" lang="en-US" sz="1800" dirty="0" smtClean="0">
                <a:solidFill>
                  <a:srgbClr val="3A6DAC"/>
                </a:solidFill>
              </a:rPr>
              <a:t> de </a:t>
            </a:r>
            <a:r>
              <a:rPr kumimoji="1" lang="en-US" sz="1800" dirty="0" err="1" smtClean="0">
                <a:solidFill>
                  <a:srgbClr val="3A6DAC"/>
                </a:solidFill>
              </a:rPr>
              <a:t>meilleurs</a:t>
            </a:r>
            <a:r>
              <a:rPr kumimoji="1" lang="en-US" sz="1800" dirty="0" smtClean="0">
                <a:solidFill>
                  <a:srgbClr val="3A6DAC"/>
                </a:solidFill>
              </a:rPr>
              <a:t> </a:t>
            </a:r>
            <a:r>
              <a:rPr kumimoji="1" lang="en-US" sz="1800" dirty="0" err="1" smtClean="0">
                <a:solidFill>
                  <a:srgbClr val="3A6DAC"/>
                </a:solidFill>
              </a:rPr>
              <a:t>résultats</a:t>
            </a:r>
            <a:r>
              <a:rPr kumimoji="1" lang="en-US" sz="1800" dirty="0" smtClean="0">
                <a:solidFill>
                  <a:srgbClr val="3A6DAC"/>
                </a:solidFill>
              </a:rPr>
              <a:t> ?</a:t>
            </a:r>
          </a:p>
          <a:p>
            <a:pPr lvl="3" algn="just">
              <a:lnSpc>
                <a:spcPct val="80000"/>
              </a:lnSpc>
            </a:pPr>
            <a:r>
              <a:rPr kumimoji="1" lang="en-US" sz="1600" dirty="0" err="1" smtClean="0">
                <a:solidFill>
                  <a:srgbClr val="3A6DAC"/>
                </a:solidFill>
              </a:rPr>
              <a:t>Meilleure</a:t>
            </a:r>
            <a:r>
              <a:rPr kumimoji="1" lang="en-US" sz="1600" dirty="0" smtClean="0">
                <a:solidFill>
                  <a:srgbClr val="3A6DAC"/>
                </a:solidFill>
              </a:rPr>
              <a:t> </a:t>
            </a:r>
            <a:r>
              <a:rPr kumimoji="1" lang="en-US" sz="1600" dirty="0" err="1" smtClean="0">
                <a:solidFill>
                  <a:srgbClr val="3A6DAC"/>
                </a:solidFill>
              </a:rPr>
              <a:t>sensibilité</a:t>
            </a:r>
            <a:r>
              <a:rPr kumimoji="1" lang="en-US" sz="1600" dirty="0" smtClean="0">
                <a:solidFill>
                  <a:srgbClr val="3A6DAC"/>
                </a:solidFill>
              </a:rPr>
              <a:t> sans </a:t>
            </a:r>
            <a:r>
              <a:rPr kumimoji="1" lang="en-US" sz="1600" dirty="0" err="1" smtClean="0">
                <a:solidFill>
                  <a:srgbClr val="3A6DAC"/>
                </a:solidFill>
              </a:rPr>
              <a:t>perdre</a:t>
            </a:r>
            <a:r>
              <a:rPr kumimoji="1" lang="en-US" sz="1600" dirty="0" smtClean="0">
                <a:solidFill>
                  <a:srgbClr val="3A6DAC"/>
                </a:solidFill>
              </a:rPr>
              <a:t> de </a:t>
            </a:r>
            <a:r>
              <a:rPr kumimoji="1" lang="en-US" sz="1600" dirty="0" err="1" smtClean="0">
                <a:solidFill>
                  <a:srgbClr val="3A6DAC"/>
                </a:solidFill>
              </a:rPr>
              <a:t>spécificité</a:t>
            </a:r>
            <a:endParaRPr kumimoji="1" lang="en-US" sz="1600" dirty="0" smtClean="0">
              <a:solidFill>
                <a:srgbClr val="3A6DAC"/>
              </a:solidFill>
            </a:endParaRPr>
          </a:p>
          <a:p>
            <a:pPr lvl="3" algn="just">
              <a:lnSpc>
                <a:spcPct val="80000"/>
              </a:lnSpc>
            </a:pPr>
            <a:r>
              <a:rPr kumimoji="1" lang="en-US" sz="1600" dirty="0" err="1" smtClean="0">
                <a:solidFill>
                  <a:srgbClr val="3A6DAC"/>
                </a:solidFill>
              </a:rPr>
              <a:t>Moins</a:t>
            </a:r>
            <a:r>
              <a:rPr kumimoji="1" lang="en-US" sz="1600" dirty="0" smtClean="0">
                <a:solidFill>
                  <a:srgbClr val="3A6DAC"/>
                </a:solidFill>
              </a:rPr>
              <a:t> de faux </a:t>
            </a:r>
            <a:r>
              <a:rPr kumimoji="1" lang="en-US" sz="1600" dirty="0" err="1" smtClean="0">
                <a:solidFill>
                  <a:srgbClr val="3A6DAC"/>
                </a:solidFill>
              </a:rPr>
              <a:t>négatifs</a:t>
            </a:r>
            <a:endParaRPr kumimoji="1" lang="en-US" sz="1600" dirty="0" smtClean="0">
              <a:solidFill>
                <a:srgbClr val="3A6DAC"/>
              </a:solidFill>
            </a:endParaRPr>
          </a:p>
          <a:p>
            <a:pPr lvl="3" algn="just">
              <a:lnSpc>
                <a:spcPct val="80000"/>
              </a:lnSpc>
            </a:pPr>
            <a:endParaRPr kumimoji="1" lang="en-US" sz="1400" dirty="0" smtClean="0">
              <a:solidFill>
                <a:srgbClr val="3A6DAC"/>
              </a:solidFill>
            </a:endParaRPr>
          </a:p>
          <a:p>
            <a:pPr algn="just">
              <a:lnSpc>
                <a:spcPct val="80000"/>
              </a:lnSpc>
            </a:pPr>
            <a:r>
              <a:rPr kumimoji="1" lang="en-US" sz="2400" dirty="0" smtClean="0">
                <a:solidFill>
                  <a:srgbClr val="3A6DAC"/>
                </a:solidFill>
              </a:rPr>
              <a:t>Venin de </a:t>
            </a:r>
            <a:r>
              <a:rPr kumimoji="1" lang="en-US" sz="2400" dirty="0" err="1" smtClean="0">
                <a:solidFill>
                  <a:srgbClr val="3A6DAC"/>
                </a:solidFill>
              </a:rPr>
              <a:t>guêpe</a:t>
            </a:r>
            <a:r>
              <a:rPr kumimoji="1" lang="en-US" sz="2400" dirty="0" smtClean="0">
                <a:solidFill>
                  <a:srgbClr val="3A6DAC"/>
                </a:solidFill>
              </a:rPr>
              <a:t> :</a:t>
            </a:r>
          </a:p>
          <a:p>
            <a:pPr lvl="1" algn="just">
              <a:lnSpc>
                <a:spcPct val="80000"/>
              </a:lnSpc>
            </a:pPr>
            <a:r>
              <a:rPr kumimoji="1" lang="en-US" sz="2000" dirty="0" err="1" smtClean="0">
                <a:solidFill>
                  <a:srgbClr val="3A6DAC"/>
                </a:solidFill>
              </a:rPr>
              <a:t>Ajout</a:t>
            </a:r>
            <a:r>
              <a:rPr kumimoji="1" lang="en-US" sz="2000" dirty="0" smtClean="0">
                <a:solidFill>
                  <a:srgbClr val="3A6DAC"/>
                </a:solidFill>
              </a:rPr>
              <a:t> de </a:t>
            </a:r>
            <a:r>
              <a:rPr kumimoji="1" lang="en-US" sz="2000" dirty="0" err="1" smtClean="0">
                <a:solidFill>
                  <a:srgbClr val="3A6DAC"/>
                </a:solidFill>
              </a:rPr>
              <a:t>Ves</a:t>
            </a:r>
            <a:r>
              <a:rPr kumimoji="1" lang="en-US" sz="2000" dirty="0" smtClean="0">
                <a:solidFill>
                  <a:srgbClr val="3A6DAC"/>
                </a:solidFill>
              </a:rPr>
              <a:t> v 5 </a:t>
            </a:r>
            <a:r>
              <a:rPr kumimoji="1" lang="en-US" sz="2000" dirty="0" err="1" smtClean="0">
                <a:solidFill>
                  <a:srgbClr val="3A6DAC"/>
                </a:solidFill>
              </a:rPr>
              <a:t>dans</a:t>
            </a:r>
            <a:r>
              <a:rPr kumimoji="1" lang="en-US" sz="2000" dirty="0" smtClean="0">
                <a:solidFill>
                  <a:srgbClr val="3A6DAC"/>
                </a:solidFill>
              </a:rPr>
              <a:t> </a:t>
            </a:r>
            <a:r>
              <a:rPr kumimoji="1" lang="en-US" sz="2000" dirty="0" err="1" smtClean="0">
                <a:solidFill>
                  <a:srgbClr val="3A6DAC"/>
                </a:solidFill>
              </a:rPr>
              <a:t>certains</a:t>
            </a:r>
            <a:r>
              <a:rPr kumimoji="1" lang="en-US" sz="2000" dirty="0" smtClean="0">
                <a:solidFill>
                  <a:srgbClr val="3A6DAC"/>
                </a:solidFill>
              </a:rPr>
              <a:t> </a:t>
            </a:r>
            <a:r>
              <a:rPr kumimoji="1" lang="en-US" sz="2000" dirty="0" err="1" smtClean="0">
                <a:solidFill>
                  <a:srgbClr val="3A6DAC"/>
                </a:solidFill>
              </a:rPr>
              <a:t>extraits</a:t>
            </a:r>
            <a:r>
              <a:rPr kumimoji="1" lang="en-US" sz="2000" dirty="0" smtClean="0">
                <a:solidFill>
                  <a:srgbClr val="3A6DAC"/>
                </a:solidFill>
              </a:rPr>
              <a:t> </a:t>
            </a:r>
          </a:p>
          <a:p>
            <a:pPr marL="457200" lvl="1" indent="0" algn="just">
              <a:lnSpc>
                <a:spcPct val="80000"/>
              </a:lnSpc>
              <a:buNone/>
            </a:pPr>
            <a:r>
              <a:rPr kumimoji="1" lang="en-US" sz="2000" dirty="0" err="1" smtClean="0">
                <a:solidFill>
                  <a:srgbClr val="3A6DAC"/>
                </a:solidFill>
              </a:rPr>
              <a:t>allergéniques</a:t>
            </a:r>
            <a:r>
              <a:rPr kumimoji="1" lang="en-US" sz="2000" dirty="0" smtClean="0">
                <a:solidFill>
                  <a:srgbClr val="3A6DAC"/>
                </a:solidFill>
              </a:rPr>
              <a:t>.</a:t>
            </a:r>
            <a:endParaRPr lang="en-US" sz="2000" dirty="0">
              <a:solidFill>
                <a:srgbClr val="3A6DAC"/>
              </a:solidFill>
            </a:endParaRPr>
          </a:p>
          <a:p>
            <a:pPr marL="457200" lvl="1" indent="0" algn="just">
              <a:lnSpc>
                <a:spcPct val="80000"/>
              </a:lnSpc>
              <a:buNone/>
            </a:pPr>
            <a:endParaRPr lang="en-US" sz="1400" i="1" dirty="0">
              <a:solidFill>
                <a:schemeClr val="accent2"/>
              </a:solidFill>
              <a:latin typeface="Times New Roman" charset="0"/>
            </a:endParaRPr>
          </a:p>
          <a:p>
            <a:pPr eaLnBrk="1" hangingPunct="1">
              <a:spcBef>
                <a:spcPct val="50000"/>
              </a:spcBef>
            </a:pPr>
            <a:endParaRPr lang="fr-BE" sz="2000" b="1" dirty="0">
              <a:solidFill>
                <a:srgbClr val="3A6DAC"/>
              </a:solidFill>
            </a:endParaRPr>
          </a:p>
          <a:p>
            <a:pPr eaLnBrk="1" hangingPunct="1">
              <a:spcBef>
                <a:spcPct val="50000"/>
              </a:spcBef>
            </a:pPr>
            <a:endParaRPr lang="fr-FR" sz="2800" b="1" dirty="0">
              <a:solidFill>
                <a:schemeClr val="accent2"/>
              </a:solidFill>
            </a:endParaRPr>
          </a:p>
          <a:p>
            <a:pPr lvl="1"/>
            <a:endParaRPr lang="nl-BE" sz="1400" b="1" dirty="0" smtClean="0">
              <a:solidFill>
                <a:srgbClr val="3A6DAC"/>
              </a:solidFill>
              <a:latin typeface="Times New Roman" charset="0"/>
              <a:ea typeface="ＭＳ Ｐゴシック" charset="0"/>
            </a:endParaRPr>
          </a:p>
          <a:p>
            <a:pPr lvl="1"/>
            <a:endParaRPr lang="fr-BE" sz="1400" b="1" dirty="0" smtClean="0">
              <a:solidFill>
                <a:srgbClr val="006699"/>
              </a:solidFill>
              <a:latin typeface="Times New Roman" charset="0"/>
            </a:endParaRPr>
          </a:p>
          <a:p>
            <a:endParaRPr lang="fr-BE" sz="2400" dirty="0">
              <a:solidFill>
                <a:srgbClr val="006699"/>
              </a:solidFill>
              <a:latin typeface="Times New Roman" charset="0"/>
              <a:ea typeface="ＭＳ Ｐゴシック" charset="0"/>
            </a:endParaRPr>
          </a:p>
        </p:txBody>
      </p:sp>
      <p:sp>
        <p:nvSpPr>
          <p:cNvPr id="6" name="Espace réservé du numéro de diapositive 5"/>
          <p:cNvSpPr>
            <a:spLocks noGrp="1"/>
          </p:cNvSpPr>
          <p:nvPr>
            <p:ph type="sldNum" sz="quarter" idx="4294967295"/>
          </p:nvPr>
        </p:nvSpPr>
        <p:spPr>
          <a:xfrm>
            <a:off x="6553200" y="6245225"/>
            <a:ext cx="2133600" cy="476250"/>
          </a:xfrm>
          <a:prstGeom prst="rect">
            <a:avLst/>
          </a:prstGeom>
        </p:spPr>
        <p:txBody>
          <a:bodyPr/>
          <a:lstStyle/>
          <a:p>
            <a:fld id="{FC9C2143-F371-B143-9DAE-95DF8DA7F4F1}" type="slidenum">
              <a:rPr lang="fr-FR"/>
              <a:pPr/>
              <a:t>8</a:t>
            </a:fld>
            <a:endParaRPr lang="fr-FR"/>
          </a:p>
        </p:txBody>
      </p:sp>
      <p:pic>
        <p:nvPicPr>
          <p:cNvPr id="7" name="Picture 5"/>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l="27744" t="24077" r="35454" b="31981"/>
          <a:stretch>
            <a:fillRect/>
          </a:stretch>
        </p:blipFill>
        <p:spPr bwMode="auto">
          <a:xfrm>
            <a:off x="5364163" y="3573463"/>
            <a:ext cx="3455987"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Oval 6"/>
          <p:cNvSpPr>
            <a:spLocks noChangeArrowheads="1"/>
          </p:cNvSpPr>
          <p:nvPr/>
        </p:nvSpPr>
        <p:spPr bwMode="auto">
          <a:xfrm>
            <a:off x="5724525" y="4292600"/>
            <a:ext cx="358775" cy="1152525"/>
          </a:xfrm>
          <a:prstGeom prst="ellipse">
            <a:avLst/>
          </a:prstGeom>
          <a:noFill/>
          <a:ln w="28575" cap="sq">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9" name="Oval 7"/>
          <p:cNvSpPr>
            <a:spLocks noChangeArrowheads="1"/>
          </p:cNvSpPr>
          <p:nvPr/>
        </p:nvSpPr>
        <p:spPr bwMode="auto">
          <a:xfrm rot="18696621">
            <a:off x="6360319" y="4737894"/>
            <a:ext cx="1393825" cy="360363"/>
          </a:xfrm>
          <a:prstGeom prst="ellipse">
            <a:avLst/>
          </a:prstGeom>
          <a:noFill/>
          <a:ln w="28575" cap="sq">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0" name="Rectangle 8"/>
          <p:cNvSpPr>
            <a:spLocks noChangeArrowheads="1"/>
          </p:cNvSpPr>
          <p:nvPr/>
        </p:nvSpPr>
        <p:spPr bwMode="auto">
          <a:xfrm>
            <a:off x="4643438" y="5516563"/>
            <a:ext cx="16557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BE" sz="1400" b="1" dirty="0">
                <a:solidFill>
                  <a:srgbClr val="FF3300"/>
                </a:solidFill>
              </a:rPr>
              <a:t>Plus de patients + sensibilité +</a:t>
            </a:r>
            <a:endParaRPr lang="fr-FR" sz="1400" b="1" dirty="0">
              <a:solidFill>
                <a:srgbClr val="FF3300"/>
              </a:solidFill>
            </a:endParaRPr>
          </a:p>
        </p:txBody>
      </p:sp>
    </p:spTree>
    <p:extLst>
      <p:ext uri="{BB962C8B-B14F-4D97-AF65-F5344CB8AC3E}">
        <p14:creationId xmlns:p14="http://schemas.microsoft.com/office/powerpoint/2010/main" val="2071405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idx="4294967295"/>
          </p:nvPr>
        </p:nvSpPr>
        <p:spPr/>
        <p:txBody>
          <a:bodyPr/>
          <a:lstStyle/>
          <a:p>
            <a:r>
              <a:rPr lang="en-US" sz="2400" dirty="0" smtClean="0">
                <a:latin typeface="Times New Roman" charset="0"/>
                <a:cs typeface="Arial" charset="0"/>
              </a:rPr>
              <a:t>Component Resolved Diagnosis </a:t>
            </a:r>
            <a:br>
              <a:rPr lang="en-US" sz="2400" dirty="0" smtClean="0">
                <a:latin typeface="Times New Roman" charset="0"/>
                <a:cs typeface="Arial" charset="0"/>
              </a:rPr>
            </a:br>
            <a:r>
              <a:rPr lang="en-US" sz="1800" dirty="0" smtClean="0">
                <a:latin typeface="Times New Roman" charset="0"/>
                <a:cs typeface="Arial" charset="0"/>
              </a:rPr>
              <a:t>(CRD)</a:t>
            </a:r>
            <a:endParaRPr lang="en-US" sz="1800" dirty="0">
              <a:latin typeface="Times New Roman" charset="0"/>
              <a:cs typeface="Arial" charset="0"/>
            </a:endParaRPr>
          </a:p>
        </p:txBody>
      </p:sp>
      <p:pic>
        <p:nvPicPr>
          <p:cNvPr id="37171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Rectangle 3"/>
          <p:cNvSpPr txBox="1">
            <a:spLocks noChangeArrowheads="1"/>
          </p:cNvSpPr>
          <p:nvPr/>
        </p:nvSpPr>
        <p:spPr bwMode="auto">
          <a:xfrm>
            <a:off x="228600" y="1441450"/>
            <a:ext cx="8707438"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nl-BE" sz="2000" dirty="0">
                <a:solidFill>
                  <a:srgbClr val="3A6DAC"/>
                </a:solidFill>
                <a:latin typeface="Times New Roman" charset="0"/>
                <a:ea typeface="ＭＳ Ｐゴシック" charset="0"/>
              </a:rPr>
              <a:t>Evolutions </a:t>
            </a:r>
            <a:r>
              <a:rPr lang="nl-BE" sz="2000" dirty="0" smtClean="0">
                <a:solidFill>
                  <a:srgbClr val="3A6DAC"/>
                </a:solidFill>
                <a:latin typeface="Times New Roman" charset="0"/>
                <a:ea typeface="ＭＳ Ｐゴシック" charset="0"/>
              </a:rPr>
              <a:t>récentes </a:t>
            </a:r>
            <a:r>
              <a:rPr lang="nl-BE" sz="2000" dirty="0">
                <a:solidFill>
                  <a:srgbClr val="3A6DAC"/>
                </a:solidFill>
                <a:latin typeface="Times New Roman" charset="0"/>
                <a:ea typeface="ＭＳ Ｐゴシック" charset="0"/>
              </a:rPr>
              <a:t>vers l’usage des Composants et </a:t>
            </a:r>
            <a:r>
              <a:rPr lang="nl-BE" sz="2000" dirty="0" smtClean="0">
                <a:solidFill>
                  <a:srgbClr val="3A6DAC"/>
                </a:solidFill>
                <a:latin typeface="Times New Roman" charset="0"/>
                <a:ea typeface="ＭＳ Ｐゴシック" charset="0"/>
              </a:rPr>
              <a:t>passage au </a:t>
            </a:r>
            <a:r>
              <a:rPr lang="nl-BE" sz="2000" dirty="0">
                <a:solidFill>
                  <a:srgbClr val="3A6DAC"/>
                </a:solidFill>
                <a:latin typeface="Times New Roman" charset="0"/>
                <a:ea typeface="ＭＳ Ｐゴシック" charset="0"/>
              </a:rPr>
              <a:t>CRD:</a:t>
            </a:r>
          </a:p>
          <a:p>
            <a:pPr lvl="1"/>
            <a:r>
              <a:rPr lang="nl-BE" sz="1800" dirty="0">
                <a:solidFill>
                  <a:srgbClr val="3A6DAC"/>
                </a:solidFill>
                <a:latin typeface="Times New Roman" charset="0"/>
                <a:ea typeface="ＭＳ Ｐゴシック" charset="0"/>
              </a:rPr>
              <a:t>Techniques d’extractions/purifications et standardisations des allergènes améliorées</a:t>
            </a:r>
          </a:p>
          <a:p>
            <a:pPr lvl="1"/>
            <a:r>
              <a:rPr lang="nl-BE" sz="1800" dirty="0">
                <a:solidFill>
                  <a:srgbClr val="3A6DAC"/>
                </a:solidFill>
                <a:latin typeface="Times New Roman" charset="0"/>
                <a:ea typeface="ＭＳ Ｐゴシック" charset="0"/>
              </a:rPr>
              <a:t>Meilleure connaissance des allergènes</a:t>
            </a:r>
          </a:p>
          <a:p>
            <a:pPr lvl="2"/>
            <a:r>
              <a:rPr lang="nl-BE" sz="1600" dirty="0">
                <a:solidFill>
                  <a:srgbClr val="3A6DAC"/>
                </a:solidFill>
                <a:latin typeface="Times New Roman" charset="0"/>
                <a:ea typeface="ＭＳ Ｐゴシック" charset="0"/>
              </a:rPr>
              <a:t>Au niveau des homologies, de leur  structure, de leur foncion...</a:t>
            </a:r>
          </a:p>
          <a:p>
            <a:pPr lvl="2"/>
            <a:r>
              <a:rPr lang="nl-BE" sz="1600" dirty="0">
                <a:solidFill>
                  <a:srgbClr val="3A6DAC"/>
                </a:solidFill>
                <a:latin typeface="Times New Roman" charset="0"/>
                <a:ea typeface="ＭＳ Ｐゴシック" charset="0"/>
              </a:rPr>
              <a:t>Production des allergènes recombinants</a:t>
            </a:r>
          </a:p>
          <a:p>
            <a:pPr lvl="2"/>
            <a:endParaRPr lang="nl-BE" sz="1000" b="1" dirty="0" smtClean="0">
              <a:solidFill>
                <a:srgbClr val="3A6DAC"/>
              </a:solidFill>
              <a:latin typeface="Times New Roman" charset="0"/>
              <a:ea typeface="ＭＳ Ｐゴシック" charset="0"/>
            </a:endParaRPr>
          </a:p>
          <a:p>
            <a:r>
              <a:rPr lang="nl-BE" sz="2000" b="1" dirty="0" smtClean="0">
                <a:solidFill>
                  <a:srgbClr val="3A6DAC"/>
                </a:solidFill>
                <a:latin typeface="Times New Roman" charset="0"/>
                <a:ea typeface="ＭＳ Ｐゴシック" charset="0"/>
              </a:rPr>
              <a:t>Intérêts et applications des composants allergéniques.</a:t>
            </a:r>
          </a:p>
          <a:p>
            <a:pPr lvl="1"/>
            <a:r>
              <a:rPr lang="nl-BE" sz="1800" dirty="0" smtClean="0">
                <a:solidFill>
                  <a:srgbClr val="3A6DAC"/>
                </a:solidFill>
                <a:latin typeface="Times New Roman" charset="0"/>
                <a:ea typeface="ＭＳ Ｐゴシック" charset="0"/>
              </a:rPr>
              <a:t>Tests plus sensibles</a:t>
            </a:r>
          </a:p>
          <a:p>
            <a:pPr lvl="2"/>
            <a:r>
              <a:rPr lang="nl-BE" sz="1600" dirty="0" smtClean="0">
                <a:solidFill>
                  <a:srgbClr val="3A6DAC"/>
                </a:solidFill>
                <a:latin typeface="Times New Roman" charset="0"/>
                <a:ea typeface="ＭＳ Ｐゴシック" charset="0"/>
              </a:rPr>
              <a:t>Amélioration qualitative des extraits (Hev b 5 dans l’extrait de latex, plus récemment Ves v 5 dans l’extrait venin de guêpe)</a:t>
            </a:r>
          </a:p>
          <a:p>
            <a:pPr lvl="1"/>
            <a:r>
              <a:rPr lang="nl-BE" sz="2400" b="1" dirty="0" smtClean="0">
                <a:solidFill>
                  <a:srgbClr val="4597A0"/>
                </a:solidFill>
                <a:latin typeface="Times New Roman" charset="0"/>
                <a:ea typeface="ＭＳ Ｐゴシック" charset="0"/>
              </a:rPr>
              <a:t>Prédire et comprendre les réactions croisées</a:t>
            </a:r>
          </a:p>
          <a:p>
            <a:pPr lvl="2"/>
            <a:r>
              <a:rPr lang="nl-BE" sz="2000" b="1" dirty="0" smtClean="0">
                <a:solidFill>
                  <a:srgbClr val="4597A0"/>
                </a:solidFill>
                <a:latin typeface="Times New Roman" charset="0"/>
                <a:ea typeface="ＭＳ Ｐゴシック" charset="0"/>
              </a:rPr>
              <a:t>Réactivités croisées et familles de protéine</a:t>
            </a:r>
          </a:p>
          <a:p>
            <a:pPr lvl="1"/>
            <a:r>
              <a:rPr lang="nl-BE" sz="2000" dirty="0" smtClean="0">
                <a:solidFill>
                  <a:srgbClr val="3A6DAC"/>
                </a:solidFill>
                <a:latin typeface="Times New Roman" charset="0"/>
                <a:ea typeface="ＭＳ Ｐゴシック" charset="0"/>
              </a:rPr>
              <a:t>Prédire les risques et la sévérité des allergies</a:t>
            </a:r>
          </a:p>
          <a:p>
            <a:pPr lvl="1"/>
            <a:r>
              <a:rPr lang="nl-BE" sz="2000" dirty="0" smtClean="0">
                <a:solidFill>
                  <a:srgbClr val="3A6DAC"/>
                </a:solidFill>
                <a:latin typeface="Times New Roman" charset="0"/>
                <a:ea typeface="ＭＳ Ｐゴシック" charset="0"/>
              </a:rPr>
              <a:t>Déterminer </a:t>
            </a:r>
            <a:r>
              <a:rPr lang="nl-BE" sz="2000" dirty="0">
                <a:solidFill>
                  <a:srgbClr val="3A6DAC"/>
                </a:solidFill>
                <a:latin typeface="Times New Roman" charset="0"/>
                <a:ea typeface="ＭＳ Ｐゴシック" charset="0"/>
              </a:rPr>
              <a:t>les bons candidats pour l’Immunothérapie spécifique </a:t>
            </a:r>
            <a:endParaRPr lang="nl-BE" sz="2000" dirty="0" smtClean="0">
              <a:solidFill>
                <a:srgbClr val="3A6DAC"/>
              </a:solidFill>
              <a:latin typeface="Times New Roman" charset="0"/>
              <a:ea typeface="ＭＳ Ｐゴシック" charset="0"/>
            </a:endParaRPr>
          </a:p>
          <a:p>
            <a:pPr lvl="1"/>
            <a:endParaRPr lang="nl-BE" sz="1400" b="1" dirty="0" smtClean="0">
              <a:solidFill>
                <a:srgbClr val="3A6DAC"/>
              </a:solidFill>
              <a:latin typeface="Times New Roman" charset="0"/>
              <a:ea typeface="ＭＳ Ｐゴシック" charset="0"/>
            </a:endParaRPr>
          </a:p>
          <a:p>
            <a:pPr lvl="1"/>
            <a:endParaRPr lang="nl-BE" sz="1400" b="1" dirty="0">
              <a:solidFill>
                <a:srgbClr val="3A6DAC"/>
              </a:solidFill>
              <a:latin typeface="Times New Roman" charset="0"/>
              <a:ea typeface="ＭＳ Ｐゴシック" charset="0"/>
            </a:endParaRPr>
          </a:p>
          <a:p>
            <a:pPr marL="0" indent="0">
              <a:buNone/>
            </a:pPr>
            <a:endParaRPr lang="nl-BE" sz="1800" b="1" dirty="0">
              <a:solidFill>
                <a:srgbClr val="3A6DAC"/>
              </a:solidFill>
              <a:latin typeface="Times New Roman" charset="0"/>
              <a:ea typeface="ＭＳ Ｐゴシック" charset="0"/>
            </a:endParaRPr>
          </a:p>
          <a:p>
            <a:pPr>
              <a:buFont typeface="Wingdings" charset="2"/>
              <a:buChar char="Ø"/>
            </a:pPr>
            <a:endParaRPr lang="nl-BE" sz="1800" b="1" dirty="0" smtClean="0">
              <a:solidFill>
                <a:srgbClr val="3A6DAC"/>
              </a:solidFill>
              <a:latin typeface="Times New Roman" charset="0"/>
              <a:ea typeface="ＭＳ Ｐゴシック" charset="0"/>
            </a:endParaRPr>
          </a:p>
          <a:p>
            <a:pPr eaLnBrk="1" hangingPunct="1">
              <a:spcBef>
                <a:spcPct val="50000"/>
              </a:spcBef>
            </a:pPr>
            <a:endParaRPr lang="fr-BE" sz="2000" b="1" dirty="0">
              <a:solidFill>
                <a:srgbClr val="3A6DAC"/>
              </a:solidFill>
            </a:endParaRPr>
          </a:p>
          <a:p>
            <a:pPr eaLnBrk="1" hangingPunct="1">
              <a:spcBef>
                <a:spcPct val="50000"/>
              </a:spcBef>
            </a:pPr>
            <a:endParaRPr lang="fr-FR" sz="2800" b="1" dirty="0">
              <a:solidFill>
                <a:schemeClr val="accent2"/>
              </a:solidFill>
            </a:endParaRPr>
          </a:p>
          <a:p>
            <a:pPr lvl="1"/>
            <a:endParaRPr lang="nl-BE" sz="1400" b="1" dirty="0" smtClean="0">
              <a:solidFill>
                <a:srgbClr val="3A6DAC"/>
              </a:solidFill>
              <a:latin typeface="Times New Roman" charset="0"/>
              <a:ea typeface="ＭＳ Ｐゴシック" charset="0"/>
            </a:endParaRPr>
          </a:p>
          <a:p>
            <a:pPr lvl="1"/>
            <a:endParaRPr lang="fr-BE" sz="1400" b="1" dirty="0" smtClean="0">
              <a:solidFill>
                <a:srgbClr val="006699"/>
              </a:solidFill>
              <a:latin typeface="Times New Roman" charset="0"/>
            </a:endParaRPr>
          </a:p>
          <a:p>
            <a:endParaRPr lang="fr-BE" sz="2400" dirty="0">
              <a:solidFill>
                <a:srgbClr val="006699"/>
              </a:solidFill>
              <a:latin typeface="Times New Roman" charset="0"/>
              <a:ea typeface="ＭＳ Ｐゴシック" charset="0"/>
            </a:endParaRPr>
          </a:p>
        </p:txBody>
      </p:sp>
      <p:pic>
        <p:nvPicPr>
          <p:cNvPr id="16" name="Picture 4" descr="Medec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453" y="2364459"/>
            <a:ext cx="1686391" cy="134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088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odèle par défaut">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7601</TotalTime>
  <Words>4737</Words>
  <Application>Microsoft Macintosh PowerPoint</Application>
  <PresentationFormat>Présentation à l'écran (4:3)</PresentationFormat>
  <Paragraphs>838</Paragraphs>
  <Slides>44</Slides>
  <Notes>16</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44</vt:i4>
      </vt:variant>
    </vt:vector>
  </HeadingPairs>
  <TitlesOfParts>
    <vt:vector size="46" baseType="lpstr">
      <vt:lpstr>2_Modèle par défaut</vt:lpstr>
      <vt:lpstr>Document</vt:lpstr>
      <vt:lpstr>Présentation PowerPoint</vt:lpstr>
      <vt:lpstr>Épidémiologie de l’allergie</vt:lpstr>
      <vt:lpstr>Allergies IgE-médiées  Le bilan allergologique</vt:lpstr>
      <vt:lpstr>Ligne du temps… diagnostic de l’allergie.</vt:lpstr>
      <vt:lpstr>Recombinants : Production</vt:lpstr>
      <vt:lpstr>Présentation PowerPoint</vt:lpstr>
      <vt:lpstr>Component Resolved Diagnosis  (CRD)</vt:lpstr>
      <vt:lpstr>Component Resolved Diagnosis  (CRD)</vt:lpstr>
      <vt:lpstr>Component Resolved Diagnosis  (CRD)</vt:lpstr>
      <vt:lpstr>Prédire les réactions croisées</vt:lpstr>
      <vt:lpstr>Syndrome Oral Allergique (OAS)</vt:lpstr>
      <vt:lpstr>Prédire les réactions croisées</vt:lpstr>
      <vt:lpstr>Prédire les réactions croisées</vt:lpstr>
      <vt:lpstr>Prédire les réactions croisées</vt:lpstr>
      <vt:lpstr>Présentation PowerPoint</vt:lpstr>
      <vt:lpstr>Présentation PowerPoint</vt:lpstr>
      <vt:lpstr>Présentation PowerPoint</vt:lpstr>
      <vt:lpstr>Présentation PowerPoint</vt:lpstr>
      <vt:lpstr>Présentation PowerPoint</vt:lpstr>
      <vt:lpstr>Component Resolved Diagnosis  (CRD)</vt:lpstr>
      <vt:lpstr>Component Resolved Diagnosis  (CRD)</vt:lpstr>
      <vt:lpstr>Component Resolved Diagnosis  (CRD)</vt:lpstr>
      <vt:lpstr>Présentation PowerPoint</vt:lpstr>
      <vt:lpstr>Component Resolved Diagnosis  (CRD)</vt:lpstr>
      <vt:lpstr>Diagnostic in-vitro des allergies</vt:lpstr>
      <vt:lpstr>Diagnostic in-vitro des allergies</vt:lpstr>
      <vt:lpstr>Diagnostic in-vitro des allergies</vt:lpstr>
      <vt:lpstr>Présentation PowerPoint</vt:lpstr>
      <vt:lpstr>Présentation PowerPoint</vt:lpstr>
      <vt:lpstr>CRD et ISAC112</vt:lpstr>
      <vt:lpstr>Présentation PowerPoint</vt:lpstr>
      <vt:lpstr>Présentation PowerPoint</vt:lpstr>
      <vt:lpstr>ImmunoCAP ISAC 112</vt:lpstr>
      <vt:lpstr>Validation de la méthode  Gadisseur R. et al Clin. Chem. Lab. Med. 49(2)277-80. </vt:lpstr>
      <vt:lpstr>Présentation PowerPoint</vt:lpstr>
      <vt:lpstr>Cas clinique</vt:lpstr>
      <vt:lpstr>Cas clinique</vt:lpstr>
      <vt:lpstr>Cas clinique</vt:lpstr>
      <vt:lpstr>Cas clinique </vt:lpstr>
      <vt:lpstr>Patient cases Case n°5</vt:lpstr>
      <vt:lpstr>Présentation PowerPoint</vt:lpstr>
      <vt:lpstr>Take-home messages</vt:lpstr>
      <vt:lpstr>Take-home messages</vt:lpstr>
      <vt:lpstr>Présentation PowerPoint</vt:lpstr>
    </vt:vector>
  </TitlesOfParts>
  <Company>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2600</dc:creator>
  <cp:lastModifiedBy>Romy Gadisseur</cp:lastModifiedBy>
  <cp:revision>335</cp:revision>
  <dcterms:created xsi:type="dcterms:W3CDTF">2008-02-20T08:31:21Z</dcterms:created>
  <dcterms:modified xsi:type="dcterms:W3CDTF">2012-05-31T20:17:35Z</dcterms:modified>
</cp:coreProperties>
</file>