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7" r:id="rId6"/>
    <p:sldId id="288" r:id="rId7"/>
    <p:sldId id="260" r:id="rId8"/>
    <p:sldId id="283" r:id="rId9"/>
    <p:sldId id="284" r:id="rId10"/>
    <p:sldId id="286" r:id="rId11"/>
    <p:sldId id="285" r:id="rId12"/>
    <p:sldId id="289" r:id="rId13"/>
    <p:sldId id="261" r:id="rId14"/>
    <p:sldId id="282" r:id="rId15"/>
    <p:sldId id="262" r:id="rId16"/>
    <p:sldId id="263" r:id="rId17"/>
    <p:sldId id="264" r:id="rId18"/>
    <p:sldId id="265" r:id="rId19"/>
    <p:sldId id="269" r:id="rId20"/>
    <p:sldId id="266" r:id="rId21"/>
    <p:sldId id="268" r:id="rId22"/>
    <p:sldId id="273" r:id="rId23"/>
    <p:sldId id="271" r:id="rId24"/>
    <p:sldId id="272" r:id="rId25"/>
    <p:sldId id="270" r:id="rId26"/>
    <p:sldId id="274" r:id="rId27"/>
    <p:sldId id="275" r:id="rId28"/>
    <p:sldId id="276" r:id="rId29"/>
    <p:sldId id="278" r:id="rId30"/>
    <p:sldId id="277" r:id="rId31"/>
    <p:sldId id="280" r:id="rId32"/>
    <p:sldId id="281"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9C25DEEB-8434-4B0C-BA8E-1044A8F0EBD1}" type="datetimeFigureOut">
              <a:rPr lang="fr-BE" smtClean="0"/>
              <a:t>7/05/2012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378259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25DEEB-8434-4B0C-BA8E-1044A8F0EBD1}" type="datetimeFigureOut">
              <a:rPr lang="fr-BE" smtClean="0"/>
              <a:t>7/05/2012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400283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25DEEB-8434-4B0C-BA8E-1044A8F0EBD1}" type="datetimeFigureOut">
              <a:rPr lang="fr-BE" smtClean="0"/>
              <a:t>7/05/2012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294649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25DEEB-8434-4B0C-BA8E-1044A8F0EBD1}" type="datetimeFigureOut">
              <a:rPr lang="fr-BE" smtClean="0"/>
              <a:t>7/05/2012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352333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25DEEB-8434-4B0C-BA8E-1044A8F0EBD1}" type="datetimeFigureOut">
              <a:rPr lang="fr-BE" smtClean="0"/>
              <a:t>7/05/2012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83019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C25DEEB-8434-4B0C-BA8E-1044A8F0EBD1}" type="datetimeFigureOut">
              <a:rPr lang="fr-BE" smtClean="0"/>
              <a:t>7/05/2012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54519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C25DEEB-8434-4B0C-BA8E-1044A8F0EBD1}" type="datetimeFigureOut">
              <a:rPr lang="fr-BE" smtClean="0"/>
              <a:t>7/05/2012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231661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9C25DEEB-8434-4B0C-BA8E-1044A8F0EBD1}" type="datetimeFigureOut">
              <a:rPr lang="fr-BE" smtClean="0"/>
              <a:t>7/05/2012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234832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25DEEB-8434-4B0C-BA8E-1044A8F0EBD1}" type="datetimeFigureOut">
              <a:rPr lang="fr-BE" smtClean="0"/>
              <a:t>7/05/2012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93300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25DEEB-8434-4B0C-BA8E-1044A8F0EBD1}" type="datetimeFigureOut">
              <a:rPr lang="fr-BE" smtClean="0"/>
              <a:t>7/05/2012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250199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25DEEB-8434-4B0C-BA8E-1044A8F0EBD1}" type="datetimeFigureOut">
              <a:rPr lang="fr-BE" smtClean="0"/>
              <a:t>7/05/2012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4B65EA5-17BB-46E4-90B6-F8619EC00DE3}" type="slidenum">
              <a:rPr lang="fr-BE" smtClean="0"/>
              <a:t>‹N°›</a:t>
            </a:fld>
            <a:endParaRPr lang="fr-BE"/>
          </a:p>
        </p:txBody>
      </p:sp>
    </p:spTree>
    <p:extLst>
      <p:ext uri="{BB962C8B-B14F-4D97-AF65-F5344CB8AC3E}">
        <p14:creationId xmlns:p14="http://schemas.microsoft.com/office/powerpoint/2010/main" val="205706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5DEEB-8434-4B0C-BA8E-1044A8F0EBD1}" type="datetimeFigureOut">
              <a:rPr lang="fr-BE" smtClean="0"/>
              <a:t>7/05/2012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65EA5-17BB-46E4-90B6-F8619EC00DE3}" type="slidenum">
              <a:rPr lang="fr-BE" smtClean="0"/>
              <a:t>‹N°›</a:t>
            </a:fld>
            <a:endParaRPr lang="fr-BE"/>
          </a:p>
        </p:txBody>
      </p:sp>
    </p:spTree>
    <p:extLst>
      <p:ext uri="{BB962C8B-B14F-4D97-AF65-F5344CB8AC3E}">
        <p14:creationId xmlns:p14="http://schemas.microsoft.com/office/powerpoint/2010/main" val="391982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tif"/><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49.t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t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tif"/><Relationship Id="rId2" Type="http://schemas.openxmlformats.org/officeDocument/2006/relationships/image" Target="../media/image5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3.t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2708920"/>
            <a:ext cx="6400800" cy="2929880"/>
          </a:xfrm>
          <a:solidFill>
            <a:schemeClr val="tx2"/>
          </a:solidFill>
          <a:ln>
            <a:solidFill>
              <a:schemeClr val="tx2"/>
            </a:solidFill>
          </a:ln>
        </p:spPr>
        <p:txBody>
          <a:bodyPr/>
          <a:lstStyle/>
          <a:p>
            <a:r>
              <a:rPr lang="fr-BE" b="1" dirty="0" smtClean="0">
                <a:solidFill>
                  <a:schemeClr val="bg1"/>
                </a:solidFill>
              </a:rPr>
              <a:t>Extrapolation des bioréacteurs</a:t>
            </a:r>
            <a:br>
              <a:rPr lang="fr-BE" b="1" dirty="0" smtClean="0">
                <a:solidFill>
                  <a:schemeClr val="bg1"/>
                </a:solidFill>
              </a:rPr>
            </a:br>
            <a:r>
              <a:rPr lang="fr-BE" b="1" dirty="0" smtClean="0">
                <a:solidFill>
                  <a:schemeClr val="bg1"/>
                </a:solidFill>
              </a:rPr>
              <a:t>(</a:t>
            </a:r>
            <a:r>
              <a:rPr lang="fr-BE" b="1" i="1" dirty="0" err="1" smtClean="0">
                <a:solidFill>
                  <a:schemeClr val="bg1"/>
                </a:solidFill>
              </a:rPr>
              <a:t>Bioreactor</a:t>
            </a:r>
            <a:r>
              <a:rPr lang="fr-BE" b="1" i="1" dirty="0" smtClean="0">
                <a:solidFill>
                  <a:schemeClr val="bg1"/>
                </a:solidFill>
              </a:rPr>
              <a:t> </a:t>
            </a:r>
            <a:r>
              <a:rPr lang="fr-BE" b="1" i="1" dirty="0" err="1" smtClean="0">
                <a:solidFill>
                  <a:schemeClr val="bg1"/>
                </a:solidFill>
              </a:rPr>
              <a:t>scale</a:t>
            </a:r>
            <a:r>
              <a:rPr lang="fr-BE" b="1" i="1" dirty="0" smtClean="0">
                <a:solidFill>
                  <a:schemeClr val="bg1"/>
                </a:solidFill>
              </a:rPr>
              <a:t>-up</a:t>
            </a:r>
            <a:r>
              <a:rPr lang="fr-BE" b="1" dirty="0" smtClean="0">
                <a:solidFill>
                  <a:schemeClr val="bg1"/>
                </a:solidFill>
              </a:rPr>
              <a:t>)</a:t>
            </a:r>
            <a:endParaRPr lang="fr-BE" dirty="0"/>
          </a:p>
        </p:txBody>
      </p:sp>
      <p:sp>
        <p:nvSpPr>
          <p:cNvPr id="4" name="Rectangle 5"/>
          <p:cNvSpPr txBox="1">
            <a:spLocks noChangeArrowheads="1"/>
          </p:cNvSpPr>
          <p:nvPr/>
        </p:nvSpPr>
        <p:spPr bwMode="auto">
          <a:xfrm>
            <a:off x="3286125" y="4077072"/>
            <a:ext cx="3000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n-US" sz="2000" dirty="0">
                <a:solidFill>
                  <a:schemeClr val="bg1"/>
                </a:solidFill>
                <a:latin typeface="Calibri" pitchFamily="34" charset="0"/>
              </a:rPr>
              <a:t>Frank </a:t>
            </a:r>
            <a:r>
              <a:rPr lang="en-US" sz="2000" dirty="0" err="1">
                <a:solidFill>
                  <a:schemeClr val="bg1"/>
                </a:solidFill>
                <a:latin typeface="Calibri" pitchFamily="34" charset="0"/>
              </a:rPr>
              <a:t>Delvigne</a:t>
            </a:r>
            <a:endParaRPr lang="en-US" sz="2000" dirty="0">
              <a:solidFill>
                <a:schemeClr val="bg1"/>
              </a:solidFill>
              <a:latin typeface="Calibri" pitchFamily="34" charset="0"/>
            </a:endParaRPr>
          </a:p>
        </p:txBody>
      </p:sp>
      <p:sp>
        <p:nvSpPr>
          <p:cNvPr id="5" name="ZoneTexte 7"/>
          <p:cNvSpPr txBox="1">
            <a:spLocks noChangeArrowheads="1"/>
          </p:cNvSpPr>
          <p:nvPr/>
        </p:nvSpPr>
        <p:spPr bwMode="auto">
          <a:xfrm>
            <a:off x="2857500" y="4797152"/>
            <a:ext cx="3929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sz="1200" b="1" dirty="0">
                <a:solidFill>
                  <a:schemeClr val="bg1"/>
                </a:solidFill>
                <a:latin typeface="Calibri" pitchFamily="34" charset="0"/>
              </a:rPr>
              <a:t>Gembloux Agro-Bio Tech – </a:t>
            </a:r>
            <a:r>
              <a:rPr lang="fr-BE" sz="1200" b="1" dirty="0" err="1">
                <a:solidFill>
                  <a:schemeClr val="bg1"/>
                </a:solidFill>
                <a:latin typeface="Calibri" pitchFamily="34" charset="0"/>
              </a:rPr>
              <a:t>University</a:t>
            </a:r>
            <a:r>
              <a:rPr lang="fr-BE" sz="1200" b="1" dirty="0">
                <a:solidFill>
                  <a:schemeClr val="bg1"/>
                </a:solidFill>
                <a:latin typeface="Calibri" pitchFamily="34" charset="0"/>
              </a:rPr>
              <a:t> of Liège</a:t>
            </a:r>
          </a:p>
          <a:p>
            <a:pPr algn="ctr" eaLnBrk="1" hangingPunct="1"/>
            <a:r>
              <a:rPr lang="fr-BE" sz="1200" b="1" dirty="0">
                <a:solidFill>
                  <a:schemeClr val="bg1"/>
                </a:solidFill>
                <a:latin typeface="Calibri" pitchFamily="34" charset="0"/>
              </a:rPr>
              <a:t>Unité de bio-industries</a:t>
            </a:r>
          </a:p>
          <a:p>
            <a:pPr algn="ctr" eaLnBrk="1" hangingPunct="1"/>
            <a:r>
              <a:rPr lang="fr-BE" sz="1200" b="1" dirty="0">
                <a:solidFill>
                  <a:schemeClr val="bg1"/>
                </a:solidFill>
                <a:latin typeface="Calibri" pitchFamily="34" charset="0"/>
              </a:rPr>
              <a:t>Passage des Déportés, 2</a:t>
            </a:r>
          </a:p>
          <a:p>
            <a:pPr algn="ctr" eaLnBrk="1" hangingPunct="1"/>
            <a:r>
              <a:rPr lang="fr-BE" sz="1200" b="1" dirty="0">
                <a:solidFill>
                  <a:schemeClr val="bg1"/>
                </a:solidFill>
                <a:latin typeface="Calibri" pitchFamily="34" charset="0"/>
              </a:rPr>
              <a:t>5030 Gembloux, Belgique</a:t>
            </a:r>
          </a:p>
        </p:txBody>
      </p:sp>
      <p:pic>
        <p:nvPicPr>
          <p:cNvPr id="6" name="Image 6" descr="logo_nb_texte_cadre_300.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42875"/>
            <a:ext cx="1776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descr="Fsagx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500063"/>
            <a:ext cx="25701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357313" y="833438"/>
            <a:ext cx="1857375" cy="523875"/>
          </a:xfrm>
          <a:prstGeom prst="rect">
            <a:avLst/>
          </a:prstGeom>
          <a:solidFill>
            <a:schemeClr val="bg1"/>
          </a:solidFill>
          <a:ln>
            <a:noFill/>
          </a:ln>
        </p:spPr>
        <p:txBody>
          <a:bodyPr>
            <a:spAutoFit/>
          </a:bodyPr>
          <a:lstStyle/>
          <a:p>
            <a:pPr fontAlgn="auto">
              <a:spcBef>
                <a:spcPts val="0"/>
              </a:spcBef>
              <a:spcAft>
                <a:spcPts val="0"/>
              </a:spcAft>
              <a:defRPr/>
            </a:pPr>
            <a:r>
              <a:rPr lang="fr-BE" sz="1400" b="1" dirty="0">
                <a:solidFill>
                  <a:schemeClr val="accent5">
                    <a:lumMod val="50000"/>
                  </a:schemeClr>
                </a:solidFill>
                <a:latin typeface="Agency FB" pitchFamily="34" charset="0"/>
                <a:cs typeface="Times New Roman" pitchFamily="18" charset="0"/>
              </a:rPr>
              <a:t>Agro-Bio Tech</a:t>
            </a:r>
          </a:p>
          <a:p>
            <a:pPr fontAlgn="auto">
              <a:spcBef>
                <a:spcPts val="0"/>
              </a:spcBef>
              <a:spcAft>
                <a:spcPts val="0"/>
              </a:spcAft>
              <a:defRPr/>
            </a:pPr>
            <a:endParaRPr lang="fr-BE" sz="1400" b="1" dirty="0">
              <a:solidFill>
                <a:schemeClr val="accent5">
                  <a:lumMod val="50000"/>
                </a:schemeClr>
              </a:solidFill>
              <a:latin typeface="Agency FB" pitchFamily="34" charset="0"/>
              <a:cs typeface="Times New Roman" pitchFamily="18" charset="0"/>
            </a:endParaRPr>
          </a:p>
        </p:txBody>
      </p:sp>
      <p:cxnSp>
        <p:nvCxnSpPr>
          <p:cNvPr id="9" name="Connecteur droit 8"/>
          <p:cNvCxnSpPr/>
          <p:nvPr/>
        </p:nvCxnSpPr>
        <p:spPr>
          <a:xfrm rot="5400000" flipH="1" flipV="1">
            <a:off x="-71438" y="785813"/>
            <a:ext cx="1000125"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428625" y="285750"/>
            <a:ext cx="7572375" cy="1588"/>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82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fd.tif"/>
          <p:cNvPicPr>
            <a:picLocks noChangeAspect="1"/>
          </p:cNvPicPr>
          <p:nvPr/>
        </p:nvPicPr>
        <p:blipFill>
          <a:blip r:embed="rId2"/>
          <a:stretch>
            <a:fillRect/>
          </a:stretch>
        </p:blipFill>
        <p:spPr>
          <a:xfrm>
            <a:off x="1071538" y="1484784"/>
            <a:ext cx="2714644" cy="4417619"/>
          </a:xfrm>
          <a:prstGeom prst="rect">
            <a:avLst/>
          </a:prstGeom>
        </p:spPr>
      </p:pic>
      <p:pic>
        <p:nvPicPr>
          <p:cNvPr id="3" name="Image 2" descr="cfd2.tif"/>
          <p:cNvPicPr>
            <a:picLocks noChangeAspect="1"/>
          </p:cNvPicPr>
          <p:nvPr/>
        </p:nvPicPr>
        <p:blipFill>
          <a:blip r:embed="rId3"/>
          <a:stretch>
            <a:fillRect/>
          </a:stretch>
        </p:blipFill>
        <p:spPr>
          <a:xfrm>
            <a:off x="4643438" y="1484784"/>
            <a:ext cx="2786082" cy="4293307"/>
          </a:xfrm>
          <a:prstGeom prst="rect">
            <a:avLst/>
          </a:prstGeom>
        </p:spPr>
      </p:pic>
      <p:sp>
        <p:nvSpPr>
          <p:cNvPr id="4" name="ZoneTexte 3"/>
          <p:cNvSpPr txBox="1"/>
          <p:nvPr/>
        </p:nvSpPr>
        <p:spPr>
          <a:xfrm>
            <a:off x="251520" y="260648"/>
            <a:ext cx="8640960" cy="646331"/>
          </a:xfrm>
          <a:prstGeom prst="rect">
            <a:avLst/>
          </a:prstGeom>
          <a:noFill/>
        </p:spPr>
        <p:txBody>
          <a:bodyPr wrap="square" rtlCol="0">
            <a:spAutoFit/>
          </a:bodyPr>
          <a:lstStyle/>
          <a:p>
            <a:r>
              <a:rPr lang="fr-BE" b="1" dirty="0" smtClean="0">
                <a:solidFill>
                  <a:schemeClr val="tx2"/>
                </a:solidFill>
              </a:rPr>
              <a:t>Caractérisation des gradients de concentration par modélisation numérique </a:t>
            </a:r>
          </a:p>
          <a:p>
            <a:r>
              <a:rPr lang="fr-BE" dirty="0"/>
              <a:t>M</a:t>
            </a:r>
            <a:r>
              <a:rPr lang="fr-BE" dirty="0" smtClean="0"/>
              <a:t>écanique des fluides numériques</a:t>
            </a:r>
            <a:endParaRPr lang="fr-BE" dirty="0"/>
          </a:p>
        </p:txBody>
      </p:sp>
      <p:sp>
        <p:nvSpPr>
          <p:cNvPr id="5" name="ZoneTexte 4"/>
          <p:cNvSpPr txBox="1"/>
          <p:nvPr/>
        </p:nvSpPr>
        <p:spPr>
          <a:xfrm>
            <a:off x="539552" y="6165304"/>
            <a:ext cx="8136904" cy="646331"/>
          </a:xfrm>
          <a:prstGeom prst="rect">
            <a:avLst/>
          </a:prstGeom>
          <a:noFill/>
        </p:spPr>
        <p:txBody>
          <a:bodyPr wrap="square" rtlCol="0">
            <a:spAutoFit/>
          </a:bodyPr>
          <a:lstStyle/>
          <a:p>
            <a:r>
              <a:rPr lang="fr-BE" dirty="0" smtClean="0"/>
              <a:t>Demande importante en puissance de calcul et difficile à coupler avec la physiologie microbienne</a:t>
            </a:r>
            <a:endParaRPr lang="fr-BE" dirty="0"/>
          </a:p>
        </p:txBody>
      </p:sp>
    </p:spTree>
    <p:extLst>
      <p:ext uri="{BB962C8B-B14F-4D97-AF65-F5344CB8AC3E}">
        <p14:creationId xmlns:p14="http://schemas.microsoft.com/office/powerpoint/2010/main" val="344891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à coins arrondis 46"/>
          <p:cNvSpPr/>
          <p:nvPr/>
        </p:nvSpPr>
        <p:spPr>
          <a:xfrm>
            <a:off x="539552" y="1255986"/>
            <a:ext cx="8280920" cy="5341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539552" y="332656"/>
            <a:ext cx="8208912" cy="923330"/>
          </a:xfrm>
          <a:prstGeom prst="rect">
            <a:avLst/>
          </a:prstGeom>
          <a:noFill/>
        </p:spPr>
        <p:txBody>
          <a:bodyPr wrap="square" rtlCol="0">
            <a:spAutoFit/>
          </a:bodyPr>
          <a:lstStyle/>
          <a:p>
            <a:r>
              <a:rPr lang="fr-BE" b="1" dirty="0" smtClean="0">
                <a:solidFill>
                  <a:schemeClr val="tx2"/>
                </a:solidFill>
              </a:rPr>
              <a:t>Approche </a:t>
            </a:r>
            <a:r>
              <a:rPr lang="fr-BE" b="1" i="1" dirty="0" err="1" smtClean="0">
                <a:solidFill>
                  <a:schemeClr val="tx2"/>
                </a:solidFill>
              </a:rPr>
              <a:t>scale</a:t>
            </a:r>
            <a:r>
              <a:rPr lang="fr-BE" b="1" i="1" dirty="0" smtClean="0">
                <a:solidFill>
                  <a:schemeClr val="tx2"/>
                </a:solidFill>
              </a:rPr>
              <a:t>-down</a:t>
            </a:r>
          </a:p>
          <a:p>
            <a:r>
              <a:rPr lang="fr-BE" dirty="0" smtClean="0"/>
              <a:t>Comment reproduire à l’échelle du laboratoire les défauts d’écoulement des bioréacteurs industriels ?</a:t>
            </a:r>
            <a:endParaRPr lang="fr-BE" dirty="0"/>
          </a:p>
        </p:txBody>
      </p:sp>
      <p:sp>
        <p:nvSpPr>
          <p:cNvPr id="4" name="AutoShape 4"/>
          <p:cNvSpPr>
            <a:spLocks/>
          </p:cNvSpPr>
          <p:nvPr/>
        </p:nvSpPr>
        <p:spPr bwMode="auto">
          <a:xfrm>
            <a:off x="5006008" y="4539952"/>
            <a:ext cx="914400" cy="609600"/>
          </a:xfrm>
          <a:prstGeom prst="accentCallout1">
            <a:avLst>
              <a:gd name="adj1" fmla="val 18750"/>
              <a:gd name="adj2" fmla="val -8333"/>
              <a:gd name="adj3" fmla="val 18750"/>
              <a:gd name="adj4" fmla="val -8333"/>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fr-BE" sz="1200">
                <a:solidFill>
                  <a:schemeClr val="bg1"/>
                </a:solidFill>
              </a:rPr>
              <a:t>Zone de l’agitateur</a:t>
            </a:r>
            <a:endParaRPr lang="fr-FR" sz="1200">
              <a:solidFill>
                <a:schemeClr val="bg1"/>
              </a:solidFill>
            </a:endParaRPr>
          </a:p>
        </p:txBody>
      </p:sp>
      <p:sp>
        <p:nvSpPr>
          <p:cNvPr id="5" name="AutoShape 5"/>
          <p:cNvSpPr>
            <a:spLocks/>
          </p:cNvSpPr>
          <p:nvPr/>
        </p:nvSpPr>
        <p:spPr bwMode="auto">
          <a:xfrm>
            <a:off x="5006008" y="3625552"/>
            <a:ext cx="914400" cy="609600"/>
          </a:xfrm>
          <a:prstGeom prst="accentCallout1">
            <a:avLst>
              <a:gd name="adj1" fmla="val 45315"/>
              <a:gd name="adj2" fmla="val -5208"/>
              <a:gd name="adj3" fmla="val 46875"/>
              <a:gd name="adj4" fmla="val -4167"/>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r>
              <a:rPr lang="fr-BE" sz="1200">
                <a:solidFill>
                  <a:schemeClr val="bg1"/>
                </a:solidFill>
              </a:rPr>
              <a:t>Boucle de circulation</a:t>
            </a:r>
            <a:endParaRPr lang="fr-FR" sz="1200">
              <a:solidFill>
                <a:schemeClr val="bg1"/>
              </a:solidFill>
            </a:endParaRPr>
          </a:p>
        </p:txBody>
      </p:sp>
      <p:sp>
        <p:nvSpPr>
          <p:cNvPr id="6" name="Oval 6"/>
          <p:cNvSpPr>
            <a:spLocks noChangeArrowheads="1"/>
          </p:cNvSpPr>
          <p:nvPr/>
        </p:nvSpPr>
        <p:spPr bwMode="auto">
          <a:xfrm>
            <a:off x="7177708" y="3168352"/>
            <a:ext cx="685800" cy="1600200"/>
          </a:xfrm>
          <a:prstGeom prst="ellipse">
            <a:avLst/>
          </a:prstGeom>
          <a:noFill/>
          <a:ln w="508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7" name="AutoShape 7" descr="Diagonales en pointillés vers le haut"/>
          <p:cNvSpPr>
            <a:spLocks noChangeArrowheads="1"/>
          </p:cNvSpPr>
          <p:nvPr/>
        </p:nvSpPr>
        <p:spPr bwMode="auto">
          <a:xfrm>
            <a:off x="6606208" y="3854152"/>
            <a:ext cx="914400" cy="685800"/>
          </a:xfrm>
          <a:prstGeom prst="roundRect">
            <a:avLst>
              <a:gd name="adj" fmla="val 16667"/>
            </a:avLst>
          </a:prstGeom>
          <a:pattFill prst="dashUpDiag">
            <a:fgClr>
              <a:srgbClr val="000000"/>
            </a:fgClr>
            <a:bgClr>
              <a:srgbClr val="FFFFFF"/>
            </a:bgClr>
          </a:pattFill>
          <a:ln w="9525">
            <a:solidFill>
              <a:srgbClr val="000000"/>
            </a:solidFill>
            <a:round/>
            <a:headEnd/>
            <a:tailEnd/>
          </a:ln>
        </p:spPr>
        <p:txBody>
          <a:bodyPr/>
          <a:lstStyle/>
          <a:p>
            <a:endParaRPr lang="fr-BE"/>
          </a:p>
        </p:txBody>
      </p:sp>
      <p:sp>
        <p:nvSpPr>
          <p:cNvPr id="8" name="Line 8"/>
          <p:cNvSpPr>
            <a:spLocks noChangeShapeType="1"/>
          </p:cNvSpPr>
          <p:nvPr/>
        </p:nvSpPr>
        <p:spPr bwMode="auto">
          <a:xfrm>
            <a:off x="6149008" y="2482552"/>
            <a:ext cx="0" cy="2286000"/>
          </a:xfrm>
          <a:prstGeom prst="line">
            <a:avLst/>
          </a:prstGeom>
          <a:noFill/>
          <a:ln w="44450">
            <a:solidFill>
              <a:schemeClr val="bg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9" name="Line 9"/>
          <p:cNvSpPr>
            <a:spLocks noChangeShapeType="1"/>
          </p:cNvSpPr>
          <p:nvPr/>
        </p:nvSpPr>
        <p:spPr bwMode="auto">
          <a:xfrm>
            <a:off x="7977808" y="2482552"/>
            <a:ext cx="0" cy="2286000"/>
          </a:xfrm>
          <a:prstGeom prst="line">
            <a:avLst/>
          </a:prstGeom>
          <a:noFill/>
          <a:ln w="44450">
            <a:solidFill>
              <a:schemeClr val="bg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0" name="Line 10"/>
          <p:cNvSpPr>
            <a:spLocks noChangeShapeType="1"/>
          </p:cNvSpPr>
          <p:nvPr/>
        </p:nvSpPr>
        <p:spPr bwMode="auto">
          <a:xfrm>
            <a:off x="7063408" y="2139652"/>
            <a:ext cx="0" cy="205740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1" name="AutoShape 11"/>
          <p:cNvSpPr>
            <a:spLocks/>
          </p:cNvSpPr>
          <p:nvPr/>
        </p:nvSpPr>
        <p:spPr bwMode="auto">
          <a:xfrm rot="5400000">
            <a:off x="7007051" y="3910509"/>
            <a:ext cx="112713" cy="1828800"/>
          </a:xfrm>
          <a:prstGeom prst="rightBracket">
            <a:avLst>
              <a:gd name="adj" fmla="val 135211"/>
            </a:avLst>
          </a:prstGeom>
          <a:noFill/>
          <a:ln w="444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12" name="Oval 12"/>
          <p:cNvSpPr>
            <a:spLocks noChangeArrowheads="1"/>
          </p:cNvSpPr>
          <p:nvPr/>
        </p:nvSpPr>
        <p:spPr bwMode="auto">
          <a:xfrm>
            <a:off x="6606208" y="4082752"/>
            <a:ext cx="457200" cy="228600"/>
          </a:xfrm>
          <a:prstGeom prst="ellipse">
            <a:avLst/>
          </a:prstGeom>
          <a:solidFill>
            <a:srgbClr val="C0C0C0"/>
          </a:solidFill>
          <a:ln w="9525">
            <a:solidFill>
              <a:srgbClr val="C0C0C0"/>
            </a:solidFill>
            <a:round/>
            <a:headEnd/>
            <a:tailEnd/>
          </a:ln>
        </p:spPr>
        <p:txBody>
          <a:bodyPr/>
          <a:lstStyle/>
          <a:p>
            <a:endParaRPr lang="fr-BE"/>
          </a:p>
        </p:txBody>
      </p:sp>
      <p:sp>
        <p:nvSpPr>
          <p:cNvPr id="13" name="Oval 13"/>
          <p:cNvSpPr>
            <a:spLocks noChangeArrowheads="1"/>
          </p:cNvSpPr>
          <p:nvPr/>
        </p:nvSpPr>
        <p:spPr bwMode="auto">
          <a:xfrm>
            <a:off x="7063408" y="4082752"/>
            <a:ext cx="457200" cy="228600"/>
          </a:xfrm>
          <a:prstGeom prst="ellipse">
            <a:avLst/>
          </a:prstGeom>
          <a:solidFill>
            <a:srgbClr val="C0C0C0"/>
          </a:solidFill>
          <a:ln w="9525">
            <a:solidFill>
              <a:srgbClr val="C0C0C0"/>
            </a:solidFill>
            <a:round/>
            <a:headEnd/>
            <a:tailEnd/>
          </a:ln>
        </p:spPr>
        <p:txBody>
          <a:bodyPr/>
          <a:lstStyle/>
          <a:p>
            <a:endParaRPr lang="fr-BE"/>
          </a:p>
        </p:txBody>
      </p:sp>
      <p:sp>
        <p:nvSpPr>
          <p:cNvPr id="14" name="Line 14"/>
          <p:cNvSpPr>
            <a:spLocks noChangeShapeType="1"/>
          </p:cNvSpPr>
          <p:nvPr/>
        </p:nvSpPr>
        <p:spPr bwMode="auto">
          <a:xfrm flipV="1">
            <a:off x="5806108" y="3511252"/>
            <a:ext cx="1371600" cy="342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5" name="Line 15"/>
          <p:cNvSpPr>
            <a:spLocks noChangeShapeType="1"/>
          </p:cNvSpPr>
          <p:nvPr/>
        </p:nvSpPr>
        <p:spPr bwMode="auto">
          <a:xfrm>
            <a:off x="5806108" y="3625552"/>
            <a:ext cx="0" cy="57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6" name="Line 16"/>
          <p:cNvSpPr>
            <a:spLocks noChangeShapeType="1"/>
          </p:cNvSpPr>
          <p:nvPr/>
        </p:nvSpPr>
        <p:spPr bwMode="auto">
          <a:xfrm>
            <a:off x="5806108" y="4539952"/>
            <a:ext cx="0" cy="57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7" name="Line 17"/>
          <p:cNvSpPr>
            <a:spLocks noChangeShapeType="1"/>
          </p:cNvSpPr>
          <p:nvPr/>
        </p:nvSpPr>
        <p:spPr bwMode="auto">
          <a:xfrm flipV="1">
            <a:off x="5806108" y="4425652"/>
            <a:ext cx="914400" cy="342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8" name="Line 18"/>
          <p:cNvSpPr>
            <a:spLocks noChangeShapeType="1"/>
          </p:cNvSpPr>
          <p:nvPr/>
        </p:nvSpPr>
        <p:spPr bwMode="auto">
          <a:xfrm>
            <a:off x="6377608" y="2025352"/>
            <a:ext cx="0" cy="6858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9" name="Line 19"/>
          <p:cNvSpPr>
            <a:spLocks noChangeShapeType="1"/>
          </p:cNvSpPr>
          <p:nvPr/>
        </p:nvSpPr>
        <p:spPr bwMode="auto">
          <a:xfrm>
            <a:off x="6149008" y="2711152"/>
            <a:ext cx="1828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0" name="Text Box 20"/>
          <p:cNvSpPr txBox="1">
            <a:spLocks noChangeArrowheads="1"/>
          </p:cNvSpPr>
          <p:nvPr/>
        </p:nvSpPr>
        <p:spPr bwMode="auto">
          <a:xfrm>
            <a:off x="5463208" y="1682452"/>
            <a:ext cx="1714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fr-BE" sz="1600" b="1">
                <a:solidFill>
                  <a:schemeClr val="bg1"/>
                </a:solidFill>
              </a:rPr>
              <a:t>Zone d’ajout</a:t>
            </a:r>
            <a:endParaRPr lang="fr-FR" sz="1600" b="1">
              <a:solidFill>
                <a:schemeClr val="bg1"/>
              </a:solidFill>
            </a:endParaRPr>
          </a:p>
        </p:txBody>
      </p:sp>
      <p:sp>
        <p:nvSpPr>
          <p:cNvPr id="21" name="AutoShape 21"/>
          <p:cNvSpPr>
            <a:spLocks noChangeArrowheads="1"/>
          </p:cNvSpPr>
          <p:nvPr/>
        </p:nvSpPr>
        <p:spPr bwMode="auto">
          <a:xfrm>
            <a:off x="4091608" y="3854152"/>
            <a:ext cx="800100"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p>
        </p:txBody>
      </p:sp>
      <p:sp>
        <p:nvSpPr>
          <p:cNvPr id="22" name="AutoShape 22"/>
          <p:cNvSpPr>
            <a:spLocks noChangeArrowheads="1"/>
          </p:cNvSpPr>
          <p:nvPr/>
        </p:nvSpPr>
        <p:spPr bwMode="auto">
          <a:xfrm rot="996582">
            <a:off x="2377108" y="4539952"/>
            <a:ext cx="2514600"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p>
        </p:txBody>
      </p:sp>
      <p:sp>
        <p:nvSpPr>
          <p:cNvPr id="23" name="AutoShape 23"/>
          <p:cNvSpPr>
            <a:spLocks noChangeArrowheads="1"/>
          </p:cNvSpPr>
          <p:nvPr/>
        </p:nvSpPr>
        <p:spPr bwMode="auto">
          <a:xfrm rot="20893125">
            <a:off x="2834308" y="2253952"/>
            <a:ext cx="2971800" cy="114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p>
        </p:txBody>
      </p:sp>
      <p:sp>
        <p:nvSpPr>
          <p:cNvPr id="24" name="Text Box 24"/>
          <p:cNvSpPr txBox="1">
            <a:spLocks noChangeArrowheads="1"/>
          </p:cNvSpPr>
          <p:nvPr/>
        </p:nvSpPr>
        <p:spPr bwMode="auto">
          <a:xfrm>
            <a:off x="5806108" y="5911552"/>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fr-BE" sz="2000" b="1">
                <a:solidFill>
                  <a:schemeClr val="bg1"/>
                </a:solidFill>
              </a:rPr>
              <a:t>Réacteur industriel</a:t>
            </a:r>
            <a:endParaRPr lang="fr-FR" sz="2000" b="1">
              <a:solidFill>
                <a:schemeClr val="bg1"/>
              </a:solidFill>
            </a:endParaRPr>
          </a:p>
        </p:txBody>
      </p:sp>
      <p:grpSp>
        <p:nvGrpSpPr>
          <p:cNvPr id="25" name="Group 46"/>
          <p:cNvGrpSpPr>
            <a:grpSpLocks/>
          </p:cNvGrpSpPr>
          <p:nvPr/>
        </p:nvGrpSpPr>
        <p:grpSpPr bwMode="auto">
          <a:xfrm>
            <a:off x="1043608" y="1911052"/>
            <a:ext cx="3429000" cy="4686300"/>
            <a:chOff x="720" y="936"/>
            <a:chExt cx="2160" cy="2952"/>
          </a:xfrm>
        </p:grpSpPr>
        <p:sp>
          <p:nvSpPr>
            <p:cNvPr id="26" name="Text Box 25"/>
            <p:cNvSpPr txBox="1">
              <a:spLocks noChangeArrowheads="1"/>
            </p:cNvSpPr>
            <p:nvPr/>
          </p:nvSpPr>
          <p:spPr bwMode="auto">
            <a:xfrm>
              <a:off x="1272" y="3456"/>
              <a:ext cx="144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fr-BE" sz="2000" b="1">
                  <a:solidFill>
                    <a:schemeClr val="bg1"/>
                  </a:solidFill>
                </a:rPr>
                <a:t>Réacteur </a:t>
              </a:r>
              <a:r>
                <a:rPr lang="fr-FR" sz="2000" b="1">
                  <a:solidFill>
                    <a:schemeClr val="bg1"/>
                  </a:solidFill>
                </a:rPr>
                <a:t>SCALE-DOWN</a:t>
              </a:r>
            </a:p>
          </p:txBody>
        </p:sp>
        <p:sp>
          <p:nvSpPr>
            <p:cNvPr id="27" name="Text Box 26"/>
            <p:cNvSpPr txBox="1">
              <a:spLocks noChangeArrowheads="1"/>
            </p:cNvSpPr>
            <p:nvPr/>
          </p:nvSpPr>
          <p:spPr bwMode="auto">
            <a:xfrm>
              <a:off x="1584" y="1800"/>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fr-BE" sz="1200">
                  <a:solidFill>
                    <a:schemeClr val="bg1"/>
                  </a:solidFill>
                </a:rPr>
                <a:t>Zone non mélangée</a:t>
              </a:r>
              <a:endParaRPr lang="fr-FR" sz="1200">
                <a:solidFill>
                  <a:schemeClr val="bg1"/>
                </a:solidFill>
              </a:endParaRPr>
            </a:p>
          </p:txBody>
        </p:sp>
        <p:sp>
          <p:nvSpPr>
            <p:cNvPr id="28" name="Text Box 27"/>
            <p:cNvSpPr txBox="1">
              <a:spLocks noChangeArrowheads="1"/>
            </p:cNvSpPr>
            <p:nvPr/>
          </p:nvSpPr>
          <p:spPr bwMode="auto">
            <a:xfrm>
              <a:off x="720" y="2520"/>
              <a:ext cx="648"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BE" sz="1200">
                  <a:solidFill>
                    <a:schemeClr val="bg1"/>
                  </a:solidFill>
                </a:rPr>
                <a:t>Réacteur agité de laboratoire</a:t>
              </a:r>
              <a:endParaRPr lang="fr-FR" sz="1200">
                <a:solidFill>
                  <a:schemeClr val="bg1"/>
                </a:solidFill>
              </a:endParaRPr>
            </a:p>
          </p:txBody>
        </p:sp>
        <p:sp>
          <p:nvSpPr>
            <p:cNvPr id="29" name="AutoShape 28"/>
            <p:cNvSpPr>
              <a:spLocks noChangeArrowheads="1"/>
            </p:cNvSpPr>
            <p:nvPr/>
          </p:nvSpPr>
          <p:spPr bwMode="auto">
            <a:xfrm>
              <a:off x="936" y="1872"/>
              <a:ext cx="432" cy="600"/>
            </a:xfrm>
            <a:prstGeom prst="flowChartAlternateProcess">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30" name="Line 29"/>
            <p:cNvSpPr>
              <a:spLocks noChangeShapeType="1"/>
            </p:cNvSpPr>
            <p:nvPr/>
          </p:nvSpPr>
          <p:spPr bwMode="auto">
            <a:xfrm>
              <a:off x="1152" y="2016"/>
              <a:ext cx="0" cy="36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1" name="Oval 30"/>
            <p:cNvSpPr>
              <a:spLocks noChangeArrowheads="1"/>
            </p:cNvSpPr>
            <p:nvPr/>
          </p:nvSpPr>
          <p:spPr bwMode="auto">
            <a:xfrm>
              <a:off x="1008" y="2304"/>
              <a:ext cx="144" cy="72"/>
            </a:xfrm>
            <a:prstGeom prst="ellipse">
              <a:avLst/>
            </a:prstGeom>
            <a:solidFill>
              <a:srgbClr val="969696"/>
            </a:solidFill>
            <a:ln w="9525">
              <a:solidFill>
                <a:srgbClr val="C0C0C0"/>
              </a:solidFill>
              <a:round/>
              <a:headEnd/>
              <a:tailEnd/>
            </a:ln>
          </p:spPr>
          <p:txBody>
            <a:bodyPr/>
            <a:lstStyle/>
            <a:p>
              <a:endParaRPr lang="fr-BE"/>
            </a:p>
          </p:txBody>
        </p:sp>
        <p:sp>
          <p:nvSpPr>
            <p:cNvPr id="32" name="Oval 31"/>
            <p:cNvSpPr>
              <a:spLocks noChangeArrowheads="1"/>
            </p:cNvSpPr>
            <p:nvPr/>
          </p:nvSpPr>
          <p:spPr bwMode="auto">
            <a:xfrm>
              <a:off x="1152" y="2304"/>
              <a:ext cx="144" cy="72"/>
            </a:xfrm>
            <a:prstGeom prst="ellipse">
              <a:avLst/>
            </a:prstGeom>
            <a:solidFill>
              <a:srgbClr val="969696"/>
            </a:solidFill>
            <a:ln w="9525">
              <a:solidFill>
                <a:srgbClr val="C0C0C0"/>
              </a:solidFill>
              <a:round/>
              <a:headEnd/>
              <a:tailEnd/>
            </a:ln>
          </p:spPr>
          <p:txBody>
            <a:bodyPr/>
            <a:lstStyle/>
            <a:p>
              <a:endParaRPr lang="fr-BE"/>
            </a:p>
          </p:txBody>
        </p:sp>
        <p:sp>
          <p:nvSpPr>
            <p:cNvPr id="33" name="Rectangle 32"/>
            <p:cNvSpPr>
              <a:spLocks noChangeArrowheads="1"/>
            </p:cNvSpPr>
            <p:nvPr/>
          </p:nvSpPr>
          <p:spPr bwMode="auto">
            <a:xfrm>
              <a:off x="2304" y="1800"/>
              <a:ext cx="144" cy="864"/>
            </a:xfrm>
            <a:prstGeom prst="rect">
              <a:avLst/>
            </a:prstGeom>
            <a:gradFill rotWithShape="0">
              <a:gsLst>
                <a:gs pos="0">
                  <a:srgbClr val="FFFFFF">
                    <a:gamma/>
                    <a:shade val="46275"/>
                    <a:invGamma/>
                  </a:srgbClr>
                </a:gs>
                <a:gs pos="100000">
                  <a:srgbClr val="FFFFFF"/>
                </a:gs>
              </a:gsLst>
              <a:lin ang="5400000" scaled="1"/>
            </a:gradFill>
            <a:ln w="9525">
              <a:solidFill>
                <a:schemeClr val="bg1"/>
              </a:solidFill>
              <a:miter lim="800000"/>
              <a:headEnd/>
              <a:tailEnd/>
            </a:ln>
          </p:spPr>
          <p:txBody>
            <a:bodyPr/>
            <a:lstStyle/>
            <a:p>
              <a:endParaRPr lang="fr-BE"/>
            </a:p>
          </p:txBody>
        </p:sp>
        <p:sp>
          <p:nvSpPr>
            <p:cNvPr id="34" name="Rectangle 33"/>
            <p:cNvSpPr>
              <a:spLocks noChangeArrowheads="1"/>
            </p:cNvSpPr>
            <p:nvPr/>
          </p:nvSpPr>
          <p:spPr bwMode="auto">
            <a:xfrm>
              <a:off x="1440" y="1296"/>
              <a:ext cx="144" cy="288"/>
            </a:xfrm>
            <a:prstGeom prst="rect">
              <a:avLst/>
            </a:prstGeom>
            <a:solidFill>
              <a:srgbClr val="FFFFFF"/>
            </a:solidFill>
            <a:ln w="9525">
              <a:solidFill>
                <a:srgbClr val="000000"/>
              </a:solidFill>
              <a:miter lim="800000"/>
              <a:headEnd/>
              <a:tailEnd/>
            </a:ln>
          </p:spPr>
          <p:txBody>
            <a:bodyPr/>
            <a:lstStyle/>
            <a:p>
              <a:endParaRPr lang="fr-BE"/>
            </a:p>
          </p:txBody>
        </p:sp>
        <p:sp>
          <p:nvSpPr>
            <p:cNvPr id="35" name="Line 34"/>
            <p:cNvSpPr>
              <a:spLocks noChangeShapeType="1"/>
            </p:cNvSpPr>
            <p:nvPr/>
          </p:nvSpPr>
          <p:spPr bwMode="auto">
            <a:xfrm>
              <a:off x="1512" y="1224"/>
              <a:ext cx="0" cy="288"/>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36" name="Text Box 35"/>
            <p:cNvSpPr txBox="1">
              <a:spLocks noChangeArrowheads="1"/>
            </p:cNvSpPr>
            <p:nvPr/>
          </p:nvSpPr>
          <p:spPr bwMode="auto">
            <a:xfrm>
              <a:off x="936" y="936"/>
              <a:ext cx="108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fr-BE" sz="1600" b="1">
                  <a:solidFill>
                    <a:schemeClr val="bg1"/>
                  </a:solidFill>
                </a:rPr>
                <a:t>Zone d’ajout</a:t>
              </a:r>
              <a:endParaRPr lang="fr-FR" sz="1600" b="1">
                <a:solidFill>
                  <a:schemeClr val="bg1"/>
                </a:solidFill>
              </a:endParaRPr>
            </a:p>
            <a:p>
              <a:pPr algn="ctr" eaLnBrk="0" hangingPunct="0"/>
              <a:endParaRPr lang="fr-FR" sz="1200" b="1">
                <a:solidFill>
                  <a:schemeClr val="bg1"/>
                </a:solidFill>
              </a:endParaRPr>
            </a:p>
          </p:txBody>
        </p:sp>
        <p:sp>
          <p:nvSpPr>
            <p:cNvPr id="37" name="Line 36"/>
            <p:cNvSpPr>
              <a:spLocks noChangeShapeType="1"/>
            </p:cNvSpPr>
            <p:nvPr/>
          </p:nvSpPr>
          <p:spPr bwMode="auto">
            <a:xfrm flipV="1">
              <a:off x="1008" y="1440"/>
              <a:ext cx="0" cy="72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8" name="Line 37"/>
            <p:cNvSpPr>
              <a:spLocks noChangeShapeType="1"/>
            </p:cNvSpPr>
            <p:nvPr/>
          </p:nvSpPr>
          <p:spPr bwMode="auto">
            <a:xfrm>
              <a:off x="1008" y="1440"/>
              <a:ext cx="432" cy="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39" name="Line 38"/>
            <p:cNvSpPr>
              <a:spLocks noChangeShapeType="1"/>
            </p:cNvSpPr>
            <p:nvPr/>
          </p:nvSpPr>
          <p:spPr bwMode="auto">
            <a:xfrm>
              <a:off x="1584" y="1440"/>
              <a:ext cx="792"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40" name="Line 39"/>
            <p:cNvSpPr>
              <a:spLocks noChangeShapeType="1"/>
            </p:cNvSpPr>
            <p:nvPr/>
          </p:nvSpPr>
          <p:spPr bwMode="auto">
            <a:xfrm>
              <a:off x="2376" y="1440"/>
              <a:ext cx="0" cy="36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41" name="Line 40"/>
            <p:cNvSpPr>
              <a:spLocks noChangeShapeType="1"/>
            </p:cNvSpPr>
            <p:nvPr/>
          </p:nvSpPr>
          <p:spPr bwMode="auto">
            <a:xfrm>
              <a:off x="2376" y="2664"/>
              <a:ext cx="0" cy="288"/>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42" name="Line 41"/>
            <p:cNvSpPr>
              <a:spLocks noChangeShapeType="1"/>
            </p:cNvSpPr>
            <p:nvPr/>
          </p:nvSpPr>
          <p:spPr bwMode="auto">
            <a:xfrm flipH="1">
              <a:off x="1296" y="2952"/>
              <a:ext cx="108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43" name="Line 42"/>
            <p:cNvSpPr>
              <a:spLocks noChangeShapeType="1"/>
            </p:cNvSpPr>
            <p:nvPr/>
          </p:nvSpPr>
          <p:spPr bwMode="auto">
            <a:xfrm flipV="1">
              <a:off x="1296" y="2448"/>
              <a:ext cx="0" cy="50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44" name="Oval 43"/>
            <p:cNvSpPr>
              <a:spLocks noChangeArrowheads="1"/>
            </p:cNvSpPr>
            <p:nvPr/>
          </p:nvSpPr>
          <p:spPr bwMode="auto">
            <a:xfrm>
              <a:off x="1800" y="2880"/>
              <a:ext cx="216" cy="216"/>
            </a:xfrm>
            <a:prstGeom prst="ellipse">
              <a:avLst/>
            </a:prstGeom>
            <a:solidFill>
              <a:srgbClr val="000000"/>
            </a:solidFill>
            <a:ln w="9525">
              <a:solidFill>
                <a:schemeClr val="bg1"/>
              </a:solidFill>
              <a:round/>
              <a:headEnd/>
              <a:tailEnd/>
            </a:ln>
          </p:spPr>
          <p:txBody>
            <a:bodyPr/>
            <a:lstStyle/>
            <a:p>
              <a:endParaRPr lang="fr-BE"/>
            </a:p>
          </p:txBody>
        </p:sp>
        <p:sp>
          <p:nvSpPr>
            <p:cNvPr id="45" name="AutoShape 44"/>
            <p:cNvSpPr>
              <a:spLocks noChangeArrowheads="1"/>
            </p:cNvSpPr>
            <p:nvPr/>
          </p:nvSpPr>
          <p:spPr bwMode="auto">
            <a:xfrm rot="10793381">
              <a:off x="1799" y="3072"/>
              <a:ext cx="216" cy="144"/>
            </a:xfrm>
            <a:prstGeom prst="flowChartManualOperation">
              <a:avLst/>
            </a:prstGeom>
            <a:solidFill>
              <a:srgbClr val="000000"/>
            </a:solidFill>
            <a:ln w="9525">
              <a:solidFill>
                <a:schemeClr val="bg1"/>
              </a:solidFill>
              <a:miter lim="800000"/>
              <a:headEnd/>
              <a:tailEnd/>
            </a:ln>
          </p:spPr>
          <p:txBody>
            <a:bodyPr/>
            <a:lstStyle/>
            <a:p>
              <a:endParaRPr lang="fr-BE"/>
            </a:p>
          </p:txBody>
        </p:sp>
        <p:sp>
          <p:nvSpPr>
            <p:cNvPr id="46" name="Text Box 45"/>
            <p:cNvSpPr txBox="1">
              <a:spLocks noChangeArrowheads="1"/>
            </p:cNvSpPr>
            <p:nvPr/>
          </p:nvSpPr>
          <p:spPr bwMode="auto">
            <a:xfrm>
              <a:off x="2160" y="3024"/>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fr-BE" sz="1200">
                  <a:solidFill>
                    <a:schemeClr val="bg1"/>
                  </a:solidFill>
                </a:rPr>
                <a:t>Pompe péristaltique</a:t>
              </a:r>
              <a:endParaRPr lang="fr-FR" sz="1200">
                <a:solidFill>
                  <a:schemeClr val="bg1"/>
                </a:solidFill>
              </a:endParaRPr>
            </a:p>
          </p:txBody>
        </p:sp>
      </p:grpSp>
    </p:spTree>
    <p:extLst>
      <p:ext uri="{BB962C8B-B14F-4D97-AF65-F5344CB8AC3E}">
        <p14:creationId xmlns:p14="http://schemas.microsoft.com/office/powerpoint/2010/main" val="22330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AutoShape 2"/>
          <p:cNvCxnSpPr>
            <a:cxnSpLocks noChangeShapeType="1"/>
          </p:cNvCxnSpPr>
          <p:nvPr/>
        </p:nvCxnSpPr>
        <p:spPr bwMode="auto">
          <a:xfrm rot="5400000" flipH="1" flipV="1">
            <a:off x="2663825" y="5316538"/>
            <a:ext cx="1928813" cy="1587"/>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 name="AutoShape 11"/>
          <p:cNvCxnSpPr>
            <a:cxnSpLocks noChangeShapeType="1"/>
          </p:cNvCxnSpPr>
          <p:nvPr/>
        </p:nvCxnSpPr>
        <p:spPr bwMode="auto">
          <a:xfrm>
            <a:off x="3629025" y="6238875"/>
            <a:ext cx="5114925" cy="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 name="Text Box 12"/>
          <p:cNvSpPr txBox="1">
            <a:spLocks noChangeArrowheads="1"/>
          </p:cNvSpPr>
          <p:nvPr/>
        </p:nvSpPr>
        <p:spPr bwMode="auto">
          <a:xfrm>
            <a:off x="8154988" y="6343650"/>
            <a:ext cx="661987" cy="371475"/>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1600" b="1">
                <a:latin typeface="Calibri" pitchFamily="34" charset="0"/>
              </a:rPr>
              <a:t>Time</a:t>
            </a:r>
            <a:endParaRPr lang="fr-FR"/>
          </a:p>
        </p:txBody>
      </p:sp>
      <p:sp>
        <p:nvSpPr>
          <p:cNvPr id="5" name="Text Box 13"/>
          <p:cNvSpPr txBox="1">
            <a:spLocks noChangeArrowheads="1"/>
          </p:cNvSpPr>
          <p:nvPr/>
        </p:nvSpPr>
        <p:spPr bwMode="auto">
          <a:xfrm>
            <a:off x="2671763" y="4468813"/>
            <a:ext cx="1042987" cy="6746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1600" b="1">
                <a:latin typeface="Calibri" pitchFamily="34" charset="0"/>
              </a:rPr>
              <a:t>Substrate level</a:t>
            </a:r>
            <a:endParaRPr lang="fr-FR"/>
          </a:p>
        </p:txBody>
      </p:sp>
      <p:cxnSp>
        <p:nvCxnSpPr>
          <p:cNvPr id="6" name="AutoShape 20"/>
          <p:cNvCxnSpPr>
            <a:cxnSpLocks noChangeShapeType="1"/>
          </p:cNvCxnSpPr>
          <p:nvPr/>
        </p:nvCxnSpPr>
        <p:spPr bwMode="auto">
          <a:xfrm>
            <a:off x="3648075" y="4924425"/>
            <a:ext cx="420052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7" name="AutoShape 21"/>
          <p:cNvCxnSpPr>
            <a:cxnSpLocks noChangeShapeType="1"/>
          </p:cNvCxnSpPr>
          <p:nvPr/>
        </p:nvCxnSpPr>
        <p:spPr bwMode="auto">
          <a:xfrm>
            <a:off x="3667125" y="5424488"/>
            <a:ext cx="420052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8" name="Text Box 22"/>
          <p:cNvSpPr txBox="1">
            <a:spLocks noChangeArrowheads="1"/>
          </p:cNvSpPr>
          <p:nvPr/>
        </p:nvSpPr>
        <p:spPr bwMode="auto">
          <a:xfrm>
            <a:off x="7848600" y="4883150"/>
            <a:ext cx="995363" cy="346075"/>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1000" b="1">
                <a:latin typeface="Calibri" pitchFamily="34" charset="0"/>
              </a:rPr>
              <a:t>Excess level</a:t>
            </a:r>
            <a:endParaRPr lang="fr-FR"/>
          </a:p>
        </p:txBody>
      </p:sp>
      <p:cxnSp>
        <p:nvCxnSpPr>
          <p:cNvPr id="9" name="AutoShape 23"/>
          <p:cNvCxnSpPr>
            <a:cxnSpLocks noChangeShapeType="1"/>
          </p:cNvCxnSpPr>
          <p:nvPr/>
        </p:nvCxnSpPr>
        <p:spPr bwMode="auto">
          <a:xfrm>
            <a:off x="3667125" y="5781675"/>
            <a:ext cx="420052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10" name="Text Box 24"/>
          <p:cNvSpPr txBox="1">
            <a:spLocks noChangeArrowheads="1"/>
          </p:cNvSpPr>
          <p:nvPr/>
        </p:nvSpPr>
        <p:spPr bwMode="auto">
          <a:xfrm>
            <a:off x="7867650" y="5210175"/>
            <a:ext cx="1276350" cy="296863"/>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1000" b="1">
                <a:latin typeface="Calibri" pitchFamily="34" charset="0"/>
              </a:rPr>
              <a:t>Limitation level</a:t>
            </a:r>
            <a:endParaRPr lang="fr-FR"/>
          </a:p>
        </p:txBody>
      </p:sp>
      <p:sp>
        <p:nvSpPr>
          <p:cNvPr id="11" name="Text Box 25"/>
          <p:cNvSpPr txBox="1">
            <a:spLocks noChangeArrowheads="1"/>
          </p:cNvSpPr>
          <p:nvPr/>
        </p:nvSpPr>
        <p:spPr bwMode="auto">
          <a:xfrm>
            <a:off x="7867650" y="5478463"/>
            <a:ext cx="1147763" cy="37465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1000" b="1">
                <a:latin typeface="Calibri" pitchFamily="34" charset="0"/>
              </a:rPr>
              <a:t>Starvation level</a:t>
            </a:r>
            <a:endParaRPr lang="fr-FR"/>
          </a:p>
        </p:txBody>
      </p:sp>
      <p:sp>
        <p:nvSpPr>
          <p:cNvPr id="12" name="Freeform 32"/>
          <p:cNvSpPr>
            <a:spLocks/>
          </p:cNvSpPr>
          <p:nvPr/>
        </p:nvSpPr>
        <p:spPr bwMode="auto">
          <a:xfrm>
            <a:off x="3629025" y="4687888"/>
            <a:ext cx="4133850" cy="1308100"/>
          </a:xfrm>
          <a:custGeom>
            <a:avLst/>
            <a:gdLst>
              <a:gd name="T0" fmla="*/ 0 w 6510"/>
              <a:gd name="T1" fmla="*/ 2147483647 h 1385"/>
              <a:gd name="T2" fmla="*/ 2147483647 w 6510"/>
              <a:gd name="T3" fmla="*/ 2147483647 h 1385"/>
              <a:gd name="T4" fmla="*/ 2147483647 w 6510"/>
              <a:gd name="T5" fmla="*/ 2147483647 h 1385"/>
              <a:gd name="T6" fmla="*/ 2147483647 w 6510"/>
              <a:gd name="T7" fmla="*/ 2147483647 h 1385"/>
              <a:gd name="T8" fmla="*/ 2147483647 w 6510"/>
              <a:gd name="T9" fmla="*/ 2147483647 h 1385"/>
              <a:gd name="T10" fmla="*/ 2147483647 w 6510"/>
              <a:gd name="T11" fmla="*/ 2147483647 h 1385"/>
              <a:gd name="T12" fmla="*/ 2147483647 w 6510"/>
              <a:gd name="T13" fmla="*/ 2147483647 h 1385"/>
              <a:gd name="T14" fmla="*/ 2147483647 w 6510"/>
              <a:gd name="T15" fmla="*/ 2147483647 h 1385"/>
              <a:gd name="T16" fmla="*/ 2147483647 w 6510"/>
              <a:gd name="T17" fmla="*/ 2147483647 h 1385"/>
              <a:gd name="T18" fmla="*/ 2147483647 w 6510"/>
              <a:gd name="T19" fmla="*/ 2147483647 h 1385"/>
              <a:gd name="T20" fmla="*/ 2147483647 w 6510"/>
              <a:gd name="T21" fmla="*/ 2147483647 h 1385"/>
              <a:gd name="T22" fmla="*/ 2147483647 w 6510"/>
              <a:gd name="T23" fmla="*/ 2147483647 h 1385"/>
              <a:gd name="T24" fmla="*/ 2147483647 w 6510"/>
              <a:gd name="T25" fmla="*/ 2147483647 h 1385"/>
              <a:gd name="T26" fmla="*/ 2147483647 w 6510"/>
              <a:gd name="T27" fmla="*/ 2147483647 h 1385"/>
              <a:gd name="T28" fmla="*/ 2147483647 w 6510"/>
              <a:gd name="T29" fmla="*/ 2147483647 h 1385"/>
              <a:gd name="T30" fmla="*/ 2147483647 w 6510"/>
              <a:gd name="T31" fmla="*/ 2147483647 h 1385"/>
              <a:gd name="T32" fmla="*/ 2147483647 w 6510"/>
              <a:gd name="T33" fmla="*/ 2147483647 h 1385"/>
              <a:gd name="T34" fmla="*/ 2147483647 w 6510"/>
              <a:gd name="T35" fmla="*/ 2147483647 h 1385"/>
              <a:gd name="T36" fmla="*/ 2147483647 w 6510"/>
              <a:gd name="T37" fmla="*/ 2147483647 h 1385"/>
              <a:gd name="T38" fmla="*/ 2147483647 w 6510"/>
              <a:gd name="T39" fmla="*/ 2147483647 h 1385"/>
              <a:gd name="T40" fmla="*/ 2147483647 w 6510"/>
              <a:gd name="T41" fmla="*/ 2147483647 h 1385"/>
              <a:gd name="T42" fmla="*/ 2147483647 w 6510"/>
              <a:gd name="T43" fmla="*/ 2147483647 h 1385"/>
              <a:gd name="T44" fmla="*/ 2147483647 w 6510"/>
              <a:gd name="T45" fmla="*/ 2147483647 h 1385"/>
              <a:gd name="T46" fmla="*/ 2147483647 w 6510"/>
              <a:gd name="T47" fmla="*/ 2147483647 h 1385"/>
              <a:gd name="T48" fmla="*/ 2147483647 w 6510"/>
              <a:gd name="T49" fmla="*/ 2147483647 h 1385"/>
              <a:gd name="T50" fmla="*/ 2147483647 w 6510"/>
              <a:gd name="T51" fmla="*/ 2147483647 h 1385"/>
              <a:gd name="T52" fmla="*/ 2147483647 w 6510"/>
              <a:gd name="T53" fmla="*/ 2147483647 h 1385"/>
              <a:gd name="T54" fmla="*/ 2147483647 w 6510"/>
              <a:gd name="T55" fmla="*/ 2147483647 h 1385"/>
              <a:gd name="T56" fmla="*/ 2147483647 w 6510"/>
              <a:gd name="T57" fmla="*/ 2147483647 h 1385"/>
              <a:gd name="T58" fmla="*/ 2147483647 w 6510"/>
              <a:gd name="T59" fmla="*/ 2147483647 h 1385"/>
              <a:gd name="T60" fmla="*/ 2147483647 w 6510"/>
              <a:gd name="T61" fmla="*/ 2147483647 h 1385"/>
              <a:gd name="T62" fmla="*/ 2147483647 w 6510"/>
              <a:gd name="T63" fmla="*/ 2147483647 h 1385"/>
              <a:gd name="T64" fmla="*/ 2147483647 w 6510"/>
              <a:gd name="T65" fmla="*/ 2147483647 h 1385"/>
              <a:gd name="T66" fmla="*/ 2147483647 w 6510"/>
              <a:gd name="T67" fmla="*/ 2147483647 h 1385"/>
              <a:gd name="T68" fmla="*/ 2147483647 w 6510"/>
              <a:gd name="T69" fmla="*/ 2147483647 h 1385"/>
              <a:gd name="T70" fmla="*/ 2147483647 w 6510"/>
              <a:gd name="T71" fmla="*/ 2147483647 h 1385"/>
              <a:gd name="T72" fmla="*/ 2147483647 w 6510"/>
              <a:gd name="T73" fmla="*/ 2147483647 h 1385"/>
              <a:gd name="T74" fmla="*/ 2147483647 w 6510"/>
              <a:gd name="T75" fmla="*/ 2147483647 h 1385"/>
              <a:gd name="T76" fmla="*/ 2147483647 w 6510"/>
              <a:gd name="T77" fmla="*/ 2147483647 h 1385"/>
              <a:gd name="T78" fmla="*/ 2147483647 w 6510"/>
              <a:gd name="T79" fmla="*/ 2147483647 h 1385"/>
              <a:gd name="T80" fmla="*/ 2147483647 w 6510"/>
              <a:gd name="T81" fmla="*/ 2147483647 h 1385"/>
              <a:gd name="T82" fmla="*/ 2147483647 w 6510"/>
              <a:gd name="T83" fmla="*/ 2147483647 h 1385"/>
              <a:gd name="T84" fmla="*/ 2147483647 w 6510"/>
              <a:gd name="T85" fmla="*/ 2147483647 h 1385"/>
              <a:gd name="T86" fmla="*/ 2147483647 w 6510"/>
              <a:gd name="T87" fmla="*/ 2147483647 h 1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10"/>
              <a:gd name="T133" fmla="*/ 0 h 1385"/>
              <a:gd name="T134" fmla="*/ 6510 w 6510"/>
              <a:gd name="T135" fmla="*/ 1385 h 13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10" h="1385">
                <a:moveTo>
                  <a:pt x="0" y="917"/>
                </a:moveTo>
                <a:cubicBezTo>
                  <a:pt x="66" y="885"/>
                  <a:pt x="133" y="854"/>
                  <a:pt x="195" y="842"/>
                </a:cubicBezTo>
                <a:cubicBezTo>
                  <a:pt x="257" y="830"/>
                  <a:pt x="333" y="835"/>
                  <a:pt x="375" y="842"/>
                </a:cubicBezTo>
                <a:cubicBezTo>
                  <a:pt x="417" y="849"/>
                  <a:pt x="400" y="875"/>
                  <a:pt x="450" y="887"/>
                </a:cubicBezTo>
                <a:cubicBezTo>
                  <a:pt x="500" y="899"/>
                  <a:pt x="613" y="919"/>
                  <a:pt x="675" y="917"/>
                </a:cubicBezTo>
                <a:cubicBezTo>
                  <a:pt x="737" y="915"/>
                  <a:pt x="780" y="903"/>
                  <a:pt x="825" y="872"/>
                </a:cubicBezTo>
                <a:cubicBezTo>
                  <a:pt x="870" y="841"/>
                  <a:pt x="890" y="733"/>
                  <a:pt x="945" y="728"/>
                </a:cubicBezTo>
                <a:cubicBezTo>
                  <a:pt x="1000" y="723"/>
                  <a:pt x="1102" y="798"/>
                  <a:pt x="1155" y="842"/>
                </a:cubicBezTo>
                <a:cubicBezTo>
                  <a:pt x="1208" y="886"/>
                  <a:pt x="1225" y="933"/>
                  <a:pt x="1260" y="992"/>
                </a:cubicBezTo>
                <a:cubicBezTo>
                  <a:pt x="1295" y="1051"/>
                  <a:pt x="1328" y="1134"/>
                  <a:pt x="1365" y="1195"/>
                </a:cubicBezTo>
                <a:cubicBezTo>
                  <a:pt x="1402" y="1256"/>
                  <a:pt x="1445" y="1331"/>
                  <a:pt x="1485" y="1358"/>
                </a:cubicBezTo>
                <a:cubicBezTo>
                  <a:pt x="1525" y="1385"/>
                  <a:pt x="1563" y="1358"/>
                  <a:pt x="1605" y="1358"/>
                </a:cubicBezTo>
                <a:cubicBezTo>
                  <a:pt x="1647" y="1358"/>
                  <a:pt x="1703" y="1385"/>
                  <a:pt x="1740" y="1358"/>
                </a:cubicBezTo>
                <a:cubicBezTo>
                  <a:pt x="1777" y="1331"/>
                  <a:pt x="1793" y="1256"/>
                  <a:pt x="1830" y="1195"/>
                </a:cubicBezTo>
                <a:cubicBezTo>
                  <a:pt x="1867" y="1134"/>
                  <a:pt x="1942" y="1083"/>
                  <a:pt x="1965" y="992"/>
                </a:cubicBezTo>
                <a:cubicBezTo>
                  <a:pt x="1988" y="901"/>
                  <a:pt x="1963" y="769"/>
                  <a:pt x="1965" y="647"/>
                </a:cubicBezTo>
                <a:cubicBezTo>
                  <a:pt x="1967" y="525"/>
                  <a:pt x="1959" y="357"/>
                  <a:pt x="1980" y="257"/>
                </a:cubicBezTo>
                <a:cubicBezTo>
                  <a:pt x="2001" y="157"/>
                  <a:pt x="2057" y="84"/>
                  <a:pt x="2092" y="47"/>
                </a:cubicBezTo>
                <a:cubicBezTo>
                  <a:pt x="2127" y="10"/>
                  <a:pt x="2161" y="0"/>
                  <a:pt x="2190" y="32"/>
                </a:cubicBezTo>
                <a:cubicBezTo>
                  <a:pt x="2219" y="64"/>
                  <a:pt x="2233" y="140"/>
                  <a:pt x="2265" y="242"/>
                </a:cubicBezTo>
                <a:cubicBezTo>
                  <a:pt x="2297" y="344"/>
                  <a:pt x="2327" y="566"/>
                  <a:pt x="2385" y="647"/>
                </a:cubicBezTo>
                <a:cubicBezTo>
                  <a:pt x="2443" y="728"/>
                  <a:pt x="2550" y="743"/>
                  <a:pt x="2610" y="728"/>
                </a:cubicBezTo>
                <a:cubicBezTo>
                  <a:pt x="2670" y="713"/>
                  <a:pt x="2707" y="616"/>
                  <a:pt x="2745" y="557"/>
                </a:cubicBezTo>
                <a:cubicBezTo>
                  <a:pt x="2783" y="498"/>
                  <a:pt x="2810" y="362"/>
                  <a:pt x="2835" y="377"/>
                </a:cubicBezTo>
                <a:cubicBezTo>
                  <a:pt x="2860" y="392"/>
                  <a:pt x="2868" y="589"/>
                  <a:pt x="2895" y="647"/>
                </a:cubicBezTo>
                <a:cubicBezTo>
                  <a:pt x="2922" y="705"/>
                  <a:pt x="2963" y="686"/>
                  <a:pt x="3000" y="728"/>
                </a:cubicBezTo>
                <a:cubicBezTo>
                  <a:pt x="3037" y="770"/>
                  <a:pt x="3093" y="858"/>
                  <a:pt x="3120" y="902"/>
                </a:cubicBezTo>
                <a:cubicBezTo>
                  <a:pt x="3147" y="946"/>
                  <a:pt x="3128" y="977"/>
                  <a:pt x="3165" y="992"/>
                </a:cubicBezTo>
                <a:cubicBezTo>
                  <a:pt x="3202" y="1007"/>
                  <a:pt x="3293" y="1019"/>
                  <a:pt x="3345" y="992"/>
                </a:cubicBezTo>
                <a:cubicBezTo>
                  <a:pt x="3397" y="965"/>
                  <a:pt x="3432" y="854"/>
                  <a:pt x="3480" y="827"/>
                </a:cubicBezTo>
                <a:cubicBezTo>
                  <a:pt x="3528" y="800"/>
                  <a:pt x="3580" y="822"/>
                  <a:pt x="3630" y="827"/>
                </a:cubicBezTo>
                <a:cubicBezTo>
                  <a:pt x="3680" y="832"/>
                  <a:pt x="3718" y="845"/>
                  <a:pt x="3780" y="857"/>
                </a:cubicBezTo>
                <a:cubicBezTo>
                  <a:pt x="3842" y="869"/>
                  <a:pt x="3933" y="880"/>
                  <a:pt x="4005" y="902"/>
                </a:cubicBezTo>
                <a:cubicBezTo>
                  <a:pt x="4077" y="924"/>
                  <a:pt x="4085" y="999"/>
                  <a:pt x="4215" y="992"/>
                </a:cubicBezTo>
                <a:cubicBezTo>
                  <a:pt x="4345" y="985"/>
                  <a:pt x="4660" y="880"/>
                  <a:pt x="4785" y="857"/>
                </a:cubicBezTo>
                <a:cubicBezTo>
                  <a:pt x="4910" y="834"/>
                  <a:pt x="4900" y="857"/>
                  <a:pt x="4965" y="857"/>
                </a:cubicBezTo>
                <a:cubicBezTo>
                  <a:pt x="5030" y="857"/>
                  <a:pt x="5113" y="852"/>
                  <a:pt x="5175" y="857"/>
                </a:cubicBezTo>
                <a:cubicBezTo>
                  <a:pt x="5237" y="862"/>
                  <a:pt x="5275" y="865"/>
                  <a:pt x="5340" y="887"/>
                </a:cubicBezTo>
                <a:cubicBezTo>
                  <a:pt x="5405" y="909"/>
                  <a:pt x="5483" y="997"/>
                  <a:pt x="5565" y="992"/>
                </a:cubicBezTo>
                <a:cubicBezTo>
                  <a:pt x="5647" y="987"/>
                  <a:pt x="5755" y="880"/>
                  <a:pt x="5835" y="857"/>
                </a:cubicBezTo>
                <a:cubicBezTo>
                  <a:pt x="5915" y="834"/>
                  <a:pt x="5978" y="857"/>
                  <a:pt x="6045" y="857"/>
                </a:cubicBezTo>
                <a:cubicBezTo>
                  <a:pt x="6112" y="857"/>
                  <a:pt x="6178" y="834"/>
                  <a:pt x="6240" y="857"/>
                </a:cubicBezTo>
                <a:cubicBezTo>
                  <a:pt x="6302" y="880"/>
                  <a:pt x="6375" y="969"/>
                  <a:pt x="6420" y="992"/>
                </a:cubicBezTo>
                <a:cubicBezTo>
                  <a:pt x="6465" y="1015"/>
                  <a:pt x="6487" y="1003"/>
                  <a:pt x="6510" y="992"/>
                </a:cubicBezTo>
              </a:path>
            </a:pathLst>
          </a:cu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fr-BE">
              <a:latin typeface="Calibri" pitchFamily="34" charset="0"/>
            </a:endParaRPr>
          </a:p>
        </p:txBody>
      </p:sp>
      <p:sp>
        <p:nvSpPr>
          <p:cNvPr id="13" name="Forme libre 12"/>
          <p:cNvSpPr/>
          <p:nvPr/>
        </p:nvSpPr>
        <p:spPr>
          <a:xfrm>
            <a:off x="3789363" y="4918075"/>
            <a:ext cx="4159250" cy="434975"/>
          </a:xfrm>
          <a:custGeom>
            <a:avLst/>
            <a:gdLst>
              <a:gd name="connsiteX0" fmla="*/ 0 w 4158343"/>
              <a:gd name="connsiteY0" fmla="*/ 72572 h 727529"/>
              <a:gd name="connsiteX1" fmla="*/ 283029 w 4158343"/>
              <a:gd name="connsiteY1" fmla="*/ 159658 h 727529"/>
              <a:gd name="connsiteX2" fmla="*/ 653143 w 4158343"/>
              <a:gd name="connsiteY2" fmla="*/ 475343 h 727529"/>
              <a:gd name="connsiteX3" fmla="*/ 947057 w 4158343"/>
              <a:gd name="connsiteY3" fmla="*/ 518886 h 727529"/>
              <a:gd name="connsiteX4" fmla="*/ 1306286 w 4158343"/>
              <a:gd name="connsiteY4" fmla="*/ 388258 h 727529"/>
              <a:gd name="connsiteX5" fmla="*/ 1556657 w 4158343"/>
              <a:gd name="connsiteY5" fmla="*/ 72572 h 727529"/>
              <a:gd name="connsiteX6" fmla="*/ 1872343 w 4158343"/>
              <a:gd name="connsiteY6" fmla="*/ 61686 h 727529"/>
              <a:gd name="connsiteX7" fmla="*/ 2318657 w 4158343"/>
              <a:gd name="connsiteY7" fmla="*/ 442686 h 727529"/>
              <a:gd name="connsiteX8" fmla="*/ 2667000 w 4158343"/>
              <a:gd name="connsiteY8" fmla="*/ 627743 h 727529"/>
              <a:gd name="connsiteX9" fmla="*/ 2862943 w 4158343"/>
              <a:gd name="connsiteY9" fmla="*/ 725715 h 727529"/>
              <a:gd name="connsiteX10" fmla="*/ 3102429 w 4158343"/>
              <a:gd name="connsiteY10" fmla="*/ 616858 h 727529"/>
              <a:gd name="connsiteX11" fmla="*/ 3265715 w 4158343"/>
              <a:gd name="connsiteY11" fmla="*/ 431801 h 727529"/>
              <a:gd name="connsiteX12" fmla="*/ 3614057 w 4158343"/>
              <a:gd name="connsiteY12" fmla="*/ 344715 h 727529"/>
              <a:gd name="connsiteX13" fmla="*/ 3810000 w 4158343"/>
              <a:gd name="connsiteY13" fmla="*/ 399143 h 727529"/>
              <a:gd name="connsiteX14" fmla="*/ 4158343 w 4158343"/>
              <a:gd name="connsiteY14" fmla="*/ 518886 h 72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8343" h="727529">
                <a:moveTo>
                  <a:pt x="0" y="72572"/>
                </a:moveTo>
                <a:cubicBezTo>
                  <a:pt x="87086" y="82551"/>
                  <a:pt x="174172" y="92530"/>
                  <a:pt x="283029" y="159658"/>
                </a:cubicBezTo>
                <a:cubicBezTo>
                  <a:pt x="391886" y="226786"/>
                  <a:pt x="542472" y="415472"/>
                  <a:pt x="653143" y="475343"/>
                </a:cubicBezTo>
                <a:cubicBezTo>
                  <a:pt x="763814" y="535214"/>
                  <a:pt x="838200" y="533400"/>
                  <a:pt x="947057" y="518886"/>
                </a:cubicBezTo>
                <a:cubicBezTo>
                  <a:pt x="1055914" y="504372"/>
                  <a:pt x="1204686" y="462644"/>
                  <a:pt x="1306286" y="388258"/>
                </a:cubicBezTo>
                <a:cubicBezTo>
                  <a:pt x="1407886" y="313872"/>
                  <a:pt x="1462314" y="127001"/>
                  <a:pt x="1556657" y="72572"/>
                </a:cubicBezTo>
                <a:cubicBezTo>
                  <a:pt x="1651000" y="18143"/>
                  <a:pt x="1745343" y="0"/>
                  <a:pt x="1872343" y="61686"/>
                </a:cubicBezTo>
                <a:cubicBezTo>
                  <a:pt x="1999343" y="123372"/>
                  <a:pt x="2186214" y="348343"/>
                  <a:pt x="2318657" y="442686"/>
                </a:cubicBezTo>
                <a:cubicBezTo>
                  <a:pt x="2451100" y="537029"/>
                  <a:pt x="2576286" y="580572"/>
                  <a:pt x="2667000" y="627743"/>
                </a:cubicBezTo>
                <a:cubicBezTo>
                  <a:pt x="2757714" y="674914"/>
                  <a:pt x="2790372" y="727529"/>
                  <a:pt x="2862943" y="725715"/>
                </a:cubicBezTo>
                <a:cubicBezTo>
                  <a:pt x="2935514" y="723901"/>
                  <a:pt x="3035300" y="665844"/>
                  <a:pt x="3102429" y="616858"/>
                </a:cubicBezTo>
                <a:cubicBezTo>
                  <a:pt x="3169558" y="567872"/>
                  <a:pt x="3180444" y="477158"/>
                  <a:pt x="3265715" y="431801"/>
                </a:cubicBezTo>
                <a:cubicBezTo>
                  <a:pt x="3350986" y="386444"/>
                  <a:pt x="3523343" y="350158"/>
                  <a:pt x="3614057" y="344715"/>
                </a:cubicBezTo>
                <a:cubicBezTo>
                  <a:pt x="3704771" y="339272"/>
                  <a:pt x="3719286" y="370115"/>
                  <a:pt x="3810000" y="399143"/>
                </a:cubicBezTo>
                <a:cubicBezTo>
                  <a:pt x="3900714" y="428171"/>
                  <a:pt x="4029528" y="473528"/>
                  <a:pt x="4158343" y="518886"/>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14" name="Forme libre 13"/>
          <p:cNvSpPr/>
          <p:nvPr/>
        </p:nvSpPr>
        <p:spPr>
          <a:xfrm>
            <a:off x="3690938" y="5273675"/>
            <a:ext cx="4083050" cy="528638"/>
          </a:xfrm>
          <a:custGeom>
            <a:avLst/>
            <a:gdLst>
              <a:gd name="connsiteX0" fmla="*/ 0 w 4082143"/>
              <a:gd name="connsiteY0" fmla="*/ 0 h 527957"/>
              <a:gd name="connsiteX1" fmla="*/ 337457 w 4082143"/>
              <a:gd name="connsiteY1" fmla="*/ 76200 h 527957"/>
              <a:gd name="connsiteX2" fmla="*/ 500743 w 4082143"/>
              <a:gd name="connsiteY2" fmla="*/ 250371 h 527957"/>
              <a:gd name="connsiteX3" fmla="*/ 555171 w 4082143"/>
              <a:gd name="connsiteY3" fmla="*/ 402771 h 527957"/>
              <a:gd name="connsiteX4" fmla="*/ 707571 w 4082143"/>
              <a:gd name="connsiteY4" fmla="*/ 359228 h 527957"/>
              <a:gd name="connsiteX5" fmla="*/ 816428 w 4082143"/>
              <a:gd name="connsiteY5" fmla="*/ 228600 h 527957"/>
              <a:gd name="connsiteX6" fmla="*/ 1012371 w 4082143"/>
              <a:gd name="connsiteY6" fmla="*/ 250371 h 527957"/>
              <a:gd name="connsiteX7" fmla="*/ 1197428 w 4082143"/>
              <a:gd name="connsiteY7" fmla="*/ 381000 h 527957"/>
              <a:gd name="connsiteX8" fmla="*/ 1371600 w 4082143"/>
              <a:gd name="connsiteY8" fmla="*/ 446314 h 527957"/>
              <a:gd name="connsiteX9" fmla="*/ 1567543 w 4082143"/>
              <a:gd name="connsiteY9" fmla="*/ 359228 h 527957"/>
              <a:gd name="connsiteX10" fmla="*/ 1796143 w 4082143"/>
              <a:gd name="connsiteY10" fmla="*/ 370114 h 527957"/>
              <a:gd name="connsiteX11" fmla="*/ 2013857 w 4082143"/>
              <a:gd name="connsiteY11" fmla="*/ 446314 h 527957"/>
              <a:gd name="connsiteX12" fmla="*/ 2264228 w 4082143"/>
              <a:gd name="connsiteY12" fmla="*/ 468085 h 527957"/>
              <a:gd name="connsiteX13" fmla="*/ 2492828 w 4082143"/>
              <a:gd name="connsiteY13" fmla="*/ 478971 h 527957"/>
              <a:gd name="connsiteX14" fmla="*/ 2677886 w 4082143"/>
              <a:gd name="connsiteY14" fmla="*/ 457200 h 527957"/>
              <a:gd name="connsiteX15" fmla="*/ 2928257 w 4082143"/>
              <a:gd name="connsiteY15" fmla="*/ 435428 h 527957"/>
              <a:gd name="connsiteX16" fmla="*/ 3037114 w 4082143"/>
              <a:gd name="connsiteY16" fmla="*/ 293914 h 527957"/>
              <a:gd name="connsiteX17" fmla="*/ 3276600 w 4082143"/>
              <a:gd name="connsiteY17" fmla="*/ 293914 h 527957"/>
              <a:gd name="connsiteX18" fmla="*/ 3624943 w 4082143"/>
              <a:gd name="connsiteY18" fmla="*/ 478971 h 527957"/>
              <a:gd name="connsiteX19" fmla="*/ 3799114 w 4082143"/>
              <a:gd name="connsiteY19" fmla="*/ 478971 h 527957"/>
              <a:gd name="connsiteX20" fmla="*/ 4082143 w 4082143"/>
              <a:gd name="connsiteY20" fmla="*/ 185057 h 52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82143" h="527957">
                <a:moveTo>
                  <a:pt x="0" y="0"/>
                </a:moveTo>
                <a:cubicBezTo>
                  <a:pt x="127000" y="17236"/>
                  <a:pt x="254000" y="34472"/>
                  <a:pt x="337457" y="76200"/>
                </a:cubicBezTo>
                <a:cubicBezTo>
                  <a:pt x="420914" y="117929"/>
                  <a:pt x="464457" y="195943"/>
                  <a:pt x="500743" y="250371"/>
                </a:cubicBezTo>
                <a:cubicBezTo>
                  <a:pt x="537029" y="304799"/>
                  <a:pt x="520700" y="384628"/>
                  <a:pt x="555171" y="402771"/>
                </a:cubicBezTo>
                <a:cubicBezTo>
                  <a:pt x="589642" y="420914"/>
                  <a:pt x="664028" y="388256"/>
                  <a:pt x="707571" y="359228"/>
                </a:cubicBezTo>
                <a:cubicBezTo>
                  <a:pt x="751114" y="330200"/>
                  <a:pt x="765628" y="246743"/>
                  <a:pt x="816428" y="228600"/>
                </a:cubicBezTo>
                <a:cubicBezTo>
                  <a:pt x="867228" y="210457"/>
                  <a:pt x="948871" y="224971"/>
                  <a:pt x="1012371" y="250371"/>
                </a:cubicBezTo>
                <a:cubicBezTo>
                  <a:pt x="1075871" y="275771"/>
                  <a:pt x="1137557" y="348343"/>
                  <a:pt x="1197428" y="381000"/>
                </a:cubicBezTo>
                <a:cubicBezTo>
                  <a:pt x="1257299" y="413657"/>
                  <a:pt x="1309914" y="449943"/>
                  <a:pt x="1371600" y="446314"/>
                </a:cubicBezTo>
                <a:cubicBezTo>
                  <a:pt x="1433286" y="442685"/>
                  <a:pt x="1496786" y="371928"/>
                  <a:pt x="1567543" y="359228"/>
                </a:cubicBezTo>
                <a:cubicBezTo>
                  <a:pt x="1638300" y="346528"/>
                  <a:pt x="1721757" y="355600"/>
                  <a:pt x="1796143" y="370114"/>
                </a:cubicBezTo>
                <a:cubicBezTo>
                  <a:pt x="1870529" y="384628"/>
                  <a:pt x="1935843" y="429985"/>
                  <a:pt x="2013857" y="446314"/>
                </a:cubicBezTo>
                <a:cubicBezTo>
                  <a:pt x="2091871" y="462643"/>
                  <a:pt x="2184400" y="462642"/>
                  <a:pt x="2264228" y="468085"/>
                </a:cubicBezTo>
                <a:cubicBezTo>
                  <a:pt x="2344056" y="473528"/>
                  <a:pt x="2423885" y="480785"/>
                  <a:pt x="2492828" y="478971"/>
                </a:cubicBezTo>
                <a:cubicBezTo>
                  <a:pt x="2561771" y="477157"/>
                  <a:pt x="2605315" y="464457"/>
                  <a:pt x="2677886" y="457200"/>
                </a:cubicBezTo>
                <a:cubicBezTo>
                  <a:pt x="2750457" y="449943"/>
                  <a:pt x="2868386" y="462642"/>
                  <a:pt x="2928257" y="435428"/>
                </a:cubicBezTo>
                <a:cubicBezTo>
                  <a:pt x="2988128" y="408214"/>
                  <a:pt x="2979057" y="317500"/>
                  <a:pt x="3037114" y="293914"/>
                </a:cubicBezTo>
                <a:cubicBezTo>
                  <a:pt x="3095171" y="270328"/>
                  <a:pt x="3178629" y="263071"/>
                  <a:pt x="3276600" y="293914"/>
                </a:cubicBezTo>
                <a:cubicBezTo>
                  <a:pt x="3374571" y="324757"/>
                  <a:pt x="3537857" y="448128"/>
                  <a:pt x="3624943" y="478971"/>
                </a:cubicBezTo>
                <a:cubicBezTo>
                  <a:pt x="3712029" y="509814"/>
                  <a:pt x="3722914" y="527957"/>
                  <a:pt x="3799114" y="478971"/>
                </a:cubicBezTo>
                <a:cubicBezTo>
                  <a:pt x="3875314" y="429985"/>
                  <a:pt x="4082143" y="185057"/>
                  <a:pt x="4082143" y="185057"/>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15" name="Rectangle à coins arrondis 14"/>
          <p:cNvSpPr/>
          <p:nvPr/>
        </p:nvSpPr>
        <p:spPr>
          <a:xfrm>
            <a:off x="357188" y="2284413"/>
            <a:ext cx="1285875" cy="1571625"/>
          </a:xfrm>
          <a:prstGeom prst="roundRect">
            <a:avLst/>
          </a:prstGeom>
          <a:solidFill>
            <a:schemeClr val="bg2"/>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16" name="Connecteur droit 15"/>
          <p:cNvCxnSpPr>
            <a:stCxn id="15" idx="2"/>
          </p:cNvCxnSpPr>
          <p:nvPr/>
        </p:nvCxnSpPr>
        <p:spPr>
          <a:xfrm rot="5400000" flipH="1">
            <a:off x="463550" y="3319463"/>
            <a:ext cx="1071563" cy="158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85813" y="3498850"/>
            <a:ext cx="428625"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43000" y="3427413"/>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9" name="Rectangle 18"/>
          <p:cNvSpPr/>
          <p:nvPr/>
        </p:nvSpPr>
        <p:spPr>
          <a:xfrm>
            <a:off x="714375" y="3427413"/>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0" name="ZoneTexte 20"/>
          <p:cNvSpPr txBox="1">
            <a:spLocks noChangeArrowheads="1"/>
          </p:cNvSpPr>
          <p:nvPr/>
        </p:nvSpPr>
        <p:spPr bwMode="auto">
          <a:xfrm>
            <a:off x="1428750" y="3784600"/>
            <a:ext cx="92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a:sym typeface="Symbol" pitchFamily="18" charset="2"/>
              </a:rPr>
              <a:t>DO </a:t>
            </a:r>
          </a:p>
          <a:p>
            <a:pPr eaLnBrk="1" hangingPunct="1"/>
            <a:r>
              <a:rPr lang="fr-BE" sz="1400" b="1">
                <a:sym typeface="Symbol" pitchFamily="18" charset="2"/>
              </a:rPr>
              <a:t>probe</a:t>
            </a:r>
            <a:endParaRPr lang="fr-BE" sz="1400" b="1" baseline="-25000"/>
          </a:p>
        </p:txBody>
      </p:sp>
      <p:sp>
        <p:nvSpPr>
          <p:cNvPr id="21" name="Rectangle 20"/>
          <p:cNvSpPr/>
          <p:nvPr/>
        </p:nvSpPr>
        <p:spPr>
          <a:xfrm>
            <a:off x="1428750" y="3641725"/>
            <a:ext cx="35718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2" name="Ellipse 21"/>
          <p:cNvSpPr/>
          <p:nvPr/>
        </p:nvSpPr>
        <p:spPr>
          <a:xfrm>
            <a:off x="2571750" y="2998788"/>
            <a:ext cx="285750" cy="28575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3" name="Ellipse 22"/>
          <p:cNvSpPr/>
          <p:nvPr/>
        </p:nvSpPr>
        <p:spPr>
          <a:xfrm>
            <a:off x="2714625" y="2998788"/>
            <a:ext cx="71438" cy="7143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4" name="Ellipse 23"/>
          <p:cNvSpPr/>
          <p:nvPr/>
        </p:nvSpPr>
        <p:spPr>
          <a:xfrm>
            <a:off x="2786063" y="3141663"/>
            <a:ext cx="71437" cy="7143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&lt;</a:t>
            </a:r>
          </a:p>
        </p:txBody>
      </p:sp>
      <p:sp>
        <p:nvSpPr>
          <p:cNvPr id="25" name="Ellipse 24"/>
          <p:cNvSpPr/>
          <p:nvPr/>
        </p:nvSpPr>
        <p:spPr>
          <a:xfrm>
            <a:off x="2643188" y="3213100"/>
            <a:ext cx="71437" cy="714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6" name="Ellipse 25"/>
          <p:cNvSpPr/>
          <p:nvPr/>
        </p:nvSpPr>
        <p:spPr>
          <a:xfrm>
            <a:off x="2571750" y="3070225"/>
            <a:ext cx="71438" cy="714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7" name="Rectangle 26"/>
          <p:cNvSpPr/>
          <p:nvPr/>
        </p:nvSpPr>
        <p:spPr>
          <a:xfrm>
            <a:off x="2143125" y="1712913"/>
            <a:ext cx="214313" cy="2500312"/>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8" name="Connecteur droit 27"/>
          <p:cNvCxnSpPr/>
          <p:nvPr/>
        </p:nvCxnSpPr>
        <p:spPr>
          <a:xfrm rot="5400000">
            <a:off x="750094" y="4248944"/>
            <a:ext cx="928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flipH="1" flipV="1">
            <a:off x="1963737" y="4462463"/>
            <a:ext cx="500063" cy="158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1143000" y="4427538"/>
            <a:ext cx="285750" cy="28575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31" name="Ellipse 30"/>
          <p:cNvSpPr/>
          <p:nvPr/>
        </p:nvSpPr>
        <p:spPr>
          <a:xfrm>
            <a:off x="1285875" y="4427538"/>
            <a:ext cx="71438" cy="7143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32" name="Ellipse 31"/>
          <p:cNvSpPr/>
          <p:nvPr/>
        </p:nvSpPr>
        <p:spPr>
          <a:xfrm>
            <a:off x="1143000" y="4498975"/>
            <a:ext cx="71438" cy="714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33" name="Connecteur droit 32"/>
          <p:cNvCxnSpPr/>
          <p:nvPr/>
        </p:nvCxnSpPr>
        <p:spPr>
          <a:xfrm rot="5400000">
            <a:off x="571500" y="1855788"/>
            <a:ext cx="1285875"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214438" y="1212850"/>
            <a:ext cx="10001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flipH="1" flipV="1">
            <a:off x="1965325" y="1462088"/>
            <a:ext cx="500063" cy="158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ZoneTexte 39"/>
          <p:cNvSpPr txBox="1">
            <a:spLocks noChangeArrowheads="1"/>
          </p:cNvSpPr>
          <p:nvPr/>
        </p:nvSpPr>
        <p:spPr bwMode="auto">
          <a:xfrm>
            <a:off x="2286000" y="3641725"/>
            <a:ext cx="1071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sz="1200" b="1"/>
              <a:t>DO-controlled feed</a:t>
            </a:r>
          </a:p>
        </p:txBody>
      </p:sp>
      <p:cxnSp>
        <p:nvCxnSpPr>
          <p:cNvPr id="37" name="Connecteur droit 36"/>
          <p:cNvCxnSpPr/>
          <p:nvPr/>
        </p:nvCxnSpPr>
        <p:spPr>
          <a:xfrm rot="10800000" flipV="1">
            <a:off x="1785938" y="3713163"/>
            <a:ext cx="85725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rot="16200000" flipV="1">
            <a:off x="2536031" y="3534569"/>
            <a:ext cx="357188" cy="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a:off x="2357438" y="2998788"/>
            <a:ext cx="64293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a:xfrm>
            <a:off x="1357313" y="4579938"/>
            <a:ext cx="71437" cy="7143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41" name="Ellipse 40"/>
          <p:cNvSpPr/>
          <p:nvPr/>
        </p:nvSpPr>
        <p:spPr>
          <a:xfrm>
            <a:off x="1214438" y="4641850"/>
            <a:ext cx="71437" cy="714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42" name="Connecteur droit 41"/>
          <p:cNvCxnSpPr/>
          <p:nvPr/>
        </p:nvCxnSpPr>
        <p:spPr>
          <a:xfrm>
            <a:off x="1214438" y="4713288"/>
            <a:ext cx="100012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643563" y="3714750"/>
            <a:ext cx="571500" cy="158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5643563" y="3929063"/>
            <a:ext cx="571500"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5643563" y="3500438"/>
            <a:ext cx="571500"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ZoneTexte 54"/>
          <p:cNvSpPr txBox="1">
            <a:spLocks noChangeArrowheads="1"/>
          </p:cNvSpPr>
          <p:nvPr/>
        </p:nvSpPr>
        <p:spPr bwMode="auto">
          <a:xfrm>
            <a:off x="6215063" y="3357563"/>
            <a:ext cx="1928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t>Microbial cell 1</a:t>
            </a:r>
          </a:p>
          <a:p>
            <a:pPr eaLnBrk="1" hangingPunct="1"/>
            <a:r>
              <a:rPr lang="fr-BE" sz="1400"/>
              <a:t>Microbial cell 2</a:t>
            </a:r>
          </a:p>
          <a:p>
            <a:pPr eaLnBrk="1" hangingPunct="1"/>
            <a:r>
              <a:rPr lang="fr-BE" sz="1400"/>
              <a:t>Microbial cell 3</a:t>
            </a:r>
          </a:p>
          <a:p>
            <a:pPr eaLnBrk="1" hangingPunct="1"/>
            <a:endParaRPr lang="fr-BE" sz="1400"/>
          </a:p>
        </p:txBody>
      </p:sp>
      <p:sp>
        <p:nvSpPr>
          <p:cNvPr id="47" name="ZoneTexte 55"/>
          <p:cNvSpPr txBox="1">
            <a:spLocks noChangeArrowheads="1"/>
          </p:cNvSpPr>
          <p:nvPr/>
        </p:nvSpPr>
        <p:spPr bwMode="auto">
          <a:xfrm>
            <a:off x="2571750" y="1214438"/>
            <a:ext cx="4357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dirty="0" smtClean="0"/>
              <a:t>Réacteur </a:t>
            </a:r>
            <a:r>
              <a:rPr lang="fr-BE" i="1" dirty="0" err="1" smtClean="0"/>
              <a:t>scale</a:t>
            </a:r>
            <a:r>
              <a:rPr lang="fr-BE" i="1" dirty="0" smtClean="0"/>
              <a:t>-down</a:t>
            </a:r>
            <a:r>
              <a:rPr lang="fr-BE" dirty="0" smtClean="0"/>
              <a:t> à deux compartiments</a:t>
            </a:r>
            <a:endParaRPr lang="fr-BE" dirty="0"/>
          </a:p>
        </p:txBody>
      </p:sp>
      <p:sp>
        <p:nvSpPr>
          <p:cNvPr id="48" name="ZoneTexte 47"/>
          <p:cNvSpPr txBox="1"/>
          <p:nvPr/>
        </p:nvSpPr>
        <p:spPr>
          <a:xfrm>
            <a:off x="251520" y="188640"/>
            <a:ext cx="8592443" cy="369332"/>
          </a:xfrm>
          <a:prstGeom prst="rect">
            <a:avLst/>
          </a:prstGeom>
          <a:noFill/>
        </p:spPr>
        <p:txBody>
          <a:bodyPr wrap="square" rtlCol="0">
            <a:spAutoFit/>
          </a:bodyPr>
          <a:lstStyle/>
          <a:p>
            <a:r>
              <a:rPr lang="fr-BE" b="1" dirty="0" smtClean="0">
                <a:solidFill>
                  <a:schemeClr val="tx2"/>
                </a:solidFill>
              </a:rPr>
              <a:t>Circulation des cellules microbiennes dans les réacteurs </a:t>
            </a:r>
            <a:r>
              <a:rPr lang="fr-BE" b="1" i="1" dirty="0" err="1" smtClean="0">
                <a:solidFill>
                  <a:schemeClr val="tx2"/>
                </a:solidFill>
              </a:rPr>
              <a:t>scale</a:t>
            </a:r>
            <a:r>
              <a:rPr lang="fr-BE" b="1" i="1" dirty="0" smtClean="0">
                <a:solidFill>
                  <a:schemeClr val="tx2"/>
                </a:solidFill>
              </a:rPr>
              <a:t>-down</a:t>
            </a:r>
            <a:endParaRPr lang="fr-BE" b="1" i="1" dirty="0">
              <a:solidFill>
                <a:schemeClr val="tx2"/>
              </a:solidFill>
            </a:endParaRPr>
          </a:p>
        </p:txBody>
      </p:sp>
    </p:spTree>
    <p:extLst>
      <p:ext uri="{BB962C8B-B14F-4D97-AF65-F5344CB8AC3E}">
        <p14:creationId xmlns:p14="http://schemas.microsoft.com/office/powerpoint/2010/main" val="30177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42875" y="142875"/>
            <a:ext cx="8605589" cy="1055608"/>
          </a:xfrm>
          <a:prstGeom prst="roundRect">
            <a:avLst>
              <a:gd name="adj" fmla="val 16667"/>
            </a:avLst>
          </a:prstGeom>
          <a:solidFill>
            <a:schemeClr val="tx2"/>
          </a:solidFill>
          <a:ln w="28575" algn="ctr">
            <a:solidFill>
              <a:schemeClr val="bg1"/>
            </a:solidFill>
            <a:round/>
            <a:headEnd type="none" w="sm" len="sm"/>
            <a:tailEnd type="none" w="sm" len="sm"/>
          </a:ln>
          <a:effectLst/>
        </p:spPr>
        <p:txBody>
          <a:bodyPr wrap="square">
            <a:spAutoFit/>
          </a:bodyPr>
          <a:lstStyle/>
          <a:p>
            <a:pPr fontAlgn="auto">
              <a:spcBef>
                <a:spcPts val="0"/>
              </a:spcBef>
              <a:spcAft>
                <a:spcPts val="0"/>
              </a:spcAft>
              <a:buFont typeface="Wingdings" pitchFamily="2" charset="2"/>
              <a:buNone/>
              <a:defRPr/>
            </a:pPr>
            <a:r>
              <a:rPr lang="fr-BE" sz="2800" b="1" dirty="0">
                <a:solidFill>
                  <a:schemeClr val="bg1"/>
                </a:solidFill>
                <a:effectLst>
                  <a:outerShdw blurRad="38100" dist="38100" dir="2700000" algn="tl">
                    <a:srgbClr val="000000"/>
                  </a:outerShdw>
                </a:effectLst>
                <a:cs typeface="Times New Roman" pitchFamily="18" charset="0"/>
              </a:rPr>
              <a:t>3</a:t>
            </a:r>
            <a:r>
              <a:rPr lang="fr-BE" sz="2800" b="1" dirty="0" smtClean="0">
                <a:solidFill>
                  <a:schemeClr val="bg1"/>
                </a:solidFill>
                <a:effectLst>
                  <a:outerShdw blurRad="38100" dist="38100" dir="2700000" algn="tl">
                    <a:srgbClr val="000000"/>
                  </a:outerShdw>
                </a:effectLst>
                <a:latin typeface="+mn-lt"/>
                <a:cs typeface="Times New Roman" pitchFamily="18" charset="0"/>
              </a:rPr>
              <a:t>. Caractérisation de l’hétérogénéité des populations microbiennes</a:t>
            </a:r>
            <a:endParaRPr lang="fr-BE" sz="2800" b="1" dirty="0">
              <a:solidFill>
                <a:schemeClr val="bg1"/>
              </a:solidFill>
              <a:effectLst>
                <a:outerShdw blurRad="38100" dist="38100" dir="2700000" algn="tl">
                  <a:srgbClr val="000000"/>
                </a:outerShdw>
              </a:effectLst>
              <a:latin typeface="+mn-lt"/>
              <a:cs typeface="Times New Roman"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28" y="2201654"/>
            <a:ext cx="2857500" cy="2971800"/>
          </a:xfrm>
          <a:prstGeom prst="rect">
            <a:avLst/>
          </a:prstGeom>
        </p:spPr>
      </p:pic>
      <p:sp>
        <p:nvSpPr>
          <p:cNvPr id="8" name="ZoneTexte 7"/>
          <p:cNvSpPr txBox="1"/>
          <p:nvPr/>
        </p:nvSpPr>
        <p:spPr>
          <a:xfrm>
            <a:off x="3362028" y="2131849"/>
            <a:ext cx="5567436" cy="1600438"/>
          </a:xfrm>
          <a:prstGeom prst="rect">
            <a:avLst/>
          </a:prstGeom>
          <a:noFill/>
        </p:spPr>
        <p:txBody>
          <a:bodyPr wrap="square" rtlCol="0">
            <a:spAutoFit/>
          </a:bodyPr>
          <a:lstStyle/>
          <a:p>
            <a:r>
              <a:rPr lang="fr-BE" sz="1400" dirty="0" smtClean="0"/>
              <a:t>Exemple d’une culture pure de </a:t>
            </a:r>
            <a:r>
              <a:rPr lang="fr-BE" sz="1400" i="1" dirty="0" smtClean="0"/>
              <a:t>Bacillus </a:t>
            </a:r>
            <a:r>
              <a:rPr lang="fr-BE" sz="1400" i="1" dirty="0" err="1" smtClean="0"/>
              <a:t>subtilis</a:t>
            </a:r>
            <a:r>
              <a:rPr lang="fr-BE" sz="1400" i="1" dirty="0"/>
              <a:t> </a:t>
            </a:r>
            <a:r>
              <a:rPr lang="fr-BE" sz="1400" dirty="0" smtClean="0"/>
              <a:t>dans des conditions homogènes. Les cellules portent un double rapporteur vert/rouge. Les cellules vertes montrent une croissance normale, les cellules rouges montrent un réarrangement vers un état de compétence. Les cellules non colorées sont des spores. Au sein d’une population dite clonale, les systèmes rapporteurs permettent de mettre en évidence les mécanismes de </a:t>
            </a:r>
            <a:r>
              <a:rPr lang="fr-BE" sz="1400" dirty="0" err="1" smtClean="0"/>
              <a:t>bistabilité</a:t>
            </a:r>
            <a:r>
              <a:rPr lang="fr-BE" sz="1400" dirty="0" smtClean="0"/>
              <a:t>.</a:t>
            </a:r>
            <a:endParaRPr lang="fr-BE" sz="1400" dirty="0"/>
          </a:p>
        </p:txBody>
      </p:sp>
    </p:spTree>
    <p:extLst>
      <p:ext uri="{BB962C8B-B14F-4D97-AF65-F5344CB8AC3E}">
        <p14:creationId xmlns:p14="http://schemas.microsoft.com/office/powerpoint/2010/main" val="2277068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p:cNvSpPr txBox="1">
            <a:spLocks noChangeArrowheads="1"/>
          </p:cNvSpPr>
          <p:nvPr/>
        </p:nvSpPr>
        <p:spPr bwMode="auto">
          <a:xfrm>
            <a:off x="214313" y="857250"/>
            <a:ext cx="8501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t>Test LIVE/DEAD pour le suivi d’un procédé de production de bactéries lactiques</a:t>
            </a:r>
          </a:p>
        </p:txBody>
      </p:sp>
      <p:pic>
        <p:nvPicPr>
          <p:cNvPr id="3" name="Image 3" descr="L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643063"/>
            <a:ext cx="5462587"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4"/>
          <p:cNvSpPr txBox="1">
            <a:spLocks noChangeArrowheads="1"/>
          </p:cNvSpPr>
          <p:nvPr/>
        </p:nvSpPr>
        <p:spPr bwMode="auto">
          <a:xfrm>
            <a:off x="6000750" y="1643063"/>
            <a:ext cx="242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t>Double coloration cFDA/PI</a:t>
            </a:r>
          </a:p>
        </p:txBody>
      </p:sp>
    </p:spTree>
    <p:extLst>
      <p:ext uri="{BB962C8B-B14F-4D97-AF65-F5344CB8AC3E}">
        <p14:creationId xmlns:p14="http://schemas.microsoft.com/office/powerpoint/2010/main" val="284194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424936" cy="646331"/>
          </a:xfrm>
          <a:prstGeom prst="rect">
            <a:avLst/>
          </a:prstGeom>
          <a:noFill/>
        </p:spPr>
        <p:txBody>
          <a:bodyPr wrap="square" rtlCol="0">
            <a:spAutoFit/>
          </a:bodyPr>
          <a:lstStyle/>
          <a:p>
            <a:r>
              <a:rPr lang="fr-BE" b="1" dirty="0" smtClean="0">
                <a:solidFill>
                  <a:schemeClr val="tx2"/>
                </a:solidFill>
              </a:rPr>
              <a:t>3.1. Méthodes permettant d’estimer l’hétérogénéité d’une population microbienne : système rapporteur fluorescent</a:t>
            </a:r>
            <a:endParaRPr lang="fr-BE" b="1" dirty="0">
              <a:solidFill>
                <a:schemeClr val="tx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5" y="5229200"/>
            <a:ext cx="3400425" cy="1343025"/>
          </a:xfrm>
          <a:prstGeom prst="rect">
            <a:avLst/>
          </a:prstGeom>
        </p:spPr>
      </p:pic>
      <p:sp>
        <p:nvSpPr>
          <p:cNvPr id="5" name="ZoneTexte 4"/>
          <p:cNvSpPr txBox="1"/>
          <p:nvPr/>
        </p:nvSpPr>
        <p:spPr>
          <a:xfrm>
            <a:off x="431540" y="4662428"/>
            <a:ext cx="7920880" cy="369332"/>
          </a:xfrm>
          <a:prstGeom prst="rect">
            <a:avLst/>
          </a:prstGeom>
          <a:noFill/>
        </p:spPr>
        <p:txBody>
          <a:bodyPr wrap="square" rtlCol="0">
            <a:spAutoFit/>
          </a:bodyPr>
          <a:lstStyle/>
          <a:p>
            <a:r>
              <a:rPr lang="fr-BE" dirty="0" smtClean="0"/>
              <a:t>Différents </a:t>
            </a:r>
            <a:r>
              <a:rPr lang="fr-BE" dirty="0" err="1" smtClean="0"/>
              <a:t>variants</a:t>
            </a:r>
            <a:r>
              <a:rPr lang="fr-BE" dirty="0" smtClean="0"/>
              <a:t> sont disponibles pour le suivi simultané de plusieurs gènes</a:t>
            </a:r>
            <a:endParaRPr lang="fr-BE" dirty="0"/>
          </a:p>
        </p:txBody>
      </p:sp>
      <p:sp>
        <p:nvSpPr>
          <p:cNvPr id="7" name="Ellipse 6"/>
          <p:cNvSpPr/>
          <p:nvPr/>
        </p:nvSpPr>
        <p:spPr>
          <a:xfrm>
            <a:off x="961020" y="2915245"/>
            <a:ext cx="3643312" cy="164306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8" name="Ellipse 7"/>
          <p:cNvSpPr/>
          <p:nvPr/>
        </p:nvSpPr>
        <p:spPr>
          <a:xfrm>
            <a:off x="2461207" y="3486745"/>
            <a:ext cx="57150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9" name="Forme libre 8"/>
          <p:cNvSpPr/>
          <p:nvPr/>
        </p:nvSpPr>
        <p:spPr>
          <a:xfrm>
            <a:off x="2446920" y="3604220"/>
            <a:ext cx="76200" cy="347663"/>
          </a:xfrm>
          <a:custGeom>
            <a:avLst/>
            <a:gdLst>
              <a:gd name="connsiteX0" fmla="*/ 76200 w 76200"/>
              <a:gd name="connsiteY0" fmla="*/ 348343 h 348343"/>
              <a:gd name="connsiteX1" fmla="*/ 0 w 76200"/>
              <a:gd name="connsiteY1" fmla="*/ 163286 h 348343"/>
              <a:gd name="connsiteX2" fmla="*/ 76200 w 76200"/>
              <a:gd name="connsiteY2" fmla="*/ 0 h 348343"/>
            </a:gdLst>
            <a:ahLst/>
            <a:cxnLst>
              <a:cxn ang="0">
                <a:pos x="connsiteX0" y="connsiteY0"/>
              </a:cxn>
              <a:cxn ang="0">
                <a:pos x="connsiteX1" y="connsiteY1"/>
              </a:cxn>
              <a:cxn ang="0">
                <a:pos x="connsiteX2" y="connsiteY2"/>
              </a:cxn>
            </a:cxnLst>
            <a:rect l="l" t="t" r="r" b="b"/>
            <a:pathLst>
              <a:path w="76200" h="348343">
                <a:moveTo>
                  <a:pt x="76200" y="348343"/>
                </a:moveTo>
                <a:cubicBezTo>
                  <a:pt x="38100" y="284843"/>
                  <a:pt x="0" y="221343"/>
                  <a:pt x="0" y="163286"/>
                </a:cubicBezTo>
                <a:cubicBezTo>
                  <a:pt x="0" y="105229"/>
                  <a:pt x="38100" y="52614"/>
                  <a:pt x="76200" y="0"/>
                </a:cubicBezTo>
              </a:path>
            </a:pathLst>
          </a:cu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10" name="Forme libre 9"/>
          <p:cNvSpPr/>
          <p:nvPr/>
        </p:nvSpPr>
        <p:spPr>
          <a:xfrm>
            <a:off x="2523120" y="3472458"/>
            <a:ext cx="533400" cy="284162"/>
          </a:xfrm>
          <a:custGeom>
            <a:avLst/>
            <a:gdLst>
              <a:gd name="connsiteX0" fmla="*/ 0 w 533400"/>
              <a:gd name="connsiteY0" fmla="*/ 119743 h 283028"/>
              <a:gd name="connsiteX1" fmla="*/ 130628 w 533400"/>
              <a:gd name="connsiteY1" fmla="*/ 32657 h 283028"/>
              <a:gd name="connsiteX2" fmla="*/ 304800 w 533400"/>
              <a:gd name="connsiteY2" fmla="*/ 10886 h 283028"/>
              <a:gd name="connsiteX3" fmla="*/ 446314 w 533400"/>
              <a:gd name="connsiteY3" fmla="*/ 97971 h 283028"/>
              <a:gd name="connsiteX4" fmla="*/ 533400 w 533400"/>
              <a:gd name="connsiteY4" fmla="*/ 283028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83028">
                <a:moveTo>
                  <a:pt x="0" y="119743"/>
                </a:moveTo>
                <a:cubicBezTo>
                  <a:pt x="39914" y="85271"/>
                  <a:pt x="79828" y="50800"/>
                  <a:pt x="130628" y="32657"/>
                </a:cubicBezTo>
                <a:cubicBezTo>
                  <a:pt x="181428" y="14514"/>
                  <a:pt x="252186" y="0"/>
                  <a:pt x="304800" y="10886"/>
                </a:cubicBezTo>
                <a:cubicBezTo>
                  <a:pt x="357414" y="21772"/>
                  <a:pt x="408214" y="52614"/>
                  <a:pt x="446314" y="97971"/>
                </a:cubicBezTo>
                <a:cubicBezTo>
                  <a:pt x="484414" y="143328"/>
                  <a:pt x="508907" y="213178"/>
                  <a:pt x="533400" y="283028"/>
                </a:cubicBezTo>
              </a:path>
            </a:pathLst>
          </a:cu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11" name="ZoneTexte 7"/>
          <p:cNvSpPr txBox="1">
            <a:spLocks noChangeArrowheads="1"/>
          </p:cNvSpPr>
          <p:nvPr/>
        </p:nvSpPr>
        <p:spPr bwMode="auto">
          <a:xfrm>
            <a:off x="1961145" y="3843933"/>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FF0000"/>
                </a:solidFill>
              </a:rPr>
              <a:t>P</a:t>
            </a:r>
            <a:r>
              <a:rPr lang="fr-BE" sz="1200" b="1" baseline="-25000">
                <a:solidFill>
                  <a:srgbClr val="FF0000"/>
                </a:solidFill>
              </a:rPr>
              <a:t>stress</a:t>
            </a:r>
          </a:p>
        </p:txBody>
      </p:sp>
      <p:sp>
        <p:nvSpPr>
          <p:cNvPr id="12" name="ZoneTexte 8"/>
          <p:cNvSpPr txBox="1">
            <a:spLocks noChangeArrowheads="1"/>
          </p:cNvSpPr>
          <p:nvPr/>
        </p:nvSpPr>
        <p:spPr bwMode="auto">
          <a:xfrm>
            <a:off x="2532645" y="3058120"/>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1D6D27"/>
                </a:solidFill>
              </a:rPr>
              <a:t>Séquence protéine fluo</a:t>
            </a:r>
            <a:endParaRPr lang="fr-BE" sz="1200" b="1" baseline="-25000">
              <a:solidFill>
                <a:srgbClr val="1D6D27"/>
              </a:solidFill>
            </a:endParaRPr>
          </a:p>
        </p:txBody>
      </p:sp>
      <p:sp>
        <p:nvSpPr>
          <p:cNvPr id="13" name="Éclair 12"/>
          <p:cNvSpPr/>
          <p:nvPr/>
        </p:nvSpPr>
        <p:spPr>
          <a:xfrm>
            <a:off x="389520" y="2129433"/>
            <a:ext cx="1285875" cy="128587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4" name="ZoneTexte 13"/>
          <p:cNvSpPr txBox="1">
            <a:spLocks noChangeArrowheads="1"/>
          </p:cNvSpPr>
          <p:nvPr/>
        </p:nvSpPr>
        <p:spPr bwMode="auto">
          <a:xfrm>
            <a:off x="675270" y="1700808"/>
            <a:ext cx="314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a:solidFill>
                  <a:srgbClr val="0070C0"/>
                </a:solidFill>
              </a:rPr>
              <a:t>Stimulus extracellulaire (S, O2, pH)</a:t>
            </a:r>
          </a:p>
        </p:txBody>
      </p:sp>
      <p:sp>
        <p:nvSpPr>
          <p:cNvPr id="15" name="Forme libre 14"/>
          <p:cNvSpPr/>
          <p:nvPr/>
        </p:nvSpPr>
        <p:spPr>
          <a:xfrm>
            <a:off x="1772232" y="3472458"/>
            <a:ext cx="598488" cy="261937"/>
          </a:xfrm>
          <a:custGeom>
            <a:avLst/>
            <a:gdLst>
              <a:gd name="connsiteX0" fmla="*/ 0 w 598714"/>
              <a:gd name="connsiteY0" fmla="*/ 0 h 261257"/>
              <a:gd name="connsiteX1" fmla="*/ 239485 w 598714"/>
              <a:gd name="connsiteY1" fmla="*/ 163286 h 261257"/>
              <a:gd name="connsiteX2" fmla="*/ 598714 w 598714"/>
              <a:gd name="connsiteY2" fmla="*/ 261257 h 261257"/>
            </a:gdLst>
            <a:ahLst/>
            <a:cxnLst>
              <a:cxn ang="0">
                <a:pos x="connsiteX0" y="connsiteY0"/>
              </a:cxn>
              <a:cxn ang="0">
                <a:pos x="connsiteX1" y="connsiteY1"/>
              </a:cxn>
              <a:cxn ang="0">
                <a:pos x="connsiteX2" y="connsiteY2"/>
              </a:cxn>
            </a:cxnLst>
            <a:rect l="l" t="t" r="r" b="b"/>
            <a:pathLst>
              <a:path w="598714" h="261257">
                <a:moveTo>
                  <a:pt x="0" y="0"/>
                </a:moveTo>
                <a:cubicBezTo>
                  <a:pt x="69849" y="59871"/>
                  <a:pt x="139699" y="119743"/>
                  <a:pt x="239485" y="163286"/>
                </a:cubicBezTo>
                <a:cubicBezTo>
                  <a:pt x="339271" y="206829"/>
                  <a:pt x="468992" y="234043"/>
                  <a:pt x="598714" y="261257"/>
                </a:cubicBezTo>
              </a:path>
            </a:pathLst>
          </a:custGeom>
          <a:ln w="25400">
            <a:prstDash val="lg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16" name="ZoneTexte 15"/>
          <p:cNvSpPr txBox="1">
            <a:spLocks noChangeArrowheads="1"/>
          </p:cNvSpPr>
          <p:nvPr/>
        </p:nvSpPr>
        <p:spPr bwMode="auto">
          <a:xfrm>
            <a:off x="1603957" y="3272433"/>
            <a:ext cx="1000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000" b="1">
                <a:solidFill>
                  <a:srgbClr val="0070C0"/>
                </a:solidFill>
              </a:rPr>
              <a:t>Transduction</a:t>
            </a:r>
          </a:p>
        </p:txBody>
      </p:sp>
      <p:cxnSp>
        <p:nvCxnSpPr>
          <p:cNvPr id="17" name="Connecteur droit avec flèche 16"/>
          <p:cNvCxnSpPr/>
          <p:nvPr/>
        </p:nvCxnSpPr>
        <p:spPr>
          <a:xfrm>
            <a:off x="3104145" y="3558183"/>
            <a:ext cx="571500" cy="71437"/>
          </a:xfrm>
          <a:prstGeom prst="straightConnector1">
            <a:avLst/>
          </a:prstGeom>
          <a:ln w="25400">
            <a:solidFill>
              <a:srgbClr val="92D05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a:spLocks noChangeArrowheads="1"/>
          </p:cNvSpPr>
          <p:nvPr/>
        </p:nvSpPr>
        <p:spPr bwMode="auto">
          <a:xfrm>
            <a:off x="3461332" y="3728839"/>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dirty="0">
                <a:solidFill>
                  <a:srgbClr val="92D050"/>
                </a:solidFill>
              </a:rPr>
              <a:t>Synthèse GFP</a:t>
            </a:r>
            <a:endParaRPr lang="fr-BE" sz="1200" b="1" baseline="-25000" dirty="0">
              <a:solidFill>
                <a:srgbClr val="92D050"/>
              </a:solidFill>
            </a:endParaRPr>
          </a:p>
        </p:txBody>
      </p:sp>
      <p:pic>
        <p:nvPicPr>
          <p:cNvPr id="19" name="Image 18" descr="uspa3nonfluo.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0082" y="2492896"/>
            <a:ext cx="2562238" cy="203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descr="uspa3.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0082" y="2492896"/>
            <a:ext cx="2562238" cy="203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8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p:bldP spid="15" grpId="0" animBg="1"/>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208912" cy="369332"/>
          </a:xfrm>
          <a:prstGeom prst="rect">
            <a:avLst/>
          </a:prstGeom>
          <a:noFill/>
        </p:spPr>
        <p:txBody>
          <a:bodyPr wrap="square" rtlCol="0">
            <a:spAutoFit/>
          </a:bodyPr>
          <a:lstStyle/>
          <a:p>
            <a:r>
              <a:rPr lang="fr-BE" b="1" dirty="0" smtClean="0">
                <a:solidFill>
                  <a:schemeClr val="bg1">
                    <a:lumMod val="50000"/>
                  </a:schemeClr>
                </a:solidFill>
              </a:rPr>
              <a:t>Source de </a:t>
            </a:r>
            <a:r>
              <a:rPr lang="fr-BE" b="1" dirty="0" err="1" smtClean="0">
                <a:solidFill>
                  <a:schemeClr val="bg1">
                    <a:lumMod val="50000"/>
                  </a:schemeClr>
                </a:solidFill>
              </a:rPr>
              <a:t>bistabilité</a:t>
            </a:r>
            <a:r>
              <a:rPr lang="fr-BE" b="1" dirty="0" smtClean="0">
                <a:solidFill>
                  <a:schemeClr val="bg1">
                    <a:lumMod val="50000"/>
                  </a:schemeClr>
                </a:solidFill>
              </a:rPr>
              <a:t> : fluctuations intrinsèques et extrinsèques </a:t>
            </a:r>
            <a:endParaRPr lang="fr-BE" b="1" dirty="0">
              <a:solidFill>
                <a:schemeClr val="bg1">
                  <a:lumMod val="50000"/>
                </a:schemeClr>
              </a:solidFill>
            </a:endParaRPr>
          </a:p>
        </p:txBody>
      </p:sp>
      <p:pic>
        <p:nvPicPr>
          <p:cNvPr id="3" name="Image 2" descr="fig gfp synth.tif"/>
          <p:cNvPicPr/>
          <p:nvPr/>
        </p:nvPicPr>
        <p:blipFill>
          <a:blip r:embed="rId2"/>
          <a:stretch>
            <a:fillRect/>
          </a:stretch>
        </p:blipFill>
        <p:spPr>
          <a:xfrm>
            <a:off x="1835696" y="2420888"/>
            <a:ext cx="5642307" cy="3362548"/>
          </a:xfrm>
          <a:prstGeom prst="rect">
            <a:avLst/>
          </a:prstGeom>
        </p:spPr>
      </p:pic>
      <p:sp>
        <p:nvSpPr>
          <p:cNvPr id="4" name="ZoneTexte 3"/>
          <p:cNvSpPr txBox="1"/>
          <p:nvPr/>
        </p:nvSpPr>
        <p:spPr>
          <a:xfrm>
            <a:off x="467544" y="980728"/>
            <a:ext cx="6480720" cy="369332"/>
          </a:xfrm>
          <a:prstGeom prst="rect">
            <a:avLst/>
          </a:prstGeom>
          <a:noFill/>
        </p:spPr>
        <p:txBody>
          <a:bodyPr wrap="square" rtlCol="0">
            <a:spAutoFit/>
          </a:bodyPr>
          <a:lstStyle/>
          <a:p>
            <a:r>
              <a:rPr lang="fr-BE" dirty="0" smtClean="0"/>
              <a:t>Schéma réactionnel type : activation d’un gène</a:t>
            </a:r>
            <a:endParaRPr lang="fr-BE" dirty="0"/>
          </a:p>
        </p:txBody>
      </p:sp>
    </p:spTree>
    <p:extLst>
      <p:ext uri="{BB962C8B-B14F-4D97-AF65-F5344CB8AC3E}">
        <p14:creationId xmlns:p14="http://schemas.microsoft.com/office/powerpoint/2010/main" val="2750658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p:cNvSpPr txBox="1">
            <a:spLocks noChangeArrowheads="1"/>
          </p:cNvSpPr>
          <p:nvPr/>
        </p:nvSpPr>
        <p:spPr bwMode="auto">
          <a:xfrm>
            <a:off x="285750" y="1000125"/>
            <a:ext cx="257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dirty="0" smtClean="0">
                <a:solidFill>
                  <a:schemeClr val="accent1"/>
                </a:solidFill>
              </a:rPr>
              <a:t>Schéma réactionnel :</a:t>
            </a:r>
            <a:endParaRPr lang="fr-BE" dirty="0">
              <a:solidFill>
                <a:schemeClr val="accent1"/>
              </a:solidFill>
            </a:endParaRPr>
          </a:p>
        </p:txBody>
      </p:sp>
      <p:sp>
        <p:nvSpPr>
          <p:cNvPr id="3" name="Rectangle 7"/>
          <p:cNvSpPr>
            <a:spLocks noChangeArrowheads="1"/>
          </p:cNvSpPr>
          <p:nvPr/>
        </p:nvSpPr>
        <p:spPr bwMode="auto">
          <a:xfrm>
            <a:off x="0" y="1504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4" name="Rectangle 8"/>
          <p:cNvSpPr>
            <a:spLocks noChangeArrowheads="1"/>
          </p:cNvSpPr>
          <p:nvPr/>
        </p:nvSpPr>
        <p:spPr bwMode="auto">
          <a:xfrm>
            <a:off x="0"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5" name="Rectangle 9"/>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6" name="Rectangle 10"/>
          <p:cNvSpPr>
            <a:spLocks noChangeArrowheads="1"/>
          </p:cNvSpPr>
          <p:nvPr/>
        </p:nvSpPr>
        <p:spPr bwMode="auto">
          <a:xfrm>
            <a:off x="0" y="3943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7" name="Rectangle 11"/>
          <p:cNvSpPr>
            <a:spLocks noChangeArrowheads="1"/>
          </p:cNvSpPr>
          <p:nvPr/>
        </p:nvSpPr>
        <p:spPr bwMode="auto">
          <a:xfrm>
            <a:off x="0" y="4638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8" name="Rectangle 21"/>
          <p:cNvSpPr>
            <a:spLocks noChangeArrowheads="1"/>
          </p:cNvSpPr>
          <p:nvPr/>
        </p:nvSpPr>
        <p:spPr bwMode="auto">
          <a:xfrm>
            <a:off x="0" y="981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9" name="Rectangle 22"/>
          <p:cNvSpPr>
            <a:spLocks noChangeArrowheads="1"/>
          </p:cNvSpPr>
          <p:nvPr/>
        </p:nvSpPr>
        <p:spPr bwMode="auto">
          <a:xfrm>
            <a:off x="0" y="1247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0" name="Rectangle 23"/>
          <p:cNvSpPr>
            <a:spLocks noChangeArrowheads="1"/>
          </p:cNvSpPr>
          <p:nvPr/>
        </p:nvSpPr>
        <p:spPr bwMode="auto">
          <a:xfrm>
            <a:off x="0" y="1771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1" name="Rectangle 24"/>
          <p:cNvSpPr>
            <a:spLocks noChangeArrowheads="1"/>
          </p:cNvSpPr>
          <p:nvPr/>
        </p:nvSpPr>
        <p:spPr bwMode="auto">
          <a:xfrm>
            <a:off x="0" y="2038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2" name="Rectangle 25"/>
          <p:cNvSpPr>
            <a:spLocks noChangeArrowheads="1"/>
          </p:cNvSpPr>
          <p:nvPr/>
        </p:nvSpPr>
        <p:spPr bwMode="auto">
          <a:xfrm>
            <a:off x="0" y="2562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3" name="Rectangle 26"/>
          <p:cNvSpPr>
            <a:spLocks noChangeArrowheads="1"/>
          </p:cNvSpPr>
          <p:nvPr/>
        </p:nvSpPr>
        <p:spPr bwMode="auto">
          <a:xfrm>
            <a:off x="0"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4" name="Rectangle 27"/>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5" name="Rectangle 28"/>
          <p:cNvSpPr>
            <a:spLocks noChangeArrowheads="1"/>
          </p:cNvSpPr>
          <p:nvPr/>
        </p:nvSpPr>
        <p:spPr bwMode="auto">
          <a:xfrm>
            <a:off x="0" y="387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6" name="Rectangle 15"/>
          <p:cNvSpPr>
            <a:spLocks noChangeArrowheads="1"/>
          </p:cNvSpPr>
          <p:nvPr/>
        </p:nvSpPr>
        <p:spPr bwMode="auto">
          <a:xfrm>
            <a:off x="5143500" y="1071563"/>
            <a:ext cx="3440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BE" dirty="0" smtClean="0">
                <a:solidFill>
                  <a:schemeClr val="accent1"/>
                </a:solidFill>
              </a:rPr>
              <a:t>Au niveau mathématique : </a:t>
            </a:r>
          </a:p>
          <a:p>
            <a:r>
              <a:rPr lang="fr-BE" dirty="0" smtClean="0">
                <a:solidFill>
                  <a:schemeClr val="accent1"/>
                </a:solidFill>
              </a:rPr>
              <a:t>système d’équations différentielles</a:t>
            </a:r>
            <a:endParaRPr lang="fr-BE" dirty="0">
              <a:solidFill>
                <a:schemeClr val="accent1"/>
              </a:solidFill>
            </a:endParaRPr>
          </a:p>
        </p:txBody>
      </p:sp>
      <p:sp>
        <p:nvSpPr>
          <p:cNvPr id="17" name="Rectangle 35"/>
          <p:cNvSpPr>
            <a:spLocks noChangeArrowheads="1"/>
          </p:cNvSpPr>
          <p:nvPr/>
        </p:nvSpPr>
        <p:spPr bwMode="auto">
          <a:xfrm>
            <a:off x="0" y="981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8" name="Rectangle 36"/>
          <p:cNvSpPr>
            <a:spLocks noChangeArrowheads="1"/>
          </p:cNvSpPr>
          <p:nvPr/>
        </p:nvSpPr>
        <p:spPr bwMode="auto">
          <a:xfrm>
            <a:off x="0" y="1504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19" name="Rectangle 37"/>
          <p:cNvSpPr>
            <a:spLocks noChangeArrowheads="1"/>
          </p:cNvSpPr>
          <p:nvPr/>
        </p:nvSpPr>
        <p:spPr bwMode="auto">
          <a:xfrm>
            <a:off x="0" y="2028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20" name="Rectangle 38"/>
          <p:cNvSpPr>
            <a:spLocks noChangeArrowheads="1"/>
          </p:cNvSpPr>
          <p:nvPr/>
        </p:nvSpPr>
        <p:spPr bwMode="auto">
          <a:xfrm>
            <a:off x="0"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21" name="Rectangle 39"/>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pic>
        <p:nvPicPr>
          <p:cNvPr id="22" name="Picture 4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2214563"/>
            <a:ext cx="4476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2500313"/>
            <a:ext cx="1714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2786063"/>
            <a:ext cx="1714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3071813"/>
            <a:ext cx="590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3357563"/>
            <a:ext cx="2133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3643313"/>
            <a:ext cx="152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3929063"/>
            <a:ext cx="733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625" y="4214813"/>
            <a:ext cx="704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49"/>
          <p:cNvSpPr>
            <a:spLocks noChangeArrowheads="1"/>
          </p:cNvSpPr>
          <p:nvPr/>
        </p:nvSpPr>
        <p:spPr bwMode="auto">
          <a:xfrm>
            <a:off x="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31" name="Rectangle 50"/>
          <p:cNvSpPr>
            <a:spLocks noChangeArrowheads="1"/>
          </p:cNvSpPr>
          <p:nvPr/>
        </p:nvSpPr>
        <p:spPr bwMode="auto">
          <a:xfrm>
            <a:off x="0" y="1028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32" name="Rectangle 51"/>
          <p:cNvSpPr>
            <a:spLocks noChangeArrowheads="1"/>
          </p:cNvSpPr>
          <p:nvPr/>
        </p:nvSpPr>
        <p:spPr bwMode="auto">
          <a:xfrm>
            <a:off x="0" y="1314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33" name="Rectangle 52"/>
          <p:cNvSpPr>
            <a:spLocks noChangeArrowheads="1"/>
          </p:cNvSpPr>
          <p:nvPr/>
        </p:nvSpPr>
        <p:spPr bwMode="auto">
          <a:xfrm>
            <a:off x="0"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34" name="Rectangle 53"/>
          <p:cNvSpPr>
            <a:spLocks noChangeArrowheads="1"/>
          </p:cNvSpPr>
          <p:nvPr/>
        </p:nvSpPr>
        <p:spPr bwMode="auto">
          <a:xfrm>
            <a:off x="0" y="1885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35" name="Rectangle 54"/>
          <p:cNvSpPr>
            <a:spLocks noChangeArrowheads="1"/>
          </p:cNvSpPr>
          <p:nvPr/>
        </p:nvSpPr>
        <p:spPr bwMode="auto">
          <a:xfrm>
            <a:off x="0" y="2171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36" name="Rectangle 55"/>
          <p:cNvSpPr>
            <a:spLocks noChangeArrowheads="1"/>
          </p:cNvSpPr>
          <p:nvPr/>
        </p:nvSpPr>
        <p:spPr bwMode="auto">
          <a:xfrm>
            <a:off x="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37" name="Rectangle 56"/>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pic>
        <p:nvPicPr>
          <p:cNvPr id="38" name="Picture 61"/>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238375"/>
            <a:ext cx="3657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0"/>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647950"/>
            <a:ext cx="41338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9"/>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057525"/>
            <a:ext cx="2743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467100"/>
            <a:ext cx="3248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7"/>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876675"/>
            <a:ext cx="2095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63"/>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44" name="Rectangle 64"/>
          <p:cNvSpPr>
            <a:spLocks noChangeArrowheads="1"/>
          </p:cNvSpPr>
          <p:nvPr/>
        </p:nvSpPr>
        <p:spPr bwMode="auto">
          <a:xfrm>
            <a:off x="0" y="1276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45" name="Rectangle 65"/>
          <p:cNvSpPr>
            <a:spLocks noChangeArrowheads="1"/>
          </p:cNvSpPr>
          <p:nvPr/>
        </p:nvSpPr>
        <p:spPr bwMode="auto">
          <a:xfrm>
            <a:off x="0" y="1685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46" name="Rectangle 66"/>
          <p:cNvSpPr>
            <a:spLocks noChangeArrowheads="1"/>
          </p:cNvSpPr>
          <p:nvPr/>
        </p:nvSpPr>
        <p:spPr bwMode="auto">
          <a:xfrm>
            <a:off x="0" y="2095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
        <p:nvSpPr>
          <p:cNvPr id="47" name="Rectangle 67"/>
          <p:cNvSpPr>
            <a:spLocks noChangeArrowheads="1"/>
          </p:cNvSpPr>
          <p:nvPr/>
        </p:nvSpPr>
        <p:spPr bwMode="auto">
          <a:xfrm>
            <a:off x="0" y="2505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cxnSp>
        <p:nvCxnSpPr>
          <p:cNvPr id="48" name="Connecteur en angle 47"/>
          <p:cNvCxnSpPr/>
          <p:nvPr/>
        </p:nvCxnSpPr>
        <p:spPr>
          <a:xfrm rot="16200000" flipH="1">
            <a:off x="857251" y="4572000"/>
            <a:ext cx="500062" cy="35718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a:spLocks noChangeArrowheads="1"/>
          </p:cNvSpPr>
          <p:nvPr/>
        </p:nvSpPr>
        <p:spPr bwMode="auto">
          <a:xfrm>
            <a:off x="928688" y="5072063"/>
            <a:ext cx="1643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dirty="0" smtClean="0">
                <a:solidFill>
                  <a:srgbClr val="FF0000"/>
                </a:solidFill>
              </a:rPr>
              <a:t>Temps de génération : </a:t>
            </a:r>
            <a:r>
              <a:rPr lang="fr-BE" sz="1400" b="1" dirty="0">
                <a:solidFill>
                  <a:srgbClr val="FF0000"/>
                </a:solidFill>
              </a:rPr>
              <a:t>k8 = log(2)/t</a:t>
            </a:r>
            <a:r>
              <a:rPr lang="fr-BE" sz="1400" b="1" baseline="-25000" dirty="0">
                <a:solidFill>
                  <a:srgbClr val="FF0000"/>
                </a:solidFill>
              </a:rPr>
              <a:t>g</a:t>
            </a:r>
          </a:p>
        </p:txBody>
      </p:sp>
      <p:sp>
        <p:nvSpPr>
          <p:cNvPr id="50" name="ZoneTexte 49"/>
          <p:cNvSpPr txBox="1">
            <a:spLocks noChangeArrowheads="1"/>
          </p:cNvSpPr>
          <p:nvPr/>
        </p:nvSpPr>
        <p:spPr bwMode="auto">
          <a:xfrm>
            <a:off x="857250" y="1285875"/>
            <a:ext cx="1643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dirty="0" smtClean="0">
                <a:solidFill>
                  <a:srgbClr val="FF0000"/>
                </a:solidFill>
              </a:rPr>
              <a:t>Stimulus</a:t>
            </a:r>
            <a:endParaRPr lang="fr-BE" sz="1400" b="1" baseline="-25000" dirty="0">
              <a:solidFill>
                <a:srgbClr val="FF0000"/>
              </a:solidFill>
            </a:endParaRPr>
          </a:p>
        </p:txBody>
      </p:sp>
      <p:cxnSp>
        <p:nvCxnSpPr>
          <p:cNvPr id="51" name="Connecteur en angle 50"/>
          <p:cNvCxnSpPr/>
          <p:nvPr/>
        </p:nvCxnSpPr>
        <p:spPr>
          <a:xfrm rot="5400000" flipH="1" flipV="1">
            <a:off x="311944" y="1831181"/>
            <a:ext cx="581025" cy="347663"/>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en angle 51"/>
          <p:cNvCxnSpPr/>
          <p:nvPr/>
        </p:nvCxnSpPr>
        <p:spPr>
          <a:xfrm rot="16200000" flipH="1">
            <a:off x="4714875" y="4500563"/>
            <a:ext cx="500063" cy="35718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68"/>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9063" y="5000625"/>
            <a:ext cx="3057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0"/>
          <p:cNvSpPr>
            <a:spLocks noChangeArrowheads="1"/>
          </p:cNvSpPr>
          <p:nvPr/>
        </p:nvSpPr>
        <p:spPr bwMode="auto">
          <a:xfrm>
            <a:off x="0" y="895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fr-FR"/>
          </a:p>
        </p:txBody>
      </p:sp>
    </p:spTree>
    <p:extLst>
      <p:ext uri="{BB962C8B-B14F-4D97-AF65-F5344CB8AC3E}">
        <p14:creationId xmlns:p14="http://schemas.microsoft.com/office/powerpoint/2010/main" val="17029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par>
                                <p:cTn id="14" presetID="22" presetClass="entr" presetSubtype="4"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par>
                                <p:cTn id="17" presetID="2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4"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20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2000"/>
                                        <p:tgtEl>
                                          <p:spTgt spid="51"/>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20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20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down)">
                                      <p:cBhvr>
                                        <p:cTn id="41" dur="500"/>
                                        <p:tgtEl>
                                          <p:spTgt spid="52"/>
                                        </p:tgtEl>
                                      </p:cBhvr>
                                    </p:animEffect>
                                  </p:childTnLst>
                                </p:cTn>
                              </p:par>
                              <p:par>
                                <p:cTn id="42" presetID="22" presetClass="entr" presetSubtype="4"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76672"/>
            <a:ext cx="8136904" cy="369332"/>
          </a:xfrm>
          <a:prstGeom prst="rect">
            <a:avLst/>
          </a:prstGeom>
          <a:noFill/>
        </p:spPr>
        <p:txBody>
          <a:bodyPr wrap="square" rtlCol="0">
            <a:spAutoFit/>
          </a:bodyPr>
          <a:lstStyle/>
          <a:p>
            <a:r>
              <a:rPr lang="fr-BE" dirty="0" smtClean="0"/>
              <a:t>Petit volume cellulaire, faible nombre de réactif : effet aléatoire des réactions </a:t>
            </a:r>
            <a:endParaRPr lang="fr-BE"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16832"/>
            <a:ext cx="4788024" cy="2338145"/>
          </a:xfrm>
          <a:prstGeom prst="rect">
            <a:avLst/>
          </a:prstGeom>
        </p:spPr>
      </p:pic>
      <p:sp>
        <p:nvSpPr>
          <p:cNvPr id="4" name="Forme libre 3"/>
          <p:cNvSpPr/>
          <p:nvPr/>
        </p:nvSpPr>
        <p:spPr>
          <a:xfrm>
            <a:off x="1707379" y="3284984"/>
            <a:ext cx="2687782" cy="541828"/>
          </a:xfrm>
          <a:custGeom>
            <a:avLst/>
            <a:gdLst>
              <a:gd name="connsiteX0" fmla="*/ 0 w 2687782"/>
              <a:gd name="connsiteY0" fmla="*/ 541828 h 541828"/>
              <a:gd name="connsiteX1" fmla="*/ 69273 w 2687782"/>
              <a:gd name="connsiteY1" fmla="*/ 527974 h 541828"/>
              <a:gd name="connsiteX2" fmla="*/ 152400 w 2687782"/>
              <a:gd name="connsiteY2" fmla="*/ 472556 h 541828"/>
              <a:gd name="connsiteX3" fmla="*/ 235527 w 2687782"/>
              <a:gd name="connsiteY3" fmla="*/ 417137 h 541828"/>
              <a:gd name="connsiteX4" fmla="*/ 290946 w 2687782"/>
              <a:gd name="connsiteY4" fmla="*/ 389428 h 541828"/>
              <a:gd name="connsiteX5" fmla="*/ 429491 w 2687782"/>
              <a:gd name="connsiteY5" fmla="*/ 403283 h 541828"/>
              <a:gd name="connsiteX6" fmla="*/ 526473 w 2687782"/>
              <a:gd name="connsiteY6" fmla="*/ 375574 h 541828"/>
              <a:gd name="connsiteX7" fmla="*/ 609600 w 2687782"/>
              <a:gd name="connsiteY7" fmla="*/ 389428 h 541828"/>
              <a:gd name="connsiteX8" fmla="*/ 775855 w 2687782"/>
              <a:gd name="connsiteY8" fmla="*/ 334010 h 541828"/>
              <a:gd name="connsiteX9" fmla="*/ 789709 w 2687782"/>
              <a:gd name="connsiteY9" fmla="*/ 278592 h 541828"/>
              <a:gd name="connsiteX10" fmla="*/ 845127 w 2687782"/>
              <a:gd name="connsiteY10" fmla="*/ 237028 h 541828"/>
              <a:gd name="connsiteX11" fmla="*/ 872837 w 2687782"/>
              <a:gd name="connsiteY11" fmla="*/ 209319 h 541828"/>
              <a:gd name="connsiteX12" fmla="*/ 955964 w 2687782"/>
              <a:gd name="connsiteY12" fmla="*/ 167756 h 541828"/>
              <a:gd name="connsiteX13" fmla="*/ 983673 w 2687782"/>
              <a:gd name="connsiteY13" fmla="*/ 140046 h 541828"/>
              <a:gd name="connsiteX14" fmla="*/ 1288473 w 2687782"/>
              <a:gd name="connsiteY14" fmla="*/ 140046 h 541828"/>
              <a:gd name="connsiteX15" fmla="*/ 1399309 w 2687782"/>
              <a:gd name="connsiteY15" fmla="*/ 195465 h 541828"/>
              <a:gd name="connsiteX16" fmla="*/ 1440873 w 2687782"/>
              <a:gd name="connsiteY16" fmla="*/ 209319 h 541828"/>
              <a:gd name="connsiteX17" fmla="*/ 1634837 w 2687782"/>
              <a:gd name="connsiteY17" fmla="*/ 195465 h 541828"/>
              <a:gd name="connsiteX18" fmla="*/ 1676400 w 2687782"/>
              <a:gd name="connsiteY18" fmla="*/ 181610 h 541828"/>
              <a:gd name="connsiteX19" fmla="*/ 1731818 w 2687782"/>
              <a:gd name="connsiteY19" fmla="*/ 126192 h 541828"/>
              <a:gd name="connsiteX20" fmla="*/ 1773382 w 2687782"/>
              <a:gd name="connsiteY20" fmla="*/ 112337 h 541828"/>
              <a:gd name="connsiteX21" fmla="*/ 1856509 w 2687782"/>
              <a:gd name="connsiteY21" fmla="*/ 56919 h 541828"/>
              <a:gd name="connsiteX22" fmla="*/ 1911927 w 2687782"/>
              <a:gd name="connsiteY22" fmla="*/ 29210 h 541828"/>
              <a:gd name="connsiteX23" fmla="*/ 2161309 w 2687782"/>
              <a:gd name="connsiteY23" fmla="*/ 43065 h 541828"/>
              <a:gd name="connsiteX24" fmla="*/ 2202873 w 2687782"/>
              <a:gd name="connsiteY24" fmla="*/ 56919 h 541828"/>
              <a:gd name="connsiteX25" fmla="*/ 2299855 w 2687782"/>
              <a:gd name="connsiteY25" fmla="*/ 84628 h 541828"/>
              <a:gd name="connsiteX26" fmla="*/ 2355273 w 2687782"/>
              <a:gd name="connsiteY26" fmla="*/ 70774 h 541828"/>
              <a:gd name="connsiteX27" fmla="*/ 2396837 w 2687782"/>
              <a:gd name="connsiteY27" fmla="*/ 43065 h 541828"/>
              <a:gd name="connsiteX28" fmla="*/ 2535382 w 2687782"/>
              <a:gd name="connsiteY28" fmla="*/ 1501 h 541828"/>
              <a:gd name="connsiteX29" fmla="*/ 2687782 w 2687782"/>
              <a:gd name="connsiteY29" fmla="*/ 1501 h 5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7782" h="541828">
                <a:moveTo>
                  <a:pt x="0" y="541828"/>
                </a:moveTo>
                <a:cubicBezTo>
                  <a:pt x="23091" y="537210"/>
                  <a:pt x="47835" y="537718"/>
                  <a:pt x="69273" y="527974"/>
                </a:cubicBezTo>
                <a:cubicBezTo>
                  <a:pt x="99590" y="514194"/>
                  <a:pt x="124691" y="491029"/>
                  <a:pt x="152400" y="472556"/>
                </a:cubicBezTo>
                <a:cubicBezTo>
                  <a:pt x="152402" y="472555"/>
                  <a:pt x="235524" y="417138"/>
                  <a:pt x="235527" y="417137"/>
                </a:cubicBezTo>
                <a:lnTo>
                  <a:pt x="290946" y="389428"/>
                </a:lnTo>
                <a:cubicBezTo>
                  <a:pt x="337128" y="394046"/>
                  <a:pt x="383079" y="403283"/>
                  <a:pt x="429491" y="403283"/>
                </a:cubicBezTo>
                <a:cubicBezTo>
                  <a:pt x="446883" y="403283"/>
                  <a:pt x="506876" y="382106"/>
                  <a:pt x="526473" y="375574"/>
                </a:cubicBezTo>
                <a:cubicBezTo>
                  <a:pt x="554182" y="380192"/>
                  <a:pt x="581571" y="391297"/>
                  <a:pt x="609600" y="389428"/>
                </a:cubicBezTo>
                <a:cubicBezTo>
                  <a:pt x="714004" y="382467"/>
                  <a:pt x="713155" y="375810"/>
                  <a:pt x="775855" y="334010"/>
                </a:cubicBezTo>
                <a:cubicBezTo>
                  <a:pt x="780473" y="315537"/>
                  <a:pt x="778642" y="294086"/>
                  <a:pt x="789709" y="278592"/>
                </a:cubicBezTo>
                <a:cubicBezTo>
                  <a:pt x="803130" y="259802"/>
                  <a:pt x="827388" y="251810"/>
                  <a:pt x="845127" y="237028"/>
                </a:cubicBezTo>
                <a:cubicBezTo>
                  <a:pt x="855162" y="228666"/>
                  <a:pt x="862637" y="217479"/>
                  <a:pt x="872837" y="209319"/>
                </a:cubicBezTo>
                <a:cubicBezTo>
                  <a:pt x="911206" y="178624"/>
                  <a:pt x="912062" y="182389"/>
                  <a:pt x="955964" y="167756"/>
                </a:cubicBezTo>
                <a:cubicBezTo>
                  <a:pt x="965200" y="158519"/>
                  <a:pt x="971990" y="145888"/>
                  <a:pt x="983673" y="140046"/>
                </a:cubicBezTo>
                <a:cubicBezTo>
                  <a:pt x="1058573" y="102596"/>
                  <a:pt x="1288054" y="140023"/>
                  <a:pt x="1288473" y="140046"/>
                </a:cubicBezTo>
                <a:cubicBezTo>
                  <a:pt x="1336834" y="188409"/>
                  <a:pt x="1303791" y="163626"/>
                  <a:pt x="1399309" y="195465"/>
                </a:cubicBezTo>
                <a:lnTo>
                  <a:pt x="1440873" y="209319"/>
                </a:lnTo>
                <a:cubicBezTo>
                  <a:pt x="1505528" y="204701"/>
                  <a:pt x="1570462" y="203039"/>
                  <a:pt x="1634837" y="195465"/>
                </a:cubicBezTo>
                <a:cubicBezTo>
                  <a:pt x="1649341" y="193759"/>
                  <a:pt x="1664516" y="190098"/>
                  <a:pt x="1676400" y="181610"/>
                </a:cubicBezTo>
                <a:cubicBezTo>
                  <a:pt x="1697658" y="166425"/>
                  <a:pt x="1710560" y="141376"/>
                  <a:pt x="1731818" y="126192"/>
                </a:cubicBezTo>
                <a:cubicBezTo>
                  <a:pt x="1743702" y="117704"/>
                  <a:pt x="1760616" y="119429"/>
                  <a:pt x="1773382" y="112337"/>
                </a:cubicBezTo>
                <a:cubicBezTo>
                  <a:pt x="1802493" y="96164"/>
                  <a:pt x="1826723" y="71812"/>
                  <a:pt x="1856509" y="56919"/>
                </a:cubicBezTo>
                <a:lnTo>
                  <a:pt x="1911927" y="29210"/>
                </a:lnTo>
                <a:cubicBezTo>
                  <a:pt x="1995054" y="33828"/>
                  <a:pt x="2078428" y="35172"/>
                  <a:pt x="2161309" y="43065"/>
                </a:cubicBezTo>
                <a:cubicBezTo>
                  <a:pt x="2175847" y="44450"/>
                  <a:pt x="2188831" y="52907"/>
                  <a:pt x="2202873" y="56919"/>
                </a:cubicBezTo>
                <a:cubicBezTo>
                  <a:pt x="2324649" y="91712"/>
                  <a:pt x="2200199" y="51411"/>
                  <a:pt x="2299855" y="84628"/>
                </a:cubicBezTo>
                <a:cubicBezTo>
                  <a:pt x="2318328" y="80010"/>
                  <a:pt x="2337771" y="78275"/>
                  <a:pt x="2355273" y="70774"/>
                </a:cubicBezTo>
                <a:cubicBezTo>
                  <a:pt x="2370578" y="64215"/>
                  <a:pt x="2381621" y="49828"/>
                  <a:pt x="2396837" y="43065"/>
                </a:cubicBezTo>
                <a:cubicBezTo>
                  <a:pt x="2405916" y="39030"/>
                  <a:pt x="2511678" y="3081"/>
                  <a:pt x="2535382" y="1501"/>
                </a:cubicBezTo>
                <a:cubicBezTo>
                  <a:pt x="2586069" y="-1878"/>
                  <a:pt x="2636982" y="1501"/>
                  <a:pt x="2687782" y="15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 name="Connecteur droit avec flèche 5"/>
          <p:cNvCxnSpPr/>
          <p:nvPr/>
        </p:nvCxnSpPr>
        <p:spPr>
          <a:xfrm>
            <a:off x="4572000" y="2276872"/>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463988" y="3284984"/>
            <a:ext cx="14761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084168" y="2051556"/>
            <a:ext cx="1800200" cy="369332"/>
          </a:xfrm>
          <a:prstGeom prst="rect">
            <a:avLst/>
          </a:prstGeom>
          <a:noFill/>
        </p:spPr>
        <p:txBody>
          <a:bodyPr wrap="square" rtlCol="0">
            <a:spAutoFit/>
          </a:bodyPr>
          <a:lstStyle/>
          <a:p>
            <a:r>
              <a:rPr lang="fr-BE" dirty="0" smtClean="0"/>
              <a:t>Phénotype 1</a:t>
            </a:r>
            <a:endParaRPr lang="fr-BE" dirty="0"/>
          </a:p>
        </p:txBody>
      </p:sp>
      <p:sp>
        <p:nvSpPr>
          <p:cNvPr id="10" name="ZoneTexte 9"/>
          <p:cNvSpPr txBox="1"/>
          <p:nvPr/>
        </p:nvSpPr>
        <p:spPr>
          <a:xfrm>
            <a:off x="6127309" y="3040683"/>
            <a:ext cx="1800200" cy="369332"/>
          </a:xfrm>
          <a:prstGeom prst="rect">
            <a:avLst/>
          </a:prstGeom>
          <a:noFill/>
        </p:spPr>
        <p:txBody>
          <a:bodyPr wrap="square" rtlCol="0">
            <a:spAutoFit/>
          </a:bodyPr>
          <a:lstStyle/>
          <a:p>
            <a:r>
              <a:rPr lang="fr-BE" dirty="0" smtClean="0"/>
              <a:t>Phénotype 2</a:t>
            </a:r>
            <a:endParaRPr lang="fr-BE" dirty="0"/>
          </a:p>
        </p:txBody>
      </p:sp>
    </p:spTree>
    <p:extLst>
      <p:ext uri="{BB962C8B-B14F-4D97-AF65-F5344CB8AC3E}">
        <p14:creationId xmlns:p14="http://schemas.microsoft.com/office/powerpoint/2010/main" val="2121743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8424936" cy="369332"/>
          </a:xfrm>
          <a:prstGeom prst="rect">
            <a:avLst/>
          </a:prstGeom>
          <a:noFill/>
        </p:spPr>
        <p:txBody>
          <a:bodyPr wrap="square" rtlCol="0">
            <a:spAutoFit/>
          </a:bodyPr>
          <a:lstStyle/>
          <a:p>
            <a:r>
              <a:rPr lang="fr-BE" b="1" dirty="0" smtClean="0">
                <a:solidFill>
                  <a:schemeClr val="tx2"/>
                </a:solidFill>
              </a:rPr>
              <a:t>3.2. Méthodes de détection : </a:t>
            </a:r>
            <a:r>
              <a:rPr lang="fr-BE" b="1" dirty="0" err="1" smtClean="0">
                <a:solidFill>
                  <a:schemeClr val="tx2"/>
                </a:solidFill>
              </a:rPr>
              <a:t>cytométrie</a:t>
            </a:r>
            <a:r>
              <a:rPr lang="fr-BE" b="1" dirty="0" smtClean="0">
                <a:solidFill>
                  <a:schemeClr val="tx2"/>
                </a:solidFill>
              </a:rPr>
              <a:t> en flux</a:t>
            </a:r>
            <a:endParaRPr lang="fr-BE" b="1" dirty="0">
              <a:solidFill>
                <a:schemeClr val="tx2"/>
              </a:solidFill>
            </a:endParaRPr>
          </a:p>
        </p:txBody>
      </p:sp>
      <p:sp>
        <p:nvSpPr>
          <p:cNvPr id="3" name="Ellipse 2"/>
          <p:cNvSpPr/>
          <p:nvPr/>
        </p:nvSpPr>
        <p:spPr>
          <a:xfrm>
            <a:off x="3714750" y="2238375"/>
            <a:ext cx="285750" cy="3571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4" name="Ellipse 3"/>
          <p:cNvSpPr/>
          <p:nvPr/>
        </p:nvSpPr>
        <p:spPr>
          <a:xfrm>
            <a:off x="4071938" y="1809750"/>
            <a:ext cx="285750" cy="3571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5" name="Ellipse 4"/>
          <p:cNvSpPr/>
          <p:nvPr/>
        </p:nvSpPr>
        <p:spPr>
          <a:xfrm>
            <a:off x="3429000" y="2667000"/>
            <a:ext cx="285750" cy="3571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6" name="Ellipse 5"/>
          <p:cNvSpPr/>
          <p:nvPr/>
        </p:nvSpPr>
        <p:spPr>
          <a:xfrm>
            <a:off x="3071813" y="3167063"/>
            <a:ext cx="285750" cy="35718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8" name="Organigramme : Fusion 7"/>
          <p:cNvSpPr/>
          <p:nvPr/>
        </p:nvSpPr>
        <p:spPr>
          <a:xfrm>
            <a:off x="2000250" y="2881313"/>
            <a:ext cx="1000125" cy="107156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9" name="Organigramme : Disque magnétique 8"/>
          <p:cNvSpPr/>
          <p:nvPr/>
        </p:nvSpPr>
        <p:spPr>
          <a:xfrm>
            <a:off x="2000250" y="2095500"/>
            <a:ext cx="1000125" cy="9286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0" name="Organigramme : Connecteur 9"/>
          <p:cNvSpPr/>
          <p:nvPr/>
        </p:nvSpPr>
        <p:spPr>
          <a:xfrm>
            <a:off x="2214563" y="1809750"/>
            <a:ext cx="71437" cy="71438"/>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1" name="Organigramme : Connecteur 10"/>
          <p:cNvSpPr/>
          <p:nvPr/>
        </p:nvSpPr>
        <p:spPr>
          <a:xfrm>
            <a:off x="2286000" y="1666875"/>
            <a:ext cx="71438" cy="71438"/>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2" name="Organigramme : Connecteur 11"/>
          <p:cNvSpPr/>
          <p:nvPr/>
        </p:nvSpPr>
        <p:spPr>
          <a:xfrm>
            <a:off x="2286000" y="2095500"/>
            <a:ext cx="71438" cy="71438"/>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3" name="Organigramme : Connecteur 12"/>
          <p:cNvSpPr/>
          <p:nvPr/>
        </p:nvSpPr>
        <p:spPr>
          <a:xfrm>
            <a:off x="2357438" y="1881188"/>
            <a:ext cx="71437" cy="71437"/>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4" name="Organigramme : Connecteur 13"/>
          <p:cNvSpPr/>
          <p:nvPr/>
        </p:nvSpPr>
        <p:spPr>
          <a:xfrm>
            <a:off x="2571750" y="1952625"/>
            <a:ext cx="71438" cy="71438"/>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5" name="Organigramme : Connecteur 14"/>
          <p:cNvSpPr/>
          <p:nvPr/>
        </p:nvSpPr>
        <p:spPr>
          <a:xfrm>
            <a:off x="2643188" y="1809750"/>
            <a:ext cx="71437" cy="71438"/>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6" name="Organigramme : Connecteur 15"/>
          <p:cNvSpPr/>
          <p:nvPr/>
        </p:nvSpPr>
        <p:spPr>
          <a:xfrm>
            <a:off x="2357438" y="2238375"/>
            <a:ext cx="71437" cy="71438"/>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7" name="Organigramme : Connecteur 16"/>
          <p:cNvSpPr/>
          <p:nvPr/>
        </p:nvSpPr>
        <p:spPr>
          <a:xfrm>
            <a:off x="2428875" y="2595563"/>
            <a:ext cx="71438" cy="71437"/>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8" name="Organigramme : Connecteur 17"/>
          <p:cNvSpPr/>
          <p:nvPr/>
        </p:nvSpPr>
        <p:spPr>
          <a:xfrm>
            <a:off x="2457450" y="2052638"/>
            <a:ext cx="71438" cy="71437"/>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9" name="Organigramme : Connecteur 18"/>
          <p:cNvSpPr/>
          <p:nvPr/>
        </p:nvSpPr>
        <p:spPr>
          <a:xfrm>
            <a:off x="2500313" y="2452688"/>
            <a:ext cx="71437" cy="71437"/>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0" name="Organigramme : Connecteur 19"/>
          <p:cNvSpPr/>
          <p:nvPr/>
        </p:nvSpPr>
        <p:spPr>
          <a:xfrm>
            <a:off x="2643188" y="2166938"/>
            <a:ext cx="71437" cy="71437"/>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1" name="Organigramme : Connecteur 20"/>
          <p:cNvSpPr/>
          <p:nvPr/>
        </p:nvSpPr>
        <p:spPr>
          <a:xfrm>
            <a:off x="2571750" y="2309813"/>
            <a:ext cx="71438" cy="71437"/>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2" name="Organigramme : Connecteur 21"/>
          <p:cNvSpPr/>
          <p:nvPr/>
        </p:nvSpPr>
        <p:spPr>
          <a:xfrm>
            <a:off x="2286000" y="2471738"/>
            <a:ext cx="71438" cy="71437"/>
          </a:xfrm>
          <a:prstGeom prst="flowChartConnector">
            <a:avLst/>
          </a:prstGeom>
          <a:solidFill>
            <a:srgbClr val="7BFE22"/>
          </a:solidFill>
          <a:ln>
            <a:solidFill>
              <a:srgbClr val="1D6D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3" name="Organigramme : Affichage 22"/>
          <p:cNvSpPr/>
          <p:nvPr/>
        </p:nvSpPr>
        <p:spPr>
          <a:xfrm rot="10800000">
            <a:off x="428625" y="3881438"/>
            <a:ext cx="857250" cy="642937"/>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4" name="ZoneTexte 32"/>
          <p:cNvSpPr txBox="1">
            <a:spLocks noChangeArrowheads="1"/>
          </p:cNvSpPr>
          <p:nvPr/>
        </p:nvSpPr>
        <p:spPr bwMode="auto">
          <a:xfrm>
            <a:off x="500063" y="3952875"/>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a:latin typeface="Calibri" pitchFamily="34" charset="0"/>
              </a:rPr>
              <a:t>Laser </a:t>
            </a:r>
          </a:p>
          <a:p>
            <a:pPr eaLnBrk="1" hangingPunct="1"/>
            <a:r>
              <a:rPr lang="fr-BE" sz="1200">
                <a:latin typeface="Calibri" pitchFamily="34" charset="0"/>
              </a:rPr>
              <a:t>488nm</a:t>
            </a:r>
          </a:p>
        </p:txBody>
      </p:sp>
      <p:cxnSp>
        <p:nvCxnSpPr>
          <p:cNvPr id="25" name="Connecteur droit avec flèche 24"/>
          <p:cNvCxnSpPr>
            <a:stCxn id="23" idx="1"/>
          </p:cNvCxnSpPr>
          <p:nvPr/>
        </p:nvCxnSpPr>
        <p:spPr>
          <a:xfrm flipV="1">
            <a:off x="1285875" y="4167188"/>
            <a:ext cx="2643188"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flipH="1" flipV="1">
            <a:off x="2274888" y="2238375"/>
            <a:ext cx="2225675" cy="1654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37"/>
          <p:cNvSpPr txBox="1">
            <a:spLocks noChangeArrowheads="1"/>
          </p:cNvSpPr>
          <p:nvPr/>
        </p:nvSpPr>
        <p:spPr bwMode="auto">
          <a:xfrm>
            <a:off x="4071938" y="4024313"/>
            <a:ext cx="10715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latin typeface="Calibri" pitchFamily="34" charset="0"/>
              </a:rPr>
              <a:t>Forward scatter (FSC)</a:t>
            </a:r>
          </a:p>
        </p:txBody>
      </p:sp>
      <p:cxnSp>
        <p:nvCxnSpPr>
          <p:cNvPr id="28" name="Connecteur droit avec flèche 27"/>
          <p:cNvCxnSpPr>
            <a:stCxn id="6" idx="6"/>
          </p:cNvCxnSpPr>
          <p:nvPr/>
        </p:nvCxnSpPr>
        <p:spPr>
          <a:xfrm>
            <a:off x="3357563" y="3344863"/>
            <a:ext cx="1714500"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5" idx="6"/>
          </p:cNvCxnSpPr>
          <p:nvPr/>
        </p:nvCxnSpPr>
        <p:spPr>
          <a:xfrm>
            <a:off x="3714750" y="2844800"/>
            <a:ext cx="1357313"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44"/>
          <p:cNvSpPr txBox="1">
            <a:spLocks noChangeArrowheads="1"/>
          </p:cNvSpPr>
          <p:nvPr/>
        </p:nvSpPr>
        <p:spPr bwMode="auto">
          <a:xfrm>
            <a:off x="5143500" y="3167063"/>
            <a:ext cx="142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latin typeface="Calibri" pitchFamily="34" charset="0"/>
              </a:rPr>
              <a:t>Side scatter (SSC)</a:t>
            </a:r>
          </a:p>
        </p:txBody>
      </p:sp>
      <p:cxnSp>
        <p:nvCxnSpPr>
          <p:cNvPr id="31" name="Connecteur droit avec flèche 30"/>
          <p:cNvCxnSpPr/>
          <p:nvPr/>
        </p:nvCxnSpPr>
        <p:spPr>
          <a:xfrm>
            <a:off x="3929063" y="2452688"/>
            <a:ext cx="1357312"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ZoneTexte 50"/>
          <p:cNvSpPr txBox="1">
            <a:spLocks noChangeArrowheads="1"/>
          </p:cNvSpPr>
          <p:nvPr/>
        </p:nvSpPr>
        <p:spPr bwMode="auto">
          <a:xfrm>
            <a:off x="5072063" y="2738438"/>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latin typeface="Calibri" pitchFamily="34" charset="0"/>
              </a:rPr>
              <a:t>Green fluorescence (FL1)</a:t>
            </a:r>
          </a:p>
        </p:txBody>
      </p:sp>
      <p:sp>
        <p:nvSpPr>
          <p:cNvPr id="33" name="ZoneTexte 51"/>
          <p:cNvSpPr txBox="1">
            <a:spLocks noChangeArrowheads="1"/>
          </p:cNvSpPr>
          <p:nvPr/>
        </p:nvSpPr>
        <p:spPr bwMode="auto">
          <a:xfrm>
            <a:off x="5286375" y="2309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latin typeface="Calibri" pitchFamily="34" charset="0"/>
              </a:rPr>
              <a:t>Yellow fluorescence (FL2)</a:t>
            </a:r>
          </a:p>
        </p:txBody>
      </p:sp>
      <p:sp>
        <p:nvSpPr>
          <p:cNvPr id="34" name="ZoneTexte 52"/>
          <p:cNvSpPr txBox="1">
            <a:spLocks noChangeArrowheads="1"/>
          </p:cNvSpPr>
          <p:nvPr/>
        </p:nvSpPr>
        <p:spPr bwMode="auto">
          <a:xfrm>
            <a:off x="4357688" y="166687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latin typeface="Calibri" pitchFamily="34" charset="0"/>
              </a:rPr>
              <a:t>Red fluorescence(FL3)</a:t>
            </a:r>
          </a:p>
        </p:txBody>
      </p:sp>
      <p:sp>
        <p:nvSpPr>
          <p:cNvPr id="35" name="ZoneTexte 53"/>
          <p:cNvSpPr txBox="1">
            <a:spLocks noChangeArrowheads="1"/>
          </p:cNvSpPr>
          <p:nvPr/>
        </p:nvSpPr>
        <p:spPr bwMode="auto">
          <a:xfrm>
            <a:off x="1143000" y="1643063"/>
            <a:ext cx="1071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latin typeface="Calibri" pitchFamily="34" charset="0"/>
              </a:rPr>
              <a:t>Cells sample</a:t>
            </a:r>
          </a:p>
        </p:txBody>
      </p:sp>
      <p:pic>
        <p:nvPicPr>
          <p:cNvPr id="36" name="Image 35" descr="cyto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643313"/>
            <a:ext cx="38512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orme libre 36"/>
          <p:cNvSpPr/>
          <p:nvPr/>
        </p:nvSpPr>
        <p:spPr>
          <a:xfrm>
            <a:off x="6500813" y="2857500"/>
            <a:ext cx="644525" cy="773113"/>
          </a:xfrm>
          <a:custGeom>
            <a:avLst/>
            <a:gdLst>
              <a:gd name="connsiteX0" fmla="*/ 0 w 644072"/>
              <a:gd name="connsiteY0" fmla="*/ 0 h 772886"/>
              <a:gd name="connsiteX1" fmla="*/ 359229 w 644072"/>
              <a:gd name="connsiteY1" fmla="*/ 87086 h 772886"/>
              <a:gd name="connsiteX2" fmla="*/ 598715 w 644072"/>
              <a:gd name="connsiteY2" fmla="*/ 468086 h 772886"/>
              <a:gd name="connsiteX3" fmla="*/ 631372 w 644072"/>
              <a:gd name="connsiteY3" fmla="*/ 772886 h 772886"/>
            </a:gdLst>
            <a:ahLst/>
            <a:cxnLst>
              <a:cxn ang="0">
                <a:pos x="connsiteX0" y="connsiteY0"/>
              </a:cxn>
              <a:cxn ang="0">
                <a:pos x="connsiteX1" y="connsiteY1"/>
              </a:cxn>
              <a:cxn ang="0">
                <a:pos x="connsiteX2" y="connsiteY2"/>
              </a:cxn>
              <a:cxn ang="0">
                <a:pos x="connsiteX3" y="connsiteY3"/>
              </a:cxn>
            </a:cxnLst>
            <a:rect l="l" t="t" r="r" b="b"/>
            <a:pathLst>
              <a:path w="644072" h="772886">
                <a:moveTo>
                  <a:pt x="0" y="0"/>
                </a:moveTo>
                <a:cubicBezTo>
                  <a:pt x="129721" y="4536"/>
                  <a:pt x="259443" y="9072"/>
                  <a:pt x="359229" y="87086"/>
                </a:cubicBezTo>
                <a:cubicBezTo>
                  <a:pt x="459015" y="165100"/>
                  <a:pt x="553358" y="353786"/>
                  <a:pt x="598715" y="468086"/>
                </a:cubicBezTo>
                <a:cubicBezTo>
                  <a:pt x="644072" y="582386"/>
                  <a:pt x="637722" y="677636"/>
                  <a:pt x="631372" y="772886"/>
                </a:cubicBezTo>
              </a:path>
            </a:pathLst>
          </a:custGeom>
          <a:ln w="44450">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pic>
        <p:nvPicPr>
          <p:cNvPr id="38" name="Image 37" descr="cyto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3584575"/>
            <a:ext cx="392906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Connecteur droit avec flèche 38"/>
          <p:cNvCxnSpPr/>
          <p:nvPr/>
        </p:nvCxnSpPr>
        <p:spPr>
          <a:xfrm>
            <a:off x="5000625" y="4357688"/>
            <a:ext cx="428625" cy="158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24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4.07407E-6 L 3.05556E-6 0.23102 " pathEditMode="relative" ptsTypes="AA">
                                      <p:cBhvr>
                                        <p:cTn id="6" dur="2000" fill="hold"/>
                                        <p:tgtEl>
                                          <p:spTgt spid="1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2000"/>
                                        <p:tgtEl>
                                          <p:spTgt spid="37"/>
                                        </p:tgtEl>
                                      </p:cBhvr>
                                    </p:animEffect>
                                  </p:childTnLst>
                                </p:cTn>
                              </p:par>
                              <p:par>
                                <p:cTn id="12" presetID="10"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2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20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836712"/>
            <a:ext cx="8280920" cy="2123658"/>
          </a:xfrm>
          <a:prstGeom prst="rect">
            <a:avLst/>
          </a:prstGeom>
          <a:noFill/>
        </p:spPr>
        <p:txBody>
          <a:bodyPr wrap="square" rtlCol="0">
            <a:spAutoFit/>
          </a:bodyPr>
          <a:lstStyle/>
          <a:p>
            <a:r>
              <a:rPr lang="fr-BE" sz="2400" b="1" dirty="0" smtClean="0">
                <a:solidFill>
                  <a:schemeClr val="tx2"/>
                </a:solidFill>
              </a:rPr>
              <a:t>Synopsis</a:t>
            </a:r>
          </a:p>
          <a:p>
            <a:endParaRPr lang="fr-BE" dirty="0" smtClean="0"/>
          </a:p>
          <a:p>
            <a:pPr marL="342900" indent="-342900">
              <a:buAutoNum type="arabicPeriod"/>
            </a:pPr>
            <a:r>
              <a:rPr lang="fr-BE" b="1" dirty="0" smtClean="0">
                <a:solidFill>
                  <a:schemeClr val="tx2"/>
                </a:solidFill>
              </a:rPr>
              <a:t>Introduction</a:t>
            </a:r>
          </a:p>
          <a:p>
            <a:pPr marL="342900" indent="-342900">
              <a:buAutoNum type="arabicPeriod"/>
            </a:pPr>
            <a:r>
              <a:rPr lang="fr-BE" b="1" dirty="0" smtClean="0">
                <a:solidFill>
                  <a:schemeClr val="tx2"/>
                </a:solidFill>
              </a:rPr>
              <a:t>Caractérisation des hétérogénéités spatiales des bioréacteurs</a:t>
            </a:r>
          </a:p>
          <a:p>
            <a:pPr marL="342900" indent="-342900">
              <a:buAutoNum type="arabicPeriod"/>
            </a:pPr>
            <a:r>
              <a:rPr lang="fr-BE" b="1" dirty="0" smtClean="0">
                <a:solidFill>
                  <a:schemeClr val="tx2"/>
                </a:solidFill>
              </a:rPr>
              <a:t>Caractérisation de l’hétérogénéité des populations microbiennes</a:t>
            </a:r>
          </a:p>
          <a:p>
            <a:pPr marL="342900" indent="-342900">
              <a:buAutoNum type="arabicPeriod"/>
            </a:pPr>
            <a:r>
              <a:rPr lang="fr-BE" b="1" dirty="0" smtClean="0">
                <a:solidFill>
                  <a:schemeClr val="tx2"/>
                </a:solidFill>
              </a:rPr>
              <a:t>Application : production d’une protéine hétérologue chez </a:t>
            </a:r>
            <a:r>
              <a:rPr lang="fr-BE" b="1" i="1" dirty="0" smtClean="0">
                <a:solidFill>
                  <a:schemeClr val="tx2"/>
                </a:solidFill>
              </a:rPr>
              <a:t>E. coli</a:t>
            </a:r>
          </a:p>
          <a:p>
            <a:pPr marL="342900" indent="-342900">
              <a:buAutoNum type="arabicPeriod"/>
            </a:pPr>
            <a:r>
              <a:rPr lang="fr-BE" b="1" dirty="0" smtClean="0">
                <a:solidFill>
                  <a:schemeClr val="tx2"/>
                </a:solidFill>
              </a:rPr>
              <a:t>Influence du </a:t>
            </a:r>
            <a:r>
              <a:rPr lang="fr-BE" b="1" i="1" dirty="0" err="1" smtClean="0">
                <a:solidFill>
                  <a:schemeClr val="tx2"/>
                </a:solidFill>
              </a:rPr>
              <a:t>scale</a:t>
            </a:r>
            <a:r>
              <a:rPr lang="fr-BE" b="1" i="1" dirty="0" smtClean="0">
                <a:solidFill>
                  <a:schemeClr val="tx2"/>
                </a:solidFill>
              </a:rPr>
              <a:t>-up</a:t>
            </a:r>
            <a:r>
              <a:rPr lang="fr-BE" b="1" dirty="0" smtClean="0">
                <a:solidFill>
                  <a:schemeClr val="tx2"/>
                </a:solidFill>
              </a:rPr>
              <a:t> sur l’excrétion de protéines</a:t>
            </a:r>
            <a:endParaRPr lang="fr-BE" b="1" dirty="0">
              <a:solidFill>
                <a:schemeClr val="tx2"/>
              </a:solidFill>
            </a:endParaRPr>
          </a:p>
        </p:txBody>
      </p:sp>
    </p:spTree>
    <p:extLst>
      <p:ext uri="{BB962C8B-B14F-4D97-AF65-F5344CB8AC3E}">
        <p14:creationId xmlns:p14="http://schemas.microsoft.com/office/powerpoint/2010/main" val="2428299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42875" y="142875"/>
            <a:ext cx="8605589" cy="1055608"/>
          </a:xfrm>
          <a:prstGeom prst="roundRect">
            <a:avLst>
              <a:gd name="adj" fmla="val 16667"/>
            </a:avLst>
          </a:prstGeom>
          <a:solidFill>
            <a:schemeClr val="tx2"/>
          </a:solidFill>
          <a:ln w="28575" algn="ctr">
            <a:solidFill>
              <a:schemeClr val="bg1"/>
            </a:solidFill>
            <a:round/>
            <a:headEnd type="none" w="sm" len="sm"/>
            <a:tailEnd type="none" w="sm" len="sm"/>
          </a:ln>
          <a:effectLst/>
        </p:spPr>
        <p:txBody>
          <a:bodyPr wrap="square">
            <a:spAutoFit/>
          </a:bodyPr>
          <a:lstStyle/>
          <a:p>
            <a:pPr fontAlgn="auto">
              <a:spcBef>
                <a:spcPts val="0"/>
              </a:spcBef>
              <a:spcAft>
                <a:spcPts val="0"/>
              </a:spcAft>
              <a:buFont typeface="Wingdings" pitchFamily="2" charset="2"/>
              <a:buNone/>
              <a:defRPr/>
            </a:pPr>
            <a:r>
              <a:rPr lang="fr-BE" sz="2800" b="1" dirty="0" smtClean="0">
                <a:solidFill>
                  <a:schemeClr val="bg1"/>
                </a:solidFill>
                <a:effectLst>
                  <a:outerShdw blurRad="38100" dist="38100" dir="2700000" algn="tl">
                    <a:srgbClr val="000000"/>
                  </a:outerShdw>
                </a:effectLst>
                <a:cs typeface="Times New Roman" pitchFamily="18" charset="0"/>
              </a:rPr>
              <a:t>4</a:t>
            </a:r>
            <a:r>
              <a:rPr lang="fr-BE" sz="2800" b="1" dirty="0" smtClean="0">
                <a:solidFill>
                  <a:schemeClr val="bg1"/>
                </a:solidFill>
                <a:effectLst>
                  <a:outerShdw blurRad="38100" dist="38100" dir="2700000" algn="tl">
                    <a:srgbClr val="000000"/>
                  </a:outerShdw>
                </a:effectLst>
                <a:latin typeface="+mn-lt"/>
                <a:cs typeface="Times New Roman" pitchFamily="18" charset="0"/>
              </a:rPr>
              <a:t>. Application : production d’une protéine hétérologue chez </a:t>
            </a:r>
            <a:r>
              <a:rPr lang="fr-BE" sz="2800" b="1" i="1" dirty="0" smtClean="0">
                <a:solidFill>
                  <a:schemeClr val="bg1"/>
                </a:solidFill>
                <a:effectLst>
                  <a:outerShdw blurRad="38100" dist="38100" dir="2700000" algn="tl">
                    <a:srgbClr val="000000"/>
                  </a:outerShdw>
                </a:effectLst>
                <a:latin typeface="+mn-lt"/>
                <a:cs typeface="Times New Roman" pitchFamily="18" charset="0"/>
              </a:rPr>
              <a:t>Escherichia coli</a:t>
            </a:r>
            <a:endParaRPr lang="fr-BE" sz="2800" b="1" i="1" dirty="0">
              <a:solidFill>
                <a:schemeClr val="bg1"/>
              </a:solidFill>
              <a:effectLst>
                <a:outerShdw blurRad="38100" dist="38100" dir="2700000" algn="tl">
                  <a:srgbClr val="000000"/>
                </a:outerShdw>
              </a:effectLst>
              <a:latin typeface="+mn-lt"/>
              <a:cs typeface="Times New Roman" pitchFamily="18" charset="0"/>
            </a:endParaRPr>
          </a:p>
        </p:txBody>
      </p:sp>
      <p:sp>
        <p:nvSpPr>
          <p:cNvPr id="3" name="Rectangle à coins arrondis 2"/>
          <p:cNvSpPr/>
          <p:nvPr/>
        </p:nvSpPr>
        <p:spPr>
          <a:xfrm>
            <a:off x="2643188" y="3420443"/>
            <a:ext cx="1285875" cy="1571625"/>
          </a:xfrm>
          <a:prstGeom prst="roundRect">
            <a:avLst/>
          </a:prstGeom>
          <a:solidFill>
            <a:schemeClr val="bg2"/>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4" name="Connecteur droit 3"/>
          <p:cNvCxnSpPr>
            <a:stCxn id="3" idx="2"/>
          </p:cNvCxnSpPr>
          <p:nvPr/>
        </p:nvCxnSpPr>
        <p:spPr>
          <a:xfrm rot="5400000" flipH="1">
            <a:off x="2749551" y="4455493"/>
            <a:ext cx="1071562" cy="158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3071813" y="4634881"/>
            <a:ext cx="428625" cy="15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429000" y="4563443"/>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7" name="Rectangle 6"/>
          <p:cNvSpPr/>
          <p:nvPr/>
        </p:nvSpPr>
        <p:spPr>
          <a:xfrm>
            <a:off x="3000375" y="4563443"/>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8" name="Rectangle 7"/>
          <p:cNvSpPr/>
          <p:nvPr/>
        </p:nvSpPr>
        <p:spPr>
          <a:xfrm>
            <a:off x="4429125" y="2848943"/>
            <a:ext cx="214313" cy="2500313"/>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9" name="Connecteur droit 8"/>
          <p:cNvCxnSpPr/>
          <p:nvPr/>
        </p:nvCxnSpPr>
        <p:spPr>
          <a:xfrm rot="5400000">
            <a:off x="3036094" y="5384975"/>
            <a:ext cx="9286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flipH="1" flipV="1">
            <a:off x="4249738" y="5598493"/>
            <a:ext cx="500062" cy="158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3429000" y="5563568"/>
            <a:ext cx="285750" cy="28575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2" name="Ellipse 11"/>
          <p:cNvSpPr/>
          <p:nvPr/>
        </p:nvSpPr>
        <p:spPr>
          <a:xfrm>
            <a:off x="3571875" y="5563568"/>
            <a:ext cx="71438" cy="714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3" name="Ellipse 12"/>
          <p:cNvSpPr/>
          <p:nvPr/>
        </p:nvSpPr>
        <p:spPr>
          <a:xfrm>
            <a:off x="3429000" y="5635006"/>
            <a:ext cx="71438" cy="7143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14" name="Connecteur droit 13"/>
          <p:cNvCxnSpPr/>
          <p:nvPr/>
        </p:nvCxnSpPr>
        <p:spPr>
          <a:xfrm rot="5400000">
            <a:off x="2857500" y="2991819"/>
            <a:ext cx="1285875"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500438" y="2348881"/>
            <a:ext cx="100012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4251326" y="2598118"/>
            <a:ext cx="500062" cy="158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3643313" y="5715968"/>
            <a:ext cx="71437" cy="714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8" name="Ellipse 17"/>
          <p:cNvSpPr/>
          <p:nvPr/>
        </p:nvSpPr>
        <p:spPr>
          <a:xfrm>
            <a:off x="3500438" y="5777881"/>
            <a:ext cx="71437" cy="71437"/>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19" name="Connecteur droit 18"/>
          <p:cNvCxnSpPr/>
          <p:nvPr/>
        </p:nvCxnSpPr>
        <p:spPr>
          <a:xfrm>
            <a:off x="3500438" y="5849318"/>
            <a:ext cx="1000125"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a:off x="1857375" y="3491881"/>
            <a:ext cx="1000125" cy="4556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ZoneTexte 23"/>
          <p:cNvSpPr txBox="1">
            <a:spLocks noChangeArrowheads="1"/>
          </p:cNvSpPr>
          <p:nvPr/>
        </p:nvSpPr>
        <p:spPr bwMode="auto">
          <a:xfrm>
            <a:off x="142875" y="2920381"/>
            <a:ext cx="3357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a:t>Stirred bioreactor</a:t>
            </a:r>
          </a:p>
          <a:p>
            <a:pPr eaLnBrk="1" hangingPunct="1"/>
            <a:r>
              <a:rPr lang="fr-BE" sz="1400" b="1"/>
              <a:t>V</a:t>
            </a:r>
            <a:r>
              <a:rPr lang="fr-BE" sz="1400" b="1" baseline="-25000"/>
              <a:t>L</a:t>
            </a:r>
            <a:r>
              <a:rPr lang="fr-BE" sz="1400" b="1"/>
              <a:t> = 1L  to 10L ; t</a:t>
            </a:r>
            <a:r>
              <a:rPr lang="fr-BE" sz="1400" b="1" baseline="-25000"/>
              <a:t>s</a:t>
            </a:r>
            <a:r>
              <a:rPr lang="fr-BE" sz="1400" b="1"/>
              <a:t> = </a:t>
            </a:r>
            <a:r>
              <a:rPr lang="fr-BE" sz="1400" b="1">
                <a:solidFill>
                  <a:srgbClr val="FF0000"/>
                </a:solidFill>
              </a:rPr>
              <a:t>10 min to 15 min </a:t>
            </a:r>
          </a:p>
        </p:txBody>
      </p:sp>
      <p:cxnSp>
        <p:nvCxnSpPr>
          <p:cNvPr id="22" name="Connecteur droit avec flèche 21"/>
          <p:cNvCxnSpPr/>
          <p:nvPr/>
        </p:nvCxnSpPr>
        <p:spPr>
          <a:xfrm rot="10800000" flipH="1">
            <a:off x="4572000" y="3491881"/>
            <a:ext cx="785813" cy="60642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3" name="ZoneTexte 27"/>
          <p:cNvSpPr txBox="1">
            <a:spLocks noChangeArrowheads="1"/>
          </p:cNvSpPr>
          <p:nvPr/>
        </p:nvSpPr>
        <p:spPr bwMode="auto">
          <a:xfrm>
            <a:off x="4857750" y="2920381"/>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a:t>Recycle loop (plug-flow) </a:t>
            </a:r>
          </a:p>
          <a:p>
            <a:pPr eaLnBrk="1" hangingPunct="1"/>
            <a:r>
              <a:rPr lang="fr-BE" sz="1400" b="1"/>
              <a:t>V</a:t>
            </a:r>
            <a:r>
              <a:rPr lang="fr-BE" sz="1400" b="1" baseline="-25000"/>
              <a:t>L</a:t>
            </a:r>
            <a:r>
              <a:rPr lang="fr-BE" sz="1400" b="1"/>
              <a:t> = 0,1L to 2L ; t</a:t>
            </a:r>
            <a:r>
              <a:rPr lang="fr-BE" sz="1400" b="1" baseline="-25000"/>
              <a:t>s</a:t>
            </a:r>
            <a:r>
              <a:rPr lang="fr-BE" sz="1400" b="1"/>
              <a:t> = </a:t>
            </a:r>
            <a:r>
              <a:rPr lang="fr-BE" sz="1400" b="1">
                <a:solidFill>
                  <a:srgbClr val="FF0000"/>
                </a:solidFill>
              </a:rPr>
              <a:t>45s to 200s</a:t>
            </a:r>
          </a:p>
        </p:txBody>
      </p:sp>
      <p:sp>
        <p:nvSpPr>
          <p:cNvPr id="24" name="Ellipse 23"/>
          <p:cNvSpPr/>
          <p:nvPr/>
        </p:nvSpPr>
        <p:spPr>
          <a:xfrm>
            <a:off x="4929188" y="4206256"/>
            <a:ext cx="3643312" cy="16430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5" name="Ellipse 24"/>
          <p:cNvSpPr/>
          <p:nvPr/>
        </p:nvSpPr>
        <p:spPr>
          <a:xfrm>
            <a:off x="6429375" y="4777756"/>
            <a:ext cx="57150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6" name="Forme libre 25"/>
          <p:cNvSpPr/>
          <p:nvPr/>
        </p:nvSpPr>
        <p:spPr>
          <a:xfrm>
            <a:off x="6415088" y="4895231"/>
            <a:ext cx="76200" cy="347662"/>
          </a:xfrm>
          <a:custGeom>
            <a:avLst/>
            <a:gdLst>
              <a:gd name="connsiteX0" fmla="*/ 76200 w 76200"/>
              <a:gd name="connsiteY0" fmla="*/ 348343 h 348343"/>
              <a:gd name="connsiteX1" fmla="*/ 0 w 76200"/>
              <a:gd name="connsiteY1" fmla="*/ 163286 h 348343"/>
              <a:gd name="connsiteX2" fmla="*/ 76200 w 76200"/>
              <a:gd name="connsiteY2" fmla="*/ 0 h 348343"/>
            </a:gdLst>
            <a:ahLst/>
            <a:cxnLst>
              <a:cxn ang="0">
                <a:pos x="connsiteX0" y="connsiteY0"/>
              </a:cxn>
              <a:cxn ang="0">
                <a:pos x="connsiteX1" y="connsiteY1"/>
              </a:cxn>
              <a:cxn ang="0">
                <a:pos x="connsiteX2" y="connsiteY2"/>
              </a:cxn>
            </a:cxnLst>
            <a:rect l="l" t="t" r="r" b="b"/>
            <a:pathLst>
              <a:path w="76200" h="348343">
                <a:moveTo>
                  <a:pt x="76200" y="348343"/>
                </a:moveTo>
                <a:cubicBezTo>
                  <a:pt x="38100" y="284843"/>
                  <a:pt x="0" y="221343"/>
                  <a:pt x="0" y="163286"/>
                </a:cubicBezTo>
                <a:cubicBezTo>
                  <a:pt x="0" y="105229"/>
                  <a:pt x="38100" y="52614"/>
                  <a:pt x="76200" y="0"/>
                </a:cubicBezTo>
              </a:path>
            </a:pathLst>
          </a:cu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27" name="Forme libre 26"/>
          <p:cNvSpPr/>
          <p:nvPr/>
        </p:nvSpPr>
        <p:spPr>
          <a:xfrm>
            <a:off x="6491288" y="4763468"/>
            <a:ext cx="533400" cy="284163"/>
          </a:xfrm>
          <a:custGeom>
            <a:avLst/>
            <a:gdLst>
              <a:gd name="connsiteX0" fmla="*/ 0 w 533400"/>
              <a:gd name="connsiteY0" fmla="*/ 119743 h 283028"/>
              <a:gd name="connsiteX1" fmla="*/ 130628 w 533400"/>
              <a:gd name="connsiteY1" fmla="*/ 32657 h 283028"/>
              <a:gd name="connsiteX2" fmla="*/ 304800 w 533400"/>
              <a:gd name="connsiteY2" fmla="*/ 10886 h 283028"/>
              <a:gd name="connsiteX3" fmla="*/ 446314 w 533400"/>
              <a:gd name="connsiteY3" fmla="*/ 97971 h 283028"/>
              <a:gd name="connsiteX4" fmla="*/ 533400 w 533400"/>
              <a:gd name="connsiteY4" fmla="*/ 283028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83028">
                <a:moveTo>
                  <a:pt x="0" y="119743"/>
                </a:moveTo>
                <a:cubicBezTo>
                  <a:pt x="39914" y="85271"/>
                  <a:pt x="79828" y="50800"/>
                  <a:pt x="130628" y="32657"/>
                </a:cubicBezTo>
                <a:cubicBezTo>
                  <a:pt x="181428" y="14514"/>
                  <a:pt x="252186" y="0"/>
                  <a:pt x="304800" y="10886"/>
                </a:cubicBezTo>
                <a:cubicBezTo>
                  <a:pt x="357414" y="21772"/>
                  <a:pt x="408214" y="52614"/>
                  <a:pt x="446314" y="97971"/>
                </a:cubicBezTo>
                <a:cubicBezTo>
                  <a:pt x="484414" y="143328"/>
                  <a:pt x="508907" y="213178"/>
                  <a:pt x="533400" y="283028"/>
                </a:cubicBezTo>
              </a:path>
            </a:pathLst>
          </a:cu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28" name="Forme libre 27"/>
          <p:cNvSpPr/>
          <p:nvPr/>
        </p:nvSpPr>
        <p:spPr>
          <a:xfrm>
            <a:off x="4572000" y="4777756"/>
            <a:ext cx="1766888" cy="247650"/>
          </a:xfrm>
          <a:custGeom>
            <a:avLst/>
            <a:gdLst>
              <a:gd name="connsiteX0" fmla="*/ 0 w 598714"/>
              <a:gd name="connsiteY0" fmla="*/ 0 h 261257"/>
              <a:gd name="connsiteX1" fmla="*/ 239485 w 598714"/>
              <a:gd name="connsiteY1" fmla="*/ 163286 h 261257"/>
              <a:gd name="connsiteX2" fmla="*/ 598714 w 598714"/>
              <a:gd name="connsiteY2" fmla="*/ 261257 h 261257"/>
            </a:gdLst>
            <a:ahLst/>
            <a:cxnLst>
              <a:cxn ang="0">
                <a:pos x="connsiteX0" y="connsiteY0"/>
              </a:cxn>
              <a:cxn ang="0">
                <a:pos x="connsiteX1" y="connsiteY1"/>
              </a:cxn>
              <a:cxn ang="0">
                <a:pos x="connsiteX2" y="connsiteY2"/>
              </a:cxn>
            </a:cxnLst>
            <a:rect l="l" t="t" r="r" b="b"/>
            <a:pathLst>
              <a:path w="598714" h="261257">
                <a:moveTo>
                  <a:pt x="0" y="0"/>
                </a:moveTo>
                <a:cubicBezTo>
                  <a:pt x="69849" y="59871"/>
                  <a:pt x="139699" y="119743"/>
                  <a:pt x="239485" y="163286"/>
                </a:cubicBezTo>
                <a:cubicBezTo>
                  <a:pt x="339271" y="206829"/>
                  <a:pt x="468992" y="234043"/>
                  <a:pt x="598714" y="261257"/>
                </a:cubicBezTo>
              </a:path>
            </a:pathLst>
          </a:custGeom>
          <a:ln w="25400">
            <a:prstDash val="lg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BE"/>
          </a:p>
        </p:txBody>
      </p:sp>
      <p:sp>
        <p:nvSpPr>
          <p:cNvPr id="29" name="ZoneTexte 28"/>
          <p:cNvSpPr txBox="1">
            <a:spLocks noChangeArrowheads="1"/>
          </p:cNvSpPr>
          <p:nvPr/>
        </p:nvSpPr>
        <p:spPr bwMode="auto">
          <a:xfrm>
            <a:off x="5143500" y="4634881"/>
            <a:ext cx="1000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000" b="1">
                <a:solidFill>
                  <a:srgbClr val="0070C0"/>
                </a:solidFill>
              </a:rPr>
              <a:t>Transduction</a:t>
            </a:r>
          </a:p>
        </p:txBody>
      </p:sp>
      <p:cxnSp>
        <p:nvCxnSpPr>
          <p:cNvPr id="30" name="Connecteur droit avec flèche 29"/>
          <p:cNvCxnSpPr/>
          <p:nvPr/>
        </p:nvCxnSpPr>
        <p:spPr>
          <a:xfrm>
            <a:off x="7072313" y="4849193"/>
            <a:ext cx="285750" cy="71438"/>
          </a:xfrm>
          <a:prstGeom prst="straightConnector1">
            <a:avLst/>
          </a:prstGeom>
          <a:ln w="25400">
            <a:solidFill>
              <a:srgbClr val="92D05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a:spLocks noChangeArrowheads="1"/>
          </p:cNvSpPr>
          <p:nvPr/>
        </p:nvSpPr>
        <p:spPr bwMode="auto">
          <a:xfrm>
            <a:off x="7286625" y="4849193"/>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solidFill>
                  <a:srgbClr val="1D6D27"/>
                </a:solidFill>
              </a:rPr>
              <a:t>ARNm</a:t>
            </a:r>
          </a:p>
        </p:txBody>
      </p:sp>
      <p:sp>
        <p:nvSpPr>
          <p:cNvPr id="32" name="ZoneTexte 31"/>
          <p:cNvSpPr txBox="1">
            <a:spLocks noChangeArrowheads="1"/>
          </p:cNvSpPr>
          <p:nvPr/>
        </p:nvSpPr>
        <p:spPr bwMode="auto">
          <a:xfrm>
            <a:off x="7215188" y="5349256"/>
            <a:ext cx="1500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1D6D27"/>
                </a:solidFill>
              </a:rPr>
              <a:t>GFP</a:t>
            </a:r>
            <a:endParaRPr lang="fr-BE" sz="1200" b="1" baseline="-25000">
              <a:solidFill>
                <a:srgbClr val="1D6D27"/>
              </a:solidFill>
            </a:endParaRPr>
          </a:p>
        </p:txBody>
      </p:sp>
      <p:cxnSp>
        <p:nvCxnSpPr>
          <p:cNvPr id="33" name="Connecteur droit avec flèche 32"/>
          <p:cNvCxnSpPr/>
          <p:nvPr/>
        </p:nvCxnSpPr>
        <p:spPr>
          <a:xfrm rot="5400000">
            <a:off x="7505700" y="5273056"/>
            <a:ext cx="204787" cy="71438"/>
          </a:xfrm>
          <a:prstGeom prst="straightConnector1">
            <a:avLst/>
          </a:prstGeom>
          <a:ln w="25400">
            <a:solidFill>
              <a:srgbClr val="92D05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a:spLocks noChangeArrowheads="1"/>
          </p:cNvSpPr>
          <p:nvPr/>
        </p:nvSpPr>
        <p:spPr bwMode="auto">
          <a:xfrm>
            <a:off x="6929438" y="4634881"/>
            <a:ext cx="285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a:solidFill>
                  <a:srgbClr val="FF0000"/>
                </a:solidFill>
              </a:rPr>
              <a:t>t</a:t>
            </a:r>
            <a:r>
              <a:rPr lang="fr-BE" sz="1400" b="1" baseline="-25000">
                <a:solidFill>
                  <a:srgbClr val="FF0000"/>
                </a:solidFill>
              </a:rPr>
              <a:t>transcription</a:t>
            </a:r>
            <a:r>
              <a:rPr lang="fr-BE" sz="1400" b="1">
                <a:solidFill>
                  <a:srgbClr val="FF0000"/>
                </a:solidFill>
              </a:rPr>
              <a:t> = 20-70s </a:t>
            </a:r>
          </a:p>
        </p:txBody>
      </p:sp>
      <p:sp>
        <p:nvSpPr>
          <p:cNvPr id="35" name="ZoneTexte 34"/>
          <p:cNvSpPr txBox="1">
            <a:spLocks noChangeArrowheads="1"/>
          </p:cNvSpPr>
          <p:nvPr/>
        </p:nvSpPr>
        <p:spPr bwMode="auto">
          <a:xfrm>
            <a:off x="6572250" y="5492131"/>
            <a:ext cx="285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a:solidFill>
                  <a:srgbClr val="FF0000"/>
                </a:solidFill>
              </a:rPr>
              <a:t>t</a:t>
            </a:r>
            <a:r>
              <a:rPr lang="fr-BE" sz="1400" b="1" baseline="-25000">
                <a:solidFill>
                  <a:srgbClr val="FF0000"/>
                </a:solidFill>
              </a:rPr>
              <a:t>translation</a:t>
            </a:r>
            <a:r>
              <a:rPr lang="fr-BE" sz="1400" b="1">
                <a:solidFill>
                  <a:srgbClr val="FF0000"/>
                </a:solidFill>
              </a:rPr>
              <a:t> = 4min </a:t>
            </a:r>
          </a:p>
        </p:txBody>
      </p:sp>
    </p:spTree>
    <p:extLst>
      <p:ext uri="{BB962C8B-B14F-4D97-AF65-F5344CB8AC3E}">
        <p14:creationId xmlns:p14="http://schemas.microsoft.com/office/powerpoint/2010/main" val="48634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0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p:bldP spid="31" grpId="0"/>
      <p:bldP spid="32"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
          <p:cNvSpPr txBox="1">
            <a:spLocks noChangeArrowheads="1"/>
          </p:cNvSpPr>
          <p:nvPr/>
        </p:nvSpPr>
        <p:spPr bwMode="auto">
          <a:xfrm>
            <a:off x="221290" y="332656"/>
            <a:ext cx="6286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b="1" dirty="0" smtClean="0">
                <a:solidFill>
                  <a:schemeClr val="tx2"/>
                </a:solidFill>
              </a:rPr>
              <a:t>Choix d’un promoteur de stress</a:t>
            </a:r>
          </a:p>
          <a:p>
            <a:pPr eaLnBrk="1" hangingPunct="1"/>
            <a:r>
              <a:rPr lang="fr-BE" dirty="0" smtClean="0"/>
              <a:t>Exemple pour </a:t>
            </a:r>
            <a:r>
              <a:rPr lang="fr-BE" i="1" dirty="0" smtClean="0"/>
              <a:t>E</a:t>
            </a:r>
            <a:r>
              <a:rPr lang="fr-BE" i="1" dirty="0"/>
              <a:t>. coli </a:t>
            </a:r>
            <a:r>
              <a:rPr lang="fr-BE" dirty="0"/>
              <a:t>: environ 4000 </a:t>
            </a:r>
            <a:r>
              <a:rPr lang="fr-BE" dirty="0" err="1"/>
              <a:t>ORFs</a:t>
            </a:r>
            <a:r>
              <a:rPr lang="fr-BE" dirty="0"/>
              <a:t> :</a:t>
            </a:r>
          </a:p>
          <a:p>
            <a:pPr eaLnBrk="1" hangingPunct="1"/>
            <a:endParaRPr lang="fr-BE" dirty="0"/>
          </a:p>
        </p:txBody>
      </p:sp>
      <p:sp>
        <p:nvSpPr>
          <p:cNvPr id="3" name="ZoneTexte 51"/>
          <p:cNvSpPr txBox="1">
            <a:spLocks noChangeArrowheads="1"/>
          </p:cNvSpPr>
          <p:nvPr/>
        </p:nvSpPr>
        <p:spPr bwMode="auto">
          <a:xfrm>
            <a:off x="1977736" y="5641686"/>
            <a:ext cx="3857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000"/>
              <a:t>Ma </a:t>
            </a:r>
            <a:r>
              <a:rPr lang="fr-BE" sz="1000" i="1"/>
              <a:t>et al. </a:t>
            </a:r>
            <a:r>
              <a:rPr lang="fr-BE" sz="1000"/>
              <a:t>[2004] BMC Bioinformatics, </a:t>
            </a:r>
            <a:r>
              <a:rPr lang="fr-BE" sz="1000" b="1"/>
              <a:t>5</a:t>
            </a:r>
            <a:r>
              <a:rPr lang="fr-BE" sz="1000"/>
              <a:t>:199</a:t>
            </a:r>
          </a:p>
        </p:txBody>
      </p:sp>
      <p:sp>
        <p:nvSpPr>
          <p:cNvPr id="4" name="ZoneTexte 3"/>
          <p:cNvSpPr txBox="1">
            <a:spLocks noChangeArrowheads="1"/>
          </p:cNvSpPr>
          <p:nvPr/>
        </p:nvSpPr>
        <p:spPr bwMode="auto">
          <a:xfrm>
            <a:off x="5545714" y="2228410"/>
            <a:ext cx="35982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dirty="0"/>
              <a:t>Promoteurs de stress </a:t>
            </a:r>
            <a:r>
              <a:rPr lang="fr-BE" dirty="0" smtClean="0"/>
              <a:t>gouvernant l’induction/répression de plusieurs centaines de gènes (master </a:t>
            </a:r>
            <a:r>
              <a:rPr lang="fr-BE" dirty="0" err="1" smtClean="0"/>
              <a:t>regulator</a:t>
            </a:r>
            <a:r>
              <a:rPr lang="fr-BE" dirty="0" smtClean="0"/>
              <a:t>)</a:t>
            </a:r>
            <a:endParaRPr lang="fr-BE" b="1" dirty="0">
              <a:solidFill>
                <a:srgbClr val="FF0000"/>
              </a:solidFill>
            </a:endParaRPr>
          </a:p>
          <a:p>
            <a:pPr eaLnBrk="1" hangingPunct="1"/>
            <a:r>
              <a:rPr lang="fr-BE" dirty="0" smtClean="0"/>
              <a:t>Exemple : </a:t>
            </a:r>
            <a:r>
              <a:rPr lang="fr-BE" i="1" dirty="0" err="1" smtClean="0"/>
              <a:t>rpoS</a:t>
            </a:r>
            <a:r>
              <a:rPr lang="fr-BE" dirty="0" smtClean="0"/>
              <a:t> réponse générale au stress</a:t>
            </a:r>
            <a:endParaRPr lang="fr-BE" dirty="0"/>
          </a:p>
        </p:txBody>
      </p:sp>
      <p:pic>
        <p:nvPicPr>
          <p:cNvPr id="5" name="Picture 2" descr="E:\Travaux Frank Delvigne\Publications\Présentation scaleup\1471-2105-5-1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174" y="1498311"/>
            <a:ext cx="257651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avec flèche 5"/>
          <p:cNvCxnSpPr/>
          <p:nvPr/>
        </p:nvCxnSpPr>
        <p:spPr>
          <a:xfrm flipV="1">
            <a:off x="3763674" y="3284249"/>
            <a:ext cx="1857375" cy="6429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a:spLocks noChangeArrowheads="1"/>
          </p:cNvSpPr>
          <p:nvPr/>
        </p:nvSpPr>
        <p:spPr bwMode="auto">
          <a:xfrm>
            <a:off x="191799" y="2069811"/>
            <a:ext cx="221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t>Réseau d’interaction</a:t>
            </a:r>
          </a:p>
        </p:txBody>
      </p:sp>
      <p:sp>
        <p:nvSpPr>
          <p:cNvPr id="8" name="ZoneTexte 7"/>
          <p:cNvSpPr txBox="1">
            <a:spLocks noChangeArrowheads="1"/>
          </p:cNvSpPr>
          <p:nvPr/>
        </p:nvSpPr>
        <p:spPr bwMode="auto">
          <a:xfrm>
            <a:off x="120361" y="4141499"/>
            <a:ext cx="2214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a:t>Réseau d’interaction avec classification hierarchique</a:t>
            </a:r>
          </a:p>
        </p:txBody>
      </p:sp>
    </p:spTree>
    <p:extLst>
      <p:ext uri="{BB962C8B-B14F-4D97-AF65-F5344CB8AC3E}">
        <p14:creationId xmlns:p14="http://schemas.microsoft.com/office/powerpoint/2010/main" val="18485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p:cNvSpPr txBox="1">
            <a:spLocks noChangeArrowheads="1"/>
          </p:cNvSpPr>
          <p:nvPr/>
        </p:nvSpPr>
        <p:spPr bwMode="auto">
          <a:xfrm>
            <a:off x="285750" y="620688"/>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t>Contraintes liées au procédé :</a:t>
            </a:r>
          </a:p>
          <a:p>
            <a:pPr eaLnBrk="1" hangingPunct="1">
              <a:buFontTx/>
              <a:buChar char="-"/>
            </a:pPr>
            <a:r>
              <a:rPr lang="fr-BE"/>
              <a:t> Eviter les excès de glucose (acétate) et les carences (phase stationnaire)</a:t>
            </a:r>
          </a:p>
          <a:p>
            <a:pPr eaLnBrk="1" hangingPunct="1">
              <a:buFontTx/>
              <a:buChar char="-"/>
            </a:pPr>
            <a:r>
              <a:rPr lang="fr-BE"/>
              <a:t> Eviter les carences en oxygène dissous (lactate, formate,…)</a:t>
            </a:r>
          </a:p>
          <a:p>
            <a:pPr eaLnBrk="1" hangingPunct="1"/>
            <a:r>
              <a:rPr lang="fr-BE"/>
              <a:t>→ Alimentation en mode </a:t>
            </a:r>
            <a:r>
              <a:rPr lang="fr-BE" i="1"/>
              <a:t>fed-batch</a:t>
            </a:r>
          </a:p>
        </p:txBody>
      </p:sp>
      <p:sp>
        <p:nvSpPr>
          <p:cNvPr id="5" name="ZoneTexte 3"/>
          <p:cNvSpPr txBox="1">
            <a:spLocks noChangeArrowheads="1"/>
          </p:cNvSpPr>
          <p:nvPr/>
        </p:nvSpPr>
        <p:spPr bwMode="auto">
          <a:xfrm>
            <a:off x="642938" y="4921226"/>
            <a:ext cx="77866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BE"/>
              <a:t> </a:t>
            </a:r>
            <a:r>
              <a:rPr lang="fr-BE">
                <a:solidFill>
                  <a:srgbClr val="FF0000"/>
                </a:solidFill>
              </a:rPr>
              <a:t>Au niveau industriel </a:t>
            </a:r>
            <a:r>
              <a:rPr lang="fr-BE"/>
              <a:t>: perte partielle du contrôle du profil d’ajout en glucose (apparition de gradients)</a:t>
            </a:r>
          </a:p>
          <a:p>
            <a:pPr eaLnBrk="1" hangingPunct="1">
              <a:buFont typeface="Arial" charset="0"/>
              <a:buChar char="•"/>
            </a:pPr>
            <a:r>
              <a:rPr lang="fr-BE"/>
              <a:t> </a:t>
            </a:r>
            <a:r>
              <a:rPr lang="fr-BE">
                <a:solidFill>
                  <a:srgbClr val="FF0000"/>
                </a:solidFill>
              </a:rPr>
              <a:t>Au niveau laboratoire </a:t>
            </a:r>
            <a:r>
              <a:rPr lang="fr-BE"/>
              <a:t>(screening de souches microbienne) :aucun contrôle</a:t>
            </a:r>
          </a:p>
          <a:p>
            <a:pPr eaLnBrk="1" hangingPunct="1"/>
            <a:endParaRPr lang="fr-BE"/>
          </a:p>
        </p:txBody>
      </p:sp>
      <p:grpSp>
        <p:nvGrpSpPr>
          <p:cNvPr id="6" name="Groupe 30"/>
          <p:cNvGrpSpPr>
            <a:grpSpLocks/>
          </p:cNvGrpSpPr>
          <p:nvPr/>
        </p:nvGrpSpPr>
        <p:grpSpPr bwMode="auto">
          <a:xfrm>
            <a:off x="214313" y="1906563"/>
            <a:ext cx="8929687" cy="2786063"/>
            <a:chOff x="142875" y="3786188"/>
            <a:chExt cx="9001125" cy="2476500"/>
          </a:xfrm>
        </p:grpSpPr>
        <p:cxnSp>
          <p:nvCxnSpPr>
            <p:cNvPr id="7" name="AutoShape 2"/>
            <p:cNvCxnSpPr>
              <a:cxnSpLocks noChangeShapeType="1"/>
            </p:cNvCxnSpPr>
            <p:nvPr/>
          </p:nvCxnSpPr>
          <p:spPr bwMode="auto">
            <a:xfrm rot="5400000" flipH="1" flipV="1">
              <a:off x="2663826" y="4864100"/>
              <a:ext cx="1928812" cy="1587"/>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8" name="Group 7"/>
            <p:cNvGrpSpPr>
              <a:grpSpLocks/>
            </p:cNvGrpSpPr>
            <p:nvPr/>
          </p:nvGrpSpPr>
          <p:grpSpPr bwMode="auto">
            <a:xfrm flipV="1">
              <a:off x="3629025" y="4900613"/>
              <a:ext cx="4200525" cy="44450"/>
              <a:chOff x="1560" y="1838"/>
              <a:chExt cx="6756" cy="2437"/>
            </a:xfrm>
          </p:grpSpPr>
          <p:sp>
            <p:nvSpPr>
              <p:cNvPr id="28" name="Freeform 8"/>
              <p:cNvSpPr>
                <a:spLocks/>
              </p:cNvSpPr>
              <p:nvPr/>
            </p:nvSpPr>
            <p:spPr bwMode="auto">
              <a:xfrm>
                <a:off x="1560" y="2108"/>
                <a:ext cx="2252" cy="2167"/>
              </a:xfrm>
              <a:custGeom>
                <a:avLst/>
                <a:gdLst>
                  <a:gd name="T0" fmla="*/ 0 w 2252"/>
                  <a:gd name="T1" fmla="*/ 1162 h 2167"/>
                  <a:gd name="T2" fmla="*/ 195 w 2252"/>
                  <a:gd name="T3" fmla="*/ 157 h 2167"/>
                  <a:gd name="T4" fmla="*/ 345 w 2252"/>
                  <a:gd name="T5" fmla="*/ 622 h 2167"/>
                  <a:gd name="T6" fmla="*/ 405 w 2252"/>
                  <a:gd name="T7" fmla="*/ 1762 h 2167"/>
                  <a:gd name="T8" fmla="*/ 570 w 2252"/>
                  <a:gd name="T9" fmla="*/ 2077 h 2167"/>
                  <a:gd name="T10" fmla="*/ 720 w 2252"/>
                  <a:gd name="T11" fmla="*/ 1312 h 2167"/>
                  <a:gd name="T12" fmla="*/ 825 w 2252"/>
                  <a:gd name="T13" fmla="*/ 187 h 2167"/>
                  <a:gd name="T14" fmla="*/ 990 w 2252"/>
                  <a:gd name="T15" fmla="*/ 187 h 2167"/>
                  <a:gd name="T16" fmla="*/ 1080 w 2252"/>
                  <a:gd name="T17" fmla="*/ 1147 h 2167"/>
                  <a:gd name="T18" fmla="*/ 1185 w 2252"/>
                  <a:gd name="T19" fmla="*/ 1972 h 2167"/>
                  <a:gd name="T20" fmla="*/ 1350 w 2252"/>
                  <a:gd name="T21" fmla="*/ 1942 h 2167"/>
                  <a:gd name="T22" fmla="*/ 1455 w 2252"/>
                  <a:gd name="T23" fmla="*/ 1027 h 2167"/>
                  <a:gd name="T24" fmla="*/ 1590 w 2252"/>
                  <a:gd name="T25" fmla="*/ 262 h 2167"/>
                  <a:gd name="T26" fmla="*/ 1755 w 2252"/>
                  <a:gd name="T27" fmla="*/ 247 h 2167"/>
                  <a:gd name="T28" fmla="*/ 1875 w 2252"/>
                  <a:gd name="T29" fmla="*/ 1117 h 2167"/>
                  <a:gd name="T30" fmla="*/ 1950 w 2252"/>
                  <a:gd name="T31" fmla="*/ 1972 h 2167"/>
                  <a:gd name="T32" fmla="*/ 2145 w 2252"/>
                  <a:gd name="T33" fmla="*/ 2092 h 2167"/>
                  <a:gd name="T34" fmla="*/ 2235 w 2252"/>
                  <a:gd name="T35" fmla="*/ 1522 h 2167"/>
                  <a:gd name="T36" fmla="*/ 2250 w 2252"/>
                  <a:gd name="T37" fmla="*/ 1027 h 2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2"/>
                  <a:gd name="T58" fmla="*/ 0 h 2167"/>
                  <a:gd name="T59" fmla="*/ 2252 w 2252"/>
                  <a:gd name="T60" fmla="*/ 2167 h 2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2" h="2167">
                    <a:moveTo>
                      <a:pt x="0" y="1162"/>
                    </a:moveTo>
                    <a:cubicBezTo>
                      <a:pt x="69" y="704"/>
                      <a:pt x="138" y="247"/>
                      <a:pt x="195" y="157"/>
                    </a:cubicBezTo>
                    <a:cubicBezTo>
                      <a:pt x="252" y="67"/>
                      <a:pt x="310" y="355"/>
                      <a:pt x="345" y="622"/>
                    </a:cubicBezTo>
                    <a:cubicBezTo>
                      <a:pt x="380" y="889"/>
                      <a:pt x="368" y="1520"/>
                      <a:pt x="405" y="1762"/>
                    </a:cubicBezTo>
                    <a:cubicBezTo>
                      <a:pt x="442" y="2004"/>
                      <a:pt x="518" y="2152"/>
                      <a:pt x="570" y="2077"/>
                    </a:cubicBezTo>
                    <a:cubicBezTo>
                      <a:pt x="622" y="2002"/>
                      <a:pt x="678" y="1627"/>
                      <a:pt x="720" y="1312"/>
                    </a:cubicBezTo>
                    <a:cubicBezTo>
                      <a:pt x="762" y="997"/>
                      <a:pt x="780" y="374"/>
                      <a:pt x="825" y="187"/>
                    </a:cubicBezTo>
                    <a:cubicBezTo>
                      <a:pt x="870" y="0"/>
                      <a:pt x="948" y="27"/>
                      <a:pt x="990" y="187"/>
                    </a:cubicBezTo>
                    <a:cubicBezTo>
                      <a:pt x="1032" y="347"/>
                      <a:pt x="1048" y="850"/>
                      <a:pt x="1080" y="1147"/>
                    </a:cubicBezTo>
                    <a:cubicBezTo>
                      <a:pt x="1112" y="1444"/>
                      <a:pt x="1140" y="1840"/>
                      <a:pt x="1185" y="1972"/>
                    </a:cubicBezTo>
                    <a:cubicBezTo>
                      <a:pt x="1230" y="2104"/>
                      <a:pt x="1305" y="2099"/>
                      <a:pt x="1350" y="1942"/>
                    </a:cubicBezTo>
                    <a:cubicBezTo>
                      <a:pt x="1395" y="1785"/>
                      <a:pt x="1415" y="1307"/>
                      <a:pt x="1455" y="1027"/>
                    </a:cubicBezTo>
                    <a:cubicBezTo>
                      <a:pt x="1495" y="747"/>
                      <a:pt x="1540" y="392"/>
                      <a:pt x="1590" y="262"/>
                    </a:cubicBezTo>
                    <a:cubicBezTo>
                      <a:pt x="1640" y="132"/>
                      <a:pt x="1708" y="105"/>
                      <a:pt x="1755" y="247"/>
                    </a:cubicBezTo>
                    <a:cubicBezTo>
                      <a:pt x="1802" y="389"/>
                      <a:pt x="1843" y="830"/>
                      <a:pt x="1875" y="1117"/>
                    </a:cubicBezTo>
                    <a:cubicBezTo>
                      <a:pt x="1907" y="1404"/>
                      <a:pt x="1905" y="1810"/>
                      <a:pt x="1950" y="1972"/>
                    </a:cubicBezTo>
                    <a:cubicBezTo>
                      <a:pt x="1995" y="2134"/>
                      <a:pt x="2098" y="2167"/>
                      <a:pt x="2145" y="2092"/>
                    </a:cubicBezTo>
                    <a:cubicBezTo>
                      <a:pt x="2192" y="2017"/>
                      <a:pt x="2218" y="1699"/>
                      <a:pt x="2235" y="1522"/>
                    </a:cubicBezTo>
                    <a:cubicBezTo>
                      <a:pt x="2252" y="1345"/>
                      <a:pt x="2251" y="1186"/>
                      <a:pt x="2250" y="1027"/>
                    </a:cubicBezTo>
                  </a:path>
                </a:pathLst>
              </a:custGeom>
              <a:noFill/>
              <a:ln w="2540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endParaRPr lang="fr-BE">
                  <a:latin typeface="Calibri" pitchFamily="34" charset="0"/>
                </a:endParaRPr>
              </a:p>
            </p:txBody>
          </p:sp>
          <p:sp>
            <p:nvSpPr>
              <p:cNvPr id="29" name="Freeform 9"/>
              <p:cNvSpPr>
                <a:spLocks/>
              </p:cNvSpPr>
              <p:nvPr/>
            </p:nvSpPr>
            <p:spPr bwMode="auto">
              <a:xfrm>
                <a:off x="3812" y="1958"/>
                <a:ext cx="2252" cy="2167"/>
              </a:xfrm>
              <a:custGeom>
                <a:avLst/>
                <a:gdLst>
                  <a:gd name="T0" fmla="*/ 0 w 2252"/>
                  <a:gd name="T1" fmla="*/ 1162 h 2167"/>
                  <a:gd name="T2" fmla="*/ 195 w 2252"/>
                  <a:gd name="T3" fmla="*/ 157 h 2167"/>
                  <a:gd name="T4" fmla="*/ 345 w 2252"/>
                  <a:gd name="T5" fmla="*/ 622 h 2167"/>
                  <a:gd name="T6" fmla="*/ 405 w 2252"/>
                  <a:gd name="T7" fmla="*/ 1762 h 2167"/>
                  <a:gd name="T8" fmla="*/ 570 w 2252"/>
                  <a:gd name="T9" fmla="*/ 2077 h 2167"/>
                  <a:gd name="T10" fmla="*/ 720 w 2252"/>
                  <a:gd name="T11" fmla="*/ 1312 h 2167"/>
                  <a:gd name="T12" fmla="*/ 825 w 2252"/>
                  <a:gd name="T13" fmla="*/ 187 h 2167"/>
                  <a:gd name="T14" fmla="*/ 990 w 2252"/>
                  <a:gd name="T15" fmla="*/ 187 h 2167"/>
                  <a:gd name="T16" fmla="*/ 1080 w 2252"/>
                  <a:gd name="T17" fmla="*/ 1147 h 2167"/>
                  <a:gd name="T18" fmla="*/ 1185 w 2252"/>
                  <a:gd name="T19" fmla="*/ 1972 h 2167"/>
                  <a:gd name="T20" fmla="*/ 1350 w 2252"/>
                  <a:gd name="T21" fmla="*/ 1942 h 2167"/>
                  <a:gd name="T22" fmla="*/ 1455 w 2252"/>
                  <a:gd name="T23" fmla="*/ 1027 h 2167"/>
                  <a:gd name="T24" fmla="*/ 1590 w 2252"/>
                  <a:gd name="T25" fmla="*/ 262 h 2167"/>
                  <a:gd name="T26" fmla="*/ 1755 w 2252"/>
                  <a:gd name="T27" fmla="*/ 247 h 2167"/>
                  <a:gd name="T28" fmla="*/ 1875 w 2252"/>
                  <a:gd name="T29" fmla="*/ 1117 h 2167"/>
                  <a:gd name="T30" fmla="*/ 1950 w 2252"/>
                  <a:gd name="T31" fmla="*/ 1972 h 2167"/>
                  <a:gd name="T32" fmla="*/ 2145 w 2252"/>
                  <a:gd name="T33" fmla="*/ 2092 h 2167"/>
                  <a:gd name="T34" fmla="*/ 2235 w 2252"/>
                  <a:gd name="T35" fmla="*/ 1522 h 2167"/>
                  <a:gd name="T36" fmla="*/ 2250 w 2252"/>
                  <a:gd name="T37" fmla="*/ 1027 h 2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2"/>
                  <a:gd name="T58" fmla="*/ 0 h 2167"/>
                  <a:gd name="T59" fmla="*/ 2252 w 2252"/>
                  <a:gd name="T60" fmla="*/ 2167 h 2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2" h="2167">
                    <a:moveTo>
                      <a:pt x="0" y="1162"/>
                    </a:moveTo>
                    <a:cubicBezTo>
                      <a:pt x="69" y="704"/>
                      <a:pt x="138" y="247"/>
                      <a:pt x="195" y="157"/>
                    </a:cubicBezTo>
                    <a:cubicBezTo>
                      <a:pt x="252" y="67"/>
                      <a:pt x="310" y="355"/>
                      <a:pt x="345" y="622"/>
                    </a:cubicBezTo>
                    <a:cubicBezTo>
                      <a:pt x="380" y="889"/>
                      <a:pt x="368" y="1520"/>
                      <a:pt x="405" y="1762"/>
                    </a:cubicBezTo>
                    <a:cubicBezTo>
                      <a:pt x="442" y="2004"/>
                      <a:pt x="518" y="2152"/>
                      <a:pt x="570" y="2077"/>
                    </a:cubicBezTo>
                    <a:cubicBezTo>
                      <a:pt x="622" y="2002"/>
                      <a:pt x="678" y="1627"/>
                      <a:pt x="720" y="1312"/>
                    </a:cubicBezTo>
                    <a:cubicBezTo>
                      <a:pt x="762" y="997"/>
                      <a:pt x="780" y="374"/>
                      <a:pt x="825" y="187"/>
                    </a:cubicBezTo>
                    <a:cubicBezTo>
                      <a:pt x="870" y="0"/>
                      <a:pt x="948" y="27"/>
                      <a:pt x="990" y="187"/>
                    </a:cubicBezTo>
                    <a:cubicBezTo>
                      <a:pt x="1032" y="347"/>
                      <a:pt x="1048" y="850"/>
                      <a:pt x="1080" y="1147"/>
                    </a:cubicBezTo>
                    <a:cubicBezTo>
                      <a:pt x="1112" y="1444"/>
                      <a:pt x="1140" y="1840"/>
                      <a:pt x="1185" y="1972"/>
                    </a:cubicBezTo>
                    <a:cubicBezTo>
                      <a:pt x="1230" y="2104"/>
                      <a:pt x="1305" y="2099"/>
                      <a:pt x="1350" y="1942"/>
                    </a:cubicBezTo>
                    <a:cubicBezTo>
                      <a:pt x="1395" y="1785"/>
                      <a:pt x="1415" y="1307"/>
                      <a:pt x="1455" y="1027"/>
                    </a:cubicBezTo>
                    <a:cubicBezTo>
                      <a:pt x="1495" y="747"/>
                      <a:pt x="1540" y="392"/>
                      <a:pt x="1590" y="262"/>
                    </a:cubicBezTo>
                    <a:cubicBezTo>
                      <a:pt x="1640" y="132"/>
                      <a:pt x="1708" y="105"/>
                      <a:pt x="1755" y="247"/>
                    </a:cubicBezTo>
                    <a:cubicBezTo>
                      <a:pt x="1802" y="389"/>
                      <a:pt x="1843" y="830"/>
                      <a:pt x="1875" y="1117"/>
                    </a:cubicBezTo>
                    <a:cubicBezTo>
                      <a:pt x="1907" y="1404"/>
                      <a:pt x="1905" y="1810"/>
                      <a:pt x="1950" y="1972"/>
                    </a:cubicBezTo>
                    <a:cubicBezTo>
                      <a:pt x="1995" y="2134"/>
                      <a:pt x="2098" y="2167"/>
                      <a:pt x="2145" y="2092"/>
                    </a:cubicBezTo>
                    <a:cubicBezTo>
                      <a:pt x="2192" y="2017"/>
                      <a:pt x="2218" y="1699"/>
                      <a:pt x="2235" y="1522"/>
                    </a:cubicBezTo>
                    <a:cubicBezTo>
                      <a:pt x="2252" y="1345"/>
                      <a:pt x="2251" y="1186"/>
                      <a:pt x="2250" y="1027"/>
                    </a:cubicBezTo>
                  </a:path>
                </a:pathLst>
              </a:custGeom>
              <a:noFill/>
              <a:ln w="2540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endParaRPr lang="fr-BE">
                  <a:latin typeface="Calibri" pitchFamily="34" charset="0"/>
                </a:endParaRPr>
              </a:p>
            </p:txBody>
          </p:sp>
          <p:sp>
            <p:nvSpPr>
              <p:cNvPr id="30" name="Freeform 10"/>
              <p:cNvSpPr>
                <a:spLocks/>
              </p:cNvSpPr>
              <p:nvPr/>
            </p:nvSpPr>
            <p:spPr bwMode="auto">
              <a:xfrm>
                <a:off x="6064" y="1838"/>
                <a:ext cx="2252" cy="2167"/>
              </a:xfrm>
              <a:custGeom>
                <a:avLst/>
                <a:gdLst>
                  <a:gd name="T0" fmla="*/ 0 w 2252"/>
                  <a:gd name="T1" fmla="*/ 1162 h 2167"/>
                  <a:gd name="T2" fmla="*/ 195 w 2252"/>
                  <a:gd name="T3" fmla="*/ 157 h 2167"/>
                  <a:gd name="T4" fmla="*/ 345 w 2252"/>
                  <a:gd name="T5" fmla="*/ 622 h 2167"/>
                  <a:gd name="T6" fmla="*/ 405 w 2252"/>
                  <a:gd name="T7" fmla="*/ 1762 h 2167"/>
                  <a:gd name="T8" fmla="*/ 570 w 2252"/>
                  <a:gd name="T9" fmla="*/ 2077 h 2167"/>
                  <a:gd name="T10" fmla="*/ 720 w 2252"/>
                  <a:gd name="T11" fmla="*/ 1312 h 2167"/>
                  <a:gd name="T12" fmla="*/ 825 w 2252"/>
                  <a:gd name="T13" fmla="*/ 187 h 2167"/>
                  <a:gd name="T14" fmla="*/ 990 w 2252"/>
                  <a:gd name="T15" fmla="*/ 187 h 2167"/>
                  <a:gd name="T16" fmla="*/ 1080 w 2252"/>
                  <a:gd name="T17" fmla="*/ 1147 h 2167"/>
                  <a:gd name="T18" fmla="*/ 1185 w 2252"/>
                  <a:gd name="T19" fmla="*/ 1972 h 2167"/>
                  <a:gd name="T20" fmla="*/ 1350 w 2252"/>
                  <a:gd name="T21" fmla="*/ 1942 h 2167"/>
                  <a:gd name="T22" fmla="*/ 1455 w 2252"/>
                  <a:gd name="T23" fmla="*/ 1027 h 2167"/>
                  <a:gd name="T24" fmla="*/ 1590 w 2252"/>
                  <a:gd name="T25" fmla="*/ 262 h 2167"/>
                  <a:gd name="T26" fmla="*/ 1755 w 2252"/>
                  <a:gd name="T27" fmla="*/ 247 h 2167"/>
                  <a:gd name="T28" fmla="*/ 1875 w 2252"/>
                  <a:gd name="T29" fmla="*/ 1117 h 2167"/>
                  <a:gd name="T30" fmla="*/ 1950 w 2252"/>
                  <a:gd name="T31" fmla="*/ 1972 h 2167"/>
                  <a:gd name="T32" fmla="*/ 2145 w 2252"/>
                  <a:gd name="T33" fmla="*/ 2092 h 2167"/>
                  <a:gd name="T34" fmla="*/ 2235 w 2252"/>
                  <a:gd name="T35" fmla="*/ 1522 h 2167"/>
                  <a:gd name="T36" fmla="*/ 2250 w 2252"/>
                  <a:gd name="T37" fmla="*/ 1027 h 2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2"/>
                  <a:gd name="T58" fmla="*/ 0 h 2167"/>
                  <a:gd name="T59" fmla="*/ 2252 w 2252"/>
                  <a:gd name="T60" fmla="*/ 2167 h 2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2" h="2167">
                    <a:moveTo>
                      <a:pt x="0" y="1162"/>
                    </a:moveTo>
                    <a:cubicBezTo>
                      <a:pt x="69" y="704"/>
                      <a:pt x="138" y="247"/>
                      <a:pt x="195" y="157"/>
                    </a:cubicBezTo>
                    <a:cubicBezTo>
                      <a:pt x="252" y="67"/>
                      <a:pt x="310" y="355"/>
                      <a:pt x="345" y="622"/>
                    </a:cubicBezTo>
                    <a:cubicBezTo>
                      <a:pt x="380" y="889"/>
                      <a:pt x="368" y="1520"/>
                      <a:pt x="405" y="1762"/>
                    </a:cubicBezTo>
                    <a:cubicBezTo>
                      <a:pt x="442" y="2004"/>
                      <a:pt x="518" y="2152"/>
                      <a:pt x="570" y="2077"/>
                    </a:cubicBezTo>
                    <a:cubicBezTo>
                      <a:pt x="622" y="2002"/>
                      <a:pt x="678" y="1627"/>
                      <a:pt x="720" y="1312"/>
                    </a:cubicBezTo>
                    <a:cubicBezTo>
                      <a:pt x="762" y="997"/>
                      <a:pt x="780" y="374"/>
                      <a:pt x="825" y="187"/>
                    </a:cubicBezTo>
                    <a:cubicBezTo>
                      <a:pt x="870" y="0"/>
                      <a:pt x="948" y="27"/>
                      <a:pt x="990" y="187"/>
                    </a:cubicBezTo>
                    <a:cubicBezTo>
                      <a:pt x="1032" y="347"/>
                      <a:pt x="1048" y="850"/>
                      <a:pt x="1080" y="1147"/>
                    </a:cubicBezTo>
                    <a:cubicBezTo>
                      <a:pt x="1112" y="1444"/>
                      <a:pt x="1140" y="1840"/>
                      <a:pt x="1185" y="1972"/>
                    </a:cubicBezTo>
                    <a:cubicBezTo>
                      <a:pt x="1230" y="2104"/>
                      <a:pt x="1305" y="2099"/>
                      <a:pt x="1350" y="1942"/>
                    </a:cubicBezTo>
                    <a:cubicBezTo>
                      <a:pt x="1395" y="1785"/>
                      <a:pt x="1415" y="1307"/>
                      <a:pt x="1455" y="1027"/>
                    </a:cubicBezTo>
                    <a:cubicBezTo>
                      <a:pt x="1495" y="747"/>
                      <a:pt x="1540" y="392"/>
                      <a:pt x="1590" y="262"/>
                    </a:cubicBezTo>
                    <a:cubicBezTo>
                      <a:pt x="1640" y="132"/>
                      <a:pt x="1708" y="105"/>
                      <a:pt x="1755" y="247"/>
                    </a:cubicBezTo>
                    <a:cubicBezTo>
                      <a:pt x="1802" y="389"/>
                      <a:pt x="1843" y="830"/>
                      <a:pt x="1875" y="1117"/>
                    </a:cubicBezTo>
                    <a:cubicBezTo>
                      <a:pt x="1907" y="1404"/>
                      <a:pt x="1905" y="1810"/>
                      <a:pt x="1950" y="1972"/>
                    </a:cubicBezTo>
                    <a:cubicBezTo>
                      <a:pt x="1995" y="2134"/>
                      <a:pt x="2098" y="2167"/>
                      <a:pt x="2145" y="2092"/>
                    </a:cubicBezTo>
                    <a:cubicBezTo>
                      <a:pt x="2192" y="2017"/>
                      <a:pt x="2218" y="1699"/>
                      <a:pt x="2235" y="1522"/>
                    </a:cubicBezTo>
                    <a:cubicBezTo>
                      <a:pt x="2252" y="1345"/>
                      <a:pt x="2251" y="1186"/>
                      <a:pt x="2250" y="1027"/>
                    </a:cubicBezTo>
                  </a:path>
                </a:pathLst>
              </a:custGeom>
              <a:noFill/>
              <a:ln w="2540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endParaRPr lang="fr-BE">
                  <a:latin typeface="Calibri" pitchFamily="34" charset="0"/>
                </a:endParaRPr>
              </a:p>
            </p:txBody>
          </p:sp>
        </p:grpSp>
        <p:cxnSp>
          <p:nvCxnSpPr>
            <p:cNvPr id="9" name="AutoShape 11"/>
            <p:cNvCxnSpPr>
              <a:cxnSpLocks noChangeShapeType="1"/>
            </p:cNvCxnSpPr>
            <p:nvPr/>
          </p:nvCxnSpPr>
          <p:spPr bwMode="auto">
            <a:xfrm>
              <a:off x="3629025" y="5786438"/>
              <a:ext cx="5114925" cy="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Text Box 12"/>
            <p:cNvSpPr txBox="1">
              <a:spLocks noChangeArrowheads="1"/>
            </p:cNvSpPr>
            <p:nvPr/>
          </p:nvSpPr>
          <p:spPr bwMode="auto">
            <a:xfrm>
              <a:off x="8154988" y="5891213"/>
              <a:ext cx="661987" cy="371475"/>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1600" b="1">
                  <a:latin typeface="Calibri" pitchFamily="34" charset="0"/>
                </a:rPr>
                <a:t>Time</a:t>
              </a:r>
              <a:endParaRPr lang="fr-FR"/>
            </a:p>
          </p:txBody>
        </p:sp>
        <p:sp>
          <p:nvSpPr>
            <p:cNvPr id="11" name="Text Box 13"/>
            <p:cNvSpPr txBox="1">
              <a:spLocks noChangeArrowheads="1"/>
            </p:cNvSpPr>
            <p:nvPr/>
          </p:nvSpPr>
          <p:spPr bwMode="auto">
            <a:xfrm>
              <a:off x="2485568" y="3900488"/>
              <a:ext cx="1043330" cy="1409699"/>
            </a:xfrm>
            <a:prstGeom prst="rect">
              <a:avLst/>
            </a:prstGeom>
            <a:noFill/>
            <a:ln w="9525">
              <a:solidFill>
                <a:srgbClr val="FFFFFF"/>
              </a:solidFill>
              <a:miter lim="800000"/>
              <a:headEnd/>
              <a:tailEnd/>
            </a:ln>
          </p:spPr>
          <p:txBody>
            <a:bodyPr/>
            <a:lstStyle/>
            <a:p>
              <a:pPr>
                <a:spcAft>
                  <a:spcPts val="1000"/>
                </a:spcAft>
                <a:defRPr/>
              </a:pPr>
              <a:r>
                <a:rPr lang="fr-FR" sz="1600" b="1" dirty="0" err="1">
                  <a:solidFill>
                    <a:srgbClr val="92D050"/>
                  </a:solidFill>
                  <a:latin typeface="Calibri" pitchFamily="34" charset="0"/>
                </a:rPr>
                <a:t>Substrate</a:t>
              </a:r>
              <a:r>
                <a:rPr lang="fr-FR" sz="1600" b="1" dirty="0">
                  <a:solidFill>
                    <a:srgbClr val="92D050"/>
                  </a:solidFill>
                  <a:latin typeface="Calibri" pitchFamily="34" charset="0"/>
                </a:rPr>
                <a:t> </a:t>
              </a:r>
              <a:r>
                <a:rPr lang="fr-FR" sz="1600" b="1" dirty="0" err="1">
                  <a:solidFill>
                    <a:srgbClr val="92D050"/>
                  </a:solidFill>
                  <a:latin typeface="Calibri" pitchFamily="34" charset="0"/>
                </a:rPr>
                <a:t>level</a:t>
              </a:r>
              <a:endParaRPr lang="fr-FR" sz="1600" b="1" dirty="0">
                <a:solidFill>
                  <a:srgbClr val="92D050"/>
                </a:solidFill>
                <a:latin typeface="Calibri" pitchFamily="34" charset="0"/>
              </a:endParaRPr>
            </a:p>
            <a:p>
              <a:pPr>
                <a:spcAft>
                  <a:spcPts val="1000"/>
                </a:spcAft>
                <a:defRPr/>
              </a:pPr>
              <a:r>
                <a:rPr lang="fr-FR" sz="1600" b="1" dirty="0" err="1">
                  <a:solidFill>
                    <a:schemeClr val="tx2">
                      <a:lumMod val="60000"/>
                      <a:lumOff val="40000"/>
                    </a:schemeClr>
                  </a:solidFill>
                  <a:latin typeface="Calibri" pitchFamily="34" charset="0"/>
                </a:rPr>
                <a:t>Oxygen</a:t>
              </a:r>
              <a:r>
                <a:rPr lang="fr-FR" sz="1600" b="1" dirty="0">
                  <a:solidFill>
                    <a:schemeClr val="tx2">
                      <a:lumMod val="60000"/>
                      <a:lumOff val="40000"/>
                    </a:schemeClr>
                  </a:solidFill>
                  <a:latin typeface="Calibri" pitchFamily="34" charset="0"/>
                </a:rPr>
                <a:t> </a:t>
              </a:r>
              <a:r>
                <a:rPr lang="fr-FR" sz="1600" b="1" dirty="0" err="1">
                  <a:solidFill>
                    <a:schemeClr val="tx2">
                      <a:lumMod val="60000"/>
                      <a:lumOff val="40000"/>
                    </a:schemeClr>
                  </a:solidFill>
                  <a:latin typeface="Calibri" pitchFamily="34" charset="0"/>
                </a:rPr>
                <a:t>level</a:t>
              </a:r>
              <a:endParaRPr lang="fr-FR" dirty="0">
                <a:solidFill>
                  <a:schemeClr val="tx2">
                    <a:lumMod val="60000"/>
                    <a:lumOff val="40000"/>
                  </a:schemeClr>
                </a:solidFill>
              </a:endParaRPr>
            </a:p>
          </p:txBody>
        </p:sp>
        <p:cxnSp>
          <p:nvCxnSpPr>
            <p:cNvPr id="12" name="AutoShape 20"/>
            <p:cNvCxnSpPr>
              <a:cxnSpLocks noChangeShapeType="1"/>
            </p:cNvCxnSpPr>
            <p:nvPr/>
          </p:nvCxnSpPr>
          <p:spPr bwMode="auto">
            <a:xfrm>
              <a:off x="3648075" y="4471988"/>
              <a:ext cx="420052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13" name="AutoShape 21"/>
            <p:cNvCxnSpPr>
              <a:cxnSpLocks noChangeShapeType="1"/>
            </p:cNvCxnSpPr>
            <p:nvPr/>
          </p:nvCxnSpPr>
          <p:spPr bwMode="auto">
            <a:xfrm>
              <a:off x="3667125" y="4972050"/>
              <a:ext cx="420052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14" name="AutoShape 23"/>
            <p:cNvCxnSpPr>
              <a:cxnSpLocks noChangeShapeType="1"/>
            </p:cNvCxnSpPr>
            <p:nvPr/>
          </p:nvCxnSpPr>
          <p:spPr bwMode="auto">
            <a:xfrm>
              <a:off x="3667125" y="5329238"/>
              <a:ext cx="420052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15" name="Text Box 24"/>
            <p:cNvSpPr txBox="1">
              <a:spLocks noChangeArrowheads="1"/>
            </p:cNvSpPr>
            <p:nvPr/>
          </p:nvSpPr>
          <p:spPr bwMode="auto">
            <a:xfrm>
              <a:off x="7867650" y="4865690"/>
              <a:ext cx="1276350" cy="296862"/>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1000" b="1">
                  <a:latin typeface="Calibri" pitchFamily="34" charset="0"/>
                </a:rPr>
                <a:t> </a:t>
              </a:r>
              <a:r>
                <a:rPr lang="fr-FR" sz="1000" b="1">
                  <a:solidFill>
                    <a:srgbClr val="92D050"/>
                  </a:solidFill>
                  <a:latin typeface="Calibri" pitchFamily="34" charset="0"/>
                </a:rPr>
                <a:t>S Limitation level</a:t>
              </a:r>
              <a:endParaRPr lang="fr-FR">
                <a:solidFill>
                  <a:srgbClr val="92D050"/>
                </a:solidFill>
              </a:endParaRPr>
            </a:p>
          </p:txBody>
        </p:sp>
        <p:sp>
          <p:nvSpPr>
            <p:cNvPr id="16" name="Rectangle à coins arrondis 15"/>
            <p:cNvSpPr/>
            <p:nvPr/>
          </p:nvSpPr>
          <p:spPr>
            <a:xfrm>
              <a:off x="856564" y="4572177"/>
              <a:ext cx="964920" cy="1234722"/>
            </a:xfrm>
            <a:prstGeom prst="roundRect">
              <a:avLst/>
            </a:prstGeom>
            <a:solidFill>
              <a:schemeClr val="bg2"/>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17" name="Connecteur droit 16"/>
            <p:cNvCxnSpPr>
              <a:stCxn id="16" idx="2"/>
            </p:cNvCxnSpPr>
            <p:nvPr/>
          </p:nvCxnSpPr>
          <p:spPr>
            <a:xfrm rot="5400000" flipH="1">
              <a:off x="918513" y="5385587"/>
              <a:ext cx="841022" cy="16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178204" y="5526088"/>
              <a:ext cx="321641" cy="1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45438" y="5471054"/>
              <a:ext cx="108814" cy="110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0" name="Rectangle 19"/>
            <p:cNvSpPr/>
            <p:nvPr/>
          </p:nvSpPr>
          <p:spPr>
            <a:xfrm>
              <a:off x="1125398" y="5471054"/>
              <a:ext cx="107213" cy="110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1" name="Ellipse 20"/>
            <p:cNvSpPr/>
            <p:nvPr/>
          </p:nvSpPr>
          <p:spPr>
            <a:xfrm>
              <a:off x="589330" y="4404255"/>
              <a:ext cx="214427" cy="22295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2" name="Ellipse 21"/>
            <p:cNvSpPr/>
            <p:nvPr/>
          </p:nvSpPr>
          <p:spPr>
            <a:xfrm>
              <a:off x="696544" y="4404255"/>
              <a:ext cx="52806" cy="55034"/>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3" name="Ellipse 22"/>
            <p:cNvSpPr/>
            <p:nvPr/>
          </p:nvSpPr>
          <p:spPr>
            <a:xfrm>
              <a:off x="749350" y="4517143"/>
              <a:ext cx="54407" cy="55034"/>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&lt;</a:t>
              </a:r>
            </a:p>
          </p:txBody>
        </p:sp>
        <p:sp>
          <p:nvSpPr>
            <p:cNvPr id="24" name="Ellipse 23"/>
            <p:cNvSpPr/>
            <p:nvPr/>
          </p:nvSpPr>
          <p:spPr>
            <a:xfrm>
              <a:off x="643737" y="4572177"/>
              <a:ext cx="52807" cy="5503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5" name="Ellipse 24"/>
            <p:cNvSpPr/>
            <p:nvPr/>
          </p:nvSpPr>
          <p:spPr>
            <a:xfrm>
              <a:off x="589330" y="4459288"/>
              <a:ext cx="54407" cy="57855"/>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cxnSp>
          <p:nvCxnSpPr>
            <p:cNvPr id="26" name="Connecteur en angle 25"/>
            <p:cNvCxnSpPr/>
            <p:nvPr/>
          </p:nvCxnSpPr>
          <p:spPr>
            <a:xfrm rot="16200000" flipH="1">
              <a:off x="523651" y="4413489"/>
              <a:ext cx="560211" cy="428854"/>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37"/>
            <p:cNvSpPr txBox="1">
              <a:spLocks noChangeArrowheads="1"/>
            </p:cNvSpPr>
            <p:nvPr/>
          </p:nvSpPr>
          <p:spPr bwMode="auto">
            <a:xfrm>
              <a:off x="142875" y="3786188"/>
              <a:ext cx="2054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sz="1400" b="1"/>
                <a:t> Exponential/constant feed</a:t>
              </a:r>
            </a:p>
          </p:txBody>
        </p:sp>
      </p:grpSp>
      <p:sp>
        <p:nvSpPr>
          <p:cNvPr id="31" name="Freeform 8"/>
          <p:cNvSpPr>
            <a:spLocks/>
          </p:cNvSpPr>
          <p:nvPr/>
        </p:nvSpPr>
        <p:spPr bwMode="auto">
          <a:xfrm flipV="1">
            <a:off x="3937000" y="2830488"/>
            <a:ext cx="1389063" cy="595313"/>
          </a:xfrm>
          <a:custGeom>
            <a:avLst/>
            <a:gdLst>
              <a:gd name="T0" fmla="*/ 0 w 2252"/>
              <a:gd name="T1" fmla="*/ 1162 h 2167"/>
              <a:gd name="T2" fmla="*/ 195 w 2252"/>
              <a:gd name="T3" fmla="*/ 157 h 2167"/>
              <a:gd name="T4" fmla="*/ 345 w 2252"/>
              <a:gd name="T5" fmla="*/ 622 h 2167"/>
              <a:gd name="T6" fmla="*/ 405 w 2252"/>
              <a:gd name="T7" fmla="*/ 1762 h 2167"/>
              <a:gd name="T8" fmla="*/ 570 w 2252"/>
              <a:gd name="T9" fmla="*/ 2077 h 2167"/>
              <a:gd name="T10" fmla="*/ 720 w 2252"/>
              <a:gd name="T11" fmla="*/ 1312 h 2167"/>
              <a:gd name="T12" fmla="*/ 825 w 2252"/>
              <a:gd name="T13" fmla="*/ 187 h 2167"/>
              <a:gd name="T14" fmla="*/ 990 w 2252"/>
              <a:gd name="T15" fmla="*/ 187 h 2167"/>
              <a:gd name="T16" fmla="*/ 1080 w 2252"/>
              <a:gd name="T17" fmla="*/ 1147 h 2167"/>
              <a:gd name="T18" fmla="*/ 1185 w 2252"/>
              <a:gd name="T19" fmla="*/ 1972 h 2167"/>
              <a:gd name="T20" fmla="*/ 1350 w 2252"/>
              <a:gd name="T21" fmla="*/ 1942 h 2167"/>
              <a:gd name="T22" fmla="*/ 1455 w 2252"/>
              <a:gd name="T23" fmla="*/ 1027 h 2167"/>
              <a:gd name="T24" fmla="*/ 1590 w 2252"/>
              <a:gd name="T25" fmla="*/ 262 h 2167"/>
              <a:gd name="T26" fmla="*/ 1755 w 2252"/>
              <a:gd name="T27" fmla="*/ 247 h 2167"/>
              <a:gd name="T28" fmla="*/ 1875 w 2252"/>
              <a:gd name="T29" fmla="*/ 1117 h 2167"/>
              <a:gd name="T30" fmla="*/ 1950 w 2252"/>
              <a:gd name="T31" fmla="*/ 1972 h 2167"/>
              <a:gd name="T32" fmla="*/ 2145 w 2252"/>
              <a:gd name="T33" fmla="*/ 2092 h 2167"/>
              <a:gd name="T34" fmla="*/ 2235 w 2252"/>
              <a:gd name="T35" fmla="*/ 1522 h 2167"/>
              <a:gd name="T36" fmla="*/ 2250 w 2252"/>
              <a:gd name="T37" fmla="*/ 1027 h 2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2"/>
              <a:gd name="T58" fmla="*/ 0 h 2167"/>
              <a:gd name="T59" fmla="*/ 2252 w 2252"/>
              <a:gd name="T60" fmla="*/ 2167 h 2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2" h="2167">
                <a:moveTo>
                  <a:pt x="0" y="1162"/>
                </a:moveTo>
                <a:cubicBezTo>
                  <a:pt x="69" y="704"/>
                  <a:pt x="138" y="247"/>
                  <a:pt x="195" y="157"/>
                </a:cubicBezTo>
                <a:cubicBezTo>
                  <a:pt x="252" y="67"/>
                  <a:pt x="310" y="355"/>
                  <a:pt x="345" y="622"/>
                </a:cubicBezTo>
                <a:cubicBezTo>
                  <a:pt x="380" y="889"/>
                  <a:pt x="368" y="1520"/>
                  <a:pt x="405" y="1762"/>
                </a:cubicBezTo>
                <a:cubicBezTo>
                  <a:pt x="442" y="2004"/>
                  <a:pt x="518" y="2152"/>
                  <a:pt x="570" y="2077"/>
                </a:cubicBezTo>
                <a:cubicBezTo>
                  <a:pt x="622" y="2002"/>
                  <a:pt x="678" y="1627"/>
                  <a:pt x="720" y="1312"/>
                </a:cubicBezTo>
                <a:cubicBezTo>
                  <a:pt x="762" y="997"/>
                  <a:pt x="780" y="374"/>
                  <a:pt x="825" y="187"/>
                </a:cubicBezTo>
                <a:cubicBezTo>
                  <a:pt x="870" y="0"/>
                  <a:pt x="948" y="27"/>
                  <a:pt x="990" y="187"/>
                </a:cubicBezTo>
                <a:cubicBezTo>
                  <a:pt x="1032" y="347"/>
                  <a:pt x="1048" y="850"/>
                  <a:pt x="1080" y="1147"/>
                </a:cubicBezTo>
                <a:cubicBezTo>
                  <a:pt x="1112" y="1444"/>
                  <a:pt x="1140" y="1840"/>
                  <a:pt x="1185" y="1972"/>
                </a:cubicBezTo>
                <a:cubicBezTo>
                  <a:pt x="1230" y="2104"/>
                  <a:pt x="1305" y="2099"/>
                  <a:pt x="1350" y="1942"/>
                </a:cubicBezTo>
                <a:cubicBezTo>
                  <a:pt x="1395" y="1785"/>
                  <a:pt x="1415" y="1307"/>
                  <a:pt x="1455" y="1027"/>
                </a:cubicBezTo>
                <a:cubicBezTo>
                  <a:pt x="1495" y="747"/>
                  <a:pt x="1540" y="392"/>
                  <a:pt x="1590" y="262"/>
                </a:cubicBezTo>
                <a:cubicBezTo>
                  <a:pt x="1640" y="132"/>
                  <a:pt x="1708" y="105"/>
                  <a:pt x="1755" y="247"/>
                </a:cubicBezTo>
                <a:cubicBezTo>
                  <a:pt x="1802" y="389"/>
                  <a:pt x="1843" y="830"/>
                  <a:pt x="1875" y="1117"/>
                </a:cubicBezTo>
                <a:cubicBezTo>
                  <a:pt x="1907" y="1404"/>
                  <a:pt x="1905" y="1810"/>
                  <a:pt x="1950" y="1972"/>
                </a:cubicBezTo>
                <a:cubicBezTo>
                  <a:pt x="1995" y="2134"/>
                  <a:pt x="2098" y="2167"/>
                  <a:pt x="2145" y="2092"/>
                </a:cubicBezTo>
                <a:cubicBezTo>
                  <a:pt x="2192" y="2017"/>
                  <a:pt x="2218" y="1699"/>
                  <a:pt x="2235" y="1522"/>
                </a:cubicBezTo>
                <a:cubicBezTo>
                  <a:pt x="2252" y="1345"/>
                  <a:pt x="2251" y="1186"/>
                  <a:pt x="2250" y="1027"/>
                </a:cubicBezTo>
              </a:path>
            </a:pathLst>
          </a:custGeom>
          <a:noFill/>
          <a:ln w="25400">
            <a:solidFill>
              <a:schemeClr val="tx2">
                <a:lumMod val="60000"/>
                <a:lumOff val="40000"/>
              </a:schemeClr>
            </a:solidFill>
            <a:round/>
            <a:headEnd/>
            <a:tailEnd/>
          </a:ln>
        </p:spPr>
        <p:txBody>
          <a:bodyPr/>
          <a:lstStyle/>
          <a:p>
            <a:pPr>
              <a:defRPr/>
            </a:pPr>
            <a:endParaRPr lang="fr-BE">
              <a:latin typeface="Calibri" pitchFamily="34" charset="0"/>
            </a:endParaRPr>
          </a:p>
        </p:txBody>
      </p:sp>
      <p:sp>
        <p:nvSpPr>
          <p:cNvPr id="32" name="Freeform 9"/>
          <p:cNvSpPr>
            <a:spLocks/>
          </p:cNvSpPr>
          <p:nvPr/>
        </p:nvSpPr>
        <p:spPr bwMode="auto">
          <a:xfrm flipV="1">
            <a:off x="5326063" y="2832076"/>
            <a:ext cx="1389062" cy="596900"/>
          </a:xfrm>
          <a:custGeom>
            <a:avLst/>
            <a:gdLst>
              <a:gd name="T0" fmla="*/ 0 w 2252"/>
              <a:gd name="T1" fmla="*/ 1162 h 2167"/>
              <a:gd name="T2" fmla="*/ 195 w 2252"/>
              <a:gd name="T3" fmla="*/ 157 h 2167"/>
              <a:gd name="T4" fmla="*/ 345 w 2252"/>
              <a:gd name="T5" fmla="*/ 622 h 2167"/>
              <a:gd name="T6" fmla="*/ 405 w 2252"/>
              <a:gd name="T7" fmla="*/ 1762 h 2167"/>
              <a:gd name="T8" fmla="*/ 570 w 2252"/>
              <a:gd name="T9" fmla="*/ 2077 h 2167"/>
              <a:gd name="T10" fmla="*/ 720 w 2252"/>
              <a:gd name="T11" fmla="*/ 1312 h 2167"/>
              <a:gd name="T12" fmla="*/ 825 w 2252"/>
              <a:gd name="T13" fmla="*/ 187 h 2167"/>
              <a:gd name="T14" fmla="*/ 990 w 2252"/>
              <a:gd name="T15" fmla="*/ 187 h 2167"/>
              <a:gd name="T16" fmla="*/ 1080 w 2252"/>
              <a:gd name="T17" fmla="*/ 1147 h 2167"/>
              <a:gd name="T18" fmla="*/ 1185 w 2252"/>
              <a:gd name="T19" fmla="*/ 1972 h 2167"/>
              <a:gd name="T20" fmla="*/ 1350 w 2252"/>
              <a:gd name="T21" fmla="*/ 1942 h 2167"/>
              <a:gd name="T22" fmla="*/ 1455 w 2252"/>
              <a:gd name="T23" fmla="*/ 1027 h 2167"/>
              <a:gd name="T24" fmla="*/ 1590 w 2252"/>
              <a:gd name="T25" fmla="*/ 262 h 2167"/>
              <a:gd name="T26" fmla="*/ 1755 w 2252"/>
              <a:gd name="T27" fmla="*/ 247 h 2167"/>
              <a:gd name="T28" fmla="*/ 1875 w 2252"/>
              <a:gd name="T29" fmla="*/ 1117 h 2167"/>
              <a:gd name="T30" fmla="*/ 1950 w 2252"/>
              <a:gd name="T31" fmla="*/ 1972 h 2167"/>
              <a:gd name="T32" fmla="*/ 2145 w 2252"/>
              <a:gd name="T33" fmla="*/ 2092 h 2167"/>
              <a:gd name="T34" fmla="*/ 2235 w 2252"/>
              <a:gd name="T35" fmla="*/ 1522 h 2167"/>
              <a:gd name="T36" fmla="*/ 2250 w 2252"/>
              <a:gd name="T37" fmla="*/ 1027 h 2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2"/>
              <a:gd name="T58" fmla="*/ 0 h 2167"/>
              <a:gd name="T59" fmla="*/ 2252 w 2252"/>
              <a:gd name="T60" fmla="*/ 2167 h 2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2" h="2167">
                <a:moveTo>
                  <a:pt x="0" y="1162"/>
                </a:moveTo>
                <a:cubicBezTo>
                  <a:pt x="69" y="704"/>
                  <a:pt x="138" y="247"/>
                  <a:pt x="195" y="157"/>
                </a:cubicBezTo>
                <a:cubicBezTo>
                  <a:pt x="252" y="67"/>
                  <a:pt x="310" y="355"/>
                  <a:pt x="345" y="622"/>
                </a:cubicBezTo>
                <a:cubicBezTo>
                  <a:pt x="380" y="889"/>
                  <a:pt x="368" y="1520"/>
                  <a:pt x="405" y="1762"/>
                </a:cubicBezTo>
                <a:cubicBezTo>
                  <a:pt x="442" y="2004"/>
                  <a:pt x="518" y="2152"/>
                  <a:pt x="570" y="2077"/>
                </a:cubicBezTo>
                <a:cubicBezTo>
                  <a:pt x="622" y="2002"/>
                  <a:pt x="678" y="1627"/>
                  <a:pt x="720" y="1312"/>
                </a:cubicBezTo>
                <a:cubicBezTo>
                  <a:pt x="762" y="997"/>
                  <a:pt x="780" y="374"/>
                  <a:pt x="825" y="187"/>
                </a:cubicBezTo>
                <a:cubicBezTo>
                  <a:pt x="870" y="0"/>
                  <a:pt x="948" y="27"/>
                  <a:pt x="990" y="187"/>
                </a:cubicBezTo>
                <a:cubicBezTo>
                  <a:pt x="1032" y="347"/>
                  <a:pt x="1048" y="850"/>
                  <a:pt x="1080" y="1147"/>
                </a:cubicBezTo>
                <a:cubicBezTo>
                  <a:pt x="1112" y="1444"/>
                  <a:pt x="1140" y="1840"/>
                  <a:pt x="1185" y="1972"/>
                </a:cubicBezTo>
                <a:cubicBezTo>
                  <a:pt x="1230" y="2104"/>
                  <a:pt x="1305" y="2099"/>
                  <a:pt x="1350" y="1942"/>
                </a:cubicBezTo>
                <a:cubicBezTo>
                  <a:pt x="1395" y="1785"/>
                  <a:pt x="1415" y="1307"/>
                  <a:pt x="1455" y="1027"/>
                </a:cubicBezTo>
                <a:cubicBezTo>
                  <a:pt x="1495" y="747"/>
                  <a:pt x="1540" y="392"/>
                  <a:pt x="1590" y="262"/>
                </a:cubicBezTo>
                <a:cubicBezTo>
                  <a:pt x="1640" y="132"/>
                  <a:pt x="1708" y="105"/>
                  <a:pt x="1755" y="247"/>
                </a:cubicBezTo>
                <a:cubicBezTo>
                  <a:pt x="1802" y="389"/>
                  <a:pt x="1843" y="830"/>
                  <a:pt x="1875" y="1117"/>
                </a:cubicBezTo>
                <a:cubicBezTo>
                  <a:pt x="1907" y="1404"/>
                  <a:pt x="1905" y="1810"/>
                  <a:pt x="1950" y="1972"/>
                </a:cubicBezTo>
                <a:cubicBezTo>
                  <a:pt x="1995" y="2134"/>
                  <a:pt x="2098" y="2167"/>
                  <a:pt x="2145" y="2092"/>
                </a:cubicBezTo>
                <a:cubicBezTo>
                  <a:pt x="2192" y="2017"/>
                  <a:pt x="2218" y="1699"/>
                  <a:pt x="2235" y="1522"/>
                </a:cubicBezTo>
                <a:cubicBezTo>
                  <a:pt x="2252" y="1345"/>
                  <a:pt x="2251" y="1186"/>
                  <a:pt x="2250" y="1027"/>
                </a:cubicBezTo>
              </a:path>
            </a:pathLst>
          </a:custGeom>
          <a:noFill/>
          <a:ln w="25400">
            <a:solidFill>
              <a:schemeClr val="tx2">
                <a:lumMod val="60000"/>
                <a:lumOff val="40000"/>
              </a:schemeClr>
            </a:solidFill>
            <a:round/>
            <a:headEnd/>
            <a:tailEnd/>
          </a:ln>
        </p:spPr>
        <p:txBody>
          <a:bodyPr/>
          <a:lstStyle/>
          <a:p>
            <a:pPr>
              <a:defRPr/>
            </a:pPr>
            <a:endParaRPr lang="fr-BE">
              <a:latin typeface="Calibri" pitchFamily="34" charset="0"/>
            </a:endParaRPr>
          </a:p>
        </p:txBody>
      </p:sp>
      <p:sp>
        <p:nvSpPr>
          <p:cNvPr id="33" name="Freeform 10"/>
          <p:cNvSpPr>
            <a:spLocks/>
          </p:cNvSpPr>
          <p:nvPr/>
        </p:nvSpPr>
        <p:spPr bwMode="auto">
          <a:xfrm flipV="1">
            <a:off x="6715125" y="2835251"/>
            <a:ext cx="1389063" cy="596900"/>
          </a:xfrm>
          <a:custGeom>
            <a:avLst/>
            <a:gdLst>
              <a:gd name="T0" fmla="*/ 0 w 2252"/>
              <a:gd name="T1" fmla="*/ 1162 h 2167"/>
              <a:gd name="T2" fmla="*/ 195 w 2252"/>
              <a:gd name="T3" fmla="*/ 157 h 2167"/>
              <a:gd name="T4" fmla="*/ 345 w 2252"/>
              <a:gd name="T5" fmla="*/ 622 h 2167"/>
              <a:gd name="T6" fmla="*/ 405 w 2252"/>
              <a:gd name="T7" fmla="*/ 1762 h 2167"/>
              <a:gd name="T8" fmla="*/ 570 w 2252"/>
              <a:gd name="T9" fmla="*/ 2077 h 2167"/>
              <a:gd name="T10" fmla="*/ 720 w 2252"/>
              <a:gd name="T11" fmla="*/ 1312 h 2167"/>
              <a:gd name="T12" fmla="*/ 825 w 2252"/>
              <a:gd name="T13" fmla="*/ 187 h 2167"/>
              <a:gd name="T14" fmla="*/ 990 w 2252"/>
              <a:gd name="T15" fmla="*/ 187 h 2167"/>
              <a:gd name="T16" fmla="*/ 1080 w 2252"/>
              <a:gd name="T17" fmla="*/ 1147 h 2167"/>
              <a:gd name="T18" fmla="*/ 1185 w 2252"/>
              <a:gd name="T19" fmla="*/ 1972 h 2167"/>
              <a:gd name="T20" fmla="*/ 1350 w 2252"/>
              <a:gd name="T21" fmla="*/ 1942 h 2167"/>
              <a:gd name="T22" fmla="*/ 1455 w 2252"/>
              <a:gd name="T23" fmla="*/ 1027 h 2167"/>
              <a:gd name="T24" fmla="*/ 1590 w 2252"/>
              <a:gd name="T25" fmla="*/ 262 h 2167"/>
              <a:gd name="T26" fmla="*/ 1755 w 2252"/>
              <a:gd name="T27" fmla="*/ 247 h 2167"/>
              <a:gd name="T28" fmla="*/ 1875 w 2252"/>
              <a:gd name="T29" fmla="*/ 1117 h 2167"/>
              <a:gd name="T30" fmla="*/ 1950 w 2252"/>
              <a:gd name="T31" fmla="*/ 1972 h 2167"/>
              <a:gd name="T32" fmla="*/ 2145 w 2252"/>
              <a:gd name="T33" fmla="*/ 2092 h 2167"/>
              <a:gd name="T34" fmla="*/ 2235 w 2252"/>
              <a:gd name="T35" fmla="*/ 1522 h 2167"/>
              <a:gd name="T36" fmla="*/ 2250 w 2252"/>
              <a:gd name="T37" fmla="*/ 1027 h 2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2"/>
              <a:gd name="T58" fmla="*/ 0 h 2167"/>
              <a:gd name="T59" fmla="*/ 2252 w 2252"/>
              <a:gd name="T60" fmla="*/ 2167 h 2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2" h="2167">
                <a:moveTo>
                  <a:pt x="0" y="1162"/>
                </a:moveTo>
                <a:cubicBezTo>
                  <a:pt x="69" y="704"/>
                  <a:pt x="138" y="247"/>
                  <a:pt x="195" y="157"/>
                </a:cubicBezTo>
                <a:cubicBezTo>
                  <a:pt x="252" y="67"/>
                  <a:pt x="310" y="355"/>
                  <a:pt x="345" y="622"/>
                </a:cubicBezTo>
                <a:cubicBezTo>
                  <a:pt x="380" y="889"/>
                  <a:pt x="368" y="1520"/>
                  <a:pt x="405" y="1762"/>
                </a:cubicBezTo>
                <a:cubicBezTo>
                  <a:pt x="442" y="2004"/>
                  <a:pt x="518" y="2152"/>
                  <a:pt x="570" y="2077"/>
                </a:cubicBezTo>
                <a:cubicBezTo>
                  <a:pt x="622" y="2002"/>
                  <a:pt x="678" y="1627"/>
                  <a:pt x="720" y="1312"/>
                </a:cubicBezTo>
                <a:cubicBezTo>
                  <a:pt x="762" y="997"/>
                  <a:pt x="780" y="374"/>
                  <a:pt x="825" y="187"/>
                </a:cubicBezTo>
                <a:cubicBezTo>
                  <a:pt x="870" y="0"/>
                  <a:pt x="948" y="27"/>
                  <a:pt x="990" y="187"/>
                </a:cubicBezTo>
                <a:cubicBezTo>
                  <a:pt x="1032" y="347"/>
                  <a:pt x="1048" y="850"/>
                  <a:pt x="1080" y="1147"/>
                </a:cubicBezTo>
                <a:cubicBezTo>
                  <a:pt x="1112" y="1444"/>
                  <a:pt x="1140" y="1840"/>
                  <a:pt x="1185" y="1972"/>
                </a:cubicBezTo>
                <a:cubicBezTo>
                  <a:pt x="1230" y="2104"/>
                  <a:pt x="1305" y="2099"/>
                  <a:pt x="1350" y="1942"/>
                </a:cubicBezTo>
                <a:cubicBezTo>
                  <a:pt x="1395" y="1785"/>
                  <a:pt x="1415" y="1307"/>
                  <a:pt x="1455" y="1027"/>
                </a:cubicBezTo>
                <a:cubicBezTo>
                  <a:pt x="1495" y="747"/>
                  <a:pt x="1540" y="392"/>
                  <a:pt x="1590" y="262"/>
                </a:cubicBezTo>
                <a:cubicBezTo>
                  <a:pt x="1640" y="132"/>
                  <a:pt x="1708" y="105"/>
                  <a:pt x="1755" y="247"/>
                </a:cubicBezTo>
                <a:cubicBezTo>
                  <a:pt x="1802" y="389"/>
                  <a:pt x="1843" y="830"/>
                  <a:pt x="1875" y="1117"/>
                </a:cubicBezTo>
                <a:cubicBezTo>
                  <a:pt x="1907" y="1404"/>
                  <a:pt x="1905" y="1810"/>
                  <a:pt x="1950" y="1972"/>
                </a:cubicBezTo>
                <a:cubicBezTo>
                  <a:pt x="1995" y="2134"/>
                  <a:pt x="2098" y="2167"/>
                  <a:pt x="2145" y="2092"/>
                </a:cubicBezTo>
                <a:cubicBezTo>
                  <a:pt x="2192" y="2017"/>
                  <a:pt x="2218" y="1699"/>
                  <a:pt x="2235" y="1522"/>
                </a:cubicBezTo>
                <a:cubicBezTo>
                  <a:pt x="2252" y="1345"/>
                  <a:pt x="2251" y="1186"/>
                  <a:pt x="2250" y="1027"/>
                </a:cubicBezTo>
              </a:path>
            </a:pathLst>
          </a:custGeom>
          <a:noFill/>
          <a:ln w="25400">
            <a:solidFill>
              <a:schemeClr val="tx2">
                <a:lumMod val="60000"/>
                <a:lumOff val="40000"/>
              </a:schemeClr>
            </a:solidFill>
            <a:round/>
            <a:headEnd/>
            <a:tailEnd/>
          </a:ln>
        </p:spPr>
        <p:txBody>
          <a:bodyPr/>
          <a:lstStyle/>
          <a:p>
            <a:pPr>
              <a:defRPr/>
            </a:pPr>
            <a:endParaRPr lang="fr-BE">
              <a:latin typeface="Calibri" pitchFamily="34" charset="0"/>
            </a:endParaRPr>
          </a:p>
        </p:txBody>
      </p:sp>
    </p:spTree>
    <p:extLst>
      <p:ext uri="{BB962C8B-B14F-4D97-AF65-F5344CB8AC3E}">
        <p14:creationId xmlns:p14="http://schemas.microsoft.com/office/powerpoint/2010/main" val="271831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ig 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0"/>
            <a:ext cx="4500563"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Fig 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1214438"/>
            <a:ext cx="45116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3"/>
          <p:cNvCxnSpPr/>
          <p:nvPr/>
        </p:nvCxnSpPr>
        <p:spPr>
          <a:xfrm rot="5400000">
            <a:off x="-642938" y="3500438"/>
            <a:ext cx="3571875"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571500" y="5000625"/>
            <a:ext cx="642938" cy="276225"/>
          </a:xfrm>
          <a:prstGeom prst="rect">
            <a:avLst/>
          </a:prstGeom>
          <a:noFill/>
        </p:spPr>
        <p:txBody>
          <a:bodyPr>
            <a:spAutoFit/>
          </a:bodyPr>
          <a:lstStyle/>
          <a:p>
            <a:pPr>
              <a:defRPr/>
            </a:pPr>
            <a:r>
              <a:rPr lang="fr-BE" sz="1200" b="1" dirty="0">
                <a:solidFill>
                  <a:schemeClr val="tx2">
                    <a:lumMod val="60000"/>
                    <a:lumOff val="40000"/>
                  </a:schemeClr>
                </a:solidFill>
              </a:rPr>
              <a:t>Batch</a:t>
            </a:r>
          </a:p>
        </p:txBody>
      </p:sp>
      <p:sp>
        <p:nvSpPr>
          <p:cNvPr id="6" name="ZoneTexte 5"/>
          <p:cNvSpPr txBox="1"/>
          <p:nvPr/>
        </p:nvSpPr>
        <p:spPr>
          <a:xfrm>
            <a:off x="1285875" y="5000625"/>
            <a:ext cx="1143000" cy="276225"/>
          </a:xfrm>
          <a:prstGeom prst="rect">
            <a:avLst/>
          </a:prstGeom>
          <a:noFill/>
        </p:spPr>
        <p:txBody>
          <a:bodyPr>
            <a:spAutoFit/>
          </a:bodyPr>
          <a:lstStyle/>
          <a:p>
            <a:pPr>
              <a:defRPr/>
            </a:pPr>
            <a:r>
              <a:rPr lang="fr-BE" sz="1200" b="1" dirty="0">
                <a:solidFill>
                  <a:schemeClr val="tx2">
                    <a:lumMod val="60000"/>
                    <a:lumOff val="40000"/>
                  </a:schemeClr>
                </a:solidFill>
              </a:rPr>
              <a:t>Fed-batch</a:t>
            </a:r>
          </a:p>
        </p:txBody>
      </p:sp>
      <p:sp>
        <p:nvSpPr>
          <p:cNvPr id="7" name="ZoneTexte 11"/>
          <p:cNvSpPr txBox="1">
            <a:spLocks noChangeArrowheads="1"/>
          </p:cNvSpPr>
          <p:nvPr/>
        </p:nvSpPr>
        <p:spPr bwMode="auto">
          <a:xfrm>
            <a:off x="8286750" y="1714500"/>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FF0000"/>
                </a:solidFill>
              </a:rPr>
              <a:t>Well-mixed</a:t>
            </a:r>
          </a:p>
        </p:txBody>
      </p:sp>
      <p:sp>
        <p:nvSpPr>
          <p:cNvPr id="8" name="ZoneTexte 12"/>
          <p:cNvSpPr txBox="1">
            <a:spLocks noChangeArrowheads="1"/>
          </p:cNvSpPr>
          <p:nvPr/>
        </p:nvSpPr>
        <p:spPr bwMode="auto">
          <a:xfrm>
            <a:off x="8358188" y="2857500"/>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FF0000"/>
                </a:solidFill>
              </a:rPr>
              <a:t>C-SDR</a:t>
            </a:r>
          </a:p>
        </p:txBody>
      </p:sp>
      <p:sp>
        <p:nvSpPr>
          <p:cNvPr id="9" name="ZoneTexte 13"/>
          <p:cNvSpPr txBox="1">
            <a:spLocks noChangeArrowheads="1"/>
          </p:cNvSpPr>
          <p:nvPr/>
        </p:nvSpPr>
        <p:spPr bwMode="auto">
          <a:xfrm>
            <a:off x="8358188" y="3857625"/>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FF0000"/>
                </a:solidFill>
              </a:rPr>
              <a:t>P-SDR</a:t>
            </a:r>
          </a:p>
        </p:txBody>
      </p:sp>
      <p:sp>
        <p:nvSpPr>
          <p:cNvPr id="10" name="ZoneTexte 14"/>
          <p:cNvSpPr txBox="1">
            <a:spLocks noChangeArrowheads="1"/>
          </p:cNvSpPr>
          <p:nvPr/>
        </p:nvSpPr>
        <p:spPr bwMode="auto">
          <a:xfrm>
            <a:off x="8358188" y="4929188"/>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FF0000"/>
                </a:solidFill>
              </a:rPr>
              <a:t>P-SDR</a:t>
            </a:r>
          </a:p>
        </p:txBody>
      </p:sp>
    </p:spTree>
    <p:extLst>
      <p:ext uri="{BB962C8B-B14F-4D97-AF65-F5344CB8AC3E}">
        <p14:creationId xmlns:p14="http://schemas.microsoft.com/office/powerpoint/2010/main" val="4237729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 descr="Fig 5.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692696"/>
            <a:ext cx="5608637"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p:nvCxnSpPr>
        <p:spPr>
          <a:xfrm rot="5400000">
            <a:off x="-180181" y="3157290"/>
            <a:ext cx="4787900" cy="1588"/>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H="1" flipV="1">
            <a:off x="5572919" y="2049215"/>
            <a:ext cx="200025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a:spLocks noChangeArrowheads="1"/>
          </p:cNvSpPr>
          <p:nvPr/>
        </p:nvSpPr>
        <p:spPr bwMode="auto">
          <a:xfrm>
            <a:off x="6786563" y="1264196"/>
            <a:ext cx="2071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solidFill>
                  <a:srgbClr val="FF0000"/>
                </a:solidFill>
              </a:rPr>
              <a:t>Global mixing efficiency</a:t>
            </a:r>
          </a:p>
        </p:txBody>
      </p:sp>
      <p:cxnSp>
        <p:nvCxnSpPr>
          <p:cNvPr id="19" name="Connecteur droit avec flèche 18"/>
          <p:cNvCxnSpPr/>
          <p:nvPr/>
        </p:nvCxnSpPr>
        <p:spPr>
          <a:xfrm rot="5400000" flipH="1" flipV="1">
            <a:off x="5572919" y="4620965"/>
            <a:ext cx="200025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a:spLocks noChangeArrowheads="1"/>
          </p:cNvSpPr>
          <p:nvPr/>
        </p:nvSpPr>
        <p:spPr bwMode="auto">
          <a:xfrm>
            <a:off x="6786563" y="3832771"/>
            <a:ext cx="2071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solidFill>
                  <a:srgbClr val="FF0000"/>
                </a:solidFill>
              </a:rPr>
              <a:t>Global mixing efficiency</a:t>
            </a:r>
          </a:p>
        </p:txBody>
      </p:sp>
      <p:cxnSp>
        <p:nvCxnSpPr>
          <p:cNvPr id="21" name="Connecteur droit 20"/>
          <p:cNvCxnSpPr/>
          <p:nvPr/>
        </p:nvCxnSpPr>
        <p:spPr>
          <a:xfrm rot="5400000">
            <a:off x="177007" y="3157290"/>
            <a:ext cx="4787900" cy="15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49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ig 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071563"/>
            <a:ext cx="7339012"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157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42875" y="142875"/>
            <a:ext cx="8605589" cy="578882"/>
          </a:xfrm>
          <a:prstGeom prst="roundRect">
            <a:avLst>
              <a:gd name="adj" fmla="val 16667"/>
            </a:avLst>
          </a:prstGeom>
          <a:solidFill>
            <a:schemeClr val="tx2"/>
          </a:solidFill>
          <a:ln w="28575" algn="ctr">
            <a:solidFill>
              <a:schemeClr val="bg1"/>
            </a:solidFill>
            <a:round/>
            <a:headEnd type="none" w="sm" len="sm"/>
            <a:tailEnd type="none" w="sm" len="sm"/>
          </a:ln>
          <a:effectLst/>
        </p:spPr>
        <p:txBody>
          <a:bodyPr wrap="square">
            <a:spAutoFit/>
          </a:bodyPr>
          <a:lstStyle/>
          <a:p>
            <a:pPr fontAlgn="auto">
              <a:spcBef>
                <a:spcPts val="0"/>
              </a:spcBef>
              <a:spcAft>
                <a:spcPts val="0"/>
              </a:spcAft>
              <a:buFont typeface="Wingdings" pitchFamily="2" charset="2"/>
              <a:buNone/>
              <a:defRPr/>
            </a:pPr>
            <a:r>
              <a:rPr lang="fr-BE" sz="2800" b="1" dirty="0">
                <a:solidFill>
                  <a:schemeClr val="bg1"/>
                </a:solidFill>
                <a:effectLst>
                  <a:outerShdw blurRad="38100" dist="38100" dir="2700000" algn="tl">
                    <a:srgbClr val="000000"/>
                  </a:outerShdw>
                </a:effectLst>
                <a:cs typeface="Times New Roman" pitchFamily="18" charset="0"/>
              </a:rPr>
              <a:t>5</a:t>
            </a:r>
            <a:r>
              <a:rPr lang="fr-BE" sz="2800" b="1" dirty="0" smtClean="0">
                <a:solidFill>
                  <a:schemeClr val="bg1"/>
                </a:solidFill>
                <a:effectLst>
                  <a:outerShdw blurRad="38100" dist="38100" dir="2700000" algn="tl">
                    <a:srgbClr val="000000"/>
                  </a:outerShdw>
                </a:effectLst>
                <a:latin typeface="+mn-lt"/>
                <a:cs typeface="Times New Roman" pitchFamily="18" charset="0"/>
              </a:rPr>
              <a:t>. Influence du </a:t>
            </a:r>
            <a:r>
              <a:rPr lang="fr-BE" sz="2800" b="1" i="1" dirty="0" err="1" smtClean="0">
                <a:solidFill>
                  <a:schemeClr val="bg1"/>
                </a:solidFill>
                <a:effectLst>
                  <a:outerShdw blurRad="38100" dist="38100" dir="2700000" algn="tl">
                    <a:srgbClr val="000000"/>
                  </a:outerShdw>
                </a:effectLst>
                <a:latin typeface="+mn-lt"/>
                <a:cs typeface="Times New Roman" pitchFamily="18" charset="0"/>
              </a:rPr>
              <a:t>scale</a:t>
            </a:r>
            <a:r>
              <a:rPr lang="fr-BE" sz="2800" b="1" i="1" dirty="0" smtClean="0">
                <a:solidFill>
                  <a:schemeClr val="bg1"/>
                </a:solidFill>
                <a:effectLst>
                  <a:outerShdw blurRad="38100" dist="38100" dir="2700000" algn="tl">
                    <a:srgbClr val="000000"/>
                  </a:outerShdw>
                </a:effectLst>
                <a:latin typeface="+mn-lt"/>
                <a:cs typeface="Times New Roman" pitchFamily="18" charset="0"/>
              </a:rPr>
              <a:t>-up</a:t>
            </a:r>
            <a:r>
              <a:rPr lang="fr-BE" sz="2800" b="1" dirty="0" smtClean="0">
                <a:solidFill>
                  <a:schemeClr val="bg1"/>
                </a:solidFill>
                <a:effectLst>
                  <a:outerShdw blurRad="38100" dist="38100" dir="2700000" algn="tl">
                    <a:srgbClr val="000000"/>
                  </a:outerShdw>
                </a:effectLst>
                <a:latin typeface="+mn-lt"/>
                <a:cs typeface="Times New Roman" pitchFamily="18" charset="0"/>
              </a:rPr>
              <a:t> sur l’excrétion des protéines</a:t>
            </a:r>
            <a:endParaRPr lang="fr-BE" sz="2800" b="1" i="1" dirty="0">
              <a:solidFill>
                <a:schemeClr val="bg1"/>
              </a:solidFill>
              <a:effectLst>
                <a:outerShdw blurRad="38100" dist="38100" dir="2700000" algn="tl">
                  <a:srgbClr val="000000"/>
                </a:outerShdw>
              </a:effectLst>
              <a:latin typeface="+mn-lt"/>
              <a:cs typeface="Times New Roman" pitchFamily="18" charset="0"/>
            </a:endParaRPr>
          </a:p>
        </p:txBody>
      </p:sp>
      <p:sp>
        <p:nvSpPr>
          <p:cNvPr id="6" name="ZoneTexte 5"/>
          <p:cNvSpPr txBox="1"/>
          <p:nvPr/>
        </p:nvSpPr>
        <p:spPr>
          <a:xfrm>
            <a:off x="558342" y="667003"/>
            <a:ext cx="5597834" cy="523220"/>
          </a:xfrm>
          <a:prstGeom prst="rect">
            <a:avLst/>
          </a:prstGeom>
          <a:noFill/>
          <a:ln>
            <a:noFill/>
          </a:ln>
          <a:effectLst>
            <a:glow rad="63500">
              <a:schemeClr val="accent1">
                <a:satMod val="175000"/>
                <a:alpha val="40000"/>
              </a:schemeClr>
            </a:glow>
          </a:effectLst>
        </p:spPr>
        <p:txBody>
          <a:bodyPr wrap="square" rtlCol="0">
            <a:spAutoFit/>
          </a:bodyPr>
          <a:lstStyle/>
          <a:p>
            <a:r>
              <a:rPr lang="fr-BE" sz="2800" b="1" dirty="0" smtClean="0">
                <a:solidFill>
                  <a:schemeClr val="bg1"/>
                </a:solidFill>
              </a:rPr>
              <a:t>METHODOLOGY</a:t>
            </a:r>
            <a:endParaRPr lang="fr-BE" sz="2800" b="1" dirty="0">
              <a:solidFill>
                <a:schemeClr val="bg1"/>
              </a:solidFill>
            </a:endParaRPr>
          </a:p>
        </p:txBody>
      </p:sp>
      <p:sp>
        <p:nvSpPr>
          <p:cNvPr id="7" name="Ellipse 6"/>
          <p:cNvSpPr/>
          <p:nvPr/>
        </p:nvSpPr>
        <p:spPr>
          <a:xfrm>
            <a:off x="462980" y="3462014"/>
            <a:ext cx="3643312" cy="164306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8" name="Ellipse 7"/>
          <p:cNvSpPr/>
          <p:nvPr/>
        </p:nvSpPr>
        <p:spPr>
          <a:xfrm>
            <a:off x="1963167" y="4033514"/>
            <a:ext cx="571500"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9" name="Forme libre 8"/>
          <p:cNvSpPr/>
          <p:nvPr/>
        </p:nvSpPr>
        <p:spPr>
          <a:xfrm>
            <a:off x="1948880" y="4150989"/>
            <a:ext cx="76200" cy="347663"/>
          </a:xfrm>
          <a:custGeom>
            <a:avLst/>
            <a:gdLst>
              <a:gd name="connsiteX0" fmla="*/ 76200 w 76200"/>
              <a:gd name="connsiteY0" fmla="*/ 348343 h 348343"/>
              <a:gd name="connsiteX1" fmla="*/ 0 w 76200"/>
              <a:gd name="connsiteY1" fmla="*/ 163286 h 348343"/>
              <a:gd name="connsiteX2" fmla="*/ 76200 w 76200"/>
              <a:gd name="connsiteY2" fmla="*/ 0 h 348343"/>
            </a:gdLst>
            <a:ahLst/>
            <a:cxnLst>
              <a:cxn ang="0">
                <a:pos x="connsiteX0" y="connsiteY0"/>
              </a:cxn>
              <a:cxn ang="0">
                <a:pos x="connsiteX1" y="connsiteY1"/>
              </a:cxn>
              <a:cxn ang="0">
                <a:pos x="connsiteX2" y="connsiteY2"/>
              </a:cxn>
            </a:cxnLst>
            <a:rect l="l" t="t" r="r" b="b"/>
            <a:pathLst>
              <a:path w="76200" h="348343">
                <a:moveTo>
                  <a:pt x="76200" y="348343"/>
                </a:moveTo>
                <a:cubicBezTo>
                  <a:pt x="38100" y="284843"/>
                  <a:pt x="0" y="221343"/>
                  <a:pt x="0" y="163286"/>
                </a:cubicBezTo>
                <a:cubicBezTo>
                  <a:pt x="0" y="105229"/>
                  <a:pt x="38100" y="52614"/>
                  <a:pt x="76200" y="0"/>
                </a:cubicBezTo>
              </a:path>
            </a:pathLst>
          </a:cu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10" name="Forme libre 9"/>
          <p:cNvSpPr/>
          <p:nvPr/>
        </p:nvSpPr>
        <p:spPr>
          <a:xfrm>
            <a:off x="2025080" y="4019227"/>
            <a:ext cx="533400" cy="284162"/>
          </a:xfrm>
          <a:custGeom>
            <a:avLst/>
            <a:gdLst>
              <a:gd name="connsiteX0" fmla="*/ 0 w 533400"/>
              <a:gd name="connsiteY0" fmla="*/ 119743 h 283028"/>
              <a:gd name="connsiteX1" fmla="*/ 130628 w 533400"/>
              <a:gd name="connsiteY1" fmla="*/ 32657 h 283028"/>
              <a:gd name="connsiteX2" fmla="*/ 304800 w 533400"/>
              <a:gd name="connsiteY2" fmla="*/ 10886 h 283028"/>
              <a:gd name="connsiteX3" fmla="*/ 446314 w 533400"/>
              <a:gd name="connsiteY3" fmla="*/ 97971 h 283028"/>
              <a:gd name="connsiteX4" fmla="*/ 533400 w 533400"/>
              <a:gd name="connsiteY4" fmla="*/ 283028 h 28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283028">
                <a:moveTo>
                  <a:pt x="0" y="119743"/>
                </a:moveTo>
                <a:cubicBezTo>
                  <a:pt x="39914" y="85271"/>
                  <a:pt x="79828" y="50800"/>
                  <a:pt x="130628" y="32657"/>
                </a:cubicBezTo>
                <a:cubicBezTo>
                  <a:pt x="181428" y="14514"/>
                  <a:pt x="252186" y="0"/>
                  <a:pt x="304800" y="10886"/>
                </a:cubicBezTo>
                <a:cubicBezTo>
                  <a:pt x="357414" y="21772"/>
                  <a:pt x="408214" y="52614"/>
                  <a:pt x="446314" y="97971"/>
                </a:cubicBezTo>
                <a:cubicBezTo>
                  <a:pt x="484414" y="143328"/>
                  <a:pt x="508907" y="213178"/>
                  <a:pt x="533400" y="283028"/>
                </a:cubicBezTo>
              </a:path>
            </a:pathLst>
          </a:cu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11" name="ZoneTexte 10"/>
          <p:cNvSpPr txBox="1">
            <a:spLocks noChangeArrowheads="1"/>
          </p:cNvSpPr>
          <p:nvPr/>
        </p:nvSpPr>
        <p:spPr bwMode="auto">
          <a:xfrm>
            <a:off x="1463105" y="4390702"/>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FF0000"/>
                </a:solidFill>
                <a:latin typeface="Calibri" pitchFamily="34" charset="0"/>
              </a:rPr>
              <a:t>P</a:t>
            </a:r>
            <a:r>
              <a:rPr lang="fr-BE" sz="1200" b="1" baseline="-25000">
                <a:solidFill>
                  <a:srgbClr val="FF0000"/>
                </a:solidFill>
                <a:latin typeface="Calibri" pitchFamily="34" charset="0"/>
              </a:rPr>
              <a:t>stress</a:t>
            </a:r>
          </a:p>
        </p:txBody>
      </p:sp>
      <p:sp>
        <p:nvSpPr>
          <p:cNvPr id="12" name="ZoneTexte 11"/>
          <p:cNvSpPr txBox="1">
            <a:spLocks noChangeArrowheads="1"/>
          </p:cNvSpPr>
          <p:nvPr/>
        </p:nvSpPr>
        <p:spPr bwMode="auto">
          <a:xfrm>
            <a:off x="2034605" y="3604889"/>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a:solidFill>
                  <a:srgbClr val="1D6D27"/>
                </a:solidFill>
                <a:latin typeface="Calibri" pitchFamily="34" charset="0"/>
              </a:rPr>
              <a:t>GFP coding sequence</a:t>
            </a:r>
            <a:endParaRPr lang="fr-BE" sz="1200" b="1" baseline="-25000">
              <a:solidFill>
                <a:srgbClr val="1D6D27"/>
              </a:solidFill>
              <a:latin typeface="Calibri" pitchFamily="34" charset="0"/>
            </a:endParaRPr>
          </a:p>
        </p:txBody>
      </p:sp>
      <p:sp>
        <p:nvSpPr>
          <p:cNvPr id="13" name="Éclair 12"/>
          <p:cNvSpPr/>
          <p:nvPr/>
        </p:nvSpPr>
        <p:spPr>
          <a:xfrm>
            <a:off x="-108520" y="2676202"/>
            <a:ext cx="1285875" cy="128587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14" name="ZoneTexte 13"/>
          <p:cNvSpPr txBox="1">
            <a:spLocks noChangeArrowheads="1"/>
          </p:cNvSpPr>
          <p:nvPr/>
        </p:nvSpPr>
        <p:spPr bwMode="auto">
          <a:xfrm>
            <a:off x="177230" y="2247577"/>
            <a:ext cx="3143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400" b="1" dirty="0" err="1" smtClean="0">
                <a:solidFill>
                  <a:srgbClr val="0070C0"/>
                </a:solidFill>
                <a:latin typeface="Calibri" pitchFamily="34" charset="0"/>
              </a:rPr>
              <a:t>Substrate</a:t>
            </a:r>
            <a:r>
              <a:rPr lang="fr-BE" sz="1400" b="1" dirty="0" smtClean="0">
                <a:solidFill>
                  <a:srgbClr val="0070C0"/>
                </a:solidFill>
                <a:latin typeface="Calibri" pitchFamily="34" charset="0"/>
              </a:rPr>
              <a:t> limitation</a:t>
            </a:r>
            <a:endParaRPr lang="fr-BE" sz="1400" b="1" dirty="0">
              <a:solidFill>
                <a:srgbClr val="0070C0"/>
              </a:solidFill>
              <a:latin typeface="Calibri" pitchFamily="34" charset="0"/>
            </a:endParaRPr>
          </a:p>
        </p:txBody>
      </p:sp>
      <p:sp>
        <p:nvSpPr>
          <p:cNvPr id="15" name="Forme libre 14"/>
          <p:cNvSpPr/>
          <p:nvPr/>
        </p:nvSpPr>
        <p:spPr>
          <a:xfrm>
            <a:off x="1274192" y="4019227"/>
            <a:ext cx="598488" cy="261937"/>
          </a:xfrm>
          <a:custGeom>
            <a:avLst/>
            <a:gdLst>
              <a:gd name="connsiteX0" fmla="*/ 0 w 598714"/>
              <a:gd name="connsiteY0" fmla="*/ 0 h 261257"/>
              <a:gd name="connsiteX1" fmla="*/ 239485 w 598714"/>
              <a:gd name="connsiteY1" fmla="*/ 163286 h 261257"/>
              <a:gd name="connsiteX2" fmla="*/ 598714 w 598714"/>
              <a:gd name="connsiteY2" fmla="*/ 261257 h 261257"/>
            </a:gdLst>
            <a:ahLst/>
            <a:cxnLst>
              <a:cxn ang="0">
                <a:pos x="connsiteX0" y="connsiteY0"/>
              </a:cxn>
              <a:cxn ang="0">
                <a:pos x="connsiteX1" y="connsiteY1"/>
              </a:cxn>
              <a:cxn ang="0">
                <a:pos x="connsiteX2" y="connsiteY2"/>
              </a:cxn>
            </a:cxnLst>
            <a:rect l="l" t="t" r="r" b="b"/>
            <a:pathLst>
              <a:path w="598714" h="261257">
                <a:moveTo>
                  <a:pt x="0" y="0"/>
                </a:moveTo>
                <a:cubicBezTo>
                  <a:pt x="69849" y="59871"/>
                  <a:pt x="139699" y="119743"/>
                  <a:pt x="239485" y="163286"/>
                </a:cubicBezTo>
                <a:cubicBezTo>
                  <a:pt x="339271" y="206829"/>
                  <a:pt x="468992" y="234043"/>
                  <a:pt x="598714" y="261257"/>
                </a:cubicBezTo>
              </a:path>
            </a:pathLst>
          </a:custGeom>
          <a:ln w="25400">
            <a:prstDash val="lg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BE"/>
          </a:p>
        </p:txBody>
      </p:sp>
      <p:sp>
        <p:nvSpPr>
          <p:cNvPr id="16" name="ZoneTexte 15"/>
          <p:cNvSpPr txBox="1">
            <a:spLocks noChangeArrowheads="1"/>
          </p:cNvSpPr>
          <p:nvPr/>
        </p:nvSpPr>
        <p:spPr bwMode="auto">
          <a:xfrm>
            <a:off x="1105917" y="3819202"/>
            <a:ext cx="100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000" b="1">
                <a:solidFill>
                  <a:srgbClr val="0070C0"/>
                </a:solidFill>
                <a:latin typeface="Calibri" pitchFamily="34" charset="0"/>
              </a:rPr>
              <a:t>Signal transduction</a:t>
            </a:r>
          </a:p>
        </p:txBody>
      </p:sp>
      <p:cxnSp>
        <p:nvCxnSpPr>
          <p:cNvPr id="17" name="Connecteur droit avec flèche 16"/>
          <p:cNvCxnSpPr/>
          <p:nvPr/>
        </p:nvCxnSpPr>
        <p:spPr>
          <a:xfrm>
            <a:off x="2606105" y="4104952"/>
            <a:ext cx="571500" cy="71437"/>
          </a:xfrm>
          <a:prstGeom prst="straightConnector1">
            <a:avLst/>
          </a:prstGeom>
          <a:ln w="25400">
            <a:solidFill>
              <a:srgbClr val="92D05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a:spLocks noChangeArrowheads="1"/>
          </p:cNvSpPr>
          <p:nvPr/>
        </p:nvSpPr>
        <p:spPr bwMode="auto">
          <a:xfrm>
            <a:off x="2963292" y="4176389"/>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dirty="0">
                <a:solidFill>
                  <a:schemeClr val="accent3">
                    <a:lumMod val="75000"/>
                  </a:schemeClr>
                </a:solidFill>
                <a:latin typeface="Calibri" pitchFamily="34" charset="0"/>
              </a:rPr>
              <a:t>GFP </a:t>
            </a:r>
            <a:r>
              <a:rPr lang="fr-BE" sz="1200" b="1" dirty="0" err="1">
                <a:solidFill>
                  <a:schemeClr val="accent3">
                    <a:lumMod val="75000"/>
                  </a:schemeClr>
                </a:solidFill>
                <a:latin typeface="Calibri" pitchFamily="34" charset="0"/>
              </a:rPr>
              <a:t>synthesis</a:t>
            </a:r>
            <a:endParaRPr lang="fr-BE" sz="1200" b="1" baseline="-25000" dirty="0">
              <a:solidFill>
                <a:schemeClr val="accent3">
                  <a:lumMod val="75000"/>
                </a:schemeClr>
              </a:solidFill>
              <a:latin typeface="Calibri" pitchFamily="34" charset="0"/>
            </a:endParaRPr>
          </a:p>
        </p:txBody>
      </p:sp>
      <p:pic>
        <p:nvPicPr>
          <p:cNvPr id="19" name="Image 18" descr="uspa3.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3831" y="1288653"/>
            <a:ext cx="1669723" cy="132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avec flèche 19"/>
          <p:cNvCxnSpPr/>
          <p:nvPr/>
        </p:nvCxnSpPr>
        <p:spPr>
          <a:xfrm flipV="1">
            <a:off x="3534792" y="2247577"/>
            <a:ext cx="928688" cy="184588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880245" y="5481563"/>
            <a:ext cx="1146076" cy="594891"/>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085344" y="1874671"/>
            <a:ext cx="1827584" cy="369332"/>
          </a:xfrm>
          <a:prstGeom prst="rect">
            <a:avLst/>
          </a:prstGeom>
          <a:noFill/>
        </p:spPr>
        <p:txBody>
          <a:bodyPr wrap="square" rtlCol="0">
            <a:spAutoFit/>
          </a:bodyPr>
          <a:lstStyle/>
          <a:p>
            <a:r>
              <a:rPr lang="fr-BE" dirty="0" err="1" smtClean="0"/>
              <a:t>Intracellular</a:t>
            </a:r>
            <a:r>
              <a:rPr lang="fr-BE" dirty="0" smtClean="0"/>
              <a:t> state</a:t>
            </a:r>
            <a:endParaRPr lang="fr-BE" dirty="0"/>
          </a:p>
        </p:txBody>
      </p:sp>
      <p:sp>
        <p:nvSpPr>
          <p:cNvPr id="23" name="ZoneTexte 22"/>
          <p:cNvSpPr txBox="1"/>
          <p:nvPr/>
        </p:nvSpPr>
        <p:spPr>
          <a:xfrm>
            <a:off x="2891855" y="5856515"/>
            <a:ext cx="2062720" cy="369332"/>
          </a:xfrm>
          <a:prstGeom prst="rect">
            <a:avLst/>
          </a:prstGeom>
          <a:noFill/>
        </p:spPr>
        <p:txBody>
          <a:bodyPr wrap="square" rtlCol="0">
            <a:spAutoFit/>
          </a:bodyPr>
          <a:lstStyle/>
          <a:p>
            <a:r>
              <a:rPr lang="fr-BE" dirty="0" err="1" smtClean="0"/>
              <a:t>Extracellular</a:t>
            </a:r>
            <a:r>
              <a:rPr lang="fr-BE" dirty="0" smtClean="0"/>
              <a:t> state</a:t>
            </a:r>
            <a:endParaRPr lang="fr-BE" dirty="0"/>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131" y="3738101"/>
            <a:ext cx="3455368" cy="1305201"/>
          </a:xfrm>
          <a:prstGeom prst="rect">
            <a:avLst/>
          </a:prstGeom>
        </p:spPr>
      </p:pic>
      <p:pic>
        <p:nvPicPr>
          <p:cNvPr id="25" name="Imag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266468"/>
            <a:ext cx="1837253" cy="1549426"/>
          </a:xfrm>
          <a:prstGeom prst="rect">
            <a:avLst/>
          </a:prstGeom>
        </p:spPr>
      </p:pic>
      <p:cxnSp>
        <p:nvCxnSpPr>
          <p:cNvPr id="26" name="Connecteur droit avec flèche 25"/>
          <p:cNvCxnSpPr/>
          <p:nvPr/>
        </p:nvCxnSpPr>
        <p:spPr>
          <a:xfrm>
            <a:off x="3320480" y="4452614"/>
            <a:ext cx="0" cy="813854"/>
          </a:xfrm>
          <a:prstGeom prst="straightConnector1">
            <a:avLst/>
          </a:prstGeom>
          <a:ln w="19050">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728680" y="4554045"/>
            <a:ext cx="777255" cy="461665"/>
          </a:xfrm>
          <a:prstGeom prst="rect">
            <a:avLst/>
          </a:prstGeom>
          <a:noFill/>
        </p:spPr>
        <p:txBody>
          <a:bodyPr wrap="square" rtlCol="0">
            <a:spAutoFit/>
          </a:bodyPr>
          <a:lstStyle/>
          <a:p>
            <a:r>
              <a:rPr lang="fr-BE" sz="1200" dirty="0" smtClean="0">
                <a:solidFill>
                  <a:schemeClr val="tx2"/>
                </a:solidFill>
              </a:rPr>
              <a:t>Export system</a:t>
            </a:r>
            <a:endParaRPr lang="fr-BE" sz="1200" dirty="0">
              <a:solidFill>
                <a:schemeClr val="tx2"/>
              </a:solidFill>
            </a:endParaRPr>
          </a:p>
        </p:txBody>
      </p:sp>
      <p:sp>
        <p:nvSpPr>
          <p:cNvPr id="28" name="ZoneTexte 27"/>
          <p:cNvSpPr txBox="1">
            <a:spLocks noChangeArrowheads="1"/>
          </p:cNvSpPr>
          <p:nvPr/>
        </p:nvSpPr>
        <p:spPr bwMode="auto">
          <a:xfrm>
            <a:off x="2637045" y="5261624"/>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sz="1200" b="1" dirty="0" err="1" smtClean="0">
                <a:solidFill>
                  <a:schemeClr val="accent3">
                    <a:lumMod val="75000"/>
                  </a:schemeClr>
                </a:solidFill>
                <a:latin typeface="Calibri" pitchFamily="34" charset="0"/>
              </a:rPr>
              <a:t>Extracellular</a:t>
            </a:r>
            <a:r>
              <a:rPr lang="fr-BE" sz="1200" b="1" dirty="0" smtClean="0">
                <a:solidFill>
                  <a:schemeClr val="accent3">
                    <a:lumMod val="75000"/>
                  </a:schemeClr>
                </a:solidFill>
                <a:latin typeface="Calibri" pitchFamily="34" charset="0"/>
              </a:rPr>
              <a:t> GFP </a:t>
            </a:r>
            <a:endParaRPr lang="fr-BE" sz="1200" b="1" baseline="-25000" dirty="0">
              <a:solidFill>
                <a:schemeClr val="accent3">
                  <a:lumMod val="75000"/>
                </a:schemeClr>
              </a:solidFill>
              <a:latin typeface="Calibri" pitchFamily="34" charset="0"/>
            </a:endParaRPr>
          </a:p>
        </p:txBody>
      </p:sp>
      <p:pic>
        <p:nvPicPr>
          <p:cNvPr id="29" name="Imag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7357" y="950286"/>
            <a:ext cx="1986643" cy="1917403"/>
          </a:xfrm>
          <a:prstGeom prst="rect">
            <a:avLst/>
          </a:prstGeom>
        </p:spPr>
      </p:pic>
    </p:spTree>
    <p:extLst>
      <p:ext uri="{BB962C8B-B14F-4D97-AF65-F5344CB8AC3E}">
        <p14:creationId xmlns:p14="http://schemas.microsoft.com/office/powerpoint/2010/main" val="9111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8" grpId="0"/>
      <p:bldP spid="22" grpId="0"/>
      <p:bldP spid="23"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484784"/>
            <a:ext cx="8496944" cy="4247317"/>
          </a:xfrm>
          <a:prstGeom prst="rect">
            <a:avLst/>
          </a:prstGeom>
          <a:noFill/>
        </p:spPr>
        <p:txBody>
          <a:bodyPr wrap="square" rtlCol="0">
            <a:spAutoFit/>
          </a:bodyPr>
          <a:lstStyle/>
          <a:p>
            <a:r>
              <a:rPr lang="fr-BE" dirty="0" smtClean="0"/>
              <a:t>Effet bénéfique des fluctuations environnementales : maintient de la viabilité microbienne</a:t>
            </a:r>
            <a:endParaRPr lang="fr-BE" dirty="0" smtClean="0"/>
          </a:p>
          <a:p>
            <a:pPr marL="285750" indent="-285750">
              <a:buFontTx/>
              <a:buChar char="-"/>
            </a:pPr>
            <a:endParaRPr lang="fr-BE" dirty="0"/>
          </a:p>
          <a:p>
            <a:pPr marL="285750" indent="-285750">
              <a:buFontTx/>
              <a:buChar char="-"/>
            </a:pPr>
            <a:endParaRPr lang="fr-BE" dirty="0" smtClean="0"/>
          </a:p>
          <a:p>
            <a:pPr marL="285750" indent="-285750">
              <a:buFontTx/>
              <a:buChar char="-"/>
            </a:pPr>
            <a:endParaRPr lang="fr-BE" dirty="0"/>
          </a:p>
          <a:p>
            <a:pPr marL="285750" indent="-285750">
              <a:buFontTx/>
              <a:buChar char="-"/>
            </a:pPr>
            <a:endParaRPr lang="fr-BE" dirty="0" smtClean="0"/>
          </a:p>
          <a:p>
            <a:pPr marL="285750" indent="-285750">
              <a:buFontTx/>
              <a:buChar char="-"/>
            </a:pPr>
            <a:endParaRPr lang="fr-BE" dirty="0"/>
          </a:p>
          <a:p>
            <a:pPr marL="285750" indent="-285750">
              <a:buFontTx/>
              <a:buChar char="-"/>
            </a:pPr>
            <a:endParaRPr lang="fr-BE" dirty="0" smtClean="0"/>
          </a:p>
          <a:p>
            <a:pPr marL="285750" indent="-285750">
              <a:buFontTx/>
              <a:buChar char="-"/>
            </a:pPr>
            <a:endParaRPr lang="fr-BE" dirty="0"/>
          </a:p>
          <a:p>
            <a:pPr marL="285750" indent="-285750">
              <a:buFontTx/>
              <a:buChar char="-"/>
            </a:pPr>
            <a:endParaRPr lang="fr-BE" dirty="0" smtClean="0"/>
          </a:p>
          <a:p>
            <a:pPr marL="285750" indent="-285750">
              <a:buFontTx/>
              <a:buChar char="-"/>
            </a:pPr>
            <a:endParaRPr lang="fr-BE" dirty="0"/>
          </a:p>
          <a:p>
            <a:pPr marL="285750" indent="-285750">
              <a:buFontTx/>
              <a:buChar char="-"/>
            </a:pPr>
            <a:endParaRPr lang="fr-BE" dirty="0" smtClean="0"/>
          </a:p>
          <a:p>
            <a:pPr marL="285750" indent="-285750">
              <a:buFontTx/>
              <a:buChar char="-"/>
            </a:pPr>
            <a:endParaRPr lang="fr-BE" dirty="0"/>
          </a:p>
          <a:p>
            <a:pPr marL="285750" indent="-285750">
              <a:buFontTx/>
              <a:buChar char="-"/>
            </a:pPr>
            <a:endParaRPr lang="fr-BE" dirty="0" smtClean="0"/>
          </a:p>
          <a:p>
            <a:r>
              <a:rPr lang="fr-BE" b="1" dirty="0" smtClean="0">
                <a:solidFill>
                  <a:schemeClr val="bg1">
                    <a:lumMod val="50000"/>
                  </a:schemeClr>
                </a:solidFill>
              </a:rPr>
              <a:t>Analyses effectuées par </a:t>
            </a:r>
            <a:r>
              <a:rPr lang="fr-BE" b="1" dirty="0" err="1" smtClean="0">
                <a:solidFill>
                  <a:schemeClr val="bg1">
                    <a:lumMod val="50000"/>
                  </a:schemeClr>
                </a:solidFill>
              </a:rPr>
              <a:t>cytométrie</a:t>
            </a:r>
            <a:r>
              <a:rPr lang="fr-BE" b="1" dirty="0" smtClean="0">
                <a:solidFill>
                  <a:schemeClr val="bg1">
                    <a:lumMod val="50000"/>
                  </a:schemeClr>
                </a:solidFill>
              </a:rPr>
              <a:t> en flux après coloration à l’iodure de </a:t>
            </a:r>
            <a:r>
              <a:rPr lang="fr-BE" b="1" dirty="0" err="1" smtClean="0">
                <a:solidFill>
                  <a:schemeClr val="bg1">
                    <a:lumMod val="50000"/>
                  </a:schemeClr>
                </a:solidFill>
              </a:rPr>
              <a:t>propidum</a:t>
            </a:r>
            <a:endParaRPr lang="fr-BE" b="1" dirty="0">
              <a:solidFill>
                <a:schemeClr val="bg1">
                  <a:lumMod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231876"/>
            <a:ext cx="4267200" cy="2781300"/>
          </a:xfrm>
          <a:prstGeom prst="rect">
            <a:avLst/>
          </a:prstGeom>
        </p:spPr>
      </p:pic>
      <p:sp>
        <p:nvSpPr>
          <p:cNvPr id="5" name="Rectangle 4"/>
          <p:cNvSpPr/>
          <p:nvPr/>
        </p:nvSpPr>
        <p:spPr>
          <a:xfrm>
            <a:off x="3059832" y="5052369"/>
            <a:ext cx="2807820" cy="276999"/>
          </a:xfrm>
          <a:prstGeom prst="rect">
            <a:avLst/>
          </a:prstGeom>
        </p:spPr>
        <p:txBody>
          <a:bodyPr wrap="none">
            <a:spAutoFit/>
          </a:bodyPr>
          <a:lstStyle/>
          <a:p>
            <a:r>
              <a:rPr lang="fr-BE" sz="1200" dirty="0" err="1" smtClean="0"/>
              <a:t>Enfors</a:t>
            </a:r>
            <a:r>
              <a:rPr lang="fr-BE" sz="1200" dirty="0" smtClean="0"/>
              <a:t> </a:t>
            </a:r>
            <a:r>
              <a:rPr lang="fr-BE" sz="1200" i="1" dirty="0"/>
              <a:t>et al. </a:t>
            </a:r>
            <a:r>
              <a:rPr lang="fr-BE" sz="1200" dirty="0"/>
              <a:t>[</a:t>
            </a:r>
            <a:r>
              <a:rPr lang="fr-BE" sz="1200" dirty="0" smtClean="0"/>
              <a:t>2001] </a:t>
            </a:r>
            <a:r>
              <a:rPr lang="fr-BE" sz="1200" i="1" dirty="0"/>
              <a:t>J. </a:t>
            </a:r>
            <a:r>
              <a:rPr lang="fr-BE" sz="1200" i="1" dirty="0" err="1"/>
              <a:t>Biotech</a:t>
            </a:r>
            <a:r>
              <a:rPr lang="fr-BE" sz="1200" i="1" dirty="0"/>
              <a:t>, </a:t>
            </a:r>
            <a:r>
              <a:rPr lang="fr-BE" sz="1200" b="1" dirty="0" smtClean="0"/>
              <a:t>85</a:t>
            </a:r>
            <a:r>
              <a:rPr lang="fr-BE" sz="1200" dirty="0" smtClean="0"/>
              <a:t>, 175-185</a:t>
            </a:r>
            <a:endParaRPr lang="fr-BE" sz="1200" dirty="0"/>
          </a:p>
        </p:txBody>
      </p:sp>
      <p:cxnSp>
        <p:nvCxnSpPr>
          <p:cNvPr id="6" name="Connecteur droit 5"/>
          <p:cNvCxnSpPr/>
          <p:nvPr/>
        </p:nvCxnSpPr>
        <p:spPr>
          <a:xfrm>
            <a:off x="3059832" y="2996952"/>
            <a:ext cx="2592288" cy="720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5796136" y="2924944"/>
            <a:ext cx="8379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orme libre 7"/>
          <p:cNvSpPr/>
          <p:nvPr/>
        </p:nvSpPr>
        <p:spPr>
          <a:xfrm>
            <a:off x="2978727" y="3020291"/>
            <a:ext cx="2673928" cy="1385454"/>
          </a:xfrm>
          <a:custGeom>
            <a:avLst/>
            <a:gdLst>
              <a:gd name="connsiteX0" fmla="*/ 0 w 2673928"/>
              <a:gd name="connsiteY0" fmla="*/ 0 h 1385454"/>
              <a:gd name="connsiteX1" fmla="*/ 706582 w 2673928"/>
              <a:gd name="connsiteY1" fmla="*/ 27709 h 1385454"/>
              <a:gd name="connsiteX2" fmla="*/ 1330037 w 2673928"/>
              <a:gd name="connsiteY2" fmla="*/ 138545 h 1385454"/>
              <a:gd name="connsiteX3" fmla="*/ 1842655 w 2673928"/>
              <a:gd name="connsiteY3" fmla="*/ 304800 h 1385454"/>
              <a:gd name="connsiteX4" fmla="*/ 2161309 w 2673928"/>
              <a:gd name="connsiteY4" fmla="*/ 678873 h 1385454"/>
              <a:gd name="connsiteX5" fmla="*/ 2466109 w 2673928"/>
              <a:gd name="connsiteY5" fmla="*/ 983673 h 1385454"/>
              <a:gd name="connsiteX6" fmla="*/ 2673928 w 2673928"/>
              <a:gd name="connsiteY6" fmla="*/ 1385454 h 138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3928" h="1385454">
                <a:moveTo>
                  <a:pt x="0" y="0"/>
                </a:moveTo>
                <a:cubicBezTo>
                  <a:pt x="242454" y="2309"/>
                  <a:pt x="484909" y="4618"/>
                  <a:pt x="706582" y="27709"/>
                </a:cubicBezTo>
                <a:cubicBezTo>
                  <a:pt x="928255" y="50800"/>
                  <a:pt x="1140692" y="92363"/>
                  <a:pt x="1330037" y="138545"/>
                </a:cubicBezTo>
                <a:cubicBezTo>
                  <a:pt x="1519382" y="184727"/>
                  <a:pt x="1704110" y="214745"/>
                  <a:pt x="1842655" y="304800"/>
                </a:cubicBezTo>
                <a:cubicBezTo>
                  <a:pt x="1981200" y="394855"/>
                  <a:pt x="2057400" y="565728"/>
                  <a:pt x="2161309" y="678873"/>
                </a:cubicBezTo>
                <a:cubicBezTo>
                  <a:pt x="2265218" y="792018"/>
                  <a:pt x="2380672" y="865909"/>
                  <a:pt x="2466109" y="983673"/>
                </a:cubicBezTo>
                <a:cubicBezTo>
                  <a:pt x="2551546" y="1101437"/>
                  <a:pt x="2612737" y="1243445"/>
                  <a:pt x="2673928" y="1385454"/>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5868144" y="4149080"/>
            <a:ext cx="837948" cy="2880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199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484784"/>
            <a:ext cx="7038528" cy="4743873"/>
          </a:xfrm>
          <a:prstGeom prst="rect">
            <a:avLst/>
          </a:prstGeom>
        </p:spPr>
      </p:pic>
      <p:sp>
        <p:nvSpPr>
          <p:cNvPr id="3" name="ZoneTexte 2"/>
          <p:cNvSpPr txBox="1"/>
          <p:nvPr/>
        </p:nvSpPr>
        <p:spPr>
          <a:xfrm>
            <a:off x="467544" y="260648"/>
            <a:ext cx="6696744" cy="369332"/>
          </a:xfrm>
          <a:prstGeom prst="rect">
            <a:avLst/>
          </a:prstGeom>
          <a:noFill/>
        </p:spPr>
        <p:txBody>
          <a:bodyPr wrap="square" rtlCol="0">
            <a:spAutoFit/>
          </a:bodyPr>
          <a:lstStyle/>
          <a:p>
            <a:r>
              <a:rPr lang="fr-BE" dirty="0" smtClean="0"/>
              <a:t>Test de coloration à l’iodure de </a:t>
            </a:r>
            <a:r>
              <a:rPr lang="fr-BE" dirty="0" err="1" smtClean="0"/>
              <a:t>propidium</a:t>
            </a:r>
            <a:endParaRPr lang="fr-BE" dirty="0"/>
          </a:p>
        </p:txBody>
      </p:sp>
    </p:spTree>
    <p:extLst>
      <p:ext uri="{BB962C8B-B14F-4D97-AF65-F5344CB8AC3E}">
        <p14:creationId xmlns:p14="http://schemas.microsoft.com/office/powerpoint/2010/main" val="2473777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340768"/>
            <a:ext cx="6120680" cy="369332"/>
          </a:xfrm>
          <a:prstGeom prst="rect">
            <a:avLst/>
          </a:prstGeom>
          <a:noFill/>
        </p:spPr>
        <p:txBody>
          <a:bodyPr wrap="square" rtlCol="0">
            <a:spAutoFit/>
          </a:bodyPr>
          <a:lstStyle/>
          <a:p>
            <a:r>
              <a:rPr lang="fr-BE" dirty="0" smtClean="0"/>
              <a:t>Global GFP production in </a:t>
            </a:r>
            <a:r>
              <a:rPr lang="fr-BE" dirty="0" err="1" smtClean="0"/>
              <a:t>chemostat</a:t>
            </a:r>
            <a:r>
              <a:rPr lang="fr-BE" dirty="0" smtClean="0"/>
              <a:t> mode</a:t>
            </a:r>
            <a:endParaRPr lang="fr-BE" dirty="0"/>
          </a:p>
        </p:txBody>
      </p:sp>
      <p:sp>
        <p:nvSpPr>
          <p:cNvPr id="3" name="ZoneTexte 2"/>
          <p:cNvSpPr txBox="1"/>
          <p:nvPr/>
        </p:nvSpPr>
        <p:spPr>
          <a:xfrm>
            <a:off x="179512" y="3789040"/>
            <a:ext cx="6120680" cy="369332"/>
          </a:xfrm>
          <a:prstGeom prst="rect">
            <a:avLst/>
          </a:prstGeom>
          <a:noFill/>
        </p:spPr>
        <p:txBody>
          <a:bodyPr wrap="square" rtlCol="0">
            <a:spAutoFit/>
          </a:bodyPr>
          <a:lstStyle/>
          <a:p>
            <a:r>
              <a:rPr lang="fr-BE" dirty="0" smtClean="0"/>
              <a:t>GFP </a:t>
            </a:r>
            <a:r>
              <a:rPr lang="fr-BE" dirty="0" err="1" smtClean="0"/>
              <a:t>leakage</a:t>
            </a:r>
            <a:r>
              <a:rPr lang="fr-BE" dirty="0" smtClean="0"/>
              <a:t> to the </a:t>
            </a:r>
            <a:r>
              <a:rPr lang="fr-BE" dirty="0" err="1" smtClean="0"/>
              <a:t>extracellular</a:t>
            </a:r>
            <a:r>
              <a:rPr lang="fr-BE" dirty="0" smtClean="0"/>
              <a:t> medium</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860490"/>
            <a:ext cx="4572000" cy="196247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5" y="4221110"/>
            <a:ext cx="7128792" cy="2080387"/>
          </a:xfrm>
          <a:prstGeom prst="rect">
            <a:avLst/>
          </a:prstGeom>
        </p:spPr>
      </p:pic>
    </p:spTree>
    <p:extLst>
      <p:ext uri="{BB962C8B-B14F-4D97-AF65-F5344CB8AC3E}">
        <p14:creationId xmlns:p14="http://schemas.microsoft.com/office/powerpoint/2010/main" val="295214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42875" y="142875"/>
            <a:ext cx="8215313" cy="987504"/>
          </a:xfrm>
          <a:prstGeom prst="roundRect">
            <a:avLst>
              <a:gd name="adj" fmla="val 16667"/>
            </a:avLst>
          </a:prstGeom>
          <a:solidFill>
            <a:schemeClr val="tx2"/>
          </a:solidFill>
          <a:ln w="28575" algn="ctr">
            <a:solidFill>
              <a:schemeClr val="bg1"/>
            </a:solidFill>
            <a:round/>
            <a:headEnd type="none" w="sm" len="sm"/>
            <a:tailEnd type="none" w="sm" len="sm"/>
          </a:ln>
          <a:effectLst/>
        </p:spPr>
        <p:txBody>
          <a:bodyPr wrap="square">
            <a:spAutoFit/>
          </a:bodyPr>
          <a:lstStyle/>
          <a:p>
            <a:pPr fontAlgn="auto">
              <a:spcBef>
                <a:spcPts val="0"/>
              </a:spcBef>
              <a:spcAft>
                <a:spcPts val="0"/>
              </a:spcAft>
              <a:buFont typeface="Wingdings" pitchFamily="2" charset="2"/>
              <a:buNone/>
              <a:defRPr/>
            </a:pPr>
            <a:r>
              <a:rPr lang="fr-BE" sz="3200" b="1" dirty="0" smtClean="0">
                <a:solidFill>
                  <a:schemeClr val="bg1"/>
                </a:solidFill>
                <a:effectLst>
                  <a:outerShdw blurRad="38100" dist="38100" dir="2700000" algn="tl">
                    <a:srgbClr val="000000"/>
                  </a:outerShdw>
                </a:effectLst>
                <a:latin typeface="+mn-lt"/>
                <a:cs typeface="Times New Roman" pitchFamily="18" charset="0"/>
              </a:rPr>
              <a:t>1. Introduction</a:t>
            </a:r>
            <a:endParaRPr lang="fr-BE" sz="3200" b="1" dirty="0">
              <a:solidFill>
                <a:schemeClr val="bg1"/>
              </a:solidFill>
              <a:effectLst>
                <a:outerShdw blurRad="38100" dist="38100" dir="2700000" algn="tl">
                  <a:srgbClr val="000000"/>
                </a:outerShdw>
              </a:effectLst>
              <a:latin typeface="+mn-lt"/>
              <a:cs typeface="Times New Roman" pitchFamily="18" charset="0"/>
            </a:endParaRPr>
          </a:p>
          <a:p>
            <a:pPr fontAlgn="auto">
              <a:spcBef>
                <a:spcPts val="0"/>
              </a:spcBef>
              <a:spcAft>
                <a:spcPts val="0"/>
              </a:spcAft>
              <a:buFont typeface="Wingdings" pitchFamily="2" charset="2"/>
              <a:buNone/>
              <a:defRPr/>
            </a:pPr>
            <a:r>
              <a:rPr lang="fr-BE" sz="2000" b="1" dirty="0" smtClean="0">
                <a:solidFill>
                  <a:schemeClr val="bg1"/>
                </a:solidFill>
                <a:effectLst>
                  <a:outerShdw blurRad="38100" dist="38100" dir="2700000" algn="tl">
                    <a:srgbClr val="000000"/>
                  </a:outerShdw>
                </a:effectLst>
                <a:latin typeface="+mn-lt"/>
                <a:cs typeface="Times New Roman" pitchFamily="18" charset="0"/>
              </a:rPr>
              <a:t>Schéma général de développement d’un bioprocédé microbien</a:t>
            </a:r>
            <a:endParaRPr lang="fr-BE" sz="2000" b="1" i="1" dirty="0">
              <a:solidFill>
                <a:schemeClr val="bg1"/>
              </a:solidFill>
              <a:effectLst>
                <a:outerShdw blurRad="38100" dist="38100" dir="2700000" algn="tl">
                  <a:srgbClr val="000000"/>
                </a:outerShdw>
              </a:effectLst>
              <a:latin typeface="+mn-lt"/>
              <a:cs typeface="Times New Roman" pitchFamily="18" charset="0"/>
            </a:endParaRPr>
          </a:p>
        </p:txBody>
      </p:sp>
      <p:sp>
        <p:nvSpPr>
          <p:cNvPr id="12" name="ZoneTexte 9"/>
          <p:cNvSpPr txBox="1">
            <a:spLocks noChangeArrowheads="1"/>
          </p:cNvSpPr>
          <p:nvPr/>
        </p:nvSpPr>
        <p:spPr bwMode="auto">
          <a:xfrm>
            <a:off x="214313" y="2916982"/>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sz="1400">
                <a:latin typeface="Calibri" pitchFamily="34" charset="0"/>
              </a:rPr>
              <a:t>Shaken bioreactors – lab-scale</a:t>
            </a:r>
          </a:p>
        </p:txBody>
      </p:sp>
      <p:sp>
        <p:nvSpPr>
          <p:cNvPr id="13" name="ZoneTexte 11"/>
          <p:cNvSpPr txBox="1">
            <a:spLocks noChangeArrowheads="1"/>
          </p:cNvSpPr>
          <p:nvPr/>
        </p:nvSpPr>
        <p:spPr bwMode="auto">
          <a:xfrm>
            <a:off x="6143625" y="4417169"/>
            <a:ext cx="2214563" cy="307975"/>
          </a:xfrm>
          <a:prstGeom prst="rect">
            <a:avLst/>
          </a:prstGeom>
          <a:noFill/>
          <a:ln w="9525">
            <a:noFill/>
            <a:miter lim="800000"/>
            <a:headEnd/>
            <a:tailEnd/>
          </a:ln>
        </p:spPr>
        <p:txBody>
          <a:bodyPr>
            <a:spAutoFit/>
          </a:bodyPr>
          <a:lstStyle/>
          <a:p>
            <a:pPr algn="ctr" fontAlgn="auto">
              <a:spcBef>
                <a:spcPts val="0"/>
              </a:spcBef>
              <a:spcAft>
                <a:spcPts val="0"/>
              </a:spcAft>
              <a:defRPr/>
            </a:pPr>
            <a:r>
              <a:rPr lang="fr-BE" sz="1400" b="1" dirty="0" err="1">
                <a:solidFill>
                  <a:schemeClr val="tx2">
                    <a:lumMod val="60000"/>
                    <a:lumOff val="40000"/>
                  </a:schemeClr>
                </a:solidFill>
                <a:latin typeface="Calibri" pitchFamily="34" charset="0"/>
                <a:cs typeface="+mn-cs"/>
              </a:rPr>
              <a:t>Reactor</a:t>
            </a:r>
            <a:r>
              <a:rPr lang="fr-BE" sz="1400" b="1" dirty="0">
                <a:solidFill>
                  <a:schemeClr val="tx2">
                    <a:lumMod val="60000"/>
                    <a:lumOff val="40000"/>
                  </a:schemeClr>
                </a:solidFill>
                <a:latin typeface="Calibri" pitchFamily="34" charset="0"/>
                <a:cs typeface="+mn-cs"/>
              </a:rPr>
              <a:t> dimension (D)</a:t>
            </a:r>
          </a:p>
        </p:txBody>
      </p:sp>
      <p:sp>
        <p:nvSpPr>
          <p:cNvPr id="14" name="ZoneTexte 7"/>
          <p:cNvSpPr txBox="1">
            <a:spLocks noChangeArrowheads="1"/>
          </p:cNvSpPr>
          <p:nvPr/>
        </p:nvSpPr>
        <p:spPr bwMode="auto">
          <a:xfrm>
            <a:off x="2928938" y="2259757"/>
            <a:ext cx="2428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sz="1400">
                <a:latin typeface="Calibri" pitchFamily="34" charset="0"/>
              </a:rPr>
              <a:t>Stirred bioreactor – lab-scale </a:t>
            </a:r>
          </a:p>
        </p:txBody>
      </p:sp>
      <p:pic>
        <p:nvPicPr>
          <p:cNvPr id="15" name="Image 15" descr="dessin réacteur.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131169"/>
            <a:ext cx="19796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6" descr="AL7HJ99CA853F7CCAY3EC1ECAKBV6ZLCAWPJPKDCA4SP4J3CA3SNW07CA1JQTFUCA6JT8X0CAB6K74FCA9549PHCAITZB0DCAPPQNAXCA4WFVG3CAU585U0CA3UAN44CADPJG79CAD07AHRCAKDHJ4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3063" y="3845669"/>
            <a:ext cx="571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41" descr="imag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563" y="3688507"/>
            <a:ext cx="2857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cteur droit avec flèche 17"/>
          <p:cNvCxnSpPr/>
          <p:nvPr/>
        </p:nvCxnSpPr>
        <p:spPr>
          <a:xfrm>
            <a:off x="1000125" y="4344144"/>
            <a:ext cx="6786563" cy="1588"/>
          </a:xfrm>
          <a:prstGeom prst="straightConnector1">
            <a:avLst/>
          </a:prstGeom>
          <a:ln w="444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7"/>
          <p:cNvSpPr txBox="1">
            <a:spLocks noChangeArrowheads="1"/>
          </p:cNvSpPr>
          <p:nvPr/>
        </p:nvSpPr>
        <p:spPr bwMode="auto">
          <a:xfrm>
            <a:off x="5715000" y="1750169"/>
            <a:ext cx="242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sz="1400">
                <a:latin typeface="Calibri" pitchFamily="34" charset="0"/>
              </a:rPr>
              <a:t>Stirred bioreactor – industrial scale</a:t>
            </a:r>
          </a:p>
        </p:txBody>
      </p:sp>
      <p:pic>
        <p:nvPicPr>
          <p:cNvPr id="20" name="Image 18" descr="labbioreacto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2845544"/>
            <a:ext cx="5381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798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268760"/>
            <a:ext cx="4680520" cy="369332"/>
          </a:xfrm>
          <a:prstGeom prst="rect">
            <a:avLst/>
          </a:prstGeom>
          <a:noFill/>
        </p:spPr>
        <p:txBody>
          <a:bodyPr wrap="square" rtlCol="0">
            <a:spAutoFit/>
          </a:bodyPr>
          <a:lstStyle/>
          <a:p>
            <a:r>
              <a:rPr lang="fr-BE" b="1" dirty="0" smtClean="0">
                <a:solidFill>
                  <a:schemeClr val="accent1"/>
                </a:solidFill>
              </a:rPr>
              <a:t>GFP extracellulaire</a:t>
            </a:r>
            <a:endParaRPr lang="fr-BE" b="1" dirty="0">
              <a:solidFill>
                <a:schemeClr val="accent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202532"/>
            <a:ext cx="8343900" cy="3314700"/>
          </a:xfrm>
          <a:prstGeom prst="rect">
            <a:avLst/>
          </a:prstGeom>
        </p:spPr>
      </p:pic>
    </p:spTree>
    <p:extLst>
      <p:ext uri="{BB962C8B-B14F-4D97-AF65-F5344CB8AC3E}">
        <p14:creationId xmlns:p14="http://schemas.microsoft.com/office/powerpoint/2010/main" val="1748213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836712"/>
            <a:ext cx="8424936" cy="646331"/>
          </a:xfrm>
          <a:prstGeom prst="rect">
            <a:avLst/>
          </a:prstGeom>
          <a:noFill/>
        </p:spPr>
        <p:txBody>
          <a:bodyPr wrap="square" rtlCol="0">
            <a:spAutoFit/>
          </a:bodyPr>
          <a:lstStyle/>
          <a:p>
            <a:r>
              <a:rPr lang="fr-BE" dirty="0" err="1" smtClean="0"/>
              <a:t>Secretomic</a:t>
            </a:r>
            <a:r>
              <a:rPr lang="fr-BE" dirty="0" smtClean="0"/>
              <a:t> </a:t>
            </a:r>
            <a:r>
              <a:rPr lang="fr-BE" dirty="0" err="1" smtClean="0"/>
              <a:t>analysis</a:t>
            </a:r>
            <a:r>
              <a:rPr lang="fr-BE" dirty="0" smtClean="0"/>
              <a:t> of the impact of </a:t>
            </a:r>
            <a:r>
              <a:rPr lang="fr-BE" dirty="0" err="1" smtClean="0"/>
              <a:t>bioreactor</a:t>
            </a:r>
            <a:r>
              <a:rPr lang="fr-BE" dirty="0" smtClean="0"/>
              <a:t> performances</a:t>
            </a:r>
          </a:p>
          <a:p>
            <a:r>
              <a:rPr lang="fr-BE" dirty="0" smtClean="0"/>
              <a:t>2-D gel </a:t>
            </a:r>
            <a:r>
              <a:rPr lang="fr-BE" dirty="0" err="1" smtClean="0"/>
              <a:t>electrophoresis</a:t>
            </a:r>
            <a:r>
              <a:rPr lang="fr-BE" dirty="0" smtClean="0"/>
              <a:t> </a:t>
            </a:r>
            <a:r>
              <a:rPr lang="fr-BE" dirty="0" err="1" smtClean="0"/>
              <a:t>performed</a:t>
            </a:r>
            <a:r>
              <a:rPr lang="fr-BE" dirty="0" smtClean="0"/>
              <a:t> on a </a:t>
            </a:r>
            <a:r>
              <a:rPr lang="fr-BE" dirty="0" err="1" smtClean="0"/>
              <a:t>fed</a:t>
            </a:r>
            <a:r>
              <a:rPr lang="fr-BE" dirty="0" smtClean="0"/>
              <a:t>-batch </a:t>
            </a:r>
            <a:r>
              <a:rPr lang="fr-BE" dirty="0" err="1" smtClean="0"/>
              <a:t>bioreactor</a:t>
            </a:r>
            <a:r>
              <a:rPr lang="fr-BE" dirty="0" smtClean="0"/>
              <a:t> (</a:t>
            </a:r>
            <a:r>
              <a:rPr lang="fr-BE" dirty="0" err="1" smtClean="0"/>
              <a:t>cell</a:t>
            </a:r>
            <a:r>
              <a:rPr lang="fr-BE" dirty="0" smtClean="0"/>
              <a:t> </a:t>
            </a:r>
            <a:r>
              <a:rPr lang="fr-BE" dirty="0" err="1" smtClean="0"/>
              <a:t>density</a:t>
            </a:r>
            <a:r>
              <a:rPr lang="fr-BE" dirty="0" smtClean="0"/>
              <a:t> </a:t>
            </a:r>
            <a:r>
              <a:rPr lang="fr-BE" dirty="0" err="1" smtClean="0"/>
              <a:t>around</a:t>
            </a:r>
            <a:r>
              <a:rPr lang="fr-BE" dirty="0" smtClean="0"/>
              <a:t> 40 g/L) </a:t>
            </a:r>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4875093" cy="4111352"/>
          </a:xfrm>
          <a:prstGeom prst="rect">
            <a:avLst/>
          </a:prstGeom>
        </p:spPr>
      </p:pic>
      <p:sp>
        <p:nvSpPr>
          <p:cNvPr id="4" name="ZoneTexte 3"/>
          <p:cNvSpPr txBox="1"/>
          <p:nvPr/>
        </p:nvSpPr>
        <p:spPr>
          <a:xfrm>
            <a:off x="5364088" y="1484784"/>
            <a:ext cx="3600400" cy="369332"/>
          </a:xfrm>
          <a:prstGeom prst="rect">
            <a:avLst/>
          </a:prstGeom>
          <a:noFill/>
        </p:spPr>
        <p:txBody>
          <a:bodyPr wrap="square" rtlCol="0">
            <a:spAutoFit/>
          </a:bodyPr>
          <a:lstStyle/>
          <a:p>
            <a:r>
              <a:rPr lang="fr-BE" dirty="0" smtClean="0"/>
              <a:t>110 spots </a:t>
            </a:r>
            <a:r>
              <a:rPr lang="fr-BE" dirty="0" err="1" smtClean="0"/>
              <a:t>analyzed</a:t>
            </a:r>
            <a:r>
              <a:rPr lang="fr-BE" dirty="0"/>
              <a:t> </a:t>
            </a:r>
            <a:r>
              <a:rPr lang="fr-BE" dirty="0" smtClean="0"/>
              <a:t>by MALDI-MS</a:t>
            </a:r>
          </a:p>
        </p:txBody>
      </p:sp>
    </p:spTree>
    <p:extLst>
      <p:ext uri="{BB962C8B-B14F-4D97-AF65-F5344CB8AC3E}">
        <p14:creationId xmlns:p14="http://schemas.microsoft.com/office/powerpoint/2010/main" val="47092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1886" y="1835989"/>
            <a:ext cx="2593323" cy="3321203"/>
          </a:xfrm>
          <a:prstGeom prst="rect">
            <a:avLst/>
          </a:prstGeom>
        </p:spPr>
      </p:pic>
      <p:sp>
        <p:nvSpPr>
          <p:cNvPr id="3" name="Rectangle à coins arrondis 2"/>
          <p:cNvSpPr/>
          <p:nvPr/>
        </p:nvSpPr>
        <p:spPr>
          <a:xfrm>
            <a:off x="395536" y="332656"/>
            <a:ext cx="4392488" cy="72008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ZoneTexte 3"/>
          <p:cNvSpPr txBox="1"/>
          <p:nvPr/>
        </p:nvSpPr>
        <p:spPr>
          <a:xfrm>
            <a:off x="558342" y="431086"/>
            <a:ext cx="4805746" cy="523220"/>
          </a:xfrm>
          <a:prstGeom prst="rect">
            <a:avLst/>
          </a:prstGeom>
          <a:noFill/>
          <a:ln>
            <a:noFill/>
          </a:ln>
          <a:effectLst>
            <a:glow rad="63500">
              <a:schemeClr val="accent1">
                <a:satMod val="175000"/>
                <a:alpha val="40000"/>
              </a:schemeClr>
            </a:glow>
          </a:effectLst>
        </p:spPr>
        <p:txBody>
          <a:bodyPr wrap="square" rtlCol="0">
            <a:spAutoFit/>
          </a:bodyPr>
          <a:lstStyle/>
          <a:p>
            <a:r>
              <a:rPr lang="fr-BE" sz="2800" b="1" dirty="0" smtClean="0">
                <a:solidFill>
                  <a:schemeClr val="bg1"/>
                </a:solidFill>
              </a:rPr>
              <a:t>Merci de votre attention</a:t>
            </a:r>
            <a:endParaRPr lang="fr-BE" sz="2800" b="1" dirty="0">
              <a:solidFill>
                <a:schemeClr val="bg1"/>
              </a:solidFill>
            </a:endParaRPr>
          </a:p>
        </p:txBody>
      </p:sp>
      <p:sp>
        <p:nvSpPr>
          <p:cNvPr id="5" name="ZoneTexte 4"/>
          <p:cNvSpPr txBox="1"/>
          <p:nvPr/>
        </p:nvSpPr>
        <p:spPr>
          <a:xfrm>
            <a:off x="395536" y="1844824"/>
            <a:ext cx="5400600" cy="3416320"/>
          </a:xfrm>
          <a:prstGeom prst="rect">
            <a:avLst/>
          </a:prstGeom>
          <a:noFill/>
        </p:spPr>
        <p:txBody>
          <a:bodyPr wrap="square" rtlCol="0">
            <a:spAutoFit/>
          </a:bodyPr>
          <a:lstStyle/>
          <a:p>
            <a:r>
              <a:rPr lang="fr-BE" dirty="0" smtClean="0"/>
              <a:t>Pour plus d’informations :</a:t>
            </a:r>
          </a:p>
          <a:p>
            <a:endParaRPr lang="fr-BE" dirty="0" smtClean="0"/>
          </a:p>
          <a:p>
            <a:pPr marL="285750" indent="-285750">
              <a:buFontTx/>
              <a:buChar char="-"/>
            </a:pPr>
            <a:r>
              <a:rPr lang="fr-BE" dirty="0" err="1" smtClean="0"/>
              <a:t>Delvigne</a:t>
            </a:r>
            <a:r>
              <a:rPr lang="fr-BE" dirty="0" smtClean="0"/>
              <a:t> </a:t>
            </a:r>
            <a:r>
              <a:rPr lang="fr-BE" i="1" dirty="0" smtClean="0"/>
              <a:t>et al. </a:t>
            </a:r>
            <a:r>
              <a:rPr lang="fr-BE" dirty="0" smtClean="0"/>
              <a:t>[2011] </a:t>
            </a:r>
            <a:r>
              <a:rPr lang="fr-BE" i="1" dirty="0" err="1" smtClean="0"/>
              <a:t>Biochem</a:t>
            </a:r>
            <a:r>
              <a:rPr lang="fr-BE" i="1" dirty="0" smtClean="0"/>
              <a:t>. Eng. J.</a:t>
            </a:r>
            <a:r>
              <a:rPr lang="fr-BE" dirty="0" smtClean="0"/>
              <a:t>, </a:t>
            </a:r>
            <a:r>
              <a:rPr lang="fr-BE" b="1" dirty="0" smtClean="0"/>
              <a:t>55</a:t>
            </a:r>
            <a:r>
              <a:rPr lang="fr-BE" dirty="0" smtClean="0"/>
              <a:t>, 131-139 </a:t>
            </a:r>
          </a:p>
          <a:p>
            <a:pPr marL="285750" indent="-285750">
              <a:buFontTx/>
              <a:buChar char="-"/>
            </a:pPr>
            <a:r>
              <a:rPr lang="fr-BE" dirty="0" err="1" smtClean="0"/>
              <a:t>Delvigne</a:t>
            </a:r>
            <a:r>
              <a:rPr lang="fr-BE" dirty="0" smtClean="0"/>
              <a:t> </a:t>
            </a:r>
            <a:r>
              <a:rPr lang="fr-BE" i="1" dirty="0" smtClean="0"/>
              <a:t>et al.</a:t>
            </a:r>
            <a:r>
              <a:rPr lang="fr-BE" dirty="0" smtClean="0"/>
              <a:t> [2011] </a:t>
            </a:r>
            <a:r>
              <a:rPr lang="fr-BE" i="1" dirty="0" err="1" smtClean="0"/>
              <a:t>Biotech</a:t>
            </a:r>
            <a:r>
              <a:rPr lang="fr-BE" i="1" dirty="0" smtClean="0"/>
              <a:t>. J.</a:t>
            </a:r>
            <a:r>
              <a:rPr lang="fr-BE" dirty="0" smtClean="0"/>
              <a:t>, </a:t>
            </a:r>
            <a:r>
              <a:rPr lang="fr-BE" b="1" dirty="0" smtClean="0"/>
              <a:t>8</a:t>
            </a:r>
            <a:r>
              <a:rPr lang="fr-BE" dirty="0" smtClean="0"/>
              <a:t>, 968-978</a:t>
            </a:r>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p:txBody>
      </p:sp>
    </p:spTree>
    <p:extLst>
      <p:ext uri="{BB962C8B-B14F-4D97-AF65-F5344CB8AC3E}">
        <p14:creationId xmlns:p14="http://schemas.microsoft.com/office/powerpoint/2010/main" val="339025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95536" y="1124744"/>
            <a:ext cx="7128792" cy="3139321"/>
          </a:xfrm>
          <a:prstGeom prst="rect">
            <a:avLst/>
          </a:prstGeom>
          <a:noFill/>
        </p:spPr>
        <p:txBody>
          <a:bodyPr wrap="square" rtlCol="0">
            <a:spAutoFit/>
          </a:bodyPr>
          <a:lstStyle/>
          <a:p>
            <a:pPr marL="285750" indent="-285750">
              <a:buFontTx/>
              <a:buChar char="-"/>
            </a:pPr>
            <a:r>
              <a:rPr lang="fr-BE" dirty="0" smtClean="0"/>
              <a:t>Epuration des eaux</a:t>
            </a:r>
          </a:p>
          <a:p>
            <a:pPr marL="285750" indent="-285750">
              <a:buFontTx/>
              <a:buChar char="-"/>
            </a:pPr>
            <a:r>
              <a:rPr lang="fr-BE" dirty="0"/>
              <a:t>B</a:t>
            </a:r>
            <a:r>
              <a:rPr lang="fr-BE" dirty="0" smtClean="0"/>
              <a:t>iogaz</a:t>
            </a:r>
          </a:p>
          <a:p>
            <a:pPr marL="285750" indent="-285750">
              <a:buFontTx/>
              <a:buChar char="-"/>
            </a:pPr>
            <a:r>
              <a:rPr lang="fr-BE" dirty="0"/>
              <a:t>B</a:t>
            </a:r>
            <a:r>
              <a:rPr lang="fr-BE" dirty="0" smtClean="0"/>
              <a:t>iocarburant</a:t>
            </a:r>
          </a:p>
          <a:p>
            <a:pPr marL="285750" indent="-285750">
              <a:buFontTx/>
              <a:buChar char="-"/>
            </a:pPr>
            <a:r>
              <a:rPr lang="fr-BE" dirty="0" smtClean="0"/>
              <a:t>Acides organiques</a:t>
            </a:r>
          </a:p>
          <a:p>
            <a:pPr marL="285750" indent="-285750">
              <a:buFontTx/>
              <a:buChar char="-"/>
            </a:pPr>
            <a:r>
              <a:rPr lang="fr-BE" dirty="0" smtClean="0"/>
              <a:t>Alcools</a:t>
            </a:r>
          </a:p>
          <a:p>
            <a:pPr marL="285750" indent="-285750">
              <a:buFontTx/>
              <a:buChar char="-"/>
            </a:pPr>
            <a:r>
              <a:rPr lang="fr-BE" dirty="0" smtClean="0"/>
              <a:t>Acides aminés</a:t>
            </a:r>
          </a:p>
          <a:p>
            <a:pPr marL="285750" indent="-285750">
              <a:buFontTx/>
              <a:buChar char="-"/>
            </a:pPr>
            <a:r>
              <a:rPr lang="fr-BE" dirty="0" smtClean="0"/>
              <a:t>Enzymes</a:t>
            </a:r>
          </a:p>
          <a:p>
            <a:pPr marL="285750" indent="-285750">
              <a:buFontTx/>
              <a:buChar char="-"/>
            </a:pPr>
            <a:r>
              <a:rPr lang="fr-BE" dirty="0" smtClean="0"/>
              <a:t>Polymères</a:t>
            </a:r>
          </a:p>
          <a:p>
            <a:pPr marL="285750" indent="-285750">
              <a:buFontTx/>
              <a:buChar char="-"/>
            </a:pPr>
            <a:r>
              <a:rPr lang="fr-BE" dirty="0" smtClean="0"/>
              <a:t>Arômes</a:t>
            </a:r>
          </a:p>
          <a:p>
            <a:pPr marL="285750" indent="-285750">
              <a:buFontTx/>
              <a:buChar char="-"/>
            </a:pPr>
            <a:r>
              <a:rPr lang="fr-BE" dirty="0" smtClean="0"/>
              <a:t>Antibiotiques</a:t>
            </a:r>
          </a:p>
          <a:p>
            <a:pPr marL="285750" indent="-285750">
              <a:buFontTx/>
              <a:buChar char="-"/>
            </a:pPr>
            <a:r>
              <a:rPr lang="fr-BE" dirty="0" smtClean="0"/>
              <a:t>Protéines recombinantes</a:t>
            </a:r>
          </a:p>
        </p:txBody>
      </p:sp>
      <p:cxnSp>
        <p:nvCxnSpPr>
          <p:cNvPr id="13" name="Connecteur droit avec flèche 12"/>
          <p:cNvCxnSpPr/>
          <p:nvPr/>
        </p:nvCxnSpPr>
        <p:spPr>
          <a:xfrm>
            <a:off x="4427984" y="1268760"/>
            <a:ext cx="36004" cy="28083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211960" y="4264065"/>
            <a:ext cx="1404156" cy="646331"/>
          </a:xfrm>
          <a:prstGeom prst="rect">
            <a:avLst/>
          </a:prstGeom>
          <a:noFill/>
        </p:spPr>
        <p:txBody>
          <a:bodyPr wrap="square" rtlCol="0">
            <a:spAutoFit/>
          </a:bodyPr>
          <a:lstStyle/>
          <a:p>
            <a:r>
              <a:rPr lang="fr-BE" dirty="0" smtClean="0">
                <a:solidFill>
                  <a:schemeClr val="tx2"/>
                </a:solidFill>
              </a:rPr>
              <a:t>Prix de revient</a:t>
            </a:r>
            <a:endParaRPr lang="fr-BE" dirty="0">
              <a:solidFill>
                <a:schemeClr val="tx2"/>
              </a:solidFill>
            </a:endParaRPr>
          </a:p>
        </p:txBody>
      </p:sp>
      <p:cxnSp>
        <p:nvCxnSpPr>
          <p:cNvPr id="17" name="Connecteur droit avec flèche 16"/>
          <p:cNvCxnSpPr/>
          <p:nvPr/>
        </p:nvCxnSpPr>
        <p:spPr>
          <a:xfrm flipV="1">
            <a:off x="5868144" y="1268760"/>
            <a:ext cx="0" cy="2808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724128" y="4221088"/>
            <a:ext cx="1512168" cy="646331"/>
          </a:xfrm>
          <a:prstGeom prst="rect">
            <a:avLst/>
          </a:prstGeom>
          <a:noFill/>
        </p:spPr>
        <p:txBody>
          <a:bodyPr wrap="square" rtlCol="0">
            <a:spAutoFit/>
          </a:bodyPr>
          <a:lstStyle/>
          <a:p>
            <a:r>
              <a:rPr lang="fr-BE" dirty="0" smtClean="0">
                <a:solidFill>
                  <a:srgbClr val="FF0000"/>
                </a:solidFill>
              </a:rPr>
              <a:t>Volume du réacteur</a:t>
            </a:r>
            <a:endParaRPr lang="fr-BE" dirty="0">
              <a:solidFill>
                <a:srgbClr val="FF0000"/>
              </a:solidFill>
            </a:endParaRPr>
          </a:p>
        </p:txBody>
      </p:sp>
      <p:sp>
        <p:nvSpPr>
          <p:cNvPr id="20" name="ZoneTexte 19"/>
          <p:cNvSpPr txBox="1"/>
          <p:nvPr/>
        </p:nvSpPr>
        <p:spPr>
          <a:xfrm>
            <a:off x="395536" y="5445224"/>
            <a:ext cx="8280920" cy="369332"/>
          </a:xfrm>
          <a:prstGeom prst="rect">
            <a:avLst/>
          </a:prstGeom>
          <a:noFill/>
        </p:spPr>
        <p:txBody>
          <a:bodyPr wrap="square" rtlCol="0">
            <a:spAutoFit/>
          </a:bodyPr>
          <a:lstStyle/>
          <a:p>
            <a:r>
              <a:rPr lang="fr-BE" dirty="0" smtClean="0"/>
              <a:t>Les procédures d’extrapolation seront différentes en fonction du produit visé</a:t>
            </a:r>
            <a:endParaRPr lang="fr-BE" dirty="0"/>
          </a:p>
        </p:txBody>
      </p:sp>
    </p:spTree>
    <p:extLst>
      <p:ext uri="{BB962C8B-B14F-4D97-AF65-F5344CB8AC3E}">
        <p14:creationId xmlns:p14="http://schemas.microsoft.com/office/powerpoint/2010/main" val="342469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8" descr="3.jpg"/>
          <p:cNvPicPr>
            <a:picLocks noChangeAspect="1"/>
          </p:cNvPicPr>
          <p:nvPr/>
        </p:nvPicPr>
        <p:blipFill>
          <a:blip r:embed="rId2"/>
          <a:srcRect/>
          <a:stretch>
            <a:fillRect/>
          </a:stretch>
        </p:blipFill>
        <p:spPr bwMode="auto">
          <a:xfrm>
            <a:off x="2529298" y="1915732"/>
            <a:ext cx="3869380" cy="2869841"/>
          </a:xfrm>
          <a:prstGeom prst="rect">
            <a:avLst/>
          </a:prstGeom>
          <a:noFill/>
          <a:ln w="9525">
            <a:noFill/>
            <a:miter lim="800000"/>
            <a:headEnd/>
            <a:tailEnd/>
          </a:ln>
        </p:spPr>
      </p:pic>
      <p:sp>
        <p:nvSpPr>
          <p:cNvPr id="3" name="ZoneTexte 2"/>
          <p:cNvSpPr txBox="1"/>
          <p:nvPr/>
        </p:nvSpPr>
        <p:spPr>
          <a:xfrm>
            <a:off x="467544" y="404664"/>
            <a:ext cx="7992888" cy="369332"/>
          </a:xfrm>
          <a:prstGeom prst="rect">
            <a:avLst/>
          </a:prstGeom>
          <a:noFill/>
        </p:spPr>
        <p:txBody>
          <a:bodyPr wrap="square" rtlCol="0">
            <a:spAutoFit/>
          </a:bodyPr>
          <a:lstStyle/>
          <a:p>
            <a:r>
              <a:rPr lang="fr-BE" b="1" dirty="0" smtClean="0">
                <a:solidFill>
                  <a:schemeClr val="tx2"/>
                </a:solidFill>
              </a:rPr>
              <a:t>Intégration des gradients de concentration : exemple de l’épuration des eaux</a:t>
            </a:r>
            <a:endParaRPr lang="fr-BE" b="1" dirty="0">
              <a:solidFill>
                <a:schemeClr val="tx2"/>
              </a:solidFill>
            </a:endParaRPr>
          </a:p>
        </p:txBody>
      </p:sp>
      <p:sp>
        <p:nvSpPr>
          <p:cNvPr id="4" name="Ellipse 3"/>
          <p:cNvSpPr/>
          <p:nvPr/>
        </p:nvSpPr>
        <p:spPr>
          <a:xfrm rot="18373686">
            <a:off x="2774893" y="2465277"/>
            <a:ext cx="1296144" cy="930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 name="Connecteur droit avec flèche 5"/>
          <p:cNvCxnSpPr/>
          <p:nvPr/>
        </p:nvCxnSpPr>
        <p:spPr>
          <a:xfrm flipH="1" flipV="1">
            <a:off x="2123728" y="2276873"/>
            <a:ext cx="936104" cy="36003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67544" y="1915732"/>
            <a:ext cx="1728192" cy="1477328"/>
          </a:xfrm>
          <a:prstGeom prst="rect">
            <a:avLst/>
          </a:prstGeom>
          <a:noFill/>
        </p:spPr>
        <p:txBody>
          <a:bodyPr wrap="square" rtlCol="0">
            <a:spAutoFit/>
          </a:bodyPr>
          <a:lstStyle/>
          <a:p>
            <a:r>
              <a:rPr lang="fr-BE" dirty="0" smtClean="0"/>
              <a:t>Zones avec limitation en oxygène dissous permettant la dénitrification</a:t>
            </a:r>
            <a:endParaRPr lang="fr-BE" dirty="0"/>
          </a:p>
        </p:txBody>
      </p:sp>
    </p:spTree>
    <p:extLst>
      <p:ext uri="{BB962C8B-B14F-4D97-AF65-F5344CB8AC3E}">
        <p14:creationId xmlns:p14="http://schemas.microsoft.com/office/powerpoint/2010/main" val="137596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04664"/>
            <a:ext cx="7992888" cy="646331"/>
          </a:xfrm>
          <a:prstGeom prst="rect">
            <a:avLst/>
          </a:prstGeom>
          <a:noFill/>
        </p:spPr>
        <p:txBody>
          <a:bodyPr wrap="square" rtlCol="0">
            <a:spAutoFit/>
          </a:bodyPr>
          <a:lstStyle/>
          <a:p>
            <a:r>
              <a:rPr lang="fr-BE" b="1" dirty="0" smtClean="0">
                <a:solidFill>
                  <a:schemeClr val="tx2"/>
                </a:solidFill>
              </a:rPr>
              <a:t>Perte de contrôle des gradients de concentration : exemple d’une production</a:t>
            </a:r>
            <a:r>
              <a:rPr lang="fr-BE" b="1" i="1" dirty="0" smtClean="0">
                <a:solidFill>
                  <a:schemeClr val="tx2"/>
                </a:solidFill>
              </a:rPr>
              <a:t> </a:t>
            </a:r>
            <a:r>
              <a:rPr lang="fr-BE" b="1" i="1" dirty="0" err="1" smtClean="0">
                <a:solidFill>
                  <a:schemeClr val="tx2"/>
                </a:solidFill>
              </a:rPr>
              <a:t>fed</a:t>
            </a:r>
            <a:r>
              <a:rPr lang="fr-BE" b="1" i="1" dirty="0" smtClean="0">
                <a:solidFill>
                  <a:schemeClr val="tx2"/>
                </a:solidFill>
              </a:rPr>
              <a:t>-batch</a:t>
            </a:r>
            <a:r>
              <a:rPr lang="fr-BE" b="1" dirty="0" smtClean="0">
                <a:solidFill>
                  <a:schemeClr val="tx2"/>
                </a:solidFill>
              </a:rPr>
              <a:t> </a:t>
            </a:r>
            <a:endParaRPr lang="fr-BE" b="1" dirty="0">
              <a:solidFill>
                <a:schemeClr val="tx2"/>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458" y="1452711"/>
            <a:ext cx="3333750" cy="5000625"/>
          </a:xfrm>
          <a:prstGeom prst="rect">
            <a:avLst/>
          </a:prstGeom>
        </p:spPr>
      </p:pic>
    </p:spTree>
    <p:extLst>
      <p:ext uri="{BB962C8B-B14F-4D97-AF65-F5344CB8AC3E}">
        <p14:creationId xmlns:p14="http://schemas.microsoft.com/office/powerpoint/2010/main" val="160559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42875" y="142875"/>
            <a:ext cx="8605589" cy="578882"/>
          </a:xfrm>
          <a:prstGeom prst="roundRect">
            <a:avLst>
              <a:gd name="adj" fmla="val 16667"/>
            </a:avLst>
          </a:prstGeom>
          <a:solidFill>
            <a:schemeClr val="tx2"/>
          </a:solidFill>
          <a:ln w="28575" algn="ctr">
            <a:solidFill>
              <a:schemeClr val="bg1"/>
            </a:solidFill>
            <a:round/>
            <a:headEnd type="none" w="sm" len="sm"/>
            <a:tailEnd type="none" w="sm" len="sm"/>
          </a:ln>
          <a:effectLst/>
        </p:spPr>
        <p:txBody>
          <a:bodyPr wrap="square">
            <a:spAutoFit/>
          </a:bodyPr>
          <a:lstStyle/>
          <a:p>
            <a:pPr fontAlgn="auto">
              <a:spcBef>
                <a:spcPts val="0"/>
              </a:spcBef>
              <a:spcAft>
                <a:spcPts val="0"/>
              </a:spcAft>
              <a:buFont typeface="Wingdings" pitchFamily="2" charset="2"/>
              <a:buNone/>
              <a:defRPr/>
            </a:pPr>
            <a:r>
              <a:rPr lang="fr-BE" sz="2800" b="1" dirty="0" smtClean="0">
                <a:solidFill>
                  <a:schemeClr val="bg1"/>
                </a:solidFill>
                <a:effectLst>
                  <a:outerShdw blurRad="38100" dist="38100" dir="2700000" algn="tl">
                    <a:srgbClr val="000000"/>
                  </a:outerShdw>
                </a:effectLst>
                <a:latin typeface="+mn-lt"/>
                <a:cs typeface="Times New Roman" pitchFamily="18" charset="0"/>
              </a:rPr>
              <a:t>2. Caractérisation de l’hétérogénéité des bioréacteurs</a:t>
            </a:r>
            <a:endParaRPr lang="fr-BE" sz="2800" b="1" dirty="0">
              <a:solidFill>
                <a:schemeClr val="bg1"/>
              </a:solidFill>
              <a:effectLst>
                <a:outerShdw blurRad="38100" dist="38100" dir="2700000" algn="tl">
                  <a:srgbClr val="000000"/>
                </a:outerShdw>
              </a:effectLst>
              <a:latin typeface="+mn-lt"/>
              <a:cs typeface="Times New Roman" pitchFamily="18" charset="0"/>
            </a:endParaRPr>
          </a:p>
        </p:txBody>
      </p:sp>
      <p:pic>
        <p:nvPicPr>
          <p:cNvPr id="3" name="Picture 10" descr="C:\Documents and Settings\All Users\Documents\Documents Frank\Publications\Présentation USA 2006\gradientglu.TIF"/>
          <p:cNvPicPr>
            <a:picLocks noChangeAspect="1" noChangeArrowheads="1"/>
          </p:cNvPicPr>
          <p:nvPr/>
        </p:nvPicPr>
        <p:blipFill>
          <a:blip r:embed="rId2"/>
          <a:srcRect/>
          <a:stretch>
            <a:fillRect/>
          </a:stretch>
        </p:blipFill>
        <p:spPr bwMode="auto">
          <a:xfrm>
            <a:off x="1214414" y="1928802"/>
            <a:ext cx="1676400" cy="3200400"/>
          </a:xfrm>
          <a:prstGeom prst="rect">
            <a:avLst/>
          </a:prstGeom>
          <a:noFill/>
        </p:spPr>
      </p:pic>
      <p:sp>
        <p:nvSpPr>
          <p:cNvPr id="4" name="Text Box 11"/>
          <p:cNvSpPr txBox="1">
            <a:spLocks noChangeArrowheads="1"/>
          </p:cNvSpPr>
          <p:nvPr/>
        </p:nvSpPr>
        <p:spPr bwMode="auto">
          <a:xfrm>
            <a:off x="571472" y="1285860"/>
            <a:ext cx="3000396" cy="646331"/>
          </a:xfrm>
          <a:prstGeom prst="rect">
            <a:avLst/>
          </a:prstGeom>
          <a:noFill/>
          <a:ln w="9525">
            <a:noFill/>
            <a:miter lim="800000"/>
            <a:headEnd/>
            <a:tailEnd/>
          </a:ln>
          <a:effectLst/>
        </p:spPr>
        <p:txBody>
          <a:bodyPr wrap="square">
            <a:spAutoFit/>
          </a:bodyPr>
          <a:lstStyle/>
          <a:p>
            <a:pPr algn="ctr">
              <a:spcBef>
                <a:spcPct val="50000"/>
              </a:spcBef>
            </a:pPr>
            <a:r>
              <a:rPr lang="fr-BE" sz="1800" dirty="0" smtClean="0">
                <a:solidFill>
                  <a:srgbClr val="CC0000"/>
                </a:solidFill>
              </a:rPr>
              <a:t>Gradient de substrat dans les procédés </a:t>
            </a:r>
            <a:r>
              <a:rPr lang="fr-BE" sz="1800" i="1" dirty="0" err="1" smtClean="0">
                <a:solidFill>
                  <a:srgbClr val="CC0000"/>
                </a:solidFill>
              </a:rPr>
              <a:t>fed</a:t>
            </a:r>
            <a:r>
              <a:rPr lang="fr-BE" sz="1800" i="1" dirty="0" smtClean="0">
                <a:solidFill>
                  <a:srgbClr val="CC0000"/>
                </a:solidFill>
              </a:rPr>
              <a:t>-batch</a:t>
            </a:r>
            <a:endParaRPr lang="fr-FR" sz="1800" i="1" dirty="0">
              <a:solidFill>
                <a:srgbClr val="CC0000"/>
              </a:solidFill>
            </a:endParaRPr>
          </a:p>
        </p:txBody>
      </p:sp>
      <p:sp>
        <p:nvSpPr>
          <p:cNvPr id="5" name="Text Box 12"/>
          <p:cNvSpPr txBox="1">
            <a:spLocks noChangeArrowheads="1"/>
          </p:cNvSpPr>
          <p:nvPr/>
        </p:nvSpPr>
        <p:spPr bwMode="auto">
          <a:xfrm>
            <a:off x="928662" y="5214950"/>
            <a:ext cx="2286000" cy="461665"/>
          </a:xfrm>
          <a:prstGeom prst="rect">
            <a:avLst/>
          </a:prstGeom>
          <a:noFill/>
          <a:ln w="9525">
            <a:noFill/>
            <a:miter lim="800000"/>
            <a:headEnd/>
            <a:tailEnd/>
          </a:ln>
          <a:effectLst/>
        </p:spPr>
        <p:txBody>
          <a:bodyPr>
            <a:spAutoFit/>
          </a:bodyPr>
          <a:lstStyle/>
          <a:p>
            <a:pPr algn="ctr">
              <a:spcBef>
                <a:spcPct val="50000"/>
              </a:spcBef>
            </a:pPr>
            <a:r>
              <a:rPr lang="fr-BE" sz="1200" dirty="0" err="1"/>
              <a:t>Enfors</a:t>
            </a:r>
            <a:r>
              <a:rPr lang="fr-BE" sz="1200" dirty="0"/>
              <a:t> </a:t>
            </a:r>
            <a:r>
              <a:rPr lang="fr-BE" sz="1200" i="1" dirty="0"/>
              <a:t>et al</a:t>
            </a:r>
            <a:r>
              <a:rPr lang="fr-BE" sz="1200" dirty="0"/>
              <a:t>. [2001] Journal of </a:t>
            </a:r>
            <a:r>
              <a:rPr lang="fr-BE" sz="1200" dirty="0" err="1"/>
              <a:t>biotechnology</a:t>
            </a:r>
            <a:endParaRPr lang="fr-FR" sz="1200" dirty="0"/>
          </a:p>
        </p:txBody>
      </p:sp>
      <p:pic>
        <p:nvPicPr>
          <p:cNvPr id="6" name="Image 5" descr="FIg gradient O2.jpg"/>
          <p:cNvPicPr>
            <a:picLocks noChangeAspect="1"/>
          </p:cNvPicPr>
          <p:nvPr/>
        </p:nvPicPr>
        <p:blipFill>
          <a:blip r:embed="rId3"/>
          <a:stretch>
            <a:fillRect/>
          </a:stretch>
        </p:blipFill>
        <p:spPr>
          <a:xfrm>
            <a:off x="5572132" y="2000240"/>
            <a:ext cx="1177698" cy="3362329"/>
          </a:xfrm>
          <a:prstGeom prst="rect">
            <a:avLst/>
          </a:prstGeom>
        </p:spPr>
      </p:pic>
      <p:sp>
        <p:nvSpPr>
          <p:cNvPr id="7" name="Text Box 11"/>
          <p:cNvSpPr txBox="1">
            <a:spLocks noChangeArrowheads="1"/>
          </p:cNvSpPr>
          <p:nvPr/>
        </p:nvSpPr>
        <p:spPr bwMode="auto">
          <a:xfrm>
            <a:off x="4643438" y="1285860"/>
            <a:ext cx="3000396" cy="646331"/>
          </a:xfrm>
          <a:prstGeom prst="rect">
            <a:avLst/>
          </a:prstGeom>
          <a:noFill/>
          <a:ln w="9525">
            <a:noFill/>
            <a:miter lim="800000"/>
            <a:headEnd/>
            <a:tailEnd/>
          </a:ln>
          <a:effectLst/>
        </p:spPr>
        <p:txBody>
          <a:bodyPr wrap="square">
            <a:spAutoFit/>
          </a:bodyPr>
          <a:lstStyle/>
          <a:p>
            <a:pPr algn="ctr">
              <a:spcBef>
                <a:spcPct val="50000"/>
              </a:spcBef>
            </a:pPr>
            <a:r>
              <a:rPr lang="fr-BE" sz="1800" dirty="0" smtClean="0">
                <a:solidFill>
                  <a:srgbClr val="CC0000"/>
                </a:solidFill>
              </a:rPr>
              <a:t>Gradient en oxygène dissous dans les procédés aérobies</a:t>
            </a:r>
            <a:endParaRPr lang="fr-FR" sz="1800" i="1" dirty="0">
              <a:solidFill>
                <a:srgbClr val="CC0000"/>
              </a:solidFill>
            </a:endParaRPr>
          </a:p>
        </p:txBody>
      </p:sp>
      <p:sp>
        <p:nvSpPr>
          <p:cNvPr id="8" name="Text Box 12"/>
          <p:cNvSpPr txBox="1">
            <a:spLocks noChangeArrowheads="1"/>
          </p:cNvSpPr>
          <p:nvPr/>
        </p:nvSpPr>
        <p:spPr bwMode="auto">
          <a:xfrm>
            <a:off x="5000628" y="5429264"/>
            <a:ext cx="2286000" cy="461665"/>
          </a:xfrm>
          <a:prstGeom prst="rect">
            <a:avLst/>
          </a:prstGeom>
          <a:noFill/>
          <a:ln w="9525">
            <a:noFill/>
            <a:miter lim="800000"/>
            <a:headEnd/>
            <a:tailEnd/>
          </a:ln>
          <a:effectLst/>
        </p:spPr>
        <p:txBody>
          <a:bodyPr>
            <a:spAutoFit/>
          </a:bodyPr>
          <a:lstStyle/>
          <a:p>
            <a:pPr algn="ctr">
              <a:spcBef>
                <a:spcPct val="50000"/>
              </a:spcBef>
            </a:pPr>
            <a:r>
              <a:rPr lang="fr-BE" sz="1200" dirty="0" err="1" smtClean="0"/>
              <a:t>Schütze</a:t>
            </a:r>
            <a:r>
              <a:rPr lang="fr-BE" sz="1200" dirty="0" smtClean="0"/>
              <a:t> </a:t>
            </a:r>
            <a:r>
              <a:rPr lang="fr-BE" sz="1200" i="1" dirty="0"/>
              <a:t>et al</a:t>
            </a:r>
            <a:r>
              <a:rPr lang="fr-BE" sz="1200" dirty="0"/>
              <a:t>. [</a:t>
            </a:r>
            <a:r>
              <a:rPr lang="fr-BE" sz="1200" dirty="0" smtClean="0"/>
              <a:t>2006] 12th </a:t>
            </a:r>
            <a:r>
              <a:rPr lang="fr-BE" sz="1200" dirty="0" err="1"/>
              <a:t>E</a:t>
            </a:r>
            <a:r>
              <a:rPr lang="fr-BE" sz="1200" dirty="0" err="1" smtClean="0"/>
              <a:t>uropean</a:t>
            </a:r>
            <a:r>
              <a:rPr lang="fr-BE" sz="1200" dirty="0" smtClean="0"/>
              <a:t> </a:t>
            </a:r>
            <a:r>
              <a:rPr lang="fr-BE" sz="1200" dirty="0" err="1"/>
              <a:t>C</a:t>
            </a:r>
            <a:r>
              <a:rPr lang="fr-BE" sz="1200" dirty="0" err="1" smtClean="0"/>
              <a:t>onference</a:t>
            </a:r>
            <a:r>
              <a:rPr lang="fr-BE" sz="1200" dirty="0" smtClean="0"/>
              <a:t> on </a:t>
            </a:r>
            <a:r>
              <a:rPr lang="fr-BE" sz="1200" dirty="0" err="1" smtClean="0"/>
              <a:t>Mixing</a:t>
            </a:r>
            <a:endParaRPr lang="fr-FR" sz="1200" dirty="0"/>
          </a:p>
        </p:txBody>
      </p:sp>
    </p:spTree>
    <p:extLst>
      <p:ext uri="{BB962C8B-B14F-4D97-AF65-F5344CB8AC3E}">
        <p14:creationId xmlns:p14="http://schemas.microsoft.com/office/powerpoint/2010/main" val="2850512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m f(PV).tif"/>
          <p:cNvPicPr>
            <a:picLocks noChangeAspect="1"/>
          </p:cNvPicPr>
          <p:nvPr/>
        </p:nvPicPr>
        <p:blipFill>
          <a:blip r:embed="rId2"/>
          <a:stretch>
            <a:fillRect/>
          </a:stretch>
        </p:blipFill>
        <p:spPr>
          <a:xfrm>
            <a:off x="395536" y="980728"/>
            <a:ext cx="7321296" cy="5486400"/>
          </a:xfrm>
          <a:prstGeom prst="rect">
            <a:avLst/>
          </a:prstGeom>
        </p:spPr>
      </p:pic>
      <p:pic>
        <p:nvPicPr>
          <p:cNvPr id="3" name="Picture 10" descr="C:\Documents and Settings\All Users\Documents\Documents Frank\Cours et TP\a5-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88640"/>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961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358246" cy="461665"/>
          </a:xfrm>
          <a:prstGeom prst="rect">
            <a:avLst/>
          </a:prstGeom>
        </p:spPr>
        <p:txBody>
          <a:bodyPr wrap="square">
            <a:spAutoFit/>
          </a:bodyPr>
          <a:lstStyle/>
          <a:p>
            <a:pPr algn="ctr">
              <a:spcBef>
                <a:spcPct val="50000"/>
              </a:spcBef>
            </a:pPr>
            <a:r>
              <a:rPr lang="fr-BE" sz="2400" b="1" dirty="0" smtClean="0">
                <a:solidFill>
                  <a:schemeClr val="tx2">
                    <a:lumMod val="60000"/>
                    <a:lumOff val="40000"/>
                  </a:schemeClr>
                </a:solidFill>
                <a:effectLst>
                  <a:outerShdw blurRad="38100" dist="38100" dir="2700000" algn="tl">
                    <a:srgbClr val="000000">
                      <a:alpha val="43137"/>
                    </a:srgbClr>
                  </a:outerShdw>
                </a:effectLst>
              </a:rPr>
              <a:t>Apparition de facteurs aléatoires</a:t>
            </a:r>
            <a:endParaRPr lang="fr-BE" sz="2400" b="1" dirty="0">
              <a:solidFill>
                <a:schemeClr val="tx2">
                  <a:lumMod val="60000"/>
                  <a:lumOff val="40000"/>
                </a:schemeClr>
              </a:solidFill>
              <a:effectLst>
                <a:outerShdw blurRad="38100" dist="38100" dir="2700000" algn="tl">
                  <a:srgbClr val="000000">
                    <a:alpha val="43137"/>
                  </a:srgbClr>
                </a:outerShdw>
              </a:effectLst>
            </a:endParaRPr>
          </a:p>
        </p:txBody>
      </p:sp>
      <p:grpSp>
        <p:nvGrpSpPr>
          <p:cNvPr id="3" name="Group 4"/>
          <p:cNvGrpSpPr>
            <a:grpSpLocks/>
          </p:cNvGrpSpPr>
          <p:nvPr/>
        </p:nvGrpSpPr>
        <p:grpSpPr bwMode="auto">
          <a:xfrm>
            <a:off x="2171696" y="1142984"/>
            <a:ext cx="1066800" cy="1371600"/>
            <a:chOff x="624" y="1152"/>
            <a:chExt cx="672" cy="864"/>
          </a:xfrm>
        </p:grpSpPr>
        <p:sp>
          <p:nvSpPr>
            <p:cNvPr id="4" name="Line 5"/>
            <p:cNvSpPr>
              <a:spLocks noChangeShapeType="1"/>
            </p:cNvSpPr>
            <p:nvPr/>
          </p:nvSpPr>
          <p:spPr bwMode="auto">
            <a:xfrm>
              <a:off x="624" y="1248"/>
              <a:ext cx="0" cy="768"/>
            </a:xfrm>
            <a:prstGeom prst="line">
              <a:avLst/>
            </a:prstGeom>
            <a:noFill/>
            <a:ln w="28575">
              <a:solidFill>
                <a:schemeClr val="tx1"/>
              </a:solidFill>
              <a:round/>
              <a:headEnd/>
              <a:tailEnd/>
            </a:ln>
            <a:effectLst/>
          </p:spPr>
          <p:txBody>
            <a:bodyPr/>
            <a:lstStyle/>
            <a:p>
              <a:endParaRPr lang="fr-BE"/>
            </a:p>
          </p:txBody>
        </p:sp>
        <p:sp>
          <p:nvSpPr>
            <p:cNvPr id="5" name="Line 6"/>
            <p:cNvSpPr>
              <a:spLocks noChangeShapeType="1"/>
            </p:cNvSpPr>
            <p:nvPr/>
          </p:nvSpPr>
          <p:spPr bwMode="auto">
            <a:xfrm>
              <a:off x="624" y="2016"/>
              <a:ext cx="672" cy="0"/>
            </a:xfrm>
            <a:prstGeom prst="line">
              <a:avLst/>
            </a:prstGeom>
            <a:noFill/>
            <a:ln w="28575">
              <a:solidFill>
                <a:schemeClr val="tx1"/>
              </a:solidFill>
              <a:round/>
              <a:headEnd/>
              <a:tailEnd/>
            </a:ln>
            <a:effectLst/>
          </p:spPr>
          <p:txBody>
            <a:bodyPr/>
            <a:lstStyle/>
            <a:p>
              <a:endParaRPr lang="fr-BE"/>
            </a:p>
          </p:txBody>
        </p:sp>
        <p:sp>
          <p:nvSpPr>
            <p:cNvPr id="6" name="Line 7"/>
            <p:cNvSpPr>
              <a:spLocks noChangeShapeType="1"/>
            </p:cNvSpPr>
            <p:nvPr/>
          </p:nvSpPr>
          <p:spPr bwMode="auto">
            <a:xfrm flipV="1">
              <a:off x="1296" y="1248"/>
              <a:ext cx="0" cy="768"/>
            </a:xfrm>
            <a:prstGeom prst="line">
              <a:avLst/>
            </a:prstGeom>
            <a:noFill/>
            <a:ln w="28575">
              <a:solidFill>
                <a:schemeClr val="tx1"/>
              </a:solidFill>
              <a:round/>
              <a:headEnd/>
              <a:tailEnd/>
            </a:ln>
            <a:effectLst/>
          </p:spPr>
          <p:txBody>
            <a:bodyPr/>
            <a:lstStyle/>
            <a:p>
              <a:endParaRPr lang="fr-BE"/>
            </a:p>
          </p:txBody>
        </p:sp>
        <p:sp>
          <p:nvSpPr>
            <p:cNvPr id="7" name="Line 8"/>
            <p:cNvSpPr>
              <a:spLocks noChangeShapeType="1"/>
            </p:cNvSpPr>
            <p:nvPr/>
          </p:nvSpPr>
          <p:spPr bwMode="auto">
            <a:xfrm>
              <a:off x="960" y="1152"/>
              <a:ext cx="0" cy="672"/>
            </a:xfrm>
            <a:prstGeom prst="line">
              <a:avLst/>
            </a:prstGeom>
            <a:noFill/>
            <a:ln w="28575">
              <a:solidFill>
                <a:schemeClr val="tx1"/>
              </a:solidFill>
              <a:round/>
              <a:headEnd/>
              <a:tailEnd/>
            </a:ln>
            <a:effectLst/>
          </p:spPr>
          <p:txBody>
            <a:bodyPr/>
            <a:lstStyle/>
            <a:p>
              <a:endParaRPr lang="fr-BE"/>
            </a:p>
          </p:txBody>
        </p:sp>
        <p:sp>
          <p:nvSpPr>
            <p:cNvPr id="8" name="Oval 9"/>
            <p:cNvSpPr>
              <a:spLocks noChangeArrowheads="1"/>
            </p:cNvSpPr>
            <p:nvPr/>
          </p:nvSpPr>
          <p:spPr bwMode="auto">
            <a:xfrm>
              <a:off x="720" y="1824"/>
              <a:ext cx="240" cy="48"/>
            </a:xfrm>
            <a:prstGeom prst="ellipse">
              <a:avLst/>
            </a:prstGeom>
            <a:solidFill>
              <a:schemeClr val="tx1"/>
            </a:solidFill>
            <a:ln w="9525">
              <a:solidFill>
                <a:schemeClr val="tx1"/>
              </a:solidFill>
              <a:round/>
              <a:headEnd/>
              <a:tailEnd/>
            </a:ln>
            <a:effectLst/>
          </p:spPr>
          <p:txBody>
            <a:bodyPr wrap="none" anchor="ctr"/>
            <a:lstStyle/>
            <a:p>
              <a:endParaRPr lang="fr-BE"/>
            </a:p>
          </p:txBody>
        </p:sp>
        <p:sp>
          <p:nvSpPr>
            <p:cNvPr id="9" name="Oval 10"/>
            <p:cNvSpPr>
              <a:spLocks noChangeArrowheads="1"/>
            </p:cNvSpPr>
            <p:nvPr/>
          </p:nvSpPr>
          <p:spPr bwMode="auto">
            <a:xfrm>
              <a:off x="960" y="1824"/>
              <a:ext cx="240" cy="48"/>
            </a:xfrm>
            <a:prstGeom prst="ellipse">
              <a:avLst/>
            </a:prstGeom>
            <a:solidFill>
              <a:schemeClr val="tx1"/>
            </a:solidFill>
            <a:ln w="9525">
              <a:solidFill>
                <a:schemeClr val="tx1"/>
              </a:solidFill>
              <a:round/>
              <a:headEnd/>
              <a:tailEnd/>
            </a:ln>
            <a:effectLst/>
          </p:spPr>
          <p:txBody>
            <a:bodyPr wrap="none" anchor="ctr"/>
            <a:lstStyle/>
            <a:p>
              <a:endParaRPr lang="fr-BE"/>
            </a:p>
          </p:txBody>
        </p:sp>
      </p:grpSp>
      <p:grpSp>
        <p:nvGrpSpPr>
          <p:cNvPr id="10" name="Group 11"/>
          <p:cNvGrpSpPr>
            <a:grpSpLocks/>
          </p:cNvGrpSpPr>
          <p:nvPr/>
        </p:nvGrpSpPr>
        <p:grpSpPr bwMode="auto">
          <a:xfrm>
            <a:off x="4000496" y="1142984"/>
            <a:ext cx="1066800" cy="1371600"/>
            <a:chOff x="624" y="1152"/>
            <a:chExt cx="672" cy="864"/>
          </a:xfrm>
        </p:grpSpPr>
        <p:sp>
          <p:nvSpPr>
            <p:cNvPr id="11" name="Line 12"/>
            <p:cNvSpPr>
              <a:spLocks noChangeShapeType="1"/>
            </p:cNvSpPr>
            <p:nvPr/>
          </p:nvSpPr>
          <p:spPr bwMode="auto">
            <a:xfrm>
              <a:off x="624" y="1248"/>
              <a:ext cx="0" cy="768"/>
            </a:xfrm>
            <a:prstGeom prst="line">
              <a:avLst/>
            </a:prstGeom>
            <a:noFill/>
            <a:ln w="28575">
              <a:solidFill>
                <a:schemeClr val="tx1"/>
              </a:solidFill>
              <a:round/>
              <a:headEnd/>
              <a:tailEnd/>
            </a:ln>
            <a:effectLst/>
          </p:spPr>
          <p:txBody>
            <a:bodyPr/>
            <a:lstStyle/>
            <a:p>
              <a:endParaRPr lang="fr-BE"/>
            </a:p>
          </p:txBody>
        </p:sp>
        <p:sp>
          <p:nvSpPr>
            <p:cNvPr id="12" name="Line 13"/>
            <p:cNvSpPr>
              <a:spLocks noChangeShapeType="1"/>
            </p:cNvSpPr>
            <p:nvPr/>
          </p:nvSpPr>
          <p:spPr bwMode="auto">
            <a:xfrm>
              <a:off x="624" y="2016"/>
              <a:ext cx="672" cy="0"/>
            </a:xfrm>
            <a:prstGeom prst="line">
              <a:avLst/>
            </a:prstGeom>
            <a:noFill/>
            <a:ln w="28575">
              <a:solidFill>
                <a:schemeClr val="tx1"/>
              </a:solidFill>
              <a:round/>
              <a:headEnd/>
              <a:tailEnd/>
            </a:ln>
            <a:effectLst/>
          </p:spPr>
          <p:txBody>
            <a:bodyPr/>
            <a:lstStyle/>
            <a:p>
              <a:endParaRPr lang="fr-BE"/>
            </a:p>
          </p:txBody>
        </p:sp>
        <p:sp>
          <p:nvSpPr>
            <p:cNvPr id="13" name="Line 14"/>
            <p:cNvSpPr>
              <a:spLocks noChangeShapeType="1"/>
            </p:cNvSpPr>
            <p:nvPr/>
          </p:nvSpPr>
          <p:spPr bwMode="auto">
            <a:xfrm flipV="1">
              <a:off x="1296" y="1248"/>
              <a:ext cx="0" cy="768"/>
            </a:xfrm>
            <a:prstGeom prst="line">
              <a:avLst/>
            </a:prstGeom>
            <a:noFill/>
            <a:ln w="28575">
              <a:solidFill>
                <a:schemeClr val="tx1"/>
              </a:solidFill>
              <a:round/>
              <a:headEnd/>
              <a:tailEnd/>
            </a:ln>
            <a:effectLst/>
          </p:spPr>
          <p:txBody>
            <a:bodyPr/>
            <a:lstStyle/>
            <a:p>
              <a:endParaRPr lang="fr-BE"/>
            </a:p>
          </p:txBody>
        </p:sp>
        <p:sp>
          <p:nvSpPr>
            <p:cNvPr id="14" name="Line 15"/>
            <p:cNvSpPr>
              <a:spLocks noChangeShapeType="1"/>
            </p:cNvSpPr>
            <p:nvPr/>
          </p:nvSpPr>
          <p:spPr bwMode="auto">
            <a:xfrm>
              <a:off x="960" y="1152"/>
              <a:ext cx="0" cy="672"/>
            </a:xfrm>
            <a:prstGeom prst="line">
              <a:avLst/>
            </a:prstGeom>
            <a:noFill/>
            <a:ln w="28575">
              <a:solidFill>
                <a:schemeClr val="tx1"/>
              </a:solidFill>
              <a:round/>
              <a:headEnd/>
              <a:tailEnd/>
            </a:ln>
            <a:effectLst/>
          </p:spPr>
          <p:txBody>
            <a:bodyPr/>
            <a:lstStyle/>
            <a:p>
              <a:endParaRPr lang="fr-BE"/>
            </a:p>
          </p:txBody>
        </p:sp>
        <p:sp>
          <p:nvSpPr>
            <p:cNvPr id="15" name="Oval 16"/>
            <p:cNvSpPr>
              <a:spLocks noChangeArrowheads="1"/>
            </p:cNvSpPr>
            <p:nvPr/>
          </p:nvSpPr>
          <p:spPr bwMode="auto">
            <a:xfrm>
              <a:off x="720" y="1824"/>
              <a:ext cx="240" cy="48"/>
            </a:xfrm>
            <a:prstGeom prst="ellipse">
              <a:avLst/>
            </a:prstGeom>
            <a:solidFill>
              <a:schemeClr val="tx1"/>
            </a:solidFill>
            <a:ln w="9525">
              <a:solidFill>
                <a:schemeClr val="tx1"/>
              </a:solidFill>
              <a:round/>
              <a:headEnd/>
              <a:tailEnd/>
            </a:ln>
            <a:effectLst/>
          </p:spPr>
          <p:txBody>
            <a:bodyPr wrap="none" anchor="ctr"/>
            <a:lstStyle/>
            <a:p>
              <a:endParaRPr lang="fr-BE"/>
            </a:p>
          </p:txBody>
        </p:sp>
        <p:sp>
          <p:nvSpPr>
            <p:cNvPr id="16" name="Oval 17"/>
            <p:cNvSpPr>
              <a:spLocks noChangeArrowheads="1"/>
            </p:cNvSpPr>
            <p:nvPr/>
          </p:nvSpPr>
          <p:spPr bwMode="auto">
            <a:xfrm>
              <a:off x="960" y="1824"/>
              <a:ext cx="240" cy="48"/>
            </a:xfrm>
            <a:prstGeom prst="ellipse">
              <a:avLst/>
            </a:prstGeom>
            <a:solidFill>
              <a:schemeClr val="tx1"/>
            </a:solidFill>
            <a:ln w="9525">
              <a:solidFill>
                <a:schemeClr val="tx1"/>
              </a:solidFill>
              <a:round/>
              <a:headEnd/>
              <a:tailEnd/>
            </a:ln>
            <a:effectLst/>
          </p:spPr>
          <p:txBody>
            <a:bodyPr wrap="none" anchor="ctr"/>
            <a:lstStyle/>
            <a:p>
              <a:endParaRPr lang="fr-BE"/>
            </a:p>
          </p:txBody>
        </p:sp>
      </p:grpSp>
      <p:grpSp>
        <p:nvGrpSpPr>
          <p:cNvPr id="17" name="Group 18"/>
          <p:cNvGrpSpPr>
            <a:grpSpLocks/>
          </p:cNvGrpSpPr>
          <p:nvPr/>
        </p:nvGrpSpPr>
        <p:grpSpPr bwMode="auto">
          <a:xfrm>
            <a:off x="5753096" y="1142984"/>
            <a:ext cx="1066800" cy="1371600"/>
            <a:chOff x="624" y="1152"/>
            <a:chExt cx="672" cy="864"/>
          </a:xfrm>
        </p:grpSpPr>
        <p:sp>
          <p:nvSpPr>
            <p:cNvPr id="18" name="Line 19"/>
            <p:cNvSpPr>
              <a:spLocks noChangeShapeType="1"/>
            </p:cNvSpPr>
            <p:nvPr/>
          </p:nvSpPr>
          <p:spPr bwMode="auto">
            <a:xfrm>
              <a:off x="624" y="1248"/>
              <a:ext cx="0" cy="768"/>
            </a:xfrm>
            <a:prstGeom prst="line">
              <a:avLst/>
            </a:prstGeom>
            <a:noFill/>
            <a:ln w="28575">
              <a:solidFill>
                <a:schemeClr val="tx1"/>
              </a:solidFill>
              <a:round/>
              <a:headEnd/>
              <a:tailEnd/>
            </a:ln>
            <a:effectLst/>
          </p:spPr>
          <p:txBody>
            <a:bodyPr/>
            <a:lstStyle/>
            <a:p>
              <a:endParaRPr lang="fr-BE"/>
            </a:p>
          </p:txBody>
        </p:sp>
        <p:sp>
          <p:nvSpPr>
            <p:cNvPr id="19" name="Line 20"/>
            <p:cNvSpPr>
              <a:spLocks noChangeShapeType="1"/>
            </p:cNvSpPr>
            <p:nvPr/>
          </p:nvSpPr>
          <p:spPr bwMode="auto">
            <a:xfrm>
              <a:off x="624" y="2016"/>
              <a:ext cx="672" cy="0"/>
            </a:xfrm>
            <a:prstGeom prst="line">
              <a:avLst/>
            </a:prstGeom>
            <a:noFill/>
            <a:ln w="28575">
              <a:solidFill>
                <a:schemeClr val="tx1"/>
              </a:solidFill>
              <a:round/>
              <a:headEnd/>
              <a:tailEnd/>
            </a:ln>
            <a:effectLst/>
          </p:spPr>
          <p:txBody>
            <a:bodyPr/>
            <a:lstStyle/>
            <a:p>
              <a:endParaRPr lang="fr-BE"/>
            </a:p>
          </p:txBody>
        </p:sp>
        <p:sp>
          <p:nvSpPr>
            <p:cNvPr id="20" name="Line 21"/>
            <p:cNvSpPr>
              <a:spLocks noChangeShapeType="1"/>
            </p:cNvSpPr>
            <p:nvPr/>
          </p:nvSpPr>
          <p:spPr bwMode="auto">
            <a:xfrm flipV="1">
              <a:off x="1296" y="1248"/>
              <a:ext cx="0" cy="768"/>
            </a:xfrm>
            <a:prstGeom prst="line">
              <a:avLst/>
            </a:prstGeom>
            <a:noFill/>
            <a:ln w="28575">
              <a:solidFill>
                <a:schemeClr val="tx1"/>
              </a:solidFill>
              <a:round/>
              <a:headEnd/>
              <a:tailEnd/>
            </a:ln>
            <a:effectLst/>
          </p:spPr>
          <p:txBody>
            <a:bodyPr/>
            <a:lstStyle/>
            <a:p>
              <a:endParaRPr lang="fr-BE"/>
            </a:p>
          </p:txBody>
        </p:sp>
        <p:sp>
          <p:nvSpPr>
            <p:cNvPr id="21" name="Line 22"/>
            <p:cNvSpPr>
              <a:spLocks noChangeShapeType="1"/>
            </p:cNvSpPr>
            <p:nvPr/>
          </p:nvSpPr>
          <p:spPr bwMode="auto">
            <a:xfrm>
              <a:off x="960" y="1152"/>
              <a:ext cx="0" cy="672"/>
            </a:xfrm>
            <a:prstGeom prst="line">
              <a:avLst/>
            </a:prstGeom>
            <a:noFill/>
            <a:ln w="28575">
              <a:solidFill>
                <a:schemeClr val="tx1"/>
              </a:solidFill>
              <a:round/>
              <a:headEnd/>
              <a:tailEnd/>
            </a:ln>
            <a:effectLst/>
          </p:spPr>
          <p:txBody>
            <a:bodyPr/>
            <a:lstStyle/>
            <a:p>
              <a:endParaRPr lang="fr-BE"/>
            </a:p>
          </p:txBody>
        </p:sp>
        <p:sp>
          <p:nvSpPr>
            <p:cNvPr id="22" name="Oval 23"/>
            <p:cNvSpPr>
              <a:spLocks noChangeArrowheads="1"/>
            </p:cNvSpPr>
            <p:nvPr/>
          </p:nvSpPr>
          <p:spPr bwMode="auto">
            <a:xfrm>
              <a:off x="720" y="1824"/>
              <a:ext cx="240" cy="48"/>
            </a:xfrm>
            <a:prstGeom prst="ellipse">
              <a:avLst/>
            </a:prstGeom>
            <a:solidFill>
              <a:schemeClr val="tx1"/>
            </a:solidFill>
            <a:ln w="9525">
              <a:solidFill>
                <a:schemeClr val="tx1"/>
              </a:solidFill>
              <a:round/>
              <a:headEnd/>
              <a:tailEnd/>
            </a:ln>
            <a:effectLst/>
          </p:spPr>
          <p:txBody>
            <a:bodyPr wrap="none" anchor="ctr"/>
            <a:lstStyle/>
            <a:p>
              <a:endParaRPr lang="fr-BE"/>
            </a:p>
          </p:txBody>
        </p:sp>
        <p:sp>
          <p:nvSpPr>
            <p:cNvPr id="23" name="Oval 24"/>
            <p:cNvSpPr>
              <a:spLocks noChangeArrowheads="1"/>
            </p:cNvSpPr>
            <p:nvPr/>
          </p:nvSpPr>
          <p:spPr bwMode="auto">
            <a:xfrm>
              <a:off x="960" y="1824"/>
              <a:ext cx="240" cy="48"/>
            </a:xfrm>
            <a:prstGeom prst="ellipse">
              <a:avLst/>
            </a:prstGeom>
            <a:solidFill>
              <a:schemeClr val="tx1"/>
            </a:solidFill>
            <a:ln w="9525">
              <a:solidFill>
                <a:schemeClr val="tx1"/>
              </a:solidFill>
              <a:round/>
              <a:headEnd/>
              <a:tailEnd/>
            </a:ln>
            <a:effectLst/>
          </p:spPr>
          <p:txBody>
            <a:bodyPr wrap="none" anchor="ctr"/>
            <a:lstStyle/>
            <a:p>
              <a:endParaRPr lang="fr-BE"/>
            </a:p>
          </p:txBody>
        </p:sp>
      </p:grpSp>
      <p:sp>
        <p:nvSpPr>
          <p:cNvPr id="24" name="Freeform 25"/>
          <p:cNvSpPr>
            <a:spLocks/>
          </p:cNvSpPr>
          <p:nvPr/>
        </p:nvSpPr>
        <p:spPr bwMode="auto">
          <a:xfrm>
            <a:off x="2298696" y="2019284"/>
            <a:ext cx="292100" cy="419100"/>
          </a:xfrm>
          <a:custGeom>
            <a:avLst/>
            <a:gdLst/>
            <a:ahLst/>
            <a:cxnLst>
              <a:cxn ang="0">
                <a:pos x="160" y="72"/>
              </a:cxn>
              <a:cxn ang="0">
                <a:pos x="160" y="216"/>
              </a:cxn>
              <a:cxn ang="0">
                <a:pos x="112" y="264"/>
              </a:cxn>
              <a:cxn ang="0">
                <a:pos x="16" y="216"/>
              </a:cxn>
              <a:cxn ang="0">
                <a:pos x="16" y="24"/>
              </a:cxn>
              <a:cxn ang="0">
                <a:pos x="160" y="72"/>
              </a:cxn>
            </a:cxnLst>
            <a:rect l="0" t="0" r="r" b="b"/>
            <a:pathLst>
              <a:path w="184" h="264">
                <a:moveTo>
                  <a:pt x="160" y="72"/>
                </a:moveTo>
                <a:cubicBezTo>
                  <a:pt x="184" y="104"/>
                  <a:pt x="168" y="184"/>
                  <a:pt x="160" y="216"/>
                </a:cubicBezTo>
                <a:cubicBezTo>
                  <a:pt x="152" y="248"/>
                  <a:pt x="136" y="264"/>
                  <a:pt x="112" y="264"/>
                </a:cubicBezTo>
                <a:cubicBezTo>
                  <a:pt x="88" y="264"/>
                  <a:pt x="32" y="256"/>
                  <a:pt x="16" y="216"/>
                </a:cubicBezTo>
                <a:cubicBezTo>
                  <a:pt x="0" y="176"/>
                  <a:pt x="0" y="48"/>
                  <a:pt x="16" y="24"/>
                </a:cubicBezTo>
                <a:cubicBezTo>
                  <a:pt x="32" y="0"/>
                  <a:pt x="136" y="40"/>
                  <a:pt x="160" y="72"/>
                </a:cubicBezTo>
                <a:close/>
              </a:path>
            </a:pathLst>
          </a:custGeom>
          <a:noFill/>
          <a:ln w="34925" cap="rnd">
            <a:solidFill>
              <a:schemeClr val="tx1"/>
            </a:solidFill>
            <a:prstDash val="sysDot"/>
            <a:round/>
            <a:headEnd/>
            <a:tailEnd/>
          </a:ln>
          <a:effectLst/>
        </p:spPr>
        <p:txBody>
          <a:bodyPr/>
          <a:lstStyle/>
          <a:p>
            <a:endParaRPr lang="fr-BE"/>
          </a:p>
        </p:txBody>
      </p:sp>
      <p:sp>
        <p:nvSpPr>
          <p:cNvPr id="25" name="Freeform 26"/>
          <p:cNvSpPr>
            <a:spLocks/>
          </p:cNvSpPr>
          <p:nvPr/>
        </p:nvSpPr>
        <p:spPr bwMode="auto">
          <a:xfrm>
            <a:off x="4038596" y="1752584"/>
            <a:ext cx="508000" cy="685800"/>
          </a:xfrm>
          <a:custGeom>
            <a:avLst/>
            <a:gdLst/>
            <a:ahLst/>
            <a:cxnLst>
              <a:cxn ang="0">
                <a:pos x="216" y="336"/>
              </a:cxn>
              <a:cxn ang="0">
                <a:pos x="168" y="432"/>
              </a:cxn>
              <a:cxn ang="0">
                <a:pos x="24" y="336"/>
              </a:cxn>
              <a:cxn ang="0">
                <a:pos x="24" y="192"/>
              </a:cxn>
              <a:cxn ang="0">
                <a:pos x="168" y="144"/>
              </a:cxn>
              <a:cxn ang="0">
                <a:pos x="216" y="96"/>
              </a:cxn>
              <a:cxn ang="0">
                <a:pos x="216" y="0"/>
              </a:cxn>
              <a:cxn ang="0">
                <a:pos x="312" y="96"/>
              </a:cxn>
              <a:cxn ang="0">
                <a:pos x="264" y="192"/>
              </a:cxn>
              <a:cxn ang="0">
                <a:pos x="168" y="240"/>
              </a:cxn>
              <a:cxn ang="0">
                <a:pos x="216" y="336"/>
              </a:cxn>
            </a:cxnLst>
            <a:rect l="0" t="0" r="r" b="b"/>
            <a:pathLst>
              <a:path w="320" h="432">
                <a:moveTo>
                  <a:pt x="216" y="336"/>
                </a:moveTo>
                <a:cubicBezTo>
                  <a:pt x="216" y="368"/>
                  <a:pt x="200" y="432"/>
                  <a:pt x="168" y="432"/>
                </a:cubicBezTo>
                <a:cubicBezTo>
                  <a:pt x="136" y="432"/>
                  <a:pt x="48" y="376"/>
                  <a:pt x="24" y="336"/>
                </a:cubicBezTo>
                <a:cubicBezTo>
                  <a:pt x="0" y="296"/>
                  <a:pt x="0" y="224"/>
                  <a:pt x="24" y="192"/>
                </a:cubicBezTo>
                <a:cubicBezTo>
                  <a:pt x="48" y="160"/>
                  <a:pt x="136" y="160"/>
                  <a:pt x="168" y="144"/>
                </a:cubicBezTo>
                <a:cubicBezTo>
                  <a:pt x="200" y="128"/>
                  <a:pt x="208" y="120"/>
                  <a:pt x="216" y="96"/>
                </a:cubicBezTo>
                <a:cubicBezTo>
                  <a:pt x="224" y="72"/>
                  <a:pt x="200" y="0"/>
                  <a:pt x="216" y="0"/>
                </a:cubicBezTo>
                <a:cubicBezTo>
                  <a:pt x="232" y="0"/>
                  <a:pt x="304" y="64"/>
                  <a:pt x="312" y="96"/>
                </a:cubicBezTo>
                <a:cubicBezTo>
                  <a:pt x="320" y="128"/>
                  <a:pt x="288" y="168"/>
                  <a:pt x="264" y="192"/>
                </a:cubicBezTo>
                <a:cubicBezTo>
                  <a:pt x="240" y="216"/>
                  <a:pt x="176" y="224"/>
                  <a:pt x="168" y="240"/>
                </a:cubicBezTo>
                <a:cubicBezTo>
                  <a:pt x="160" y="256"/>
                  <a:pt x="216" y="304"/>
                  <a:pt x="216" y="336"/>
                </a:cubicBezTo>
                <a:close/>
              </a:path>
            </a:pathLst>
          </a:custGeom>
          <a:noFill/>
          <a:ln w="34925" cap="rnd">
            <a:solidFill>
              <a:schemeClr val="tx1"/>
            </a:solidFill>
            <a:prstDash val="sysDot"/>
            <a:round/>
            <a:headEnd/>
            <a:tailEnd/>
          </a:ln>
          <a:effectLst/>
        </p:spPr>
        <p:txBody>
          <a:bodyPr/>
          <a:lstStyle/>
          <a:p>
            <a:endParaRPr lang="fr-BE"/>
          </a:p>
        </p:txBody>
      </p:sp>
      <p:sp>
        <p:nvSpPr>
          <p:cNvPr id="26" name="Freeform 27"/>
          <p:cNvSpPr>
            <a:spLocks/>
          </p:cNvSpPr>
          <p:nvPr/>
        </p:nvSpPr>
        <p:spPr bwMode="auto">
          <a:xfrm>
            <a:off x="5816596" y="1523984"/>
            <a:ext cx="787400" cy="939800"/>
          </a:xfrm>
          <a:custGeom>
            <a:avLst/>
            <a:gdLst/>
            <a:ahLst/>
            <a:cxnLst>
              <a:cxn ang="0">
                <a:pos x="200" y="480"/>
              </a:cxn>
              <a:cxn ang="0">
                <a:pos x="200" y="576"/>
              </a:cxn>
              <a:cxn ang="0">
                <a:pos x="104" y="576"/>
              </a:cxn>
              <a:cxn ang="0">
                <a:pos x="8" y="528"/>
              </a:cxn>
              <a:cxn ang="0">
                <a:pos x="56" y="336"/>
              </a:cxn>
              <a:cxn ang="0">
                <a:pos x="104" y="240"/>
              </a:cxn>
              <a:cxn ang="0">
                <a:pos x="152" y="144"/>
              </a:cxn>
              <a:cxn ang="0">
                <a:pos x="200" y="48"/>
              </a:cxn>
              <a:cxn ang="0">
                <a:pos x="344" y="0"/>
              </a:cxn>
              <a:cxn ang="0">
                <a:pos x="392" y="48"/>
              </a:cxn>
              <a:cxn ang="0">
                <a:pos x="392" y="144"/>
              </a:cxn>
              <a:cxn ang="0">
                <a:pos x="248" y="192"/>
              </a:cxn>
              <a:cxn ang="0">
                <a:pos x="200" y="288"/>
              </a:cxn>
              <a:cxn ang="0">
                <a:pos x="296" y="336"/>
              </a:cxn>
              <a:cxn ang="0">
                <a:pos x="344" y="288"/>
              </a:cxn>
              <a:cxn ang="0">
                <a:pos x="392" y="240"/>
              </a:cxn>
              <a:cxn ang="0">
                <a:pos x="488" y="288"/>
              </a:cxn>
              <a:cxn ang="0">
                <a:pos x="440" y="336"/>
              </a:cxn>
              <a:cxn ang="0">
                <a:pos x="344" y="384"/>
              </a:cxn>
              <a:cxn ang="0">
                <a:pos x="248" y="384"/>
              </a:cxn>
              <a:cxn ang="0">
                <a:pos x="200" y="480"/>
              </a:cxn>
            </a:cxnLst>
            <a:rect l="0" t="0" r="r" b="b"/>
            <a:pathLst>
              <a:path w="496" h="592">
                <a:moveTo>
                  <a:pt x="200" y="480"/>
                </a:moveTo>
                <a:cubicBezTo>
                  <a:pt x="192" y="512"/>
                  <a:pt x="216" y="560"/>
                  <a:pt x="200" y="576"/>
                </a:cubicBezTo>
                <a:cubicBezTo>
                  <a:pt x="184" y="592"/>
                  <a:pt x="136" y="584"/>
                  <a:pt x="104" y="576"/>
                </a:cubicBezTo>
                <a:cubicBezTo>
                  <a:pt x="72" y="568"/>
                  <a:pt x="16" y="568"/>
                  <a:pt x="8" y="528"/>
                </a:cubicBezTo>
                <a:cubicBezTo>
                  <a:pt x="0" y="488"/>
                  <a:pt x="40" y="384"/>
                  <a:pt x="56" y="336"/>
                </a:cubicBezTo>
                <a:cubicBezTo>
                  <a:pt x="72" y="288"/>
                  <a:pt x="88" y="272"/>
                  <a:pt x="104" y="240"/>
                </a:cubicBezTo>
                <a:cubicBezTo>
                  <a:pt x="120" y="208"/>
                  <a:pt x="136" y="176"/>
                  <a:pt x="152" y="144"/>
                </a:cubicBezTo>
                <a:cubicBezTo>
                  <a:pt x="168" y="112"/>
                  <a:pt x="168" y="72"/>
                  <a:pt x="200" y="48"/>
                </a:cubicBezTo>
                <a:cubicBezTo>
                  <a:pt x="232" y="24"/>
                  <a:pt x="312" y="0"/>
                  <a:pt x="344" y="0"/>
                </a:cubicBezTo>
                <a:cubicBezTo>
                  <a:pt x="376" y="0"/>
                  <a:pt x="384" y="24"/>
                  <a:pt x="392" y="48"/>
                </a:cubicBezTo>
                <a:cubicBezTo>
                  <a:pt x="400" y="72"/>
                  <a:pt x="416" y="120"/>
                  <a:pt x="392" y="144"/>
                </a:cubicBezTo>
                <a:cubicBezTo>
                  <a:pt x="368" y="168"/>
                  <a:pt x="280" y="168"/>
                  <a:pt x="248" y="192"/>
                </a:cubicBezTo>
                <a:cubicBezTo>
                  <a:pt x="216" y="216"/>
                  <a:pt x="192" y="264"/>
                  <a:pt x="200" y="288"/>
                </a:cubicBezTo>
                <a:cubicBezTo>
                  <a:pt x="208" y="312"/>
                  <a:pt x="272" y="336"/>
                  <a:pt x="296" y="336"/>
                </a:cubicBezTo>
                <a:cubicBezTo>
                  <a:pt x="320" y="336"/>
                  <a:pt x="328" y="304"/>
                  <a:pt x="344" y="288"/>
                </a:cubicBezTo>
                <a:cubicBezTo>
                  <a:pt x="360" y="272"/>
                  <a:pt x="368" y="240"/>
                  <a:pt x="392" y="240"/>
                </a:cubicBezTo>
                <a:cubicBezTo>
                  <a:pt x="416" y="240"/>
                  <a:pt x="480" y="272"/>
                  <a:pt x="488" y="288"/>
                </a:cubicBezTo>
                <a:cubicBezTo>
                  <a:pt x="496" y="304"/>
                  <a:pt x="464" y="320"/>
                  <a:pt x="440" y="336"/>
                </a:cubicBezTo>
                <a:cubicBezTo>
                  <a:pt x="416" y="352"/>
                  <a:pt x="376" y="376"/>
                  <a:pt x="344" y="384"/>
                </a:cubicBezTo>
                <a:cubicBezTo>
                  <a:pt x="312" y="392"/>
                  <a:pt x="272" y="376"/>
                  <a:pt x="248" y="384"/>
                </a:cubicBezTo>
                <a:cubicBezTo>
                  <a:pt x="224" y="392"/>
                  <a:pt x="208" y="448"/>
                  <a:pt x="200" y="480"/>
                </a:cubicBezTo>
                <a:close/>
              </a:path>
            </a:pathLst>
          </a:custGeom>
          <a:noFill/>
          <a:ln w="34925" cap="rnd">
            <a:solidFill>
              <a:schemeClr val="tx1"/>
            </a:solidFill>
            <a:prstDash val="sysDot"/>
            <a:round/>
            <a:headEnd/>
            <a:tailEnd/>
          </a:ln>
          <a:effectLst/>
        </p:spPr>
        <p:txBody>
          <a:bodyPr/>
          <a:lstStyle/>
          <a:p>
            <a:endParaRPr lang="fr-BE"/>
          </a:p>
        </p:txBody>
      </p:sp>
      <p:pic>
        <p:nvPicPr>
          <p:cNvPr id="27" name="Picture 32" descr="C:\Documents and Settings\All Users\Documents\Documents Frank\Publications\Présentation USA 2006\figCTD.tif"/>
          <p:cNvPicPr>
            <a:picLocks noChangeAspect="1" noChangeArrowheads="1"/>
          </p:cNvPicPr>
          <p:nvPr/>
        </p:nvPicPr>
        <p:blipFill>
          <a:blip r:embed="rId2"/>
          <a:srcRect/>
          <a:stretch>
            <a:fillRect/>
          </a:stretch>
        </p:blipFill>
        <p:spPr bwMode="auto">
          <a:xfrm>
            <a:off x="2500298" y="3071810"/>
            <a:ext cx="4290504" cy="3214687"/>
          </a:xfrm>
          <a:prstGeom prst="rect">
            <a:avLst/>
          </a:prstGeom>
          <a:noFill/>
          <a:ln>
            <a:noFill/>
          </a:ln>
        </p:spPr>
      </p:pic>
    </p:spTree>
    <p:extLst>
      <p:ext uri="{BB962C8B-B14F-4D97-AF65-F5344CB8AC3E}">
        <p14:creationId xmlns:p14="http://schemas.microsoft.com/office/powerpoint/2010/main" val="2503034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868</Words>
  <Application>Microsoft Office PowerPoint</Application>
  <PresentationFormat>Affichage à l'écran (4:3)</PresentationFormat>
  <Paragraphs>182</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ULG</dc:creator>
  <cp:lastModifiedBy>ULG</cp:lastModifiedBy>
  <cp:revision>15</cp:revision>
  <dcterms:created xsi:type="dcterms:W3CDTF">2012-05-06T08:01:26Z</dcterms:created>
  <dcterms:modified xsi:type="dcterms:W3CDTF">2012-05-07T08:18:53Z</dcterms:modified>
</cp:coreProperties>
</file>