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28803600" cy="43205400"/>
  <p:notesSz cx="6858000" cy="9144000"/>
  <p:defaultTextStyle>
    <a:defPPr>
      <a:defRPr lang="fr-FR"/>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0" d="100"/>
          <a:sy n="20" d="100"/>
        </p:scale>
        <p:origin x="-1980" y="240"/>
      </p:cViewPr>
      <p:guideLst>
        <p:guide orient="horz" pos="13608"/>
        <p:guide pos="90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160270" y="13421680"/>
            <a:ext cx="24483060" cy="9261158"/>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320540" y="24483060"/>
            <a:ext cx="20162520" cy="11041380"/>
          </a:xfrm>
        </p:spPr>
        <p:txBody>
          <a:bodyPr/>
          <a:lstStyle>
            <a:lvl1pPr marL="0" indent="0" algn="ctr">
              <a:buNone/>
              <a:defRPr>
                <a:solidFill>
                  <a:schemeClr val="tx1">
                    <a:tint val="75000"/>
                  </a:schemeClr>
                </a:solidFill>
              </a:defRPr>
            </a:lvl1pPr>
            <a:lvl2pPr marL="2057400" indent="0" algn="ctr">
              <a:buNone/>
              <a:defRPr>
                <a:solidFill>
                  <a:schemeClr val="tx1">
                    <a:tint val="75000"/>
                  </a:schemeClr>
                </a:solidFill>
              </a:defRPr>
            </a:lvl2pPr>
            <a:lvl3pPr marL="4114800" indent="0" algn="ctr">
              <a:buNone/>
              <a:defRPr>
                <a:solidFill>
                  <a:schemeClr val="tx1">
                    <a:tint val="75000"/>
                  </a:schemeClr>
                </a:solidFill>
              </a:defRPr>
            </a:lvl3pPr>
            <a:lvl4pPr marL="6172200" indent="0" algn="ctr">
              <a:buNone/>
              <a:defRPr>
                <a:solidFill>
                  <a:schemeClr val="tx1">
                    <a:tint val="75000"/>
                  </a:schemeClr>
                </a:solidFill>
              </a:defRPr>
            </a:lvl4pPr>
            <a:lvl5pPr marL="8229600" indent="0" algn="ctr">
              <a:buNone/>
              <a:defRPr>
                <a:solidFill>
                  <a:schemeClr val="tx1">
                    <a:tint val="75000"/>
                  </a:schemeClr>
                </a:solidFill>
              </a:defRPr>
            </a:lvl5pPr>
            <a:lvl6pPr marL="10287000" indent="0" algn="ctr">
              <a:buNone/>
              <a:defRPr>
                <a:solidFill>
                  <a:schemeClr val="tx1">
                    <a:tint val="75000"/>
                  </a:schemeClr>
                </a:solidFill>
              </a:defRPr>
            </a:lvl6pPr>
            <a:lvl7pPr marL="12344400" indent="0" algn="ctr">
              <a:buNone/>
              <a:defRPr>
                <a:solidFill>
                  <a:schemeClr val="tx1">
                    <a:tint val="75000"/>
                  </a:schemeClr>
                </a:solidFill>
              </a:defRPr>
            </a:lvl7pPr>
            <a:lvl8pPr marL="14401800" indent="0" algn="ctr">
              <a:buNone/>
              <a:defRPr>
                <a:solidFill>
                  <a:schemeClr val="tx1">
                    <a:tint val="75000"/>
                  </a:schemeClr>
                </a:solidFill>
              </a:defRPr>
            </a:lvl8pPr>
            <a:lvl9pPr marL="164592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3DD9A2E-B848-4EFB-ABA6-1C71605860A5}" type="datetimeFigureOut">
              <a:rPr lang="fr-FR" smtClean="0"/>
              <a:t>20/04/2012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CB7A7-9E8C-43E2-BC09-7198C4FC8BF9}"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DD9A2E-B848-4EFB-ABA6-1C71605860A5}" type="datetimeFigureOut">
              <a:rPr lang="fr-FR" smtClean="0"/>
              <a:t>20/04/2012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CB7A7-9E8C-43E2-BC09-7198C4FC8BF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0882610" y="1730222"/>
            <a:ext cx="6480810" cy="3686460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440180" y="1730222"/>
            <a:ext cx="18962370" cy="3686460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DD9A2E-B848-4EFB-ABA6-1C71605860A5}" type="datetimeFigureOut">
              <a:rPr lang="fr-FR" smtClean="0"/>
              <a:t>20/04/2012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CB7A7-9E8C-43E2-BC09-7198C4FC8BF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DD9A2E-B848-4EFB-ABA6-1C71605860A5}" type="datetimeFigureOut">
              <a:rPr lang="fr-FR" smtClean="0"/>
              <a:t>20/04/2012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CB7A7-9E8C-43E2-BC09-7198C4FC8BF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75286" y="27763473"/>
            <a:ext cx="24483060" cy="8581073"/>
          </a:xfrm>
        </p:spPr>
        <p:txBody>
          <a:bodyPr anchor="t"/>
          <a:lstStyle>
            <a:lvl1pPr algn="l">
              <a:defRPr sz="18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275286" y="18312295"/>
            <a:ext cx="24483060" cy="9451178"/>
          </a:xfrm>
        </p:spPr>
        <p:txBody>
          <a:bodyPr anchor="b"/>
          <a:lstStyle>
            <a:lvl1pPr marL="0" indent="0">
              <a:buNone/>
              <a:defRPr sz="9000">
                <a:solidFill>
                  <a:schemeClr val="tx1">
                    <a:tint val="75000"/>
                  </a:schemeClr>
                </a:solidFill>
              </a:defRPr>
            </a:lvl1pPr>
            <a:lvl2pPr marL="2057400" indent="0">
              <a:buNone/>
              <a:defRPr sz="8100">
                <a:solidFill>
                  <a:schemeClr val="tx1">
                    <a:tint val="75000"/>
                  </a:schemeClr>
                </a:solidFill>
              </a:defRPr>
            </a:lvl2pPr>
            <a:lvl3pPr marL="4114800" indent="0">
              <a:buNone/>
              <a:defRPr sz="7200">
                <a:solidFill>
                  <a:schemeClr val="tx1">
                    <a:tint val="75000"/>
                  </a:schemeClr>
                </a:solidFill>
              </a:defRPr>
            </a:lvl3pPr>
            <a:lvl4pPr marL="6172200" indent="0">
              <a:buNone/>
              <a:defRPr sz="6300">
                <a:solidFill>
                  <a:schemeClr val="tx1">
                    <a:tint val="75000"/>
                  </a:schemeClr>
                </a:solidFill>
              </a:defRPr>
            </a:lvl4pPr>
            <a:lvl5pPr marL="8229600" indent="0">
              <a:buNone/>
              <a:defRPr sz="6300">
                <a:solidFill>
                  <a:schemeClr val="tx1">
                    <a:tint val="75000"/>
                  </a:schemeClr>
                </a:solidFill>
              </a:defRPr>
            </a:lvl5pPr>
            <a:lvl6pPr marL="10287000" indent="0">
              <a:buNone/>
              <a:defRPr sz="6300">
                <a:solidFill>
                  <a:schemeClr val="tx1">
                    <a:tint val="75000"/>
                  </a:schemeClr>
                </a:solidFill>
              </a:defRPr>
            </a:lvl6pPr>
            <a:lvl7pPr marL="12344400" indent="0">
              <a:buNone/>
              <a:defRPr sz="6300">
                <a:solidFill>
                  <a:schemeClr val="tx1">
                    <a:tint val="75000"/>
                  </a:schemeClr>
                </a:solidFill>
              </a:defRPr>
            </a:lvl7pPr>
            <a:lvl8pPr marL="14401800" indent="0">
              <a:buNone/>
              <a:defRPr sz="6300">
                <a:solidFill>
                  <a:schemeClr val="tx1">
                    <a:tint val="75000"/>
                  </a:schemeClr>
                </a:solidFill>
              </a:defRPr>
            </a:lvl8pPr>
            <a:lvl9pPr marL="16459200" indent="0">
              <a:buNone/>
              <a:defRPr sz="63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3DD9A2E-B848-4EFB-ABA6-1C71605860A5}" type="datetimeFigureOut">
              <a:rPr lang="fr-FR" smtClean="0"/>
              <a:t>20/04/2012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8CB7A7-9E8C-43E2-BC09-7198C4FC8BF9}"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440180" y="10081263"/>
            <a:ext cx="12721590" cy="28513567"/>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4641830" y="10081263"/>
            <a:ext cx="12721590" cy="28513567"/>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DD9A2E-B848-4EFB-ABA6-1C71605860A5}" type="datetimeFigureOut">
              <a:rPr lang="fr-FR" smtClean="0"/>
              <a:t>20/04/2012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CB7A7-9E8C-43E2-BC09-7198C4FC8BF9}"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440180" y="9671212"/>
            <a:ext cx="12726592" cy="40305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440180" y="13701713"/>
            <a:ext cx="12726592"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4631830" y="9671212"/>
            <a:ext cx="12731591" cy="40305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4631830" y="13701713"/>
            <a:ext cx="12731591"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DD9A2E-B848-4EFB-ABA6-1C71605860A5}" type="datetimeFigureOut">
              <a:rPr lang="fr-FR" smtClean="0"/>
              <a:t>20/04/2012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8CB7A7-9E8C-43E2-BC09-7198C4FC8BF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3DD9A2E-B848-4EFB-ABA6-1C71605860A5}" type="datetimeFigureOut">
              <a:rPr lang="fr-FR" smtClean="0"/>
              <a:t>20/04/2012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8CB7A7-9E8C-43E2-BC09-7198C4FC8BF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DD9A2E-B848-4EFB-ABA6-1C71605860A5}" type="datetimeFigureOut">
              <a:rPr lang="fr-FR" smtClean="0"/>
              <a:t>20/04/2012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8CB7A7-9E8C-43E2-BC09-7198C4FC8BF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0182" y="1720215"/>
            <a:ext cx="9476186" cy="7320915"/>
          </a:xfrm>
        </p:spPr>
        <p:txBody>
          <a:bodyPr anchor="b"/>
          <a:lstStyle>
            <a:lvl1pPr algn="l">
              <a:defRPr sz="9000" b="1"/>
            </a:lvl1pPr>
          </a:lstStyle>
          <a:p>
            <a:r>
              <a:rPr lang="fr-FR" smtClean="0"/>
              <a:t>Cliquez pour modifier le style du titre</a:t>
            </a:r>
            <a:endParaRPr lang="fr-FR"/>
          </a:p>
        </p:txBody>
      </p:sp>
      <p:sp>
        <p:nvSpPr>
          <p:cNvPr id="3" name="Espace réservé du contenu 2"/>
          <p:cNvSpPr>
            <a:spLocks noGrp="1"/>
          </p:cNvSpPr>
          <p:nvPr>
            <p:ph idx="1"/>
          </p:nvPr>
        </p:nvSpPr>
        <p:spPr>
          <a:xfrm>
            <a:off x="11261407" y="1720218"/>
            <a:ext cx="16102013" cy="36874612"/>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440182" y="9041133"/>
            <a:ext cx="9476186" cy="29553697"/>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3DD9A2E-B848-4EFB-ABA6-1C71605860A5}" type="datetimeFigureOut">
              <a:rPr lang="fr-FR" smtClean="0"/>
              <a:t>20/04/2012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CB7A7-9E8C-43E2-BC09-7198C4FC8BF9}"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645707" y="30243780"/>
            <a:ext cx="17282160" cy="3570449"/>
          </a:xfrm>
        </p:spPr>
        <p:txBody>
          <a:bodyPr anchor="b"/>
          <a:lstStyle>
            <a:lvl1pPr algn="l">
              <a:defRPr sz="9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5645707" y="3860483"/>
            <a:ext cx="17282160" cy="25923240"/>
          </a:xfrm>
        </p:spPr>
        <p:txBody>
          <a:bodyPr/>
          <a:lstStyle>
            <a:lvl1pPr marL="0" indent="0">
              <a:buNone/>
              <a:defRPr sz="14400"/>
            </a:lvl1pPr>
            <a:lvl2pPr marL="2057400" indent="0">
              <a:buNone/>
              <a:defRPr sz="12600"/>
            </a:lvl2pPr>
            <a:lvl3pPr marL="4114800" indent="0">
              <a:buNone/>
              <a:defRPr sz="10800"/>
            </a:lvl3pPr>
            <a:lvl4pPr marL="6172200" indent="0">
              <a:buNone/>
              <a:defRPr sz="9000"/>
            </a:lvl4pPr>
            <a:lvl5pPr marL="8229600" indent="0">
              <a:buNone/>
              <a:defRPr sz="9000"/>
            </a:lvl5pPr>
            <a:lvl6pPr marL="10287000" indent="0">
              <a:buNone/>
              <a:defRPr sz="9000"/>
            </a:lvl6pPr>
            <a:lvl7pPr marL="12344400" indent="0">
              <a:buNone/>
              <a:defRPr sz="9000"/>
            </a:lvl7pPr>
            <a:lvl8pPr marL="14401800" indent="0">
              <a:buNone/>
              <a:defRPr sz="9000"/>
            </a:lvl8pPr>
            <a:lvl9pPr marL="16459200" indent="0">
              <a:buNone/>
              <a:defRPr sz="9000"/>
            </a:lvl9pPr>
          </a:lstStyle>
          <a:p>
            <a:endParaRPr lang="fr-FR"/>
          </a:p>
        </p:txBody>
      </p:sp>
      <p:sp>
        <p:nvSpPr>
          <p:cNvPr id="4" name="Espace réservé du texte 3"/>
          <p:cNvSpPr>
            <a:spLocks noGrp="1"/>
          </p:cNvSpPr>
          <p:nvPr>
            <p:ph type="body" sz="half" idx="2"/>
          </p:nvPr>
        </p:nvSpPr>
        <p:spPr>
          <a:xfrm>
            <a:off x="5645707" y="33814229"/>
            <a:ext cx="17282160" cy="5070631"/>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3DD9A2E-B848-4EFB-ABA6-1C71605860A5}" type="datetimeFigureOut">
              <a:rPr lang="fr-FR" smtClean="0"/>
              <a:t>20/04/2012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8CB7A7-9E8C-43E2-BC09-7198C4FC8BF9}"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40180" y="1730219"/>
            <a:ext cx="25923240" cy="7200900"/>
          </a:xfrm>
          <a:prstGeom prst="rect">
            <a:avLst/>
          </a:prstGeom>
        </p:spPr>
        <p:txBody>
          <a:bodyPr vert="horz" lIns="411480" tIns="205740" rIns="411480" bIns="20574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1440180" y="10081263"/>
            <a:ext cx="25923240" cy="28513567"/>
          </a:xfrm>
          <a:prstGeom prst="rect">
            <a:avLst/>
          </a:prstGeom>
        </p:spPr>
        <p:txBody>
          <a:bodyPr vert="horz" lIns="411480" tIns="205740" rIns="411480" bIns="20574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440180" y="40045008"/>
            <a:ext cx="6720840" cy="2300288"/>
          </a:xfrm>
          <a:prstGeom prst="rect">
            <a:avLst/>
          </a:prstGeom>
        </p:spPr>
        <p:txBody>
          <a:bodyPr vert="horz" lIns="411480" tIns="205740" rIns="411480" bIns="205740" rtlCol="0" anchor="ctr"/>
          <a:lstStyle>
            <a:lvl1pPr algn="l">
              <a:defRPr sz="5400">
                <a:solidFill>
                  <a:schemeClr val="tx1">
                    <a:tint val="75000"/>
                  </a:schemeClr>
                </a:solidFill>
              </a:defRPr>
            </a:lvl1pPr>
          </a:lstStyle>
          <a:p>
            <a:fld id="{63DD9A2E-B848-4EFB-ABA6-1C71605860A5}" type="datetimeFigureOut">
              <a:rPr lang="fr-FR" smtClean="0"/>
              <a:t>20/04/2012</a:t>
            </a:fld>
            <a:endParaRPr lang="fr-FR"/>
          </a:p>
        </p:txBody>
      </p:sp>
      <p:sp>
        <p:nvSpPr>
          <p:cNvPr id="5" name="Espace réservé du pied de page 4"/>
          <p:cNvSpPr>
            <a:spLocks noGrp="1"/>
          </p:cNvSpPr>
          <p:nvPr>
            <p:ph type="ftr" sz="quarter" idx="3"/>
          </p:nvPr>
        </p:nvSpPr>
        <p:spPr>
          <a:xfrm>
            <a:off x="9841230" y="40045008"/>
            <a:ext cx="9121140" cy="2300288"/>
          </a:xfrm>
          <a:prstGeom prst="rect">
            <a:avLst/>
          </a:prstGeom>
        </p:spPr>
        <p:txBody>
          <a:bodyPr vert="horz" lIns="411480" tIns="205740" rIns="411480" bIns="205740" rtlCol="0" anchor="ctr"/>
          <a:lstStyle>
            <a:lvl1pPr algn="ctr">
              <a:defRPr sz="5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0642580" y="40045008"/>
            <a:ext cx="6720840" cy="2300288"/>
          </a:xfrm>
          <a:prstGeom prst="rect">
            <a:avLst/>
          </a:prstGeom>
        </p:spPr>
        <p:txBody>
          <a:bodyPr vert="horz" lIns="411480" tIns="205740" rIns="411480" bIns="205740" rtlCol="0" anchor="ctr"/>
          <a:lstStyle>
            <a:lvl1pPr algn="r">
              <a:defRPr sz="5400">
                <a:solidFill>
                  <a:schemeClr val="tx1">
                    <a:tint val="75000"/>
                  </a:schemeClr>
                </a:solidFill>
              </a:defRPr>
            </a:lvl1pPr>
          </a:lstStyle>
          <a:p>
            <a:fld id="{888CB7A7-9E8C-43E2-BC09-7198C4FC8BF9}"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eaLnBrk="1" latinLnBrk="0" hangingPunct="1">
        <a:spcBef>
          <a:spcPct val="0"/>
        </a:spcBef>
        <a:buNone/>
        <a:defRPr sz="19800" kern="1200">
          <a:solidFill>
            <a:schemeClr val="tx1"/>
          </a:solidFill>
          <a:latin typeface="+mj-lt"/>
          <a:ea typeface="+mj-ea"/>
          <a:cs typeface="+mj-cs"/>
        </a:defRPr>
      </a:lvl1pPr>
    </p:titleStyle>
    <p:bodyStyle>
      <a:lvl1pPr marL="1543050" indent="-1543050" algn="l" defTabSz="4114800" rtl="0" eaLnBrk="1" latinLnBrk="0" hangingPunct="1">
        <a:spcBef>
          <a:spcPct val="20000"/>
        </a:spcBef>
        <a:buFont typeface="Arial" pitchFamily="34" charset="0"/>
        <a:buChar char="•"/>
        <a:defRPr sz="14400" kern="1200">
          <a:solidFill>
            <a:schemeClr val="tx1"/>
          </a:solidFill>
          <a:latin typeface="+mn-lt"/>
          <a:ea typeface="+mn-ea"/>
          <a:cs typeface="+mn-cs"/>
        </a:defRPr>
      </a:lvl1pPr>
      <a:lvl2pPr marL="3343275" indent="-1285875" algn="l" defTabSz="4114800" rtl="0" eaLnBrk="1" latinLnBrk="0" hangingPunct="1">
        <a:spcBef>
          <a:spcPct val="20000"/>
        </a:spcBef>
        <a:buFont typeface="Arial" pitchFamily="34" charset="0"/>
        <a:buChar char="–"/>
        <a:defRPr sz="12600" kern="1200">
          <a:solidFill>
            <a:schemeClr val="tx1"/>
          </a:solidFill>
          <a:latin typeface="+mn-lt"/>
          <a:ea typeface="+mn-ea"/>
          <a:cs typeface="+mn-cs"/>
        </a:defRPr>
      </a:lvl2pPr>
      <a:lvl3pPr marL="5143500" indent="-1028700" algn="l" defTabSz="4114800" rtl="0" eaLnBrk="1" latinLnBrk="0" hangingPunct="1">
        <a:spcBef>
          <a:spcPct val="20000"/>
        </a:spcBef>
        <a:buFont typeface="Arial" pitchFamily="34" charset="0"/>
        <a:buChar char="•"/>
        <a:defRPr sz="10800" kern="1200">
          <a:solidFill>
            <a:schemeClr val="tx1"/>
          </a:solidFill>
          <a:latin typeface="+mn-lt"/>
          <a:ea typeface="+mn-ea"/>
          <a:cs typeface="+mn-cs"/>
        </a:defRPr>
      </a:lvl3pPr>
      <a:lvl4pPr marL="7200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4pPr>
      <a:lvl5pPr marL="92583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5pPr>
      <a:lvl6pPr marL="113157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6pPr>
      <a:lvl7pPr marL="133731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7pPr>
      <a:lvl8pPr marL="154305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8pPr>
      <a:lvl9pPr marL="17487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9pPr>
    </p:bodyStyle>
    <p:otherStyle>
      <a:defPPr>
        <a:defRPr lang="fr-FR"/>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bruno.campanella@ulg.ac.be"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arte 1"/>
          <p:cNvPicPr>
            <a:picLocks noChangeAspect="1" noChangeArrowheads="1"/>
          </p:cNvPicPr>
          <p:nvPr/>
        </p:nvPicPr>
        <p:blipFill>
          <a:blip r:embed="rId2" cstate="print"/>
          <a:srcRect/>
          <a:stretch>
            <a:fillRect/>
          </a:stretch>
        </p:blipFill>
        <p:spPr bwMode="auto">
          <a:xfrm>
            <a:off x="1512368" y="14113868"/>
            <a:ext cx="25695224" cy="11548294"/>
          </a:xfrm>
          <a:prstGeom prst="rect">
            <a:avLst/>
          </a:prstGeom>
          <a:noFill/>
        </p:spPr>
      </p:pic>
      <p:sp>
        <p:nvSpPr>
          <p:cNvPr id="1025" name="Rectangle 1"/>
          <p:cNvSpPr>
            <a:spLocks noChangeArrowheads="1"/>
          </p:cNvSpPr>
          <p:nvPr/>
        </p:nvSpPr>
        <p:spPr bwMode="auto">
          <a:xfrm>
            <a:off x="1245382" y="1728492"/>
            <a:ext cx="2596221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Distribution of </a:t>
            </a:r>
            <a:r>
              <a:rPr kumimoji="0" lang="en-US" sz="60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Armillaria</a:t>
            </a:r>
            <a:r>
              <a:rPr kumimoji="0" lang="en-US" sz="6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species along a purple beech (</a:t>
            </a:r>
            <a:r>
              <a:rPr kumimoji="0" lang="en-US" sz="60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Fagus</a:t>
            </a:r>
            <a:r>
              <a:rPr kumimoji="0" lang="en-US" sz="6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60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sylvatica</a:t>
            </a:r>
            <a:r>
              <a:rPr kumimoji="0" lang="en-US" sz="6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 </a:t>
            </a:r>
            <a:r>
              <a:rPr kumimoji="0" lang="en-US" sz="60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atropunicea</a:t>
            </a:r>
            <a:r>
              <a:rPr kumimoji="0" lang="en-US" sz="6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tree line as an aid to management decision.</a:t>
            </a:r>
            <a:endParaRPr kumimoji="0" lang="en-US" sz="6000" b="0" i="0" u="none" strike="noStrike" cap="none" normalizeH="0" baseline="0" dirty="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2014078" y="6601675"/>
            <a:ext cx="1274541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Campanella</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Bruno. Laboratory for environmental toxicology. </a:t>
            </a:r>
            <a:r>
              <a:rPr kumimoji="0" lang="fr-FR"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GxABT</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Passage des Déportés, 2, 5030 Gembloux, </a:t>
            </a:r>
            <a:r>
              <a:rPr kumimoji="0" lang="fr-FR"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Belgium</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bruno.campanella@ulg.ac.be</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Schmitz</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Sophie. Life Sciences </a:t>
            </a:r>
            <a:r>
              <a:rPr kumimoji="0" lang="fr-FR"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Department</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CRA-W. Rue de </a:t>
            </a:r>
            <a:r>
              <a:rPr kumimoji="0" lang="fr-FR"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Liroux</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 5030 Gembloux, </a:t>
            </a:r>
            <a:r>
              <a:rPr kumimoji="0" lang="fr-FR"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Belgium</a:t>
            </a:r>
            <a:endParaRPr kumimoji="0" lang="fr-FR" sz="1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Decoux</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Valérie</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Ministry of the Brussels-Capital Region, Brussels Mobility, Management and Maintenance of Roads, Planting department, Rue du </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Progrès</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80box1, 1035 </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Bruxelles</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Belgium. </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1376823" y="8294946"/>
            <a:ext cx="14825175" cy="5262979"/>
          </a:xfrm>
          <a:prstGeom prst="rect">
            <a:avLst/>
          </a:prstGeom>
        </p:spPr>
        <p:txBody>
          <a:bodyPr wrap="square">
            <a:spAutoFit/>
          </a:bodyPr>
          <a:lstStyle/>
          <a:p>
            <a:pPr algn="just"/>
            <a:r>
              <a:rPr lang="en-US" sz="2800" dirty="0"/>
              <a:t>This research is focused on the decline of 730 </a:t>
            </a:r>
            <a:r>
              <a:rPr lang="en-US" sz="2800" i="1" dirty="0" err="1"/>
              <a:t>Fagus</a:t>
            </a:r>
            <a:r>
              <a:rPr lang="en-US" sz="2800" i="1" dirty="0"/>
              <a:t> </a:t>
            </a:r>
            <a:r>
              <a:rPr lang="en-US" sz="2800" i="1" dirty="0" err="1"/>
              <a:t>sylvatica</a:t>
            </a:r>
            <a:r>
              <a:rPr lang="en-US" sz="2800" dirty="0"/>
              <a:t> L. ‘</a:t>
            </a:r>
            <a:r>
              <a:rPr lang="en-US" sz="2800" i="1" dirty="0" err="1"/>
              <a:t>Atropunicea</a:t>
            </a:r>
            <a:r>
              <a:rPr lang="en-US" sz="2800" i="1" dirty="0"/>
              <a:t>’</a:t>
            </a:r>
            <a:r>
              <a:rPr lang="en-US" sz="2800" dirty="0"/>
              <a:t> (purple beech) constituting a 2.5 km tree line in the </a:t>
            </a:r>
            <a:r>
              <a:rPr lang="en-US" sz="2800" dirty="0" err="1"/>
              <a:t>peri</a:t>
            </a:r>
            <a:r>
              <a:rPr lang="en-US" sz="2800" dirty="0"/>
              <a:t>-urban </a:t>
            </a:r>
            <a:r>
              <a:rPr lang="en-US" sz="2800" dirty="0" err="1"/>
              <a:t>Soignes</a:t>
            </a:r>
            <a:r>
              <a:rPr lang="en-US" sz="2800" dirty="0"/>
              <a:t> forest (Lorraine drive, Brussels, </a:t>
            </a:r>
            <a:r>
              <a:rPr lang="en-US" sz="2800" dirty="0" smtClean="0"/>
              <a:t>Belgium, Fig. 1). </a:t>
            </a:r>
            <a:r>
              <a:rPr lang="en-US" sz="2800" dirty="0"/>
              <a:t>Since their planting in 1886, trees have coped with important changes in their environment, namely road enlargement and increased occurrence of dry summers, which are not favorable for beeches. In 2006, a particularly important fruiting of </a:t>
            </a:r>
            <a:r>
              <a:rPr lang="en-US" sz="2800" i="1" dirty="0" err="1"/>
              <a:t>Armillaria</a:t>
            </a:r>
            <a:r>
              <a:rPr lang="en-US" sz="2800" dirty="0"/>
              <a:t> led us to study the influence of this pathogen on the tree line management. Samples were collected at the foot of each tree (1m from collar) and pulled to obtain a composite sample representing 6 trees. Two kinds of sub-samples (soil and roots) were analyzed in order to evaluate the invasive pressure of the fungi against tree roots. Presence of </a:t>
            </a:r>
            <a:r>
              <a:rPr lang="en-US" sz="2800" i="1" dirty="0" err="1"/>
              <a:t>Armillaria</a:t>
            </a:r>
            <a:r>
              <a:rPr lang="en-US" sz="2800" dirty="0"/>
              <a:t> only in soil samples could indicate a saprophytic behavior while detection in roots would establish a pathogenic character which could lead to root rot. DNA extraction followed by PCR-RFLP (</a:t>
            </a:r>
            <a:r>
              <a:rPr lang="en-US" sz="2800" dirty="0" err="1"/>
              <a:t>Lochman</a:t>
            </a:r>
            <a:r>
              <a:rPr lang="en-US" sz="2800" dirty="0"/>
              <a:t> </a:t>
            </a:r>
            <a:r>
              <a:rPr lang="en-US" sz="2800" i="1" dirty="0"/>
              <a:t>et al</a:t>
            </a:r>
            <a:r>
              <a:rPr lang="en-US" sz="2800" dirty="0"/>
              <a:t>., 2004) was carried out on soil and root samples from 137 tree groups and results provided a distribution map of </a:t>
            </a:r>
            <a:r>
              <a:rPr lang="en-US" sz="2800" i="1" dirty="0" err="1"/>
              <a:t>Armillaria</a:t>
            </a:r>
            <a:r>
              <a:rPr lang="en-US" sz="2800" dirty="0"/>
              <a:t> along the tree </a:t>
            </a:r>
            <a:r>
              <a:rPr lang="en-US" sz="2800" dirty="0" smtClean="0"/>
              <a:t>line (Fig. 2). </a:t>
            </a:r>
            <a:endParaRPr lang="fr-FR" sz="2800" dirty="0"/>
          </a:p>
        </p:txBody>
      </p:sp>
      <p:sp>
        <p:nvSpPr>
          <p:cNvPr id="1027" name="Rectangle 3"/>
          <p:cNvSpPr>
            <a:spLocks noChangeArrowheads="1"/>
          </p:cNvSpPr>
          <p:nvPr/>
        </p:nvSpPr>
        <p:spPr bwMode="auto">
          <a:xfrm>
            <a:off x="1245382" y="25708897"/>
            <a:ext cx="2596221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Among all the samples, 56.2 % were infected by </a:t>
            </a:r>
            <a:r>
              <a:rPr kumimoji="0" lang="en-US"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Armillaria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three species were detected (</a:t>
            </a:r>
            <a:r>
              <a:rPr kumimoji="0" lang="en-US"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Armillaria</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mellea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gallica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cepistipes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Soil samples were mainly infected by the weaken parasite </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gallica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(65.7%) while the primary parasite </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mellea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was detected in 50.4% of the cases. The species </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cepistipes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was found in solely one soil sample. Concerning root samples, infection percentages of 17.5% and 14.6% were encountered for </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gallica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mellea</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respectively. Both species had a uniform distribution along the tree line except for zones where root extraction was performed after felling. In these zones, reduced presence of </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mellea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enhances the positive effect of this recommendation. Presence of the species </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gallica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root samples suggest that the tree line decline might have been favored by a previous weakening. Relatively low percentages of root infections by </a:t>
            </a:r>
            <a:r>
              <a:rPr kumimoji="0" lang="en-US"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Armillaria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raise expectations of a slow evolution of the sanitary status of the tree line although presence of </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mellea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soil constitutes a major threat for weakened trees health. The entire tree line will be renewed within 10 years through 6 phases depending on the sanitary status of trees and their possible evolution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Tree groups were defined by combining</a:t>
            </a:r>
            <a:r>
              <a:rPr kumimoji="0" lang="en-US" sz="2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void percentage and landscape units (Fig. 3).</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this context, the study completes Visual Tree Assessment (VTA) diagnosis and is an aid to management decision by helping to determine the order of priority in tree replacement.</a:t>
            </a:r>
            <a:endParaRPr kumimoji="0" lang="en-US" sz="2800" b="0" i="0" u="none" strike="noStrike" cap="none" normalizeH="0" baseline="0" dirty="0" smtClean="0">
              <a:ln>
                <a:noFill/>
              </a:ln>
              <a:solidFill>
                <a:schemeClr val="tx1"/>
              </a:solidFill>
              <a:effectLst/>
              <a:latin typeface="Arial" pitchFamily="34" charset="0"/>
            </a:endParaRPr>
          </a:p>
        </p:txBody>
      </p:sp>
      <p:pic>
        <p:nvPicPr>
          <p:cNvPr id="1028" name="Picture 4" descr="E:\ARBRES\Arbres-Bruxelles\Drève de Lorraine\2010-2013\Photos\Drève.jpg"/>
          <p:cNvPicPr>
            <a:picLocks noChangeAspect="1" noChangeArrowheads="1"/>
          </p:cNvPicPr>
          <p:nvPr/>
        </p:nvPicPr>
        <p:blipFill>
          <a:blip r:embed="rId4" cstate="print"/>
          <a:srcRect/>
          <a:stretch>
            <a:fillRect/>
          </a:stretch>
        </p:blipFill>
        <p:spPr bwMode="auto">
          <a:xfrm>
            <a:off x="16922080" y="5040860"/>
            <a:ext cx="10217696" cy="7993845"/>
          </a:xfrm>
          <a:prstGeom prst="rect">
            <a:avLst/>
          </a:prstGeom>
          <a:noFill/>
        </p:spPr>
      </p:pic>
      <p:sp>
        <p:nvSpPr>
          <p:cNvPr id="8" name="Rectangle 7"/>
          <p:cNvSpPr/>
          <p:nvPr/>
        </p:nvSpPr>
        <p:spPr>
          <a:xfrm>
            <a:off x="1440360" y="13897844"/>
            <a:ext cx="360040" cy="11809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p:cNvGrpSpPr/>
          <p:nvPr/>
        </p:nvGrpSpPr>
        <p:grpSpPr>
          <a:xfrm>
            <a:off x="6611061" y="30126336"/>
            <a:ext cx="14101741" cy="8276674"/>
            <a:chOff x="14288" y="1185863"/>
            <a:chExt cx="9075737" cy="4097337"/>
          </a:xfrm>
        </p:grpSpPr>
        <p:pic>
          <p:nvPicPr>
            <p:cNvPr id="15" name="Picture 3"/>
            <p:cNvPicPr>
              <a:picLocks noChangeAspect="1" noChangeArrowheads="1"/>
            </p:cNvPicPr>
            <p:nvPr/>
          </p:nvPicPr>
          <p:blipFill>
            <a:blip r:embed="rId5" cstate="print"/>
            <a:srcRect/>
            <a:stretch>
              <a:fillRect/>
            </a:stretch>
          </p:blipFill>
          <p:spPr bwMode="auto">
            <a:xfrm>
              <a:off x="14288" y="1185863"/>
              <a:ext cx="5148262" cy="4097337"/>
            </a:xfrm>
            <a:prstGeom prst="rect">
              <a:avLst/>
            </a:prstGeom>
            <a:noFill/>
            <a:ln w="9525">
              <a:noFill/>
              <a:miter lim="800000"/>
              <a:headEnd/>
              <a:tailEnd/>
            </a:ln>
          </p:spPr>
        </p:pic>
        <p:pic>
          <p:nvPicPr>
            <p:cNvPr id="16" name="Picture 2"/>
            <p:cNvPicPr>
              <a:picLocks noChangeAspect="1" noChangeArrowheads="1"/>
            </p:cNvPicPr>
            <p:nvPr/>
          </p:nvPicPr>
          <p:blipFill>
            <a:blip r:embed="rId6" cstate="print"/>
            <a:srcRect/>
            <a:stretch>
              <a:fillRect/>
            </a:stretch>
          </p:blipFill>
          <p:spPr bwMode="auto">
            <a:xfrm>
              <a:off x="4932363" y="1196975"/>
              <a:ext cx="4157662" cy="4086225"/>
            </a:xfrm>
            <a:prstGeom prst="rect">
              <a:avLst/>
            </a:prstGeom>
            <a:noFill/>
            <a:ln w="9525">
              <a:noFill/>
              <a:miter lim="800000"/>
              <a:headEnd/>
              <a:tailEnd/>
            </a:ln>
          </p:spPr>
        </p:pic>
        <p:sp>
          <p:nvSpPr>
            <p:cNvPr id="17" name="Rectangle à coins arrondis 16"/>
            <p:cNvSpPr/>
            <p:nvPr/>
          </p:nvSpPr>
          <p:spPr>
            <a:xfrm>
              <a:off x="1043608" y="1412776"/>
              <a:ext cx="2448272"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3563888" y="1412776"/>
              <a:ext cx="3456384"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7092280" y="1412776"/>
              <a:ext cx="1512168"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179512" y="2348880"/>
              <a:ext cx="4392488"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899592" y="3284984"/>
              <a:ext cx="3024336"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21"/>
            <p:cNvCxnSpPr/>
            <p:nvPr/>
          </p:nvCxnSpPr>
          <p:spPr>
            <a:xfrm>
              <a:off x="4644008" y="2348880"/>
              <a:ext cx="25202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4644008" y="2996952"/>
              <a:ext cx="25202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644008" y="2348880"/>
              <a:ext cx="0" cy="6480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79512" y="328498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79512" y="3933056"/>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V="1">
              <a:off x="827584" y="3284984"/>
              <a:ext cx="0" cy="6480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995936" y="3284984"/>
              <a:ext cx="25202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3995936" y="3933056"/>
              <a:ext cx="25202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3995936" y="3284984"/>
              <a:ext cx="0" cy="6480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755576" y="4365104"/>
              <a:ext cx="15841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755576" y="5013176"/>
              <a:ext cx="15841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2339752" y="4365104"/>
              <a:ext cx="0" cy="648072"/>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5382" y="39316668"/>
            <a:ext cx="714375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001200" y="40047878"/>
            <a:ext cx="19010112" cy="1323439"/>
          </a:xfrm>
          <a:prstGeom prst="rect">
            <a:avLst/>
          </a:prstGeom>
        </p:spPr>
        <p:txBody>
          <a:bodyPr wrap="square">
            <a:spAutoFit/>
          </a:bodyPr>
          <a:lstStyle/>
          <a:p>
            <a:r>
              <a:rPr lang="en-US" sz="4000" dirty="0"/>
              <a:t>15th European Forum on Urban Forestry </a:t>
            </a:r>
            <a:r>
              <a:rPr lang="en-US" sz="4000" dirty="0" smtClean="0"/>
              <a:t>Conference : Leipzig</a:t>
            </a:r>
            <a:r>
              <a:rPr lang="en-US" sz="4000" dirty="0"/>
              <a:t>, Germany, May 8 – 12, </a:t>
            </a:r>
            <a:r>
              <a:rPr lang="en-US" sz="4000" dirty="0" smtClean="0"/>
              <a:t>2012</a:t>
            </a:r>
          </a:p>
          <a:p>
            <a:pPr algn="ctr"/>
            <a:r>
              <a:rPr lang="en-US" sz="4000" b="1" dirty="0"/>
              <a:t>Urban Forests – Ecosystem Services and Sustainable </a:t>
            </a:r>
            <a:r>
              <a:rPr lang="en-US" sz="4000" b="1" dirty="0" smtClean="0"/>
              <a:t>Maintenance</a:t>
            </a:r>
            <a:r>
              <a:rPr lang="en-US" sz="4000" dirty="0" smtClean="0"/>
              <a:t> </a:t>
            </a:r>
            <a:endParaRPr lang="fr-BE" sz="4000" dirty="0"/>
          </a:p>
        </p:txBody>
      </p:sp>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0239" y="4621760"/>
            <a:ext cx="3443430" cy="113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3824" y="4363996"/>
            <a:ext cx="2013870" cy="177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09095" y="4621760"/>
            <a:ext cx="4356801" cy="148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6922080" y="13034705"/>
            <a:ext cx="10217696" cy="523220"/>
          </a:xfrm>
          <a:prstGeom prst="rect">
            <a:avLst/>
          </a:prstGeom>
          <a:noFill/>
        </p:spPr>
        <p:txBody>
          <a:bodyPr wrap="square" rtlCol="0">
            <a:spAutoFit/>
          </a:bodyPr>
          <a:lstStyle/>
          <a:p>
            <a:r>
              <a:rPr lang="fr-BE" sz="2800" dirty="0" smtClean="0"/>
              <a:t>Fig. 1 : vue of the Lorraine Drive and the </a:t>
            </a:r>
            <a:r>
              <a:rPr lang="fr-BE" sz="2800" dirty="0" err="1" smtClean="0"/>
              <a:t>two</a:t>
            </a:r>
            <a:r>
              <a:rPr lang="fr-BE" sz="2800" dirty="0" smtClean="0"/>
              <a:t> </a:t>
            </a:r>
            <a:r>
              <a:rPr lang="fr-BE" sz="2800" i="1" dirty="0" smtClean="0"/>
              <a:t>F. </a:t>
            </a:r>
            <a:r>
              <a:rPr lang="fr-BE" sz="2800" i="1" dirty="0" err="1" smtClean="0"/>
              <a:t>sylvatica</a:t>
            </a:r>
            <a:r>
              <a:rPr lang="fr-BE" sz="2800" i="1" dirty="0" smtClean="0"/>
              <a:t> </a:t>
            </a:r>
            <a:r>
              <a:rPr lang="fr-BE" sz="2800" dirty="0" err="1" smtClean="0"/>
              <a:t>lines</a:t>
            </a:r>
            <a:endParaRPr lang="fr-BE" sz="2800" dirty="0"/>
          </a:p>
        </p:txBody>
      </p:sp>
      <p:sp>
        <p:nvSpPr>
          <p:cNvPr id="10" name="ZoneTexte 9"/>
          <p:cNvSpPr txBox="1"/>
          <p:nvPr/>
        </p:nvSpPr>
        <p:spPr>
          <a:xfrm>
            <a:off x="22538704" y="23186876"/>
            <a:ext cx="4320480" cy="1938992"/>
          </a:xfrm>
          <a:prstGeom prst="rect">
            <a:avLst/>
          </a:prstGeom>
          <a:solidFill>
            <a:schemeClr val="bg1"/>
          </a:solidFill>
        </p:spPr>
        <p:txBody>
          <a:bodyPr wrap="square" rtlCol="0">
            <a:spAutoFit/>
          </a:bodyPr>
          <a:lstStyle/>
          <a:p>
            <a:r>
              <a:rPr lang="fr-BE" sz="2400" dirty="0" smtClean="0"/>
              <a:t>Fig. 2 : </a:t>
            </a:r>
            <a:r>
              <a:rPr lang="fr-BE" sz="2400" dirty="0" err="1" smtClean="0"/>
              <a:t>cartographic</a:t>
            </a:r>
            <a:r>
              <a:rPr lang="fr-BE" sz="2400" dirty="0" smtClean="0"/>
              <a:t> </a:t>
            </a:r>
            <a:r>
              <a:rPr lang="fr-BE" sz="2400" dirty="0" err="1" smtClean="0"/>
              <a:t>presentation</a:t>
            </a:r>
            <a:r>
              <a:rPr lang="fr-BE" sz="2400" dirty="0" smtClean="0"/>
              <a:t> of </a:t>
            </a:r>
            <a:r>
              <a:rPr lang="fr-BE" sz="2400" dirty="0" err="1" smtClean="0"/>
              <a:t>results</a:t>
            </a:r>
            <a:r>
              <a:rPr lang="fr-BE" sz="2400" dirty="0" smtClean="0"/>
              <a:t> </a:t>
            </a:r>
            <a:r>
              <a:rPr lang="fr-BE" sz="2400" i="1" dirty="0" smtClean="0"/>
              <a:t>for </a:t>
            </a:r>
            <a:r>
              <a:rPr lang="fr-BE" sz="2400" i="1" dirty="0" err="1" smtClean="0"/>
              <a:t>Armillaria</a:t>
            </a:r>
            <a:r>
              <a:rPr lang="fr-BE" sz="2400" i="1" dirty="0" smtClean="0"/>
              <a:t> </a:t>
            </a:r>
            <a:r>
              <a:rPr lang="fr-BE" sz="2400" i="1" dirty="0" err="1" smtClean="0"/>
              <a:t>gallica</a:t>
            </a:r>
            <a:r>
              <a:rPr lang="fr-BE" sz="2400" i="1" dirty="0" smtClean="0"/>
              <a:t> </a:t>
            </a:r>
            <a:r>
              <a:rPr lang="fr-BE" sz="2400" dirty="0" smtClean="0"/>
              <a:t>and </a:t>
            </a:r>
            <a:r>
              <a:rPr lang="fr-BE" sz="2400" i="1" dirty="0" smtClean="0"/>
              <a:t>A. </a:t>
            </a:r>
            <a:r>
              <a:rPr lang="fr-BE" sz="2400" i="1" dirty="0" err="1" smtClean="0"/>
              <a:t>mellea</a:t>
            </a:r>
            <a:endParaRPr lang="fr-BE" sz="2400" i="1" dirty="0" smtClean="0"/>
          </a:p>
          <a:p>
            <a:endParaRPr lang="fr-BE" sz="2400" dirty="0"/>
          </a:p>
          <a:p>
            <a:endParaRPr lang="fr-BE" sz="2400" dirty="0"/>
          </a:p>
        </p:txBody>
      </p:sp>
      <p:sp>
        <p:nvSpPr>
          <p:cNvPr id="11" name="ZoneTexte 10"/>
          <p:cNvSpPr txBox="1"/>
          <p:nvPr/>
        </p:nvSpPr>
        <p:spPr>
          <a:xfrm>
            <a:off x="23906856" y="18794388"/>
            <a:ext cx="2952328" cy="3939540"/>
          </a:xfrm>
          <a:prstGeom prst="rect">
            <a:avLst/>
          </a:prstGeom>
          <a:solidFill>
            <a:schemeClr val="bg1"/>
          </a:solidFill>
        </p:spPr>
        <p:txBody>
          <a:bodyPr wrap="square" rtlCol="0">
            <a:spAutoFit/>
          </a:bodyPr>
          <a:lstStyle/>
          <a:p>
            <a:r>
              <a:rPr lang="fr-BE" sz="2400" dirty="0" err="1" smtClean="0"/>
              <a:t>Existing</a:t>
            </a:r>
            <a:r>
              <a:rPr lang="fr-BE" sz="2400" dirty="0" smtClean="0"/>
              <a:t> </a:t>
            </a:r>
            <a:r>
              <a:rPr lang="fr-BE" sz="2400" dirty="0" err="1" smtClean="0"/>
              <a:t>tree</a:t>
            </a:r>
            <a:endParaRPr lang="fr-BE" sz="2400" dirty="0" smtClean="0"/>
          </a:p>
          <a:p>
            <a:r>
              <a:rPr lang="fr-BE" sz="2400" dirty="0" err="1" smtClean="0"/>
              <a:t>Void</a:t>
            </a:r>
            <a:r>
              <a:rPr lang="fr-BE" sz="2400" dirty="0" smtClean="0"/>
              <a:t> in the line</a:t>
            </a:r>
          </a:p>
          <a:p>
            <a:endParaRPr lang="fr-BE" sz="1000" dirty="0" smtClean="0"/>
          </a:p>
          <a:p>
            <a:r>
              <a:rPr lang="fr-BE" sz="2400" i="1" dirty="0" err="1" smtClean="0"/>
              <a:t>Armillaria</a:t>
            </a:r>
            <a:r>
              <a:rPr lang="fr-BE" sz="2400" dirty="0" smtClean="0"/>
              <a:t> - on </a:t>
            </a:r>
            <a:r>
              <a:rPr lang="fr-BE" sz="2400" dirty="0" err="1" smtClean="0"/>
              <a:t>root</a:t>
            </a:r>
            <a:endParaRPr lang="fr-BE" sz="2400" dirty="0" smtClean="0"/>
          </a:p>
          <a:p>
            <a:r>
              <a:rPr lang="fr-BE" sz="2400" i="1" dirty="0" err="1" smtClean="0"/>
              <a:t>Armillaria</a:t>
            </a:r>
            <a:r>
              <a:rPr lang="fr-BE" sz="2400" dirty="0" smtClean="0"/>
              <a:t> + on </a:t>
            </a:r>
            <a:r>
              <a:rPr lang="fr-BE" sz="2400" dirty="0" err="1" smtClean="0"/>
              <a:t>root</a:t>
            </a:r>
            <a:endParaRPr lang="fr-BE" sz="2400" dirty="0" smtClean="0"/>
          </a:p>
          <a:p>
            <a:r>
              <a:rPr lang="fr-BE" sz="2400" i="1" dirty="0" err="1" smtClean="0"/>
              <a:t>Armillaria</a:t>
            </a:r>
            <a:r>
              <a:rPr lang="fr-BE" sz="2400" dirty="0" smtClean="0"/>
              <a:t> – on </a:t>
            </a:r>
            <a:r>
              <a:rPr lang="fr-BE" sz="2400" dirty="0" err="1" smtClean="0"/>
              <a:t>soil</a:t>
            </a:r>
            <a:endParaRPr lang="fr-BE" sz="2400" dirty="0" smtClean="0"/>
          </a:p>
          <a:p>
            <a:r>
              <a:rPr lang="fr-BE" sz="2400" i="1" dirty="0" err="1" smtClean="0"/>
              <a:t>Armillaria</a:t>
            </a:r>
            <a:r>
              <a:rPr lang="fr-BE" sz="2400" dirty="0" smtClean="0"/>
              <a:t> + on </a:t>
            </a:r>
            <a:r>
              <a:rPr lang="fr-BE" sz="2400" dirty="0" err="1" smtClean="0"/>
              <a:t>soil</a:t>
            </a:r>
            <a:endParaRPr lang="fr-BE" sz="2400" dirty="0" smtClean="0"/>
          </a:p>
          <a:p>
            <a:endParaRPr lang="fr-BE" sz="2400" dirty="0"/>
          </a:p>
          <a:p>
            <a:endParaRPr lang="fr-BE" sz="2400" dirty="0" smtClean="0"/>
          </a:p>
          <a:p>
            <a:endParaRPr lang="fr-BE" sz="2400" dirty="0"/>
          </a:p>
          <a:p>
            <a:endParaRPr lang="fr-BE" sz="2400" dirty="0"/>
          </a:p>
        </p:txBody>
      </p:sp>
      <p:sp>
        <p:nvSpPr>
          <p:cNvPr id="12" name="Rectangle 11"/>
          <p:cNvSpPr/>
          <p:nvPr/>
        </p:nvSpPr>
        <p:spPr>
          <a:xfrm>
            <a:off x="22538704" y="21314668"/>
            <a:ext cx="1152128"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ZoneTexte 33"/>
          <p:cNvSpPr txBox="1"/>
          <p:nvPr/>
        </p:nvSpPr>
        <p:spPr>
          <a:xfrm>
            <a:off x="23906856" y="18181758"/>
            <a:ext cx="2304256" cy="584775"/>
          </a:xfrm>
          <a:prstGeom prst="rect">
            <a:avLst/>
          </a:prstGeom>
          <a:solidFill>
            <a:schemeClr val="bg1"/>
          </a:solidFill>
        </p:spPr>
        <p:txBody>
          <a:bodyPr wrap="square" rtlCol="0">
            <a:spAutoFit/>
          </a:bodyPr>
          <a:lstStyle/>
          <a:p>
            <a:r>
              <a:rPr lang="fr-BE" sz="3200" dirty="0" err="1" smtClean="0"/>
              <a:t>Legend</a:t>
            </a:r>
            <a:endParaRPr lang="fr-BE" sz="3200" dirty="0"/>
          </a:p>
        </p:txBody>
      </p:sp>
      <p:sp>
        <p:nvSpPr>
          <p:cNvPr id="44" name="ZoneTexte 43"/>
          <p:cNvSpPr txBox="1"/>
          <p:nvPr/>
        </p:nvSpPr>
        <p:spPr>
          <a:xfrm>
            <a:off x="18002200" y="36613334"/>
            <a:ext cx="2520280" cy="1569660"/>
          </a:xfrm>
          <a:prstGeom prst="rect">
            <a:avLst/>
          </a:prstGeom>
          <a:solidFill>
            <a:schemeClr val="bg1"/>
          </a:solidFill>
        </p:spPr>
        <p:txBody>
          <a:bodyPr wrap="square" rtlCol="0">
            <a:spAutoFit/>
          </a:bodyPr>
          <a:lstStyle/>
          <a:p>
            <a:r>
              <a:rPr lang="fr-BE" sz="1600" dirty="0" smtClean="0"/>
              <a:t>Fig. 3: </a:t>
            </a:r>
            <a:r>
              <a:rPr lang="fr-BE" sz="1600" dirty="0" err="1" smtClean="0"/>
              <a:t>cartographic</a:t>
            </a:r>
            <a:r>
              <a:rPr lang="fr-BE" sz="1600" dirty="0" smtClean="0"/>
              <a:t> </a:t>
            </a:r>
            <a:r>
              <a:rPr lang="fr-BE" sz="1600" dirty="0" err="1" smtClean="0"/>
              <a:t>presentation</a:t>
            </a:r>
            <a:r>
              <a:rPr lang="fr-BE" sz="1600" dirty="0" smtClean="0"/>
              <a:t> of </a:t>
            </a:r>
            <a:r>
              <a:rPr lang="fr-BE" sz="1600" dirty="0" err="1" smtClean="0"/>
              <a:t>renewal</a:t>
            </a:r>
            <a:r>
              <a:rPr lang="fr-BE" sz="1600" dirty="0" smtClean="0"/>
              <a:t> </a:t>
            </a:r>
            <a:r>
              <a:rPr lang="fr-BE" sz="1600" dirty="0" err="1" smtClean="0"/>
              <a:t>units</a:t>
            </a:r>
            <a:endParaRPr lang="fr-BE" sz="1600" i="1" dirty="0" smtClean="0"/>
          </a:p>
          <a:p>
            <a:endParaRPr lang="fr-BE" sz="1600" dirty="0"/>
          </a:p>
          <a:p>
            <a:endParaRPr lang="fr-BE" sz="1600" dirty="0" smtClean="0"/>
          </a:p>
          <a:p>
            <a:endParaRPr lang="fr-BE" sz="1600" dirty="0"/>
          </a:p>
        </p:txBody>
      </p:sp>
      <p:sp>
        <p:nvSpPr>
          <p:cNvPr id="45" name="ZoneTexte 44"/>
          <p:cNvSpPr txBox="1"/>
          <p:nvPr/>
        </p:nvSpPr>
        <p:spPr>
          <a:xfrm>
            <a:off x="18650273" y="33552372"/>
            <a:ext cx="1944216" cy="2954655"/>
          </a:xfrm>
          <a:prstGeom prst="rect">
            <a:avLst/>
          </a:prstGeom>
          <a:solidFill>
            <a:schemeClr val="bg1"/>
          </a:solidFill>
        </p:spPr>
        <p:txBody>
          <a:bodyPr wrap="square" rtlCol="0">
            <a:spAutoFit/>
          </a:bodyPr>
          <a:lstStyle/>
          <a:p>
            <a:r>
              <a:rPr lang="fr-BE" sz="1600" dirty="0" err="1" smtClean="0"/>
              <a:t>Existing</a:t>
            </a:r>
            <a:r>
              <a:rPr lang="fr-BE" sz="1600" dirty="0" smtClean="0"/>
              <a:t> </a:t>
            </a:r>
            <a:r>
              <a:rPr lang="fr-BE" sz="1600" dirty="0" err="1" smtClean="0"/>
              <a:t>tree</a:t>
            </a:r>
            <a:endParaRPr lang="fr-BE" sz="1600" dirty="0" smtClean="0"/>
          </a:p>
          <a:p>
            <a:r>
              <a:rPr lang="fr-BE" sz="1600" dirty="0" err="1" smtClean="0"/>
              <a:t>Void</a:t>
            </a:r>
            <a:r>
              <a:rPr lang="fr-BE" sz="1600" dirty="0" smtClean="0"/>
              <a:t> in the line</a:t>
            </a:r>
          </a:p>
          <a:p>
            <a:endParaRPr lang="fr-BE" sz="1600" dirty="0" smtClean="0"/>
          </a:p>
          <a:p>
            <a:endParaRPr lang="fr-BE" sz="1600" dirty="0"/>
          </a:p>
          <a:p>
            <a:endParaRPr lang="fr-BE" sz="1600" dirty="0" smtClean="0"/>
          </a:p>
          <a:p>
            <a:endParaRPr lang="fr-BE" sz="1600" dirty="0" smtClean="0"/>
          </a:p>
          <a:p>
            <a:endParaRPr lang="fr-BE" sz="1600" dirty="0"/>
          </a:p>
          <a:p>
            <a:r>
              <a:rPr lang="fr-BE" sz="1400" dirty="0" err="1" smtClean="0"/>
              <a:t>Void</a:t>
            </a:r>
            <a:r>
              <a:rPr lang="fr-BE" sz="1400" dirty="0" smtClean="0"/>
              <a:t> </a:t>
            </a:r>
            <a:r>
              <a:rPr lang="fr-BE" sz="1400" dirty="0" err="1" smtClean="0"/>
              <a:t>percentage</a:t>
            </a:r>
            <a:r>
              <a:rPr lang="fr-BE" sz="1400" dirty="0" smtClean="0"/>
              <a:t> &gt; 50%</a:t>
            </a:r>
          </a:p>
          <a:p>
            <a:r>
              <a:rPr lang="fr-BE" sz="1400" dirty="0" smtClean="0"/>
              <a:t>   30%&lt;</a:t>
            </a:r>
            <a:r>
              <a:rPr lang="fr-BE" sz="1400" dirty="0" err="1" smtClean="0"/>
              <a:t>v.p</a:t>
            </a:r>
            <a:r>
              <a:rPr lang="fr-BE" sz="1400" dirty="0" smtClean="0"/>
              <a:t>.&lt;50%</a:t>
            </a:r>
          </a:p>
          <a:p>
            <a:r>
              <a:rPr lang="fr-BE" sz="1400" dirty="0" err="1" smtClean="0"/>
              <a:t>Void</a:t>
            </a:r>
            <a:r>
              <a:rPr lang="fr-BE" sz="1400" dirty="0" smtClean="0"/>
              <a:t> </a:t>
            </a:r>
            <a:r>
              <a:rPr lang="fr-BE" sz="1400" dirty="0" err="1" smtClean="0"/>
              <a:t>percentage</a:t>
            </a:r>
            <a:r>
              <a:rPr lang="fr-BE" sz="1400" dirty="0" smtClean="0"/>
              <a:t> &lt;30%</a:t>
            </a:r>
          </a:p>
          <a:p>
            <a:endParaRPr lang="fr-BE" sz="1600" dirty="0"/>
          </a:p>
          <a:p>
            <a:endParaRPr lang="fr-BE" sz="1600" dirty="0"/>
          </a:p>
        </p:txBody>
      </p:sp>
      <p:sp>
        <p:nvSpPr>
          <p:cNvPr id="46" name="ZoneTexte 45"/>
          <p:cNvSpPr txBox="1"/>
          <p:nvPr/>
        </p:nvSpPr>
        <p:spPr>
          <a:xfrm>
            <a:off x="18854646" y="32998375"/>
            <a:ext cx="1667834" cy="461665"/>
          </a:xfrm>
          <a:prstGeom prst="rect">
            <a:avLst/>
          </a:prstGeom>
          <a:solidFill>
            <a:schemeClr val="bg1"/>
          </a:solidFill>
        </p:spPr>
        <p:txBody>
          <a:bodyPr wrap="square" rtlCol="0">
            <a:spAutoFit/>
          </a:bodyPr>
          <a:lstStyle/>
          <a:p>
            <a:r>
              <a:rPr lang="fr-BE" sz="2400" dirty="0" err="1" smtClean="0"/>
              <a:t>Legend</a:t>
            </a:r>
            <a:endParaRPr lang="fr-BE"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704</Words>
  <Application>Microsoft Office PowerPoint</Application>
  <PresentationFormat>Personnalisé</PresentationFormat>
  <Paragraphs>33</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Présentation PowerPoint</vt:lpstr>
    </vt:vector>
  </TitlesOfParts>
  <Company>Ulg Gembloux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Ulg Gembloux</dc:creator>
  <cp:lastModifiedBy>ULg Gembloux</cp:lastModifiedBy>
  <cp:revision>6</cp:revision>
  <dcterms:created xsi:type="dcterms:W3CDTF">2012-04-18T06:01:13Z</dcterms:created>
  <dcterms:modified xsi:type="dcterms:W3CDTF">2012-04-20T08:57:09Z</dcterms:modified>
</cp:coreProperties>
</file>