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handoutMasterIdLst>
    <p:handoutMasterId r:id="rId22"/>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632"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notesMaster" Target="notesMasters/notesMaster1.xml"/><Relationship Id="rId22" Type="http://schemas.openxmlformats.org/officeDocument/2006/relationships/handoutMaster" Target="handoutMasters/handout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F8E353-00A5-2A4D-81EF-D4007450199E}" type="datetimeFigureOut">
              <a:rPr lang="fr-FR" smtClean="0"/>
              <a:t>2/05/11</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FADD305-ECAD-E04A-9FD1-3644DAF1E160}" type="slidenum">
              <a:rPr lang="fr-FR" smtClean="0"/>
              <a:t>‹#›</a:t>
            </a:fld>
            <a:endParaRPr lang="fr-FR"/>
          </a:p>
        </p:txBody>
      </p:sp>
    </p:spTree>
    <p:extLst>
      <p:ext uri="{BB962C8B-B14F-4D97-AF65-F5344CB8AC3E}">
        <p14:creationId xmlns:p14="http://schemas.microsoft.com/office/powerpoint/2010/main" val="2046329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5563D62-C331-834C-B1FB-0200BE2232D0}" type="datetimeFigureOut">
              <a:rPr lang="fr-FR" smtClean="0"/>
              <a:t>2/05/11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DA4011-5E27-B642-8081-AFF4389519DB}" type="slidenum">
              <a:rPr lang="fr-FR" smtClean="0"/>
              <a:t>‹#›</a:t>
            </a:fld>
            <a:endParaRPr lang="fr-FR"/>
          </a:p>
        </p:txBody>
      </p:sp>
    </p:spTree>
    <p:extLst>
      <p:ext uri="{BB962C8B-B14F-4D97-AF65-F5344CB8AC3E}">
        <p14:creationId xmlns:p14="http://schemas.microsoft.com/office/powerpoint/2010/main" val="44746573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6DA4011-5E27-B642-8081-AFF4389519DB}" type="slidenum">
              <a:rPr lang="fr-FR" smtClean="0"/>
              <a:t>1</a:t>
            </a:fld>
            <a:endParaRPr lang="fr-FR"/>
          </a:p>
        </p:txBody>
      </p:sp>
    </p:spTree>
    <p:extLst>
      <p:ext uri="{BB962C8B-B14F-4D97-AF65-F5344CB8AC3E}">
        <p14:creationId xmlns:p14="http://schemas.microsoft.com/office/powerpoint/2010/main" val="1011774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nl-BE"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BE"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E0A06DA-F639-444A-A72B-FE7F0839D6BB}" type="datetimeFigureOut">
              <a:rPr lang="fr-FR" smtClean="0"/>
              <a:t>2/05/11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2034929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1E0A06DA-F639-444A-A72B-FE7F0839D6BB}" type="datetimeFigureOut">
              <a:rPr lang="fr-FR" smtClean="0"/>
              <a:t>2/05/11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1949001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nl-BE"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1E0A06DA-F639-444A-A72B-FE7F0839D6BB}" type="datetimeFigureOut">
              <a:rPr lang="fr-FR" smtClean="0"/>
              <a:t>2/05/11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3345694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idx="1"/>
          </p:nvPr>
        </p:nvSpPr>
        <p:spPr/>
        <p:txBody>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10"/>
          </p:nvPr>
        </p:nvSpPr>
        <p:spPr/>
        <p:txBody>
          <a:bodyPr/>
          <a:lstStyle/>
          <a:p>
            <a:fld id="{1E0A06DA-F639-444A-A72B-FE7F0839D6BB}" type="datetimeFigureOut">
              <a:rPr lang="fr-FR" smtClean="0"/>
              <a:t>2/05/11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41579126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nl-BE"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BE" smtClean="0"/>
              <a:t>Cliquez pour modifier les styles du texte du masque</a:t>
            </a:r>
          </a:p>
        </p:txBody>
      </p:sp>
      <p:sp>
        <p:nvSpPr>
          <p:cNvPr id="4" name="Espace réservé de la date 3"/>
          <p:cNvSpPr>
            <a:spLocks noGrp="1"/>
          </p:cNvSpPr>
          <p:nvPr>
            <p:ph type="dt" sz="half" idx="10"/>
          </p:nvPr>
        </p:nvSpPr>
        <p:spPr/>
        <p:txBody>
          <a:bodyPr/>
          <a:lstStyle/>
          <a:p>
            <a:fld id="{1E0A06DA-F639-444A-A72B-FE7F0839D6BB}" type="datetimeFigureOut">
              <a:rPr lang="fr-FR" smtClean="0"/>
              <a:t>2/05/11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217569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e la date 4"/>
          <p:cNvSpPr>
            <a:spLocks noGrp="1"/>
          </p:cNvSpPr>
          <p:nvPr>
            <p:ph type="dt" sz="half" idx="10"/>
          </p:nvPr>
        </p:nvSpPr>
        <p:spPr/>
        <p:txBody>
          <a:bodyPr/>
          <a:lstStyle/>
          <a:p>
            <a:fld id="{1E0A06DA-F639-444A-A72B-FE7F0839D6BB}" type="datetimeFigureOut">
              <a:rPr lang="fr-FR" smtClean="0"/>
              <a:t>2/05/11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3765333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nl-BE"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BE"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7" name="Espace réservé de la date 6"/>
          <p:cNvSpPr>
            <a:spLocks noGrp="1"/>
          </p:cNvSpPr>
          <p:nvPr>
            <p:ph type="dt" sz="half" idx="10"/>
          </p:nvPr>
        </p:nvSpPr>
        <p:spPr/>
        <p:txBody>
          <a:bodyPr/>
          <a:lstStyle/>
          <a:p>
            <a:fld id="{1E0A06DA-F639-444A-A72B-FE7F0839D6BB}" type="datetimeFigureOut">
              <a:rPr lang="fr-FR" smtClean="0"/>
              <a:t>2/05/11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534949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nl-BE" smtClean="0"/>
              <a:t>Cliquez et modifiez le titre</a:t>
            </a:r>
            <a:endParaRPr lang="fr-FR"/>
          </a:p>
        </p:txBody>
      </p:sp>
      <p:sp>
        <p:nvSpPr>
          <p:cNvPr id="3" name="Espace réservé de la date 2"/>
          <p:cNvSpPr>
            <a:spLocks noGrp="1"/>
          </p:cNvSpPr>
          <p:nvPr>
            <p:ph type="dt" sz="half" idx="10"/>
          </p:nvPr>
        </p:nvSpPr>
        <p:spPr/>
        <p:txBody>
          <a:bodyPr/>
          <a:lstStyle/>
          <a:p>
            <a:fld id="{1E0A06DA-F639-444A-A72B-FE7F0839D6BB}" type="datetimeFigureOut">
              <a:rPr lang="fr-FR" smtClean="0"/>
              <a:t>2/05/11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3628139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E0A06DA-F639-444A-A72B-FE7F0839D6BB}" type="datetimeFigureOut">
              <a:rPr lang="fr-FR" smtClean="0"/>
              <a:t>2/05/11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296757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nl-BE"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1E0A06DA-F639-444A-A72B-FE7F0839D6BB}" type="datetimeFigureOut">
              <a:rPr lang="fr-FR" smtClean="0"/>
              <a:t>2/05/11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1607934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nl-BE"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BE" smtClean="0"/>
              <a:t>Cliquez pour modifier les styles du texte du masque</a:t>
            </a:r>
          </a:p>
        </p:txBody>
      </p:sp>
      <p:sp>
        <p:nvSpPr>
          <p:cNvPr id="5" name="Espace réservé de la date 4"/>
          <p:cNvSpPr>
            <a:spLocks noGrp="1"/>
          </p:cNvSpPr>
          <p:nvPr>
            <p:ph type="dt" sz="half" idx="10"/>
          </p:nvPr>
        </p:nvSpPr>
        <p:spPr/>
        <p:txBody>
          <a:bodyPr/>
          <a:lstStyle/>
          <a:p>
            <a:fld id="{1E0A06DA-F639-444A-A72B-FE7F0839D6BB}" type="datetimeFigureOut">
              <a:rPr lang="fr-FR" smtClean="0"/>
              <a:t>2/05/11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562951C-B0A9-394A-8DBC-539BA3C752B2}" type="slidenum">
              <a:rPr lang="fr-FR" smtClean="0"/>
              <a:t>‹#›</a:t>
            </a:fld>
            <a:endParaRPr lang="fr-FR"/>
          </a:p>
        </p:txBody>
      </p:sp>
    </p:spTree>
    <p:extLst>
      <p:ext uri="{BB962C8B-B14F-4D97-AF65-F5344CB8AC3E}">
        <p14:creationId xmlns:p14="http://schemas.microsoft.com/office/powerpoint/2010/main" val="270487781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BE"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BE" smtClean="0"/>
              <a:t>Cliquez pour modifier les styles du texte du masque</a:t>
            </a:r>
          </a:p>
          <a:p>
            <a:pPr lvl="1"/>
            <a:r>
              <a:rPr lang="nl-BE" smtClean="0"/>
              <a:t>Deuxième niveau</a:t>
            </a:r>
          </a:p>
          <a:p>
            <a:pPr lvl="2"/>
            <a:r>
              <a:rPr lang="nl-BE" smtClean="0"/>
              <a:t>Troisième niveau</a:t>
            </a:r>
          </a:p>
          <a:p>
            <a:pPr lvl="3"/>
            <a:r>
              <a:rPr lang="nl-BE" smtClean="0"/>
              <a:t>Quatrième niveau</a:t>
            </a:r>
          </a:p>
          <a:p>
            <a:pPr lvl="4"/>
            <a:r>
              <a:rPr lang="nl-BE"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0A06DA-F639-444A-A72B-FE7F0839D6BB}" type="datetimeFigureOut">
              <a:rPr lang="fr-FR" smtClean="0"/>
              <a:t>2/05/11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2951C-B0A9-394A-8DBC-539BA3C752B2}" type="slidenum">
              <a:rPr lang="fr-FR" smtClean="0"/>
              <a:t>‹#›</a:t>
            </a:fld>
            <a:endParaRPr lang="fr-FR"/>
          </a:p>
        </p:txBody>
      </p:sp>
    </p:spTree>
    <p:extLst>
      <p:ext uri="{BB962C8B-B14F-4D97-AF65-F5344CB8AC3E}">
        <p14:creationId xmlns:p14="http://schemas.microsoft.com/office/powerpoint/2010/main" val="499757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sz="2800" dirty="0" smtClean="0">
                <a:latin typeface="Arial"/>
                <a:cs typeface="Arial"/>
              </a:rPr>
              <a:t>La modification/négociation des contrats publics en cours d’exécution et le droit communautaire</a:t>
            </a:r>
            <a:endParaRPr lang="fr-FR" sz="2800" dirty="0">
              <a:latin typeface="Arial"/>
              <a:cs typeface="Arial"/>
            </a:endParaRPr>
          </a:p>
        </p:txBody>
      </p:sp>
      <p:sp>
        <p:nvSpPr>
          <p:cNvPr id="3" name="Sous-titre 2"/>
          <p:cNvSpPr>
            <a:spLocks noGrp="1"/>
          </p:cNvSpPr>
          <p:nvPr>
            <p:ph type="subTitle" idx="1"/>
          </p:nvPr>
        </p:nvSpPr>
        <p:spPr/>
        <p:txBody>
          <a:bodyPr>
            <a:normAutofit/>
          </a:bodyPr>
          <a:lstStyle/>
          <a:p>
            <a:r>
              <a:rPr lang="fr-FR" sz="1800" dirty="0" smtClean="0">
                <a:latin typeface="Arial"/>
                <a:cs typeface="Arial"/>
              </a:rPr>
              <a:t>Ann Lawrence Durviaux</a:t>
            </a:r>
          </a:p>
          <a:p>
            <a:r>
              <a:rPr lang="fr-FR" sz="1800" dirty="0" smtClean="0">
                <a:latin typeface="Arial"/>
                <a:cs typeface="Arial"/>
              </a:rPr>
              <a:t>Professeur et avocat</a:t>
            </a:r>
          </a:p>
          <a:p>
            <a:endParaRPr lang="fr-FR" sz="2000" dirty="0"/>
          </a:p>
          <a:p>
            <a:r>
              <a:rPr lang="fr-FR" sz="1100" dirty="0">
                <a:latin typeface="Arial"/>
                <a:cs typeface="Arial"/>
              </a:rPr>
              <a:t>Rue de Bèze en Bourgogne, </a:t>
            </a:r>
            <a:r>
              <a:rPr lang="fr-FR" sz="1100" dirty="0" smtClean="0">
                <a:latin typeface="Arial"/>
                <a:cs typeface="Arial"/>
              </a:rPr>
              <a:t>62- B. 5000 Namur</a:t>
            </a:r>
            <a:endParaRPr lang="fr-FR" sz="1100" dirty="0">
              <a:latin typeface="Arial"/>
              <a:cs typeface="Arial"/>
            </a:endParaRPr>
          </a:p>
          <a:p>
            <a:r>
              <a:rPr lang="fr-FR" sz="1100" dirty="0" smtClean="0">
                <a:latin typeface="Arial"/>
                <a:cs typeface="Arial"/>
              </a:rPr>
              <a:t>+</a:t>
            </a:r>
            <a:r>
              <a:rPr lang="fr-FR" sz="1100" dirty="0">
                <a:latin typeface="Arial"/>
                <a:cs typeface="Arial"/>
              </a:rPr>
              <a:t>+32-81-35.48.45 (tél.) </a:t>
            </a:r>
            <a:r>
              <a:rPr lang="fr-FR" sz="1100" dirty="0" smtClean="0">
                <a:latin typeface="Arial"/>
                <a:cs typeface="Arial"/>
              </a:rPr>
              <a:t>  +</a:t>
            </a:r>
            <a:r>
              <a:rPr lang="fr-FR" sz="1100" dirty="0">
                <a:latin typeface="Arial"/>
                <a:cs typeface="Arial"/>
              </a:rPr>
              <a:t>+32-81-35.48.47 (fax</a:t>
            </a:r>
            <a:r>
              <a:rPr lang="fr-FR" sz="1100" dirty="0" smtClean="0">
                <a:latin typeface="Arial"/>
                <a:cs typeface="Arial"/>
              </a:rPr>
              <a:t>)</a:t>
            </a:r>
          </a:p>
          <a:p>
            <a:r>
              <a:rPr lang="fr-FR" sz="1100" dirty="0" smtClean="0">
                <a:latin typeface="Arial"/>
                <a:cs typeface="Arial"/>
              </a:rPr>
              <a:t>0477-26.65.48 – </a:t>
            </a:r>
            <a:r>
              <a:rPr lang="fr-FR" sz="1100" dirty="0" err="1" smtClean="0">
                <a:latin typeface="Arial"/>
                <a:cs typeface="Arial"/>
              </a:rPr>
              <a:t>al@durviaux.be</a:t>
            </a:r>
            <a:endParaRPr lang="fr-FR" sz="1100" dirty="0">
              <a:latin typeface="Arial"/>
              <a:cs typeface="Arial"/>
            </a:endParaRPr>
          </a:p>
          <a:p>
            <a:endParaRPr lang="fr-FR" sz="2000" dirty="0"/>
          </a:p>
          <a:p>
            <a:endParaRPr lang="fr-FR" sz="2000" dirty="0" smtClean="0"/>
          </a:p>
          <a:p>
            <a:endParaRPr lang="fr-FR" sz="2000" dirty="0"/>
          </a:p>
        </p:txBody>
      </p:sp>
      <p:grpSp>
        <p:nvGrpSpPr>
          <p:cNvPr id="6" name="Group 11"/>
          <p:cNvGrpSpPr>
            <a:grpSpLocks/>
          </p:cNvGrpSpPr>
          <p:nvPr/>
        </p:nvGrpSpPr>
        <p:grpSpPr bwMode="auto">
          <a:xfrm>
            <a:off x="342900" y="333419"/>
            <a:ext cx="685800" cy="964565"/>
            <a:chOff x="576" y="864"/>
            <a:chExt cx="1296" cy="2304"/>
          </a:xfrm>
        </p:grpSpPr>
        <p:sp>
          <p:nvSpPr>
            <p:cNvPr id="7" name="Rectangle 6"/>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9" name="Rectangle 8"/>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10"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557546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fontScale="77500" lnSpcReduction="20000"/>
          </a:bodyPr>
          <a:lstStyle/>
          <a:p>
            <a:pPr algn="just"/>
            <a:r>
              <a:rPr lang="fr-FR" sz="2600" dirty="0" smtClean="0">
                <a:latin typeface="Arial"/>
                <a:cs typeface="Arial"/>
              </a:rPr>
              <a:t>C.J.U.E</a:t>
            </a:r>
            <a:r>
              <a:rPr lang="fr-FR" sz="2600" dirty="0">
                <a:latin typeface="Arial"/>
                <a:cs typeface="Arial"/>
              </a:rPr>
              <a:t>., 19 juin 2008, </a:t>
            </a:r>
            <a:r>
              <a:rPr lang="fr-FR" sz="2600" i="1" dirty="0" err="1">
                <a:latin typeface="Arial"/>
                <a:cs typeface="Arial"/>
              </a:rPr>
              <a:t>Pressetext</a:t>
            </a:r>
            <a:r>
              <a:rPr lang="fr-FR" sz="2600" i="1" dirty="0">
                <a:latin typeface="Arial"/>
                <a:cs typeface="Arial"/>
              </a:rPr>
              <a:t> </a:t>
            </a:r>
            <a:r>
              <a:rPr lang="fr-FR" sz="2600" i="1" dirty="0" err="1">
                <a:latin typeface="Arial"/>
                <a:cs typeface="Arial"/>
              </a:rPr>
              <a:t>Nachrichtenagentur</a:t>
            </a:r>
            <a:r>
              <a:rPr lang="fr-FR" sz="2600" i="1" dirty="0">
                <a:latin typeface="Arial"/>
                <a:cs typeface="Arial"/>
              </a:rPr>
              <a:t> </a:t>
            </a:r>
            <a:r>
              <a:rPr lang="fr-FR" sz="2600" i="1" dirty="0" err="1">
                <a:latin typeface="Arial"/>
                <a:cs typeface="Arial"/>
              </a:rPr>
              <a:t>GmbH</a:t>
            </a:r>
            <a:r>
              <a:rPr lang="fr-FR" sz="2600" i="1" dirty="0">
                <a:latin typeface="Arial"/>
                <a:cs typeface="Arial"/>
              </a:rPr>
              <a:t> c. Autriche </a:t>
            </a:r>
            <a:r>
              <a:rPr lang="fr-FR" sz="2600" i="1" dirty="0" err="1">
                <a:latin typeface="Arial"/>
                <a:cs typeface="Arial"/>
              </a:rPr>
              <a:t>e.a</a:t>
            </a:r>
            <a:r>
              <a:rPr lang="fr-FR" sz="2600" dirty="0">
                <a:latin typeface="Arial"/>
                <a:cs typeface="Arial"/>
              </a:rPr>
              <a:t>., </a:t>
            </a:r>
            <a:r>
              <a:rPr lang="fr-FR" sz="2600" dirty="0" err="1">
                <a:latin typeface="Arial"/>
                <a:cs typeface="Arial"/>
              </a:rPr>
              <a:t>aff.</a:t>
            </a:r>
            <a:r>
              <a:rPr lang="fr-FR" sz="2600" dirty="0">
                <a:latin typeface="Arial"/>
                <a:cs typeface="Arial"/>
              </a:rPr>
              <a:t> C-454/06, </a:t>
            </a:r>
            <a:r>
              <a:rPr lang="fr-FR" sz="2600" i="1" dirty="0">
                <a:latin typeface="Arial"/>
                <a:cs typeface="Arial"/>
              </a:rPr>
              <a:t>Rec</a:t>
            </a:r>
            <a:r>
              <a:rPr lang="fr-FR" sz="2600" dirty="0">
                <a:latin typeface="Arial"/>
                <a:cs typeface="Arial"/>
              </a:rPr>
              <a:t>., 2008, p. I-04401 </a:t>
            </a:r>
            <a:endParaRPr lang="fr-FR" sz="2600" dirty="0" smtClean="0">
              <a:latin typeface="Arial"/>
              <a:cs typeface="Arial"/>
            </a:endParaRPr>
          </a:p>
          <a:p>
            <a:pPr algn="just"/>
            <a:endParaRPr lang="fr-FR" sz="2900" dirty="0" smtClean="0">
              <a:latin typeface="Arial"/>
              <a:cs typeface="Arial"/>
            </a:endParaRPr>
          </a:p>
          <a:p>
            <a:pPr lvl="1" algn="just"/>
            <a:r>
              <a:rPr lang="fr-FR" sz="2500" dirty="0">
                <a:latin typeface="Arial"/>
                <a:cs typeface="Arial"/>
              </a:rPr>
              <a:t>la contractualisation de la mutabilité est une condition nécessaire mais non suffisante à sa mise en œuvre en droit communautaire </a:t>
            </a:r>
            <a:endParaRPr lang="fr-FR" sz="2500" dirty="0" smtClean="0">
              <a:latin typeface="Arial"/>
              <a:cs typeface="Arial"/>
            </a:endParaRPr>
          </a:p>
          <a:p>
            <a:pPr lvl="1" algn="just"/>
            <a:endParaRPr lang="fr-FR" sz="2500" dirty="0" smtClean="0">
              <a:latin typeface="Arial"/>
              <a:cs typeface="Arial"/>
            </a:endParaRPr>
          </a:p>
          <a:p>
            <a:pPr lvl="1" algn="just"/>
            <a:r>
              <a:rPr lang="fr-FR" sz="2500" dirty="0" smtClean="0">
                <a:latin typeface="Arial"/>
                <a:cs typeface="Arial"/>
              </a:rPr>
              <a:t>nouvelle </a:t>
            </a:r>
            <a:r>
              <a:rPr lang="fr-FR" sz="2500" dirty="0">
                <a:latin typeface="Arial"/>
                <a:cs typeface="Arial"/>
              </a:rPr>
              <a:t>procédure de passation s’impose en cas de modification substantielle, c'est-à-dire lorsque la modification</a:t>
            </a:r>
            <a:r>
              <a:rPr lang="fr-FR" sz="2500" i="1" dirty="0">
                <a:latin typeface="Arial"/>
                <a:cs typeface="Arial"/>
              </a:rPr>
              <a:t> « introduit des conditions qui, si elles avaient figuré dans la procédure de passation initiale, auraient permis l’admission de soumissionnaires autres que ceux initialement admis ou auraient permis de retenir une offre autre que celle initialement retenue</a:t>
            </a:r>
            <a:r>
              <a:rPr lang="fr-FR" sz="2500" dirty="0">
                <a:latin typeface="Arial"/>
                <a:cs typeface="Arial"/>
              </a:rPr>
              <a:t> », ou lorsqu’elle « </a:t>
            </a:r>
            <a:r>
              <a:rPr lang="fr-FR" sz="2500" i="1" dirty="0">
                <a:latin typeface="Arial"/>
                <a:cs typeface="Arial"/>
              </a:rPr>
              <a:t>étend le marché, dans une mesure importante, à des services non initialement prévus </a:t>
            </a:r>
            <a:r>
              <a:rPr lang="fr-FR" sz="2500" dirty="0">
                <a:latin typeface="Arial"/>
                <a:cs typeface="Arial"/>
              </a:rPr>
              <a:t>» et enfin, « </a:t>
            </a:r>
            <a:r>
              <a:rPr lang="fr-FR" sz="2500" i="1" dirty="0">
                <a:latin typeface="Arial"/>
                <a:cs typeface="Arial"/>
              </a:rPr>
              <a:t>lorsqu’elle change l’équilibre économique du contrat en faveur de l’adjudicataire du marché d’une manière qui n’était pas prévue dans les termes du marché initial </a:t>
            </a:r>
            <a:r>
              <a:rPr lang="fr-FR" sz="2500" dirty="0">
                <a:latin typeface="Arial"/>
                <a:cs typeface="Arial"/>
              </a:rPr>
              <a:t>».</a:t>
            </a: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3882453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lnSpcReduction="10000"/>
          </a:bodyPr>
          <a:lstStyle/>
          <a:p>
            <a:pPr algn="just"/>
            <a:r>
              <a:rPr lang="fr-FR" sz="2000" dirty="0" smtClean="0">
                <a:latin typeface="Arial"/>
                <a:cs typeface="Arial"/>
              </a:rPr>
              <a:t>C.J.U.E</a:t>
            </a:r>
            <a:r>
              <a:rPr lang="fr-FR" sz="2000" dirty="0">
                <a:latin typeface="Arial"/>
                <a:cs typeface="Arial"/>
              </a:rPr>
              <a:t>., 19 juin 2008, </a:t>
            </a:r>
            <a:r>
              <a:rPr lang="fr-FR" sz="2000" i="1" dirty="0" err="1">
                <a:latin typeface="Arial"/>
                <a:cs typeface="Arial"/>
              </a:rPr>
              <a:t>Pressetext</a:t>
            </a:r>
            <a:r>
              <a:rPr lang="fr-FR" sz="2000" i="1" dirty="0">
                <a:latin typeface="Arial"/>
                <a:cs typeface="Arial"/>
              </a:rPr>
              <a:t> </a:t>
            </a:r>
            <a:r>
              <a:rPr lang="fr-FR" sz="2000" i="1" dirty="0" err="1">
                <a:latin typeface="Arial"/>
                <a:cs typeface="Arial"/>
              </a:rPr>
              <a:t>Nachrichtenagentur</a:t>
            </a:r>
            <a:r>
              <a:rPr lang="fr-FR" sz="2000" i="1" dirty="0">
                <a:latin typeface="Arial"/>
                <a:cs typeface="Arial"/>
              </a:rPr>
              <a:t> </a:t>
            </a:r>
            <a:r>
              <a:rPr lang="fr-FR" sz="2000" i="1" dirty="0" err="1">
                <a:latin typeface="Arial"/>
                <a:cs typeface="Arial"/>
              </a:rPr>
              <a:t>GmbH</a:t>
            </a:r>
            <a:r>
              <a:rPr lang="fr-FR" sz="2000" i="1" dirty="0">
                <a:latin typeface="Arial"/>
                <a:cs typeface="Arial"/>
              </a:rPr>
              <a:t> c. Autriche </a:t>
            </a:r>
            <a:r>
              <a:rPr lang="fr-FR" sz="2000" i="1" dirty="0" err="1">
                <a:latin typeface="Arial"/>
                <a:cs typeface="Arial"/>
              </a:rPr>
              <a:t>e.a</a:t>
            </a:r>
            <a:r>
              <a:rPr lang="fr-FR" sz="2000" dirty="0">
                <a:latin typeface="Arial"/>
                <a:cs typeface="Arial"/>
              </a:rPr>
              <a:t>., </a:t>
            </a:r>
            <a:r>
              <a:rPr lang="fr-FR" sz="2000" dirty="0" err="1">
                <a:latin typeface="Arial"/>
                <a:cs typeface="Arial"/>
              </a:rPr>
              <a:t>aff.</a:t>
            </a:r>
            <a:r>
              <a:rPr lang="fr-FR" sz="2000" dirty="0">
                <a:latin typeface="Arial"/>
                <a:cs typeface="Arial"/>
              </a:rPr>
              <a:t> C-454/06, </a:t>
            </a:r>
            <a:r>
              <a:rPr lang="fr-FR" sz="2000" i="1" dirty="0">
                <a:latin typeface="Arial"/>
                <a:cs typeface="Arial"/>
              </a:rPr>
              <a:t>Rec</a:t>
            </a:r>
            <a:r>
              <a:rPr lang="fr-FR" sz="2000" dirty="0">
                <a:latin typeface="Arial"/>
                <a:cs typeface="Arial"/>
              </a:rPr>
              <a:t>., 2008, p. I-04401 </a:t>
            </a:r>
            <a:endParaRPr lang="fr-FR" sz="2000" dirty="0" smtClean="0">
              <a:latin typeface="Arial"/>
              <a:cs typeface="Arial"/>
            </a:endParaRPr>
          </a:p>
          <a:p>
            <a:pPr algn="just"/>
            <a:endParaRPr lang="fr-FR" sz="2000" dirty="0" smtClean="0">
              <a:latin typeface="Arial"/>
              <a:cs typeface="Arial"/>
            </a:endParaRPr>
          </a:p>
          <a:p>
            <a:pPr lvl="1" algn="just"/>
            <a:r>
              <a:rPr lang="fr-FR" sz="2000" dirty="0">
                <a:latin typeface="Arial"/>
                <a:cs typeface="Arial"/>
              </a:rPr>
              <a:t>La substitution d’un nouveau cocontractant à celui auquel le pouvoir adjudicateur avait initialement attribué le marché doit être considérée, en principe,  comme une modification substantielle, à moins que cette substitution ait été prévue dans les termes du marché initial, par exemple – no</a:t>
            </a:r>
            <a:r>
              <a:rPr lang="fr-FR" sz="2000" dirty="0"/>
              <a:t>us indique la Cour – au titre de la sous-traitance </a:t>
            </a:r>
            <a:endParaRPr lang="fr-FR" sz="2000" dirty="0" smtClean="0"/>
          </a:p>
          <a:p>
            <a:pPr lvl="1" algn="just"/>
            <a:r>
              <a:rPr lang="fr-FR" sz="2000" dirty="0">
                <a:latin typeface="Arial"/>
                <a:cs typeface="Arial"/>
              </a:rPr>
              <a:t>Le prix est une donnée importante et toute modification non initialement prévue au contrat, pourrait être considérée comme </a:t>
            </a:r>
            <a:r>
              <a:rPr lang="fr-FR" sz="2000" dirty="0" smtClean="0">
                <a:latin typeface="Arial"/>
                <a:cs typeface="Arial"/>
              </a:rPr>
              <a:t>substantielle,</a:t>
            </a:r>
            <a:r>
              <a:rPr lang="fr-FR" sz="2000" dirty="0">
                <a:latin typeface="Arial"/>
                <a:cs typeface="Arial"/>
              </a:rPr>
              <a:t> mais pas la simple conversion du prix en une autre monnaie, ni un changement d’indice dans la formule de révision….</a:t>
            </a:r>
          </a:p>
          <a:p>
            <a:pPr marL="457200" lvl="1" indent="0" algn="just">
              <a:buNone/>
            </a:pPr>
            <a:r>
              <a:rPr lang="fr-FR" sz="2000" dirty="0" smtClean="0">
                <a:latin typeface="Arial"/>
                <a:cs typeface="Arial"/>
              </a:rPr>
              <a:t> </a:t>
            </a:r>
            <a:endParaRPr lang="fr-FR" sz="2000" dirty="0">
              <a:latin typeface="Arial"/>
              <a:cs typeface="Arial"/>
            </a:endParaRP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661387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fr-FR" sz="2000" dirty="0" smtClean="0">
                <a:latin typeface="Arial"/>
                <a:cs typeface="Arial"/>
              </a:rPr>
              <a:t>C.J.U.E</a:t>
            </a:r>
            <a:r>
              <a:rPr lang="fr-FR" sz="2000" dirty="0">
                <a:latin typeface="Arial"/>
                <a:cs typeface="Arial"/>
              </a:rPr>
              <a:t>., 19 juin 2008, </a:t>
            </a:r>
            <a:r>
              <a:rPr lang="fr-FR" sz="2000" i="1" dirty="0" err="1">
                <a:latin typeface="Arial"/>
                <a:cs typeface="Arial"/>
              </a:rPr>
              <a:t>Pressetext</a:t>
            </a:r>
            <a:r>
              <a:rPr lang="fr-FR" sz="2000" i="1" dirty="0">
                <a:latin typeface="Arial"/>
                <a:cs typeface="Arial"/>
              </a:rPr>
              <a:t> </a:t>
            </a:r>
            <a:r>
              <a:rPr lang="fr-FR" sz="2000" i="1" dirty="0" err="1">
                <a:latin typeface="Arial"/>
                <a:cs typeface="Arial"/>
              </a:rPr>
              <a:t>Nachrichtenagentur</a:t>
            </a:r>
            <a:r>
              <a:rPr lang="fr-FR" sz="2000" i="1" dirty="0">
                <a:latin typeface="Arial"/>
                <a:cs typeface="Arial"/>
              </a:rPr>
              <a:t> </a:t>
            </a:r>
            <a:r>
              <a:rPr lang="fr-FR" sz="2000" i="1" dirty="0" err="1">
                <a:latin typeface="Arial"/>
                <a:cs typeface="Arial"/>
              </a:rPr>
              <a:t>GmbH</a:t>
            </a:r>
            <a:r>
              <a:rPr lang="fr-FR" sz="2000" i="1" dirty="0">
                <a:latin typeface="Arial"/>
                <a:cs typeface="Arial"/>
              </a:rPr>
              <a:t> c. Autriche </a:t>
            </a:r>
            <a:r>
              <a:rPr lang="fr-FR" sz="2000" i="1" dirty="0" err="1">
                <a:latin typeface="Arial"/>
                <a:cs typeface="Arial"/>
              </a:rPr>
              <a:t>e.a</a:t>
            </a:r>
            <a:r>
              <a:rPr lang="fr-FR" sz="2000" dirty="0">
                <a:latin typeface="Arial"/>
                <a:cs typeface="Arial"/>
              </a:rPr>
              <a:t>., </a:t>
            </a:r>
            <a:r>
              <a:rPr lang="fr-FR" sz="2000" dirty="0" err="1">
                <a:latin typeface="Arial"/>
                <a:cs typeface="Arial"/>
              </a:rPr>
              <a:t>aff.</a:t>
            </a:r>
            <a:r>
              <a:rPr lang="fr-FR" sz="2000" dirty="0">
                <a:latin typeface="Arial"/>
                <a:cs typeface="Arial"/>
              </a:rPr>
              <a:t> C-454/06, </a:t>
            </a:r>
            <a:r>
              <a:rPr lang="fr-FR" sz="2000" i="1" dirty="0">
                <a:latin typeface="Arial"/>
                <a:cs typeface="Arial"/>
              </a:rPr>
              <a:t>Rec</a:t>
            </a:r>
            <a:r>
              <a:rPr lang="fr-FR" sz="2000" dirty="0">
                <a:latin typeface="Arial"/>
                <a:cs typeface="Arial"/>
              </a:rPr>
              <a:t>., 2008, p. I-04401 </a:t>
            </a:r>
            <a:endParaRPr lang="fr-FR" sz="2000" dirty="0" smtClean="0">
              <a:latin typeface="Arial"/>
              <a:cs typeface="Arial"/>
            </a:endParaRPr>
          </a:p>
          <a:p>
            <a:pPr algn="just"/>
            <a:endParaRPr lang="fr-FR" sz="2000" dirty="0" smtClean="0">
              <a:latin typeface="Arial"/>
              <a:cs typeface="Arial"/>
            </a:endParaRPr>
          </a:p>
          <a:p>
            <a:pPr lvl="1" algn="just"/>
            <a:r>
              <a:rPr lang="fr-FR" sz="2000" dirty="0">
                <a:latin typeface="Arial"/>
                <a:cs typeface="Arial"/>
              </a:rPr>
              <a:t>La </a:t>
            </a:r>
            <a:r>
              <a:rPr lang="fr-FR" sz="2000" dirty="0" smtClean="0">
                <a:latin typeface="Arial"/>
                <a:cs typeface="Arial"/>
              </a:rPr>
              <a:t>modification relative à la durée du marché est tout aussi sensible</a:t>
            </a:r>
          </a:p>
          <a:p>
            <a:pPr lvl="1" algn="just"/>
            <a:r>
              <a:rPr lang="fr-FR" sz="2000" dirty="0" smtClean="0">
                <a:latin typeface="Arial"/>
                <a:cs typeface="Arial"/>
              </a:rPr>
              <a:t>CJUE : les marchés </a:t>
            </a:r>
            <a:r>
              <a:rPr lang="fr-FR" sz="2000" dirty="0">
                <a:latin typeface="Arial"/>
                <a:cs typeface="Arial"/>
              </a:rPr>
              <a:t>publics de service à durée indéterminée ne sont pas interdits par le droit communautaire </a:t>
            </a:r>
            <a:endParaRPr lang="fr-FR" sz="2000" dirty="0" smtClean="0">
              <a:latin typeface="Arial"/>
              <a:cs typeface="Arial"/>
            </a:endParaRPr>
          </a:p>
          <a:p>
            <a:pPr lvl="1" algn="just"/>
            <a:r>
              <a:rPr lang="fr-FR" sz="2000" dirty="0">
                <a:latin typeface="Arial"/>
                <a:cs typeface="Arial"/>
              </a:rPr>
              <a:t>Toutefois, une renonciation à la faculté de résilier le marché pendant une certaine période de temps – 3 ans, en l’espère- n’a pas été considérée, dans les circonstances de l’espèce comme une modification substantielle du marché, pour autant qu’elle ne soit pas réintroduite de manière récurrente </a:t>
            </a: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287108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fr-FR" sz="2000" dirty="0" smtClean="0">
                <a:latin typeface="Arial"/>
                <a:cs typeface="Arial"/>
              </a:rPr>
              <a:t>Lien avec les hypothèses de procédure négociée sans publicité?</a:t>
            </a:r>
          </a:p>
          <a:p>
            <a:pPr algn="just"/>
            <a:r>
              <a:rPr lang="fr-FR" sz="2000" dirty="0">
                <a:latin typeface="Arial"/>
                <a:cs typeface="Arial"/>
              </a:rPr>
              <a:t>Une procédure négociée sans publicité peut être organisée en cas de première procédure (ouverte ou restreinte) infructueuse, pour autant que « </a:t>
            </a:r>
            <a:r>
              <a:rPr lang="fr-FR" sz="2000" i="1" dirty="0">
                <a:latin typeface="Arial"/>
                <a:cs typeface="Arial"/>
              </a:rPr>
              <a:t> les conditions initiales du marché  n’aient pas été substantiellement modifiées »</a:t>
            </a:r>
            <a:r>
              <a:rPr lang="fr-FR" sz="2000" dirty="0">
                <a:latin typeface="Arial"/>
                <a:cs typeface="Arial"/>
              </a:rPr>
              <a:t> </a:t>
            </a:r>
            <a:endParaRPr lang="fr-FR" sz="2000" dirty="0" smtClean="0">
              <a:latin typeface="Arial"/>
              <a:cs typeface="Arial"/>
            </a:endParaRPr>
          </a:p>
          <a:p>
            <a:pPr algn="just"/>
            <a:r>
              <a:rPr lang="fr-FR" sz="2000" dirty="0">
                <a:latin typeface="Arial"/>
                <a:cs typeface="Arial"/>
              </a:rPr>
              <a:t>L’appel d’offres en vue de l’acquisition et de l’installation de deux unités thermoélectriques pour la centrale électrique d’</a:t>
            </a:r>
            <a:r>
              <a:rPr lang="fr-FR" sz="2000" dirty="0" err="1">
                <a:latin typeface="Arial"/>
                <a:cs typeface="Arial"/>
              </a:rPr>
              <a:t>Atherinolakkos</a:t>
            </a:r>
            <a:r>
              <a:rPr lang="fr-FR" sz="2000" dirty="0">
                <a:latin typeface="Arial"/>
                <a:cs typeface="Arial"/>
              </a:rPr>
              <a:t> en Crète, s’est soldé par un échec à deux reprises. Pour la troisième tentative, le pouvoir adjudicateur a procédé par procédure négociée sans publicité en demandant aux soumissionnaires de la seconde procédure de « </a:t>
            </a:r>
            <a:r>
              <a:rPr lang="fr-FR" sz="2000" i="1" dirty="0">
                <a:latin typeface="Arial"/>
                <a:cs typeface="Arial"/>
              </a:rPr>
              <a:t>remettre leurs «offres financières finales» dans les quinze jours, en corrigeant tous les écarts, notamment techniques, entre leur offres antérieures et les spécifications du projet</a:t>
            </a:r>
            <a:r>
              <a:rPr lang="fr-FR" sz="2000" dirty="0">
                <a:latin typeface="Arial"/>
                <a:cs typeface="Arial"/>
              </a:rPr>
              <a:t> » </a:t>
            </a: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34790954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fr-FR" sz="2000" dirty="0">
                <a:latin typeface="Arial"/>
                <a:cs typeface="Arial"/>
              </a:rPr>
              <a:t>C.J.U.E., 4 juin 2009, </a:t>
            </a:r>
            <a:r>
              <a:rPr lang="fr-FR" sz="2000" i="1" dirty="0">
                <a:latin typeface="Arial"/>
                <a:cs typeface="Arial"/>
              </a:rPr>
              <a:t>Commission c. Grèce</a:t>
            </a:r>
            <a:r>
              <a:rPr lang="fr-FR" sz="2000" dirty="0">
                <a:latin typeface="Arial"/>
                <a:cs typeface="Arial"/>
              </a:rPr>
              <a:t>, </a:t>
            </a:r>
            <a:r>
              <a:rPr lang="fr-FR" sz="2000" dirty="0" err="1">
                <a:latin typeface="Arial"/>
                <a:cs typeface="Arial"/>
              </a:rPr>
              <a:t>aff.</a:t>
            </a:r>
            <a:r>
              <a:rPr lang="fr-FR" sz="2000" dirty="0">
                <a:latin typeface="Arial"/>
                <a:cs typeface="Arial"/>
              </a:rPr>
              <a:t> </a:t>
            </a:r>
            <a:r>
              <a:rPr lang="fr-BE" sz="2000" dirty="0">
                <a:latin typeface="Arial"/>
                <a:cs typeface="Arial"/>
              </a:rPr>
              <a:t>C-250/07, </a:t>
            </a:r>
            <a:r>
              <a:rPr lang="fr-BE" sz="2000" i="1" dirty="0">
                <a:latin typeface="Arial"/>
                <a:cs typeface="Arial"/>
              </a:rPr>
              <a:t>Rec., </a:t>
            </a:r>
            <a:r>
              <a:rPr lang="fr-BE" sz="2000" dirty="0">
                <a:latin typeface="Arial"/>
                <a:cs typeface="Arial"/>
              </a:rPr>
              <a:t>2009, p. I-04369</a:t>
            </a:r>
            <a:r>
              <a:rPr lang="fr-FR" sz="2000" dirty="0">
                <a:latin typeface="Arial"/>
                <a:cs typeface="Arial"/>
              </a:rPr>
              <a:t> </a:t>
            </a:r>
            <a:endParaRPr lang="fr-FR" sz="2000" dirty="0" smtClean="0">
              <a:latin typeface="Arial"/>
              <a:cs typeface="Arial"/>
            </a:endParaRPr>
          </a:p>
          <a:p>
            <a:pPr lvl="1" algn="just"/>
            <a:r>
              <a:rPr lang="fr-FR" sz="1600" dirty="0"/>
              <a:t>va préciser cette hypothèse pour les secteurs spéciaux </a:t>
            </a:r>
            <a:endParaRPr lang="fr-FR" sz="1600" dirty="0" smtClean="0"/>
          </a:p>
          <a:p>
            <a:pPr lvl="1" algn="just"/>
            <a:r>
              <a:rPr lang="fr-FR" sz="1600" dirty="0"/>
              <a:t>en repartant de la définition dégagée dans l’arrêt </a:t>
            </a:r>
            <a:r>
              <a:rPr lang="fr-FR" sz="1600" i="1" dirty="0" err="1"/>
              <a:t>pressetext</a:t>
            </a:r>
            <a:r>
              <a:rPr lang="fr-FR" sz="1600" i="1" dirty="0"/>
              <a:t> </a:t>
            </a:r>
            <a:r>
              <a:rPr lang="fr-FR" sz="1600" i="1" dirty="0" err="1" smtClean="0"/>
              <a:t>Nachrichtenagentur</a:t>
            </a:r>
            <a:r>
              <a:rPr lang="fr-FR" sz="1600" dirty="0" smtClean="0"/>
              <a:t> </a:t>
            </a:r>
          </a:p>
          <a:p>
            <a:pPr lvl="1" algn="just"/>
            <a:r>
              <a:rPr lang="fr-FR" sz="1600" dirty="0"/>
              <a:t>La Cour put ainsi conclure que l’entité adjudicatrice n’avait pas substantiellement modifié les conditions initiales du marché, au sens de l’article 20, paragraphe 2, sous a), de la directive 93/38, lors de la procédure négociée sans mise en concurrence préalable.</a:t>
            </a:r>
          </a:p>
          <a:p>
            <a:pPr lvl="1" algn="just"/>
            <a:endParaRPr lang="fr-FR" sz="1600" dirty="0">
              <a:latin typeface="Arial"/>
              <a:cs typeface="Arial"/>
            </a:endParaRP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3984236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nl-BE" sz="2000" dirty="0" smtClean="0">
                <a:latin typeface="Arial"/>
                <a:cs typeface="Arial"/>
              </a:rPr>
              <a:t>Extension de la solution au PPPI : Commission +</a:t>
            </a:r>
            <a:r>
              <a:rPr lang="fr-FR" sz="2000" dirty="0"/>
              <a:t>l’arrêt </a:t>
            </a:r>
            <a:r>
              <a:rPr lang="fr-FR" sz="2000" i="1" dirty="0" err="1"/>
              <a:t>Acoset</a:t>
            </a:r>
            <a:r>
              <a:rPr lang="fr-FR" sz="2000" i="1" dirty="0"/>
              <a:t> Spa</a:t>
            </a:r>
            <a:r>
              <a:rPr lang="fr-FR" sz="2000" dirty="0"/>
              <a:t> </a:t>
            </a:r>
            <a:endParaRPr lang="nl-BE" sz="2000" dirty="0" smtClean="0">
              <a:latin typeface="Arial"/>
              <a:cs typeface="Arial"/>
            </a:endParaRPr>
          </a:p>
          <a:p>
            <a:pPr lvl="1" algn="just"/>
            <a:r>
              <a:rPr lang="fr-FR" sz="2000" dirty="0"/>
              <a:t>« une coopération entre des partenaires publics et privés qui établissent une entité à capital mixte qui exécute des marchés publics et des concessions » </a:t>
            </a:r>
            <a:endParaRPr lang="fr-FR" sz="2000" dirty="0" smtClean="0"/>
          </a:p>
          <a:p>
            <a:pPr lvl="1" algn="just"/>
            <a:r>
              <a:rPr lang="fr-FR" sz="2000" dirty="0"/>
              <a:t>L’apport privé consiste, hormis l’apport de </a:t>
            </a:r>
            <a:r>
              <a:rPr lang="fr-FR" sz="2000" dirty="0" smtClean="0"/>
              <a:t>capitaux,</a:t>
            </a:r>
            <a:r>
              <a:rPr lang="fr-FR" sz="2000" dirty="0"/>
              <a:t> en « </a:t>
            </a:r>
            <a:r>
              <a:rPr lang="fr-FR" sz="2000" i="1" dirty="0"/>
              <a:t>la participation active à l’exécution des tâches attribuées à l’entité à capital mixte, et/ou la gestion de l’entité à capital mixte</a:t>
            </a:r>
            <a:r>
              <a:rPr lang="fr-FR" sz="2000" dirty="0"/>
              <a:t> »</a:t>
            </a:r>
            <a:r>
              <a:rPr lang="fr-FR" sz="2000" baseline="30000" dirty="0"/>
              <a:t> </a:t>
            </a:r>
            <a:endParaRPr lang="fr-FR" sz="2000" dirty="0" smtClean="0"/>
          </a:p>
          <a:p>
            <a:pPr lvl="1" algn="just"/>
            <a:r>
              <a:rPr lang="fr-FR" sz="2000" dirty="0" smtClean="0"/>
              <a:t>Application du droit communautaire (Marchés publics/concession)</a:t>
            </a:r>
          </a:p>
          <a:p>
            <a:pPr lvl="1" algn="just"/>
            <a:r>
              <a:rPr lang="fr-FR" sz="2000" dirty="0"/>
              <a:t>Le PPPI doit avoir un objet précis, voir limité, clairement identifié lors de la constitution de la société mixte </a:t>
            </a:r>
            <a:endParaRPr lang="fr-FR" sz="2000" dirty="0" smtClean="0"/>
          </a:p>
          <a:p>
            <a:pPr lvl="1" algn="just"/>
            <a:r>
              <a:rPr lang="fr-FR" sz="2000" dirty="0" smtClean="0"/>
              <a:t>Peut se </a:t>
            </a:r>
            <a:r>
              <a:rPr lang="fr-FR" sz="2000" dirty="0"/>
              <a:t>voir confier d’autres tâches ou activités, pour autant que cette attribution respecte les contraintes de mise en concurrence du droit communautaire (droit dérivé, droit primaire, principes généraux).</a:t>
            </a:r>
          </a:p>
          <a:p>
            <a:pPr lvl="1" algn="just"/>
            <a:endParaRPr lang="fr-FR" sz="2000" dirty="0" smtClean="0"/>
          </a:p>
          <a:p>
            <a:pPr lvl="1" algn="just"/>
            <a:endParaRPr lang="fr-FR" sz="2000" baseline="30000" dirty="0" smtClean="0"/>
          </a:p>
          <a:p>
            <a:pPr marL="457200" lvl="1" indent="0" algn="just">
              <a:buNone/>
            </a:pPr>
            <a:endParaRPr lang="fr-FR" sz="2000" dirty="0"/>
          </a:p>
          <a:p>
            <a:pPr lvl="1" algn="just"/>
            <a:endParaRPr lang="fr-FR" sz="2000" dirty="0">
              <a:latin typeface="Arial"/>
              <a:cs typeface="Arial"/>
            </a:endParaRP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1020810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nl-BE" sz="2000" dirty="0" smtClean="0">
                <a:latin typeface="Arial"/>
                <a:cs typeface="Arial"/>
              </a:rPr>
              <a:t>Extension de la solution au concession : </a:t>
            </a:r>
            <a:r>
              <a:rPr lang="fr-FR" sz="2000" dirty="0"/>
              <a:t>C.J.U.E., 13 avril 2010, </a:t>
            </a:r>
            <a:r>
              <a:rPr lang="fr-FR" sz="2000" i="1" dirty="0"/>
              <a:t>Wall AG c. Francfort-sur-le-Main </a:t>
            </a:r>
            <a:r>
              <a:rPr lang="fr-FR" sz="2000" i="1" dirty="0" err="1"/>
              <a:t>e.a</a:t>
            </a:r>
            <a:r>
              <a:rPr lang="fr-FR" sz="2000" i="1" dirty="0"/>
              <a:t>.</a:t>
            </a:r>
            <a:r>
              <a:rPr lang="fr-FR" sz="2000" dirty="0"/>
              <a:t>, </a:t>
            </a:r>
            <a:r>
              <a:rPr lang="fr-FR" sz="2000" dirty="0" err="1"/>
              <a:t>aff.</a:t>
            </a:r>
            <a:r>
              <a:rPr lang="fr-FR" sz="2000" dirty="0"/>
              <a:t> C-91/08 </a:t>
            </a:r>
            <a:endParaRPr lang="fr-FR" sz="2000" dirty="0" smtClean="0"/>
          </a:p>
          <a:p>
            <a:pPr algn="just"/>
            <a:r>
              <a:rPr lang="fr-FR" sz="2000" dirty="0"/>
              <a:t>La volonté d’un concessionnaire de changer de sous-traitant juste après l’attribution d’une concession de service relative à l’exploitation, la maintenance, l’entretien et le nettoyage de onze toilettes publiques urbaines de la ville de Francfort a suscité une question préjudicielle qui a permis à la Cour de préciser l’obligation de mise en concurrence.  Sans grande surprise, elle va préciser que le changement de sous-traitant pouvait constituer une modification substantielle lorsque la personne du sous-traitant a été un élément déterminant de la conclusion du contrat </a:t>
            </a:r>
            <a:endParaRPr lang="fr-FR" sz="2000" dirty="0" smtClean="0"/>
          </a:p>
          <a:p>
            <a:pPr lvl="1" algn="just"/>
            <a:endParaRPr lang="fr-FR" sz="2000" baseline="30000" dirty="0" smtClean="0"/>
          </a:p>
          <a:p>
            <a:pPr marL="457200" lvl="1" indent="0" algn="just">
              <a:buNone/>
            </a:pPr>
            <a:endParaRPr lang="fr-FR" sz="2000" dirty="0"/>
          </a:p>
          <a:p>
            <a:pPr lvl="1" algn="just"/>
            <a:endParaRPr lang="fr-FR" sz="2000" dirty="0">
              <a:latin typeface="Arial"/>
              <a:cs typeface="Arial"/>
            </a:endParaRP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867091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II. Les fondements de la jurisprudence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nl-BE" sz="2000" dirty="0" smtClean="0">
                <a:latin typeface="Arial"/>
                <a:cs typeface="Arial"/>
              </a:rPr>
              <a:t>Pas de disposition spécifique en droit dérivé</a:t>
            </a:r>
          </a:p>
          <a:p>
            <a:pPr algn="just"/>
            <a:r>
              <a:rPr lang="fr-FR" sz="2000" dirty="0" smtClean="0">
                <a:latin typeface="Arial"/>
                <a:cs typeface="Arial"/>
              </a:rPr>
              <a:t>Conditions </a:t>
            </a:r>
            <a:r>
              <a:rPr lang="fr-FR" sz="2000" dirty="0">
                <a:latin typeface="Arial"/>
                <a:cs typeface="Arial"/>
              </a:rPr>
              <a:t>posées pour l’utilisation des procédures négociées sans publicité (marché complémentaire et marché similaire – intangibilité des éléments mis en concurrence) et, </a:t>
            </a:r>
            <a:endParaRPr lang="fr-FR" sz="2000" dirty="0" smtClean="0">
              <a:latin typeface="Arial"/>
              <a:cs typeface="Arial"/>
            </a:endParaRPr>
          </a:p>
          <a:p>
            <a:pPr algn="just"/>
            <a:r>
              <a:rPr lang="fr-FR" sz="2000" dirty="0" smtClean="0">
                <a:latin typeface="Arial"/>
                <a:cs typeface="Arial"/>
              </a:rPr>
              <a:t>Le principe </a:t>
            </a:r>
            <a:r>
              <a:rPr lang="fr-FR" sz="2000" dirty="0">
                <a:latin typeface="Arial"/>
                <a:cs typeface="Arial"/>
              </a:rPr>
              <a:t>d’égalité de traitement et à son corolaire, l’obligation de transparence. </a:t>
            </a:r>
            <a:endParaRPr lang="fr-FR" sz="2000" dirty="0" smtClean="0">
              <a:latin typeface="Arial"/>
              <a:cs typeface="Arial"/>
            </a:endParaRPr>
          </a:p>
          <a:p>
            <a:pPr algn="just"/>
            <a:r>
              <a:rPr lang="fr-FR" sz="2000" dirty="0" smtClean="0">
                <a:latin typeface="Arial"/>
                <a:cs typeface="Arial"/>
              </a:rPr>
              <a:t>Avenants/marchés complémentaires/ marchés similaires</a:t>
            </a:r>
          </a:p>
          <a:p>
            <a:pPr algn="just"/>
            <a:r>
              <a:rPr lang="fr-FR" sz="2000" dirty="0" smtClean="0">
                <a:latin typeface="Arial"/>
                <a:cs typeface="Arial"/>
              </a:rPr>
              <a:t>La solution redessinée par la CJEU diminue la flexibilité en cours d’exécution</a:t>
            </a:r>
          </a:p>
          <a:p>
            <a:pPr lvl="1" algn="just"/>
            <a:r>
              <a:rPr lang="fr-FR" sz="1600" dirty="0" smtClean="0">
                <a:latin typeface="Arial"/>
                <a:cs typeface="Arial"/>
              </a:rPr>
              <a:t>Créer des difficultés pour les contrats de longue durée</a:t>
            </a:r>
          </a:p>
          <a:p>
            <a:pPr algn="just"/>
            <a:r>
              <a:rPr lang="fr-FR" sz="2000" dirty="0" smtClean="0">
                <a:latin typeface="Arial"/>
                <a:cs typeface="Arial"/>
              </a:rPr>
              <a:t>Intangibilité des éléments mis en concurrence</a:t>
            </a:r>
            <a:endParaRPr lang="fr-FR" sz="2000" dirty="0">
              <a:latin typeface="Arial"/>
              <a:cs typeface="Arial"/>
            </a:endParaRPr>
          </a:p>
          <a:p>
            <a:pPr lvl="1" algn="just"/>
            <a:endParaRPr lang="fr-FR" sz="2000" dirty="0">
              <a:latin typeface="Arial"/>
              <a:cs typeface="Arial"/>
            </a:endParaRP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18529153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III. Conclusion</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nl-BE" sz="2000" dirty="0" smtClean="0">
                <a:latin typeface="Arial"/>
                <a:cs typeface="Arial"/>
              </a:rPr>
              <a:t>Articles 7 et 8 du RGE</a:t>
            </a:r>
          </a:p>
          <a:p>
            <a:pPr algn="just"/>
            <a:endParaRPr lang="nl-BE" sz="2000" dirty="0">
              <a:latin typeface="Arial"/>
              <a:cs typeface="Arial"/>
            </a:endParaRPr>
          </a:p>
          <a:p>
            <a:pPr algn="just"/>
            <a:r>
              <a:rPr lang="fr-FR" sz="2000" dirty="0">
                <a:latin typeface="Arial"/>
                <a:cs typeface="Arial"/>
              </a:rPr>
              <a:t>L’article 7 de l’A.R. du 26 septembre 1996 (« R.G.E. ») énonce : « </a:t>
            </a:r>
            <a:r>
              <a:rPr lang="fr-FR" sz="2000" i="1" dirty="0">
                <a:latin typeface="Arial"/>
                <a:cs typeface="Arial"/>
              </a:rPr>
              <a:t>Quel que soit le mode de détermination des prix, le pouvoir adjudicateur a le droit d’apporter unilatéralement des </a:t>
            </a:r>
            <a:r>
              <a:rPr lang="fr-FR" sz="2000" i="1" u="sng" dirty="0">
                <a:latin typeface="Arial"/>
                <a:cs typeface="Arial"/>
              </a:rPr>
              <a:t>modifications</a:t>
            </a:r>
            <a:r>
              <a:rPr lang="fr-FR" sz="2000" i="1" dirty="0">
                <a:latin typeface="Arial"/>
                <a:cs typeface="Arial"/>
              </a:rPr>
              <a:t> au marché initial, pour autant qu’il n’en modifie pas l’objet et moyennant juste compensation, s’il y a lieu </a:t>
            </a:r>
            <a:r>
              <a:rPr lang="fr-FR" sz="2000" dirty="0">
                <a:latin typeface="Arial"/>
                <a:cs typeface="Arial"/>
              </a:rPr>
              <a:t>». </a:t>
            </a:r>
            <a:endParaRPr lang="fr-FR" sz="2000" dirty="0" smtClean="0">
              <a:latin typeface="Arial"/>
              <a:cs typeface="Arial"/>
            </a:endParaRPr>
          </a:p>
          <a:p>
            <a:pPr algn="just"/>
            <a:endParaRPr lang="fr-FR" sz="2000" dirty="0">
              <a:latin typeface="Arial"/>
              <a:cs typeface="Arial"/>
            </a:endParaRPr>
          </a:p>
          <a:p>
            <a:pPr algn="just"/>
            <a:r>
              <a:rPr lang="fr-FR" sz="2000" dirty="0" smtClean="0">
                <a:latin typeface="Arial"/>
                <a:cs typeface="Arial"/>
              </a:rPr>
              <a:t>L’article </a:t>
            </a:r>
            <a:r>
              <a:rPr lang="fr-FR" sz="2000" dirty="0">
                <a:latin typeface="Arial"/>
                <a:cs typeface="Arial"/>
              </a:rPr>
              <a:t>8 du même arrêté royal prévoit quant à lui : « </a:t>
            </a:r>
            <a:r>
              <a:rPr lang="fr-FR" sz="2000" i="1" dirty="0">
                <a:latin typeface="Arial"/>
                <a:cs typeface="Arial"/>
              </a:rPr>
              <a:t>Il ne peut être </a:t>
            </a:r>
            <a:r>
              <a:rPr lang="fr-FR" sz="2000" i="1" u="sng" dirty="0">
                <a:latin typeface="Arial"/>
                <a:cs typeface="Arial"/>
              </a:rPr>
              <a:t>dérogé</a:t>
            </a:r>
            <a:r>
              <a:rPr lang="fr-FR" sz="2000" i="1" dirty="0">
                <a:latin typeface="Arial"/>
                <a:cs typeface="Arial"/>
              </a:rPr>
              <a:t> aux clauses et conditions essentielles du marché conclu que par une décision motivée du pouvoir adjudicateur. Cette disposition n’est pas d’application pour les marchés dont le montant ne dépasse pas 5.500 euros hors taxe sur la valeur ajoutée.</a:t>
            </a:r>
            <a:r>
              <a:rPr lang="fr-FR" sz="2000" dirty="0">
                <a:latin typeface="Arial"/>
                <a:cs typeface="Arial"/>
              </a:rPr>
              <a:t> »</a:t>
            </a:r>
            <a:r>
              <a:rPr lang="fr-FR" sz="2000" baseline="30000" dirty="0">
                <a:latin typeface="Arial"/>
                <a:cs typeface="Arial"/>
              </a:rPr>
              <a:t> </a:t>
            </a:r>
            <a:endParaRPr lang="nl-BE" sz="2000" dirty="0" smtClean="0">
              <a:latin typeface="Arial"/>
              <a:cs typeface="Arial"/>
            </a:endParaRPr>
          </a:p>
          <a:p>
            <a:pPr algn="just"/>
            <a:endParaRPr lang="fr-FR" sz="2000" dirty="0">
              <a:latin typeface="Arial"/>
              <a:cs typeface="Arial"/>
            </a:endParaRPr>
          </a:p>
          <a:p>
            <a:pPr lvl="1" algn="just"/>
            <a:endParaRPr lang="fr-FR" sz="2000" dirty="0">
              <a:latin typeface="Arial"/>
              <a:cs typeface="Arial"/>
            </a:endParaRP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1013106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III. Conclusion</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nl-BE" sz="2000" dirty="0" smtClean="0">
                <a:latin typeface="Arial"/>
                <a:cs typeface="Arial"/>
              </a:rPr>
              <a:t>Articles 7 et 8 du RGE</a:t>
            </a:r>
          </a:p>
          <a:p>
            <a:pPr algn="just"/>
            <a:endParaRPr lang="nl-BE" sz="2000" dirty="0">
              <a:latin typeface="Arial"/>
              <a:cs typeface="Arial"/>
            </a:endParaRPr>
          </a:p>
          <a:p>
            <a:pPr algn="just"/>
            <a:r>
              <a:rPr lang="nl-BE" sz="2000" dirty="0" smtClean="0">
                <a:latin typeface="Arial"/>
                <a:cs typeface="Arial"/>
              </a:rPr>
              <a:t>42 CGC </a:t>
            </a:r>
          </a:p>
          <a:p>
            <a:pPr algn="just"/>
            <a:endParaRPr lang="nl-BE" sz="2000" dirty="0">
              <a:latin typeface="Arial"/>
              <a:cs typeface="Arial"/>
            </a:endParaRPr>
          </a:p>
          <a:p>
            <a:pPr algn="just"/>
            <a:r>
              <a:rPr lang="nl-BE" sz="2000" smtClean="0">
                <a:latin typeface="Arial"/>
                <a:cs typeface="Arial"/>
              </a:rPr>
              <a:t>16 CGC</a:t>
            </a:r>
            <a:endParaRPr lang="nl-BE" sz="2000" dirty="0" smtClean="0">
              <a:latin typeface="Arial"/>
              <a:cs typeface="Arial"/>
            </a:endParaRPr>
          </a:p>
          <a:p>
            <a:pPr algn="just"/>
            <a:endParaRPr lang="fr-FR" sz="2000" dirty="0">
              <a:latin typeface="Arial"/>
              <a:cs typeface="Arial"/>
            </a:endParaRPr>
          </a:p>
          <a:p>
            <a:pPr lvl="1" algn="just"/>
            <a:endParaRPr lang="fr-FR" sz="2000" dirty="0">
              <a:latin typeface="Arial"/>
              <a:cs typeface="Arial"/>
            </a:endParaRPr>
          </a:p>
          <a:p>
            <a:pPr lvl="1" algn="just"/>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996405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a:latin typeface="Arial"/>
                <a:cs typeface="Arial"/>
              </a:rPr>
              <a:t>I</a:t>
            </a:r>
            <a:r>
              <a:rPr lang="fr-FR" sz="3200" dirty="0" smtClean="0">
                <a:latin typeface="Arial"/>
                <a:cs typeface="Arial"/>
              </a:rPr>
              <a:t>ntroduction</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r>
              <a:rPr lang="fr-FR" sz="1800" dirty="0" smtClean="0">
                <a:latin typeface="Arial"/>
                <a:cs typeface="Arial"/>
              </a:rPr>
              <a:t>Typologie droit communautaire : marchés publics et autres contrats publics</a:t>
            </a:r>
          </a:p>
          <a:p>
            <a:endParaRPr lang="fr-FR" sz="1800" dirty="0" smtClean="0">
              <a:latin typeface="Arial"/>
              <a:cs typeface="Arial"/>
            </a:endParaRPr>
          </a:p>
          <a:p>
            <a:r>
              <a:rPr lang="fr-FR" sz="1800" dirty="0" smtClean="0">
                <a:latin typeface="Arial"/>
                <a:cs typeface="Arial"/>
              </a:rPr>
              <a:t>Mimétisme : </a:t>
            </a:r>
          </a:p>
          <a:p>
            <a:pPr lvl="1"/>
            <a:r>
              <a:rPr lang="fr-FR" sz="1400" dirty="0">
                <a:latin typeface="Arial"/>
                <a:cs typeface="Arial"/>
              </a:rPr>
              <a:t>E</a:t>
            </a:r>
            <a:r>
              <a:rPr lang="fr-FR" sz="1400" dirty="0" smtClean="0">
                <a:latin typeface="Arial"/>
                <a:cs typeface="Arial"/>
              </a:rPr>
              <a:t>mpire des marchés publics : droit communautaire</a:t>
            </a:r>
          </a:p>
          <a:p>
            <a:pPr lvl="1"/>
            <a:r>
              <a:rPr lang="fr-FR" sz="1400" dirty="0" smtClean="0">
                <a:latin typeface="Arial"/>
                <a:cs typeface="Arial"/>
              </a:rPr>
              <a:t>Empire des concessions en droit français</a:t>
            </a:r>
          </a:p>
          <a:p>
            <a:pPr lvl="1"/>
            <a:endParaRPr lang="fr-FR" sz="1400" dirty="0" smtClean="0">
              <a:latin typeface="Arial"/>
              <a:cs typeface="Arial"/>
            </a:endParaRPr>
          </a:p>
          <a:p>
            <a:r>
              <a:rPr lang="fr-FR" sz="1800" dirty="0" smtClean="0">
                <a:latin typeface="Arial"/>
                <a:cs typeface="Arial"/>
              </a:rPr>
              <a:t>Principe de mutabilité des contrats administratifs/théorie de l’imprévision : </a:t>
            </a:r>
          </a:p>
          <a:p>
            <a:pPr lvl="1"/>
            <a:r>
              <a:rPr lang="fr-FR" sz="1400" dirty="0">
                <a:latin typeface="Arial"/>
                <a:cs typeface="Arial"/>
              </a:rPr>
              <a:t>H</a:t>
            </a:r>
            <a:r>
              <a:rPr lang="fr-FR" sz="1400" dirty="0" smtClean="0">
                <a:latin typeface="Arial"/>
                <a:cs typeface="Arial"/>
              </a:rPr>
              <a:t>istoire du droit français : Cie générale française des tramways</a:t>
            </a:r>
          </a:p>
          <a:p>
            <a:pPr lvl="1"/>
            <a:r>
              <a:rPr lang="fr-FR" sz="1400" dirty="0" smtClean="0">
                <a:latin typeface="Arial"/>
                <a:cs typeface="Arial"/>
              </a:rPr>
              <a:t>Ambiguïté du droit belge : 7, 8 RGE et 42 CGC + 16 CGC</a:t>
            </a:r>
          </a:p>
          <a:p>
            <a:pPr lvl="1"/>
            <a:r>
              <a:rPr lang="fr-FR" sz="1400" dirty="0" smtClean="0">
                <a:latin typeface="Arial"/>
                <a:cs typeface="Arial"/>
              </a:rPr>
              <a:t>Reconnu par la Cour européenne des droits de l’homme</a:t>
            </a:r>
          </a:p>
          <a:p>
            <a:pPr lvl="1"/>
            <a:endParaRPr lang="fr-FR" sz="1800" dirty="0" smtClean="0">
              <a:latin typeface="Arial"/>
              <a:cs typeface="Arial"/>
            </a:endParaRPr>
          </a:p>
          <a:p>
            <a:r>
              <a:rPr lang="fr-FR" sz="1800" dirty="0" smtClean="0">
                <a:latin typeface="Arial"/>
                <a:cs typeface="Arial"/>
              </a:rPr>
              <a:t>Quelles sont les contraintes posées par le droit communautaire, à la négociation des marchés publics en cours d’exécution ?</a:t>
            </a: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4243554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Plan</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marL="0" indent="0">
              <a:buNone/>
            </a:pPr>
            <a:r>
              <a:rPr lang="fr-FR" sz="1800" b="1" dirty="0" smtClean="0">
                <a:latin typeface="Arial"/>
                <a:cs typeface="Arial"/>
              </a:rPr>
              <a:t>I. </a:t>
            </a:r>
            <a:r>
              <a:rPr lang="fr-FR" sz="1800" b="1" dirty="0">
                <a:latin typeface="Arial"/>
                <a:cs typeface="Arial"/>
              </a:rPr>
              <a:t>L</a:t>
            </a:r>
            <a:r>
              <a:rPr lang="fr-FR" sz="1800" b="1" dirty="0" smtClean="0">
                <a:latin typeface="Arial"/>
                <a:cs typeface="Arial"/>
              </a:rPr>
              <a:t>a jurisprudence de la Cour de Justice</a:t>
            </a:r>
          </a:p>
          <a:p>
            <a:pPr marL="0" indent="0">
              <a:buNone/>
            </a:pPr>
            <a:endParaRPr lang="fr-FR" sz="1800" b="1" dirty="0" smtClean="0">
              <a:latin typeface="Arial"/>
              <a:cs typeface="Arial"/>
            </a:endParaRPr>
          </a:p>
          <a:p>
            <a:pPr marL="0" indent="0">
              <a:buNone/>
            </a:pPr>
            <a:r>
              <a:rPr lang="fr-FR" sz="1800" b="1" dirty="0" smtClean="0">
                <a:latin typeface="Arial"/>
                <a:cs typeface="Arial"/>
              </a:rPr>
              <a:t>II. Les fondements de cette jurisprudence</a:t>
            </a:r>
          </a:p>
          <a:p>
            <a:pPr marL="0" indent="0">
              <a:buNone/>
            </a:pPr>
            <a:endParaRPr lang="fr-FR" sz="1800" b="1" dirty="0" smtClean="0">
              <a:latin typeface="Arial"/>
              <a:cs typeface="Arial"/>
            </a:endParaRPr>
          </a:p>
          <a:p>
            <a:pPr marL="0" indent="0">
              <a:buNone/>
            </a:pPr>
            <a:r>
              <a:rPr lang="fr-FR" sz="1800" b="1" dirty="0" smtClean="0">
                <a:latin typeface="Arial"/>
                <a:cs typeface="Arial"/>
              </a:rPr>
              <a:t>III. Conclusion sous forme de mise en perspective avec le droit belge</a:t>
            </a: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3168823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fr-FR" sz="2000" dirty="0">
                <a:latin typeface="Arial"/>
                <a:cs typeface="Arial"/>
              </a:rPr>
              <a:t>C.J.U.E., 5 octobre 2000, </a:t>
            </a:r>
            <a:r>
              <a:rPr lang="fr-FR" sz="2000" i="1" dirty="0">
                <a:latin typeface="Arial"/>
                <a:cs typeface="Arial"/>
              </a:rPr>
              <a:t>Commission c. France</a:t>
            </a:r>
            <a:r>
              <a:rPr lang="fr-FR" sz="2000" dirty="0">
                <a:latin typeface="Arial"/>
                <a:cs typeface="Arial"/>
              </a:rPr>
              <a:t>, </a:t>
            </a:r>
            <a:r>
              <a:rPr lang="fr-FR" sz="2000" dirty="0" err="1">
                <a:latin typeface="Arial"/>
                <a:cs typeface="Arial"/>
              </a:rPr>
              <a:t>aff.</a:t>
            </a:r>
            <a:r>
              <a:rPr lang="fr-FR" sz="2000" dirty="0">
                <a:latin typeface="Arial"/>
                <a:cs typeface="Arial"/>
              </a:rPr>
              <a:t> </a:t>
            </a:r>
            <a:r>
              <a:rPr lang="fr-BE" sz="2000" dirty="0">
                <a:latin typeface="Arial"/>
                <a:cs typeface="Arial"/>
              </a:rPr>
              <a:t>C-337/98, </a:t>
            </a:r>
            <a:r>
              <a:rPr lang="fr-BE" sz="2000" i="1" dirty="0">
                <a:latin typeface="Arial"/>
                <a:cs typeface="Arial"/>
              </a:rPr>
              <a:t>Rec.</a:t>
            </a:r>
            <a:r>
              <a:rPr lang="fr-BE" sz="2000" dirty="0">
                <a:latin typeface="Arial"/>
                <a:cs typeface="Arial"/>
              </a:rPr>
              <a:t>, 2000, p. I-08377. </a:t>
            </a:r>
            <a:r>
              <a:rPr lang="fr-FR" sz="2000" dirty="0">
                <a:latin typeface="Arial"/>
                <a:cs typeface="Arial"/>
              </a:rPr>
              <a:t> </a:t>
            </a:r>
            <a:endParaRPr lang="fr-FR" sz="2000" dirty="0" smtClean="0">
              <a:latin typeface="Arial"/>
              <a:cs typeface="Arial"/>
            </a:endParaRPr>
          </a:p>
          <a:p>
            <a:pPr lvl="1" algn="just"/>
            <a:r>
              <a:rPr lang="fr-FR" sz="2000" dirty="0" smtClean="0">
                <a:latin typeface="Arial"/>
                <a:cs typeface="Arial"/>
              </a:rPr>
              <a:t>Adoption de la première directive « secteurs spéciaux » en cours de négociation: quid?</a:t>
            </a:r>
          </a:p>
          <a:p>
            <a:pPr lvl="1" algn="just"/>
            <a:r>
              <a:rPr lang="fr-FR" sz="2000" dirty="0">
                <a:latin typeface="Arial"/>
                <a:cs typeface="Arial"/>
              </a:rPr>
              <a:t>La Cour de Justice allait alors considérer, qu’il y avait lieu d’examiner « </a:t>
            </a:r>
            <a:r>
              <a:rPr lang="fr-FR" sz="2000" i="1" dirty="0">
                <a:latin typeface="Arial"/>
                <a:cs typeface="Arial"/>
              </a:rPr>
              <a:t>si les négociations entamées après le 22 septembre 1995 présentent des caractéristiques substantiellement différentes par rapport à celles déjà menées et sont, en conséquence, de nature à démontrer la volonté des parties de </a:t>
            </a:r>
            <a:r>
              <a:rPr lang="fr-FR" sz="2000" b="1" i="1" dirty="0">
                <a:latin typeface="Arial"/>
                <a:cs typeface="Arial"/>
              </a:rPr>
              <a:t>renégocier les termes essentiels du contrat</a:t>
            </a:r>
            <a:r>
              <a:rPr lang="fr-FR" sz="2000" i="1" dirty="0">
                <a:latin typeface="Arial"/>
                <a:cs typeface="Arial"/>
              </a:rPr>
              <a:t>, en sorte que l'application des dispositions de la directive 93/38 pourrait être justifiée</a:t>
            </a:r>
            <a:r>
              <a:rPr lang="fr-FR" sz="2000" dirty="0">
                <a:latin typeface="Arial"/>
                <a:cs typeface="Arial"/>
              </a:rPr>
              <a:t> » </a:t>
            </a:r>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2479668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fr-FR" sz="2000" dirty="0">
                <a:latin typeface="Arial"/>
                <a:cs typeface="Arial"/>
              </a:rPr>
              <a:t>C.J.U.E., 5 octobre 2000, </a:t>
            </a:r>
            <a:r>
              <a:rPr lang="fr-FR" sz="2000" i="1" dirty="0">
                <a:latin typeface="Arial"/>
                <a:cs typeface="Arial"/>
              </a:rPr>
              <a:t>Commission c. France</a:t>
            </a:r>
            <a:r>
              <a:rPr lang="fr-FR" sz="2000" dirty="0">
                <a:latin typeface="Arial"/>
                <a:cs typeface="Arial"/>
              </a:rPr>
              <a:t>, </a:t>
            </a:r>
            <a:r>
              <a:rPr lang="fr-FR" sz="2000" dirty="0" err="1">
                <a:latin typeface="Arial"/>
                <a:cs typeface="Arial"/>
              </a:rPr>
              <a:t>aff.</a:t>
            </a:r>
            <a:r>
              <a:rPr lang="fr-FR" sz="2000" dirty="0">
                <a:latin typeface="Arial"/>
                <a:cs typeface="Arial"/>
              </a:rPr>
              <a:t> </a:t>
            </a:r>
            <a:r>
              <a:rPr lang="fr-BE" sz="2000" dirty="0">
                <a:latin typeface="Arial"/>
                <a:cs typeface="Arial"/>
              </a:rPr>
              <a:t>C-337/98, </a:t>
            </a:r>
            <a:r>
              <a:rPr lang="fr-BE" sz="2000" i="1" dirty="0">
                <a:latin typeface="Arial"/>
                <a:cs typeface="Arial"/>
              </a:rPr>
              <a:t>Rec.</a:t>
            </a:r>
            <a:r>
              <a:rPr lang="fr-BE" sz="2000" dirty="0">
                <a:latin typeface="Arial"/>
                <a:cs typeface="Arial"/>
              </a:rPr>
              <a:t>, 2000, p. I-08377. </a:t>
            </a:r>
            <a:r>
              <a:rPr lang="fr-FR" sz="2000" dirty="0">
                <a:latin typeface="Arial"/>
                <a:cs typeface="Arial"/>
              </a:rPr>
              <a:t> </a:t>
            </a:r>
            <a:endParaRPr lang="fr-FR" sz="2000" dirty="0" smtClean="0">
              <a:latin typeface="Arial"/>
              <a:cs typeface="Arial"/>
            </a:endParaRPr>
          </a:p>
          <a:p>
            <a:pPr lvl="1" algn="just"/>
            <a:r>
              <a:rPr lang="fr-FR" sz="2000" dirty="0">
                <a:latin typeface="Arial"/>
                <a:cs typeface="Arial"/>
              </a:rPr>
              <a:t>l’adaptation des prix en application d’une clause de révision prévue dans le marché dès l’origine et l’adaptation technologique de la gamme du matériel choisi, sont choses courantes dans pareille négociation </a:t>
            </a:r>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441337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it-IT" sz="2000" dirty="0">
                <a:latin typeface="Arial"/>
                <a:cs typeface="Arial"/>
              </a:rPr>
              <a:t>C.J.U.E., 29 </a:t>
            </a:r>
            <a:r>
              <a:rPr lang="it-IT" sz="2000" dirty="0" err="1">
                <a:latin typeface="Arial"/>
                <a:cs typeface="Arial"/>
              </a:rPr>
              <a:t>avril</a:t>
            </a:r>
            <a:r>
              <a:rPr lang="it-IT" sz="2000" dirty="0">
                <a:latin typeface="Arial"/>
                <a:cs typeface="Arial"/>
              </a:rPr>
              <a:t> 2004, </a:t>
            </a:r>
            <a:r>
              <a:rPr lang="it-IT" sz="2000" i="1" dirty="0" err="1">
                <a:latin typeface="Arial"/>
                <a:cs typeface="Arial"/>
              </a:rPr>
              <a:t>Commission</a:t>
            </a:r>
            <a:r>
              <a:rPr lang="it-IT" sz="2000" i="1" dirty="0">
                <a:latin typeface="Arial"/>
                <a:cs typeface="Arial"/>
              </a:rPr>
              <a:t> c. CAS Succhi di Frutta </a:t>
            </a:r>
            <a:r>
              <a:rPr lang="it-IT" sz="2000" i="1" dirty="0" err="1">
                <a:latin typeface="Arial"/>
                <a:cs typeface="Arial"/>
              </a:rPr>
              <a:t>SpA</a:t>
            </a:r>
            <a:r>
              <a:rPr lang="it-IT" sz="2000" dirty="0">
                <a:latin typeface="Arial"/>
                <a:cs typeface="Arial"/>
              </a:rPr>
              <a:t>, </a:t>
            </a:r>
            <a:r>
              <a:rPr lang="it-IT" sz="2000" dirty="0" err="1">
                <a:latin typeface="Arial"/>
                <a:cs typeface="Arial"/>
              </a:rPr>
              <a:t>aff</a:t>
            </a:r>
            <a:r>
              <a:rPr lang="it-IT" sz="2000" dirty="0">
                <a:latin typeface="Arial"/>
                <a:cs typeface="Arial"/>
              </a:rPr>
              <a:t>. </a:t>
            </a:r>
            <a:r>
              <a:rPr lang="fr-FR" sz="2000" dirty="0">
                <a:latin typeface="Arial"/>
                <a:cs typeface="Arial"/>
              </a:rPr>
              <a:t>C-496/99, </a:t>
            </a:r>
            <a:r>
              <a:rPr lang="fr-FR" sz="2000" i="1" dirty="0">
                <a:latin typeface="Arial"/>
                <a:cs typeface="Arial"/>
              </a:rPr>
              <a:t>Rec.</a:t>
            </a:r>
            <a:r>
              <a:rPr lang="fr-FR" sz="2000" dirty="0">
                <a:latin typeface="Arial"/>
                <a:cs typeface="Arial"/>
              </a:rPr>
              <a:t>, 2004, p. I-03801. </a:t>
            </a:r>
            <a:endParaRPr lang="fr-FR" sz="2000" dirty="0" smtClean="0">
              <a:latin typeface="Arial"/>
              <a:cs typeface="Arial"/>
            </a:endParaRPr>
          </a:p>
          <a:p>
            <a:pPr lvl="1" algn="just"/>
            <a:r>
              <a:rPr lang="fr-FR" sz="2000" dirty="0">
                <a:latin typeface="Arial"/>
                <a:cs typeface="Arial"/>
              </a:rPr>
              <a:t>Dans le cadre d’une opération humanitaire, la Commission avait attribué un marché de fournitures de jus de fruit en prévoyant que la contrepartie pour l’adjudicataire ne consisterait pas en une somme d’argent mais bien en des pommes.  Dans le cours de l’exécution de celui-ci, la Commission a ensuite offert des pêches, et puis différentes sortes de fruit, avec un système savant d’équivalence en poids.  L’entreprise évincée a contesté avec succès ces modifications devant le Tribunal </a:t>
            </a:r>
            <a:r>
              <a:rPr lang="fr-FR" sz="2000" dirty="0" smtClean="0">
                <a:latin typeface="Arial"/>
                <a:cs typeface="Arial"/>
              </a:rPr>
              <a:t>et </a:t>
            </a:r>
            <a:r>
              <a:rPr lang="fr-FR" sz="2000" dirty="0">
                <a:latin typeface="Arial"/>
                <a:cs typeface="Arial"/>
              </a:rPr>
              <a:t>la Cour fut saisie du recours de la Commission. </a:t>
            </a:r>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15410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fontScale="62500" lnSpcReduction="20000"/>
          </a:bodyPr>
          <a:lstStyle/>
          <a:p>
            <a:pPr algn="just"/>
            <a:r>
              <a:rPr lang="it-IT" dirty="0">
                <a:latin typeface="Arial"/>
                <a:cs typeface="Arial"/>
              </a:rPr>
              <a:t>C.J.U.E., 29 </a:t>
            </a:r>
            <a:r>
              <a:rPr lang="it-IT" dirty="0" err="1">
                <a:latin typeface="Arial"/>
                <a:cs typeface="Arial"/>
              </a:rPr>
              <a:t>avril</a:t>
            </a:r>
            <a:r>
              <a:rPr lang="it-IT" dirty="0">
                <a:latin typeface="Arial"/>
                <a:cs typeface="Arial"/>
              </a:rPr>
              <a:t> 2004, </a:t>
            </a:r>
            <a:r>
              <a:rPr lang="it-IT" i="1" dirty="0" err="1">
                <a:latin typeface="Arial"/>
                <a:cs typeface="Arial"/>
              </a:rPr>
              <a:t>Commission</a:t>
            </a:r>
            <a:r>
              <a:rPr lang="it-IT" i="1" dirty="0">
                <a:latin typeface="Arial"/>
                <a:cs typeface="Arial"/>
              </a:rPr>
              <a:t> c. CAS Succhi di Frutta </a:t>
            </a:r>
            <a:r>
              <a:rPr lang="it-IT" i="1" dirty="0" err="1">
                <a:latin typeface="Arial"/>
                <a:cs typeface="Arial"/>
              </a:rPr>
              <a:t>SpA</a:t>
            </a:r>
            <a:r>
              <a:rPr lang="it-IT" dirty="0">
                <a:latin typeface="Arial"/>
                <a:cs typeface="Arial"/>
              </a:rPr>
              <a:t>, </a:t>
            </a:r>
            <a:r>
              <a:rPr lang="it-IT" dirty="0" err="1">
                <a:latin typeface="Arial"/>
                <a:cs typeface="Arial"/>
              </a:rPr>
              <a:t>aff</a:t>
            </a:r>
            <a:r>
              <a:rPr lang="it-IT" dirty="0">
                <a:latin typeface="Arial"/>
                <a:cs typeface="Arial"/>
              </a:rPr>
              <a:t>. </a:t>
            </a:r>
            <a:r>
              <a:rPr lang="fr-FR" dirty="0">
                <a:latin typeface="Arial"/>
                <a:cs typeface="Arial"/>
              </a:rPr>
              <a:t>C-496/99, </a:t>
            </a:r>
            <a:r>
              <a:rPr lang="fr-FR" i="1" dirty="0">
                <a:latin typeface="Arial"/>
                <a:cs typeface="Arial"/>
              </a:rPr>
              <a:t>Rec.</a:t>
            </a:r>
            <a:r>
              <a:rPr lang="fr-FR" dirty="0">
                <a:latin typeface="Arial"/>
                <a:cs typeface="Arial"/>
              </a:rPr>
              <a:t>, 2004, p. I-03801. </a:t>
            </a:r>
            <a:endParaRPr lang="fr-FR" dirty="0" smtClean="0">
              <a:latin typeface="Arial"/>
              <a:cs typeface="Arial"/>
            </a:endParaRPr>
          </a:p>
          <a:p>
            <a:pPr algn="just"/>
            <a:endParaRPr lang="fr-FR" dirty="0" smtClean="0">
              <a:latin typeface="Arial"/>
              <a:cs typeface="Arial"/>
            </a:endParaRPr>
          </a:p>
          <a:p>
            <a:pPr lvl="1" algn="just"/>
            <a:r>
              <a:rPr lang="fr-FR" dirty="0">
                <a:latin typeface="Arial"/>
                <a:cs typeface="Arial"/>
              </a:rPr>
              <a:t>« </a:t>
            </a:r>
            <a:r>
              <a:rPr lang="fr-FR" i="1" dirty="0">
                <a:latin typeface="Arial"/>
                <a:cs typeface="Arial"/>
              </a:rPr>
              <a:t>Si, dès lors, une offre qui ne serait pas conforme aux conditions stipulées doit, de toute évidence, être écartée</a:t>
            </a:r>
            <a:r>
              <a:rPr lang="fr-FR" dirty="0">
                <a:latin typeface="Arial"/>
                <a:cs typeface="Arial"/>
              </a:rPr>
              <a:t>, </a:t>
            </a:r>
            <a:r>
              <a:rPr lang="fr-FR" i="1" dirty="0">
                <a:latin typeface="Arial"/>
                <a:cs typeface="Arial"/>
              </a:rPr>
              <a:t>le pouvoir adjudicateur n’est pas davantage autorisé à altérer </a:t>
            </a:r>
            <a:r>
              <a:rPr lang="fr-FR" b="1" i="1" dirty="0">
                <a:latin typeface="Arial"/>
                <a:cs typeface="Arial"/>
              </a:rPr>
              <a:t>l’économie générale de l’adjudication</a:t>
            </a:r>
            <a:r>
              <a:rPr lang="fr-FR" i="1" dirty="0">
                <a:latin typeface="Arial"/>
                <a:cs typeface="Arial"/>
              </a:rPr>
              <a:t> </a:t>
            </a:r>
            <a:r>
              <a:rPr lang="fr-FR" b="1" i="1" dirty="0">
                <a:latin typeface="Arial"/>
                <a:cs typeface="Arial"/>
              </a:rPr>
              <a:t>en modifiant par la suite unilatéralement une des conditions essentielles</a:t>
            </a:r>
            <a:r>
              <a:rPr lang="fr-FR" i="1" dirty="0">
                <a:latin typeface="Arial"/>
                <a:cs typeface="Arial"/>
              </a:rPr>
              <a:t> de celle-ci et, en particulier, une stipulation qui, si elle avait figuré dans l’avis d’adjudication, aurait permis aux soumissionnaires de soumettre une offre substantiellement différente. </a:t>
            </a:r>
            <a:endParaRPr lang="fr-FR" dirty="0">
              <a:latin typeface="Arial"/>
              <a:cs typeface="Arial"/>
            </a:endParaRPr>
          </a:p>
          <a:p>
            <a:pPr algn="just"/>
            <a:endParaRPr lang="fr-FR" dirty="0">
              <a:latin typeface="Arial"/>
              <a:cs typeface="Arial"/>
            </a:endParaRPr>
          </a:p>
          <a:p>
            <a:pPr lvl="1" algn="just"/>
            <a:r>
              <a:rPr lang="fr-FR" i="1" dirty="0">
                <a:latin typeface="Arial"/>
                <a:cs typeface="Arial"/>
              </a:rPr>
              <a:t>Il en résulte que, dans une situation telle que celle de l’espèce, le pouvoir adjudicateur ne pouvait pas, après l’attribution du marché et de surcroît par la voie d’une décision dont le contenu déroge aux stipulations des règlements adoptés antérieurement, procéder à une modification d’une condition importante de l’adjudication telle que celle portant sur les modalités de paiement des produits à fournir »</a:t>
            </a:r>
            <a:r>
              <a:rPr lang="fr-FR" baseline="30000" dirty="0">
                <a:latin typeface="Arial"/>
                <a:cs typeface="Arial"/>
              </a:rPr>
              <a:t> </a:t>
            </a:r>
            <a:endParaRPr lang="fr-FR" sz="62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29335441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it-IT" sz="2000" dirty="0">
                <a:latin typeface="Arial"/>
                <a:cs typeface="Arial"/>
              </a:rPr>
              <a:t>C.J.U.E., 29 </a:t>
            </a:r>
            <a:r>
              <a:rPr lang="it-IT" sz="2000" dirty="0" err="1">
                <a:latin typeface="Arial"/>
                <a:cs typeface="Arial"/>
              </a:rPr>
              <a:t>avril</a:t>
            </a:r>
            <a:r>
              <a:rPr lang="it-IT" sz="2000" dirty="0">
                <a:latin typeface="Arial"/>
                <a:cs typeface="Arial"/>
              </a:rPr>
              <a:t> 2004, </a:t>
            </a:r>
            <a:r>
              <a:rPr lang="it-IT" sz="2000" i="1" dirty="0" err="1">
                <a:latin typeface="Arial"/>
                <a:cs typeface="Arial"/>
              </a:rPr>
              <a:t>Commission</a:t>
            </a:r>
            <a:r>
              <a:rPr lang="it-IT" sz="2000" i="1" dirty="0">
                <a:latin typeface="Arial"/>
                <a:cs typeface="Arial"/>
              </a:rPr>
              <a:t> c. CAS Succhi di Frutta </a:t>
            </a:r>
            <a:r>
              <a:rPr lang="it-IT" sz="2000" i="1" dirty="0" err="1">
                <a:latin typeface="Arial"/>
                <a:cs typeface="Arial"/>
              </a:rPr>
              <a:t>SpA</a:t>
            </a:r>
            <a:r>
              <a:rPr lang="it-IT" sz="2000" dirty="0">
                <a:latin typeface="Arial"/>
                <a:cs typeface="Arial"/>
              </a:rPr>
              <a:t>, </a:t>
            </a:r>
            <a:r>
              <a:rPr lang="it-IT" sz="2000" dirty="0" err="1">
                <a:latin typeface="Arial"/>
                <a:cs typeface="Arial"/>
              </a:rPr>
              <a:t>aff</a:t>
            </a:r>
            <a:r>
              <a:rPr lang="it-IT" sz="2000" dirty="0">
                <a:latin typeface="Arial"/>
                <a:cs typeface="Arial"/>
              </a:rPr>
              <a:t>. </a:t>
            </a:r>
            <a:r>
              <a:rPr lang="fr-FR" sz="2000" dirty="0">
                <a:latin typeface="Arial"/>
                <a:cs typeface="Arial"/>
              </a:rPr>
              <a:t>C-496/99, </a:t>
            </a:r>
            <a:r>
              <a:rPr lang="fr-FR" sz="2000" i="1" dirty="0">
                <a:latin typeface="Arial"/>
                <a:cs typeface="Arial"/>
              </a:rPr>
              <a:t>Rec.</a:t>
            </a:r>
            <a:r>
              <a:rPr lang="fr-FR" sz="2000" dirty="0">
                <a:latin typeface="Arial"/>
                <a:cs typeface="Arial"/>
              </a:rPr>
              <a:t>, 2004, p. I-03801. </a:t>
            </a:r>
            <a:endParaRPr lang="fr-FR" sz="2000" dirty="0" smtClean="0">
              <a:latin typeface="Arial"/>
              <a:cs typeface="Arial"/>
            </a:endParaRPr>
          </a:p>
          <a:p>
            <a:pPr lvl="1" algn="just"/>
            <a:r>
              <a:rPr lang="fr-FR" sz="2000" dirty="0" smtClean="0">
                <a:latin typeface="Arial"/>
                <a:cs typeface="Arial"/>
              </a:rPr>
              <a:t>Critique : jurisprudence sévère</a:t>
            </a:r>
          </a:p>
          <a:p>
            <a:pPr lvl="1" algn="just"/>
            <a:r>
              <a:rPr lang="fr-FR" sz="2000" dirty="0" smtClean="0">
                <a:latin typeface="Arial"/>
                <a:cs typeface="Arial"/>
              </a:rPr>
              <a:t>Obligation de procéder à une nouvelle mise en concurrence</a:t>
            </a:r>
          </a:p>
          <a:p>
            <a:pPr lvl="1" algn="just"/>
            <a:r>
              <a:rPr lang="fr-FR" sz="2000" dirty="0" smtClean="0">
                <a:latin typeface="Arial"/>
                <a:cs typeface="Arial"/>
              </a:rPr>
              <a:t>Raison : le </a:t>
            </a:r>
            <a:r>
              <a:rPr lang="fr-FR" sz="2000" dirty="0" err="1" smtClean="0">
                <a:latin typeface="Arial"/>
                <a:cs typeface="Arial"/>
              </a:rPr>
              <a:t>csc</a:t>
            </a:r>
            <a:r>
              <a:rPr lang="fr-FR" sz="2000" dirty="0" smtClean="0">
                <a:latin typeface="Arial"/>
                <a:cs typeface="Arial"/>
              </a:rPr>
              <a:t> ne prévoyait pas la modification, d’où la question:</a:t>
            </a:r>
          </a:p>
          <a:p>
            <a:pPr lvl="1" algn="just"/>
            <a:r>
              <a:rPr lang="fr-FR" sz="2000" dirty="0" smtClean="0">
                <a:latin typeface="Arial"/>
                <a:cs typeface="Arial"/>
              </a:rPr>
              <a:t>La contractualisation de la mutabilité est-elle une condition suffisante pour échapper à la critique ?</a:t>
            </a: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164749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fr-FR" sz="3200" dirty="0" smtClean="0">
                <a:latin typeface="Arial"/>
                <a:cs typeface="Arial"/>
              </a:rPr>
              <a:t>I. La jurisprudence de la CJUE</a:t>
            </a:r>
            <a:endParaRPr lang="fr-FR" sz="3200" dirty="0">
              <a:latin typeface="Arial"/>
              <a:cs typeface="Arial"/>
            </a:endParaRPr>
          </a:p>
        </p:txBody>
      </p:sp>
      <p:sp>
        <p:nvSpPr>
          <p:cNvPr id="3" name="Espace réservé du contenu 2"/>
          <p:cNvSpPr>
            <a:spLocks noGrp="1"/>
          </p:cNvSpPr>
          <p:nvPr>
            <p:ph idx="1"/>
          </p:nvPr>
        </p:nvSpPr>
        <p:spPr/>
        <p:txBody>
          <a:bodyPr>
            <a:normAutofit/>
          </a:bodyPr>
          <a:lstStyle/>
          <a:p>
            <a:pPr algn="just"/>
            <a:r>
              <a:rPr lang="fr-FR" sz="2000" dirty="0" smtClean="0">
                <a:latin typeface="Arial"/>
                <a:cs typeface="Arial"/>
              </a:rPr>
              <a:t>La contractualisation de la mutabilité est-elle une condition suffisante pour échapper à la critique ?</a:t>
            </a:r>
          </a:p>
          <a:p>
            <a:pPr algn="just"/>
            <a:endParaRPr lang="fr-FR" sz="2000" dirty="0" smtClean="0">
              <a:latin typeface="Arial"/>
              <a:cs typeface="Arial"/>
            </a:endParaRPr>
          </a:p>
          <a:p>
            <a:pPr algn="just"/>
            <a:r>
              <a:rPr lang="fr-FR" sz="2000" dirty="0" smtClean="0">
                <a:latin typeface="Arial"/>
                <a:cs typeface="Arial"/>
              </a:rPr>
              <a:t>Réponse : </a:t>
            </a:r>
            <a:r>
              <a:rPr lang="fr-FR" sz="2000" dirty="0">
                <a:latin typeface="Arial"/>
                <a:cs typeface="Arial"/>
              </a:rPr>
              <a:t>C.J.U.E., 19 juin 2008, </a:t>
            </a:r>
            <a:r>
              <a:rPr lang="fr-FR" sz="2000" i="1" dirty="0" err="1">
                <a:latin typeface="Arial"/>
                <a:cs typeface="Arial"/>
              </a:rPr>
              <a:t>Pressetext</a:t>
            </a:r>
            <a:r>
              <a:rPr lang="fr-FR" sz="2000" i="1" dirty="0">
                <a:latin typeface="Arial"/>
                <a:cs typeface="Arial"/>
              </a:rPr>
              <a:t> </a:t>
            </a:r>
            <a:r>
              <a:rPr lang="fr-FR" sz="2000" i="1" dirty="0" err="1">
                <a:latin typeface="Arial"/>
                <a:cs typeface="Arial"/>
              </a:rPr>
              <a:t>Nachrichtenagentur</a:t>
            </a:r>
            <a:r>
              <a:rPr lang="fr-FR" sz="2000" i="1" dirty="0">
                <a:latin typeface="Arial"/>
                <a:cs typeface="Arial"/>
              </a:rPr>
              <a:t> </a:t>
            </a:r>
            <a:r>
              <a:rPr lang="fr-FR" sz="2000" i="1" dirty="0" err="1">
                <a:latin typeface="Arial"/>
                <a:cs typeface="Arial"/>
              </a:rPr>
              <a:t>GmbH</a:t>
            </a:r>
            <a:r>
              <a:rPr lang="fr-FR" sz="2000" i="1" dirty="0">
                <a:latin typeface="Arial"/>
                <a:cs typeface="Arial"/>
              </a:rPr>
              <a:t> c. Autriche </a:t>
            </a:r>
            <a:r>
              <a:rPr lang="fr-FR" sz="2000" i="1" dirty="0" err="1">
                <a:latin typeface="Arial"/>
                <a:cs typeface="Arial"/>
              </a:rPr>
              <a:t>e.a</a:t>
            </a:r>
            <a:r>
              <a:rPr lang="fr-FR" sz="2000" dirty="0">
                <a:latin typeface="Arial"/>
                <a:cs typeface="Arial"/>
              </a:rPr>
              <a:t>., </a:t>
            </a:r>
            <a:r>
              <a:rPr lang="fr-FR" sz="2000" dirty="0" err="1">
                <a:latin typeface="Arial"/>
                <a:cs typeface="Arial"/>
              </a:rPr>
              <a:t>aff.</a:t>
            </a:r>
            <a:r>
              <a:rPr lang="fr-FR" sz="2000" dirty="0">
                <a:latin typeface="Arial"/>
                <a:cs typeface="Arial"/>
              </a:rPr>
              <a:t> C-454/06, </a:t>
            </a:r>
            <a:r>
              <a:rPr lang="fr-FR" sz="2000" i="1" dirty="0">
                <a:latin typeface="Arial"/>
                <a:cs typeface="Arial"/>
              </a:rPr>
              <a:t>Rec</a:t>
            </a:r>
            <a:r>
              <a:rPr lang="fr-FR" sz="2000" dirty="0">
                <a:latin typeface="Arial"/>
                <a:cs typeface="Arial"/>
              </a:rPr>
              <a:t>., 2008, p. I-04401 </a:t>
            </a:r>
            <a:endParaRPr lang="fr-FR" sz="2000" dirty="0" smtClean="0">
              <a:latin typeface="Arial"/>
              <a:cs typeface="Arial"/>
            </a:endParaRPr>
          </a:p>
        </p:txBody>
      </p:sp>
      <p:grpSp>
        <p:nvGrpSpPr>
          <p:cNvPr id="4" name="Group 11"/>
          <p:cNvGrpSpPr>
            <a:grpSpLocks/>
          </p:cNvGrpSpPr>
          <p:nvPr/>
        </p:nvGrpSpPr>
        <p:grpSpPr bwMode="auto">
          <a:xfrm>
            <a:off x="559227" y="333419"/>
            <a:ext cx="685800" cy="964565"/>
            <a:chOff x="576" y="864"/>
            <a:chExt cx="1296" cy="2304"/>
          </a:xfrm>
        </p:grpSpPr>
        <p:sp>
          <p:nvSpPr>
            <p:cNvPr id="5" name="Rectangle 4"/>
            <p:cNvSpPr>
              <a:spLocks noChangeArrowheads="1"/>
            </p:cNvSpPr>
            <p:nvPr/>
          </p:nvSpPr>
          <p:spPr bwMode="auto">
            <a:xfrm>
              <a:off x="576" y="864"/>
              <a:ext cx="1296" cy="2304"/>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6" name="AutoShape 13"/>
            <p:cNvSpPr>
              <a:spLocks noChangeArrowheads="1"/>
            </p:cNvSpPr>
            <p:nvPr/>
          </p:nvSpPr>
          <p:spPr bwMode="auto">
            <a:xfrm>
              <a:off x="1388" y="1008"/>
              <a:ext cx="371" cy="2017"/>
            </a:xfrm>
            <a:prstGeom prst="rtTriangle">
              <a:avLst/>
            </a:prstGeom>
            <a:gradFill rotWithShape="0">
              <a:gsLst>
                <a:gs pos="0">
                  <a:srgbClr val="666699"/>
                </a:gs>
                <a:gs pos="100000">
                  <a:srgbClr val="46466A"/>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7" name="Rectangle 6"/>
            <p:cNvSpPr>
              <a:spLocks noChangeArrowheads="1"/>
            </p:cNvSpPr>
            <p:nvPr/>
          </p:nvSpPr>
          <p:spPr bwMode="auto">
            <a:xfrm>
              <a:off x="1134" y="1329"/>
              <a:ext cx="185" cy="1699"/>
            </a:xfrm>
            <a:prstGeom prst="rect">
              <a:avLst/>
            </a:prstGeom>
            <a:gradFill rotWithShape="0">
              <a:gsLst>
                <a:gs pos="0">
                  <a:srgbClr val="FFFFFF">
                    <a:gamma/>
                    <a:shade val="46275"/>
                    <a:invGamma/>
                  </a:srgbClr>
                </a:gs>
                <a:gs pos="50000">
                  <a:srgbClr val="FFFFFF"/>
                </a:gs>
                <a:gs pos="100000">
                  <a:srgbClr val="FFFFFF">
                    <a:gamma/>
                    <a:shade val="46275"/>
                    <a:invGamma/>
                  </a:srgbClr>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sp>
          <p:nvSpPr>
            <p:cNvPr id="8" name="AutoShape 15"/>
            <p:cNvSpPr>
              <a:spLocks noChangeArrowheads="1"/>
            </p:cNvSpPr>
            <p:nvPr/>
          </p:nvSpPr>
          <p:spPr bwMode="auto">
            <a:xfrm flipH="1">
              <a:off x="696" y="1008"/>
              <a:ext cx="371" cy="2017"/>
            </a:xfrm>
            <a:prstGeom prst="rtTriangle">
              <a:avLst/>
            </a:prstGeom>
            <a:gradFill rotWithShape="0">
              <a:gsLst>
                <a:gs pos="0">
                  <a:srgbClr val="46466A"/>
                </a:gs>
                <a:gs pos="100000">
                  <a:srgbClr val="666699"/>
                </a:gs>
              </a:gsLst>
              <a:lin ang="0" scaled="1"/>
            </a:gradFill>
            <a:ln>
              <a:noFill/>
            </a:ln>
            <a:extLst>
              <a:ext uri="{91240B29-F687-4f45-9708-019B960494DF}">
                <a14:hiddenLine xmlns:a14="http://schemas.microsoft.com/office/drawing/2010/main" w="3175">
                  <a:solidFill>
                    <a:srgbClr val="000000"/>
                  </a:solidFill>
                  <a:miter lim="800000"/>
                  <a:headEnd/>
                  <a:tailEnd/>
                </a14:hiddenLine>
              </a:ext>
            </a:extLst>
          </p:spPr>
          <p:txBody>
            <a:bodyPr rot="0" vert="horz" wrap="square" lIns="0" tIns="0" rIns="0" bIns="0" anchor="t" anchorCtr="0" upright="1">
              <a:noAutofit/>
            </a:bodyPr>
            <a:lstStyle/>
            <a:p>
              <a:endParaRPr lang="fr-FR"/>
            </a:p>
          </p:txBody>
        </p:sp>
      </p:grpSp>
    </p:spTree>
    <p:extLst>
      <p:ext uri="{BB962C8B-B14F-4D97-AF65-F5344CB8AC3E}">
        <p14:creationId xmlns:p14="http://schemas.microsoft.com/office/powerpoint/2010/main" val="859841061"/>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83</TotalTime>
  <Words>1350</Words>
  <Application>Microsoft Macintosh PowerPoint</Application>
  <PresentationFormat>Présentation à l'écran (4:3)</PresentationFormat>
  <Paragraphs>118</Paragraphs>
  <Slides>19</Slides>
  <Notes>1</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Thème Office</vt:lpstr>
      <vt:lpstr>La modification/négociation des contrats publics en cours d’exécution et le droit communautaire</vt:lpstr>
      <vt:lpstr>Introduction</vt:lpstr>
      <vt:lpstr>Plan</vt:lpstr>
      <vt:lpstr>I. La jurisprudence de la CJUE</vt:lpstr>
      <vt:lpstr>I. La jurisprudence de la CJUE</vt:lpstr>
      <vt:lpstr>I. La jurisprudence de la CJUE</vt:lpstr>
      <vt:lpstr>I. La jurisprudence de la CJUE</vt:lpstr>
      <vt:lpstr>I. La jurisprudence de la CJUE</vt:lpstr>
      <vt:lpstr>I. La jurisprudence de la CJUE</vt:lpstr>
      <vt:lpstr>I. La jurisprudence de la CJUE</vt:lpstr>
      <vt:lpstr>I. La jurisprudence de la CJUE</vt:lpstr>
      <vt:lpstr>I. La jurisprudence de la CJUE</vt:lpstr>
      <vt:lpstr>I. La jurisprudence de la CJUE</vt:lpstr>
      <vt:lpstr>I. La jurisprudence de la CJUE</vt:lpstr>
      <vt:lpstr>I. La jurisprudence de la CJUE</vt:lpstr>
      <vt:lpstr>I. La jurisprudence de la CJUE</vt:lpstr>
      <vt:lpstr>II. Les fondements de la jurisprudence</vt:lpstr>
      <vt:lpstr>III. Conclusion</vt:lpstr>
      <vt:lpstr>III. Conclusion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droit communautaire et la modification des marchés et contrats publics</dc:title>
  <dc:creator>Ann-Lawrence Durviaux</dc:creator>
  <cp:lastModifiedBy>Ann-Lawrence Durviaux</cp:lastModifiedBy>
  <cp:revision>10</cp:revision>
  <cp:lastPrinted>2011-05-02T14:02:51Z</cp:lastPrinted>
  <dcterms:created xsi:type="dcterms:W3CDTF">2011-04-29T09:43:48Z</dcterms:created>
  <dcterms:modified xsi:type="dcterms:W3CDTF">2011-05-02T14:02:54Z</dcterms:modified>
</cp:coreProperties>
</file>