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7099300" cy="10234613"/>
  <p:defaultTextStyle>
    <a:defPPr>
      <a:defRPr lang="fr-FR"/>
    </a:defPPr>
    <a:lvl1pPr algn="l" defTabSz="4319588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+mn-cs"/>
      </a:defRPr>
    </a:lvl1pPr>
    <a:lvl2pPr marL="2159000" indent="-1701800" algn="l" defTabSz="4319588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+mn-cs"/>
      </a:defRPr>
    </a:lvl2pPr>
    <a:lvl3pPr marL="4319588" indent="-3405188" algn="l" defTabSz="4319588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+mn-cs"/>
      </a:defRPr>
    </a:lvl3pPr>
    <a:lvl4pPr marL="6480175" indent="-5108575" algn="l" defTabSz="4319588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+mn-cs"/>
      </a:defRPr>
    </a:lvl4pPr>
    <a:lvl5pPr marL="8640763" indent="-6811963" algn="l" defTabSz="4319588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8940" autoAdjust="0"/>
  </p:normalViewPr>
  <p:slideViewPr>
    <p:cSldViewPr>
      <p:cViewPr>
        <p:scale>
          <a:sx n="20" d="100"/>
          <a:sy n="20" d="100"/>
        </p:scale>
        <p:origin x="-2958" y="-78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eur\Bureau\Rhizovol_morgan\Publi%20journal%20of%20chemical%20ecology\Racinesexcis&#233;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eur\Bureau\Rhizovol_morgan\Publi%20journal%20of%20chemical%20ecology\Racinesexcis&#233;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32"/>
  <c:chart>
    <c:autoTitleDeleted val="1"/>
    <c:plotArea>
      <c:layout/>
      <c:pieChart>
        <c:varyColors val="1"/>
        <c:ser>
          <c:idx val="0"/>
          <c:order val="0"/>
          <c:tx>
            <c:v>VOCs distributed in class</c:v>
          </c:tx>
          <c:dLbls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Percent val="1"/>
            <c:showLeaderLines val="1"/>
          </c:dLbls>
          <c:cat>
            <c:strRef>
              <c:f>'figure2présentaion 12-2011'!$F$2:$F$7</c:f>
              <c:strCache>
                <c:ptCount val="6"/>
                <c:pt idx="0">
                  <c:v>Sulfur compounds</c:v>
                </c:pt>
                <c:pt idx="1">
                  <c:v>Aldehydes</c:v>
                </c:pt>
                <c:pt idx="2">
                  <c:v>Ketones</c:v>
                </c:pt>
                <c:pt idx="3">
                  <c:v>Alcohols</c:v>
                </c:pt>
                <c:pt idx="4">
                  <c:v>Esters</c:v>
                </c:pt>
                <c:pt idx="5">
                  <c:v>Furan compounds</c:v>
                </c:pt>
              </c:strCache>
            </c:strRef>
          </c:cat>
          <c:val>
            <c:numRef>
              <c:f>'figure2présentaion 12-2011'!$H$2:$H$7</c:f>
              <c:numCache>
                <c:formatCode>General</c:formatCode>
                <c:ptCount val="6"/>
                <c:pt idx="0">
                  <c:v>2</c:v>
                </c:pt>
                <c:pt idx="1">
                  <c:v>6</c:v>
                </c:pt>
                <c:pt idx="2">
                  <c:v>2</c:v>
                </c:pt>
                <c:pt idx="3">
                  <c:v>14</c:v>
                </c:pt>
                <c:pt idx="4">
                  <c:v>5</c:v>
                </c:pt>
                <c:pt idx="5">
                  <c:v>2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64934738714369267"/>
          <c:y val="0.26488457547270161"/>
          <c:w val="0.34602333505202243"/>
          <c:h val="0.42595946786054506"/>
        </c:manualLayout>
      </c:layout>
      <c:txPr>
        <a:bodyPr/>
        <a:lstStyle/>
        <a:p>
          <a:pPr>
            <a:defRPr sz="2400"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32"/>
  <c:chart>
    <c:autoTitleDeleted val="1"/>
    <c:plotArea>
      <c:layout>
        <c:manualLayout>
          <c:layoutTarget val="inner"/>
          <c:xMode val="edge"/>
          <c:yMode val="edge"/>
          <c:x val="4.2707143254489772E-2"/>
          <c:y val="3.3643999045573865E-2"/>
          <c:w val="0.92462313254422268"/>
          <c:h val="0.68199689811500852"/>
        </c:manualLayout>
      </c:layout>
      <c:barChart>
        <c:barDir val="col"/>
        <c:grouping val="clustered"/>
        <c:ser>
          <c:idx val="0"/>
          <c:order val="0"/>
          <c:tx>
            <c:strRef>
              <c:f>figureposter!$A$1</c:f>
              <c:strCache>
                <c:ptCount val="1"/>
                <c:pt idx="0">
                  <c:v>en ng </c:v>
                </c:pt>
              </c:strCache>
            </c:strRef>
          </c:tx>
          <c:spPr>
            <a:gradFill>
              <a:gsLst>
                <a:gs pos="100000">
                  <a:srgbClr val="EEECE1">
                    <a:lumMod val="25000"/>
                  </a:srgbClr>
                </a:gs>
                <a:gs pos="74000">
                  <a:srgbClr val="EEECE1">
                    <a:lumMod val="50000"/>
                  </a:srgbClr>
                </a:gs>
                <a:gs pos="10000">
                  <a:schemeClr val="bg2">
                    <a:lumMod val="75000"/>
                  </a:schemeClr>
                </a:gs>
              </a:gsLst>
              <a:lin ang="5400000" scaled="0"/>
            </a:gradFill>
          </c:spPr>
          <c:errBars>
            <c:errBarType val="both"/>
            <c:errValType val="cust"/>
            <c:plus>
              <c:numRef>
                <c:f>figureposter!$C$2:$C$30</c:f>
                <c:numCache>
                  <c:formatCode>General</c:formatCode>
                  <c:ptCount val="29"/>
                  <c:pt idx="1">
                    <c:v>2.2947938347043562</c:v>
                  </c:pt>
                  <c:pt idx="2">
                    <c:v>0.16106719370890316</c:v>
                  </c:pt>
                  <c:pt idx="3">
                    <c:v>1.3598859946865867</c:v>
                  </c:pt>
                  <c:pt idx="4">
                    <c:v>1.1085944620894137</c:v>
                  </c:pt>
                  <c:pt idx="5">
                    <c:v>0.24252944728065085</c:v>
                  </c:pt>
                  <c:pt idx="6">
                    <c:v>4.9552135966165985E-2</c:v>
                  </c:pt>
                  <c:pt idx="7">
                    <c:v>3.4988839053584034E-2</c:v>
                  </c:pt>
                  <c:pt idx="9">
                    <c:v>1.0562007297551423</c:v>
                  </c:pt>
                  <c:pt idx="10">
                    <c:v>4.4222881037367545E-2</c:v>
                  </c:pt>
                  <c:pt idx="11">
                    <c:v>0.36011966679135365</c:v>
                  </c:pt>
                  <c:pt idx="12">
                    <c:v>4.2127767274184325E-2</c:v>
                  </c:pt>
                  <c:pt idx="13">
                    <c:v>0.69271294693630203</c:v>
                  </c:pt>
                  <c:pt idx="14">
                    <c:v>4.4890784489496394</c:v>
                  </c:pt>
                  <c:pt idx="16">
                    <c:v>9.0110324369175737E-2</c:v>
                  </c:pt>
                  <c:pt idx="17">
                    <c:v>0.97952195320740487</c:v>
                  </c:pt>
                  <c:pt idx="18">
                    <c:v>4.9630255076479911E-2</c:v>
                  </c:pt>
                  <c:pt idx="19">
                    <c:v>0.59384765521410976</c:v>
                  </c:pt>
                  <c:pt idx="20">
                    <c:v>5.7955524245789952E-2</c:v>
                  </c:pt>
                  <c:pt idx="21">
                    <c:v>1.1027904391269563</c:v>
                  </c:pt>
                  <c:pt idx="22">
                    <c:v>1.0016486534087794</c:v>
                  </c:pt>
                  <c:pt idx="23">
                    <c:v>0.16731199742154418</c:v>
                  </c:pt>
                  <c:pt idx="24">
                    <c:v>0.23323048748392503</c:v>
                  </c:pt>
                  <c:pt idx="25">
                    <c:v>1.083790283032154</c:v>
                  </c:pt>
                  <c:pt idx="26">
                    <c:v>3.7500114847705678E-2</c:v>
                  </c:pt>
                  <c:pt idx="27">
                    <c:v>0.11513423550723906</c:v>
                  </c:pt>
                  <c:pt idx="28">
                    <c:v>5.1924060219221637</c:v>
                  </c:pt>
                </c:numCache>
              </c:numRef>
            </c:plus>
            <c:minus>
              <c:numRef>
                <c:f>figureposter!$D$2:$D$30</c:f>
                <c:numCache>
                  <c:formatCode>General</c:formatCode>
                  <c:ptCount val="29"/>
                  <c:pt idx="1">
                    <c:v>2.2947938347043562</c:v>
                  </c:pt>
                  <c:pt idx="2">
                    <c:v>0.16106719370890316</c:v>
                  </c:pt>
                  <c:pt idx="3">
                    <c:v>1.3598859946865867</c:v>
                  </c:pt>
                  <c:pt idx="4">
                    <c:v>1.1085944620894137</c:v>
                  </c:pt>
                  <c:pt idx="5">
                    <c:v>0.24252944728065085</c:v>
                  </c:pt>
                  <c:pt idx="6">
                    <c:v>4.9552135966165985E-2</c:v>
                  </c:pt>
                  <c:pt idx="7">
                    <c:v>3.4988839053584034E-2</c:v>
                  </c:pt>
                  <c:pt idx="9">
                    <c:v>1.0562007297551423</c:v>
                  </c:pt>
                  <c:pt idx="10">
                    <c:v>4.4222881037367545E-2</c:v>
                  </c:pt>
                  <c:pt idx="11">
                    <c:v>0.36011966679135365</c:v>
                  </c:pt>
                  <c:pt idx="12">
                    <c:v>4.2127767274184325E-2</c:v>
                  </c:pt>
                  <c:pt idx="13">
                    <c:v>0.69271294693630203</c:v>
                  </c:pt>
                  <c:pt idx="14">
                    <c:v>4.4890784489496394</c:v>
                  </c:pt>
                  <c:pt idx="16">
                    <c:v>9.0110324369175737E-2</c:v>
                  </c:pt>
                  <c:pt idx="17">
                    <c:v>0.97952195320740487</c:v>
                  </c:pt>
                  <c:pt idx="18">
                    <c:v>4.9630255076479911E-2</c:v>
                  </c:pt>
                  <c:pt idx="19">
                    <c:v>0.59384765521410976</c:v>
                  </c:pt>
                  <c:pt idx="20">
                    <c:v>5.7955524245789952E-2</c:v>
                  </c:pt>
                  <c:pt idx="21">
                    <c:v>1.1027904391269563</c:v>
                  </c:pt>
                  <c:pt idx="22">
                    <c:v>1.0016486534087794</c:v>
                  </c:pt>
                  <c:pt idx="23">
                    <c:v>0.16731199742154418</c:v>
                  </c:pt>
                  <c:pt idx="24">
                    <c:v>0.23323048748392503</c:v>
                  </c:pt>
                  <c:pt idx="25">
                    <c:v>1.083790283032154</c:v>
                  </c:pt>
                  <c:pt idx="26">
                    <c:v>3.7500114847705678E-2</c:v>
                  </c:pt>
                  <c:pt idx="27">
                    <c:v>0.11513423550723906</c:v>
                  </c:pt>
                  <c:pt idx="28">
                    <c:v>5.1924060219221637</c:v>
                  </c:pt>
                </c:numCache>
              </c:numRef>
            </c:minus>
          </c:errBars>
          <c:cat>
            <c:strRef>
              <c:f>figureposter!$A$2:$A$30</c:f>
              <c:strCache>
                <c:ptCount val="29"/>
                <c:pt idx="0">
                  <c:v>Dimethyl sulfide</c:v>
                </c:pt>
                <c:pt idx="1">
                  <c:v>Hexanal</c:v>
                </c:pt>
                <c:pt idx="2">
                  <c:v>Methyl hexanoate</c:v>
                </c:pt>
                <c:pt idx="3">
                  <c:v>(E)-2-hexenal</c:v>
                </c:pt>
                <c:pt idx="4">
                  <c:v>2-Pentylfuran</c:v>
                </c:pt>
                <c:pt idx="5">
                  <c:v>1-pentanol</c:v>
                </c:pt>
                <c:pt idx="6">
                  <c:v>Z-2-(2-pentenyl)furan</c:v>
                </c:pt>
                <c:pt idx="7">
                  <c:v>(Z)-pent-2-en-1-ol (Z)</c:v>
                </c:pt>
                <c:pt idx="8">
                  <c:v>6-methylhept-5-en-2-one</c:v>
                </c:pt>
                <c:pt idx="9">
                  <c:v>Hexan-1-ol</c:v>
                </c:pt>
                <c:pt idx="10">
                  <c:v>(Z)-hex-3-en-1-ol</c:v>
                </c:pt>
                <c:pt idx="11">
                  <c:v>(E)-hex-2-en-1-ol </c:v>
                </c:pt>
                <c:pt idx="12">
                  <c:v>Oct-1-en-3-ol</c:v>
                </c:pt>
                <c:pt idx="13">
                  <c:v>2-ethyl-1-Hexanol</c:v>
                </c:pt>
                <c:pt idx="14">
                  <c:v>(E)-non-2-enal</c:v>
                </c:pt>
                <c:pt idx="15">
                  <c:v>Dimethyl sulfoxide</c:v>
                </c:pt>
                <c:pt idx="16">
                  <c:v>Octan-1-ol</c:v>
                </c:pt>
                <c:pt idx="17">
                  <c:v>(2E,6Z)-nona-2,4-dienal</c:v>
                </c:pt>
                <c:pt idx="18">
                  <c:v>Methyl (E)-non-2-enoate</c:v>
                </c:pt>
                <c:pt idx="19">
                  <c:v>Methylbenzoate</c:v>
                </c:pt>
                <c:pt idx="20">
                  <c:v>Nonan-1-ol</c:v>
                </c:pt>
                <c:pt idx="21">
                  <c:v>(Z)-non-3-en-1-ol</c:v>
                </c:pt>
                <c:pt idx="22">
                  <c:v>(E)-non-2-en-1-ol</c:v>
                </c:pt>
                <c:pt idx="23">
                  <c:v>Nona-3,6-dien-1-ol</c:v>
                </c:pt>
                <c:pt idx="24">
                  <c:v>Nona-2,6-dien-1-ol </c:v>
                </c:pt>
                <c:pt idx="25">
                  <c:v>Tetradecanal</c:v>
                </c:pt>
                <c:pt idx="26">
                  <c:v>Dodecan-1-ol</c:v>
                </c:pt>
                <c:pt idx="27">
                  <c:v>5-pentyloxolan-2-one</c:v>
                </c:pt>
                <c:pt idx="28">
                  <c:v>Hexadecanal</c:v>
                </c:pt>
              </c:strCache>
            </c:strRef>
          </c:cat>
          <c:val>
            <c:numRef>
              <c:f>figureposter!$B$2:$B$30</c:f>
              <c:numCache>
                <c:formatCode>General</c:formatCode>
                <c:ptCount val="29"/>
                <c:pt idx="1">
                  <c:v>10.666628721803665</c:v>
                </c:pt>
                <c:pt idx="2">
                  <c:v>0.22756028951580323</c:v>
                </c:pt>
                <c:pt idx="3">
                  <c:v>2.8507339105397285</c:v>
                </c:pt>
                <c:pt idx="4">
                  <c:v>4.2264540199540628</c:v>
                </c:pt>
                <c:pt idx="5">
                  <c:v>0.50627637267548697</c:v>
                </c:pt>
                <c:pt idx="6">
                  <c:v>0.4813671528663222</c:v>
                </c:pt>
                <c:pt idx="7">
                  <c:v>0.14015143895492449</c:v>
                </c:pt>
                <c:pt idx="9">
                  <c:v>3.7320180144775454</c:v>
                </c:pt>
                <c:pt idx="10">
                  <c:v>0.22326494890114795</c:v>
                </c:pt>
                <c:pt idx="11">
                  <c:v>0.9262023335372872</c:v>
                </c:pt>
                <c:pt idx="12">
                  <c:v>7.6683189321231235E-2</c:v>
                </c:pt>
                <c:pt idx="13">
                  <c:v>1.0188596706368191</c:v>
                </c:pt>
                <c:pt idx="14">
                  <c:v>8.4132078105622199</c:v>
                </c:pt>
                <c:pt idx="16">
                  <c:v>0.2064338049761929</c:v>
                </c:pt>
                <c:pt idx="17">
                  <c:v>3.1535303114790656</c:v>
                </c:pt>
                <c:pt idx="18">
                  <c:v>9.2963635453434265E-2</c:v>
                </c:pt>
                <c:pt idx="19">
                  <c:v>0.92921971621994892</c:v>
                </c:pt>
                <c:pt idx="20">
                  <c:v>0.24383444382622055</c:v>
                </c:pt>
                <c:pt idx="21">
                  <c:v>1.7449597112016728</c:v>
                </c:pt>
                <c:pt idx="22">
                  <c:v>1.3294918619391041</c:v>
                </c:pt>
                <c:pt idx="23">
                  <c:v>0.31486870396007516</c:v>
                </c:pt>
                <c:pt idx="24">
                  <c:v>0.47716463658376068</c:v>
                </c:pt>
                <c:pt idx="25">
                  <c:v>2.9805358093788015</c:v>
                </c:pt>
                <c:pt idx="26">
                  <c:v>0.12878941762726639</c:v>
                </c:pt>
                <c:pt idx="27">
                  <c:v>0.16937212947203709</c:v>
                </c:pt>
                <c:pt idx="28">
                  <c:v>9.1188838793141063</c:v>
                </c:pt>
              </c:numCache>
            </c:numRef>
          </c:val>
        </c:ser>
        <c:axId val="85015552"/>
        <c:axId val="85017344"/>
      </c:barChart>
      <c:catAx>
        <c:axId val="85015552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/>
            </a:pPr>
            <a:endParaRPr lang="fr-FR"/>
          </a:p>
        </c:txPr>
        <c:crossAx val="85017344"/>
        <c:crosses val="autoZero"/>
        <c:auto val="1"/>
        <c:lblAlgn val="ctr"/>
        <c:lblOffset val="100"/>
      </c:catAx>
      <c:valAx>
        <c:axId val="85017344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fr-BE" sz="1800" dirty="0" err="1" smtClean="0"/>
                  <a:t>COVs</a:t>
                </a:r>
                <a:r>
                  <a:rPr lang="fr-BE" sz="1800" baseline="0" dirty="0" smtClean="0"/>
                  <a:t> concentration (</a:t>
                </a:r>
                <a:r>
                  <a:rPr lang="fr-BE" sz="1800" baseline="0" dirty="0" err="1" smtClean="0"/>
                  <a:t>ng</a:t>
                </a:r>
                <a:r>
                  <a:rPr lang="fr-BE" sz="1800" baseline="0" dirty="0" smtClean="0"/>
                  <a:t>/g of </a:t>
                </a:r>
                <a:r>
                  <a:rPr lang="fr-BE" sz="1800" baseline="0" dirty="0" err="1" smtClean="0"/>
                  <a:t>fresh</a:t>
                </a:r>
                <a:r>
                  <a:rPr lang="fr-BE" sz="1800" baseline="0" dirty="0" smtClean="0"/>
                  <a:t> </a:t>
                </a:r>
                <a:r>
                  <a:rPr lang="fr-BE" sz="1800" baseline="0" dirty="0" err="1" smtClean="0"/>
                  <a:t>roots</a:t>
                </a:r>
                <a:r>
                  <a:rPr lang="fr-BE" sz="1800" baseline="0" dirty="0" smtClean="0"/>
                  <a:t>)</a:t>
                </a:r>
                <a:endParaRPr lang="fr-FR" sz="18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fr-FR"/>
          </a:p>
        </c:txPr>
        <c:crossAx val="85015552"/>
        <c:crosses val="autoZero"/>
        <c:crossBetween val="between"/>
      </c:valAx>
    </c:plotArea>
    <c:plotVisOnly val="1"/>
  </c:chart>
  <c:spPr>
    <a:ln>
      <a:noFill/>
    </a:ln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FFAE9-335C-4161-BC69-4C87B9EC830B}" type="datetimeFigureOut">
              <a:rPr lang="fr-FR" smtClean="0"/>
              <a:pPr/>
              <a:t>12/02/2012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68350"/>
            <a:ext cx="2876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CB0766-A99C-430E-9173-2F6EF34B4F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878A7-4F9C-4F68-91BC-F6D2E801CB45}" type="datetimeFigureOut">
              <a:rPr lang="fr-FR"/>
              <a:pPr>
                <a:defRPr/>
              </a:pPr>
              <a:t>12/02/2012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D011F-24B4-431E-904D-598E05DFC84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2C6F5-8BB5-4C73-A902-4B68F660B1C8}" type="datetimeFigureOut">
              <a:rPr lang="fr-FR"/>
              <a:pPr>
                <a:defRPr/>
              </a:pPr>
              <a:t>12/02/2012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3C447-5821-4509-967C-B6E48D93A02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3254782" y="10901365"/>
            <a:ext cx="25833229" cy="23224902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743847" y="10901365"/>
            <a:ext cx="76970870" cy="23224902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6301E-FFD1-471B-BEB5-C72196EC15CA}" type="datetimeFigureOut">
              <a:rPr lang="fr-FR"/>
              <a:pPr>
                <a:defRPr/>
              </a:pPr>
              <a:t>12/02/2012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6E976-2970-49AD-A3DA-6003C96D7C7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808B5-6D45-4B73-AACF-FFD68C23013C}" type="datetimeFigureOut">
              <a:rPr lang="fr-FR"/>
              <a:pPr>
                <a:defRPr/>
              </a:pPr>
              <a:t>12/02/2012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86471-B6BA-48F4-88D9-604CFA7CD6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01C18-B786-4632-AAAD-141B82888F07}" type="datetimeFigureOut">
              <a:rPr lang="fr-FR"/>
              <a:pPr>
                <a:defRPr/>
              </a:pPr>
              <a:t>12/02/2012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BEDD0-E484-4FE1-95BF-9015D2AE4EE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743846" y="63507940"/>
            <a:ext cx="51402048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7685960" y="63507940"/>
            <a:ext cx="51402051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784C2-7FC5-4674-8668-23BDA087B757}" type="datetimeFigureOut">
              <a:rPr lang="fr-FR"/>
              <a:pPr>
                <a:defRPr/>
              </a:pPr>
              <a:t>12/02/2012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6C14F-E185-46B9-B949-5CCCA3F7AA2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53D96-AB46-4E5F-8FE8-956B9BC699FF}" type="datetimeFigureOut">
              <a:rPr lang="fr-FR"/>
              <a:pPr>
                <a:defRPr/>
              </a:pPr>
              <a:t>12/02/2012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FBBD7-A918-41BD-9FD8-68C4FD6FDC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0FEF0-74E7-49A8-85B6-8667608B5EB1}" type="datetimeFigureOut">
              <a:rPr lang="fr-FR"/>
              <a:pPr>
                <a:defRPr/>
              </a:pPr>
              <a:t>12/02/2012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4FFFD-244E-480B-979F-D79538AB1B2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D0A62-05CE-47E2-BCD1-CE248AEFE610}" type="datetimeFigureOut">
              <a:rPr lang="fr-FR"/>
              <a:pPr>
                <a:defRPr/>
              </a:pPr>
              <a:t>12/02/2012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6E80D-4220-4291-90F1-634D2268A0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3A64A-21D1-4E71-8198-7B05FFFF7BAA}" type="datetimeFigureOut">
              <a:rPr lang="fr-FR"/>
              <a:pPr>
                <a:defRPr/>
              </a:pPr>
              <a:t>12/02/2012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DAD38-C1C9-4EF2-B22F-F3600328970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351421" y="3860482"/>
            <a:ext cx="19442430" cy="25923240"/>
          </a:xfrm>
        </p:spPr>
        <p:txBody>
          <a:bodyPr rtlCol="0">
            <a:normAutofit/>
          </a:bodyPr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F0CE4-9EDD-403A-AAEA-40CEF26A5E68}" type="datetimeFigureOut">
              <a:rPr lang="fr-FR"/>
              <a:pPr>
                <a:defRPr/>
              </a:pPr>
              <a:t>12/02/2012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862EC-C88A-4B38-B5AE-6B39E8638C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1620838" y="1730375"/>
            <a:ext cx="29162375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620838" y="10080625"/>
            <a:ext cx="29162375" cy="285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620838" y="40044688"/>
            <a:ext cx="7559675" cy="2300287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 defTabSz="4320540" fontAlgn="auto">
              <a:spcBef>
                <a:spcPts val="0"/>
              </a:spcBef>
              <a:spcAft>
                <a:spcPts val="0"/>
              </a:spcAft>
              <a:defRPr sz="5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C7475E-4A3D-4C2D-B3C7-AC89BE76260D}" type="datetimeFigureOut">
              <a:rPr lang="fr-FR"/>
              <a:pPr>
                <a:defRPr/>
              </a:pPr>
              <a:t>12/02/2012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1071225" y="40044688"/>
            <a:ext cx="10261600" cy="2300287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 defTabSz="4320540" fontAlgn="auto">
              <a:spcBef>
                <a:spcPts val="0"/>
              </a:spcBef>
              <a:spcAft>
                <a:spcPts val="0"/>
              </a:spcAft>
              <a:defRPr sz="5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3223538" y="40044688"/>
            <a:ext cx="7559675" cy="2300287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 defTabSz="4320540" fontAlgn="auto">
              <a:spcBef>
                <a:spcPts val="0"/>
              </a:spcBef>
              <a:spcAft>
                <a:spcPts val="0"/>
              </a:spcAft>
              <a:defRPr sz="5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F72F1B-F802-4506-953D-31ADB4551DF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19588" rtl="0" eaLnBrk="0" fontAlgn="base" hangingPunct="0">
        <a:spcBef>
          <a:spcPct val="0"/>
        </a:spcBef>
        <a:spcAft>
          <a:spcPct val="0"/>
        </a:spcAft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2pPr>
      <a:lvl3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3pPr>
      <a:lvl4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4pPr>
      <a:lvl5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5pPr>
      <a:lvl6pPr marL="4572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6pPr>
      <a:lvl7pPr marL="9144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7pPr>
      <a:lvl8pPr marL="13716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8pPr>
      <a:lvl9pPr marL="18288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9pPr>
    </p:titleStyle>
    <p:bodyStyle>
      <a:lvl1pPr marL="1619250" indent="-1619250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09963" indent="-1349375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79500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59675" indent="-1079500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0263" indent="-1079500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alphaModFix amt="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 3" descr="Logos ULG.TIF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23963" y="0"/>
            <a:ext cx="2881312" cy="211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Image 4" descr="logoGxABT.gif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38313" y="431800"/>
            <a:ext cx="5265737" cy="173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Image 17" descr="Logo Rhizovol.png"/>
          <p:cNvPicPr>
            <a:picLocks noChangeAspect="1"/>
          </p:cNvPicPr>
          <p:nvPr/>
        </p:nvPicPr>
        <p:blipFill>
          <a:blip r:embed="rId5" cstate="print"/>
          <a:srcRect t="13501" r="9543"/>
          <a:stretch>
            <a:fillRect/>
          </a:stretch>
        </p:blipFill>
        <p:spPr bwMode="auto">
          <a:xfrm>
            <a:off x="14257338" y="0"/>
            <a:ext cx="5038554" cy="2304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ZoneTexte 20"/>
          <p:cNvSpPr txBox="1"/>
          <p:nvPr/>
        </p:nvSpPr>
        <p:spPr>
          <a:xfrm>
            <a:off x="1873250" y="2232025"/>
            <a:ext cx="30530800" cy="489364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Identification </a:t>
            </a:r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and quantification of VOCs emitted by the roots of barley (</a:t>
            </a:r>
            <a:r>
              <a:rPr lang="en-US" sz="6000" b="1" i="1" dirty="0" err="1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Hordeum</a:t>
            </a:r>
            <a:r>
              <a:rPr lang="en-US" sz="6000" b="1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6000" b="1" i="1" dirty="0" err="1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vulgare</a:t>
            </a:r>
            <a:r>
              <a:rPr lang="en-US" sz="6000" b="1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cv. Quench) aged from 21 days by headspace solid-phase </a:t>
            </a:r>
            <a:r>
              <a:rPr lang="en-US" sz="6000" b="1" dirty="0" err="1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microextraction</a:t>
            </a:r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coupled to gas chromatography (HS-SPME GC-MS)</a:t>
            </a:r>
            <a:endParaRPr lang="fr-FR" sz="60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/>
            <a:r>
              <a:rPr lang="en-US" sz="6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fr-BE" sz="4400" u="sng" dirty="0" smtClean="0">
                <a:latin typeface="+mn-lt"/>
              </a:rPr>
              <a:t>Morgan </a:t>
            </a:r>
            <a:r>
              <a:rPr lang="fr-BE" sz="4400" u="sng" dirty="0" err="1" smtClean="0">
                <a:latin typeface="+mn-lt"/>
              </a:rPr>
              <a:t>Laloux</a:t>
            </a:r>
            <a:r>
              <a:rPr lang="fr-BE" sz="4400" u="sng" dirty="0" smtClean="0">
                <a:latin typeface="+mn-lt"/>
              </a:rPr>
              <a:t> </a:t>
            </a:r>
            <a:r>
              <a:rPr lang="fr-BE" sz="4400" dirty="0" smtClean="0">
                <a:latin typeface="+mn-lt"/>
              </a:rPr>
              <a:t>*</a:t>
            </a:r>
            <a:r>
              <a:rPr lang="fr-BE" sz="4400" baseline="30000" dirty="0" smtClean="0">
                <a:latin typeface="+mn-lt"/>
              </a:rPr>
              <a:t>(</a:t>
            </a:r>
            <a:r>
              <a:rPr lang="fr-BE" sz="4400" baseline="30000" dirty="0">
                <a:latin typeface="+mn-lt"/>
              </a:rPr>
              <a:t>a</a:t>
            </a:r>
            <a:r>
              <a:rPr lang="fr-BE" sz="4400" baseline="30000" dirty="0" smtClean="0">
                <a:latin typeface="+mn-lt"/>
              </a:rPr>
              <a:t>)</a:t>
            </a:r>
            <a:r>
              <a:rPr lang="fr-BE" sz="4400" dirty="0" smtClean="0">
                <a:latin typeface="+mn-lt"/>
              </a:rPr>
              <a:t>, Marie-Laure </a:t>
            </a:r>
            <a:r>
              <a:rPr lang="fr-BE" sz="4400" dirty="0" smtClean="0">
                <a:latin typeface="+mn-lt"/>
              </a:rPr>
              <a:t>Fauconnier</a:t>
            </a:r>
            <a:r>
              <a:rPr lang="fr-BE" sz="4400" baseline="30000" dirty="0" smtClean="0">
                <a:latin typeface="Calibri" pitchFamily="34" charset="0"/>
              </a:rPr>
              <a:t>(b) </a:t>
            </a:r>
            <a:r>
              <a:rPr lang="fr-BE" sz="4400" dirty="0">
                <a:latin typeface="+mn-lt"/>
              </a:rPr>
              <a:t>, </a:t>
            </a:r>
            <a:r>
              <a:rPr lang="fr-BE" sz="4400" dirty="0" smtClean="0">
                <a:latin typeface="+mn-lt"/>
              </a:rPr>
              <a:t>Jean-Paul </a:t>
            </a:r>
            <a:r>
              <a:rPr lang="fr-BE" sz="4400" dirty="0" err="1">
                <a:latin typeface="+mn-lt"/>
              </a:rPr>
              <a:t>Wathelet</a:t>
            </a:r>
            <a:r>
              <a:rPr lang="fr-BE" sz="4400" dirty="0">
                <a:latin typeface="+mn-lt"/>
              </a:rPr>
              <a:t> </a:t>
            </a:r>
            <a:r>
              <a:rPr lang="fr-BE" sz="4400" baseline="30000" dirty="0">
                <a:latin typeface="+mn-lt"/>
              </a:rPr>
              <a:t>(a</a:t>
            </a:r>
            <a:r>
              <a:rPr lang="fr-BE" sz="4400" baseline="30000" dirty="0" smtClean="0">
                <a:latin typeface="+mn-lt"/>
              </a:rPr>
              <a:t>)</a:t>
            </a:r>
            <a:r>
              <a:rPr lang="fr-BE" sz="4400" dirty="0" smtClean="0">
                <a:latin typeface="+mn-lt"/>
              </a:rPr>
              <a:t>,</a:t>
            </a:r>
            <a:r>
              <a:rPr lang="fr-BE" sz="4400" baseline="30000" dirty="0" smtClean="0">
                <a:latin typeface="+mn-lt"/>
              </a:rPr>
              <a:t> </a:t>
            </a:r>
            <a:r>
              <a:rPr lang="fr-BE" sz="4400" dirty="0" smtClean="0">
                <a:latin typeface="+mn-lt"/>
              </a:rPr>
              <a:t>Georges </a:t>
            </a:r>
            <a:r>
              <a:rPr lang="fr-BE" sz="4400" dirty="0" err="1" smtClean="0">
                <a:latin typeface="+mn-lt"/>
              </a:rPr>
              <a:t>Lognay</a:t>
            </a:r>
            <a:r>
              <a:rPr lang="fr-BE" sz="4400" dirty="0" smtClean="0">
                <a:latin typeface="+mn-lt"/>
              </a:rPr>
              <a:t> </a:t>
            </a:r>
            <a:r>
              <a:rPr lang="fr-BE" sz="4400" baseline="30000" dirty="0" smtClean="0">
                <a:latin typeface="+mn-lt"/>
              </a:rPr>
              <a:t>(c</a:t>
            </a:r>
            <a:r>
              <a:rPr lang="fr-BE" sz="4400" baseline="30000" dirty="0" smtClean="0">
                <a:latin typeface="+mn-lt"/>
              </a:rPr>
              <a:t>)</a:t>
            </a:r>
            <a:endParaRPr lang="fr-BE" sz="4400" baseline="30000" dirty="0">
              <a:latin typeface="+mn-lt"/>
            </a:endParaRPr>
          </a:p>
          <a:p>
            <a:pPr marL="742950" indent="-742950" algn="ctr" defTabSz="432054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fr-BE" sz="2000" baseline="30000" dirty="0" smtClean="0">
                <a:latin typeface="+mn-lt"/>
              </a:rPr>
              <a:t>(</a:t>
            </a:r>
            <a:r>
              <a:rPr lang="en-US" sz="2000" baseline="30000" dirty="0" smtClean="0"/>
              <a:t>(a) </a:t>
            </a:r>
            <a:r>
              <a:rPr lang="en-US" sz="2000" dirty="0" smtClean="0"/>
              <a:t>General and Organic Chemistry Unit, </a:t>
            </a:r>
            <a:r>
              <a:rPr lang="en-US" sz="2000" baseline="30000" dirty="0" smtClean="0"/>
              <a:t>(b)</a:t>
            </a:r>
            <a:r>
              <a:rPr lang="en-US" sz="2000" dirty="0" smtClean="0"/>
              <a:t>Plant Biology Unit, </a:t>
            </a:r>
            <a:r>
              <a:rPr lang="en-US" sz="2000" baseline="30000" dirty="0" smtClean="0"/>
              <a:t>(c)</a:t>
            </a:r>
            <a:r>
              <a:rPr lang="en-US" sz="2000" dirty="0" smtClean="0"/>
              <a:t>Analytical Chemistry Unit, </a:t>
            </a:r>
            <a:r>
              <a:rPr lang="en-US" sz="2000" dirty="0" err="1" smtClean="0"/>
              <a:t>Gembloux</a:t>
            </a:r>
            <a:r>
              <a:rPr lang="en-US" sz="2000" dirty="0" smtClean="0"/>
              <a:t> Agro-Bio Tech, University of </a:t>
            </a:r>
            <a:r>
              <a:rPr lang="en-US" sz="2000" dirty="0" err="1" smtClean="0"/>
              <a:t>Liège</a:t>
            </a:r>
            <a:r>
              <a:rPr lang="en-US" sz="2000" dirty="0" smtClean="0"/>
              <a:t>, Passage des </a:t>
            </a:r>
            <a:r>
              <a:rPr lang="en-US" sz="2000" dirty="0" err="1" smtClean="0"/>
              <a:t>déportés</a:t>
            </a:r>
            <a:r>
              <a:rPr lang="en-US" sz="2000" dirty="0" smtClean="0"/>
              <a:t>, 2, B – 5030 </a:t>
            </a:r>
            <a:r>
              <a:rPr lang="en-US" sz="2000" dirty="0" err="1" smtClean="0"/>
              <a:t>Gembloux</a:t>
            </a:r>
            <a:r>
              <a:rPr lang="en-US" sz="2000" dirty="0" smtClean="0"/>
              <a:t>, Belgium.  </a:t>
            </a:r>
          </a:p>
          <a:p>
            <a:pPr marL="742950" indent="-742950" algn="ctr" defTabSz="432054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dirty="0" smtClean="0"/>
              <a:t>* mlaloux@ulg.ac.be</a:t>
            </a:r>
            <a:endParaRPr lang="fr-FR" sz="2000" dirty="0" smtClean="0"/>
          </a:p>
          <a:p>
            <a:pPr marL="742950" indent="-742950" algn="ctr" defTabSz="4320540" fontAlgn="auto">
              <a:spcBef>
                <a:spcPct val="20000"/>
              </a:spcBef>
              <a:spcAft>
                <a:spcPts val="0"/>
              </a:spcAft>
              <a:defRPr/>
            </a:pPr>
            <a:endParaRPr lang="fr-FR" sz="2000" dirty="0">
              <a:latin typeface="+mn-lt"/>
            </a:endParaRPr>
          </a:p>
        </p:txBody>
      </p:sp>
      <p:sp>
        <p:nvSpPr>
          <p:cNvPr id="81" name="ZoneTexte 80"/>
          <p:cNvSpPr txBox="1"/>
          <p:nvPr/>
        </p:nvSpPr>
        <p:spPr>
          <a:xfrm>
            <a:off x="1512393" y="31827836"/>
            <a:ext cx="13537504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GB" sz="3200" dirty="0" smtClean="0"/>
          </a:p>
          <a:p>
            <a:pPr algn="just"/>
            <a:r>
              <a:rPr lang="en-US" sz="3200" dirty="0" smtClean="0"/>
              <a:t>Molecules </a:t>
            </a:r>
            <a:r>
              <a:rPr lang="en-US" sz="3200" dirty="0" smtClean="0"/>
              <a:t>identified by GC-MS were grouped into </a:t>
            </a:r>
            <a:r>
              <a:rPr lang="en-US" sz="3200" dirty="0" smtClean="0"/>
              <a:t>classes.</a:t>
            </a:r>
            <a:r>
              <a:rPr lang="fr-FR" sz="3200" dirty="0" smtClean="0"/>
              <a:t> </a:t>
            </a:r>
            <a:r>
              <a:rPr lang="en-US" sz="3200" dirty="0" smtClean="0"/>
              <a:t>In each class, a representative molecule was chosen to perform the calibration </a:t>
            </a:r>
            <a:r>
              <a:rPr lang="en-US" sz="3200" dirty="0" smtClean="0"/>
              <a:t>curves. </a:t>
            </a:r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smtClean="0"/>
              <a:t>Using </a:t>
            </a:r>
            <a:r>
              <a:rPr lang="en-US" sz="3200" dirty="0" smtClean="0"/>
              <a:t>the previously </a:t>
            </a:r>
            <a:r>
              <a:rPr lang="en-US" sz="3200" dirty="0" err="1" smtClean="0"/>
              <a:t>developped</a:t>
            </a:r>
            <a:r>
              <a:rPr lang="en-US" sz="3200" dirty="0" smtClean="0"/>
              <a:t> HS-SPME </a:t>
            </a:r>
            <a:r>
              <a:rPr lang="en-US" sz="3200" dirty="0" smtClean="0"/>
              <a:t>GC-MS </a:t>
            </a:r>
            <a:r>
              <a:rPr lang="en-US" sz="3200" dirty="0" smtClean="0"/>
              <a:t>method, 29 COVs have been certainty </a:t>
            </a:r>
            <a:r>
              <a:rPr lang="en-US" sz="3200" dirty="0" smtClean="0"/>
              <a:t>identified.</a:t>
            </a:r>
            <a:endParaRPr lang="fr-FR" sz="3200" dirty="0" smtClean="0"/>
          </a:p>
          <a:p>
            <a:endParaRPr lang="fr-BE" dirty="0" smtClean="0"/>
          </a:p>
          <a:p>
            <a:endParaRPr lang="fr-FR" dirty="0"/>
          </a:p>
        </p:txBody>
      </p:sp>
      <p:grpSp>
        <p:nvGrpSpPr>
          <p:cNvPr id="93" name="Groupe 92"/>
          <p:cNvGrpSpPr/>
          <p:nvPr/>
        </p:nvGrpSpPr>
        <p:grpSpPr>
          <a:xfrm>
            <a:off x="0" y="7273108"/>
            <a:ext cx="32404050" cy="4824536"/>
            <a:chOff x="-1" y="7273108"/>
            <a:chExt cx="31971777" cy="4824536"/>
          </a:xfrm>
        </p:grpSpPr>
        <p:sp>
          <p:nvSpPr>
            <p:cNvPr id="82" name="Rectangle 81"/>
            <p:cNvSpPr/>
            <p:nvPr/>
          </p:nvSpPr>
          <p:spPr>
            <a:xfrm>
              <a:off x="864321" y="7849172"/>
              <a:ext cx="30315368" cy="3672408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Ellipse 91"/>
            <p:cNvSpPr/>
            <p:nvPr/>
          </p:nvSpPr>
          <p:spPr>
            <a:xfrm>
              <a:off x="-1" y="7273108"/>
              <a:ext cx="31971777" cy="48245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just"/>
              <a:endParaRPr lang="en-US" sz="3200" dirty="0" smtClean="0">
                <a:solidFill>
                  <a:prstClr val="black"/>
                </a:solidFill>
              </a:endParaRPr>
            </a:p>
            <a:p>
              <a:pPr lvl="0" algn="ctr"/>
              <a:endParaRPr lang="en-US" sz="3200" dirty="0" smtClean="0">
                <a:solidFill>
                  <a:prstClr val="black"/>
                </a:solidFill>
              </a:endParaRPr>
            </a:p>
            <a:p>
              <a:pPr lvl="0" algn="ctr"/>
              <a:endParaRPr lang="en-US" sz="3200" dirty="0" smtClean="0">
                <a:solidFill>
                  <a:prstClr val="black"/>
                </a:solidFill>
              </a:endParaRPr>
            </a:p>
            <a:p>
              <a:pPr lvl="0" algn="ctr"/>
              <a:endParaRPr lang="en-US" sz="3200" dirty="0" smtClean="0">
                <a:solidFill>
                  <a:prstClr val="black"/>
                </a:solidFill>
              </a:endParaRPr>
            </a:p>
            <a:p>
              <a:pPr lvl="0" algn="ctr"/>
              <a:r>
                <a:rPr lang="en-US" sz="3200" dirty="0" smtClean="0">
                  <a:solidFill>
                    <a:prstClr val="black"/>
                  </a:solidFill>
                </a:rPr>
                <a:t>The </a:t>
              </a:r>
              <a:r>
                <a:rPr lang="en-US" sz="3200" dirty="0" err="1" smtClean="0">
                  <a:solidFill>
                    <a:prstClr val="black"/>
                  </a:solidFill>
                </a:rPr>
                <a:t>rhizosphere</a:t>
              </a:r>
              <a:r>
                <a:rPr lang="en-US" sz="3200" dirty="0" smtClean="0">
                  <a:solidFill>
                    <a:prstClr val="black"/>
                  </a:solidFill>
                </a:rPr>
                <a:t> is the site of biotic interactions between multiple agents populating this environment (bacteria, insects, fungi, weeds). </a:t>
              </a:r>
              <a:r>
                <a:rPr lang="en-US" sz="3200" dirty="0" err="1" smtClean="0">
                  <a:solidFill>
                    <a:prstClr val="black"/>
                  </a:solidFill>
                </a:rPr>
                <a:t>Rhizovol</a:t>
              </a:r>
              <a:r>
                <a:rPr lang="en-US" sz="3200" dirty="0" smtClean="0">
                  <a:solidFill>
                    <a:prstClr val="black"/>
                  </a:solidFill>
                </a:rPr>
                <a:t> is a project bringing together different partners with the objective of studying the roles of volatile organic compounds (VOCs) emitted by the roots of barley (</a:t>
              </a:r>
              <a:r>
                <a:rPr lang="en-US" sz="3200" i="1" dirty="0" err="1" smtClean="0">
                  <a:solidFill>
                    <a:prstClr val="black"/>
                  </a:solidFill>
                </a:rPr>
                <a:t>Hordeum</a:t>
              </a:r>
              <a:r>
                <a:rPr lang="en-US" sz="3200" i="1" dirty="0" smtClean="0">
                  <a:solidFill>
                    <a:prstClr val="black"/>
                  </a:solidFill>
                </a:rPr>
                <a:t> </a:t>
              </a:r>
              <a:r>
                <a:rPr lang="en-US" sz="3200" i="1" dirty="0" err="1" smtClean="0">
                  <a:solidFill>
                    <a:prstClr val="black"/>
                  </a:solidFill>
                </a:rPr>
                <a:t>vulgare</a:t>
              </a:r>
              <a:r>
                <a:rPr lang="en-US" sz="3200" i="1" dirty="0" smtClean="0">
                  <a:solidFill>
                    <a:prstClr val="black"/>
                  </a:solidFill>
                </a:rPr>
                <a:t> </a:t>
              </a:r>
              <a:r>
                <a:rPr lang="en-US" sz="3200" dirty="0" smtClean="0">
                  <a:solidFill>
                    <a:prstClr val="black"/>
                  </a:solidFill>
                </a:rPr>
                <a:t>cv. Quench</a:t>
              </a:r>
              <a:r>
                <a:rPr lang="en-US" sz="3200" dirty="0" smtClean="0">
                  <a:solidFill>
                    <a:prstClr val="black"/>
                  </a:solidFill>
                </a:rPr>
                <a:t>).</a:t>
              </a:r>
            </a:p>
            <a:p>
              <a:pPr lvl="0" algn="ctr"/>
              <a:r>
                <a:rPr lang="en-US" sz="3200" dirty="0" smtClean="0">
                  <a:solidFill>
                    <a:prstClr val="black"/>
                  </a:solidFill>
                </a:rPr>
                <a:t> </a:t>
              </a:r>
              <a:r>
                <a:rPr lang="en-US" sz="3200" dirty="0" smtClean="0">
                  <a:solidFill>
                    <a:prstClr val="black"/>
                  </a:solidFill>
                </a:rPr>
                <a:t>In this context, the main objective of this study is to build a profile of VOCs. The identification of these molecules is a key step necessary to the project partners so they can investigate the physiological roles of VOCs in </a:t>
              </a:r>
              <a:r>
                <a:rPr lang="en-US" sz="3200" dirty="0" err="1" smtClean="0">
                  <a:solidFill>
                    <a:prstClr val="black"/>
                  </a:solidFill>
                </a:rPr>
                <a:t>allelopathic</a:t>
              </a:r>
              <a:r>
                <a:rPr lang="en-US" sz="3200" dirty="0" smtClean="0">
                  <a:solidFill>
                    <a:prstClr val="black"/>
                  </a:solidFill>
                </a:rPr>
                <a:t> interactions in the </a:t>
              </a:r>
              <a:r>
                <a:rPr lang="en-US" sz="3200" dirty="0" err="1" smtClean="0">
                  <a:solidFill>
                    <a:prstClr val="black"/>
                  </a:solidFill>
                </a:rPr>
                <a:t>rhizosphere</a:t>
              </a:r>
              <a:r>
                <a:rPr lang="en-US" sz="3200" dirty="0" smtClean="0">
                  <a:solidFill>
                    <a:prstClr val="black"/>
                  </a:solidFill>
                </a:rPr>
                <a:t>.  </a:t>
              </a:r>
              <a:endParaRPr lang="fr-FR" sz="8000" dirty="0" smtClean="0">
                <a:solidFill>
                  <a:prstClr val="black"/>
                </a:solidFill>
                <a:latin typeface="Arial" charset="0"/>
              </a:endParaRPr>
            </a:p>
            <a:p>
              <a:pPr algn="ctr"/>
              <a:endParaRPr lang="fr-FR" dirty="0"/>
            </a:p>
          </p:txBody>
        </p:sp>
      </p:grpSp>
      <p:sp>
        <p:nvSpPr>
          <p:cNvPr id="99" name="Rectangle 98"/>
          <p:cNvSpPr/>
          <p:nvPr/>
        </p:nvSpPr>
        <p:spPr>
          <a:xfrm>
            <a:off x="16191200" y="7273108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fr-FR" sz="5400" b="1" cap="none" spc="0" dirty="0">
              <a:ln w="11430"/>
              <a:solidFill>
                <a:schemeClr val="bg2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sp>
        <p:nvSpPr>
          <p:cNvPr id="105" name="Rectangle à coins arrondis 104"/>
          <p:cNvSpPr/>
          <p:nvPr/>
        </p:nvSpPr>
        <p:spPr>
          <a:xfrm>
            <a:off x="9001225" y="7777164"/>
            <a:ext cx="14905656" cy="936104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6000" b="1" dirty="0" err="1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Context</a:t>
            </a:r>
            <a:endParaRPr lang="fr-FR" sz="6000" b="1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grpSp>
        <p:nvGrpSpPr>
          <p:cNvPr id="126" name="Groupe 125"/>
          <p:cNvGrpSpPr/>
          <p:nvPr/>
        </p:nvGrpSpPr>
        <p:grpSpPr>
          <a:xfrm>
            <a:off x="432273" y="11737604"/>
            <a:ext cx="31539504" cy="3168352"/>
            <a:chOff x="432273" y="11737604"/>
            <a:chExt cx="31539504" cy="3168352"/>
          </a:xfrm>
        </p:grpSpPr>
        <p:sp>
          <p:nvSpPr>
            <p:cNvPr id="124" name="Rectangle 123"/>
            <p:cNvSpPr/>
            <p:nvPr/>
          </p:nvSpPr>
          <p:spPr>
            <a:xfrm>
              <a:off x="864321" y="11737604"/>
              <a:ext cx="30747416" cy="18002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5" name="Ellipse 124"/>
            <p:cNvSpPr/>
            <p:nvPr/>
          </p:nvSpPr>
          <p:spPr>
            <a:xfrm>
              <a:off x="432273" y="11881620"/>
              <a:ext cx="31539504" cy="30243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8" name="Rectangle à coins arrondis 127"/>
          <p:cNvSpPr/>
          <p:nvPr/>
        </p:nvSpPr>
        <p:spPr>
          <a:xfrm>
            <a:off x="8929217" y="12169652"/>
            <a:ext cx="14905656" cy="936104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6000" b="1" dirty="0" err="1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Materials</a:t>
            </a:r>
            <a:r>
              <a:rPr lang="fr-BE" sz="6000" b="1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and </a:t>
            </a:r>
            <a:r>
              <a:rPr lang="fr-BE" sz="6000" b="1" dirty="0" err="1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methods</a:t>
            </a:r>
            <a:endParaRPr lang="fr-FR" sz="6000" b="1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183" name="ZoneTexte 182"/>
          <p:cNvSpPr txBox="1"/>
          <p:nvPr/>
        </p:nvSpPr>
        <p:spPr>
          <a:xfrm>
            <a:off x="1296369" y="13465796"/>
            <a:ext cx="1022513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000" b="1" dirty="0" smtClean="0">
                <a:latin typeface="+mn-lt"/>
              </a:rPr>
              <a:t>Head Space </a:t>
            </a:r>
            <a:r>
              <a:rPr lang="fr-BE" sz="4000" b="1" dirty="0" err="1" smtClean="0">
                <a:latin typeface="+mn-lt"/>
              </a:rPr>
              <a:t>Solid</a:t>
            </a:r>
            <a:r>
              <a:rPr lang="fr-BE" sz="4000" b="1" dirty="0" smtClean="0">
                <a:latin typeface="+mn-lt"/>
              </a:rPr>
              <a:t> Phase </a:t>
            </a:r>
            <a:r>
              <a:rPr lang="fr-BE" sz="4000" b="1" dirty="0" err="1" smtClean="0">
                <a:latin typeface="+mn-lt"/>
              </a:rPr>
              <a:t>Microextraction</a:t>
            </a:r>
            <a:endParaRPr lang="fr-BE" sz="4000" b="1" dirty="0" smtClean="0">
              <a:latin typeface="+mn-lt"/>
            </a:endParaRPr>
          </a:p>
          <a:p>
            <a:r>
              <a:rPr lang="fr-BE" sz="4000" b="1" dirty="0" smtClean="0">
                <a:latin typeface="+mn-lt"/>
              </a:rPr>
              <a:t>                            (HS-SPME) </a:t>
            </a:r>
          </a:p>
          <a:p>
            <a:pPr algn="ctr"/>
            <a:endParaRPr lang="fr-FR" sz="3600" b="1" dirty="0">
              <a:latin typeface="+mn-lt"/>
            </a:endParaRPr>
          </a:p>
        </p:txBody>
      </p:sp>
      <p:sp>
        <p:nvSpPr>
          <p:cNvPr id="184" name="ZoneTexte 183"/>
          <p:cNvSpPr txBox="1"/>
          <p:nvPr/>
        </p:nvSpPr>
        <p:spPr>
          <a:xfrm>
            <a:off x="13105681" y="13393788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000" b="1" dirty="0" err="1" smtClean="0">
                <a:latin typeface="+mn-lt"/>
              </a:rPr>
              <a:t>Gas</a:t>
            </a:r>
            <a:r>
              <a:rPr lang="fr-BE" sz="4000" b="1" dirty="0" smtClean="0">
                <a:latin typeface="+mn-lt"/>
              </a:rPr>
              <a:t> </a:t>
            </a:r>
            <a:r>
              <a:rPr lang="fr-BE" sz="4000" b="1" dirty="0" err="1" smtClean="0">
                <a:latin typeface="+mn-lt"/>
              </a:rPr>
              <a:t>Chromatography</a:t>
            </a:r>
            <a:r>
              <a:rPr lang="fr-BE" sz="4000" b="1" dirty="0" smtClean="0">
                <a:latin typeface="+mn-lt"/>
              </a:rPr>
              <a:t> </a:t>
            </a:r>
            <a:endParaRPr lang="fr-FR" sz="4000" b="1" dirty="0">
              <a:latin typeface="+mn-lt"/>
            </a:endParaRPr>
          </a:p>
        </p:txBody>
      </p:sp>
      <p:grpSp>
        <p:nvGrpSpPr>
          <p:cNvPr id="239" name="Groupe 238"/>
          <p:cNvGrpSpPr/>
          <p:nvPr/>
        </p:nvGrpSpPr>
        <p:grpSpPr>
          <a:xfrm>
            <a:off x="0" y="16274108"/>
            <a:ext cx="32404050" cy="3240360"/>
            <a:chOff x="0" y="18722380"/>
            <a:chExt cx="32404050" cy="3240360"/>
          </a:xfrm>
        </p:grpSpPr>
        <p:sp>
          <p:nvSpPr>
            <p:cNvPr id="187" name="Rectangle 186"/>
            <p:cNvSpPr/>
            <p:nvPr/>
          </p:nvSpPr>
          <p:spPr>
            <a:xfrm>
              <a:off x="936329" y="20162540"/>
              <a:ext cx="30675408" cy="18002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8" name="Ellipse 187"/>
            <p:cNvSpPr/>
            <p:nvPr/>
          </p:nvSpPr>
          <p:spPr>
            <a:xfrm>
              <a:off x="0" y="18722380"/>
              <a:ext cx="32404050" cy="30243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89" name="Groupe 9"/>
          <p:cNvGrpSpPr>
            <a:grpSpLocks/>
          </p:cNvGrpSpPr>
          <p:nvPr/>
        </p:nvGrpSpPr>
        <p:grpSpPr bwMode="auto">
          <a:xfrm>
            <a:off x="2736529" y="14329892"/>
            <a:ext cx="720080" cy="4104456"/>
            <a:chOff x="7740352" y="1340768"/>
            <a:chExt cx="936104" cy="4248472"/>
          </a:xfrm>
        </p:grpSpPr>
        <p:grpSp>
          <p:nvGrpSpPr>
            <p:cNvPr id="190" name="Groupe 57"/>
            <p:cNvGrpSpPr>
              <a:grpSpLocks/>
            </p:cNvGrpSpPr>
            <p:nvPr/>
          </p:nvGrpSpPr>
          <p:grpSpPr bwMode="auto">
            <a:xfrm>
              <a:off x="7740352" y="1340768"/>
              <a:ext cx="936104" cy="4248472"/>
              <a:chOff x="7740352" y="1340768"/>
              <a:chExt cx="936104" cy="4248472"/>
            </a:xfrm>
          </p:grpSpPr>
          <p:sp>
            <p:nvSpPr>
              <p:cNvPr id="198" name="Rectangle 197"/>
              <p:cNvSpPr/>
              <p:nvPr/>
            </p:nvSpPr>
            <p:spPr>
              <a:xfrm>
                <a:off x="7740352" y="1340768"/>
                <a:ext cx="936104" cy="424847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>
                  <a:solidFill>
                    <a:srgbClr val="FFFFFF"/>
                  </a:solidFill>
                  <a:ea typeface="ＭＳ Ｐゴシック" pitchFamily="1" charset="-128"/>
                </a:endParaRPr>
              </a:p>
            </p:txBody>
          </p:sp>
          <p:grpSp>
            <p:nvGrpSpPr>
              <p:cNvPr id="199" name="Groupe 42"/>
              <p:cNvGrpSpPr>
                <a:grpSpLocks/>
              </p:cNvGrpSpPr>
              <p:nvPr/>
            </p:nvGrpSpPr>
            <p:grpSpPr bwMode="auto">
              <a:xfrm>
                <a:off x="7884046" y="1551935"/>
                <a:ext cx="648394" cy="3893468"/>
                <a:chOff x="7884938" y="2924903"/>
                <a:chExt cx="431800" cy="3605423"/>
              </a:xfrm>
            </p:grpSpPr>
            <p:grpSp>
              <p:nvGrpSpPr>
                <p:cNvPr id="200" name="Group 2"/>
                <p:cNvGrpSpPr>
                  <a:grpSpLocks/>
                </p:cNvGrpSpPr>
                <p:nvPr/>
              </p:nvGrpSpPr>
              <p:grpSpPr bwMode="auto">
                <a:xfrm>
                  <a:off x="7884938" y="5265087"/>
                  <a:ext cx="431800" cy="1265239"/>
                  <a:chOff x="110939775" y="106488150"/>
                  <a:chExt cx="432000" cy="1264763"/>
                </a:xfrm>
              </p:grpSpPr>
              <p:sp>
                <p:nvSpPr>
                  <p:cNvPr id="226" name="Rectangle 3"/>
                  <p:cNvSpPr>
                    <a:spLocks noChangeArrowheads="1"/>
                  </p:cNvSpPr>
                  <p:nvPr/>
                </p:nvSpPr>
                <p:spPr bwMode="auto">
                  <a:xfrm>
                    <a:off x="111002249" y="106510913"/>
                    <a:ext cx="309600" cy="23400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FFFFFF"/>
                      </a:gs>
                      <a:gs pos="100000">
                        <a:srgbClr val="C3C3C3"/>
                      </a:gs>
                    </a:gsLst>
                    <a:lin ang="2700000" scaled="1"/>
                  </a:gradFill>
                  <a:ln w="12700">
                    <a:solidFill>
                      <a:srgbClr val="EEEEEE"/>
                    </a:solidFill>
                    <a:miter lim="800000"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27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110939775" y="106776150"/>
                    <a:ext cx="432000" cy="936000"/>
                  </a:xfrm>
                  <a:prstGeom prst="rect">
                    <a:avLst/>
                  </a:prstGeom>
                  <a:noFill/>
                  <a:ln w="12700">
                    <a:solidFill>
                      <a:srgbClr val="CCCCCC"/>
                    </a:solidFill>
                    <a:miter lim="800000"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28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10939775" y="107678809"/>
                    <a:ext cx="432000" cy="74104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700">
                    <a:solidFill>
                      <a:srgbClr val="CCCCC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29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110939775" y="106740150"/>
                    <a:ext cx="432000" cy="74104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700">
                    <a:solidFill>
                      <a:srgbClr val="CCCCC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30" name="Oval 7"/>
                  <p:cNvSpPr>
                    <a:spLocks noChangeArrowheads="1"/>
                  </p:cNvSpPr>
                  <p:nvPr/>
                </p:nvSpPr>
                <p:spPr bwMode="auto">
                  <a:xfrm rot="-300000">
                    <a:off x="110996434" y="106676624"/>
                    <a:ext cx="311815" cy="18000"/>
                  </a:xfrm>
                  <a:prstGeom prst="ellipse">
                    <a:avLst/>
                  </a:prstGeom>
                  <a:noFill/>
                  <a:ln w="12700">
                    <a:solidFill>
                      <a:srgbClr val="CCCCC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31" name="Oval 8"/>
                  <p:cNvSpPr>
                    <a:spLocks noChangeArrowheads="1"/>
                  </p:cNvSpPr>
                  <p:nvPr/>
                </p:nvSpPr>
                <p:spPr bwMode="auto">
                  <a:xfrm rot="-300000">
                    <a:off x="110998538" y="106640624"/>
                    <a:ext cx="311815" cy="18000"/>
                  </a:xfrm>
                  <a:prstGeom prst="ellipse">
                    <a:avLst/>
                  </a:prstGeom>
                  <a:noFill/>
                  <a:ln w="12700">
                    <a:solidFill>
                      <a:srgbClr val="CCCCC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32" name="Oval 9"/>
                  <p:cNvSpPr>
                    <a:spLocks noChangeArrowheads="1"/>
                  </p:cNvSpPr>
                  <p:nvPr/>
                </p:nvSpPr>
                <p:spPr bwMode="auto">
                  <a:xfrm rot="-300000">
                    <a:off x="110998538" y="106600913"/>
                    <a:ext cx="311815" cy="18000"/>
                  </a:xfrm>
                  <a:prstGeom prst="ellipse">
                    <a:avLst/>
                  </a:prstGeom>
                  <a:noFill/>
                  <a:ln w="12700">
                    <a:solidFill>
                      <a:srgbClr val="CCCCC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33" name="Oval 10"/>
                  <p:cNvSpPr>
                    <a:spLocks noChangeArrowheads="1"/>
                  </p:cNvSpPr>
                  <p:nvPr/>
                </p:nvSpPr>
                <p:spPr bwMode="auto">
                  <a:xfrm rot="-300000">
                    <a:off x="111002249" y="106560150"/>
                    <a:ext cx="311815" cy="18000"/>
                  </a:xfrm>
                  <a:prstGeom prst="ellipse">
                    <a:avLst/>
                  </a:prstGeom>
                  <a:noFill/>
                  <a:ln w="12700">
                    <a:solidFill>
                      <a:srgbClr val="CCCCC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34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111005681" y="106488150"/>
                    <a:ext cx="298857" cy="46855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FFFFFF"/>
                      </a:gs>
                      <a:gs pos="100000">
                        <a:srgbClr val="767676"/>
                      </a:gs>
                    </a:gsLst>
                    <a:lin ang="0" scaled="1"/>
                  </a:gradFill>
                  <a:ln w="12700">
                    <a:solidFill>
                      <a:srgbClr val="CCCCC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35" name="Arc 12"/>
                  <p:cNvSpPr>
                    <a:spLocks/>
                  </p:cNvSpPr>
                  <p:nvPr/>
                </p:nvSpPr>
                <p:spPr bwMode="auto">
                  <a:xfrm rot="601953" flipV="1">
                    <a:off x="111020249" y="106607283"/>
                    <a:ext cx="280268" cy="143791"/>
                  </a:xfrm>
                  <a:custGeom>
                    <a:avLst/>
                    <a:gdLst>
                      <a:gd name="T0" fmla="*/ 0 w 19465"/>
                      <a:gd name="T1" fmla="*/ 2759216 h 21600"/>
                      <a:gd name="T2" fmla="*/ 2147483647 w 19465"/>
                      <a:gd name="T3" fmla="*/ 99461930 h 21600"/>
                      <a:gd name="T4" fmla="*/ 1862151622 w 19465"/>
                      <a:gd name="T5" fmla="*/ 282385930 h 21600"/>
                      <a:gd name="T6" fmla="*/ 0 60000 65536"/>
                      <a:gd name="T7" fmla="*/ 0 60000 65536"/>
                      <a:gd name="T8" fmla="*/ 0 60000 65536"/>
                      <a:gd name="T9" fmla="*/ 0 w 19465"/>
                      <a:gd name="T10" fmla="*/ 0 h 21600"/>
                      <a:gd name="T11" fmla="*/ 19465 w 19465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9465" h="21600" fill="none" extrusionOk="0">
                        <a:moveTo>
                          <a:pt x="-1" y="210"/>
                        </a:moveTo>
                        <a:cubicBezTo>
                          <a:pt x="996" y="70"/>
                          <a:pt x="2002" y="-1"/>
                          <a:pt x="3009" y="0"/>
                        </a:cubicBezTo>
                        <a:cubicBezTo>
                          <a:pt x="9344" y="0"/>
                          <a:pt x="15360" y="2781"/>
                          <a:pt x="19464" y="7608"/>
                        </a:cubicBezTo>
                      </a:path>
                      <a:path w="19465" h="21600" stroke="0" extrusionOk="0">
                        <a:moveTo>
                          <a:pt x="-1" y="210"/>
                        </a:moveTo>
                        <a:cubicBezTo>
                          <a:pt x="996" y="70"/>
                          <a:pt x="2002" y="-1"/>
                          <a:pt x="3009" y="0"/>
                        </a:cubicBezTo>
                        <a:cubicBezTo>
                          <a:pt x="9344" y="0"/>
                          <a:pt x="15360" y="2781"/>
                          <a:pt x="19464" y="7608"/>
                        </a:cubicBezTo>
                        <a:lnTo>
                          <a:pt x="3009" y="2160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CCCCC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/>
                  </a:p>
                </p:txBody>
              </p:sp>
              <p:sp>
                <p:nvSpPr>
                  <p:cNvPr id="236" name="Line 1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0939775" y="106740150"/>
                    <a:ext cx="72000" cy="36000"/>
                  </a:xfrm>
                  <a:prstGeom prst="line">
                    <a:avLst/>
                  </a:prstGeom>
                  <a:noFill/>
                  <a:ln w="12700">
                    <a:solidFill>
                      <a:srgbClr val="CCCCC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/>
                  </a:p>
                </p:txBody>
              </p:sp>
              <p:sp>
                <p:nvSpPr>
                  <p:cNvPr id="237" name="Line 14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111299775" y="106740150"/>
                    <a:ext cx="72000" cy="36000"/>
                  </a:xfrm>
                  <a:prstGeom prst="line">
                    <a:avLst/>
                  </a:prstGeom>
                  <a:noFill/>
                  <a:ln w="12700">
                    <a:solidFill>
                      <a:srgbClr val="CCCCC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/>
                  </a:p>
                </p:txBody>
              </p:sp>
              <p:sp>
                <p:nvSpPr>
                  <p:cNvPr id="238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111072918" y="106501388"/>
                    <a:ext cx="162000" cy="180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700">
                    <a:solidFill>
                      <a:srgbClr val="CCCCC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201" name="Group 16"/>
                <p:cNvGrpSpPr>
                  <a:grpSpLocks/>
                </p:cNvGrpSpPr>
                <p:nvPr/>
              </p:nvGrpSpPr>
              <p:grpSpPr bwMode="auto">
                <a:xfrm>
                  <a:off x="7921759" y="6020569"/>
                  <a:ext cx="358776" cy="488950"/>
                  <a:chOff x="110975775" y="107226150"/>
                  <a:chExt cx="360000" cy="489000"/>
                </a:xfrm>
              </p:grpSpPr>
              <p:sp>
                <p:nvSpPr>
                  <p:cNvPr id="221" name="Freeform 17"/>
                  <p:cNvSpPr>
                    <a:spLocks/>
                  </p:cNvSpPr>
                  <p:nvPr/>
                </p:nvSpPr>
                <p:spPr bwMode="auto">
                  <a:xfrm>
                    <a:off x="111137775" y="107226150"/>
                    <a:ext cx="135000" cy="486000"/>
                  </a:xfrm>
                  <a:custGeom>
                    <a:avLst/>
                    <a:gdLst>
                      <a:gd name="T0" fmla="*/ 132000 w 135000"/>
                      <a:gd name="T1" fmla="*/ 0 h 972000"/>
                      <a:gd name="T2" fmla="*/ 114000 w 135000"/>
                      <a:gd name="T3" fmla="*/ 54000 h 972000"/>
                      <a:gd name="T4" fmla="*/ 6000 w 135000"/>
                      <a:gd name="T5" fmla="*/ 40500 h 972000"/>
                      <a:gd name="T6" fmla="*/ 78000 w 135000"/>
                      <a:gd name="T7" fmla="*/ 6750 h 972000"/>
                      <a:gd name="T8" fmla="*/ 78000 w 135000"/>
                      <a:gd name="T9" fmla="*/ 1125 h 97200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5000"/>
                      <a:gd name="T16" fmla="*/ 0 h 972000"/>
                      <a:gd name="T17" fmla="*/ 135000 w 135000"/>
                      <a:gd name="T18" fmla="*/ 972000 h 97200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5000" h="972000">
                        <a:moveTo>
                          <a:pt x="132000" y="0"/>
                        </a:moveTo>
                        <a:cubicBezTo>
                          <a:pt x="133500" y="378000"/>
                          <a:pt x="135000" y="756000"/>
                          <a:pt x="114000" y="864000"/>
                        </a:cubicBezTo>
                        <a:cubicBezTo>
                          <a:pt x="93000" y="972000"/>
                          <a:pt x="12000" y="774000"/>
                          <a:pt x="6000" y="648000"/>
                        </a:cubicBezTo>
                        <a:cubicBezTo>
                          <a:pt x="0" y="522000"/>
                          <a:pt x="66000" y="213000"/>
                          <a:pt x="78000" y="108000"/>
                        </a:cubicBezTo>
                        <a:cubicBezTo>
                          <a:pt x="90000" y="3000"/>
                          <a:pt x="84000" y="10500"/>
                          <a:pt x="78000" y="18000"/>
                        </a:cubicBezTo>
                      </a:path>
                    </a:pathLst>
                  </a:custGeom>
                  <a:noFill/>
                  <a:ln w="12700">
                    <a:solidFill>
                      <a:srgbClr val="FFFFC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/>
                  </a:p>
                </p:txBody>
              </p:sp>
              <p:sp>
                <p:nvSpPr>
                  <p:cNvPr id="222" name="Freeform 18"/>
                  <p:cNvSpPr>
                    <a:spLocks/>
                  </p:cNvSpPr>
                  <p:nvPr/>
                </p:nvSpPr>
                <p:spPr bwMode="auto">
                  <a:xfrm>
                    <a:off x="111029775" y="107262150"/>
                    <a:ext cx="165000" cy="351000"/>
                  </a:xfrm>
                  <a:custGeom>
                    <a:avLst/>
                    <a:gdLst>
                      <a:gd name="T0" fmla="*/ 12000 w 165000"/>
                      <a:gd name="T1" fmla="*/ 0 h 837000"/>
                      <a:gd name="T2" fmla="*/ 84000 w 165000"/>
                      <a:gd name="T3" fmla="*/ 4454 h 837000"/>
                      <a:gd name="T4" fmla="*/ 84000 w 165000"/>
                      <a:gd name="T5" fmla="*/ 10577 h 837000"/>
                      <a:gd name="T6" fmla="*/ 30000 w 165000"/>
                      <a:gd name="T7" fmla="*/ 17813 h 837000"/>
                      <a:gd name="T8" fmla="*/ 12000 w 165000"/>
                      <a:gd name="T9" fmla="*/ 22824 h 837000"/>
                      <a:gd name="T10" fmla="*/ 102000 w 165000"/>
                      <a:gd name="T11" fmla="*/ 25607 h 837000"/>
                      <a:gd name="T12" fmla="*/ 156000 w 165000"/>
                      <a:gd name="T13" fmla="*/ 24494 h 837000"/>
                      <a:gd name="T14" fmla="*/ 156000 w 165000"/>
                      <a:gd name="T15" fmla="*/ 23937 h 83700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65000"/>
                      <a:gd name="T25" fmla="*/ 0 h 837000"/>
                      <a:gd name="T26" fmla="*/ 165000 w 165000"/>
                      <a:gd name="T27" fmla="*/ 837000 h 83700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65000" h="837000">
                        <a:moveTo>
                          <a:pt x="12000" y="0"/>
                        </a:moveTo>
                        <a:cubicBezTo>
                          <a:pt x="42000" y="43500"/>
                          <a:pt x="72000" y="87000"/>
                          <a:pt x="84000" y="144000"/>
                        </a:cubicBezTo>
                        <a:cubicBezTo>
                          <a:pt x="96000" y="201000"/>
                          <a:pt x="93000" y="270000"/>
                          <a:pt x="84000" y="342000"/>
                        </a:cubicBezTo>
                        <a:cubicBezTo>
                          <a:pt x="75000" y="414000"/>
                          <a:pt x="42000" y="510000"/>
                          <a:pt x="30000" y="576000"/>
                        </a:cubicBezTo>
                        <a:cubicBezTo>
                          <a:pt x="18000" y="642000"/>
                          <a:pt x="0" y="696000"/>
                          <a:pt x="12000" y="738000"/>
                        </a:cubicBezTo>
                        <a:cubicBezTo>
                          <a:pt x="24000" y="780000"/>
                          <a:pt x="78000" y="819000"/>
                          <a:pt x="102000" y="828000"/>
                        </a:cubicBezTo>
                        <a:cubicBezTo>
                          <a:pt x="126000" y="837000"/>
                          <a:pt x="147000" y="801000"/>
                          <a:pt x="156000" y="792000"/>
                        </a:cubicBezTo>
                        <a:cubicBezTo>
                          <a:pt x="165000" y="783000"/>
                          <a:pt x="160500" y="778500"/>
                          <a:pt x="156000" y="774000"/>
                        </a:cubicBezTo>
                      </a:path>
                    </a:pathLst>
                  </a:custGeom>
                  <a:noFill/>
                  <a:ln w="12700">
                    <a:solidFill>
                      <a:srgbClr val="FFFFC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/>
                  </a:p>
                </p:txBody>
              </p:sp>
              <p:sp>
                <p:nvSpPr>
                  <p:cNvPr id="223" name="Freeform 19"/>
                  <p:cNvSpPr>
                    <a:spLocks/>
                  </p:cNvSpPr>
                  <p:nvPr/>
                </p:nvSpPr>
                <p:spPr bwMode="auto">
                  <a:xfrm>
                    <a:off x="110975775" y="107478150"/>
                    <a:ext cx="360000" cy="237000"/>
                  </a:xfrm>
                  <a:custGeom>
                    <a:avLst/>
                    <a:gdLst>
                      <a:gd name="T0" fmla="*/ 114000 w 360000"/>
                      <a:gd name="T1" fmla="*/ 108000 h 237000"/>
                      <a:gd name="T2" fmla="*/ 42000 w 360000"/>
                      <a:gd name="T3" fmla="*/ 108000 h 237000"/>
                      <a:gd name="T4" fmla="*/ 6000 w 360000"/>
                      <a:gd name="T5" fmla="*/ 162000 h 237000"/>
                      <a:gd name="T6" fmla="*/ 78000 w 360000"/>
                      <a:gd name="T7" fmla="*/ 216000 h 237000"/>
                      <a:gd name="T8" fmla="*/ 240000 w 360000"/>
                      <a:gd name="T9" fmla="*/ 234000 h 237000"/>
                      <a:gd name="T10" fmla="*/ 348000 w 360000"/>
                      <a:gd name="T11" fmla="*/ 198000 h 237000"/>
                      <a:gd name="T12" fmla="*/ 312000 w 360000"/>
                      <a:gd name="T13" fmla="*/ 144000 h 237000"/>
                      <a:gd name="T14" fmla="*/ 132000 w 360000"/>
                      <a:gd name="T15" fmla="*/ 36000 h 237000"/>
                      <a:gd name="T16" fmla="*/ 24000 w 360000"/>
                      <a:gd name="T17" fmla="*/ 36000 h 237000"/>
                      <a:gd name="T18" fmla="*/ 24000 w 360000"/>
                      <a:gd name="T19" fmla="*/ 72000 h 237000"/>
                      <a:gd name="T20" fmla="*/ 168000 w 360000"/>
                      <a:gd name="T21" fmla="*/ 90000 h 237000"/>
                      <a:gd name="T22" fmla="*/ 294000 w 360000"/>
                      <a:gd name="T23" fmla="*/ 72000 h 237000"/>
                      <a:gd name="T24" fmla="*/ 294000 w 360000"/>
                      <a:gd name="T25" fmla="*/ 0 h 237000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360000"/>
                      <a:gd name="T40" fmla="*/ 0 h 237000"/>
                      <a:gd name="T41" fmla="*/ 360000 w 360000"/>
                      <a:gd name="T42" fmla="*/ 237000 h 237000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360000" h="237000">
                        <a:moveTo>
                          <a:pt x="114000" y="108000"/>
                        </a:moveTo>
                        <a:cubicBezTo>
                          <a:pt x="87000" y="103500"/>
                          <a:pt x="60000" y="99000"/>
                          <a:pt x="42000" y="108000"/>
                        </a:cubicBezTo>
                        <a:cubicBezTo>
                          <a:pt x="24000" y="117000"/>
                          <a:pt x="0" y="144000"/>
                          <a:pt x="6000" y="162000"/>
                        </a:cubicBezTo>
                        <a:cubicBezTo>
                          <a:pt x="12000" y="180000"/>
                          <a:pt x="39000" y="204000"/>
                          <a:pt x="78000" y="216000"/>
                        </a:cubicBezTo>
                        <a:cubicBezTo>
                          <a:pt x="117000" y="228000"/>
                          <a:pt x="195000" y="237000"/>
                          <a:pt x="240000" y="234000"/>
                        </a:cubicBezTo>
                        <a:cubicBezTo>
                          <a:pt x="285000" y="231000"/>
                          <a:pt x="336000" y="213000"/>
                          <a:pt x="348000" y="198000"/>
                        </a:cubicBezTo>
                        <a:cubicBezTo>
                          <a:pt x="360000" y="183000"/>
                          <a:pt x="348000" y="171000"/>
                          <a:pt x="312000" y="144000"/>
                        </a:cubicBezTo>
                        <a:cubicBezTo>
                          <a:pt x="276000" y="117000"/>
                          <a:pt x="180000" y="54000"/>
                          <a:pt x="132000" y="36000"/>
                        </a:cubicBezTo>
                        <a:cubicBezTo>
                          <a:pt x="84000" y="18000"/>
                          <a:pt x="42000" y="30000"/>
                          <a:pt x="24000" y="36000"/>
                        </a:cubicBezTo>
                        <a:cubicBezTo>
                          <a:pt x="6000" y="42000"/>
                          <a:pt x="0" y="63000"/>
                          <a:pt x="24000" y="72000"/>
                        </a:cubicBezTo>
                        <a:cubicBezTo>
                          <a:pt x="48000" y="81000"/>
                          <a:pt x="123000" y="90000"/>
                          <a:pt x="168000" y="90000"/>
                        </a:cubicBezTo>
                        <a:cubicBezTo>
                          <a:pt x="213000" y="90000"/>
                          <a:pt x="273000" y="87000"/>
                          <a:pt x="294000" y="72000"/>
                        </a:cubicBezTo>
                        <a:cubicBezTo>
                          <a:pt x="315000" y="57000"/>
                          <a:pt x="304500" y="28500"/>
                          <a:pt x="294000" y="0"/>
                        </a:cubicBezTo>
                      </a:path>
                    </a:pathLst>
                  </a:custGeom>
                  <a:noFill/>
                  <a:ln w="12700">
                    <a:solidFill>
                      <a:srgbClr val="FFFFC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/>
                  </a:p>
                </p:txBody>
              </p:sp>
              <p:sp>
                <p:nvSpPr>
                  <p:cNvPr id="224" name="Freeform 20"/>
                  <p:cNvSpPr>
                    <a:spLocks/>
                  </p:cNvSpPr>
                  <p:nvPr/>
                </p:nvSpPr>
                <p:spPr bwMode="auto">
                  <a:xfrm rot="1323912">
                    <a:off x="110975775" y="107442150"/>
                    <a:ext cx="360000" cy="237000"/>
                  </a:xfrm>
                  <a:custGeom>
                    <a:avLst/>
                    <a:gdLst>
                      <a:gd name="T0" fmla="*/ 114000 w 360000"/>
                      <a:gd name="T1" fmla="*/ 108000 h 237000"/>
                      <a:gd name="T2" fmla="*/ 42000 w 360000"/>
                      <a:gd name="T3" fmla="*/ 108000 h 237000"/>
                      <a:gd name="T4" fmla="*/ 6000 w 360000"/>
                      <a:gd name="T5" fmla="*/ 162000 h 237000"/>
                      <a:gd name="T6" fmla="*/ 78000 w 360000"/>
                      <a:gd name="T7" fmla="*/ 216000 h 237000"/>
                      <a:gd name="T8" fmla="*/ 240000 w 360000"/>
                      <a:gd name="T9" fmla="*/ 234000 h 237000"/>
                      <a:gd name="T10" fmla="*/ 348000 w 360000"/>
                      <a:gd name="T11" fmla="*/ 198000 h 237000"/>
                      <a:gd name="T12" fmla="*/ 312000 w 360000"/>
                      <a:gd name="T13" fmla="*/ 144000 h 237000"/>
                      <a:gd name="T14" fmla="*/ 132000 w 360000"/>
                      <a:gd name="T15" fmla="*/ 36000 h 237000"/>
                      <a:gd name="T16" fmla="*/ 24000 w 360000"/>
                      <a:gd name="T17" fmla="*/ 36000 h 237000"/>
                      <a:gd name="T18" fmla="*/ 24000 w 360000"/>
                      <a:gd name="T19" fmla="*/ 72000 h 237000"/>
                      <a:gd name="T20" fmla="*/ 168000 w 360000"/>
                      <a:gd name="T21" fmla="*/ 90000 h 237000"/>
                      <a:gd name="T22" fmla="*/ 294000 w 360000"/>
                      <a:gd name="T23" fmla="*/ 72000 h 237000"/>
                      <a:gd name="T24" fmla="*/ 294000 w 360000"/>
                      <a:gd name="T25" fmla="*/ 0 h 237000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360000"/>
                      <a:gd name="T40" fmla="*/ 0 h 237000"/>
                      <a:gd name="T41" fmla="*/ 360000 w 360000"/>
                      <a:gd name="T42" fmla="*/ 237000 h 237000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360000" h="237000">
                        <a:moveTo>
                          <a:pt x="114000" y="108000"/>
                        </a:moveTo>
                        <a:cubicBezTo>
                          <a:pt x="87000" y="103500"/>
                          <a:pt x="60000" y="99000"/>
                          <a:pt x="42000" y="108000"/>
                        </a:cubicBezTo>
                        <a:cubicBezTo>
                          <a:pt x="24000" y="117000"/>
                          <a:pt x="0" y="144000"/>
                          <a:pt x="6000" y="162000"/>
                        </a:cubicBezTo>
                        <a:cubicBezTo>
                          <a:pt x="12000" y="180000"/>
                          <a:pt x="39000" y="204000"/>
                          <a:pt x="78000" y="216000"/>
                        </a:cubicBezTo>
                        <a:cubicBezTo>
                          <a:pt x="117000" y="228000"/>
                          <a:pt x="195000" y="237000"/>
                          <a:pt x="240000" y="234000"/>
                        </a:cubicBezTo>
                        <a:cubicBezTo>
                          <a:pt x="285000" y="231000"/>
                          <a:pt x="336000" y="213000"/>
                          <a:pt x="348000" y="198000"/>
                        </a:cubicBezTo>
                        <a:cubicBezTo>
                          <a:pt x="360000" y="183000"/>
                          <a:pt x="348000" y="171000"/>
                          <a:pt x="312000" y="144000"/>
                        </a:cubicBezTo>
                        <a:cubicBezTo>
                          <a:pt x="276000" y="117000"/>
                          <a:pt x="180000" y="54000"/>
                          <a:pt x="132000" y="36000"/>
                        </a:cubicBezTo>
                        <a:cubicBezTo>
                          <a:pt x="84000" y="18000"/>
                          <a:pt x="42000" y="30000"/>
                          <a:pt x="24000" y="36000"/>
                        </a:cubicBezTo>
                        <a:cubicBezTo>
                          <a:pt x="6000" y="42000"/>
                          <a:pt x="0" y="63000"/>
                          <a:pt x="24000" y="72000"/>
                        </a:cubicBezTo>
                        <a:cubicBezTo>
                          <a:pt x="48000" y="81000"/>
                          <a:pt x="123000" y="90000"/>
                          <a:pt x="168000" y="90000"/>
                        </a:cubicBezTo>
                        <a:cubicBezTo>
                          <a:pt x="213000" y="90000"/>
                          <a:pt x="273000" y="87000"/>
                          <a:pt x="294000" y="72000"/>
                        </a:cubicBezTo>
                        <a:cubicBezTo>
                          <a:pt x="315000" y="57000"/>
                          <a:pt x="304500" y="28500"/>
                          <a:pt x="294000" y="0"/>
                        </a:cubicBezTo>
                      </a:path>
                    </a:pathLst>
                  </a:custGeom>
                  <a:noFill/>
                  <a:ln w="12700">
                    <a:solidFill>
                      <a:srgbClr val="FFFFC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/>
                  </a:p>
                </p:txBody>
              </p:sp>
              <p:sp>
                <p:nvSpPr>
                  <p:cNvPr id="225" name="Freeform 21"/>
                  <p:cNvSpPr>
                    <a:spLocks/>
                  </p:cNvSpPr>
                  <p:nvPr/>
                </p:nvSpPr>
                <p:spPr bwMode="auto">
                  <a:xfrm rot="-1809492">
                    <a:off x="110975775" y="107424150"/>
                    <a:ext cx="360000" cy="237000"/>
                  </a:xfrm>
                  <a:custGeom>
                    <a:avLst/>
                    <a:gdLst>
                      <a:gd name="T0" fmla="*/ 114000 w 360000"/>
                      <a:gd name="T1" fmla="*/ 108000 h 237000"/>
                      <a:gd name="T2" fmla="*/ 42000 w 360000"/>
                      <a:gd name="T3" fmla="*/ 108000 h 237000"/>
                      <a:gd name="T4" fmla="*/ 6000 w 360000"/>
                      <a:gd name="T5" fmla="*/ 162000 h 237000"/>
                      <a:gd name="T6" fmla="*/ 78000 w 360000"/>
                      <a:gd name="T7" fmla="*/ 216000 h 237000"/>
                      <a:gd name="T8" fmla="*/ 240000 w 360000"/>
                      <a:gd name="T9" fmla="*/ 234000 h 237000"/>
                      <a:gd name="T10" fmla="*/ 348000 w 360000"/>
                      <a:gd name="T11" fmla="*/ 198000 h 237000"/>
                      <a:gd name="T12" fmla="*/ 312000 w 360000"/>
                      <a:gd name="T13" fmla="*/ 144000 h 237000"/>
                      <a:gd name="T14" fmla="*/ 132000 w 360000"/>
                      <a:gd name="T15" fmla="*/ 36000 h 237000"/>
                      <a:gd name="T16" fmla="*/ 24000 w 360000"/>
                      <a:gd name="T17" fmla="*/ 36000 h 237000"/>
                      <a:gd name="T18" fmla="*/ 24000 w 360000"/>
                      <a:gd name="T19" fmla="*/ 72000 h 237000"/>
                      <a:gd name="T20" fmla="*/ 168000 w 360000"/>
                      <a:gd name="T21" fmla="*/ 90000 h 237000"/>
                      <a:gd name="T22" fmla="*/ 294000 w 360000"/>
                      <a:gd name="T23" fmla="*/ 72000 h 237000"/>
                      <a:gd name="T24" fmla="*/ 294000 w 360000"/>
                      <a:gd name="T25" fmla="*/ 0 h 237000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360000"/>
                      <a:gd name="T40" fmla="*/ 0 h 237000"/>
                      <a:gd name="T41" fmla="*/ 360000 w 360000"/>
                      <a:gd name="T42" fmla="*/ 237000 h 237000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360000" h="237000">
                        <a:moveTo>
                          <a:pt x="114000" y="108000"/>
                        </a:moveTo>
                        <a:cubicBezTo>
                          <a:pt x="87000" y="103500"/>
                          <a:pt x="60000" y="99000"/>
                          <a:pt x="42000" y="108000"/>
                        </a:cubicBezTo>
                        <a:cubicBezTo>
                          <a:pt x="24000" y="117000"/>
                          <a:pt x="0" y="144000"/>
                          <a:pt x="6000" y="162000"/>
                        </a:cubicBezTo>
                        <a:cubicBezTo>
                          <a:pt x="12000" y="180000"/>
                          <a:pt x="39000" y="204000"/>
                          <a:pt x="78000" y="216000"/>
                        </a:cubicBezTo>
                        <a:cubicBezTo>
                          <a:pt x="117000" y="228000"/>
                          <a:pt x="195000" y="237000"/>
                          <a:pt x="240000" y="234000"/>
                        </a:cubicBezTo>
                        <a:cubicBezTo>
                          <a:pt x="285000" y="231000"/>
                          <a:pt x="336000" y="213000"/>
                          <a:pt x="348000" y="198000"/>
                        </a:cubicBezTo>
                        <a:cubicBezTo>
                          <a:pt x="360000" y="183000"/>
                          <a:pt x="348000" y="171000"/>
                          <a:pt x="312000" y="144000"/>
                        </a:cubicBezTo>
                        <a:cubicBezTo>
                          <a:pt x="276000" y="117000"/>
                          <a:pt x="180000" y="54000"/>
                          <a:pt x="132000" y="36000"/>
                        </a:cubicBezTo>
                        <a:cubicBezTo>
                          <a:pt x="84000" y="18000"/>
                          <a:pt x="42000" y="30000"/>
                          <a:pt x="24000" y="36000"/>
                        </a:cubicBezTo>
                        <a:cubicBezTo>
                          <a:pt x="6000" y="42000"/>
                          <a:pt x="0" y="63000"/>
                          <a:pt x="24000" y="72000"/>
                        </a:cubicBezTo>
                        <a:cubicBezTo>
                          <a:pt x="48000" y="81000"/>
                          <a:pt x="123000" y="90000"/>
                          <a:pt x="168000" y="90000"/>
                        </a:cubicBezTo>
                        <a:cubicBezTo>
                          <a:pt x="213000" y="90000"/>
                          <a:pt x="273000" y="87000"/>
                          <a:pt x="294000" y="72000"/>
                        </a:cubicBezTo>
                        <a:cubicBezTo>
                          <a:pt x="315000" y="57000"/>
                          <a:pt x="304500" y="28500"/>
                          <a:pt x="294000" y="0"/>
                        </a:cubicBezTo>
                      </a:path>
                    </a:pathLst>
                  </a:custGeom>
                  <a:noFill/>
                  <a:ln w="12700">
                    <a:noFill/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/>
                  </a:p>
                </p:txBody>
              </p:sp>
            </p:grpSp>
            <p:grpSp>
              <p:nvGrpSpPr>
                <p:cNvPr id="202" name="Group 22"/>
                <p:cNvGrpSpPr>
                  <a:grpSpLocks/>
                </p:cNvGrpSpPr>
                <p:nvPr/>
              </p:nvGrpSpPr>
              <p:grpSpPr bwMode="auto">
                <a:xfrm>
                  <a:off x="7956376" y="2924903"/>
                  <a:ext cx="306387" cy="2811461"/>
                  <a:chOff x="111713775" y="106020497"/>
                  <a:chExt cx="306000" cy="2810721"/>
                </a:xfrm>
              </p:grpSpPr>
              <p:sp>
                <p:nvSpPr>
                  <p:cNvPr id="203" name="Oval 23"/>
                  <p:cNvSpPr>
                    <a:spLocks noChangeArrowheads="1"/>
                  </p:cNvSpPr>
                  <p:nvPr/>
                </p:nvSpPr>
                <p:spPr bwMode="auto">
                  <a:xfrm>
                    <a:off x="111713775" y="107254687"/>
                    <a:ext cx="306000" cy="7200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04" name="Oval 24"/>
                  <p:cNvSpPr>
                    <a:spLocks noChangeArrowheads="1"/>
                  </p:cNvSpPr>
                  <p:nvPr/>
                </p:nvSpPr>
                <p:spPr bwMode="auto">
                  <a:xfrm>
                    <a:off x="111749775" y="108340570"/>
                    <a:ext cx="234000" cy="36000"/>
                  </a:xfrm>
                  <a:prstGeom prst="ellipse">
                    <a:avLst/>
                  </a:prstGeom>
                  <a:solidFill>
                    <a:srgbClr val="292929"/>
                  </a:solidFill>
                  <a:ln w="12700">
                    <a:solidFill>
                      <a:srgbClr val="292929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05" name="Rectangle 173"/>
                  <p:cNvSpPr>
                    <a:spLocks noChangeArrowheads="1"/>
                  </p:cNvSpPr>
                  <p:nvPr/>
                </p:nvSpPr>
                <p:spPr bwMode="auto">
                  <a:xfrm>
                    <a:off x="111749775" y="107423803"/>
                    <a:ext cx="234000" cy="933279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33"/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grpSp>
                <p:nvGrpSpPr>
                  <p:cNvPr id="206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111731775" y="107256361"/>
                    <a:ext cx="270000" cy="36000"/>
                    <a:chOff x="111047775" y="106662708"/>
                    <a:chExt cx="270000" cy="36000"/>
                  </a:xfrm>
                </p:grpSpPr>
                <p:sp>
                  <p:nvSpPr>
                    <p:cNvPr id="219" name="Oval 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1047775" y="106662708"/>
                      <a:ext cx="270000" cy="36000"/>
                    </a:xfrm>
                    <a:prstGeom prst="ellipse">
                      <a:avLst/>
                    </a:prstGeom>
                    <a:solidFill>
                      <a:srgbClr val="292929"/>
                    </a:solidFill>
                    <a:ln w="12700">
                      <a:solidFill>
                        <a:srgbClr val="292929"/>
                      </a:solidFill>
                      <a:round/>
                      <a:headEnd/>
                      <a:tailEnd/>
                    </a:ln>
                  </p:spPr>
                  <p:txBody>
                    <a:bodyPr lIns="36576" tIns="36576" rIns="36576" bIns="36576"/>
                    <a:lstStyle/>
                    <a:p>
                      <a:endParaRPr lang="fr-FR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220" name="Oval 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1083775" y="106667523"/>
                      <a:ext cx="198000" cy="18000"/>
                    </a:xfrm>
                    <a:prstGeom prst="ellipse">
                      <a:avLst/>
                    </a:prstGeom>
                    <a:solidFill>
                      <a:srgbClr val="996633"/>
                    </a:solidFill>
                    <a:ln w="12700">
                      <a:solidFill>
                        <a:srgbClr val="996633"/>
                      </a:solidFill>
                      <a:round/>
                      <a:headEnd/>
                      <a:tailEnd/>
                    </a:ln>
                  </p:spPr>
                  <p:txBody>
                    <a:bodyPr lIns="36576" tIns="36576" rIns="36576" bIns="36576"/>
                    <a:lstStyle/>
                    <a:p>
                      <a:endParaRPr lang="fr-FR">
                        <a:latin typeface="Calibri" pitchFamily="34" charset="0"/>
                      </a:endParaRPr>
                    </a:p>
                  </p:txBody>
                </p:sp>
              </p:grpSp>
              <p:sp>
                <p:nvSpPr>
                  <p:cNvPr id="207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111713775" y="107297803"/>
                    <a:ext cx="306000" cy="162000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08" name="Oval 30"/>
                  <p:cNvSpPr>
                    <a:spLocks noChangeArrowheads="1"/>
                  </p:cNvSpPr>
                  <p:nvPr/>
                </p:nvSpPr>
                <p:spPr bwMode="auto">
                  <a:xfrm>
                    <a:off x="111713775" y="107441803"/>
                    <a:ext cx="306000" cy="3600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09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111821148" y="106511245"/>
                    <a:ext cx="90000" cy="75600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A9A9A9"/>
                      </a:gs>
                      <a:gs pos="50000">
                        <a:srgbClr val="FFFFFF"/>
                      </a:gs>
                      <a:gs pos="100000">
                        <a:srgbClr val="A9A9A9"/>
                      </a:gs>
                    </a:gsLst>
                    <a:lin ang="0" scaled="1"/>
                  </a:gra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10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111857775" y="108378451"/>
                    <a:ext cx="0" cy="288000"/>
                  </a:xfrm>
                  <a:prstGeom prst="line">
                    <a:avLst/>
                  </a:prstGeom>
                  <a:noFill/>
                  <a:ln w="12700">
                    <a:solidFill>
                      <a:srgbClr val="CCCCC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/>
                  </a:p>
                </p:txBody>
              </p:sp>
              <p:sp>
                <p:nvSpPr>
                  <p:cNvPr id="211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111830979" y="106149218"/>
                    <a:ext cx="72000" cy="357279"/>
                  </a:xfrm>
                  <a:prstGeom prst="rect">
                    <a:avLst/>
                  </a:prstGeom>
                  <a:solidFill>
                    <a:srgbClr val="333333"/>
                  </a:solidFill>
                  <a:ln w="12700">
                    <a:solidFill>
                      <a:srgbClr val="333333"/>
                    </a:solidFill>
                    <a:miter lim="800000"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12" name="Rectangle 34" descr="Pointillés"/>
                  <p:cNvSpPr>
                    <a:spLocks noChangeArrowheads="1"/>
                  </p:cNvSpPr>
                  <p:nvPr/>
                </p:nvSpPr>
                <p:spPr bwMode="auto">
                  <a:xfrm>
                    <a:off x="111830979" y="106020497"/>
                    <a:ext cx="72000" cy="126000"/>
                  </a:xfrm>
                  <a:prstGeom prst="rect">
                    <a:avLst/>
                  </a:prstGeom>
                  <a:pattFill prst="trellis">
                    <a:fgClr>
                      <a:srgbClr val="333333"/>
                    </a:fgClr>
                    <a:bgClr>
                      <a:srgbClr val="FFFFFF"/>
                    </a:bgClr>
                  </a:patt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13" name="Freeform 35"/>
                  <p:cNvSpPr>
                    <a:spLocks/>
                  </p:cNvSpPr>
                  <p:nvPr/>
                </p:nvSpPr>
                <p:spPr bwMode="auto">
                  <a:xfrm>
                    <a:off x="111801757" y="107653046"/>
                    <a:ext cx="189954" cy="219419"/>
                  </a:xfrm>
                  <a:custGeom>
                    <a:avLst/>
                    <a:gdLst>
                      <a:gd name="T0" fmla="*/ 20018 w 189954"/>
                      <a:gd name="T1" fmla="*/ 56036 h 219419"/>
                      <a:gd name="T2" fmla="*/ 20018 w 189954"/>
                      <a:gd name="T3" fmla="*/ 218036 h 219419"/>
                      <a:gd name="T4" fmla="*/ 49851 w 189954"/>
                      <a:gd name="T5" fmla="*/ 219276 h 219419"/>
                      <a:gd name="T6" fmla="*/ 111624 w 189954"/>
                      <a:gd name="T7" fmla="*/ 217910 h 219419"/>
                      <a:gd name="T8" fmla="*/ 161051 w 189954"/>
                      <a:gd name="T9" fmla="*/ 210849 h 219419"/>
                      <a:gd name="T10" fmla="*/ 185764 w 189954"/>
                      <a:gd name="T11" fmla="*/ 193196 h 219419"/>
                      <a:gd name="T12" fmla="*/ 182234 w 189954"/>
                      <a:gd name="T13" fmla="*/ 37854 h 219419"/>
                      <a:gd name="T14" fmla="*/ 176599 w 189954"/>
                      <a:gd name="T15" fmla="*/ 42734 h 219419"/>
                      <a:gd name="T16" fmla="*/ 163019 w 189954"/>
                      <a:gd name="T17" fmla="*/ 47260 h 219419"/>
                      <a:gd name="T18" fmla="*/ 129276 w 189954"/>
                      <a:gd name="T19" fmla="*/ 55507 h 219419"/>
                      <a:gd name="T20" fmla="*/ 83380 w 189954"/>
                      <a:gd name="T21" fmla="*/ 59037 h 219419"/>
                      <a:gd name="T22" fmla="*/ 48075 w 189954"/>
                      <a:gd name="T23" fmla="*/ 55507 h 219419"/>
                      <a:gd name="T24" fmla="*/ 20018 w 189954"/>
                      <a:gd name="T25" fmla="*/ 56036 h 219419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189954"/>
                      <a:gd name="T40" fmla="*/ 0 h 219419"/>
                      <a:gd name="T41" fmla="*/ 189954 w 189954"/>
                      <a:gd name="T42" fmla="*/ 219419 h 219419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189954" h="219419">
                        <a:moveTo>
                          <a:pt x="20018" y="56036"/>
                        </a:moveTo>
                        <a:lnTo>
                          <a:pt x="20018" y="218036"/>
                        </a:lnTo>
                        <a:cubicBezTo>
                          <a:pt x="76890" y="206534"/>
                          <a:pt x="0" y="219276"/>
                          <a:pt x="49851" y="219276"/>
                        </a:cubicBezTo>
                        <a:cubicBezTo>
                          <a:pt x="84589" y="219276"/>
                          <a:pt x="76919" y="219419"/>
                          <a:pt x="111624" y="217910"/>
                        </a:cubicBezTo>
                        <a:cubicBezTo>
                          <a:pt x="113133" y="213383"/>
                          <a:pt x="157996" y="214515"/>
                          <a:pt x="161051" y="210849"/>
                        </a:cubicBezTo>
                        <a:cubicBezTo>
                          <a:pt x="168482" y="201932"/>
                          <a:pt x="182269" y="218998"/>
                          <a:pt x="185764" y="193196"/>
                        </a:cubicBezTo>
                        <a:lnTo>
                          <a:pt x="182234" y="37854"/>
                        </a:lnTo>
                        <a:cubicBezTo>
                          <a:pt x="188389" y="0"/>
                          <a:pt x="189954" y="34721"/>
                          <a:pt x="176599" y="42734"/>
                        </a:cubicBezTo>
                        <a:cubicBezTo>
                          <a:pt x="172507" y="45189"/>
                          <a:pt x="167546" y="45751"/>
                          <a:pt x="163019" y="47260"/>
                        </a:cubicBezTo>
                        <a:cubicBezTo>
                          <a:pt x="155475" y="52541"/>
                          <a:pt x="142549" y="54721"/>
                          <a:pt x="129276" y="55507"/>
                        </a:cubicBezTo>
                        <a:cubicBezTo>
                          <a:pt x="119775" y="54030"/>
                          <a:pt x="97256" y="62189"/>
                          <a:pt x="83380" y="59037"/>
                        </a:cubicBezTo>
                        <a:cubicBezTo>
                          <a:pt x="39937" y="63864"/>
                          <a:pt x="53160" y="61333"/>
                          <a:pt x="48075" y="55507"/>
                        </a:cubicBezTo>
                        <a:lnTo>
                          <a:pt x="20018" y="56036"/>
                        </a:lnTo>
                        <a:close/>
                      </a:path>
                    </a:pathLst>
                  </a:custGeom>
                  <a:solidFill>
                    <a:srgbClr val="FF3300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/>
                  </a:p>
                </p:txBody>
              </p:sp>
              <p:sp>
                <p:nvSpPr>
                  <p:cNvPr id="214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111884829" y="106637920"/>
                    <a:ext cx="0" cy="27000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/>
                  </a:p>
                </p:txBody>
              </p:sp>
              <p:sp>
                <p:nvSpPr>
                  <p:cNvPr id="215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111854707" y="106914014"/>
                    <a:ext cx="0" cy="27000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/>
                  </a:p>
                </p:txBody>
              </p:sp>
              <p:sp>
                <p:nvSpPr>
                  <p:cNvPr id="216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111854707" y="106910946"/>
                    <a:ext cx="2880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/>
                  </a:p>
                </p:txBody>
              </p:sp>
              <p:sp>
                <p:nvSpPr>
                  <p:cNvPr id="217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111842027" y="106899474"/>
                    <a:ext cx="27000" cy="27000"/>
                  </a:xfrm>
                  <a:prstGeom prst="ellipse">
                    <a:avLst/>
                  </a:prstGeom>
                  <a:solidFill>
                    <a:srgbClr val="ADADAD"/>
                  </a:solidFill>
                  <a:ln w="12700">
                    <a:solidFill>
                      <a:srgbClr val="8C8C8C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>
                      <a:latin typeface="Calibri" pitchFamily="34" charset="0"/>
                    </a:endParaRPr>
                  </a:p>
                </p:txBody>
              </p:sp>
              <p:sp>
                <p:nvSpPr>
                  <p:cNvPr id="218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111857775" y="108669218"/>
                    <a:ext cx="0" cy="16200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lIns="36576" tIns="36576" rIns="36576" bIns="36576"/>
                  <a:lstStyle/>
                  <a:p>
                    <a:endParaRPr lang="fr-FR"/>
                  </a:p>
                </p:txBody>
              </p:sp>
            </p:grpSp>
          </p:grpSp>
        </p:grpSp>
        <p:grpSp>
          <p:nvGrpSpPr>
            <p:cNvPr id="191" name="Groupe 58"/>
            <p:cNvGrpSpPr>
              <a:grpSpLocks/>
            </p:cNvGrpSpPr>
            <p:nvPr/>
          </p:nvGrpSpPr>
          <p:grpSpPr bwMode="auto">
            <a:xfrm>
              <a:off x="7800006" y="4581763"/>
              <a:ext cx="706667" cy="701487"/>
              <a:chOff x="7800006" y="4581763"/>
              <a:chExt cx="706667" cy="701487"/>
            </a:xfrm>
          </p:grpSpPr>
          <p:sp>
            <p:nvSpPr>
              <p:cNvPr id="192" name="Forme libre 191"/>
              <p:cNvSpPr/>
              <p:nvPr/>
            </p:nvSpPr>
            <p:spPr>
              <a:xfrm rot="20006146">
                <a:off x="7800006" y="4644210"/>
                <a:ext cx="472641" cy="626550"/>
              </a:xfrm>
              <a:custGeom>
                <a:avLst/>
                <a:gdLst>
                  <a:gd name="connsiteX0" fmla="*/ 472608 w 472608"/>
                  <a:gd name="connsiteY0" fmla="*/ 0 h 627711"/>
                  <a:gd name="connsiteX1" fmla="*/ 445975 w 472608"/>
                  <a:gd name="connsiteY1" fmla="*/ 44389 h 627711"/>
                  <a:gd name="connsiteX2" fmla="*/ 428220 w 472608"/>
                  <a:gd name="connsiteY2" fmla="*/ 88777 h 627711"/>
                  <a:gd name="connsiteX3" fmla="*/ 401587 w 472608"/>
                  <a:gd name="connsiteY3" fmla="*/ 106532 h 627711"/>
                  <a:gd name="connsiteX4" fmla="*/ 383832 w 472608"/>
                  <a:gd name="connsiteY4" fmla="*/ 124288 h 627711"/>
                  <a:gd name="connsiteX5" fmla="*/ 348321 w 472608"/>
                  <a:gd name="connsiteY5" fmla="*/ 177554 h 627711"/>
                  <a:gd name="connsiteX6" fmla="*/ 339443 w 472608"/>
                  <a:gd name="connsiteY6" fmla="*/ 204187 h 627711"/>
                  <a:gd name="connsiteX7" fmla="*/ 312810 w 472608"/>
                  <a:gd name="connsiteY7" fmla="*/ 213064 h 627711"/>
                  <a:gd name="connsiteX8" fmla="*/ 303933 w 472608"/>
                  <a:gd name="connsiteY8" fmla="*/ 239697 h 627711"/>
                  <a:gd name="connsiteX9" fmla="*/ 250667 w 472608"/>
                  <a:gd name="connsiteY9" fmla="*/ 257453 h 627711"/>
                  <a:gd name="connsiteX10" fmla="*/ 179645 w 472608"/>
                  <a:gd name="connsiteY10" fmla="*/ 337352 h 627711"/>
                  <a:gd name="connsiteX11" fmla="*/ 153012 w 472608"/>
                  <a:gd name="connsiteY11" fmla="*/ 355107 h 627711"/>
                  <a:gd name="connsiteX12" fmla="*/ 108624 w 472608"/>
                  <a:gd name="connsiteY12" fmla="*/ 399496 h 627711"/>
                  <a:gd name="connsiteX13" fmla="*/ 90869 w 472608"/>
                  <a:gd name="connsiteY13" fmla="*/ 435006 h 627711"/>
                  <a:gd name="connsiteX14" fmla="*/ 46480 w 472608"/>
                  <a:gd name="connsiteY14" fmla="*/ 479395 h 627711"/>
                  <a:gd name="connsiteX15" fmla="*/ 19847 w 472608"/>
                  <a:gd name="connsiteY15" fmla="*/ 568171 h 627711"/>
                  <a:gd name="connsiteX16" fmla="*/ 2092 w 472608"/>
                  <a:gd name="connsiteY16" fmla="*/ 594804 h 627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72608" h="627711">
                    <a:moveTo>
                      <a:pt x="472608" y="0"/>
                    </a:moveTo>
                    <a:cubicBezTo>
                      <a:pt x="463730" y="14796"/>
                      <a:pt x="453692" y="28955"/>
                      <a:pt x="445975" y="44389"/>
                    </a:cubicBezTo>
                    <a:cubicBezTo>
                      <a:pt x="438848" y="58642"/>
                      <a:pt x="437482" y="75810"/>
                      <a:pt x="428220" y="88777"/>
                    </a:cubicBezTo>
                    <a:cubicBezTo>
                      <a:pt x="422018" y="97459"/>
                      <a:pt x="409918" y="99867"/>
                      <a:pt x="401587" y="106532"/>
                    </a:cubicBezTo>
                    <a:cubicBezTo>
                      <a:pt x="395051" y="111761"/>
                      <a:pt x="388854" y="117592"/>
                      <a:pt x="383832" y="124288"/>
                    </a:cubicBezTo>
                    <a:cubicBezTo>
                      <a:pt x="371028" y="141360"/>
                      <a:pt x="360158" y="159799"/>
                      <a:pt x="348321" y="177554"/>
                    </a:cubicBezTo>
                    <a:cubicBezTo>
                      <a:pt x="343130" y="185340"/>
                      <a:pt x="346060" y="197570"/>
                      <a:pt x="339443" y="204187"/>
                    </a:cubicBezTo>
                    <a:cubicBezTo>
                      <a:pt x="332826" y="210804"/>
                      <a:pt x="321688" y="210105"/>
                      <a:pt x="312810" y="213064"/>
                    </a:cubicBezTo>
                    <a:cubicBezTo>
                      <a:pt x="309851" y="221942"/>
                      <a:pt x="311548" y="234258"/>
                      <a:pt x="303933" y="239697"/>
                    </a:cubicBezTo>
                    <a:cubicBezTo>
                      <a:pt x="288703" y="250576"/>
                      <a:pt x="250667" y="257453"/>
                      <a:pt x="250667" y="257453"/>
                    </a:cubicBezTo>
                    <a:cubicBezTo>
                      <a:pt x="229319" y="289474"/>
                      <a:pt x="216129" y="313030"/>
                      <a:pt x="179645" y="337352"/>
                    </a:cubicBezTo>
                    <a:cubicBezTo>
                      <a:pt x="170767" y="343270"/>
                      <a:pt x="161042" y="348081"/>
                      <a:pt x="153012" y="355107"/>
                    </a:cubicBezTo>
                    <a:cubicBezTo>
                      <a:pt x="137264" y="368886"/>
                      <a:pt x="123420" y="384700"/>
                      <a:pt x="108624" y="399496"/>
                    </a:cubicBezTo>
                    <a:cubicBezTo>
                      <a:pt x="99266" y="408854"/>
                      <a:pt x="98994" y="424560"/>
                      <a:pt x="90869" y="435006"/>
                    </a:cubicBezTo>
                    <a:cubicBezTo>
                      <a:pt x="78022" y="451523"/>
                      <a:pt x="46480" y="479395"/>
                      <a:pt x="46480" y="479395"/>
                    </a:cubicBezTo>
                    <a:cubicBezTo>
                      <a:pt x="33064" y="533062"/>
                      <a:pt x="41461" y="503330"/>
                      <a:pt x="19847" y="568171"/>
                    </a:cubicBezTo>
                    <a:cubicBezTo>
                      <a:pt x="0" y="627711"/>
                      <a:pt x="2092" y="563525"/>
                      <a:pt x="2092" y="594804"/>
                    </a:cubicBezTo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127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 dirty="0">
                  <a:solidFill>
                    <a:schemeClr val="accent3">
                      <a:lumMod val="50000"/>
                    </a:schemeClr>
                  </a:solidFill>
                  <a:ea typeface="ＭＳ Ｐゴシック" pitchFamily="1" charset="-128"/>
                </a:endParaRPr>
              </a:p>
            </p:txBody>
          </p:sp>
          <p:sp>
            <p:nvSpPr>
              <p:cNvPr id="193" name="Forme libre 192"/>
              <p:cNvSpPr/>
              <p:nvPr/>
            </p:nvSpPr>
            <p:spPr>
              <a:xfrm rot="18984994">
                <a:off x="7827538" y="4654617"/>
                <a:ext cx="472641" cy="626552"/>
              </a:xfrm>
              <a:custGeom>
                <a:avLst/>
                <a:gdLst>
                  <a:gd name="connsiteX0" fmla="*/ 472608 w 472608"/>
                  <a:gd name="connsiteY0" fmla="*/ 0 h 627711"/>
                  <a:gd name="connsiteX1" fmla="*/ 445975 w 472608"/>
                  <a:gd name="connsiteY1" fmla="*/ 44389 h 627711"/>
                  <a:gd name="connsiteX2" fmla="*/ 428220 w 472608"/>
                  <a:gd name="connsiteY2" fmla="*/ 88777 h 627711"/>
                  <a:gd name="connsiteX3" fmla="*/ 401587 w 472608"/>
                  <a:gd name="connsiteY3" fmla="*/ 106532 h 627711"/>
                  <a:gd name="connsiteX4" fmla="*/ 383832 w 472608"/>
                  <a:gd name="connsiteY4" fmla="*/ 124288 h 627711"/>
                  <a:gd name="connsiteX5" fmla="*/ 348321 w 472608"/>
                  <a:gd name="connsiteY5" fmla="*/ 177554 h 627711"/>
                  <a:gd name="connsiteX6" fmla="*/ 339443 w 472608"/>
                  <a:gd name="connsiteY6" fmla="*/ 204187 h 627711"/>
                  <a:gd name="connsiteX7" fmla="*/ 312810 w 472608"/>
                  <a:gd name="connsiteY7" fmla="*/ 213064 h 627711"/>
                  <a:gd name="connsiteX8" fmla="*/ 303933 w 472608"/>
                  <a:gd name="connsiteY8" fmla="*/ 239697 h 627711"/>
                  <a:gd name="connsiteX9" fmla="*/ 250667 w 472608"/>
                  <a:gd name="connsiteY9" fmla="*/ 257453 h 627711"/>
                  <a:gd name="connsiteX10" fmla="*/ 179645 w 472608"/>
                  <a:gd name="connsiteY10" fmla="*/ 337352 h 627711"/>
                  <a:gd name="connsiteX11" fmla="*/ 153012 w 472608"/>
                  <a:gd name="connsiteY11" fmla="*/ 355107 h 627711"/>
                  <a:gd name="connsiteX12" fmla="*/ 108624 w 472608"/>
                  <a:gd name="connsiteY12" fmla="*/ 399496 h 627711"/>
                  <a:gd name="connsiteX13" fmla="*/ 90869 w 472608"/>
                  <a:gd name="connsiteY13" fmla="*/ 435006 h 627711"/>
                  <a:gd name="connsiteX14" fmla="*/ 46480 w 472608"/>
                  <a:gd name="connsiteY14" fmla="*/ 479395 h 627711"/>
                  <a:gd name="connsiteX15" fmla="*/ 19847 w 472608"/>
                  <a:gd name="connsiteY15" fmla="*/ 568171 h 627711"/>
                  <a:gd name="connsiteX16" fmla="*/ 2092 w 472608"/>
                  <a:gd name="connsiteY16" fmla="*/ 594804 h 627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72608" h="627711">
                    <a:moveTo>
                      <a:pt x="472608" y="0"/>
                    </a:moveTo>
                    <a:cubicBezTo>
                      <a:pt x="463730" y="14796"/>
                      <a:pt x="453692" y="28955"/>
                      <a:pt x="445975" y="44389"/>
                    </a:cubicBezTo>
                    <a:cubicBezTo>
                      <a:pt x="438848" y="58642"/>
                      <a:pt x="437482" y="75810"/>
                      <a:pt x="428220" y="88777"/>
                    </a:cubicBezTo>
                    <a:cubicBezTo>
                      <a:pt x="422018" y="97459"/>
                      <a:pt x="409918" y="99867"/>
                      <a:pt x="401587" y="106532"/>
                    </a:cubicBezTo>
                    <a:cubicBezTo>
                      <a:pt x="395051" y="111761"/>
                      <a:pt x="388854" y="117592"/>
                      <a:pt x="383832" y="124288"/>
                    </a:cubicBezTo>
                    <a:cubicBezTo>
                      <a:pt x="371028" y="141360"/>
                      <a:pt x="360158" y="159799"/>
                      <a:pt x="348321" y="177554"/>
                    </a:cubicBezTo>
                    <a:cubicBezTo>
                      <a:pt x="343130" y="185340"/>
                      <a:pt x="346060" y="197570"/>
                      <a:pt x="339443" y="204187"/>
                    </a:cubicBezTo>
                    <a:cubicBezTo>
                      <a:pt x="332826" y="210804"/>
                      <a:pt x="321688" y="210105"/>
                      <a:pt x="312810" y="213064"/>
                    </a:cubicBezTo>
                    <a:cubicBezTo>
                      <a:pt x="309851" y="221942"/>
                      <a:pt x="311548" y="234258"/>
                      <a:pt x="303933" y="239697"/>
                    </a:cubicBezTo>
                    <a:cubicBezTo>
                      <a:pt x="288703" y="250576"/>
                      <a:pt x="250667" y="257453"/>
                      <a:pt x="250667" y="257453"/>
                    </a:cubicBezTo>
                    <a:cubicBezTo>
                      <a:pt x="229319" y="289474"/>
                      <a:pt x="216129" y="313030"/>
                      <a:pt x="179645" y="337352"/>
                    </a:cubicBezTo>
                    <a:cubicBezTo>
                      <a:pt x="170767" y="343270"/>
                      <a:pt x="161042" y="348081"/>
                      <a:pt x="153012" y="355107"/>
                    </a:cubicBezTo>
                    <a:cubicBezTo>
                      <a:pt x="137264" y="368886"/>
                      <a:pt x="123420" y="384700"/>
                      <a:pt x="108624" y="399496"/>
                    </a:cubicBezTo>
                    <a:cubicBezTo>
                      <a:pt x="99266" y="408854"/>
                      <a:pt x="98994" y="424560"/>
                      <a:pt x="90869" y="435006"/>
                    </a:cubicBezTo>
                    <a:cubicBezTo>
                      <a:pt x="78022" y="451523"/>
                      <a:pt x="46480" y="479395"/>
                      <a:pt x="46480" y="479395"/>
                    </a:cubicBezTo>
                    <a:cubicBezTo>
                      <a:pt x="33064" y="533062"/>
                      <a:pt x="41461" y="503330"/>
                      <a:pt x="19847" y="568171"/>
                    </a:cubicBezTo>
                    <a:cubicBezTo>
                      <a:pt x="0" y="627711"/>
                      <a:pt x="2092" y="563525"/>
                      <a:pt x="2092" y="594804"/>
                    </a:cubicBezTo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127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>
                  <a:ea typeface="ＭＳ Ｐゴシック" pitchFamily="1" charset="-128"/>
                </a:endParaRPr>
              </a:p>
            </p:txBody>
          </p:sp>
          <p:sp>
            <p:nvSpPr>
              <p:cNvPr id="194" name="Forme libre 193"/>
              <p:cNvSpPr/>
              <p:nvPr/>
            </p:nvSpPr>
            <p:spPr>
              <a:xfrm rot="18214158">
                <a:off x="7957233" y="4640141"/>
                <a:ext cx="472516" cy="626363"/>
              </a:xfrm>
              <a:custGeom>
                <a:avLst/>
                <a:gdLst>
                  <a:gd name="connsiteX0" fmla="*/ 472608 w 472608"/>
                  <a:gd name="connsiteY0" fmla="*/ 0 h 627711"/>
                  <a:gd name="connsiteX1" fmla="*/ 445975 w 472608"/>
                  <a:gd name="connsiteY1" fmla="*/ 44389 h 627711"/>
                  <a:gd name="connsiteX2" fmla="*/ 428220 w 472608"/>
                  <a:gd name="connsiteY2" fmla="*/ 88777 h 627711"/>
                  <a:gd name="connsiteX3" fmla="*/ 401587 w 472608"/>
                  <a:gd name="connsiteY3" fmla="*/ 106532 h 627711"/>
                  <a:gd name="connsiteX4" fmla="*/ 383832 w 472608"/>
                  <a:gd name="connsiteY4" fmla="*/ 124288 h 627711"/>
                  <a:gd name="connsiteX5" fmla="*/ 348321 w 472608"/>
                  <a:gd name="connsiteY5" fmla="*/ 177554 h 627711"/>
                  <a:gd name="connsiteX6" fmla="*/ 339443 w 472608"/>
                  <a:gd name="connsiteY6" fmla="*/ 204187 h 627711"/>
                  <a:gd name="connsiteX7" fmla="*/ 312810 w 472608"/>
                  <a:gd name="connsiteY7" fmla="*/ 213064 h 627711"/>
                  <a:gd name="connsiteX8" fmla="*/ 303933 w 472608"/>
                  <a:gd name="connsiteY8" fmla="*/ 239697 h 627711"/>
                  <a:gd name="connsiteX9" fmla="*/ 250667 w 472608"/>
                  <a:gd name="connsiteY9" fmla="*/ 257453 h 627711"/>
                  <a:gd name="connsiteX10" fmla="*/ 179645 w 472608"/>
                  <a:gd name="connsiteY10" fmla="*/ 337352 h 627711"/>
                  <a:gd name="connsiteX11" fmla="*/ 153012 w 472608"/>
                  <a:gd name="connsiteY11" fmla="*/ 355107 h 627711"/>
                  <a:gd name="connsiteX12" fmla="*/ 108624 w 472608"/>
                  <a:gd name="connsiteY12" fmla="*/ 399496 h 627711"/>
                  <a:gd name="connsiteX13" fmla="*/ 90869 w 472608"/>
                  <a:gd name="connsiteY13" fmla="*/ 435006 h 627711"/>
                  <a:gd name="connsiteX14" fmla="*/ 46480 w 472608"/>
                  <a:gd name="connsiteY14" fmla="*/ 479395 h 627711"/>
                  <a:gd name="connsiteX15" fmla="*/ 19847 w 472608"/>
                  <a:gd name="connsiteY15" fmla="*/ 568171 h 627711"/>
                  <a:gd name="connsiteX16" fmla="*/ 2092 w 472608"/>
                  <a:gd name="connsiteY16" fmla="*/ 594804 h 627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72608" h="627711">
                    <a:moveTo>
                      <a:pt x="472608" y="0"/>
                    </a:moveTo>
                    <a:cubicBezTo>
                      <a:pt x="463730" y="14796"/>
                      <a:pt x="453692" y="28955"/>
                      <a:pt x="445975" y="44389"/>
                    </a:cubicBezTo>
                    <a:cubicBezTo>
                      <a:pt x="438848" y="58642"/>
                      <a:pt x="437482" y="75810"/>
                      <a:pt x="428220" y="88777"/>
                    </a:cubicBezTo>
                    <a:cubicBezTo>
                      <a:pt x="422018" y="97459"/>
                      <a:pt x="409918" y="99867"/>
                      <a:pt x="401587" y="106532"/>
                    </a:cubicBezTo>
                    <a:cubicBezTo>
                      <a:pt x="395051" y="111761"/>
                      <a:pt x="388854" y="117592"/>
                      <a:pt x="383832" y="124288"/>
                    </a:cubicBezTo>
                    <a:cubicBezTo>
                      <a:pt x="371028" y="141360"/>
                      <a:pt x="360158" y="159799"/>
                      <a:pt x="348321" y="177554"/>
                    </a:cubicBezTo>
                    <a:cubicBezTo>
                      <a:pt x="343130" y="185340"/>
                      <a:pt x="346060" y="197570"/>
                      <a:pt x="339443" y="204187"/>
                    </a:cubicBezTo>
                    <a:cubicBezTo>
                      <a:pt x="332826" y="210804"/>
                      <a:pt x="321688" y="210105"/>
                      <a:pt x="312810" y="213064"/>
                    </a:cubicBezTo>
                    <a:cubicBezTo>
                      <a:pt x="309851" y="221942"/>
                      <a:pt x="311548" y="234258"/>
                      <a:pt x="303933" y="239697"/>
                    </a:cubicBezTo>
                    <a:cubicBezTo>
                      <a:pt x="288703" y="250576"/>
                      <a:pt x="250667" y="257453"/>
                      <a:pt x="250667" y="257453"/>
                    </a:cubicBezTo>
                    <a:cubicBezTo>
                      <a:pt x="229319" y="289474"/>
                      <a:pt x="216129" y="313030"/>
                      <a:pt x="179645" y="337352"/>
                    </a:cubicBezTo>
                    <a:cubicBezTo>
                      <a:pt x="170767" y="343270"/>
                      <a:pt x="161042" y="348081"/>
                      <a:pt x="153012" y="355107"/>
                    </a:cubicBezTo>
                    <a:cubicBezTo>
                      <a:pt x="137264" y="368886"/>
                      <a:pt x="123420" y="384700"/>
                      <a:pt x="108624" y="399496"/>
                    </a:cubicBezTo>
                    <a:cubicBezTo>
                      <a:pt x="99266" y="408854"/>
                      <a:pt x="98994" y="424560"/>
                      <a:pt x="90869" y="435006"/>
                    </a:cubicBezTo>
                    <a:cubicBezTo>
                      <a:pt x="78022" y="451523"/>
                      <a:pt x="46480" y="479395"/>
                      <a:pt x="46480" y="479395"/>
                    </a:cubicBezTo>
                    <a:cubicBezTo>
                      <a:pt x="33064" y="533062"/>
                      <a:pt x="41461" y="503330"/>
                      <a:pt x="19847" y="568171"/>
                    </a:cubicBezTo>
                    <a:cubicBezTo>
                      <a:pt x="0" y="627711"/>
                      <a:pt x="2092" y="563525"/>
                      <a:pt x="2092" y="594804"/>
                    </a:cubicBezTo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127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 dirty="0">
                  <a:solidFill>
                    <a:schemeClr val="accent3">
                      <a:lumMod val="50000"/>
                    </a:schemeClr>
                  </a:solidFill>
                  <a:ea typeface="ＭＳ Ｐゴシック" pitchFamily="1" charset="-128"/>
                </a:endParaRPr>
              </a:p>
            </p:txBody>
          </p:sp>
          <p:sp>
            <p:nvSpPr>
              <p:cNvPr id="195" name="Forme libre 194"/>
              <p:cNvSpPr/>
              <p:nvPr/>
            </p:nvSpPr>
            <p:spPr>
              <a:xfrm rot="7417263">
                <a:off x="7957234" y="4654711"/>
                <a:ext cx="472515" cy="626363"/>
              </a:xfrm>
              <a:custGeom>
                <a:avLst/>
                <a:gdLst>
                  <a:gd name="connsiteX0" fmla="*/ 472608 w 472608"/>
                  <a:gd name="connsiteY0" fmla="*/ 0 h 627711"/>
                  <a:gd name="connsiteX1" fmla="*/ 445975 w 472608"/>
                  <a:gd name="connsiteY1" fmla="*/ 44389 h 627711"/>
                  <a:gd name="connsiteX2" fmla="*/ 428220 w 472608"/>
                  <a:gd name="connsiteY2" fmla="*/ 88777 h 627711"/>
                  <a:gd name="connsiteX3" fmla="*/ 401587 w 472608"/>
                  <a:gd name="connsiteY3" fmla="*/ 106532 h 627711"/>
                  <a:gd name="connsiteX4" fmla="*/ 383832 w 472608"/>
                  <a:gd name="connsiteY4" fmla="*/ 124288 h 627711"/>
                  <a:gd name="connsiteX5" fmla="*/ 348321 w 472608"/>
                  <a:gd name="connsiteY5" fmla="*/ 177554 h 627711"/>
                  <a:gd name="connsiteX6" fmla="*/ 339443 w 472608"/>
                  <a:gd name="connsiteY6" fmla="*/ 204187 h 627711"/>
                  <a:gd name="connsiteX7" fmla="*/ 312810 w 472608"/>
                  <a:gd name="connsiteY7" fmla="*/ 213064 h 627711"/>
                  <a:gd name="connsiteX8" fmla="*/ 303933 w 472608"/>
                  <a:gd name="connsiteY8" fmla="*/ 239697 h 627711"/>
                  <a:gd name="connsiteX9" fmla="*/ 250667 w 472608"/>
                  <a:gd name="connsiteY9" fmla="*/ 257453 h 627711"/>
                  <a:gd name="connsiteX10" fmla="*/ 179645 w 472608"/>
                  <a:gd name="connsiteY10" fmla="*/ 337352 h 627711"/>
                  <a:gd name="connsiteX11" fmla="*/ 153012 w 472608"/>
                  <a:gd name="connsiteY11" fmla="*/ 355107 h 627711"/>
                  <a:gd name="connsiteX12" fmla="*/ 108624 w 472608"/>
                  <a:gd name="connsiteY12" fmla="*/ 399496 h 627711"/>
                  <a:gd name="connsiteX13" fmla="*/ 90869 w 472608"/>
                  <a:gd name="connsiteY13" fmla="*/ 435006 h 627711"/>
                  <a:gd name="connsiteX14" fmla="*/ 46480 w 472608"/>
                  <a:gd name="connsiteY14" fmla="*/ 479395 h 627711"/>
                  <a:gd name="connsiteX15" fmla="*/ 19847 w 472608"/>
                  <a:gd name="connsiteY15" fmla="*/ 568171 h 627711"/>
                  <a:gd name="connsiteX16" fmla="*/ 2092 w 472608"/>
                  <a:gd name="connsiteY16" fmla="*/ 594804 h 627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72608" h="627711">
                    <a:moveTo>
                      <a:pt x="472608" y="0"/>
                    </a:moveTo>
                    <a:cubicBezTo>
                      <a:pt x="463730" y="14796"/>
                      <a:pt x="453692" y="28955"/>
                      <a:pt x="445975" y="44389"/>
                    </a:cubicBezTo>
                    <a:cubicBezTo>
                      <a:pt x="438848" y="58642"/>
                      <a:pt x="437482" y="75810"/>
                      <a:pt x="428220" y="88777"/>
                    </a:cubicBezTo>
                    <a:cubicBezTo>
                      <a:pt x="422018" y="97459"/>
                      <a:pt x="409918" y="99867"/>
                      <a:pt x="401587" y="106532"/>
                    </a:cubicBezTo>
                    <a:cubicBezTo>
                      <a:pt x="395051" y="111761"/>
                      <a:pt x="388854" y="117592"/>
                      <a:pt x="383832" y="124288"/>
                    </a:cubicBezTo>
                    <a:cubicBezTo>
                      <a:pt x="371028" y="141360"/>
                      <a:pt x="360158" y="159799"/>
                      <a:pt x="348321" y="177554"/>
                    </a:cubicBezTo>
                    <a:cubicBezTo>
                      <a:pt x="343130" y="185340"/>
                      <a:pt x="346060" y="197570"/>
                      <a:pt x="339443" y="204187"/>
                    </a:cubicBezTo>
                    <a:cubicBezTo>
                      <a:pt x="332826" y="210804"/>
                      <a:pt x="321688" y="210105"/>
                      <a:pt x="312810" y="213064"/>
                    </a:cubicBezTo>
                    <a:cubicBezTo>
                      <a:pt x="309851" y="221942"/>
                      <a:pt x="311548" y="234258"/>
                      <a:pt x="303933" y="239697"/>
                    </a:cubicBezTo>
                    <a:cubicBezTo>
                      <a:pt x="288703" y="250576"/>
                      <a:pt x="250667" y="257453"/>
                      <a:pt x="250667" y="257453"/>
                    </a:cubicBezTo>
                    <a:cubicBezTo>
                      <a:pt x="229319" y="289474"/>
                      <a:pt x="216129" y="313030"/>
                      <a:pt x="179645" y="337352"/>
                    </a:cubicBezTo>
                    <a:cubicBezTo>
                      <a:pt x="170767" y="343270"/>
                      <a:pt x="161042" y="348081"/>
                      <a:pt x="153012" y="355107"/>
                    </a:cubicBezTo>
                    <a:cubicBezTo>
                      <a:pt x="137264" y="368886"/>
                      <a:pt x="123420" y="384700"/>
                      <a:pt x="108624" y="399496"/>
                    </a:cubicBezTo>
                    <a:cubicBezTo>
                      <a:pt x="99266" y="408854"/>
                      <a:pt x="98994" y="424560"/>
                      <a:pt x="90869" y="435006"/>
                    </a:cubicBezTo>
                    <a:cubicBezTo>
                      <a:pt x="78022" y="451523"/>
                      <a:pt x="46480" y="479395"/>
                      <a:pt x="46480" y="479395"/>
                    </a:cubicBezTo>
                    <a:cubicBezTo>
                      <a:pt x="33064" y="533062"/>
                      <a:pt x="41461" y="503330"/>
                      <a:pt x="19847" y="568171"/>
                    </a:cubicBezTo>
                    <a:cubicBezTo>
                      <a:pt x="0" y="627711"/>
                      <a:pt x="2092" y="563525"/>
                      <a:pt x="2092" y="594804"/>
                    </a:cubicBezTo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127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>
                  <a:ea typeface="ＭＳ Ｐゴシック" pitchFamily="1" charset="-128"/>
                </a:endParaRPr>
              </a:p>
            </p:txBody>
          </p:sp>
          <p:sp>
            <p:nvSpPr>
              <p:cNvPr id="196" name="Forme libre 195"/>
              <p:cNvSpPr/>
              <p:nvPr/>
            </p:nvSpPr>
            <p:spPr>
              <a:xfrm rot="20029477">
                <a:off x="7854364" y="4639955"/>
                <a:ext cx="470775" cy="628680"/>
              </a:xfrm>
              <a:custGeom>
                <a:avLst/>
                <a:gdLst>
                  <a:gd name="connsiteX0" fmla="*/ 472608 w 472608"/>
                  <a:gd name="connsiteY0" fmla="*/ 0 h 627711"/>
                  <a:gd name="connsiteX1" fmla="*/ 445975 w 472608"/>
                  <a:gd name="connsiteY1" fmla="*/ 44389 h 627711"/>
                  <a:gd name="connsiteX2" fmla="*/ 428220 w 472608"/>
                  <a:gd name="connsiteY2" fmla="*/ 88777 h 627711"/>
                  <a:gd name="connsiteX3" fmla="*/ 401587 w 472608"/>
                  <a:gd name="connsiteY3" fmla="*/ 106532 h 627711"/>
                  <a:gd name="connsiteX4" fmla="*/ 383832 w 472608"/>
                  <a:gd name="connsiteY4" fmla="*/ 124288 h 627711"/>
                  <a:gd name="connsiteX5" fmla="*/ 348321 w 472608"/>
                  <a:gd name="connsiteY5" fmla="*/ 177554 h 627711"/>
                  <a:gd name="connsiteX6" fmla="*/ 339443 w 472608"/>
                  <a:gd name="connsiteY6" fmla="*/ 204187 h 627711"/>
                  <a:gd name="connsiteX7" fmla="*/ 312810 w 472608"/>
                  <a:gd name="connsiteY7" fmla="*/ 213064 h 627711"/>
                  <a:gd name="connsiteX8" fmla="*/ 303933 w 472608"/>
                  <a:gd name="connsiteY8" fmla="*/ 239697 h 627711"/>
                  <a:gd name="connsiteX9" fmla="*/ 250667 w 472608"/>
                  <a:gd name="connsiteY9" fmla="*/ 257453 h 627711"/>
                  <a:gd name="connsiteX10" fmla="*/ 179645 w 472608"/>
                  <a:gd name="connsiteY10" fmla="*/ 337352 h 627711"/>
                  <a:gd name="connsiteX11" fmla="*/ 153012 w 472608"/>
                  <a:gd name="connsiteY11" fmla="*/ 355107 h 627711"/>
                  <a:gd name="connsiteX12" fmla="*/ 108624 w 472608"/>
                  <a:gd name="connsiteY12" fmla="*/ 399496 h 627711"/>
                  <a:gd name="connsiteX13" fmla="*/ 90869 w 472608"/>
                  <a:gd name="connsiteY13" fmla="*/ 435006 h 627711"/>
                  <a:gd name="connsiteX14" fmla="*/ 46480 w 472608"/>
                  <a:gd name="connsiteY14" fmla="*/ 479395 h 627711"/>
                  <a:gd name="connsiteX15" fmla="*/ 19847 w 472608"/>
                  <a:gd name="connsiteY15" fmla="*/ 568171 h 627711"/>
                  <a:gd name="connsiteX16" fmla="*/ 2092 w 472608"/>
                  <a:gd name="connsiteY16" fmla="*/ 594804 h 627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72608" h="627711">
                    <a:moveTo>
                      <a:pt x="472608" y="0"/>
                    </a:moveTo>
                    <a:cubicBezTo>
                      <a:pt x="463730" y="14796"/>
                      <a:pt x="453692" y="28955"/>
                      <a:pt x="445975" y="44389"/>
                    </a:cubicBezTo>
                    <a:cubicBezTo>
                      <a:pt x="438848" y="58642"/>
                      <a:pt x="437482" y="75810"/>
                      <a:pt x="428220" y="88777"/>
                    </a:cubicBezTo>
                    <a:cubicBezTo>
                      <a:pt x="422018" y="97459"/>
                      <a:pt x="409918" y="99867"/>
                      <a:pt x="401587" y="106532"/>
                    </a:cubicBezTo>
                    <a:cubicBezTo>
                      <a:pt x="395051" y="111761"/>
                      <a:pt x="388854" y="117592"/>
                      <a:pt x="383832" y="124288"/>
                    </a:cubicBezTo>
                    <a:cubicBezTo>
                      <a:pt x="371028" y="141360"/>
                      <a:pt x="360158" y="159799"/>
                      <a:pt x="348321" y="177554"/>
                    </a:cubicBezTo>
                    <a:cubicBezTo>
                      <a:pt x="343130" y="185340"/>
                      <a:pt x="346060" y="197570"/>
                      <a:pt x="339443" y="204187"/>
                    </a:cubicBezTo>
                    <a:cubicBezTo>
                      <a:pt x="332826" y="210804"/>
                      <a:pt x="321688" y="210105"/>
                      <a:pt x="312810" y="213064"/>
                    </a:cubicBezTo>
                    <a:cubicBezTo>
                      <a:pt x="309851" y="221942"/>
                      <a:pt x="311548" y="234258"/>
                      <a:pt x="303933" y="239697"/>
                    </a:cubicBezTo>
                    <a:cubicBezTo>
                      <a:pt x="288703" y="250576"/>
                      <a:pt x="250667" y="257453"/>
                      <a:pt x="250667" y="257453"/>
                    </a:cubicBezTo>
                    <a:cubicBezTo>
                      <a:pt x="229319" y="289474"/>
                      <a:pt x="216129" y="313030"/>
                      <a:pt x="179645" y="337352"/>
                    </a:cubicBezTo>
                    <a:cubicBezTo>
                      <a:pt x="170767" y="343270"/>
                      <a:pt x="161042" y="348081"/>
                      <a:pt x="153012" y="355107"/>
                    </a:cubicBezTo>
                    <a:cubicBezTo>
                      <a:pt x="137264" y="368886"/>
                      <a:pt x="123420" y="384700"/>
                      <a:pt x="108624" y="399496"/>
                    </a:cubicBezTo>
                    <a:cubicBezTo>
                      <a:pt x="99266" y="408854"/>
                      <a:pt x="98994" y="424560"/>
                      <a:pt x="90869" y="435006"/>
                    </a:cubicBezTo>
                    <a:cubicBezTo>
                      <a:pt x="78022" y="451523"/>
                      <a:pt x="46480" y="479395"/>
                      <a:pt x="46480" y="479395"/>
                    </a:cubicBezTo>
                    <a:cubicBezTo>
                      <a:pt x="33064" y="533062"/>
                      <a:pt x="41461" y="503330"/>
                      <a:pt x="19847" y="568171"/>
                    </a:cubicBezTo>
                    <a:cubicBezTo>
                      <a:pt x="0" y="627711"/>
                      <a:pt x="2092" y="563525"/>
                      <a:pt x="2092" y="594804"/>
                    </a:cubicBezTo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127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>
                  <a:ea typeface="ＭＳ Ｐゴシック" pitchFamily="1" charset="-128"/>
                </a:endParaRPr>
              </a:p>
            </p:txBody>
          </p:sp>
          <p:sp>
            <p:nvSpPr>
              <p:cNvPr id="197" name="Forme libre 196"/>
              <p:cNvSpPr/>
              <p:nvPr/>
            </p:nvSpPr>
            <p:spPr>
              <a:xfrm>
                <a:off x="8034032" y="4581763"/>
                <a:ext cx="117014" cy="701487"/>
              </a:xfrm>
              <a:custGeom>
                <a:avLst/>
                <a:gdLst>
                  <a:gd name="connsiteX0" fmla="*/ 0 w 115410"/>
                  <a:gd name="connsiteY0" fmla="*/ 0 h 701336"/>
                  <a:gd name="connsiteX1" fmla="*/ 8878 w 115410"/>
                  <a:gd name="connsiteY1" fmla="*/ 35510 h 701336"/>
                  <a:gd name="connsiteX2" fmla="*/ 35511 w 115410"/>
                  <a:gd name="connsiteY2" fmla="*/ 159798 h 701336"/>
                  <a:gd name="connsiteX3" fmla="*/ 53266 w 115410"/>
                  <a:gd name="connsiteY3" fmla="*/ 213064 h 701336"/>
                  <a:gd name="connsiteX4" fmla="*/ 62144 w 115410"/>
                  <a:gd name="connsiteY4" fmla="*/ 239697 h 701336"/>
                  <a:gd name="connsiteX5" fmla="*/ 97655 w 115410"/>
                  <a:gd name="connsiteY5" fmla="*/ 292963 h 701336"/>
                  <a:gd name="connsiteX6" fmla="*/ 115410 w 115410"/>
                  <a:gd name="connsiteY6" fmla="*/ 355106 h 701336"/>
                  <a:gd name="connsiteX7" fmla="*/ 106532 w 115410"/>
                  <a:gd name="connsiteY7" fmla="*/ 701336 h 701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5410" h="701336">
                    <a:moveTo>
                      <a:pt x="0" y="0"/>
                    </a:moveTo>
                    <a:cubicBezTo>
                      <a:pt x="2959" y="11837"/>
                      <a:pt x="6231" y="23600"/>
                      <a:pt x="8878" y="35510"/>
                    </a:cubicBezTo>
                    <a:cubicBezTo>
                      <a:pt x="18069" y="76871"/>
                      <a:pt x="25235" y="118693"/>
                      <a:pt x="35511" y="159798"/>
                    </a:cubicBezTo>
                    <a:cubicBezTo>
                      <a:pt x="40050" y="177955"/>
                      <a:pt x="47348" y="195309"/>
                      <a:pt x="53266" y="213064"/>
                    </a:cubicBezTo>
                    <a:lnTo>
                      <a:pt x="62144" y="239697"/>
                    </a:lnTo>
                    <a:cubicBezTo>
                      <a:pt x="68892" y="259941"/>
                      <a:pt x="97655" y="292963"/>
                      <a:pt x="97655" y="292963"/>
                    </a:cubicBezTo>
                    <a:cubicBezTo>
                      <a:pt x="101840" y="305519"/>
                      <a:pt x="115410" y="343963"/>
                      <a:pt x="115410" y="355106"/>
                    </a:cubicBezTo>
                    <a:cubicBezTo>
                      <a:pt x="115410" y="470554"/>
                      <a:pt x="106532" y="585888"/>
                      <a:pt x="106532" y="701336"/>
                    </a:cubicBezTo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127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>
                  <a:ea typeface="ＭＳ Ｐゴシック" pitchFamily="1" charset="-128"/>
                </a:endParaRPr>
              </a:p>
            </p:txBody>
          </p:sp>
        </p:grpSp>
      </p:grpSp>
      <p:sp>
        <p:nvSpPr>
          <p:cNvPr id="290" name="ZoneTexte 289"/>
          <p:cNvSpPr txBox="1"/>
          <p:nvPr/>
        </p:nvSpPr>
        <p:spPr>
          <a:xfrm>
            <a:off x="3600625" y="17786276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Barley roots </a:t>
            </a:r>
            <a:r>
              <a:rPr lang="en-GB" sz="24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(var. Quench, </a:t>
            </a:r>
            <a:r>
              <a:rPr lang="en-GB" sz="2400" dirty="0" err="1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Jorion</a:t>
            </a:r>
            <a:r>
              <a:rPr lang="en-GB" sz="24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, Belgium</a:t>
            </a:r>
            <a:r>
              <a:rPr lang="en-GB" sz="2400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) : 3 g</a:t>
            </a:r>
            <a:endParaRPr lang="fr-FR" sz="2400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91" name="ZoneTexte 290"/>
          <p:cNvSpPr txBox="1"/>
          <p:nvPr/>
        </p:nvSpPr>
        <p:spPr>
          <a:xfrm>
            <a:off x="12673633" y="15338004"/>
            <a:ext cx="8064896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+mn-lt"/>
              </a:rPr>
              <a:t>After extraction, the volatiles were desorbed in pulsed </a:t>
            </a:r>
            <a:r>
              <a:rPr lang="en-US" sz="3600" dirty="0" err="1" smtClean="0">
                <a:latin typeface="+mn-lt"/>
              </a:rPr>
              <a:t>splitlessmode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smtClean="0">
                <a:latin typeface="+mn-lt"/>
              </a:rPr>
              <a:t>for 10 min at 250 ° C, and then </a:t>
            </a:r>
            <a:r>
              <a:rPr lang="en-US" sz="3600" dirty="0" err="1" smtClean="0">
                <a:latin typeface="+mn-lt"/>
              </a:rPr>
              <a:t>separeted</a:t>
            </a:r>
            <a:r>
              <a:rPr lang="en-US" sz="3600" dirty="0" smtClean="0">
                <a:latin typeface="+mn-lt"/>
              </a:rPr>
              <a:t> by GC. </a:t>
            </a:r>
            <a:endParaRPr lang="fr-FR" sz="3600" dirty="0" smtClean="0">
              <a:latin typeface="+mn-lt"/>
            </a:endParaRPr>
          </a:p>
          <a:p>
            <a:endParaRPr lang="fr-FR" dirty="0"/>
          </a:p>
        </p:txBody>
      </p:sp>
      <p:sp>
        <p:nvSpPr>
          <p:cNvPr id="292" name="ZoneTexte 291"/>
          <p:cNvSpPr txBox="1"/>
          <p:nvPr/>
        </p:nvSpPr>
        <p:spPr>
          <a:xfrm>
            <a:off x="22106681" y="13393788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000" b="1" dirty="0" err="1" smtClean="0">
                <a:latin typeface="+mn-lt"/>
              </a:rPr>
              <a:t>Molecular</a:t>
            </a:r>
            <a:r>
              <a:rPr lang="fr-BE" sz="4000" b="1" dirty="0" smtClean="0">
                <a:latin typeface="+mn-lt"/>
              </a:rPr>
              <a:t> identification</a:t>
            </a:r>
            <a:endParaRPr lang="fr-FR" sz="4000" b="1" dirty="0">
              <a:latin typeface="+mn-lt"/>
            </a:endParaRPr>
          </a:p>
        </p:txBody>
      </p:sp>
      <p:sp>
        <p:nvSpPr>
          <p:cNvPr id="293" name="ZoneTexte 292"/>
          <p:cNvSpPr txBox="1"/>
          <p:nvPr/>
        </p:nvSpPr>
        <p:spPr>
          <a:xfrm>
            <a:off x="23978889" y="15338004"/>
            <a:ext cx="64087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BE" sz="3600" dirty="0" smtClean="0">
                <a:latin typeface="+mn-lt"/>
              </a:rPr>
              <a:t> Mass </a:t>
            </a:r>
            <a:r>
              <a:rPr lang="fr-BE" sz="3600" dirty="0" err="1" smtClean="0">
                <a:latin typeface="+mn-lt"/>
              </a:rPr>
              <a:t>spectra</a:t>
            </a:r>
            <a:endParaRPr lang="fr-BE" sz="3600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fr-BE" sz="3600" dirty="0" smtClean="0">
                <a:latin typeface="+mn-lt"/>
              </a:rPr>
              <a:t> </a:t>
            </a:r>
            <a:r>
              <a:rPr lang="fr-BE" sz="3600" dirty="0" err="1" smtClean="0">
                <a:latin typeface="+mn-lt"/>
              </a:rPr>
              <a:t>Retention</a:t>
            </a:r>
            <a:r>
              <a:rPr lang="fr-BE" sz="3600" dirty="0" smtClean="0">
                <a:latin typeface="+mn-lt"/>
              </a:rPr>
              <a:t> indexes </a:t>
            </a:r>
          </a:p>
          <a:p>
            <a:pPr>
              <a:buFont typeface="Arial" pitchFamily="34" charset="0"/>
              <a:buChar char="•"/>
            </a:pPr>
            <a:r>
              <a:rPr lang="fr-BE" sz="3600" dirty="0" smtClean="0">
                <a:latin typeface="+mn-lt"/>
              </a:rPr>
              <a:t> Commercial standards</a:t>
            </a:r>
            <a:endParaRPr lang="fr-FR" sz="3600" dirty="0">
              <a:latin typeface="+mn-lt"/>
            </a:endParaRPr>
          </a:p>
        </p:txBody>
      </p:sp>
      <p:sp>
        <p:nvSpPr>
          <p:cNvPr id="294" name="ZoneTexte 293"/>
          <p:cNvSpPr txBox="1"/>
          <p:nvPr/>
        </p:nvSpPr>
        <p:spPr>
          <a:xfrm>
            <a:off x="3528617" y="14977964"/>
            <a:ext cx="53285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200" b="1" i="1" dirty="0" smtClean="0">
              <a:latin typeface="+mn-lt"/>
            </a:endParaRPr>
          </a:p>
          <a:p>
            <a:r>
              <a:rPr lang="en-GB" sz="3200" dirty="0" smtClean="0">
                <a:latin typeface="+mn-lt"/>
              </a:rPr>
              <a:t>CAR/DVB/PDMS </a:t>
            </a:r>
            <a:r>
              <a:rPr lang="en-GB" sz="3200" dirty="0" err="1" smtClean="0">
                <a:latin typeface="+mn-lt"/>
              </a:rPr>
              <a:t>fiber</a:t>
            </a:r>
            <a:r>
              <a:rPr lang="en-GB" sz="3200" dirty="0" smtClean="0">
                <a:latin typeface="+mn-lt"/>
              </a:rPr>
              <a:t>  </a:t>
            </a:r>
            <a:r>
              <a:rPr lang="en-US" sz="3200" dirty="0" smtClean="0">
                <a:latin typeface="+mn-lt"/>
              </a:rPr>
              <a:t> </a:t>
            </a:r>
          </a:p>
          <a:p>
            <a:pPr algn="just"/>
            <a:r>
              <a:rPr lang="en-US" sz="3200" dirty="0" smtClean="0">
                <a:latin typeface="+mn-lt"/>
              </a:rPr>
              <a:t>Equilibration: 15 min. </a:t>
            </a:r>
            <a:r>
              <a:rPr lang="en-US" sz="3200" dirty="0" smtClean="0">
                <a:latin typeface="+mn-lt"/>
              </a:rPr>
              <a:t>at 30 </a:t>
            </a:r>
            <a:r>
              <a:rPr lang="en-US" sz="3200" dirty="0" smtClean="0">
                <a:latin typeface="+mn-lt"/>
              </a:rPr>
              <a:t>°C</a:t>
            </a:r>
          </a:p>
          <a:p>
            <a:pPr algn="just"/>
            <a:r>
              <a:rPr lang="en-US" sz="3200" dirty="0" smtClean="0">
                <a:latin typeface="+mn-lt"/>
              </a:rPr>
              <a:t>Exposure: 30 min. at 30 °C</a:t>
            </a:r>
          </a:p>
          <a:p>
            <a:pPr algn="just"/>
            <a:r>
              <a:rPr lang="en-US" sz="3200" dirty="0" smtClean="0">
                <a:latin typeface="+mn-lt"/>
              </a:rPr>
              <a:t>ISTD : </a:t>
            </a:r>
            <a:r>
              <a:rPr lang="en-US" sz="3200" dirty="0" err="1" smtClean="0">
                <a:latin typeface="+mn-lt"/>
              </a:rPr>
              <a:t>Butylbenzene</a:t>
            </a:r>
            <a:endParaRPr lang="fr-FR" sz="8800" dirty="0">
              <a:latin typeface="+mn-lt"/>
            </a:endParaRPr>
          </a:p>
        </p:txBody>
      </p:sp>
      <p:cxnSp>
        <p:nvCxnSpPr>
          <p:cNvPr id="298" name="Connecteur droit avec flèche 297"/>
          <p:cNvCxnSpPr/>
          <p:nvPr/>
        </p:nvCxnSpPr>
        <p:spPr>
          <a:xfrm>
            <a:off x="9433273" y="16130092"/>
            <a:ext cx="2160240" cy="0"/>
          </a:xfrm>
          <a:prstGeom prst="straightConnector1">
            <a:avLst/>
          </a:prstGeom>
          <a:ln w="635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99" name="Connecteur droit avec flèche 298"/>
          <p:cNvCxnSpPr/>
          <p:nvPr/>
        </p:nvCxnSpPr>
        <p:spPr>
          <a:xfrm>
            <a:off x="21098569" y="16130092"/>
            <a:ext cx="2160240" cy="0"/>
          </a:xfrm>
          <a:prstGeom prst="straightConnector1">
            <a:avLst/>
          </a:prstGeom>
          <a:ln w="635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302" name="Groupe 301"/>
          <p:cNvGrpSpPr/>
          <p:nvPr/>
        </p:nvGrpSpPr>
        <p:grpSpPr>
          <a:xfrm>
            <a:off x="720305" y="19730492"/>
            <a:ext cx="31035448" cy="2592288"/>
            <a:chOff x="720305" y="20018524"/>
            <a:chExt cx="31035448" cy="2592288"/>
          </a:xfrm>
        </p:grpSpPr>
        <p:sp>
          <p:nvSpPr>
            <p:cNvPr id="300" name="Rectangle 299"/>
            <p:cNvSpPr/>
            <p:nvPr/>
          </p:nvSpPr>
          <p:spPr>
            <a:xfrm>
              <a:off x="936329" y="20018524"/>
              <a:ext cx="30675408" cy="1224136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1" name="Ellipse 300"/>
            <p:cNvSpPr/>
            <p:nvPr/>
          </p:nvSpPr>
          <p:spPr>
            <a:xfrm>
              <a:off x="720305" y="20234548"/>
              <a:ext cx="31035448" cy="23762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03" name="Rectangle à coins arrondis 302"/>
          <p:cNvSpPr/>
          <p:nvPr/>
        </p:nvSpPr>
        <p:spPr>
          <a:xfrm>
            <a:off x="8929217" y="20162540"/>
            <a:ext cx="14905656" cy="936104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6000" b="1" dirty="0" err="1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Results</a:t>
            </a:r>
            <a:endParaRPr lang="fr-FR" sz="6000" b="1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graphicFrame>
        <p:nvGraphicFramePr>
          <p:cNvPr id="306" name="Graphique 305"/>
          <p:cNvGraphicFramePr/>
          <p:nvPr/>
        </p:nvGraphicFramePr>
        <p:xfrm>
          <a:off x="20594513" y="23834948"/>
          <a:ext cx="8316416" cy="6768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7" name="Rectangle 306"/>
          <p:cNvSpPr/>
          <p:nvPr/>
        </p:nvSpPr>
        <p:spPr>
          <a:xfrm>
            <a:off x="936329" y="36004300"/>
            <a:ext cx="30672000" cy="1224136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8" name="Ellipse 307"/>
          <p:cNvSpPr/>
          <p:nvPr/>
        </p:nvSpPr>
        <p:spPr>
          <a:xfrm>
            <a:off x="648297" y="34492132"/>
            <a:ext cx="31251472" cy="25202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0" name="Ellipse 309"/>
          <p:cNvSpPr/>
          <p:nvPr/>
        </p:nvSpPr>
        <p:spPr>
          <a:xfrm>
            <a:off x="720305" y="37300444"/>
            <a:ext cx="31035448" cy="331236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14" name="Groupe 313"/>
          <p:cNvGrpSpPr/>
          <p:nvPr/>
        </p:nvGrpSpPr>
        <p:grpSpPr>
          <a:xfrm>
            <a:off x="184050" y="37300444"/>
            <a:ext cx="32220000" cy="4464496"/>
            <a:chOff x="71848" y="7273108"/>
            <a:chExt cx="31899928" cy="4824536"/>
          </a:xfrm>
        </p:grpSpPr>
        <p:sp>
          <p:nvSpPr>
            <p:cNvPr id="315" name="Rectangle 314"/>
            <p:cNvSpPr/>
            <p:nvPr/>
          </p:nvSpPr>
          <p:spPr>
            <a:xfrm>
              <a:off x="864321" y="7849172"/>
              <a:ext cx="30315368" cy="3672408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6" name="Ellipse 315"/>
            <p:cNvSpPr/>
            <p:nvPr/>
          </p:nvSpPr>
          <p:spPr>
            <a:xfrm>
              <a:off x="71848" y="7273108"/>
              <a:ext cx="31899928" cy="48245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just"/>
              <a:endParaRPr lang="en-US" sz="3200" dirty="0" smtClean="0">
                <a:solidFill>
                  <a:prstClr val="black"/>
                </a:solidFill>
              </a:endParaRPr>
            </a:p>
            <a:p>
              <a:pPr lvl="0" algn="ctr"/>
              <a:endParaRPr lang="en-US" sz="3200" dirty="0" smtClean="0">
                <a:solidFill>
                  <a:prstClr val="black"/>
                </a:solidFill>
              </a:endParaRPr>
            </a:p>
            <a:p>
              <a:pPr lvl="0" algn="ctr"/>
              <a:endParaRPr lang="en-US" sz="3200" dirty="0" smtClean="0">
                <a:solidFill>
                  <a:prstClr val="black"/>
                </a:solidFill>
              </a:endParaRPr>
            </a:p>
            <a:p>
              <a:pPr lvl="0" algn="ctr"/>
              <a:endParaRPr lang="en-US" sz="3200" dirty="0" smtClean="0">
                <a:solidFill>
                  <a:prstClr val="black"/>
                </a:solidFill>
              </a:endParaRPr>
            </a:p>
            <a:p>
              <a:pPr algn="ctr"/>
              <a:endParaRPr lang="fr-FR" dirty="0"/>
            </a:p>
          </p:txBody>
        </p:sp>
      </p:grpSp>
      <p:sp>
        <p:nvSpPr>
          <p:cNvPr id="317" name="ZoneTexte 316"/>
          <p:cNvSpPr txBox="1"/>
          <p:nvPr/>
        </p:nvSpPr>
        <p:spPr>
          <a:xfrm>
            <a:off x="864321" y="41764940"/>
            <a:ext cx="30891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000" b="1" dirty="0" err="1" smtClean="0">
                <a:latin typeface="+mn-lt"/>
              </a:rPr>
              <a:t>Acknowledgments</a:t>
            </a:r>
            <a:r>
              <a:rPr lang="fr-BE" sz="4000" b="1" dirty="0" smtClean="0">
                <a:latin typeface="+mn-lt"/>
              </a:rPr>
              <a:t>:</a:t>
            </a:r>
            <a:r>
              <a:rPr lang="fr-BE" sz="4000" dirty="0" smtClean="0">
                <a:latin typeface="+mn-lt"/>
              </a:rPr>
              <a:t> The </a:t>
            </a:r>
            <a:r>
              <a:rPr lang="fr-BE" sz="4000" dirty="0" err="1" smtClean="0">
                <a:latin typeface="+mn-lt"/>
              </a:rPr>
              <a:t>Rhizovol</a:t>
            </a:r>
            <a:r>
              <a:rPr lang="fr-BE" sz="4000" dirty="0" smtClean="0">
                <a:latin typeface="+mn-lt"/>
              </a:rPr>
              <a:t> </a:t>
            </a:r>
            <a:r>
              <a:rPr lang="fr-BE" sz="4000" dirty="0" err="1" smtClean="0">
                <a:latin typeface="+mn-lt"/>
              </a:rPr>
              <a:t>project</a:t>
            </a:r>
            <a:r>
              <a:rPr lang="fr-BE" sz="4000" dirty="0" smtClean="0">
                <a:latin typeface="+mn-lt"/>
              </a:rPr>
              <a:t> </a:t>
            </a:r>
            <a:r>
              <a:rPr lang="fr-BE" sz="4000" dirty="0" err="1" smtClean="0">
                <a:latin typeface="+mn-lt"/>
              </a:rPr>
              <a:t>is</a:t>
            </a:r>
            <a:r>
              <a:rPr lang="fr-BE" sz="4000" dirty="0" smtClean="0">
                <a:latin typeface="+mn-lt"/>
              </a:rPr>
              <a:t> </a:t>
            </a:r>
            <a:r>
              <a:rPr lang="fr-BE" sz="4000" dirty="0" err="1" smtClean="0">
                <a:latin typeface="+mn-lt"/>
              </a:rPr>
              <a:t>financially</a:t>
            </a:r>
            <a:r>
              <a:rPr lang="fr-BE" sz="4000" dirty="0" smtClean="0">
                <a:latin typeface="+mn-lt"/>
              </a:rPr>
              <a:t> </a:t>
            </a:r>
            <a:r>
              <a:rPr lang="fr-BE" sz="4000" dirty="0" err="1" smtClean="0">
                <a:latin typeface="+mn-lt"/>
              </a:rPr>
              <a:t>supported</a:t>
            </a:r>
            <a:r>
              <a:rPr lang="fr-BE" sz="4000" dirty="0" smtClean="0">
                <a:latin typeface="+mn-lt"/>
              </a:rPr>
              <a:t> by Gembloux Agro-</a:t>
            </a:r>
            <a:r>
              <a:rPr lang="fr-BE" sz="4000" dirty="0" err="1" smtClean="0">
                <a:latin typeface="+mn-lt"/>
              </a:rPr>
              <a:t>Biotech</a:t>
            </a:r>
            <a:r>
              <a:rPr lang="fr-BE" sz="4000" dirty="0" smtClean="0">
                <a:latin typeface="+mn-lt"/>
              </a:rPr>
              <a:t>, </a:t>
            </a:r>
            <a:r>
              <a:rPr lang="fr-BE" sz="4000" dirty="0" err="1" smtClean="0">
                <a:latin typeface="+mn-lt"/>
              </a:rPr>
              <a:t>University</a:t>
            </a:r>
            <a:r>
              <a:rPr lang="fr-BE" sz="4000" dirty="0" smtClean="0">
                <a:latin typeface="+mn-lt"/>
              </a:rPr>
              <a:t> of Liège. </a:t>
            </a:r>
            <a:endParaRPr lang="fr-FR" sz="4000" dirty="0">
              <a:latin typeface="+mn-lt"/>
            </a:endParaRPr>
          </a:p>
        </p:txBody>
      </p:sp>
      <p:graphicFrame>
        <p:nvGraphicFramePr>
          <p:cNvPr id="318" name="Graphique 317"/>
          <p:cNvGraphicFramePr/>
          <p:nvPr/>
        </p:nvGraphicFramePr>
        <p:xfrm>
          <a:off x="1512393" y="24411012"/>
          <a:ext cx="14041560" cy="7776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19" name="ZoneTexte 318"/>
          <p:cNvSpPr txBox="1"/>
          <p:nvPr/>
        </p:nvSpPr>
        <p:spPr>
          <a:xfrm>
            <a:off x="2016449" y="22034748"/>
            <a:ext cx="13249472" cy="2877711"/>
          </a:xfrm>
          <a:prstGeom prst="rect">
            <a:avLst/>
          </a:prstGeom>
          <a:noFill/>
          <a:effectLst>
            <a:reflection blurRad="6350" stA="50000" endA="300" endPos="55500" dist="1016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effectLst/>
                <a:latin typeface="+mn-lt"/>
              </a:rPr>
              <a:t>VOCs emitted by excised barley roots aged from 21 days (5 replica)</a:t>
            </a:r>
          </a:p>
          <a:p>
            <a:endParaRPr lang="fr-FR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21" name="ZoneTexte 320"/>
          <p:cNvSpPr txBox="1"/>
          <p:nvPr/>
        </p:nvSpPr>
        <p:spPr>
          <a:xfrm>
            <a:off x="20738529" y="22034748"/>
            <a:ext cx="92170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800" b="1" dirty="0" err="1" smtClean="0">
                <a:effectLst/>
                <a:latin typeface="+mn-lt"/>
              </a:rPr>
              <a:t>VOCs</a:t>
            </a:r>
            <a:r>
              <a:rPr lang="fr-BE" sz="4800" b="1" dirty="0" smtClean="0">
                <a:effectLst/>
                <a:latin typeface="+mn-lt"/>
              </a:rPr>
              <a:t> </a:t>
            </a:r>
            <a:r>
              <a:rPr lang="fr-BE" sz="4800" b="1" dirty="0" err="1" smtClean="0">
                <a:effectLst/>
                <a:latin typeface="+mn-lt"/>
              </a:rPr>
              <a:t>distributed</a:t>
            </a:r>
            <a:r>
              <a:rPr lang="fr-BE" sz="4800" b="1" dirty="0" smtClean="0">
                <a:effectLst/>
                <a:latin typeface="+mn-lt"/>
              </a:rPr>
              <a:t> in classes</a:t>
            </a:r>
            <a:endParaRPr lang="fr-FR" sz="4800" b="1" dirty="0">
              <a:effectLst/>
              <a:latin typeface="+mn-lt"/>
            </a:endParaRPr>
          </a:p>
        </p:txBody>
      </p:sp>
      <p:sp>
        <p:nvSpPr>
          <p:cNvPr id="322" name="Rectangle à coins arrondis 321"/>
          <p:cNvSpPr/>
          <p:nvPr/>
        </p:nvSpPr>
        <p:spPr>
          <a:xfrm>
            <a:off x="9001225" y="37660484"/>
            <a:ext cx="14905656" cy="936104"/>
          </a:xfrm>
          <a:prstGeom prst="round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6000" b="1" dirty="0" err="1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Achievement</a:t>
            </a:r>
            <a:r>
              <a:rPr lang="fr-BE" sz="6000" b="1" dirty="0" smtClean="0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endParaRPr lang="fr-FR" sz="6000" b="1" dirty="0"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23" name="ZoneTexte 322"/>
          <p:cNvSpPr txBox="1"/>
          <p:nvPr/>
        </p:nvSpPr>
        <p:spPr>
          <a:xfrm>
            <a:off x="17642185" y="31827836"/>
            <a:ext cx="135375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GB" sz="3200" dirty="0" smtClean="0"/>
          </a:p>
          <a:p>
            <a:pPr algn="just"/>
            <a:r>
              <a:rPr lang="en-US" sz="3200" dirty="0" smtClean="0"/>
              <a:t>The </a:t>
            </a:r>
            <a:r>
              <a:rPr lang="en-US" sz="3200" dirty="0" smtClean="0"/>
              <a:t>identified </a:t>
            </a:r>
            <a:r>
              <a:rPr lang="en-US" sz="3200" dirty="0" smtClean="0"/>
              <a:t>VOCs were mainly </a:t>
            </a:r>
            <a:r>
              <a:rPr lang="en-US" sz="3200" dirty="0" smtClean="0"/>
              <a:t>alcohols, </a:t>
            </a:r>
            <a:r>
              <a:rPr lang="en-US" sz="3200" dirty="0" err="1" smtClean="0"/>
              <a:t>aldehydes</a:t>
            </a:r>
            <a:r>
              <a:rPr lang="en-US" sz="3200" dirty="0" smtClean="0"/>
              <a:t> and </a:t>
            </a:r>
            <a:r>
              <a:rPr lang="en-US" sz="3200" dirty="0" smtClean="0"/>
              <a:t>esters. Less </a:t>
            </a:r>
            <a:r>
              <a:rPr lang="en-US" sz="3200" dirty="0" smtClean="0"/>
              <a:t>abundant but </a:t>
            </a:r>
            <a:r>
              <a:rPr lang="en-US" sz="3200" dirty="0" smtClean="0"/>
              <a:t>also present, sulfur </a:t>
            </a:r>
            <a:r>
              <a:rPr lang="en-US" sz="3200" dirty="0" smtClean="0"/>
              <a:t>compounds, </a:t>
            </a:r>
            <a:r>
              <a:rPr lang="en-US" sz="3200" dirty="0" err="1" smtClean="0"/>
              <a:t>ketones</a:t>
            </a:r>
            <a:r>
              <a:rPr lang="en-US" sz="3200" dirty="0" smtClean="0"/>
              <a:t> and furan compounds.</a:t>
            </a:r>
            <a:r>
              <a:rPr lang="en-US" sz="3200" dirty="0" smtClean="0"/>
              <a:t> </a:t>
            </a:r>
            <a:endParaRPr lang="fr-FR" sz="3200" dirty="0"/>
          </a:p>
        </p:txBody>
      </p:sp>
      <p:sp>
        <p:nvSpPr>
          <p:cNvPr id="324" name="ZoneTexte 323"/>
          <p:cNvSpPr txBox="1"/>
          <p:nvPr/>
        </p:nvSpPr>
        <p:spPr>
          <a:xfrm>
            <a:off x="1080345" y="39172652"/>
            <a:ext cx="304593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400" dirty="0" smtClean="0">
                <a:latin typeface="+mn-lt"/>
              </a:rPr>
              <a:t>The HS-SPME GC-MS </a:t>
            </a:r>
            <a:r>
              <a:rPr lang="fr-BE" sz="4400" dirty="0" err="1" smtClean="0">
                <a:latin typeface="+mn-lt"/>
              </a:rPr>
              <a:t>method</a:t>
            </a:r>
            <a:r>
              <a:rPr lang="fr-BE" sz="4400" dirty="0" smtClean="0">
                <a:latin typeface="+mn-lt"/>
              </a:rPr>
              <a:t> </a:t>
            </a:r>
            <a:r>
              <a:rPr lang="fr-BE" sz="4400" dirty="0" err="1" smtClean="0">
                <a:latin typeface="+mn-lt"/>
              </a:rPr>
              <a:t>succesfully</a:t>
            </a:r>
            <a:r>
              <a:rPr lang="fr-BE" sz="4400" dirty="0" smtClean="0">
                <a:latin typeface="+mn-lt"/>
              </a:rPr>
              <a:t> </a:t>
            </a:r>
            <a:r>
              <a:rPr lang="fr-BE" sz="4400" dirty="0" err="1" smtClean="0">
                <a:latin typeface="+mn-lt"/>
              </a:rPr>
              <a:t>allowed</a:t>
            </a:r>
            <a:r>
              <a:rPr lang="fr-BE" sz="4400" dirty="0" smtClean="0">
                <a:latin typeface="+mn-lt"/>
              </a:rPr>
              <a:t> the </a:t>
            </a:r>
            <a:r>
              <a:rPr lang="fr-BE" sz="4400" dirty="0" err="1" smtClean="0">
                <a:latin typeface="+mn-lt"/>
              </a:rPr>
              <a:t>detection</a:t>
            </a:r>
            <a:r>
              <a:rPr lang="fr-BE" sz="4400" dirty="0" smtClean="0">
                <a:latin typeface="+mn-lt"/>
              </a:rPr>
              <a:t> and the quantification of 29 </a:t>
            </a:r>
            <a:r>
              <a:rPr lang="fr-BE" sz="4400" dirty="0" err="1" smtClean="0">
                <a:latin typeface="+mn-lt"/>
              </a:rPr>
              <a:t>COVs</a:t>
            </a:r>
            <a:r>
              <a:rPr lang="fr-BE" sz="4400" dirty="0" smtClean="0">
                <a:latin typeface="+mn-lt"/>
              </a:rPr>
              <a:t> </a:t>
            </a:r>
            <a:r>
              <a:rPr lang="fr-BE" sz="4400" dirty="0" err="1" smtClean="0">
                <a:latin typeface="+mn-lt"/>
              </a:rPr>
              <a:t>emitted</a:t>
            </a:r>
            <a:r>
              <a:rPr lang="fr-BE" sz="4400" dirty="0" smtClean="0">
                <a:latin typeface="+mn-lt"/>
              </a:rPr>
              <a:t> by the </a:t>
            </a:r>
            <a:r>
              <a:rPr lang="fr-BE" sz="4400" dirty="0" err="1" smtClean="0">
                <a:latin typeface="+mn-lt"/>
              </a:rPr>
              <a:t>roots</a:t>
            </a:r>
            <a:r>
              <a:rPr lang="fr-BE" sz="4400" dirty="0" smtClean="0">
                <a:latin typeface="+mn-lt"/>
              </a:rPr>
              <a:t> of </a:t>
            </a:r>
            <a:r>
              <a:rPr lang="fr-BE" sz="4400" dirty="0" err="1" smtClean="0">
                <a:latin typeface="+mn-lt"/>
              </a:rPr>
              <a:t>barley</a:t>
            </a:r>
            <a:endParaRPr lang="fr-FR" sz="4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4008</TotalTime>
  <Words>419</Words>
  <Application>Microsoft Office PowerPoint</Application>
  <PresentationFormat>Personnalisé</PresentationFormat>
  <Paragraphs>42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Marie Fiers</dc:creator>
  <cp:lastModifiedBy>Kati Djamel Edine</cp:lastModifiedBy>
  <cp:revision>36</cp:revision>
  <dcterms:created xsi:type="dcterms:W3CDTF">2011-09-28T08:32:44Z</dcterms:created>
  <dcterms:modified xsi:type="dcterms:W3CDTF">2012-01-13T13:53:29Z</dcterms:modified>
</cp:coreProperties>
</file>