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3402925" cy="32404050"/>
  <p:notesSz cx="6858000" cy="9144000"/>
  <p:defaultTextStyle>
    <a:defPPr>
      <a:defRPr lang="fr-FR"/>
    </a:defPPr>
    <a:lvl1pPr marL="0" algn="l" defTabSz="3188970" rtl="0" eaLnBrk="1" latinLnBrk="0" hangingPunct="1">
      <a:defRPr sz="6300" kern="1200">
        <a:solidFill>
          <a:schemeClr val="tx1"/>
        </a:solidFill>
        <a:latin typeface="+mn-lt"/>
        <a:ea typeface="+mn-ea"/>
        <a:cs typeface="+mn-cs"/>
      </a:defRPr>
    </a:lvl1pPr>
    <a:lvl2pPr marL="1594485" algn="l" defTabSz="3188970" rtl="0" eaLnBrk="1" latinLnBrk="0" hangingPunct="1">
      <a:defRPr sz="6300" kern="1200">
        <a:solidFill>
          <a:schemeClr val="tx1"/>
        </a:solidFill>
        <a:latin typeface="+mn-lt"/>
        <a:ea typeface="+mn-ea"/>
        <a:cs typeface="+mn-cs"/>
      </a:defRPr>
    </a:lvl2pPr>
    <a:lvl3pPr marL="3188970" algn="l" defTabSz="3188970" rtl="0" eaLnBrk="1" latinLnBrk="0" hangingPunct="1">
      <a:defRPr sz="6300" kern="1200">
        <a:solidFill>
          <a:schemeClr val="tx1"/>
        </a:solidFill>
        <a:latin typeface="+mn-lt"/>
        <a:ea typeface="+mn-ea"/>
        <a:cs typeface="+mn-cs"/>
      </a:defRPr>
    </a:lvl3pPr>
    <a:lvl4pPr marL="4783455" algn="l" defTabSz="3188970" rtl="0" eaLnBrk="1" latinLnBrk="0" hangingPunct="1">
      <a:defRPr sz="6300" kern="1200">
        <a:solidFill>
          <a:schemeClr val="tx1"/>
        </a:solidFill>
        <a:latin typeface="+mn-lt"/>
        <a:ea typeface="+mn-ea"/>
        <a:cs typeface="+mn-cs"/>
      </a:defRPr>
    </a:lvl4pPr>
    <a:lvl5pPr marL="6377940" algn="l" defTabSz="3188970" rtl="0" eaLnBrk="1" latinLnBrk="0" hangingPunct="1">
      <a:defRPr sz="6300" kern="1200">
        <a:solidFill>
          <a:schemeClr val="tx1"/>
        </a:solidFill>
        <a:latin typeface="+mn-lt"/>
        <a:ea typeface="+mn-ea"/>
        <a:cs typeface="+mn-cs"/>
      </a:defRPr>
    </a:lvl5pPr>
    <a:lvl6pPr marL="7972425" algn="l" defTabSz="3188970" rtl="0" eaLnBrk="1" latinLnBrk="0" hangingPunct="1">
      <a:defRPr sz="6300" kern="1200">
        <a:solidFill>
          <a:schemeClr val="tx1"/>
        </a:solidFill>
        <a:latin typeface="+mn-lt"/>
        <a:ea typeface="+mn-ea"/>
        <a:cs typeface="+mn-cs"/>
      </a:defRPr>
    </a:lvl6pPr>
    <a:lvl7pPr marL="9566910" algn="l" defTabSz="3188970" rtl="0" eaLnBrk="1" latinLnBrk="0" hangingPunct="1">
      <a:defRPr sz="6300" kern="1200">
        <a:solidFill>
          <a:schemeClr val="tx1"/>
        </a:solidFill>
        <a:latin typeface="+mn-lt"/>
        <a:ea typeface="+mn-ea"/>
        <a:cs typeface="+mn-cs"/>
      </a:defRPr>
    </a:lvl7pPr>
    <a:lvl8pPr marL="11161395" algn="l" defTabSz="3188970" rtl="0" eaLnBrk="1" latinLnBrk="0" hangingPunct="1">
      <a:defRPr sz="6300" kern="1200">
        <a:solidFill>
          <a:schemeClr val="tx1"/>
        </a:solidFill>
        <a:latin typeface="+mn-lt"/>
        <a:ea typeface="+mn-ea"/>
        <a:cs typeface="+mn-cs"/>
      </a:defRPr>
    </a:lvl8pPr>
    <a:lvl9pPr marL="12755880" algn="l" defTabSz="3188970" rtl="0" eaLnBrk="1" latinLnBrk="0" hangingPunct="1">
      <a:defRPr sz="6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3310" autoAdjust="0"/>
  </p:normalViewPr>
  <p:slideViewPr>
    <p:cSldViewPr>
      <p:cViewPr>
        <p:scale>
          <a:sx n="51" d="100"/>
          <a:sy n="51" d="100"/>
        </p:scale>
        <p:origin x="-78" y="-78"/>
      </p:cViewPr>
      <p:guideLst>
        <p:guide orient="horz" pos="10206"/>
        <p:guide pos="737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LIEN\Desktop\SYNTH%20ACT%20ENZ%20SEP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LIEN\Desktop\SYNTH%20ACT%20ENZ%20SEP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LIEN\Desktop\SYNTH%20ACT%20ENZ%20SE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ULIEN\Desktop\TERMITOFUEL%20RECOVERED\PROTEO\SYNTH%20ID%20L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ULIEN\Desktop\TERMITOFUEL\PROTEO\00000%20SYNTH%20I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fr-BE" sz="2400"/>
            </a:pPr>
            <a:r>
              <a:rPr lang="fr-BE" sz="2400" dirty="0"/>
              <a:t>CMC </a:t>
            </a:r>
            <a:r>
              <a:rPr lang="fr-BE" sz="2400" dirty="0" err="1"/>
              <a:t>diet</a:t>
            </a:r>
            <a:endParaRPr lang="fr-BE" sz="2400" dirty="0"/>
          </a:p>
        </c:rich>
      </c:tx>
      <c:layout>
        <c:manualLayout>
          <c:xMode val="edge"/>
          <c:yMode val="edge"/>
          <c:x val="0.44528335737101998"/>
          <c:y val="1.0490308886379555E-2"/>
        </c:manualLayout>
      </c:layout>
    </c:title>
    <c:plotArea>
      <c:layout>
        <c:manualLayout>
          <c:layoutTarget val="inner"/>
          <c:xMode val="edge"/>
          <c:yMode val="edge"/>
          <c:x val="0.33810309492798701"/>
          <c:y val="0.14674052609819319"/>
          <c:w val="0.64241680002458412"/>
          <c:h val="0.54312362378679235"/>
        </c:manualLayout>
      </c:layout>
      <c:barChart>
        <c:barDir val="col"/>
        <c:grouping val="clustered"/>
        <c:ser>
          <c:idx val="0"/>
          <c:order val="0"/>
          <c:tx>
            <c:strRef>
              <c:f>'Par diètes'!$H$2</c:f>
              <c:strCache>
                <c:ptCount val="1"/>
                <c:pt idx="0">
                  <c:v>Total Cellulase</c:v>
                </c:pt>
              </c:strCache>
            </c:strRef>
          </c:tx>
          <c:errBars>
            <c:errBarType val="both"/>
            <c:errValType val="cust"/>
            <c:plus>
              <c:numRef>
                <c:f>('Par diètes'!$G$2,'Par diètes'!$G$7)</c:f>
                <c:numCache>
                  <c:formatCode>General</c:formatCode>
                  <c:ptCount val="2"/>
                  <c:pt idx="0">
                    <c:v>6.6495010226955316</c:v>
                  </c:pt>
                  <c:pt idx="1">
                    <c:v>14.050159755903021</c:v>
                  </c:pt>
                </c:numCache>
              </c:numRef>
            </c:plus>
            <c:minus>
              <c:numRef>
                <c:f>('Par diètes'!$G$2,'Par diètes'!$G$7)</c:f>
                <c:numCache>
                  <c:formatCode>General</c:formatCode>
                  <c:ptCount val="2"/>
                  <c:pt idx="0">
                    <c:v>6.6495010226955316</c:v>
                  </c:pt>
                  <c:pt idx="1">
                    <c:v>14.050159755903021</c:v>
                  </c:pt>
                </c:numCache>
              </c:numRef>
            </c:minus>
            <c:spPr>
              <a:ln w="19050"/>
            </c:spPr>
          </c:errBars>
          <c:cat>
            <c:strRef>
              <c:f>'Par diètes'!$A$6:$A$7</c:f>
              <c:strCache>
                <c:ptCount val="2"/>
                <c:pt idx="0">
                  <c:v>Hindgut Wall</c:v>
                </c:pt>
                <c:pt idx="1">
                  <c:v>Hindgut Content</c:v>
                </c:pt>
              </c:strCache>
            </c:strRef>
          </c:cat>
          <c:val>
            <c:numRef>
              <c:f>('Par diètes'!$E$2,'Par diètes'!$E$7)</c:f>
              <c:numCache>
                <c:formatCode>0.0</c:formatCode>
                <c:ptCount val="2"/>
                <c:pt idx="0">
                  <c:v>45.604696767487418</c:v>
                </c:pt>
                <c:pt idx="1">
                  <c:v>144.35620496226568</c:v>
                </c:pt>
              </c:numCache>
            </c:numRef>
          </c:val>
        </c:ser>
        <c:ser>
          <c:idx val="1"/>
          <c:order val="1"/>
          <c:tx>
            <c:strRef>
              <c:f>'Par diètes'!$H$3</c:f>
              <c:strCache>
                <c:ptCount val="1"/>
                <c:pt idx="0">
                  <c:v>Endo-β-1,4-glucanase</c:v>
                </c:pt>
              </c:strCache>
            </c:strRef>
          </c:tx>
          <c:errBars>
            <c:errBarType val="both"/>
            <c:errValType val="cust"/>
            <c:plus>
              <c:numRef>
                <c:f>('Par diètes'!$G$3,'Par diètes'!$G$8)</c:f>
                <c:numCache>
                  <c:formatCode>General</c:formatCode>
                  <c:ptCount val="2"/>
                  <c:pt idx="0">
                    <c:v>0.45633099535254573</c:v>
                  </c:pt>
                  <c:pt idx="1">
                    <c:v>2.2707163411802602</c:v>
                  </c:pt>
                </c:numCache>
              </c:numRef>
            </c:plus>
            <c:minus>
              <c:numRef>
                <c:f>('Par diètes'!$G$3,'Par diètes'!$G$8)</c:f>
                <c:numCache>
                  <c:formatCode>General</c:formatCode>
                  <c:ptCount val="2"/>
                  <c:pt idx="0">
                    <c:v>0.45633099535254573</c:v>
                  </c:pt>
                  <c:pt idx="1">
                    <c:v>2.2707163411802602</c:v>
                  </c:pt>
                </c:numCache>
              </c:numRef>
            </c:minus>
            <c:spPr>
              <a:ln w="19050"/>
            </c:spPr>
          </c:errBars>
          <c:cat>
            <c:strRef>
              <c:f>'Par diètes'!$A$6:$A$7</c:f>
              <c:strCache>
                <c:ptCount val="2"/>
                <c:pt idx="0">
                  <c:v>Hindgut Wall</c:v>
                </c:pt>
                <c:pt idx="1">
                  <c:v>Hindgut Content</c:v>
                </c:pt>
              </c:strCache>
            </c:strRef>
          </c:cat>
          <c:val>
            <c:numRef>
              <c:f>('Par diètes'!$E$3,'Par diètes'!$E$8)</c:f>
              <c:numCache>
                <c:formatCode>0.0</c:formatCode>
                <c:ptCount val="2"/>
                <c:pt idx="0">
                  <c:v>48.401211191908864</c:v>
                </c:pt>
                <c:pt idx="1">
                  <c:v>152.06454600394002</c:v>
                </c:pt>
              </c:numCache>
            </c:numRef>
          </c:val>
        </c:ser>
        <c:ser>
          <c:idx val="2"/>
          <c:order val="2"/>
          <c:tx>
            <c:strRef>
              <c:f>'Par diètes'!$H$4</c:f>
              <c:strCache>
                <c:ptCount val="1"/>
                <c:pt idx="0">
                  <c:v>Hemicellulase</c:v>
                </c:pt>
              </c:strCache>
            </c:strRef>
          </c:tx>
          <c:errBars>
            <c:errBarType val="both"/>
            <c:errValType val="cust"/>
            <c:plus>
              <c:numRef>
                <c:f>('Par diètes'!$G$4,'Par diètes'!$G$9)</c:f>
                <c:numCache>
                  <c:formatCode>General</c:formatCode>
                  <c:ptCount val="2"/>
                  <c:pt idx="0">
                    <c:v>0.94992871752813557</c:v>
                  </c:pt>
                  <c:pt idx="1">
                    <c:v>25.35834973489208</c:v>
                  </c:pt>
                </c:numCache>
              </c:numRef>
            </c:plus>
            <c:minus>
              <c:numRef>
                <c:f>('Par diètes'!$G$4,'Par diètes'!$G$9)</c:f>
                <c:numCache>
                  <c:formatCode>General</c:formatCode>
                  <c:ptCount val="2"/>
                  <c:pt idx="0">
                    <c:v>0.94992871752813557</c:v>
                  </c:pt>
                  <c:pt idx="1">
                    <c:v>25.35834973489208</c:v>
                  </c:pt>
                </c:numCache>
              </c:numRef>
            </c:minus>
            <c:spPr>
              <a:ln w="19050"/>
            </c:spPr>
          </c:errBars>
          <c:val>
            <c:numRef>
              <c:f>('Par diètes'!$E$4,'Par diètes'!$E$9)</c:f>
              <c:numCache>
                <c:formatCode>0.0</c:formatCode>
                <c:ptCount val="2"/>
                <c:pt idx="0">
                  <c:v>50.122143145398987</c:v>
                </c:pt>
                <c:pt idx="1">
                  <c:v>309.03439994349054</c:v>
                </c:pt>
              </c:numCache>
            </c:numRef>
          </c:val>
        </c:ser>
        <c:axId val="56612352"/>
        <c:axId val="56613888"/>
      </c:barChart>
      <c:catAx>
        <c:axId val="56612352"/>
        <c:scaling>
          <c:orientation val="minMax"/>
        </c:scaling>
        <c:axPos val="b"/>
        <c:tickLblPos val="nextTo"/>
        <c:txPr>
          <a:bodyPr/>
          <a:lstStyle/>
          <a:p>
            <a:pPr>
              <a:defRPr lang="fr-BE" sz="2400"/>
            </a:pPr>
            <a:endParaRPr lang="fr-FR"/>
          </a:p>
        </c:txPr>
        <c:crossAx val="56613888"/>
        <c:crosses val="autoZero"/>
        <c:auto val="1"/>
        <c:lblAlgn val="ctr"/>
        <c:lblOffset val="100"/>
      </c:catAx>
      <c:valAx>
        <c:axId val="56613888"/>
        <c:scaling>
          <c:orientation val="minMax"/>
          <c:max val="350"/>
        </c:scaling>
        <c:axPos val="l"/>
        <c:majorGridlines/>
        <c:title>
          <c:tx>
            <c:rich>
              <a:bodyPr rot="-5400000" vert="horz"/>
              <a:lstStyle/>
              <a:p>
                <a:pPr>
                  <a:defRPr lang="fr-BE" sz="1500"/>
                </a:pPr>
                <a:r>
                  <a:rPr lang="fr-BE" sz="1500"/>
                  <a:t>U (nmolglucoseh-1.µg prot-1)</a:t>
                </a:r>
              </a:p>
            </c:rich>
          </c:tx>
          <c:layout>
            <c:manualLayout>
              <c:xMode val="edge"/>
              <c:yMode val="edge"/>
              <c:x val="7.6726403922022943E-2"/>
              <c:y val="0.15116649151915737"/>
            </c:manualLayout>
          </c:layout>
        </c:title>
        <c:numFmt formatCode="0" sourceLinked="0"/>
        <c:tickLblPos val="nextTo"/>
        <c:spPr>
          <a:ln w="9525"/>
        </c:spPr>
        <c:txPr>
          <a:bodyPr/>
          <a:lstStyle/>
          <a:p>
            <a:pPr>
              <a:defRPr lang="fr-BE" sz="1500"/>
            </a:pPr>
            <a:endParaRPr lang="fr-FR"/>
          </a:p>
        </c:txPr>
        <c:crossAx val="5661235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fr-BE" sz="2400"/>
            </a:pPr>
            <a:r>
              <a:rPr lang="en-US" sz="2400"/>
              <a:t>Glucose diet </a:t>
            </a:r>
          </a:p>
        </c:rich>
      </c:tx>
      <c:layout>
        <c:manualLayout>
          <c:xMode val="edge"/>
          <c:yMode val="edge"/>
          <c:x val="0.22652387162760243"/>
          <c:y val="2.834682091175637E-2"/>
        </c:manualLayout>
      </c:layout>
    </c:title>
    <c:plotArea>
      <c:layout>
        <c:manualLayout>
          <c:layoutTarget val="inner"/>
          <c:xMode val="edge"/>
          <c:yMode val="edge"/>
          <c:x val="0.14884560151752699"/>
          <c:y val="0.16940796596988281"/>
          <c:w val="0.39533124577378931"/>
          <c:h val="0.56006394769695977"/>
        </c:manualLayout>
      </c:layout>
      <c:barChart>
        <c:barDir val="col"/>
        <c:grouping val="clustered"/>
        <c:ser>
          <c:idx val="0"/>
          <c:order val="0"/>
          <c:tx>
            <c:strRef>
              <c:f>'Par diètes'!$H$28</c:f>
              <c:strCache>
                <c:ptCount val="1"/>
                <c:pt idx="0">
                  <c:v>Total Cellulase</c:v>
                </c:pt>
              </c:strCache>
            </c:strRef>
          </c:tx>
          <c:errBars>
            <c:errBarType val="both"/>
            <c:errValType val="cust"/>
            <c:plus>
              <c:numRef>
                <c:f>('Par diètes'!$G$28,'Par diètes'!$G$33)</c:f>
                <c:numCache>
                  <c:formatCode>General</c:formatCode>
                  <c:ptCount val="2"/>
                  <c:pt idx="0">
                    <c:v>0.34827021964296767</c:v>
                  </c:pt>
                  <c:pt idx="1">
                    <c:v>0.37067145437326932</c:v>
                  </c:pt>
                </c:numCache>
              </c:numRef>
            </c:plus>
            <c:minus>
              <c:numRef>
                <c:f>('Par diètes'!$G$28,'Par diètes'!$G$33)</c:f>
                <c:numCache>
                  <c:formatCode>General</c:formatCode>
                  <c:ptCount val="2"/>
                  <c:pt idx="0">
                    <c:v>0.34827021964296767</c:v>
                  </c:pt>
                  <c:pt idx="1">
                    <c:v>0.37067145437326932</c:v>
                  </c:pt>
                </c:numCache>
              </c:numRef>
            </c:minus>
            <c:spPr>
              <a:ln w="19050"/>
            </c:spPr>
          </c:errBars>
          <c:cat>
            <c:strRef>
              <c:f>'Par diètes'!$A$6:$A$7</c:f>
              <c:strCache>
                <c:ptCount val="2"/>
                <c:pt idx="0">
                  <c:v>Hindgut Wall</c:v>
                </c:pt>
                <c:pt idx="1">
                  <c:v>Hindgut Content</c:v>
                </c:pt>
              </c:strCache>
            </c:strRef>
          </c:cat>
          <c:val>
            <c:numRef>
              <c:f>('Par diètes'!$E$28,'Par diètes'!$E$33)</c:f>
              <c:numCache>
                <c:formatCode>General</c:formatCode>
                <c:ptCount val="2"/>
                <c:pt idx="0">
                  <c:v>36.400246926562716</c:v>
                </c:pt>
                <c:pt idx="1">
                  <c:v>24.272990690901121</c:v>
                </c:pt>
              </c:numCache>
            </c:numRef>
          </c:val>
        </c:ser>
        <c:ser>
          <c:idx val="1"/>
          <c:order val="1"/>
          <c:tx>
            <c:strRef>
              <c:f>'Par diètes'!$H$29</c:f>
              <c:strCache>
                <c:ptCount val="1"/>
                <c:pt idx="0">
                  <c:v>Endo-β-1,4-glucanase</c:v>
                </c:pt>
              </c:strCache>
            </c:strRef>
          </c:tx>
          <c:errBars>
            <c:errBarType val="both"/>
            <c:errValType val="cust"/>
            <c:plus>
              <c:numRef>
                <c:f>('Par diètes'!$G$29,'Par diètes'!$G$34)</c:f>
                <c:numCache>
                  <c:formatCode>General</c:formatCode>
                  <c:ptCount val="2"/>
                  <c:pt idx="1">
                    <c:v>5.9354935657038373E-2</c:v>
                  </c:pt>
                </c:numCache>
              </c:numRef>
            </c:plus>
            <c:minus>
              <c:numRef>
                <c:f>('Par diètes'!$G$29,'Par diètes'!$G$34)</c:f>
                <c:numCache>
                  <c:formatCode>General</c:formatCode>
                  <c:ptCount val="2"/>
                  <c:pt idx="1">
                    <c:v>5.9354935657038373E-2</c:v>
                  </c:pt>
                </c:numCache>
              </c:numRef>
            </c:minus>
          </c:errBars>
          <c:cat>
            <c:strRef>
              <c:f>'Par diètes'!$A$6:$A$7</c:f>
              <c:strCache>
                <c:ptCount val="2"/>
                <c:pt idx="0">
                  <c:v>Hindgut Wall</c:v>
                </c:pt>
                <c:pt idx="1">
                  <c:v>Hindgut Content</c:v>
                </c:pt>
              </c:strCache>
            </c:strRef>
          </c:cat>
          <c:val>
            <c:numRef>
              <c:f>('Par diètes'!$E$29,'Par diètes'!$E$34)</c:f>
              <c:numCache>
                <c:formatCode>General</c:formatCode>
                <c:ptCount val="2"/>
                <c:pt idx="0">
                  <c:v>40.642155115839365</c:v>
                </c:pt>
                <c:pt idx="1">
                  <c:v>54.893006385543707</c:v>
                </c:pt>
              </c:numCache>
            </c:numRef>
          </c:val>
        </c:ser>
        <c:ser>
          <c:idx val="2"/>
          <c:order val="2"/>
          <c:tx>
            <c:strRef>
              <c:f>'Par diètes'!$H$30</c:f>
              <c:strCache>
                <c:ptCount val="1"/>
                <c:pt idx="0">
                  <c:v>Hemicellulase</c:v>
                </c:pt>
              </c:strCache>
            </c:strRef>
          </c:tx>
          <c:errBars>
            <c:errBarType val="both"/>
            <c:errValType val="cust"/>
            <c:plus>
              <c:numRef>
                <c:f>('Par diètes'!$G$30,'Par diètes'!$G$35)</c:f>
                <c:numCache>
                  <c:formatCode>General</c:formatCode>
                  <c:ptCount val="2"/>
                  <c:pt idx="0">
                    <c:v>5.9354935657040232E-2</c:v>
                  </c:pt>
                  <c:pt idx="1">
                    <c:v>3.8856926502510214E-2</c:v>
                  </c:pt>
                </c:numCache>
              </c:numRef>
            </c:plus>
            <c:minus>
              <c:numRef>
                <c:f>('Par diètes'!$G$30,'Par diètes'!$G$35)</c:f>
                <c:numCache>
                  <c:formatCode>General</c:formatCode>
                  <c:ptCount val="2"/>
                  <c:pt idx="0">
                    <c:v>5.9354935657040232E-2</c:v>
                  </c:pt>
                  <c:pt idx="1">
                    <c:v>3.8856926502510214E-2</c:v>
                  </c:pt>
                </c:numCache>
              </c:numRef>
            </c:minus>
          </c:errBars>
          <c:cat>
            <c:strRef>
              <c:f>'Par diètes'!$A$6:$A$7</c:f>
              <c:strCache>
                <c:ptCount val="2"/>
                <c:pt idx="0">
                  <c:v>Hindgut Wall</c:v>
                </c:pt>
                <c:pt idx="1">
                  <c:v>Hindgut Content</c:v>
                </c:pt>
              </c:strCache>
            </c:strRef>
          </c:cat>
          <c:val>
            <c:numRef>
              <c:f>('Par diètes'!$E$30,'Par diètes'!$E$35)</c:f>
              <c:numCache>
                <c:formatCode>General</c:formatCode>
                <c:ptCount val="2"/>
                <c:pt idx="0">
                  <c:v>31.387082702872178</c:v>
                </c:pt>
                <c:pt idx="1">
                  <c:v>71.843372216506424</c:v>
                </c:pt>
              </c:numCache>
            </c:numRef>
          </c:val>
        </c:ser>
        <c:axId val="57193984"/>
        <c:axId val="57195520"/>
      </c:barChart>
      <c:catAx>
        <c:axId val="57193984"/>
        <c:scaling>
          <c:orientation val="minMax"/>
        </c:scaling>
        <c:axPos val="b"/>
        <c:tickLblPos val="nextTo"/>
        <c:txPr>
          <a:bodyPr/>
          <a:lstStyle/>
          <a:p>
            <a:pPr>
              <a:defRPr lang="fr-BE" sz="2400"/>
            </a:pPr>
            <a:endParaRPr lang="fr-FR"/>
          </a:p>
        </c:txPr>
        <c:crossAx val="57195520"/>
        <c:crosses val="autoZero"/>
        <c:auto val="1"/>
        <c:lblAlgn val="ctr"/>
        <c:lblOffset val="100"/>
      </c:catAx>
      <c:valAx>
        <c:axId val="57195520"/>
        <c:scaling>
          <c:orientation val="minMax"/>
          <c:max val="350"/>
        </c:scaling>
        <c:delete val="1"/>
        <c:axPos val="l"/>
        <c:majorGridlines/>
        <c:numFmt formatCode="General" sourceLinked="1"/>
        <c:tickLblPos val="none"/>
        <c:crossAx val="57193984"/>
        <c:crosses val="autoZero"/>
        <c:crossBetween val="between"/>
      </c:valAx>
    </c:plotArea>
    <c:legend>
      <c:legendPos val="r"/>
      <c:layout>
        <c:manualLayout>
          <c:xMode val="edge"/>
          <c:yMode val="edge"/>
          <c:x val="0.56545448996750658"/>
          <c:y val="0.1385513265410597"/>
          <c:w val="0.42014844715470601"/>
          <c:h val="0.82309917634424112"/>
        </c:manualLayout>
      </c:layout>
      <c:txPr>
        <a:bodyPr/>
        <a:lstStyle/>
        <a:p>
          <a:pPr>
            <a:defRPr lang="fr-BE" sz="2400"/>
          </a:pPr>
          <a:endParaRPr lang="fr-FR"/>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lang="fr-BE" sz="2400"/>
            </a:pPr>
            <a:r>
              <a:rPr lang="fr-BE" sz="2400" dirty="0" err="1"/>
              <a:t>Xylan</a:t>
            </a:r>
            <a:r>
              <a:rPr lang="fr-BE" sz="2400" dirty="0"/>
              <a:t> </a:t>
            </a:r>
            <a:r>
              <a:rPr lang="fr-BE" sz="2400" dirty="0" err="1"/>
              <a:t>diet</a:t>
            </a:r>
            <a:endParaRPr lang="fr-BE" sz="2400" dirty="0"/>
          </a:p>
        </c:rich>
      </c:tx>
      <c:layout>
        <c:manualLayout>
          <c:xMode val="edge"/>
          <c:yMode val="edge"/>
          <c:x val="0.28662959826195838"/>
          <c:y val="9.5459599449265777E-3"/>
        </c:manualLayout>
      </c:layout>
    </c:title>
    <c:plotArea>
      <c:layout>
        <c:manualLayout>
          <c:layoutTarget val="inner"/>
          <c:xMode val="edge"/>
          <c:yMode val="edge"/>
          <c:x val="7.6878922284988271E-2"/>
          <c:y val="0.15503425864559128"/>
          <c:w val="0.79649697042208989"/>
          <c:h val="0.5690402215845759"/>
        </c:manualLayout>
      </c:layout>
      <c:barChart>
        <c:barDir val="col"/>
        <c:grouping val="clustered"/>
        <c:ser>
          <c:idx val="0"/>
          <c:order val="0"/>
          <c:tx>
            <c:strRef>
              <c:f>'Par diètes'!$H$14</c:f>
              <c:strCache>
                <c:ptCount val="1"/>
                <c:pt idx="0">
                  <c:v>Total Cellulase</c:v>
                </c:pt>
              </c:strCache>
            </c:strRef>
          </c:tx>
          <c:errBars>
            <c:errBarType val="both"/>
            <c:errValType val="cust"/>
            <c:plus>
              <c:numRef>
                <c:f>('Par diètes'!$G$14,'Par diètes'!$G$19)</c:f>
                <c:numCache>
                  <c:formatCode>General</c:formatCode>
                  <c:ptCount val="2"/>
                  <c:pt idx="0">
                    <c:v>2.0768841260196327</c:v>
                  </c:pt>
                  <c:pt idx="1">
                    <c:v>2.266066361223138</c:v>
                  </c:pt>
                </c:numCache>
              </c:numRef>
            </c:plus>
            <c:minus>
              <c:numRef>
                <c:f>('Par diètes'!$G$14,'Par diètes'!$G$19)</c:f>
                <c:numCache>
                  <c:formatCode>General</c:formatCode>
                  <c:ptCount val="2"/>
                  <c:pt idx="0">
                    <c:v>2.0768841260196327</c:v>
                  </c:pt>
                  <c:pt idx="1">
                    <c:v>2.266066361223138</c:v>
                  </c:pt>
                </c:numCache>
              </c:numRef>
            </c:minus>
            <c:spPr>
              <a:ln w="19050"/>
            </c:spPr>
          </c:errBars>
          <c:cat>
            <c:strRef>
              <c:f>'Par diètes'!$A$6:$A$7</c:f>
              <c:strCache>
                <c:ptCount val="2"/>
                <c:pt idx="0">
                  <c:v>Hindgut Wall</c:v>
                </c:pt>
                <c:pt idx="1">
                  <c:v>Hindgut Content</c:v>
                </c:pt>
              </c:strCache>
            </c:strRef>
          </c:cat>
          <c:val>
            <c:numRef>
              <c:f>('Par diètes'!$E$14,'Par diètes'!$E$19)</c:f>
              <c:numCache>
                <c:formatCode>General</c:formatCode>
                <c:ptCount val="2"/>
                <c:pt idx="0">
                  <c:v>24.198164349679505</c:v>
                </c:pt>
                <c:pt idx="1">
                  <c:v>18.277410954178627</c:v>
                </c:pt>
              </c:numCache>
            </c:numRef>
          </c:val>
        </c:ser>
        <c:ser>
          <c:idx val="1"/>
          <c:order val="1"/>
          <c:tx>
            <c:strRef>
              <c:f>'Par diètes'!$H$15</c:f>
              <c:strCache>
                <c:ptCount val="1"/>
                <c:pt idx="0">
                  <c:v>Endo-β-1,4-glucanase</c:v>
                </c:pt>
              </c:strCache>
            </c:strRef>
          </c:tx>
          <c:errBars>
            <c:errBarType val="both"/>
            <c:errValType val="cust"/>
            <c:plus>
              <c:numRef>
                <c:f>('Par diètes'!$G$15,'Par diètes'!$G$20)</c:f>
                <c:numCache>
                  <c:formatCode>General</c:formatCode>
                  <c:ptCount val="2"/>
                  <c:pt idx="0">
                    <c:v>0</c:v>
                  </c:pt>
                  <c:pt idx="1">
                    <c:v>6.7981990836694024</c:v>
                  </c:pt>
                </c:numCache>
              </c:numRef>
            </c:plus>
            <c:minus>
              <c:numRef>
                <c:f>('Par diètes'!$G$15,'Par diètes'!$G$20)</c:f>
                <c:numCache>
                  <c:formatCode>General</c:formatCode>
                  <c:ptCount val="2"/>
                  <c:pt idx="0">
                    <c:v>0</c:v>
                  </c:pt>
                  <c:pt idx="1">
                    <c:v>6.7981990836694024</c:v>
                  </c:pt>
                </c:numCache>
              </c:numRef>
            </c:minus>
            <c:spPr>
              <a:ln w="19050"/>
            </c:spPr>
          </c:errBars>
          <c:cat>
            <c:strRef>
              <c:f>'Par diètes'!$A$6:$A$7</c:f>
              <c:strCache>
                <c:ptCount val="2"/>
                <c:pt idx="0">
                  <c:v>Hindgut Wall</c:v>
                </c:pt>
                <c:pt idx="1">
                  <c:v>Hindgut Content</c:v>
                </c:pt>
              </c:strCache>
            </c:strRef>
          </c:cat>
          <c:val>
            <c:numRef>
              <c:f>('Par diètes'!$E$15,'Par diètes'!$E$20)</c:f>
              <c:numCache>
                <c:formatCode>General</c:formatCode>
                <c:ptCount val="2"/>
                <c:pt idx="0">
                  <c:v>34.189435704587218</c:v>
                </c:pt>
                <c:pt idx="1">
                  <c:v>16.427175518084628</c:v>
                </c:pt>
              </c:numCache>
            </c:numRef>
          </c:val>
        </c:ser>
        <c:ser>
          <c:idx val="2"/>
          <c:order val="2"/>
          <c:tx>
            <c:strRef>
              <c:f>'Par diètes'!$H$16</c:f>
              <c:strCache>
                <c:ptCount val="1"/>
                <c:pt idx="0">
                  <c:v>Hemicellulase</c:v>
                </c:pt>
              </c:strCache>
            </c:strRef>
          </c:tx>
          <c:errBars>
            <c:errBarType val="both"/>
            <c:errValType val="cust"/>
            <c:plus>
              <c:numRef>
                <c:f>('Par diètes'!$G$16,'Par diètes'!$G$21)</c:f>
                <c:numCache>
                  <c:formatCode>General</c:formatCode>
                  <c:ptCount val="2"/>
                  <c:pt idx="0">
                    <c:v>19.925927536204487</c:v>
                  </c:pt>
                  <c:pt idx="1">
                    <c:v>2.719279633467897</c:v>
                  </c:pt>
                </c:numCache>
              </c:numRef>
            </c:plus>
            <c:minus>
              <c:numRef>
                <c:f>('Par diètes'!$G$16,'Par diètes'!$G$21)</c:f>
                <c:numCache>
                  <c:formatCode>General</c:formatCode>
                  <c:ptCount val="2"/>
                  <c:pt idx="0">
                    <c:v>19.925927536204487</c:v>
                  </c:pt>
                  <c:pt idx="1">
                    <c:v>2.719279633467897</c:v>
                  </c:pt>
                </c:numCache>
              </c:numRef>
            </c:minus>
            <c:spPr>
              <a:ln w="19050"/>
            </c:spPr>
          </c:errBars>
          <c:cat>
            <c:strRef>
              <c:f>'Par diètes'!$A$6:$A$7</c:f>
              <c:strCache>
                <c:ptCount val="2"/>
                <c:pt idx="0">
                  <c:v>Hindgut Wall</c:v>
                </c:pt>
                <c:pt idx="1">
                  <c:v>Hindgut Content</c:v>
                </c:pt>
              </c:strCache>
            </c:strRef>
          </c:cat>
          <c:val>
            <c:numRef>
              <c:f>('Par diètes'!$E$16,'Par diètes'!$E$21)</c:f>
              <c:numCache>
                <c:formatCode>General</c:formatCode>
                <c:ptCount val="2"/>
                <c:pt idx="0">
                  <c:v>36.779765315118887</c:v>
                </c:pt>
                <c:pt idx="1">
                  <c:v>104.12833518894116</c:v>
                </c:pt>
              </c:numCache>
            </c:numRef>
          </c:val>
        </c:ser>
        <c:axId val="57558528"/>
        <c:axId val="57560064"/>
      </c:barChart>
      <c:catAx>
        <c:axId val="57558528"/>
        <c:scaling>
          <c:orientation val="minMax"/>
        </c:scaling>
        <c:axPos val="b"/>
        <c:tickLblPos val="nextTo"/>
        <c:txPr>
          <a:bodyPr/>
          <a:lstStyle/>
          <a:p>
            <a:pPr>
              <a:defRPr lang="fr-BE" sz="2400"/>
            </a:pPr>
            <a:endParaRPr lang="fr-FR"/>
          </a:p>
        </c:txPr>
        <c:crossAx val="57560064"/>
        <c:crosses val="autoZero"/>
        <c:auto val="1"/>
        <c:lblAlgn val="ctr"/>
        <c:lblOffset val="100"/>
      </c:catAx>
      <c:valAx>
        <c:axId val="57560064"/>
        <c:scaling>
          <c:orientation val="minMax"/>
          <c:max val="350"/>
        </c:scaling>
        <c:delete val="1"/>
        <c:axPos val="l"/>
        <c:majorGridlines/>
        <c:numFmt formatCode="General" sourceLinked="1"/>
        <c:tickLblPos val="none"/>
        <c:crossAx val="5755852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fr-BE" sz="2400" b="0"/>
            </a:pPr>
            <a:r>
              <a:rPr lang="fr-BE" sz="2400" b="0" dirty="0" err="1"/>
              <a:t>Taxonomic</a:t>
            </a:r>
            <a:r>
              <a:rPr lang="fr-BE" sz="2400" b="0" baseline="0" dirty="0"/>
              <a:t> </a:t>
            </a:r>
            <a:r>
              <a:rPr lang="fr-BE" sz="2400" b="0" baseline="0" dirty="0" err="1"/>
              <a:t>assignment</a:t>
            </a:r>
            <a:r>
              <a:rPr lang="fr-BE" sz="2400" b="0" baseline="0" dirty="0"/>
              <a:t> of n</a:t>
            </a:r>
            <a:r>
              <a:rPr lang="fr-BE" sz="2400" b="0" dirty="0"/>
              <a:t>on </a:t>
            </a:r>
            <a:r>
              <a:rPr lang="fr-BE" sz="2400" b="0" dirty="0" err="1"/>
              <a:t>redundant</a:t>
            </a:r>
            <a:r>
              <a:rPr lang="fr-BE" sz="2400" b="0" dirty="0"/>
              <a:t> peptides </a:t>
            </a:r>
            <a:r>
              <a:rPr lang="fr-BE" sz="2400" b="0" dirty="0" err="1"/>
              <a:t>identified</a:t>
            </a:r>
            <a:r>
              <a:rPr lang="fr-BE" sz="2400" b="0" dirty="0"/>
              <a:t> </a:t>
            </a:r>
            <a:r>
              <a:rPr lang="fr-BE" sz="2400" b="0" dirty="0" err="1" smtClean="0"/>
              <a:t>from</a:t>
            </a:r>
            <a:r>
              <a:rPr lang="fr-BE" sz="2400" b="0" dirty="0" smtClean="0"/>
              <a:t> total </a:t>
            </a:r>
            <a:r>
              <a:rPr lang="fr-BE" sz="2400" b="0" dirty="0" err="1" smtClean="0"/>
              <a:t>hindgut</a:t>
            </a:r>
            <a:r>
              <a:rPr lang="fr-BE" sz="2400" b="0" baseline="0" dirty="0" smtClean="0"/>
              <a:t> </a:t>
            </a:r>
            <a:r>
              <a:rPr lang="fr-BE" sz="2400" b="0" baseline="0" dirty="0" err="1" smtClean="0"/>
              <a:t>proteome</a:t>
            </a:r>
            <a:r>
              <a:rPr lang="fr-BE" sz="2400" b="0" baseline="0" dirty="0" smtClean="0"/>
              <a:t> </a:t>
            </a:r>
            <a:r>
              <a:rPr lang="fr-BE" sz="2400" b="0" dirty="0" smtClean="0"/>
              <a:t>by </a:t>
            </a:r>
            <a:r>
              <a:rPr lang="fr-BE" sz="2400" b="0" dirty="0"/>
              <a:t>2D-LC/MSMS </a:t>
            </a:r>
          </a:p>
        </c:rich>
      </c:tx>
      <c:layout>
        <c:manualLayout>
          <c:xMode val="edge"/>
          <c:yMode val="edge"/>
          <c:x val="0.12571850482221561"/>
          <c:y val="2.4582842049808112E-3"/>
        </c:manualLayout>
      </c:layout>
    </c:title>
    <c:plotArea>
      <c:layout>
        <c:manualLayout>
          <c:layoutTarget val="inner"/>
          <c:xMode val="edge"/>
          <c:yMode val="edge"/>
          <c:x val="0.25341871185388604"/>
          <c:y val="0.33893635474194644"/>
          <c:w val="0.320236544706335"/>
          <c:h val="0.64810920479735068"/>
        </c:manualLayout>
      </c:layout>
      <c:pieChart>
        <c:varyColors val="1"/>
        <c:ser>
          <c:idx val="0"/>
          <c:order val="0"/>
          <c:dLbls>
            <c:txPr>
              <a:bodyPr/>
              <a:lstStyle/>
              <a:p>
                <a:pPr>
                  <a:defRPr lang="fr-BE" sz="2000"/>
                </a:pPr>
                <a:endParaRPr lang="fr-FR"/>
              </a:p>
            </c:txPr>
            <c:showPercent val="1"/>
            <c:showLeaderLines val="1"/>
          </c:dLbls>
          <c:cat>
            <c:strRef>
              <c:f>'ID Blast'!$E$5:$N$5</c:f>
              <c:strCache>
                <c:ptCount val="10"/>
                <c:pt idx="0">
                  <c:v>Metazoa</c:v>
                </c:pt>
                <c:pt idx="1">
                  <c:v>Arthropods</c:v>
                </c:pt>
                <c:pt idx="2">
                  <c:v>Insecta</c:v>
                </c:pt>
                <c:pt idx="3">
                  <c:v>Fungi/Yeast</c:v>
                </c:pt>
                <c:pt idx="4">
                  <c:v>Parabasalia</c:v>
                </c:pt>
                <c:pt idx="5">
                  <c:v>Oxymonadida</c:v>
                </c:pt>
                <c:pt idx="6">
                  <c:v>Other Protists</c:v>
                </c:pt>
                <c:pt idx="7">
                  <c:v>Archaea</c:v>
                </c:pt>
                <c:pt idx="8">
                  <c:v>Plants</c:v>
                </c:pt>
                <c:pt idx="9">
                  <c:v>Bacteria </c:v>
                </c:pt>
              </c:strCache>
            </c:strRef>
          </c:cat>
          <c:val>
            <c:numRef>
              <c:f>'ID Blast'!$E$6:$N$6</c:f>
              <c:numCache>
                <c:formatCode>General</c:formatCode>
                <c:ptCount val="10"/>
                <c:pt idx="0">
                  <c:v>32</c:v>
                </c:pt>
                <c:pt idx="1">
                  <c:v>34</c:v>
                </c:pt>
                <c:pt idx="2">
                  <c:v>62</c:v>
                </c:pt>
                <c:pt idx="3">
                  <c:v>11</c:v>
                </c:pt>
                <c:pt idx="4">
                  <c:v>54</c:v>
                </c:pt>
                <c:pt idx="5">
                  <c:v>3</c:v>
                </c:pt>
                <c:pt idx="6">
                  <c:v>12</c:v>
                </c:pt>
                <c:pt idx="7">
                  <c:v>4</c:v>
                </c:pt>
                <c:pt idx="8">
                  <c:v>6</c:v>
                </c:pt>
                <c:pt idx="9">
                  <c:v>7</c:v>
                </c:pt>
              </c:numCache>
            </c:numRef>
          </c:val>
        </c:ser>
        <c:dLbls>
          <c:showPercent val="1"/>
        </c:dLbls>
        <c:firstSliceAng val="0"/>
      </c:pieChart>
    </c:plotArea>
    <c:legend>
      <c:legendPos val="r"/>
      <c:layout>
        <c:manualLayout>
          <c:xMode val="edge"/>
          <c:yMode val="edge"/>
          <c:x val="0.64240872253963588"/>
          <c:y val="0.24173210145109347"/>
          <c:w val="0.2258286037133414"/>
          <c:h val="0.7382387281916265"/>
        </c:manualLayout>
      </c:layout>
      <c:txPr>
        <a:bodyPr/>
        <a:lstStyle/>
        <a:p>
          <a:pPr>
            <a:defRPr lang="fr-BE" sz="2000"/>
          </a:pPr>
          <a:endParaRPr lang="fr-FR"/>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fr-BE" sz="2400"/>
            </a:pPr>
            <a:r>
              <a:rPr lang="en-US" sz="2400" b="0" i="0" u="none" strike="noStrike" baseline="0" dirty="0" smtClean="0"/>
              <a:t>Taxonomic assignment of prokaryotic identification by 2DE coupled with MALDI-TOF/MS</a:t>
            </a:r>
            <a:endParaRPr lang="fr-BE" sz="2400" dirty="0"/>
          </a:p>
        </c:rich>
      </c:tx>
      <c:layout>
        <c:manualLayout>
          <c:xMode val="edge"/>
          <c:yMode val="edge"/>
          <c:x val="0.10080078607879805"/>
          <c:y val="4.6495401068597404E-2"/>
        </c:manualLayout>
      </c:layout>
    </c:title>
    <c:plotArea>
      <c:layout>
        <c:manualLayout>
          <c:layoutTarget val="inner"/>
          <c:xMode val="edge"/>
          <c:yMode val="edge"/>
          <c:x val="0.18312162033661913"/>
          <c:y val="0.32606219056007701"/>
          <c:w val="0.36516441091635232"/>
          <c:h val="0.62025661843405933"/>
        </c:manualLayout>
      </c:layout>
      <c:pieChart>
        <c:varyColors val="1"/>
        <c:ser>
          <c:idx val="0"/>
          <c:order val="0"/>
          <c:tx>
            <c:v>Répartition taxonomique des bactéries identifiées</c:v>
          </c:tx>
          <c:cat>
            <c:strRef>
              <c:f>'[00000 SYNTH ID.xlsx]2D'!$F$80,'[00000 SYNTH ID.xlsx]2D'!$F$84,'[00000 SYNTH ID.xlsx]2D'!$F$86:$F$92</c:f>
              <c:strCache>
                <c:ptCount val="9"/>
                <c:pt idx="0">
                  <c:v>Proteobacteria</c:v>
                </c:pt>
                <c:pt idx="1">
                  <c:v>Firmicutes</c:v>
                </c:pt>
                <c:pt idx="2">
                  <c:v>Actinobacteria</c:v>
                </c:pt>
                <c:pt idx="3">
                  <c:v>Bacteroidetes</c:v>
                </c:pt>
                <c:pt idx="4">
                  <c:v>Archea</c:v>
                </c:pt>
                <c:pt idx="5">
                  <c:v>Fusobacteria</c:v>
                </c:pt>
                <c:pt idx="6">
                  <c:v>Spirochaete</c:v>
                </c:pt>
                <c:pt idx="7">
                  <c:v>non classé</c:v>
                </c:pt>
                <c:pt idx="8">
                  <c:v>Verrucomicrobia</c:v>
                </c:pt>
              </c:strCache>
            </c:strRef>
          </c:cat>
          <c:val>
            <c:numRef>
              <c:f>'[00000 SYNTH ID.xlsx]2D'!$G$80,'[00000 SYNTH ID.xlsx]2D'!$G$84,'[00000 SYNTH ID.xlsx]2D'!$G$86:$G$92</c:f>
              <c:numCache>
                <c:formatCode>General</c:formatCode>
                <c:ptCount val="9"/>
                <c:pt idx="0">
                  <c:v>21</c:v>
                </c:pt>
                <c:pt idx="1">
                  <c:v>11</c:v>
                </c:pt>
                <c:pt idx="2">
                  <c:v>5</c:v>
                </c:pt>
                <c:pt idx="3">
                  <c:v>3</c:v>
                </c:pt>
                <c:pt idx="4">
                  <c:v>3</c:v>
                </c:pt>
                <c:pt idx="5">
                  <c:v>2</c:v>
                </c:pt>
                <c:pt idx="6">
                  <c:v>1</c:v>
                </c:pt>
                <c:pt idx="7">
                  <c:v>1</c:v>
                </c:pt>
                <c:pt idx="8">
                  <c:v>1</c:v>
                </c:pt>
              </c:numCache>
            </c:numRef>
          </c:val>
        </c:ser>
        <c:dLbls>
          <c:showPercent val="1"/>
        </c:dLbls>
        <c:firstSliceAng val="0"/>
      </c:pieChart>
    </c:plotArea>
    <c:legend>
      <c:legendPos val="r"/>
      <c:legendEntry>
        <c:idx val="7"/>
        <c:delete val="1"/>
      </c:legendEntry>
      <c:layout>
        <c:manualLayout>
          <c:xMode val="edge"/>
          <c:yMode val="edge"/>
          <c:x val="0.63694405527909037"/>
          <c:y val="0.25688870607541364"/>
          <c:w val="0.26966471203524695"/>
          <c:h val="0.66014252272546181"/>
        </c:manualLayout>
      </c:layout>
      <c:txPr>
        <a:bodyPr/>
        <a:lstStyle/>
        <a:p>
          <a:pPr>
            <a:defRPr lang="fr-BE" sz="2000"/>
          </a:pPr>
          <a:endParaRPr lang="fr-FR"/>
        </a:p>
      </c:txPr>
    </c:legend>
    <c:plotVisOnly val="1"/>
  </c:chart>
  <c:txPr>
    <a:bodyPr/>
    <a:lstStyle/>
    <a:p>
      <a:pPr>
        <a:defRPr sz="1800"/>
      </a:pPr>
      <a:endParaRPr lang="fr-F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755220" y="10066261"/>
            <a:ext cx="19892486" cy="6945868"/>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3510439" y="18362295"/>
            <a:ext cx="16382048" cy="8281035"/>
          </a:xfrm>
        </p:spPr>
        <p:txBody>
          <a:bodyPr/>
          <a:lstStyle>
            <a:lvl1pPr marL="0" indent="0" algn="ctr">
              <a:buNone/>
              <a:defRPr>
                <a:solidFill>
                  <a:schemeClr val="tx1">
                    <a:tint val="75000"/>
                  </a:schemeClr>
                </a:solidFill>
              </a:defRPr>
            </a:lvl1pPr>
            <a:lvl2pPr marL="1594485" indent="0" algn="ctr">
              <a:buNone/>
              <a:defRPr>
                <a:solidFill>
                  <a:schemeClr val="tx1">
                    <a:tint val="75000"/>
                  </a:schemeClr>
                </a:solidFill>
              </a:defRPr>
            </a:lvl2pPr>
            <a:lvl3pPr marL="3188970" indent="0" algn="ctr">
              <a:buNone/>
              <a:defRPr>
                <a:solidFill>
                  <a:schemeClr val="tx1">
                    <a:tint val="75000"/>
                  </a:schemeClr>
                </a:solidFill>
              </a:defRPr>
            </a:lvl3pPr>
            <a:lvl4pPr marL="4783455" indent="0" algn="ctr">
              <a:buNone/>
              <a:defRPr>
                <a:solidFill>
                  <a:schemeClr val="tx1">
                    <a:tint val="75000"/>
                  </a:schemeClr>
                </a:solidFill>
              </a:defRPr>
            </a:lvl4pPr>
            <a:lvl5pPr marL="6377940" indent="0" algn="ctr">
              <a:buNone/>
              <a:defRPr>
                <a:solidFill>
                  <a:schemeClr val="tx1">
                    <a:tint val="75000"/>
                  </a:schemeClr>
                </a:solidFill>
              </a:defRPr>
            </a:lvl5pPr>
            <a:lvl6pPr marL="7972425" indent="0" algn="ctr">
              <a:buNone/>
              <a:defRPr>
                <a:solidFill>
                  <a:schemeClr val="tx1">
                    <a:tint val="75000"/>
                  </a:schemeClr>
                </a:solidFill>
              </a:defRPr>
            </a:lvl6pPr>
            <a:lvl7pPr marL="9566910" indent="0" algn="ctr">
              <a:buNone/>
              <a:defRPr>
                <a:solidFill>
                  <a:schemeClr val="tx1">
                    <a:tint val="75000"/>
                  </a:schemeClr>
                </a:solidFill>
              </a:defRPr>
            </a:lvl7pPr>
            <a:lvl8pPr marL="11161395" indent="0" algn="ctr">
              <a:buNone/>
              <a:defRPr>
                <a:solidFill>
                  <a:schemeClr val="tx1">
                    <a:tint val="75000"/>
                  </a:schemeClr>
                </a:solidFill>
              </a:defRPr>
            </a:lvl8pPr>
            <a:lvl9pPr marL="1275588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3425428" y="6128271"/>
            <a:ext cx="13476998" cy="130643826"/>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2994438" y="6128271"/>
            <a:ext cx="40040941" cy="1306438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848670" y="20822605"/>
            <a:ext cx="19892486" cy="6435804"/>
          </a:xfrm>
        </p:spPr>
        <p:txBody>
          <a:bodyPr anchor="t"/>
          <a:lstStyle>
            <a:lvl1pPr algn="l">
              <a:defRPr sz="1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1848670" y="13734221"/>
            <a:ext cx="19892486" cy="7088384"/>
          </a:xfrm>
        </p:spPr>
        <p:txBody>
          <a:bodyPr anchor="b"/>
          <a:lstStyle>
            <a:lvl1pPr marL="0" indent="0">
              <a:buNone/>
              <a:defRPr sz="7000">
                <a:solidFill>
                  <a:schemeClr val="tx1">
                    <a:tint val="75000"/>
                  </a:schemeClr>
                </a:solidFill>
              </a:defRPr>
            </a:lvl1pPr>
            <a:lvl2pPr marL="1594485" indent="0">
              <a:buNone/>
              <a:defRPr sz="6300">
                <a:solidFill>
                  <a:schemeClr val="tx1">
                    <a:tint val="75000"/>
                  </a:schemeClr>
                </a:solidFill>
              </a:defRPr>
            </a:lvl2pPr>
            <a:lvl3pPr marL="3188970" indent="0">
              <a:buNone/>
              <a:defRPr sz="5600">
                <a:solidFill>
                  <a:schemeClr val="tx1">
                    <a:tint val="75000"/>
                  </a:schemeClr>
                </a:solidFill>
              </a:defRPr>
            </a:lvl3pPr>
            <a:lvl4pPr marL="4783455" indent="0">
              <a:buNone/>
              <a:defRPr sz="4900">
                <a:solidFill>
                  <a:schemeClr val="tx1">
                    <a:tint val="75000"/>
                  </a:schemeClr>
                </a:solidFill>
              </a:defRPr>
            </a:lvl4pPr>
            <a:lvl5pPr marL="6377940" indent="0">
              <a:buNone/>
              <a:defRPr sz="4900">
                <a:solidFill>
                  <a:schemeClr val="tx1">
                    <a:tint val="75000"/>
                  </a:schemeClr>
                </a:solidFill>
              </a:defRPr>
            </a:lvl5pPr>
            <a:lvl6pPr marL="7972425" indent="0">
              <a:buNone/>
              <a:defRPr sz="4900">
                <a:solidFill>
                  <a:schemeClr val="tx1">
                    <a:tint val="75000"/>
                  </a:schemeClr>
                </a:solidFill>
              </a:defRPr>
            </a:lvl6pPr>
            <a:lvl7pPr marL="9566910" indent="0">
              <a:buNone/>
              <a:defRPr sz="4900">
                <a:solidFill>
                  <a:schemeClr val="tx1">
                    <a:tint val="75000"/>
                  </a:schemeClr>
                </a:solidFill>
              </a:defRPr>
            </a:lvl7pPr>
            <a:lvl8pPr marL="11161395" indent="0">
              <a:buNone/>
              <a:defRPr sz="4900">
                <a:solidFill>
                  <a:schemeClr val="tx1">
                    <a:tint val="75000"/>
                  </a:schemeClr>
                </a:solidFill>
              </a:defRPr>
            </a:lvl8pPr>
            <a:lvl9pPr marL="12755880" indent="0">
              <a:buNone/>
              <a:defRPr sz="49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2994440" y="35726968"/>
            <a:ext cx="26758969" cy="101045127"/>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0143458" y="35726968"/>
            <a:ext cx="26758969" cy="101045127"/>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70146" y="1297665"/>
            <a:ext cx="21062633" cy="5400675"/>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1170146" y="7253409"/>
            <a:ext cx="10340356" cy="3022875"/>
          </a:xfrm>
        </p:spPr>
        <p:txBody>
          <a:bodyPr anchor="b"/>
          <a:lstStyle>
            <a:lvl1pPr marL="0" indent="0">
              <a:buNone/>
              <a:defRPr sz="8400" b="1"/>
            </a:lvl1pPr>
            <a:lvl2pPr marL="1594485" indent="0">
              <a:buNone/>
              <a:defRPr sz="7000" b="1"/>
            </a:lvl2pPr>
            <a:lvl3pPr marL="3188970" indent="0">
              <a:buNone/>
              <a:defRPr sz="6300" b="1"/>
            </a:lvl3pPr>
            <a:lvl4pPr marL="4783455" indent="0">
              <a:buNone/>
              <a:defRPr sz="5600" b="1"/>
            </a:lvl4pPr>
            <a:lvl5pPr marL="6377940" indent="0">
              <a:buNone/>
              <a:defRPr sz="5600" b="1"/>
            </a:lvl5pPr>
            <a:lvl6pPr marL="7972425" indent="0">
              <a:buNone/>
              <a:defRPr sz="5600" b="1"/>
            </a:lvl6pPr>
            <a:lvl7pPr marL="9566910" indent="0">
              <a:buNone/>
              <a:defRPr sz="5600" b="1"/>
            </a:lvl7pPr>
            <a:lvl8pPr marL="11161395" indent="0">
              <a:buNone/>
              <a:defRPr sz="5600" b="1"/>
            </a:lvl8pPr>
            <a:lvl9pPr marL="12755880" indent="0">
              <a:buNone/>
              <a:defRPr sz="5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170146" y="10276284"/>
            <a:ext cx="10340356" cy="18669836"/>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1888362" y="7253409"/>
            <a:ext cx="10344418" cy="3022875"/>
          </a:xfrm>
        </p:spPr>
        <p:txBody>
          <a:bodyPr anchor="b"/>
          <a:lstStyle>
            <a:lvl1pPr marL="0" indent="0">
              <a:buNone/>
              <a:defRPr sz="8400" b="1"/>
            </a:lvl1pPr>
            <a:lvl2pPr marL="1594485" indent="0">
              <a:buNone/>
              <a:defRPr sz="7000" b="1"/>
            </a:lvl2pPr>
            <a:lvl3pPr marL="3188970" indent="0">
              <a:buNone/>
              <a:defRPr sz="6300" b="1"/>
            </a:lvl3pPr>
            <a:lvl4pPr marL="4783455" indent="0">
              <a:buNone/>
              <a:defRPr sz="5600" b="1"/>
            </a:lvl4pPr>
            <a:lvl5pPr marL="6377940" indent="0">
              <a:buNone/>
              <a:defRPr sz="5600" b="1"/>
            </a:lvl5pPr>
            <a:lvl6pPr marL="7972425" indent="0">
              <a:buNone/>
              <a:defRPr sz="5600" b="1"/>
            </a:lvl6pPr>
            <a:lvl7pPr marL="9566910" indent="0">
              <a:buNone/>
              <a:defRPr sz="5600" b="1"/>
            </a:lvl7pPr>
            <a:lvl8pPr marL="11161395" indent="0">
              <a:buNone/>
              <a:defRPr sz="5600" b="1"/>
            </a:lvl8pPr>
            <a:lvl9pPr marL="12755880" indent="0">
              <a:buNone/>
              <a:defRPr sz="5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1888362" y="10276284"/>
            <a:ext cx="10344418" cy="18669836"/>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70148" y="1290161"/>
            <a:ext cx="7699401" cy="5490686"/>
          </a:xfrm>
        </p:spPr>
        <p:txBody>
          <a:bodyPr anchor="b"/>
          <a:lstStyle>
            <a:lvl1pPr algn="l">
              <a:defRPr sz="7000" b="1"/>
            </a:lvl1pPr>
          </a:lstStyle>
          <a:p>
            <a:r>
              <a:rPr lang="fr-FR" smtClean="0"/>
              <a:t>Cliquez pour modifier le style du titre</a:t>
            </a:r>
            <a:endParaRPr lang="fr-BE"/>
          </a:p>
        </p:txBody>
      </p:sp>
      <p:sp>
        <p:nvSpPr>
          <p:cNvPr id="3" name="Espace réservé du contenu 2"/>
          <p:cNvSpPr>
            <a:spLocks noGrp="1"/>
          </p:cNvSpPr>
          <p:nvPr>
            <p:ph idx="1"/>
          </p:nvPr>
        </p:nvSpPr>
        <p:spPr>
          <a:xfrm>
            <a:off x="9149894" y="1290164"/>
            <a:ext cx="13082885" cy="27655959"/>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170148" y="6780850"/>
            <a:ext cx="7699401" cy="22165273"/>
          </a:xfrm>
        </p:spPr>
        <p:txBody>
          <a:bodyPr/>
          <a:lstStyle>
            <a:lvl1pPr marL="0" indent="0">
              <a:buNone/>
              <a:defRPr sz="4900"/>
            </a:lvl1pPr>
            <a:lvl2pPr marL="1594485" indent="0">
              <a:buNone/>
              <a:defRPr sz="4200"/>
            </a:lvl2pPr>
            <a:lvl3pPr marL="3188970" indent="0">
              <a:buNone/>
              <a:defRPr sz="3500"/>
            </a:lvl3pPr>
            <a:lvl4pPr marL="4783455" indent="0">
              <a:buNone/>
              <a:defRPr sz="3100"/>
            </a:lvl4pPr>
            <a:lvl5pPr marL="6377940" indent="0">
              <a:buNone/>
              <a:defRPr sz="3100"/>
            </a:lvl5pPr>
            <a:lvl6pPr marL="7972425" indent="0">
              <a:buNone/>
              <a:defRPr sz="3100"/>
            </a:lvl6pPr>
            <a:lvl7pPr marL="9566910" indent="0">
              <a:buNone/>
              <a:defRPr sz="3100"/>
            </a:lvl7pPr>
            <a:lvl8pPr marL="11161395" indent="0">
              <a:buNone/>
              <a:defRPr sz="3100"/>
            </a:lvl8pPr>
            <a:lvl9pPr marL="12755880" indent="0">
              <a:buNone/>
              <a:defRPr sz="3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87137" y="22682835"/>
            <a:ext cx="14041755" cy="2677837"/>
          </a:xfrm>
        </p:spPr>
        <p:txBody>
          <a:bodyPr anchor="b"/>
          <a:lstStyle>
            <a:lvl1pPr algn="l">
              <a:defRPr sz="7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4587137" y="2895362"/>
            <a:ext cx="14041755" cy="19442430"/>
          </a:xfrm>
        </p:spPr>
        <p:txBody>
          <a:bodyPr/>
          <a:lstStyle>
            <a:lvl1pPr marL="0" indent="0">
              <a:buNone/>
              <a:defRPr sz="11200"/>
            </a:lvl1pPr>
            <a:lvl2pPr marL="1594485" indent="0">
              <a:buNone/>
              <a:defRPr sz="9800"/>
            </a:lvl2pPr>
            <a:lvl3pPr marL="3188970" indent="0">
              <a:buNone/>
              <a:defRPr sz="8400"/>
            </a:lvl3pPr>
            <a:lvl4pPr marL="4783455" indent="0">
              <a:buNone/>
              <a:defRPr sz="7000"/>
            </a:lvl4pPr>
            <a:lvl5pPr marL="6377940" indent="0">
              <a:buNone/>
              <a:defRPr sz="7000"/>
            </a:lvl5pPr>
            <a:lvl6pPr marL="7972425" indent="0">
              <a:buNone/>
              <a:defRPr sz="7000"/>
            </a:lvl6pPr>
            <a:lvl7pPr marL="9566910" indent="0">
              <a:buNone/>
              <a:defRPr sz="7000"/>
            </a:lvl7pPr>
            <a:lvl8pPr marL="11161395" indent="0">
              <a:buNone/>
              <a:defRPr sz="7000"/>
            </a:lvl8pPr>
            <a:lvl9pPr marL="12755880" indent="0">
              <a:buNone/>
              <a:defRPr sz="7000"/>
            </a:lvl9pPr>
          </a:lstStyle>
          <a:p>
            <a:endParaRPr lang="fr-BE"/>
          </a:p>
        </p:txBody>
      </p:sp>
      <p:sp>
        <p:nvSpPr>
          <p:cNvPr id="4" name="Espace réservé du texte 3"/>
          <p:cNvSpPr>
            <a:spLocks noGrp="1"/>
          </p:cNvSpPr>
          <p:nvPr>
            <p:ph type="body" sz="half" idx="2"/>
          </p:nvPr>
        </p:nvSpPr>
        <p:spPr>
          <a:xfrm>
            <a:off x="4587137" y="25360672"/>
            <a:ext cx="14041755" cy="3802973"/>
          </a:xfrm>
        </p:spPr>
        <p:txBody>
          <a:bodyPr/>
          <a:lstStyle>
            <a:lvl1pPr marL="0" indent="0">
              <a:buNone/>
              <a:defRPr sz="4900"/>
            </a:lvl1pPr>
            <a:lvl2pPr marL="1594485" indent="0">
              <a:buNone/>
              <a:defRPr sz="4200"/>
            </a:lvl2pPr>
            <a:lvl3pPr marL="3188970" indent="0">
              <a:buNone/>
              <a:defRPr sz="3500"/>
            </a:lvl3pPr>
            <a:lvl4pPr marL="4783455" indent="0">
              <a:buNone/>
              <a:defRPr sz="3100"/>
            </a:lvl4pPr>
            <a:lvl5pPr marL="6377940" indent="0">
              <a:buNone/>
              <a:defRPr sz="3100"/>
            </a:lvl5pPr>
            <a:lvl6pPr marL="7972425" indent="0">
              <a:buNone/>
              <a:defRPr sz="3100"/>
            </a:lvl6pPr>
            <a:lvl7pPr marL="9566910" indent="0">
              <a:buNone/>
              <a:defRPr sz="3100"/>
            </a:lvl7pPr>
            <a:lvl8pPr marL="11161395" indent="0">
              <a:buNone/>
              <a:defRPr sz="3100"/>
            </a:lvl8pPr>
            <a:lvl9pPr marL="12755880" indent="0">
              <a:buNone/>
              <a:defRPr sz="3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F57E541-B948-4508-9CB5-560C274D145E}" type="datetimeFigureOut">
              <a:rPr lang="fr-BE" smtClean="0"/>
              <a:pPr/>
              <a:t>26/01/2012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4F7222E1-ABD7-468B-A3D2-95D1D59AE1AE}"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70146" y="1297665"/>
            <a:ext cx="21062633" cy="5400675"/>
          </a:xfrm>
          <a:prstGeom prst="rect">
            <a:avLst/>
          </a:prstGeom>
        </p:spPr>
        <p:txBody>
          <a:bodyPr vert="horz" lIns="318897" tIns="159449" rIns="318897" bIns="159449"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1170146" y="7560947"/>
            <a:ext cx="21062633" cy="21385175"/>
          </a:xfrm>
          <a:prstGeom prst="rect">
            <a:avLst/>
          </a:prstGeom>
        </p:spPr>
        <p:txBody>
          <a:bodyPr vert="horz" lIns="318897" tIns="159449" rIns="318897" bIns="15944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170146" y="30033756"/>
            <a:ext cx="5460683" cy="1725216"/>
          </a:xfrm>
          <a:prstGeom prst="rect">
            <a:avLst/>
          </a:prstGeom>
        </p:spPr>
        <p:txBody>
          <a:bodyPr vert="horz" lIns="318897" tIns="159449" rIns="318897" bIns="159449" rtlCol="0" anchor="ctr"/>
          <a:lstStyle>
            <a:lvl1pPr algn="l">
              <a:defRPr sz="4200">
                <a:solidFill>
                  <a:schemeClr val="tx1">
                    <a:tint val="75000"/>
                  </a:schemeClr>
                </a:solidFill>
              </a:defRPr>
            </a:lvl1pPr>
          </a:lstStyle>
          <a:p>
            <a:fld id="{0F57E541-B948-4508-9CB5-560C274D145E}" type="datetimeFigureOut">
              <a:rPr lang="fr-BE" smtClean="0"/>
              <a:pPr/>
              <a:t>26/01/2012</a:t>
            </a:fld>
            <a:endParaRPr lang="fr-BE"/>
          </a:p>
        </p:txBody>
      </p:sp>
      <p:sp>
        <p:nvSpPr>
          <p:cNvPr id="5" name="Espace réservé du pied de page 4"/>
          <p:cNvSpPr>
            <a:spLocks noGrp="1"/>
          </p:cNvSpPr>
          <p:nvPr>
            <p:ph type="ftr" sz="quarter" idx="3"/>
          </p:nvPr>
        </p:nvSpPr>
        <p:spPr>
          <a:xfrm>
            <a:off x="7996000" y="30033756"/>
            <a:ext cx="7410926" cy="1725216"/>
          </a:xfrm>
          <a:prstGeom prst="rect">
            <a:avLst/>
          </a:prstGeom>
        </p:spPr>
        <p:txBody>
          <a:bodyPr vert="horz" lIns="318897" tIns="159449" rIns="318897" bIns="159449" rtlCol="0" anchor="ctr"/>
          <a:lstStyle>
            <a:lvl1pPr algn="ctr">
              <a:defRPr sz="4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6772096" y="30033756"/>
            <a:ext cx="5460683" cy="1725216"/>
          </a:xfrm>
          <a:prstGeom prst="rect">
            <a:avLst/>
          </a:prstGeom>
        </p:spPr>
        <p:txBody>
          <a:bodyPr vert="horz" lIns="318897" tIns="159449" rIns="318897" bIns="159449" rtlCol="0" anchor="ctr"/>
          <a:lstStyle>
            <a:lvl1pPr algn="r">
              <a:defRPr sz="4200">
                <a:solidFill>
                  <a:schemeClr val="tx1">
                    <a:tint val="75000"/>
                  </a:schemeClr>
                </a:solidFill>
              </a:defRPr>
            </a:lvl1pPr>
          </a:lstStyle>
          <a:p>
            <a:fld id="{4F7222E1-ABD7-468B-A3D2-95D1D59AE1AE}"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88970" rtl="0" eaLnBrk="1" latinLnBrk="0" hangingPunct="1">
        <a:spcBef>
          <a:spcPct val="0"/>
        </a:spcBef>
        <a:buNone/>
        <a:defRPr sz="15300" kern="1200">
          <a:solidFill>
            <a:schemeClr val="tx1"/>
          </a:solidFill>
          <a:latin typeface="+mj-lt"/>
          <a:ea typeface="+mj-ea"/>
          <a:cs typeface="+mj-cs"/>
        </a:defRPr>
      </a:lvl1pPr>
    </p:titleStyle>
    <p:bodyStyle>
      <a:lvl1pPr marL="1195864" indent="-1195864" algn="l" defTabSz="3188970" rtl="0" eaLnBrk="1" latinLnBrk="0" hangingPunct="1">
        <a:spcBef>
          <a:spcPct val="20000"/>
        </a:spcBef>
        <a:buFont typeface="Arial" pitchFamily="34" charset="0"/>
        <a:buChar char="•"/>
        <a:defRPr sz="11200" kern="1200">
          <a:solidFill>
            <a:schemeClr val="tx1"/>
          </a:solidFill>
          <a:latin typeface="+mn-lt"/>
          <a:ea typeface="+mn-ea"/>
          <a:cs typeface="+mn-cs"/>
        </a:defRPr>
      </a:lvl1pPr>
      <a:lvl2pPr marL="2591038" indent="-996553" algn="l" defTabSz="318897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86213" indent="-797243" algn="l" defTabSz="318897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80698"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75183"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69668"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64153"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58638"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553123"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fr-FR"/>
      </a:defPPr>
      <a:lvl1pPr marL="0" algn="l" defTabSz="3188970" rtl="0" eaLnBrk="1" latinLnBrk="0" hangingPunct="1">
        <a:defRPr sz="6300" kern="1200">
          <a:solidFill>
            <a:schemeClr val="tx1"/>
          </a:solidFill>
          <a:latin typeface="+mn-lt"/>
          <a:ea typeface="+mn-ea"/>
          <a:cs typeface="+mn-cs"/>
        </a:defRPr>
      </a:lvl1pPr>
      <a:lvl2pPr marL="1594485" algn="l" defTabSz="3188970" rtl="0" eaLnBrk="1" latinLnBrk="0" hangingPunct="1">
        <a:defRPr sz="6300" kern="1200">
          <a:solidFill>
            <a:schemeClr val="tx1"/>
          </a:solidFill>
          <a:latin typeface="+mn-lt"/>
          <a:ea typeface="+mn-ea"/>
          <a:cs typeface="+mn-cs"/>
        </a:defRPr>
      </a:lvl2pPr>
      <a:lvl3pPr marL="3188970" algn="l" defTabSz="3188970" rtl="0" eaLnBrk="1" latinLnBrk="0" hangingPunct="1">
        <a:defRPr sz="6300" kern="1200">
          <a:solidFill>
            <a:schemeClr val="tx1"/>
          </a:solidFill>
          <a:latin typeface="+mn-lt"/>
          <a:ea typeface="+mn-ea"/>
          <a:cs typeface="+mn-cs"/>
        </a:defRPr>
      </a:lvl3pPr>
      <a:lvl4pPr marL="4783455" algn="l" defTabSz="3188970" rtl="0" eaLnBrk="1" latinLnBrk="0" hangingPunct="1">
        <a:defRPr sz="6300" kern="1200">
          <a:solidFill>
            <a:schemeClr val="tx1"/>
          </a:solidFill>
          <a:latin typeface="+mn-lt"/>
          <a:ea typeface="+mn-ea"/>
          <a:cs typeface="+mn-cs"/>
        </a:defRPr>
      </a:lvl4pPr>
      <a:lvl5pPr marL="6377940" algn="l" defTabSz="3188970" rtl="0" eaLnBrk="1" latinLnBrk="0" hangingPunct="1">
        <a:defRPr sz="6300" kern="1200">
          <a:solidFill>
            <a:schemeClr val="tx1"/>
          </a:solidFill>
          <a:latin typeface="+mn-lt"/>
          <a:ea typeface="+mn-ea"/>
          <a:cs typeface="+mn-cs"/>
        </a:defRPr>
      </a:lvl5pPr>
      <a:lvl6pPr marL="7972425" algn="l" defTabSz="3188970" rtl="0" eaLnBrk="1" latinLnBrk="0" hangingPunct="1">
        <a:defRPr sz="6300" kern="1200">
          <a:solidFill>
            <a:schemeClr val="tx1"/>
          </a:solidFill>
          <a:latin typeface="+mn-lt"/>
          <a:ea typeface="+mn-ea"/>
          <a:cs typeface="+mn-cs"/>
        </a:defRPr>
      </a:lvl6pPr>
      <a:lvl7pPr marL="9566910" algn="l" defTabSz="3188970" rtl="0" eaLnBrk="1" latinLnBrk="0" hangingPunct="1">
        <a:defRPr sz="6300" kern="1200">
          <a:solidFill>
            <a:schemeClr val="tx1"/>
          </a:solidFill>
          <a:latin typeface="+mn-lt"/>
          <a:ea typeface="+mn-ea"/>
          <a:cs typeface="+mn-cs"/>
        </a:defRPr>
      </a:lvl7pPr>
      <a:lvl8pPr marL="11161395" algn="l" defTabSz="3188970" rtl="0" eaLnBrk="1" latinLnBrk="0" hangingPunct="1">
        <a:defRPr sz="6300" kern="1200">
          <a:solidFill>
            <a:schemeClr val="tx1"/>
          </a:solidFill>
          <a:latin typeface="+mn-lt"/>
          <a:ea typeface="+mn-ea"/>
          <a:cs typeface="+mn-cs"/>
        </a:defRPr>
      </a:lvl8pPr>
      <a:lvl9pPr marL="12755880" algn="l" defTabSz="318897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chart" Target="../charts/chart1.xml"/><Relationship Id="rId21" Type="http://schemas.openxmlformats.org/officeDocument/2006/relationships/chart" Target="../charts/chart5.xml"/><Relationship Id="rId7" Type="http://schemas.openxmlformats.org/officeDocument/2006/relationships/image" Target="../media/image3.jpeg"/><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slideLayout" Target="../slideLayouts/slideLayout1.xml"/><Relationship Id="rId16" Type="http://schemas.openxmlformats.org/officeDocument/2006/relationships/image" Target="../media/image11.jpeg"/><Relationship Id="rId20"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chart" Target="../charts/chart3.xml"/><Relationship Id="rId15" Type="http://schemas.openxmlformats.org/officeDocument/2006/relationships/image" Target="../media/image10.jpeg"/><Relationship Id="rId10" Type="http://schemas.openxmlformats.org/officeDocument/2006/relationships/oleObject" Target="../embeddings/oleObject1.bin"/><Relationship Id="rId19" Type="http://schemas.openxmlformats.org/officeDocument/2006/relationships/chart" Target="../charts/chart4.xml"/><Relationship Id="rId4" Type="http://schemas.openxmlformats.org/officeDocument/2006/relationships/chart" Target="../charts/chart2.xml"/><Relationship Id="rId9" Type="http://schemas.openxmlformats.org/officeDocument/2006/relationships/image" Target="../media/image5.pn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e 69"/>
          <p:cNvGrpSpPr/>
          <p:nvPr/>
        </p:nvGrpSpPr>
        <p:grpSpPr>
          <a:xfrm>
            <a:off x="11485438" y="9217249"/>
            <a:ext cx="11233248" cy="5688632"/>
            <a:chOff x="11125398" y="9433273"/>
            <a:chExt cx="10657184" cy="4464496"/>
          </a:xfrm>
        </p:grpSpPr>
        <p:graphicFrame>
          <p:nvGraphicFramePr>
            <p:cNvPr id="51" name="Graphique 50"/>
            <p:cNvGraphicFramePr/>
            <p:nvPr/>
          </p:nvGraphicFramePr>
          <p:xfrm>
            <a:off x="11125398" y="9505281"/>
            <a:ext cx="3384376"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 name="Graphique 65"/>
            <p:cNvGraphicFramePr/>
            <p:nvPr/>
          </p:nvGraphicFramePr>
          <p:xfrm>
            <a:off x="15949934" y="9433273"/>
            <a:ext cx="5832648"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Graphique 66"/>
            <p:cNvGraphicFramePr/>
            <p:nvPr/>
          </p:nvGraphicFramePr>
          <p:xfrm>
            <a:off x="14293750" y="9505281"/>
            <a:ext cx="2808312" cy="4176464"/>
          </p:xfrm>
          <a:graphic>
            <a:graphicData uri="http://schemas.openxmlformats.org/drawingml/2006/chart">
              <c:chart xmlns:c="http://schemas.openxmlformats.org/drawingml/2006/chart" xmlns:r="http://schemas.openxmlformats.org/officeDocument/2006/relationships" r:id="rId5"/>
            </a:graphicData>
          </a:graphic>
        </p:graphicFrame>
      </p:grpSp>
      <p:pic>
        <p:nvPicPr>
          <p:cNvPr id="6" name="Picture 2" descr="C:\Users\JULIEN\Desktop\TERMITOFUEL\PROTEO\SCANS\DIGE\17904 PREPA cy3 0,5.bmp"/>
          <p:cNvPicPr>
            <a:picLocks noChangeAspect="1" noChangeArrowheads="1"/>
          </p:cNvPicPr>
          <p:nvPr/>
        </p:nvPicPr>
        <p:blipFill>
          <a:blip r:embed="rId6" cstate="print">
            <a:lum bright="20000" contrast="20000"/>
          </a:blip>
          <a:srcRect l="11930" t="15868" r="14721" b="22873"/>
          <a:stretch>
            <a:fillRect/>
          </a:stretch>
        </p:blipFill>
        <p:spPr bwMode="auto">
          <a:xfrm>
            <a:off x="12133510" y="16348133"/>
            <a:ext cx="2520280" cy="1658079"/>
          </a:xfrm>
          <a:prstGeom prst="rect">
            <a:avLst/>
          </a:prstGeom>
          <a:noFill/>
        </p:spPr>
      </p:pic>
      <p:pic>
        <p:nvPicPr>
          <p:cNvPr id="7" name="Picture 2" descr="http://www.giga.ulg.ac.be/upload/docs/image/jpeg/2008-12/maldi-toftof.jpg"/>
          <p:cNvPicPr>
            <a:picLocks noChangeAspect="1" noChangeArrowheads="1"/>
          </p:cNvPicPr>
          <p:nvPr/>
        </p:nvPicPr>
        <p:blipFill>
          <a:blip r:embed="rId7" cstate="print"/>
          <a:srcRect/>
          <a:stretch>
            <a:fillRect/>
          </a:stretch>
        </p:blipFill>
        <p:spPr bwMode="auto">
          <a:xfrm>
            <a:off x="12565558" y="19012429"/>
            <a:ext cx="1534401" cy="1004636"/>
          </a:xfrm>
          <a:prstGeom prst="rect">
            <a:avLst/>
          </a:prstGeom>
          <a:noFill/>
          <a:ln w="9525">
            <a:noFill/>
            <a:miter lim="800000"/>
            <a:headEnd/>
            <a:tailEnd/>
          </a:ln>
        </p:spPr>
      </p:pic>
      <p:pic>
        <p:nvPicPr>
          <p:cNvPr id="11" name="Picture 6" descr="D:\TERMITOFUEL 2008-2009\IMAGES Termitofuel\ESI-Ion Trap MS (HCT).gif"/>
          <p:cNvPicPr>
            <a:picLocks noChangeAspect="1" noChangeArrowheads="1"/>
          </p:cNvPicPr>
          <p:nvPr/>
        </p:nvPicPr>
        <p:blipFill>
          <a:blip r:embed="rId8" cstate="print"/>
          <a:srcRect/>
          <a:stretch>
            <a:fillRect/>
          </a:stretch>
        </p:blipFill>
        <p:spPr bwMode="auto">
          <a:xfrm>
            <a:off x="12343252" y="23670049"/>
            <a:ext cx="2166522" cy="1387902"/>
          </a:xfrm>
          <a:prstGeom prst="rect">
            <a:avLst/>
          </a:prstGeom>
          <a:noFill/>
          <a:ln w="9525">
            <a:noFill/>
            <a:miter lim="800000"/>
            <a:headEnd/>
            <a:tailEnd/>
          </a:ln>
        </p:spPr>
      </p:pic>
      <p:sp>
        <p:nvSpPr>
          <p:cNvPr id="13" name="Flèche droite 12"/>
          <p:cNvSpPr/>
          <p:nvPr/>
        </p:nvSpPr>
        <p:spPr>
          <a:xfrm rot="5400000">
            <a:off x="12961602" y="18184337"/>
            <a:ext cx="720080" cy="648072"/>
          </a:xfrm>
          <a:prstGeom prst="rightArrow">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oneTexte 27"/>
          <p:cNvSpPr txBox="1"/>
          <p:nvPr/>
        </p:nvSpPr>
        <p:spPr>
          <a:xfrm>
            <a:off x="11737304" y="15412029"/>
            <a:ext cx="11485438" cy="821808"/>
          </a:xfrm>
          <a:prstGeom prst="rect">
            <a:avLst/>
          </a:prstGeom>
          <a:noFill/>
        </p:spPr>
        <p:txBody>
          <a:bodyPr wrap="square" lIns="417620" tIns="208810" rIns="417620" bIns="208810" rtlCol="0">
            <a:spAutoFit/>
          </a:bodyPr>
          <a:lstStyle/>
          <a:p>
            <a:pPr>
              <a:buFont typeface="Arial" pitchFamily="34" charset="0"/>
              <a:buChar char="•"/>
            </a:pPr>
            <a:r>
              <a:rPr lang="en-US" sz="2600" dirty="0" smtClean="0"/>
              <a:t> </a:t>
            </a:r>
            <a:r>
              <a:rPr lang="en-US" sz="2600" u="sng" dirty="0" smtClean="0"/>
              <a:t>2D SDS-PAGE coupled with MALDI-TOF/MS</a:t>
            </a:r>
            <a:r>
              <a:rPr lang="en-US" sz="2600" dirty="0" smtClean="0"/>
              <a:t>: mostly prokaryotic identifications.  </a:t>
            </a:r>
          </a:p>
        </p:txBody>
      </p:sp>
      <p:sp>
        <p:nvSpPr>
          <p:cNvPr id="33" name="ZoneTexte 32"/>
          <p:cNvSpPr txBox="1"/>
          <p:nvPr/>
        </p:nvSpPr>
        <p:spPr>
          <a:xfrm>
            <a:off x="11737303" y="21170577"/>
            <a:ext cx="11557447" cy="821808"/>
          </a:xfrm>
          <a:prstGeom prst="rect">
            <a:avLst/>
          </a:prstGeom>
          <a:noFill/>
        </p:spPr>
        <p:txBody>
          <a:bodyPr wrap="square" lIns="417620" tIns="208810" rIns="417620" bIns="208810" rtlCol="0">
            <a:spAutoFit/>
          </a:bodyPr>
          <a:lstStyle/>
          <a:p>
            <a:pPr>
              <a:buFont typeface="Arial" pitchFamily="34" charset="0"/>
              <a:buChar char="•"/>
            </a:pPr>
            <a:r>
              <a:rPr lang="en-US" sz="2600" dirty="0" smtClean="0"/>
              <a:t> </a:t>
            </a:r>
            <a:r>
              <a:rPr lang="en-US" sz="2600" u="sng" dirty="0" smtClean="0"/>
              <a:t>ESI-LC/MS-MS</a:t>
            </a:r>
            <a:r>
              <a:rPr lang="en-US" sz="2600" dirty="0" smtClean="0"/>
              <a:t>: mostly eukaryotic identifications in NCBI “all entries” database.</a:t>
            </a:r>
          </a:p>
        </p:txBody>
      </p:sp>
      <p:sp>
        <p:nvSpPr>
          <p:cNvPr id="11265" name="Rectangle 1"/>
          <p:cNvSpPr>
            <a:spLocks noChangeArrowheads="1"/>
          </p:cNvSpPr>
          <p:nvPr/>
        </p:nvSpPr>
        <p:spPr bwMode="auto">
          <a:xfrm>
            <a:off x="972270" y="28522358"/>
            <a:ext cx="2131436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3200" b="1" dirty="0" smtClean="0">
                <a:solidFill>
                  <a:schemeClr val="tx2">
                    <a:lumMod val="75000"/>
                  </a:schemeClr>
                </a:solidFill>
                <a:latin typeface="+mj-lt"/>
                <a:ea typeface="Times New Roman" pitchFamily="18" charset="0"/>
                <a:cs typeface="Arial" pitchFamily="34" charset="0"/>
              </a:rPr>
              <a:t>Discussion</a:t>
            </a:r>
          </a:p>
          <a:p>
            <a:pPr lvl="0" algn="just" defTabSz="914400" eaLnBrk="0" fontAlgn="base" hangingPunct="0">
              <a:spcBef>
                <a:spcPct val="0"/>
              </a:spcBef>
              <a:spcAft>
                <a:spcPct val="0"/>
              </a:spcAft>
            </a:pPr>
            <a:r>
              <a:rPr kumimoji="0" lang="en-US" sz="2600" b="0" i="0" u="none" strike="noStrike" cap="none" normalizeH="0" baseline="0" dirty="0" smtClean="0">
                <a:ln>
                  <a:noFill/>
                </a:ln>
                <a:solidFill>
                  <a:schemeClr val="tx1"/>
                </a:solidFill>
                <a:effectLst/>
                <a:latin typeface="+mj-lt"/>
                <a:ea typeface="Times New Roman" pitchFamily="18" charset="0"/>
                <a:cs typeface="Arial" pitchFamily="34" charset="0"/>
              </a:rPr>
              <a:t>Termites gut may overcome important dietary perturbations, initial diversity acting as key point buffering effects on host,</a:t>
            </a:r>
            <a:r>
              <a:rPr kumimoji="0" lang="en-US" sz="2600" b="0" i="0" u="none" strike="noStrike" cap="none" normalizeH="0" dirty="0" smtClean="0">
                <a:ln>
                  <a:noFill/>
                </a:ln>
                <a:solidFill>
                  <a:schemeClr val="tx1"/>
                </a:solidFill>
                <a:effectLst/>
                <a:latin typeface="+mj-lt"/>
                <a:ea typeface="Times New Roman" pitchFamily="18" charset="0"/>
                <a:cs typeface="Arial" pitchFamily="34" charset="0"/>
              </a:rPr>
              <a:t> although termites possess their own enzymatic system. </a:t>
            </a:r>
            <a:r>
              <a:rPr kumimoji="0" lang="en-US" sz="2600" b="0" i="0" u="none" strike="noStrike" cap="none" normalizeH="0" baseline="0" dirty="0" smtClean="0">
                <a:ln>
                  <a:noFill/>
                </a:ln>
                <a:solidFill>
                  <a:schemeClr val="tx1"/>
                </a:solidFill>
                <a:effectLst/>
                <a:latin typeface="+mj-lt"/>
                <a:ea typeface="Times New Roman" pitchFamily="18" charset="0"/>
                <a:cs typeface="Arial" pitchFamily="34" charset="0"/>
              </a:rPr>
              <a:t>Some artificial diets permitted a simplification of the lower termites gut symbiotic system</a:t>
            </a:r>
            <a:r>
              <a:rPr lang="en-US" sz="2600" dirty="0" smtClean="0">
                <a:latin typeface="+mj-lt"/>
                <a:ea typeface="Times New Roman" pitchFamily="18" charset="0"/>
                <a:cs typeface="Arial" pitchFamily="34" charset="0"/>
              </a:rPr>
              <a:t>, which could be used as first step in </a:t>
            </a:r>
            <a:r>
              <a:rPr lang="en-US" sz="2600" dirty="0" err="1" smtClean="0">
                <a:latin typeface="+mj-lt"/>
                <a:ea typeface="Times New Roman" pitchFamily="18" charset="0"/>
                <a:cs typeface="Arial" pitchFamily="34" charset="0"/>
              </a:rPr>
              <a:t>symbionts</a:t>
            </a:r>
            <a:r>
              <a:rPr lang="en-US" sz="2600" dirty="0" smtClean="0">
                <a:latin typeface="+mj-lt"/>
                <a:ea typeface="Times New Roman" pitchFamily="18" charset="0"/>
                <a:cs typeface="Arial" pitchFamily="34" charset="0"/>
              </a:rPr>
              <a:t> isolation and cultivation. Preliminary assay of cultivation actually gave encouraging results. Proteomic proved to be suitable tool to investigate such a complex system. Nevertheless, for some </a:t>
            </a:r>
            <a:r>
              <a:rPr lang="en-US" sz="2600" dirty="0" err="1" smtClean="0">
                <a:latin typeface="+mj-lt"/>
                <a:ea typeface="Times New Roman" pitchFamily="18" charset="0"/>
                <a:cs typeface="Arial" pitchFamily="34" charset="0"/>
              </a:rPr>
              <a:t>symbionts</a:t>
            </a:r>
            <a:r>
              <a:rPr lang="en-US" sz="2600" dirty="0" smtClean="0">
                <a:latin typeface="+mj-lt"/>
                <a:ea typeface="Times New Roman" pitchFamily="18" charset="0"/>
                <a:cs typeface="Arial" pitchFamily="34" charset="0"/>
              </a:rPr>
              <a:t> very few  genes are sequenced, which should lead to more targeted proteomic studies. Protein chromatography will allow to split up the proteome and more accurate analysis.</a:t>
            </a:r>
            <a:endParaRPr kumimoji="0" lang="en-US" sz="2600" b="0" i="0" u="none" strike="noStrike" cap="none" normalizeH="0" baseline="0" dirty="0" smtClean="0">
              <a:ln>
                <a:noFill/>
              </a:ln>
              <a:solidFill>
                <a:schemeClr val="tx1"/>
              </a:solidFill>
              <a:effectLst/>
              <a:latin typeface="+mj-lt"/>
              <a:cs typeface="Arial" pitchFamily="34" charset="0"/>
            </a:endParaRPr>
          </a:p>
        </p:txBody>
      </p:sp>
      <p:sp>
        <p:nvSpPr>
          <p:cNvPr id="43" name="Rectangle 42"/>
          <p:cNvSpPr/>
          <p:nvPr/>
        </p:nvSpPr>
        <p:spPr>
          <a:xfrm>
            <a:off x="972270" y="6696969"/>
            <a:ext cx="21242360" cy="1785104"/>
          </a:xfrm>
          <a:prstGeom prst="rect">
            <a:avLst/>
          </a:prstGeom>
        </p:spPr>
        <p:txBody>
          <a:bodyPr wrap="square">
            <a:spAutoFit/>
          </a:bodyPr>
          <a:lstStyle/>
          <a:p>
            <a:pPr lvl="0" algn="just" fontAlgn="base">
              <a:spcBef>
                <a:spcPct val="0"/>
              </a:spcBef>
              <a:spcAft>
                <a:spcPct val="0"/>
              </a:spcAft>
            </a:pPr>
            <a:r>
              <a:rPr lang="en-US" sz="3200" b="1" dirty="0" smtClean="0">
                <a:solidFill>
                  <a:schemeClr val="tx2">
                    <a:lumMod val="75000"/>
                  </a:schemeClr>
                </a:solidFill>
                <a:latin typeface="+mj-lt"/>
                <a:ea typeface="Times New Roman" pitchFamily="18" charset="0"/>
                <a:cs typeface="Arial" pitchFamily="34" charset="0"/>
              </a:rPr>
              <a:t>Introduction</a:t>
            </a:r>
          </a:p>
          <a:p>
            <a:pPr lvl="0" algn="just" defTabSz="914400" eaLnBrk="0" fontAlgn="base" hangingPunct="0">
              <a:spcBef>
                <a:spcPct val="0"/>
              </a:spcBef>
              <a:spcAft>
                <a:spcPct val="0"/>
              </a:spcAft>
            </a:pPr>
            <a:r>
              <a:rPr kumimoji="0" lang="en-US" sz="2600" b="0" i="0" u="none" strike="noStrike" cap="none" normalizeH="0" baseline="0" dirty="0" smtClean="0">
                <a:ln>
                  <a:noFill/>
                </a:ln>
                <a:solidFill>
                  <a:schemeClr val="tx1"/>
                </a:solidFill>
                <a:effectLst/>
                <a:latin typeface="+mj-lt"/>
                <a:ea typeface="Times New Roman" pitchFamily="18" charset="0"/>
                <a:cs typeface="Arial" pitchFamily="34" charset="0"/>
              </a:rPr>
              <a:t>Symbiotic interactions in termites are a possible source of efficient key enzymes for </a:t>
            </a:r>
            <a:r>
              <a:rPr kumimoji="0" lang="en-US" sz="2600" b="0" i="0" u="none" strike="noStrike" cap="none" normalizeH="0" baseline="0" dirty="0" err="1" smtClean="0">
                <a:ln>
                  <a:noFill/>
                </a:ln>
                <a:solidFill>
                  <a:schemeClr val="tx1"/>
                </a:solidFill>
                <a:effectLst/>
                <a:latin typeface="+mj-lt"/>
                <a:ea typeface="Times New Roman" pitchFamily="18" charset="0"/>
                <a:cs typeface="Arial" pitchFamily="34" charset="0"/>
              </a:rPr>
              <a:t>bioethanol</a:t>
            </a:r>
            <a:r>
              <a:rPr kumimoji="0" lang="en-US" sz="2600" b="0" i="0" u="none" strike="noStrike" cap="none" normalizeH="0" baseline="0" dirty="0" smtClean="0">
                <a:ln>
                  <a:noFill/>
                </a:ln>
                <a:solidFill>
                  <a:schemeClr val="tx1"/>
                </a:solidFill>
                <a:effectLst/>
                <a:latin typeface="+mj-lt"/>
                <a:ea typeface="Times New Roman" pitchFamily="18" charset="0"/>
                <a:cs typeface="Arial" pitchFamily="34" charset="0"/>
              </a:rPr>
              <a:t> production. Bacterial, fungal and </a:t>
            </a:r>
            <a:r>
              <a:rPr kumimoji="0" lang="en-US" sz="2600" b="0" i="0" u="none" strike="noStrike" cap="none" normalizeH="0" baseline="0" dirty="0" err="1" smtClean="0">
                <a:ln>
                  <a:noFill/>
                </a:ln>
                <a:solidFill>
                  <a:schemeClr val="tx1"/>
                </a:solidFill>
                <a:effectLst/>
                <a:latin typeface="+mj-lt"/>
                <a:ea typeface="Times New Roman" pitchFamily="18" charset="0"/>
                <a:cs typeface="Arial" pitchFamily="34" charset="0"/>
              </a:rPr>
              <a:t>protist</a:t>
            </a:r>
            <a:r>
              <a:rPr kumimoji="0" lang="en-US" sz="2600" b="0" i="0" u="none" strike="noStrike" cap="none" normalizeH="0" baseline="0" dirty="0" smtClean="0">
                <a:ln>
                  <a:noFill/>
                </a:ln>
                <a:solidFill>
                  <a:schemeClr val="tx1"/>
                </a:solidFill>
                <a:effectLst/>
                <a:latin typeface="+mj-lt"/>
                <a:ea typeface="Times New Roman" pitchFamily="18" charset="0"/>
                <a:cs typeface="Arial" pitchFamily="34" charset="0"/>
              </a:rPr>
              <a:t> species are involved in lower termites. From this highly diversified system, only few symbiotic species have been cultivated yet from termites gut. The aim of this work was to establish relatively progressive changes using termites as first bioreactor for further proteomic analyses and microbial cultivation</a:t>
            </a:r>
            <a:r>
              <a:rPr lang="en-US" sz="2600" dirty="0" smtClean="0">
                <a:latin typeface="+mj-lt"/>
                <a:ea typeface="Times New Roman" pitchFamily="18" charset="0"/>
                <a:cs typeface="Arial" pitchFamily="34" charset="0"/>
              </a:rPr>
              <a:t>. </a:t>
            </a:r>
            <a:endParaRPr kumimoji="0" lang="en-US" sz="2600" b="0" i="0" u="none" strike="noStrike" cap="none" normalizeH="0" baseline="0" dirty="0" smtClean="0">
              <a:ln>
                <a:noFill/>
              </a:ln>
              <a:solidFill>
                <a:schemeClr val="tx1"/>
              </a:solidFill>
              <a:effectLst/>
              <a:latin typeface="+mj-lt"/>
              <a:cs typeface="Arial" pitchFamily="34" charset="0"/>
            </a:endParaRPr>
          </a:p>
        </p:txBody>
      </p:sp>
      <p:sp>
        <p:nvSpPr>
          <p:cNvPr id="45" name="Rectangle 44"/>
          <p:cNvSpPr/>
          <p:nvPr/>
        </p:nvSpPr>
        <p:spPr>
          <a:xfrm>
            <a:off x="1044279" y="21458609"/>
            <a:ext cx="9865096" cy="1077218"/>
          </a:xfrm>
          <a:prstGeom prst="rect">
            <a:avLst/>
          </a:prstGeom>
        </p:spPr>
        <p:txBody>
          <a:bodyPr wrap="square">
            <a:spAutoFit/>
          </a:bodyPr>
          <a:lstStyle/>
          <a:p>
            <a:pPr lvl="0" algn="just" defTabSz="914400" eaLnBrk="0" fontAlgn="base" hangingPunct="0">
              <a:spcBef>
                <a:spcPct val="0"/>
              </a:spcBef>
              <a:spcAft>
                <a:spcPct val="0"/>
              </a:spcAft>
            </a:pPr>
            <a:r>
              <a:rPr lang="en-US" sz="3200" b="1" dirty="0" smtClean="0">
                <a:solidFill>
                  <a:schemeClr val="tx2">
                    <a:lumMod val="75000"/>
                  </a:schemeClr>
                </a:solidFill>
                <a:latin typeface="+mj-lt"/>
                <a:ea typeface="Times New Roman" pitchFamily="18" charset="0"/>
                <a:cs typeface="Arial" pitchFamily="34" charset="0"/>
              </a:rPr>
              <a:t>Results</a:t>
            </a:r>
          </a:p>
          <a:p>
            <a:pPr algn="just" defTabSz="914400" eaLnBrk="0" fontAlgn="base" hangingPunct="0">
              <a:spcBef>
                <a:spcPct val="0"/>
              </a:spcBef>
              <a:spcAft>
                <a:spcPct val="0"/>
              </a:spcAft>
              <a:buFont typeface="Arial" pitchFamily="34" charset="0"/>
              <a:buChar char="•"/>
            </a:pPr>
            <a:r>
              <a:rPr lang="en-US" sz="3200" dirty="0" smtClean="0">
                <a:latin typeface="Arial" pitchFamily="34" charset="0"/>
                <a:cs typeface="Arial" pitchFamily="34" charset="0"/>
              </a:rPr>
              <a:t> </a:t>
            </a:r>
            <a:r>
              <a:rPr lang="en-US" sz="2800" b="1" dirty="0" smtClean="0">
                <a:solidFill>
                  <a:schemeClr val="tx2">
                    <a:lumMod val="75000"/>
                  </a:schemeClr>
                </a:solidFill>
                <a:latin typeface="+mj-lt"/>
                <a:ea typeface="Times New Roman" pitchFamily="18" charset="0"/>
                <a:cs typeface="Arial" pitchFamily="34" charset="0"/>
              </a:rPr>
              <a:t>Microscopic observations</a:t>
            </a:r>
          </a:p>
        </p:txBody>
      </p:sp>
      <p:pic>
        <p:nvPicPr>
          <p:cNvPr id="41" name="Picture 5" descr="logo72gif"/>
          <p:cNvPicPr>
            <a:picLocks noChangeAspect="1" noChangeArrowheads="1"/>
          </p:cNvPicPr>
          <p:nvPr/>
        </p:nvPicPr>
        <p:blipFill>
          <a:blip r:embed="rId9" cstate="print"/>
          <a:srcRect/>
          <a:stretch>
            <a:fillRect/>
          </a:stretch>
        </p:blipFill>
        <p:spPr bwMode="auto">
          <a:xfrm>
            <a:off x="19190294" y="3130535"/>
            <a:ext cx="2755168" cy="2016224"/>
          </a:xfrm>
          <a:prstGeom prst="rect">
            <a:avLst/>
          </a:prstGeom>
          <a:noFill/>
          <a:ln w="9525">
            <a:noFill/>
            <a:miter lim="800000"/>
            <a:headEnd/>
            <a:tailEnd/>
          </a:ln>
        </p:spPr>
      </p:pic>
      <p:graphicFrame>
        <p:nvGraphicFramePr>
          <p:cNvPr id="42" name="Object 6"/>
          <p:cNvGraphicFramePr>
            <a:graphicFrameLocks noChangeAspect="1"/>
          </p:cNvGraphicFramePr>
          <p:nvPr/>
        </p:nvGraphicFramePr>
        <p:xfrm>
          <a:off x="1764358" y="3418567"/>
          <a:ext cx="4380687" cy="1475730"/>
        </p:xfrm>
        <a:graphic>
          <a:graphicData uri="http://schemas.openxmlformats.org/presentationml/2006/ole">
            <p:oleObj spid="_x0000_s1026" r:id="rId10" imgW="6107937" imgH="2057143" progId="">
              <p:embed/>
            </p:oleObj>
          </a:graphicData>
        </a:graphic>
      </p:graphicFrame>
      <p:sp>
        <p:nvSpPr>
          <p:cNvPr id="1027" name="Rectangle 3"/>
          <p:cNvSpPr>
            <a:spLocks noChangeArrowheads="1"/>
          </p:cNvSpPr>
          <p:nvPr/>
        </p:nvSpPr>
        <p:spPr bwMode="auto">
          <a:xfrm>
            <a:off x="5004718" y="2385775"/>
            <a:ext cx="1540971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2400" b="0"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Bauwens</a:t>
            </a:r>
            <a:r>
              <a:rPr kumimoji="0" lang="en-US" sz="2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Julien</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Tarayre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Cédric</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Mattéotti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Christel</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Brasseur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Catherine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Destain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Jacqueline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Vandenbol</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Micheline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Portetelle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Daniel</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Thonart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Philippe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Pauw</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Edwin</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Haubruge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Eric</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Francis Frédéric</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 Functional and evolutionary entomology unit – University of Liege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Gembloux</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Agro-Bio Tech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Bio-Industries unit – University of Liege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Gembloux</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Agro-Bio Tech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Animal and microbial biology unit – University of Liege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Gembloux</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Agro-Bio Tech</a:t>
            </a:r>
          </a:p>
          <a:p>
            <a:pPr marL="0" marR="0" lvl="0" indent="0" algn="ctr" defTabSz="914400" rtl="0" eaLnBrk="0" fontAlgn="base" latinLnBrk="0" hangingPunct="0">
              <a:lnSpc>
                <a:spcPct val="100000"/>
              </a:lnSpc>
              <a:spcBef>
                <a:spcPct val="0"/>
              </a:spcBef>
              <a:spcAft>
                <a:spcPts val="120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Mass spectrometry laboratory – University of Liege</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ts val="1200"/>
              </a:spcAft>
              <a:buClrTx/>
              <a:buSzTx/>
              <a:buFontTx/>
              <a:buNone/>
              <a:tabLst/>
            </a:pPr>
            <a:r>
              <a:rPr lang="en-US" sz="2400" dirty="0" smtClean="0">
                <a:latin typeface="Arial" pitchFamily="34" charset="0"/>
                <a:cs typeface="Arial" pitchFamily="34" charset="0"/>
              </a:rPr>
              <a:t>julien.bauwens@ulg.ac.be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1260302" y="1380571"/>
            <a:ext cx="2055242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Changes in termites feeding diets for gut micro-organisms selection and further cultivation</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à coins arrondis 45"/>
          <p:cNvSpPr/>
          <p:nvPr/>
        </p:nvSpPr>
        <p:spPr>
          <a:xfrm>
            <a:off x="756246" y="936329"/>
            <a:ext cx="21890432" cy="547260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C:\Users\JULIEN\Desktop\TFE Elsa\Photos\Protistes\CELLO 2sem3.JPG"/>
          <p:cNvPicPr>
            <a:picLocks noChangeAspect="1" noChangeArrowheads="1"/>
          </p:cNvPicPr>
          <p:nvPr/>
        </p:nvPicPr>
        <p:blipFill>
          <a:blip r:embed="rId11" cstate="print">
            <a:lum bright="-10000" contrast="40000"/>
          </a:blip>
          <a:srcRect l="46876" t="22807" r="658"/>
          <a:stretch>
            <a:fillRect/>
          </a:stretch>
        </p:blipFill>
        <p:spPr bwMode="auto">
          <a:xfrm>
            <a:off x="7669014" y="22970777"/>
            <a:ext cx="2088232" cy="2304256"/>
          </a:xfrm>
          <a:prstGeom prst="rect">
            <a:avLst/>
          </a:prstGeom>
          <a:noFill/>
        </p:spPr>
      </p:pic>
      <p:pic>
        <p:nvPicPr>
          <p:cNvPr id="1029" name="Picture 5" descr="C:\Users\JULIEN\Desktop\TFE Elsa\Photos\Protistes\P-AVI-2sem2.JPG"/>
          <p:cNvPicPr>
            <a:picLocks noChangeAspect="1" noChangeArrowheads="1"/>
          </p:cNvPicPr>
          <p:nvPr/>
        </p:nvPicPr>
        <p:blipFill>
          <a:blip r:embed="rId12" cstate="print">
            <a:lum bright="-10000" contrast="40000"/>
          </a:blip>
          <a:srcRect l="15539" t="4103" r="21527"/>
          <a:stretch>
            <a:fillRect/>
          </a:stretch>
        </p:blipFill>
        <p:spPr bwMode="auto">
          <a:xfrm>
            <a:off x="4572670" y="22969710"/>
            <a:ext cx="2016224" cy="2304256"/>
          </a:xfrm>
          <a:prstGeom prst="rect">
            <a:avLst/>
          </a:prstGeom>
          <a:noFill/>
        </p:spPr>
      </p:pic>
      <p:pic>
        <p:nvPicPr>
          <p:cNvPr id="1032" name="Picture 8" descr="D:\PHOTOS\Nouveau dossier\103_FUJI\DSCF3442.JPG"/>
          <p:cNvPicPr>
            <a:picLocks noChangeAspect="1" noChangeArrowheads="1"/>
          </p:cNvPicPr>
          <p:nvPr/>
        </p:nvPicPr>
        <p:blipFill>
          <a:blip r:embed="rId13" cstate="print"/>
          <a:srcRect l="14937" t="16597" r="9952" b="20811"/>
          <a:stretch>
            <a:fillRect/>
          </a:stretch>
        </p:blipFill>
        <p:spPr bwMode="auto">
          <a:xfrm>
            <a:off x="1096408" y="18321903"/>
            <a:ext cx="2276414" cy="1422759"/>
          </a:xfrm>
          <a:prstGeom prst="rect">
            <a:avLst/>
          </a:prstGeom>
          <a:noFill/>
          <a:ln>
            <a:noFill/>
          </a:ln>
        </p:spPr>
      </p:pic>
      <p:pic>
        <p:nvPicPr>
          <p:cNvPr id="1033" name="Picture 9" descr="D:\PHOTOS\Nouveau dossier\103_FUJI\DSCF3445.JPG"/>
          <p:cNvPicPr>
            <a:picLocks noChangeAspect="1" noChangeArrowheads="1"/>
          </p:cNvPicPr>
          <p:nvPr/>
        </p:nvPicPr>
        <p:blipFill>
          <a:blip r:embed="rId14" cstate="print"/>
          <a:srcRect l="14342" t="10702" b="19526"/>
          <a:stretch>
            <a:fillRect/>
          </a:stretch>
        </p:blipFill>
        <p:spPr bwMode="auto">
          <a:xfrm>
            <a:off x="6012830" y="18359183"/>
            <a:ext cx="2303513" cy="1407220"/>
          </a:xfrm>
          <a:prstGeom prst="rect">
            <a:avLst/>
          </a:prstGeom>
          <a:noFill/>
          <a:ln>
            <a:noFill/>
          </a:ln>
        </p:spPr>
      </p:pic>
      <p:sp>
        <p:nvSpPr>
          <p:cNvPr id="216" name="ZoneTexte 215"/>
          <p:cNvSpPr txBox="1"/>
          <p:nvPr/>
        </p:nvSpPr>
        <p:spPr>
          <a:xfrm>
            <a:off x="972270" y="9064522"/>
            <a:ext cx="9793088" cy="584775"/>
          </a:xfrm>
          <a:prstGeom prst="rect">
            <a:avLst/>
          </a:prstGeom>
          <a:noFill/>
        </p:spPr>
        <p:txBody>
          <a:bodyPr wrap="square" rtlCol="0">
            <a:spAutoFit/>
          </a:bodyPr>
          <a:lstStyle/>
          <a:p>
            <a:r>
              <a:rPr lang="en-US" sz="3200" b="1" dirty="0" smtClean="0">
                <a:solidFill>
                  <a:schemeClr val="tx2">
                    <a:lumMod val="75000"/>
                  </a:schemeClr>
                </a:solidFill>
                <a:latin typeface="+mj-lt"/>
                <a:ea typeface="Times New Roman" pitchFamily="18" charset="0"/>
                <a:cs typeface="Arial" pitchFamily="34" charset="0"/>
              </a:rPr>
              <a:t>Basic model of symbiotic interactions in lower termites</a:t>
            </a:r>
            <a:endParaRPr lang="en-US" sz="3200" b="1" dirty="0">
              <a:solidFill>
                <a:schemeClr val="tx2">
                  <a:lumMod val="75000"/>
                </a:schemeClr>
              </a:solidFill>
              <a:latin typeface="+mj-lt"/>
              <a:ea typeface="Times New Roman" pitchFamily="18" charset="0"/>
              <a:cs typeface="Arial" pitchFamily="34" charset="0"/>
            </a:endParaRPr>
          </a:p>
        </p:txBody>
      </p:sp>
      <p:sp>
        <p:nvSpPr>
          <p:cNvPr id="218" name="Rectangle 217"/>
          <p:cNvSpPr/>
          <p:nvPr/>
        </p:nvSpPr>
        <p:spPr>
          <a:xfrm>
            <a:off x="1044278" y="15625961"/>
            <a:ext cx="9793088" cy="2185214"/>
          </a:xfrm>
          <a:prstGeom prst="rect">
            <a:avLst/>
          </a:prstGeom>
        </p:spPr>
        <p:txBody>
          <a:bodyPr wrap="square">
            <a:spAutoFit/>
          </a:bodyPr>
          <a:lstStyle/>
          <a:p>
            <a:pPr algn="just"/>
            <a:r>
              <a:rPr lang="en-US" sz="3200" b="1" dirty="0" smtClean="0">
                <a:solidFill>
                  <a:schemeClr val="tx2">
                    <a:lumMod val="75000"/>
                  </a:schemeClr>
                </a:solidFill>
                <a:latin typeface="+mj-lt"/>
                <a:ea typeface="Times New Roman" pitchFamily="18" charset="0"/>
                <a:cs typeface="Arial" pitchFamily="34" charset="0"/>
              </a:rPr>
              <a:t>Artificial diets</a:t>
            </a:r>
          </a:p>
          <a:p>
            <a:pPr algn="just"/>
            <a:r>
              <a:rPr lang="en-US" sz="2600" dirty="0" smtClean="0">
                <a:latin typeface="+mj-lt"/>
                <a:ea typeface="Times New Roman" pitchFamily="18" charset="0"/>
                <a:cs typeface="Arial" pitchFamily="34" charset="0"/>
              </a:rPr>
              <a:t>Lower termites (</a:t>
            </a:r>
            <a:r>
              <a:rPr lang="en-US" sz="2600" i="1" dirty="0" err="1" smtClean="0">
                <a:latin typeface="+mj-lt"/>
                <a:ea typeface="Times New Roman" pitchFamily="18" charset="0"/>
                <a:cs typeface="Arial" pitchFamily="34" charset="0"/>
              </a:rPr>
              <a:t>Reticulitermes</a:t>
            </a:r>
            <a:r>
              <a:rPr lang="en-US" sz="2600" i="1" dirty="0" smtClean="0">
                <a:latin typeface="+mj-lt"/>
                <a:ea typeface="Times New Roman" pitchFamily="18" charset="0"/>
                <a:cs typeface="Arial" pitchFamily="34" charset="0"/>
              </a:rPr>
              <a:t> </a:t>
            </a:r>
            <a:r>
              <a:rPr lang="en-US" sz="2600" i="1" dirty="0" err="1" smtClean="0">
                <a:latin typeface="+mj-lt"/>
                <a:ea typeface="Times New Roman" pitchFamily="18" charset="0"/>
                <a:cs typeface="Arial" pitchFamily="34" charset="0"/>
              </a:rPr>
              <a:t>santonensis</a:t>
            </a:r>
            <a:r>
              <a:rPr lang="en-US" sz="2600" dirty="0" smtClean="0">
                <a:latin typeface="+mj-lt"/>
                <a:ea typeface="Times New Roman" pitchFamily="18" charset="0"/>
                <a:cs typeface="Arial" pitchFamily="34" charset="0"/>
              </a:rPr>
              <a:t> (</a:t>
            </a:r>
            <a:r>
              <a:rPr lang="en-US" sz="2600" dirty="0" err="1" smtClean="0">
                <a:latin typeface="+mj-lt"/>
                <a:ea typeface="Times New Roman" pitchFamily="18" charset="0"/>
                <a:cs typeface="Arial" pitchFamily="34" charset="0"/>
              </a:rPr>
              <a:t>Feytaud</a:t>
            </a:r>
            <a:r>
              <a:rPr lang="en-US" sz="2600" dirty="0" smtClean="0">
                <a:latin typeface="+mj-lt"/>
                <a:ea typeface="Times New Roman" pitchFamily="18" charset="0"/>
                <a:cs typeface="Arial" pitchFamily="34" charset="0"/>
              </a:rPr>
              <a:t>)) were reared on several agar-based diets including various carbon sources, such as </a:t>
            </a:r>
            <a:r>
              <a:rPr lang="en-US" sz="2600" dirty="0" err="1" smtClean="0">
                <a:latin typeface="+mj-lt"/>
                <a:ea typeface="Times New Roman" pitchFamily="18" charset="0"/>
                <a:cs typeface="Arial" pitchFamily="34" charset="0"/>
              </a:rPr>
              <a:t>carboxymethyl</a:t>
            </a:r>
            <a:r>
              <a:rPr lang="en-US" sz="2600" dirty="0" smtClean="0">
                <a:latin typeface="+mj-lt"/>
                <a:ea typeface="Times New Roman" pitchFamily="18" charset="0"/>
                <a:cs typeface="Arial" pitchFamily="34" charset="0"/>
              </a:rPr>
              <a:t>-cellulose, microcrystalline cellulose, </a:t>
            </a:r>
            <a:r>
              <a:rPr lang="en-US" sz="2600" dirty="0" err="1" smtClean="0">
                <a:latin typeface="+mj-lt"/>
                <a:ea typeface="Times New Roman" pitchFamily="18" charset="0"/>
                <a:cs typeface="Arial" pitchFamily="34" charset="0"/>
              </a:rPr>
              <a:t>xylan</a:t>
            </a:r>
            <a:r>
              <a:rPr lang="en-US" sz="2600" dirty="0" smtClean="0">
                <a:latin typeface="+mj-lt"/>
                <a:ea typeface="Times New Roman" pitchFamily="18" charset="0"/>
                <a:cs typeface="Arial" pitchFamily="34" charset="0"/>
              </a:rPr>
              <a:t>, </a:t>
            </a:r>
            <a:r>
              <a:rPr lang="en-US" sz="2600" dirty="0" err="1" smtClean="0">
                <a:latin typeface="+mj-lt"/>
                <a:ea typeface="Times New Roman" pitchFamily="18" charset="0"/>
                <a:cs typeface="Arial" pitchFamily="34" charset="0"/>
              </a:rPr>
              <a:t>cellobiose</a:t>
            </a:r>
            <a:r>
              <a:rPr lang="en-US" sz="2600" dirty="0" smtClean="0">
                <a:latin typeface="+mj-lt"/>
                <a:ea typeface="Times New Roman" pitchFamily="18" charset="0"/>
                <a:cs typeface="Arial" pitchFamily="34" charset="0"/>
              </a:rPr>
              <a:t> or glucose. </a:t>
            </a:r>
            <a:endParaRPr lang="en-US" sz="2600" dirty="0">
              <a:latin typeface="+mj-lt"/>
            </a:endParaRPr>
          </a:p>
        </p:txBody>
      </p:sp>
      <p:sp>
        <p:nvSpPr>
          <p:cNvPr id="219" name="Rectangle 218"/>
          <p:cNvSpPr/>
          <p:nvPr/>
        </p:nvSpPr>
        <p:spPr>
          <a:xfrm>
            <a:off x="1012194" y="19979540"/>
            <a:ext cx="9865096" cy="830997"/>
          </a:xfrm>
          <a:prstGeom prst="rect">
            <a:avLst/>
          </a:prstGeom>
        </p:spPr>
        <p:txBody>
          <a:bodyPr wrap="square">
            <a:spAutoFit/>
          </a:bodyPr>
          <a:lstStyle/>
          <a:p>
            <a:pPr algn="just"/>
            <a:r>
              <a:rPr lang="en-US" sz="2400" dirty="0" smtClean="0">
                <a:ea typeface="Times New Roman" pitchFamily="18" charset="0"/>
                <a:cs typeface="Arial" pitchFamily="34" charset="0"/>
              </a:rPr>
              <a:t>Digestive tracts were dissected in order to extract proteins and to cultivate microorganisms. </a:t>
            </a:r>
            <a:endParaRPr lang="en-US" sz="2400" dirty="0"/>
          </a:p>
        </p:txBody>
      </p:sp>
      <p:sp>
        <p:nvSpPr>
          <p:cNvPr id="48" name="Rectangle 47"/>
          <p:cNvSpPr/>
          <p:nvPr/>
        </p:nvSpPr>
        <p:spPr>
          <a:xfrm>
            <a:off x="1998274" y="22537662"/>
            <a:ext cx="1080119" cy="461665"/>
          </a:xfrm>
          <a:prstGeom prst="rect">
            <a:avLst/>
          </a:prstGeom>
        </p:spPr>
        <p:txBody>
          <a:bodyPr wrap="square">
            <a:spAutoFit/>
          </a:bodyPr>
          <a:lstStyle/>
          <a:p>
            <a:pPr lvl="0" algn="just" defTabSz="914400" eaLnBrk="0" fontAlgn="base" hangingPunct="0">
              <a:spcBef>
                <a:spcPct val="0"/>
              </a:spcBef>
              <a:spcAft>
                <a:spcPct val="0"/>
              </a:spcAft>
            </a:pPr>
            <a:r>
              <a:rPr kumimoji="0" lang="en-US" sz="2400" b="0" i="0" u="none" strike="noStrike" cap="none" normalizeH="0" dirty="0" smtClean="0">
                <a:ln>
                  <a:noFill/>
                </a:ln>
                <a:solidFill>
                  <a:schemeClr val="tx1"/>
                </a:solidFill>
                <a:effectLst/>
                <a:cs typeface="Arial" pitchFamily="34" charset="0"/>
              </a:rPr>
              <a:t>Wood</a:t>
            </a:r>
            <a:endParaRPr kumimoji="0" lang="en-US" sz="2400" b="0" i="0" u="none" strike="noStrike" cap="none" normalizeH="0" baseline="0" dirty="0" smtClean="0">
              <a:ln>
                <a:noFill/>
              </a:ln>
              <a:solidFill>
                <a:schemeClr val="tx1"/>
              </a:solidFill>
              <a:effectLst/>
              <a:cs typeface="Arial" pitchFamily="34" charset="0"/>
            </a:endParaRPr>
          </a:p>
        </p:txBody>
      </p:sp>
      <p:sp>
        <p:nvSpPr>
          <p:cNvPr id="49" name="Rectangle 48"/>
          <p:cNvSpPr/>
          <p:nvPr/>
        </p:nvSpPr>
        <p:spPr>
          <a:xfrm>
            <a:off x="4830438" y="22537662"/>
            <a:ext cx="1512168" cy="461665"/>
          </a:xfrm>
          <a:prstGeom prst="rect">
            <a:avLst/>
          </a:prstGeom>
        </p:spPr>
        <p:txBody>
          <a:bodyPr wrap="square">
            <a:spAutoFit/>
          </a:bodyPr>
          <a:lstStyle/>
          <a:p>
            <a:pPr lvl="0" algn="just" defTabSz="914400" eaLnBrk="0" fontAlgn="base" hangingPunct="0">
              <a:spcBef>
                <a:spcPct val="0"/>
              </a:spcBef>
              <a:spcAft>
                <a:spcPct val="0"/>
              </a:spcAft>
            </a:pPr>
            <a:r>
              <a:rPr kumimoji="0" lang="en-US" sz="2400" b="0" i="0" u="none" strike="noStrike" cap="none" normalizeH="0" dirty="0" smtClean="0">
                <a:ln>
                  <a:noFill/>
                </a:ln>
                <a:solidFill>
                  <a:schemeClr val="tx1"/>
                </a:solidFill>
                <a:effectLst/>
                <a:cs typeface="Arial" pitchFamily="34" charset="0"/>
              </a:rPr>
              <a:t>Cellulose</a:t>
            </a:r>
            <a:endParaRPr kumimoji="0" lang="en-US" sz="2400" b="0" i="0" u="none" strike="noStrike" cap="none" normalizeH="0" baseline="0" dirty="0" smtClean="0">
              <a:ln>
                <a:noFill/>
              </a:ln>
              <a:solidFill>
                <a:schemeClr val="tx1"/>
              </a:solidFill>
              <a:effectLst/>
              <a:cs typeface="Arial" pitchFamily="34" charset="0"/>
            </a:endParaRPr>
          </a:p>
        </p:txBody>
      </p:sp>
      <p:sp>
        <p:nvSpPr>
          <p:cNvPr id="50" name="Rectangle 49"/>
          <p:cNvSpPr/>
          <p:nvPr/>
        </p:nvSpPr>
        <p:spPr>
          <a:xfrm>
            <a:off x="7948100" y="22537662"/>
            <a:ext cx="1368152" cy="461665"/>
          </a:xfrm>
          <a:prstGeom prst="rect">
            <a:avLst/>
          </a:prstGeom>
        </p:spPr>
        <p:txBody>
          <a:bodyPr wrap="square">
            <a:spAutoFit/>
          </a:bodyPr>
          <a:lstStyle/>
          <a:p>
            <a:pPr lvl="0" algn="just" defTabSz="914400" eaLnBrk="0" fontAlgn="base" hangingPunct="0">
              <a:spcBef>
                <a:spcPct val="0"/>
              </a:spcBef>
              <a:spcAft>
                <a:spcPct val="0"/>
              </a:spcAft>
            </a:pPr>
            <a:r>
              <a:rPr kumimoji="0" lang="en-US" sz="2400" b="0" i="0" u="none" strike="noStrike" cap="none" normalizeH="0" dirty="0" smtClean="0">
                <a:ln>
                  <a:noFill/>
                </a:ln>
                <a:solidFill>
                  <a:schemeClr val="tx1"/>
                </a:solidFill>
                <a:effectLst/>
                <a:cs typeface="Arial" pitchFamily="34" charset="0"/>
              </a:rPr>
              <a:t>Glucose</a:t>
            </a:r>
            <a:endParaRPr kumimoji="0" lang="en-US" sz="2400" b="0" i="0" u="none" strike="noStrike" cap="none" normalizeH="0" baseline="0" dirty="0" smtClean="0">
              <a:ln>
                <a:noFill/>
              </a:ln>
              <a:solidFill>
                <a:schemeClr val="tx1"/>
              </a:solidFill>
              <a:effectLst/>
              <a:cs typeface="Arial" pitchFamily="34" charset="0"/>
            </a:endParaRPr>
          </a:p>
        </p:txBody>
      </p:sp>
      <p:pic>
        <p:nvPicPr>
          <p:cNvPr id="5" name="Picture 3" descr="D:\PHOTOS\Nouveau dossier\103_FUJI\DSCF3604.JPG"/>
          <p:cNvPicPr>
            <a:picLocks noChangeAspect="1" noChangeArrowheads="1"/>
          </p:cNvPicPr>
          <p:nvPr/>
        </p:nvPicPr>
        <p:blipFill>
          <a:blip r:embed="rId15" cstate="print"/>
          <a:srcRect l="6061" t="10133" r="8081" b="12594"/>
          <a:stretch>
            <a:fillRect/>
          </a:stretch>
        </p:blipFill>
        <p:spPr bwMode="auto">
          <a:xfrm>
            <a:off x="3492550" y="18339305"/>
            <a:ext cx="2371264" cy="1422758"/>
          </a:xfrm>
          <a:prstGeom prst="rect">
            <a:avLst/>
          </a:prstGeom>
          <a:noFill/>
          <a:ln>
            <a:noFill/>
          </a:ln>
        </p:spPr>
      </p:pic>
      <p:pic>
        <p:nvPicPr>
          <p:cNvPr id="9" name="Picture 4" descr="D:\PHOTOS\Nouveau dossier\103_FUJI\DSCF3600.JPG"/>
          <p:cNvPicPr>
            <a:picLocks noChangeAspect="1" noChangeArrowheads="1"/>
          </p:cNvPicPr>
          <p:nvPr/>
        </p:nvPicPr>
        <p:blipFill>
          <a:blip r:embed="rId16" cstate="print"/>
          <a:srcRect l="17062" t="14520" r="4189" b="12146"/>
          <a:stretch>
            <a:fillRect/>
          </a:stretch>
        </p:blipFill>
        <p:spPr bwMode="auto">
          <a:xfrm>
            <a:off x="8461102" y="18356707"/>
            <a:ext cx="2291691" cy="1422758"/>
          </a:xfrm>
          <a:prstGeom prst="rect">
            <a:avLst/>
          </a:prstGeom>
          <a:noFill/>
          <a:ln>
            <a:noFill/>
          </a:ln>
        </p:spPr>
      </p:pic>
      <p:sp>
        <p:nvSpPr>
          <p:cNvPr id="52" name="Rectangle 51"/>
          <p:cNvSpPr/>
          <p:nvPr/>
        </p:nvSpPr>
        <p:spPr>
          <a:xfrm>
            <a:off x="1476326" y="17837884"/>
            <a:ext cx="1512168" cy="461665"/>
          </a:xfrm>
          <a:prstGeom prst="rect">
            <a:avLst/>
          </a:prstGeom>
          <a:ln>
            <a:noFill/>
          </a:ln>
        </p:spPr>
        <p:txBody>
          <a:bodyPr wrap="square">
            <a:spAutoFit/>
          </a:bodyPr>
          <a:lstStyle/>
          <a:p>
            <a:pPr lvl="0" algn="just" defTabSz="914400" eaLnBrk="0" fontAlgn="base" hangingPunct="0">
              <a:spcBef>
                <a:spcPct val="0"/>
              </a:spcBef>
              <a:spcAft>
                <a:spcPct val="0"/>
              </a:spcAft>
            </a:pPr>
            <a:r>
              <a:rPr kumimoji="0" lang="en-US" sz="2400" b="0" i="0" u="none" strike="noStrike" cap="none" normalizeH="0" dirty="0" smtClean="0">
                <a:ln>
                  <a:noFill/>
                </a:ln>
                <a:solidFill>
                  <a:schemeClr val="tx1"/>
                </a:solidFill>
                <a:effectLst/>
                <a:latin typeface="Arial" pitchFamily="34" charset="0"/>
                <a:cs typeface="Arial" pitchFamily="34" charset="0"/>
              </a:rPr>
              <a:t>Cellulose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52"/>
          <p:cNvSpPr/>
          <p:nvPr/>
        </p:nvSpPr>
        <p:spPr>
          <a:xfrm>
            <a:off x="8317086" y="17867501"/>
            <a:ext cx="2736304" cy="461665"/>
          </a:xfrm>
          <a:prstGeom prst="rect">
            <a:avLst/>
          </a:prstGeom>
          <a:ln>
            <a:noFill/>
          </a:ln>
        </p:spPr>
        <p:txBody>
          <a:bodyPr wrap="square">
            <a:spAutoFit/>
          </a:bodyPr>
          <a:lstStyle/>
          <a:p>
            <a:pPr lvl="0" algn="just" defTabSz="914400" eaLnBrk="0" fontAlgn="base" hangingPunct="0">
              <a:spcBef>
                <a:spcPct val="0"/>
              </a:spcBef>
              <a:spcAft>
                <a:spcPct val="0"/>
              </a:spcAft>
            </a:pPr>
            <a:r>
              <a:rPr kumimoji="0" lang="en-US" sz="2400" b="0" i="0" u="none" strike="noStrike" cap="none" normalizeH="0" smtClean="0">
                <a:ln>
                  <a:noFill/>
                </a:ln>
                <a:solidFill>
                  <a:schemeClr val="tx1"/>
                </a:solidFill>
                <a:effectLst/>
                <a:latin typeface="Arial" pitchFamily="34" charset="0"/>
                <a:cs typeface="Arial" pitchFamily="34" charset="0"/>
              </a:rPr>
              <a:t>Cellulose + Lignin</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p:nvPr/>
        </p:nvSpPr>
        <p:spPr>
          <a:xfrm>
            <a:off x="3996606" y="17867501"/>
            <a:ext cx="1368152" cy="461665"/>
          </a:xfrm>
          <a:prstGeom prst="rect">
            <a:avLst/>
          </a:prstGeom>
          <a:ln>
            <a:noFill/>
          </a:ln>
        </p:spPr>
        <p:txBody>
          <a:bodyPr wrap="square">
            <a:spAutoFit/>
          </a:bodyPr>
          <a:lstStyle/>
          <a:p>
            <a:pPr lvl="0" algn="just" defTabSz="914400" eaLnBrk="0" fontAlgn="base" hangingPunct="0">
              <a:spcBef>
                <a:spcPct val="0"/>
              </a:spcBef>
              <a:spcAft>
                <a:spcPct val="0"/>
              </a:spcAft>
            </a:pPr>
            <a:r>
              <a:rPr kumimoji="0" lang="en-US" sz="2400" b="0" i="0" u="none" strike="noStrike" cap="none" normalizeH="0" smtClean="0">
                <a:ln>
                  <a:noFill/>
                </a:ln>
                <a:solidFill>
                  <a:schemeClr val="tx1"/>
                </a:solidFill>
                <a:effectLst/>
                <a:latin typeface="Arial" pitchFamily="34" charset="0"/>
                <a:cs typeface="Arial" pitchFamily="34" charset="0"/>
              </a:rPr>
              <a:t>Glucose</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4"/>
          <p:cNvSpPr/>
          <p:nvPr/>
        </p:nvSpPr>
        <p:spPr>
          <a:xfrm>
            <a:off x="6588894" y="17867501"/>
            <a:ext cx="1080120" cy="461665"/>
          </a:xfrm>
          <a:prstGeom prst="rect">
            <a:avLst/>
          </a:prstGeom>
          <a:ln>
            <a:noFill/>
          </a:ln>
        </p:spPr>
        <p:txBody>
          <a:bodyPr wrap="square">
            <a:spAutoFit/>
          </a:bodyPr>
          <a:lstStyle/>
          <a:p>
            <a:pPr lvl="0" algn="just" defTabSz="914400" eaLnBrk="0" fontAlgn="base" hangingPunct="0">
              <a:spcBef>
                <a:spcPct val="0"/>
              </a:spcBef>
              <a:spcAft>
                <a:spcPct val="0"/>
              </a:spcAft>
            </a:pPr>
            <a:r>
              <a:rPr kumimoji="0" lang="en-US" sz="2400" b="0" i="0" u="none" strike="noStrike" cap="none" normalizeH="0" smtClean="0">
                <a:ln>
                  <a:noFill/>
                </a:ln>
                <a:solidFill>
                  <a:schemeClr val="tx1"/>
                </a:solidFill>
                <a:effectLst/>
                <a:latin typeface="Arial" pitchFamily="34" charset="0"/>
                <a:cs typeface="Arial" pitchFamily="34" charset="0"/>
              </a:rPr>
              <a:t>Xylan</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5" descr="C:\Users\JULIEN\Desktop\TFE Elsa\Photos\Attaques rapides - Alternance bois\peuplier\P1080493.JPG"/>
          <p:cNvPicPr>
            <a:picLocks noChangeAspect="1" noChangeArrowheads="1"/>
          </p:cNvPicPr>
          <p:nvPr/>
        </p:nvPicPr>
        <p:blipFill>
          <a:blip r:embed="rId17" cstate="print">
            <a:lum bright="-10000" contrast="40000"/>
          </a:blip>
          <a:srcRect l="20292" t="2094" r="17486" b="6360"/>
          <a:stretch>
            <a:fillRect/>
          </a:stretch>
        </p:blipFill>
        <p:spPr bwMode="auto">
          <a:xfrm>
            <a:off x="1476326" y="22970777"/>
            <a:ext cx="2088232" cy="2304255"/>
          </a:xfrm>
          <a:prstGeom prst="rect">
            <a:avLst/>
          </a:prstGeom>
          <a:noFill/>
        </p:spPr>
      </p:pic>
      <p:sp>
        <p:nvSpPr>
          <p:cNvPr id="56" name="Rectangle 55"/>
          <p:cNvSpPr/>
          <p:nvPr/>
        </p:nvSpPr>
        <p:spPr>
          <a:xfrm>
            <a:off x="11557446" y="8713193"/>
            <a:ext cx="3528392" cy="523220"/>
          </a:xfrm>
          <a:prstGeom prst="rect">
            <a:avLst/>
          </a:prstGeom>
        </p:spPr>
        <p:txBody>
          <a:bodyPr wrap="square">
            <a:spAutoFit/>
          </a:bodyPr>
          <a:lstStyle/>
          <a:p>
            <a:pPr>
              <a:buFont typeface="Arial" pitchFamily="34" charset="0"/>
              <a:buChar char="•"/>
            </a:pPr>
            <a:r>
              <a:rPr lang="en-US" sz="2800" b="1" dirty="0" smtClean="0">
                <a:solidFill>
                  <a:schemeClr val="tx2">
                    <a:lumMod val="75000"/>
                  </a:schemeClr>
                </a:solidFill>
                <a:latin typeface="+mj-lt"/>
                <a:ea typeface="Times New Roman" pitchFamily="18" charset="0"/>
                <a:cs typeface="Arial" pitchFamily="34" charset="0"/>
              </a:rPr>
              <a:t> Enzymatic assays</a:t>
            </a:r>
            <a:endParaRPr lang="en-US" sz="2800" b="1" dirty="0">
              <a:solidFill>
                <a:schemeClr val="tx2">
                  <a:lumMod val="75000"/>
                </a:schemeClr>
              </a:solidFill>
              <a:latin typeface="+mj-lt"/>
              <a:ea typeface="Times New Roman" pitchFamily="18" charset="0"/>
              <a:cs typeface="Arial" pitchFamily="34" charset="0"/>
            </a:endParaRPr>
          </a:p>
        </p:txBody>
      </p:sp>
      <p:sp>
        <p:nvSpPr>
          <p:cNvPr id="57" name="Rectangle 56"/>
          <p:cNvSpPr/>
          <p:nvPr/>
        </p:nvSpPr>
        <p:spPr>
          <a:xfrm>
            <a:off x="11917486" y="14475925"/>
            <a:ext cx="3888432" cy="523220"/>
          </a:xfrm>
          <a:prstGeom prst="rect">
            <a:avLst/>
          </a:prstGeom>
        </p:spPr>
        <p:txBody>
          <a:bodyPr wrap="square">
            <a:spAutoFit/>
          </a:bodyPr>
          <a:lstStyle/>
          <a:p>
            <a:pPr>
              <a:buFont typeface="Arial" pitchFamily="34" charset="0"/>
              <a:buChar char="•"/>
            </a:pPr>
            <a:r>
              <a:rPr lang="en-US" sz="2800" b="1" dirty="0" smtClean="0">
                <a:solidFill>
                  <a:schemeClr val="tx2">
                    <a:lumMod val="75000"/>
                  </a:schemeClr>
                </a:solidFill>
                <a:latin typeface="+mj-lt"/>
                <a:ea typeface="Times New Roman" pitchFamily="18" charset="0"/>
                <a:cs typeface="Arial" pitchFamily="34" charset="0"/>
              </a:rPr>
              <a:t> Proteomic analysis</a:t>
            </a:r>
            <a:endParaRPr lang="en-US" sz="2800" b="1" dirty="0">
              <a:solidFill>
                <a:schemeClr val="tx2">
                  <a:lumMod val="75000"/>
                </a:schemeClr>
              </a:solidFill>
              <a:latin typeface="+mj-lt"/>
              <a:ea typeface="Times New Roman" pitchFamily="18" charset="0"/>
              <a:cs typeface="Arial" pitchFamily="34" charset="0"/>
            </a:endParaRPr>
          </a:p>
        </p:txBody>
      </p:sp>
      <p:pic>
        <p:nvPicPr>
          <p:cNvPr id="60" name="Picture 11"/>
          <p:cNvPicPr>
            <a:picLocks noChangeAspect="1" noChangeArrowheads="1"/>
          </p:cNvPicPr>
          <p:nvPr/>
        </p:nvPicPr>
        <p:blipFill>
          <a:blip r:embed="rId18" cstate="print"/>
          <a:srcRect/>
          <a:stretch>
            <a:fillRect/>
          </a:stretch>
        </p:blipFill>
        <p:spPr bwMode="auto">
          <a:xfrm>
            <a:off x="12847308" y="21941857"/>
            <a:ext cx="576064" cy="964075"/>
          </a:xfrm>
          <a:prstGeom prst="rect">
            <a:avLst/>
          </a:prstGeom>
          <a:noFill/>
          <a:ln w="9525">
            <a:noFill/>
            <a:miter lim="800000"/>
            <a:headEnd/>
            <a:tailEnd/>
          </a:ln>
        </p:spPr>
      </p:pic>
      <p:sp>
        <p:nvSpPr>
          <p:cNvPr id="62" name="Rectangle 61"/>
          <p:cNvSpPr/>
          <p:nvPr/>
        </p:nvSpPr>
        <p:spPr>
          <a:xfrm>
            <a:off x="1404319" y="25454470"/>
            <a:ext cx="9505055" cy="1692771"/>
          </a:xfrm>
          <a:prstGeom prst="rect">
            <a:avLst/>
          </a:prstGeom>
        </p:spPr>
        <p:txBody>
          <a:bodyPr wrap="square">
            <a:spAutoFit/>
          </a:bodyPr>
          <a:lstStyle/>
          <a:p>
            <a:pPr algn="just" defTabSz="914400" eaLnBrk="0" fontAlgn="base" hangingPunct="0">
              <a:spcBef>
                <a:spcPct val="0"/>
              </a:spcBef>
              <a:spcAft>
                <a:spcPct val="0"/>
              </a:spcAft>
            </a:pPr>
            <a:r>
              <a:rPr lang="en-US" sz="2600" dirty="0" smtClean="0">
                <a:ea typeface="Times New Roman" pitchFamily="18" charset="0"/>
                <a:cs typeface="Arial" pitchFamily="34" charset="0"/>
              </a:rPr>
              <a:t>Major changes:</a:t>
            </a:r>
          </a:p>
          <a:p>
            <a:pPr algn="just" defTabSz="914400" eaLnBrk="0" fontAlgn="base" hangingPunct="0">
              <a:spcBef>
                <a:spcPct val="0"/>
              </a:spcBef>
              <a:spcAft>
                <a:spcPct val="0"/>
              </a:spcAft>
              <a:buFont typeface="Arial" pitchFamily="34" charset="0"/>
              <a:buChar char="•"/>
            </a:pPr>
            <a:r>
              <a:rPr lang="en-US" sz="2600" dirty="0" smtClean="0">
                <a:ea typeface="Times New Roman" pitchFamily="18" charset="0"/>
                <a:cs typeface="Arial" pitchFamily="34" charset="0"/>
              </a:rPr>
              <a:t> Strong diminution or total loss of most large flagellates, especially </a:t>
            </a:r>
            <a:r>
              <a:rPr lang="en-US" sz="2600" i="1" dirty="0" err="1" smtClean="0">
                <a:ea typeface="Times New Roman" pitchFamily="18" charset="0"/>
                <a:cs typeface="Arial" pitchFamily="34" charset="0"/>
              </a:rPr>
              <a:t>Dinenympha</a:t>
            </a:r>
            <a:r>
              <a:rPr lang="en-US" sz="2600" i="1" dirty="0" smtClean="0">
                <a:ea typeface="Times New Roman" pitchFamily="18" charset="0"/>
                <a:cs typeface="Arial" pitchFamily="34" charset="0"/>
              </a:rPr>
              <a:t> sp.</a:t>
            </a:r>
            <a:r>
              <a:rPr lang="en-US" sz="2600" dirty="0" smtClean="0">
                <a:ea typeface="Times New Roman" pitchFamily="18" charset="0"/>
                <a:cs typeface="Arial" pitchFamily="34" charset="0"/>
              </a:rPr>
              <a:t>, </a:t>
            </a:r>
            <a:r>
              <a:rPr lang="en-US" sz="2600" i="1" dirty="0" err="1" smtClean="0">
                <a:ea typeface="Times New Roman" pitchFamily="18" charset="0"/>
                <a:cs typeface="Arial" pitchFamily="34" charset="0"/>
              </a:rPr>
              <a:t>Trichonymphea</a:t>
            </a:r>
            <a:r>
              <a:rPr lang="en-US" sz="2600" i="1" dirty="0" smtClean="0">
                <a:ea typeface="Times New Roman" pitchFamily="18" charset="0"/>
                <a:cs typeface="Arial" pitchFamily="34" charset="0"/>
              </a:rPr>
              <a:t> sp.</a:t>
            </a:r>
            <a:r>
              <a:rPr lang="en-US" sz="2600" dirty="0" smtClean="0">
                <a:ea typeface="Times New Roman" pitchFamily="18" charset="0"/>
                <a:cs typeface="Arial" pitchFamily="34" charset="0"/>
              </a:rPr>
              <a:t> and </a:t>
            </a:r>
            <a:r>
              <a:rPr lang="en-US" sz="2600" i="1" dirty="0" err="1" smtClean="0">
                <a:ea typeface="Times New Roman" pitchFamily="18" charset="0"/>
                <a:cs typeface="Arial" pitchFamily="34" charset="0"/>
              </a:rPr>
              <a:t>Spirotrichonymphea</a:t>
            </a:r>
            <a:r>
              <a:rPr lang="en-US" sz="2600" i="1" dirty="0" smtClean="0">
                <a:ea typeface="Times New Roman" pitchFamily="18" charset="0"/>
                <a:cs typeface="Arial" pitchFamily="34" charset="0"/>
              </a:rPr>
              <a:t> </a:t>
            </a:r>
            <a:r>
              <a:rPr lang="en-US" sz="2600" i="1" dirty="0" err="1" smtClean="0">
                <a:ea typeface="Times New Roman" pitchFamily="18" charset="0"/>
                <a:cs typeface="Arial" pitchFamily="34" charset="0"/>
              </a:rPr>
              <a:t>sp</a:t>
            </a:r>
            <a:r>
              <a:rPr lang="en-US" sz="2600" i="1" dirty="0" smtClean="0">
                <a:ea typeface="Times New Roman" pitchFamily="18" charset="0"/>
                <a:cs typeface="Arial" pitchFamily="34" charset="0"/>
              </a:rPr>
              <a:t>.</a:t>
            </a:r>
            <a:r>
              <a:rPr lang="en-US" sz="2600" dirty="0" smtClean="0">
                <a:ea typeface="Times New Roman" pitchFamily="18" charset="0"/>
                <a:cs typeface="Arial" pitchFamily="34" charset="0"/>
              </a:rPr>
              <a:t>. </a:t>
            </a:r>
          </a:p>
          <a:p>
            <a:pPr algn="just" defTabSz="914400" eaLnBrk="0" fontAlgn="base" hangingPunct="0">
              <a:spcBef>
                <a:spcPct val="0"/>
              </a:spcBef>
              <a:spcAft>
                <a:spcPct val="0"/>
              </a:spcAft>
              <a:buFont typeface="Arial" pitchFamily="34" charset="0"/>
              <a:buChar char="•"/>
            </a:pPr>
            <a:r>
              <a:rPr lang="en-US" sz="2600" dirty="0" smtClean="0">
                <a:ea typeface="Times New Roman" pitchFamily="18" charset="0"/>
                <a:cs typeface="Arial" pitchFamily="34" charset="0"/>
              </a:rPr>
              <a:t> Some flagellates seemed to be favored by  specific diets. </a:t>
            </a:r>
            <a:endParaRPr lang="en-US" sz="2600" dirty="0" smtClean="0">
              <a:cs typeface="Arial" pitchFamily="34" charset="0"/>
            </a:endParaRPr>
          </a:p>
        </p:txBody>
      </p:sp>
      <p:sp>
        <p:nvSpPr>
          <p:cNvPr id="71" name="Rectangle 70"/>
          <p:cNvSpPr/>
          <p:nvPr/>
        </p:nvSpPr>
        <p:spPr>
          <a:xfrm>
            <a:off x="11989494" y="14991594"/>
            <a:ext cx="10729192" cy="492443"/>
          </a:xfrm>
          <a:prstGeom prst="rect">
            <a:avLst/>
          </a:prstGeom>
        </p:spPr>
        <p:txBody>
          <a:bodyPr wrap="square">
            <a:spAutoFit/>
          </a:bodyPr>
          <a:lstStyle/>
          <a:p>
            <a:pPr algn="just" defTabSz="914400" eaLnBrk="0" fontAlgn="base" hangingPunct="0">
              <a:spcBef>
                <a:spcPct val="0"/>
              </a:spcBef>
              <a:spcAft>
                <a:spcPct val="0"/>
              </a:spcAft>
            </a:pPr>
            <a:r>
              <a:rPr lang="en-US" sz="2600" dirty="0" smtClean="0">
                <a:ea typeface="Times New Roman" pitchFamily="18" charset="0"/>
                <a:cs typeface="Arial" pitchFamily="34" charset="0"/>
              </a:rPr>
              <a:t> Termite gut proteome was investigated following two different approaches:</a:t>
            </a:r>
            <a:endParaRPr lang="en-US" sz="2600" dirty="0" smtClean="0">
              <a:cs typeface="Arial" pitchFamily="34" charset="0"/>
            </a:endParaRPr>
          </a:p>
        </p:txBody>
      </p:sp>
      <p:sp>
        <p:nvSpPr>
          <p:cNvPr id="72" name="Flèche droite 71"/>
          <p:cNvSpPr/>
          <p:nvPr/>
        </p:nvSpPr>
        <p:spPr>
          <a:xfrm rot="5400000">
            <a:off x="12968336" y="22992707"/>
            <a:ext cx="700330" cy="654354"/>
          </a:xfrm>
          <a:prstGeom prst="rightArrow">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Graphique 72"/>
          <p:cNvGraphicFramePr/>
          <p:nvPr/>
        </p:nvGraphicFramePr>
        <p:xfrm>
          <a:off x="13861702" y="22106681"/>
          <a:ext cx="9073008" cy="4464496"/>
        </p:xfrm>
        <a:graphic>
          <a:graphicData uri="http://schemas.openxmlformats.org/drawingml/2006/chart">
            <c:chart xmlns:c="http://schemas.openxmlformats.org/drawingml/2006/chart" xmlns:r="http://schemas.openxmlformats.org/officeDocument/2006/relationships" r:id="rId19"/>
          </a:graphicData>
        </a:graphic>
      </p:graphicFrame>
      <p:sp>
        <p:nvSpPr>
          <p:cNvPr id="75" name="Accolade fermante 74"/>
          <p:cNvSpPr/>
          <p:nvPr/>
        </p:nvSpPr>
        <p:spPr>
          <a:xfrm rot="16200000">
            <a:off x="13609674" y="8749197"/>
            <a:ext cx="360040" cy="2304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ccolade fermante 75"/>
          <p:cNvSpPr/>
          <p:nvPr/>
        </p:nvSpPr>
        <p:spPr>
          <a:xfrm rot="16200000">
            <a:off x="16068456" y="8749197"/>
            <a:ext cx="360040" cy="2304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ccolade fermante 76"/>
          <p:cNvSpPr/>
          <p:nvPr/>
        </p:nvSpPr>
        <p:spPr>
          <a:xfrm rot="16200000">
            <a:off x="18506218" y="8737294"/>
            <a:ext cx="360040" cy="2304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3" descr="C:\Users\JULIEN\Desktop\TERMITOFUEL RECOVERED\Valorisation\Lower termites paunch.png"/>
          <p:cNvPicPr>
            <a:picLocks noChangeAspect="1" noChangeArrowheads="1"/>
          </p:cNvPicPr>
          <p:nvPr/>
        </p:nvPicPr>
        <p:blipFill>
          <a:blip r:embed="rId20" cstate="print"/>
          <a:srcRect/>
          <a:stretch>
            <a:fillRect/>
          </a:stretch>
        </p:blipFill>
        <p:spPr bwMode="auto">
          <a:xfrm>
            <a:off x="332980" y="9721305"/>
            <a:ext cx="11224466" cy="5976664"/>
          </a:xfrm>
          <a:prstGeom prst="rect">
            <a:avLst/>
          </a:prstGeom>
          <a:noFill/>
        </p:spPr>
      </p:pic>
      <p:sp>
        <p:nvSpPr>
          <p:cNvPr id="58" name="ZoneTexte 57"/>
          <p:cNvSpPr txBox="1"/>
          <p:nvPr/>
        </p:nvSpPr>
        <p:spPr>
          <a:xfrm>
            <a:off x="12565558" y="26616367"/>
            <a:ext cx="10297144" cy="2022136"/>
          </a:xfrm>
          <a:prstGeom prst="rect">
            <a:avLst/>
          </a:prstGeom>
          <a:noFill/>
        </p:spPr>
        <p:txBody>
          <a:bodyPr wrap="square" lIns="417620" tIns="208810" rIns="417620" bIns="208810" rtlCol="0">
            <a:spAutoFit/>
          </a:bodyPr>
          <a:lstStyle/>
          <a:p>
            <a:pPr algn="just"/>
            <a:r>
              <a:rPr lang="en-US" sz="2600" dirty="0" smtClean="0"/>
              <a:t>Proteins assigned to </a:t>
            </a:r>
            <a:r>
              <a:rPr lang="en-US" sz="2600" dirty="0" err="1" smtClean="0"/>
              <a:t>protists</a:t>
            </a:r>
            <a:r>
              <a:rPr lang="en-US" sz="2600" dirty="0" smtClean="0"/>
              <a:t> from “control termites” mostly consisted in </a:t>
            </a:r>
            <a:r>
              <a:rPr lang="en-US" sz="2600" dirty="0" err="1" smtClean="0"/>
              <a:t>tubulins</a:t>
            </a:r>
            <a:r>
              <a:rPr lang="en-US" sz="2600" dirty="0" smtClean="0"/>
              <a:t>, but also included some </a:t>
            </a:r>
            <a:r>
              <a:rPr lang="en-US" sz="2600" dirty="0" err="1" smtClean="0"/>
              <a:t>glycosyl</a:t>
            </a:r>
            <a:r>
              <a:rPr lang="en-US" sz="2600" dirty="0" smtClean="0"/>
              <a:t> </a:t>
            </a:r>
            <a:r>
              <a:rPr lang="en-US" sz="2600" dirty="0" err="1" smtClean="0"/>
              <a:t>hydrolases</a:t>
            </a:r>
            <a:r>
              <a:rPr lang="en-US" sz="2600" dirty="0" smtClean="0"/>
              <a:t> family 7 sequences and actins. Proteins assigned to insects, other arthropods or other metazoans  were almost exclusively actins.</a:t>
            </a:r>
          </a:p>
        </p:txBody>
      </p:sp>
      <p:graphicFrame>
        <p:nvGraphicFramePr>
          <p:cNvPr id="63" name="Graphique 62"/>
          <p:cNvGraphicFramePr/>
          <p:nvPr/>
        </p:nvGraphicFramePr>
        <p:xfrm>
          <a:off x="14797806" y="16311083"/>
          <a:ext cx="7887250" cy="4643470"/>
        </p:xfrm>
        <a:graphic>
          <a:graphicData uri="http://schemas.openxmlformats.org/drawingml/2006/chart">
            <c:chart xmlns:c="http://schemas.openxmlformats.org/drawingml/2006/chart" xmlns:r="http://schemas.openxmlformats.org/officeDocument/2006/relationships" r:id="rId21"/>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451</Words>
  <Application>Microsoft Office PowerPoint</Application>
  <PresentationFormat>Personnalisé</PresentationFormat>
  <Paragraphs>39</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JULIEN</dc:creator>
  <cp:lastModifiedBy>s088778</cp:lastModifiedBy>
  <cp:revision>120</cp:revision>
  <dcterms:created xsi:type="dcterms:W3CDTF">2011-09-20T13:37:59Z</dcterms:created>
  <dcterms:modified xsi:type="dcterms:W3CDTF">2012-01-26T10:05:02Z</dcterms:modified>
</cp:coreProperties>
</file>