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8" r:id="rId2"/>
    <p:sldId id="562" r:id="rId3"/>
    <p:sldId id="492" r:id="rId4"/>
    <p:sldId id="532" r:id="rId5"/>
    <p:sldId id="538" r:id="rId6"/>
    <p:sldId id="536" r:id="rId7"/>
    <p:sldId id="487" r:id="rId8"/>
    <p:sldId id="547" r:id="rId9"/>
    <p:sldId id="545" r:id="rId10"/>
    <p:sldId id="546" r:id="rId11"/>
    <p:sldId id="548" r:id="rId12"/>
    <p:sldId id="543" r:id="rId13"/>
    <p:sldId id="493" r:id="rId14"/>
    <p:sldId id="494" r:id="rId15"/>
    <p:sldId id="484" r:id="rId16"/>
    <p:sldId id="549" r:id="rId17"/>
    <p:sldId id="550" r:id="rId18"/>
    <p:sldId id="552" r:id="rId19"/>
    <p:sldId id="553" r:id="rId20"/>
    <p:sldId id="554" r:id="rId21"/>
    <p:sldId id="555" r:id="rId22"/>
    <p:sldId id="556" r:id="rId23"/>
    <p:sldId id="557" r:id="rId24"/>
    <p:sldId id="565" r:id="rId25"/>
    <p:sldId id="482" r:id="rId26"/>
    <p:sldId id="501" r:id="rId27"/>
    <p:sldId id="526" r:id="rId28"/>
    <p:sldId id="530" r:id="rId29"/>
    <p:sldId id="559" r:id="rId30"/>
    <p:sldId id="529" r:id="rId31"/>
    <p:sldId id="560" r:id="rId32"/>
    <p:sldId id="564" r:id="rId33"/>
    <p:sldId id="528" r:id="rId34"/>
    <p:sldId id="563" r:id="rId35"/>
    <p:sldId id="531" r:id="rId36"/>
    <p:sldId id="561" r:id="rId37"/>
  </p:sldIdLst>
  <p:sldSz cx="9144000" cy="6858000" type="screen4x3"/>
  <p:notesSz cx="6858000" cy="9144000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rard, Eric (E&amp;M, Kensington)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99CCFF"/>
    <a:srgbClr val="CCFF99"/>
    <a:srgbClr val="C0C0C0"/>
    <a:srgbClr val="0033CC"/>
    <a:srgbClr val="FF00FF"/>
    <a:srgbClr val="DDDDDD"/>
    <a:srgbClr val="0066FF"/>
    <a:srgbClr val="FF66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92206" autoAdjust="0"/>
  </p:normalViewPr>
  <p:slideViewPr>
    <p:cSldViewPr snapToGrid="0">
      <p:cViewPr>
        <p:scale>
          <a:sx n="75" d="100"/>
          <a:sy n="75" d="100"/>
        </p:scale>
        <p:origin x="-199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B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B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Click to edit Master text styles</a:t>
            </a:r>
          </a:p>
          <a:p>
            <a:pPr lvl="1"/>
            <a:r>
              <a:rPr lang="fr-BE" smtClean="0"/>
              <a:t>Second level</a:t>
            </a:r>
          </a:p>
          <a:p>
            <a:pPr lvl="2"/>
            <a:r>
              <a:rPr lang="fr-BE" smtClean="0"/>
              <a:t>Third level</a:t>
            </a:r>
          </a:p>
          <a:p>
            <a:pPr lvl="3"/>
            <a:r>
              <a:rPr lang="fr-BE" smtClean="0"/>
              <a:t>Fourth level</a:t>
            </a:r>
          </a:p>
          <a:p>
            <a:pPr lvl="4"/>
            <a:r>
              <a:rPr lang="fr-BE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B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433724-A593-43A8-BBBD-130D827A33B2}" type="slidenum">
              <a:rPr lang="fr-BE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4422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3724-A593-43A8-BBBD-130D827A33B2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3730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85C64-2DB4-4562-BF21-B969A700C9AC}" type="slidenum">
              <a:rPr lang="fr-BE"/>
              <a:pPr/>
              <a:t>24</a:t>
            </a:fld>
            <a:endParaRPr lang="fr-BE"/>
          </a:p>
        </p:txBody>
      </p:sp>
      <p:sp>
        <p:nvSpPr>
          <p:cNvPr id="415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574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CEB46CD-6407-40FE-A989-1B9F39A9E914}" type="slidenum">
              <a:rPr lang="fr-FR" sz="1200"/>
              <a:pPr algn="r"/>
              <a:t>24</a:t>
            </a:fld>
            <a:endParaRPr lang="fr-F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85C64-2DB4-4562-BF21-B969A700C9AC}" type="slidenum">
              <a:rPr lang="fr-BE"/>
              <a:pPr/>
              <a:t>25</a:t>
            </a:fld>
            <a:endParaRPr lang="fr-BE"/>
          </a:p>
        </p:txBody>
      </p:sp>
      <p:sp>
        <p:nvSpPr>
          <p:cNvPr id="415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574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CEB46CD-6407-40FE-A989-1B9F39A9E914}" type="slidenum">
              <a:rPr lang="fr-FR" sz="1200"/>
              <a:pPr algn="r"/>
              <a:t>25</a:t>
            </a:fld>
            <a:endParaRPr lang="fr-F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85C64-2DB4-4562-BF21-B969A700C9AC}" type="slidenum">
              <a:rPr lang="fr-BE"/>
              <a:pPr/>
              <a:t>28</a:t>
            </a:fld>
            <a:endParaRPr lang="fr-BE"/>
          </a:p>
        </p:txBody>
      </p:sp>
      <p:sp>
        <p:nvSpPr>
          <p:cNvPr id="415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574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CEB46CD-6407-40FE-A989-1B9F39A9E914}" type="slidenum">
              <a:rPr lang="fr-FR" sz="1200"/>
              <a:pPr algn="r"/>
              <a:t>28</a:t>
            </a:fld>
            <a:endParaRPr 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85C64-2DB4-4562-BF21-B969A700C9AC}" type="slidenum">
              <a:rPr lang="fr-BE"/>
              <a:pPr/>
              <a:t>3</a:t>
            </a:fld>
            <a:endParaRPr lang="fr-BE"/>
          </a:p>
        </p:txBody>
      </p:sp>
      <p:sp>
        <p:nvSpPr>
          <p:cNvPr id="415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574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CEB46CD-6407-40FE-A989-1B9F39A9E914}" type="slidenum">
              <a:rPr lang="fr-FR" sz="1200"/>
              <a:pPr algn="r"/>
              <a:t>3</a:t>
            </a:fld>
            <a:endParaRPr 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85C64-2DB4-4562-BF21-B969A700C9AC}" type="slidenum">
              <a:rPr lang="fr-BE"/>
              <a:pPr/>
              <a:t>6</a:t>
            </a:fld>
            <a:endParaRPr lang="fr-BE"/>
          </a:p>
        </p:txBody>
      </p:sp>
      <p:sp>
        <p:nvSpPr>
          <p:cNvPr id="415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574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CEB46CD-6407-40FE-A989-1B9F39A9E914}" type="slidenum">
              <a:rPr lang="fr-FR" sz="1200"/>
              <a:pPr algn="r"/>
              <a:t>6</a:t>
            </a:fld>
            <a:endParaRPr lang="fr-F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3724-A593-43A8-BBBD-130D827A33B2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883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SiO2 -&gt; SiCl4</a:t>
            </a:r>
            <a:r>
              <a:rPr lang="fr-BE" baseline="0" dirty="0" smtClean="0"/>
              <a:t> -&gt; Si haute pureté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3724-A593-43A8-BBBD-130D827A33B2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883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1m² de panneaux parfaitement orientés</a:t>
            </a:r>
            <a:r>
              <a:rPr lang="fr-BE" baseline="0" dirty="0" smtClean="0"/>
              <a:t> produit 100kWh par an.</a:t>
            </a:r>
          </a:p>
          <a:p>
            <a:r>
              <a:rPr lang="fr-BE" baseline="0" dirty="0" smtClean="0"/>
              <a:t>8760 h dans 1 an = 100kWh/an = 11W par m²</a:t>
            </a:r>
          </a:p>
          <a:p>
            <a:r>
              <a:rPr lang="fr-BE" baseline="0" dirty="0" smtClean="0"/>
              <a:t>1 MW demande 90 900 m² soit une surface de 300m x 300m</a:t>
            </a:r>
          </a:p>
          <a:p>
            <a:r>
              <a:rPr lang="fr-BE" dirty="0" smtClean="0"/>
              <a:t>Tihange correspond à un</a:t>
            </a:r>
            <a:r>
              <a:rPr lang="fr-BE" baseline="0" dirty="0" smtClean="0"/>
              <a:t> carré de 16km de côté ( 256 millions de m²)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3724-A593-43A8-BBBD-130D827A33B2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883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Image d’une mine de cuivre à Sudbury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3724-A593-43A8-BBBD-130D827A33B2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2493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85C64-2DB4-4562-BF21-B969A700C9AC}" type="slidenum">
              <a:rPr lang="fr-BE"/>
              <a:pPr/>
              <a:t>16</a:t>
            </a:fld>
            <a:endParaRPr lang="fr-BE"/>
          </a:p>
        </p:txBody>
      </p:sp>
      <p:sp>
        <p:nvSpPr>
          <p:cNvPr id="415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574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CEB46CD-6407-40FE-A989-1B9F39A9E914}" type="slidenum">
              <a:rPr lang="fr-FR" sz="1200"/>
              <a:pPr algn="r"/>
              <a:t>16</a:t>
            </a:fld>
            <a:endParaRPr lang="fr-F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85C64-2DB4-4562-BF21-B969A700C9AC}" type="slidenum">
              <a:rPr lang="fr-BE"/>
              <a:pPr/>
              <a:t>17</a:t>
            </a:fld>
            <a:endParaRPr lang="fr-BE"/>
          </a:p>
        </p:txBody>
      </p:sp>
      <p:sp>
        <p:nvSpPr>
          <p:cNvPr id="415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574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CEB46CD-6407-40FE-A989-1B9F39A9E914}" type="slidenum">
              <a:rPr lang="fr-FR" sz="1200"/>
              <a:pPr algn="r"/>
              <a:t>17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3038475"/>
            <a:ext cx="7920037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66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>
              <a:defRPr sz="370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4743450"/>
            <a:ext cx="4600575" cy="9175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3" r="41620"/>
          <a:stretch/>
        </p:blipFill>
        <p:spPr>
          <a:xfrm>
            <a:off x="0" y="-3"/>
            <a:ext cx="1931316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479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9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260350"/>
            <a:ext cx="7092950" cy="8255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B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412875"/>
            <a:ext cx="75438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1133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BE"/>
              <a:t>IFPRI 2011</a:t>
            </a:r>
          </a:p>
          <a:p>
            <a:r>
              <a:rPr lang="fr-BE"/>
              <a:t>Chapel Hill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260350"/>
            <a:ext cx="1979613" cy="823913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pic>
        <p:nvPicPr>
          <p:cNvPr id="1043" name="Picture 19" descr="logo_coul_texte_blason_cadre_3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58763"/>
            <a:ext cx="11303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 descr="GeMMe_logotxt_t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92100"/>
            <a:ext cx="752475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3" r="42155"/>
          <a:stretch/>
        </p:blipFill>
        <p:spPr>
          <a:xfrm rot="10800000">
            <a:off x="-15085" y="1084263"/>
            <a:ext cx="1247936" cy="5773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900">
          <a:solidFill>
            <a:srgbClr val="333333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900">
          <a:solidFill>
            <a:srgbClr val="333333"/>
          </a:solidFill>
          <a:latin typeface="Arial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900">
          <a:solidFill>
            <a:srgbClr val="333333"/>
          </a:solidFill>
          <a:latin typeface="Arial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900">
          <a:solidFill>
            <a:srgbClr val="333333"/>
          </a:solidFill>
          <a:latin typeface="Arial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900">
          <a:solidFill>
            <a:srgbClr val="333333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900">
          <a:solidFill>
            <a:srgbClr val="333333"/>
          </a:solidFill>
          <a:latin typeface="Arial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900">
          <a:solidFill>
            <a:srgbClr val="333333"/>
          </a:solidFill>
          <a:latin typeface="Arial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900">
          <a:solidFill>
            <a:srgbClr val="333333"/>
          </a:solidFill>
          <a:latin typeface="Arial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900">
          <a:solidFill>
            <a:srgbClr val="33333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5F5F5F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hlink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accent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accent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accent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accent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57338" y="2362200"/>
            <a:ext cx="7461250" cy="2146300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europol" pitchFamily="34" charset="0"/>
              </a:rPr>
              <a:t>Ressources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europo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europol" pitchFamily="34" charset="0"/>
              </a:rPr>
              <a:t>dans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europol" pitchFamily="34" charset="0"/>
              </a:rPr>
              <a:t> le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europol" pitchFamily="34" charset="0"/>
              </a:rPr>
              <a:t>Rouge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europo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europo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europol" pitchFamily="34" charset="0"/>
              </a:rPr>
              <a:t>pour les Energies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europol" pitchFamily="34" charset="0"/>
              </a:rPr>
              <a:t>Vertes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europo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europol" pitchFamily="34" charset="0"/>
              </a:rPr>
              <a:t>?</a:t>
            </a:r>
            <a:endParaRPr lang="en-AU" sz="3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Neuropol" pitchFamily="34" charset="0"/>
            </a:endParaRPr>
          </a:p>
        </p:txBody>
      </p:sp>
      <p:pic>
        <p:nvPicPr>
          <p:cNvPr id="111622" name="Picture 6" descr="logo_coul_texte_blason_cadre_3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33" y="138113"/>
            <a:ext cx="15589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5" name="Picture 7" descr="GeMMe_logotxt_t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33" y="396875"/>
            <a:ext cx="14541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3265488" y="5416530"/>
            <a:ext cx="55054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AU" sz="2400" dirty="0" smtClean="0">
                <a:solidFill>
                  <a:schemeClr val="bg2"/>
                </a:solidFill>
              </a:rPr>
              <a:t>Eric </a:t>
            </a:r>
            <a:r>
              <a:rPr lang="en-AU" sz="2400" dirty="0"/>
              <a:t>PIRARD</a:t>
            </a:r>
            <a:r>
              <a:rPr lang="en-AU" sz="1600" dirty="0"/>
              <a:t> </a:t>
            </a:r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sz="1600" dirty="0" smtClean="0"/>
              <a:t>Dr </a:t>
            </a:r>
            <a:r>
              <a:rPr lang="en-AU" sz="1600" dirty="0" err="1" smtClean="0"/>
              <a:t>Ingénieur</a:t>
            </a:r>
            <a:r>
              <a:rPr lang="en-AU" sz="1600" dirty="0" smtClean="0"/>
              <a:t> </a:t>
            </a:r>
            <a:r>
              <a:rPr lang="en-AU" sz="1600" dirty="0" err="1" smtClean="0"/>
              <a:t>Géologue</a:t>
            </a:r>
            <a:endParaRPr lang="en-AU" sz="1600" dirty="0" smtClean="0"/>
          </a:p>
          <a:p>
            <a:pPr algn="r"/>
            <a:r>
              <a:rPr lang="en-AU" sz="1600" i="1" dirty="0" err="1" smtClean="0"/>
              <a:t>Professeur</a:t>
            </a:r>
            <a:r>
              <a:rPr lang="en-AU" sz="1600" i="1" dirty="0" smtClean="0"/>
              <a:t> Ordinaire à </a:t>
            </a:r>
            <a:r>
              <a:rPr lang="en-AU" sz="1600" i="1" dirty="0" err="1" smtClean="0"/>
              <a:t>l’ULg</a:t>
            </a:r>
            <a:endParaRPr lang="en-A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Où trouver du Silicium ?</a:t>
            </a:r>
            <a:endParaRPr lang="fr-FR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3200" y="1391920"/>
            <a:ext cx="7480300" cy="4785043"/>
          </a:xfrm>
        </p:spPr>
        <p:txBody>
          <a:bodyPr/>
          <a:lstStyle/>
          <a:p>
            <a:r>
              <a:rPr lang="fr-BE" dirty="0"/>
              <a:t>Le plus blanc n’est pas toujours le plus pur</a:t>
            </a:r>
            <a:r>
              <a:rPr lang="fr-BE" dirty="0" smtClean="0"/>
              <a:t>…</a:t>
            </a:r>
          </a:p>
          <a:p>
            <a:pPr lvl="1"/>
            <a:r>
              <a:rPr lang="fr-BE" dirty="0" smtClean="0"/>
              <a:t>Sandy Cape, Australie Occidentale</a:t>
            </a:r>
            <a:endParaRPr lang="fr-BE" dirty="0"/>
          </a:p>
        </p:txBody>
      </p:sp>
      <p:pic>
        <p:nvPicPr>
          <p:cNvPr id="201735" name="Picture 7" descr="4x4 optimi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93" y="2183448"/>
            <a:ext cx="6022975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Où trouver du Silicium ?</a:t>
            </a:r>
            <a:endParaRPr lang="fr-FR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3200" y="1391920"/>
            <a:ext cx="7480300" cy="4785043"/>
          </a:xfrm>
        </p:spPr>
        <p:txBody>
          <a:bodyPr/>
          <a:lstStyle/>
          <a:p>
            <a:r>
              <a:rPr lang="fr-BE" dirty="0"/>
              <a:t>Le plus blanc n’est pas toujours le plus </a:t>
            </a:r>
            <a:r>
              <a:rPr lang="fr-BE" dirty="0" smtClean="0"/>
              <a:t>exotique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83" y="1959928"/>
            <a:ext cx="5835760" cy="409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346834" y="5882323"/>
            <a:ext cx="314388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i="1" dirty="0" smtClean="0"/>
              <a:t>Maasmechelen, Belgique</a:t>
            </a:r>
            <a:endParaRPr lang="fr-FR" sz="1600" i="1" dirty="0"/>
          </a:p>
        </p:txBody>
      </p:sp>
      <p:pic>
        <p:nvPicPr>
          <p:cNvPr id="8" name="Picture 21" descr="Sibelco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09" y="5323840"/>
            <a:ext cx="1672654" cy="4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5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Panneaux photovoltaïques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Production du Silicium</a:t>
            </a:r>
          </a:p>
          <a:p>
            <a:pPr lvl="3"/>
            <a:r>
              <a:rPr lang="fr-BE" dirty="0" smtClean="0"/>
              <a:t>Fusion à 1900°C</a:t>
            </a:r>
          </a:p>
          <a:p>
            <a:pPr lvl="3"/>
            <a:r>
              <a:rPr lang="fr-BE" dirty="0" smtClean="0"/>
              <a:t>Raffinage et fonderie</a:t>
            </a:r>
          </a:p>
          <a:p>
            <a:pPr lvl="3"/>
            <a:r>
              <a:rPr lang="fr-BE" dirty="0" smtClean="0"/>
              <a:t>Tirage de monocristaux</a:t>
            </a:r>
          </a:p>
          <a:p>
            <a:pPr lvl="2"/>
            <a:endParaRPr lang="fr-BE" dirty="0" smtClean="0"/>
          </a:p>
          <a:p>
            <a:pPr lvl="2"/>
            <a:r>
              <a:rPr lang="fr-BE" dirty="0" smtClean="0"/>
              <a:t>25-30</a:t>
            </a:r>
            <a:r>
              <a:rPr lang="fr-BE" dirty="0"/>
              <a:t>% </a:t>
            </a:r>
            <a:r>
              <a:rPr lang="fr-BE" dirty="0" smtClean="0"/>
              <a:t>du coût total du panneau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« </a:t>
            </a:r>
            <a:r>
              <a:rPr lang="fr-BE" dirty="0" err="1" smtClean="0"/>
              <a:t>Energy</a:t>
            </a:r>
            <a:r>
              <a:rPr lang="fr-BE" dirty="0" smtClean="0"/>
              <a:t> </a:t>
            </a:r>
            <a:r>
              <a:rPr lang="fr-BE" dirty="0" err="1" smtClean="0"/>
              <a:t>Payback</a:t>
            </a:r>
            <a:r>
              <a:rPr lang="fr-BE" dirty="0" smtClean="0"/>
              <a:t> Time » estimé à 5 ans</a:t>
            </a:r>
          </a:p>
          <a:p>
            <a:pPr lvl="3"/>
            <a:r>
              <a:rPr lang="fr-BE" dirty="0" smtClean="0"/>
              <a:t>Orientation plein Sud</a:t>
            </a:r>
          </a:p>
          <a:p>
            <a:pPr lvl="3"/>
            <a:r>
              <a:rPr lang="fr-BE" dirty="0"/>
              <a:t>Pente de Toit 30</a:t>
            </a:r>
            <a:r>
              <a:rPr lang="fr-BE" dirty="0" smtClean="0"/>
              <a:t>°</a:t>
            </a:r>
          </a:p>
          <a:p>
            <a:pPr lvl="3"/>
            <a:r>
              <a:rPr lang="fr-BE" dirty="0" smtClean="0"/>
              <a:t>… en Catalogne</a:t>
            </a:r>
          </a:p>
        </p:txBody>
      </p:sp>
      <p:sp>
        <p:nvSpPr>
          <p:cNvPr id="2" name="AutoShape 8" descr="https://vpn.gw.ulg.ac.be/cache/MiamiImageURL/1-s2.0-S0360544206002799-gr6.jpg/,DanaInfo=www.sciencedirect.com+0?wchp=dGLbVlk-zSkz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" name="AutoShape 10" descr="https://vpn.gw.ulg.ac.be/cache/MiamiImageURL/1-s2.0-S0360544206002799-gr6.jpg/,DanaInfo=www.sciencedirect.com+0?wchp=dGLbVlk-zSkz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" name="AutoShape 12" descr="https://vpn.gw.ulg.ac.be/cache/MiamiImageURL/1-s2.0-S0360544206002799-gr6.jpg/,DanaInfo=www.sciencedirect.com+0?wchp=dGLzVlS-zSkz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7" name="Groupe 6"/>
          <p:cNvGrpSpPr/>
          <p:nvPr/>
        </p:nvGrpSpPr>
        <p:grpSpPr>
          <a:xfrm>
            <a:off x="4921867" y="4429760"/>
            <a:ext cx="3305723" cy="2201612"/>
            <a:chOff x="4805679" y="3769326"/>
            <a:chExt cx="3977005" cy="2648686"/>
          </a:xfrm>
        </p:grpSpPr>
        <p:pic>
          <p:nvPicPr>
            <p:cNvPr id="1028" name="Picture 4" descr="2kW photovoltaic panels on colorbond roo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679" y="3769326"/>
              <a:ext cx="3977005" cy="2648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593733" y="6141013"/>
              <a:ext cx="10422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i="1" dirty="0" smtClean="0"/>
                <a:t>© First </a:t>
              </a:r>
              <a:r>
                <a:rPr lang="fr-BE" sz="1200" i="1" dirty="0" err="1" smtClean="0"/>
                <a:t>Solar</a:t>
              </a:r>
              <a:endParaRPr lang="fr-BE" sz="1200" i="1" dirty="0"/>
            </a:p>
          </p:txBody>
        </p:sp>
      </p:grpSp>
      <p:pic>
        <p:nvPicPr>
          <p:cNvPr id="3074" name="Picture 2" descr="http://www.optique-ingenieur.org/fr/cours/OPI_fr_M09_C01/res/Im_05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363" y="1234929"/>
            <a:ext cx="3015614" cy="21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Panneaux photovoltaïques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Quelle alternative au Silicium ?</a:t>
            </a:r>
          </a:p>
          <a:p>
            <a:pPr lvl="1"/>
            <a:r>
              <a:rPr lang="fr-BE" dirty="0" smtClean="0"/>
              <a:t>Technologie Couches Minces</a:t>
            </a:r>
          </a:p>
          <a:p>
            <a:pPr marL="914400" lvl="2" indent="0">
              <a:buNone/>
            </a:pPr>
            <a:endParaRPr lang="fr-BE" dirty="0" smtClean="0"/>
          </a:p>
          <a:p>
            <a:pPr lvl="2"/>
            <a:r>
              <a:rPr lang="fr-BE" dirty="0" err="1" smtClean="0"/>
              <a:t>CdTe</a:t>
            </a:r>
            <a:r>
              <a:rPr lang="fr-BE" dirty="0" smtClean="0"/>
              <a:t>: Cadmium-Tellure</a:t>
            </a:r>
          </a:p>
          <a:p>
            <a:pPr lvl="3"/>
            <a:r>
              <a:rPr lang="fr-BE" dirty="0" smtClean="0"/>
              <a:t>8 à 16 % efficacité</a:t>
            </a:r>
          </a:p>
          <a:p>
            <a:pPr lvl="2"/>
            <a:endParaRPr lang="fr-BE" dirty="0" smtClean="0"/>
          </a:p>
          <a:p>
            <a:pPr lvl="2"/>
            <a:r>
              <a:rPr lang="fr-BE" dirty="0" smtClean="0"/>
              <a:t>CIGS: Cuivre-Indium</a:t>
            </a:r>
            <a:br>
              <a:rPr lang="fr-BE" dirty="0" smtClean="0"/>
            </a:br>
            <a:r>
              <a:rPr lang="fr-BE" dirty="0" smtClean="0"/>
              <a:t>-Gallium-</a:t>
            </a:r>
            <a:r>
              <a:rPr lang="fr-BE" dirty="0" err="1" smtClean="0"/>
              <a:t>Selenium</a:t>
            </a:r>
            <a:endParaRPr lang="fr-BE" dirty="0" smtClean="0"/>
          </a:p>
          <a:p>
            <a:pPr lvl="3"/>
            <a:r>
              <a:rPr lang="fr-BE" dirty="0" smtClean="0"/>
              <a:t>18 % (en labo)</a:t>
            </a:r>
          </a:p>
          <a:p>
            <a:pPr marL="457200" lvl="1" indent="0">
              <a:buNone/>
            </a:pPr>
            <a:endParaRPr lang="fr-BE" dirty="0" smtClean="0"/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« </a:t>
            </a:r>
            <a:r>
              <a:rPr lang="fr-BE" dirty="0" err="1" smtClean="0"/>
              <a:t>Energy</a:t>
            </a:r>
            <a:r>
              <a:rPr lang="fr-BE" dirty="0" smtClean="0"/>
              <a:t> </a:t>
            </a:r>
            <a:r>
              <a:rPr lang="fr-BE" dirty="0" err="1" smtClean="0"/>
              <a:t>Payback</a:t>
            </a:r>
            <a:r>
              <a:rPr lang="fr-BE" dirty="0" smtClean="0"/>
              <a:t> Time » estimé à 1 an</a:t>
            </a:r>
          </a:p>
          <a:p>
            <a:pPr lvl="3"/>
            <a:r>
              <a:rPr lang="fr-BE" dirty="0" smtClean="0"/>
              <a:t>couche de seulement 3 µm !</a:t>
            </a:r>
          </a:p>
          <a:p>
            <a:pPr lvl="2"/>
            <a:endParaRPr lang="fr-BE" dirty="0" smtClean="0"/>
          </a:p>
          <a:p>
            <a:pPr lvl="2"/>
            <a:r>
              <a:rPr lang="fr-BE" dirty="0" smtClean="0"/>
              <a:t>Quantité estimée par MW produit:</a:t>
            </a:r>
          </a:p>
          <a:p>
            <a:pPr lvl="3"/>
            <a:r>
              <a:rPr lang="fr-BE" dirty="0" smtClean="0"/>
              <a:t>4,7 kg Te / 4,5 kg In / 463 kg Sn / 2194 kg Cu</a:t>
            </a:r>
          </a:p>
          <a:p>
            <a:pPr lvl="3"/>
            <a:endParaRPr lang="fr-BE" dirty="0"/>
          </a:p>
          <a:p>
            <a:pPr lvl="4"/>
            <a:r>
              <a:rPr lang="fr-BE" i="1" dirty="0" smtClean="0">
                <a:solidFill>
                  <a:srgbClr val="00B0F0"/>
                </a:solidFill>
              </a:rPr>
              <a:t>Rem.: Tihange 1+2+3 = 3 000 MW</a:t>
            </a:r>
          </a:p>
        </p:txBody>
      </p:sp>
      <p:sp>
        <p:nvSpPr>
          <p:cNvPr id="2" name="AutoShape 8" descr="https://vpn.gw.ulg.ac.be/cache/MiamiImageURL/1-s2.0-S0360544206002799-gr6.jpg/,DanaInfo=www.sciencedirect.com+0?wchp=dGLbVlk-zSkz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" name="AutoShape 10" descr="https://vpn.gw.ulg.ac.be/cache/MiamiImageURL/1-s2.0-S0360544206002799-gr6.jpg/,DanaInfo=www.sciencedirect.com+0?wchp=dGLbVlk-zSkz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" name="AutoShape 12" descr="https://vpn.gw.ulg.ac.be/cache/MiamiImageURL/1-s2.0-S0360544206002799-gr6.jpg/,DanaInfo=www.sciencedirect.com+0?wchp=dGLzVlS-zSkz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7170" name="Picture 2" descr="http://c1cleantechnicacom.wpengine.netdna-cdn.com/files/2011/07/CstSte_Sarnia20_05361_Enbridge_ON_WB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376" y="2165923"/>
            <a:ext cx="3242464" cy="21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5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Où trouver le Tellure ?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Dans mon jardin ?</a:t>
            </a:r>
          </a:p>
          <a:p>
            <a:pPr lvl="2"/>
            <a:r>
              <a:rPr lang="fr-BE" dirty="0" smtClean="0"/>
              <a:t>Parmi les éléments les plus rares</a:t>
            </a:r>
          </a:p>
          <a:p>
            <a:pPr lvl="3"/>
            <a:r>
              <a:rPr lang="fr-BE" dirty="0" smtClean="0"/>
              <a:t>Métal plus rare que l’or (1 </a:t>
            </a:r>
            <a:r>
              <a:rPr lang="fr-BE" dirty="0" err="1" smtClean="0"/>
              <a:t>ppb</a:t>
            </a:r>
            <a:r>
              <a:rPr lang="fr-BE" dirty="0" smtClean="0"/>
              <a:t>= 1mg/t)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2"/>
            <a:endParaRPr lang="fr-BE" dirty="0" smtClean="0"/>
          </a:p>
          <a:p>
            <a:pPr lvl="2"/>
            <a:r>
              <a:rPr lang="fr-BE" dirty="0" smtClean="0"/>
              <a:t>Cela n’a de sens de l’extraire que si on extrait d’autres métaux</a:t>
            </a:r>
          </a:p>
          <a:p>
            <a:pPr lvl="3"/>
            <a:r>
              <a:rPr lang="fr-BE" dirty="0" smtClean="0"/>
              <a:t>Production annuelle ~=300 t</a:t>
            </a:r>
          </a:p>
          <a:p>
            <a:pPr lvl="3"/>
            <a:r>
              <a:rPr lang="fr-BE" dirty="0" smtClean="0"/>
              <a:t>Coproduit de la métallurgie du Cuivre</a:t>
            </a:r>
          </a:p>
          <a:p>
            <a:pPr lvl="3"/>
            <a:r>
              <a:rPr lang="fr-BE" dirty="0" smtClean="0"/>
              <a:t>Leader mondial: 5NPlus (Canada-Belgique</a:t>
            </a:r>
            <a:r>
              <a:rPr lang="fr-BE" dirty="0" smtClean="0"/>
              <a:t>)</a:t>
            </a:r>
            <a:endParaRPr lang="fr-BE" dirty="0"/>
          </a:p>
        </p:txBody>
      </p:sp>
      <p:graphicFrame>
        <p:nvGraphicFramePr>
          <p:cNvPr id="5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31588"/>
              </p:ext>
            </p:extLst>
          </p:nvPr>
        </p:nvGraphicFramePr>
        <p:xfrm>
          <a:off x="5402898" y="2702560"/>
          <a:ext cx="2592387" cy="2194560"/>
        </p:xfrm>
        <a:graphic>
          <a:graphicData uri="http://schemas.openxmlformats.org/drawingml/2006/table">
            <a:tbl>
              <a:tblPr/>
              <a:tblGrid>
                <a:gridCol w="1008062"/>
                <a:gridCol w="1584325"/>
              </a:tblGrid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As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22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Hf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15,4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Ge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3,4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5,4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1,2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130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Au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&lt;2g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2753360" y="2461445"/>
            <a:ext cx="1706880" cy="2539061"/>
            <a:chOff x="1473200" y="2185339"/>
            <a:chExt cx="1706880" cy="2539061"/>
          </a:xfrm>
        </p:grpSpPr>
        <p:pic>
          <p:nvPicPr>
            <p:cNvPr id="7" name="Picture 5" descr="Mendeleev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4" t="18064" r="14538" b="45068"/>
            <a:stretch/>
          </p:blipFill>
          <p:spPr bwMode="auto">
            <a:xfrm>
              <a:off x="1473200" y="2185339"/>
              <a:ext cx="1706880" cy="253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899920" y="2814320"/>
              <a:ext cx="426720" cy="64054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rgbClr val="FFC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53360" y="4073691"/>
              <a:ext cx="426720" cy="6405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122594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Panneaux photovoltaïques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Strategic</a:t>
            </a:r>
            <a:r>
              <a:rPr lang="fr-BE" dirty="0" smtClean="0"/>
              <a:t> </a:t>
            </a:r>
            <a:r>
              <a:rPr lang="fr-BE" dirty="0" err="1" smtClean="0"/>
              <a:t>Energy</a:t>
            </a:r>
            <a:r>
              <a:rPr lang="fr-BE" dirty="0" smtClean="0"/>
              <a:t> Technologies (SET) Plan-EU</a:t>
            </a:r>
          </a:p>
          <a:p>
            <a:pPr lvl="1"/>
            <a:r>
              <a:rPr lang="fr-BE" dirty="0" err="1" smtClean="0"/>
              <a:t>Technology</a:t>
            </a:r>
            <a:r>
              <a:rPr lang="fr-BE" dirty="0" smtClean="0"/>
              <a:t> Mix Horizon 2030:</a:t>
            </a:r>
          </a:p>
          <a:p>
            <a:pPr lvl="3"/>
            <a:r>
              <a:rPr lang="fr-BE" dirty="0" smtClean="0"/>
              <a:t>80 % Si-cristallin</a:t>
            </a:r>
          </a:p>
          <a:p>
            <a:pPr lvl="3"/>
            <a:r>
              <a:rPr lang="fr-BE" dirty="0" smtClean="0"/>
              <a:t>10 % Si-amorphe</a:t>
            </a:r>
          </a:p>
          <a:p>
            <a:pPr lvl="3"/>
            <a:r>
              <a:rPr lang="fr-BE" dirty="0" smtClean="0"/>
              <a:t>5% </a:t>
            </a:r>
            <a:r>
              <a:rPr lang="fr-BE" dirty="0" err="1" smtClean="0"/>
              <a:t>CdTe</a:t>
            </a:r>
            <a:endParaRPr lang="fr-BE" dirty="0" smtClean="0"/>
          </a:p>
          <a:p>
            <a:pPr lvl="3"/>
            <a:r>
              <a:rPr lang="fr-BE" dirty="0" smtClean="0"/>
              <a:t>5% CIGS</a:t>
            </a:r>
          </a:p>
          <a:p>
            <a:pPr lvl="1"/>
            <a:r>
              <a:rPr lang="fr-BE" dirty="0" smtClean="0"/>
              <a:t>Pression sur les </a:t>
            </a:r>
            <a:r>
              <a:rPr lang="fr-BE" dirty="0" smtClean="0"/>
              <a:t>ressources</a:t>
            </a:r>
          </a:p>
          <a:p>
            <a:pPr lvl="2"/>
            <a:r>
              <a:rPr lang="fr-BE" dirty="0"/>
              <a:t>Comment stimuler la production et / ou baisser les coûts ?</a:t>
            </a:r>
          </a:p>
          <a:p>
            <a:pPr lvl="2"/>
            <a:endParaRPr lang="fr-BE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22" y="3832840"/>
            <a:ext cx="7099617" cy="248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63839" y="4478040"/>
            <a:ext cx="965200" cy="18389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8757" y="6401574"/>
            <a:ext cx="1610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i="1" dirty="0"/>
              <a:t> (JRC-IET, </a:t>
            </a:r>
            <a:r>
              <a:rPr lang="fr-BE" sz="1200" i="1" dirty="0" err="1"/>
              <a:t>oct</a:t>
            </a:r>
            <a:r>
              <a:rPr lang="fr-BE" sz="1200" i="1" dirty="0"/>
              <a:t> 2011):</a:t>
            </a:r>
          </a:p>
        </p:txBody>
      </p:sp>
    </p:spTree>
    <p:extLst>
      <p:ext uri="{BB962C8B-B14F-4D97-AF65-F5344CB8AC3E}">
        <p14:creationId xmlns:p14="http://schemas.microsoft.com/office/powerpoint/2010/main" val="31795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050" y="1709738"/>
            <a:ext cx="7092950" cy="8255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</a:extLst>
        </p:spPr>
        <p:txBody>
          <a:bodyPr wrap="square"/>
          <a:lstStyle/>
          <a:p>
            <a:pPr algn="l"/>
            <a:r>
              <a:rPr lang="fr-BE" dirty="0" smtClean="0">
                <a:solidFill>
                  <a:schemeClr val="tx1"/>
                </a:solidFill>
                <a:latin typeface="Neuropol" pitchFamily="34" charset="0"/>
              </a:rPr>
              <a:t>Quel choix technologique ?</a:t>
            </a:r>
            <a:endParaRPr lang="fr-FR" dirty="0">
              <a:solidFill>
                <a:schemeClr val="tx1"/>
              </a:solidFill>
              <a:latin typeface="Neuropo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39820" y="3581632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fr-BE" kern="0" dirty="0" smtClean="0">
                <a:solidFill>
                  <a:srgbClr val="5F5F5F"/>
                </a:solidFill>
                <a:latin typeface="Trebuchet MS"/>
                <a:cs typeface="Arial"/>
              </a:rPr>
              <a:t>Si ou Te ?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473921" y="2885440"/>
            <a:ext cx="3305723" cy="2201612"/>
            <a:chOff x="4805679" y="3769326"/>
            <a:chExt cx="3977005" cy="2648686"/>
          </a:xfrm>
        </p:grpSpPr>
        <p:pic>
          <p:nvPicPr>
            <p:cNvPr id="6" name="Picture 4" descr="2kW photovoltaic panels on colorbond roo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679" y="3769326"/>
              <a:ext cx="3977005" cy="2648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7593733" y="6141013"/>
              <a:ext cx="10422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i="1" dirty="0" smtClean="0"/>
                <a:t>© First </a:t>
              </a:r>
              <a:r>
                <a:rPr lang="fr-BE" sz="1200" i="1" dirty="0" err="1" smtClean="0"/>
                <a:t>Solar</a:t>
              </a:r>
              <a:endParaRPr lang="fr-BE" sz="1200" i="1" dirty="0"/>
            </a:p>
          </p:txBody>
        </p:sp>
      </p:grpSp>
      <p:pic>
        <p:nvPicPr>
          <p:cNvPr id="8" name="Picture 2" descr="http://c1cleantechnicacom.wpengine.netdna-cdn.com/files/2011/07/CstSte_Sarnia20_05361_Enbridge_ON_WB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13" y="4350322"/>
            <a:ext cx="3403600" cy="225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050" y="1709738"/>
            <a:ext cx="7092950" cy="8255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</a:extLst>
        </p:spPr>
        <p:txBody>
          <a:bodyPr wrap="square"/>
          <a:lstStyle/>
          <a:p>
            <a:pPr algn="l"/>
            <a:r>
              <a:rPr lang="fr-BE" dirty="0" smtClean="0">
                <a:solidFill>
                  <a:schemeClr val="tx1"/>
                </a:solidFill>
                <a:latin typeface="Neuropol" pitchFamily="34" charset="0"/>
              </a:rPr>
              <a:t>Une technologie dans le vent</a:t>
            </a:r>
            <a:endParaRPr lang="fr-FR" dirty="0">
              <a:solidFill>
                <a:schemeClr val="tx1"/>
              </a:solidFill>
              <a:latin typeface="Neuropo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21740" y="2738398"/>
            <a:ext cx="450636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kern="0" dirty="0" smtClean="0">
                <a:solidFill>
                  <a:srgbClr val="5F5F5F"/>
                </a:solidFill>
                <a:latin typeface="Trebuchet MS"/>
                <a:cs typeface="Arial"/>
              </a:rPr>
              <a:t>Eolienne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kern="0" dirty="0" smtClean="0">
                <a:solidFill>
                  <a:srgbClr val="5F5F5F"/>
                </a:solidFill>
                <a:latin typeface="Trebuchet MS"/>
                <a:cs typeface="Arial"/>
              </a:rPr>
              <a:t>Avec ou sans aimants permanents?</a:t>
            </a:r>
          </a:p>
        </p:txBody>
      </p:sp>
      <p:pic>
        <p:nvPicPr>
          <p:cNvPr id="2050" name="Picture 2" descr="http://dodiblog.unblog.fr/files/2009/07/eolienn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20" y="3547318"/>
            <a:ext cx="4501620" cy="30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Eolienne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Transformer le mouvement en électricité</a:t>
            </a:r>
          </a:p>
          <a:p>
            <a:pPr lvl="1"/>
            <a:r>
              <a:rPr lang="fr-BE" dirty="0" smtClean="0"/>
              <a:t>Génératrice électrique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r>
              <a:rPr lang="fr-BE" dirty="0" smtClean="0"/>
              <a:t>Aimants</a:t>
            </a:r>
          </a:p>
          <a:p>
            <a:pPr lvl="2"/>
            <a:r>
              <a:rPr lang="fr-BE" dirty="0" smtClean="0"/>
              <a:t>Classiques	Fe</a:t>
            </a:r>
            <a:r>
              <a:rPr lang="fr-BE" baseline="-25000" dirty="0" smtClean="0"/>
              <a:t>3</a:t>
            </a:r>
            <a:r>
              <a:rPr lang="fr-BE" dirty="0" smtClean="0"/>
              <a:t>O</a:t>
            </a:r>
            <a:r>
              <a:rPr lang="fr-BE" baseline="-25000" dirty="0" smtClean="0"/>
              <a:t>4</a:t>
            </a:r>
            <a:r>
              <a:rPr lang="fr-BE" baseline="-25000" dirty="0" smtClean="0">
                <a:solidFill>
                  <a:schemeClr val="bg2"/>
                </a:solidFill>
              </a:rPr>
              <a:t>, </a:t>
            </a:r>
            <a:r>
              <a:rPr lang="fr-BE" dirty="0" smtClean="0">
                <a:solidFill>
                  <a:schemeClr val="bg2"/>
                </a:solidFill>
              </a:rPr>
              <a:t>CoFe</a:t>
            </a:r>
            <a:r>
              <a:rPr lang="fr-BE" baseline="-25000" dirty="0" smtClean="0">
                <a:solidFill>
                  <a:schemeClr val="bg2"/>
                </a:solidFill>
              </a:rPr>
              <a:t>2</a:t>
            </a:r>
            <a:r>
              <a:rPr lang="fr-BE" dirty="0" smtClean="0">
                <a:solidFill>
                  <a:schemeClr val="bg2"/>
                </a:solidFill>
              </a:rPr>
              <a:t>O</a:t>
            </a:r>
            <a:r>
              <a:rPr lang="fr-BE" baseline="-25000" dirty="0" smtClean="0">
                <a:solidFill>
                  <a:schemeClr val="bg2"/>
                </a:solidFill>
              </a:rPr>
              <a:t>4</a:t>
            </a:r>
            <a:r>
              <a:rPr lang="fr-BE" dirty="0" smtClean="0">
                <a:solidFill>
                  <a:schemeClr val="bg2"/>
                </a:solidFill>
              </a:rPr>
              <a:t>, ZnFe</a:t>
            </a:r>
            <a:r>
              <a:rPr lang="fr-BE" baseline="-25000" dirty="0" smtClean="0">
                <a:solidFill>
                  <a:schemeClr val="bg2"/>
                </a:solidFill>
              </a:rPr>
              <a:t>2</a:t>
            </a:r>
            <a:r>
              <a:rPr lang="fr-BE" dirty="0" smtClean="0">
                <a:solidFill>
                  <a:schemeClr val="bg2"/>
                </a:solidFill>
              </a:rPr>
              <a:t>O</a:t>
            </a:r>
            <a:r>
              <a:rPr lang="fr-BE" baseline="-25000" dirty="0" smtClean="0">
                <a:solidFill>
                  <a:schemeClr val="bg2"/>
                </a:solidFill>
              </a:rPr>
              <a:t>4</a:t>
            </a:r>
            <a:r>
              <a:rPr lang="fr-BE" dirty="0" smtClean="0">
                <a:solidFill>
                  <a:schemeClr val="bg2"/>
                </a:solidFill>
              </a:rPr>
              <a:t>,</a:t>
            </a:r>
            <a:r>
              <a:rPr lang="fr-BE" dirty="0">
                <a:solidFill>
                  <a:schemeClr val="bg2"/>
                </a:solidFill>
              </a:rPr>
              <a:t> </a:t>
            </a:r>
            <a:r>
              <a:rPr lang="fr-BE" dirty="0" smtClean="0">
                <a:solidFill>
                  <a:schemeClr val="bg2"/>
                </a:solidFill>
              </a:rPr>
              <a:t>BaFe</a:t>
            </a:r>
            <a:r>
              <a:rPr lang="fr-BE" baseline="-25000" dirty="0" smtClean="0">
                <a:solidFill>
                  <a:schemeClr val="bg2"/>
                </a:solidFill>
              </a:rPr>
              <a:t>12</a:t>
            </a:r>
            <a:r>
              <a:rPr lang="fr-BE" dirty="0" smtClean="0">
                <a:solidFill>
                  <a:schemeClr val="bg2"/>
                </a:solidFill>
              </a:rPr>
              <a:t>O</a:t>
            </a:r>
            <a:r>
              <a:rPr lang="fr-BE" baseline="-25000" dirty="0" smtClean="0">
                <a:solidFill>
                  <a:schemeClr val="bg2"/>
                </a:solidFill>
              </a:rPr>
              <a:t>19</a:t>
            </a:r>
            <a:r>
              <a:rPr lang="fr-BE" dirty="0" smtClean="0">
                <a:solidFill>
                  <a:schemeClr val="bg2"/>
                </a:solidFill>
              </a:rPr>
              <a:t> , … 	</a:t>
            </a:r>
          </a:p>
          <a:p>
            <a:pPr lvl="2"/>
            <a:r>
              <a:rPr lang="fr-BE" dirty="0" smtClean="0"/>
              <a:t>Permanents	Nd</a:t>
            </a:r>
            <a:r>
              <a:rPr lang="fr-BE" baseline="-25000" dirty="0" smtClean="0"/>
              <a:t>2</a:t>
            </a:r>
            <a:r>
              <a:rPr lang="fr-BE" dirty="0" smtClean="0"/>
              <a:t>Fe</a:t>
            </a:r>
            <a:r>
              <a:rPr lang="fr-BE" baseline="-25000" dirty="0" smtClean="0"/>
              <a:t>14</a:t>
            </a:r>
            <a:r>
              <a:rPr lang="fr-BE" dirty="0" smtClean="0"/>
              <a:t>B</a:t>
            </a:r>
          </a:p>
          <a:p>
            <a:pPr lvl="3"/>
            <a:r>
              <a:rPr lang="fr-BE" dirty="0" err="1" smtClean="0"/>
              <a:t>Neodyme</a:t>
            </a:r>
            <a:r>
              <a:rPr lang="fr-BE" dirty="0" smtClean="0"/>
              <a:t> : une des terres rares (LREE)</a:t>
            </a:r>
            <a:endParaRPr lang="fr-BE" dirty="0"/>
          </a:p>
          <a:p>
            <a:pPr lvl="2"/>
            <a:endParaRPr lang="fr-BE" dirty="0"/>
          </a:p>
        </p:txBody>
      </p:sp>
      <p:pic>
        <p:nvPicPr>
          <p:cNvPr id="4" name="Picture 5" descr="Mendelee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9" t="74565" r="3343" b="14867"/>
          <a:stretch/>
        </p:blipFill>
        <p:spPr bwMode="auto">
          <a:xfrm>
            <a:off x="1522413" y="5505451"/>
            <a:ext cx="74549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90240" y="5581257"/>
            <a:ext cx="426720" cy="716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6" name="Picture 2" descr="http://img.directindustry.fr/images_di/photo-g/alternateur-a-aimants-permanents-pour-eolienne-426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175726"/>
            <a:ext cx="2676910" cy="200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Où trouver du Néodyme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Dans mon jardin ?</a:t>
            </a:r>
          </a:p>
          <a:p>
            <a:pPr lvl="1"/>
            <a:r>
              <a:rPr lang="fr-BE" dirty="0" smtClean="0"/>
              <a:t>Les terres rares (REE) ne sont pas si rares</a:t>
            </a:r>
          </a:p>
          <a:p>
            <a:pPr lvl="3"/>
            <a:r>
              <a:rPr lang="fr-BE" dirty="0" err="1" smtClean="0"/>
              <a:t>Nd</a:t>
            </a:r>
            <a:r>
              <a:rPr lang="fr-BE" dirty="0" smtClean="0"/>
              <a:t> aussi abondant que Cu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Présents sous forme de carbonates, phosphates,…</a:t>
            </a:r>
          </a:p>
          <a:p>
            <a:pPr lvl="2"/>
            <a:r>
              <a:rPr lang="fr-BE" dirty="0" smtClean="0"/>
              <a:t>Contenant toutes les terres rares</a:t>
            </a:r>
          </a:p>
          <a:p>
            <a:pPr lvl="3"/>
            <a:r>
              <a:rPr lang="fr-BE" dirty="0" smtClean="0"/>
              <a:t>Monazite</a:t>
            </a:r>
          </a:p>
          <a:p>
            <a:pPr lvl="3"/>
            <a:r>
              <a:rPr lang="fr-BE" dirty="0" err="1" smtClean="0"/>
              <a:t>Xenotime</a:t>
            </a:r>
            <a:endParaRPr lang="fr-BE" dirty="0" smtClean="0"/>
          </a:p>
          <a:p>
            <a:pPr lvl="3"/>
            <a:r>
              <a:rPr lang="fr-BE" dirty="0" err="1" smtClean="0"/>
              <a:t>Bastnaesite</a:t>
            </a:r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698653"/>
              </p:ext>
            </p:extLst>
          </p:nvPr>
        </p:nvGraphicFramePr>
        <p:xfrm>
          <a:off x="5990908" y="2227461"/>
          <a:ext cx="2519363" cy="2743200"/>
        </p:xfrm>
        <a:graphic>
          <a:graphicData uri="http://schemas.openxmlformats.org/drawingml/2006/table">
            <a:tbl>
              <a:tblPr/>
              <a:tblGrid>
                <a:gridCol w="906145"/>
                <a:gridCol w="1613218"/>
              </a:tblGrid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…</a:t>
                      </a:r>
                      <a:endParaRPr kumimoji="0" lang="fr-F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164 kg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Cr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122 kg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Zn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150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Ni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54 kg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Cu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46 kg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…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…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Nd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54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42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Rareearthoxi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39" y="2771715"/>
            <a:ext cx="3509571" cy="228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Ingénieur &amp; Géologue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Allier science naturelle </a:t>
            </a:r>
            <a:r>
              <a:rPr lang="fr-BE" u="sng" dirty="0" smtClean="0"/>
              <a:t>et</a:t>
            </a:r>
            <a:r>
              <a:rPr lang="fr-BE" dirty="0" smtClean="0"/>
              <a:t> technologie</a:t>
            </a:r>
          </a:p>
          <a:p>
            <a:pPr lvl="3"/>
            <a:r>
              <a:rPr lang="fr-BE" dirty="0" err="1"/>
              <a:t>Since</a:t>
            </a:r>
            <a:r>
              <a:rPr lang="fr-BE" dirty="0"/>
              <a:t> 1900… en première mondiale à </a:t>
            </a:r>
            <a:r>
              <a:rPr lang="fr-BE" dirty="0" err="1"/>
              <a:t>l’ULg</a:t>
            </a:r>
            <a:r>
              <a:rPr lang="fr-BE" dirty="0" smtClean="0"/>
              <a:t>!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Connaître les </a:t>
            </a:r>
            <a:r>
              <a:rPr lang="fr-BE" dirty="0" err="1" smtClean="0"/>
              <a:t>Géoressources</a:t>
            </a:r>
            <a:endParaRPr lang="fr-BE" dirty="0" smtClean="0"/>
          </a:p>
          <a:p>
            <a:pPr lvl="2"/>
            <a:r>
              <a:rPr lang="fr-BE" dirty="0" smtClean="0"/>
              <a:t>Géotechnique, </a:t>
            </a:r>
            <a:r>
              <a:rPr lang="fr-BE" sz="1400" i="1" dirty="0" smtClean="0">
                <a:solidFill>
                  <a:srgbClr val="FF0000"/>
                </a:solidFill>
              </a:rPr>
              <a:t>Stabilité, Risques naturels,…</a:t>
            </a:r>
          </a:p>
          <a:p>
            <a:pPr lvl="2"/>
            <a:r>
              <a:rPr lang="fr-BE" dirty="0" smtClean="0"/>
              <a:t>Hydrogéologie, </a:t>
            </a:r>
            <a:r>
              <a:rPr lang="fr-BE" sz="1400" i="1" dirty="0">
                <a:solidFill>
                  <a:srgbClr val="FF0000"/>
                </a:solidFill>
              </a:rPr>
              <a:t>Eau souterraine, contaminations,…</a:t>
            </a:r>
          </a:p>
          <a:p>
            <a:pPr lvl="2"/>
            <a:r>
              <a:rPr lang="fr-BE" dirty="0" smtClean="0"/>
              <a:t>Ressources Minérales, </a:t>
            </a:r>
            <a:r>
              <a:rPr lang="fr-BE" sz="1400" i="1" dirty="0">
                <a:solidFill>
                  <a:srgbClr val="FF0000"/>
                </a:solidFill>
              </a:rPr>
              <a:t>Métalliques, Non-métalliques,…</a:t>
            </a:r>
          </a:p>
          <a:p>
            <a:pPr lvl="2"/>
            <a:r>
              <a:rPr lang="fr-BE" dirty="0" smtClean="0"/>
              <a:t>Ressources Energétiques, </a:t>
            </a:r>
            <a:r>
              <a:rPr lang="fr-BE" sz="1400" i="1" dirty="0">
                <a:solidFill>
                  <a:srgbClr val="FF0000"/>
                </a:solidFill>
              </a:rPr>
              <a:t>Pétrole, </a:t>
            </a:r>
            <a:r>
              <a:rPr lang="fr-BE" sz="1400" i="1" dirty="0" smtClean="0">
                <a:solidFill>
                  <a:srgbClr val="FF0000"/>
                </a:solidFill>
              </a:rPr>
              <a:t>U, </a:t>
            </a:r>
            <a:r>
              <a:rPr lang="fr-BE" sz="1400" i="1" dirty="0">
                <a:solidFill>
                  <a:srgbClr val="FF0000"/>
                </a:solidFill>
              </a:rPr>
              <a:t>Géothermie,…</a:t>
            </a:r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r>
              <a:rPr lang="fr-BE" dirty="0" smtClean="0"/>
              <a:t>Penser le développement durable</a:t>
            </a:r>
            <a:endParaRPr lang="fr-BE" i="1" dirty="0">
              <a:solidFill>
                <a:srgbClr val="006666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35" y="1100137"/>
            <a:ext cx="2810965" cy="580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1144" y="5930962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i="1" kern="0" dirty="0">
                <a:solidFill>
                  <a:srgbClr val="006666"/>
                </a:solidFill>
                <a:latin typeface="Trebuchet MS"/>
                <a:cs typeface="Arial"/>
              </a:rPr>
              <a:t>Comprendre</a:t>
            </a: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3603223" y="5145058"/>
            <a:ext cx="1157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i="1" kern="0" dirty="0">
                <a:solidFill>
                  <a:srgbClr val="006666"/>
                </a:solidFill>
                <a:latin typeface="Trebuchet MS"/>
                <a:cs typeface="Arial"/>
              </a:rPr>
              <a:t>Prévenir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4336758" y="5730907"/>
            <a:ext cx="848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i="1" kern="0" dirty="0">
                <a:solidFill>
                  <a:srgbClr val="006666"/>
                </a:solidFill>
                <a:latin typeface="Trebuchet MS"/>
                <a:cs typeface="Arial"/>
              </a:rPr>
              <a:t>Gérer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5296485" y="5244149"/>
            <a:ext cx="1225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i="1" kern="0" dirty="0">
                <a:solidFill>
                  <a:srgbClr val="006666"/>
                </a:solidFill>
                <a:latin typeface="Trebuchet MS"/>
                <a:cs typeface="Arial"/>
              </a:rPr>
              <a:t>Valoriser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3376071" y="6190616"/>
            <a:ext cx="1162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i="1" kern="0" dirty="0">
                <a:solidFill>
                  <a:srgbClr val="006666"/>
                </a:solidFill>
                <a:latin typeface="Trebuchet MS"/>
                <a:cs typeface="Arial"/>
              </a:rPr>
              <a:t>Recycler</a:t>
            </a:r>
            <a:endParaRPr lang="fr-BE" dirty="0"/>
          </a:p>
        </p:txBody>
      </p:sp>
      <p:sp>
        <p:nvSpPr>
          <p:cNvPr id="10" name="Rectangle 9"/>
          <p:cNvSpPr/>
          <p:nvPr/>
        </p:nvSpPr>
        <p:spPr>
          <a:xfrm>
            <a:off x="1771144" y="5222876"/>
            <a:ext cx="1188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i="1" kern="0" dirty="0">
                <a:solidFill>
                  <a:srgbClr val="006666"/>
                </a:solidFill>
                <a:latin typeface="Trebuchet MS"/>
                <a:cs typeface="Arial"/>
              </a:rPr>
              <a:t>Protéger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42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Où trouver du Néodyme 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357120" y="1412875"/>
            <a:ext cx="6786880" cy="5256213"/>
          </a:xfrm>
        </p:spPr>
        <p:txBody>
          <a:bodyPr/>
          <a:lstStyle/>
          <a:p>
            <a:r>
              <a:rPr lang="fr-BE" sz="1600" dirty="0" smtClean="0"/>
              <a:t>Historique de la production 1950-2000</a:t>
            </a:r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3"/>
            <a:r>
              <a:rPr lang="en-US" dirty="0" smtClean="0"/>
              <a:t>Glass </a:t>
            </a:r>
            <a:r>
              <a:rPr lang="en-US" dirty="0"/>
              <a:t>polishing and ceramics, 34%;</a:t>
            </a:r>
          </a:p>
          <a:p>
            <a:pPr lvl="3"/>
            <a:r>
              <a:rPr lang="en-US" dirty="0" smtClean="0"/>
              <a:t>Automotive </a:t>
            </a:r>
            <a:r>
              <a:rPr lang="en-US" dirty="0"/>
              <a:t>catalytic converters, 30%;</a:t>
            </a:r>
          </a:p>
          <a:p>
            <a:pPr lvl="3"/>
            <a:r>
              <a:rPr lang="en-US" dirty="0" smtClean="0"/>
              <a:t>Rare-earth phosphors, … </a:t>
            </a:r>
            <a:r>
              <a:rPr lang="en-US" dirty="0"/>
              <a:t>14</a:t>
            </a:r>
            <a:r>
              <a:rPr lang="en-US" dirty="0" smtClean="0"/>
              <a:t>%;</a:t>
            </a:r>
          </a:p>
          <a:p>
            <a:pPr lvl="3"/>
            <a:r>
              <a:rPr lang="en-US" dirty="0" smtClean="0"/>
              <a:t>… Permanent </a:t>
            </a:r>
            <a:r>
              <a:rPr lang="en-US" dirty="0"/>
              <a:t>magnets, 2</a:t>
            </a:r>
            <a:r>
              <a:rPr lang="en-US" dirty="0" smtClean="0"/>
              <a:t>%;</a:t>
            </a:r>
            <a:endParaRPr lang="en-US" dirty="0"/>
          </a:p>
          <a:p>
            <a:pPr lvl="2"/>
            <a:endParaRPr lang="fr-BE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413726" y="5921543"/>
            <a:ext cx="760835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Août</a:t>
            </a:r>
            <a:r>
              <a:rPr lang="en-US" sz="1600" i="1" dirty="0"/>
              <a:t> 2009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«</a:t>
            </a:r>
            <a:r>
              <a:rPr lang="en-US" sz="1600" i="1" dirty="0"/>
              <a:t> China’s Ministry of Industry has called for a total ban on foreign shipments of Tb, </a:t>
            </a:r>
            <a:r>
              <a:rPr lang="en-US" sz="1600" i="1" dirty="0" err="1"/>
              <a:t>Dy</a:t>
            </a:r>
            <a:r>
              <a:rPr lang="en-US" sz="1600" i="1" dirty="0"/>
              <a:t>, Y, Tm et Lu and a combined export quota of 35 </a:t>
            </a:r>
            <a:r>
              <a:rPr lang="en-US" sz="1600" i="1" dirty="0" err="1"/>
              <a:t>kt</a:t>
            </a:r>
            <a:r>
              <a:rPr lang="en-US" sz="1600" i="1" dirty="0"/>
              <a:t>/</a:t>
            </a:r>
            <a:r>
              <a:rPr lang="en-US" sz="1600" i="1" dirty="0" err="1"/>
              <a:t>yr</a:t>
            </a:r>
            <a:r>
              <a:rPr lang="en-US" sz="1600" i="1" dirty="0"/>
              <a:t> for </a:t>
            </a:r>
            <a:r>
              <a:rPr lang="en-US" sz="1600" i="1" dirty="0" err="1"/>
              <a:t>Nd</a:t>
            </a:r>
            <a:r>
              <a:rPr lang="en-US" sz="1600" i="1" dirty="0"/>
              <a:t>, </a:t>
            </a:r>
            <a:r>
              <a:rPr lang="en-US" sz="1600" i="1" dirty="0" err="1"/>
              <a:t>Eu</a:t>
            </a:r>
            <a:r>
              <a:rPr lang="en-US" sz="1600" i="1" dirty="0"/>
              <a:t>, </a:t>
            </a:r>
            <a:r>
              <a:rPr lang="en-US" sz="1600" i="1" dirty="0" err="1"/>
              <a:t>Ce</a:t>
            </a:r>
            <a:r>
              <a:rPr lang="en-US" sz="1600" i="1" dirty="0"/>
              <a:t> and La. »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3136582" y="1300480"/>
            <a:ext cx="5670131" cy="3178915"/>
            <a:chOff x="3136582" y="1209040"/>
            <a:chExt cx="5670131" cy="3178915"/>
          </a:xfrm>
        </p:grpSpPr>
        <p:pic>
          <p:nvPicPr>
            <p:cNvPr id="5" name="Imag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99"/>
            <a:stretch>
              <a:fillRect/>
            </a:stretch>
          </p:blipFill>
          <p:spPr bwMode="auto">
            <a:xfrm>
              <a:off x="3136582" y="1741701"/>
              <a:ext cx="4371658" cy="264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206595" y="1315630"/>
              <a:ext cx="16001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BE" sz="1600" i="1" dirty="0"/>
                <a:t>135 </a:t>
              </a:r>
              <a:r>
                <a:rPr lang="fr-BE" sz="1600" i="1" dirty="0" err="1"/>
                <a:t>kt</a:t>
              </a:r>
              <a:r>
                <a:rPr lang="fr-BE" sz="1600" i="1" dirty="0"/>
                <a:t> </a:t>
              </a:r>
              <a:r>
                <a:rPr lang="fr-BE" sz="1600" i="1" dirty="0" smtClean="0"/>
                <a:t> en 2008</a:t>
              </a:r>
              <a:endParaRPr lang="fr-BE" sz="1600" i="1" dirty="0"/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V="1">
              <a:off x="7609840" y="1209040"/>
              <a:ext cx="579120" cy="61976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63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Où trouver du Néodyme 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Bayan</a:t>
            </a:r>
            <a:r>
              <a:rPr lang="fr-BE" dirty="0"/>
              <a:t> </a:t>
            </a:r>
            <a:r>
              <a:rPr lang="fr-BE" dirty="0" smtClean="0"/>
              <a:t>Obo (Mongolie Intérieure)</a:t>
            </a:r>
            <a:endParaRPr lang="fr-BE" dirty="0"/>
          </a:p>
          <a:p>
            <a:pPr lvl="1"/>
            <a:r>
              <a:rPr lang="fr-BE" dirty="0"/>
              <a:t>40MT à 4% </a:t>
            </a:r>
            <a:r>
              <a:rPr lang="fr-BE" dirty="0" smtClean="0"/>
              <a:t>REE [</a:t>
            </a:r>
            <a:r>
              <a:rPr lang="fr-BE" dirty="0" err="1" smtClean="0"/>
              <a:t>Bastnäsite</a:t>
            </a:r>
            <a:r>
              <a:rPr lang="fr-BE" dirty="0"/>
              <a:t>: </a:t>
            </a:r>
            <a:r>
              <a:rPr lang="fr-BE" dirty="0" smtClean="0"/>
              <a:t>(</a:t>
            </a:r>
            <a:r>
              <a:rPr lang="fr-BE" dirty="0" err="1" smtClean="0"/>
              <a:t>Ce,La</a:t>
            </a:r>
            <a:r>
              <a:rPr lang="fr-BE" dirty="0" smtClean="0"/>
              <a:t>)CO</a:t>
            </a:r>
            <a:r>
              <a:rPr lang="fr-BE" baseline="-25000" dirty="0" smtClean="0"/>
              <a:t>3</a:t>
            </a:r>
            <a:r>
              <a:rPr lang="fr-BE" dirty="0" smtClean="0"/>
              <a:t>F]</a:t>
            </a:r>
          </a:p>
          <a:p>
            <a:pPr lvl="2"/>
            <a:r>
              <a:rPr lang="fr-BE" dirty="0" smtClean="0"/>
              <a:t>Monopole de </a:t>
            </a:r>
            <a:r>
              <a:rPr lang="fr-BE" dirty="0" err="1" smtClean="0"/>
              <a:t>Batou</a:t>
            </a:r>
            <a:r>
              <a:rPr lang="fr-BE" dirty="0" smtClean="0"/>
              <a:t> </a:t>
            </a:r>
            <a:r>
              <a:rPr lang="fr-BE" dirty="0" err="1" smtClean="0"/>
              <a:t>Steel</a:t>
            </a:r>
            <a:r>
              <a:rPr lang="fr-BE" dirty="0" smtClean="0"/>
              <a:t> (Jun ‘11)</a:t>
            </a:r>
            <a:endParaRPr lang="fr-BE" dirty="0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705418" y="2819400"/>
            <a:ext cx="5327650" cy="4038600"/>
            <a:chOff x="1429" y="1661"/>
            <a:chExt cx="3356" cy="2544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661"/>
              <a:ext cx="3356" cy="2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429" y="3974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779" y="3974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/>
                <a:t>1km</a:t>
              </a: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43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Où trouver du Néodyme 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Réserves Mondiales</a:t>
            </a:r>
          </a:p>
          <a:p>
            <a:pPr lvl="1"/>
            <a:r>
              <a:rPr lang="fr-BE" dirty="0" smtClean="0"/>
              <a:t>D’après USGS 2010</a:t>
            </a:r>
          </a:p>
          <a:p>
            <a:pPr lvl="3"/>
            <a:r>
              <a:rPr lang="fr-BE" dirty="0" smtClean="0"/>
              <a:t>Magmatiques: </a:t>
            </a:r>
            <a:r>
              <a:rPr lang="fr-BE" dirty="0" err="1" smtClean="0"/>
              <a:t>Carbonatites</a:t>
            </a:r>
            <a:r>
              <a:rPr lang="fr-BE" dirty="0" smtClean="0"/>
              <a:t>, IOCG,…</a:t>
            </a:r>
          </a:p>
          <a:p>
            <a:pPr lvl="3"/>
            <a:r>
              <a:rPr lang="fr-BE" dirty="0" smtClean="0"/>
              <a:t>Côtiers : Placers à Monazites</a:t>
            </a:r>
          </a:p>
          <a:p>
            <a:pPr lvl="3"/>
            <a:r>
              <a:rPr lang="fr-BE" dirty="0" smtClean="0"/>
              <a:t>Autres : Argiles</a:t>
            </a:r>
            <a:endParaRPr lang="fr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88" y="3118151"/>
            <a:ext cx="5978632" cy="302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3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Les Terres Rares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Mount </a:t>
            </a:r>
            <a:r>
              <a:rPr lang="fr-BE" dirty="0" err="1" smtClean="0"/>
              <a:t>Weld</a:t>
            </a:r>
            <a:r>
              <a:rPr lang="fr-BE" dirty="0" smtClean="0"/>
              <a:t> (</a:t>
            </a:r>
            <a:r>
              <a:rPr lang="fr-BE" dirty="0" err="1" smtClean="0"/>
              <a:t>Aus</a:t>
            </a:r>
            <a:r>
              <a:rPr lang="fr-BE" dirty="0" smtClean="0"/>
              <a:t> </a:t>
            </a:r>
            <a:r>
              <a:rPr lang="fr-BE" dirty="0" err="1" smtClean="0"/>
              <a:t>Occ</a:t>
            </a:r>
            <a:r>
              <a:rPr lang="fr-BE" dirty="0" smtClean="0"/>
              <a:t>.)</a:t>
            </a:r>
            <a:endParaRPr lang="fr-BE" dirty="0"/>
          </a:p>
          <a:p>
            <a:pPr lvl="1"/>
            <a:r>
              <a:rPr lang="fr-BE" dirty="0" smtClean="0"/>
              <a:t>17,2 MT à 8,1 % </a:t>
            </a:r>
            <a:r>
              <a:rPr lang="fr-BE" dirty="0"/>
              <a:t>REO [</a:t>
            </a:r>
            <a:r>
              <a:rPr lang="fr-BE" dirty="0" err="1"/>
              <a:t>Bastnäsite</a:t>
            </a:r>
            <a:r>
              <a:rPr lang="fr-BE" dirty="0"/>
              <a:t>: (</a:t>
            </a:r>
            <a:r>
              <a:rPr lang="fr-BE" dirty="0" err="1"/>
              <a:t>Ce,La</a:t>
            </a:r>
            <a:r>
              <a:rPr lang="fr-BE" dirty="0"/>
              <a:t>)CO</a:t>
            </a:r>
            <a:r>
              <a:rPr lang="fr-BE" baseline="-25000" dirty="0"/>
              <a:t>3</a:t>
            </a:r>
            <a:r>
              <a:rPr lang="fr-BE" dirty="0"/>
              <a:t>F]</a:t>
            </a:r>
            <a:endParaRPr lang="fr-BE" dirty="0" smtClean="0"/>
          </a:p>
          <a:p>
            <a:pPr lvl="2"/>
            <a:r>
              <a:rPr lang="fr-BE" dirty="0" smtClean="0"/>
              <a:t>Association </a:t>
            </a:r>
            <a:r>
              <a:rPr lang="fr-BE" dirty="0" err="1" smtClean="0"/>
              <a:t>Lynas</a:t>
            </a:r>
            <a:r>
              <a:rPr lang="fr-BE" dirty="0" smtClean="0"/>
              <a:t> (</a:t>
            </a:r>
            <a:r>
              <a:rPr lang="fr-BE" dirty="0" err="1" smtClean="0"/>
              <a:t>Aus</a:t>
            </a:r>
            <a:r>
              <a:rPr lang="fr-BE" dirty="0" smtClean="0"/>
              <a:t>) et Rhodia (Fr)</a:t>
            </a:r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marL="914400" lvl="2" indent="0">
              <a:buNone/>
            </a:pPr>
            <a:endParaRPr lang="fr-BE" dirty="0"/>
          </a:p>
          <a:p>
            <a:r>
              <a:rPr lang="fr-BE" dirty="0" err="1"/>
              <a:t>Kvanefjeld</a:t>
            </a:r>
            <a:r>
              <a:rPr lang="fr-BE" dirty="0"/>
              <a:t> (Groenland)</a:t>
            </a:r>
          </a:p>
          <a:p>
            <a:pPr lvl="1"/>
            <a:r>
              <a:rPr lang="fr-BE" dirty="0" smtClean="0"/>
              <a:t>122MT </a:t>
            </a:r>
            <a:r>
              <a:rPr lang="fr-BE" dirty="0"/>
              <a:t>à </a:t>
            </a:r>
            <a:r>
              <a:rPr lang="fr-BE" dirty="0" smtClean="0"/>
              <a:t>1,4% REO et 400 ppm U</a:t>
            </a:r>
            <a:r>
              <a:rPr lang="fr-BE" baseline="-25000" dirty="0" smtClean="0"/>
              <a:t>3</a:t>
            </a:r>
            <a:r>
              <a:rPr lang="fr-BE" dirty="0" smtClean="0"/>
              <a:t>O</a:t>
            </a:r>
            <a:r>
              <a:rPr lang="fr-BE" baseline="-25000" dirty="0" smtClean="0"/>
              <a:t>8</a:t>
            </a:r>
            <a:endParaRPr lang="fr-BE" dirty="0" smtClean="0"/>
          </a:p>
          <a:p>
            <a:pPr lvl="2"/>
            <a:r>
              <a:rPr lang="fr-BE" dirty="0" smtClean="0"/>
              <a:t>Stade exploration = ressources indiquées.</a:t>
            </a:r>
          </a:p>
          <a:p>
            <a:pPr lvl="2"/>
            <a:r>
              <a:rPr lang="fr-BE" dirty="0" err="1" smtClean="0"/>
              <a:t>Greenland</a:t>
            </a:r>
            <a:r>
              <a:rPr lang="fr-BE" dirty="0" smtClean="0"/>
              <a:t> </a:t>
            </a:r>
            <a:r>
              <a:rPr lang="fr-BE" dirty="0" err="1" smtClean="0"/>
              <a:t>Minerals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25" y="2531428"/>
            <a:ext cx="3051896" cy="203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48" y="2531428"/>
            <a:ext cx="2784591" cy="203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240180" y="4547936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i="1" dirty="0" smtClean="0"/>
              <a:t>© </a:t>
            </a:r>
            <a:r>
              <a:rPr lang="fr-BE" sz="1200" i="1" dirty="0" err="1" smtClean="0"/>
              <a:t>Lynas</a:t>
            </a:r>
            <a:endParaRPr lang="fr-BE" sz="1200" i="1" dirty="0"/>
          </a:p>
        </p:txBody>
      </p:sp>
    </p:spTree>
    <p:extLst>
      <p:ext uri="{BB962C8B-B14F-4D97-AF65-F5344CB8AC3E}">
        <p14:creationId xmlns:p14="http://schemas.microsoft.com/office/powerpoint/2010/main" val="238076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4960" y="1709738"/>
            <a:ext cx="7559040" cy="8255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</a:extLst>
        </p:spPr>
        <p:txBody>
          <a:bodyPr wrap="square"/>
          <a:lstStyle/>
          <a:p>
            <a:pPr algn="l"/>
            <a:r>
              <a:rPr lang="fr-BE" dirty="0" smtClean="0">
                <a:solidFill>
                  <a:schemeClr val="tx1"/>
                </a:solidFill>
                <a:latin typeface="Neuropol" pitchFamily="34" charset="0"/>
              </a:rPr>
              <a:t>Quel choix technologique ?</a:t>
            </a:r>
            <a:br>
              <a:rPr lang="fr-BE" dirty="0" smtClean="0">
                <a:solidFill>
                  <a:schemeClr val="tx1"/>
                </a:solidFill>
                <a:latin typeface="Neuropol" pitchFamily="34" charset="0"/>
              </a:rPr>
            </a:br>
            <a:r>
              <a:rPr lang="fr-BE" dirty="0" smtClean="0">
                <a:solidFill>
                  <a:schemeClr val="tx1"/>
                </a:solidFill>
                <a:latin typeface="Neuropol" pitchFamily="34" charset="0"/>
              </a:rPr>
              <a:t>Quelle dépendance technologique ?</a:t>
            </a:r>
            <a:endParaRPr lang="fr-FR" dirty="0">
              <a:solidFill>
                <a:schemeClr val="tx1"/>
              </a:solidFill>
              <a:latin typeface="Neuropo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21740" y="2738398"/>
            <a:ext cx="4860626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kern="0" dirty="0" smtClean="0">
                <a:solidFill>
                  <a:srgbClr val="5F5F5F"/>
                </a:solidFill>
                <a:latin typeface="Trebuchet MS"/>
                <a:cs typeface="Arial"/>
              </a:rPr>
              <a:t>Avec ou sans aimants permanents 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kern="0" dirty="0" smtClean="0">
                <a:solidFill>
                  <a:srgbClr val="5F5F5F"/>
                </a:solidFill>
                <a:latin typeface="Trebuchet MS"/>
                <a:cs typeface="Arial"/>
              </a:rPr>
              <a:t>Avec des Terres Rares des chez nous ?</a:t>
            </a:r>
          </a:p>
        </p:txBody>
      </p:sp>
      <p:pic>
        <p:nvPicPr>
          <p:cNvPr id="2050" name="Picture 2" descr="http://dodiblog.unblog.fr/files/2009/07/eolienn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20" y="3547318"/>
            <a:ext cx="4501620" cy="30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050" y="1709738"/>
            <a:ext cx="7092950" cy="8255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</a:extLst>
        </p:spPr>
        <p:txBody>
          <a:bodyPr wrap="square"/>
          <a:lstStyle/>
          <a:p>
            <a:pPr algn="l"/>
            <a:r>
              <a:rPr lang="fr-BE" dirty="0" smtClean="0">
                <a:solidFill>
                  <a:schemeClr val="tx1"/>
                </a:solidFill>
                <a:latin typeface="Neuropol" pitchFamily="34" charset="0"/>
              </a:rPr>
              <a:t>Un sursaut salutaire ?</a:t>
            </a:r>
            <a:endParaRPr lang="fr-FR" dirty="0">
              <a:solidFill>
                <a:schemeClr val="tx1"/>
              </a:solidFill>
              <a:latin typeface="Neuropo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21740" y="2529840"/>
            <a:ext cx="371608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kern="0" dirty="0" smtClean="0">
                <a:solidFill>
                  <a:srgbClr val="5F5F5F"/>
                </a:solidFill>
                <a:latin typeface="Trebuchet MS"/>
                <a:cs typeface="Arial"/>
              </a:rPr>
              <a:t>Un siècle d’insouciance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kern="0" dirty="0" smtClean="0">
                <a:solidFill>
                  <a:srgbClr val="5F5F5F"/>
                </a:solidFill>
                <a:latin typeface="Trebuchet MS"/>
                <a:cs typeface="Arial"/>
              </a:rPr>
              <a:t>EU </a:t>
            </a:r>
            <a:r>
              <a:rPr lang="fr-BE" kern="0" dirty="0" err="1" smtClean="0">
                <a:solidFill>
                  <a:srgbClr val="5F5F5F"/>
                </a:solidFill>
                <a:latin typeface="Trebuchet MS"/>
                <a:cs typeface="Arial"/>
              </a:rPr>
              <a:t>Raw</a:t>
            </a:r>
            <a:r>
              <a:rPr lang="fr-BE" kern="0" dirty="0" smtClean="0">
                <a:solidFill>
                  <a:srgbClr val="5F5F5F"/>
                </a:solidFill>
                <a:latin typeface="Trebuchet MS"/>
                <a:cs typeface="Arial"/>
              </a:rPr>
              <a:t> </a:t>
            </a:r>
            <a:r>
              <a:rPr lang="fr-BE" kern="0" dirty="0" err="1">
                <a:solidFill>
                  <a:srgbClr val="5F5F5F"/>
                </a:solidFill>
                <a:latin typeface="Trebuchet MS"/>
                <a:cs typeface="Arial"/>
              </a:rPr>
              <a:t>Materials</a:t>
            </a:r>
            <a:r>
              <a:rPr lang="fr-BE" kern="0" dirty="0">
                <a:solidFill>
                  <a:srgbClr val="5F5F5F"/>
                </a:solidFill>
                <a:latin typeface="Trebuchet MS"/>
                <a:cs typeface="Arial"/>
              </a:rPr>
              <a:t> </a:t>
            </a:r>
            <a:r>
              <a:rPr lang="fr-BE" kern="0" dirty="0" smtClean="0">
                <a:solidFill>
                  <a:srgbClr val="5F5F5F"/>
                </a:solidFill>
                <a:latin typeface="Trebuchet MS"/>
                <a:cs typeface="Arial"/>
              </a:rPr>
              <a:t>Initiative</a:t>
            </a:r>
            <a:endParaRPr lang="fr-BE" kern="0" dirty="0">
              <a:solidFill>
                <a:srgbClr val="5F5F5F"/>
              </a:solidFill>
              <a:latin typeface="Trebuchet MS"/>
              <a:cs typeface="Arial"/>
            </a:endParaRPr>
          </a:p>
        </p:txBody>
      </p:sp>
      <p:pic>
        <p:nvPicPr>
          <p:cNvPr id="6" name="Picture 14" descr="Sidérur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30" y="3538855"/>
            <a:ext cx="394652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 siècle d’insouciance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BE" dirty="0" smtClean="0"/>
              <a:t>Aux origines de l’ACIER liégeois</a:t>
            </a:r>
            <a:endParaRPr lang="fr-BE" dirty="0"/>
          </a:p>
          <a:p>
            <a:pPr lvl="2"/>
            <a:r>
              <a:rPr lang="fr-BE" dirty="0" smtClean="0"/>
              <a:t>&lt; 1940 </a:t>
            </a:r>
            <a:r>
              <a:rPr lang="fr-BE" i="1" dirty="0" smtClean="0"/>
              <a:t>ressources locales</a:t>
            </a:r>
            <a:endParaRPr lang="fr-BE" dirty="0" smtClean="0"/>
          </a:p>
          <a:p>
            <a:pPr lvl="3"/>
            <a:r>
              <a:rPr lang="fr-BE" dirty="0" smtClean="0"/>
              <a:t>Ferrières – </a:t>
            </a:r>
            <a:r>
              <a:rPr lang="fr-BE" dirty="0" err="1" smtClean="0"/>
              <a:t>Couthuin</a:t>
            </a:r>
            <a:r>
              <a:rPr lang="fr-BE" dirty="0" smtClean="0"/>
              <a:t> - …</a:t>
            </a:r>
          </a:p>
          <a:p>
            <a:pPr lvl="2"/>
            <a:r>
              <a:rPr lang="fr-BE" dirty="0" smtClean="0"/>
              <a:t>&lt; 1980</a:t>
            </a:r>
            <a:r>
              <a:rPr lang="fr-BE" i="1" dirty="0"/>
              <a:t> ressources </a:t>
            </a:r>
            <a:r>
              <a:rPr lang="fr-BE" i="1" dirty="0" smtClean="0"/>
              <a:t>régionales</a:t>
            </a:r>
            <a:endParaRPr lang="fr-BE" dirty="0" smtClean="0"/>
          </a:p>
          <a:p>
            <a:pPr lvl="3"/>
            <a:r>
              <a:rPr lang="fr-BE" dirty="0" smtClean="0"/>
              <a:t>Lorraine – Suède - …</a:t>
            </a:r>
          </a:p>
          <a:p>
            <a:pPr lvl="2"/>
            <a:r>
              <a:rPr lang="fr-BE" dirty="0" smtClean="0"/>
              <a:t>&lt; 2000 </a:t>
            </a:r>
            <a:r>
              <a:rPr lang="fr-BE" i="1" dirty="0"/>
              <a:t>ressources </a:t>
            </a:r>
            <a:r>
              <a:rPr lang="fr-BE" i="1" dirty="0" smtClean="0"/>
              <a:t>mondiales</a:t>
            </a:r>
            <a:endParaRPr lang="fr-BE" dirty="0" smtClean="0"/>
          </a:p>
          <a:p>
            <a:pPr lvl="3"/>
            <a:r>
              <a:rPr lang="fr-BE" dirty="0" smtClean="0"/>
              <a:t>Brésil - Australie – Mauritanie - …</a:t>
            </a:r>
            <a:endParaRPr lang="fr-BE" dirty="0"/>
          </a:p>
          <a:p>
            <a:pPr lvl="2"/>
            <a:r>
              <a:rPr lang="fr-BE" dirty="0" smtClean="0"/>
              <a:t>&gt; 2000 </a:t>
            </a:r>
            <a:r>
              <a:rPr lang="fr-BE" i="1" dirty="0" smtClean="0"/>
              <a:t>Croissance et convoitises</a:t>
            </a:r>
          </a:p>
          <a:p>
            <a:pPr lvl="3"/>
            <a:r>
              <a:rPr lang="fr-BE" dirty="0" smtClean="0"/>
              <a:t>Concentration (BHP - Rio Tinto – Vale = 75%)</a:t>
            </a:r>
          </a:p>
          <a:p>
            <a:pPr lvl="3"/>
            <a:r>
              <a:rPr lang="fr-BE" dirty="0" smtClean="0"/>
              <a:t>Minerais toutes provenances, toutes qualités,…</a:t>
            </a:r>
          </a:p>
          <a:p>
            <a:pPr lvl="3"/>
            <a:r>
              <a:rPr lang="fr-BE" dirty="0" smtClean="0"/>
              <a:t>Enjeux sur l’Afrique de l’Ouest</a:t>
            </a:r>
            <a:endParaRPr lang="fr-BE" dirty="0"/>
          </a:p>
        </p:txBody>
      </p:sp>
      <p:grpSp>
        <p:nvGrpSpPr>
          <p:cNvPr id="2" name="Groupe 1"/>
          <p:cNvGrpSpPr/>
          <p:nvPr/>
        </p:nvGrpSpPr>
        <p:grpSpPr>
          <a:xfrm>
            <a:off x="2198053" y="5102496"/>
            <a:ext cx="6191555" cy="1510758"/>
            <a:chOff x="2319973" y="5102496"/>
            <a:chExt cx="6191555" cy="1510758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319973" y="5102496"/>
              <a:ext cx="4099482" cy="1510758"/>
              <a:chOff x="204" y="2750"/>
              <a:chExt cx="3571" cy="1316"/>
            </a:xfrm>
          </p:grpSpPr>
          <p:pic>
            <p:nvPicPr>
              <p:cNvPr id="6" name="Picture 5" descr="ReX_200_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750"/>
                <a:ext cx="1721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6" descr="Spec_100_1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" y="2750"/>
                <a:ext cx="1757" cy="1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29" descr="D:\Data sur Paléosis\Irsid_Usinor\Analyses\Images Microscopiques\Ex Images Microscopiques\035_Goe_200_LSP_PP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931" y="5102496"/>
              <a:ext cx="2013597" cy="151075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ZoneTexte 9"/>
          <p:cNvSpPr txBox="1"/>
          <p:nvPr/>
        </p:nvSpPr>
        <p:spPr>
          <a:xfrm>
            <a:off x="1627086" y="4580423"/>
            <a:ext cx="7080034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600" i="1" dirty="0" smtClean="0"/>
              <a:t>L’Europe extrait 3% des métaux mais en consomme plus de 20 %.</a:t>
            </a:r>
            <a:endParaRPr lang="fr-BE" sz="1600" i="1" dirty="0"/>
          </a:p>
        </p:txBody>
      </p:sp>
    </p:spTree>
    <p:extLst>
      <p:ext uri="{BB962C8B-B14F-4D97-AF65-F5344CB8AC3E}">
        <p14:creationId xmlns:p14="http://schemas.microsoft.com/office/powerpoint/2010/main" val="11057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Raw</a:t>
            </a:r>
            <a:r>
              <a:rPr lang="fr-BE" dirty="0"/>
              <a:t> </a:t>
            </a:r>
            <a:r>
              <a:rPr lang="fr-BE" dirty="0" err="1"/>
              <a:t>Materials</a:t>
            </a:r>
            <a:r>
              <a:rPr lang="fr-BE" dirty="0"/>
              <a:t> Initiative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BE" dirty="0" smtClean="0"/>
              <a:t>Liste de 14 métaux critiques (</a:t>
            </a:r>
            <a:r>
              <a:rPr lang="fr-BE" dirty="0" err="1" smtClean="0"/>
              <a:t>Jul</a:t>
            </a:r>
            <a:r>
              <a:rPr lang="fr-BE" dirty="0" smtClean="0"/>
              <a:t> ‘10)</a:t>
            </a:r>
          </a:p>
          <a:p>
            <a:pPr lvl="2"/>
            <a:r>
              <a:rPr lang="fr-BE" dirty="0" smtClean="0"/>
              <a:t>Risque d’approvisionnement vs. Impact économique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02" y="2265681"/>
            <a:ext cx="7486516" cy="4174618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3982720" y="2448561"/>
            <a:ext cx="3098800" cy="3383280"/>
            <a:chOff x="3982720" y="2448561"/>
            <a:chExt cx="3098800" cy="3383280"/>
          </a:xfrm>
        </p:grpSpPr>
        <p:sp>
          <p:nvSpPr>
            <p:cNvPr id="2" name="Ellipse 1"/>
            <p:cNvSpPr/>
            <p:nvPr/>
          </p:nvSpPr>
          <p:spPr>
            <a:xfrm>
              <a:off x="4409440" y="2448561"/>
              <a:ext cx="426720" cy="426720"/>
            </a:xfrm>
            <a:prstGeom prst="ellipse">
              <a:avLst/>
            </a:prstGeom>
            <a:no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" name="Ellipse 6"/>
            <p:cNvSpPr/>
            <p:nvPr/>
          </p:nvSpPr>
          <p:spPr>
            <a:xfrm>
              <a:off x="6654800" y="5405121"/>
              <a:ext cx="426720" cy="426720"/>
            </a:xfrm>
            <a:prstGeom prst="ellipse">
              <a:avLst/>
            </a:prstGeom>
            <a:no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82720" y="5262881"/>
              <a:ext cx="426720" cy="426720"/>
            </a:xfrm>
            <a:prstGeom prst="ellipse">
              <a:avLst/>
            </a:prstGeom>
            <a:no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3315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050" y="1709738"/>
            <a:ext cx="7092950" cy="8255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</a:extLst>
        </p:spPr>
        <p:txBody>
          <a:bodyPr wrap="square"/>
          <a:lstStyle/>
          <a:p>
            <a:pPr algn="l"/>
            <a:r>
              <a:rPr lang="fr-BE" dirty="0" smtClean="0">
                <a:solidFill>
                  <a:schemeClr val="tx1"/>
                </a:solidFill>
                <a:latin typeface="Neuropol" pitchFamily="34" charset="0"/>
              </a:rPr>
              <a:t>Ma voiture c’est ma </a:t>
            </a:r>
            <a:r>
              <a:rPr lang="fr-BE" dirty="0" smtClean="0">
                <a:solidFill>
                  <a:srgbClr val="FF0000"/>
                </a:solidFill>
                <a:latin typeface="Neuropol" pitchFamily="34" charset="0"/>
              </a:rPr>
              <a:t>Li</a:t>
            </a:r>
            <a:r>
              <a:rPr lang="fr-BE" dirty="0" smtClean="0">
                <a:solidFill>
                  <a:schemeClr val="tx1"/>
                </a:solidFill>
                <a:latin typeface="Neuropol" pitchFamily="34" charset="0"/>
              </a:rPr>
              <a:t>berté</a:t>
            </a:r>
            <a:endParaRPr lang="fr-FR" dirty="0">
              <a:solidFill>
                <a:schemeClr val="tx1"/>
              </a:solidFill>
              <a:latin typeface="Neuropo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21740" y="2529840"/>
            <a:ext cx="301236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kern="0" dirty="0" smtClean="0">
                <a:solidFill>
                  <a:srgbClr val="5F5F5F"/>
                </a:solidFill>
                <a:latin typeface="Trebuchet MS"/>
                <a:cs typeface="Arial"/>
              </a:rPr>
              <a:t>Batteries et Lithium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fr-BE" kern="0" dirty="0" smtClean="0">
              <a:solidFill>
                <a:srgbClr val="5F5F5F"/>
              </a:solidFill>
              <a:latin typeface="Trebuchet MS"/>
              <a:cs typeface="Arial"/>
            </a:endParaRPr>
          </a:p>
        </p:txBody>
      </p:sp>
      <p:sp>
        <p:nvSpPr>
          <p:cNvPr id="5" name="AutoShape 2" descr="http://www.blogcdn.com/www.autoblog.com/media/2009/09/pugion_63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4100" name="Picture 4" descr="http://www.blogcdn.com/www.autoblog.com/media/2009/09/pugion_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58" y="3141550"/>
            <a:ext cx="4551045" cy="33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Batterie Lithium-Ion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Batterie Lithium ion</a:t>
            </a:r>
          </a:p>
          <a:p>
            <a:pPr lvl="1"/>
            <a:r>
              <a:rPr lang="fr-BE" dirty="0"/>
              <a:t>Electrode </a:t>
            </a:r>
            <a:r>
              <a:rPr lang="fr-BE" dirty="0" smtClean="0"/>
              <a:t>LiFePO</a:t>
            </a:r>
            <a:r>
              <a:rPr lang="fr-BE" baseline="-25000" dirty="0" smtClean="0"/>
              <a:t>4</a:t>
            </a:r>
            <a:r>
              <a:rPr lang="fr-BE" dirty="0" smtClean="0"/>
              <a:t>  (ou</a:t>
            </a:r>
            <a:r>
              <a:rPr lang="fr-BE" dirty="0"/>
              <a:t> LiCoO</a:t>
            </a:r>
            <a:r>
              <a:rPr lang="fr-BE" baseline="-25000" dirty="0"/>
              <a:t>2</a:t>
            </a:r>
            <a:r>
              <a:rPr lang="fr-BE" dirty="0"/>
              <a:t> </a:t>
            </a:r>
            <a:r>
              <a:rPr lang="fr-BE" dirty="0" smtClean="0"/>
              <a:t>ou LiMn</a:t>
            </a:r>
            <a:r>
              <a:rPr lang="fr-BE" baseline="-25000" dirty="0" smtClean="0"/>
              <a:t>2</a:t>
            </a:r>
            <a:r>
              <a:rPr lang="fr-BE" dirty="0" smtClean="0"/>
              <a:t>O</a:t>
            </a:r>
            <a:r>
              <a:rPr lang="fr-BE" baseline="-25000" dirty="0" smtClean="0"/>
              <a:t>4</a:t>
            </a:r>
            <a:r>
              <a:rPr lang="fr-BE" dirty="0" smtClean="0"/>
              <a:t>)</a:t>
            </a:r>
            <a:endParaRPr lang="fr-BE" dirty="0"/>
          </a:p>
          <a:p>
            <a:pPr lvl="1"/>
            <a:endParaRPr lang="fr-BE" dirty="0"/>
          </a:p>
        </p:txBody>
      </p:sp>
      <p:sp>
        <p:nvSpPr>
          <p:cNvPr id="4" name="AutoShape 2" descr="http://static2-bob.rtl.be/rtlutils/pics/div/2012_02_02/528x197/batter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3080" name="Picture 8" descr="http://www.clean-auto.com/IMG/jpg/Mitsubishi_i_mi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80" y="3174014"/>
            <a:ext cx="4382134" cy="31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6329737" y="2570480"/>
            <a:ext cx="2690438" cy="2662872"/>
            <a:chOff x="6021781" y="2265679"/>
            <a:chExt cx="2998394" cy="2967673"/>
          </a:xfrm>
        </p:grpSpPr>
        <p:pic>
          <p:nvPicPr>
            <p:cNvPr id="1028" name="Picture 4" descr="http://i00.i.aliimg.com/img/pb/203/978/265/1283836742412_hz-myalibaba-web-temp2_176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781" y="2265679"/>
              <a:ext cx="2998394" cy="2967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8080494" y="4729334"/>
              <a:ext cx="939681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fr-BE" sz="1600" dirty="0" smtClean="0">
                  <a:solidFill>
                    <a:schemeClr val="bg1"/>
                  </a:solidFill>
                </a:rPr>
                <a:t>LiMn</a:t>
              </a:r>
              <a:r>
                <a:rPr lang="fr-BE" sz="16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fr-BE" sz="1600" dirty="0" smtClean="0">
                  <a:solidFill>
                    <a:schemeClr val="bg1"/>
                  </a:solidFill>
                </a:rPr>
                <a:t>O</a:t>
              </a:r>
              <a:r>
                <a:rPr lang="fr-BE" sz="1600" baseline="-25000" dirty="0" smtClean="0">
                  <a:solidFill>
                    <a:schemeClr val="bg1"/>
                  </a:solidFill>
                </a:rPr>
                <a:t>4</a:t>
              </a:r>
              <a:endParaRPr lang="fr-BE" sz="1600" baseline="-25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0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050" y="1709738"/>
            <a:ext cx="7092950" cy="8255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</a:extLst>
        </p:spPr>
        <p:txBody>
          <a:bodyPr wrap="square"/>
          <a:lstStyle/>
          <a:p>
            <a:pPr algn="l"/>
            <a:r>
              <a:rPr lang="fr-BE" dirty="0" smtClean="0">
                <a:solidFill>
                  <a:schemeClr val="tx1"/>
                </a:solidFill>
                <a:latin typeface="Neuropol" pitchFamily="34" charset="0"/>
              </a:rPr>
              <a:t>Energie verte / Energie grise</a:t>
            </a:r>
            <a:endParaRPr lang="fr-FR" dirty="0">
              <a:solidFill>
                <a:schemeClr val="tx1"/>
              </a:solidFill>
              <a:latin typeface="Neuropo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21740" y="2738398"/>
            <a:ext cx="504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kern="0" dirty="0" smtClean="0">
                <a:solidFill>
                  <a:srgbClr val="5F5F5F"/>
                </a:solidFill>
                <a:latin typeface="Trebuchet MS"/>
                <a:cs typeface="Arial"/>
              </a:rPr>
              <a:t>Pourquoi une énergie serait-elle verte ?</a:t>
            </a:r>
          </a:p>
        </p:txBody>
      </p:sp>
      <p:pic>
        <p:nvPicPr>
          <p:cNvPr id="1026" name="Picture 2" descr="http://t1.gstatic.com/images?q=tbn:ANd9GcSHWTMpt9p6Ft3QR9Ko0rf70W6rN5QiR8QNFoYwsdW-fFdtJcQ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442" y="3742160"/>
            <a:ext cx="2943225" cy="250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6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Lithium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357120" y="1412875"/>
            <a:ext cx="6786880" cy="5256213"/>
          </a:xfrm>
        </p:spPr>
        <p:txBody>
          <a:bodyPr/>
          <a:lstStyle/>
          <a:p>
            <a:r>
              <a:rPr lang="fr-BE" dirty="0" smtClean="0"/>
              <a:t>Historique de la production 1950-2000</a:t>
            </a:r>
          </a:p>
          <a:p>
            <a:pPr lvl="1"/>
            <a:r>
              <a:rPr lang="fr-BE" dirty="0" smtClean="0"/>
              <a:t> En tonnes de minerai brut!</a:t>
            </a:r>
            <a:endParaRPr lang="fr-BE" sz="2400" dirty="0" smtClean="0"/>
          </a:p>
          <a:p>
            <a:pPr lvl="2"/>
            <a:endParaRPr lang="fr-BE" sz="2000" dirty="0"/>
          </a:p>
          <a:p>
            <a:pPr lvl="2"/>
            <a:endParaRPr lang="fr-BE" sz="2000" dirty="0" smtClean="0"/>
          </a:p>
          <a:p>
            <a:pPr lvl="2"/>
            <a:endParaRPr lang="fr-BE" sz="2000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Batteries,… </a:t>
            </a:r>
            <a:r>
              <a:rPr lang="en-US" dirty="0"/>
              <a:t>30%;</a:t>
            </a:r>
          </a:p>
          <a:p>
            <a:pPr lvl="3"/>
            <a:r>
              <a:rPr lang="en-US" dirty="0" err="1" smtClean="0"/>
              <a:t>Verres</a:t>
            </a:r>
            <a:r>
              <a:rPr lang="en-US" dirty="0" smtClean="0"/>
              <a:t> et </a:t>
            </a:r>
            <a:r>
              <a:rPr lang="en-US" dirty="0" err="1" smtClean="0"/>
              <a:t>céramiques</a:t>
            </a:r>
            <a:r>
              <a:rPr lang="en-US" dirty="0" smtClean="0"/>
              <a:t>,… 20%;</a:t>
            </a:r>
            <a:endParaRPr lang="en-US" dirty="0"/>
          </a:p>
          <a:p>
            <a:pPr lvl="3"/>
            <a:r>
              <a:rPr lang="en-US" dirty="0" err="1" smtClean="0"/>
              <a:t>Lubrifiants</a:t>
            </a:r>
            <a:r>
              <a:rPr lang="en-US" dirty="0" smtClean="0"/>
              <a:t>, … </a:t>
            </a:r>
            <a:r>
              <a:rPr lang="en-US" dirty="0"/>
              <a:t>14</a:t>
            </a:r>
            <a:r>
              <a:rPr lang="en-US" dirty="0" smtClean="0"/>
              <a:t>%;</a:t>
            </a:r>
          </a:p>
          <a:p>
            <a:pPr lvl="3"/>
            <a:r>
              <a:rPr lang="en-US" dirty="0" err="1" smtClean="0"/>
              <a:t>Pharmacie</a:t>
            </a:r>
            <a:r>
              <a:rPr lang="en-US" dirty="0" smtClean="0"/>
              <a:t>,… 6%;</a:t>
            </a:r>
            <a:endParaRPr lang="en-US" dirty="0"/>
          </a:p>
          <a:p>
            <a:pPr lvl="2"/>
            <a:endParaRPr lang="fr-B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86" y="2474949"/>
            <a:ext cx="4105984" cy="292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Lithium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357120" y="1412875"/>
            <a:ext cx="6786880" cy="5256213"/>
          </a:xfrm>
        </p:spPr>
        <p:txBody>
          <a:bodyPr/>
          <a:lstStyle/>
          <a:p>
            <a:r>
              <a:rPr lang="fr-BE" dirty="0"/>
              <a:t>Production </a:t>
            </a:r>
            <a:r>
              <a:rPr lang="fr-BE" dirty="0" smtClean="0"/>
              <a:t>mondiale </a:t>
            </a:r>
            <a:r>
              <a:rPr lang="fr-BE" dirty="0"/>
              <a:t>(2010</a:t>
            </a:r>
            <a:r>
              <a:rPr lang="fr-BE" dirty="0" smtClean="0"/>
              <a:t>)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En roche (AUS, USA, …)</a:t>
            </a:r>
          </a:p>
          <a:p>
            <a:pPr lvl="2"/>
            <a:r>
              <a:rPr lang="fr-BE" dirty="0"/>
              <a:t>Spodumène  </a:t>
            </a:r>
            <a:r>
              <a:rPr lang="fr-BE" dirty="0" err="1" smtClean="0"/>
              <a:t>LiAl</a:t>
            </a:r>
            <a:r>
              <a:rPr lang="fr-BE" dirty="0" smtClean="0"/>
              <a:t>(SiO</a:t>
            </a:r>
            <a:r>
              <a:rPr lang="fr-BE" baseline="-25000" dirty="0" smtClean="0"/>
              <a:t>3</a:t>
            </a:r>
            <a:r>
              <a:rPr lang="fr-BE" dirty="0" smtClean="0"/>
              <a:t>)</a:t>
            </a:r>
            <a:r>
              <a:rPr lang="fr-BE" baseline="-25000" dirty="0" smtClean="0"/>
              <a:t>2</a:t>
            </a:r>
          </a:p>
          <a:p>
            <a:pPr lvl="2"/>
            <a:r>
              <a:rPr lang="fr-BE" dirty="0" err="1" smtClean="0"/>
              <a:t>Jadarite</a:t>
            </a:r>
            <a:r>
              <a:rPr lang="fr-BE" dirty="0" smtClean="0"/>
              <a:t>  (&gt; 2007)</a:t>
            </a:r>
            <a:endParaRPr lang="fr-BE" dirty="0"/>
          </a:p>
          <a:p>
            <a:pPr lvl="1"/>
            <a:r>
              <a:rPr lang="fr-BE" dirty="0" smtClean="0"/>
              <a:t>En saumure (Chili, …)</a:t>
            </a:r>
          </a:p>
          <a:p>
            <a:pPr lvl="2"/>
            <a:r>
              <a:rPr lang="fr-BE" dirty="0" smtClean="0"/>
              <a:t>Jusqu’à 1 g/l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r="13340"/>
          <a:stretch/>
        </p:blipFill>
        <p:spPr bwMode="auto">
          <a:xfrm>
            <a:off x="1331392" y="2029146"/>
            <a:ext cx="3351936" cy="274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Eric P\Documents\MiCa\MiCa Publications\MICA_PUB_2011\PUB_11_18 Liege Creative\Tantale Australie\IMGP34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68" y="2035750"/>
            <a:ext cx="4112519" cy="27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0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Lithium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357120" y="1412875"/>
            <a:ext cx="6786880" cy="5256213"/>
          </a:xfrm>
        </p:spPr>
        <p:txBody>
          <a:bodyPr/>
          <a:lstStyle/>
          <a:p>
            <a:r>
              <a:rPr lang="fr-BE" dirty="0" smtClean="0"/>
              <a:t>Réserves </a:t>
            </a:r>
            <a:r>
              <a:rPr lang="fr-BE" dirty="0"/>
              <a:t>mondiales (2010</a:t>
            </a:r>
            <a:r>
              <a:rPr lang="fr-BE" dirty="0" smtClean="0"/>
              <a:t>)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 lvl="1"/>
            <a:r>
              <a:rPr lang="fr-BE" dirty="0" smtClean="0"/>
              <a:t>Ressources</a:t>
            </a:r>
          </a:p>
          <a:p>
            <a:pPr lvl="2"/>
            <a:r>
              <a:rPr lang="fr-BE" dirty="0"/>
              <a:t>volumes </a:t>
            </a:r>
            <a:r>
              <a:rPr lang="fr-BE" dirty="0" smtClean="0"/>
              <a:t>&amp; teneurs de minerai calculables à différent degrés de certitude</a:t>
            </a:r>
            <a:endParaRPr lang="fr-BE" dirty="0"/>
          </a:p>
          <a:p>
            <a:pPr lvl="1"/>
            <a:r>
              <a:rPr lang="fr-BE" dirty="0" smtClean="0"/>
              <a:t>Réserves</a:t>
            </a:r>
          </a:p>
          <a:p>
            <a:pPr lvl="2"/>
            <a:r>
              <a:rPr lang="fr-BE" dirty="0" smtClean="0"/>
              <a:t>Sous-ensemble </a:t>
            </a:r>
            <a:r>
              <a:rPr lang="fr-BE" dirty="0"/>
              <a:t>des ressources qui répondent à des critères de qualités</a:t>
            </a:r>
            <a:endParaRPr lang="fr-BE" dirty="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r="13384"/>
          <a:stretch/>
        </p:blipFill>
        <p:spPr bwMode="auto">
          <a:xfrm>
            <a:off x="1344368" y="2101708"/>
            <a:ext cx="3166672" cy="260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40" y="1958059"/>
            <a:ext cx="4412398" cy="289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0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Lithium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Le  triangle blanc (Chili-Bolivie-Argentine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1413726" y="5921543"/>
            <a:ext cx="760835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2008-2011 </a:t>
            </a:r>
            <a:r>
              <a:rPr lang="en-US" sz="1600" i="1" dirty="0" err="1" smtClean="0"/>
              <a:t>Programme</a:t>
            </a:r>
            <a:r>
              <a:rPr lang="en-US" sz="1600" i="1" dirty="0" smtClean="0"/>
              <a:t> National “</a:t>
            </a:r>
            <a:r>
              <a:rPr lang="en-US" sz="1600" i="1" dirty="0" err="1" smtClean="0"/>
              <a:t>Evaporiticos</a:t>
            </a:r>
            <a:r>
              <a:rPr lang="en-US" sz="1600" i="1" dirty="0" smtClean="0"/>
              <a:t> de Bolivia” </a:t>
            </a:r>
            <a:br>
              <a:rPr lang="en-US" sz="1600" i="1" dirty="0" smtClean="0"/>
            </a:br>
            <a:r>
              <a:rPr lang="en-US" sz="1600" i="1" dirty="0" smtClean="0"/>
              <a:t>La </a:t>
            </a:r>
            <a:r>
              <a:rPr lang="en-US" sz="1600" i="1" dirty="0" err="1" smtClean="0"/>
              <a:t>Bolivie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détient</a:t>
            </a:r>
            <a:r>
              <a:rPr lang="en-US" sz="1600" i="1" dirty="0"/>
              <a:t> </a:t>
            </a:r>
            <a:r>
              <a:rPr lang="en-US" sz="1600" i="1" dirty="0" err="1" smtClean="0"/>
              <a:t>potentiellement</a:t>
            </a:r>
            <a:r>
              <a:rPr lang="en-US" sz="1600" i="1" dirty="0" smtClean="0"/>
              <a:t> plus de </a:t>
            </a:r>
            <a:r>
              <a:rPr lang="en-US" sz="1600" i="1" dirty="0" err="1" smtClean="0"/>
              <a:t>ressources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que</a:t>
            </a:r>
            <a:r>
              <a:rPr lang="en-US" sz="1600" i="1" dirty="0" smtClean="0"/>
              <a:t> le Chili et fait du Lithium un </a:t>
            </a:r>
            <a:r>
              <a:rPr lang="en-US" sz="1600" i="1" dirty="0" err="1" smtClean="0"/>
              <a:t>projet</a:t>
            </a:r>
            <a:r>
              <a:rPr lang="en-US" sz="1600" i="1" dirty="0" smtClean="0"/>
              <a:t> national de </a:t>
            </a:r>
            <a:r>
              <a:rPr lang="en-US" sz="1600" i="1" dirty="0" err="1" smtClean="0"/>
              <a:t>valorisation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ses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ressources</a:t>
            </a:r>
            <a:r>
              <a:rPr lang="en-US" sz="1600" i="1" dirty="0" smtClean="0"/>
              <a:t>…</a:t>
            </a:r>
            <a:endParaRPr lang="en-US" sz="1600" i="1" dirty="0"/>
          </a:p>
        </p:txBody>
      </p:sp>
      <p:pic>
        <p:nvPicPr>
          <p:cNvPr id="5125" name="Picture 5" descr="C:\Users\Eric P\Documents\MiCa\MiCa Publications\MICA_PUB_2011\PUB_11_18 Liege Creative\Lithium Bolivie\Coipasa_114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88" y="2251850"/>
            <a:ext cx="4213792" cy="30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1413726" y="2251850"/>
            <a:ext cx="3215958" cy="3076068"/>
            <a:chOff x="5273040" y="3291840"/>
            <a:chExt cx="3215958" cy="3076068"/>
          </a:xfrm>
        </p:grpSpPr>
        <p:pic>
          <p:nvPicPr>
            <p:cNvPr id="7" name="Picture 30" descr="sudamerica_modi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06" b="5768"/>
            <a:stretch/>
          </p:blipFill>
          <p:spPr bwMode="auto">
            <a:xfrm>
              <a:off x="5273040" y="3291840"/>
              <a:ext cx="3215958" cy="3076068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riangle isocèle 7"/>
            <p:cNvSpPr/>
            <p:nvPr/>
          </p:nvSpPr>
          <p:spPr>
            <a:xfrm rot="1316050">
              <a:off x="6135026" y="4386103"/>
              <a:ext cx="1491984" cy="1286194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14909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Lithium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Evaluation des ressources du </a:t>
            </a:r>
            <a:r>
              <a:rPr lang="fr-BE" dirty="0" err="1" smtClean="0"/>
              <a:t>Salar</a:t>
            </a:r>
            <a:r>
              <a:rPr lang="fr-BE" dirty="0" smtClean="0"/>
              <a:t> </a:t>
            </a:r>
            <a:r>
              <a:rPr lang="fr-BE" dirty="0"/>
              <a:t>de </a:t>
            </a:r>
            <a:r>
              <a:rPr lang="fr-BE" dirty="0" err="1" smtClean="0"/>
              <a:t>Coipasa</a:t>
            </a:r>
            <a:r>
              <a:rPr lang="fr-BE" dirty="0" smtClean="0"/>
              <a:t> (96-00)</a:t>
            </a:r>
            <a:endParaRPr lang="fr-BE" dirty="0"/>
          </a:p>
          <a:p>
            <a:pPr lvl="1"/>
            <a:r>
              <a:rPr lang="fr-BE" dirty="0" smtClean="0"/>
              <a:t>Projet de coopération </a:t>
            </a:r>
            <a:r>
              <a:rPr lang="fr-BE" dirty="0" err="1" smtClean="0"/>
              <a:t>ULg</a:t>
            </a:r>
            <a:r>
              <a:rPr lang="fr-BE" dirty="0" smtClean="0"/>
              <a:t> - </a:t>
            </a:r>
            <a:r>
              <a:rPr lang="fr-BE" dirty="0" err="1" smtClean="0"/>
              <a:t>Univ</a:t>
            </a:r>
            <a:r>
              <a:rPr lang="fr-BE" dirty="0" smtClean="0"/>
              <a:t>. Oruro (Bolivie)</a:t>
            </a:r>
          </a:p>
          <a:p>
            <a:pPr lvl="3"/>
            <a:r>
              <a:rPr lang="fr-BE" dirty="0" smtClean="0"/>
              <a:t>Sur 3000 km²</a:t>
            </a:r>
            <a:endParaRPr lang="fr-BE" dirty="0"/>
          </a:p>
        </p:txBody>
      </p:sp>
      <p:pic>
        <p:nvPicPr>
          <p:cNvPr id="9" name="Picture 4" descr="salar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82" y="3663670"/>
            <a:ext cx="3886442" cy="304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311732" y="2523767"/>
            <a:ext cx="4118332" cy="3110057"/>
            <a:chOff x="1488" y="1301"/>
            <a:chExt cx="3500" cy="2644"/>
          </a:xfrm>
        </p:grpSpPr>
        <p:pic>
          <p:nvPicPr>
            <p:cNvPr id="11" name="Picture 6" descr="vir_ast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301"/>
              <a:ext cx="3500" cy="261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</p:spPr>
        </p:pic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488" y="3553"/>
              <a:ext cx="1872" cy="392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 dirty="0" err="1">
                  <a:solidFill>
                    <a:schemeClr val="accent1"/>
                  </a:solidFill>
                </a:rPr>
                <a:t>Salar</a:t>
              </a:r>
              <a:r>
                <a:rPr lang="en-GB" sz="1200" b="1" dirty="0">
                  <a:solidFill>
                    <a:schemeClr val="accent1"/>
                  </a:solidFill>
                </a:rPr>
                <a:t> de </a:t>
              </a:r>
              <a:r>
                <a:rPr lang="en-GB" sz="1200" b="1" dirty="0" err="1">
                  <a:solidFill>
                    <a:schemeClr val="accent1"/>
                  </a:solidFill>
                </a:rPr>
                <a:t>Coipasa</a:t>
              </a:r>
              <a:r>
                <a:rPr lang="en-GB" sz="1200" b="1" dirty="0">
                  <a:solidFill>
                    <a:schemeClr val="accent1"/>
                  </a:solidFill>
                </a:rPr>
                <a:t/>
              </a:r>
              <a:br>
                <a:rPr lang="en-GB" sz="1200" b="1" dirty="0">
                  <a:solidFill>
                    <a:schemeClr val="accent1"/>
                  </a:solidFill>
                </a:rPr>
              </a:br>
              <a:r>
                <a:rPr lang="en-GB" sz="1200" b="1" dirty="0">
                  <a:solidFill>
                    <a:schemeClr val="accent1"/>
                  </a:solidFill>
                </a:rPr>
                <a:t>ASTER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11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1600200" y="1412875"/>
            <a:ext cx="75438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hlink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chemeClr val="accent2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chemeClr val="accent2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chemeClr val="accent2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chemeClr val="accent2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chemeClr val="accent2"/>
                </a:solidFill>
                <a:latin typeface="+mn-lt"/>
                <a:cs typeface="+mn-cs"/>
              </a:defRPr>
            </a:lvl9pPr>
          </a:lstStyle>
          <a:p>
            <a:r>
              <a:rPr lang="fr-BE" dirty="0" smtClean="0"/>
              <a:t>Perspectives 2050 de la consommation du Lithium</a:t>
            </a:r>
          </a:p>
          <a:p>
            <a:pPr lvl="1"/>
            <a:r>
              <a:rPr lang="fr-BE" dirty="0" smtClean="0"/>
              <a:t>Développement des Véhicules Electriques</a:t>
            </a:r>
          </a:p>
          <a:p>
            <a:pPr lvl="2"/>
            <a:r>
              <a:rPr lang="fr-BE" dirty="0" smtClean="0"/>
              <a:t>Réserves connues jusque 2040</a:t>
            </a:r>
          </a:p>
          <a:p>
            <a:pPr lvl="3"/>
            <a:r>
              <a:rPr lang="fr-BE" dirty="0" smtClean="0"/>
              <a:t>Recyclage possible pour des raisons géopolitiques plus qu’économiques</a:t>
            </a:r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Lithium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357120" y="1412875"/>
            <a:ext cx="6786880" cy="5256213"/>
          </a:xfrm>
        </p:spPr>
        <p:txBody>
          <a:bodyPr/>
          <a:lstStyle/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3"/>
            <a:r>
              <a:rPr lang="fr-BE" dirty="0" smtClean="0"/>
              <a:t>Fraunhofer </a:t>
            </a:r>
            <a:r>
              <a:rPr lang="fr-BE" dirty="0" err="1" smtClean="0"/>
              <a:t>Inst</a:t>
            </a:r>
            <a:r>
              <a:rPr lang="fr-BE" dirty="0" smtClean="0"/>
              <a:t>. 2011</a:t>
            </a:r>
          </a:p>
          <a:p>
            <a:pPr lvl="2"/>
            <a:endParaRPr lang="fr-BE" dirty="0"/>
          </a:p>
          <a:p>
            <a:pPr lvl="2"/>
            <a:endParaRPr lang="fr-BE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80" y="2990062"/>
            <a:ext cx="6786880" cy="367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5628640" y="2377440"/>
            <a:ext cx="1300480" cy="2670575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4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Perspectives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0200" y="3840480"/>
            <a:ext cx="7543800" cy="2828608"/>
          </a:xfrm>
        </p:spPr>
        <p:txBody>
          <a:bodyPr/>
          <a:lstStyle/>
          <a:p>
            <a:r>
              <a:rPr lang="fr-BE" dirty="0" smtClean="0"/>
              <a:t>Pas d’énergie verte sans énergie grise</a:t>
            </a:r>
          </a:p>
          <a:p>
            <a:endParaRPr lang="fr-BE" dirty="0"/>
          </a:p>
          <a:p>
            <a:r>
              <a:rPr lang="fr-BE" dirty="0" smtClean="0"/>
              <a:t>Pas d’énergie sans ressources minérales</a:t>
            </a:r>
          </a:p>
          <a:p>
            <a:endParaRPr lang="fr-BE" dirty="0"/>
          </a:p>
          <a:p>
            <a:r>
              <a:rPr lang="fr-BE" dirty="0" smtClean="0"/>
              <a:t>Pas de ressources sans mines</a:t>
            </a:r>
          </a:p>
          <a:p>
            <a:endParaRPr lang="fr-BE" dirty="0"/>
          </a:p>
          <a:p>
            <a:r>
              <a:rPr lang="fr-BE" i="1" dirty="0" smtClean="0">
                <a:solidFill>
                  <a:schemeClr val="accent6">
                    <a:lumMod val="75000"/>
                  </a:schemeClr>
                </a:solidFill>
              </a:rPr>
              <a:t>… et le nucléaire dans tout cela ?</a:t>
            </a:r>
          </a:p>
        </p:txBody>
      </p:sp>
      <p:pic>
        <p:nvPicPr>
          <p:cNvPr id="4" name="Picture 4" descr="Coipasa_114_19_p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45" y="1285875"/>
            <a:ext cx="7092950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9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Qu’elle était verte mon énergie…!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Marketing</a:t>
            </a:r>
          </a:p>
          <a:p>
            <a:pPr lvl="2"/>
            <a:r>
              <a:rPr lang="fr-BE" dirty="0" smtClean="0"/>
              <a:t>Energie </a:t>
            </a:r>
            <a:r>
              <a:rPr lang="fr-BE" dirty="0"/>
              <a:t>sans émission de CO</a:t>
            </a:r>
            <a:r>
              <a:rPr lang="fr-BE" baseline="-25000" dirty="0"/>
              <a:t>2</a:t>
            </a:r>
            <a:endParaRPr lang="fr-BE" dirty="0"/>
          </a:p>
          <a:p>
            <a:pPr lvl="2"/>
            <a:r>
              <a:rPr lang="fr-BE" dirty="0"/>
              <a:t>Energie </a:t>
            </a:r>
            <a:r>
              <a:rPr lang="fr-BE" dirty="0" smtClean="0"/>
              <a:t>renouvelable / source </a:t>
            </a:r>
            <a:r>
              <a:rPr lang="fr-BE" dirty="0"/>
              <a:t>« infinie </a:t>
            </a:r>
            <a:r>
              <a:rPr lang="fr-BE" dirty="0" smtClean="0"/>
              <a:t>»</a:t>
            </a:r>
          </a:p>
          <a:p>
            <a:pPr lvl="2"/>
            <a:endParaRPr lang="fr-BE" dirty="0" smtClean="0"/>
          </a:p>
          <a:p>
            <a:r>
              <a:rPr lang="fr-BE" dirty="0" smtClean="0"/>
              <a:t>Condamnation explicite de l’énergie fossile</a:t>
            </a:r>
          </a:p>
          <a:p>
            <a:pPr lvl="2"/>
            <a:r>
              <a:rPr lang="fr-BE" dirty="0"/>
              <a:t>Emissions de </a:t>
            </a:r>
            <a:r>
              <a:rPr lang="fr-BE" dirty="0" smtClean="0"/>
              <a:t>CO</a:t>
            </a:r>
            <a:r>
              <a:rPr lang="fr-BE" baseline="-25000" dirty="0" smtClean="0"/>
              <a:t>2</a:t>
            </a:r>
            <a:r>
              <a:rPr lang="fr-BE" dirty="0" smtClean="0"/>
              <a:t> = péril du réchauffement climatique</a:t>
            </a:r>
            <a:endParaRPr lang="fr-BE" dirty="0"/>
          </a:p>
          <a:p>
            <a:pPr lvl="2"/>
            <a:r>
              <a:rPr lang="fr-BE" dirty="0" smtClean="0"/>
              <a:t>La houille blanche (1900)</a:t>
            </a:r>
          </a:p>
          <a:p>
            <a:pPr lvl="2"/>
            <a:r>
              <a:rPr lang="fr-BE" dirty="0" smtClean="0"/>
              <a:t>Menace du </a:t>
            </a:r>
            <a:r>
              <a:rPr lang="fr-BE" dirty="0" err="1" smtClean="0"/>
              <a:t>Peak</a:t>
            </a:r>
            <a:r>
              <a:rPr lang="fr-BE" dirty="0" smtClean="0"/>
              <a:t> </a:t>
            </a:r>
            <a:r>
              <a:rPr lang="fr-BE" dirty="0" err="1" smtClean="0"/>
              <a:t>Oil</a:t>
            </a:r>
            <a:endParaRPr lang="fr-BE" dirty="0" smtClean="0"/>
          </a:p>
          <a:p>
            <a:pPr lvl="2"/>
            <a:r>
              <a:rPr lang="fr-BE" dirty="0" smtClean="0"/>
              <a:t>…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4307841" y="4563626"/>
            <a:ext cx="2134340" cy="1923821"/>
            <a:chOff x="4450081" y="4563626"/>
            <a:chExt cx="2134340" cy="1923821"/>
          </a:xfrm>
        </p:grpSpPr>
        <p:sp>
          <p:nvSpPr>
            <p:cNvPr id="5" name="ZoneTexte 4"/>
            <p:cNvSpPr txBox="1"/>
            <p:nvPr/>
          </p:nvSpPr>
          <p:spPr>
            <a:xfrm>
              <a:off x="4450081" y="4563626"/>
              <a:ext cx="2134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/>
                <a:t>EOLIEN</a:t>
              </a:r>
              <a:endParaRPr lang="fr-BE" dirty="0"/>
            </a:p>
          </p:txBody>
        </p:sp>
        <p:pic>
          <p:nvPicPr>
            <p:cNvPr id="7" name="Picture 2" descr="http://dodiblog.unblog.fr/files/2009/07/eolienne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081" y="5064554"/>
              <a:ext cx="2134340" cy="1422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e 8"/>
          <p:cNvGrpSpPr/>
          <p:nvPr/>
        </p:nvGrpSpPr>
        <p:grpSpPr>
          <a:xfrm>
            <a:off x="1615440" y="4563626"/>
            <a:ext cx="2553013" cy="1954296"/>
            <a:chOff x="1615440" y="4563626"/>
            <a:chExt cx="2553013" cy="1954296"/>
          </a:xfrm>
        </p:grpSpPr>
        <p:sp>
          <p:nvSpPr>
            <p:cNvPr id="4" name="ZoneTexte 3"/>
            <p:cNvSpPr txBox="1"/>
            <p:nvPr/>
          </p:nvSpPr>
          <p:spPr>
            <a:xfrm>
              <a:off x="1615440" y="4563626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/>
                <a:t>SOLAIRE (PV)</a:t>
              </a:r>
              <a:endParaRPr lang="fr-BE" dirty="0"/>
            </a:p>
          </p:txBody>
        </p:sp>
        <p:pic>
          <p:nvPicPr>
            <p:cNvPr id="8" name="Picture 2" descr="http://c1cleantechnicacom.wpengine.netdna-cdn.com/files/2011/07/CstSte_Sarnia20_05361_Enbridge_ON_WB_M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2" t="37013" r="-12301" b="-2698"/>
            <a:stretch/>
          </p:blipFill>
          <p:spPr bwMode="auto">
            <a:xfrm>
              <a:off x="1615440" y="5034077"/>
              <a:ext cx="2553013" cy="1483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6715760" y="4563626"/>
            <a:ext cx="2235200" cy="1954296"/>
            <a:chOff x="6715760" y="4563626"/>
            <a:chExt cx="2235200" cy="1954296"/>
          </a:xfrm>
        </p:grpSpPr>
        <p:sp>
          <p:nvSpPr>
            <p:cNvPr id="6" name="ZoneTexte 5"/>
            <p:cNvSpPr txBox="1"/>
            <p:nvPr/>
          </p:nvSpPr>
          <p:spPr>
            <a:xfrm>
              <a:off x="6715760" y="4563626"/>
              <a:ext cx="223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/>
                <a:t>BATTERIES</a:t>
              </a:r>
              <a:endParaRPr lang="fr-BE" dirty="0"/>
            </a:p>
          </p:txBody>
        </p:sp>
        <p:pic>
          <p:nvPicPr>
            <p:cNvPr id="1028" name="Picture 4" descr="http://www.instablogsimages.com/images/2009/05/20/hitachi-4-gen-li-ion-battery_z8Pyx_69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0" r="15380"/>
            <a:stretch/>
          </p:blipFill>
          <p:spPr bwMode="auto">
            <a:xfrm>
              <a:off x="6885634" y="5064554"/>
              <a:ext cx="1895452" cy="1453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13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Qu’elle était verte mon énergie…!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Objectivation du caractère vert?</a:t>
            </a:r>
          </a:p>
          <a:p>
            <a:pPr lvl="2"/>
            <a:r>
              <a:rPr lang="fr-BE" dirty="0" smtClean="0"/>
              <a:t>Analyse </a:t>
            </a:r>
            <a:r>
              <a:rPr lang="fr-BE" dirty="0"/>
              <a:t>du cycle de </a:t>
            </a:r>
            <a:r>
              <a:rPr lang="fr-BE" dirty="0" smtClean="0"/>
              <a:t>vie (ACV) d’une technologie</a:t>
            </a:r>
            <a:endParaRPr lang="fr-BE" dirty="0"/>
          </a:p>
          <a:p>
            <a:pPr lvl="2"/>
            <a:r>
              <a:rPr lang="fr-BE" dirty="0" smtClean="0"/>
              <a:t>Emissions de CO</a:t>
            </a:r>
            <a:r>
              <a:rPr lang="fr-BE" baseline="-25000" dirty="0" smtClean="0"/>
              <a:t>2</a:t>
            </a:r>
            <a:r>
              <a:rPr lang="fr-BE" baseline="30000" dirty="0" smtClean="0"/>
              <a:t> </a:t>
            </a:r>
            <a:r>
              <a:rPr lang="fr-BE" dirty="0" smtClean="0"/>
              <a:t>	</a:t>
            </a:r>
            <a:r>
              <a:rPr lang="fr-BE" dirty="0" smtClean="0">
                <a:solidFill>
                  <a:schemeClr val="bg2"/>
                </a:solidFill>
              </a:rPr>
              <a:t>(énergie grise)</a:t>
            </a:r>
          </a:p>
          <a:p>
            <a:pPr lvl="2"/>
            <a:r>
              <a:rPr lang="fr-BE" dirty="0" smtClean="0"/>
              <a:t>Disponibilité de la ressource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81860" y="6332197"/>
            <a:ext cx="433832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fr-BE" sz="16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Voiture électrique 0-émissions …?</a:t>
            </a:r>
            <a:endParaRPr lang="fr-BE" sz="16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680041" y="4118465"/>
            <a:ext cx="1981200" cy="82296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Technologie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899646" y="4572000"/>
            <a:ext cx="1492014" cy="762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Energie</a:t>
            </a:r>
          </a:p>
        </p:txBody>
      </p:sp>
      <p:sp>
        <p:nvSpPr>
          <p:cNvPr id="9" name="Ellipse 8"/>
          <p:cNvSpPr/>
          <p:nvPr/>
        </p:nvSpPr>
        <p:spPr>
          <a:xfrm>
            <a:off x="5181600" y="2639119"/>
            <a:ext cx="1717040" cy="64008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Emissions</a:t>
            </a:r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46" y="5233797"/>
            <a:ext cx="2194560" cy="105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12" name="Ellipse 11"/>
          <p:cNvSpPr/>
          <p:nvPr/>
        </p:nvSpPr>
        <p:spPr>
          <a:xfrm>
            <a:off x="1412240" y="3830320"/>
            <a:ext cx="1841972" cy="741680"/>
          </a:xfrm>
          <a:prstGeom prst="ellipse">
            <a:avLst/>
          </a:prstGeom>
          <a:solidFill>
            <a:srgbClr val="CCFF99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Ressources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289779" y="3781710"/>
            <a:ext cx="1580442" cy="63062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Fabrication</a:t>
            </a:r>
          </a:p>
        </p:txBody>
      </p:sp>
      <p:pic>
        <p:nvPicPr>
          <p:cNvPr id="13" name="Picture 4" descr="http://www.blogcdn.com/www.autoblog.com/media/2009/09/pugion_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80" y="4998720"/>
            <a:ext cx="2275523" cy="167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 droite 9"/>
          <p:cNvSpPr/>
          <p:nvPr/>
        </p:nvSpPr>
        <p:spPr>
          <a:xfrm>
            <a:off x="3623546" y="4008120"/>
            <a:ext cx="430294" cy="1778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Flèche droite 13"/>
          <p:cNvSpPr/>
          <p:nvPr/>
        </p:nvSpPr>
        <p:spPr>
          <a:xfrm rot="19283106">
            <a:off x="3727002" y="4257923"/>
            <a:ext cx="430294" cy="1778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Flèche droite 14"/>
          <p:cNvSpPr/>
          <p:nvPr/>
        </p:nvSpPr>
        <p:spPr>
          <a:xfrm rot="19283106">
            <a:off x="5369766" y="3394032"/>
            <a:ext cx="430294" cy="1778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Flèche droite 15"/>
          <p:cNvSpPr/>
          <p:nvPr/>
        </p:nvSpPr>
        <p:spPr>
          <a:xfrm rot="2316894" flipV="1">
            <a:off x="5996735" y="4344524"/>
            <a:ext cx="430294" cy="1778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00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050" y="1709738"/>
            <a:ext cx="7092950" cy="8255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</a:extLst>
        </p:spPr>
        <p:txBody>
          <a:bodyPr wrap="square"/>
          <a:lstStyle/>
          <a:p>
            <a:pPr algn="l"/>
            <a:r>
              <a:rPr lang="fr-BE" dirty="0" smtClean="0">
                <a:solidFill>
                  <a:schemeClr val="tx1"/>
                </a:solidFill>
                <a:latin typeface="Neuropol" pitchFamily="34" charset="0"/>
              </a:rPr>
              <a:t>Une technologie exemplaire</a:t>
            </a:r>
            <a:endParaRPr lang="fr-FR" dirty="0">
              <a:solidFill>
                <a:schemeClr val="tx1"/>
              </a:solidFill>
              <a:latin typeface="Neuropo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21740" y="2738398"/>
            <a:ext cx="4054315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kern="0" dirty="0" smtClean="0">
                <a:solidFill>
                  <a:srgbClr val="5F5F5F"/>
                </a:solidFill>
                <a:latin typeface="Trebuchet MS"/>
                <a:cs typeface="Arial"/>
              </a:rPr>
              <a:t>Les panneaux photovoltaïques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kern="0" dirty="0" smtClean="0">
                <a:solidFill>
                  <a:srgbClr val="5F5F5F"/>
                </a:solidFill>
                <a:latin typeface="Trebuchet MS"/>
                <a:cs typeface="Arial"/>
              </a:rPr>
              <a:t>Si ou Te ?</a:t>
            </a:r>
          </a:p>
        </p:txBody>
      </p:sp>
      <p:pic>
        <p:nvPicPr>
          <p:cNvPr id="1026" name="Picture 2" descr="http://t1.gstatic.com/images?q=tbn:ANd9GcSHWTMpt9p6Ft3QR9Ko0rf70W6rN5QiR8QNFoYwsdW-fFdtJcQ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442" y="3742160"/>
            <a:ext cx="2943225" cy="250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Panneaux photovoltaïques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Technologie Silicium</a:t>
            </a:r>
          </a:p>
          <a:p>
            <a:pPr lvl="2"/>
            <a:endParaRPr lang="fr-BE" dirty="0" smtClean="0"/>
          </a:p>
          <a:p>
            <a:pPr lvl="2"/>
            <a:r>
              <a:rPr lang="fr-BE" dirty="0" smtClean="0"/>
              <a:t>Si Monocristallin</a:t>
            </a:r>
          </a:p>
          <a:p>
            <a:pPr lvl="3"/>
            <a:r>
              <a:rPr lang="fr-BE" dirty="0" smtClean="0"/>
              <a:t>13-20 % efficacité</a:t>
            </a:r>
          </a:p>
          <a:p>
            <a:pPr lvl="2"/>
            <a:endParaRPr lang="fr-BE" dirty="0" smtClean="0"/>
          </a:p>
          <a:p>
            <a:pPr lvl="2"/>
            <a:r>
              <a:rPr lang="fr-BE" dirty="0" smtClean="0"/>
              <a:t>Si </a:t>
            </a:r>
            <a:r>
              <a:rPr lang="fr-BE" dirty="0" err="1" smtClean="0"/>
              <a:t>Polycristallin</a:t>
            </a:r>
            <a:endParaRPr lang="fr-BE" dirty="0" smtClean="0"/>
          </a:p>
          <a:p>
            <a:pPr lvl="3"/>
            <a:r>
              <a:rPr lang="fr-BE" dirty="0"/>
              <a:t>11-15 </a:t>
            </a:r>
            <a:r>
              <a:rPr lang="fr-BE" dirty="0" smtClean="0"/>
              <a:t>% efficacité</a:t>
            </a:r>
          </a:p>
          <a:p>
            <a:pPr lvl="2"/>
            <a:endParaRPr lang="fr-BE" dirty="0" smtClean="0"/>
          </a:p>
          <a:p>
            <a:pPr lvl="2"/>
            <a:r>
              <a:rPr lang="fr-BE" dirty="0" smtClean="0"/>
              <a:t>Si Amorphe</a:t>
            </a:r>
          </a:p>
          <a:p>
            <a:pPr lvl="3"/>
            <a:r>
              <a:rPr lang="fr-BE" dirty="0" smtClean="0"/>
              <a:t>6-8 % efficacité</a:t>
            </a:r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		Mais où trouver du Silicium ?</a:t>
            </a:r>
            <a:endParaRPr lang="fr-BE" dirty="0"/>
          </a:p>
        </p:txBody>
      </p:sp>
      <p:pic>
        <p:nvPicPr>
          <p:cNvPr id="1028" name="Picture 4" descr="2kW photovoltaic panels on colorbond ro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79" y="1995264"/>
            <a:ext cx="3977005" cy="26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ttps://vpn.gw.ulg.ac.be/cache/MiamiImageURL/1-s2.0-S0360544206002799-gr6.jpg/,DanaInfo=www.sciencedirect.com+0?wchp=dGLbVlk-zSkz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" name="AutoShape 10" descr="https://vpn.gw.ulg.ac.be/cache/MiamiImageURL/1-s2.0-S0360544206002799-gr6.jpg/,DanaInfo=www.sciencedirect.com+0?wchp=dGLbVlk-zSkz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" name="AutoShape 12" descr="https://vpn.gw.ulg.ac.be/cache/MiamiImageURL/1-s2.0-S0360544206002799-gr6.jpg/,DanaInfo=www.sciencedirect.com+0?wchp=dGLzVlS-zSkz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7892811" y="4643950"/>
            <a:ext cx="1042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i="1" dirty="0" smtClean="0"/>
              <a:t>© First </a:t>
            </a:r>
            <a:r>
              <a:rPr lang="fr-BE" sz="1200" i="1" dirty="0" err="1" smtClean="0"/>
              <a:t>Solar</a:t>
            </a:r>
            <a:endParaRPr lang="fr-BE" sz="1200" i="1" dirty="0"/>
          </a:p>
        </p:txBody>
      </p:sp>
      <p:pic>
        <p:nvPicPr>
          <p:cNvPr id="9" name="Picture 5" descr="Mendelee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4" t="18064" r="14538" b="45068"/>
          <a:stretch/>
        </p:blipFill>
        <p:spPr bwMode="auto">
          <a:xfrm>
            <a:off x="1381760" y="4318939"/>
            <a:ext cx="1706880" cy="25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08480" y="4947920"/>
            <a:ext cx="426720" cy="6405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46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Où trouver du Silicium ?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00050"/>
            <a:r>
              <a:rPr lang="fr-BE" dirty="0" smtClean="0"/>
              <a:t>Géochimie de mon jardin</a:t>
            </a:r>
          </a:p>
          <a:p>
            <a:pPr lvl="3"/>
            <a:endParaRPr lang="fr-BE" dirty="0" smtClean="0"/>
          </a:p>
          <a:p>
            <a:pPr lvl="3"/>
            <a:endParaRPr lang="fr-BE" dirty="0"/>
          </a:p>
          <a:p>
            <a:pPr lvl="3"/>
            <a:endParaRPr lang="fr-BE" dirty="0" smtClean="0"/>
          </a:p>
          <a:p>
            <a:pPr lvl="3"/>
            <a:endParaRPr lang="fr-BE" dirty="0"/>
          </a:p>
          <a:p>
            <a:pPr lvl="3"/>
            <a:endParaRPr lang="fr-BE" dirty="0" smtClean="0"/>
          </a:p>
          <a:p>
            <a:pPr lvl="3"/>
            <a:endParaRPr lang="fr-BE" dirty="0"/>
          </a:p>
          <a:p>
            <a:pPr lvl="3"/>
            <a:endParaRPr lang="fr-BE" dirty="0" smtClean="0"/>
          </a:p>
          <a:p>
            <a:pPr lvl="3"/>
            <a:endParaRPr lang="fr-BE" dirty="0"/>
          </a:p>
          <a:p>
            <a:pPr lvl="3"/>
            <a:endParaRPr lang="fr-BE" dirty="0" smtClean="0"/>
          </a:p>
          <a:p>
            <a:pPr lvl="3"/>
            <a:endParaRPr lang="fr-BE" dirty="0"/>
          </a:p>
          <a:p>
            <a:pPr lvl="3"/>
            <a:endParaRPr lang="fr-BE" dirty="0" smtClean="0"/>
          </a:p>
          <a:p>
            <a:pPr lvl="3"/>
            <a:r>
              <a:rPr lang="fr-BE" i="1" dirty="0" smtClean="0">
                <a:solidFill>
                  <a:srgbClr val="006666"/>
                </a:solidFill>
              </a:rPr>
              <a:t>Source: </a:t>
            </a:r>
            <a:r>
              <a:rPr lang="fr-BE" i="1" dirty="0" err="1" smtClean="0">
                <a:solidFill>
                  <a:srgbClr val="006666"/>
                </a:solidFill>
              </a:rPr>
              <a:t>European</a:t>
            </a:r>
            <a:r>
              <a:rPr lang="fr-BE" i="1" dirty="0" smtClean="0">
                <a:solidFill>
                  <a:srgbClr val="006666"/>
                </a:solidFill>
              </a:rPr>
              <a:t> </a:t>
            </a:r>
            <a:r>
              <a:rPr lang="fr-BE" i="1" dirty="0" err="1" smtClean="0">
                <a:solidFill>
                  <a:srgbClr val="006666"/>
                </a:solidFill>
              </a:rPr>
              <a:t>Palaeozoic</a:t>
            </a:r>
            <a:r>
              <a:rPr lang="fr-BE" i="1" dirty="0" smtClean="0">
                <a:solidFill>
                  <a:srgbClr val="006666"/>
                </a:solidFill>
              </a:rPr>
              <a:t> Shale Composite </a:t>
            </a:r>
            <a:r>
              <a:rPr lang="fr-BE" sz="900" i="1" dirty="0" smtClean="0">
                <a:solidFill>
                  <a:srgbClr val="006666"/>
                </a:solidFill>
              </a:rPr>
              <a:t>(</a:t>
            </a:r>
            <a:r>
              <a:rPr lang="fr-BE" sz="900" i="1" dirty="0" err="1" smtClean="0">
                <a:solidFill>
                  <a:srgbClr val="006666"/>
                </a:solidFill>
              </a:rPr>
              <a:t>Haskin</a:t>
            </a:r>
            <a:r>
              <a:rPr lang="fr-BE" sz="900" i="1" dirty="0" smtClean="0">
                <a:solidFill>
                  <a:srgbClr val="006666"/>
                </a:solidFill>
              </a:rPr>
              <a:t> &amp; </a:t>
            </a:r>
            <a:r>
              <a:rPr lang="fr-BE" sz="900" i="1" dirty="0" err="1" smtClean="0">
                <a:solidFill>
                  <a:srgbClr val="006666"/>
                </a:solidFill>
              </a:rPr>
              <a:t>Haskin</a:t>
            </a:r>
            <a:r>
              <a:rPr lang="fr-BE" sz="900" i="1" dirty="0" smtClean="0">
                <a:solidFill>
                  <a:srgbClr val="006666"/>
                </a:solidFill>
              </a:rPr>
              <a:t>, 1966)</a:t>
            </a:r>
          </a:p>
          <a:p>
            <a:pPr marL="342900" lvl="1" indent="-342900">
              <a:buFontTx/>
              <a:buChar char="•"/>
            </a:pPr>
            <a:r>
              <a:rPr lang="fr-BE" dirty="0" smtClean="0"/>
              <a:t>Métal </a:t>
            </a:r>
            <a:r>
              <a:rPr lang="fr-BE" dirty="0"/>
              <a:t>le plus abondant de la croûte </a:t>
            </a:r>
            <a:r>
              <a:rPr lang="fr-BE" dirty="0" smtClean="0"/>
              <a:t>terrestre</a:t>
            </a:r>
          </a:p>
          <a:p>
            <a:pPr marL="742950" lvl="2" indent="-342900"/>
            <a:r>
              <a:rPr lang="fr-BE" dirty="0" smtClean="0"/>
              <a:t>Présent sous forme de silicates</a:t>
            </a:r>
          </a:p>
          <a:p>
            <a:pPr lvl="3"/>
            <a:r>
              <a:rPr lang="fr-BE" dirty="0" smtClean="0"/>
              <a:t>Quartz</a:t>
            </a:r>
            <a:r>
              <a:rPr lang="fr-BE" dirty="0"/>
              <a:t>	SiO</a:t>
            </a:r>
            <a:r>
              <a:rPr lang="fr-BE" baseline="-25000" dirty="0"/>
              <a:t>2</a:t>
            </a:r>
            <a:endParaRPr lang="fr-BE" dirty="0"/>
          </a:p>
          <a:p>
            <a:pPr lvl="3"/>
            <a:r>
              <a:rPr lang="fr-BE" dirty="0"/>
              <a:t>Mica 	</a:t>
            </a:r>
            <a:r>
              <a:rPr lang="fr-FR" dirty="0"/>
              <a:t>KAl</a:t>
            </a:r>
            <a:r>
              <a:rPr lang="fr-FR" baseline="-25000" dirty="0"/>
              <a:t>2</a:t>
            </a:r>
            <a:r>
              <a:rPr lang="fr-FR" dirty="0"/>
              <a:t>[AlSi</a:t>
            </a:r>
            <a:r>
              <a:rPr lang="fr-FR" baseline="-25000" dirty="0"/>
              <a:t>3</a:t>
            </a:r>
            <a:r>
              <a:rPr lang="fr-FR" dirty="0"/>
              <a:t>O</a:t>
            </a:r>
            <a:r>
              <a:rPr lang="fr-FR" baseline="-25000" dirty="0"/>
              <a:t>10</a:t>
            </a:r>
            <a:r>
              <a:rPr lang="fr-FR" dirty="0"/>
              <a:t>(OH,F)</a:t>
            </a:r>
            <a:r>
              <a:rPr lang="fr-FR" baseline="-25000" dirty="0"/>
              <a:t>2</a:t>
            </a:r>
            <a:r>
              <a:rPr lang="fr-FR" dirty="0"/>
              <a:t>]</a:t>
            </a:r>
          </a:p>
          <a:p>
            <a:pPr lvl="3"/>
            <a:r>
              <a:rPr lang="fr-BE" dirty="0" smtClean="0"/>
              <a:t>Feldspath 	KAlSi</a:t>
            </a:r>
            <a:r>
              <a:rPr lang="fr-BE" baseline="-25000" dirty="0" smtClean="0"/>
              <a:t>3</a:t>
            </a:r>
            <a:r>
              <a:rPr lang="fr-BE" dirty="0" smtClean="0"/>
              <a:t>O</a:t>
            </a:r>
            <a:r>
              <a:rPr lang="fr-BE" baseline="-25000" dirty="0" smtClean="0"/>
              <a:t>8</a:t>
            </a:r>
            <a:endParaRPr lang="fr-BE" baseline="-25000" dirty="0"/>
          </a:p>
        </p:txBody>
      </p:sp>
      <p:graphicFrame>
        <p:nvGraphicFramePr>
          <p:cNvPr id="8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035216"/>
              </p:ext>
            </p:extLst>
          </p:nvPr>
        </p:nvGraphicFramePr>
        <p:xfrm>
          <a:off x="5787708" y="1977960"/>
          <a:ext cx="2519363" cy="2011680"/>
        </p:xfrm>
        <a:graphic>
          <a:graphicData uri="http://schemas.openxmlformats.org/drawingml/2006/table">
            <a:tbl>
              <a:tblPr/>
              <a:tblGrid>
                <a:gridCol w="906145"/>
                <a:gridCol w="1613218"/>
              </a:tblGrid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Elément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Dans un jardin de 1000 m</a:t>
                      </a:r>
                      <a:r>
                        <a:rPr kumimoji="0" lang="fr-BE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br>
                        <a:rPr kumimoji="0" lang="fr-BE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fr-BE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(2 000 tonnes)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930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660 t</a:t>
                      </a:r>
                      <a:endParaRPr kumimoji="0" lang="fr-F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160 t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Fe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fr-BE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60 t</a:t>
                      </a:r>
                      <a:endParaRPr kumimoji="0" lang="fr-F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8 t</a:t>
                      </a:r>
                      <a:endParaRPr kumimoji="0" lang="fr-F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Eric P\Desktop\PENTAX_15\IMGP1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1977960"/>
            <a:ext cx="3596640" cy="239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Où trouver du Silicium ?</a:t>
            </a:r>
            <a:endParaRPr lang="fr-FR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3520" y="1574800"/>
            <a:ext cx="7459980" cy="4602163"/>
          </a:xfrm>
        </p:spPr>
        <p:txBody>
          <a:bodyPr/>
          <a:lstStyle/>
          <a:p>
            <a:r>
              <a:rPr lang="fr-BE" dirty="0"/>
              <a:t>Pour faire du </a:t>
            </a:r>
            <a:r>
              <a:rPr lang="fr-BE" dirty="0" smtClean="0"/>
              <a:t>silicium métal (qualité électronique)</a:t>
            </a:r>
            <a:endParaRPr lang="fr-BE" dirty="0"/>
          </a:p>
          <a:p>
            <a:pPr lvl="1"/>
            <a:r>
              <a:rPr lang="fr-BE" dirty="0" smtClean="0"/>
              <a:t>Il </a:t>
            </a:r>
            <a:r>
              <a:rPr lang="fr-BE" dirty="0"/>
              <a:t>faut </a:t>
            </a:r>
            <a:r>
              <a:rPr lang="fr-BE" dirty="0" smtClean="0"/>
              <a:t>une source de SiO</a:t>
            </a:r>
            <a:r>
              <a:rPr lang="fr-BE" baseline="-25000" dirty="0" smtClean="0"/>
              <a:t>2</a:t>
            </a:r>
            <a:r>
              <a:rPr lang="fr-BE" dirty="0" smtClean="0"/>
              <a:t> très </a:t>
            </a:r>
            <a:r>
              <a:rPr lang="fr-BE" dirty="0" err="1"/>
              <a:t>très</a:t>
            </a:r>
            <a:r>
              <a:rPr lang="fr-BE" dirty="0"/>
              <a:t> </a:t>
            </a:r>
            <a:r>
              <a:rPr lang="fr-BE" dirty="0" smtClean="0"/>
              <a:t>pure</a:t>
            </a:r>
            <a:endParaRPr lang="fr-BE" dirty="0"/>
          </a:p>
          <a:p>
            <a:pPr lvl="2"/>
            <a:r>
              <a:rPr lang="fr-FR" dirty="0"/>
              <a:t>&lt; 0.001 %  de fer et &lt; 0,0001% de chrome, </a:t>
            </a:r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Quartz filonien…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… ou sable de silice.</a:t>
            </a:r>
            <a:endParaRPr lang="fr-FR" dirty="0"/>
          </a:p>
        </p:txBody>
      </p:sp>
      <p:pic>
        <p:nvPicPr>
          <p:cNvPr id="182276" name="Picture 4" descr="wafer2-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20" y="2114291"/>
            <a:ext cx="1377316" cy="13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1.gstatic.com/images?q=tbn:ANd9GcSHWTMpt9p6Ft3QR9Ko0rf70W6rN5QiR8QNFoYwsdW-fFdtJcQ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82" y="3334702"/>
            <a:ext cx="2943225" cy="250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MMe_10">
  <a:themeElements>
    <a:clrScheme name="PUB_09_01_3DCalyp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UB_09_01_3DCalypter">
      <a:majorFont>
        <a:latin typeface="Arial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B_09_01_3DCalyp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_09_01_3DCalyp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_09_01_3DCalyp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_09_01_3DCalyp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_09_01_3DCalyp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_09_01_3DCalyp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_09_01_3DCalyp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_09_01_3DCalyp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_09_01_3DCalyp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_09_01_3DCalyp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_09_01_3DCalyp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_09_01_3DCalyp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GeMMe_10</Template>
  <TotalTime>1823</TotalTime>
  <Words>1145</Words>
  <Application>Microsoft Office PowerPoint</Application>
  <PresentationFormat>Affichage à l'écran (4:3)</PresentationFormat>
  <Paragraphs>430</Paragraphs>
  <Slides>36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GeMMe_10</vt:lpstr>
      <vt:lpstr>Ressources dans le Rouge pour les Energies Vertes ?</vt:lpstr>
      <vt:lpstr>Ingénieur &amp; Géologue</vt:lpstr>
      <vt:lpstr>Energie verte / Energie grise</vt:lpstr>
      <vt:lpstr>Qu’elle était verte mon énergie…!</vt:lpstr>
      <vt:lpstr>Qu’elle était verte mon énergie…!</vt:lpstr>
      <vt:lpstr>Une technologie exemplaire</vt:lpstr>
      <vt:lpstr>Panneaux photovoltaïques</vt:lpstr>
      <vt:lpstr>Où trouver du Silicium ?</vt:lpstr>
      <vt:lpstr>Où trouver du Silicium ?</vt:lpstr>
      <vt:lpstr>Où trouver du Silicium ?</vt:lpstr>
      <vt:lpstr>Où trouver du Silicium ?</vt:lpstr>
      <vt:lpstr>Panneaux photovoltaïques</vt:lpstr>
      <vt:lpstr>Panneaux photovoltaïques</vt:lpstr>
      <vt:lpstr>Où trouver le Tellure ?</vt:lpstr>
      <vt:lpstr>Panneaux photovoltaïques</vt:lpstr>
      <vt:lpstr>Quel choix technologique ?</vt:lpstr>
      <vt:lpstr>Une technologie dans le vent</vt:lpstr>
      <vt:lpstr>Eolienne</vt:lpstr>
      <vt:lpstr>Où trouver du Néodyme ?</vt:lpstr>
      <vt:lpstr>Où trouver du Néodyme ?</vt:lpstr>
      <vt:lpstr>Où trouver du Néodyme ?</vt:lpstr>
      <vt:lpstr>Où trouver du Néodyme ?</vt:lpstr>
      <vt:lpstr>Les Terres Rares</vt:lpstr>
      <vt:lpstr>Quel choix technologique ? Quelle dépendance technologique ?</vt:lpstr>
      <vt:lpstr>Un sursaut salutaire ?</vt:lpstr>
      <vt:lpstr>Un siècle d’insouciance</vt:lpstr>
      <vt:lpstr>Raw Materials Initiative</vt:lpstr>
      <vt:lpstr>Ma voiture c’est ma Liberté</vt:lpstr>
      <vt:lpstr>Batterie Lithium-Ion</vt:lpstr>
      <vt:lpstr>Lithium</vt:lpstr>
      <vt:lpstr>Lithium</vt:lpstr>
      <vt:lpstr>Lithium</vt:lpstr>
      <vt:lpstr>Lithium</vt:lpstr>
      <vt:lpstr>Lithium</vt:lpstr>
      <vt:lpstr>Lithium</vt:lpstr>
      <vt:lpstr>Perspectives</vt:lpstr>
    </vt:vector>
  </TitlesOfParts>
  <Company>Université de Liège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Particle Size &amp; Shape Analysis</dc:title>
  <dc:creator>Eric Pirard</dc:creator>
  <cp:lastModifiedBy>Eric Pirard</cp:lastModifiedBy>
  <cp:revision>168</cp:revision>
  <dcterms:created xsi:type="dcterms:W3CDTF">2011-11-08T11:02:10Z</dcterms:created>
  <dcterms:modified xsi:type="dcterms:W3CDTF">2012-02-15T08:33:06Z</dcterms:modified>
</cp:coreProperties>
</file>