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79" r:id="rId15"/>
    <p:sldId id="270" r:id="rId16"/>
    <p:sldId id="266" r:id="rId17"/>
    <p:sldId id="272" r:id="rId18"/>
    <p:sldId id="273" r:id="rId19"/>
    <p:sldId id="274" r:id="rId20"/>
    <p:sldId id="275" r:id="rId21"/>
    <p:sldId id="280" r:id="rId22"/>
    <p:sldId id="281" r:id="rId23"/>
    <p:sldId id="282" r:id="rId24"/>
    <p:sldId id="276" r:id="rId25"/>
    <p:sldId id="277" r:id="rId26"/>
    <p:sldId id="278"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3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nl-BE" smtClean="0"/>
              <a:t>Cliquez et modifiez le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24/01/12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24/01/12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nl-BE" smtClean="0"/>
              <a:t>Cliquez et modifiez le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24/01/12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Content Placeholder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24/01/12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nl-BE" smtClean="0"/>
              <a:t>Cliquez et modifiez le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B7C3F878-F5E8-489B-AC8A-64F2A7E22C28}" type="datetimeFigureOut">
              <a:rPr lang="en-US" smtClean="0"/>
              <a:pPr/>
              <a:t>24/01/12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24/01/12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7" name="Date Placeholder 6"/>
          <p:cNvSpPr>
            <a:spLocks noGrp="1"/>
          </p:cNvSpPr>
          <p:nvPr>
            <p:ph type="dt" sz="half" idx="10"/>
          </p:nvPr>
        </p:nvSpPr>
        <p:spPr/>
        <p:txBody>
          <a:bodyPr/>
          <a:lstStyle/>
          <a:p>
            <a:fld id="{B7C3F878-F5E8-489B-AC8A-64F2A7E22C28}" type="datetimeFigureOut">
              <a:rPr lang="en-US" smtClean="0"/>
              <a:pPr/>
              <a:t>24/01/12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24/01/12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24/01/12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nl-BE" smtClean="0"/>
              <a:t>Cliquez et modifiez le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24/01/12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nl-BE" smtClean="0"/>
              <a:t>Cliquez et modifiez le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24/01/12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nl-BE" smtClean="0"/>
              <a:t>Cliquez et modifiez le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24/01/12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Etat du projet « Paysage de l’enseignement supérieur en FWB »</a:t>
            </a:r>
            <a:endParaRPr lang="fr-FR" dirty="0"/>
          </a:p>
        </p:txBody>
      </p:sp>
      <p:sp>
        <p:nvSpPr>
          <p:cNvPr id="3" name="Sous-titre 2"/>
          <p:cNvSpPr>
            <a:spLocks noGrp="1"/>
          </p:cNvSpPr>
          <p:nvPr>
            <p:ph type="subTitle" idx="1"/>
          </p:nvPr>
        </p:nvSpPr>
        <p:spPr/>
        <p:txBody>
          <a:bodyPr/>
          <a:lstStyle/>
          <a:p>
            <a:r>
              <a:rPr lang="fr-FR" dirty="0" smtClean="0"/>
              <a:t>Politiques universitaires comparées</a:t>
            </a:r>
          </a:p>
          <a:p>
            <a:r>
              <a:rPr lang="fr-FR" dirty="0" err="1" smtClean="0"/>
              <a:t>Louvain-la-neuve</a:t>
            </a:r>
            <a:r>
              <a:rPr lang="fr-FR" dirty="0" smtClean="0"/>
              <a:t>, 26 janvier 2012</a:t>
            </a:r>
          </a:p>
          <a:p>
            <a:endParaRPr lang="fr-FR" dirty="0"/>
          </a:p>
        </p:txBody>
      </p:sp>
    </p:spTree>
    <p:extLst>
      <p:ext uri="{BB962C8B-B14F-4D97-AF65-F5344CB8AC3E}">
        <p14:creationId xmlns:p14="http://schemas.microsoft.com/office/powerpoint/2010/main" val="83061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Missions de l’ARES</a:t>
            </a:r>
            <a:endParaRPr lang="fr-FR" dirty="0"/>
          </a:p>
        </p:txBody>
      </p:sp>
      <p:sp>
        <p:nvSpPr>
          <p:cNvPr id="3" name="Espace réservé du contenu 2"/>
          <p:cNvSpPr>
            <a:spLocks noGrp="1"/>
          </p:cNvSpPr>
          <p:nvPr>
            <p:ph idx="1"/>
          </p:nvPr>
        </p:nvSpPr>
        <p:spPr/>
        <p:txBody>
          <a:bodyPr/>
          <a:lstStyle/>
          <a:p>
            <a:r>
              <a:rPr lang="fr-FR" dirty="0" smtClean="0"/>
              <a:t>Représentation, coordination (????)</a:t>
            </a:r>
          </a:p>
          <a:p>
            <a:r>
              <a:rPr lang="fr-FR" dirty="0" smtClean="0"/>
              <a:t>Deux familles d’organes:</a:t>
            </a:r>
          </a:p>
          <a:p>
            <a:pPr lvl="1"/>
            <a:r>
              <a:rPr lang="fr-FR" dirty="0" smtClean="0"/>
              <a:t>Commissions transversales permanentes ou </a:t>
            </a:r>
            <a:r>
              <a:rPr lang="fr-FR" i="1" dirty="0" smtClean="0"/>
              <a:t>ad hoc</a:t>
            </a:r>
            <a:r>
              <a:rPr lang="fr-FR" dirty="0" smtClean="0"/>
              <a:t> pour matières communes aux 3 types </a:t>
            </a:r>
            <a:r>
              <a:rPr lang="fr-FR" dirty="0" err="1" smtClean="0"/>
              <a:t>d’ens</a:t>
            </a:r>
            <a:r>
              <a:rPr lang="fr-FR" dirty="0" smtClean="0"/>
              <a:t>. (RI, </a:t>
            </a:r>
            <a:r>
              <a:rPr lang="fr-FR" dirty="0" err="1" smtClean="0"/>
              <a:t>CoDev</a:t>
            </a:r>
            <a:r>
              <a:rPr lang="fr-FR" dirty="0" smtClean="0"/>
              <a:t>)</a:t>
            </a:r>
          </a:p>
          <a:p>
            <a:pPr lvl="1"/>
            <a:r>
              <a:rPr lang="fr-FR" dirty="0" smtClean="0"/>
              <a:t>3 chambres thématiques pour matières ou missions spécifiques à chaque type d’enseignement (</a:t>
            </a:r>
            <a:r>
              <a:rPr lang="fr-FR" dirty="0" err="1" smtClean="0"/>
              <a:t>cfr</a:t>
            </a:r>
            <a:r>
              <a:rPr lang="fr-FR" dirty="0" smtClean="0"/>
              <a:t>. CIUF, CGHE, </a:t>
            </a:r>
            <a:r>
              <a:rPr lang="fr-FR" dirty="0" err="1" smtClean="0"/>
              <a:t>CsEsa</a:t>
            </a:r>
            <a:r>
              <a:rPr lang="fr-FR" dirty="0" smtClean="0"/>
              <a:t>)</a:t>
            </a:r>
            <a:endParaRPr lang="fr-FR" dirty="0"/>
          </a:p>
        </p:txBody>
      </p:sp>
    </p:spTree>
    <p:extLst>
      <p:ext uri="{BB962C8B-B14F-4D97-AF65-F5344CB8AC3E}">
        <p14:creationId xmlns:p14="http://schemas.microsoft.com/office/powerpoint/2010/main" val="226079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Commissions transversales</a:t>
            </a:r>
            <a:endParaRPr lang="fr-FR" dirty="0"/>
          </a:p>
        </p:txBody>
      </p:sp>
      <p:sp>
        <p:nvSpPr>
          <p:cNvPr id="3" name="Espace réservé du contenu 2"/>
          <p:cNvSpPr>
            <a:spLocks noGrp="1"/>
          </p:cNvSpPr>
          <p:nvPr>
            <p:ph idx="1"/>
          </p:nvPr>
        </p:nvSpPr>
        <p:spPr/>
        <p:txBody>
          <a:bodyPr>
            <a:normAutofit fontScale="92500" lnSpcReduction="10000"/>
          </a:bodyPr>
          <a:lstStyle/>
          <a:p>
            <a:pPr lvl="0"/>
            <a:r>
              <a:rPr lang="fr-BE" dirty="0" smtClean="0"/>
              <a:t>matières communes:</a:t>
            </a:r>
          </a:p>
          <a:p>
            <a:pPr lvl="1"/>
            <a:r>
              <a:rPr lang="fr-BE" dirty="0" smtClean="0"/>
              <a:t>représentation </a:t>
            </a:r>
            <a:r>
              <a:rPr lang="fr-BE" dirty="0"/>
              <a:t>internationale</a:t>
            </a:r>
            <a:r>
              <a:rPr lang="fr-BE" dirty="0" smtClean="0"/>
              <a:t>,</a:t>
            </a:r>
          </a:p>
          <a:p>
            <a:pPr lvl="1"/>
            <a:r>
              <a:rPr lang="fr-BE" dirty="0" smtClean="0"/>
              <a:t>coopération </a:t>
            </a:r>
            <a:r>
              <a:rPr lang="fr-BE" dirty="0"/>
              <a:t>au développement, </a:t>
            </a:r>
            <a:endParaRPr lang="fr-BE" dirty="0"/>
          </a:p>
          <a:p>
            <a:pPr lvl="1"/>
            <a:r>
              <a:rPr lang="fr-BE" dirty="0" smtClean="0"/>
              <a:t>statut </a:t>
            </a:r>
            <a:r>
              <a:rPr lang="fr-BE" dirty="0"/>
              <a:t>de l'étudiant</a:t>
            </a:r>
            <a:r>
              <a:rPr lang="fr-BE" dirty="0" smtClean="0"/>
              <a:t>,</a:t>
            </a:r>
          </a:p>
          <a:p>
            <a:pPr lvl="1"/>
            <a:r>
              <a:rPr lang="fr-BE" dirty="0" smtClean="0"/>
              <a:t>observatoire </a:t>
            </a:r>
            <a:r>
              <a:rPr lang="fr-BE" dirty="0"/>
              <a:t>et </a:t>
            </a:r>
            <a:r>
              <a:rPr lang="fr-BE" dirty="0" smtClean="0"/>
              <a:t>études </a:t>
            </a:r>
            <a:r>
              <a:rPr lang="fr-BE" dirty="0"/>
              <a:t>statistiques</a:t>
            </a:r>
            <a:r>
              <a:rPr lang="fr-BE" dirty="0" smtClean="0"/>
              <a:t>,</a:t>
            </a:r>
          </a:p>
          <a:p>
            <a:pPr lvl="1"/>
            <a:r>
              <a:rPr lang="fr-BE" dirty="0" smtClean="0"/>
              <a:t>offre </a:t>
            </a:r>
            <a:r>
              <a:rPr lang="fr-BE" dirty="0"/>
              <a:t>générale d'enseignement (habilitations, grades académiques, référentiels de compétence, etc.), </a:t>
            </a:r>
            <a:r>
              <a:rPr lang="fr-BE" dirty="0" smtClean="0"/>
              <a:t>(????)</a:t>
            </a:r>
            <a:endParaRPr lang="fr-BE" dirty="0"/>
          </a:p>
          <a:p>
            <a:pPr lvl="1"/>
            <a:r>
              <a:rPr lang="fr-BE" dirty="0" smtClean="0"/>
              <a:t>formations </a:t>
            </a:r>
            <a:r>
              <a:rPr lang="fr-BE" dirty="0"/>
              <a:t>continues et </a:t>
            </a:r>
            <a:r>
              <a:rPr lang="fr-BE" dirty="0" smtClean="0"/>
              <a:t>développement </a:t>
            </a:r>
            <a:r>
              <a:rPr lang="fr-BE" dirty="0"/>
              <a:t>du projet d’</a:t>
            </a:r>
            <a:r>
              <a:rPr lang="fr-BE" i="1" dirty="0"/>
              <a:t>Université Ouverte</a:t>
            </a:r>
            <a:r>
              <a:rPr lang="fr-BE" dirty="0"/>
              <a:t> en Fédération Wallonie-Bruxelles, etc.</a:t>
            </a:r>
            <a:endParaRPr lang="fr-FR" dirty="0"/>
          </a:p>
          <a:p>
            <a:endParaRPr lang="fr-FR" dirty="0"/>
          </a:p>
        </p:txBody>
      </p:sp>
    </p:spTree>
    <p:extLst>
      <p:ext uri="{BB962C8B-B14F-4D97-AF65-F5344CB8AC3E}">
        <p14:creationId xmlns:p14="http://schemas.microsoft.com/office/powerpoint/2010/main" val="422040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Chambres thématiques</a:t>
            </a:r>
            <a:endParaRPr lang="fr-FR" dirty="0"/>
          </a:p>
        </p:txBody>
      </p:sp>
      <p:sp>
        <p:nvSpPr>
          <p:cNvPr id="3" name="Espace réservé du contenu 2"/>
          <p:cNvSpPr>
            <a:spLocks noGrp="1"/>
          </p:cNvSpPr>
          <p:nvPr>
            <p:ph idx="1"/>
          </p:nvPr>
        </p:nvSpPr>
        <p:spPr/>
        <p:txBody>
          <a:bodyPr/>
          <a:lstStyle/>
          <a:p>
            <a:r>
              <a:rPr lang="fr-FR" dirty="0"/>
              <a:t>Ces trois chambres seront permanentes, légalement définies et jouiront d'une certaine autonomie décisionnelle pour leurs matières</a:t>
            </a:r>
            <a:r>
              <a:rPr lang="fr-FR" dirty="0"/>
              <a:t> </a:t>
            </a:r>
            <a:endParaRPr lang="fr-FR" dirty="0" smtClean="0"/>
          </a:p>
          <a:p>
            <a:endParaRPr lang="fr-FR" dirty="0"/>
          </a:p>
        </p:txBody>
      </p:sp>
    </p:spTree>
    <p:extLst>
      <p:ext uri="{BB962C8B-B14F-4D97-AF65-F5344CB8AC3E}">
        <p14:creationId xmlns:p14="http://schemas.microsoft.com/office/powerpoint/2010/main" val="197324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 de l’ARES</a:t>
            </a:r>
            <a:endParaRPr lang="fr-FR" dirty="0"/>
          </a:p>
        </p:txBody>
      </p:sp>
      <p:sp>
        <p:nvSpPr>
          <p:cNvPr id="3" name="Espace réservé du contenu 2"/>
          <p:cNvSpPr>
            <a:spLocks noGrp="1"/>
          </p:cNvSpPr>
          <p:nvPr>
            <p:ph idx="1"/>
          </p:nvPr>
        </p:nvSpPr>
        <p:spPr/>
        <p:txBody>
          <a:bodyPr>
            <a:normAutofit fontScale="92500"/>
          </a:bodyPr>
          <a:lstStyle/>
          <a:p>
            <a:r>
              <a:rPr lang="fr-FR" dirty="0" smtClean="0"/>
              <a:t>Organisation bicamérale:</a:t>
            </a:r>
          </a:p>
          <a:p>
            <a:pPr lvl="1"/>
            <a:r>
              <a:rPr lang="fr-BE" dirty="0" smtClean="0"/>
              <a:t>«</a:t>
            </a:r>
            <a:r>
              <a:rPr lang="fr-BE" dirty="0"/>
              <a:t> Conseil académique </a:t>
            </a:r>
            <a:r>
              <a:rPr lang="fr-BE" dirty="0" smtClean="0"/>
              <a:t>»: communauté </a:t>
            </a:r>
            <a:r>
              <a:rPr lang="fr-BE" dirty="0"/>
              <a:t>académique (enseignants, chercheurs, étudiants, personnel administratif et technique) et </a:t>
            </a:r>
            <a:r>
              <a:rPr lang="fr-BE" dirty="0" smtClean="0"/>
              <a:t>responsables </a:t>
            </a:r>
            <a:r>
              <a:rPr lang="fr-BE" dirty="0"/>
              <a:t>de la gestion des pôles </a:t>
            </a:r>
            <a:r>
              <a:rPr lang="fr-BE" dirty="0" smtClean="0"/>
              <a:t>;</a:t>
            </a:r>
            <a:endParaRPr lang="fr-FR" dirty="0"/>
          </a:p>
          <a:p>
            <a:pPr lvl="1"/>
            <a:r>
              <a:rPr lang="fr-FR" dirty="0" smtClean="0"/>
              <a:t>«</a:t>
            </a:r>
            <a:r>
              <a:rPr lang="fr-FR" dirty="0"/>
              <a:t> Conseil d'orientation </a:t>
            </a:r>
            <a:r>
              <a:rPr lang="fr-FR" dirty="0" smtClean="0"/>
              <a:t>»: en partie, personnalités </a:t>
            </a:r>
            <a:r>
              <a:rPr lang="fr-FR" dirty="0"/>
              <a:t>externes (secteurs économiques, scientifiques et culturels, </a:t>
            </a:r>
            <a:r>
              <a:rPr lang="fr-FR" dirty="0" smtClean="0"/>
              <a:t>partenaires </a:t>
            </a:r>
            <a:r>
              <a:rPr lang="fr-FR" dirty="0"/>
              <a:t>sociaux, etc.</a:t>
            </a:r>
            <a:r>
              <a:rPr lang="fr-FR" dirty="0" smtClean="0"/>
              <a:t>): </a:t>
            </a:r>
            <a:r>
              <a:rPr lang="fr-FR" b="1" dirty="0"/>
              <a:t>avis et </a:t>
            </a:r>
            <a:r>
              <a:rPr lang="fr-FR" b="1" dirty="0" smtClean="0"/>
              <a:t>propositions</a:t>
            </a:r>
          </a:p>
          <a:p>
            <a:r>
              <a:rPr lang="fr-FR" b="1" dirty="0" smtClean="0"/>
              <a:t>Organe exécutif</a:t>
            </a:r>
            <a:endParaRPr lang="fr-FR" b="1" dirty="0"/>
          </a:p>
        </p:txBody>
      </p:sp>
    </p:spTree>
    <p:extLst>
      <p:ext uri="{BB962C8B-B14F-4D97-AF65-F5344CB8AC3E}">
        <p14:creationId xmlns:p14="http://schemas.microsoft.com/office/powerpoint/2010/main" val="344832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Représentation </a:t>
            </a:r>
            <a:r>
              <a:rPr lang="fr-FR" dirty="0" err="1" smtClean="0"/>
              <a:t>CAcad</a:t>
            </a:r>
            <a:r>
              <a:rPr lang="fr-FR" dirty="0" smtClean="0"/>
              <a:t> ARES</a:t>
            </a:r>
            <a:endParaRPr lang="fr-FR" dirty="0"/>
          </a:p>
        </p:txBody>
      </p:sp>
      <p:sp>
        <p:nvSpPr>
          <p:cNvPr id="3" name="Espace réservé du contenu 2"/>
          <p:cNvSpPr>
            <a:spLocks noGrp="1"/>
          </p:cNvSpPr>
          <p:nvPr>
            <p:ph idx="1"/>
          </p:nvPr>
        </p:nvSpPr>
        <p:spPr/>
        <p:txBody>
          <a:bodyPr>
            <a:normAutofit/>
          </a:bodyPr>
          <a:lstStyle/>
          <a:p>
            <a:r>
              <a:rPr lang="fr-BE" dirty="0" smtClean="0"/>
              <a:t>Établissements selon </a:t>
            </a:r>
            <a:r>
              <a:rPr lang="fr-BE" dirty="0"/>
              <a:t>une partition entre Université, Haute École et ESA </a:t>
            </a:r>
            <a:r>
              <a:rPr lang="fr-BE" dirty="0" smtClean="0"/>
              <a:t>en </a:t>
            </a:r>
            <a:r>
              <a:rPr lang="fr-BE" dirty="0"/>
              <a:t>proportion </a:t>
            </a:r>
            <a:r>
              <a:rPr lang="fr-BE" dirty="0" smtClean="0"/>
              <a:t>des étudiants</a:t>
            </a:r>
          </a:p>
          <a:p>
            <a:r>
              <a:rPr lang="fr-BE" dirty="0" smtClean="0"/>
              <a:t>au </a:t>
            </a:r>
            <a:r>
              <a:rPr lang="fr-BE" dirty="0"/>
              <a:t>sein des catégories et des trois chambres thématiques, le mode de représentation sera déterminé par les acteurs des catégories et/ou des chambres concernées.</a:t>
            </a:r>
            <a:endParaRPr lang="fr-FR" dirty="0"/>
          </a:p>
          <a:p>
            <a:endParaRPr lang="fr-FR" dirty="0"/>
          </a:p>
        </p:txBody>
      </p:sp>
    </p:spTree>
    <p:extLst>
      <p:ext uri="{BB962C8B-B14F-4D97-AF65-F5344CB8AC3E}">
        <p14:creationId xmlns:p14="http://schemas.microsoft.com/office/powerpoint/2010/main" val="302126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Missions PAES</a:t>
            </a:r>
            <a:endParaRPr lang="fr-FR" dirty="0"/>
          </a:p>
        </p:txBody>
      </p:sp>
      <p:sp>
        <p:nvSpPr>
          <p:cNvPr id="3" name="Espace réservé du contenu 2"/>
          <p:cNvSpPr>
            <a:spLocks noGrp="1"/>
          </p:cNvSpPr>
          <p:nvPr>
            <p:ph idx="1"/>
          </p:nvPr>
        </p:nvSpPr>
        <p:spPr/>
        <p:txBody>
          <a:bodyPr>
            <a:normAutofit fontScale="92500" lnSpcReduction="20000"/>
          </a:bodyPr>
          <a:lstStyle/>
          <a:p>
            <a:r>
              <a:rPr lang="fr-BE" dirty="0" smtClean="0"/>
              <a:t>centrées </a:t>
            </a:r>
            <a:r>
              <a:rPr lang="fr-BE" dirty="0"/>
              <a:t>sur les étudiants (les baccalauréats et les masters généraux</a:t>
            </a:r>
            <a:r>
              <a:rPr lang="fr-BE" dirty="0" smtClean="0"/>
              <a:t>)</a:t>
            </a:r>
          </a:p>
          <a:p>
            <a:r>
              <a:rPr lang="fr-BE" dirty="0" smtClean="0"/>
              <a:t> coordonnera (????) </a:t>
            </a:r>
            <a:r>
              <a:rPr lang="fr-BE" dirty="0"/>
              <a:t>les activités communes de ses membres </a:t>
            </a:r>
            <a:r>
              <a:rPr lang="fr-BE" sz="1900" dirty="0"/>
              <a:t>(</a:t>
            </a:r>
            <a:r>
              <a:rPr lang="fr-BE" sz="1900" dirty="0" smtClean="0"/>
              <a:t>collaborations, </a:t>
            </a:r>
            <a:r>
              <a:rPr lang="fr-BE" sz="1900" dirty="0"/>
              <a:t>offre d'enseignement au sein du pôle et organisation des études conjointes)</a:t>
            </a:r>
            <a:r>
              <a:rPr lang="fr-BE" dirty="0"/>
              <a:t> et organisera l'offre des services communs à ses institutions membres </a:t>
            </a:r>
            <a:r>
              <a:rPr lang="fr-BE" sz="1900" dirty="0"/>
              <a:t>(information et orientation des étudiants, aide à la réussite, liaison enseignement secondaire — enseignement supérieur, services sociaux, infrastructures sportives et culturelles, restaurants, bibliothèques, etc.)</a:t>
            </a:r>
            <a:r>
              <a:rPr lang="fr-BE" dirty="0"/>
              <a:t>. </a:t>
            </a:r>
            <a:endParaRPr lang="fr-BE" dirty="0" smtClean="0"/>
          </a:p>
          <a:p>
            <a:r>
              <a:rPr lang="fr-BE" dirty="0" smtClean="0"/>
              <a:t>Le </a:t>
            </a:r>
            <a:r>
              <a:rPr lang="fr-BE" dirty="0"/>
              <a:t>pôle sera également le relais entre l’ARES et les établissements membres du pôle</a:t>
            </a:r>
            <a:r>
              <a:rPr lang="fr-BE" dirty="0" smtClean="0"/>
              <a:t>.</a:t>
            </a:r>
            <a:endParaRPr lang="fr-FR" dirty="0"/>
          </a:p>
        </p:txBody>
      </p:sp>
    </p:spTree>
    <p:extLst>
      <p:ext uri="{BB962C8B-B14F-4D97-AF65-F5344CB8AC3E}">
        <p14:creationId xmlns:p14="http://schemas.microsoft.com/office/powerpoint/2010/main" val="102068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 PAES</a:t>
            </a:r>
            <a:endParaRPr lang="fr-FR" dirty="0"/>
          </a:p>
        </p:txBody>
      </p:sp>
      <p:sp>
        <p:nvSpPr>
          <p:cNvPr id="3" name="Espace réservé du contenu 2"/>
          <p:cNvSpPr>
            <a:spLocks noGrp="1"/>
          </p:cNvSpPr>
          <p:nvPr>
            <p:ph idx="1"/>
          </p:nvPr>
        </p:nvSpPr>
        <p:spPr/>
        <p:txBody>
          <a:bodyPr>
            <a:normAutofit/>
          </a:bodyPr>
          <a:lstStyle/>
          <a:p>
            <a:pPr lvl="0"/>
            <a:r>
              <a:rPr lang="fr-BE" dirty="0" smtClean="0"/>
              <a:t>Liège</a:t>
            </a:r>
            <a:r>
              <a:rPr lang="fr-BE" dirty="0"/>
              <a:t>–Luxembourg </a:t>
            </a:r>
            <a:r>
              <a:rPr lang="fr-BE" dirty="0" smtClean="0"/>
              <a:t>;</a:t>
            </a:r>
            <a:endParaRPr lang="fr-FR" dirty="0"/>
          </a:p>
          <a:p>
            <a:pPr lvl="0"/>
            <a:r>
              <a:rPr lang="fr-BE" dirty="0" smtClean="0"/>
              <a:t>Namur</a:t>
            </a:r>
            <a:r>
              <a:rPr lang="fr-BE" dirty="0"/>
              <a:t> </a:t>
            </a:r>
            <a:r>
              <a:rPr lang="fr-BE" dirty="0" smtClean="0"/>
              <a:t>;</a:t>
            </a:r>
            <a:endParaRPr lang="fr-FR" dirty="0"/>
          </a:p>
          <a:p>
            <a:pPr lvl="0"/>
            <a:r>
              <a:rPr lang="fr-BE" dirty="0" smtClean="0"/>
              <a:t>Brabant </a:t>
            </a:r>
            <a:r>
              <a:rPr lang="fr-BE" dirty="0"/>
              <a:t>wallon </a:t>
            </a:r>
            <a:r>
              <a:rPr lang="fr-BE" dirty="0" smtClean="0"/>
              <a:t>;</a:t>
            </a:r>
            <a:endParaRPr lang="fr-FR" dirty="0"/>
          </a:p>
          <a:p>
            <a:pPr lvl="0"/>
            <a:r>
              <a:rPr lang="fr-BE" dirty="0" smtClean="0"/>
              <a:t>Hainaut</a:t>
            </a:r>
            <a:r>
              <a:rPr lang="fr-BE" dirty="0"/>
              <a:t> </a:t>
            </a:r>
            <a:r>
              <a:rPr lang="fr-BE" dirty="0" smtClean="0"/>
              <a:t>;</a:t>
            </a:r>
            <a:endParaRPr lang="fr-FR" dirty="0"/>
          </a:p>
          <a:p>
            <a:pPr lvl="0"/>
            <a:r>
              <a:rPr lang="fr-BE" dirty="0" smtClean="0"/>
              <a:t>Bruxelles</a:t>
            </a:r>
            <a:r>
              <a:rPr lang="fr-BE" dirty="0"/>
              <a:t>-Capitale</a:t>
            </a:r>
            <a:r>
              <a:rPr lang="fr-BE" dirty="0" smtClean="0"/>
              <a:t>.</a:t>
            </a:r>
            <a:endParaRPr lang="fr-FR" dirty="0"/>
          </a:p>
        </p:txBody>
      </p:sp>
    </p:spTree>
    <p:extLst>
      <p:ext uri="{BB962C8B-B14F-4D97-AF65-F5344CB8AC3E}">
        <p14:creationId xmlns:p14="http://schemas.microsoft.com/office/powerpoint/2010/main" val="379205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Logique PAES</a:t>
            </a:r>
            <a:endParaRPr lang="fr-FR" dirty="0"/>
          </a:p>
        </p:txBody>
      </p:sp>
      <p:sp>
        <p:nvSpPr>
          <p:cNvPr id="3" name="Espace réservé du contenu 2"/>
          <p:cNvSpPr>
            <a:spLocks noGrp="1"/>
          </p:cNvSpPr>
          <p:nvPr>
            <p:ph idx="1"/>
          </p:nvPr>
        </p:nvSpPr>
        <p:spPr/>
        <p:txBody>
          <a:bodyPr/>
          <a:lstStyle/>
          <a:p>
            <a:pPr marL="0" indent="0" algn="ctr">
              <a:buNone/>
            </a:pPr>
            <a:r>
              <a:rPr lang="fr-BE" dirty="0" smtClean="0"/>
              <a:t>les </a:t>
            </a:r>
            <a:r>
              <a:rPr lang="fr-BE" dirty="0"/>
              <a:t>établissements d’enseignement supérieur </a:t>
            </a:r>
            <a:endParaRPr lang="fr-BE" dirty="0" smtClean="0"/>
          </a:p>
          <a:p>
            <a:pPr marL="0" indent="0" algn="ctr">
              <a:buNone/>
            </a:pPr>
            <a:r>
              <a:rPr lang="fr-BE" b="1" dirty="0" smtClean="0"/>
              <a:t>devront </a:t>
            </a:r>
            <a:r>
              <a:rPr lang="fr-BE" b="1" dirty="0"/>
              <a:t>nécessairement </a:t>
            </a:r>
            <a:r>
              <a:rPr lang="fr-BE" b="1" dirty="0" smtClean="0"/>
              <a:t>collaborer</a:t>
            </a:r>
          </a:p>
          <a:p>
            <a:pPr marL="0" indent="0" algn="ctr">
              <a:buNone/>
            </a:pPr>
            <a:r>
              <a:rPr lang="fr-BE" dirty="0" smtClean="0"/>
              <a:t> </a:t>
            </a:r>
            <a:r>
              <a:rPr lang="fr-BE" dirty="0"/>
              <a:t>pour assurer la qualité et la </a:t>
            </a:r>
            <a:r>
              <a:rPr lang="fr-BE" dirty="0" smtClean="0"/>
              <a:t>cohérence</a:t>
            </a:r>
          </a:p>
          <a:p>
            <a:pPr marL="0" indent="0" algn="ctr">
              <a:buNone/>
            </a:pPr>
            <a:r>
              <a:rPr lang="fr-BE" dirty="0" smtClean="0"/>
              <a:t> </a:t>
            </a:r>
            <a:r>
              <a:rPr lang="fr-BE" dirty="0"/>
              <a:t>de l’offre d’enseignement supérieur au sein de ces différents pôles</a:t>
            </a:r>
            <a:r>
              <a:rPr lang="fr-BE" dirty="0" smtClean="0"/>
              <a:t>.</a:t>
            </a:r>
          </a:p>
          <a:p>
            <a:pPr marL="0" indent="0" algn="ctr">
              <a:buNone/>
            </a:pPr>
            <a:endParaRPr lang="fr-BE" dirty="0"/>
          </a:p>
          <a:p>
            <a:pPr marL="0" indent="0" algn="ctr">
              <a:buNone/>
            </a:pPr>
            <a:r>
              <a:rPr lang="fr-BE" dirty="0" smtClean="0"/>
              <a:t>????</a:t>
            </a:r>
            <a:endParaRPr lang="fr-FR" dirty="0"/>
          </a:p>
        </p:txBody>
      </p:sp>
    </p:spTree>
    <p:extLst>
      <p:ext uri="{BB962C8B-B14F-4D97-AF65-F5344CB8AC3E}">
        <p14:creationId xmlns:p14="http://schemas.microsoft.com/office/powerpoint/2010/main" val="316838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Appartenance</a:t>
            </a:r>
          </a:p>
          <a:p>
            <a:pPr lvl="1"/>
            <a:r>
              <a:rPr lang="fr-FR" dirty="0" smtClean="0"/>
              <a:t> à titre principal (siège social)</a:t>
            </a:r>
          </a:p>
          <a:p>
            <a:pPr lvl="1"/>
            <a:r>
              <a:rPr lang="fr-FR" dirty="0"/>
              <a:t> </a:t>
            </a:r>
            <a:r>
              <a:rPr lang="fr-FR" dirty="0" smtClean="0"/>
              <a:t>à titre complémentaire (implantation fonctionnelle) … [sauf Louvain en Woluwe -&gt; Brabant wallon]</a:t>
            </a:r>
          </a:p>
          <a:p>
            <a:endParaRPr lang="fr-FR" dirty="0"/>
          </a:p>
          <a:p>
            <a:r>
              <a:rPr lang="fr-FR" dirty="0" smtClean="0"/>
              <a:t>Habilitations</a:t>
            </a:r>
          </a:p>
          <a:p>
            <a:pPr lvl="1"/>
            <a:r>
              <a:rPr lang="fr-BE" dirty="0" smtClean="0"/>
              <a:t>toute </a:t>
            </a:r>
            <a:r>
              <a:rPr lang="fr-BE" dirty="0"/>
              <a:t>nouvelle habilitation ne pourra être concurrentielle par rapport à des formations déjà existantes au sein du pôle.</a:t>
            </a:r>
            <a:endParaRPr lang="fr-FR" dirty="0"/>
          </a:p>
          <a:p>
            <a:pPr lvl="1"/>
            <a:endParaRPr lang="fr-FR" dirty="0"/>
          </a:p>
        </p:txBody>
      </p:sp>
    </p:spTree>
    <p:extLst>
      <p:ext uri="{BB962C8B-B14F-4D97-AF65-F5344CB8AC3E}">
        <p14:creationId xmlns:p14="http://schemas.microsoft.com/office/powerpoint/2010/main" val="67292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Missions PAES</a:t>
            </a:r>
            <a:endParaRPr lang="fr-FR" dirty="0"/>
          </a:p>
        </p:txBody>
      </p:sp>
      <p:sp>
        <p:nvSpPr>
          <p:cNvPr id="3" name="Espace réservé du contenu 2"/>
          <p:cNvSpPr>
            <a:spLocks noGrp="1"/>
          </p:cNvSpPr>
          <p:nvPr>
            <p:ph idx="1"/>
          </p:nvPr>
        </p:nvSpPr>
        <p:spPr/>
        <p:txBody>
          <a:bodyPr>
            <a:normAutofit fontScale="62500" lnSpcReduction="20000"/>
          </a:bodyPr>
          <a:lstStyle/>
          <a:p>
            <a:pPr lvl="0"/>
            <a:r>
              <a:rPr lang="fr-BE" sz="3800" dirty="0"/>
              <a:t>La répartition et l’organisation générale des enseignements (garantie de l'offre de base) </a:t>
            </a:r>
            <a:r>
              <a:rPr lang="fr-BE" sz="3800" dirty="0" smtClean="0"/>
              <a:t>;</a:t>
            </a:r>
            <a:endParaRPr lang="fr-FR" sz="3800" dirty="0"/>
          </a:p>
          <a:p>
            <a:pPr lvl="0"/>
            <a:r>
              <a:rPr lang="fr-BE" sz="2300" dirty="0"/>
              <a:t>L’aide à la réussite et formation ou support pédagogique (aux enseignants de l’enseignement supérieur) </a:t>
            </a:r>
            <a:r>
              <a:rPr lang="fr-BE" sz="2300" dirty="0" smtClean="0"/>
              <a:t>;</a:t>
            </a:r>
            <a:endParaRPr lang="fr-FR" sz="2300" dirty="0"/>
          </a:p>
          <a:p>
            <a:pPr lvl="0"/>
            <a:r>
              <a:rPr lang="fr-BE" sz="2300" dirty="0"/>
              <a:t>L’information et l’orientation des étudiants </a:t>
            </a:r>
            <a:r>
              <a:rPr lang="fr-BE" sz="2300" dirty="0" smtClean="0"/>
              <a:t>;</a:t>
            </a:r>
            <a:endParaRPr lang="fr-FR" sz="2300" dirty="0"/>
          </a:p>
          <a:p>
            <a:pPr lvl="0"/>
            <a:r>
              <a:rPr lang="fr-BE" sz="2300" dirty="0"/>
              <a:t>Les collaborations avec les établissements secondaires en vue d’améliorer la transition secondaire-supérieur </a:t>
            </a:r>
            <a:r>
              <a:rPr lang="fr-BE" sz="2300" dirty="0" smtClean="0"/>
              <a:t>;</a:t>
            </a:r>
            <a:endParaRPr lang="fr-FR" sz="2300" dirty="0"/>
          </a:p>
          <a:p>
            <a:pPr lvl="0"/>
            <a:r>
              <a:rPr lang="fr-BE" sz="2300" dirty="0"/>
              <a:t>La gestion des activités coorganisées (au sein du pôle) : enseignement, recherche et services </a:t>
            </a:r>
            <a:r>
              <a:rPr lang="fr-BE" sz="2300" dirty="0" smtClean="0"/>
              <a:t>;</a:t>
            </a:r>
            <a:endParaRPr lang="fr-FR" sz="2300" dirty="0"/>
          </a:p>
          <a:p>
            <a:pPr lvl="0"/>
            <a:r>
              <a:rPr lang="fr-BE" sz="2300" dirty="0"/>
              <a:t>Les relations avec les autres pôles et les autres établissements d’enseignement supérieur </a:t>
            </a:r>
            <a:r>
              <a:rPr lang="fr-BE" sz="2300" dirty="0" smtClean="0"/>
              <a:t>;</a:t>
            </a:r>
            <a:endParaRPr lang="fr-FR" sz="2300" dirty="0"/>
          </a:p>
          <a:p>
            <a:pPr lvl="0"/>
            <a:r>
              <a:rPr lang="fr-BE" sz="2300" dirty="0"/>
              <a:t>Les relations avec les acteurs locaux, publics et privés </a:t>
            </a:r>
            <a:r>
              <a:rPr lang="fr-BE" sz="2300" dirty="0" smtClean="0"/>
              <a:t>;</a:t>
            </a:r>
            <a:endParaRPr lang="fr-FR" sz="2300" dirty="0"/>
          </a:p>
          <a:p>
            <a:r>
              <a:rPr lang="fr-FR" sz="2300" dirty="0"/>
              <a:t>La gestion des services collectifs : bibliothèques (y compris virtuelles), services médicaux et sociaux, accueil et orientation, </a:t>
            </a:r>
            <a:r>
              <a:rPr lang="fr-FR" sz="2300" dirty="0" err="1"/>
              <a:t>etc</a:t>
            </a:r>
            <a:r>
              <a:rPr lang="fr-FR" sz="2300" dirty="0"/>
              <a:t> </a:t>
            </a:r>
          </a:p>
        </p:txBody>
      </p:sp>
    </p:spTree>
    <p:extLst>
      <p:ext uri="{BB962C8B-B14F-4D97-AF65-F5344CB8AC3E}">
        <p14:creationId xmlns:p14="http://schemas.microsoft.com/office/powerpoint/2010/main" val="180766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Déclaration gouvernementale juillet 2009 (PS-Ecolo-</a:t>
            </a:r>
            <a:r>
              <a:rPr lang="fr-FR" dirty="0" err="1" smtClean="0"/>
              <a:t>CDh</a:t>
            </a:r>
            <a:r>
              <a:rPr lang="fr-FR" dirty="0" smtClean="0"/>
              <a:t>)</a:t>
            </a:r>
            <a:endParaRPr lang="fr-FR" dirty="0"/>
          </a:p>
        </p:txBody>
      </p:sp>
      <p:sp>
        <p:nvSpPr>
          <p:cNvPr id="3" name="Espace réservé du contenu 2"/>
          <p:cNvSpPr>
            <a:spLocks noGrp="1"/>
          </p:cNvSpPr>
          <p:nvPr>
            <p:ph idx="1"/>
          </p:nvPr>
        </p:nvSpPr>
        <p:spPr/>
        <p:txBody>
          <a:bodyPr/>
          <a:lstStyle/>
          <a:p>
            <a:r>
              <a:rPr lang="fr-BE" i="1" dirty="0" smtClean="0"/>
              <a:t>« </a:t>
            </a:r>
            <a:r>
              <a:rPr lang="fr-BE" i="1" dirty="0"/>
              <a:t>objectifs et conditions des </a:t>
            </a:r>
            <a:r>
              <a:rPr lang="fr-BE" i="1" dirty="0" smtClean="0"/>
              <a:t>rapprochements</a:t>
            </a:r>
            <a:r>
              <a:rPr lang="fr-FR" dirty="0" smtClean="0"/>
              <a:t> »</a:t>
            </a:r>
            <a:endParaRPr lang="fr-BE" i="1" dirty="0" smtClean="0"/>
          </a:p>
          <a:p>
            <a:r>
              <a:rPr lang="fr-BE" i="1" dirty="0" smtClean="0"/>
              <a:t>« la proximité </a:t>
            </a:r>
            <a:r>
              <a:rPr lang="fr-BE" i="1" dirty="0"/>
              <a:t>est un facteur extrêmement </a:t>
            </a:r>
            <a:r>
              <a:rPr lang="fr-BE" i="1" dirty="0" smtClean="0"/>
              <a:t>important »</a:t>
            </a:r>
            <a:endParaRPr lang="fr-FR" dirty="0" smtClean="0"/>
          </a:p>
          <a:p>
            <a:r>
              <a:rPr lang="fr-FR" dirty="0" smtClean="0"/>
              <a:t>« … </a:t>
            </a:r>
            <a:r>
              <a:rPr lang="fr-BE" i="1" dirty="0" smtClean="0"/>
              <a:t>davantage </a:t>
            </a:r>
            <a:r>
              <a:rPr lang="fr-BE" i="1" dirty="0"/>
              <a:t>une logique géographique qu’une logique de réseaux</a:t>
            </a:r>
            <a:r>
              <a:rPr lang="fr-BE" i="1" dirty="0" smtClean="0"/>
              <a:t>.</a:t>
            </a:r>
            <a:r>
              <a:rPr lang="fr-FR" dirty="0" smtClean="0"/>
              <a:t> »</a:t>
            </a:r>
          </a:p>
          <a:p>
            <a:endParaRPr lang="fr-FR" dirty="0"/>
          </a:p>
        </p:txBody>
      </p:sp>
    </p:spTree>
    <p:extLst>
      <p:ext uri="{BB962C8B-B14F-4D97-AF65-F5344CB8AC3E}">
        <p14:creationId xmlns:p14="http://schemas.microsoft.com/office/powerpoint/2010/main" val="247381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Gouvernance PAES</a:t>
            </a:r>
            <a:endParaRPr lang="fr-FR" dirty="0"/>
          </a:p>
        </p:txBody>
      </p:sp>
      <p:sp>
        <p:nvSpPr>
          <p:cNvPr id="3" name="Espace réservé du contenu 2"/>
          <p:cNvSpPr>
            <a:spLocks noGrp="1"/>
          </p:cNvSpPr>
          <p:nvPr>
            <p:ph idx="1"/>
          </p:nvPr>
        </p:nvSpPr>
        <p:spPr/>
        <p:txBody>
          <a:bodyPr>
            <a:normAutofit fontScale="92500"/>
          </a:bodyPr>
          <a:lstStyle/>
          <a:p>
            <a:pPr lvl="0"/>
            <a:r>
              <a:rPr lang="fr-BE" dirty="0"/>
              <a:t>Un « Conseil académique » </a:t>
            </a:r>
            <a:r>
              <a:rPr lang="fr-BE" dirty="0" smtClean="0"/>
              <a:t>: enseignants</a:t>
            </a:r>
            <a:r>
              <a:rPr lang="fr-BE" dirty="0"/>
              <a:t>, chercheurs, étudiants, personnel administratif et </a:t>
            </a:r>
            <a:r>
              <a:rPr lang="fr-BE" dirty="0" smtClean="0"/>
              <a:t>technique, </a:t>
            </a:r>
            <a:r>
              <a:rPr lang="fr-BE" b="1" dirty="0" smtClean="0"/>
              <a:t>responsable</a:t>
            </a:r>
            <a:r>
              <a:rPr lang="fr-BE" dirty="0" smtClean="0"/>
              <a:t> </a:t>
            </a:r>
            <a:r>
              <a:rPr lang="fr-BE" dirty="0"/>
              <a:t>de la gestion du pôle et de la coordination entre les sous-entités</a:t>
            </a:r>
            <a:r>
              <a:rPr lang="fr-BE" dirty="0" smtClean="0"/>
              <a:t>.</a:t>
            </a:r>
            <a:endParaRPr lang="fr-FR" dirty="0"/>
          </a:p>
          <a:p>
            <a:pPr lvl="0"/>
            <a:r>
              <a:rPr lang="fr-BE" dirty="0"/>
              <a:t>Un « Conseil de Gouvernance » </a:t>
            </a:r>
            <a:r>
              <a:rPr lang="fr-BE" dirty="0" smtClean="0"/>
              <a:t>: représentants </a:t>
            </a:r>
            <a:r>
              <a:rPr lang="fr-BE" dirty="0"/>
              <a:t>des pouvoirs locaux, des secteurs économiques, scientifiques et culturels, des partenaires sociaux, etc</a:t>
            </a:r>
            <a:r>
              <a:rPr lang="fr-BE" dirty="0" smtClean="0"/>
              <a:t>.,  </a:t>
            </a:r>
            <a:r>
              <a:rPr lang="fr-BE" b="1" dirty="0"/>
              <a:t>soutien</a:t>
            </a:r>
            <a:r>
              <a:rPr lang="fr-BE" dirty="0"/>
              <a:t> à la politique générale du </a:t>
            </a:r>
            <a:r>
              <a:rPr lang="fr-BE" dirty="0" smtClean="0"/>
              <a:t>pôle…</a:t>
            </a:r>
          </a:p>
          <a:p>
            <a:pPr lvl="0"/>
            <a:r>
              <a:rPr lang="fr-FR" dirty="0" smtClean="0"/>
              <a:t>Un </a:t>
            </a:r>
            <a:r>
              <a:rPr lang="fr-FR" dirty="0"/>
              <a:t>organe exécutif sera associé à ces structures. </a:t>
            </a:r>
            <a:endParaRPr lang="fr-FR" dirty="0"/>
          </a:p>
        </p:txBody>
      </p:sp>
    </p:spTree>
    <p:extLst>
      <p:ext uri="{BB962C8B-B14F-4D97-AF65-F5344CB8AC3E}">
        <p14:creationId xmlns:p14="http://schemas.microsoft.com/office/powerpoint/2010/main" val="2813238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 Académique PAES</a:t>
            </a:r>
            <a:endParaRPr lang="fr-FR" dirty="0"/>
          </a:p>
        </p:txBody>
      </p:sp>
      <p:sp>
        <p:nvSpPr>
          <p:cNvPr id="3" name="Espace réservé du contenu 2"/>
          <p:cNvSpPr>
            <a:spLocks noGrp="1"/>
          </p:cNvSpPr>
          <p:nvPr>
            <p:ph idx="1"/>
          </p:nvPr>
        </p:nvSpPr>
        <p:spPr/>
        <p:txBody>
          <a:bodyPr>
            <a:normAutofit lnSpcReduction="10000"/>
          </a:bodyPr>
          <a:lstStyle/>
          <a:p>
            <a:r>
              <a:rPr lang="fr-BE" dirty="0" smtClean="0"/>
              <a:t>établissements: partition </a:t>
            </a:r>
            <a:r>
              <a:rPr lang="fr-BE" dirty="0"/>
              <a:t>entre Université, Haute Ecole et ESA </a:t>
            </a:r>
            <a:r>
              <a:rPr lang="fr-BE" dirty="0" smtClean="0"/>
              <a:t>en </a:t>
            </a:r>
            <a:r>
              <a:rPr lang="fr-BE" dirty="0"/>
              <a:t>proportion </a:t>
            </a:r>
            <a:r>
              <a:rPr lang="fr-BE" dirty="0" smtClean="0"/>
              <a:t>des étudiants </a:t>
            </a:r>
            <a:r>
              <a:rPr lang="fr-BE" dirty="0"/>
              <a:t>concernés par chacune des catégories et</a:t>
            </a:r>
            <a:r>
              <a:rPr lang="fr-BE" dirty="0" smtClean="0"/>
              <a:t>,</a:t>
            </a:r>
          </a:p>
          <a:p>
            <a:r>
              <a:rPr lang="fr-BE" dirty="0" smtClean="0"/>
              <a:t> </a:t>
            </a:r>
            <a:r>
              <a:rPr lang="fr-BE" dirty="0"/>
              <a:t>à l’intérieur de ces catégories, selon le mode appliqué dans la représentation des établissements au sein de leur chambre. Les membres à titre complémentaire </a:t>
            </a:r>
            <a:r>
              <a:rPr lang="fr-BE" dirty="0" smtClean="0"/>
              <a:t>bénéficient, </a:t>
            </a:r>
            <a:r>
              <a:rPr lang="fr-BE" dirty="0"/>
              <a:t>à tout le moins, d’une représentation minimale. </a:t>
            </a:r>
            <a:endParaRPr lang="fr-FR" dirty="0"/>
          </a:p>
          <a:p>
            <a:endParaRPr lang="fr-FR" dirty="0"/>
          </a:p>
        </p:txBody>
      </p:sp>
    </p:spTree>
    <p:extLst>
      <p:ext uri="{BB962C8B-B14F-4D97-AF65-F5344CB8AC3E}">
        <p14:creationId xmlns:p14="http://schemas.microsoft.com/office/powerpoint/2010/main" val="328662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Pilotage C </a:t>
            </a:r>
            <a:r>
              <a:rPr lang="fr-FR" dirty="0" err="1" smtClean="0"/>
              <a:t>Acad</a:t>
            </a:r>
            <a:r>
              <a:rPr lang="fr-FR" dirty="0" smtClean="0"/>
              <a:t> PAES</a:t>
            </a:r>
            <a:endParaRPr lang="fr-FR" dirty="0"/>
          </a:p>
        </p:txBody>
      </p:sp>
      <p:sp>
        <p:nvSpPr>
          <p:cNvPr id="3" name="Espace réservé du contenu 2"/>
          <p:cNvSpPr>
            <a:spLocks noGrp="1"/>
          </p:cNvSpPr>
          <p:nvPr>
            <p:ph idx="1"/>
          </p:nvPr>
        </p:nvSpPr>
        <p:spPr/>
        <p:txBody>
          <a:bodyPr/>
          <a:lstStyle/>
          <a:p>
            <a:r>
              <a:rPr lang="fr-BE" dirty="0"/>
              <a:t>Ce Conseil est présidé par le Recteur de l'université membre à titre principal qui y jouit du plus grand nombre d’habilitations</a:t>
            </a:r>
            <a:r>
              <a:rPr lang="fr-BE" dirty="0" smtClean="0"/>
              <a:t>.</a:t>
            </a:r>
          </a:p>
          <a:p>
            <a:endParaRPr lang="fr-FR" dirty="0"/>
          </a:p>
        </p:txBody>
      </p:sp>
    </p:spTree>
    <p:extLst>
      <p:ext uri="{BB962C8B-B14F-4D97-AF65-F5344CB8AC3E}">
        <p14:creationId xmlns:p14="http://schemas.microsoft.com/office/powerpoint/2010/main" val="394599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Evolution PAES</a:t>
            </a:r>
            <a:endParaRPr lang="fr-FR" dirty="0"/>
          </a:p>
        </p:txBody>
      </p:sp>
      <p:sp>
        <p:nvSpPr>
          <p:cNvPr id="3" name="Espace réservé du contenu 2"/>
          <p:cNvSpPr>
            <a:spLocks noGrp="1"/>
          </p:cNvSpPr>
          <p:nvPr>
            <p:ph idx="1"/>
          </p:nvPr>
        </p:nvSpPr>
        <p:spPr/>
        <p:txBody>
          <a:bodyPr/>
          <a:lstStyle/>
          <a:p>
            <a:r>
              <a:rPr lang="fr-BE" dirty="0" smtClean="0"/>
              <a:t>« Un </a:t>
            </a:r>
            <a:r>
              <a:rPr lang="fr-BE" dirty="0"/>
              <a:t>pôle, lieu de dialogue et de coopération entre des établissements d’enseignement supérieur, pourra devenir également, si les institutions qui le composent le souhaitent, un établissement d'enseignement supérieur qui pourrait donc remplir en son nom toutes les missions que ses membres lui délégueraient ou qui lui seraient attribuées</a:t>
            </a:r>
            <a:r>
              <a:rPr lang="fr-BE" dirty="0" smtClean="0"/>
              <a:t>. »</a:t>
            </a:r>
            <a:endParaRPr lang="fr-FR" dirty="0"/>
          </a:p>
        </p:txBody>
      </p:sp>
    </p:spTree>
    <p:extLst>
      <p:ext uri="{BB962C8B-B14F-4D97-AF65-F5344CB8AC3E}">
        <p14:creationId xmlns:p14="http://schemas.microsoft.com/office/powerpoint/2010/main" val="53378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Financement</a:t>
            </a:r>
            <a:endParaRPr lang="fr-FR" dirty="0"/>
          </a:p>
        </p:txBody>
      </p:sp>
      <p:sp>
        <p:nvSpPr>
          <p:cNvPr id="3" name="Espace réservé du contenu 2"/>
          <p:cNvSpPr>
            <a:spLocks noGrp="1"/>
          </p:cNvSpPr>
          <p:nvPr>
            <p:ph idx="1"/>
          </p:nvPr>
        </p:nvSpPr>
        <p:spPr/>
        <p:txBody>
          <a:bodyPr/>
          <a:lstStyle/>
          <a:p>
            <a:r>
              <a:rPr lang="fr-FR" dirty="0" smtClean="0"/>
              <a:t>« à </a:t>
            </a:r>
            <a:r>
              <a:rPr lang="fr-FR" dirty="0"/>
              <a:t>terme, le mécanisme général de répartition du financement public de l’enseignement supérieur en Fédération Wallonie-Bruxelles devra être revu en fonction de cette évolution du </a:t>
            </a:r>
            <a:r>
              <a:rPr lang="fr-FR" dirty="0" smtClean="0"/>
              <a:t>paysage »</a:t>
            </a:r>
          </a:p>
          <a:p>
            <a:endParaRPr lang="fr-FR" dirty="0"/>
          </a:p>
        </p:txBody>
      </p:sp>
    </p:spTree>
    <p:extLst>
      <p:ext uri="{BB962C8B-B14F-4D97-AF65-F5344CB8AC3E}">
        <p14:creationId xmlns:p14="http://schemas.microsoft.com/office/powerpoint/2010/main" val="2069804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2415011053"/>
              </p:ext>
            </p:extLst>
          </p:nvPr>
        </p:nvGraphicFramePr>
        <p:xfrm>
          <a:off x="3142965" y="634925"/>
          <a:ext cx="4169642" cy="5600359"/>
        </p:xfrm>
        <a:graphic>
          <a:graphicData uri="http://schemas.openxmlformats.org/presentationml/2006/ole">
            <mc:AlternateContent xmlns:mc="http://schemas.openxmlformats.org/markup-compatibility/2006">
              <mc:Choice xmlns:v="urn:schemas-microsoft-com:vml" Requires="v">
                <p:oleObj spid="_x0000_s1031" name="Document" r:id="rId3" imgW="5778500" imgH="7759700" progId="Word.Document.12">
                  <p:embed/>
                </p:oleObj>
              </mc:Choice>
              <mc:Fallback>
                <p:oleObj name="Document" r:id="rId3" imgW="5778500" imgH="7759700" progId="Word.Document.12">
                  <p:embed/>
                  <p:pic>
                    <p:nvPicPr>
                      <p:cNvPr id="0" name=""/>
                      <p:cNvPicPr/>
                      <p:nvPr/>
                    </p:nvPicPr>
                    <p:blipFill>
                      <a:blip r:embed="rId4"/>
                      <a:stretch>
                        <a:fillRect/>
                      </a:stretch>
                    </p:blipFill>
                    <p:spPr>
                      <a:xfrm>
                        <a:off x="3142965" y="634925"/>
                        <a:ext cx="4169642" cy="5600359"/>
                      </a:xfrm>
                      <a:prstGeom prst="rect">
                        <a:avLst/>
                      </a:prstGeom>
                    </p:spPr>
                  </p:pic>
                </p:oleObj>
              </mc:Fallback>
            </mc:AlternateContent>
          </a:graphicData>
        </a:graphic>
      </p:graphicFrame>
    </p:spTree>
    <p:extLst>
      <p:ext uri="{BB962C8B-B14F-4D97-AF65-F5344CB8AC3E}">
        <p14:creationId xmlns:p14="http://schemas.microsoft.com/office/powerpoint/2010/main" val="226958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Etudiants par p</a:t>
            </a:r>
            <a:r>
              <a:rPr lang="fr-FR" dirty="0" smtClean="0"/>
              <a:t>ôle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54731376"/>
              </p:ext>
            </p:extLst>
          </p:nvPr>
        </p:nvGraphicFramePr>
        <p:xfrm>
          <a:off x="1463675" y="2119313"/>
          <a:ext cx="6196014" cy="1112520"/>
        </p:xfrm>
        <a:graphic>
          <a:graphicData uri="http://schemas.openxmlformats.org/drawingml/2006/table">
            <a:tbl>
              <a:tblPr firstRow="1" bandRow="1">
                <a:tableStyleId>{5C22544A-7EE6-4342-B048-85BDC9FD1C3A}</a:tableStyleId>
              </a:tblPr>
              <a:tblGrid>
                <a:gridCol w="1032669"/>
                <a:gridCol w="1032669"/>
                <a:gridCol w="1032669"/>
                <a:gridCol w="1032669"/>
                <a:gridCol w="1032669"/>
                <a:gridCol w="1032669"/>
              </a:tblGrid>
              <a:tr h="370840">
                <a:tc>
                  <a:txBody>
                    <a:bodyPr/>
                    <a:lstStyle/>
                    <a:p>
                      <a:r>
                        <a:rPr lang="fr-FR" dirty="0" smtClean="0"/>
                        <a:t>P</a:t>
                      </a:r>
                      <a:r>
                        <a:rPr lang="fr-FR" dirty="0" smtClean="0"/>
                        <a:t>ôles</a:t>
                      </a:r>
                      <a:endParaRPr lang="fr-FR" dirty="0"/>
                    </a:p>
                  </a:txBody>
                  <a:tcPr/>
                </a:tc>
                <a:tc>
                  <a:txBody>
                    <a:bodyPr/>
                    <a:lstStyle/>
                    <a:p>
                      <a:r>
                        <a:rPr lang="fr-FR" dirty="0" smtClean="0"/>
                        <a:t>Liège-Lu</a:t>
                      </a:r>
                      <a:endParaRPr lang="fr-FR" dirty="0"/>
                    </a:p>
                  </a:txBody>
                  <a:tcPr/>
                </a:tc>
                <a:tc>
                  <a:txBody>
                    <a:bodyPr/>
                    <a:lstStyle/>
                    <a:p>
                      <a:r>
                        <a:rPr lang="fr-FR" dirty="0" smtClean="0"/>
                        <a:t>Namur</a:t>
                      </a:r>
                      <a:endParaRPr lang="fr-FR" dirty="0"/>
                    </a:p>
                  </a:txBody>
                  <a:tcPr/>
                </a:tc>
                <a:tc>
                  <a:txBody>
                    <a:bodyPr/>
                    <a:lstStyle/>
                    <a:p>
                      <a:r>
                        <a:rPr lang="fr-FR" dirty="0" smtClean="0"/>
                        <a:t>Hainaut</a:t>
                      </a:r>
                      <a:endParaRPr lang="fr-FR" dirty="0"/>
                    </a:p>
                  </a:txBody>
                  <a:tcPr/>
                </a:tc>
                <a:tc>
                  <a:txBody>
                    <a:bodyPr/>
                    <a:lstStyle/>
                    <a:p>
                      <a:r>
                        <a:rPr lang="fr-FR" dirty="0" err="1" smtClean="0"/>
                        <a:t>Bra+Wol</a:t>
                      </a:r>
                      <a:endParaRPr lang="fr-FR" dirty="0"/>
                    </a:p>
                  </a:txBody>
                  <a:tcPr/>
                </a:tc>
                <a:tc>
                  <a:txBody>
                    <a:bodyPr/>
                    <a:lstStyle/>
                    <a:p>
                      <a:r>
                        <a:rPr lang="fr-FR" dirty="0" err="1" smtClean="0"/>
                        <a:t>Brux</a:t>
                      </a:r>
                      <a:endParaRPr lang="fr-FR" dirty="0"/>
                    </a:p>
                  </a:txBody>
                  <a:tcPr/>
                </a:tc>
              </a:tr>
              <a:tr h="370840">
                <a:tc>
                  <a:txBody>
                    <a:bodyPr/>
                    <a:lstStyle/>
                    <a:p>
                      <a:r>
                        <a:rPr lang="fr-FR" dirty="0" smtClean="0"/>
                        <a:t>Principal</a:t>
                      </a:r>
                    </a:p>
                  </a:txBody>
                  <a:tcPr/>
                </a:tc>
                <a:tc>
                  <a:txBody>
                    <a:bodyPr/>
                    <a:lstStyle/>
                    <a:p>
                      <a:r>
                        <a:rPr lang="fr-FR" dirty="0" smtClean="0"/>
                        <a:t>40 735</a:t>
                      </a:r>
                      <a:endParaRPr lang="fr-FR" dirty="0"/>
                    </a:p>
                  </a:txBody>
                  <a:tcPr/>
                </a:tc>
                <a:tc>
                  <a:txBody>
                    <a:bodyPr/>
                    <a:lstStyle/>
                    <a:p>
                      <a:r>
                        <a:rPr lang="fr-FR" dirty="0" smtClean="0"/>
                        <a:t>12 769</a:t>
                      </a:r>
                      <a:endParaRPr lang="fr-FR" dirty="0"/>
                    </a:p>
                  </a:txBody>
                  <a:tcPr/>
                </a:tc>
                <a:tc>
                  <a:txBody>
                    <a:bodyPr/>
                    <a:lstStyle/>
                    <a:p>
                      <a:r>
                        <a:rPr lang="fr-FR" dirty="0" smtClean="0"/>
                        <a:t>24 067</a:t>
                      </a:r>
                      <a:endParaRPr lang="fr-FR" dirty="0"/>
                    </a:p>
                  </a:txBody>
                  <a:tcPr/>
                </a:tc>
                <a:tc>
                  <a:txBody>
                    <a:bodyPr/>
                    <a:lstStyle/>
                    <a:p>
                      <a:r>
                        <a:rPr lang="fr-FR" dirty="0" smtClean="0"/>
                        <a:t>36 591</a:t>
                      </a:r>
                      <a:endParaRPr lang="fr-FR" dirty="0"/>
                    </a:p>
                  </a:txBody>
                  <a:tcPr/>
                </a:tc>
                <a:tc>
                  <a:txBody>
                    <a:bodyPr/>
                    <a:lstStyle/>
                    <a:p>
                      <a:r>
                        <a:rPr lang="fr-FR" dirty="0" smtClean="0"/>
                        <a:t>44 662</a:t>
                      </a:r>
                      <a:endParaRPr lang="fr-FR" dirty="0"/>
                    </a:p>
                  </a:txBody>
                  <a:tcPr/>
                </a:tc>
              </a:tr>
              <a:tr h="370840">
                <a:tc>
                  <a:txBody>
                    <a:bodyPr/>
                    <a:lstStyle/>
                    <a:p>
                      <a:r>
                        <a:rPr lang="fr-FR" dirty="0" err="1" smtClean="0"/>
                        <a:t>Compl</a:t>
                      </a:r>
                      <a:r>
                        <a:rPr lang="fr-FR" dirty="0" smtClean="0"/>
                        <a:t>.</a:t>
                      </a:r>
                      <a:endParaRPr lang="fr-FR" dirty="0"/>
                    </a:p>
                  </a:txBody>
                  <a:tcPr/>
                </a:tc>
                <a:tc>
                  <a:txBody>
                    <a:bodyPr/>
                    <a:lstStyle/>
                    <a:p>
                      <a:r>
                        <a:rPr lang="fr-FR" dirty="0" smtClean="0"/>
                        <a:t>1 288</a:t>
                      </a:r>
                      <a:endParaRPr lang="fr-FR" dirty="0"/>
                    </a:p>
                  </a:txBody>
                  <a:tcPr/>
                </a:tc>
                <a:tc>
                  <a:txBody>
                    <a:bodyPr/>
                    <a:lstStyle/>
                    <a:p>
                      <a:r>
                        <a:rPr lang="fr-FR" dirty="0" smtClean="0"/>
                        <a:t>1 389</a:t>
                      </a:r>
                      <a:endParaRPr lang="fr-FR" dirty="0"/>
                    </a:p>
                  </a:txBody>
                  <a:tcPr/>
                </a:tc>
                <a:tc>
                  <a:txBody>
                    <a:bodyPr/>
                    <a:lstStyle/>
                    <a:p>
                      <a:r>
                        <a:rPr lang="fr-FR" dirty="0" smtClean="0"/>
                        <a:t>1 919</a:t>
                      </a:r>
                      <a:endParaRPr lang="fr-FR" dirty="0"/>
                    </a:p>
                  </a:txBody>
                  <a:tcPr/>
                </a:tc>
                <a:tc>
                  <a:txBody>
                    <a:bodyPr/>
                    <a:lstStyle/>
                    <a:p>
                      <a:r>
                        <a:rPr lang="fr-FR" dirty="0" smtClean="0"/>
                        <a:t>1 603</a:t>
                      </a:r>
                      <a:endParaRPr lang="fr-FR" dirty="0"/>
                    </a:p>
                  </a:txBody>
                  <a:tcPr/>
                </a:tc>
                <a:tc>
                  <a:txBody>
                    <a:bodyPr/>
                    <a:lstStyle/>
                    <a:p>
                      <a:r>
                        <a:rPr lang="fr-FR" dirty="0" smtClean="0"/>
                        <a:t>5 487</a:t>
                      </a:r>
                      <a:endParaRPr lang="fr-FR" dirty="0"/>
                    </a:p>
                  </a:txBody>
                  <a:tcPr/>
                </a:tc>
              </a:tr>
            </a:tbl>
          </a:graphicData>
        </a:graphic>
      </p:graphicFrame>
    </p:spTree>
    <p:extLst>
      <p:ext uri="{BB962C8B-B14F-4D97-AF65-F5344CB8AC3E}">
        <p14:creationId xmlns:p14="http://schemas.microsoft.com/office/powerpoint/2010/main" val="387506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Régionaliser?</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 Le seul ministre qui a un projet pour créer une seule « académie » de recherche et d’enseignement supérieur Bruxelles-Wallonie, c’est Jean-Claude </a:t>
            </a:r>
            <a:r>
              <a:rPr lang="fr-FR" dirty="0" err="1" smtClean="0"/>
              <a:t>Marcourt</a:t>
            </a:r>
            <a:r>
              <a:rPr lang="fr-FR" dirty="0" smtClean="0"/>
              <a:t> »</a:t>
            </a:r>
          </a:p>
          <a:p>
            <a:pPr marL="0" indent="0" algn="r">
              <a:buNone/>
            </a:pPr>
            <a:r>
              <a:rPr lang="fr-FR" dirty="0" smtClean="0"/>
              <a:t>Jean-Claude </a:t>
            </a:r>
            <a:r>
              <a:rPr lang="fr-FR" dirty="0" err="1" smtClean="0"/>
              <a:t>Marcourt</a:t>
            </a:r>
            <a:r>
              <a:rPr lang="fr-FR" dirty="0" smtClean="0"/>
              <a:t>,</a:t>
            </a:r>
          </a:p>
          <a:p>
            <a:pPr marL="0" indent="0" algn="r">
              <a:buNone/>
            </a:pPr>
            <a:r>
              <a:rPr lang="fr-FR" i="1" dirty="0" smtClean="0"/>
              <a:t>Le Soir</a:t>
            </a:r>
            <a:r>
              <a:rPr lang="fr-FR" dirty="0" smtClean="0"/>
              <a:t>, 24 janvier 2012</a:t>
            </a:r>
            <a:endParaRPr lang="fr-FR" dirty="0"/>
          </a:p>
        </p:txBody>
      </p:sp>
    </p:spTree>
    <p:extLst>
      <p:ext uri="{BB962C8B-B14F-4D97-AF65-F5344CB8AC3E}">
        <p14:creationId xmlns:p14="http://schemas.microsoft.com/office/powerpoint/2010/main" val="59952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Table ronde de l’</a:t>
            </a:r>
            <a:r>
              <a:rPr lang="fr-FR" dirty="0" err="1" smtClean="0"/>
              <a:t>ens.sup</a:t>
            </a:r>
            <a:r>
              <a:rPr lang="fr-FR" dirty="0" smtClean="0"/>
              <a:t>. 2009-2010</a:t>
            </a:r>
            <a:endParaRPr lang="fr-FR" dirty="0"/>
          </a:p>
        </p:txBody>
      </p:sp>
      <p:sp>
        <p:nvSpPr>
          <p:cNvPr id="3" name="Espace réservé du contenu 2"/>
          <p:cNvSpPr>
            <a:spLocks noGrp="1"/>
          </p:cNvSpPr>
          <p:nvPr>
            <p:ph idx="1"/>
          </p:nvPr>
        </p:nvSpPr>
        <p:spPr/>
        <p:txBody>
          <a:bodyPr>
            <a:normAutofit/>
          </a:bodyPr>
          <a:lstStyle/>
          <a:p>
            <a:pPr lvl="0"/>
            <a:r>
              <a:rPr lang="fr-FR" dirty="0" smtClean="0"/>
              <a:t>« </a:t>
            </a:r>
            <a:r>
              <a:rPr lang="fr-BE" i="1" dirty="0"/>
              <a:t>Réduire « l’éclatement » de notre enseignement supérieur</a:t>
            </a:r>
            <a:r>
              <a:rPr lang="fr-BE" sz="1600" i="1" dirty="0"/>
              <a:t> tout en préservant sa diversité et la richesse qu'elle </a:t>
            </a:r>
            <a:r>
              <a:rPr lang="fr-BE" sz="1600" i="1" dirty="0" smtClean="0"/>
              <a:t>constitue</a:t>
            </a:r>
            <a:r>
              <a:rPr lang="fr-BE" i="1" dirty="0" smtClean="0"/>
              <a:t> »</a:t>
            </a:r>
            <a:endParaRPr lang="fr-FR" dirty="0"/>
          </a:p>
          <a:p>
            <a:r>
              <a:rPr lang="fr-FR" dirty="0" smtClean="0"/>
              <a:t>« </a:t>
            </a:r>
            <a:r>
              <a:rPr lang="fr-BE" i="1" dirty="0"/>
              <a:t>structures de « rassemblement » souples et </a:t>
            </a:r>
            <a:r>
              <a:rPr lang="fr-BE" i="1" dirty="0" smtClean="0"/>
              <a:t>efficaces »</a:t>
            </a:r>
          </a:p>
          <a:p>
            <a:endParaRPr lang="fr-BE" i="1" dirty="0" smtClean="0"/>
          </a:p>
          <a:p>
            <a:pPr algn="ctr"/>
            <a:r>
              <a:rPr lang="fr-BE" i="1" dirty="0"/>
              <a:t>Pôles académiques</a:t>
            </a:r>
            <a:r>
              <a:rPr lang="fr-FR" dirty="0"/>
              <a:t> </a:t>
            </a:r>
            <a:r>
              <a:rPr lang="fr-FR" dirty="0" smtClean="0"/>
              <a:t>(3 ou 4)</a:t>
            </a:r>
          </a:p>
          <a:p>
            <a:pPr algn="ctr"/>
            <a:r>
              <a:rPr lang="fr-BE" i="1" dirty="0" smtClean="0"/>
              <a:t>Confédération:</a:t>
            </a:r>
            <a:r>
              <a:rPr lang="fr-FR" dirty="0" smtClean="0"/>
              <a:t> </a:t>
            </a:r>
            <a:r>
              <a:rPr lang="fr-BE" i="1" dirty="0" smtClean="0"/>
              <a:t>Rech, </a:t>
            </a:r>
            <a:r>
              <a:rPr lang="nl-BE" i="1" dirty="0" smtClean="0"/>
              <a:t>RI, CoDév</a:t>
            </a:r>
            <a:endParaRPr lang="fr-FR" dirty="0"/>
          </a:p>
        </p:txBody>
      </p:sp>
    </p:spTree>
    <p:extLst>
      <p:ext uri="{BB962C8B-B14F-4D97-AF65-F5344CB8AC3E}">
        <p14:creationId xmlns:p14="http://schemas.microsoft.com/office/powerpoint/2010/main" val="57003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Note « au » gouvernement</a:t>
            </a:r>
            <a:endParaRPr lang="fr-FR" dirty="0"/>
          </a:p>
        </p:txBody>
      </p:sp>
      <p:sp>
        <p:nvSpPr>
          <p:cNvPr id="3" name="Espace réservé du contenu 2"/>
          <p:cNvSpPr>
            <a:spLocks noGrp="1"/>
          </p:cNvSpPr>
          <p:nvPr>
            <p:ph idx="1"/>
          </p:nvPr>
        </p:nvSpPr>
        <p:spPr/>
        <p:txBody>
          <a:bodyPr/>
          <a:lstStyle/>
          <a:p>
            <a:r>
              <a:rPr lang="fr-FR" dirty="0" smtClean="0"/>
              <a:t>Méthodologie: le travail « </a:t>
            </a:r>
            <a:r>
              <a:rPr lang="fr-FR" dirty="0" err="1" smtClean="0"/>
              <a:t>intercabinet</a:t>
            </a:r>
            <a:r>
              <a:rPr lang="fr-FR" dirty="0" smtClean="0"/>
              <a:t> » dans des gouvernements de coalition…</a:t>
            </a:r>
          </a:p>
          <a:p>
            <a:endParaRPr lang="fr-FR" dirty="0"/>
          </a:p>
          <a:p>
            <a:r>
              <a:rPr lang="fr-FR" dirty="0" smtClean="0"/>
              <a:t>Rencontres régulières sur les thèmes permanents et sur les projets promis…</a:t>
            </a:r>
            <a:endParaRPr lang="fr-FR" dirty="0"/>
          </a:p>
        </p:txBody>
      </p:sp>
    </p:spTree>
    <p:extLst>
      <p:ext uri="{BB962C8B-B14F-4D97-AF65-F5344CB8AC3E}">
        <p14:creationId xmlns:p14="http://schemas.microsoft.com/office/powerpoint/2010/main" val="393665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Intercabinet</a:t>
            </a:r>
            <a:endParaRPr lang="fr-FR" dirty="0"/>
          </a:p>
        </p:txBody>
      </p:sp>
      <p:sp>
        <p:nvSpPr>
          <p:cNvPr id="3" name="Espace réservé du contenu 2"/>
          <p:cNvSpPr>
            <a:spLocks noGrp="1"/>
          </p:cNvSpPr>
          <p:nvPr>
            <p:ph idx="1"/>
          </p:nvPr>
        </p:nvSpPr>
        <p:spPr/>
        <p:txBody>
          <a:bodyPr/>
          <a:lstStyle/>
          <a:p>
            <a:r>
              <a:rPr lang="fr-FR" dirty="0" smtClean="0"/>
              <a:t>Méfiance réciproque</a:t>
            </a:r>
          </a:p>
          <a:p>
            <a:endParaRPr lang="fr-FR" dirty="0"/>
          </a:p>
          <a:p>
            <a:r>
              <a:rPr lang="fr-FR" dirty="0" smtClean="0"/>
              <a:t>Préparation de projets</a:t>
            </a:r>
          </a:p>
          <a:p>
            <a:endParaRPr lang="fr-FR" dirty="0"/>
          </a:p>
          <a:p>
            <a:r>
              <a:rPr lang="fr-FR" dirty="0" smtClean="0"/>
              <a:t>Négociations « techniques » avant arbitrage politique</a:t>
            </a:r>
            <a:endParaRPr lang="fr-FR" dirty="0"/>
          </a:p>
        </p:txBody>
      </p:sp>
    </p:spTree>
    <p:extLst>
      <p:ext uri="{BB962C8B-B14F-4D97-AF65-F5344CB8AC3E}">
        <p14:creationId xmlns:p14="http://schemas.microsoft.com/office/powerpoint/2010/main" val="29193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Consociation</a:t>
            </a:r>
            <a:endParaRPr lang="fr-FR" dirty="0"/>
          </a:p>
        </p:txBody>
      </p:sp>
      <p:sp>
        <p:nvSpPr>
          <p:cNvPr id="3" name="Espace réservé du contenu 2"/>
          <p:cNvSpPr>
            <a:spLocks noGrp="1"/>
          </p:cNvSpPr>
          <p:nvPr>
            <p:ph idx="1"/>
          </p:nvPr>
        </p:nvSpPr>
        <p:spPr/>
        <p:txBody>
          <a:bodyPr/>
          <a:lstStyle/>
          <a:p>
            <a:r>
              <a:rPr lang="fr-FR" dirty="0" smtClean="0"/>
              <a:t>Systèmes sociaux cloisonnés aux XIX</a:t>
            </a:r>
            <a:r>
              <a:rPr lang="fr-FR" baseline="30000" dirty="0" smtClean="0"/>
              <a:t>e</a:t>
            </a:r>
          </a:p>
          <a:p>
            <a:endParaRPr lang="fr-FR" dirty="0"/>
          </a:p>
          <a:p>
            <a:r>
              <a:rPr lang="fr-FR" dirty="0" smtClean="0"/>
              <a:t>Suffrages proportionnels</a:t>
            </a:r>
          </a:p>
          <a:p>
            <a:endParaRPr lang="fr-FR" dirty="0"/>
          </a:p>
          <a:p>
            <a:r>
              <a:rPr lang="fr-FR" dirty="0" smtClean="0"/>
              <a:t>Gouvernements de coalition entre partis différents: </a:t>
            </a:r>
          </a:p>
          <a:p>
            <a:r>
              <a:rPr lang="fr-FR" dirty="0"/>
              <a:t>P</a:t>
            </a:r>
            <a:r>
              <a:rPr lang="fr-FR" dirty="0" smtClean="0"/>
              <a:t>rogramme de gouvernement négocié à partir des programmes de partis</a:t>
            </a:r>
          </a:p>
          <a:p>
            <a:endParaRPr lang="fr-FR" dirty="0"/>
          </a:p>
        </p:txBody>
      </p:sp>
    </p:spTree>
    <p:extLst>
      <p:ext uri="{BB962C8B-B14F-4D97-AF65-F5344CB8AC3E}">
        <p14:creationId xmlns:p14="http://schemas.microsoft.com/office/powerpoint/2010/main" val="238577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Note « au » gouvernement</a:t>
            </a:r>
            <a:endParaRPr lang="fr-FR" dirty="0"/>
          </a:p>
        </p:txBody>
      </p:sp>
      <p:sp>
        <p:nvSpPr>
          <p:cNvPr id="3" name="Espace réservé du contenu 2"/>
          <p:cNvSpPr>
            <a:spLocks noGrp="1"/>
          </p:cNvSpPr>
          <p:nvPr>
            <p:ph idx="1"/>
          </p:nvPr>
        </p:nvSpPr>
        <p:spPr/>
        <p:txBody>
          <a:bodyPr/>
          <a:lstStyle/>
          <a:p>
            <a:r>
              <a:rPr lang="fr-BE" dirty="0"/>
              <a:t>autonomie des établissements, mais </a:t>
            </a:r>
            <a:r>
              <a:rPr lang="fr-BE" dirty="0" smtClean="0"/>
              <a:t>également </a:t>
            </a:r>
            <a:r>
              <a:rPr lang="fr-BE" dirty="0"/>
              <a:t>besoin de fédération</a:t>
            </a:r>
            <a:r>
              <a:rPr lang="fr-FR" dirty="0"/>
              <a:t> </a:t>
            </a:r>
            <a:endParaRPr lang="fr-FR" dirty="0" smtClean="0"/>
          </a:p>
          <a:p>
            <a:r>
              <a:rPr lang="fr-FR" dirty="0"/>
              <a:t>tailles d'établissements compatibles</a:t>
            </a:r>
            <a:r>
              <a:rPr lang="fr-FR" dirty="0"/>
              <a:t> </a:t>
            </a:r>
            <a:r>
              <a:rPr lang="fr-FR" dirty="0" smtClean="0"/>
              <a:t>aux standards </a:t>
            </a:r>
            <a:r>
              <a:rPr lang="fr-FR" dirty="0"/>
              <a:t>internationaux de fait</a:t>
            </a:r>
            <a:r>
              <a:rPr lang="fr-FR" dirty="0"/>
              <a:t> </a:t>
            </a:r>
            <a:endParaRPr lang="fr-FR" dirty="0" smtClean="0"/>
          </a:p>
          <a:p>
            <a:endParaRPr lang="fr-FR" dirty="0" smtClean="0"/>
          </a:p>
          <a:p>
            <a:r>
              <a:rPr lang="fr-FR" dirty="0"/>
              <a:t>réduire les situations de concurrence résultant, entre autres, du système actuel de financement public et d'habilitations</a:t>
            </a:r>
            <a:r>
              <a:rPr lang="fr-FR" dirty="0"/>
              <a:t> </a:t>
            </a:r>
            <a:endParaRPr lang="fr-FR" dirty="0" smtClean="0"/>
          </a:p>
          <a:p>
            <a:pPr marL="0" indent="0">
              <a:buNone/>
            </a:pPr>
            <a:endParaRPr lang="fr-FR" dirty="0"/>
          </a:p>
        </p:txBody>
      </p:sp>
    </p:spTree>
    <p:extLst>
      <p:ext uri="{BB962C8B-B14F-4D97-AF65-F5344CB8AC3E}">
        <p14:creationId xmlns:p14="http://schemas.microsoft.com/office/powerpoint/2010/main" val="378533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a:t>
            </a:r>
            <a:endParaRPr lang="fr-FR" dirty="0"/>
          </a:p>
        </p:txBody>
      </p:sp>
      <p:sp>
        <p:nvSpPr>
          <p:cNvPr id="3" name="Espace réservé du contenu 2"/>
          <p:cNvSpPr>
            <a:spLocks noGrp="1"/>
          </p:cNvSpPr>
          <p:nvPr>
            <p:ph idx="1"/>
          </p:nvPr>
        </p:nvSpPr>
        <p:spPr/>
        <p:txBody>
          <a:bodyPr>
            <a:normAutofit/>
          </a:bodyPr>
          <a:lstStyle/>
          <a:p>
            <a:endParaRPr lang="fr-BE" dirty="0" smtClean="0"/>
          </a:p>
          <a:p>
            <a:endParaRPr lang="fr-BE" dirty="0"/>
          </a:p>
          <a:p>
            <a:r>
              <a:rPr lang="fr-BE" dirty="0" smtClean="0"/>
              <a:t>« Les établissements […] conserveront </a:t>
            </a:r>
            <a:r>
              <a:rPr lang="fr-BE" dirty="0"/>
              <a:t>leur statut, leur spécificité et leur autonomie</a:t>
            </a:r>
            <a:r>
              <a:rPr lang="fr-BE" dirty="0" smtClean="0"/>
              <a:t>. »</a:t>
            </a:r>
          </a:p>
          <a:p>
            <a:endParaRPr lang="fr-BE" dirty="0"/>
          </a:p>
          <a:p>
            <a:endParaRPr lang="fr-BE" dirty="0" smtClean="0"/>
          </a:p>
          <a:p>
            <a:pPr marL="0" indent="0" algn="ctr">
              <a:buNone/>
            </a:pPr>
            <a:r>
              <a:rPr lang="fr-BE" dirty="0" smtClean="0"/>
              <a:t>????</a:t>
            </a:r>
            <a:endParaRPr lang="fr-FR" dirty="0"/>
          </a:p>
          <a:p>
            <a:pPr marL="0" indent="0">
              <a:buNone/>
            </a:pPr>
            <a:endParaRPr lang="fr-FR" dirty="0" smtClean="0"/>
          </a:p>
        </p:txBody>
      </p:sp>
    </p:spTree>
    <p:extLst>
      <p:ext uri="{BB962C8B-B14F-4D97-AF65-F5344CB8AC3E}">
        <p14:creationId xmlns:p14="http://schemas.microsoft.com/office/powerpoint/2010/main" val="209983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niveaux </a:t>
            </a:r>
            <a:endParaRPr lang="fr-FR" dirty="0"/>
          </a:p>
        </p:txBody>
      </p:sp>
      <p:sp>
        <p:nvSpPr>
          <p:cNvPr id="3" name="Espace réservé du contenu 2"/>
          <p:cNvSpPr>
            <a:spLocks noGrp="1"/>
          </p:cNvSpPr>
          <p:nvPr>
            <p:ph idx="1"/>
          </p:nvPr>
        </p:nvSpPr>
        <p:spPr/>
        <p:txBody>
          <a:bodyPr>
            <a:normAutofit/>
          </a:bodyPr>
          <a:lstStyle/>
          <a:p>
            <a:r>
              <a:rPr lang="fr-FR" dirty="0" smtClean="0"/>
              <a:t>Structure </a:t>
            </a:r>
            <a:r>
              <a:rPr lang="fr-FR" dirty="0"/>
              <a:t>faîtière unique </a:t>
            </a:r>
            <a:r>
              <a:rPr lang="fr-FR" dirty="0" smtClean="0"/>
              <a:t>: Académie </a:t>
            </a:r>
            <a:r>
              <a:rPr lang="fr-FR" dirty="0"/>
              <a:t>de Recherche et d'Enseignement </a:t>
            </a:r>
            <a:r>
              <a:rPr lang="fr-FR" dirty="0" smtClean="0"/>
              <a:t>Supérieur (ARES);</a:t>
            </a:r>
          </a:p>
          <a:p>
            <a:endParaRPr lang="fr-FR" dirty="0"/>
          </a:p>
          <a:p>
            <a:pPr lvl="0"/>
            <a:r>
              <a:rPr lang="fr-BE" dirty="0"/>
              <a:t>Cinq entités décentralisées </a:t>
            </a:r>
            <a:r>
              <a:rPr lang="fr-BE" dirty="0" smtClean="0"/>
              <a:t>autonomes</a:t>
            </a:r>
            <a:r>
              <a:rPr lang="fr-BE" dirty="0"/>
              <a:t>:</a:t>
            </a:r>
            <a:r>
              <a:rPr lang="fr-BE" dirty="0"/>
              <a:t> Pôles académiques d’enseignement </a:t>
            </a:r>
            <a:r>
              <a:rPr lang="fr-BE" dirty="0" smtClean="0"/>
              <a:t>supérieur</a:t>
            </a:r>
            <a:r>
              <a:rPr lang="fr-BE" dirty="0"/>
              <a:t> </a:t>
            </a:r>
            <a:r>
              <a:rPr lang="fr-BE" dirty="0" smtClean="0"/>
              <a:t>(PAES), par zone géographique</a:t>
            </a:r>
            <a:endParaRPr lang="fr-FR" dirty="0"/>
          </a:p>
          <a:p>
            <a:endParaRPr lang="fr-FR" dirty="0"/>
          </a:p>
        </p:txBody>
      </p:sp>
    </p:spTree>
    <p:extLst>
      <p:ext uri="{BB962C8B-B14F-4D97-AF65-F5344CB8AC3E}">
        <p14:creationId xmlns:p14="http://schemas.microsoft.com/office/powerpoint/2010/main" val="4133817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nais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Punaise.thmx</Template>
  <TotalTime>2384</TotalTime>
  <Words>667</Words>
  <Application>Microsoft Macintosh PowerPoint</Application>
  <PresentationFormat>Présentation à l'écran (4:3)</PresentationFormat>
  <Paragraphs>138</Paragraphs>
  <Slides>27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29" baseType="lpstr">
      <vt:lpstr>Punaise</vt:lpstr>
      <vt:lpstr>Document Microsoft Word</vt:lpstr>
      <vt:lpstr>Etat du projet « Paysage de l’enseignement supérieur en FWB »</vt:lpstr>
      <vt:lpstr>Déclaration gouvernementale juillet 2009 (PS-Ecolo-CDh)</vt:lpstr>
      <vt:lpstr>Table ronde de l’ens.sup. 2009-2010</vt:lpstr>
      <vt:lpstr>Note « au » gouvernement</vt:lpstr>
      <vt:lpstr>Intercabinet</vt:lpstr>
      <vt:lpstr>Consociation</vt:lpstr>
      <vt:lpstr>Note « au » gouvernement</vt:lpstr>
      <vt:lpstr>Principe</vt:lpstr>
      <vt:lpstr>Deux niveaux </vt:lpstr>
      <vt:lpstr>Missions de l’ARES</vt:lpstr>
      <vt:lpstr>Commissions transversales</vt:lpstr>
      <vt:lpstr>Chambres thématiques</vt:lpstr>
      <vt:lpstr>Gouvernance de l’ARES</vt:lpstr>
      <vt:lpstr>Représentation CAcad ARES</vt:lpstr>
      <vt:lpstr>Missions PAES</vt:lpstr>
      <vt:lpstr>5 PAES</vt:lpstr>
      <vt:lpstr>Logique PAES</vt:lpstr>
      <vt:lpstr>PAES</vt:lpstr>
      <vt:lpstr>Missions PAES</vt:lpstr>
      <vt:lpstr>Gouvernance PAES</vt:lpstr>
      <vt:lpstr>C Académique PAES</vt:lpstr>
      <vt:lpstr>Pilotage C Acad PAES</vt:lpstr>
      <vt:lpstr>Evolution PAES</vt:lpstr>
      <vt:lpstr>Financement</vt:lpstr>
      <vt:lpstr>Présentation PowerPoint</vt:lpstr>
      <vt:lpstr>Etudiants par pôle</vt:lpstr>
      <vt:lpstr>Régionaliser?</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 du projet « Marcourt »</dc:title>
  <dc:creator>Pierre Verjans</dc:creator>
  <cp:lastModifiedBy>Pierre Verjans</cp:lastModifiedBy>
  <cp:revision>21</cp:revision>
  <dcterms:created xsi:type="dcterms:W3CDTF">2012-01-24T16:48:09Z</dcterms:created>
  <dcterms:modified xsi:type="dcterms:W3CDTF">2012-01-26T08:33:06Z</dcterms:modified>
</cp:coreProperties>
</file>