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5" r:id="rId2"/>
    <p:sldId id="287" r:id="rId3"/>
    <p:sldId id="301" r:id="rId4"/>
    <p:sldId id="275" r:id="rId5"/>
    <p:sldId id="325" r:id="rId6"/>
    <p:sldId id="305" r:id="rId7"/>
    <p:sldId id="326" r:id="rId8"/>
    <p:sldId id="269" r:id="rId9"/>
    <p:sldId id="311" r:id="rId10"/>
    <p:sldId id="296" r:id="rId11"/>
    <p:sldId id="323" r:id="rId12"/>
    <p:sldId id="322" r:id="rId13"/>
    <p:sldId id="312" r:id="rId14"/>
    <p:sldId id="276" r:id="rId15"/>
    <p:sldId id="324" r:id="rId16"/>
    <p:sldId id="319" r:id="rId17"/>
    <p:sldId id="321" r:id="rId18"/>
    <p:sldId id="261" r:id="rId19"/>
    <p:sldId id="274" r:id="rId20"/>
    <p:sldId id="264" r:id="rId21"/>
    <p:sldId id="273" r:id="rId22"/>
    <p:sldId id="315" r:id="rId23"/>
    <p:sldId id="316" r:id="rId24"/>
    <p:sldId id="259" r:id="rId25"/>
    <p:sldId id="257" r:id="rId26"/>
    <p:sldId id="260" r:id="rId27"/>
    <p:sldId id="309" r:id="rId28"/>
    <p:sldId id="307" r:id="rId29"/>
    <p:sldId id="270" r:id="rId30"/>
    <p:sldId id="314" r:id="rId31"/>
    <p:sldId id="300" r:id="rId32"/>
    <p:sldId id="295" r:id="rId33"/>
    <p:sldId id="297" r:id="rId34"/>
    <p:sldId id="277" r:id="rId35"/>
    <p:sldId id="298" r:id="rId36"/>
    <p:sldId id="302" r:id="rId37"/>
    <p:sldId id="303" r:id="rId38"/>
    <p:sldId id="304" r:id="rId39"/>
    <p:sldId id="320" r:id="rId40"/>
    <p:sldId id="286" r:id="rId41"/>
    <p:sldId id="285" r:id="rId42"/>
    <p:sldId id="313" r:id="rId43"/>
    <p:sldId id="256" r:id="rId44"/>
    <p:sldId id="266" r:id="rId45"/>
    <p:sldId id="268" r:id="rId46"/>
    <p:sldId id="278" r:id="rId47"/>
    <p:sldId id="279" r:id="rId4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94660"/>
  </p:normalViewPr>
  <p:slideViewPr>
    <p:cSldViewPr>
      <p:cViewPr varScale="1">
        <p:scale>
          <a:sx n="50" d="100"/>
          <a:sy n="50" d="100"/>
        </p:scale>
        <p:origin x="-1277" y="-77"/>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24" tIns="46412" rIns="92824" bIns="4641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24" tIns="46412" rIns="92824" bIns="46412" rtlCol="0"/>
          <a:lstStyle>
            <a:lvl1pPr algn="r">
              <a:defRPr sz="1200"/>
            </a:lvl1pPr>
          </a:lstStyle>
          <a:p>
            <a:fld id="{FA80B0A2-9D13-4B36-93F5-946FE02E41A1}" type="datetimeFigureOut">
              <a:rPr lang="en-US" smtClean="0"/>
              <a:pPr/>
              <a:t>12/8/2011</a:t>
            </a:fld>
            <a:endParaRPr lang="en-US"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824" tIns="46412" rIns="92824" bIns="46412"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24" tIns="46412" rIns="92824" bIns="464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24" tIns="46412" rIns="92824"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24" tIns="46412" rIns="92824" bIns="46412" rtlCol="0" anchor="b"/>
          <a:lstStyle>
            <a:lvl1pPr algn="r">
              <a:defRPr sz="1200"/>
            </a:lvl1pPr>
          </a:lstStyle>
          <a:p>
            <a:fld id="{1A9411DF-817E-4155-A228-EBD135CF734B}" type="slidenum">
              <a:rPr lang="en-US" smtClean="0"/>
              <a:pPr/>
              <a:t>‹#›</a:t>
            </a:fld>
            <a:endParaRPr lang="en-US" dirty="0"/>
          </a:p>
        </p:txBody>
      </p:sp>
    </p:spTree>
    <p:extLst>
      <p:ext uri="{BB962C8B-B14F-4D97-AF65-F5344CB8AC3E}">
        <p14:creationId xmlns:p14="http://schemas.microsoft.com/office/powerpoint/2010/main" val="976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BC3B6-ECA6-4CB8-B15F-223CF3DF7D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5B0DE0-E138-43F6-AEE6-C629DF2AB7D3}" type="slidenum">
              <a:rPr lang="en-US"/>
              <a:pPr/>
              <a:t>17</a:t>
            </a:fld>
            <a:endParaRPr lang="en-US"/>
          </a:p>
        </p:txBody>
      </p:sp>
      <p:sp>
        <p:nvSpPr>
          <p:cNvPr id="2867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BC3B6-ECA6-4CB8-B15F-223CF3DF7D73}"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411DF-817E-4155-A228-EBD135CF734B}"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BC3B6-ECA6-4CB8-B15F-223CF3DF7D73}"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32FE3-E2E9-4A91-884C-4563A590A6CE}" type="slidenum">
              <a:rPr lang="en-US"/>
              <a:pPr/>
              <a:t>21</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EBC3B6-ECA6-4CB8-B15F-223CF3DF7D73}"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EBC3B6-ECA6-4CB8-B15F-223CF3DF7D73}"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BC3B6-ECA6-4CB8-B15F-223CF3DF7D73}"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BC3B6-ECA6-4CB8-B15F-223CF3DF7D73}"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BC3B6-ECA6-4CB8-B15F-223CF3DF7D73}"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9411DF-817E-4155-A228-EBD135CF734B}"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7E6C52-7015-4343-B9DE-BED3FBC0548D}" type="slidenum">
              <a:rPr lang="en-US"/>
              <a:pPr/>
              <a:t>27</a:t>
            </a:fld>
            <a:endParaRPr lang="en-US"/>
          </a:p>
        </p:txBody>
      </p:sp>
      <p:sp>
        <p:nvSpPr>
          <p:cNvPr id="6656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BAAD6B7-7651-4C1B-BB2D-5D7CE0C9F96F}" type="slidenum">
              <a:rPr lang="en-US"/>
              <a:pPr/>
              <a:t>28</a:t>
            </a:fld>
            <a:endParaRPr lang="en-US"/>
          </a:p>
        </p:txBody>
      </p:sp>
      <p:sp>
        <p:nvSpPr>
          <p:cNvPr id="5222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9411DF-817E-4155-A228-EBD135CF734B}"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969557-A6E2-47F2-A44F-57F849E3F561}" type="slidenum">
              <a:rPr lang="en-US"/>
              <a:pPr/>
              <a:t>30</a:t>
            </a:fld>
            <a:endParaRPr lang="en-US"/>
          </a:p>
        </p:txBody>
      </p:sp>
      <p:sp>
        <p:nvSpPr>
          <p:cNvPr id="6758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5E8C11-011D-494C-AE82-0741E0481323}" type="slidenum">
              <a:rPr lang="en-US"/>
              <a:pPr/>
              <a:t>31</a:t>
            </a:fld>
            <a:endParaRPr lang="en-US"/>
          </a:p>
        </p:txBody>
      </p:sp>
      <p:sp>
        <p:nvSpPr>
          <p:cNvPr id="4812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38D2A2-E8F9-47BC-85AD-E56B3B3D5088}" type="slidenum">
              <a:rPr lang="en-US"/>
              <a:pPr/>
              <a:t>33</a:t>
            </a:fld>
            <a:endParaRPr lang="en-US"/>
          </a:p>
        </p:txBody>
      </p:sp>
      <p:sp>
        <p:nvSpPr>
          <p:cNvPr id="5120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294BDC0-12CA-44C6-8348-03706DA9E872}" type="slidenum">
              <a:rPr lang="en-US"/>
              <a:pPr/>
              <a:t>34</a:t>
            </a:fld>
            <a:endParaRPr lang="en-US"/>
          </a:p>
        </p:txBody>
      </p:sp>
      <p:sp>
        <p:nvSpPr>
          <p:cNvPr id="2560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DBCD68-3642-4AE3-88D1-F596F5E17484}" type="slidenum">
              <a:rPr lang="en-US"/>
              <a:pPr/>
              <a:t>35</a:t>
            </a:fld>
            <a:endParaRPr lang="en-US"/>
          </a:p>
        </p:txBody>
      </p:sp>
      <p:sp>
        <p:nvSpPr>
          <p:cNvPr id="5222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0C583A-F5DA-40E7-9EFC-8D1671143D08}" type="slidenum">
              <a:rPr lang="en-US"/>
              <a:pPr/>
              <a:t>36</a:t>
            </a:fld>
            <a:endParaRPr lang="en-US"/>
          </a:p>
        </p:txBody>
      </p:sp>
      <p:sp>
        <p:nvSpPr>
          <p:cNvPr id="5427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B74E76-DF31-4C24-B911-D6EE757EE9F5}" type="slidenum">
              <a:rPr lang="en-US"/>
              <a:pPr/>
              <a:t>37</a:t>
            </a:fld>
            <a:endParaRPr lang="en-US"/>
          </a:p>
        </p:txBody>
      </p:sp>
      <p:sp>
        <p:nvSpPr>
          <p:cNvPr id="56321"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9411DF-817E-4155-A228-EBD135CF734B}"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51B3D5-0C09-487C-B3C1-AD4824FF1C9B}" type="slidenum">
              <a:rPr lang="en-US"/>
              <a:pPr/>
              <a:t>38</a:t>
            </a:fld>
            <a:endParaRPr lang="en-US"/>
          </a:p>
        </p:txBody>
      </p:sp>
      <p:sp>
        <p:nvSpPr>
          <p:cNvPr id="5836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D9D2FD-53E0-4E26-8900-52FAF192EE59}" type="slidenum">
              <a:rPr lang="en-US"/>
              <a:pPr/>
              <a:t>39</a:t>
            </a:fld>
            <a:endParaRPr lang="en-US"/>
          </a:p>
        </p:txBody>
      </p:sp>
      <p:sp>
        <p:nvSpPr>
          <p:cNvPr id="2969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49EE46E-35D4-41E5-98BD-72B875A65D99}" type="slidenum">
              <a:rPr lang="en-US"/>
              <a:pPr/>
              <a:t>40</a:t>
            </a:fld>
            <a:endParaRPr lang="en-US"/>
          </a:p>
        </p:txBody>
      </p:sp>
      <p:sp>
        <p:nvSpPr>
          <p:cNvPr id="3379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B6F14-1F0A-4538-8CD8-CE82105A7E88}" type="slidenum">
              <a:rPr lang="en-US"/>
              <a:pPr/>
              <a:t>41</a:t>
            </a:fld>
            <a:endParaRPr lang="en-US"/>
          </a:p>
        </p:txBody>
      </p:sp>
      <p:sp>
        <p:nvSpPr>
          <p:cNvPr id="3276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9411DF-817E-4155-A228-EBD135CF734B}" type="slidenum">
              <a:rPr lang="en-US" smtClean="0"/>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9411DF-817E-4155-A228-EBD135CF734B}"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9411DF-817E-4155-A228-EBD135CF734B}"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0CADE4-D46A-45AA-9D51-37CF4038E990}" type="slidenum">
              <a:rPr lang="en-US"/>
              <a:pPr/>
              <a:t>46</a:t>
            </a:fld>
            <a:endParaRPr lang="en-US"/>
          </a:p>
        </p:txBody>
      </p:sp>
      <p:sp>
        <p:nvSpPr>
          <p:cNvPr id="26625"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01BADB3-F05B-445F-A7EE-05B1433403B4}" type="slidenum">
              <a:rPr lang="en-US"/>
              <a:pPr/>
              <a:t>47</a:t>
            </a:fld>
            <a:endParaRPr lang="en-US"/>
          </a:p>
        </p:txBody>
      </p:sp>
      <p:sp>
        <p:nvSpPr>
          <p:cNvPr id="27649"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54A53D-26B1-43E4-8C36-76EE5A2343E1}" type="slidenum">
              <a:rPr lang="en-US"/>
              <a:pPr/>
              <a:t>9</a:t>
            </a:fld>
            <a:endParaRPr lang="en-US"/>
          </a:p>
        </p:txBody>
      </p:sp>
      <p:sp>
        <p:nvSpPr>
          <p:cNvPr id="4915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E87F26-447E-45B6-ADBF-56BA35F57D7B}" type="slidenum">
              <a:rPr lang="en-US"/>
              <a:pPr/>
              <a:t>10</a:t>
            </a:fld>
            <a:endParaRPr lang="en-US"/>
          </a:p>
        </p:txBody>
      </p:sp>
      <p:sp>
        <p:nvSpPr>
          <p:cNvPr id="5017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6361" y="4414911"/>
            <a:ext cx="5486681"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9411DF-817E-4155-A228-EBD135CF734B}"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9411DF-817E-4155-A228-EBD135CF734B}"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1BCC8F-B813-4DB4-A5D8-3E18792CD55E}" type="slidenum">
              <a:rPr lang="en-US"/>
              <a:pPr/>
              <a:t>14</a:t>
            </a:fld>
            <a:endParaRPr lang="en-US"/>
          </a:p>
        </p:txBody>
      </p:sp>
      <p:sp>
        <p:nvSpPr>
          <p:cNvPr id="24577"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5B0DE0-E138-43F6-AEE6-C629DF2AB7D3}" type="slidenum">
              <a:rPr lang="en-US"/>
              <a:pPr/>
              <a:t>16</a:t>
            </a:fld>
            <a:endParaRPr lang="en-US"/>
          </a:p>
        </p:txBody>
      </p:sp>
      <p:sp>
        <p:nvSpPr>
          <p:cNvPr id="28673" name="Rectangle 1"/>
          <p:cNvSpPr txBox="1">
            <a:spLocks noGrp="1" noRot="1" noChangeAspect="1" noChangeArrowheads="1"/>
          </p:cNvSpPr>
          <p:nvPr>
            <p:ph type="sldImg"/>
          </p:nvPr>
        </p:nvSpPr>
        <p:spPr bwMode="auto">
          <a:xfrm>
            <a:off x="1106488" y="706438"/>
            <a:ext cx="4645025" cy="3484562"/>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6360" y="4414912"/>
            <a:ext cx="5486682" cy="409945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59602-F01F-4A71-8189-F48BEE7693D9}" type="slidenum">
              <a:rPr lang="en-US" smtClean="0"/>
              <a:pPr/>
              <a:t>‹#›</a:t>
            </a:fld>
            <a:endParaRPr lang="en-US" dirty="0"/>
          </a:p>
        </p:txBody>
      </p:sp>
      <p:pic>
        <p:nvPicPr>
          <p:cNvPr id="7" name="Picture 6" descr="Tse2008_200_mo1_big.jpg"/>
          <p:cNvPicPr>
            <a:picLocks noChangeAspect="1"/>
          </p:cNvPicPr>
          <p:nvPr userDrawn="1"/>
        </p:nvPicPr>
        <p:blipFill>
          <a:blip r:embed="rId2" cstate="print"/>
          <a:stretch>
            <a:fillRect/>
          </a:stretch>
        </p:blipFill>
        <p:spPr>
          <a:xfrm>
            <a:off x="-26932" y="0"/>
            <a:ext cx="917093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000"/>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054D1-2545-4DBF-A60E-DB8339A5D3F2}" type="datetimeFigureOut">
              <a:rPr lang="en-US" smtClean="0"/>
              <a:pPr/>
              <a:t>12/8/2011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59602-F01F-4A71-8189-F48BEE7693D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054D1-2545-4DBF-A60E-DB8339A5D3F2}" type="datetimeFigureOut">
              <a:rPr lang="en-US" smtClean="0"/>
              <a:pPr/>
              <a:t>12/8/2011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59602-F01F-4A71-8189-F48BEE7693D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weather.yahoo.com/forecast/22030_f.html" TargetMode="External"/><Relationship Id="rId5" Type="http://schemas.openxmlformats.org/officeDocument/2006/relationships/image" Target="../media/image4.jpeg"/><Relationship Id="rId15" Type="http://schemas.openxmlformats.org/officeDocument/2006/relationships/image" Target="../media/image12.gi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gif"/><Relationship Id="rId14" Type="http://schemas.openxmlformats.org/officeDocument/2006/relationships/hyperlink" Target="http://www.uni-goettingen.de/en/1.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Autofit/>
          </a:bodyPr>
          <a:lstStyle/>
          <a:p>
            <a:r>
              <a:rPr lang="en-US" sz="3200" baseline="0" dirty="0" smtClean="0">
                <a:solidFill>
                  <a:srgbClr val="FFFF00"/>
                </a:solidFill>
                <a:latin typeface="Arial" pitchFamily="34" charset="0"/>
                <a:cs typeface="Arial" pitchFamily="34" charset="0"/>
              </a:rPr>
              <a:t>Observations of the White Light Corona from Solar Orbiter and Solar Probe Plus</a:t>
            </a:r>
            <a:endParaRPr lang="en-US" sz="3200"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152400" y="4800600"/>
            <a:ext cx="7924800" cy="1219200"/>
          </a:xfrm>
        </p:spPr>
        <p:txBody>
          <a:bodyPr>
            <a:normAutofit fontScale="92500" lnSpcReduction="20000"/>
          </a:bodyPr>
          <a:lstStyle/>
          <a:p>
            <a:pPr algn="l"/>
            <a:r>
              <a:rPr lang="en-US" sz="2400" baseline="0" dirty="0" smtClean="0">
                <a:solidFill>
                  <a:srgbClr val="FFFF00"/>
                </a:solidFill>
                <a:latin typeface="Arial" pitchFamily="34" charset="0"/>
                <a:cs typeface="Arial" pitchFamily="34" charset="0"/>
              </a:rPr>
              <a:t>RA Howard</a:t>
            </a:r>
            <a:r>
              <a:rPr lang="en-US" sz="2400" baseline="30000" dirty="0" smtClean="0">
                <a:solidFill>
                  <a:srgbClr val="FFFF00"/>
                </a:solidFill>
                <a:latin typeface="Arial" pitchFamily="34" charset="0"/>
                <a:cs typeface="Arial" pitchFamily="34" charset="0"/>
              </a:rPr>
              <a:t>1</a:t>
            </a:r>
            <a:r>
              <a:rPr lang="en-US" sz="2400" baseline="0" dirty="0" smtClean="0">
                <a:solidFill>
                  <a:srgbClr val="FFFF00"/>
                </a:solidFill>
                <a:latin typeface="Arial" pitchFamily="34" charset="0"/>
                <a:cs typeface="Arial" pitchFamily="34" charset="0"/>
              </a:rPr>
              <a:t>, AF Thernisien</a:t>
            </a:r>
            <a:r>
              <a:rPr lang="en-US" sz="2400" baseline="30000" dirty="0" smtClean="0">
                <a:solidFill>
                  <a:srgbClr val="FFFF00"/>
                </a:solidFill>
                <a:latin typeface="Arial" pitchFamily="34" charset="0"/>
                <a:cs typeface="Arial" pitchFamily="34" charset="0"/>
              </a:rPr>
              <a:t>2</a:t>
            </a:r>
            <a:r>
              <a:rPr lang="en-US" sz="2400" baseline="0" dirty="0" smtClean="0">
                <a:solidFill>
                  <a:srgbClr val="FFFF00"/>
                </a:solidFill>
                <a:latin typeface="Arial" pitchFamily="34" charset="0"/>
                <a:cs typeface="Arial" pitchFamily="34" charset="0"/>
              </a:rPr>
              <a:t>, A Vourlidas</a:t>
            </a:r>
            <a:r>
              <a:rPr lang="en-US" sz="2400" baseline="30000" dirty="0" smtClean="0">
                <a:solidFill>
                  <a:srgbClr val="FFFF00"/>
                </a:solidFill>
                <a:latin typeface="Arial" pitchFamily="34" charset="0"/>
                <a:cs typeface="Arial" pitchFamily="34" charset="0"/>
              </a:rPr>
              <a:t>1</a:t>
            </a:r>
            <a:r>
              <a:rPr lang="en-US" sz="2400" baseline="0" dirty="0" smtClean="0">
                <a:solidFill>
                  <a:srgbClr val="FFFF00"/>
                </a:solidFill>
                <a:latin typeface="Arial" pitchFamily="34" charset="0"/>
                <a:cs typeface="Arial" pitchFamily="34" charset="0"/>
              </a:rPr>
              <a:t>, SP Plunkett</a:t>
            </a:r>
            <a:r>
              <a:rPr lang="en-US" sz="2400" baseline="30000" dirty="0" smtClean="0">
                <a:solidFill>
                  <a:srgbClr val="FFFF00"/>
                </a:solidFill>
                <a:latin typeface="Arial" pitchFamily="34" charset="0"/>
                <a:cs typeface="Arial" pitchFamily="34" charset="0"/>
              </a:rPr>
              <a:t>1</a:t>
            </a:r>
            <a:r>
              <a:rPr lang="en-US" sz="2400" baseline="0" dirty="0" smtClean="0">
                <a:solidFill>
                  <a:srgbClr val="FFFF00"/>
                </a:solidFill>
                <a:latin typeface="Arial" pitchFamily="34" charset="0"/>
                <a:cs typeface="Arial" pitchFamily="34" charset="0"/>
              </a:rPr>
              <a:t>, CM Korendyke</a:t>
            </a:r>
            <a:r>
              <a:rPr lang="en-US" sz="2400" baseline="30000" dirty="0" smtClean="0">
                <a:solidFill>
                  <a:srgbClr val="FFFF00"/>
                </a:solidFill>
                <a:latin typeface="Arial" pitchFamily="34" charset="0"/>
                <a:cs typeface="Arial" pitchFamily="34" charset="0"/>
              </a:rPr>
              <a:t>1</a:t>
            </a:r>
            <a:r>
              <a:rPr lang="en-US" sz="2400" baseline="0" dirty="0" smtClean="0">
                <a:solidFill>
                  <a:srgbClr val="FFFF00"/>
                </a:solidFill>
                <a:latin typeface="Arial" pitchFamily="34" charset="0"/>
                <a:cs typeface="Arial" pitchFamily="34" charset="0"/>
              </a:rPr>
              <a:t>, NR Sheeley</a:t>
            </a:r>
            <a:r>
              <a:rPr lang="en-US" sz="2400" baseline="30000" dirty="0" smtClean="0">
                <a:solidFill>
                  <a:srgbClr val="FFFF00"/>
                </a:solidFill>
                <a:latin typeface="Arial" pitchFamily="34" charset="0"/>
                <a:cs typeface="Arial" pitchFamily="34" charset="0"/>
              </a:rPr>
              <a:t>1</a:t>
            </a:r>
            <a:r>
              <a:rPr lang="en-US" sz="2400" baseline="0" dirty="0" smtClean="0">
                <a:solidFill>
                  <a:srgbClr val="FFFF00"/>
                </a:solidFill>
                <a:latin typeface="Arial" pitchFamily="34" charset="0"/>
                <a:cs typeface="Arial" pitchFamily="34" charset="0"/>
              </a:rPr>
              <a:t>, JS Morrill</a:t>
            </a:r>
            <a:r>
              <a:rPr lang="en-US" sz="2400" baseline="30000" dirty="0" smtClean="0">
                <a:solidFill>
                  <a:srgbClr val="FFFF00"/>
                </a:solidFill>
                <a:latin typeface="Arial" pitchFamily="34" charset="0"/>
                <a:cs typeface="Arial" pitchFamily="34" charset="0"/>
              </a:rPr>
              <a:t>1</a:t>
            </a:r>
            <a:r>
              <a:rPr lang="en-US" sz="2400" baseline="0" dirty="0" smtClean="0">
                <a:solidFill>
                  <a:srgbClr val="FFFF00"/>
                </a:solidFill>
                <a:latin typeface="Arial" pitchFamily="34" charset="0"/>
                <a:cs typeface="Arial" pitchFamily="34" charset="0"/>
              </a:rPr>
              <a:t>, DG Socker</a:t>
            </a:r>
            <a:r>
              <a:rPr lang="en-US" sz="2400" baseline="30000" dirty="0" smtClean="0">
                <a:solidFill>
                  <a:srgbClr val="FFFF00"/>
                </a:solidFill>
                <a:latin typeface="Arial" pitchFamily="34" charset="0"/>
                <a:cs typeface="Arial" pitchFamily="34" charset="0"/>
              </a:rPr>
              <a:t>1</a:t>
            </a:r>
            <a:r>
              <a:rPr lang="en-US" sz="2400" baseline="0" dirty="0" smtClean="0">
                <a:solidFill>
                  <a:srgbClr val="FFFF00"/>
                </a:solidFill>
                <a:latin typeface="Arial" pitchFamily="34" charset="0"/>
                <a:cs typeface="Arial" pitchFamily="34" charset="0"/>
              </a:rPr>
              <a:t>, MG Linton</a:t>
            </a:r>
            <a:r>
              <a:rPr lang="en-US" sz="2400" baseline="30000" dirty="0" smtClean="0">
                <a:solidFill>
                  <a:srgbClr val="FFFF00"/>
                </a:solidFill>
                <a:latin typeface="Arial" pitchFamily="34" charset="0"/>
                <a:cs typeface="Arial" pitchFamily="34" charset="0"/>
              </a:rPr>
              <a:t>1</a:t>
            </a:r>
            <a:r>
              <a:rPr lang="en-US" sz="2400" baseline="0" dirty="0" smtClean="0">
                <a:solidFill>
                  <a:srgbClr val="FFFF00"/>
                </a:solidFill>
                <a:latin typeface="Arial" pitchFamily="34" charset="0"/>
                <a:cs typeface="Arial" pitchFamily="34" charset="0"/>
              </a:rPr>
              <a:t>, PC Liewer</a:t>
            </a:r>
            <a:r>
              <a:rPr lang="en-US" sz="2400" baseline="30000" dirty="0" smtClean="0">
                <a:solidFill>
                  <a:srgbClr val="FFFF00"/>
                </a:solidFill>
                <a:latin typeface="Arial" pitchFamily="34" charset="0"/>
                <a:cs typeface="Arial" pitchFamily="34" charset="0"/>
              </a:rPr>
              <a:t>3</a:t>
            </a:r>
            <a:r>
              <a:rPr lang="en-US" sz="2400" baseline="0" dirty="0" smtClean="0">
                <a:solidFill>
                  <a:srgbClr val="FFFF00"/>
                </a:solidFill>
                <a:latin typeface="Arial" pitchFamily="34" charset="0"/>
                <a:cs typeface="Arial" pitchFamily="34" charset="0"/>
              </a:rPr>
              <a:t>, EM DeJong</a:t>
            </a:r>
            <a:r>
              <a:rPr lang="en-US" sz="2400" baseline="30000" dirty="0" smtClean="0">
                <a:solidFill>
                  <a:srgbClr val="FFFF00"/>
                </a:solidFill>
                <a:latin typeface="Arial" pitchFamily="34" charset="0"/>
                <a:cs typeface="Arial" pitchFamily="34" charset="0"/>
              </a:rPr>
              <a:t>3</a:t>
            </a:r>
            <a:r>
              <a:rPr lang="en-US" sz="2400" baseline="0" dirty="0" smtClean="0">
                <a:solidFill>
                  <a:srgbClr val="FFFF00"/>
                </a:solidFill>
                <a:latin typeface="Arial" pitchFamily="34" charset="0"/>
                <a:cs typeface="Arial" pitchFamily="34" charset="0"/>
              </a:rPr>
              <a:t>, M Velli</a:t>
            </a:r>
            <a:r>
              <a:rPr lang="en-US" sz="2400" baseline="30000" dirty="0" smtClean="0">
                <a:solidFill>
                  <a:srgbClr val="FFFF00"/>
                </a:solidFill>
                <a:latin typeface="Arial" pitchFamily="34" charset="0"/>
                <a:cs typeface="Arial" pitchFamily="34" charset="0"/>
              </a:rPr>
              <a:t>3</a:t>
            </a:r>
            <a:r>
              <a:rPr lang="en-US" sz="2400" baseline="0" dirty="0" smtClean="0">
                <a:solidFill>
                  <a:srgbClr val="FFFF00"/>
                </a:solidFill>
                <a:latin typeface="Arial" pitchFamily="34" charset="0"/>
                <a:cs typeface="Arial" pitchFamily="34" charset="0"/>
              </a:rPr>
              <a:t>, Z Mikic</a:t>
            </a:r>
            <a:r>
              <a:rPr lang="en-US" sz="2400" baseline="30000" dirty="0" smtClean="0">
                <a:solidFill>
                  <a:srgbClr val="FFFF00"/>
                </a:solidFill>
                <a:latin typeface="Arial" pitchFamily="34" charset="0"/>
                <a:cs typeface="Arial" pitchFamily="34" charset="0"/>
              </a:rPr>
              <a:t>4</a:t>
            </a:r>
            <a:r>
              <a:rPr lang="en-US" sz="2400" baseline="0" dirty="0" smtClean="0">
                <a:solidFill>
                  <a:srgbClr val="FFFF00"/>
                </a:solidFill>
                <a:latin typeface="Arial" pitchFamily="34" charset="0"/>
                <a:cs typeface="Arial" pitchFamily="34" charset="0"/>
              </a:rPr>
              <a:t>, V Bothmer</a:t>
            </a:r>
            <a:r>
              <a:rPr lang="en-US" sz="2400" baseline="30000" dirty="0" smtClean="0">
                <a:solidFill>
                  <a:srgbClr val="FFFF00"/>
                </a:solidFill>
                <a:latin typeface="Arial" pitchFamily="34" charset="0"/>
                <a:cs typeface="Arial" pitchFamily="34" charset="0"/>
              </a:rPr>
              <a:t>5</a:t>
            </a:r>
            <a:r>
              <a:rPr lang="en-US" sz="2400" baseline="0" dirty="0" smtClean="0">
                <a:solidFill>
                  <a:srgbClr val="FFFF00"/>
                </a:solidFill>
                <a:latin typeface="Arial" pitchFamily="34" charset="0"/>
                <a:cs typeface="Arial" pitchFamily="34" charset="0"/>
              </a:rPr>
              <a:t>, P Lamy</a:t>
            </a:r>
            <a:r>
              <a:rPr lang="en-US" sz="2400" baseline="30000" dirty="0" smtClean="0">
                <a:solidFill>
                  <a:srgbClr val="FFFF00"/>
                </a:solidFill>
                <a:latin typeface="Arial" pitchFamily="34" charset="0"/>
                <a:cs typeface="Arial" pitchFamily="34" charset="0"/>
              </a:rPr>
              <a:t>6</a:t>
            </a:r>
            <a:r>
              <a:rPr lang="en-US" sz="2400" dirty="0" smtClean="0">
                <a:solidFill>
                  <a:srgbClr val="FFFF00"/>
                </a:solidFill>
                <a:latin typeface="Arial" pitchFamily="34" charset="0"/>
                <a:cs typeface="Arial" pitchFamily="34" charset="0"/>
              </a:rPr>
              <a:t>, P Rochus</a:t>
            </a:r>
            <a:r>
              <a:rPr lang="en-US" sz="2400" baseline="30000" dirty="0" smtClean="0">
                <a:solidFill>
                  <a:srgbClr val="FFFF00"/>
                </a:solidFill>
                <a:latin typeface="Arial" pitchFamily="34" charset="0"/>
                <a:cs typeface="Arial" pitchFamily="34" charset="0"/>
              </a:rPr>
              <a:t>7</a:t>
            </a:r>
            <a:endParaRPr lang="en-US" sz="2400" dirty="0">
              <a:solidFill>
                <a:srgbClr val="FFFF00"/>
              </a:solidFill>
              <a:latin typeface="Arial" pitchFamily="34" charset="0"/>
              <a:cs typeface="Arial" pitchFamily="34" charset="0"/>
            </a:endParaRPr>
          </a:p>
          <a:p>
            <a:endParaRPr lang="en-US" sz="2400" dirty="0"/>
          </a:p>
        </p:txBody>
      </p:sp>
      <p:sp>
        <p:nvSpPr>
          <p:cNvPr id="4" name="TextBox 3"/>
          <p:cNvSpPr txBox="1"/>
          <p:nvPr/>
        </p:nvSpPr>
        <p:spPr>
          <a:xfrm>
            <a:off x="228600" y="6019800"/>
            <a:ext cx="7315201" cy="600164"/>
          </a:xfrm>
          <a:prstGeom prst="rect">
            <a:avLst/>
          </a:prstGeom>
          <a:noFill/>
        </p:spPr>
        <p:txBody>
          <a:bodyPr wrap="square" rtlCol="0">
            <a:spAutoFit/>
          </a:bodyPr>
          <a:lstStyle/>
          <a:p>
            <a:r>
              <a:rPr lang="en-US" sz="1100" baseline="0" dirty="0" smtClean="0">
                <a:solidFill>
                  <a:srgbClr val="FFFF00"/>
                </a:solidFill>
              </a:rPr>
              <a:t>1. Naval Research Laboratory, Washington, DC, 2. George Mason University, Fairfax, VA, 3. Jet Propulsion Laboratory, Pasadena, CA, 4. Predictive Sciences Incorporated, San Diego, CA, 5. University of Gottingen, Gottingen, GERMANY, </a:t>
            </a:r>
            <a:r>
              <a:rPr lang="fr-FR" sz="1100" baseline="0" dirty="0" smtClean="0">
                <a:solidFill>
                  <a:srgbClr val="FFFF00"/>
                </a:solidFill>
              </a:rPr>
              <a:t>6. Laboratoire d’Astrophysique Marseille, Marseille, France, </a:t>
            </a:r>
            <a:r>
              <a:rPr lang="fr-FR" sz="1100" dirty="0" smtClean="0">
                <a:solidFill>
                  <a:srgbClr val="FFFF00"/>
                </a:solidFill>
              </a:rPr>
              <a:t>7. Centre Spatiale de Liege, Liege, BELGIUM</a:t>
            </a:r>
            <a:endParaRPr lang="en-US" sz="1100" dirty="0">
              <a:solidFill>
                <a:srgbClr val="FFFF00"/>
              </a:solidFill>
            </a:endParaRPr>
          </a:p>
        </p:txBody>
      </p:sp>
      <p:pic>
        <p:nvPicPr>
          <p:cNvPr id="5" name="Picture 4" descr="solar_orbiter_logo.jpg"/>
          <p:cNvPicPr>
            <a:picLocks noChangeAspect="1"/>
          </p:cNvPicPr>
          <p:nvPr/>
        </p:nvPicPr>
        <p:blipFill>
          <a:blip r:embed="rId3" cstate="print"/>
          <a:stretch>
            <a:fillRect/>
          </a:stretch>
        </p:blipFill>
        <p:spPr>
          <a:xfrm>
            <a:off x="6400800" y="0"/>
            <a:ext cx="1524000" cy="1524000"/>
          </a:xfrm>
          <a:prstGeom prst="rect">
            <a:avLst/>
          </a:prstGeom>
        </p:spPr>
      </p:pic>
      <p:pic>
        <p:nvPicPr>
          <p:cNvPr id="6" name="Picture 5" descr="NASA-Logo.jpg"/>
          <p:cNvPicPr>
            <a:picLocks noChangeAspect="1"/>
          </p:cNvPicPr>
          <p:nvPr/>
        </p:nvPicPr>
        <p:blipFill>
          <a:blip r:embed="rId4" cstate="print"/>
          <a:stretch>
            <a:fillRect/>
          </a:stretch>
        </p:blipFill>
        <p:spPr>
          <a:xfrm>
            <a:off x="2590800" y="0"/>
            <a:ext cx="1649546" cy="1371600"/>
          </a:xfrm>
          <a:prstGeom prst="rect">
            <a:avLst/>
          </a:prstGeom>
        </p:spPr>
      </p:pic>
      <p:pic>
        <p:nvPicPr>
          <p:cNvPr id="7" name="Picture 6" descr="ssd-logo.jpg"/>
          <p:cNvPicPr>
            <a:picLocks noChangeAspect="1"/>
          </p:cNvPicPr>
          <p:nvPr/>
        </p:nvPicPr>
        <p:blipFill>
          <a:blip r:embed="rId5" cstate="print"/>
          <a:stretch>
            <a:fillRect/>
          </a:stretch>
        </p:blipFill>
        <p:spPr>
          <a:xfrm>
            <a:off x="8229600" y="3597088"/>
            <a:ext cx="838200" cy="838200"/>
          </a:xfrm>
          <a:prstGeom prst="rect">
            <a:avLst/>
          </a:prstGeom>
        </p:spPr>
      </p:pic>
      <p:pic>
        <p:nvPicPr>
          <p:cNvPr id="8" name="Picture 7" descr="ObservingSun.232B.jpg"/>
          <p:cNvPicPr>
            <a:picLocks noChangeAspect="1"/>
          </p:cNvPicPr>
          <p:nvPr/>
        </p:nvPicPr>
        <p:blipFill>
          <a:blip r:embed="rId6" cstate="print"/>
          <a:stretch>
            <a:fillRect/>
          </a:stretch>
        </p:blipFill>
        <p:spPr>
          <a:xfrm>
            <a:off x="0" y="0"/>
            <a:ext cx="2514600" cy="1371600"/>
          </a:xfrm>
          <a:prstGeom prst="rect">
            <a:avLst/>
          </a:prstGeom>
        </p:spPr>
      </p:pic>
      <p:pic>
        <p:nvPicPr>
          <p:cNvPr id="9" name="Picture 8" descr="ASR_Cover_fig_small.jpg"/>
          <p:cNvPicPr>
            <a:picLocks noChangeAspect="1"/>
          </p:cNvPicPr>
          <p:nvPr/>
        </p:nvPicPr>
        <p:blipFill>
          <a:blip r:embed="rId7" cstate="print"/>
          <a:stretch>
            <a:fillRect/>
          </a:stretch>
        </p:blipFill>
        <p:spPr>
          <a:xfrm>
            <a:off x="7952740" y="0"/>
            <a:ext cx="1191260" cy="1524000"/>
          </a:xfrm>
          <a:prstGeom prst="rect">
            <a:avLst/>
          </a:prstGeom>
        </p:spPr>
      </p:pic>
      <p:pic>
        <p:nvPicPr>
          <p:cNvPr id="10" name="Picture 3" descr="http://www.apl.jhu.edu/~hall/java/images/JHUAPL.gif"/>
          <p:cNvPicPr>
            <a:picLocks noChangeAspect="1" noChangeArrowheads="1"/>
          </p:cNvPicPr>
          <p:nvPr/>
        </p:nvPicPr>
        <p:blipFill>
          <a:blip r:embed="rId8" cstate="screen"/>
          <a:srcRect/>
          <a:stretch>
            <a:fillRect/>
          </a:stretch>
        </p:blipFill>
        <p:spPr bwMode="auto">
          <a:xfrm>
            <a:off x="4343400" y="0"/>
            <a:ext cx="990600" cy="1272021"/>
          </a:xfrm>
          <a:prstGeom prst="rect">
            <a:avLst/>
          </a:prstGeom>
          <a:noFill/>
        </p:spPr>
      </p:pic>
      <p:pic>
        <p:nvPicPr>
          <p:cNvPr id="11" name="Picture 1" descr="C:\Users\Justin Kasper\Documents\Spacecraft\Solar Probe\Meetings\External\2011-06 IAFA\JPL_Logo.gif"/>
          <p:cNvPicPr>
            <a:picLocks noChangeAspect="1" noChangeArrowheads="1"/>
          </p:cNvPicPr>
          <p:nvPr/>
        </p:nvPicPr>
        <p:blipFill>
          <a:blip r:embed="rId9" cstate="screen"/>
          <a:srcRect/>
          <a:stretch>
            <a:fillRect/>
          </a:stretch>
        </p:blipFill>
        <p:spPr bwMode="auto">
          <a:xfrm>
            <a:off x="8159030" y="5105400"/>
            <a:ext cx="984970" cy="289560"/>
          </a:xfrm>
          <a:prstGeom prst="rect">
            <a:avLst/>
          </a:prstGeom>
          <a:noFill/>
        </p:spPr>
      </p:pic>
      <p:sp>
        <p:nvSpPr>
          <p:cNvPr id="17409" name="Rectangle 1"/>
          <p:cNvSpPr>
            <a:spLocks noChangeArrowheads="1"/>
          </p:cNvSpPr>
          <p:nvPr/>
        </p:nvSpPr>
        <p:spPr bwMode="auto">
          <a:xfrm>
            <a:off x="0" y="105490"/>
            <a:ext cx="25519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  </a:t>
            </a:r>
            <a:endParaRPr kumimoji="0" lang="en-US" sz="2600" b="1" i="0" u="none" strike="noStrike" cap="none" normalizeH="0" baseline="0" dirty="0" smtClean="0">
              <a:ln>
                <a:noFill/>
              </a:ln>
              <a:solidFill>
                <a:schemeClr val="tx1"/>
              </a:solidFill>
              <a:effectLst/>
              <a:latin typeface="Arial" pitchFamily="34" charset="0"/>
            </a:endParaRPr>
          </a:p>
        </p:txBody>
      </p:sp>
      <p:pic>
        <p:nvPicPr>
          <p:cNvPr id="17410" name="Picture 2" descr="George Mason University"/>
          <p:cNvPicPr>
            <a:picLocks noChangeAspect="1" noChangeArrowheads="1"/>
          </p:cNvPicPr>
          <p:nvPr/>
        </p:nvPicPr>
        <p:blipFill>
          <a:blip r:embed="rId10" cstate="print"/>
          <a:srcRect/>
          <a:stretch>
            <a:fillRect/>
          </a:stretch>
        </p:blipFill>
        <p:spPr bwMode="auto">
          <a:xfrm>
            <a:off x="8153400" y="4435288"/>
            <a:ext cx="990600" cy="670112"/>
          </a:xfrm>
          <a:prstGeom prst="rect">
            <a:avLst/>
          </a:prstGeom>
          <a:noFill/>
        </p:spPr>
      </p:pic>
      <p:pic>
        <p:nvPicPr>
          <p:cNvPr id="17411" name="Picture 3" descr="http://www.gmu.edu/index_files/images/weather/weather-overcast.png">
            <a:hlinkClick r:id="rId11"/>
          </p:cNvPr>
          <p:cNvPicPr>
            <a:picLocks noChangeAspect="1" noChangeArrowheads="1"/>
          </p:cNvPicPr>
          <p:nvPr/>
        </p:nvPicPr>
        <p:blipFill>
          <a:blip r:embed="rId12" cstate="print"/>
          <a:srcRect/>
          <a:stretch>
            <a:fillRect/>
          </a:stretch>
        </p:blipFill>
        <p:spPr bwMode="auto">
          <a:xfrm>
            <a:off x="1536700" y="-8208963"/>
            <a:ext cx="209550" cy="209550"/>
          </a:xfrm>
          <a:prstGeom prst="rect">
            <a:avLst/>
          </a:prstGeom>
          <a:noFill/>
        </p:spPr>
      </p:pic>
      <p:pic>
        <p:nvPicPr>
          <p:cNvPr id="17435" name="Picture 27" descr="http://www.predsci.com/portal/img/banner.png"/>
          <p:cNvPicPr>
            <a:picLocks noChangeAspect="1" noChangeArrowheads="1"/>
          </p:cNvPicPr>
          <p:nvPr/>
        </p:nvPicPr>
        <p:blipFill>
          <a:blip r:embed="rId13" cstate="print"/>
          <a:srcRect/>
          <a:stretch>
            <a:fillRect/>
          </a:stretch>
        </p:blipFill>
        <p:spPr bwMode="auto">
          <a:xfrm>
            <a:off x="7810500" y="5392615"/>
            <a:ext cx="1333500" cy="246185"/>
          </a:xfrm>
          <a:prstGeom prst="rect">
            <a:avLst/>
          </a:prstGeom>
          <a:noFill/>
        </p:spPr>
      </p:pic>
      <p:pic>
        <p:nvPicPr>
          <p:cNvPr id="17437" name="Picture 29" descr="Zur Startseite">
            <a:hlinkClick r:id="rId14"/>
          </p:cNvPr>
          <p:cNvPicPr>
            <a:picLocks noChangeAspect="1" noChangeArrowheads="1"/>
          </p:cNvPicPr>
          <p:nvPr/>
        </p:nvPicPr>
        <p:blipFill>
          <a:blip r:embed="rId15"/>
          <a:srcRect/>
          <a:stretch>
            <a:fillRect/>
          </a:stretch>
        </p:blipFill>
        <p:spPr bwMode="auto">
          <a:xfrm>
            <a:off x="155575" y="-411163"/>
            <a:ext cx="866775" cy="866776"/>
          </a:xfrm>
          <a:prstGeom prst="rect">
            <a:avLst/>
          </a:prstGeom>
          <a:noFill/>
        </p:spPr>
      </p:pic>
      <p:pic>
        <p:nvPicPr>
          <p:cNvPr id="17439" name="Picture 31" descr="Zur Startseite">
            <a:hlinkClick r:id="rId14"/>
          </p:cNvPr>
          <p:cNvPicPr>
            <a:picLocks noChangeAspect="1" noChangeArrowheads="1"/>
          </p:cNvPicPr>
          <p:nvPr/>
        </p:nvPicPr>
        <p:blipFill>
          <a:blip r:embed="rId15"/>
          <a:srcRect/>
          <a:stretch>
            <a:fillRect/>
          </a:stretch>
        </p:blipFill>
        <p:spPr bwMode="auto">
          <a:xfrm>
            <a:off x="155575" y="-411163"/>
            <a:ext cx="866775" cy="866776"/>
          </a:xfrm>
          <a:prstGeom prst="rect">
            <a:avLst/>
          </a:prstGeom>
          <a:noFill/>
        </p:spPr>
      </p:pic>
      <p:pic>
        <p:nvPicPr>
          <p:cNvPr id="17440" name="Picture 32"/>
          <p:cNvPicPr>
            <a:picLocks noChangeAspect="1" noChangeArrowheads="1"/>
          </p:cNvPicPr>
          <p:nvPr/>
        </p:nvPicPr>
        <p:blipFill>
          <a:blip r:embed="rId16" cstate="print"/>
          <a:srcRect/>
          <a:stretch>
            <a:fillRect/>
          </a:stretch>
        </p:blipFill>
        <p:spPr bwMode="auto">
          <a:xfrm>
            <a:off x="8343900" y="5943600"/>
            <a:ext cx="800100" cy="622300"/>
          </a:xfrm>
          <a:prstGeom prst="rect">
            <a:avLst/>
          </a:prstGeom>
          <a:noFill/>
          <a:ln w="9525">
            <a:noFill/>
            <a:miter lim="800000"/>
            <a:headEnd/>
            <a:tailEnd/>
          </a:ln>
        </p:spPr>
      </p:pic>
      <p:pic>
        <p:nvPicPr>
          <p:cNvPr id="17441" name="Picture 33"/>
          <p:cNvPicPr>
            <a:picLocks noChangeAspect="1" noChangeArrowheads="1"/>
          </p:cNvPicPr>
          <p:nvPr/>
        </p:nvPicPr>
        <p:blipFill>
          <a:blip r:embed="rId17" cstate="print"/>
          <a:srcRect/>
          <a:stretch>
            <a:fillRect/>
          </a:stretch>
        </p:blipFill>
        <p:spPr bwMode="auto">
          <a:xfrm>
            <a:off x="7543800" y="5943600"/>
            <a:ext cx="812954" cy="595313"/>
          </a:xfrm>
          <a:prstGeom prst="rect">
            <a:avLst/>
          </a:prstGeom>
          <a:noFill/>
          <a:ln w="9525">
            <a:noFill/>
            <a:miter lim="800000"/>
            <a:headEnd/>
            <a:tailEnd/>
          </a:ln>
        </p:spPr>
      </p:pic>
      <p:pic>
        <p:nvPicPr>
          <p:cNvPr id="17442" name="Picture 34"/>
          <p:cNvPicPr>
            <a:picLocks noChangeAspect="1" noChangeArrowheads="1"/>
          </p:cNvPicPr>
          <p:nvPr/>
        </p:nvPicPr>
        <p:blipFill>
          <a:blip r:embed="rId18" cstate="print"/>
          <a:srcRect/>
          <a:stretch>
            <a:fillRect/>
          </a:stretch>
        </p:blipFill>
        <p:spPr bwMode="auto">
          <a:xfrm>
            <a:off x="8191500" y="5638800"/>
            <a:ext cx="9525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481" y="182900"/>
            <a:ext cx="8228160" cy="473809"/>
          </a:xfrm>
          <a:ln/>
        </p:spPr>
        <p:txBody>
          <a:bodyPr tIns="224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a:t>LOS Brightness Contribution with Observer at 1 AU</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60" y="826647"/>
            <a:ext cx="6635520" cy="4977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914400" y="5803810"/>
            <a:ext cx="80010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Note the large range of heliocentric distances contributing to the F-coronal signal. </a:t>
            </a:r>
            <a:br>
              <a:rPr lang="en-US" sz="1600" dirty="0" smtClean="0">
                <a:latin typeface="Arial" pitchFamily="34" charset="0"/>
                <a:cs typeface="Arial" pitchFamily="34" charset="0"/>
              </a:rPr>
            </a:br>
            <a:r>
              <a:rPr lang="en-US" sz="1600" b="1" dirty="0" smtClean="0">
                <a:latin typeface="Arial" pitchFamily="34" charset="0"/>
                <a:cs typeface="Arial" pitchFamily="34" charset="0"/>
              </a:rPr>
              <a:t>At least half is arising 0.1-0.2 AU from the Sun.</a:t>
            </a:r>
            <a:endParaRPr lang="en-US" sz="1600"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457200" y="1447800"/>
            <a:ext cx="8229600" cy="1752600"/>
          </a:xfrm>
        </p:spPr>
        <p:txBody>
          <a:bodyPr>
            <a:normAutofit lnSpcReduction="10000"/>
          </a:bodyPr>
          <a:lstStyle/>
          <a:p>
            <a:r>
              <a:rPr lang="en-US" dirty="0">
                <a:solidFill>
                  <a:schemeClr val="bg1">
                    <a:lumMod val="50000"/>
                  </a:schemeClr>
                </a:solidFill>
              </a:rPr>
              <a:t>Solar Orbiter/SoloHI and Solar Probe Plus/WISPR</a:t>
            </a:r>
          </a:p>
          <a:p>
            <a:r>
              <a:rPr lang="en-US" dirty="0">
                <a:solidFill>
                  <a:schemeClr val="bg1">
                    <a:lumMod val="50000"/>
                  </a:schemeClr>
                </a:solidFill>
              </a:rPr>
              <a:t>Mie Scattering Modeling of F-Corona</a:t>
            </a:r>
          </a:p>
          <a:p>
            <a:r>
              <a:rPr lang="en-US" dirty="0"/>
              <a:t>View from </a:t>
            </a:r>
            <a:r>
              <a:rPr lang="en-US" dirty="0" smtClean="0"/>
              <a:t>WISPR (Perihelion at 9.5 R</a:t>
            </a:r>
            <a:r>
              <a:rPr lang="en-US" sz="2110" baseline="-25000" dirty="0" smtClean="0"/>
              <a:t>sun</a:t>
            </a:r>
            <a:r>
              <a:rPr lang="en-US" dirty="0" smtClean="0"/>
              <a:t>)</a:t>
            </a:r>
            <a:endParaRPr lang="en-US" dirty="0"/>
          </a:p>
          <a:p>
            <a:r>
              <a:rPr lang="en-US" dirty="0">
                <a:solidFill>
                  <a:schemeClr val="bg1">
                    <a:lumMod val="50000"/>
                  </a:schemeClr>
                </a:solidFill>
              </a:rPr>
              <a:t>View from Solar </a:t>
            </a:r>
            <a:r>
              <a:rPr lang="en-US" dirty="0" smtClean="0">
                <a:solidFill>
                  <a:schemeClr val="bg1">
                    <a:lumMod val="50000"/>
                  </a:schemeClr>
                </a:solidFill>
              </a:rPr>
              <a:t>Orbiter (Perihelion at 0.28 AU)</a:t>
            </a:r>
            <a:endParaRPr lang="en-US" dirty="0">
              <a:solidFill>
                <a:schemeClr val="bg1">
                  <a:lumMod val="50000"/>
                </a:schemeClr>
              </a:solidFill>
            </a:endParaRPr>
          </a:p>
          <a:p>
            <a:r>
              <a:rPr lang="en-US" dirty="0">
                <a:solidFill>
                  <a:schemeClr val="bg1">
                    <a:lumMod val="50000"/>
                  </a:schemeClr>
                </a:solidFill>
              </a:rPr>
              <a:t>Summary</a:t>
            </a:r>
          </a:p>
          <a:p>
            <a:pPr marL="0" indent="0">
              <a:buNone/>
            </a:pPr>
            <a:endParaRPr lang="en-US" dirty="0"/>
          </a:p>
        </p:txBody>
      </p:sp>
    </p:spTree>
    <p:extLst>
      <p:ext uri="{BB962C8B-B14F-4D97-AF65-F5344CB8AC3E}">
        <p14:creationId xmlns:p14="http://schemas.microsoft.com/office/powerpoint/2010/main" val="2898027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326" y="1367259"/>
            <a:ext cx="3695314" cy="351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idx="4294967295"/>
          </p:nvPr>
        </p:nvSpPr>
        <p:spPr>
          <a:xfrm>
            <a:off x="533400" y="228600"/>
            <a:ext cx="8229600" cy="533400"/>
          </a:xfrm>
        </p:spPr>
        <p:txBody>
          <a:bodyPr>
            <a:noAutofit/>
          </a:bodyPr>
          <a:lstStyle/>
          <a:p>
            <a:r>
              <a:rPr lang="en-US" sz="3200" dirty="0" smtClean="0">
                <a:latin typeface="Arial" pitchFamily="34" charset="0"/>
                <a:cs typeface="Arial" pitchFamily="34" charset="0"/>
              </a:rPr>
              <a:t>K+F Corona From WISPR at 9.5 R</a:t>
            </a:r>
            <a:r>
              <a:rPr lang="en-US" sz="3200" baseline="-25000" dirty="0" smtClean="0">
                <a:latin typeface="Arial" pitchFamily="34" charset="0"/>
                <a:cs typeface="Arial" pitchFamily="34" charset="0"/>
              </a:rPr>
              <a:t>s</a:t>
            </a:r>
            <a:endParaRPr lang="en-US" sz="3200" baseline="-25000" dirty="0">
              <a:latin typeface="Arial" pitchFamily="34" charset="0"/>
              <a:cs typeface="Arial" pitchFamily="34" charset="0"/>
            </a:endParaRPr>
          </a:p>
        </p:txBody>
      </p:sp>
      <p:sp>
        <p:nvSpPr>
          <p:cNvPr id="6" name="Content Placeholder 5"/>
          <p:cNvSpPr>
            <a:spLocks noGrp="1"/>
          </p:cNvSpPr>
          <p:nvPr>
            <p:ph sz="half" idx="4294967295"/>
          </p:nvPr>
        </p:nvSpPr>
        <p:spPr>
          <a:xfrm>
            <a:off x="198120" y="5181600"/>
            <a:ext cx="8839200" cy="1295400"/>
          </a:xfrm>
        </p:spPr>
        <p:txBody>
          <a:bodyPr>
            <a:normAutofit lnSpcReduction="10000"/>
          </a:bodyPr>
          <a:lstStyle/>
          <a:p>
            <a:r>
              <a:rPr lang="en-US" sz="1600" dirty="0" smtClean="0">
                <a:latin typeface="Arial" pitchFamily="34" charset="0"/>
                <a:cs typeface="Arial" pitchFamily="34" charset="0"/>
              </a:rPr>
              <a:t>The black sold lines show the elongation from 14°-104°</a:t>
            </a:r>
          </a:p>
          <a:p>
            <a:r>
              <a:rPr lang="en-US" sz="1600" dirty="0" smtClean="0">
                <a:latin typeface="Arial" pitchFamily="34" charset="0"/>
                <a:cs typeface="Arial" pitchFamily="34" charset="0"/>
              </a:rPr>
              <a:t>The F-corona is simulated using Mie scattering with a particle size of 15µm radius, and an index of refraction n=1.6-0.1i (Hoyle </a:t>
            </a:r>
            <a:r>
              <a:rPr lang="en-US" sz="1600" dirty="0" smtClean="0">
                <a:latin typeface="Arial" pitchFamily="34" charset="0"/>
                <a:cs typeface="Arial" pitchFamily="34" charset="0"/>
              </a:rPr>
              <a:t>&amp; </a:t>
            </a:r>
            <a:r>
              <a:rPr lang="en-US" sz="1600" dirty="0" err="1" smtClean="0">
                <a:latin typeface="Arial" pitchFamily="34" charset="0"/>
                <a:cs typeface="Arial" pitchFamily="34" charset="0"/>
              </a:rPr>
              <a:t>Wickramasinghe</a:t>
            </a:r>
            <a:r>
              <a:rPr lang="en-US" sz="1600" dirty="0" smtClean="0">
                <a:latin typeface="Arial" pitchFamily="34" charset="0"/>
                <a:cs typeface="Arial" pitchFamily="34" charset="0"/>
              </a:rPr>
              <a:t>, 1984)</a:t>
            </a:r>
          </a:p>
          <a:p>
            <a:r>
              <a:rPr lang="en-US" sz="1600" dirty="0" smtClean="0">
                <a:latin typeface="Arial" pitchFamily="34" charset="0"/>
                <a:cs typeface="Arial" pitchFamily="34" charset="0"/>
              </a:rPr>
              <a:t>The particle density varies as r</a:t>
            </a:r>
            <a:r>
              <a:rPr lang="en-US" sz="1600" baseline="30000" dirty="0" smtClean="0">
                <a:latin typeface="Arial" pitchFamily="34" charset="0"/>
                <a:cs typeface="Arial" pitchFamily="34" charset="0"/>
              </a:rPr>
              <a:t>-1</a:t>
            </a:r>
            <a:r>
              <a:rPr lang="en-US" sz="1600" dirty="0" smtClean="0">
                <a:latin typeface="Arial" pitchFamily="34" charset="0"/>
                <a:cs typeface="Arial" pitchFamily="34" charset="0"/>
              </a:rPr>
              <a:t>exp(-2.6|sin</a:t>
            </a:r>
            <a:r>
              <a:rPr lang="el-GR" sz="1600" dirty="0" smtClean="0">
                <a:latin typeface="Arial" pitchFamily="34" charset="0"/>
                <a:cs typeface="Arial" pitchFamily="34" charset="0"/>
              </a:rPr>
              <a:t>β</a:t>
            </a:r>
            <a:r>
              <a:rPr lang="el-GR" sz="1600" baseline="-25000" dirty="0" smtClean="0">
                <a:latin typeface="Arial" pitchFamily="34" charset="0"/>
                <a:cs typeface="Arial" pitchFamily="34" charset="0"/>
              </a:rPr>
              <a:t>π</a:t>
            </a:r>
            <a:r>
              <a:rPr lang="en-US" sz="1600" dirty="0" smtClean="0">
                <a:latin typeface="Arial" pitchFamily="34" charset="0"/>
                <a:cs typeface="Arial" pitchFamily="34" charset="0"/>
              </a:rPr>
              <a:t>|</a:t>
            </a:r>
            <a:r>
              <a:rPr lang="en-US" sz="1600" baseline="30000" dirty="0" smtClean="0">
                <a:latin typeface="Arial" pitchFamily="34" charset="0"/>
                <a:cs typeface="Arial" pitchFamily="34" charset="0"/>
              </a:rPr>
              <a:t>1.3</a:t>
            </a:r>
            <a:r>
              <a:rPr lang="en-US" sz="1600" dirty="0" smtClean="0">
                <a:latin typeface="Arial" pitchFamily="34" charset="0"/>
                <a:cs typeface="Arial" pitchFamily="34" charset="0"/>
              </a:rPr>
              <a:t>) with </a:t>
            </a:r>
            <a:r>
              <a:rPr lang="el-GR" sz="1600" dirty="0" smtClean="0">
                <a:latin typeface="Arial" pitchFamily="34" charset="0"/>
                <a:cs typeface="Arial" pitchFamily="34" charset="0"/>
              </a:rPr>
              <a:t>β</a:t>
            </a:r>
            <a:r>
              <a:rPr lang="el-GR" sz="1600" baseline="-25000" dirty="0" smtClean="0">
                <a:latin typeface="Arial" pitchFamily="34" charset="0"/>
                <a:cs typeface="Arial" pitchFamily="34" charset="0"/>
              </a:rPr>
              <a:t>π</a:t>
            </a:r>
            <a:r>
              <a:rPr lang="en-US" sz="1600" baseline="-25000" dirty="0" smtClean="0">
                <a:latin typeface="Arial" pitchFamily="34" charset="0"/>
                <a:cs typeface="Arial" pitchFamily="34" charset="0"/>
              </a:rPr>
              <a:t> </a:t>
            </a:r>
            <a:r>
              <a:rPr lang="en-US" sz="1600" dirty="0" smtClean="0">
                <a:latin typeface="Arial" pitchFamily="34" charset="0"/>
                <a:cs typeface="Arial" pitchFamily="34" charset="0"/>
              </a:rPr>
              <a:t>the angle between a point of the corona and the plane of symmetry taken to be the ecliptic plane (</a:t>
            </a:r>
            <a:r>
              <a:rPr lang="en-US" sz="1600" dirty="0" err="1" smtClean="0">
                <a:latin typeface="Arial" pitchFamily="34" charset="0"/>
                <a:cs typeface="Arial" pitchFamily="34" charset="0"/>
              </a:rPr>
              <a:t>Leinert</a:t>
            </a:r>
            <a:r>
              <a:rPr lang="en-US" sz="1600" dirty="0" smtClean="0">
                <a:latin typeface="Arial" pitchFamily="34" charset="0"/>
                <a:cs typeface="Arial" pitchFamily="34" charset="0"/>
              </a:rPr>
              <a:t>, 1976)</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 y="1752600"/>
            <a:ext cx="947397" cy="225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797" y="1367259"/>
            <a:ext cx="3661422" cy="34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9799" y="997927"/>
            <a:ext cx="1919885" cy="369332"/>
          </a:xfrm>
          <a:prstGeom prst="rect">
            <a:avLst/>
          </a:prstGeom>
          <a:noFill/>
        </p:spPr>
        <p:txBody>
          <a:bodyPr wrap="none" rtlCol="0">
            <a:spAutoFit/>
          </a:bodyPr>
          <a:lstStyle/>
          <a:p>
            <a:r>
              <a:rPr lang="en-US" dirty="0" smtClean="0"/>
              <a:t>No Dust Free Zone</a:t>
            </a:r>
            <a:endParaRPr lang="en-US" dirty="0"/>
          </a:p>
        </p:txBody>
      </p:sp>
      <p:sp>
        <p:nvSpPr>
          <p:cNvPr id="11" name="TextBox 10"/>
          <p:cNvSpPr txBox="1"/>
          <p:nvPr/>
        </p:nvSpPr>
        <p:spPr>
          <a:xfrm>
            <a:off x="5562600" y="997927"/>
            <a:ext cx="2584234" cy="369332"/>
          </a:xfrm>
          <a:prstGeom prst="rect">
            <a:avLst/>
          </a:prstGeom>
          <a:noFill/>
        </p:spPr>
        <p:txBody>
          <a:bodyPr wrap="none" rtlCol="0">
            <a:spAutoFit/>
          </a:bodyPr>
          <a:lstStyle/>
          <a:p>
            <a:r>
              <a:rPr lang="en-US" dirty="0" smtClean="0"/>
              <a:t>Dust Free Zone Below 5R</a:t>
            </a:r>
            <a:r>
              <a:rPr lang="en-US" baseline="-25000" dirty="0" smtClean="0"/>
              <a:t>s</a:t>
            </a:r>
            <a:endParaRPr lang="en-US" baseline="-25000" dirty="0"/>
          </a:p>
        </p:txBody>
      </p:sp>
    </p:spTree>
    <p:extLst>
      <p:ext uri="{BB962C8B-B14F-4D97-AF65-F5344CB8AC3E}">
        <p14:creationId xmlns:p14="http://schemas.microsoft.com/office/powerpoint/2010/main" val="2881539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latin typeface="Arial" pitchFamily="34" charset="0"/>
                <a:cs typeface="Arial" pitchFamily="34" charset="0"/>
              </a:rPr>
              <a:t>F-Coronal Profiles With Various Dust Density Decreases</a:t>
            </a:r>
            <a:endParaRPr lang="en-US" sz="2400" baseline="-25000" dirty="0">
              <a:latin typeface="Arial" pitchFamily="34" charset="0"/>
              <a:cs typeface="Arial" pitchFamily="34" charset="0"/>
            </a:endParaRPr>
          </a:p>
        </p:txBody>
      </p:sp>
      <p:sp>
        <p:nvSpPr>
          <p:cNvPr id="6" name="Content Placeholder 5"/>
          <p:cNvSpPr>
            <a:spLocks noGrp="1"/>
          </p:cNvSpPr>
          <p:nvPr>
            <p:ph sz="half" idx="4294967295"/>
          </p:nvPr>
        </p:nvSpPr>
        <p:spPr>
          <a:xfrm>
            <a:off x="441578" y="5550974"/>
            <a:ext cx="8473821" cy="1219200"/>
          </a:xfrm>
        </p:spPr>
        <p:txBody>
          <a:bodyPr>
            <a:normAutofit/>
          </a:bodyPr>
          <a:lstStyle/>
          <a:p>
            <a:r>
              <a:rPr lang="en-US" sz="1600" dirty="0" smtClean="0">
                <a:latin typeface="Arial" pitchFamily="34" charset="0"/>
                <a:cs typeface="Arial" pitchFamily="34" charset="0"/>
              </a:rPr>
              <a:t>Dust density is decreased from the “nominal” 1/r density model, in increments of 10% to a full 100% decrease.</a:t>
            </a:r>
          </a:p>
          <a:p>
            <a:r>
              <a:rPr lang="en-US" sz="1600" dirty="0" smtClean="0">
                <a:latin typeface="Arial" pitchFamily="34" charset="0"/>
                <a:cs typeface="Arial" pitchFamily="34" charset="0"/>
              </a:rPr>
              <a:t>The profiles are taken in the ecliptic plane.</a:t>
            </a:r>
          </a:p>
          <a:p>
            <a:r>
              <a:rPr lang="en-US" sz="1600" dirty="0" smtClean="0">
                <a:latin typeface="Arial" pitchFamily="34" charset="0"/>
                <a:cs typeface="Arial" pitchFamily="34" charset="0"/>
              </a:rPr>
              <a:t>The elongation range corresponds to the WISPR field of view (14-104°).</a:t>
            </a:r>
            <a:endParaRPr lang="en-US" sz="1600" dirty="0">
              <a:solidFill>
                <a:srgbClr val="FF0000"/>
              </a:solidFill>
              <a:latin typeface="Arial" pitchFamily="34" charset="0"/>
              <a:cs typeface="Arial" pitchFamily="34" charset="0"/>
            </a:endParaRPr>
          </a:p>
        </p:txBody>
      </p:sp>
      <p:pic>
        <p:nvPicPr>
          <p:cNvPr id="5" name="Picture 4" descr="mie_fig3.jpg"/>
          <p:cNvPicPr>
            <a:picLocks noChangeAspect="1"/>
          </p:cNvPicPr>
          <p:nvPr/>
        </p:nvPicPr>
        <p:blipFill>
          <a:blip r:embed="rId3" cstate="print"/>
          <a:stretch>
            <a:fillRect/>
          </a:stretch>
        </p:blipFill>
        <p:spPr>
          <a:xfrm>
            <a:off x="1371600" y="838200"/>
            <a:ext cx="6445758" cy="4621334"/>
          </a:xfrm>
          <a:prstGeom prst="rect">
            <a:avLst/>
          </a:prstGeom>
        </p:spPr>
      </p:pic>
      <p:sp>
        <p:nvSpPr>
          <p:cNvPr id="7" name="TextBox 6"/>
          <p:cNvSpPr txBox="1"/>
          <p:nvPr/>
        </p:nvSpPr>
        <p:spPr>
          <a:xfrm>
            <a:off x="5638800" y="4572000"/>
            <a:ext cx="1023806" cy="369332"/>
          </a:xfrm>
          <a:prstGeom prst="rect">
            <a:avLst/>
          </a:prstGeom>
          <a:noFill/>
        </p:spPr>
        <p:txBody>
          <a:bodyPr wrap="none" rtlCol="0">
            <a:spAutoFit/>
          </a:bodyPr>
          <a:lstStyle/>
          <a:p>
            <a:r>
              <a:rPr lang="en-US" dirty="0" smtClean="0"/>
              <a:t>K-corona</a:t>
            </a:r>
            <a:endParaRPr lang="en-US" dirty="0"/>
          </a:p>
        </p:txBody>
      </p:sp>
      <p:sp>
        <p:nvSpPr>
          <p:cNvPr id="9" name="TextBox 8"/>
          <p:cNvSpPr txBox="1"/>
          <p:nvPr/>
        </p:nvSpPr>
        <p:spPr>
          <a:xfrm>
            <a:off x="4648200" y="3581400"/>
            <a:ext cx="2020874" cy="369332"/>
          </a:xfrm>
          <a:prstGeom prst="rect">
            <a:avLst/>
          </a:prstGeom>
          <a:noFill/>
        </p:spPr>
        <p:txBody>
          <a:bodyPr wrap="none" rtlCol="0">
            <a:spAutoFit/>
          </a:bodyPr>
          <a:lstStyle/>
          <a:p>
            <a:r>
              <a:rPr lang="en-US" dirty="0" smtClean="0"/>
              <a:t>“nominal” F-corona</a:t>
            </a:r>
            <a:endParaRPr lang="en-US" dirty="0"/>
          </a:p>
        </p:txBody>
      </p:sp>
    </p:spTree>
    <p:extLst>
      <p:ext uri="{BB962C8B-B14F-4D97-AF65-F5344CB8AC3E}">
        <p14:creationId xmlns:p14="http://schemas.microsoft.com/office/powerpoint/2010/main" val="155208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152400" y="685800"/>
            <a:ext cx="4114800" cy="3291666"/>
          </a:xfrm>
          <a:prstGeom prst="rect">
            <a:avLst/>
          </a:prstGeom>
          <a:noFill/>
          <a:ln w="9525">
            <a:noFill/>
            <a:round/>
            <a:headEnd/>
            <a:tailEnd/>
          </a:ln>
          <a:effectLst/>
        </p:spPr>
      </p:pic>
      <p:pic>
        <p:nvPicPr>
          <p:cNvPr id="7170" name="Picture 2"/>
          <p:cNvPicPr>
            <a:picLocks noChangeAspect="1" noChangeArrowheads="1"/>
          </p:cNvPicPr>
          <p:nvPr/>
        </p:nvPicPr>
        <p:blipFill>
          <a:blip r:embed="rId4" cstate="print"/>
          <a:srcRect/>
          <a:stretch>
            <a:fillRect/>
          </a:stretch>
        </p:blipFill>
        <p:spPr bwMode="auto">
          <a:xfrm>
            <a:off x="4397760" y="560721"/>
            <a:ext cx="4441440" cy="3553792"/>
          </a:xfrm>
          <a:prstGeom prst="rect">
            <a:avLst/>
          </a:prstGeom>
          <a:noFill/>
          <a:ln w="9525">
            <a:noFill/>
            <a:round/>
            <a:headEnd/>
            <a:tailEnd/>
          </a:ln>
          <a:effectLst/>
        </p:spPr>
      </p:pic>
      <p:sp>
        <p:nvSpPr>
          <p:cNvPr id="7171" name="Rectangle 3"/>
          <p:cNvSpPr>
            <a:spLocks noGrp="1" noChangeArrowheads="1"/>
          </p:cNvSpPr>
          <p:nvPr>
            <p:ph type="title"/>
          </p:nvPr>
        </p:nvSpPr>
        <p:spPr>
          <a:xfrm>
            <a:off x="456481" y="51846"/>
            <a:ext cx="8228160" cy="473810"/>
          </a:xfrm>
          <a:ln/>
        </p:spPr>
        <p:txBody>
          <a:bodyPr tIns="22401">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a:t>Onion Layers Dust Free Zone, WISPR FOV, from 9.5 R</a:t>
            </a:r>
            <a:r>
              <a:rPr lang="en-US" sz="2500" baseline="-33000" dirty="0"/>
              <a:t>sun</a:t>
            </a:r>
            <a:r>
              <a:rPr lang="en-US" sz="2500" dirty="0"/>
              <a:t> </a:t>
            </a:r>
          </a:p>
        </p:txBody>
      </p:sp>
      <p:pic>
        <p:nvPicPr>
          <p:cNvPr id="7172" name="Picture 4"/>
          <p:cNvPicPr>
            <a:picLocks noChangeAspect="1" noChangeArrowheads="1"/>
          </p:cNvPicPr>
          <p:nvPr/>
        </p:nvPicPr>
        <p:blipFill>
          <a:blip r:embed="rId5" cstate="print"/>
          <a:srcRect/>
          <a:stretch>
            <a:fillRect/>
          </a:stretch>
        </p:blipFill>
        <p:spPr bwMode="auto">
          <a:xfrm>
            <a:off x="238420" y="4203802"/>
            <a:ext cx="3358699" cy="2478276"/>
          </a:xfrm>
          <a:prstGeom prst="rect">
            <a:avLst/>
          </a:prstGeom>
          <a:noFill/>
          <a:ln w="9525">
            <a:noFill/>
            <a:round/>
            <a:headEnd/>
            <a:tailEnd/>
          </a:ln>
          <a:effectLst/>
        </p:spPr>
      </p:pic>
      <p:sp>
        <p:nvSpPr>
          <p:cNvPr id="7173" name="Text Box 5"/>
          <p:cNvSpPr txBox="1">
            <a:spLocks noChangeArrowheads="1"/>
          </p:cNvSpPr>
          <p:nvPr/>
        </p:nvSpPr>
        <p:spPr bwMode="auto">
          <a:xfrm>
            <a:off x="3733800" y="4267200"/>
            <a:ext cx="5160841" cy="2414877"/>
          </a:xfrm>
          <a:prstGeom prst="rect">
            <a:avLst/>
          </a:prstGeom>
          <a:noFill/>
          <a:ln w="9525">
            <a:noFill/>
            <a:round/>
            <a:headEnd/>
            <a:tailEnd/>
          </a:ln>
          <a:effectLst/>
        </p:spPr>
        <p:txBody>
          <a:bodyPr lIns="81639" tIns="53620" rIns="81639" bIns="40820"/>
          <a:lstStyle/>
          <a:p>
            <a:pPr>
              <a:tabLst>
                <a:tab pos="656650" algn="l"/>
                <a:tab pos="1313299" algn="l"/>
                <a:tab pos="1969949" algn="l"/>
                <a:tab pos="2626599" algn="l"/>
                <a:tab pos="3283248" algn="l"/>
                <a:tab pos="3939898" algn="l"/>
                <a:tab pos="4596548" algn="l"/>
              </a:tabLst>
            </a:pPr>
            <a:r>
              <a:rPr lang="en-US" sz="1500" b="1" dirty="0">
                <a:solidFill>
                  <a:srgbClr val="000000"/>
                </a:solidFill>
                <a:ea typeface="DejaVu Sans" charset="0"/>
                <a:cs typeface="DejaVu Sans" charset="0"/>
              </a:rPr>
              <a:t>Top left:</a:t>
            </a:r>
            <a:r>
              <a:rPr lang="en-US" sz="1500" dirty="0">
                <a:solidFill>
                  <a:srgbClr val="000000"/>
                </a:solidFill>
                <a:ea typeface="DejaVu Sans" charset="0"/>
                <a:cs typeface="DejaVu Sans" charset="0"/>
              </a:rPr>
              <a:t> WISPR image of the K+F coronae, viewed from 9.5 R</a:t>
            </a:r>
            <a:r>
              <a:rPr lang="en-US" sz="1500" baseline="-33000" dirty="0">
                <a:solidFill>
                  <a:srgbClr val="000000"/>
                </a:solidFill>
                <a:ea typeface="DejaVu Sans" charset="0"/>
                <a:cs typeface="DejaVu Sans" charset="0"/>
              </a:rPr>
              <a:t>sun</a:t>
            </a:r>
            <a:r>
              <a:rPr lang="en-US" sz="1500" dirty="0">
                <a:solidFill>
                  <a:srgbClr val="000000"/>
                </a:solidFill>
                <a:ea typeface="DejaVu Sans" charset="0"/>
                <a:cs typeface="DejaVu Sans" charset="0"/>
              </a:rPr>
              <a:t> </a:t>
            </a:r>
          </a:p>
          <a:p>
            <a:pPr>
              <a:tabLst>
                <a:tab pos="656650" algn="l"/>
                <a:tab pos="1313299" algn="l"/>
                <a:tab pos="1969949" algn="l"/>
                <a:tab pos="2626599" algn="l"/>
                <a:tab pos="3283248" algn="l"/>
                <a:tab pos="3939898" algn="l"/>
                <a:tab pos="4596548" algn="l"/>
              </a:tabLst>
            </a:pPr>
            <a:endParaRPr lang="en-US" sz="1500" b="1"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Lst>
            </a:pPr>
            <a:r>
              <a:rPr lang="en-US" sz="1500" b="1" dirty="0" smtClean="0">
                <a:solidFill>
                  <a:srgbClr val="000000"/>
                </a:solidFill>
                <a:ea typeface="DejaVu Sans" charset="0"/>
                <a:cs typeface="DejaVu Sans" charset="0"/>
              </a:rPr>
              <a:t>Bottom </a:t>
            </a:r>
            <a:r>
              <a:rPr lang="en-US" sz="1500" b="1" dirty="0">
                <a:solidFill>
                  <a:srgbClr val="000000"/>
                </a:solidFill>
                <a:ea typeface="DejaVu Sans" charset="0"/>
                <a:cs typeface="DejaVu Sans" charset="0"/>
              </a:rPr>
              <a:t>left:</a:t>
            </a:r>
            <a:r>
              <a:rPr lang="en-US" sz="1500" dirty="0">
                <a:solidFill>
                  <a:srgbClr val="000000"/>
                </a:solidFill>
                <a:ea typeface="DejaVu Sans" charset="0"/>
                <a:cs typeface="DejaVu Sans" charset="0"/>
              </a:rPr>
              <a:t> dust density attenuation function that simulates </a:t>
            </a:r>
            <a:r>
              <a:rPr lang="en-US" sz="1500" dirty="0" smtClean="0">
                <a:solidFill>
                  <a:srgbClr val="000000"/>
                </a:solidFill>
                <a:ea typeface="DejaVu Sans" charset="0"/>
                <a:cs typeface="DejaVu Sans" charset="0"/>
              </a:rPr>
              <a:t>different </a:t>
            </a:r>
            <a:r>
              <a:rPr lang="en-US" sz="1500" dirty="0">
                <a:solidFill>
                  <a:srgbClr val="000000"/>
                </a:solidFill>
                <a:ea typeface="DejaVu Sans" charset="0"/>
                <a:cs typeface="DejaVu Sans" charset="0"/>
              </a:rPr>
              <a:t>dust </a:t>
            </a:r>
            <a:r>
              <a:rPr lang="en-US" sz="1500" dirty="0" smtClean="0">
                <a:solidFill>
                  <a:srgbClr val="000000"/>
                </a:solidFill>
                <a:ea typeface="DejaVu Sans" charset="0"/>
                <a:cs typeface="DejaVu Sans" charset="0"/>
              </a:rPr>
              <a:t>species evaporating and not scattering.</a:t>
            </a:r>
            <a:endParaRPr lang="en-US" sz="1500" dirty="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Lst>
            </a:pPr>
            <a:endParaRPr lang="en-US" sz="1500" b="1"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Lst>
            </a:pPr>
            <a:r>
              <a:rPr lang="en-US" sz="1500" b="1" dirty="0" smtClean="0">
                <a:solidFill>
                  <a:srgbClr val="000000"/>
                </a:solidFill>
                <a:ea typeface="DejaVu Sans" charset="0"/>
                <a:cs typeface="DejaVu Sans" charset="0"/>
              </a:rPr>
              <a:t>Top </a:t>
            </a:r>
            <a:r>
              <a:rPr lang="en-US" sz="1500" b="1" dirty="0">
                <a:solidFill>
                  <a:srgbClr val="000000"/>
                </a:solidFill>
                <a:ea typeface="DejaVu Sans" charset="0"/>
                <a:cs typeface="DejaVu Sans" charset="0"/>
              </a:rPr>
              <a:t>right:</a:t>
            </a:r>
            <a:r>
              <a:rPr lang="en-US" sz="1500" dirty="0">
                <a:solidFill>
                  <a:srgbClr val="000000"/>
                </a:solidFill>
                <a:ea typeface="DejaVu Sans" charset="0"/>
                <a:cs typeface="DejaVu Sans" charset="0"/>
              </a:rPr>
              <a:t> K and F coronae profiles. Since the spacecraft is at a height of 9.5 R</a:t>
            </a:r>
            <a:r>
              <a:rPr lang="en-US" sz="1500" baseline="-33000" dirty="0">
                <a:solidFill>
                  <a:srgbClr val="000000"/>
                </a:solidFill>
                <a:ea typeface="DejaVu Sans" charset="0"/>
                <a:cs typeface="DejaVu Sans" charset="0"/>
              </a:rPr>
              <a:t>sun</a:t>
            </a:r>
            <a:r>
              <a:rPr lang="en-US" sz="1500" dirty="0">
                <a:solidFill>
                  <a:srgbClr val="000000"/>
                </a:solidFill>
                <a:ea typeface="DejaVu Sans" charset="0"/>
                <a:cs typeface="DejaVu Sans" charset="0"/>
              </a:rPr>
              <a:t>, it is within the onion layers and we only see the steps </a:t>
            </a:r>
            <a:r>
              <a:rPr lang="en-US" sz="1500" dirty="0" smtClean="0">
                <a:solidFill>
                  <a:srgbClr val="000000"/>
                </a:solidFill>
                <a:ea typeface="DejaVu Sans" charset="0"/>
                <a:cs typeface="DejaVu Sans" charset="0"/>
              </a:rPr>
              <a:t>below </a:t>
            </a:r>
            <a:r>
              <a:rPr lang="en-US" sz="1500" dirty="0">
                <a:solidFill>
                  <a:srgbClr val="000000"/>
                </a:solidFill>
                <a:ea typeface="DejaVu Sans" charset="0"/>
                <a:cs typeface="DejaVu Sans" charset="0"/>
              </a:rPr>
              <a:t>9.5 R</a:t>
            </a:r>
            <a:r>
              <a:rPr lang="en-US" sz="1500" baseline="-33000" dirty="0">
                <a:solidFill>
                  <a:srgbClr val="000000"/>
                </a:solidFill>
                <a:ea typeface="DejaVu Sans" charset="0"/>
                <a:cs typeface="DejaVu Sans" charset="0"/>
              </a:rPr>
              <a:t>sun</a:t>
            </a:r>
            <a:r>
              <a:rPr lang="en-US" sz="1500" dirty="0">
                <a:solidFill>
                  <a:srgbClr val="000000"/>
                </a:solidFill>
                <a:ea typeface="DejaVu Sans" charset="0"/>
                <a:cs typeface="DejaVu Sans" charset="0"/>
              </a:rPr>
              <a:t>. Moreover, since there is a lower density of </a:t>
            </a:r>
            <a:r>
              <a:rPr lang="en-US" sz="1500" dirty="0" smtClean="0">
                <a:solidFill>
                  <a:srgbClr val="000000"/>
                </a:solidFill>
                <a:ea typeface="DejaVu Sans" charset="0"/>
                <a:cs typeface="DejaVu Sans" charset="0"/>
              </a:rPr>
              <a:t>particles </a:t>
            </a:r>
            <a:r>
              <a:rPr lang="en-US" sz="1500" dirty="0">
                <a:solidFill>
                  <a:srgbClr val="000000"/>
                </a:solidFill>
                <a:ea typeface="DejaVu Sans" charset="0"/>
                <a:cs typeface="DejaVu Sans" charset="0"/>
              </a:rPr>
              <a:t>near the spacecraft, the brightness is slightly </a:t>
            </a:r>
            <a:r>
              <a:rPr lang="en-US" sz="1500" dirty="0" smtClean="0">
                <a:solidFill>
                  <a:srgbClr val="000000"/>
                </a:solidFill>
                <a:ea typeface="DejaVu Sans" charset="0"/>
                <a:cs typeface="DejaVu Sans" charset="0"/>
              </a:rPr>
              <a:t>below </a:t>
            </a:r>
            <a:r>
              <a:rPr lang="en-US" sz="1500" dirty="0">
                <a:solidFill>
                  <a:srgbClr val="000000"/>
                </a:solidFill>
                <a:ea typeface="DejaVu Sans" charset="0"/>
                <a:cs typeface="DejaVu Sans" charset="0"/>
              </a:rPr>
              <a:t>the no dust free zone F corona at elongations above 70</a:t>
            </a:r>
            <a:r>
              <a:rPr lang="en-US" sz="1500" dirty="0">
                <a:solidFill>
                  <a:srgbClr val="000000"/>
                </a:solidFill>
                <a:cs typeface="Arial" pitchFamily="34" charset="0"/>
              </a:rPr>
              <a:t>°</a:t>
            </a:r>
            <a:r>
              <a:rPr lang="en-US" sz="1500" dirty="0">
                <a:solidFill>
                  <a:srgbClr val="000000"/>
                </a:solidFill>
                <a:ea typeface="DejaVu Sans" charset="0"/>
                <a:cs typeface="DejaVu Sans"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457200" y="1371600"/>
            <a:ext cx="8229600" cy="1752600"/>
          </a:xfrm>
        </p:spPr>
        <p:txBody>
          <a:bodyPr>
            <a:normAutofit lnSpcReduction="10000"/>
          </a:bodyPr>
          <a:lstStyle/>
          <a:p>
            <a:r>
              <a:rPr lang="en-US" dirty="0" smtClean="0">
                <a:solidFill>
                  <a:schemeClr val="bg1">
                    <a:lumMod val="50000"/>
                  </a:schemeClr>
                </a:solidFill>
              </a:rPr>
              <a:t>Solar Orbiter/SoloHI and Solar Probe Plus/WISPR</a:t>
            </a:r>
          </a:p>
          <a:p>
            <a:r>
              <a:rPr lang="en-US" dirty="0" smtClean="0">
                <a:solidFill>
                  <a:schemeClr val="bg1">
                    <a:lumMod val="50000"/>
                  </a:schemeClr>
                </a:solidFill>
              </a:rPr>
              <a:t>Mie Scattering Modeling of F-Corona</a:t>
            </a:r>
          </a:p>
          <a:p>
            <a:r>
              <a:rPr lang="en-US" dirty="0" smtClean="0">
                <a:solidFill>
                  <a:schemeClr val="bg1">
                    <a:lumMod val="50000"/>
                  </a:schemeClr>
                </a:solidFill>
              </a:rPr>
              <a:t>View from WISPR</a:t>
            </a:r>
            <a:r>
              <a:rPr lang="en-US" dirty="0">
                <a:solidFill>
                  <a:schemeClr val="bg1">
                    <a:lumMod val="50000"/>
                  </a:schemeClr>
                </a:solidFill>
              </a:rPr>
              <a:t> </a:t>
            </a:r>
            <a:r>
              <a:rPr lang="en-US" dirty="0" smtClean="0">
                <a:solidFill>
                  <a:schemeClr val="bg1">
                    <a:lumMod val="50000"/>
                  </a:schemeClr>
                </a:solidFill>
              </a:rPr>
              <a:t>(Perihelion </a:t>
            </a:r>
            <a:r>
              <a:rPr lang="en-US" dirty="0">
                <a:solidFill>
                  <a:schemeClr val="bg1">
                    <a:lumMod val="50000"/>
                  </a:schemeClr>
                </a:solidFill>
              </a:rPr>
              <a:t>at 9.5 R</a:t>
            </a:r>
            <a:r>
              <a:rPr lang="en-US" sz="2110" baseline="-25000" dirty="0">
                <a:solidFill>
                  <a:schemeClr val="bg1">
                    <a:lumMod val="50000"/>
                  </a:schemeClr>
                </a:solidFill>
              </a:rPr>
              <a:t>sun</a:t>
            </a:r>
            <a:r>
              <a:rPr lang="en-US" dirty="0">
                <a:solidFill>
                  <a:schemeClr val="bg1">
                    <a:lumMod val="50000"/>
                  </a:schemeClr>
                </a:solidFill>
              </a:rPr>
              <a:t>)</a:t>
            </a:r>
            <a:endParaRPr lang="en-US" dirty="0" smtClean="0">
              <a:solidFill>
                <a:schemeClr val="bg1">
                  <a:lumMod val="50000"/>
                </a:schemeClr>
              </a:solidFill>
            </a:endParaRPr>
          </a:p>
          <a:p>
            <a:r>
              <a:rPr lang="en-US" dirty="0" smtClean="0"/>
              <a:t>View from Solar Orbiter (Perihelion at 0.28 AU)</a:t>
            </a:r>
          </a:p>
          <a:p>
            <a:r>
              <a:rPr lang="en-US" dirty="0" smtClean="0">
                <a:solidFill>
                  <a:schemeClr val="bg1">
                    <a:lumMod val="50000"/>
                  </a:schemeClr>
                </a:solidFill>
              </a:rPr>
              <a:t>Summary</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783477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3" cstate="print"/>
          <a:srcRect/>
          <a:stretch>
            <a:fillRect/>
          </a:stretch>
        </p:blipFill>
        <p:spPr bwMode="auto">
          <a:xfrm>
            <a:off x="304799" y="5713514"/>
            <a:ext cx="1447801" cy="1068285"/>
          </a:xfrm>
          <a:prstGeom prst="rect">
            <a:avLst/>
          </a:prstGeom>
          <a:noFill/>
          <a:ln w="9525">
            <a:noFill/>
            <a:round/>
            <a:headEnd/>
            <a:tailEnd/>
          </a:ln>
          <a:effec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320" y="1642475"/>
            <a:ext cx="4303608" cy="408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19932"/>
            <a:ext cx="4102100" cy="393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Grp="1" noChangeArrowheads="1"/>
          </p:cNvSpPr>
          <p:nvPr>
            <p:ph type="title"/>
          </p:nvPr>
        </p:nvSpPr>
        <p:spPr>
          <a:xfrm>
            <a:off x="456481" y="118123"/>
            <a:ext cx="8228160" cy="720077"/>
          </a:xfrm>
          <a:ln/>
        </p:spPr>
        <p:txBody>
          <a:bodyPr tIns="22401">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a:t>Onion Layers Dust Free </a:t>
            </a:r>
            <a:r>
              <a:rPr lang="en-US" sz="2500" dirty="0" smtClean="0"/>
              <a:t>Model, SoloHI </a:t>
            </a:r>
            <a:r>
              <a:rPr lang="en-US" sz="2500" dirty="0"/>
              <a:t>FOV, from 0.28 </a:t>
            </a:r>
            <a:r>
              <a:rPr lang="en-US" sz="2500" dirty="0" smtClean="0"/>
              <a:t>AU</a:t>
            </a:r>
            <a:endParaRPr lang="en-US" sz="2500" dirty="0"/>
          </a:p>
        </p:txBody>
      </p:sp>
      <p:sp>
        <p:nvSpPr>
          <p:cNvPr id="8" name="TextBox 7"/>
          <p:cNvSpPr txBox="1"/>
          <p:nvPr/>
        </p:nvSpPr>
        <p:spPr>
          <a:xfrm>
            <a:off x="2402060" y="1143000"/>
            <a:ext cx="2017540" cy="369332"/>
          </a:xfrm>
          <a:prstGeom prst="rect">
            <a:avLst/>
          </a:prstGeom>
          <a:noFill/>
        </p:spPr>
        <p:txBody>
          <a:bodyPr wrap="none" rtlCol="0">
            <a:spAutoFit/>
          </a:bodyPr>
          <a:lstStyle/>
          <a:p>
            <a:r>
              <a:rPr lang="en-US" dirty="0" smtClean="0"/>
              <a:t>In </a:t>
            </a:r>
            <a:r>
              <a:rPr lang="en-US" dirty="0"/>
              <a:t>the Ecliptic Plane</a:t>
            </a:r>
          </a:p>
        </p:txBody>
      </p:sp>
      <p:sp>
        <p:nvSpPr>
          <p:cNvPr id="10" name="TextBox 9"/>
          <p:cNvSpPr txBox="1"/>
          <p:nvPr/>
        </p:nvSpPr>
        <p:spPr>
          <a:xfrm>
            <a:off x="5715000" y="1143000"/>
            <a:ext cx="2819400" cy="369332"/>
          </a:xfrm>
          <a:prstGeom prst="rect">
            <a:avLst/>
          </a:prstGeom>
          <a:noFill/>
        </p:spPr>
        <p:txBody>
          <a:bodyPr wrap="square" rtlCol="0">
            <a:spAutoFit/>
          </a:bodyPr>
          <a:lstStyle/>
          <a:p>
            <a:pPr algn="ctr"/>
            <a:r>
              <a:rPr lang="en-US" dirty="0" smtClean="0"/>
              <a:t>35⁰ Above the Ecliptic </a:t>
            </a:r>
            <a:r>
              <a:rPr lang="en-US" dirty="0"/>
              <a:t>Plane</a:t>
            </a:r>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83207"/>
            <a:ext cx="1096078" cy="260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2098541"/>
            <a:ext cx="1254959" cy="369332"/>
          </a:xfrm>
          <a:prstGeom prst="rect">
            <a:avLst/>
          </a:prstGeom>
          <a:noFill/>
        </p:spPr>
        <p:txBody>
          <a:bodyPr wrap="none" rtlCol="0">
            <a:spAutoFit/>
          </a:bodyPr>
          <a:lstStyle/>
          <a:p>
            <a:r>
              <a:rPr lang="en-US" dirty="0" smtClean="0"/>
              <a:t>K+F Corona</a:t>
            </a:r>
            <a:endParaRPr lang="en-US" dirty="0"/>
          </a:p>
        </p:txBody>
      </p:sp>
      <p:sp>
        <p:nvSpPr>
          <p:cNvPr id="4" name="TextBox 3"/>
          <p:cNvSpPr txBox="1"/>
          <p:nvPr/>
        </p:nvSpPr>
        <p:spPr>
          <a:xfrm>
            <a:off x="1780150" y="6260068"/>
            <a:ext cx="3483582" cy="369332"/>
          </a:xfrm>
          <a:prstGeom prst="rect">
            <a:avLst/>
          </a:prstGeom>
          <a:noFill/>
        </p:spPr>
        <p:txBody>
          <a:bodyPr wrap="none" rtlCol="0">
            <a:spAutoFit/>
          </a:bodyPr>
          <a:lstStyle/>
          <a:p>
            <a:r>
              <a:rPr lang="en-US" dirty="0" smtClean="0"/>
              <a:t>The “onion layers dust free model”</a:t>
            </a:r>
            <a:endParaRPr lang="en-US" dirty="0"/>
          </a:p>
        </p:txBody>
      </p:sp>
    </p:spTree>
    <p:extLst>
      <p:ext uri="{BB962C8B-B14F-4D97-AF65-F5344CB8AC3E}">
        <p14:creationId xmlns:p14="http://schemas.microsoft.com/office/powerpoint/2010/main" val="1001720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456481" y="118123"/>
            <a:ext cx="8228160" cy="720077"/>
          </a:xfrm>
          <a:ln/>
        </p:spPr>
        <p:txBody>
          <a:bodyPr tIns="22401">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a:t>Onion Layers Dust Free </a:t>
            </a:r>
            <a:r>
              <a:rPr lang="en-US" sz="2500" dirty="0" smtClean="0"/>
              <a:t>Model, </a:t>
            </a:r>
            <a:br>
              <a:rPr lang="en-US" sz="2500" dirty="0" smtClean="0"/>
            </a:br>
            <a:r>
              <a:rPr lang="en-US" sz="2500" dirty="0" smtClean="0"/>
              <a:t>SoloHI </a:t>
            </a:r>
            <a:r>
              <a:rPr lang="en-US" sz="2500" dirty="0"/>
              <a:t>FOV, from 0.28 </a:t>
            </a:r>
            <a:r>
              <a:rPr lang="en-US" sz="2500" dirty="0" smtClean="0"/>
              <a:t>AU</a:t>
            </a:r>
            <a:endParaRPr lang="en-US" sz="2500" dirty="0"/>
          </a:p>
        </p:txBody>
      </p:sp>
      <p:sp>
        <p:nvSpPr>
          <p:cNvPr id="11268" name="Text Box 4"/>
          <p:cNvSpPr txBox="1">
            <a:spLocks noChangeArrowheads="1"/>
          </p:cNvSpPr>
          <p:nvPr/>
        </p:nvSpPr>
        <p:spPr bwMode="auto">
          <a:xfrm>
            <a:off x="1104332" y="1150993"/>
            <a:ext cx="2324668" cy="381000"/>
          </a:xfrm>
          <a:prstGeom prst="rect">
            <a:avLst/>
          </a:prstGeom>
          <a:noFill/>
          <a:ln w="9525">
            <a:noFill/>
            <a:round/>
            <a:headEnd/>
            <a:tailEnd/>
          </a:ln>
          <a:effectLst/>
        </p:spPr>
        <p:txBody>
          <a:bodyPr lIns="81639" tIns="53620" rIns="81639" bIns="40820"/>
          <a:lstStyle/>
          <a:p>
            <a:pPr>
              <a:tabLst>
                <a:tab pos="656650" algn="l"/>
                <a:tab pos="1313299" algn="l"/>
                <a:tab pos="1969949" algn="l"/>
                <a:tab pos="2626599" algn="l"/>
                <a:tab pos="3283248" algn="l"/>
                <a:tab pos="3939898" algn="l"/>
                <a:tab pos="4596548" algn="l"/>
              </a:tabLst>
            </a:pPr>
            <a:r>
              <a:rPr lang="en-US" sz="1600" dirty="0" smtClean="0">
                <a:solidFill>
                  <a:srgbClr val="000000"/>
                </a:solidFill>
                <a:latin typeface="Arial" pitchFamily="34" charset="0"/>
                <a:ea typeface="DejaVu Sans" charset="0"/>
                <a:cs typeface="Arial" pitchFamily="34" charset="0"/>
              </a:rPr>
              <a:t>K </a:t>
            </a:r>
            <a:r>
              <a:rPr lang="en-US" sz="1600" dirty="0">
                <a:solidFill>
                  <a:srgbClr val="000000"/>
                </a:solidFill>
                <a:latin typeface="Arial" pitchFamily="34" charset="0"/>
                <a:ea typeface="DejaVu Sans" charset="0"/>
                <a:cs typeface="Arial" pitchFamily="34" charset="0"/>
              </a:rPr>
              <a:t>and F </a:t>
            </a:r>
            <a:r>
              <a:rPr lang="en-US" sz="1600" dirty="0" smtClean="0">
                <a:solidFill>
                  <a:srgbClr val="000000"/>
                </a:solidFill>
                <a:latin typeface="Arial" pitchFamily="34" charset="0"/>
                <a:ea typeface="DejaVu Sans" charset="0"/>
                <a:cs typeface="Arial" pitchFamily="34" charset="0"/>
              </a:rPr>
              <a:t>coronal profiles</a:t>
            </a:r>
            <a:endParaRPr lang="en-US" sz="1600" dirty="0">
              <a:solidFill>
                <a:srgbClr val="0000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746070" y="1676400"/>
            <a:ext cx="3093130" cy="227001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64493" y="1488940"/>
            <a:ext cx="3039199" cy="2473460"/>
          </a:xfrm>
          <a:prstGeom prst="rect">
            <a:avLst/>
          </a:prstGeom>
          <a:noFill/>
          <a:ln w="9525">
            <a:noFill/>
            <a:miter lim="800000"/>
            <a:headEnd/>
            <a:tailEnd/>
          </a:ln>
        </p:spPr>
      </p:pic>
      <p:sp>
        <p:nvSpPr>
          <p:cNvPr id="6" name="Text Box 4"/>
          <p:cNvSpPr txBox="1">
            <a:spLocks noChangeArrowheads="1"/>
          </p:cNvSpPr>
          <p:nvPr/>
        </p:nvSpPr>
        <p:spPr bwMode="auto">
          <a:xfrm>
            <a:off x="5791200" y="1066800"/>
            <a:ext cx="2667000" cy="549387"/>
          </a:xfrm>
          <a:prstGeom prst="rect">
            <a:avLst/>
          </a:prstGeom>
          <a:noFill/>
          <a:ln w="9525">
            <a:noFill/>
            <a:round/>
            <a:headEnd/>
            <a:tailEnd/>
          </a:ln>
          <a:effectLst/>
        </p:spPr>
        <p:txBody>
          <a:bodyPr lIns="81639" tIns="53620" rIns="81639" bIns="40820"/>
          <a:lstStyle/>
          <a:p>
            <a:pPr algn="ctr">
              <a:tabLst>
                <a:tab pos="656650" algn="l"/>
                <a:tab pos="1313299" algn="l"/>
                <a:tab pos="1969949" algn="l"/>
                <a:tab pos="2626599" algn="l"/>
                <a:tab pos="3283248" algn="l"/>
                <a:tab pos="3939898" algn="l"/>
                <a:tab pos="4596548" algn="l"/>
              </a:tabLst>
            </a:pPr>
            <a:r>
              <a:rPr lang="en-US" sz="1600" dirty="0" smtClean="0">
                <a:solidFill>
                  <a:srgbClr val="000000"/>
                </a:solidFill>
                <a:latin typeface="Arial" pitchFamily="34" charset="0"/>
                <a:cs typeface="Arial" pitchFamily="34" charset="0"/>
              </a:rPr>
              <a:t>Derivative </a:t>
            </a:r>
            <a:r>
              <a:rPr lang="en-US" sz="1600" dirty="0">
                <a:solidFill>
                  <a:srgbClr val="000000"/>
                </a:solidFill>
                <a:latin typeface="Arial" pitchFamily="34" charset="0"/>
                <a:cs typeface="Arial" pitchFamily="34" charset="0"/>
              </a:rPr>
              <a:t>of </a:t>
            </a:r>
            <a:r>
              <a:rPr lang="en-US" sz="1600" dirty="0" smtClean="0">
                <a:solidFill>
                  <a:srgbClr val="000000"/>
                </a:solidFill>
                <a:latin typeface="Arial" pitchFamily="34" charset="0"/>
                <a:cs typeface="Arial" pitchFamily="34" charset="0"/>
              </a:rPr>
              <a:t>the Total Brightness Curve</a:t>
            </a:r>
            <a:endParaRPr lang="en-US" sz="1600" dirty="0">
              <a:solidFill>
                <a:srgbClr val="000000"/>
              </a:solidFill>
              <a:latin typeface="Arial" pitchFamily="34" charset="0"/>
              <a:cs typeface="Arial" pitchFamily="34" charset="0"/>
            </a:endParaRPr>
          </a:p>
        </p:txBody>
      </p:sp>
      <p:sp>
        <p:nvSpPr>
          <p:cNvPr id="2" name="TextBox 1"/>
          <p:cNvSpPr txBox="1"/>
          <p:nvPr/>
        </p:nvSpPr>
        <p:spPr>
          <a:xfrm>
            <a:off x="3725612" y="1143000"/>
            <a:ext cx="2016386" cy="369332"/>
          </a:xfrm>
          <a:prstGeom prst="rect">
            <a:avLst/>
          </a:prstGeom>
          <a:noFill/>
        </p:spPr>
        <p:txBody>
          <a:bodyPr wrap="none" rtlCol="0">
            <a:spAutoFit/>
          </a:bodyPr>
          <a:lstStyle/>
          <a:p>
            <a:r>
              <a:rPr lang="en-US" dirty="0"/>
              <a:t>Spacecraft </a:t>
            </a:r>
            <a:r>
              <a:rPr lang="en-US" dirty="0" smtClean="0"/>
              <a:t>Location</a:t>
            </a:r>
            <a:endParaRPr lang="en-US" dirty="0"/>
          </a:p>
        </p:txBody>
      </p:sp>
      <p:sp>
        <p:nvSpPr>
          <p:cNvPr id="8" name="TextBox 7"/>
          <p:cNvSpPr txBox="1"/>
          <p:nvPr/>
        </p:nvSpPr>
        <p:spPr>
          <a:xfrm>
            <a:off x="3725612" y="2429625"/>
            <a:ext cx="2017540" cy="369332"/>
          </a:xfrm>
          <a:prstGeom prst="rect">
            <a:avLst/>
          </a:prstGeom>
          <a:noFill/>
        </p:spPr>
        <p:txBody>
          <a:bodyPr wrap="none" rtlCol="0">
            <a:spAutoFit/>
          </a:bodyPr>
          <a:lstStyle/>
          <a:p>
            <a:r>
              <a:rPr lang="en-US" dirty="0" smtClean="0"/>
              <a:t>In </a:t>
            </a:r>
            <a:r>
              <a:rPr lang="en-US" dirty="0"/>
              <a:t>the Ecliptic Plane</a:t>
            </a:r>
          </a:p>
        </p:txBody>
      </p:sp>
      <p:pic>
        <p:nvPicPr>
          <p:cNvPr id="9" name="Picture 1"/>
          <p:cNvPicPr>
            <a:picLocks noChangeAspect="1" noChangeArrowheads="1"/>
          </p:cNvPicPr>
          <p:nvPr/>
        </p:nvPicPr>
        <p:blipFill>
          <a:blip r:embed="rId5" cstate="print"/>
          <a:srcRect/>
          <a:stretch>
            <a:fillRect/>
          </a:stretch>
        </p:blipFill>
        <p:spPr bwMode="auto">
          <a:xfrm>
            <a:off x="564493" y="4038600"/>
            <a:ext cx="3161119" cy="2529350"/>
          </a:xfrm>
          <a:prstGeom prst="rect">
            <a:avLst/>
          </a:prstGeom>
          <a:noFill/>
          <a:ln w="9525">
            <a:noFill/>
            <a:round/>
            <a:headEnd/>
            <a:tailEnd/>
          </a:ln>
          <a:effectLst/>
        </p:spPr>
      </p:pic>
      <p:sp>
        <p:nvSpPr>
          <p:cNvPr id="10" name="TextBox 9"/>
          <p:cNvSpPr txBox="1"/>
          <p:nvPr/>
        </p:nvSpPr>
        <p:spPr>
          <a:xfrm>
            <a:off x="3724458" y="5237706"/>
            <a:ext cx="1574405" cy="646331"/>
          </a:xfrm>
          <a:prstGeom prst="rect">
            <a:avLst/>
          </a:prstGeom>
          <a:noFill/>
        </p:spPr>
        <p:txBody>
          <a:bodyPr wrap="none" rtlCol="0">
            <a:spAutoFit/>
          </a:bodyPr>
          <a:lstStyle/>
          <a:p>
            <a:r>
              <a:rPr lang="en-US" dirty="0" smtClean="0"/>
              <a:t>35⁰ Above the </a:t>
            </a:r>
          </a:p>
          <a:p>
            <a:r>
              <a:rPr lang="en-US" dirty="0" smtClean="0"/>
              <a:t>Ecliptic </a:t>
            </a:r>
            <a:r>
              <a:rPr lang="en-US" dirty="0"/>
              <a:t>Plane</a:t>
            </a:r>
          </a:p>
        </p:txBody>
      </p:sp>
      <p:pic>
        <p:nvPicPr>
          <p:cNvPr id="11" name="Picture 2"/>
          <p:cNvPicPr>
            <a:picLocks noChangeAspect="1" noChangeArrowheads="1"/>
          </p:cNvPicPr>
          <p:nvPr/>
        </p:nvPicPr>
        <p:blipFill>
          <a:blip r:embed="rId6" cstate="print"/>
          <a:srcRect/>
          <a:stretch>
            <a:fillRect/>
          </a:stretch>
        </p:blipFill>
        <p:spPr bwMode="auto">
          <a:xfrm>
            <a:off x="5723257" y="3962400"/>
            <a:ext cx="3268343" cy="2615145"/>
          </a:xfrm>
          <a:prstGeom prst="rect">
            <a:avLst/>
          </a:prstGeom>
          <a:noFill/>
          <a:ln w="9525">
            <a:noFill/>
            <a:round/>
            <a:headEnd/>
            <a:tailEnd/>
          </a:ln>
          <a:effectLst/>
        </p:spPr>
      </p:pic>
    </p:spTree>
    <p:extLst>
      <p:ext uri="{BB962C8B-B14F-4D97-AF65-F5344CB8AC3E}">
        <p14:creationId xmlns:p14="http://schemas.microsoft.com/office/powerpoint/2010/main" val="54197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066800"/>
            <a:ext cx="8229600" cy="4648200"/>
          </a:xfrm>
        </p:spPr>
        <p:txBody>
          <a:bodyPr>
            <a:noAutofit/>
          </a:bodyPr>
          <a:lstStyle/>
          <a:p>
            <a:r>
              <a:rPr lang="en-US" dirty="0" smtClean="0"/>
              <a:t>We have successfully </a:t>
            </a:r>
            <a:r>
              <a:rPr lang="en-US" b="1" dirty="0" smtClean="0"/>
              <a:t>added Mie scattering and the Volume Scattering Function </a:t>
            </a:r>
            <a:r>
              <a:rPr lang="en-US" dirty="0" smtClean="0"/>
              <a:t>to our forward modeling program to study the accumulation along the line of sight.</a:t>
            </a:r>
          </a:p>
          <a:p>
            <a:r>
              <a:rPr lang="en-US" dirty="0" smtClean="0"/>
              <a:t>The region where the dust starts to vaporize </a:t>
            </a:r>
            <a:r>
              <a:rPr lang="en-US" b="1" dirty="0" smtClean="0"/>
              <a:t>will be observable </a:t>
            </a:r>
            <a:r>
              <a:rPr lang="en-US" dirty="0" smtClean="0"/>
              <a:t>from both Solar Orbiter and SPP, and the </a:t>
            </a:r>
            <a:r>
              <a:rPr lang="en-US" b="1" dirty="0" smtClean="0"/>
              <a:t>dust-free zone </a:t>
            </a:r>
            <a:r>
              <a:rPr lang="en-US" dirty="0" smtClean="0"/>
              <a:t>will be observable from SPP.</a:t>
            </a:r>
          </a:p>
          <a:p>
            <a:r>
              <a:rPr lang="en-US" dirty="0" smtClean="0"/>
              <a:t>We expect to detect </a:t>
            </a:r>
            <a:r>
              <a:rPr lang="en-US" b="1" dirty="0" smtClean="0"/>
              <a:t>inflections/discontinuities </a:t>
            </a:r>
            <a:r>
              <a:rPr lang="en-US" dirty="0" smtClean="0"/>
              <a:t>in the slope of the F-Corona </a:t>
            </a:r>
          </a:p>
          <a:p>
            <a:pPr lvl="1"/>
            <a:r>
              <a:rPr lang="en-US" dirty="0" smtClean="0"/>
              <a:t>as individual species of dust vaporize and no longer scatter or as reflections from dust grain facets overtake small angle scattering.</a:t>
            </a:r>
          </a:p>
          <a:p>
            <a:r>
              <a:rPr lang="en-US" b="1" dirty="0" smtClean="0"/>
              <a:t>Modeling efforts </a:t>
            </a:r>
            <a:r>
              <a:rPr lang="en-US" dirty="0" smtClean="0"/>
              <a:t>will greatly enhance the interpretation of the types and sizes of dust grains in the near-sun environment.</a:t>
            </a:r>
          </a:p>
          <a:p>
            <a:r>
              <a:rPr lang="en-US" dirty="0" smtClean="0"/>
              <a:t>Both SO &amp; SP+ are very exciting missions for understanding the dust – electron corona </a:t>
            </a:r>
            <a:r>
              <a:rPr lang="en-US" b="1" dirty="0" smtClean="0"/>
              <a:t>interactions</a:t>
            </a:r>
            <a:r>
              <a:rPr lang="en-US" dirty="0" smtClean="0"/>
              <a:t> in the inner </a:t>
            </a:r>
            <a:r>
              <a:rPr lang="en-US" dirty="0" err="1" smtClean="0"/>
              <a:t>heliosphere</a:t>
            </a:r>
            <a:r>
              <a:rPr lang="en-US" dirty="0" smtClean="0"/>
              <a:t>.</a:t>
            </a:r>
          </a:p>
        </p:txBody>
      </p:sp>
      <p:sp>
        <p:nvSpPr>
          <p:cNvPr id="4" name="TextBox 3"/>
          <p:cNvSpPr txBox="1"/>
          <p:nvPr/>
        </p:nvSpPr>
        <p:spPr>
          <a:xfrm>
            <a:off x="1981200" y="6186100"/>
            <a:ext cx="5143075" cy="646331"/>
          </a:xfrm>
          <a:prstGeom prst="rect">
            <a:avLst/>
          </a:prstGeom>
          <a:noFill/>
        </p:spPr>
        <p:txBody>
          <a:bodyPr wrap="square" rtlCol="0">
            <a:spAutoFit/>
          </a:bodyPr>
          <a:lstStyle/>
          <a:p>
            <a:pPr algn="ctr"/>
            <a:r>
              <a:rPr lang="en-US" dirty="0"/>
              <a:t>This work was performed under the NASA Solar Orbiter and Solar Probe Plus Programs</a:t>
            </a:r>
            <a:r>
              <a:rPr lang="en-US"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7006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457200" y="1143000"/>
            <a:ext cx="8229600" cy="1752600"/>
          </a:xfrm>
        </p:spPr>
        <p:txBody>
          <a:bodyPr>
            <a:normAutofit lnSpcReduction="10000"/>
          </a:bodyPr>
          <a:lstStyle/>
          <a:p>
            <a:r>
              <a:rPr lang="en-US" dirty="0"/>
              <a:t>Solar Orbiter/SoloHI and Solar Probe Plus/WISPR</a:t>
            </a:r>
          </a:p>
          <a:p>
            <a:r>
              <a:rPr lang="en-US" dirty="0"/>
              <a:t>Mie Scattering Modeling of F-Corona</a:t>
            </a:r>
          </a:p>
          <a:p>
            <a:r>
              <a:rPr lang="en-US" dirty="0"/>
              <a:t>View from WISPR</a:t>
            </a:r>
          </a:p>
          <a:p>
            <a:r>
              <a:rPr lang="en-US" dirty="0"/>
              <a:t>View from Solar Orbiter</a:t>
            </a:r>
          </a:p>
          <a:p>
            <a:r>
              <a:rPr lang="en-US" dirty="0" smtClean="0"/>
              <a:t>Summary</a:t>
            </a:r>
            <a:endParaRPr lang="en-US" dirty="0"/>
          </a:p>
        </p:txBody>
      </p:sp>
    </p:spTree>
    <p:extLst>
      <p:ext uri="{BB962C8B-B14F-4D97-AF65-F5344CB8AC3E}">
        <p14:creationId xmlns:p14="http://schemas.microsoft.com/office/powerpoint/2010/main" val="1538132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dirty="0" smtClean="0">
                <a:latin typeface="Arial" pitchFamily="34" charset="0"/>
                <a:cs typeface="Arial" pitchFamily="34" charset="0"/>
              </a:rPr>
              <a:t>Abstract</a:t>
            </a:r>
            <a:endParaRPr lang="en-US" sz="3600" dirty="0">
              <a:latin typeface="Arial" pitchFamily="34" charset="0"/>
              <a:cs typeface="Arial" pitchFamily="34" charset="0"/>
            </a:endParaRPr>
          </a:p>
        </p:txBody>
      </p:sp>
      <p:sp>
        <p:nvSpPr>
          <p:cNvPr id="4" name="TextBox 3"/>
          <p:cNvSpPr txBox="1"/>
          <p:nvPr/>
        </p:nvSpPr>
        <p:spPr>
          <a:xfrm>
            <a:off x="228600" y="1066800"/>
            <a:ext cx="8686800" cy="5539978"/>
          </a:xfrm>
          <a:prstGeom prst="rect">
            <a:avLst/>
          </a:prstGeom>
          <a:noFill/>
        </p:spPr>
        <p:txBody>
          <a:bodyPr wrap="square" rtlCol="0">
            <a:spAutoFit/>
          </a:bodyPr>
          <a:lstStyle/>
          <a:p>
            <a:r>
              <a:rPr lang="en-US" sz="1600" baseline="0" dirty="0" smtClean="0">
                <a:latin typeface="Arial" pitchFamily="34" charset="0"/>
                <a:cs typeface="Arial" pitchFamily="34" charset="0"/>
              </a:rPr>
              <a:t>The SoloHI instrument on Solar Orbiter and the WISPR instrument on Solar Probe+ will make white light coronagraphic images of the corona as the two spacecraft orbit the Sun. The minimum perihelia for Solar Orbiter is about 60 Rsun and for SP+ is 9.5 Rsun. The wide field of view of the WISPR instrument (about 105 degrees radially) corresponds to viewing the corona from 2.2 Rsun to 20 Rsun. Thus the entire Thomson hemisphere is contained within the telescope’s field and we need to think of the instrument as being a traditional remote sensing instrument and then transitioning to a local in-situ instrument. The local behavior derives from the fact that the maximum Thomson scattering will favor the electron plasma close to the spacecraft  exactly what the in-situ instruments will be sampling. SoloHI and WISPR will also observe scattered light from dust in the inner heliosphere, which will be an entirely new spatial regime for dust observations from a coronagraph, which we assume to arise from dust in the general neighborhood of about half way between the observer and the Sun. As the dust grains approach the Sun, they evaporate and do not contribute to the scattering.  A dust free zone has been postulated to exist somewhere inside of 5 Rsun where all dust is evaporated, but this has never been observed. The radial position where the evaporation occurs will depend on the precise molecular composition of the individual grains. The orbital plane of Solar Orbiter will gradually increase up to about 35 degrees, enabling a very different view through the zodiacal dust cloud to test the models generated from in-ecliptic observations. In this paper we will explore some of the issues associated with the observation of the dust and will present a simple model to explore the sensitivity of the instrument to observe such evaporations.</a:t>
            </a:r>
          </a:p>
          <a:p>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90600" y="0"/>
            <a:ext cx="7848600" cy="838200"/>
          </a:xfrm>
        </p:spPr>
        <p:txBody>
          <a:bodyPr>
            <a:noAutofit/>
          </a:bodyPr>
          <a:lstStyle/>
          <a:p>
            <a:r>
              <a:rPr lang="en-US" dirty="0"/>
              <a:t>There are several “coronas” originating from different emission processes</a:t>
            </a:r>
          </a:p>
        </p:txBody>
      </p:sp>
      <p:sp>
        <p:nvSpPr>
          <p:cNvPr id="64515" name="Rectangle 3"/>
          <p:cNvSpPr>
            <a:spLocks noGrp="1" noChangeArrowheads="1"/>
          </p:cNvSpPr>
          <p:nvPr>
            <p:ph type="body" idx="1"/>
          </p:nvPr>
        </p:nvSpPr>
        <p:spPr>
          <a:xfrm>
            <a:off x="76200" y="990600"/>
            <a:ext cx="5334000" cy="685800"/>
          </a:xfrm>
          <a:noFill/>
          <a:ln>
            <a:solidFill>
              <a:schemeClr val="tx2"/>
            </a:solidFill>
            <a:miter lim="800000"/>
            <a:headEnd/>
            <a:tailEnd/>
          </a:ln>
        </p:spPr>
        <p:txBody>
          <a:bodyPr>
            <a:normAutofit/>
          </a:bodyPr>
          <a:lstStyle/>
          <a:p>
            <a:pPr marL="0" indent="0">
              <a:buFontTx/>
              <a:buNone/>
            </a:pPr>
            <a:r>
              <a:rPr lang="en-US" sz="1800" u="sng" dirty="0"/>
              <a:t>K- corona</a:t>
            </a:r>
            <a:r>
              <a:rPr lang="en-US" sz="1800" dirty="0"/>
              <a:t>: A reflection (Thomson scattering) of the photospheric light by coronal electrons </a:t>
            </a:r>
          </a:p>
        </p:txBody>
      </p:sp>
      <p:pic>
        <p:nvPicPr>
          <p:cNvPr id="64516" name="Picture 4" descr="raw"/>
          <p:cNvPicPr>
            <a:picLocks noChangeAspect="1" noChangeArrowheads="1"/>
          </p:cNvPicPr>
          <p:nvPr/>
        </p:nvPicPr>
        <p:blipFill>
          <a:blip r:embed="rId3" cstate="print">
            <a:extLst>
              <a:ext uri="{28A0092B-C50C-407E-A947-70E740481C1C}">
                <a14:useLocalDpi xmlns:a14="http://schemas.microsoft.com/office/drawing/2010/main" val="0"/>
              </a:ext>
            </a:extLst>
          </a:blip>
          <a:srcRect l="16029" t="10114" r="16249" b="10397"/>
          <a:stretch>
            <a:fillRect/>
          </a:stretch>
        </p:blipFill>
        <p:spPr bwMode="auto">
          <a:xfrm>
            <a:off x="152400" y="2971800"/>
            <a:ext cx="236061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descr="uvcs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267200"/>
            <a:ext cx="2819400" cy="2112963"/>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descr="100c22"/>
          <p:cNvPicPr>
            <a:picLocks noChangeAspect="1" noChangeArrowheads="1"/>
          </p:cNvPicPr>
          <p:nvPr/>
        </p:nvPicPr>
        <p:blipFill>
          <a:blip r:embed="rId5" cstate="print">
            <a:extLst>
              <a:ext uri="{28A0092B-C50C-407E-A947-70E740481C1C}">
                <a14:useLocalDpi xmlns:a14="http://schemas.microsoft.com/office/drawing/2010/main" val="0"/>
              </a:ext>
            </a:extLst>
          </a:blip>
          <a:srcRect t="14063" b="17188"/>
          <a:stretch>
            <a:fillRect/>
          </a:stretch>
        </p:blipFill>
        <p:spPr bwMode="auto">
          <a:xfrm>
            <a:off x="5486400" y="990600"/>
            <a:ext cx="3505200" cy="2409825"/>
          </a:xfrm>
          <a:prstGeom prst="rect">
            <a:avLst/>
          </a:prstGeom>
          <a:noFill/>
          <a:extLst>
            <a:ext uri="{909E8E84-426E-40DD-AFC4-6F175D3DCCD1}">
              <a14:hiddenFill xmlns:a14="http://schemas.microsoft.com/office/drawing/2010/main">
                <a:solidFill>
                  <a:srgbClr val="FFFFFF"/>
                </a:solidFill>
              </a14:hiddenFill>
            </a:ext>
          </a:extLst>
        </p:spPr>
      </p:pic>
      <p:sp>
        <p:nvSpPr>
          <p:cNvPr id="64520" name="Rectangle 8"/>
          <p:cNvSpPr>
            <a:spLocks noChangeArrowheads="1"/>
          </p:cNvSpPr>
          <p:nvPr/>
        </p:nvSpPr>
        <p:spPr bwMode="auto">
          <a:xfrm>
            <a:off x="0" y="2286000"/>
            <a:ext cx="495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u="sng" dirty="0">
                <a:latin typeface="Arial" pitchFamily="34" charset="0"/>
                <a:cs typeface="Arial" pitchFamily="34" charset="0"/>
              </a:rPr>
              <a:t>F-corona: </a:t>
            </a:r>
            <a:r>
              <a:rPr lang="en-US" dirty="0">
                <a:latin typeface="Arial" pitchFamily="34" charset="0"/>
                <a:cs typeface="Arial" pitchFamily="34" charset="0"/>
              </a:rPr>
              <a:t>A reflection of the photospheric light by dust particles.</a:t>
            </a:r>
          </a:p>
        </p:txBody>
      </p:sp>
      <p:sp>
        <p:nvSpPr>
          <p:cNvPr id="64521" name="Rectangle 9"/>
          <p:cNvSpPr>
            <a:spLocks noChangeArrowheads="1"/>
          </p:cNvSpPr>
          <p:nvPr/>
        </p:nvSpPr>
        <p:spPr bwMode="auto">
          <a:xfrm>
            <a:off x="3505200" y="3657600"/>
            <a:ext cx="502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u="sng" dirty="0">
                <a:latin typeface="Arial" pitchFamily="34" charset="0"/>
                <a:cs typeface="Arial" pitchFamily="34" charset="0"/>
              </a:rPr>
              <a:t>E-corona: </a:t>
            </a:r>
            <a:r>
              <a:rPr lang="en-US" dirty="0">
                <a:latin typeface="Arial" pitchFamily="34" charset="0"/>
                <a:cs typeface="Arial" pitchFamily="34" charset="0"/>
              </a:rPr>
              <a:t>True coronal emission in spectral lines (EUV, UV, X-rays &amp; Visible)</a:t>
            </a:r>
          </a:p>
        </p:txBody>
      </p:sp>
      <p:sp>
        <p:nvSpPr>
          <p:cNvPr id="64523" name="Rectangle 11"/>
          <p:cNvSpPr>
            <a:spLocks noChangeArrowheads="1"/>
          </p:cNvSpPr>
          <p:nvPr/>
        </p:nvSpPr>
        <p:spPr bwMode="auto">
          <a:xfrm>
            <a:off x="76200" y="5638800"/>
            <a:ext cx="487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u="sng" dirty="0">
                <a:latin typeface="Arial" pitchFamily="34" charset="0"/>
                <a:cs typeface="Arial" pitchFamily="34" charset="0"/>
              </a:rPr>
              <a:t>T- corona: </a:t>
            </a:r>
            <a:r>
              <a:rPr lang="en-US" dirty="0">
                <a:latin typeface="Arial" pitchFamily="34" charset="0"/>
                <a:cs typeface="Arial" pitchFamily="34" charset="0"/>
              </a:rPr>
              <a:t>Infrared emission from dust particles.</a:t>
            </a:r>
          </a:p>
        </p:txBody>
      </p:sp>
      <p:pic>
        <p:nvPicPr>
          <p:cNvPr id="64524" name="Picture 12" descr="motion_6"/>
          <p:cNvPicPr>
            <a:picLocks noChangeAspect="1" noChangeArrowheads="1"/>
          </p:cNvPicPr>
          <p:nvPr/>
        </p:nvPicPr>
        <p:blipFill>
          <a:blip r:embed="rId6" cstate="print">
            <a:extLst>
              <a:ext uri="{28A0092B-C50C-407E-A947-70E740481C1C}">
                <a14:useLocalDpi xmlns:a14="http://schemas.microsoft.com/office/drawing/2010/main" val="0"/>
              </a:ext>
            </a:extLst>
          </a:blip>
          <a:srcRect l="4745" t="5981" r="3757" b="5296"/>
          <a:stretch>
            <a:fillRect/>
          </a:stretch>
        </p:blipFill>
        <p:spPr bwMode="auto">
          <a:xfrm>
            <a:off x="76200" y="76200"/>
            <a:ext cx="838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45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1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P spid="64520" grpId="0"/>
      <p:bldP spid="64521" grpId="0"/>
      <p:bldP spid="645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Understanding of F-Corona</a:t>
            </a:r>
            <a:endParaRPr lang="en-US" dirty="0"/>
          </a:p>
        </p:txBody>
      </p:sp>
      <p:sp>
        <p:nvSpPr>
          <p:cNvPr id="3" name="Content Placeholder 2"/>
          <p:cNvSpPr>
            <a:spLocks noGrp="1"/>
          </p:cNvSpPr>
          <p:nvPr>
            <p:ph idx="1"/>
          </p:nvPr>
        </p:nvSpPr>
        <p:spPr>
          <a:xfrm>
            <a:off x="152400" y="990600"/>
            <a:ext cx="8229600" cy="1600200"/>
          </a:xfrm>
        </p:spPr>
        <p:txBody>
          <a:bodyPr>
            <a:noAutofit/>
          </a:bodyPr>
          <a:lstStyle/>
          <a:p>
            <a:pPr marL="228600" indent="-228600"/>
            <a:r>
              <a:rPr lang="en-US" sz="2400" dirty="0" smtClean="0"/>
              <a:t>Most </a:t>
            </a:r>
            <a:r>
              <a:rPr lang="en-US" sz="2400" dirty="0"/>
              <a:t>of our knowledge about the F-corona comes from coronagraph and eclipse </a:t>
            </a:r>
            <a:r>
              <a:rPr lang="en-US" sz="2400" dirty="0" smtClean="0"/>
              <a:t>observations </a:t>
            </a:r>
            <a:r>
              <a:rPr lang="en-US" sz="2400" dirty="0"/>
              <a:t>from Earth and from in-situ and photometric observations from the Helios mission (</a:t>
            </a:r>
            <a:r>
              <a:rPr lang="en-US" sz="2400" dirty="0" err="1"/>
              <a:t>Leinert</a:t>
            </a:r>
            <a:r>
              <a:rPr lang="en-US" sz="2400" dirty="0"/>
              <a:t> et al. 1998</a:t>
            </a:r>
            <a:r>
              <a:rPr lang="en-US" sz="2400" dirty="0" smtClean="0"/>
              <a:t>).</a:t>
            </a:r>
          </a:p>
          <a:p>
            <a:endParaRPr lang="en-US" sz="2400" dirty="0"/>
          </a:p>
        </p:txBody>
      </p:sp>
      <p:grpSp>
        <p:nvGrpSpPr>
          <p:cNvPr id="4" name="Group 10"/>
          <p:cNvGrpSpPr>
            <a:grpSpLocks/>
          </p:cNvGrpSpPr>
          <p:nvPr/>
        </p:nvGrpSpPr>
        <p:grpSpPr bwMode="auto">
          <a:xfrm>
            <a:off x="6478587" y="2362200"/>
            <a:ext cx="2589213" cy="2971800"/>
            <a:chOff x="672" y="1872"/>
            <a:chExt cx="1631" cy="1872"/>
          </a:xfrm>
        </p:grpSpPr>
        <p:pic>
          <p:nvPicPr>
            <p:cNvPr id="5" name="Picture 4" descr="raw"/>
            <p:cNvPicPr>
              <a:picLocks noChangeAspect="1" noChangeArrowheads="1"/>
            </p:cNvPicPr>
            <p:nvPr/>
          </p:nvPicPr>
          <p:blipFill>
            <a:blip r:embed="rId3" cstate="print">
              <a:extLst>
                <a:ext uri="{28A0092B-C50C-407E-A947-70E740481C1C}">
                  <a14:useLocalDpi xmlns:a14="http://schemas.microsoft.com/office/drawing/2010/main" val="0"/>
                </a:ext>
              </a:extLst>
            </a:blip>
            <a:srcRect l="16029" t="10114" r="16249" b="10397"/>
            <a:stretch>
              <a:fillRect/>
            </a:stretch>
          </p:blipFill>
          <p:spPr bwMode="auto">
            <a:xfrm>
              <a:off x="672" y="1872"/>
              <a:ext cx="1631" cy="163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1056" y="3552"/>
              <a:ext cx="8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0"/>
                <a:t>Raw C3 Image</a:t>
              </a:r>
            </a:p>
          </p:txBody>
        </p:sp>
      </p:grpSp>
      <p:sp>
        <p:nvSpPr>
          <p:cNvPr id="7" name="Content Placeholder 2"/>
          <p:cNvSpPr txBox="1">
            <a:spLocks/>
          </p:cNvSpPr>
          <p:nvPr/>
        </p:nvSpPr>
        <p:spPr>
          <a:xfrm>
            <a:off x="228600" y="2514600"/>
            <a:ext cx="5943600" cy="2895600"/>
          </a:xfrm>
          <a:prstGeom prst="rect">
            <a:avLst/>
          </a:prstGeom>
        </p:spPr>
        <p:txBody>
          <a:bodyPr vert="horz" lIns="91440" tIns="45720" rIns="91440" bIns="45720" rtlCol="0">
            <a:noAutofit/>
          </a:bodyPr>
          <a:lstStyle/>
          <a:p>
            <a:pPr marL="457200" marR="0" lvl="1" indent="-279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F-coronal brightness results from the line-of-sight  integral of the scattering from 1-100 </a:t>
            </a:r>
            <a:r>
              <a:rPr kumimoji="0" lang="en-US" sz="17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μm</a:t>
            </a:r>
            <a:r>
              <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dust particles. </a:t>
            </a:r>
          </a:p>
          <a:p>
            <a:pPr marL="457200" marR="0" lvl="1" indent="-279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These particles undergo efficient forward-scattering </a:t>
            </a:r>
            <a:br>
              <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small angles. The details of the scattering at all angles are still not well understood. </a:t>
            </a:r>
          </a:p>
          <a:p>
            <a:pPr marL="457200" marR="0" lvl="1" indent="-279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Hence dust located in the region about half-way between the Sun and the observer generates most of the F-coronal brightness at small elongations. </a:t>
            </a:r>
          </a:p>
          <a:p>
            <a:pPr marL="457200" marR="0" lvl="1" indent="-279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F-corona observed by LASCO has been extremely stable throughout the year and from year to year.</a:t>
            </a: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Content Placeholder 2"/>
          <p:cNvSpPr txBox="1">
            <a:spLocks/>
          </p:cNvSpPr>
          <p:nvPr/>
        </p:nvSpPr>
        <p:spPr>
          <a:xfrm>
            <a:off x="152400" y="5410200"/>
            <a:ext cx="8763000" cy="1066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F-corona brightness curves observed by LASCO at 1 AU agree with the curves established by Helios from 0.3 AU to 1 AU, implying that the radial distribution is quite stable from 0.3 to 1 AU</a:t>
            </a: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31232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dirty="0" err="1" smtClean="0"/>
              <a:t>SoloHI</a:t>
            </a:r>
            <a:r>
              <a:rPr lang="en-US" dirty="0" smtClean="0"/>
              <a:t> and WISPR Opens Up New Observational Possibilities for Dust Studies</a:t>
            </a:r>
            <a:endParaRPr lang="en-US" dirty="0"/>
          </a:p>
        </p:txBody>
      </p:sp>
      <p:sp>
        <p:nvSpPr>
          <p:cNvPr id="3" name="Content Placeholder 2"/>
          <p:cNvSpPr>
            <a:spLocks noGrp="1"/>
          </p:cNvSpPr>
          <p:nvPr>
            <p:ph idx="1"/>
          </p:nvPr>
        </p:nvSpPr>
        <p:spPr>
          <a:xfrm>
            <a:off x="457200" y="1341437"/>
            <a:ext cx="8305800" cy="5059363"/>
          </a:xfrm>
        </p:spPr>
        <p:txBody>
          <a:bodyPr>
            <a:normAutofit/>
          </a:bodyPr>
          <a:lstStyle/>
          <a:p>
            <a:r>
              <a:rPr lang="en-US" dirty="0" smtClean="0"/>
              <a:t>A dust-free zone near the Sun has been predicted (Russell, 1929), but no observations have confirmed or rejected its existence.</a:t>
            </a:r>
          </a:p>
          <a:p>
            <a:r>
              <a:rPr lang="en-US" dirty="0" smtClean="0"/>
              <a:t>Small angle scattering (Mie) is the most common model for dust, but as the path length decreases, reflections from facets could become dominant. </a:t>
            </a:r>
          </a:p>
          <a:p>
            <a:r>
              <a:rPr lang="en-US" dirty="0" smtClean="0"/>
              <a:t>As the distance to the Sun decreases, there may be more variation in the dust density as functions of radial distance and longitude as sun-grazing comets deposit their dust grains along their orbital plane.</a:t>
            </a:r>
          </a:p>
          <a:p>
            <a:r>
              <a:rPr lang="en-US" dirty="0" smtClean="0"/>
              <a:t>SoloHI and WISPR observe the integral of the scattering along the line of sight, so that modeling must be invoked to deconvolve the contribution along the LOS.</a:t>
            </a:r>
          </a:p>
          <a:p>
            <a:r>
              <a:rPr lang="en-US" dirty="0" smtClean="0"/>
              <a:t>We have added Mie Scattering to the Thomson Scattering program, </a:t>
            </a:r>
            <a:r>
              <a:rPr lang="en-US" dirty="0" err="1" smtClean="0"/>
              <a:t>Raytrace</a:t>
            </a:r>
            <a:r>
              <a:rPr lang="en-US" dirty="0" smtClean="0"/>
              <a:t>, that we have used to analyze CMEs and streamers (e.g. </a:t>
            </a:r>
            <a:r>
              <a:rPr lang="en-US" dirty="0" err="1" smtClean="0"/>
              <a:t>Thernisien</a:t>
            </a:r>
            <a:r>
              <a:rPr lang="en-US" dirty="0" smtClean="0"/>
              <a:t> et al, 2006, 2009)</a:t>
            </a:r>
          </a:p>
        </p:txBody>
      </p:sp>
    </p:spTree>
    <p:extLst>
      <p:ext uri="{BB962C8B-B14F-4D97-AF65-F5344CB8AC3E}">
        <p14:creationId xmlns:p14="http://schemas.microsoft.com/office/powerpoint/2010/main" val="3768384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Vulcanoids</a:t>
            </a:r>
            <a:endParaRPr lang="en-US" dirty="0"/>
          </a:p>
        </p:txBody>
      </p:sp>
      <p:sp>
        <p:nvSpPr>
          <p:cNvPr id="3" name="Content Placeholder 2"/>
          <p:cNvSpPr>
            <a:spLocks noGrp="1"/>
          </p:cNvSpPr>
          <p:nvPr>
            <p:ph idx="1"/>
          </p:nvPr>
        </p:nvSpPr>
        <p:spPr/>
        <p:txBody>
          <a:bodyPr>
            <a:normAutofit/>
          </a:bodyPr>
          <a:lstStyle/>
          <a:p>
            <a:r>
              <a:rPr lang="en-US" dirty="0" smtClean="0"/>
              <a:t>A dynamically stable region interior to Mercury’s orbit is predicted to contain a population of small, asteroid like bodies called Vulcanoids from the early solar system and may be the source of impacts onto Mercury. </a:t>
            </a:r>
          </a:p>
          <a:p>
            <a:r>
              <a:rPr lang="en-US" dirty="0" smtClean="0"/>
              <a:t>Searches for the existence of Vulcanoids have been unsuccessful. </a:t>
            </a:r>
            <a:r>
              <a:rPr lang="fr-FR" dirty="0" smtClean="0"/>
              <a:t>Durda et al. (2000), Stern et al. (2007), Merline et al. (2008) and Steffl et al. </a:t>
            </a:r>
            <a:r>
              <a:rPr lang="en-US" dirty="0" smtClean="0"/>
              <a:t>(2009) have used LASCO, Messenger and SECCHI observations to search for Vulcanoid objects and have put upper limits on the number of objects above certain sizes.</a:t>
            </a:r>
          </a:p>
          <a:p>
            <a:r>
              <a:rPr lang="en-US" dirty="0" smtClean="0"/>
              <a:t>While </a:t>
            </a:r>
            <a:r>
              <a:rPr lang="en-US" dirty="0"/>
              <a:t>asteroids have been detected within the Vulcanoid region (0.08-0.2 AU), none were Vulcanoids. </a:t>
            </a:r>
            <a:endParaRPr lang="en-US" dirty="0" smtClean="0"/>
          </a:p>
          <a:p>
            <a:r>
              <a:rPr lang="en-US" dirty="0" smtClean="0"/>
              <a:t>Using </a:t>
            </a:r>
            <a:r>
              <a:rPr lang="en-US" dirty="0"/>
              <a:t>WISPR, SPP will extend these </a:t>
            </a:r>
            <a:r>
              <a:rPr lang="en-US" dirty="0" smtClean="0"/>
              <a:t>searches </a:t>
            </a:r>
            <a:r>
              <a:rPr lang="en-US" dirty="0"/>
              <a:t>to fainter objects and </a:t>
            </a:r>
            <a:r>
              <a:rPr lang="en-US" i="1" dirty="0"/>
              <a:t>place new constraints on the formation and evolution of objects in this </a:t>
            </a:r>
            <a:r>
              <a:rPr lang="en-US" i="1" dirty="0" smtClean="0"/>
              <a:t>region</a:t>
            </a:r>
            <a:r>
              <a:rPr lang="en-US" dirty="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Sublimation Zones For Different Materials</a:t>
            </a:r>
            <a:endParaRPr lang="en-US" sz="3200" dirty="0"/>
          </a:p>
        </p:txBody>
      </p:sp>
      <p:pic>
        <p:nvPicPr>
          <p:cNvPr id="6" name="Picture 5" descr="dust_sublimation_zones.jpg"/>
          <p:cNvPicPr>
            <a:picLocks noChangeAspect="1"/>
          </p:cNvPicPr>
          <p:nvPr/>
        </p:nvPicPr>
        <p:blipFill>
          <a:blip r:embed="rId3" cstate="print"/>
          <a:stretch>
            <a:fillRect/>
          </a:stretch>
        </p:blipFill>
        <p:spPr>
          <a:xfrm>
            <a:off x="762000" y="914400"/>
            <a:ext cx="7848600" cy="57175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Dusty Plasma</a:t>
            </a:r>
            <a:endParaRPr lang="en-US" dirty="0"/>
          </a:p>
        </p:txBody>
      </p:sp>
      <p:sp>
        <p:nvSpPr>
          <p:cNvPr id="3" name="Content Placeholder 2"/>
          <p:cNvSpPr>
            <a:spLocks noGrp="1"/>
          </p:cNvSpPr>
          <p:nvPr>
            <p:ph idx="1"/>
          </p:nvPr>
        </p:nvSpPr>
        <p:spPr/>
        <p:txBody>
          <a:bodyPr>
            <a:normAutofit/>
          </a:bodyPr>
          <a:lstStyle/>
          <a:p>
            <a:r>
              <a:rPr lang="en-US" dirty="0" smtClean="0"/>
              <a:t>Ragot &amp; Kahler (2003) speculated on the possibility of CMEs interacting with dust in the 3-5 Rsun regime and changing the structure of a CME.</a:t>
            </a:r>
          </a:p>
          <a:p>
            <a:pPr lvl="1"/>
            <a:r>
              <a:rPr lang="en-US" dirty="0" smtClean="0"/>
              <a:t>A change in the F-corona as a result of CMEs has never been observed. In fact the F-corona is quite constant.</a:t>
            </a:r>
          </a:p>
          <a:p>
            <a:pPr lvl="1"/>
            <a:r>
              <a:rPr lang="en-US" dirty="0" smtClean="0"/>
              <a:t>However the volume of space in which the CME is observed is different from the volume of space in which the dust is observed.</a:t>
            </a:r>
          </a:p>
          <a:p>
            <a:pPr lvl="1"/>
            <a:r>
              <a:rPr lang="en-US" dirty="0" smtClean="0"/>
              <a:t>SPP will bring these two regimes closer</a:t>
            </a:r>
          </a:p>
          <a:p>
            <a:r>
              <a:rPr lang="en-US" dirty="0" smtClean="0"/>
              <a:t>A CME (and/or shock) has been observed to modify the comet tail by LASCO, STEREO, and SMEI at distances from 15 Rsun to 1 AU.</a:t>
            </a:r>
          </a:p>
          <a:p>
            <a:r>
              <a:rPr lang="en-US" dirty="0" smtClean="0"/>
              <a:t>SoloHI and WISPR will make the first reliable measurements of the dust environment close to the Sun and will be able to determine whether there is an interaction between the electron and dust coronae.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6481" y="118092"/>
            <a:ext cx="8228160" cy="473810"/>
          </a:xfrm>
          <a:ln/>
        </p:spPr>
        <p:txBody>
          <a:bodyPr tIns="256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a:t>VSF Derived by Leinert et al. (1976)</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60" y="709995"/>
            <a:ext cx="4561920" cy="5614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4010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6481" y="136815"/>
            <a:ext cx="8228160" cy="567420"/>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Comparison to </a:t>
            </a:r>
            <a:r>
              <a:rPr lang="en-US" dirty="0" err="1" smtClean="0"/>
              <a:t>Lamy</a:t>
            </a:r>
            <a:r>
              <a:rPr lang="en-US" dirty="0" smtClean="0"/>
              <a:t>-Perrin </a:t>
            </a:r>
            <a:r>
              <a:rPr lang="en-US" dirty="0"/>
              <a:t>VSF</a:t>
            </a:r>
          </a:p>
        </p:txBody>
      </p:sp>
      <p:grpSp>
        <p:nvGrpSpPr>
          <p:cNvPr id="2" name="Group 1"/>
          <p:cNvGrpSpPr/>
          <p:nvPr/>
        </p:nvGrpSpPr>
        <p:grpSpPr>
          <a:xfrm>
            <a:off x="1325534" y="782306"/>
            <a:ext cx="6684120" cy="5546278"/>
            <a:chOff x="1774080" y="1159322"/>
            <a:chExt cx="5568480" cy="4618565"/>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280" y="1159322"/>
              <a:ext cx="4976640" cy="3982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3"/>
            <p:cNvSpPr txBox="1">
              <a:spLocks noChangeArrowheads="1"/>
            </p:cNvSpPr>
            <p:nvPr/>
          </p:nvSpPr>
          <p:spPr bwMode="auto">
            <a:xfrm>
              <a:off x="3287520" y="4889314"/>
              <a:ext cx="218880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a:t>Scattering Angle [deg]</a:t>
              </a:r>
            </a:p>
          </p:txBody>
        </p:sp>
        <p:sp>
          <p:nvSpPr>
            <p:cNvPr id="19460" name="Line 4"/>
            <p:cNvSpPr>
              <a:spLocks noChangeShapeType="1"/>
            </p:cNvSpPr>
            <p:nvPr/>
          </p:nvSpPr>
          <p:spPr bwMode="auto">
            <a:xfrm>
              <a:off x="5256000" y="5391926"/>
              <a:ext cx="1136160" cy="720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19461" name="Text Box 5"/>
            <p:cNvSpPr txBox="1">
              <a:spLocks noChangeArrowheads="1"/>
            </p:cNvSpPr>
            <p:nvPr/>
          </p:nvSpPr>
          <p:spPr bwMode="auto">
            <a:xfrm>
              <a:off x="5280480" y="5463934"/>
              <a:ext cx="206208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dirty="0"/>
                <a:t>Backward Scattering</a:t>
              </a:r>
            </a:p>
          </p:txBody>
        </p:sp>
        <p:sp>
          <p:nvSpPr>
            <p:cNvPr id="19462" name="Line 6"/>
            <p:cNvSpPr>
              <a:spLocks noChangeShapeType="1"/>
            </p:cNvSpPr>
            <p:nvPr/>
          </p:nvSpPr>
          <p:spPr bwMode="auto">
            <a:xfrm flipH="1">
              <a:off x="2486880" y="5391926"/>
              <a:ext cx="1058400" cy="14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19463" name="Text Box 7"/>
            <p:cNvSpPr txBox="1">
              <a:spLocks noChangeArrowheads="1"/>
            </p:cNvSpPr>
            <p:nvPr/>
          </p:nvSpPr>
          <p:spPr bwMode="auto">
            <a:xfrm>
              <a:off x="2272320" y="5440892"/>
              <a:ext cx="191232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lstStyle>
              <a:lvl1pPr>
                <a:tabLst>
                  <a:tab pos="723900" algn="l"/>
                  <a:tab pos="1447800" algn="l"/>
                </a:tabLst>
                <a:defRPr>
                  <a:solidFill>
                    <a:srgbClr val="000000"/>
                  </a:solidFill>
                  <a:latin typeface="Arial" charset="0"/>
                  <a:ea typeface="DejaVu Sans" charset="0"/>
                  <a:cs typeface="DejaVu Sans" charset="0"/>
                </a:defRPr>
              </a:lvl1pPr>
              <a:lvl2pPr>
                <a:tabLst>
                  <a:tab pos="723900" algn="l"/>
                  <a:tab pos="1447800" algn="l"/>
                </a:tabLst>
                <a:defRPr>
                  <a:solidFill>
                    <a:srgbClr val="000000"/>
                  </a:solidFill>
                  <a:latin typeface="Arial" charset="0"/>
                  <a:ea typeface="DejaVu Sans" charset="0"/>
                  <a:cs typeface="DejaVu Sans" charset="0"/>
                </a:defRPr>
              </a:lvl2pPr>
              <a:lvl3pPr>
                <a:tabLst>
                  <a:tab pos="723900" algn="l"/>
                  <a:tab pos="1447800" algn="l"/>
                </a:tabLst>
                <a:defRPr>
                  <a:solidFill>
                    <a:srgbClr val="000000"/>
                  </a:solidFill>
                  <a:latin typeface="Arial" charset="0"/>
                  <a:ea typeface="DejaVu Sans" charset="0"/>
                  <a:cs typeface="DejaVu Sans" charset="0"/>
                </a:defRPr>
              </a:lvl3pPr>
              <a:lvl4pPr>
                <a:tabLst>
                  <a:tab pos="723900" algn="l"/>
                  <a:tab pos="1447800" algn="l"/>
                </a:tabLst>
                <a:defRPr>
                  <a:solidFill>
                    <a:srgbClr val="000000"/>
                  </a:solidFill>
                  <a:latin typeface="Arial" charset="0"/>
                  <a:ea typeface="DejaVu Sans" charset="0"/>
                  <a:cs typeface="DejaVu Sans" charset="0"/>
                </a:defRPr>
              </a:lvl4pPr>
              <a:lvl5pPr>
                <a:tabLst>
                  <a:tab pos="723900" algn="l"/>
                  <a:tab pos="1447800" algn="l"/>
                </a:tabLst>
                <a:defRPr>
                  <a:solidFill>
                    <a:srgbClr val="000000"/>
                  </a:solidFill>
                  <a:latin typeface="Arial"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9pPr>
            </a:lstStyle>
            <a:p>
              <a:r>
                <a:rPr lang="en-US"/>
                <a:t>Forward Scattering</a:t>
              </a:r>
            </a:p>
          </p:txBody>
        </p:sp>
        <p:sp>
          <p:nvSpPr>
            <p:cNvPr id="19464" name="Text Box 8"/>
            <p:cNvSpPr txBox="1">
              <a:spLocks noChangeArrowheads="1"/>
            </p:cNvSpPr>
            <p:nvPr/>
          </p:nvSpPr>
          <p:spPr bwMode="auto">
            <a:xfrm>
              <a:off x="1774080" y="2305682"/>
              <a:ext cx="313920" cy="1578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81639" tIns="55221" rIns="81639" bIns="40820"/>
            <a:lstStyle>
              <a:lvl1pPr>
                <a:tabLst>
                  <a:tab pos="723900" algn="l"/>
                  <a:tab pos="1447800" algn="l"/>
                </a:tabLst>
                <a:defRPr>
                  <a:solidFill>
                    <a:srgbClr val="000000"/>
                  </a:solidFill>
                  <a:latin typeface="Arial" charset="0"/>
                  <a:ea typeface="DejaVu Sans" charset="0"/>
                  <a:cs typeface="DejaVu Sans" charset="0"/>
                </a:defRPr>
              </a:lvl1pPr>
              <a:lvl2pPr>
                <a:tabLst>
                  <a:tab pos="723900" algn="l"/>
                  <a:tab pos="1447800" algn="l"/>
                </a:tabLst>
                <a:defRPr>
                  <a:solidFill>
                    <a:srgbClr val="000000"/>
                  </a:solidFill>
                  <a:latin typeface="Arial" charset="0"/>
                  <a:ea typeface="DejaVu Sans" charset="0"/>
                  <a:cs typeface="DejaVu Sans" charset="0"/>
                </a:defRPr>
              </a:lvl2pPr>
              <a:lvl3pPr>
                <a:tabLst>
                  <a:tab pos="723900" algn="l"/>
                  <a:tab pos="1447800" algn="l"/>
                </a:tabLst>
                <a:defRPr>
                  <a:solidFill>
                    <a:srgbClr val="000000"/>
                  </a:solidFill>
                  <a:latin typeface="Arial" charset="0"/>
                  <a:ea typeface="DejaVu Sans" charset="0"/>
                  <a:cs typeface="DejaVu Sans" charset="0"/>
                </a:defRPr>
              </a:lvl3pPr>
              <a:lvl4pPr>
                <a:tabLst>
                  <a:tab pos="723900" algn="l"/>
                  <a:tab pos="1447800" algn="l"/>
                </a:tabLst>
                <a:defRPr>
                  <a:solidFill>
                    <a:srgbClr val="000000"/>
                  </a:solidFill>
                  <a:latin typeface="Arial" charset="0"/>
                  <a:ea typeface="DejaVu Sans" charset="0"/>
                  <a:cs typeface="DejaVu Sans" charset="0"/>
                </a:defRPr>
              </a:lvl4pPr>
              <a:lvl5pPr>
                <a:tabLst>
                  <a:tab pos="723900" algn="l"/>
                  <a:tab pos="1447800" algn="l"/>
                </a:tabLst>
                <a:defRPr>
                  <a:solidFill>
                    <a:srgbClr val="000000"/>
                  </a:solidFill>
                  <a:latin typeface="Arial"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9pPr>
            </a:lstStyle>
            <a:p>
              <a:r>
                <a:rPr lang="en-US" dirty="0"/>
                <a:t>VSF [sr</a:t>
              </a:r>
              <a:r>
                <a:rPr lang="en-US" baseline="33000" dirty="0"/>
                <a:t>-1</a:t>
              </a:r>
              <a:r>
                <a:rPr lang="en-US" dirty="0"/>
                <a:t> . cm</a:t>
              </a:r>
              <a:r>
                <a:rPr lang="en-US" baseline="33000" dirty="0"/>
                <a:t>-1</a:t>
              </a:r>
              <a:r>
                <a:rPr lang="en-US" dirty="0"/>
                <a:t>]</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latin typeface="Arial" pitchFamily="34" charset="0"/>
                <a:cs typeface="Arial" pitchFamily="34" charset="0"/>
              </a:rPr>
              <a:t>Sanity Check of the Mie Scattering Computation</a:t>
            </a:r>
            <a:endParaRPr lang="en-US" sz="2400" baseline="-25000" dirty="0">
              <a:latin typeface="Arial" pitchFamily="34" charset="0"/>
              <a:cs typeface="Arial" pitchFamily="34" charset="0"/>
            </a:endParaRPr>
          </a:p>
        </p:txBody>
      </p:sp>
      <p:pic>
        <p:nvPicPr>
          <p:cNvPr id="5" name="Picture 4" descr="mie_fig5.jpg"/>
          <p:cNvPicPr>
            <a:picLocks noChangeAspect="1"/>
          </p:cNvPicPr>
          <p:nvPr/>
        </p:nvPicPr>
        <p:blipFill>
          <a:blip r:embed="rId3" cstate="print"/>
          <a:stretch>
            <a:fillRect/>
          </a:stretch>
        </p:blipFill>
        <p:spPr>
          <a:xfrm>
            <a:off x="3617027" y="914400"/>
            <a:ext cx="5526973" cy="5791200"/>
          </a:xfrm>
          <a:prstGeom prst="rect">
            <a:avLst/>
          </a:prstGeom>
        </p:spPr>
      </p:pic>
      <p:sp>
        <p:nvSpPr>
          <p:cNvPr id="7" name="TextBox 6"/>
          <p:cNvSpPr txBox="1"/>
          <p:nvPr/>
        </p:nvSpPr>
        <p:spPr>
          <a:xfrm>
            <a:off x="304800" y="1219200"/>
            <a:ext cx="3429000" cy="4247317"/>
          </a:xfrm>
          <a:prstGeom prst="rect">
            <a:avLst/>
          </a:prstGeom>
          <a:noFill/>
        </p:spPr>
        <p:txBody>
          <a:bodyPr wrap="square" rtlCol="0">
            <a:spAutoFit/>
          </a:bodyPr>
          <a:lstStyle/>
          <a:p>
            <a:r>
              <a:rPr lang="en-US" dirty="0" smtClean="0">
                <a:latin typeface="Arial" pitchFamily="34" charset="0"/>
                <a:cs typeface="Arial" pitchFamily="34" charset="0"/>
              </a:rPr>
              <a:t>Mie phase function i1 and i2 are computed with DU algorithm (2004), for a particle of index m=1.33, and size parameter x=10, where x=2</a:t>
            </a:r>
            <a:r>
              <a:rPr lang="el-GR" dirty="0" smtClean="0">
                <a:latin typeface="Arial" pitchFamily="34" charset="0"/>
                <a:cs typeface="Arial" pitchFamily="34" charset="0"/>
              </a:rPr>
              <a:t>π</a:t>
            </a:r>
            <a:r>
              <a:rPr lang="en-US" dirty="0" smtClean="0">
                <a:latin typeface="Arial" pitchFamily="34" charset="0"/>
                <a:cs typeface="Arial" pitchFamily="34" charset="0"/>
              </a:rPr>
              <a:t> a/</a:t>
            </a:r>
            <a:r>
              <a:rPr lang="el-GR" dirty="0" smtClean="0">
                <a:latin typeface="Arial" pitchFamily="34" charset="0"/>
                <a:cs typeface="Arial" pitchFamily="34" charset="0"/>
              </a:rPr>
              <a:t>λ</a:t>
            </a:r>
            <a:r>
              <a:rPr lang="en-US" dirty="0" smtClean="0">
                <a:latin typeface="Arial" pitchFamily="34" charset="0"/>
                <a:cs typeface="Arial" pitchFamily="34" charset="0"/>
              </a:rPr>
              <a:t>, with a the radius of the particle, assumed spherical, and </a:t>
            </a:r>
            <a:r>
              <a:rPr lang="el-GR" dirty="0" smtClean="0">
                <a:latin typeface="Arial" pitchFamily="34" charset="0"/>
                <a:cs typeface="Arial" pitchFamily="34" charset="0"/>
              </a:rPr>
              <a:t>λ</a:t>
            </a:r>
            <a:r>
              <a:rPr lang="en-US" dirty="0">
                <a:latin typeface="Arial" pitchFamily="34" charset="0"/>
                <a:cs typeface="Arial" pitchFamily="34" charset="0"/>
              </a:rPr>
              <a:t> </a:t>
            </a:r>
            <a:r>
              <a:rPr lang="en-US" dirty="0" smtClean="0">
                <a:latin typeface="Arial" pitchFamily="34" charset="0"/>
                <a:cs typeface="Arial" pitchFamily="34" charset="0"/>
              </a:rPr>
              <a:t>the wavelength of light.</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Same Mie phase functions i1 and i2 for the same particle index and size, as published by van de </a:t>
            </a:r>
            <a:r>
              <a:rPr lang="en-US" dirty="0" err="1" smtClean="0">
                <a:latin typeface="Arial" pitchFamily="34" charset="0"/>
                <a:cs typeface="Arial" pitchFamily="34" charset="0"/>
              </a:rPr>
              <a:t>Hulst</a:t>
            </a:r>
            <a:r>
              <a:rPr lang="en-US" dirty="0" smtClean="0">
                <a:latin typeface="Arial" pitchFamily="34" charset="0"/>
                <a:cs typeface="Arial" pitchFamily="34" charset="0"/>
              </a:rPr>
              <a:t> (1981).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457200" y="1066800"/>
            <a:ext cx="8229600" cy="5562600"/>
          </a:xfrm>
        </p:spPr>
        <p:txBody>
          <a:bodyPr>
            <a:normAutofit/>
          </a:bodyPr>
          <a:lstStyle/>
          <a:p>
            <a:r>
              <a:rPr lang="en-US" dirty="0"/>
              <a:t>The Solar Orbiter and Solar Probe Plus Missions will sample regions of the inner </a:t>
            </a:r>
            <a:r>
              <a:rPr lang="en-US" dirty="0" err="1"/>
              <a:t>heliosphere</a:t>
            </a:r>
            <a:r>
              <a:rPr lang="en-US" dirty="0"/>
              <a:t> that have never been sampled before.  </a:t>
            </a:r>
          </a:p>
          <a:p>
            <a:r>
              <a:rPr lang="en-US" dirty="0"/>
              <a:t>An auxiliary measurement that will be made is that of the near-Sun dust environment – </a:t>
            </a:r>
            <a:r>
              <a:rPr lang="en-US" dirty="0" smtClean="0"/>
              <a:t>i.e. the </a:t>
            </a:r>
            <a:r>
              <a:rPr lang="en-US" dirty="0"/>
              <a:t>F-corona.</a:t>
            </a:r>
          </a:p>
          <a:p>
            <a:r>
              <a:rPr lang="en-US" dirty="0"/>
              <a:t>As dust particles </a:t>
            </a:r>
            <a:r>
              <a:rPr lang="en-US" dirty="0" smtClean="0"/>
              <a:t>get </a:t>
            </a:r>
            <a:r>
              <a:rPr lang="en-US" dirty="0" smtClean="0"/>
              <a:t>close to the </a:t>
            </a:r>
            <a:r>
              <a:rPr lang="en-US" dirty="0"/>
              <a:t>Sun </a:t>
            </a:r>
            <a:r>
              <a:rPr lang="en-US" dirty="0" smtClean="0"/>
              <a:t>they will </a:t>
            </a:r>
            <a:r>
              <a:rPr lang="en-US" dirty="0" smtClean="0"/>
              <a:t>evaporate </a:t>
            </a:r>
            <a:r>
              <a:rPr lang="en-US" dirty="0"/>
              <a:t>and then not </a:t>
            </a:r>
            <a:r>
              <a:rPr lang="en-US" dirty="0" smtClean="0"/>
              <a:t>contribute to the scattering.  </a:t>
            </a:r>
            <a:r>
              <a:rPr lang="en-US" dirty="0"/>
              <a:t>The radial distance of this evaporation </a:t>
            </a:r>
            <a:r>
              <a:rPr lang="en-US" dirty="0" smtClean="0"/>
              <a:t>depends </a:t>
            </a:r>
            <a:r>
              <a:rPr lang="en-US" dirty="0"/>
              <a:t>on the chemical composition of the material.</a:t>
            </a:r>
          </a:p>
          <a:p>
            <a:r>
              <a:rPr lang="en-US" dirty="0"/>
              <a:t>A dust free zone at about 4-5 Rsun has been postulated (Russell, </a:t>
            </a:r>
            <a:r>
              <a:rPr lang="en-US" dirty="0" smtClean="0"/>
              <a:t>1929), but has </a:t>
            </a:r>
            <a:r>
              <a:rPr lang="en-US" dirty="0"/>
              <a:t>never been observed.</a:t>
            </a:r>
          </a:p>
          <a:p>
            <a:endParaRPr lang="en-US" dirty="0" smtClean="0"/>
          </a:p>
          <a:p>
            <a:pPr marL="0" indent="0">
              <a:buNone/>
            </a:pPr>
            <a:r>
              <a:rPr lang="en-US" dirty="0" smtClean="0"/>
              <a:t>QUESTIONS:</a:t>
            </a:r>
          </a:p>
          <a:p>
            <a:r>
              <a:rPr lang="en-US" dirty="0" smtClean="0"/>
              <a:t>What </a:t>
            </a:r>
            <a:r>
              <a:rPr lang="en-US" dirty="0"/>
              <a:t>will the background F-Corona look like from these vantage points?</a:t>
            </a:r>
          </a:p>
          <a:p>
            <a:r>
              <a:rPr lang="en-US" dirty="0"/>
              <a:t>Can the dust-free zone be seen in the observations?</a:t>
            </a:r>
          </a:p>
          <a:p>
            <a:r>
              <a:rPr lang="en-US" dirty="0"/>
              <a:t>What inferences might we be able to make about the near-sun dust environment</a:t>
            </a:r>
            <a:r>
              <a:rPr lang="en-US" dirty="0" smtClean="0"/>
              <a:t>.</a:t>
            </a:r>
            <a:endParaRPr lang="en-US" dirty="0"/>
          </a:p>
        </p:txBody>
      </p:sp>
    </p:spTree>
    <p:extLst>
      <p:ext uri="{BB962C8B-B14F-4D97-AF65-F5344CB8AC3E}">
        <p14:creationId xmlns:p14="http://schemas.microsoft.com/office/powerpoint/2010/main" val="3846489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6481" y="20162"/>
            <a:ext cx="8228160" cy="669671"/>
          </a:xfrm>
          <a:ln/>
        </p:spPr>
        <p:txBody>
          <a:bodyPr tIns="208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Extrapolation of the LP VSF </a:t>
            </a:r>
            <a:r>
              <a:rPr lang="en-US" sz="2400" dirty="0" smtClean="0"/>
              <a:t>below </a:t>
            </a:r>
            <a:r>
              <a:rPr lang="en-US" sz="2400" dirty="0"/>
              <a:t>10</a:t>
            </a:r>
            <a:r>
              <a:rPr lang="en-US" sz="2400" dirty="0">
                <a:cs typeface="Arial" charset="0"/>
              </a:rPr>
              <a:t>°</a:t>
            </a:r>
            <a:r>
              <a:rPr lang="en-US" sz="2400" dirty="0"/>
              <a:t>  Elongation using </a:t>
            </a:r>
            <a:r>
              <a:rPr lang="en-US" sz="2400" dirty="0" err="1"/>
              <a:t>Leinert</a:t>
            </a:r>
            <a:r>
              <a:rPr lang="en-US" sz="2400" dirty="0"/>
              <a:t> et al. VSF</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60" y="709995"/>
            <a:ext cx="4561920" cy="61480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080" y="2217833"/>
            <a:ext cx="4561920" cy="46401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Line 4"/>
          <p:cNvSpPr>
            <a:spLocks noChangeShapeType="1"/>
          </p:cNvSpPr>
          <p:nvPr/>
        </p:nvSpPr>
        <p:spPr bwMode="auto">
          <a:xfrm flipV="1">
            <a:off x="5136481" y="823767"/>
            <a:ext cx="31680" cy="49123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34821" name="Line 5"/>
          <p:cNvSpPr>
            <a:spLocks noChangeShapeType="1"/>
          </p:cNvSpPr>
          <p:nvPr/>
        </p:nvSpPr>
        <p:spPr bwMode="auto">
          <a:xfrm flipH="1" flipV="1">
            <a:off x="5168160" y="1558243"/>
            <a:ext cx="97920" cy="848250"/>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34822" name="Line 6"/>
          <p:cNvSpPr>
            <a:spLocks noChangeShapeType="1"/>
          </p:cNvSpPr>
          <p:nvPr/>
        </p:nvSpPr>
        <p:spPr bwMode="auto">
          <a:xfrm>
            <a:off x="522720" y="1553924"/>
            <a:ext cx="5626080" cy="1440"/>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34823" name="Line 7"/>
          <p:cNvSpPr>
            <a:spLocks noChangeShapeType="1"/>
          </p:cNvSpPr>
          <p:nvPr/>
        </p:nvSpPr>
        <p:spPr bwMode="auto">
          <a:xfrm>
            <a:off x="524161" y="1358063"/>
            <a:ext cx="5626080" cy="1440"/>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Tree>
    <p:extLst>
      <p:ext uri="{BB962C8B-B14F-4D97-AF65-F5344CB8AC3E}">
        <p14:creationId xmlns:p14="http://schemas.microsoft.com/office/powerpoint/2010/main" val="2825537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6481" y="72008"/>
            <a:ext cx="8228160" cy="826647"/>
          </a:xfrm>
          <a:ln/>
        </p:spPr>
        <p:txBody>
          <a:bodyPr tIns="256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a:t>Brightness Contribution Calculated by Misconi and Rusk using Lamy-Perrin VSF</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3094"/>
            <a:ext cx="4561920" cy="28370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ext Box 3"/>
          <p:cNvSpPr txBox="1">
            <a:spLocks noChangeArrowheads="1"/>
          </p:cNvSpPr>
          <p:nvPr/>
        </p:nvSpPr>
        <p:spPr bwMode="auto">
          <a:xfrm>
            <a:off x="596160" y="4674731"/>
            <a:ext cx="7862400" cy="1117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2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9pPr>
          </a:lstStyle>
          <a:p>
            <a:r>
              <a:rPr lang="en-US"/>
              <a:t>Left Panel: brightness contribution using Lamy-Perrin VSF and computed by Misconi and Rusk (1987)</a:t>
            </a:r>
          </a:p>
          <a:p>
            <a:r>
              <a:rPr lang="en-US"/>
              <a:t>Right Panel: same brightness contribution using Lamy-Perrin VSF but computed with our ray-tracing program.</a:t>
            </a:r>
          </a:p>
        </p:txBody>
      </p:sp>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200" y="1286055"/>
            <a:ext cx="4561920" cy="29206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0"/>
            <a:ext cx="8229600" cy="609600"/>
          </a:xfrm>
        </p:spPr>
        <p:txBody>
          <a:bodyPr/>
          <a:lstStyle/>
          <a:p>
            <a:r>
              <a:rPr lang="en-US" dirty="0" smtClean="0"/>
              <a:t>Contributions along the Line of Sight</a:t>
            </a:r>
            <a:endParaRPr lang="en-US" dirty="0"/>
          </a:p>
        </p:txBody>
      </p:sp>
    </p:spTree>
    <p:extLst>
      <p:ext uri="{BB962C8B-B14F-4D97-AF65-F5344CB8AC3E}">
        <p14:creationId xmlns:p14="http://schemas.microsoft.com/office/powerpoint/2010/main" val="273993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6481" y="304800"/>
            <a:ext cx="8228160" cy="473809"/>
          </a:xfrm>
          <a:ln/>
        </p:spPr>
        <p:txBody>
          <a:bodyPr tIns="224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a:t>LOS Brightness Contribution with Observer at 0.28 AU</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48803"/>
            <a:ext cx="4587792" cy="34484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069" y="1748804"/>
            <a:ext cx="4607976" cy="34484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39862" y="533400"/>
            <a:ext cx="4571178" cy="3657600"/>
          </a:xfrm>
          <a:prstGeom prst="rect">
            <a:avLst/>
          </a:prstGeom>
          <a:noFill/>
          <a:ln w="9525">
            <a:noFill/>
            <a:round/>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4648200" y="685800"/>
            <a:ext cx="4269080" cy="3415879"/>
          </a:xfrm>
          <a:prstGeom prst="rect">
            <a:avLst/>
          </a:prstGeom>
          <a:noFill/>
          <a:ln w="9525">
            <a:noFill/>
            <a:round/>
            <a:headEnd/>
            <a:tailEnd/>
          </a:ln>
          <a:effectLst/>
        </p:spPr>
      </p:pic>
      <p:sp>
        <p:nvSpPr>
          <p:cNvPr id="8195" name="Rectangle 3"/>
          <p:cNvSpPr>
            <a:spLocks noGrp="1" noChangeArrowheads="1"/>
          </p:cNvSpPr>
          <p:nvPr>
            <p:ph type="title"/>
          </p:nvPr>
        </p:nvSpPr>
        <p:spPr>
          <a:xfrm>
            <a:off x="456481" y="51846"/>
            <a:ext cx="8228160" cy="473810"/>
          </a:xfrm>
          <a:ln/>
        </p:spPr>
        <p:txBody>
          <a:bodyPr tIns="22401">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a:t>Onion Layers Dust Free Zone, WISPR FOV, from 9.5 R</a:t>
            </a:r>
            <a:r>
              <a:rPr lang="en-US" sz="2500" baseline="-33000" dirty="0"/>
              <a:t>sun</a:t>
            </a:r>
            <a:r>
              <a:rPr lang="en-US" sz="2500" dirty="0"/>
              <a:t> </a:t>
            </a:r>
          </a:p>
        </p:txBody>
      </p:sp>
      <p:sp>
        <p:nvSpPr>
          <p:cNvPr id="8196" name="Text Box 4"/>
          <p:cNvSpPr txBox="1">
            <a:spLocks noChangeArrowheads="1"/>
          </p:cNvSpPr>
          <p:nvPr/>
        </p:nvSpPr>
        <p:spPr bwMode="auto">
          <a:xfrm>
            <a:off x="609600" y="4464469"/>
            <a:ext cx="7707840" cy="1783931"/>
          </a:xfrm>
          <a:prstGeom prst="rect">
            <a:avLst/>
          </a:prstGeom>
          <a:noFill/>
          <a:ln w="9525">
            <a:noFill/>
            <a:round/>
            <a:headEnd/>
            <a:tailEnd/>
          </a:ln>
          <a:effectLst/>
        </p:spPr>
        <p:txBody>
          <a:bodyPr lIns="81639" tIns="53620" rIns="81639" bIns="40820"/>
          <a:lstStyle/>
          <a:p>
            <a:pPr>
              <a:tabLst>
                <a:tab pos="656650" algn="l"/>
                <a:tab pos="1313299" algn="l"/>
                <a:tab pos="1969949" algn="l"/>
                <a:tab pos="2626599" algn="l"/>
                <a:tab pos="3283248" algn="l"/>
                <a:tab pos="3939898" algn="l"/>
                <a:tab pos="4596548" algn="l"/>
                <a:tab pos="5253198" algn="l"/>
                <a:tab pos="5909847" algn="l"/>
                <a:tab pos="6566497" algn="l"/>
              </a:tabLst>
            </a:pPr>
            <a:r>
              <a:rPr lang="en-US" sz="1500" b="1" dirty="0">
                <a:solidFill>
                  <a:srgbClr val="000000"/>
                </a:solidFill>
                <a:ea typeface="DejaVu Sans" charset="0"/>
                <a:cs typeface="DejaVu Sans" charset="0"/>
              </a:rPr>
              <a:t>Left panel:</a:t>
            </a:r>
            <a:r>
              <a:rPr lang="en-US" sz="1500" dirty="0">
                <a:solidFill>
                  <a:srgbClr val="000000"/>
                </a:solidFill>
                <a:ea typeface="DejaVu Sans" charset="0"/>
                <a:cs typeface="DejaVu Sans" charset="0"/>
              </a:rPr>
              <a:t> K and F coronae profiles. Since the spacecraft is at a height of 9.5 R</a:t>
            </a:r>
            <a:r>
              <a:rPr lang="en-US" sz="1500" baseline="-33000" dirty="0">
                <a:solidFill>
                  <a:srgbClr val="000000"/>
                </a:solidFill>
                <a:ea typeface="DejaVu Sans" charset="0"/>
                <a:cs typeface="DejaVu Sans" charset="0"/>
              </a:rPr>
              <a:t>sun</a:t>
            </a:r>
            <a:r>
              <a:rPr lang="en-US" sz="1500" dirty="0">
                <a:solidFill>
                  <a:srgbClr val="000000"/>
                </a:solidFill>
                <a:ea typeface="DejaVu Sans" charset="0"/>
                <a:cs typeface="DejaVu Sans" charset="0"/>
              </a:rPr>
              <a:t>, it is within the onion layers and we only see the steps </a:t>
            </a:r>
            <a:r>
              <a:rPr lang="en-US" sz="1500" dirty="0" smtClean="0">
                <a:solidFill>
                  <a:srgbClr val="000000"/>
                </a:solidFill>
                <a:ea typeface="DejaVu Sans" charset="0"/>
                <a:cs typeface="DejaVu Sans" charset="0"/>
              </a:rPr>
              <a:t>below </a:t>
            </a:r>
            <a:r>
              <a:rPr lang="en-US" sz="1500" dirty="0">
                <a:solidFill>
                  <a:srgbClr val="000000"/>
                </a:solidFill>
                <a:ea typeface="DejaVu Sans" charset="0"/>
                <a:cs typeface="DejaVu Sans" charset="0"/>
              </a:rPr>
              <a:t>9.5 R</a:t>
            </a:r>
            <a:r>
              <a:rPr lang="en-US" sz="1500" baseline="-33000" dirty="0">
                <a:solidFill>
                  <a:srgbClr val="000000"/>
                </a:solidFill>
                <a:ea typeface="DejaVu Sans" charset="0"/>
                <a:cs typeface="DejaVu Sans" charset="0"/>
              </a:rPr>
              <a:t>sun</a:t>
            </a:r>
            <a:r>
              <a:rPr lang="en-US" sz="1500" dirty="0">
                <a:solidFill>
                  <a:srgbClr val="000000"/>
                </a:solidFill>
                <a:ea typeface="DejaVu Sans" charset="0"/>
                <a:cs typeface="DejaVu Sans" charset="0"/>
              </a:rPr>
              <a:t>. Moreover, since there is a lower density of </a:t>
            </a:r>
            <a:r>
              <a:rPr lang="en-US" sz="1500" dirty="0" smtClean="0">
                <a:solidFill>
                  <a:srgbClr val="000000"/>
                </a:solidFill>
                <a:ea typeface="DejaVu Sans" charset="0"/>
                <a:cs typeface="DejaVu Sans" charset="0"/>
              </a:rPr>
              <a:t>particles </a:t>
            </a:r>
            <a:r>
              <a:rPr lang="en-US" sz="1500" dirty="0">
                <a:solidFill>
                  <a:srgbClr val="000000"/>
                </a:solidFill>
                <a:ea typeface="DejaVu Sans" charset="0"/>
                <a:cs typeface="DejaVu Sans" charset="0"/>
              </a:rPr>
              <a:t>near the spacecraft, the brightness is slightly </a:t>
            </a:r>
            <a:r>
              <a:rPr lang="en-US" sz="1500" dirty="0" smtClean="0">
                <a:solidFill>
                  <a:srgbClr val="000000"/>
                </a:solidFill>
                <a:ea typeface="DejaVu Sans" charset="0"/>
                <a:cs typeface="DejaVu Sans" charset="0"/>
              </a:rPr>
              <a:t>below </a:t>
            </a:r>
            <a:r>
              <a:rPr lang="en-US" sz="1500" dirty="0">
                <a:solidFill>
                  <a:srgbClr val="000000"/>
                </a:solidFill>
                <a:ea typeface="DejaVu Sans" charset="0"/>
                <a:cs typeface="DejaVu Sans" charset="0"/>
              </a:rPr>
              <a:t>the no dust free zone F corona at elongations above 70</a:t>
            </a:r>
            <a:r>
              <a:rPr lang="en-US" sz="1500" dirty="0">
                <a:solidFill>
                  <a:srgbClr val="000000"/>
                </a:solidFill>
                <a:cs typeface="Arial" pitchFamily="34" charset="0"/>
              </a:rPr>
              <a:t>°</a:t>
            </a:r>
            <a:r>
              <a:rPr lang="en-US" sz="1500" dirty="0">
                <a:solidFill>
                  <a:srgbClr val="000000"/>
                </a:solidFill>
                <a:ea typeface="DejaVu Sans" charset="0"/>
                <a:cs typeface="DejaVu Sans" charset="0"/>
              </a:rPr>
              <a:t>. </a:t>
            </a:r>
            <a:endParaRPr lang="en-US" sz="1500"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Lst>
            </a:pPr>
            <a:endParaRPr lang="en-US" sz="1500" dirty="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Lst>
            </a:pPr>
            <a:r>
              <a:rPr lang="en-US" sz="1500" b="1" dirty="0">
                <a:solidFill>
                  <a:srgbClr val="000000"/>
                </a:solidFill>
                <a:cs typeface="Arial" pitchFamily="34" charset="0"/>
              </a:rPr>
              <a:t>Right panel:</a:t>
            </a:r>
            <a:r>
              <a:rPr lang="en-US" sz="1500" dirty="0">
                <a:solidFill>
                  <a:srgbClr val="000000"/>
                </a:solidFill>
                <a:cs typeface="Arial" pitchFamily="34" charset="0"/>
              </a:rPr>
              <a:t> derivative of the F corona with the onion dust free zone. The oscillations below 20° elongation are artifacts due to the LOS integration.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6481" y="364391"/>
            <a:ext cx="8228160" cy="473809"/>
          </a:xfrm>
          <a:ln/>
        </p:spPr>
        <p:txBody>
          <a:bodyPr tIns="224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a:t>LOS Brightness Contribution with Observer at 0.044 AU</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03" y="1600201"/>
            <a:ext cx="4399257" cy="33067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543" y="1600200"/>
            <a:ext cx="4399257" cy="3292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6481" y="182900"/>
            <a:ext cx="8228160" cy="473809"/>
          </a:xfrm>
          <a:ln/>
        </p:spPr>
        <p:txBody>
          <a:bodyPr tIns="224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a:t>LOS Brightness Contribution with Observer at 1 AU</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87" y="782002"/>
            <a:ext cx="8833113" cy="5821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Line 3"/>
          <p:cNvSpPr>
            <a:spLocks noChangeShapeType="1"/>
          </p:cNvSpPr>
          <p:nvPr/>
        </p:nvSpPr>
        <p:spPr bwMode="auto">
          <a:xfrm flipV="1">
            <a:off x="4790881" y="1319179"/>
            <a:ext cx="1440" cy="374871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Tree>
    <p:extLst>
      <p:ext uri="{BB962C8B-B14F-4D97-AF65-F5344CB8AC3E}">
        <p14:creationId xmlns:p14="http://schemas.microsoft.com/office/powerpoint/2010/main" val="27865882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6481" y="182900"/>
            <a:ext cx="8228160" cy="473809"/>
          </a:xfrm>
          <a:ln/>
        </p:spPr>
        <p:txBody>
          <a:bodyPr tIns="224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a:t>LOS Brightness Contribution with Observer at 0.28 AU</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4" y="979303"/>
            <a:ext cx="4805294" cy="361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318" y="1066799"/>
            <a:ext cx="4694121" cy="35128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Line 4"/>
          <p:cNvSpPr>
            <a:spLocks noChangeShapeType="1"/>
          </p:cNvSpPr>
          <p:nvPr/>
        </p:nvSpPr>
        <p:spPr bwMode="auto">
          <a:xfrm flipV="1">
            <a:off x="1680481" y="1366704"/>
            <a:ext cx="1440" cy="275500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3557" name="Line 5"/>
          <p:cNvSpPr>
            <a:spLocks noChangeShapeType="1"/>
          </p:cNvSpPr>
          <p:nvPr/>
        </p:nvSpPr>
        <p:spPr bwMode="auto">
          <a:xfrm flipV="1">
            <a:off x="6096000" y="1407748"/>
            <a:ext cx="1440" cy="27550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Tree>
    <p:extLst>
      <p:ext uri="{BB962C8B-B14F-4D97-AF65-F5344CB8AC3E}">
        <p14:creationId xmlns:p14="http://schemas.microsoft.com/office/powerpoint/2010/main" val="1312652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6481" y="182900"/>
            <a:ext cx="8228160" cy="473809"/>
          </a:xfrm>
          <a:ln/>
        </p:spPr>
        <p:txBody>
          <a:bodyPr tIns="224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a:t>LOS Brightness Contribution with Observer at 0.044 AU</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8537"/>
            <a:ext cx="4766400" cy="35826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200" y="1105377"/>
            <a:ext cx="4636800" cy="34699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Line 4"/>
          <p:cNvSpPr>
            <a:spLocks noChangeShapeType="1"/>
          </p:cNvSpPr>
          <p:nvPr/>
        </p:nvSpPr>
        <p:spPr bwMode="auto">
          <a:xfrm flipV="1">
            <a:off x="1437120" y="1366704"/>
            <a:ext cx="8640" cy="275500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5605" name="Line 5"/>
          <p:cNvSpPr>
            <a:spLocks noChangeShapeType="1"/>
          </p:cNvSpPr>
          <p:nvPr/>
        </p:nvSpPr>
        <p:spPr bwMode="auto">
          <a:xfrm flipV="1">
            <a:off x="5986081" y="1366704"/>
            <a:ext cx="8640" cy="275500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Tree>
    <p:extLst>
      <p:ext uri="{BB962C8B-B14F-4D97-AF65-F5344CB8AC3E}">
        <p14:creationId xmlns:p14="http://schemas.microsoft.com/office/powerpoint/2010/main" val="3810091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0" y="669671"/>
            <a:ext cx="4811040" cy="3849524"/>
          </a:xfrm>
          <a:prstGeom prst="rect">
            <a:avLst/>
          </a:prstGeom>
          <a:noFill/>
          <a:ln w="9525">
            <a:noFill/>
            <a:round/>
            <a:headEnd/>
            <a:tailEnd/>
          </a:ln>
          <a:effectLst/>
        </p:spPr>
      </p:pic>
      <p:pic>
        <p:nvPicPr>
          <p:cNvPr id="12290" name="Picture 2"/>
          <p:cNvPicPr>
            <a:picLocks noChangeAspect="1" noChangeArrowheads="1"/>
          </p:cNvPicPr>
          <p:nvPr/>
        </p:nvPicPr>
        <p:blipFill>
          <a:blip r:embed="rId4" cstate="print"/>
          <a:srcRect/>
          <a:stretch>
            <a:fillRect/>
          </a:stretch>
        </p:blipFill>
        <p:spPr bwMode="auto">
          <a:xfrm>
            <a:off x="4482721" y="655270"/>
            <a:ext cx="4811040" cy="3849524"/>
          </a:xfrm>
          <a:prstGeom prst="rect">
            <a:avLst/>
          </a:prstGeom>
          <a:noFill/>
          <a:ln w="9525">
            <a:noFill/>
            <a:round/>
            <a:headEnd/>
            <a:tailEnd/>
          </a:ln>
          <a:effectLst/>
        </p:spPr>
      </p:pic>
      <p:sp>
        <p:nvSpPr>
          <p:cNvPr id="12291" name="Rectangle 3"/>
          <p:cNvSpPr>
            <a:spLocks noGrp="1" noChangeArrowheads="1"/>
          </p:cNvSpPr>
          <p:nvPr>
            <p:ph type="title"/>
          </p:nvPr>
        </p:nvSpPr>
        <p:spPr>
          <a:xfrm>
            <a:off x="456481" y="-4321"/>
            <a:ext cx="8228160" cy="720077"/>
          </a:xfrm>
          <a:ln/>
        </p:spPr>
        <p:txBody>
          <a:bodyPr tIns="22401">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a:t>Onion Layers Dust Free Zone, SoloHI FOV, from 0.28 AU</a:t>
            </a:r>
            <a:br>
              <a:rPr lang="en-US" sz="2500" dirty="0"/>
            </a:br>
            <a:r>
              <a:rPr lang="en-US" sz="2500" dirty="0"/>
              <a:t>Spacecraft 35° above the Ecliptic Plane</a:t>
            </a:r>
          </a:p>
        </p:txBody>
      </p:sp>
      <p:sp>
        <p:nvSpPr>
          <p:cNvPr id="12292" name="Text Box 4"/>
          <p:cNvSpPr txBox="1">
            <a:spLocks noChangeArrowheads="1"/>
          </p:cNvSpPr>
          <p:nvPr/>
        </p:nvSpPr>
        <p:spPr bwMode="auto">
          <a:xfrm>
            <a:off x="2505601" y="4562400"/>
            <a:ext cx="5004000" cy="1150681"/>
          </a:xfrm>
          <a:prstGeom prst="rect">
            <a:avLst/>
          </a:prstGeom>
          <a:noFill/>
          <a:ln w="9525">
            <a:noFill/>
            <a:round/>
            <a:headEnd/>
            <a:tailEnd/>
          </a:ln>
          <a:effectLst/>
        </p:spPr>
        <p:txBody>
          <a:bodyPr lIns="81639" tIns="53620" rIns="81639" bIns="40820"/>
          <a:lstStyle/>
          <a:p>
            <a:pPr>
              <a:tabLst>
                <a:tab pos="656650" algn="l"/>
                <a:tab pos="1313299" algn="l"/>
                <a:tab pos="1969949" algn="l"/>
                <a:tab pos="2626599" algn="l"/>
                <a:tab pos="3283248" algn="l"/>
                <a:tab pos="3939898" algn="l"/>
                <a:tab pos="4596548" algn="l"/>
              </a:tabLst>
            </a:pPr>
            <a:r>
              <a:rPr lang="en-US" sz="1500" b="1" dirty="0">
                <a:solidFill>
                  <a:srgbClr val="000000"/>
                </a:solidFill>
                <a:ea typeface="DejaVu Sans" charset="0"/>
                <a:cs typeface="DejaVu Sans" charset="0"/>
              </a:rPr>
              <a:t>Left panel:</a:t>
            </a:r>
            <a:r>
              <a:rPr lang="en-US" sz="1500" dirty="0">
                <a:solidFill>
                  <a:srgbClr val="000000"/>
                </a:solidFill>
                <a:ea typeface="DejaVu Sans" charset="0"/>
                <a:cs typeface="DejaVu Sans" charset="0"/>
              </a:rPr>
              <a:t> K and F coronae profiles. 15 R</a:t>
            </a:r>
            <a:r>
              <a:rPr lang="en-US" sz="1500" baseline="-33000" dirty="0">
                <a:solidFill>
                  <a:srgbClr val="000000"/>
                </a:solidFill>
                <a:ea typeface="DejaVu Sans" charset="0"/>
                <a:cs typeface="DejaVu Sans" charset="0"/>
              </a:rPr>
              <a:t>sun</a:t>
            </a:r>
            <a:r>
              <a:rPr lang="en-US" sz="1500" dirty="0">
                <a:solidFill>
                  <a:srgbClr val="000000"/>
                </a:solidFill>
                <a:cs typeface="Arial" pitchFamily="34" charset="0"/>
              </a:rPr>
              <a:t>,</a:t>
            </a:r>
            <a:r>
              <a:rPr lang="en-US" sz="1500" dirty="0">
                <a:solidFill>
                  <a:srgbClr val="000000"/>
                </a:solidFill>
                <a:ea typeface="DejaVu Sans" charset="0"/>
                <a:cs typeface="DejaVu Sans" charset="0"/>
              </a:rPr>
              <a:t> the beginning of the dust free zone, corresponds to an elongation of 14.3</a:t>
            </a:r>
            <a:r>
              <a:rPr lang="en-US" sz="1500" dirty="0">
                <a:solidFill>
                  <a:srgbClr val="000000"/>
                </a:solidFill>
                <a:cs typeface="Arial" pitchFamily="34" charset="0"/>
              </a:rPr>
              <a:t>° from 0.28 AU.</a:t>
            </a:r>
          </a:p>
          <a:p>
            <a:pPr>
              <a:tabLst>
                <a:tab pos="656650" algn="l"/>
                <a:tab pos="1313299" algn="l"/>
                <a:tab pos="1969949" algn="l"/>
                <a:tab pos="2626599" algn="l"/>
                <a:tab pos="3283248" algn="l"/>
                <a:tab pos="3939898" algn="l"/>
                <a:tab pos="4596548" algn="l"/>
              </a:tabLst>
            </a:pPr>
            <a:r>
              <a:rPr lang="en-US" sz="1500" b="1" dirty="0">
                <a:solidFill>
                  <a:srgbClr val="000000"/>
                </a:solidFill>
                <a:cs typeface="Arial" pitchFamily="34" charset="0"/>
              </a:rPr>
              <a:t>Right panel:</a:t>
            </a:r>
            <a:r>
              <a:rPr lang="en-US" sz="1500" dirty="0">
                <a:solidFill>
                  <a:srgbClr val="000000"/>
                </a:solidFill>
                <a:cs typeface="Arial" pitchFamily="34" charset="0"/>
              </a:rPr>
              <a:t> derivative of the F corona with the onion dust free zone.</a:t>
            </a:r>
          </a:p>
        </p:txBody>
      </p:sp>
    </p:spTree>
    <p:extLst>
      <p:ext uri="{BB962C8B-B14F-4D97-AF65-F5344CB8AC3E}">
        <p14:creationId xmlns:p14="http://schemas.microsoft.com/office/powerpoint/2010/main" val="3079023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5638800" cy="609600"/>
          </a:xfrm>
        </p:spPr>
        <p:txBody>
          <a:bodyPr/>
          <a:lstStyle/>
          <a:p>
            <a:r>
              <a:rPr lang="en-US" dirty="0" smtClean="0"/>
              <a:t>SoloHI and WISPR</a:t>
            </a:r>
            <a:endParaRPr lang="en-US" dirty="0"/>
          </a:p>
        </p:txBody>
      </p:sp>
      <p:sp>
        <p:nvSpPr>
          <p:cNvPr id="5" name="Content Placeholder 4"/>
          <p:cNvSpPr>
            <a:spLocks noGrp="1"/>
          </p:cNvSpPr>
          <p:nvPr>
            <p:ph idx="1"/>
          </p:nvPr>
        </p:nvSpPr>
        <p:spPr>
          <a:xfrm>
            <a:off x="228600" y="838199"/>
            <a:ext cx="5562600" cy="2514601"/>
          </a:xfrm>
        </p:spPr>
        <p:txBody>
          <a:bodyPr>
            <a:noAutofit/>
          </a:bodyPr>
          <a:lstStyle/>
          <a:p>
            <a:r>
              <a:rPr lang="en-US" sz="1800" dirty="0" smtClean="0"/>
              <a:t>Solar Orbiter/SoloHI and Solar Probe Plus/ WISPR are white light imagers evolved from the STEREO/SECCHI heliospheric imagers.</a:t>
            </a:r>
          </a:p>
          <a:p>
            <a:r>
              <a:rPr lang="en-US" sz="1800" dirty="0" smtClean="0"/>
              <a:t>SoloHI – FOV: </a:t>
            </a:r>
            <a:r>
              <a:rPr lang="en-US" sz="1800" dirty="0" smtClean="0">
                <a:solidFill>
                  <a:srgbClr val="000000"/>
                </a:solidFill>
                <a:ea typeface="Times New Roman"/>
              </a:rPr>
              <a:t>40°, Inner limit: 5</a:t>
            </a:r>
            <a:r>
              <a:rPr lang="en-US" sz="1800" dirty="0">
                <a:solidFill>
                  <a:srgbClr val="000000"/>
                </a:solidFill>
                <a:ea typeface="Times New Roman"/>
              </a:rPr>
              <a:t>°</a:t>
            </a:r>
            <a:r>
              <a:rPr lang="en-US" sz="1800" dirty="0" smtClean="0">
                <a:solidFill>
                  <a:srgbClr val="000000"/>
                </a:solidFill>
                <a:ea typeface="Times New Roman"/>
              </a:rPr>
              <a:t> from Sun Center</a:t>
            </a:r>
          </a:p>
          <a:p>
            <a:r>
              <a:rPr lang="en-US" sz="1800" dirty="0" smtClean="0">
                <a:solidFill>
                  <a:srgbClr val="000000"/>
                </a:solidFill>
              </a:rPr>
              <a:t>WISPR – 2 </a:t>
            </a:r>
            <a:r>
              <a:rPr lang="en-US" sz="1800" dirty="0" err="1" smtClean="0">
                <a:solidFill>
                  <a:srgbClr val="000000"/>
                </a:solidFill>
              </a:rPr>
              <a:t>Tels</a:t>
            </a:r>
            <a:r>
              <a:rPr lang="en-US" sz="1800" dirty="0" smtClean="0">
                <a:solidFill>
                  <a:srgbClr val="000000"/>
                </a:solidFill>
              </a:rPr>
              <a:t>, with radial coverage 13</a:t>
            </a:r>
            <a:r>
              <a:rPr lang="en-US" sz="1800" dirty="0">
                <a:solidFill>
                  <a:srgbClr val="000000"/>
                </a:solidFill>
                <a:ea typeface="Times New Roman"/>
              </a:rPr>
              <a:t>°</a:t>
            </a:r>
            <a:r>
              <a:rPr lang="en-US" sz="1800" dirty="0" smtClean="0">
                <a:solidFill>
                  <a:srgbClr val="000000"/>
                </a:solidFill>
              </a:rPr>
              <a:t> to 108</a:t>
            </a:r>
            <a:r>
              <a:rPr lang="en-US" sz="1800" dirty="0">
                <a:solidFill>
                  <a:srgbClr val="000000"/>
                </a:solidFill>
                <a:ea typeface="Times New Roman"/>
              </a:rPr>
              <a:t>°</a:t>
            </a:r>
            <a:r>
              <a:rPr lang="en-US" sz="1800" dirty="0" smtClean="0">
                <a:solidFill>
                  <a:srgbClr val="000000"/>
                </a:solidFill>
              </a:rPr>
              <a:t> </a:t>
            </a:r>
            <a:endParaRPr lang="en-US" sz="1800" dirty="0">
              <a:solidFill>
                <a:srgbClr val="000000"/>
              </a:solidFill>
            </a:endParaRPr>
          </a:p>
          <a:p>
            <a:pPr lvl="1"/>
            <a:r>
              <a:rPr lang="en-US" dirty="0" smtClean="0"/>
              <a:t>FOV</a:t>
            </a:r>
            <a:r>
              <a:rPr lang="en-US" dirty="0"/>
              <a:t>: </a:t>
            </a:r>
            <a:r>
              <a:rPr lang="en-US" dirty="0">
                <a:solidFill>
                  <a:srgbClr val="000000"/>
                </a:solidFill>
                <a:ea typeface="Times New Roman"/>
              </a:rPr>
              <a:t>40°, Inner limit: </a:t>
            </a:r>
            <a:r>
              <a:rPr lang="en-US" dirty="0" smtClean="0">
                <a:solidFill>
                  <a:srgbClr val="000000"/>
                </a:solidFill>
                <a:ea typeface="Times New Roman"/>
              </a:rPr>
              <a:t>13° </a:t>
            </a:r>
            <a:r>
              <a:rPr lang="en-US" dirty="0">
                <a:solidFill>
                  <a:srgbClr val="000000"/>
                </a:solidFill>
                <a:ea typeface="Times New Roman"/>
              </a:rPr>
              <a:t>from Sun Center</a:t>
            </a:r>
            <a:r>
              <a:rPr lang="en-US" dirty="0" smtClean="0">
                <a:solidFill>
                  <a:srgbClr val="000000"/>
                </a:solidFill>
              </a:rPr>
              <a:t> </a:t>
            </a:r>
          </a:p>
          <a:p>
            <a:pPr lvl="1"/>
            <a:r>
              <a:rPr lang="en-US" dirty="0" smtClean="0">
                <a:solidFill>
                  <a:srgbClr val="000000"/>
                </a:solidFill>
              </a:rPr>
              <a:t>FOV: </a:t>
            </a:r>
            <a:r>
              <a:rPr lang="en-US" dirty="0" smtClean="0">
                <a:solidFill>
                  <a:srgbClr val="000000"/>
                </a:solidFill>
                <a:ea typeface="Times New Roman"/>
              </a:rPr>
              <a:t>58°, </a:t>
            </a:r>
            <a:r>
              <a:rPr lang="en-US" dirty="0">
                <a:solidFill>
                  <a:srgbClr val="000000"/>
                </a:solidFill>
                <a:ea typeface="Times New Roman"/>
              </a:rPr>
              <a:t>Inner limit: </a:t>
            </a:r>
            <a:r>
              <a:rPr lang="en-US" dirty="0" smtClean="0">
                <a:solidFill>
                  <a:srgbClr val="000000"/>
                </a:solidFill>
                <a:ea typeface="Times New Roman"/>
              </a:rPr>
              <a:t>50° </a:t>
            </a:r>
            <a:r>
              <a:rPr lang="en-US" dirty="0">
                <a:solidFill>
                  <a:srgbClr val="000000"/>
                </a:solidFill>
                <a:ea typeface="Times New Roman"/>
              </a:rPr>
              <a:t>from Sun </a:t>
            </a:r>
            <a:r>
              <a:rPr lang="en-US" dirty="0" smtClean="0">
                <a:solidFill>
                  <a:srgbClr val="000000"/>
                </a:solidFill>
                <a:ea typeface="Times New Roman"/>
              </a:rPr>
              <a:t>Cente</a:t>
            </a:r>
            <a:r>
              <a:rPr lang="en-US" dirty="0">
                <a:solidFill>
                  <a:srgbClr val="000000"/>
                </a:solidFill>
                <a:ea typeface="Times New Roman"/>
              </a:rPr>
              <a:t>r</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555" y="15240"/>
            <a:ext cx="3200400" cy="32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3452380"/>
            <a:ext cx="3124200" cy="33294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192" y="3925062"/>
            <a:ext cx="4004072" cy="2932938"/>
          </a:xfrm>
          <a:prstGeom prst="rect">
            <a:avLst/>
          </a:prstGeom>
        </p:spPr>
      </p:pic>
      <p:sp>
        <p:nvSpPr>
          <p:cNvPr id="10" name="TextBox 9"/>
          <p:cNvSpPr txBox="1"/>
          <p:nvPr/>
        </p:nvSpPr>
        <p:spPr>
          <a:xfrm>
            <a:off x="1082168" y="3669268"/>
            <a:ext cx="1661032" cy="369332"/>
          </a:xfrm>
          <a:prstGeom prst="rect">
            <a:avLst/>
          </a:prstGeom>
          <a:noFill/>
        </p:spPr>
        <p:txBody>
          <a:bodyPr wrap="none" rtlCol="0">
            <a:spAutoFit/>
          </a:bodyPr>
          <a:lstStyle/>
          <a:p>
            <a:r>
              <a:rPr lang="en-US" dirty="0" smtClean="0"/>
              <a:t>SOLAR ORBITER</a:t>
            </a:r>
            <a:endParaRPr lang="en-US" dirty="0"/>
          </a:p>
        </p:txBody>
      </p:sp>
      <p:sp>
        <p:nvSpPr>
          <p:cNvPr id="12" name="TextBox 11"/>
          <p:cNvSpPr txBox="1"/>
          <p:nvPr/>
        </p:nvSpPr>
        <p:spPr>
          <a:xfrm>
            <a:off x="4278263" y="3484602"/>
            <a:ext cx="2000099" cy="369332"/>
          </a:xfrm>
          <a:prstGeom prst="rect">
            <a:avLst/>
          </a:prstGeom>
          <a:noFill/>
        </p:spPr>
        <p:txBody>
          <a:bodyPr wrap="none" rtlCol="0">
            <a:spAutoFit/>
          </a:bodyPr>
          <a:lstStyle/>
          <a:p>
            <a:r>
              <a:rPr lang="en-US" dirty="0" smtClean="0"/>
              <a:t>SOLAR PROBE PLUS</a:t>
            </a:r>
            <a:endParaRPr lang="en-US" dirty="0"/>
          </a:p>
        </p:txBody>
      </p:sp>
    </p:spTree>
    <p:extLst>
      <p:ext uri="{BB962C8B-B14F-4D97-AF65-F5344CB8AC3E}">
        <p14:creationId xmlns:p14="http://schemas.microsoft.com/office/powerpoint/2010/main" val="630641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4582080" y="543001"/>
            <a:ext cx="4561920" cy="4562399"/>
          </a:xfrm>
          <a:prstGeom prst="rect">
            <a:avLst/>
          </a:prstGeom>
          <a:noFill/>
          <a:ln w="9525">
            <a:noFill/>
            <a:round/>
            <a:headEnd/>
            <a:tailEnd/>
          </a:ln>
          <a:effectLst/>
        </p:spPr>
      </p:pic>
      <p:pic>
        <p:nvPicPr>
          <p:cNvPr id="14338" name="Picture 2"/>
          <p:cNvPicPr>
            <a:picLocks noChangeAspect="1" noChangeArrowheads="1"/>
          </p:cNvPicPr>
          <p:nvPr/>
        </p:nvPicPr>
        <p:blipFill>
          <a:blip r:embed="rId4" cstate="print"/>
          <a:srcRect/>
          <a:stretch>
            <a:fillRect/>
          </a:stretch>
        </p:blipFill>
        <p:spPr bwMode="auto">
          <a:xfrm>
            <a:off x="0" y="506933"/>
            <a:ext cx="4561920" cy="4562399"/>
          </a:xfrm>
          <a:prstGeom prst="rect">
            <a:avLst/>
          </a:prstGeom>
          <a:noFill/>
          <a:ln w="9525">
            <a:noFill/>
            <a:round/>
            <a:headEnd/>
            <a:tailEnd/>
          </a:ln>
          <a:effectLst/>
        </p:spPr>
      </p:pic>
      <p:sp>
        <p:nvSpPr>
          <p:cNvPr id="14339" name="Rectangle 3"/>
          <p:cNvSpPr>
            <a:spLocks noGrp="1" noChangeArrowheads="1"/>
          </p:cNvSpPr>
          <p:nvPr>
            <p:ph type="title"/>
          </p:nvPr>
        </p:nvSpPr>
        <p:spPr>
          <a:xfrm>
            <a:off x="456481" y="182900"/>
            <a:ext cx="8228160" cy="473809"/>
          </a:xfrm>
          <a:ln/>
        </p:spPr>
        <p:txBody>
          <a:bodyPr tIns="288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300" dirty="0"/>
              <a:t>Depth Contribution for WISPR at Perihelion</a:t>
            </a:r>
          </a:p>
        </p:txBody>
      </p:sp>
      <p:sp>
        <p:nvSpPr>
          <p:cNvPr id="14340" name="Text Box 4"/>
          <p:cNvSpPr txBox="1">
            <a:spLocks noChangeArrowheads="1"/>
          </p:cNvSpPr>
          <p:nvPr/>
        </p:nvSpPr>
        <p:spPr bwMode="auto">
          <a:xfrm>
            <a:off x="2064961" y="5113978"/>
            <a:ext cx="5516640" cy="1591622"/>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 pos="3283248" algn="l"/>
                <a:tab pos="3939898" algn="l"/>
                <a:tab pos="4596548" algn="l"/>
                <a:tab pos="5253198" algn="l"/>
              </a:tabLst>
            </a:pPr>
            <a:r>
              <a:rPr lang="en-US" dirty="0">
                <a:solidFill>
                  <a:srgbClr val="000000"/>
                </a:solidFill>
                <a:ea typeface="DejaVu Sans" charset="0"/>
                <a:cs typeface="DejaVu Sans" charset="0"/>
              </a:rPr>
              <a:t>K and F corona depth contribution. </a:t>
            </a:r>
          </a:p>
          <a:p>
            <a:pPr>
              <a:tabLst>
                <a:tab pos="656650" algn="l"/>
                <a:tab pos="1313299" algn="l"/>
                <a:tab pos="1969949" algn="l"/>
                <a:tab pos="2626599" algn="l"/>
                <a:tab pos="3283248" algn="l"/>
                <a:tab pos="3939898" algn="l"/>
                <a:tab pos="4596548" algn="l"/>
                <a:tab pos="5253198" algn="l"/>
              </a:tabLst>
            </a:pPr>
            <a:endParaRPr lang="en-US" b="1"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Lst>
            </a:pPr>
            <a:r>
              <a:rPr lang="en-US" b="1" dirty="0" smtClean="0">
                <a:solidFill>
                  <a:srgbClr val="000000"/>
                </a:solidFill>
                <a:ea typeface="DejaVu Sans" charset="0"/>
                <a:cs typeface="DejaVu Sans" charset="0"/>
              </a:rPr>
              <a:t>Left </a:t>
            </a:r>
            <a:r>
              <a:rPr lang="en-US" b="1" dirty="0">
                <a:solidFill>
                  <a:srgbClr val="000000"/>
                </a:solidFill>
                <a:ea typeface="DejaVu Sans" charset="0"/>
                <a:cs typeface="DejaVu Sans" charset="0"/>
              </a:rPr>
              <a:t>panel:</a:t>
            </a:r>
            <a:r>
              <a:rPr lang="en-US" dirty="0">
                <a:solidFill>
                  <a:srgbClr val="000000"/>
                </a:solidFill>
                <a:ea typeface="DejaVu Sans" charset="0"/>
                <a:cs typeface="DejaVu Sans" charset="0"/>
              </a:rPr>
              <a:t> no dust free zone.</a:t>
            </a:r>
          </a:p>
          <a:p>
            <a:pPr>
              <a:tabLst>
                <a:tab pos="656650" algn="l"/>
                <a:tab pos="1313299" algn="l"/>
                <a:tab pos="1969949" algn="l"/>
                <a:tab pos="2626599" algn="l"/>
                <a:tab pos="3283248" algn="l"/>
                <a:tab pos="3939898" algn="l"/>
                <a:tab pos="4596548" algn="l"/>
                <a:tab pos="5253198" algn="l"/>
              </a:tabLst>
            </a:pPr>
            <a:endParaRPr lang="en-US" b="1"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Lst>
            </a:pPr>
            <a:r>
              <a:rPr lang="en-US" b="1" dirty="0" smtClean="0">
                <a:solidFill>
                  <a:srgbClr val="000000"/>
                </a:solidFill>
                <a:ea typeface="DejaVu Sans" charset="0"/>
                <a:cs typeface="DejaVu Sans" charset="0"/>
              </a:rPr>
              <a:t>Right </a:t>
            </a:r>
            <a:r>
              <a:rPr lang="en-US" b="1" dirty="0">
                <a:solidFill>
                  <a:srgbClr val="000000"/>
                </a:solidFill>
                <a:ea typeface="DejaVu Sans" charset="0"/>
                <a:cs typeface="DejaVu Sans" charset="0"/>
              </a:rPr>
              <a:t>panel:</a:t>
            </a:r>
            <a:r>
              <a:rPr lang="en-US" dirty="0">
                <a:solidFill>
                  <a:srgbClr val="000000"/>
                </a:solidFill>
                <a:ea typeface="DejaVu Sans" charset="0"/>
                <a:cs typeface="DejaVu Sans" charset="0"/>
              </a:rPr>
              <a:t> onion layer dust free zone starting at 15 R</a:t>
            </a:r>
            <a:r>
              <a:rPr lang="en-US" baseline="-33000" dirty="0">
                <a:solidFill>
                  <a:srgbClr val="000000"/>
                </a:solidFill>
                <a:ea typeface="DejaVu Sans" charset="0"/>
                <a:cs typeface="DejaVu Sans" charset="0"/>
              </a:rPr>
              <a:t>sun</a:t>
            </a:r>
            <a:r>
              <a:rPr lang="en-US" dirty="0">
                <a:solidFill>
                  <a:srgbClr val="000000"/>
                </a:solidFill>
                <a:ea typeface="DejaVu Sans" charset="0"/>
                <a:cs typeface="DejaVu Sans"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456481" y="182900"/>
            <a:ext cx="8228160" cy="473809"/>
          </a:xfrm>
          <a:ln/>
        </p:spPr>
        <p:txBody>
          <a:bodyPr tIns="288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300" dirty="0"/>
              <a:t>Depth Contribution for SoloHI at Perihelion</a:t>
            </a:r>
          </a:p>
        </p:txBody>
      </p:sp>
      <p:sp>
        <p:nvSpPr>
          <p:cNvPr id="13316" name="Text Box 4"/>
          <p:cNvSpPr txBox="1">
            <a:spLocks noChangeArrowheads="1"/>
          </p:cNvSpPr>
          <p:nvPr/>
        </p:nvSpPr>
        <p:spPr bwMode="auto">
          <a:xfrm>
            <a:off x="2064961" y="5113978"/>
            <a:ext cx="5516640" cy="1515422"/>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 pos="3283248" algn="l"/>
                <a:tab pos="3939898" algn="l"/>
                <a:tab pos="4596548" algn="l"/>
                <a:tab pos="5253198" algn="l"/>
              </a:tabLst>
            </a:pPr>
            <a:r>
              <a:rPr lang="en-US" dirty="0">
                <a:solidFill>
                  <a:srgbClr val="000000"/>
                </a:solidFill>
                <a:ea typeface="DejaVu Sans" charset="0"/>
                <a:cs typeface="DejaVu Sans" charset="0"/>
              </a:rPr>
              <a:t>K and F corona depth contribution. </a:t>
            </a:r>
          </a:p>
          <a:p>
            <a:pPr>
              <a:tabLst>
                <a:tab pos="656650" algn="l"/>
                <a:tab pos="1313299" algn="l"/>
                <a:tab pos="1969949" algn="l"/>
                <a:tab pos="2626599" algn="l"/>
                <a:tab pos="3283248" algn="l"/>
                <a:tab pos="3939898" algn="l"/>
                <a:tab pos="4596548" algn="l"/>
                <a:tab pos="5253198" algn="l"/>
              </a:tabLst>
            </a:pPr>
            <a:endParaRPr lang="en-US" b="1"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Lst>
            </a:pPr>
            <a:r>
              <a:rPr lang="en-US" b="1" dirty="0" smtClean="0">
                <a:solidFill>
                  <a:srgbClr val="000000"/>
                </a:solidFill>
                <a:ea typeface="DejaVu Sans" charset="0"/>
                <a:cs typeface="DejaVu Sans" charset="0"/>
              </a:rPr>
              <a:t>Left </a:t>
            </a:r>
            <a:r>
              <a:rPr lang="en-US" b="1" dirty="0">
                <a:solidFill>
                  <a:srgbClr val="000000"/>
                </a:solidFill>
                <a:ea typeface="DejaVu Sans" charset="0"/>
                <a:cs typeface="DejaVu Sans" charset="0"/>
              </a:rPr>
              <a:t>panel:</a:t>
            </a:r>
            <a:r>
              <a:rPr lang="en-US" dirty="0">
                <a:solidFill>
                  <a:srgbClr val="000000"/>
                </a:solidFill>
                <a:ea typeface="DejaVu Sans" charset="0"/>
                <a:cs typeface="DejaVu Sans" charset="0"/>
              </a:rPr>
              <a:t> no dust free zone.</a:t>
            </a:r>
          </a:p>
          <a:p>
            <a:pPr>
              <a:tabLst>
                <a:tab pos="656650" algn="l"/>
                <a:tab pos="1313299" algn="l"/>
                <a:tab pos="1969949" algn="l"/>
                <a:tab pos="2626599" algn="l"/>
                <a:tab pos="3283248" algn="l"/>
                <a:tab pos="3939898" algn="l"/>
                <a:tab pos="4596548" algn="l"/>
                <a:tab pos="5253198" algn="l"/>
              </a:tabLst>
            </a:pPr>
            <a:endParaRPr lang="en-US" b="1"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Lst>
            </a:pPr>
            <a:r>
              <a:rPr lang="en-US" b="1" dirty="0" smtClean="0">
                <a:solidFill>
                  <a:srgbClr val="000000"/>
                </a:solidFill>
                <a:ea typeface="DejaVu Sans" charset="0"/>
                <a:cs typeface="DejaVu Sans" charset="0"/>
              </a:rPr>
              <a:t>Right </a:t>
            </a:r>
            <a:r>
              <a:rPr lang="en-US" b="1" dirty="0">
                <a:solidFill>
                  <a:srgbClr val="000000"/>
                </a:solidFill>
                <a:ea typeface="DejaVu Sans" charset="0"/>
                <a:cs typeface="DejaVu Sans" charset="0"/>
              </a:rPr>
              <a:t>panel:</a:t>
            </a:r>
            <a:r>
              <a:rPr lang="en-US" dirty="0">
                <a:solidFill>
                  <a:srgbClr val="000000"/>
                </a:solidFill>
                <a:ea typeface="DejaVu Sans" charset="0"/>
                <a:cs typeface="DejaVu Sans" charset="0"/>
              </a:rPr>
              <a:t> onion layer dust free zone starting at 15 R</a:t>
            </a:r>
            <a:r>
              <a:rPr lang="en-US" baseline="-33000" dirty="0">
                <a:solidFill>
                  <a:srgbClr val="000000"/>
                </a:solidFill>
                <a:ea typeface="DejaVu Sans" charset="0"/>
                <a:cs typeface="DejaVu Sans" charset="0"/>
              </a:rPr>
              <a:t>sun</a:t>
            </a:r>
            <a:r>
              <a:rPr lang="en-US" dirty="0">
                <a:solidFill>
                  <a:srgbClr val="000000"/>
                </a:solidFill>
                <a:ea typeface="DejaVu Sans" charset="0"/>
                <a:cs typeface="DejaVu Sans" charset="0"/>
              </a:rPr>
              <a:t>.</a:t>
            </a:r>
          </a:p>
        </p:txBody>
      </p:sp>
      <p:pic>
        <p:nvPicPr>
          <p:cNvPr id="2050" name="Picture 2"/>
          <p:cNvPicPr>
            <a:picLocks noChangeAspect="1" noChangeArrowheads="1"/>
          </p:cNvPicPr>
          <p:nvPr/>
        </p:nvPicPr>
        <p:blipFill>
          <a:blip r:embed="rId3" cstate="print"/>
          <a:srcRect/>
          <a:stretch>
            <a:fillRect/>
          </a:stretch>
        </p:blipFill>
        <p:spPr bwMode="auto">
          <a:xfrm>
            <a:off x="4953000" y="914400"/>
            <a:ext cx="4060481" cy="37782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 y="838200"/>
            <a:ext cx="4145280" cy="3886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Variational</a:t>
            </a:r>
            <a:r>
              <a:rPr lang="en-US" dirty="0" smtClean="0"/>
              <a:t> Studies</a:t>
            </a:r>
            <a:endParaRPr lang="en-US" dirty="0"/>
          </a:p>
        </p:txBody>
      </p:sp>
      <p:pic>
        <p:nvPicPr>
          <p:cNvPr id="3" name="Picture 1"/>
          <p:cNvPicPr>
            <a:picLocks noChangeAspect="1" noChangeArrowheads="1"/>
          </p:cNvPicPr>
          <p:nvPr/>
        </p:nvPicPr>
        <p:blipFill>
          <a:blip r:embed="rId2" cstate="print"/>
          <a:srcRect/>
          <a:stretch>
            <a:fillRect/>
          </a:stretch>
        </p:blipFill>
        <p:spPr bwMode="auto">
          <a:xfrm>
            <a:off x="304800" y="4736752"/>
            <a:ext cx="2280960" cy="1708739"/>
          </a:xfrm>
          <a:prstGeom prst="rect">
            <a:avLst/>
          </a:prstGeom>
          <a:noFill/>
          <a:ln w="9525">
            <a:noFill/>
            <a:round/>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320040" y="1319272"/>
            <a:ext cx="2280961" cy="1708740"/>
          </a:xfrm>
          <a:prstGeom prst="rect">
            <a:avLst/>
          </a:prstGeom>
          <a:noFill/>
          <a:ln w="9525">
            <a:noFill/>
            <a:round/>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320040" y="3028012"/>
            <a:ext cx="2280961" cy="1708740"/>
          </a:xfrm>
          <a:prstGeom prst="rect">
            <a:avLst/>
          </a:prstGeom>
          <a:noFill/>
          <a:ln w="9525">
            <a:noFill/>
            <a:round/>
            <a:headEnd/>
            <a:tailEnd/>
          </a:ln>
          <a:effectLst/>
        </p:spPr>
      </p:pic>
      <p:sp>
        <p:nvSpPr>
          <p:cNvPr id="6" name="TextBox 5"/>
          <p:cNvSpPr txBox="1"/>
          <p:nvPr/>
        </p:nvSpPr>
        <p:spPr>
          <a:xfrm>
            <a:off x="665323" y="1090820"/>
            <a:ext cx="1559914" cy="369332"/>
          </a:xfrm>
          <a:prstGeom prst="rect">
            <a:avLst/>
          </a:prstGeom>
          <a:noFill/>
        </p:spPr>
        <p:txBody>
          <a:bodyPr wrap="none" rtlCol="0">
            <a:spAutoFit/>
          </a:bodyPr>
          <a:lstStyle/>
          <a:p>
            <a:r>
              <a:rPr lang="en-US" dirty="0" smtClean="0"/>
              <a:t>Particle Radius</a:t>
            </a:r>
            <a:endParaRPr lang="en-US" dirty="0"/>
          </a:p>
        </p:txBody>
      </p:sp>
      <p:sp>
        <p:nvSpPr>
          <p:cNvPr id="7" name="TextBox 6"/>
          <p:cNvSpPr txBox="1"/>
          <p:nvPr/>
        </p:nvSpPr>
        <p:spPr>
          <a:xfrm>
            <a:off x="1430040" y="1988976"/>
            <a:ext cx="917111" cy="338554"/>
          </a:xfrm>
          <a:prstGeom prst="rect">
            <a:avLst/>
          </a:prstGeom>
          <a:noFill/>
        </p:spPr>
        <p:txBody>
          <a:bodyPr wrap="none" rtlCol="0">
            <a:spAutoFit/>
          </a:bodyPr>
          <a:lstStyle/>
          <a:p>
            <a:r>
              <a:rPr lang="en-US" sz="1600" dirty="0" smtClean="0"/>
              <a:t>1 micron</a:t>
            </a:r>
            <a:endParaRPr lang="en-US" sz="1600" dirty="0"/>
          </a:p>
        </p:txBody>
      </p:sp>
      <p:sp>
        <p:nvSpPr>
          <p:cNvPr id="8" name="TextBox 7"/>
          <p:cNvSpPr txBox="1"/>
          <p:nvPr/>
        </p:nvSpPr>
        <p:spPr>
          <a:xfrm>
            <a:off x="1404677" y="3713105"/>
            <a:ext cx="1021305" cy="338554"/>
          </a:xfrm>
          <a:prstGeom prst="rect">
            <a:avLst/>
          </a:prstGeom>
          <a:noFill/>
        </p:spPr>
        <p:txBody>
          <a:bodyPr wrap="none" rtlCol="0">
            <a:spAutoFit/>
          </a:bodyPr>
          <a:lstStyle/>
          <a:p>
            <a:r>
              <a:rPr lang="en-US" sz="1600" dirty="0" smtClean="0"/>
              <a:t>15 micron</a:t>
            </a:r>
            <a:endParaRPr lang="en-US" sz="1600" dirty="0"/>
          </a:p>
        </p:txBody>
      </p:sp>
      <p:sp>
        <p:nvSpPr>
          <p:cNvPr id="9" name="TextBox 8"/>
          <p:cNvSpPr txBox="1"/>
          <p:nvPr/>
        </p:nvSpPr>
        <p:spPr>
          <a:xfrm>
            <a:off x="1320960" y="5421844"/>
            <a:ext cx="1125501" cy="338554"/>
          </a:xfrm>
          <a:prstGeom prst="rect">
            <a:avLst/>
          </a:prstGeom>
          <a:noFill/>
        </p:spPr>
        <p:txBody>
          <a:bodyPr wrap="none" rtlCol="0">
            <a:spAutoFit/>
          </a:bodyPr>
          <a:lstStyle/>
          <a:p>
            <a:r>
              <a:rPr lang="en-US" sz="1600" dirty="0" smtClean="0"/>
              <a:t>100 micron</a:t>
            </a:r>
            <a:endParaRPr lang="en-US" sz="1600" dirty="0"/>
          </a:p>
        </p:txBody>
      </p:sp>
      <p:pic>
        <p:nvPicPr>
          <p:cNvPr id="10" name="Picture 1"/>
          <p:cNvPicPr>
            <a:picLocks noChangeAspect="1" noChangeArrowheads="1"/>
          </p:cNvPicPr>
          <p:nvPr/>
        </p:nvPicPr>
        <p:blipFill>
          <a:blip r:embed="rId5" cstate="print"/>
          <a:srcRect/>
          <a:stretch>
            <a:fillRect/>
          </a:stretch>
        </p:blipFill>
        <p:spPr bwMode="auto">
          <a:xfrm>
            <a:off x="2971800" y="4773676"/>
            <a:ext cx="2182378" cy="1634889"/>
          </a:xfrm>
          <a:prstGeom prst="rect">
            <a:avLst/>
          </a:prstGeom>
          <a:noFill/>
          <a:ln w="9525">
            <a:noFill/>
            <a:round/>
            <a:headEnd/>
            <a:tailEnd/>
          </a:ln>
          <a:effectLst/>
        </p:spPr>
      </p:pic>
      <p:pic>
        <p:nvPicPr>
          <p:cNvPr id="11" name="Picture 2"/>
          <p:cNvPicPr>
            <a:picLocks noChangeAspect="1" noChangeArrowheads="1"/>
          </p:cNvPicPr>
          <p:nvPr/>
        </p:nvPicPr>
        <p:blipFill>
          <a:blip r:embed="rId6" cstate="print"/>
          <a:srcRect/>
          <a:stretch>
            <a:fillRect/>
          </a:stretch>
        </p:blipFill>
        <p:spPr bwMode="auto">
          <a:xfrm>
            <a:off x="2971800" y="1356197"/>
            <a:ext cx="2182378" cy="1634889"/>
          </a:xfrm>
          <a:prstGeom prst="rect">
            <a:avLst/>
          </a:prstGeom>
          <a:noFill/>
          <a:ln w="9525">
            <a:noFill/>
            <a:round/>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2971800" y="3064937"/>
            <a:ext cx="2182378" cy="1634889"/>
          </a:xfrm>
          <a:prstGeom prst="rect">
            <a:avLst/>
          </a:prstGeom>
          <a:noFill/>
          <a:ln w="9525">
            <a:noFill/>
            <a:round/>
            <a:headEnd/>
            <a:tailEnd/>
          </a:ln>
          <a:effectLst/>
        </p:spPr>
      </p:pic>
      <p:sp>
        <p:nvSpPr>
          <p:cNvPr id="15" name="TextBox 14"/>
          <p:cNvSpPr txBox="1"/>
          <p:nvPr/>
        </p:nvSpPr>
        <p:spPr>
          <a:xfrm>
            <a:off x="4560516" y="1972099"/>
            <a:ext cx="444352" cy="338554"/>
          </a:xfrm>
          <a:prstGeom prst="rect">
            <a:avLst/>
          </a:prstGeom>
          <a:noFill/>
        </p:spPr>
        <p:txBody>
          <a:bodyPr wrap="none" rtlCol="0">
            <a:spAutoFit/>
          </a:bodyPr>
          <a:lstStyle/>
          <a:p>
            <a:r>
              <a:rPr lang="en-US" sz="1600" dirty="0" smtClean="0"/>
              <a:t>1.0</a:t>
            </a:r>
            <a:endParaRPr lang="en-US" sz="1600" dirty="0"/>
          </a:p>
        </p:txBody>
      </p:sp>
      <p:sp>
        <p:nvSpPr>
          <p:cNvPr id="16" name="TextBox 15"/>
          <p:cNvSpPr txBox="1"/>
          <p:nvPr/>
        </p:nvSpPr>
        <p:spPr>
          <a:xfrm>
            <a:off x="4560516" y="3713104"/>
            <a:ext cx="444352" cy="338554"/>
          </a:xfrm>
          <a:prstGeom prst="rect">
            <a:avLst/>
          </a:prstGeom>
          <a:noFill/>
        </p:spPr>
        <p:txBody>
          <a:bodyPr wrap="none" rtlCol="0">
            <a:spAutoFit/>
          </a:bodyPr>
          <a:lstStyle/>
          <a:p>
            <a:r>
              <a:rPr lang="en-US" sz="1600" dirty="0" smtClean="0"/>
              <a:t>1.6</a:t>
            </a:r>
            <a:endParaRPr lang="en-US" sz="1600" dirty="0"/>
          </a:p>
        </p:txBody>
      </p:sp>
      <p:sp>
        <p:nvSpPr>
          <p:cNvPr id="17" name="TextBox 16"/>
          <p:cNvSpPr txBox="1"/>
          <p:nvPr/>
        </p:nvSpPr>
        <p:spPr>
          <a:xfrm>
            <a:off x="4560516" y="5421843"/>
            <a:ext cx="444352" cy="338554"/>
          </a:xfrm>
          <a:prstGeom prst="rect">
            <a:avLst/>
          </a:prstGeom>
          <a:noFill/>
        </p:spPr>
        <p:txBody>
          <a:bodyPr wrap="none" rtlCol="0">
            <a:spAutoFit/>
          </a:bodyPr>
          <a:lstStyle/>
          <a:p>
            <a:r>
              <a:rPr lang="en-US" sz="1600" dirty="0" smtClean="0"/>
              <a:t>2.0</a:t>
            </a:r>
            <a:endParaRPr lang="en-US" sz="1600" dirty="0"/>
          </a:p>
        </p:txBody>
      </p:sp>
      <p:pic>
        <p:nvPicPr>
          <p:cNvPr id="18" name="Picture 1"/>
          <p:cNvPicPr>
            <a:picLocks noChangeAspect="1" noChangeArrowheads="1"/>
          </p:cNvPicPr>
          <p:nvPr/>
        </p:nvPicPr>
        <p:blipFill>
          <a:blip r:embed="rId7" cstate="print"/>
          <a:srcRect/>
          <a:stretch>
            <a:fillRect/>
          </a:stretch>
        </p:blipFill>
        <p:spPr bwMode="auto">
          <a:xfrm>
            <a:off x="5486400" y="3064937"/>
            <a:ext cx="2280961" cy="1708740"/>
          </a:xfrm>
          <a:prstGeom prst="rect">
            <a:avLst/>
          </a:prstGeom>
          <a:noFill/>
          <a:ln w="9525">
            <a:noFill/>
            <a:round/>
            <a:headEnd/>
            <a:tailEnd/>
          </a:ln>
          <a:effectLst/>
        </p:spPr>
      </p:pic>
      <p:pic>
        <p:nvPicPr>
          <p:cNvPr id="19" name="Picture 3"/>
          <p:cNvPicPr>
            <a:picLocks noChangeAspect="1" noChangeArrowheads="1"/>
          </p:cNvPicPr>
          <p:nvPr/>
        </p:nvPicPr>
        <p:blipFill>
          <a:blip r:embed="rId4" cstate="print"/>
          <a:srcRect/>
          <a:stretch>
            <a:fillRect/>
          </a:stretch>
        </p:blipFill>
        <p:spPr bwMode="auto">
          <a:xfrm>
            <a:off x="5486400" y="1319271"/>
            <a:ext cx="2280961" cy="1708740"/>
          </a:xfrm>
          <a:prstGeom prst="rect">
            <a:avLst/>
          </a:prstGeom>
          <a:noFill/>
          <a:ln w="9525">
            <a:noFill/>
            <a:round/>
            <a:headEnd/>
            <a:tailEnd/>
          </a:ln>
          <a:effectLst/>
        </p:spPr>
      </p:pic>
      <p:pic>
        <p:nvPicPr>
          <p:cNvPr id="20" name="Picture 5"/>
          <p:cNvPicPr>
            <a:picLocks noChangeAspect="1" noChangeArrowheads="1"/>
          </p:cNvPicPr>
          <p:nvPr/>
        </p:nvPicPr>
        <p:blipFill>
          <a:blip r:embed="rId8" cstate="print"/>
          <a:srcRect/>
          <a:stretch>
            <a:fillRect/>
          </a:stretch>
        </p:blipFill>
        <p:spPr bwMode="auto">
          <a:xfrm>
            <a:off x="5486401" y="4736750"/>
            <a:ext cx="2280960" cy="1708739"/>
          </a:xfrm>
          <a:prstGeom prst="rect">
            <a:avLst/>
          </a:prstGeom>
          <a:noFill/>
          <a:ln w="9525">
            <a:noFill/>
            <a:round/>
            <a:headEnd/>
            <a:tailEnd/>
          </a:ln>
          <a:effectLst/>
        </p:spPr>
      </p:pic>
      <p:sp>
        <p:nvSpPr>
          <p:cNvPr id="14" name="TextBox 13"/>
          <p:cNvSpPr txBox="1"/>
          <p:nvPr/>
        </p:nvSpPr>
        <p:spPr>
          <a:xfrm>
            <a:off x="3657600" y="838200"/>
            <a:ext cx="3962400" cy="646331"/>
          </a:xfrm>
          <a:prstGeom prst="rect">
            <a:avLst/>
          </a:prstGeom>
          <a:noFill/>
        </p:spPr>
        <p:txBody>
          <a:bodyPr wrap="square" rtlCol="0">
            <a:spAutoFit/>
          </a:bodyPr>
          <a:lstStyle/>
          <a:p>
            <a:r>
              <a:rPr lang="en-US" dirty="0" smtClean="0"/>
              <a:t>                 Index of Refraction</a:t>
            </a:r>
          </a:p>
          <a:p>
            <a:r>
              <a:rPr lang="en-US" dirty="0" smtClean="0"/>
              <a:t>Real part                           Imaginary Part</a:t>
            </a:r>
            <a:endParaRPr lang="en-US" dirty="0"/>
          </a:p>
        </p:txBody>
      </p:sp>
      <p:sp>
        <p:nvSpPr>
          <p:cNvPr id="21" name="TextBox 20"/>
          <p:cNvSpPr txBox="1"/>
          <p:nvPr/>
        </p:nvSpPr>
        <p:spPr>
          <a:xfrm>
            <a:off x="6958016" y="1972099"/>
            <a:ext cx="506870" cy="338554"/>
          </a:xfrm>
          <a:prstGeom prst="rect">
            <a:avLst/>
          </a:prstGeom>
          <a:noFill/>
        </p:spPr>
        <p:txBody>
          <a:bodyPr wrap="none" rtlCol="0">
            <a:spAutoFit/>
          </a:bodyPr>
          <a:lstStyle/>
          <a:p>
            <a:r>
              <a:rPr lang="en-US" sz="1600" dirty="0" smtClean="0"/>
              <a:t>-0.1</a:t>
            </a:r>
            <a:endParaRPr lang="en-US" sz="1600" dirty="0"/>
          </a:p>
        </p:txBody>
      </p:sp>
      <p:sp>
        <p:nvSpPr>
          <p:cNvPr id="22" name="TextBox 21"/>
          <p:cNvSpPr txBox="1"/>
          <p:nvPr/>
        </p:nvSpPr>
        <p:spPr>
          <a:xfrm>
            <a:off x="6958016" y="3750030"/>
            <a:ext cx="611065" cy="338554"/>
          </a:xfrm>
          <a:prstGeom prst="rect">
            <a:avLst/>
          </a:prstGeom>
          <a:noFill/>
        </p:spPr>
        <p:txBody>
          <a:bodyPr wrap="none" rtlCol="0">
            <a:spAutoFit/>
          </a:bodyPr>
          <a:lstStyle/>
          <a:p>
            <a:r>
              <a:rPr lang="en-US" sz="1600" dirty="0" smtClean="0"/>
              <a:t>-0.01</a:t>
            </a:r>
            <a:endParaRPr lang="en-US" sz="1600" dirty="0"/>
          </a:p>
        </p:txBody>
      </p:sp>
      <p:sp>
        <p:nvSpPr>
          <p:cNvPr id="23" name="TextBox 22"/>
          <p:cNvSpPr txBox="1"/>
          <p:nvPr/>
        </p:nvSpPr>
        <p:spPr>
          <a:xfrm>
            <a:off x="6958016" y="5252567"/>
            <a:ext cx="715260" cy="338554"/>
          </a:xfrm>
          <a:prstGeom prst="rect">
            <a:avLst/>
          </a:prstGeom>
          <a:noFill/>
        </p:spPr>
        <p:txBody>
          <a:bodyPr wrap="none" rtlCol="0">
            <a:spAutoFit/>
          </a:bodyPr>
          <a:lstStyle/>
          <a:p>
            <a:r>
              <a:rPr lang="en-US" sz="1600" dirty="0" smtClean="0"/>
              <a:t>-0.001</a:t>
            </a:r>
            <a:endParaRPr lang="en-US" sz="1600" dirty="0"/>
          </a:p>
        </p:txBody>
      </p:sp>
      <p:sp>
        <p:nvSpPr>
          <p:cNvPr id="24" name="TextBox 23"/>
          <p:cNvSpPr txBox="1"/>
          <p:nvPr/>
        </p:nvSpPr>
        <p:spPr>
          <a:xfrm>
            <a:off x="2425982" y="6445489"/>
            <a:ext cx="3694088" cy="369332"/>
          </a:xfrm>
          <a:prstGeom prst="rect">
            <a:avLst/>
          </a:prstGeom>
          <a:noFill/>
        </p:spPr>
        <p:txBody>
          <a:bodyPr wrap="none" rtlCol="0">
            <a:spAutoFit/>
          </a:bodyPr>
          <a:lstStyle/>
          <a:p>
            <a:r>
              <a:rPr lang="en-US" dirty="0" smtClean="0"/>
              <a:t>Blue lines are the Helios observations</a:t>
            </a:r>
            <a:endParaRPr lang="en-US" dirty="0"/>
          </a:p>
        </p:txBody>
      </p:sp>
      <p:cxnSp>
        <p:nvCxnSpPr>
          <p:cNvPr id="29" name="Straight Arrow Connector 28"/>
          <p:cNvCxnSpPr>
            <a:endCxn id="18" idx="3"/>
          </p:cNvCxnSpPr>
          <p:nvPr/>
        </p:nvCxnSpPr>
        <p:spPr>
          <a:xfrm flipH="1">
            <a:off x="7767361" y="3919307"/>
            <a:ext cx="10832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706399" y="3236050"/>
            <a:ext cx="1376639" cy="646331"/>
          </a:xfrm>
          <a:prstGeom prst="rect">
            <a:avLst/>
          </a:prstGeom>
          <a:noFill/>
        </p:spPr>
        <p:txBody>
          <a:bodyPr wrap="square" rtlCol="0">
            <a:spAutoFit/>
          </a:bodyPr>
          <a:lstStyle/>
          <a:p>
            <a:r>
              <a:rPr lang="en-US" dirty="0" smtClean="0"/>
              <a:t>Fit of Hoyle et al (1984)</a:t>
            </a:r>
            <a:endParaRPr lang="en-US" dirty="0"/>
          </a:p>
        </p:txBody>
      </p:sp>
    </p:spTree>
    <p:extLst>
      <p:ext uri="{BB962C8B-B14F-4D97-AF65-F5344CB8AC3E}">
        <p14:creationId xmlns:p14="http://schemas.microsoft.com/office/powerpoint/2010/main" val="1524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228600"/>
            <a:ext cx="8229600" cy="533400"/>
          </a:xfrm>
        </p:spPr>
        <p:txBody>
          <a:bodyPr>
            <a:noAutofit/>
          </a:bodyPr>
          <a:lstStyle/>
          <a:p>
            <a:r>
              <a:rPr lang="en-US" sz="3200" dirty="0" smtClean="0">
                <a:latin typeface="Arial" pitchFamily="34" charset="0"/>
                <a:cs typeface="Arial" pitchFamily="34" charset="0"/>
              </a:rPr>
              <a:t>F-Corona From WISPR at 9.5 R</a:t>
            </a:r>
            <a:r>
              <a:rPr lang="en-US" sz="3200" baseline="-25000" dirty="0" smtClean="0">
                <a:latin typeface="Arial" pitchFamily="34" charset="0"/>
                <a:cs typeface="Arial" pitchFamily="34" charset="0"/>
              </a:rPr>
              <a:t>s</a:t>
            </a:r>
            <a:endParaRPr lang="en-US" sz="3200" baseline="-25000" dirty="0">
              <a:latin typeface="Arial" pitchFamily="34" charset="0"/>
              <a:cs typeface="Arial" pitchFamily="34" charset="0"/>
            </a:endParaRPr>
          </a:p>
        </p:txBody>
      </p:sp>
      <p:sp>
        <p:nvSpPr>
          <p:cNvPr id="6" name="Content Placeholder 5"/>
          <p:cNvSpPr>
            <a:spLocks noGrp="1"/>
          </p:cNvSpPr>
          <p:nvPr>
            <p:ph sz="half" idx="4294967295"/>
          </p:nvPr>
        </p:nvSpPr>
        <p:spPr>
          <a:xfrm>
            <a:off x="838200" y="4495800"/>
            <a:ext cx="8305800" cy="2133600"/>
          </a:xfrm>
        </p:spPr>
        <p:txBody>
          <a:bodyPr>
            <a:normAutofit fontScale="92500" lnSpcReduction="20000"/>
          </a:bodyPr>
          <a:lstStyle/>
          <a:p>
            <a:r>
              <a:rPr lang="en-US" sz="2400" dirty="0" smtClean="0">
                <a:latin typeface="Arial" pitchFamily="34" charset="0"/>
                <a:cs typeface="Arial" pitchFamily="34" charset="0"/>
              </a:rPr>
              <a:t>The black sold lines show the elongation from 14°-104°</a:t>
            </a:r>
          </a:p>
          <a:p>
            <a:r>
              <a:rPr lang="en-US" sz="2400" dirty="0" smtClean="0">
                <a:latin typeface="Arial" pitchFamily="34" charset="0"/>
                <a:cs typeface="Arial" pitchFamily="34" charset="0"/>
              </a:rPr>
              <a:t>The F-corona is simulated using Mie scattering with a particle size of 15µm radius, and an index of refraction n=1.6-0.1i (Hoyle &amp;</a:t>
            </a:r>
            <a:r>
              <a:rPr lang="en-US" sz="2400" dirty="0" err="1" smtClean="0">
                <a:latin typeface="Arial" pitchFamily="34" charset="0"/>
                <a:cs typeface="Arial" pitchFamily="34" charset="0"/>
              </a:rPr>
              <a:t>Wickramasinghe</a:t>
            </a:r>
            <a:r>
              <a:rPr lang="en-US" sz="2400" dirty="0" smtClean="0">
                <a:latin typeface="Arial" pitchFamily="34" charset="0"/>
                <a:cs typeface="Arial" pitchFamily="34" charset="0"/>
              </a:rPr>
              <a:t>, 1984)</a:t>
            </a:r>
          </a:p>
          <a:p>
            <a:r>
              <a:rPr lang="en-US" sz="2400" dirty="0" smtClean="0">
                <a:latin typeface="Arial" pitchFamily="34" charset="0"/>
                <a:cs typeface="Arial" pitchFamily="34" charset="0"/>
              </a:rPr>
              <a:t>The particle density varies as r</a:t>
            </a:r>
            <a:r>
              <a:rPr lang="en-US" sz="2400" baseline="30000" dirty="0" smtClean="0">
                <a:latin typeface="Arial" pitchFamily="34" charset="0"/>
                <a:cs typeface="Arial" pitchFamily="34" charset="0"/>
              </a:rPr>
              <a:t>-1</a:t>
            </a:r>
            <a:r>
              <a:rPr lang="en-US" sz="2400" dirty="0" smtClean="0">
                <a:latin typeface="Arial" pitchFamily="34" charset="0"/>
                <a:cs typeface="Arial" pitchFamily="34" charset="0"/>
              </a:rPr>
              <a:t>exp(-2.6|sin</a:t>
            </a:r>
            <a:r>
              <a:rPr lang="el-GR" sz="2400" dirty="0" smtClean="0">
                <a:latin typeface="Arial" pitchFamily="34" charset="0"/>
                <a:cs typeface="Arial" pitchFamily="34" charset="0"/>
              </a:rPr>
              <a:t>β</a:t>
            </a:r>
            <a:r>
              <a:rPr lang="el-GR" sz="2400" baseline="-25000" dirty="0" smtClean="0">
                <a:latin typeface="Arial" pitchFamily="34" charset="0"/>
                <a:cs typeface="Arial" pitchFamily="34" charset="0"/>
              </a:rPr>
              <a:t>π</a:t>
            </a:r>
            <a:r>
              <a:rPr lang="en-US" sz="2400" dirty="0" smtClean="0">
                <a:latin typeface="Arial" pitchFamily="34" charset="0"/>
                <a:cs typeface="Arial" pitchFamily="34" charset="0"/>
              </a:rPr>
              <a:t>|</a:t>
            </a:r>
            <a:r>
              <a:rPr lang="en-US" sz="2400" baseline="30000" dirty="0" smtClean="0">
                <a:latin typeface="Arial" pitchFamily="34" charset="0"/>
                <a:cs typeface="Arial" pitchFamily="34" charset="0"/>
              </a:rPr>
              <a:t>1.3</a:t>
            </a:r>
            <a:r>
              <a:rPr lang="en-US" sz="2400" dirty="0" smtClean="0">
                <a:latin typeface="Arial" pitchFamily="34" charset="0"/>
                <a:cs typeface="Arial" pitchFamily="34" charset="0"/>
              </a:rPr>
              <a:t>) with </a:t>
            </a:r>
            <a:r>
              <a:rPr lang="el-GR" sz="2400" dirty="0" smtClean="0">
                <a:latin typeface="Arial" pitchFamily="34" charset="0"/>
                <a:cs typeface="Arial" pitchFamily="34" charset="0"/>
              </a:rPr>
              <a:t>β</a:t>
            </a:r>
            <a:r>
              <a:rPr lang="el-GR" sz="2400" baseline="-25000" dirty="0" smtClean="0">
                <a:latin typeface="Arial" pitchFamily="34" charset="0"/>
                <a:cs typeface="Arial" pitchFamily="34" charset="0"/>
              </a:rPr>
              <a:t>π</a:t>
            </a:r>
            <a:r>
              <a:rPr lang="en-US" sz="2400" baseline="-25000" dirty="0" smtClean="0">
                <a:latin typeface="Arial" pitchFamily="34" charset="0"/>
                <a:cs typeface="Arial" pitchFamily="34" charset="0"/>
              </a:rPr>
              <a:t> </a:t>
            </a:r>
            <a:r>
              <a:rPr lang="en-US" sz="2400" dirty="0" smtClean="0">
                <a:latin typeface="Arial" pitchFamily="34" charset="0"/>
                <a:cs typeface="Arial" pitchFamily="34" charset="0"/>
              </a:rPr>
              <a:t>the angle between a point of the corona and the plane of symmetry taken to be the ecliptic plane (</a:t>
            </a:r>
            <a:r>
              <a:rPr lang="en-US" sz="2400" dirty="0" err="1" smtClean="0">
                <a:latin typeface="Arial" pitchFamily="34" charset="0"/>
                <a:cs typeface="Arial" pitchFamily="34" charset="0"/>
              </a:rPr>
              <a:t>Leinert</a:t>
            </a:r>
            <a:r>
              <a:rPr lang="en-US" sz="2400" dirty="0" smtClean="0">
                <a:latin typeface="Arial" pitchFamily="34" charset="0"/>
                <a:cs typeface="Arial" pitchFamily="34" charset="0"/>
              </a:rPr>
              <a:t>, 1976)</a:t>
            </a:r>
          </a:p>
        </p:txBody>
      </p:sp>
      <p:pic>
        <p:nvPicPr>
          <p:cNvPr id="8" name="Picture 7" descr="mie_fig1.jpg"/>
          <p:cNvPicPr>
            <a:picLocks noChangeAspect="1"/>
          </p:cNvPicPr>
          <p:nvPr/>
        </p:nvPicPr>
        <p:blipFill>
          <a:blip r:embed="rId3" cstate="print"/>
          <a:stretch>
            <a:fillRect/>
          </a:stretch>
        </p:blipFill>
        <p:spPr>
          <a:xfrm>
            <a:off x="228600" y="762000"/>
            <a:ext cx="8642064" cy="3505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latin typeface="Arial" pitchFamily="34" charset="0"/>
                <a:cs typeface="Arial" pitchFamily="34" charset="0"/>
              </a:rPr>
              <a:t>K+F Corona From WISPR at 9.5R</a:t>
            </a:r>
            <a:r>
              <a:rPr lang="en-US" sz="3200" baseline="-25000" dirty="0" smtClean="0">
                <a:latin typeface="Arial" pitchFamily="34" charset="0"/>
                <a:cs typeface="Arial" pitchFamily="34" charset="0"/>
              </a:rPr>
              <a:t>s</a:t>
            </a:r>
            <a:endParaRPr lang="en-US" sz="3200" baseline="-25000" dirty="0">
              <a:latin typeface="Arial" pitchFamily="34" charset="0"/>
              <a:cs typeface="Arial" pitchFamily="34" charset="0"/>
            </a:endParaRPr>
          </a:p>
        </p:txBody>
      </p:sp>
      <p:sp>
        <p:nvSpPr>
          <p:cNvPr id="6" name="Content Placeholder 5"/>
          <p:cNvSpPr>
            <a:spLocks noGrp="1"/>
          </p:cNvSpPr>
          <p:nvPr>
            <p:ph sz="half" idx="4294967295"/>
          </p:nvPr>
        </p:nvSpPr>
        <p:spPr>
          <a:xfrm>
            <a:off x="838200" y="4724400"/>
            <a:ext cx="8305800" cy="2057400"/>
          </a:xfrm>
        </p:spPr>
        <p:txBody>
          <a:bodyPr>
            <a:normAutofit/>
          </a:bodyPr>
          <a:lstStyle/>
          <a:p>
            <a:r>
              <a:rPr lang="en-US" dirty="0" smtClean="0">
                <a:latin typeface="Arial" pitchFamily="34" charset="0"/>
                <a:cs typeface="Arial" pitchFamily="34" charset="0"/>
              </a:rPr>
              <a:t>Same simulation as on the previous slide, but with the addition of a K-corona model (Saito et al, 1977).</a:t>
            </a:r>
          </a:p>
          <a:p>
            <a:r>
              <a:rPr lang="en-US" dirty="0" smtClean="0">
                <a:latin typeface="Arial" pitchFamily="34" charset="0"/>
                <a:cs typeface="Arial" pitchFamily="34" charset="0"/>
              </a:rPr>
              <a:t>Note that the dust-free zone is still quite visible.</a:t>
            </a:r>
            <a:endParaRPr lang="en-US" dirty="0">
              <a:latin typeface="Arial" pitchFamily="34" charset="0"/>
              <a:cs typeface="Arial" pitchFamily="34" charset="0"/>
            </a:endParaRPr>
          </a:p>
        </p:txBody>
      </p:sp>
      <p:pic>
        <p:nvPicPr>
          <p:cNvPr id="8" name="Picture 7" descr="mie_fig2.jpg"/>
          <p:cNvPicPr>
            <a:picLocks noChangeAspect="1"/>
          </p:cNvPicPr>
          <p:nvPr/>
        </p:nvPicPr>
        <p:blipFill>
          <a:blip r:embed="rId3" cstate="print"/>
          <a:stretch>
            <a:fillRect/>
          </a:stretch>
        </p:blipFill>
        <p:spPr>
          <a:xfrm>
            <a:off x="152400" y="1066800"/>
            <a:ext cx="8650702" cy="3429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latin typeface="Arial" pitchFamily="34" charset="0"/>
                <a:cs typeface="Arial" pitchFamily="34" charset="0"/>
              </a:rPr>
              <a:t>F-Coronal Profiles With Various Dust Density Decreases</a:t>
            </a:r>
            <a:endParaRPr lang="en-US" sz="2400" baseline="-25000" dirty="0">
              <a:latin typeface="Arial" pitchFamily="34" charset="0"/>
              <a:cs typeface="Arial" pitchFamily="34" charset="0"/>
            </a:endParaRPr>
          </a:p>
        </p:txBody>
      </p:sp>
      <p:sp>
        <p:nvSpPr>
          <p:cNvPr id="6" name="Content Placeholder 5"/>
          <p:cNvSpPr>
            <a:spLocks noGrp="1"/>
          </p:cNvSpPr>
          <p:nvPr>
            <p:ph sz="half" idx="4294967295"/>
          </p:nvPr>
        </p:nvSpPr>
        <p:spPr>
          <a:xfrm>
            <a:off x="838200" y="5562600"/>
            <a:ext cx="7924800" cy="1219200"/>
          </a:xfrm>
        </p:spPr>
        <p:txBody>
          <a:bodyPr>
            <a:normAutofit/>
          </a:bodyPr>
          <a:lstStyle/>
          <a:p>
            <a:r>
              <a:rPr lang="en-US" sz="2400" dirty="0" smtClean="0">
                <a:latin typeface="Arial" pitchFamily="34" charset="0"/>
                <a:cs typeface="Arial" pitchFamily="34" charset="0"/>
              </a:rPr>
              <a:t>Same calculation as previous slide, but now zoomed in to show the profiles.</a:t>
            </a:r>
            <a:endParaRPr lang="en-US" sz="2400" dirty="0">
              <a:latin typeface="Arial" pitchFamily="34" charset="0"/>
              <a:cs typeface="Arial" pitchFamily="34" charset="0"/>
            </a:endParaRPr>
          </a:p>
        </p:txBody>
      </p:sp>
      <p:pic>
        <p:nvPicPr>
          <p:cNvPr id="8" name="Picture 7" descr="mie_fig4.jpg"/>
          <p:cNvPicPr>
            <a:picLocks noChangeAspect="1"/>
          </p:cNvPicPr>
          <p:nvPr/>
        </p:nvPicPr>
        <p:blipFill>
          <a:blip r:embed="rId3" cstate="print"/>
          <a:stretch>
            <a:fillRect/>
          </a:stretch>
        </p:blipFill>
        <p:spPr>
          <a:xfrm>
            <a:off x="1480651" y="838200"/>
            <a:ext cx="6139349" cy="468348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0" y="757099"/>
            <a:ext cx="4267200" cy="3413579"/>
          </a:xfrm>
          <a:prstGeom prst="rect">
            <a:avLst/>
          </a:prstGeom>
          <a:noFill/>
          <a:ln w="9525">
            <a:noFill/>
            <a:round/>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4397760" y="685800"/>
            <a:ext cx="4365240" cy="3492820"/>
          </a:xfrm>
          <a:prstGeom prst="rect">
            <a:avLst/>
          </a:prstGeom>
          <a:noFill/>
          <a:ln w="9525">
            <a:noFill/>
            <a:round/>
            <a:headEnd/>
            <a:tailEnd/>
          </a:ln>
          <a:effectLst/>
        </p:spPr>
      </p:pic>
      <p:sp>
        <p:nvSpPr>
          <p:cNvPr id="9219" name="Rectangle 3"/>
          <p:cNvSpPr>
            <a:spLocks noGrp="1" noChangeArrowheads="1"/>
          </p:cNvSpPr>
          <p:nvPr>
            <p:ph type="title"/>
          </p:nvPr>
        </p:nvSpPr>
        <p:spPr>
          <a:xfrm>
            <a:off x="456481" y="-18722"/>
            <a:ext cx="8228160" cy="616386"/>
          </a:xfrm>
          <a:ln/>
        </p:spPr>
        <p:txBody>
          <a:bodyPr tIns="19201">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a:t>Onion Layers Dust Free Zone, SoloHI FOV, from 0.28 AU</a:t>
            </a:r>
            <a:br>
              <a:rPr lang="en-US" sz="2200" dirty="0"/>
            </a:br>
            <a:r>
              <a:rPr lang="en-US" sz="2200" dirty="0"/>
              <a:t>Spacecraft in the Ecliptic Plane</a:t>
            </a:r>
          </a:p>
        </p:txBody>
      </p:sp>
      <p:pic>
        <p:nvPicPr>
          <p:cNvPr id="9220" name="Picture 4"/>
          <p:cNvPicPr>
            <a:picLocks noChangeAspect="1" noChangeArrowheads="1"/>
          </p:cNvPicPr>
          <p:nvPr/>
        </p:nvPicPr>
        <p:blipFill>
          <a:blip r:embed="rId5" cstate="print"/>
          <a:srcRect/>
          <a:stretch>
            <a:fillRect/>
          </a:stretch>
        </p:blipFill>
        <p:spPr bwMode="auto">
          <a:xfrm>
            <a:off x="152400" y="4038600"/>
            <a:ext cx="3597120" cy="2654199"/>
          </a:xfrm>
          <a:prstGeom prst="rect">
            <a:avLst/>
          </a:prstGeom>
          <a:noFill/>
          <a:ln w="9525">
            <a:noFill/>
            <a:round/>
            <a:headEnd/>
            <a:tailEnd/>
          </a:ln>
          <a:effectLst/>
        </p:spPr>
      </p:pic>
      <p:sp>
        <p:nvSpPr>
          <p:cNvPr id="9221" name="Text Box 5"/>
          <p:cNvSpPr txBox="1">
            <a:spLocks noChangeArrowheads="1"/>
          </p:cNvSpPr>
          <p:nvPr/>
        </p:nvSpPr>
        <p:spPr bwMode="auto">
          <a:xfrm>
            <a:off x="3738241" y="4297412"/>
            <a:ext cx="5004000" cy="2179588"/>
          </a:xfrm>
          <a:prstGeom prst="rect">
            <a:avLst/>
          </a:prstGeom>
          <a:noFill/>
          <a:ln w="9525">
            <a:noFill/>
            <a:round/>
            <a:headEnd/>
            <a:tailEnd/>
          </a:ln>
          <a:effectLst/>
        </p:spPr>
        <p:txBody>
          <a:bodyPr lIns="81639" tIns="53620" rIns="81639" bIns="40820"/>
          <a:lstStyle/>
          <a:p>
            <a:pPr>
              <a:tabLst>
                <a:tab pos="656650" algn="l"/>
                <a:tab pos="1313299" algn="l"/>
                <a:tab pos="1969949" algn="l"/>
                <a:tab pos="2626599" algn="l"/>
                <a:tab pos="3283248" algn="l"/>
                <a:tab pos="3939898" algn="l"/>
                <a:tab pos="4596548" algn="l"/>
              </a:tabLst>
            </a:pPr>
            <a:r>
              <a:rPr lang="en-US" sz="1500" b="1" dirty="0">
                <a:solidFill>
                  <a:srgbClr val="000000"/>
                </a:solidFill>
                <a:ea typeface="DejaVu Sans" charset="0"/>
                <a:cs typeface="DejaVu Sans" charset="0"/>
              </a:rPr>
              <a:t>Top left:</a:t>
            </a:r>
            <a:r>
              <a:rPr lang="en-US" sz="1500" dirty="0">
                <a:solidFill>
                  <a:srgbClr val="000000"/>
                </a:solidFill>
                <a:ea typeface="DejaVu Sans" charset="0"/>
                <a:cs typeface="DejaVu Sans" charset="0"/>
              </a:rPr>
              <a:t> SoloHI image of the K+F coronae, viewed from 60.2 R</a:t>
            </a:r>
            <a:r>
              <a:rPr lang="en-US" sz="1500" baseline="-33000" dirty="0">
                <a:solidFill>
                  <a:srgbClr val="000000"/>
                </a:solidFill>
                <a:ea typeface="DejaVu Sans" charset="0"/>
                <a:cs typeface="DejaVu Sans" charset="0"/>
              </a:rPr>
              <a:t>sun</a:t>
            </a:r>
            <a:r>
              <a:rPr lang="en-US" sz="1500" dirty="0">
                <a:solidFill>
                  <a:srgbClr val="000000"/>
                </a:solidFill>
                <a:ea typeface="DejaVu Sans" charset="0"/>
                <a:cs typeface="DejaVu Sans" charset="0"/>
              </a:rPr>
              <a:t> (0.28 AU) </a:t>
            </a:r>
            <a:r>
              <a:rPr lang="en-US" sz="1500" dirty="0" smtClean="0">
                <a:solidFill>
                  <a:srgbClr val="000000"/>
                </a:solidFill>
                <a:ea typeface="DejaVu Sans" charset="0"/>
                <a:cs typeface="DejaVu Sans" charset="0"/>
              </a:rPr>
              <a:t>.</a:t>
            </a:r>
          </a:p>
          <a:p>
            <a:pPr>
              <a:tabLst>
                <a:tab pos="656650" algn="l"/>
                <a:tab pos="1313299" algn="l"/>
                <a:tab pos="1969949" algn="l"/>
                <a:tab pos="2626599" algn="l"/>
                <a:tab pos="3283248" algn="l"/>
                <a:tab pos="3939898" algn="l"/>
                <a:tab pos="4596548" algn="l"/>
              </a:tabLst>
            </a:pPr>
            <a:endParaRPr lang="en-US" sz="1500" dirty="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Lst>
            </a:pPr>
            <a:r>
              <a:rPr lang="en-US" sz="1500" b="1" dirty="0">
                <a:solidFill>
                  <a:srgbClr val="000000"/>
                </a:solidFill>
                <a:ea typeface="DejaVu Sans" charset="0"/>
                <a:cs typeface="DejaVu Sans" charset="0"/>
              </a:rPr>
              <a:t>Bottom left:</a:t>
            </a:r>
            <a:r>
              <a:rPr lang="en-US" sz="1500" dirty="0">
                <a:solidFill>
                  <a:srgbClr val="000000"/>
                </a:solidFill>
                <a:ea typeface="DejaVu Sans" charset="0"/>
                <a:cs typeface="DejaVu Sans" charset="0"/>
              </a:rPr>
              <a:t> dust density attenuation function that simulates the different dust type free zones.</a:t>
            </a:r>
          </a:p>
          <a:p>
            <a:pPr>
              <a:tabLst>
                <a:tab pos="656650" algn="l"/>
                <a:tab pos="1313299" algn="l"/>
                <a:tab pos="1969949" algn="l"/>
                <a:tab pos="2626599" algn="l"/>
                <a:tab pos="3283248" algn="l"/>
                <a:tab pos="3939898" algn="l"/>
                <a:tab pos="4596548" algn="l"/>
              </a:tabLst>
            </a:pPr>
            <a:endParaRPr lang="en-US" sz="1500" b="1"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Lst>
            </a:pPr>
            <a:r>
              <a:rPr lang="en-US" sz="1500" b="1" dirty="0" smtClean="0">
                <a:solidFill>
                  <a:srgbClr val="000000"/>
                </a:solidFill>
                <a:ea typeface="DejaVu Sans" charset="0"/>
                <a:cs typeface="DejaVu Sans" charset="0"/>
              </a:rPr>
              <a:t>Top </a:t>
            </a:r>
            <a:r>
              <a:rPr lang="en-US" sz="1500" b="1" dirty="0">
                <a:solidFill>
                  <a:srgbClr val="000000"/>
                </a:solidFill>
                <a:ea typeface="DejaVu Sans" charset="0"/>
                <a:cs typeface="DejaVu Sans" charset="0"/>
              </a:rPr>
              <a:t>right:</a:t>
            </a:r>
            <a:r>
              <a:rPr lang="en-US" sz="1500" dirty="0">
                <a:solidFill>
                  <a:srgbClr val="000000"/>
                </a:solidFill>
                <a:ea typeface="DejaVu Sans" charset="0"/>
                <a:cs typeface="DejaVu Sans" charset="0"/>
              </a:rPr>
              <a:t> K and F coronae profiles. </a:t>
            </a:r>
            <a:r>
              <a:rPr lang="en-US" sz="1500" dirty="0" smtClean="0">
                <a:solidFill>
                  <a:srgbClr val="000000"/>
                </a:solidFill>
                <a:ea typeface="DejaVu Sans" charset="0"/>
                <a:cs typeface="DejaVu Sans" charset="0"/>
              </a:rPr>
              <a:t>The dust-free zone begins at 15 </a:t>
            </a:r>
            <a:r>
              <a:rPr lang="en-US" sz="1500" dirty="0">
                <a:solidFill>
                  <a:srgbClr val="000000"/>
                </a:solidFill>
                <a:ea typeface="DejaVu Sans" charset="0"/>
                <a:cs typeface="DejaVu Sans" charset="0"/>
              </a:rPr>
              <a:t>R</a:t>
            </a:r>
            <a:r>
              <a:rPr lang="en-US" sz="1500" baseline="-33000" dirty="0">
                <a:solidFill>
                  <a:srgbClr val="000000"/>
                </a:solidFill>
                <a:ea typeface="DejaVu Sans" charset="0"/>
                <a:cs typeface="DejaVu Sans" charset="0"/>
              </a:rPr>
              <a:t>sun</a:t>
            </a:r>
            <a:r>
              <a:rPr lang="en-US" sz="1500" dirty="0">
                <a:solidFill>
                  <a:srgbClr val="000000"/>
                </a:solidFill>
                <a:cs typeface="Arial" pitchFamily="34" charset="0"/>
              </a:rPr>
              <a:t>,</a:t>
            </a:r>
            <a:r>
              <a:rPr lang="en-US" sz="1500" dirty="0">
                <a:solidFill>
                  <a:srgbClr val="000000"/>
                </a:solidFill>
                <a:ea typeface="DejaVu Sans" charset="0"/>
                <a:cs typeface="DejaVu Sans" charset="0"/>
              </a:rPr>
              <a:t> </a:t>
            </a:r>
            <a:r>
              <a:rPr lang="en-US" sz="1500" dirty="0" smtClean="0">
                <a:solidFill>
                  <a:srgbClr val="000000"/>
                </a:solidFill>
                <a:ea typeface="DejaVu Sans" charset="0"/>
                <a:cs typeface="DejaVu Sans" charset="0"/>
              </a:rPr>
              <a:t>which </a:t>
            </a:r>
            <a:r>
              <a:rPr lang="en-US" sz="1500" dirty="0">
                <a:solidFill>
                  <a:srgbClr val="000000"/>
                </a:solidFill>
                <a:ea typeface="DejaVu Sans" charset="0"/>
                <a:cs typeface="DejaVu Sans" charset="0"/>
              </a:rPr>
              <a:t>corresponds to an elongation of 14.3</a:t>
            </a:r>
            <a:r>
              <a:rPr lang="en-US" sz="1500" dirty="0">
                <a:solidFill>
                  <a:srgbClr val="000000"/>
                </a:solidFill>
                <a:cs typeface="Arial" pitchFamily="34" charset="0"/>
              </a:rPr>
              <a:t>° from 0.28 AU.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idx="10"/>
          </p:nvPr>
        </p:nvSpPr>
        <p:spPr/>
        <p:txBody>
          <a:bodyPr/>
          <a:lstStyle/>
          <a:p>
            <a:r>
              <a:rPr lang="en-US"/>
              <a:t>Wednesday, October 19, 2011</a:t>
            </a:r>
          </a:p>
        </p:txBody>
      </p:sp>
      <p:pic>
        <p:nvPicPr>
          <p:cNvPr id="10241" name="Picture 1"/>
          <p:cNvPicPr>
            <a:picLocks noChangeAspect="1" noChangeArrowheads="1"/>
          </p:cNvPicPr>
          <p:nvPr/>
        </p:nvPicPr>
        <p:blipFill>
          <a:blip r:embed="rId3" cstate="print"/>
          <a:srcRect/>
          <a:stretch>
            <a:fillRect/>
          </a:stretch>
        </p:blipFill>
        <p:spPr bwMode="auto">
          <a:xfrm>
            <a:off x="10080" y="617857"/>
            <a:ext cx="4561920" cy="3649343"/>
          </a:xfrm>
          <a:prstGeom prst="rect">
            <a:avLst/>
          </a:prstGeom>
          <a:noFill/>
          <a:ln w="9525">
            <a:noFill/>
            <a:round/>
            <a:headEnd/>
            <a:tailEnd/>
          </a:ln>
          <a:effectLst/>
        </p:spPr>
      </p:pic>
      <p:pic>
        <p:nvPicPr>
          <p:cNvPr id="10242" name="Picture 2"/>
          <p:cNvPicPr>
            <a:picLocks noChangeAspect="1" noChangeArrowheads="1"/>
          </p:cNvPicPr>
          <p:nvPr/>
        </p:nvPicPr>
        <p:blipFill>
          <a:blip r:embed="rId4" cstate="print"/>
          <a:srcRect/>
          <a:stretch>
            <a:fillRect/>
          </a:stretch>
        </p:blipFill>
        <p:spPr bwMode="auto">
          <a:xfrm>
            <a:off x="4397760" y="619169"/>
            <a:ext cx="4654452" cy="3724231"/>
          </a:xfrm>
          <a:prstGeom prst="rect">
            <a:avLst/>
          </a:prstGeom>
          <a:noFill/>
          <a:ln w="9525">
            <a:noFill/>
            <a:round/>
            <a:headEnd/>
            <a:tailEnd/>
          </a:ln>
          <a:effectLst/>
        </p:spPr>
      </p:pic>
      <p:sp>
        <p:nvSpPr>
          <p:cNvPr id="10243" name="Rectangle 3"/>
          <p:cNvSpPr>
            <a:spLocks noGrp="1" noChangeArrowheads="1"/>
          </p:cNvSpPr>
          <p:nvPr>
            <p:ph type="title"/>
          </p:nvPr>
        </p:nvSpPr>
        <p:spPr>
          <a:xfrm>
            <a:off x="456481" y="69414"/>
            <a:ext cx="8228160" cy="616386"/>
          </a:xfrm>
          <a:ln/>
        </p:spPr>
        <p:txBody>
          <a:bodyPr tIns="19201">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a:t>Onion Layers Dust Free Zone, SoloHI FOV, from 0.28 AU</a:t>
            </a:r>
            <a:br>
              <a:rPr lang="en-US" sz="2200" dirty="0"/>
            </a:br>
            <a:r>
              <a:rPr lang="en-US" sz="2200" dirty="0"/>
              <a:t>Spacecraft 35° Above the Ecliptic Plane</a:t>
            </a:r>
          </a:p>
        </p:txBody>
      </p:sp>
      <p:pic>
        <p:nvPicPr>
          <p:cNvPr id="10244" name="Picture 4"/>
          <p:cNvPicPr>
            <a:picLocks noChangeAspect="1" noChangeArrowheads="1"/>
          </p:cNvPicPr>
          <p:nvPr/>
        </p:nvPicPr>
        <p:blipFill>
          <a:blip r:embed="rId5" cstate="print"/>
          <a:srcRect/>
          <a:stretch>
            <a:fillRect/>
          </a:stretch>
        </p:blipFill>
        <p:spPr bwMode="auto">
          <a:xfrm>
            <a:off x="304799" y="4204084"/>
            <a:ext cx="3325441" cy="2453736"/>
          </a:xfrm>
          <a:prstGeom prst="rect">
            <a:avLst/>
          </a:prstGeom>
          <a:noFill/>
          <a:ln w="9525">
            <a:noFill/>
            <a:round/>
            <a:headEnd/>
            <a:tailEnd/>
          </a:ln>
          <a:effectLst/>
        </p:spPr>
      </p:pic>
      <p:sp>
        <p:nvSpPr>
          <p:cNvPr id="10245" name="Text Box 5"/>
          <p:cNvSpPr txBox="1">
            <a:spLocks noChangeArrowheads="1"/>
          </p:cNvSpPr>
          <p:nvPr/>
        </p:nvSpPr>
        <p:spPr bwMode="auto">
          <a:xfrm>
            <a:off x="3630242" y="4297412"/>
            <a:ext cx="5361358" cy="2360408"/>
          </a:xfrm>
          <a:prstGeom prst="rect">
            <a:avLst/>
          </a:prstGeom>
          <a:noFill/>
          <a:ln w="9525">
            <a:noFill/>
            <a:round/>
            <a:headEnd/>
            <a:tailEnd/>
          </a:ln>
          <a:effectLst/>
        </p:spPr>
        <p:txBody>
          <a:bodyPr lIns="81639" tIns="53620" rIns="81639" bIns="40820"/>
          <a:lstStyle/>
          <a:p>
            <a:pPr>
              <a:tabLst>
                <a:tab pos="656650" algn="l"/>
                <a:tab pos="1313299" algn="l"/>
                <a:tab pos="1969949" algn="l"/>
                <a:tab pos="2626599" algn="l"/>
                <a:tab pos="3283248" algn="l"/>
                <a:tab pos="3939898" algn="l"/>
                <a:tab pos="4596548" algn="l"/>
              </a:tabLst>
            </a:pPr>
            <a:r>
              <a:rPr lang="en-US" sz="1600" b="1" dirty="0">
                <a:solidFill>
                  <a:srgbClr val="000000"/>
                </a:solidFill>
                <a:latin typeface="Arial" pitchFamily="34" charset="0"/>
                <a:ea typeface="DejaVu Sans" charset="0"/>
                <a:cs typeface="Arial" pitchFamily="34" charset="0"/>
              </a:rPr>
              <a:t>Top left:</a:t>
            </a:r>
            <a:r>
              <a:rPr lang="en-US" sz="1600" dirty="0">
                <a:solidFill>
                  <a:srgbClr val="000000"/>
                </a:solidFill>
                <a:latin typeface="Arial" pitchFamily="34" charset="0"/>
                <a:ea typeface="DejaVu Sans" charset="0"/>
                <a:cs typeface="Arial" pitchFamily="34" charset="0"/>
              </a:rPr>
              <a:t> SoloHI image of the K+F coronae, viewed from 60.2 R</a:t>
            </a:r>
            <a:r>
              <a:rPr lang="en-US" sz="1600" baseline="-33000" dirty="0">
                <a:solidFill>
                  <a:srgbClr val="000000"/>
                </a:solidFill>
                <a:latin typeface="Arial" pitchFamily="34" charset="0"/>
                <a:ea typeface="DejaVu Sans" charset="0"/>
                <a:cs typeface="Arial" pitchFamily="34" charset="0"/>
              </a:rPr>
              <a:t>sun</a:t>
            </a:r>
            <a:r>
              <a:rPr lang="en-US" sz="1600" dirty="0">
                <a:solidFill>
                  <a:srgbClr val="000000"/>
                </a:solidFill>
                <a:latin typeface="Arial" pitchFamily="34" charset="0"/>
                <a:ea typeface="DejaVu Sans" charset="0"/>
                <a:cs typeface="Arial" pitchFamily="34" charset="0"/>
              </a:rPr>
              <a:t> (0.28 AU) .</a:t>
            </a:r>
          </a:p>
          <a:p>
            <a:pPr>
              <a:tabLst>
                <a:tab pos="656650" algn="l"/>
                <a:tab pos="1313299" algn="l"/>
                <a:tab pos="1969949" algn="l"/>
                <a:tab pos="2626599" algn="l"/>
                <a:tab pos="3283248" algn="l"/>
                <a:tab pos="3939898" algn="l"/>
                <a:tab pos="4596548" algn="l"/>
              </a:tabLst>
            </a:pPr>
            <a:endParaRPr lang="en-US" sz="1600" b="1" dirty="0" smtClean="0">
              <a:solidFill>
                <a:srgbClr val="000000"/>
              </a:solidFill>
              <a:latin typeface="Arial" pitchFamily="34" charset="0"/>
              <a:ea typeface="DejaVu Sans" charset="0"/>
              <a:cs typeface="Arial" pitchFamily="34" charset="0"/>
            </a:endParaRPr>
          </a:p>
          <a:p>
            <a:pPr>
              <a:tabLst>
                <a:tab pos="656650" algn="l"/>
                <a:tab pos="1313299" algn="l"/>
                <a:tab pos="1969949" algn="l"/>
                <a:tab pos="2626599" algn="l"/>
                <a:tab pos="3283248" algn="l"/>
                <a:tab pos="3939898" algn="l"/>
                <a:tab pos="4596548" algn="l"/>
              </a:tabLst>
            </a:pPr>
            <a:r>
              <a:rPr lang="en-US" sz="1600" b="1" dirty="0" smtClean="0">
                <a:solidFill>
                  <a:srgbClr val="000000"/>
                </a:solidFill>
                <a:latin typeface="Arial" pitchFamily="34" charset="0"/>
                <a:ea typeface="DejaVu Sans" charset="0"/>
                <a:cs typeface="Arial" pitchFamily="34" charset="0"/>
              </a:rPr>
              <a:t>Bottom </a:t>
            </a:r>
            <a:r>
              <a:rPr lang="en-US" sz="1600" b="1" dirty="0">
                <a:solidFill>
                  <a:srgbClr val="000000"/>
                </a:solidFill>
                <a:latin typeface="Arial" pitchFamily="34" charset="0"/>
                <a:ea typeface="DejaVu Sans" charset="0"/>
                <a:cs typeface="Arial" pitchFamily="34" charset="0"/>
              </a:rPr>
              <a:t>left:</a:t>
            </a:r>
            <a:r>
              <a:rPr lang="en-US" sz="1600" dirty="0">
                <a:solidFill>
                  <a:srgbClr val="000000"/>
                </a:solidFill>
                <a:latin typeface="Arial" pitchFamily="34" charset="0"/>
                <a:ea typeface="DejaVu Sans" charset="0"/>
                <a:cs typeface="Arial" pitchFamily="34" charset="0"/>
              </a:rPr>
              <a:t> dust density attenuation function that simulates the </a:t>
            </a:r>
            <a:r>
              <a:rPr lang="en-US" sz="1600" dirty="0" smtClean="0">
                <a:solidFill>
                  <a:srgbClr val="000000"/>
                </a:solidFill>
                <a:latin typeface="Arial" pitchFamily="34" charset="0"/>
                <a:ea typeface="DejaVu Sans" charset="0"/>
                <a:cs typeface="Arial" pitchFamily="34" charset="0"/>
              </a:rPr>
              <a:t>dust density decreases due to evaporation.</a:t>
            </a:r>
            <a:endParaRPr lang="en-US" sz="1600" dirty="0">
              <a:solidFill>
                <a:srgbClr val="000000"/>
              </a:solidFill>
              <a:latin typeface="Arial" pitchFamily="34" charset="0"/>
              <a:ea typeface="DejaVu Sans" charset="0"/>
              <a:cs typeface="Arial" pitchFamily="34" charset="0"/>
            </a:endParaRPr>
          </a:p>
          <a:p>
            <a:pPr>
              <a:tabLst>
                <a:tab pos="656650" algn="l"/>
                <a:tab pos="1313299" algn="l"/>
                <a:tab pos="1969949" algn="l"/>
                <a:tab pos="2626599" algn="l"/>
                <a:tab pos="3283248" algn="l"/>
                <a:tab pos="3939898" algn="l"/>
                <a:tab pos="4596548" algn="l"/>
              </a:tabLst>
            </a:pPr>
            <a:endParaRPr lang="en-US" sz="1600" b="1" dirty="0" smtClean="0">
              <a:solidFill>
                <a:srgbClr val="000000"/>
              </a:solidFill>
              <a:latin typeface="Arial" pitchFamily="34" charset="0"/>
              <a:ea typeface="DejaVu Sans" charset="0"/>
              <a:cs typeface="Arial" pitchFamily="34" charset="0"/>
            </a:endParaRPr>
          </a:p>
          <a:p>
            <a:pPr>
              <a:tabLst>
                <a:tab pos="656650" algn="l"/>
                <a:tab pos="1313299" algn="l"/>
                <a:tab pos="1969949" algn="l"/>
                <a:tab pos="2626599" algn="l"/>
                <a:tab pos="3283248" algn="l"/>
                <a:tab pos="3939898" algn="l"/>
                <a:tab pos="4596548" algn="l"/>
              </a:tabLst>
            </a:pPr>
            <a:r>
              <a:rPr lang="en-US" sz="1600" b="1" dirty="0" smtClean="0">
                <a:solidFill>
                  <a:srgbClr val="000000"/>
                </a:solidFill>
                <a:latin typeface="Arial" pitchFamily="34" charset="0"/>
                <a:ea typeface="DejaVu Sans" charset="0"/>
                <a:cs typeface="Arial" pitchFamily="34" charset="0"/>
              </a:rPr>
              <a:t>Top </a:t>
            </a:r>
            <a:r>
              <a:rPr lang="en-US" sz="1600" b="1" dirty="0">
                <a:solidFill>
                  <a:srgbClr val="000000"/>
                </a:solidFill>
                <a:latin typeface="Arial" pitchFamily="34" charset="0"/>
                <a:ea typeface="DejaVu Sans" charset="0"/>
                <a:cs typeface="Arial" pitchFamily="34" charset="0"/>
              </a:rPr>
              <a:t>right:</a:t>
            </a:r>
            <a:r>
              <a:rPr lang="en-US" sz="1600" dirty="0">
                <a:solidFill>
                  <a:srgbClr val="000000"/>
                </a:solidFill>
                <a:latin typeface="Arial" pitchFamily="34" charset="0"/>
                <a:ea typeface="DejaVu Sans" charset="0"/>
                <a:cs typeface="Arial" pitchFamily="34" charset="0"/>
              </a:rPr>
              <a:t> K and F coronae profiles. 15 </a:t>
            </a:r>
            <a:r>
              <a:rPr lang="en-US" sz="1600" dirty="0" smtClean="0">
                <a:solidFill>
                  <a:srgbClr val="000000"/>
                </a:solidFill>
                <a:latin typeface="Arial" pitchFamily="34" charset="0"/>
                <a:ea typeface="DejaVu Sans" charset="0"/>
                <a:cs typeface="Arial" pitchFamily="34" charset="0"/>
              </a:rPr>
              <a:t>R</a:t>
            </a:r>
            <a:r>
              <a:rPr lang="en-US" sz="1600" baseline="-33000" dirty="0" smtClean="0">
                <a:solidFill>
                  <a:srgbClr val="000000"/>
                </a:solidFill>
                <a:latin typeface="Arial" pitchFamily="34" charset="0"/>
                <a:ea typeface="DejaVu Sans" charset="0"/>
                <a:cs typeface="Arial" pitchFamily="34" charset="0"/>
              </a:rPr>
              <a:t>sun</a:t>
            </a:r>
            <a:r>
              <a:rPr lang="en-US" sz="1600" dirty="0" smtClean="0">
                <a:solidFill>
                  <a:srgbClr val="000000"/>
                </a:solidFill>
                <a:latin typeface="Arial" pitchFamily="34" charset="0"/>
                <a:cs typeface="Arial" pitchFamily="34" charset="0"/>
              </a:rPr>
              <a:t> is</a:t>
            </a:r>
            <a:r>
              <a:rPr lang="en-US" sz="1600" dirty="0" smtClean="0">
                <a:solidFill>
                  <a:srgbClr val="000000"/>
                </a:solidFill>
                <a:latin typeface="Arial" pitchFamily="34" charset="0"/>
                <a:ea typeface="DejaVu Sans" charset="0"/>
                <a:cs typeface="Arial" pitchFamily="34" charset="0"/>
              </a:rPr>
              <a:t> </a:t>
            </a:r>
            <a:r>
              <a:rPr lang="en-US" sz="1600" dirty="0">
                <a:solidFill>
                  <a:srgbClr val="000000"/>
                </a:solidFill>
                <a:latin typeface="Arial" pitchFamily="34" charset="0"/>
                <a:ea typeface="DejaVu Sans" charset="0"/>
                <a:cs typeface="Arial" pitchFamily="34" charset="0"/>
              </a:rPr>
              <a:t>the beginning of the dust free </a:t>
            </a:r>
            <a:r>
              <a:rPr lang="en-US" sz="1600" dirty="0" smtClean="0">
                <a:solidFill>
                  <a:srgbClr val="000000"/>
                </a:solidFill>
                <a:latin typeface="Arial" pitchFamily="34" charset="0"/>
                <a:ea typeface="DejaVu Sans" charset="0"/>
                <a:cs typeface="Arial" pitchFamily="34" charset="0"/>
              </a:rPr>
              <a:t>zone and </a:t>
            </a:r>
            <a:r>
              <a:rPr lang="en-US" sz="1600" dirty="0">
                <a:solidFill>
                  <a:srgbClr val="000000"/>
                </a:solidFill>
                <a:latin typeface="Arial" pitchFamily="34" charset="0"/>
                <a:ea typeface="DejaVu Sans" charset="0"/>
                <a:cs typeface="Arial" pitchFamily="34" charset="0"/>
              </a:rPr>
              <a:t>corresponds to an elongation of 14.3</a:t>
            </a:r>
            <a:r>
              <a:rPr lang="en-US" sz="1600" dirty="0">
                <a:solidFill>
                  <a:srgbClr val="000000"/>
                </a:solidFill>
                <a:latin typeface="Arial" pitchFamily="34" charset="0"/>
                <a:cs typeface="Arial" pitchFamily="34" charset="0"/>
              </a:rPr>
              <a:t>° from 0.28 AU.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457200" y="1143000"/>
            <a:ext cx="8229600" cy="1752600"/>
          </a:xfrm>
        </p:spPr>
        <p:txBody>
          <a:bodyPr>
            <a:normAutofit lnSpcReduction="10000"/>
          </a:bodyPr>
          <a:lstStyle/>
          <a:p>
            <a:r>
              <a:rPr lang="en-US" dirty="0">
                <a:solidFill>
                  <a:schemeClr val="bg1">
                    <a:lumMod val="50000"/>
                  </a:schemeClr>
                </a:solidFill>
              </a:rPr>
              <a:t>Solar Orbiter/SoloHI and Solar Probe Plus/WISPR</a:t>
            </a:r>
          </a:p>
          <a:p>
            <a:r>
              <a:rPr lang="en-US" dirty="0"/>
              <a:t>Mie Scattering Modeling of F-Corona</a:t>
            </a:r>
          </a:p>
          <a:p>
            <a:r>
              <a:rPr lang="en-US" dirty="0">
                <a:solidFill>
                  <a:schemeClr val="bg1">
                    <a:lumMod val="50000"/>
                  </a:schemeClr>
                </a:solidFill>
              </a:rPr>
              <a:t>View from WISPR</a:t>
            </a:r>
          </a:p>
          <a:p>
            <a:r>
              <a:rPr lang="en-US" dirty="0">
                <a:solidFill>
                  <a:schemeClr val="bg1">
                    <a:lumMod val="50000"/>
                  </a:schemeClr>
                </a:solidFill>
              </a:rPr>
              <a:t>View from Solar Orbiter</a:t>
            </a:r>
          </a:p>
          <a:p>
            <a:r>
              <a:rPr lang="en-US" dirty="0">
                <a:solidFill>
                  <a:schemeClr val="bg1">
                    <a:lumMod val="50000"/>
                  </a:schemeClr>
                </a:solidFill>
              </a:rPr>
              <a:t>Summary</a:t>
            </a:r>
          </a:p>
          <a:p>
            <a:pPr marL="0" indent="0">
              <a:buNone/>
            </a:pPr>
            <a:endParaRPr lang="en-US" dirty="0"/>
          </a:p>
        </p:txBody>
      </p:sp>
    </p:spTree>
    <p:extLst>
      <p:ext uri="{BB962C8B-B14F-4D97-AF65-F5344CB8AC3E}">
        <p14:creationId xmlns:p14="http://schemas.microsoft.com/office/powerpoint/2010/main" val="38921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Scattering Geometry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17320"/>
            <a:ext cx="8975459" cy="478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36846" y="1047988"/>
            <a:ext cx="1916294" cy="369332"/>
          </a:xfrm>
          <a:prstGeom prst="rect">
            <a:avLst/>
          </a:prstGeom>
          <a:noFill/>
        </p:spPr>
        <p:txBody>
          <a:bodyPr wrap="none" rtlCol="0">
            <a:spAutoFit/>
          </a:bodyPr>
          <a:lstStyle/>
          <a:p>
            <a:r>
              <a:rPr lang="en-US" dirty="0" smtClean="0"/>
              <a:t>(Mann et al, 2004)</a:t>
            </a:r>
            <a:endParaRPr lang="en-US" dirty="0"/>
          </a:p>
        </p:txBody>
      </p:sp>
    </p:spTree>
    <p:extLst>
      <p:ext uri="{BB962C8B-B14F-4D97-AF65-F5344CB8AC3E}">
        <p14:creationId xmlns:p14="http://schemas.microsoft.com/office/powerpoint/2010/main" val="1857185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Scattering Equations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348" y="4191000"/>
            <a:ext cx="406691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3790890"/>
            <a:ext cx="3054811" cy="400110"/>
          </a:xfrm>
          <a:prstGeom prst="rect">
            <a:avLst/>
          </a:prstGeom>
          <a:noFill/>
        </p:spPr>
        <p:txBody>
          <a:bodyPr wrap="none" rtlCol="0">
            <a:spAutoFit/>
          </a:bodyPr>
          <a:lstStyle/>
          <a:p>
            <a:r>
              <a:rPr lang="en-US" sz="2000" dirty="0" smtClean="0"/>
              <a:t>Volume Scattering Function</a:t>
            </a:r>
            <a:endParaRPr lang="en-US" sz="2000" dirty="0"/>
          </a:p>
        </p:txBody>
      </p:sp>
      <p:sp>
        <p:nvSpPr>
          <p:cNvPr id="5" name="TextBox 4"/>
          <p:cNvSpPr txBox="1"/>
          <p:nvPr/>
        </p:nvSpPr>
        <p:spPr>
          <a:xfrm>
            <a:off x="609599" y="1295400"/>
            <a:ext cx="2675156" cy="400110"/>
          </a:xfrm>
          <a:prstGeom prst="rect">
            <a:avLst/>
          </a:prstGeom>
          <a:noFill/>
        </p:spPr>
        <p:txBody>
          <a:bodyPr wrap="none" rtlCol="0">
            <a:spAutoFit/>
          </a:bodyPr>
          <a:lstStyle/>
          <a:p>
            <a:r>
              <a:rPr lang="en-US" sz="2000" dirty="0" smtClean="0"/>
              <a:t>Scattering Cross Section</a:t>
            </a:r>
            <a:endParaRPr lang="en-US" sz="2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371" y="5334000"/>
            <a:ext cx="763201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599" y="5010090"/>
            <a:ext cx="3585982" cy="400110"/>
          </a:xfrm>
          <a:prstGeom prst="rect">
            <a:avLst/>
          </a:prstGeom>
          <a:noFill/>
        </p:spPr>
        <p:txBody>
          <a:bodyPr wrap="none" rtlCol="0">
            <a:spAutoFit/>
          </a:bodyPr>
          <a:lstStyle/>
          <a:p>
            <a:r>
              <a:rPr lang="en-US" sz="2000" dirty="0" smtClean="0"/>
              <a:t>F-corona/Zodiacal Light Intensity</a:t>
            </a:r>
            <a:endParaRPr lang="en-US" sz="2000"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348" y="1676400"/>
            <a:ext cx="544900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348" y="3123367"/>
            <a:ext cx="5454158" cy="53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9600" y="2647890"/>
            <a:ext cx="8004391" cy="400110"/>
          </a:xfrm>
          <a:prstGeom prst="rect">
            <a:avLst/>
          </a:prstGeom>
          <a:noFill/>
        </p:spPr>
        <p:txBody>
          <a:bodyPr wrap="square" rtlCol="0">
            <a:spAutoFit/>
          </a:bodyPr>
          <a:lstStyle/>
          <a:p>
            <a:r>
              <a:rPr lang="en-US" sz="2000" dirty="0" smtClean="0"/>
              <a:t>Simplified Scattering Phase Function</a:t>
            </a:r>
            <a:endParaRPr lang="en-US" sz="2000" dirty="0"/>
          </a:p>
        </p:txBody>
      </p:sp>
    </p:spTree>
    <p:extLst>
      <p:ext uri="{BB962C8B-B14F-4D97-AF65-F5344CB8AC3E}">
        <p14:creationId xmlns:p14="http://schemas.microsoft.com/office/powerpoint/2010/main" val="128843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latin typeface="Arial" pitchFamily="34" charset="0"/>
                <a:cs typeface="Arial" pitchFamily="34" charset="0"/>
              </a:rPr>
              <a:t>Comparison with Helios Observations</a:t>
            </a:r>
            <a:endParaRPr lang="en-US" sz="2400" baseline="-25000" dirty="0">
              <a:latin typeface="Arial" pitchFamily="34" charset="0"/>
              <a:cs typeface="Arial" pitchFamily="34" charset="0"/>
            </a:endParaRPr>
          </a:p>
        </p:txBody>
      </p:sp>
      <p:pic>
        <p:nvPicPr>
          <p:cNvPr id="9" name="Picture 8" descr="mie_fig6b.jpg"/>
          <p:cNvPicPr>
            <a:picLocks noChangeAspect="1"/>
          </p:cNvPicPr>
          <p:nvPr/>
        </p:nvPicPr>
        <p:blipFill>
          <a:blip r:embed="rId3" cstate="print"/>
          <a:stretch>
            <a:fillRect/>
          </a:stretch>
        </p:blipFill>
        <p:spPr>
          <a:xfrm>
            <a:off x="4583092" y="2267129"/>
            <a:ext cx="4422442" cy="3547360"/>
          </a:xfrm>
          <a:prstGeom prst="rect">
            <a:avLst/>
          </a:prstGeom>
        </p:spPr>
      </p:pic>
      <p:pic>
        <p:nvPicPr>
          <p:cNvPr id="10" name="Picture 9" descr="mie_fig6a.jpg"/>
          <p:cNvPicPr>
            <a:picLocks noChangeAspect="1"/>
          </p:cNvPicPr>
          <p:nvPr/>
        </p:nvPicPr>
        <p:blipFill>
          <a:blip r:embed="rId4" cstate="print"/>
          <a:stretch>
            <a:fillRect/>
          </a:stretch>
        </p:blipFill>
        <p:spPr>
          <a:xfrm>
            <a:off x="457200" y="2297609"/>
            <a:ext cx="4152900" cy="3409477"/>
          </a:xfrm>
          <a:prstGeom prst="rect">
            <a:avLst/>
          </a:prstGeom>
        </p:spPr>
      </p:pic>
      <p:sp>
        <p:nvSpPr>
          <p:cNvPr id="11" name="TextBox 10"/>
          <p:cNvSpPr txBox="1"/>
          <p:nvPr/>
        </p:nvSpPr>
        <p:spPr>
          <a:xfrm>
            <a:off x="5327801" y="5842182"/>
            <a:ext cx="3435199" cy="369332"/>
          </a:xfrm>
          <a:prstGeom prst="rect">
            <a:avLst/>
          </a:prstGeom>
          <a:noFill/>
        </p:spPr>
        <p:txBody>
          <a:bodyPr wrap="square" rtlCol="0">
            <a:spAutoFit/>
          </a:bodyPr>
          <a:lstStyle/>
          <a:p>
            <a:r>
              <a:rPr lang="en-US" dirty="0" smtClean="0"/>
              <a:t>Hoyle and </a:t>
            </a:r>
            <a:r>
              <a:rPr lang="en-US" dirty="0" err="1" smtClean="0"/>
              <a:t>Wickramasinghe</a:t>
            </a:r>
            <a:r>
              <a:rPr lang="en-US" dirty="0" smtClean="0"/>
              <a:t> (1984)</a:t>
            </a:r>
            <a:endParaRPr lang="en-US" dirty="0"/>
          </a:p>
        </p:txBody>
      </p:sp>
      <p:sp>
        <p:nvSpPr>
          <p:cNvPr id="12" name="TextBox 11"/>
          <p:cNvSpPr txBox="1"/>
          <p:nvPr/>
        </p:nvSpPr>
        <p:spPr>
          <a:xfrm>
            <a:off x="457200" y="1066800"/>
            <a:ext cx="8305800" cy="1200329"/>
          </a:xfrm>
          <a:prstGeom prst="rect">
            <a:avLst/>
          </a:prstGeom>
          <a:noFill/>
        </p:spPr>
        <p:txBody>
          <a:bodyPr wrap="square" rtlCol="0">
            <a:spAutoFit/>
          </a:bodyPr>
          <a:lstStyle/>
          <a:p>
            <a:r>
              <a:rPr lang="en-US" dirty="0" smtClean="0"/>
              <a:t>We have added a Mie scattering capability into our forward modeling program for Thomson scattering , and compared it to the Helios observations and the calculations of Hoyle &amp; </a:t>
            </a:r>
            <a:r>
              <a:rPr lang="en-US" dirty="0" err="1"/>
              <a:t>Wickramasinghe</a:t>
            </a:r>
            <a:r>
              <a:rPr lang="en-US" dirty="0"/>
              <a:t> (1984)</a:t>
            </a:r>
          </a:p>
          <a:p>
            <a:endParaRPr lang="en-US" dirty="0"/>
          </a:p>
        </p:txBody>
      </p:sp>
      <p:sp>
        <p:nvSpPr>
          <p:cNvPr id="13" name="TextBox 12"/>
          <p:cNvSpPr txBox="1"/>
          <p:nvPr/>
        </p:nvSpPr>
        <p:spPr>
          <a:xfrm>
            <a:off x="1905000" y="3856143"/>
            <a:ext cx="1295400" cy="369332"/>
          </a:xfrm>
          <a:prstGeom prst="rect">
            <a:avLst/>
          </a:prstGeom>
          <a:noFill/>
        </p:spPr>
        <p:txBody>
          <a:bodyPr wrap="square" rtlCol="0">
            <a:spAutoFit/>
          </a:bodyPr>
          <a:lstStyle/>
          <a:p>
            <a:r>
              <a:rPr lang="en-US" dirty="0" smtClean="0"/>
              <a:t>Our Results</a:t>
            </a:r>
            <a:endParaRPr lang="en-US" dirty="0"/>
          </a:p>
        </p:txBody>
      </p:sp>
      <p:cxnSp>
        <p:nvCxnSpPr>
          <p:cNvPr id="3" name="Straight Arrow Connector 2"/>
          <p:cNvCxnSpPr/>
          <p:nvPr/>
        </p:nvCxnSpPr>
        <p:spPr>
          <a:xfrm flipH="1">
            <a:off x="1524000" y="4040809"/>
            <a:ext cx="381000" cy="73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47840" y="304800"/>
            <a:ext cx="8228160" cy="826647"/>
          </a:xfrm>
          <a:ln/>
        </p:spPr>
        <p:txBody>
          <a:bodyPr tIns="256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smtClean="0"/>
              <a:t>Mie </a:t>
            </a:r>
            <a:r>
              <a:rPr lang="en-US" sz="2900" dirty="0"/>
              <a:t>Scattering Phase </a:t>
            </a:r>
            <a:r>
              <a:rPr lang="en-US" sz="2900" dirty="0" smtClean="0"/>
              <a:t>Function</a:t>
            </a:r>
            <a:br>
              <a:rPr lang="en-US" sz="2900" dirty="0" smtClean="0"/>
            </a:br>
            <a:r>
              <a:rPr lang="en-US" sz="2900" dirty="0" smtClean="0"/>
              <a:t>and Volume Scattering Function</a:t>
            </a:r>
            <a:endParaRPr lang="en-US" sz="2900"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43000"/>
            <a:ext cx="4561920" cy="31942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Text Box 3"/>
          <p:cNvSpPr txBox="1">
            <a:spLocks noChangeArrowheads="1"/>
          </p:cNvSpPr>
          <p:nvPr/>
        </p:nvSpPr>
        <p:spPr bwMode="auto">
          <a:xfrm>
            <a:off x="377868" y="4364484"/>
            <a:ext cx="3777120" cy="14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221" rIns="81639" bIns="40820"/>
          <a:lstStyle>
            <a:lvl1pPr>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ejaVu Sans" charset="0"/>
                <a:cs typeface="DejaVu Sans" charset="0"/>
              </a:defRPr>
            </a:lvl9pPr>
          </a:lstStyle>
          <a:p>
            <a:r>
              <a:rPr lang="en-US" sz="1600" dirty="0"/>
              <a:t>Mie phase functions for a spherical particle of a = 15 </a:t>
            </a:r>
            <a:r>
              <a:rPr lang="en-US" sz="1600" dirty="0" err="1">
                <a:cs typeface="Arial" charset="0"/>
              </a:rPr>
              <a:t>μ</a:t>
            </a:r>
            <a:r>
              <a:rPr lang="en-US" sz="1600" dirty="0" err="1"/>
              <a:t>m</a:t>
            </a:r>
            <a:r>
              <a:rPr lang="en-US" sz="1600" dirty="0"/>
              <a:t> radius, and index m = 1.6 – 0.1i, at 540 nm wavelength, </a:t>
            </a:r>
            <a:r>
              <a:rPr lang="en-US" sz="1600" dirty="0" smtClean="0"/>
              <a:t>(as </a:t>
            </a:r>
            <a:r>
              <a:rPr lang="en-US" sz="1600" dirty="0"/>
              <a:t>used in Hoyle </a:t>
            </a:r>
            <a:r>
              <a:rPr lang="en-US" sz="1600" dirty="0" smtClean="0"/>
              <a:t>&amp; </a:t>
            </a:r>
            <a:r>
              <a:rPr lang="en-US" sz="1600" dirty="0" err="1" smtClean="0"/>
              <a:t>Wickramasinghe</a:t>
            </a:r>
            <a:r>
              <a:rPr lang="en-US" sz="1600" dirty="0" smtClean="0"/>
              <a:t>.)</a:t>
            </a:r>
            <a:endParaRPr lang="en-US" sz="16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800"/>
            <a:ext cx="3886200" cy="297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24400" y="4421814"/>
            <a:ext cx="4114800" cy="1815882"/>
          </a:xfrm>
          <a:prstGeom prst="rect">
            <a:avLst/>
          </a:prstGeom>
          <a:noFill/>
        </p:spPr>
        <p:txBody>
          <a:bodyPr wrap="square" rtlCol="0">
            <a:spAutoFit/>
          </a:bodyPr>
          <a:lstStyle/>
          <a:p>
            <a:r>
              <a:rPr lang="en-US" sz="1600" dirty="0" smtClean="0">
                <a:solidFill>
                  <a:srgbClr val="000000"/>
                </a:solidFill>
                <a:latin typeface="Arial" charset="0"/>
                <a:ea typeface="DejaVu Sans" charset="0"/>
                <a:cs typeface="Arial" charset="0"/>
              </a:rPr>
              <a:t>Volume </a:t>
            </a:r>
            <a:r>
              <a:rPr lang="en-US" sz="1600" dirty="0">
                <a:solidFill>
                  <a:srgbClr val="000000"/>
                </a:solidFill>
                <a:latin typeface="Arial" charset="0"/>
                <a:ea typeface="DejaVu Sans" charset="0"/>
                <a:cs typeface="Arial" charset="0"/>
              </a:rPr>
              <a:t>Scattering Function  (VSF) </a:t>
            </a:r>
            <a:r>
              <a:rPr lang="en-US" sz="1600" dirty="0" smtClean="0">
                <a:solidFill>
                  <a:srgbClr val="000000"/>
                </a:solidFill>
                <a:latin typeface="Arial" charset="0"/>
                <a:ea typeface="DejaVu Sans" charset="0"/>
                <a:cs typeface="Arial" charset="0"/>
              </a:rPr>
              <a:t>of Lamy </a:t>
            </a:r>
            <a:r>
              <a:rPr lang="en-US" sz="1600" dirty="0">
                <a:solidFill>
                  <a:srgbClr val="000000"/>
                </a:solidFill>
                <a:latin typeface="Arial" charset="0"/>
                <a:ea typeface="DejaVu Sans" charset="0"/>
                <a:cs typeface="Arial" charset="0"/>
              </a:rPr>
              <a:t>&amp; Perrin (1986).  </a:t>
            </a:r>
            <a:r>
              <a:rPr lang="en-US" sz="1600" dirty="0" smtClean="0">
                <a:solidFill>
                  <a:srgbClr val="000000"/>
                </a:solidFill>
                <a:latin typeface="Arial" charset="0"/>
                <a:ea typeface="DejaVu Sans" charset="0"/>
                <a:cs typeface="Arial" charset="0"/>
              </a:rPr>
              <a:t>The VSF incorporates distributions of particle size and indices of refraction.</a:t>
            </a:r>
          </a:p>
          <a:p>
            <a:endParaRPr lang="en-US" sz="1600" dirty="0" smtClean="0">
              <a:solidFill>
                <a:srgbClr val="000000"/>
              </a:solidFill>
              <a:latin typeface="Arial" charset="0"/>
              <a:ea typeface="DejaVu Sans" charset="0"/>
              <a:cs typeface="Arial" charset="0"/>
            </a:endParaRPr>
          </a:p>
          <a:p>
            <a:r>
              <a:rPr lang="en-US" sz="1600" dirty="0" smtClean="0">
                <a:solidFill>
                  <a:srgbClr val="000000"/>
                </a:solidFill>
                <a:latin typeface="Arial" charset="0"/>
                <a:ea typeface="DejaVu Sans" charset="0"/>
                <a:cs typeface="Arial" charset="0"/>
              </a:rPr>
              <a:t>We use this VSF in the subsequent calculations.</a:t>
            </a:r>
            <a:endParaRPr lang="en-US" sz="1600" dirty="0">
              <a:solidFill>
                <a:srgbClr val="000000"/>
              </a:solidFill>
              <a:latin typeface="Arial" charset="0"/>
              <a:ea typeface="DejaVu Sans" charset="0"/>
              <a:cs typeface="Arial" charset="0"/>
            </a:endParaRPr>
          </a:p>
        </p:txBody>
      </p:sp>
      <p:sp>
        <p:nvSpPr>
          <p:cNvPr id="3" name="TextBox 2"/>
          <p:cNvSpPr txBox="1"/>
          <p:nvPr/>
        </p:nvSpPr>
        <p:spPr>
          <a:xfrm>
            <a:off x="1371600" y="4114800"/>
            <a:ext cx="1789657" cy="307777"/>
          </a:xfrm>
          <a:prstGeom prst="rect">
            <a:avLst/>
          </a:prstGeom>
          <a:noFill/>
        </p:spPr>
        <p:txBody>
          <a:bodyPr wrap="none" rtlCol="0">
            <a:spAutoFit/>
          </a:bodyPr>
          <a:lstStyle/>
          <a:p>
            <a:r>
              <a:rPr lang="en-US" sz="1400" dirty="0" smtClean="0"/>
              <a:t>Scattering Angle [</a:t>
            </a:r>
            <a:r>
              <a:rPr lang="en-US" sz="1400" dirty="0" err="1" smtClean="0"/>
              <a:t>deg</a:t>
            </a:r>
            <a:r>
              <a:rPr lang="en-US" sz="1400" dirty="0"/>
              <a:t>]</a:t>
            </a:r>
          </a:p>
        </p:txBody>
      </p:sp>
    </p:spTree>
    <p:extLst>
      <p:ext uri="{BB962C8B-B14F-4D97-AF65-F5344CB8AC3E}">
        <p14:creationId xmlns:p14="http://schemas.microsoft.com/office/powerpoint/2010/main" val="106111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16784</TotalTime>
  <Words>2875</Words>
  <Application>Microsoft Office PowerPoint</Application>
  <PresentationFormat>On-screen Show (4:3)</PresentationFormat>
  <Paragraphs>254</Paragraphs>
  <Slides>47</Slides>
  <Notes>38</Notes>
  <HiddenSlides>2</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Observations of the White Light Corona from Solar Orbiter and Solar Probe Plus</vt:lpstr>
      <vt:lpstr>Outline</vt:lpstr>
      <vt:lpstr>MOTIVATION</vt:lpstr>
      <vt:lpstr>SoloHI and WISPR</vt:lpstr>
      <vt:lpstr>Outline</vt:lpstr>
      <vt:lpstr>Dust Scattering Geometry</vt:lpstr>
      <vt:lpstr>Dust Scattering Equations</vt:lpstr>
      <vt:lpstr>Comparison with Helios Observations</vt:lpstr>
      <vt:lpstr>Mie Scattering Phase Function and Volume Scattering Function</vt:lpstr>
      <vt:lpstr>LOS Brightness Contribution with Observer at 1 AU</vt:lpstr>
      <vt:lpstr>Outline</vt:lpstr>
      <vt:lpstr>K+F Corona From WISPR at 9.5 Rs</vt:lpstr>
      <vt:lpstr>F-Coronal Profiles With Various Dust Density Decreases</vt:lpstr>
      <vt:lpstr>Onion Layers Dust Free Zone, WISPR FOV, from 9.5 Rsun </vt:lpstr>
      <vt:lpstr>Outline</vt:lpstr>
      <vt:lpstr>Onion Layers Dust Free Model, SoloHI FOV, from 0.28 AU</vt:lpstr>
      <vt:lpstr>Onion Layers Dust Free Model,  SoloHI FOV, from 0.28 AU</vt:lpstr>
      <vt:lpstr>Summary</vt:lpstr>
      <vt:lpstr>BACKUP</vt:lpstr>
      <vt:lpstr>Abstract</vt:lpstr>
      <vt:lpstr>There are several “coronas” originating from different emission processes</vt:lpstr>
      <vt:lpstr>Current Understanding of F-Corona</vt:lpstr>
      <vt:lpstr>SoloHI and WISPR Opens Up New Observational Possibilities for Dust Studies</vt:lpstr>
      <vt:lpstr>Vulcanoids</vt:lpstr>
      <vt:lpstr>Sublimation Zones For Different Materials</vt:lpstr>
      <vt:lpstr>Dusty Plasma</vt:lpstr>
      <vt:lpstr>VSF Derived by Leinert et al. (1976)</vt:lpstr>
      <vt:lpstr>Comparison to Lamy-Perrin VSF</vt:lpstr>
      <vt:lpstr>Sanity Check of the Mie Scattering Computation</vt:lpstr>
      <vt:lpstr>Extrapolation of the LP VSF below 10°  Elongation using Leinert et al. VSF</vt:lpstr>
      <vt:lpstr>Brightness Contribution Calculated by Misconi and Rusk using Lamy-Perrin VSF</vt:lpstr>
      <vt:lpstr>Contributions along the Line of Sight</vt:lpstr>
      <vt:lpstr>LOS Brightness Contribution with Observer at 0.28 AU</vt:lpstr>
      <vt:lpstr>Onion Layers Dust Free Zone, WISPR FOV, from 9.5 Rsun </vt:lpstr>
      <vt:lpstr>LOS Brightness Contribution with Observer at 0.044 AU</vt:lpstr>
      <vt:lpstr>LOS Brightness Contribution with Observer at 1 AU</vt:lpstr>
      <vt:lpstr>LOS Brightness Contribution with Observer at 0.28 AU</vt:lpstr>
      <vt:lpstr>LOS Brightness Contribution with Observer at 0.044 AU</vt:lpstr>
      <vt:lpstr>Onion Layers Dust Free Zone, SoloHI FOV, from 0.28 AU Spacecraft 35° above the Ecliptic Plane</vt:lpstr>
      <vt:lpstr>Depth Contribution for WISPR at Perihelion</vt:lpstr>
      <vt:lpstr>Depth Contribution for SoloHI at Perihelion</vt:lpstr>
      <vt:lpstr>Variational Studies</vt:lpstr>
      <vt:lpstr>F-Corona From WISPR at 9.5 Rs</vt:lpstr>
      <vt:lpstr>K+F Corona From WISPR at 9.5Rs</vt:lpstr>
      <vt:lpstr>F-Coronal Profiles With Various Dust Density Decreases</vt:lpstr>
      <vt:lpstr>Onion Layers Dust Free Zone, SoloHI FOV, from 0.28 AU Spacecraft in the Ecliptic Plane</vt:lpstr>
      <vt:lpstr>Onion Layers Dust Free Zone, SoloHI FOV, from 0.28 AU Spacecraft 35° Above the Ecliptic Plane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F-Corona From WISPR at 9.5Rs</dc:title>
  <dc:creator>howard</dc:creator>
  <cp:lastModifiedBy>howard</cp:lastModifiedBy>
  <cp:revision>93</cp:revision>
  <cp:lastPrinted>2011-11-17T17:50:50Z</cp:lastPrinted>
  <dcterms:created xsi:type="dcterms:W3CDTF">2011-10-20T14:50:37Z</dcterms:created>
  <dcterms:modified xsi:type="dcterms:W3CDTF">2011-12-08T18:22:54Z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1752316182</vt:i4>
  </property>
  <property fmtid="{D5CDD505-2E9C-101B-9397-08002B2CF9AE}" pid="3" name="_NewReviewCycle">
    <vt:lpwstr/>
  </property>
  <property fmtid="{D5CDD505-2E9C-101B-9397-08002B2CF9AE}" pid="4" name="_EmailSubject">
    <vt:lpwstr>Charts for AGU presentation on Dust Observations</vt:lpwstr>
  </property>
  <property fmtid="{D5CDD505-2E9C-101B-9397-08002B2CF9AE}" pid="5" name="_AuthorEmail">
    <vt:lpwstr>angelos.vourlidas@nrl.navy.mil</vt:lpwstr>
  </property>
  <property fmtid="{D5CDD505-2E9C-101B-9397-08002B2CF9AE}" pid="6" name="_AuthorEmailDisplayName">
    <vt:lpwstr>Vourlidas, Angelos</vt:lpwstr>
  </property>
</Properties>
</file>