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8"/>
  </p:notesMasterIdLst>
  <p:sldIdLst>
    <p:sldId id="256" r:id="rId2"/>
    <p:sldId id="375" r:id="rId3"/>
    <p:sldId id="341" r:id="rId4"/>
    <p:sldId id="376" r:id="rId5"/>
    <p:sldId id="402" r:id="rId6"/>
    <p:sldId id="342" r:id="rId7"/>
    <p:sldId id="390" r:id="rId8"/>
    <p:sldId id="371" r:id="rId9"/>
    <p:sldId id="358" r:id="rId10"/>
    <p:sldId id="378" r:id="rId11"/>
    <p:sldId id="380" r:id="rId12"/>
    <p:sldId id="398" r:id="rId13"/>
    <p:sldId id="345" r:id="rId14"/>
    <p:sldId id="381" r:id="rId15"/>
    <p:sldId id="401" r:id="rId16"/>
    <p:sldId id="346" r:id="rId17"/>
    <p:sldId id="384" r:id="rId18"/>
    <p:sldId id="385" r:id="rId19"/>
    <p:sldId id="374" r:id="rId20"/>
    <p:sldId id="386" r:id="rId21"/>
    <p:sldId id="373" r:id="rId22"/>
    <p:sldId id="396" r:id="rId23"/>
    <p:sldId id="392" r:id="rId24"/>
    <p:sldId id="407" r:id="rId25"/>
    <p:sldId id="399" r:id="rId26"/>
    <p:sldId id="405" r:id="rId27"/>
    <p:sldId id="395" r:id="rId28"/>
    <p:sldId id="340" r:id="rId29"/>
    <p:sldId id="393" r:id="rId30"/>
    <p:sldId id="404" r:id="rId31"/>
    <p:sldId id="369" r:id="rId32"/>
    <p:sldId id="406" r:id="rId33"/>
    <p:sldId id="360" r:id="rId34"/>
    <p:sldId id="361" r:id="rId35"/>
    <p:sldId id="397" r:id="rId36"/>
    <p:sldId id="359" r:id="rId3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A"/>
    <a:srgbClr val="0CD002"/>
    <a:srgbClr val="FF9000"/>
    <a:srgbClr val="F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67000" autoAdjust="0"/>
  </p:normalViewPr>
  <p:slideViewPr>
    <p:cSldViewPr>
      <p:cViewPr varScale="1">
        <p:scale>
          <a:sx n="61" d="100"/>
          <a:sy n="61" d="100"/>
        </p:scale>
        <p:origin x="-5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C1A17-932F-44EA-B70E-052483C2D19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4B401E4-8C64-4E39-B0D0-7F04AF253011}">
      <dgm:prSet phldrT="[Texte]"/>
      <dgm:spPr/>
      <dgm:t>
        <a:bodyPr/>
        <a:lstStyle/>
        <a:p>
          <a:r>
            <a:rPr lang="fr-BE" dirty="0" smtClean="0"/>
            <a:t>PAVI</a:t>
          </a:r>
          <a:endParaRPr lang="fr-BE" dirty="0"/>
        </a:p>
      </dgm:t>
    </dgm:pt>
    <dgm:pt modelId="{6B9E1FBF-29A4-4BCE-A889-0693326546F5}" type="parTrans" cxnId="{84EE8090-87F4-4C6D-A9D1-611EA81293AE}">
      <dgm:prSet/>
      <dgm:spPr/>
      <dgm:t>
        <a:bodyPr/>
        <a:lstStyle/>
        <a:p>
          <a:endParaRPr lang="fr-BE"/>
        </a:p>
      </dgm:t>
    </dgm:pt>
    <dgm:pt modelId="{2F601BCE-4318-47C1-AC84-1060EBA03D61}" type="sibTrans" cxnId="{84EE8090-87F4-4C6D-A9D1-611EA81293AE}">
      <dgm:prSet/>
      <dgm:spPr/>
      <dgm:t>
        <a:bodyPr/>
        <a:lstStyle/>
        <a:p>
          <a:endParaRPr lang="fr-BE"/>
        </a:p>
      </dgm:t>
    </dgm:pt>
    <dgm:pt modelId="{0E84C87C-B9BF-4852-9912-1806AB6D5601}">
      <dgm:prSet phldrT="[Texte]"/>
      <dgm:spPr/>
      <dgm:t>
        <a:bodyPr/>
        <a:lstStyle/>
        <a:p>
          <a:r>
            <a:rPr lang="fr-BE" dirty="0" smtClean="0"/>
            <a:t>24-48h min.</a:t>
          </a:r>
          <a:endParaRPr lang="fr-BE" dirty="0"/>
        </a:p>
      </dgm:t>
    </dgm:pt>
    <dgm:pt modelId="{618ABD18-65D5-45E8-BC25-748E4F51604F}" type="parTrans" cxnId="{AC7FBDB1-828E-412B-B0FB-B2F05FC69E5B}">
      <dgm:prSet/>
      <dgm:spPr/>
      <dgm:t>
        <a:bodyPr/>
        <a:lstStyle/>
        <a:p>
          <a:endParaRPr lang="fr-BE"/>
        </a:p>
      </dgm:t>
    </dgm:pt>
    <dgm:pt modelId="{0125FA54-5629-44DA-8F1C-D2D66D0808A2}" type="sibTrans" cxnId="{AC7FBDB1-828E-412B-B0FB-B2F05FC69E5B}">
      <dgm:prSet/>
      <dgm:spPr/>
      <dgm:t>
        <a:bodyPr/>
        <a:lstStyle/>
        <a:p>
          <a:endParaRPr lang="fr-BE"/>
        </a:p>
      </dgm:t>
    </dgm:pt>
    <dgm:pt modelId="{4305CA79-B711-4953-8EE2-844B06E4FD98}">
      <dgm:prSet phldrT="[Texte]"/>
      <dgm:spPr/>
      <dgm:t>
        <a:bodyPr/>
        <a:lstStyle/>
        <a:p>
          <a:r>
            <a:rPr lang="fr-BE" dirty="0" smtClean="0"/>
            <a:t>Cardiologie</a:t>
          </a:r>
          <a:endParaRPr lang="fr-BE" dirty="0"/>
        </a:p>
      </dgm:t>
    </dgm:pt>
    <dgm:pt modelId="{402BDC4B-54FC-4A9F-9501-C3BB7198097B}" type="parTrans" cxnId="{7C8BB4F8-7C08-4B6E-AC9A-3451456B7F89}">
      <dgm:prSet/>
      <dgm:spPr/>
      <dgm:t>
        <a:bodyPr/>
        <a:lstStyle/>
        <a:p>
          <a:endParaRPr lang="fr-BE"/>
        </a:p>
      </dgm:t>
    </dgm:pt>
    <dgm:pt modelId="{EE5395EB-0BE4-417E-9DC9-740C38886485}" type="sibTrans" cxnId="{7C8BB4F8-7C08-4B6E-AC9A-3451456B7F89}">
      <dgm:prSet/>
      <dgm:spPr/>
      <dgm:t>
        <a:bodyPr/>
        <a:lstStyle/>
        <a:p>
          <a:endParaRPr lang="fr-BE"/>
        </a:p>
      </dgm:t>
    </dgm:pt>
    <dgm:pt modelId="{D748A93C-3CD1-4F32-9548-F55DF14E9AB5}">
      <dgm:prSet phldrT="[Texte]"/>
      <dgm:spPr/>
      <dgm:t>
        <a:bodyPr/>
        <a:lstStyle/>
        <a:p>
          <a:r>
            <a:rPr lang="fr-BE" dirty="0" smtClean="0"/>
            <a:t>24-48h min.</a:t>
          </a:r>
          <a:endParaRPr lang="fr-BE" dirty="0"/>
        </a:p>
      </dgm:t>
    </dgm:pt>
    <dgm:pt modelId="{7329DA14-617A-494B-8AAD-454043F653A2}" type="parTrans" cxnId="{E8CA4DB1-C254-45B2-9203-1E3F0BF6E215}">
      <dgm:prSet/>
      <dgm:spPr/>
      <dgm:t>
        <a:bodyPr/>
        <a:lstStyle/>
        <a:p>
          <a:endParaRPr lang="fr-BE"/>
        </a:p>
      </dgm:t>
    </dgm:pt>
    <dgm:pt modelId="{22624D31-870C-4FEF-9F11-40E9C191A672}" type="sibTrans" cxnId="{E8CA4DB1-C254-45B2-9203-1E3F0BF6E215}">
      <dgm:prSet/>
      <dgm:spPr/>
      <dgm:t>
        <a:bodyPr/>
        <a:lstStyle/>
        <a:p>
          <a:endParaRPr lang="fr-BE"/>
        </a:p>
      </dgm:t>
    </dgm:pt>
    <dgm:pt modelId="{5C02452C-452F-4ECD-8B65-23AF5CA520F8}">
      <dgm:prSet phldrT="[Texte]"/>
      <dgm:spPr/>
      <dgm:t>
        <a:bodyPr/>
        <a:lstStyle/>
        <a:p>
          <a:r>
            <a:rPr lang="fr-BE" smtClean="0"/>
            <a:t>Soins Intensifs </a:t>
          </a:r>
          <a:endParaRPr lang="fr-BE" dirty="0"/>
        </a:p>
      </dgm:t>
    </dgm:pt>
    <dgm:pt modelId="{6783BF16-BF54-4E00-9694-40B04B2D0F0D}" type="parTrans" cxnId="{6125C6DB-D27E-41C3-A146-FEC644B963E2}">
      <dgm:prSet/>
      <dgm:spPr/>
      <dgm:t>
        <a:bodyPr/>
        <a:lstStyle/>
        <a:p>
          <a:endParaRPr lang="fr-BE"/>
        </a:p>
      </dgm:t>
    </dgm:pt>
    <dgm:pt modelId="{345AEDA0-8B95-4CDA-BFB7-A6B96077E115}" type="sibTrans" cxnId="{6125C6DB-D27E-41C3-A146-FEC644B963E2}">
      <dgm:prSet/>
      <dgm:spPr/>
      <dgm:t>
        <a:bodyPr/>
        <a:lstStyle/>
        <a:p>
          <a:endParaRPr lang="fr-BE"/>
        </a:p>
      </dgm:t>
    </dgm:pt>
    <dgm:pt modelId="{27D568F5-A9E9-472A-8DEB-E352277418E3}">
      <dgm:prSet phldrT="[Texte]"/>
      <dgm:spPr/>
      <dgm:t>
        <a:bodyPr/>
        <a:lstStyle/>
        <a:p>
          <a:r>
            <a:rPr lang="fr-BE" dirty="0" smtClean="0"/>
            <a:t>Réussite procédurale?</a:t>
          </a:r>
          <a:endParaRPr lang="fr-BE" dirty="0"/>
        </a:p>
      </dgm:t>
    </dgm:pt>
    <dgm:pt modelId="{FE675EC8-1C53-4C66-B7CB-A5E53B4565B9}" type="parTrans" cxnId="{40B4AFA8-89B5-49BD-8876-8A5E8DEBA202}">
      <dgm:prSet/>
      <dgm:spPr/>
      <dgm:t>
        <a:bodyPr/>
        <a:lstStyle/>
        <a:p>
          <a:endParaRPr lang="fr-BE"/>
        </a:p>
      </dgm:t>
    </dgm:pt>
    <dgm:pt modelId="{8712B6C2-2442-4C59-A4B5-844A4E3732CA}" type="sibTrans" cxnId="{40B4AFA8-89B5-49BD-8876-8A5E8DEBA202}">
      <dgm:prSet/>
      <dgm:spPr/>
      <dgm:t>
        <a:bodyPr/>
        <a:lstStyle/>
        <a:p>
          <a:endParaRPr lang="fr-BE"/>
        </a:p>
      </dgm:t>
    </dgm:pt>
    <dgm:pt modelId="{7FE36C82-1A4F-4102-AF2D-ABB657207B6C}">
      <dgm:prSet phldrT="[Texte]"/>
      <dgm:spPr/>
      <dgm:t>
        <a:bodyPr/>
        <a:lstStyle/>
        <a:p>
          <a:r>
            <a:rPr lang="fr-BE" dirty="0" smtClean="0"/>
            <a:t>Antécédents? Type d’abord? Complications?</a:t>
          </a:r>
          <a:endParaRPr lang="fr-BE" dirty="0"/>
        </a:p>
      </dgm:t>
    </dgm:pt>
    <dgm:pt modelId="{D83829F4-B6D3-4C13-84E2-59CFFA788F4B}" type="parTrans" cxnId="{18017A1D-E06A-48F4-8B31-F7DD7F9654AA}">
      <dgm:prSet/>
      <dgm:spPr/>
      <dgm:t>
        <a:bodyPr/>
        <a:lstStyle/>
        <a:p>
          <a:endParaRPr lang="fr-BE"/>
        </a:p>
      </dgm:t>
    </dgm:pt>
    <dgm:pt modelId="{EA2AD048-2D95-465E-B58C-9349EFBE57B1}" type="sibTrans" cxnId="{18017A1D-E06A-48F4-8B31-F7DD7F9654AA}">
      <dgm:prSet/>
      <dgm:spPr/>
      <dgm:t>
        <a:bodyPr/>
        <a:lstStyle/>
        <a:p>
          <a:endParaRPr lang="fr-BE"/>
        </a:p>
      </dgm:t>
    </dgm:pt>
    <dgm:pt modelId="{E9B9532E-B69C-412D-B336-92BB50D50C1D}">
      <dgm:prSet phldrT="[Texte]"/>
      <dgm:spPr/>
      <dgm:t>
        <a:bodyPr/>
        <a:lstStyle/>
        <a:p>
          <a:r>
            <a:rPr lang="fr-BE" dirty="0" smtClean="0"/>
            <a:t>Encadrement social? Médical? Complications? </a:t>
          </a:r>
          <a:endParaRPr lang="fr-BE" dirty="0"/>
        </a:p>
      </dgm:t>
    </dgm:pt>
    <dgm:pt modelId="{55A3EE2F-C0DF-447F-B313-204C91204493}" type="parTrans" cxnId="{F4F7AB98-DE37-4B66-80E9-F6FE78631C8E}">
      <dgm:prSet/>
      <dgm:spPr/>
      <dgm:t>
        <a:bodyPr/>
        <a:lstStyle/>
        <a:p>
          <a:endParaRPr lang="fr-BE"/>
        </a:p>
      </dgm:t>
    </dgm:pt>
    <dgm:pt modelId="{5EAA5518-0A12-4F7A-A3F8-0BEB651FB915}" type="sibTrans" cxnId="{F4F7AB98-DE37-4B66-80E9-F6FE78631C8E}">
      <dgm:prSet/>
      <dgm:spPr/>
      <dgm:t>
        <a:bodyPr/>
        <a:lstStyle/>
        <a:p>
          <a:endParaRPr lang="fr-BE"/>
        </a:p>
      </dgm:t>
    </dgm:pt>
    <dgm:pt modelId="{F1865F44-9D8F-49AD-999B-9A3014F1D677}" type="pres">
      <dgm:prSet presAssocID="{EE4C1A17-932F-44EA-B70E-052483C2D1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0AA2434-6A2E-4D86-9D8C-F327D97A223C}" type="pres">
      <dgm:prSet presAssocID="{54B401E4-8C64-4E39-B0D0-7F04AF253011}" presName="composite" presStyleCnt="0"/>
      <dgm:spPr/>
    </dgm:pt>
    <dgm:pt modelId="{6B0022CA-D35F-41DB-B7C7-51E3DA8A8821}" type="pres">
      <dgm:prSet presAssocID="{54B401E4-8C64-4E39-B0D0-7F04AF2530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D1C017C-F4FA-4D90-A378-445F4330E606}" type="pres">
      <dgm:prSet presAssocID="{54B401E4-8C64-4E39-B0D0-7F04AF2530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00A1FB8-D822-48BF-A968-62473E90B828}" type="pres">
      <dgm:prSet presAssocID="{2F601BCE-4318-47C1-AC84-1060EBA03D61}" presName="sp" presStyleCnt="0"/>
      <dgm:spPr/>
    </dgm:pt>
    <dgm:pt modelId="{8C6875EF-5E57-4855-8652-2C203D1251C2}" type="pres">
      <dgm:prSet presAssocID="{5C02452C-452F-4ECD-8B65-23AF5CA520F8}" presName="composite" presStyleCnt="0"/>
      <dgm:spPr/>
    </dgm:pt>
    <dgm:pt modelId="{C558EA54-18CD-4B65-9B81-470488BD1B27}" type="pres">
      <dgm:prSet presAssocID="{5C02452C-452F-4ECD-8B65-23AF5CA520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03F4FFC-2286-4194-9EAB-179612727413}" type="pres">
      <dgm:prSet presAssocID="{5C02452C-452F-4ECD-8B65-23AF5CA520F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B6289B4-D289-4D3C-80CF-2ACF8D69F1F7}" type="pres">
      <dgm:prSet presAssocID="{345AEDA0-8B95-4CDA-BFB7-A6B96077E115}" presName="sp" presStyleCnt="0"/>
      <dgm:spPr/>
    </dgm:pt>
    <dgm:pt modelId="{B6E45511-9B37-411E-8C55-BBA9A9645C33}" type="pres">
      <dgm:prSet presAssocID="{4305CA79-B711-4953-8EE2-844B06E4FD98}" presName="composite" presStyleCnt="0"/>
      <dgm:spPr/>
    </dgm:pt>
    <dgm:pt modelId="{EEB49550-D086-4459-9EA2-3AABCB4F2EB4}" type="pres">
      <dgm:prSet presAssocID="{4305CA79-B711-4953-8EE2-844B06E4FD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4DC384B-4001-4124-84B1-1E8842F57904}" type="pres">
      <dgm:prSet presAssocID="{4305CA79-B711-4953-8EE2-844B06E4FD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4EE8090-87F4-4C6D-A9D1-611EA81293AE}" srcId="{EE4C1A17-932F-44EA-B70E-052483C2D197}" destId="{54B401E4-8C64-4E39-B0D0-7F04AF253011}" srcOrd="0" destOrd="0" parTransId="{6B9E1FBF-29A4-4BCE-A889-0693326546F5}" sibTransId="{2F601BCE-4318-47C1-AC84-1060EBA03D61}"/>
    <dgm:cxn modelId="{FF2E9D32-13B3-45E5-AE15-350E5E4F4762}" type="presOf" srcId="{54B401E4-8C64-4E39-B0D0-7F04AF253011}" destId="{6B0022CA-D35F-41DB-B7C7-51E3DA8A8821}" srcOrd="0" destOrd="0" presId="urn:microsoft.com/office/officeart/2005/8/layout/chevron2"/>
    <dgm:cxn modelId="{4AE08A06-F38B-44D3-BB0F-6F4885694D9D}" type="presOf" srcId="{0E84C87C-B9BF-4852-9912-1806AB6D5601}" destId="{D03F4FFC-2286-4194-9EAB-179612727413}" srcOrd="0" destOrd="0" presId="urn:microsoft.com/office/officeart/2005/8/layout/chevron2"/>
    <dgm:cxn modelId="{F4F7AB98-DE37-4B66-80E9-F6FE78631C8E}" srcId="{4305CA79-B711-4953-8EE2-844B06E4FD98}" destId="{E9B9532E-B69C-412D-B336-92BB50D50C1D}" srcOrd="1" destOrd="0" parTransId="{55A3EE2F-C0DF-447F-B313-204C91204493}" sibTransId="{5EAA5518-0A12-4F7A-A3F8-0BEB651FB915}"/>
    <dgm:cxn modelId="{18017A1D-E06A-48F4-8B31-F7DD7F9654AA}" srcId="{5C02452C-452F-4ECD-8B65-23AF5CA520F8}" destId="{7FE36C82-1A4F-4102-AF2D-ABB657207B6C}" srcOrd="1" destOrd="0" parTransId="{D83829F4-B6D3-4C13-84E2-59CFFA788F4B}" sibTransId="{EA2AD048-2D95-465E-B58C-9349EFBE57B1}"/>
    <dgm:cxn modelId="{40B4AFA8-89B5-49BD-8876-8A5E8DEBA202}" srcId="{54B401E4-8C64-4E39-B0D0-7F04AF253011}" destId="{27D568F5-A9E9-472A-8DEB-E352277418E3}" srcOrd="0" destOrd="0" parTransId="{FE675EC8-1C53-4C66-B7CB-A5E53B4565B9}" sibTransId="{8712B6C2-2442-4C59-A4B5-844A4E3732CA}"/>
    <dgm:cxn modelId="{E04FF402-C97A-4893-B2FE-93CE3649F7B7}" type="presOf" srcId="{E9B9532E-B69C-412D-B336-92BB50D50C1D}" destId="{C4DC384B-4001-4124-84B1-1E8842F57904}" srcOrd="0" destOrd="1" presId="urn:microsoft.com/office/officeart/2005/8/layout/chevron2"/>
    <dgm:cxn modelId="{23FAFBE8-310E-4DE2-802A-B7D640EE08DF}" type="presOf" srcId="{5C02452C-452F-4ECD-8B65-23AF5CA520F8}" destId="{C558EA54-18CD-4B65-9B81-470488BD1B27}" srcOrd="0" destOrd="0" presId="urn:microsoft.com/office/officeart/2005/8/layout/chevron2"/>
    <dgm:cxn modelId="{19F295FE-AEB6-4B56-A838-52C99E1A61CE}" type="presOf" srcId="{EE4C1A17-932F-44EA-B70E-052483C2D197}" destId="{F1865F44-9D8F-49AD-999B-9A3014F1D677}" srcOrd="0" destOrd="0" presId="urn:microsoft.com/office/officeart/2005/8/layout/chevron2"/>
    <dgm:cxn modelId="{AC7FBDB1-828E-412B-B0FB-B2F05FC69E5B}" srcId="{5C02452C-452F-4ECD-8B65-23AF5CA520F8}" destId="{0E84C87C-B9BF-4852-9912-1806AB6D5601}" srcOrd="0" destOrd="0" parTransId="{618ABD18-65D5-45E8-BC25-748E4F51604F}" sibTransId="{0125FA54-5629-44DA-8F1C-D2D66D0808A2}"/>
    <dgm:cxn modelId="{61A18579-5879-4B74-9AF2-D7C87B6A9B62}" type="presOf" srcId="{4305CA79-B711-4953-8EE2-844B06E4FD98}" destId="{EEB49550-D086-4459-9EA2-3AABCB4F2EB4}" srcOrd="0" destOrd="0" presId="urn:microsoft.com/office/officeart/2005/8/layout/chevron2"/>
    <dgm:cxn modelId="{4EAF1F4B-8B4D-44AC-98EF-CB0A965E7E44}" type="presOf" srcId="{7FE36C82-1A4F-4102-AF2D-ABB657207B6C}" destId="{D03F4FFC-2286-4194-9EAB-179612727413}" srcOrd="0" destOrd="1" presId="urn:microsoft.com/office/officeart/2005/8/layout/chevron2"/>
    <dgm:cxn modelId="{6125C6DB-D27E-41C3-A146-FEC644B963E2}" srcId="{EE4C1A17-932F-44EA-B70E-052483C2D197}" destId="{5C02452C-452F-4ECD-8B65-23AF5CA520F8}" srcOrd="1" destOrd="0" parTransId="{6783BF16-BF54-4E00-9694-40B04B2D0F0D}" sibTransId="{345AEDA0-8B95-4CDA-BFB7-A6B96077E115}"/>
    <dgm:cxn modelId="{35A62F07-EADB-48EA-9147-C1ADB7D23543}" type="presOf" srcId="{D748A93C-3CD1-4F32-9548-F55DF14E9AB5}" destId="{C4DC384B-4001-4124-84B1-1E8842F57904}" srcOrd="0" destOrd="0" presId="urn:microsoft.com/office/officeart/2005/8/layout/chevron2"/>
    <dgm:cxn modelId="{E8CA4DB1-C254-45B2-9203-1E3F0BF6E215}" srcId="{4305CA79-B711-4953-8EE2-844B06E4FD98}" destId="{D748A93C-3CD1-4F32-9548-F55DF14E9AB5}" srcOrd="0" destOrd="0" parTransId="{7329DA14-617A-494B-8AAD-454043F653A2}" sibTransId="{22624D31-870C-4FEF-9F11-40E9C191A672}"/>
    <dgm:cxn modelId="{F52F72B2-8172-4B68-B5E4-7B2F0C73BA76}" type="presOf" srcId="{27D568F5-A9E9-472A-8DEB-E352277418E3}" destId="{3D1C017C-F4FA-4D90-A378-445F4330E606}" srcOrd="0" destOrd="0" presId="urn:microsoft.com/office/officeart/2005/8/layout/chevron2"/>
    <dgm:cxn modelId="{7C8BB4F8-7C08-4B6E-AC9A-3451456B7F89}" srcId="{EE4C1A17-932F-44EA-B70E-052483C2D197}" destId="{4305CA79-B711-4953-8EE2-844B06E4FD98}" srcOrd="2" destOrd="0" parTransId="{402BDC4B-54FC-4A9F-9501-C3BB7198097B}" sibTransId="{EE5395EB-0BE4-417E-9DC9-740C38886485}"/>
    <dgm:cxn modelId="{9FCDB9CE-0704-446E-B5BA-54AE23332D86}" type="presParOf" srcId="{F1865F44-9D8F-49AD-999B-9A3014F1D677}" destId="{70AA2434-6A2E-4D86-9D8C-F327D97A223C}" srcOrd="0" destOrd="0" presId="urn:microsoft.com/office/officeart/2005/8/layout/chevron2"/>
    <dgm:cxn modelId="{63AD3888-B428-4365-A538-F60E18A776EF}" type="presParOf" srcId="{70AA2434-6A2E-4D86-9D8C-F327D97A223C}" destId="{6B0022CA-D35F-41DB-B7C7-51E3DA8A8821}" srcOrd="0" destOrd="0" presId="urn:microsoft.com/office/officeart/2005/8/layout/chevron2"/>
    <dgm:cxn modelId="{B43D5298-BBCD-429A-A563-B31B589490CE}" type="presParOf" srcId="{70AA2434-6A2E-4D86-9D8C-F327D97A223C}" destId="{3D1C017C-F4FA-4D90-A378-445F4330E606}" srcOrd="1" destOrd="0" presId="urn:microsoft.com/office/officeart/2005/8/layout/chevron2"/>
    <dgm:cxn modelId="{119947B3-DCBA-4558-A9DC-12300937CC13}" type="presParOf" srcId="{F1865F44-9D8F-49AD-999B-9A3014F1D677}" destId="{500A1FB8-D822-48BF-A968-62473E90B828}" srcOrd="1" destOrd="0" presId="urn:microsoft.com/office/officeart/2005/8/layout/chevron2"/>
    <dgm:cxn modelId="{9B7B30F1-9EB5-477D-B0F3-31561A3D824B}" type="presParOf" srcId="{F1865F44-9D8F-49AD-999B-9A3014F1D677}" destId="{8C6875EF-5E57-4855-8652-2C203D1251C2}" srcOrd="2" destOrd="0" presId="urn:microsoft.com/office/officeart/2005/8/layout/chevron2"/>
    <dgm:cxn modelId="{C34FBEE6-5E04-4348-89CD-8EC0ABCFC3A4}" type="presParOf" srcId="{8C6875EF-5E57-4855-8652-2C203D1251C2}" destId="{C558EA54-18CD-4B65-9B81-470488BD1B27}" srcOrd="0" destOrd="0" presId="urn:microsoft.com/office/officeart/2005/8/layout/chevron2"/>
    <dgm:cxn modelId="{C2DB6ED6-CA67-441F-ABF1-132FE901105D}" type="presParOf" srcId="{8C6875EF-5E57-4855-8652-2C203D1251C2}" destId="{D03F4FFC-2286-4194-9EAB-179612727413}" srcOrd="1" destOrd="0" presId="urn:microsoft.com/office/officeart/2005/8/layout/chevron2"/>
    <dgm:cxn modelId="{23F65549-8825-446A-BCE2-8C6EBF7ECA62}" type="presParOf" srcId="{F1865F44-9D8F-49AD-999B-9A3014F1D677}" destId="{6B6289B4-D289-4D3C-80CF-2ACF8D69F1F7}" srcOrd="3" destOrd="0" presId="urn:microsoft.com/office/officeart/2005/8/layout/chevron2"/>
    <dgm:cxn modelId="{1BF03D0C-6887-4D23-9D21-076701D449A2}" type="presParOf" srcId="{F1865F44-9D8F-49AD-999B-9A3014F1D677}" destId="{B6E45511-9B37-411E-8C55-BBA9A9645C33}" srcOrd="4" destOrd="0" presId="urn:microsoft.com/office/officeart/2005/8/layout/chevron2"/>
    <dgm:cxn modelId="{8FFD5F84-0B4C-4C06-8D9C-16F4DF71264D}" type="presParOf" srcId="{B6E45511-9B37-411E-8C55-BBA9A9645C33}" destId="{EEB49550-D086-4459-9EA2-3AABCB4F2EB4}" srcOrd="0" destOrd="0" presId="urn:microsoft.com/office/officeart/2005/8/layout/chevron2"/>
    <dgm:cxn modelId="{E55A0993-6F2D-48AC-94DB-4A7A2E4810F9}" type="presParOf" srcId="{B6E45511-9B37-411E-8C55-BBA9A9645C33}" destId="{C4DC384B-4001-4124-84B1-1E8842F579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022CA-D35F-41DB-B7C7-51E3DA8A8821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PAVI</a:t>
          </a:r>
          <a:endParaRPr lang="fr-BE" sz="2000" kern="1200" dirty="0"/>
        </a:p>
      </dsp:txBody>
      <dsp:txXfrm rot="-5400000">
        <a:off x="1" y="659114"/>
        <a:ext cx="1315172" cy="563646"/>
      </dsp:txXfrm>
    </dsp:sp>
    <dsp:sp modelId="{3D1C017C-F4FA-4D90-A378-445F4330E606}">
      <dsp:nvSpPr>
        <dsp:cNvPr id="0" name=""/>
        <dsp:cNvSpPr/>
      </dsp:nvSpPr>
      <dsp:spPr>
        <a:xfrm rot="5400000">
          <a:off x="4295442" y="-2978741"/>
          <a:ext cx="1221231" cy="7181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kern="1200" dirty="0" smtClean="0"/>
            <a:t>Réussite procédurale?</a:t>
          </a:r>
          <a:endParaRPr lang="fr-BE" sz="2500" kern="1200" dirty="0"/>
        </a:p>
      </dsp:txBody>
      <dsp:txXfrm rot="-5400000">
        <a:off x="1315172" y="61145"/>
        <a:ext cx="7122155" cy="1101999"/>
      </dsp:txXfrm>
    </dsp:sp>
    <dsp:sp modelId="{C558EA54-18CD-4B65-9B81-470488BD1B27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smtClean="0"/>
            <a:t>Soins Intensifs </a:t>
          </a:r>
          <a:endParaRPr lang="fr-BE" sz="2000" kern="1200" dirty="0"/>
        </a:p>
      </dsp:txBody>
      <dsp:txXfrm rot="-5400000">
        <a:off x="1" y="2346468"/>
        <a:ext cx="1315172" cy="563646"/>
      </dsp:txXfrm>
    </dsp:sp>
    <dsp:sp modelId="{D03F4FFC-2286-4194-9EAB-179612727413}">
      <dsp:nvSpPr>
        <dsp:cNvPr id="0" name=""/>
        <dsp:cNvSpPr/>
      </dsp:nvSpPr>
      <dsp:spPr>
        <a:xfrm rot="5400000">
          <a:off x="4295442" y="-1291386"/>
          <a:ext cx="1221231" cy="7181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kern="1200" dirty="0" smtClean="0"/>
            <a:t>24-48h min.</a:t>
          </a:r>
          <a:endParaRPr lang="fr-B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kern="1200" dirty="0" smtClean="0"/>
            <a:t>Antécédents? Type d’abord? Complications?</a:t>
          </a:r>
          <a:endParaRPr lang="fr-BE" sz="2500" kern="1200" dirty="0"/>
        </a:p>
      </dsp:txBody>
      <dsp:txXfrm rot="-5400000">
        <a:off x="1315172" y="1748500"/>
        <a:ext cx="7122155" cy="1101999"/>
      </dsp:txXfrm>
    </dsp:sp>
    <dsp:sp modelId="{EEB49550-D086-4459-9EA2-3AABCB4F2EB4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/>
            <a:t>Cardiologie</a:t>
          </a:r>
          <a:endParaRPr lang="fr-BE" sz="2000" kern="1200" dirty="0"/>
        </a:p>
      </dsp:txBody>
      <dsp:txXfrm rot="-5400000">
        <a:off x="1" y="4033823"/>
        <a:ext cx="1315172" cy="563646"/>
      </dsp:txXfrm>
    </dsp:sp>
    <dsp:sp modelId="{C4DC384B-4001-4124-84B1-1E8842F57904}">
      <dsp:nvSpPr>
        <dsp:cNvPr id="0" name=""/>
        <dsp:cNvSpPr/>
      </dsp:nvSpPr>
      <dsp:spPr>
        <a:xfrm rot="5400000">
          <a:off x="4295442" y="395967"/>
          <a:ext cx="1221231" cy="7181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kern="1200" dirty="0" smtClean="0"/>
            <a:t>24-48h min.</a:t>
          </a:r>
          <a:endParaRPr lang="fr-BE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500" kern="1200" dirty="0" smtClean="0"/>
            <a:t>Encadrement social? Médical? Complications? </a:t>
          </a:r>
          <a:endParaRPr lang="fr-BE" sz="2500" kern="1200" dirty="0"/>
        </a:p>
      </dsp:txBody>
      <dsp:txXfrm rot="-5400000">
        <a:off x="1315172" y="3435853"/>
        <a:ext cx="7122155" cy="110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E72DF-21F1-4D64-A27F-56E5915C98DC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B26218-2690-484D-A696-C3386D4126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4863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Cette </a:t>
            </a:r>
            <a:r>
              <a:rPr lang="fr-BE" b="1" smtClean="0"/>
              <a:t>deuxième</a:t>
            </a:r>
            <a:r>
              <a:rPr lang="fr-BE" smtClean="0"/>
              <a:t> présentation sur les </a:t>
            </a:r>
            <a:r>
              <a:rPr lang="fr-BE" b="1" smtClean="0"/>
              <a:t>implantations percutanées </a:t>
            </a:r>
            <a:r>
              <a:rPr lang="fr-BE" smtClean="0"/>
              <a:t>de valve aortique </a:t>
            </a:r>
          </a:p>
          <a:p>
            <a:r>
              <a:rPr lang="fr-BE" smtClean="0"/>
              <a:t>a pour objectif de vous exposer la </a:t>
            </a:r>
            <a:r>
              <a:rPr lang="fr-BE" b="1" smtClean="0"/>
              <a:t>surveillance infirmière</a:t>
            </a:r>
            <a:r>
              <a:rPr lang="fr-BE" smtClean="0"/>
              <a:t> requise après ces interventions.</a:t>
            </a:r>
          </a:p>
          <a:p>
            <a:r>
              <a:rPr lang="fr-BE" smtClean="0"/>
              <a:t>Plusieurs </a:t>
            </a:r>
            <a:r>
              <a:rPr lang="fr-BE" b="1" smtClean="0"/>
              <a:t>modalités</a:t>
            </a:r>
            <a:r>
              <a:rPr lang="fr-BE" smtClean="0"/>
              <a:t> de la technique existent déjà, </a:t>
            </a:r>
          </a:p>
          <a:p>
            <a:r>
              <a:rPr lang="fr-BE" smtClean="0"/>
              <a:t>avec des </a:t>
            </a:r>
            <a:r>
              <a:rPr lang="fr-BE" b="1" smtClean="0"/>
              <a:t>implants</a:t>
            </a:r>
            <a:r>
              <a:rPr lang="fr-BE" smtClean="0"/>
              <a:t> différents et diverses </a:t>
            </a:r>
            <a:r>
              <a:rPr lang="fr-BE" b="1" smtClean="0"/>
              <a:t>voies d’abord</a:t>
            </a:r>
            <a:r>
              <a:rPr lang="fr-BE" smtClean="0"/>
              <a:t> envisageables. </a:t>
            </a:r>
          </a:p>
          <a:p>
            <a:r>
              <a:rPr lang="fr-BE" smtClean="0"/>
              <a:t>Mon propos ici sera très </a:t>
            </a:r>
            <a:r>
              <a:rPr lang="fr-BE" b="1" smtClean="0"/>
              <a:t>général</a:t>
            </a:r>
            <a:r>
              <a:rPr lang="fr-BE" smtClean="0"/>
              <a:t> et à adapter selon les </a:t>
            </a:r>
            <a:r>
              <a:rPr lang="fr-BE" b="1" smtClean="0"/>
              <a:t>modalités pratiques </a:t>
            </a:r>
            <a:r>
              <a:rPr lang="fr-BE" smtClean="0"/>
              <a:t>des procédures que vous rencontrerez.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23304-76BC-48AF-A334-8F8FEC2EB9B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96C85-4092-46F9-A638-0C5C60DF54C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Voici une </a:t>
            </a:r>
            <a:r>
              <a:rPr lang="fr-BE" b="1" smtClean="0"/>
              <a:t>représentation</a:t>
            </a:r>
            <a:r>
              <a:rPr lang="fr-BE" smtClean="0"/>
              <a:t> de l’implant Edwards et CoreValve, en position aortique</a:t>
            </a:r>
          </a:p>
          <a:p>
            <a:r>
              <a:rPr lang="fr-BE" smtClean="0"/>
              <a:t>Avec une image des contrôles </a:t>
            </a:r>
            <a:r>
              <a:rPr lang="fr-BE" b="1" smtClean="0"/>
              <a:t>angiographiques</a:t>
            </a:r>
            <a:r>
              <a:rPr lang="fr-BE" smtClean="0"/>
              <a:t> qui sont réalisés</a:t>
            </a:r>
          </a:p>
          <a:p>
            <a:r>
              <a:rPr lang="fr-BE" smtClean="0"/>
              <a:t>afin de s’assurer notamment de la </a:t>
            </a:r>
            <a:r>
              <a:rPr lang="fr-BE" b="1" smtClean="0"/>
              <a:t>perméabilité</a:t>
            </a:r>
            <a:r>
              <a:rPr lang="fr-BE" smtClean="0"/>
              <a:t> des coronaires après implantation. </a:t>
            </a:r>
          </a:p>
          <a:p>
            <a:r>
              <a:rPr lang="fr-BE" smtClean="0"/>
              <a:t>Il est cependant possible qu’une ischémie survienne dans les 24-48h </a:t>
            </a:r>
            <a:r>
              <a:rPr lang="fr-BE" b="1" smtClean="0"/>
              <a:t>après</a:t>
            </a:r>
            <a:r>
              <a:rPr lang="fr-BE" smtClean="0"/>
              <a:t> l’intervention, </a:t>
            </a:r>
          </a:p>
          <a:p>
            <a:r>
              <a:rPr lang="fr-BE" smtClean="0"/>
              <a:t>bien que cela ait </a:t>
            </a:r>
            <a:r>
              <a:rPr lang="fr-BE" b="1" smtClean="0"/>
              <a:t>rarement</a:t>
            </a:r>
            <a:r>
              <a:rPr lang="fr-BE" smtClean="0"/>
              <a:t> été observé.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84CA3-A228-4DF7-976A-DBF7559E5139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Il est cependant possible qu’une ischémie survienne dans les 24-48h </a:t>
            </a:r>
            <a:r>
              <a:rPr lang="fr-BE" b="1" smtClean="0"/>
              <a:t>après</a:t>
            </a:r>
            <a:r>
              <a:rPr lang="fr-BE" smtClean="0"/>
              <a:t> l’intervention, </a:t>
            </a:r>
          </a:p>
          <a:p>
            <a:r>
              <a:rPr lang="fr-BE" smtClean="0"/>
              <a:t>bien que cela ait </a:t>
            </a:r>
            <a:r>
              <a:rPr lang="fr-BE" b="1" smtClean="0"/>
              <a:t>rarement</a:t>
            </a:r>
            <a:r>
              <a:rPr lang="fr-BE" smtClean="0"/>
              <a:t> été observé.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B70BC-AE6F-47A4-9C44-137808B515CA}" type="slidenum">
              <a:rPr lang="fr-BE" smtClean="0"/>
              <a:pPr>
                <a:defRPr/>
              </a:pPr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Une lésion des </a:t>
            </a:r>
            <a:r>
              <a:rPr lang="fr-BE" b="1" smtClean="0"/>
              <a:t>tissus</a:t>
            </a:r>
            <a:r>
              <a:rPr lang="fr-BE" smtClean="0"/>
              <a:t> vasculaires est possible, </a:t>
            </a:r>
          </a:p>
          <a:p>
            <a:r>
              <a:rPr lang="fr-BE" smtClean="0"/>
              <a:t>par </a:t>
            </a:r>
            <a:r>
              <a:rPr lang="fr-BE" b="1" smtClean="0"/>
              <a:t>l’implant</a:t>
            </a:r>
            <a:r>
              <a:rPr lang="fr-BE" smtClean="0"/>
              <a:t> lui-même ou son </a:t>
            </a:r>
            <a:r>
              <a:rPr lang="fr-BE" b="1" smtClean="0"/>
              <a:t>cathéter</a:t>
            </a:r>
            <a:r>
              <a:rPr lang="fr-BE" smtClean="0"/>
              <a:t> porteur</a:t>
            </a:r>
          </a:p>
          <a:p>
            <a:r>
              <a:rPr lang="fr-BE" smtClean="0"/>
              <a:t>avec constitution d’un </a:t>
            </a:r>
            <a:r>
              <a:rPr lang="fr-BE" b="1" smtClean="0"/>
              <a:t>épanchement</a:t>
            </a:r>
            <a:r>
              <a:rPr lang="fr-BE" smtClean="0"/>
              <a:t> péricardique, tamponnade ou dissection aortique. 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86A96-B3DF-4DD2-8F6F-FF2EC08BCC1E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19499-4983-45A9-95D5-60A39FE3A08E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Les implants actuels sont </a:t>
            </a:r>
            <a:r>
              <a:rPr lang="fr-BE" b="1" smtClean="0"/>
              <a:t>expansibles</a:t>
            </a:r>
            <a:endParaRPr lang="fr-BE" smtClean="0"/>
          </a:p>
          <a:p>
            <a:r>
              <a:rPr lang="fr-BE" smtClean="0"/>
              <a:t>Et leur position aortique entraîne un certain degré de </a:t>
            </a:r>
            <a:r>
              <a:rPr lang="fr-BE" b="1" smtClean="0"/>
              <a:t>compression</a:t>
            </a:r>
            <a:r>
              <a:rPr lang="fr-BE" smtClean="0"/>
              <a:t> des faisceaux de conduction auriculo ventriculaires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53FD66-0B91-4999-801D-6D944C74C01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FAADC-7DB2-4CBB-800E-9986DC4A5AB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02FBD-C0A0-4F5F-88C7-2435A3E94610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Risquant de générer un </a:t>
            </a:r>
            <a:r>
              <a:rPr lang="fr-BE" b="1" smtClean="0"/>
              <a:t>trouble</a:t>
            </a:r>
            <a:r>
              <a:rPr lang="fr-BE" smtClean="0"/>
              <a:t> de conduction, soit complet, soit partiel essentiellement à gauche.</a:t>
            </a:r>
          </a:p>
          <a:p>
            <a:r>
              <a:rPr lang="fr-BE" smtClean="0"/>
              <a:t>Par compression de la branche gauche du </a:t>
            </a:r>
            <a:r>
              <a:rPr lang="fr-BE" b="1" smtClean="0"/>
              <a:t>faisceau de Hiss.</a:t>
            </a:r>
            <a:r>
              <a:rPr lang="fr-BE" smtClean="0"/>
              <a:t>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B2D9B-3E67-46E4-813C-630FBAE78F25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On note une incidence plus élevée de BAV complet avec l’implant </a:t>
            </a:r>
            <a:r>
              <a:rPr lang="fr-BE" b="1" smtClean="0"/>
              <a:t>CoreValve</a:t>
            </a:r>
            <a:r>
              <a:rPr lang="fr-BE" smtClean="0"/>
              <a:t>,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DE9AB-B333-4E83-B2F8-5582A4FE4748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Après une implantation percutanée, le patient est hospitalisé aux </a:t>
            </a:r>
            <a:r>
              <a:rPr lang="fr-BE" b="1" smtClean="0"/>
              <a:t>soins Intensifs</a:t>
            </a:r>
            <a:r>
              <a:rPr lang="fr-BE" smtClean="0"/>
              <a:t> ou au middle care </a:t>
            </a:r>
          </a:p>
          <a:p>
            <a:r>
              <a:rPr lang="fr-BE" smtClean="0"/>
              <a:t>pour une durée minimale de </a:t>
            </a:r>
            <a:r>
              <a:rPr lang="fr-BE" b="1" smtClean="0"/>
              <a:t>24-48h</a:t>
            </a:r>
            <a:r>
              <a:rPr lang="fr-BE" smtClean="0"/>
              <a:t>. Il est ensuite transféré en salle de </a:t>
            </a:r>
            <a:r>
              <a:rPr lang="fr-BE" b="1" smtClean="0"/>
              <a:t>cardiologie</a:t>
            </a:r>
            <a:r>
              <a:rPr lang="fr-BE" smtClean="0"/>
              <a:t>. </a:t>
            </a:r>
          </a:p>
          <a:p>
            <a:r>
              <a:rPr lang="fr-BE" smtClean="0"/>
              <a:t>Durant ces périodes, le patient présente </a:t>
            </a:r>
            <a:r>
              <a:rPr lang="fr-BE" b="1" smtClean="0"/>
              <a:t>divers risques</a:t>
            </a:r>
            <a:r>
              <a:rPr lang="fr-BE" smtClean="0"/>
              <a:t> </a:t>
            </a:r>
          </a:p>
          <a:p>
            <a:r>
              <a:rPr lang="fr-BE" smtClean="0"/>
              <a:t>et nécessite la mise en place d’une </a:t>
            </a:r>
            <a:r>
              <a:rPr lang="fr-BE" b="1" smtClean="0"/>
              <a:t>surveillance stricte,</a:t>
            </a:r>
            <a:r>
              <a:rPr lang="fr-BE" smtClean="0"/>
              <a:t> </a:t>
            </a:r>
          </a:p>
          <a:p>
            <a:r>
              <a:rPr lang="fr-BE" smtClean="0"/>
              <a:t>afin de </a:t>
            </a:r>
            <a:r>
              <a:rPr lang="fr-BE" b="1" smtClean="0"/>
              <a:t>prévenir</a:t>
            </a:r>
            <a:r>
              <a:rPr lang="fr-BE" smtClean="0"/>
              <a:t> chaque complication et au besoin, de les </a:t>
            </a:r>
            <a:r>
              <a:rPr lang="fr-BE" b="1" smtClean="0"/>
              <a:t>traiter</a:t>
            </a:r>
            <a:r>
              <a:rPr lang="fr-BE" smtClean="0"/>
              <a:t> rapidement.  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FE181-78A7-4A4A-A7E0-5A3EF5313E4F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Dont le design comporte une partie </a:t>
            </a:r>
            <a:r>
              <a:rPr lang="fr-BE" b="1" smtClean="0"/>
              <a:t>sous valvulaire</a:t>
            </a:r>
            <a:r>
              <a:rPr lang="fr-BE" smtClean="0"/>
              <a:t>, amarrée dans le VG  </a:t>
            </a:r>
          </a:p>
          <a:p>
            <a:r>
              <a:rPr lang="fr-BE" smtClean="0"/>
              <a:t>Qui appuie sur le </a:t>
            </a:r>
            <a:r>
              <a:rPr lang="fr-BE" b="1" smtClean="0"/>
              <a:t>septum</a:t>
            </a:r>
            <a:r>
              <a:rPr lang="fr-BE" smtClean="0"/>
              <a:t> interventriculaire.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2F591-D1B1-4671-B74C-2BEDEA181758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Le risque de BAV complet étant bien entendu plus élevé chez les patients présentant un </a:t>
            </a:r>
            <a:r>
              <a:rPr lang="fr-BE" b="1" smtClean="0"/>
              <a:t>BBD</a:t>
            </a:r>
            <a:r>
              <a:rPr lang="fr-BE" smtClean="0"/>
              <a:t> avant intervention</a:t>
            </a:r>
          </a:p>
          <a:p>
            <a:r>
              <a:rPr lang="fr-BE" smtClean="0"/>
              <a:t>Sauf s’il est déjà porteur d’un </a:t>
            </a:r>
            <a:r>
              <a:rPr lang="fr-BE" b="1" smtClean="0"/>
              <a:t>PCMK</a:t>
            </a:r>
            <a:r>
              <a:rPr lang="fr-BE" smtClean="0"/>
              <a:t>, </a:t>
            </a:r>
          </a:p>
          <a:p>
            <a:r>
              <a:rPr lang="fr-BE" smtClean="0"/>
              <a:t>le patient gardera une </a:t>
            </a:r>
            <a:r>
              <a:rPr lang="fr-BE" b="1" smtClean="0"/>
              <a:t>sonde</a:t>
            </a:r>
            <a:r>
              <a:rPr lang="fr-BE" smtClean="0"/>
              <a:t> de stimulation externe les premiers jours après intervention </a:t>
            </a:r>
          </a:p>
          <a:p>
            <a:r>
              <a:rPr lang="fr-BE" smtClean="0"/>
              <a:t>afin de </a:t>
            </a:r>
            <a:r>
              <a:rPr lang="fr-BE" b="1" smtClean="0"/>
              <a:t>compenser</a:t>
            </a:r>
            <a:r>
              <a:rPr lang="fr-BE" smtClean="0"/>
              <a:t> éventuellement la conduction.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0E2A3-A9E9-4C0F-AF32-DD55F9921BE7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14CBCF-350A-408C-A1A1-37BF7B067381}" type="slidenum">
              <a:rPr lang="fr-BE" smtClean="0"/>
              <a:pPr>
                <a:defRPr/>
              </a:pPr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Des </a:t>
            </a:r>
            <a:r>
              <a:rPr lang="fr-BE" b="1" smtClean="0"/>
              <a:t>fuites</a:t>
            </a:r>
            <a:r>
              <a:rPr lang="fr-BE" smtClean="0"/>
              <a:t> paravalvulaires peuvent être observées </a:t>
            </a:r>
          </a:p>
          <a:p>
            <a:r>
              <a:rPr lang="fr-BE" smtClean="0"/>
              <a:t>si l’implant n’épouse pas parfaitement la </a:t>
            </a:r>
            <a:r>
              <a:rPr lang="fr-BE" b="1" smtClean="0"/>
              <a:t>géométrie</a:t>
            </a:r>
            <a:r>
              <a:rPr lang="fr-BE" smtClean="0"/>
              <a:t> de l’anneau aortique natif.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45E05-A54A-49D0-BCAF-ACF07E770DC3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Voici un exemple avec l’implant </a:t>
            </a:r>
            <a:r>
              <a:rPr lang="fr-BE" b="1" smtClean="0"/>
              <a:t>Edwards</a:t>
            </a:r>
            <a:r>
              <a:rPr lang="fr-BE" smtClean="0"/>
              <a:t>, </a:t>
            </a:r>
          </a:p>
          <a:p>
            <a:r>
              <a:rPr lang="fr-BE" smtClean="0"/>
              <a:t>pour lequel on observe des </a:t>
            </a:r>
            <a:r>
              <a:rPr lang="fr-BE" b="1" smtClean="0"/>
              <a:t>régurgitations</a:t>
            </a:r>
            <a:r>
              <a:rPr lang="fr-BE" smtClean="0"/>
              <a:t> aortiques para prothétiques </a:t>
            </a:r>
            <a:r>
              <a:rPr lang="fr-BE" b="1" smtClean="0"/>
              <a:t>significatives</a:t>
            </a:r>
            <a:r>
              <a:rPr lang="fr-BE" smtClean="0"/>
              <a:t> dans 4-12% des cas.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2ED17-228A-4C06-B389-3B38B3CA218A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Pour l’implant </a:t>
            </a:r>
            <a:r>
              <a:rPr lang="fr-BE" b="1" smtClean="0"/>
              <a:t>CoreValve</a:t>
            </a:r>
            <a:r>
              <a:rPr lang="fr-BE" smtClean="0"/>
              <a:t>, les fuites paraprothétiques ont tendance à être plus </a:t>
            </a:r>
            <a:r>
              <a:rPr lang="fr-BE" b="1" smtClean="0"/>
              <a:t>élevées</a:t>
            </a:r>
            <a:r>
              <a:rPr lang="fr-BE" smtClean="0"/>
              <a:t> au départ </a:t>
            </a:r>
          </a:p>
          <a:p>
            <a:r>
              <a:rPr lang="fr-BE" smtClean="0"/>
              <a:t>et à </a:t>
            </a:r>
            <a:r>
              <a:rPr lang="fr-BE" b="1" smtClean="0"/>
              <a:t>régresser</a:t>
            </a:r>
            <a:r>
              <a:rPr lang="fr-BE" smtClean="0"/>
              <a:t> dans les 48 heures, </a:t>
            </a:r>
          </a:p>
          <a:p>
            <a:r>
              <a:rPr lang="fr-BE" smtClean="0"/>
              <a:t>car l’implant continue de </a:t>
            </a:r>
            <a:r>
              <a:rPr lang="fr-BE" b="1" smtClean="0"/>
              <a:t>s’épandre</a:t>
            </a:r>
            <a:r>
              <a:rPr lang="fr-BE" smtClean="0"/>
              <a:t> durant cette période. 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62159-2D24-4985-B238-60BE51E68418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E9E71-2BF5-46F7-BD15-27B7F2E4F82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861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smtClean="0"/>
          </a:p>
        </p:txBody>
      </p:sp>
      <p:sp>
        <p:nvSpPr>
          <p:cNvPr id="6861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25F1D2B-3DD6-481A-9029-F154BFD2E468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Une fuite majeure risquant d’entraîner une </a:t>
            </a:r>
            <a:r>
              <a:rPr lang="fr-BE" b="1" smtClean="0"/>
              <a:t>surcharge</a:t>
            </a:r>
            <a:r>
              <a:rPr lang="fr-BE" smtClean="0"/>
              <a:t> pulmonaire,</a:t>
            </a:r>
          </a:p>
          <a:p>
            <a:r>
              <a:rPr lang="fr-BE" smtClean="0"/>
              <a:t>Les </a:t>
            </a:r>
            <a:r>
              <a:rPr lang="fr-BE" b="1" smtClean="0"/>
              <a:t>paramètres</a:t>
            </a:r>
            <a:r>
              <a:rPr lang="fr-BE" smtClean="0"/>
              <a:t> hémodynamiques, respiratoires et la balance hydrique sont étroitement surveillés.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DD29-317B-4E3C-9252-EC8B2F5D4F83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Cette technique nécessite aussi l’injection de produit de </a:t>
            </a:r>
            <a:r>
              <a:rPr lang="fr-BE" b="1" smtClean="0"/>
              <a:t>contraste</a:t>
            </a:r>
            <a:r>
              <a:rPr lang="fr-BE" smtClean="0"/>
              <a:t>, qui génère un risque </a:t>
            </a:r>
            <a:r>
              <a:rPr lang="fr-BE" b="1" smtClean="0"/>
              <a:t>d’allergie</a:t>
            </a:r>
            <a:r>
              <a:rPr lang="fr-BE" smtClean="0"/>
              <a:t> avec éruption cutanée ou démangeaisons. </a:t>
            </a:r>
          </a:p>
          <a:p>
            <a:r>
              <a:rPr lang="fr-BE" smtClean="0"/>
              <a:t>Je vous rappelle ici l’importance d’une </a:t>
            </a:r>
            <a:r>
              <a:rPr lang="fr-BE" b="1" smtClean="0"/>
              <a:t>anamnèse</a:t>
            </a:r>
            <a:r>
              <a:rPr lang="fr-BE" smtClean="0"/>
              <a:t> rigoureuse et d’une bonne surveillance cutanée.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FFEA2-C830-4A3E-935F-BD145CD144CC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  <a:p>
            <a:r>
              <a:rPr lang="fr-BE" smtClean="0"/>
              <a:t>Ce produit de contraste généralement iodé est potentiellement </a:t>
            </a:r>
            <a:r>
              <a:rPr lang="fr-BE" b="1" smtClean="0"/>
              <a:t>toxique</a:t>
            </a:r>
            <a:r>
              <a:rPr lang="fr-BE" smtClean="0"/>
              <a:t> pour les reins </a:t>
            </a:r>
          </a:p>
          <a:p>
            <a:r>
              <a:rPr lang="fr-BE" smtClean="0"/>
              <a:t>et génére ainsi un risque </a:t>
            </a:r>
            <a:r>
              <a:rPr lang="fr-BE" b="1" smtClean="0"/>
              <a:t>d’insuffisance</a:t>
            </a:r>
            <a:r>
              <a:rPr lang="fr-BE" smtClean="0"/>
              <a:t> rénale. </a:t>
            </a:r>
          </a:p>
          <a:p>
            <a:r>
              <a:rPr lang="fr-BE" smtClean="0"/>
              <a:t>En conséquence, le patient sera </a:t>
            </a:r>
            <a:r>
              <a:rPr lang="fr-BE" b="1" smtClean="0"/>
              <a:t>hydraté</a:t>
            </a:r>
            <a:r>
              <a:rPr lang="fr-BE" smtClean="0"/>
              <a:t> par perfusions IV supplémentaires </a:t>
            </a:r>
          </a:p>
          <a:p>
            <a:r>
              <a:rPr lang="fr-BE" smtClean="0"/>
              <a:t>et </a:t>
            </a:r>
            <a:r>
              <a:rPr lang="fr-BE" b="1" smtClean="0"/>
              <a:t>stimulé</a:t>
            </a:r>
            <a:r>
              <a:rPr lang="fr-BE" smtClean="0"/>
              <a:t> à boire durant les 12h qui suivent l’intervention. </a:t>
            </a:r>
          </a:p>
          <a:p>
            <a:r>
              <a:rPr lang="fr-BE" smtClean="0"/>
              <a:t>Une </a:t>
            </a:r>
            <a:r>
              <a:rPr lang="fr-BE" b="1" smtClean="0"/>
              <a:t>surveillance</a:t>
            </a:r>
            <a:r>
              <a:rPr lang="fr-BE" smtClean="0"/>
              <a:t> accrue de la fonction rénale est mise en place. </a:t>
            </a: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72237-81B6-40F9-A73F-AE0273FFE009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Les </a:t>
            </a:r>
            <a:r>
              <a:rPr lang="fr-BE" b="1" smtClean="0"/>
              <a:t>abords vasculaires</a:t>
            </a:r>
            <a:r>
              <a:rPr lang="fr-BE" smtClean="0"/>
              <a:t>, </a:t>
            </a:r>
          </a:p>
          <a:p>
            <a:r>
              <a:rPr lang="fr-BE" smtClean="0"/>
              <a:t>dont cette image vous montre les </a:t>
            </a:r>
            <a:r>
              <a:rPr lang="fr-BE" b="1" smtClean="0"/>
              <a:t>sites employés actuellement</a:t>
            </a:r>
            <a:r>
              <a:rPr lang="fr-BE" smtClean="0"/>
              <a:t>,</a:t>
            </a:r>
          </a:p>
          <a:p>
            <a:r>
              <a:rPr lang="fr-BE" smtClean="0"/>
              <a:t>génèrent un </a:t>
            </a:r>
            <a:r>
              <a:rPr lang="fr-BE" b="1" smtClean="0"/>
              <a:t>risque hémorragique</a:t>
            </a:r>
            <a:r>
              <a:rPr lang="fr-BE" smtClean="0"/>
              <a:t> (interne ou externe au point de ponction) , </a:t>
            </a:r>
          </a:p>
          <a:p>
            <a:r>
              <a:rPr lang="fr-BE" b="1" smtClean="0"/>
              <a:t>d’ischémie</a:t>
            </a:r>
            <a:r>
              <a:rPr lang="fr-BE" smtClean="0"/>
              <a:t> de membre en aval si le flux sanguin est obstrué par un hématome qui comprime le vaisseau, un caillot, une dissection, …  </a:t>
            </a:r>
          </a:p>
          <a:p>
            <a:r>
              <a:rPr lang="fr-BE" smtClean="0"/>
              <a:t>un risque de lésion </a:t>
            </a:r>
            <a:r>
              <a:rPr lang="fr-BE" b="1" smtClean="0"/>
              <a:t>nerveuse</a:t>
            </a:r>
            <a:r>
              <a:rPr lang="fr-BE" smtClean="0"/>
              <a:t> par compression ou lésion directe lors de la ponction </a:t>
            </a:r>
          </a:p>
          <a:p>
            <a:r>
              <a:rPr lang="fr-BE" smtClean="0"/>
              <a:t>et un risque de lésion </a:t>
            </a:r>
            <a:r>
              <a:rPr lang="fr-BE" b="1" smtClean="0"/>
              <a:t>vasculaire</a:t>
            </a:r>
            <a:r>
              <a:rPr lang="fr-BE" smtClean="0"/>
              <a:t> avec formation d’un pseudo anévrysme par exemple. </a:t>
            </a:r>
          </a:p>
          <a:p>
            <a:r>
              <a:rPr lang="fr-BE" smtClean="0"/>
              <a:t>Afin de prévenir ces risques, le patient reste en </a:t>
            </a:r>
            <a:r>
              <a:rPr lang="fr-BE" b="1" smtClean="0"/>
              <a:t>décubitus dorsal</a:t>
            </a:r>
            <a:r>
              <a:rPr lang="fr-BE" smtClean="0"/>
              <a:t> </a:t>
            </a:r>
            <a:r>
              <a:rPr lang="fr-BE" b="1" smtClean="0"/>
              <a:t>strict</a:t>
            </a:r>
            <a:r>
              <a:rPr lang="fr-BE" smtClean="0"/>
              <a:t> durant 12h au moins </a:t>
            </a:r>
          </a:p>
          <a:p>
            <a:r>
              <a:rPr lang="fr-BE" smtClean="0"/>
              <a:t>avec le membre parfaitement </a:t>
            </a:r>
            <a:r>
              <a:rPr lang="fr-BE" b="1" smtClean="0"/>
              <a:t>immobile</a:t>
            </a:r>
            <a:r>
              <a:rPr lang="fr-BE" smtClean="0"/>
              <a:t> durant 6h. </a:t>
            </a:r>
          </a:p>
          <a:p>
            <a:r>
              <a:rPr lang="fr-BE" b="1" smtClean="0"/>
              <a:t>L’état général</a:t>
            </a:r>
            <a:r>
              <a:rPr lang="fr-BE" smtClean="0"/>
              <a:t> et la douleur sont évalués fréquemment avec prise des pouls distaux,</a:t>
            </a:r>
          </a:p>
          <a:p>
            <a:r>
              <a:rPr lang="fr-BE" smtClean="0"/>
              <a:t>évaluation de la </a:t>
            </a:r>
            <a:r>
              <a:rPr lang="fr-BE" b="1" smtClean="0"/>
              <a:t>mobilité</a:t>
            </a:r>
            <a:r>
              <a:rPr lang="fr-BE" smtClean="0"/>
              <a:t> et sensibilité des membres, </a:t>
            </a:r>
          </a:p>
          <a:p>
            <a:r>
              <a:rPr lang="fr-BE" smtClean="0"/>
              <a:t>surveillance du </a:t>
            </a:r>
            <a:r>
              <a:rPr lang="fr-BE" b="1" smtClean="0"/>
              <a:t>point</a:t>
            </a:r>
            <a:r>
              <a:rPr lang="fr-BE" smtClean="0"/>
              <a:t> de ponction </a:t>
            </a:r>
          </a:p>
          <a:p>
            <a:r>
              <a:rPr lang="fr-BE" smtClean="0"/>
              <a:t>(si un pansement </a:t>
            </a:r>
            <a:r>
              <a:rPr lang="fr-BE" b="1" smtClean="0"/>
              <a:t>compressif</a:t>
            </a:r>
            <a:r>
              <a:rPr lang="fr-BE" smtClean="0"/>
              <a:t> est mis en place, il est ôté progressivement après 1h). </a:t>
            </a:r>
          </a:p>
          <a:p>
            <a:r>
              <a:rPr lang="fr-BE" smtClean="0"/>
              <a:t>Une surveillance </a:t>
            </a:r>
            <a:r>
              <a:rPr lang="fr-BE" b="1" smtClean="0"/>
              <a:t>hématologique</a:t>
            </a:r>
            <a:r>
              <a:rPr lang="fr-BE" smtClean="0"/>
              <a:t> et de la coagulation est réalisée,</a:t>
            </a:r>
          </a:p>
          <a:p>
            <a:r>
              <a:rPr lang="fr-BE" smtClean="0"/>
              <a:t>la fréquence de prise des </a:t>
            </a:r>
            <a:r>
              <a:rPr lang="fr-BE" b="1" smtClean="0"/>
              <a:t>paramètres</a:t>
            </a:r>
            <a:r>
              <a:rPr lang="fr-BE" smtClean="0"/>
              <a:t> hémodynamiques est à programmer selon l’état clinique du patient. </a:t>
            </a:r>
          </a:p>
          <a:p>
            <a:r>
              <a:rPr lang="fr-BE" smtClean="0"/>
              <a:t>Un supplément </a:t>
            </a:r>
            <a:r>
              <a:rPr lang="fr-BE" b="1" smtClean="0"/>
              <a:t>d’oxygène</a:t>
            </a:r>
            <a:r>
              <a:rPr lang="fr-BE" smtClean="0"/>
              <a:t> est éventuellement administré. </a:t>
            </a:r>
          </a:p>
          <a:p>
            <a:r>
              <a:rPr lang="fr-BE" smtClean="0"/>
              <a:t> </a:t>
            </a:r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A4EC4-B3B7-440C-AEDC-8F6C62037312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PRRF= Post operative renal failure = creatinine augmentée de 25% dans les 72-96h  par rapport à baseline</a:t>
            </a:r>
          </a:p>
          <a:p>
            <a:endParaRPr lang="fr-BE" smtClean="0"/>
          </a:p>
          <a:p>
            <a:r>
              <a:rPr lang="fr-BE" smtClean="0"/>
              <a:t>Je me permets </a:t>
            </a:r>
            <a:r>
              <a:rPr lang="fr-BE" b="1" smtClean="0"/>
              <a:t>d’insister</a:t>
            </a:r>
            <a:r>
              <a:rPr lang="fr-BE" smtClean="0"/>
              <a:t> tout particulièrement sur ce dernier point, </a:t>
            </a:r>
          </a:p>
          <a:p>
            <a:r>
              <a:rPr lang="fr-BE" smtClean="0"/>
              <a:t>en raison de la </a:t>
            </a:r>
            <a:r>
              <a:rPr lang="fr-BE" b="1" smtClean="0"/>
              <a:t>fréquence</a:t>
            </a:r>
            <a:r>
              <a:rPr lang="fr-BE" smtClean="0"/>
              <a:t> élevée de survenue de cette complication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9A4168-047F-4D4E-A051-8846B1687A7F}" type="slidenum">
              <a:rPr lang="fr-BE" smtClean="0"/>
              <a:pPr>
                <a:defRPr/>
              </a:pPr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pourtant </a:t>
            </a:r>
            <a:r>
              <a:rPr lang="fr-BE" b="1" smtClean="0"/>
              <a:t>évitable</a:t>
            </a:r>
            <a:r>
              <a:rPr lang="fr-BE" smtClean="0"/>
              <a:t> et facilement diagnostiquée</a:t>
            </a:r>
          </a:p>
          <a:p>
            <a:r>
              <a:rPr lang="fr-BE" smtClean="0"/>
              <a:t>qui est bien souvent l’élément </a:t>
            </a:r>
            <a:r>
              <a:rPr lang="fr-BE" b="1" smtClean="0"/>
              <a:t>déclencheur</a:t>
            </a:r>
            <a:r>
              <a:rPr lang="fr-BE" smtClean="0"/>
              <a:t> d’une évolution défavorable.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C874-2130-47AC-A180-B724FEEC67DF}" type="slidenum">
              <a:rPr lang="fr-BE" smtClean="0"/>
              <a:pPr>
                <a:defRPr/>
              </a:pPr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En </a:t>
            </a:r>
            <a:r>
              <a:rPr lang="fr-BE" b="1" smtClean="0"/>
              <a:t>synthèse</a:t>
            </a:r>
            <a:r>
              <a:rPr lang="fr-BE" smtClean="0"/>
              <a:t> donc, nous retrouvons l’ensemble des risques suivants après une implantation transcathéterale de valve aortique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83BBC1-FA4C-4A9A-9347-8AB16A5DB03C}" type="slidenum">
              <a:rPr lang="fr-BE" smtClean="0"/>
              <a:pPr>
                <a:defRPr/>
              </a:pPr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Pour lequels les </a:t>
            </a:r>
            <a:r>
              <a:rPr lang="fr-BE" b="1" smtClean="0"/>
              <a:t>surveillances</a:t>
            </a:r>
            <a:r>
              <a:rPr lang="fr-BE" smtClean="0"/>
              <a:t> suivantes seront instaurées…</a:t>
            </a:r>
          </a:p>
        </p:txBody>
      </p:sp>
      <p:sp>
        <p:nvSpPr>
          <p:cNvPr id="532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8E7C6-C7B6-4A3A-96BE-F470DAA7BC46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F28CF-ACB8-49DC-8884-0C956E8EEC4E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326EB-2297-4A8F-96D6-8DBB1498C598}" type="slidenum">
              <a:rPr lang="fr-BE" smtClean="0"/>
              <a:pPr>
                <a:defRPr/>
              </a:pPr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870016-BFF6-42F9-AE94-23EAE56B1A70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A06B9-D945-4A19-8D52-D8F25AEA825C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BE" smtClean="0"/>
              <a:t>La littérature rapporte une incidence de 6-12% de lésions vasculaires majeures requérant une intervention chirurgicale et jusqu’à 20% de transfusions. </a:t>
            </a:r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3DBCB-0914-47CD-825D-0E34B30BB32A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Qui dit abord vasculaire dit aussi risque </a:t>
            </a:r>
            <a:r>
              <a:rPr lang="fr-BE" b="1" smtClean="0"/>
              <a:t>d’embolie</a:t>
            </a:r>
            <a:r>
              <a:rPr lang="fr-BE" smtClean="0"/>
              <a:t>, </a:t>
            </a:r>
          </a:p>
          <a:p>
            <a:r>
              <a:rPr lang="fr-BE" smtClean="0"/>
              <a:t>à </a:t>
            </a:r>
            <a:r>
              <a:rPr lang="fr-BE" b="1" smtClean="0"/>
              <a:t>destination</a:t>
            </a:r>
            <a:r>
              <a:rPr lang="fr-BE" smtClean="0"/>
              <a:t> coronaire, cérébrale, organique ou périphérique. </a:t>
            </a:r>
          </a:p>
          <a:p>
            <a:r>
              <a:rPr lang="fr-BE" smtClean="0"/>
              <a:t>Afin de détecter celles-ci, une surveillance de l’</a:t>
            </a:r>
            <a:r>
              <a:rPr lang="fr-BE" b="1" smtClean="0"/>
              <a:t>ECG</a:t>
            </a:r>
            <a:r>
              <a:rPr lang="fr-BE" smtClean="0"/>
              <a:t> et des enzymes cardiaques est requise, </a:t>
            </a:r>
          </a:p>
          <a:p>
            <a:r>
              <a:rPr lang="fr-BE" smtClean="0"/>
              <a:t>ainsi que la surveillance du score de </a:t>
            </a:r>
            <a:r>
              <a:rPr lang="fr-BE" b="1" smtClean="0"/>
              <a:t>glasgow</a:t>
            </a:r>
            <a:r>
              <a:rPr lang="fr-BE" smtClean="0"/>
              <a:t> et des pupilles, </a:t>
            </a:r>
          </a:p>
          <a:p>
            <a:r>
              <a:rPr lang="fr-BE" smtClean="0"/>
              <a:t>la coloration des </a:t>
            </a:r>
            <a:r>
              <a:rPr lang="fr-BE" b="1" smtClean="0"/>
              <a:t>urines</a:t>
            </a:r>
            <a:r>
              <a:rPr lang="fr-BE" smtClean="0"/>
              <a:t> et des membres, les </a:t>
            </a:r>
            <a:r>
              <a:rPr lang="fr-BE" b="1" smtClean="0"/>
              <a:t>pouls</a:t>
            </a:r>
            <a:r>
              <a:rPr lang="fr-BE" smtClean="0"/>
              <a:t> périphériques et l’apparition de </a:t>
            </a:r>
            <a:r>
              <a:rPr lang="fr-BE" b="1" smtClean="0"/>
              <a:t>douleur</a:t>
            </a:r>
            <a:r>
              <a:rPr lang="fr-BE" smtClean="0"/>
              <a:t>.</a:t>
            </a:r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4F36A-266F-4828-8595-AFB3CF83B3F2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Une grande </a:t>
            </a:r>
            <a:r>
              <a:rPr lang="fr-BE" b="1" smtClean="0"/>
              <a:t>variabilité d’incidence d’AVC</a:t>
            </a:r>
            <a:r>
              <a:rPr lang="fr-BE" smtClean="0"/>
              <a:t> après TAVI est rapportée dans la littérature </a:t>
            </a:r>
          </a:p>
          <a:p>
            <a:r>
              <a:rPr lang="fr-BE" smtClean="0"/>
              <a:t>Et dépend entre autres du </a:t>
            </a:r>
            <a:r>
              <a:rPr lang="fr-BE" b="1" smtClean="0"/>
              <a:t>moyen </a:t>
            </a:r>
            <a:r>
              <a:rPr lang="fr-BE" smtClean="0"/>
              <a:t>diagnostique utilisé. </a:t>
            </a:r>
          </a:p>
          <a:p>
            <a:r>
              <a:rPr lang="fr-BE" smtClean="0"/>
              <a:t>Il est en effet décrit une incidence d’AVC </a:t>
            </a:r>
            <a:r>
              <a:rPr lang="fr-BE" b="1" smtClean="0"/>
              <a:t>silencieux</a:t>
            </a:r>
            <a:r>
              <a:rPr lang="fr-BE" smtClean="0"/>
              <a:t> de l’ordre de 70%</a:t>
            </a:r>
          </a:p>
          <a:p>
            <a:r>
              <a:rPr lang="fr-BE" smtClean="0"/>
              <a:t>Pour moins de 5 % d’AVC </a:t>
            </a:r>
            <a:r>
              <a:rPr lang="fr-BE" b="1" smtClean="0"/>
              <a:t>symptomatiques</a:t>
            </a:r>
            <a:r>
              <a:rPr lang="fr-BE" smtClean="0"/>
              <a:t>.   </a:t>
            </a:r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8D0C0-8D90-44D8-ADFA-C07A4EDA7B98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TAVI is associated with a high rate of clinically </a:t>
            </a:r>
            <a:r>
              <a:rPr lang="fr-BE" smtClean="0"/>
              <a:t>silent cerebral embolism (72.7%)</a:t>
            </a:r>
          </a:p>
          <a:p>
            <a:r>
              <a:rPr lang="fr-BE" smtClean="0"/>
              <a:t>In contrast, clinical </a:t>
            </a:r>
            <a:r>
              <a:rPr lang="en-US" smtClean="0"/>
              <a:t>symptoms of neurological deficits persisted in only 3.6% of the investigated patients 3 months after TAVI.</a:t>
            </a:r>
            <a:endParaRPr lang="fr-BE" smtClean="0"/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1F566-04F4-487E-ACD7-BA689558810C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L’implant aortique pourrait entraîner une </a:t>
            </a:r>
            <a:r>
              <a:rPr lang="fr-BE" b="1" smtClean="0"/>
              <a:t>ischémie coronaire</a:t>
            </a:r>
            <a:r>
              <a:rPr lang="fr-BE" smtClean="0"/>
              <a:t>. </a:t>
            </a:r>
          </a:p>
          <a:p>
            <a:r>
              <a:rPr lang="fr-BE" smtClean="0"/>
              <a:t>En effet, je vous rappelle que les </a:t>
            </a:r>
            <a:r>
              <a:rPr lang="fr-BE" b="1" smtClean="0"/>
              <a:t>ostia coronaires</a:t>
            </a:r>
            <a:r>
              <a:rPr lang="fr-BE" smtClean="0"/>
              <a:t> naissent au niveau de la racine aortique, </a:t>
            </a:r>
          </a:p>
          <a:p>
            <a:r>
              <a:rPr lang="fr-BE" smtClean="0"/>
              <a:t>et donc une valve </a:t>
            </a:r>
            <a:r>
              <a:rPr lang="fr-BE" b="1" smtClean="0"/>
              <a:t>mal positionnée ou défaillante</a:t>
            </a:r>
            <a:r>
              <a:rPr lang="fr-BE" smtClean="0"/>
              <a:t> pourrait en obstruer le flux sanguin.</a:t>
            </a:r>
          </a:p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92DE5-25C3-4AFF-A824-AFC70D182FC8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ectangle à coins arrondis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ectangle à coins arrondis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D192-1EF4-4BB7-82D5-8C535612A402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E724ED-10FB-4593-9A5B-161B1DB378E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9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9F42-4F7D-4362-A01E-36C66438865F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4348-1317-43E2-B25A-6AF9B4B7AB4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519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0123-0AFF-43DC-BF92-5BBA7E5B22E9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AC39C-593C-44E5-B50D-80166CF891F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32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2EF9-E9E3-4794-BC78-21B3528A4516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DC74-A1E6-45CE-BCA0-4BD3F2B4870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624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1642-76DD-4D4B-8387-82773B068E65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2608-288F-4BEA-9E30-03EBA94F1D1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324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EFEA-7522-451C-A5A9-2398E93C591B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4DD4-7F17-47CD-8F1A-B37BA971580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059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3C71B2-7D42-465F-8B65-30948CF1B07E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3B846C-0865-4CF0-A293-A792D48417A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31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7A35-4DD8-4EE1-BAF2-FA6C0F08485D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BB8A-1C66-4AAB-B523-BD995658706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0FA6-5120-46B5-B0F4-5179338501EA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0A7E-B000-41BD-B4EE-2A0685642DA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40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ED4B-DD6B-4F58-A217-021EA9DAE706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2D00-0D7E-4B46-B407-B4A6E3AC43F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360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7F21-A028-4DA9-94B0-965D2CA055A6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AD3A-6014-4F51-BA3F-D537FED7408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706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4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960F5B-50F4-4C42-BC8D-63992C47D5B8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496FE2-E6A2-4B05-9513-2477C6585E5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4" r:id="rId2"/>
    <p:sldLayoutId id="2147483945" r:id="rId3"/>
    <p:sldLayoutId id="2147483946" r:id="rId4"/>
    <p:sldLayoutId id="2147483953" r:id="rId5"/>
    <p:sldLayoutId id="2147483954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0C6F6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0C6F6"/>
        </a:buClr>
        <a:buFont typeface="Georgia" pitchFamily="18" charset="0"/>
        <a:buChar char="▫"/>
        <a:defRPr sz="2000" kern="1200">
          <a:solidFill>
            <a:srgbClr val="90C6F6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L’implantation percutanée </a:t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de valve aortique 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3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1722438" cy="987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5125" name="ZoneTexte 4"/>
          <p:cNvSpPr txBox="1">
            <a:spLocks noChangeArrowheads="1"/>
          </p:cNvSpPr>
          <p:nvPr/>
        </p:nvSpPr>
        <p:spPr bwMode="auto">
          <a:xfrm>
            <a:off x="2843213" y="5589588"/>
            <a:ext cx="5976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 sz="1600"/>
              <a:t>Marie Erpicum</a:t>
            </a:r>
          </a:p>
          <a:p>
            <a:pPr algn="r" eaLnBrk="1" hangingPunct="1"/>
            <a:r>
              <a:rPr lang="fr-BE" sz="1600"/>
              <a:t>Infirmière perfusionniste</a:t>
            </a:r>
          </a:p>
          <a:p>
            <a:pPr algn="r" eaLnBrk="1" hangingPunct="1"/>
            <a:r>
              <a:rPr lang="fr-BE" sz="1600"/>
              <a:t>Département de chirurgie cardiovasculaire et thoracique</a:t>
            </a:r>
          </a:p>
          <a:p>
            <a:pPr algn="r" eaLnBrk="1" hangingPunct="1"/>
            <a:r>
              <a:rPr lang="fr-BE" sz="1600"/>
              <a:t>CHU de Liège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0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BE" sz="4800" dirty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Suivi infirmier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BE" sz="4800" dirty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BE" sz="4800" dirty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résultats actuels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23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ischémie coronaire</a:t>
            </a:r>
          </a:p>
        </p:txBody>
      </p:sp>
      <p:pic>
        <p:nvPicPr>
          <p:cNvPr id="14339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14342" name="Image 22" descr="Image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8635" r="9489" b="5968"/>
          <a:stretch>
            <a:fillRect/>
          </a:stretch>
        </p:blipFill>
        <p:spPr bwMode="auto">
          <a:xfrm>
            <a:off x="827088" y="908050"/>
            <a:ext cx="735806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22086" r="2982" b="40755"/>
          <a:stretch>
            <a:fillRect/>
          </a:stretch>
        </p:blipFill>
        <p:spPr bwMode="auto">
          <a:xfrm>
            <a:off x="2339975" y="981075"/>
            <a:ext cx="66246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3185" r="43730" b="78658"/>
          <a:stretch>
            <a:fillRect/>
          </a:stretch>
        </p:blipFill>
        <p:spPr bwMode="auto">
          <a:xfrm>
            <a:off x="468313" y="5157788"/>
            <a:ext cx="172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r="71864" b="78658"/>
          <a:stretch>
            <a:fillRect/>
          </a:stretch>
        </p:blipFill>
        <p:spPr bwMode="auto">
          <a:xfrm>
            <a:off x="250825" y="4005263"/>
            <a:ext cx="20891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43730" b="86815"/>
          <a:stretch>
            <a:fillRect/>
          </a:stretch>
        </p:blipFill>
        <p:spPr bwMode="auto">
          <a:xfrm>
            <a:off x="395288" y="1989138"/>
            <a:ext cx="1728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71864" b="86815"/>
          <a:stretch>
            <a:fillRect/>
          </a:stretch>
        </p:blipFill>
        <p:spPr bwMode="auto">
          <a:xfrm>
            <a:off x="250825" y="981075"/>
            <a:ext cx="2089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59245" r="2982"/>
          <a:stretch>
            <a:fillRect/>
          </a:stretch>
        </p:blipFill>
        <p:spPr bwMode="auto">
          <a:xfrm>
            <a:off x="2339975" y="3716338"/>
            <a:ext cx="66246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43730" b="96404"/>
          <a:stretch>
            <a:fillRect/>
          </a:stretch>
        </p:blipFill>
        <p:spPr bwMode="auto">
          <a:xfrm>
            <a:off x="468313" y="49418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ée 2"/>
          <p:cNvSpPr/>
          <p:nvPr/>
        </p:nvSpPr>
        <p:spPr>
          <a:xfrm>
            <a:off x="0" y="4508500"/>
            <a:ext cx="9144000" cy="720725"/>
          </a:xfrm>
          <a:prstGeom prst="donut">
            <a:avLst>
              <a:gd name="adj" fmla="val 7364"/>
            </a:avLst>
          </a:prstGeom>
          <a:solidFill>
            <a:srgbClr val="FF00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84438" y="735013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/>
              <a:t>Edwards TAVI Complications</a:t>
            </a:r>
          </a:p>
        </p:txBody>
      </p:sp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179388" y="1628775"/>
          <a:ext cx="8778874" cy="3994150"/>
        </p:xfrm>
        <a:graphic>
          <a:graphicData uri="http://schemas.openxmlformats.org/drawingml/2006/table">
            <a:tbl>
              <a:tblPr/>
              <a:tblGrid>
                <a:gridCol w="2146614"/>
                <a:gridCol w="1181346"/>
                <a:gridCol w="1384809"/>
                <a:gridCol w="1469980"/>
                <a:gridCol w="1250746"/>
                <a:gridCol w="1345379"/>
              </a:tblGrid>
              <a:tr h="635000">
                <a:tc>
                  <a:txBody>
                    <a:bodyPr/>
                    <a:lstStyle/>
                    <a:p>
                      <a:pPr marL="800100" marR="0" lvl="0" indent="-800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41" marR="914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POOLED*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(503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(1038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VANCOUVER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(250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PARIS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(75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CA-Multictr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(339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Vascular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)**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&gt;2+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Pacemaker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Renal Failure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Obstr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7" name="ZoneTexte 6"/>
          <p:cNvSpPr txBox="1">
            <a:spLocks noChangeArrowheads="1"/>
          </p:cNvSpPr>
          <p:nvPr/>
        </p:nvSpPr>
        <p:spPr bwMode="auto">
          <a:xfrm>
            <a:off x="3779838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0" y="41433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Epanchement péricardique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Tamponnade</a:t>
            </a:r>
            <a:endParaRPr lang="fr-BE">
              <a:latin typeface="Trebuchet MS" pitchFamily="34" charset="0"/>
            </a:endParaRPr>
          </a:p>
        </p:txBody>
      </p:sp>
      <p:sp>
        <p:nvSpPr>
          <p:cNvPr id="17411" name="ZoneTexte 23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lésion endocarde</a:t>
            </a:r>
          </a:p>
        </p:txBody>
      </p:sp>
      <p:pic>
        <p:nvPicPr>
          <p:cNvPr id="17412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7415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429125" y="328612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pic>
        <p:nvPicPr>
          <p:cNvPr id="16" name="Image 1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 b="50000"/>
          <a:stretch>
            <a:fillRect/>
          </a:stretch>
        </p:blipFill>
        <p:spPr bwMode="auto">
          <a:xfrm>
            <a:off x="214313" y="1355725"/>
            <a:ext cx="40005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 b="50000"/>
          <a:stretch>
            <a:fillRect/>
          </a:stretch>
        </p:blipFill>
        <p:spPr bwMode="auto">
          <a:xfrm>
            <a:off x="4786313" y="1285875"/>
            <a:ext cx="40528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351837" cy="674687"/>
          </a:xfrm>
        </p:spPr>
        <p:txBody>
          <a:bodyPr/>
          <a:lstStyle/>
          <a:p>
            <a:pPr algn="ctr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30-Day Adverse Events*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(Site Reported &amp; Non-adjudicated)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0C6864-6EBF-4CF2-B400-065B837FBE47}" type="slidenum">
              <a:rPr lang="en-GB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15</a:t>
            </a:fld>
            <a:endParaRPr lang="en-GB" smtClean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77343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5724525" y="6308725"/>
            <a:ext cx="295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Euro PCR 2009</a:t>
            </a:r>
          </a:p>
        </p:txBody>
      </p:sp>
      <p:sp>
        <p:nvSpPr>
          <p:cNvPr id="7" name="Cadre 6"/>
          <p:cNvSpPr/>
          <p:nvPr/>
        </p:nvSpPr>
        <p:spPr>
          <a:xfrm>
            <a:off x="684213" y="2133600"/>
            <a:ext cx="7632700" cy="1008063"/>
          </a:xfrm>
          <a:prstGeom prst="frame">
            <a:avLst>
              <a:gd name="adj1" fmla="val 3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092825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ZoneTexte 5"/>
          <p:cNvSpPr txBox="1">
            <a:spLocks noChangeArrowheads="1"/>
          </p:cNvSpPr>
          <p:nvPr/>
        </p:nvSpPr>
        <p:spPr bwMode="auto">
          <a:xfrm>
            <a:off x="0" y="11969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20484" name="ZoneTexte 7"/>
          <p:cNvSpPr txBox="1">
            <a:spLocks noChangeArrowheads="1"/>
          </p:cNvSpPr>
          <p:nvPr/>
        </p:nvSpPr>
        <p:spPr bwMode="auto">
          <a:xfrm>
            <a:off x="0" y="30718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Compression faisceaux de conduction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4714875"/>
            <a:ext cx="9144000" cy="6461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3600" b="1">
                <a:latin typeface="Trebuchet MS" pitchFamily="34" charset="0"/>
              </a:rPr>
              <a:t>BAV - BBG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2060575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4" name="Flèche vers le bas 13"/>
          <p:cNvSpPr/>
          <p:nvPr/>
        </p:nvSpPr>
        <p:spPr>
          <a:xfrm>
            <a:off x="4429125" y="37147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 descr="Imag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631" b="3116"/>
          <a:stretch>
            <a:fillRect/>
          </a:stretch>
        </p:blipFill>
        <p:spPr bwMode="auto">
          <a:xfrm>
            <a:off x="0" y="908050"/>
            <a:ext cx="93741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Image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1318" r="1575" b="1949"/>
          <a:stretch>
            <a:fillRect/>
          </a:stretch>
        </p:blipFill>
        <p:spPr bwMode="auto">
          <a:xfrm>
            <a:off x="71438" y="1116013"/>
            <a:ext cx="9037637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dre 2"/>
          <p:cNvSpPr/>
          <p:nvPr/>
        </p:nvSpPr>
        <p:spPr>
          <a:xfrm>
            <a:off x="5508625" y="1341438"/>
            <a:ext cx="2592388" cy="2519362"/>
          </a:xfrm>
          <a:prstGeom prst="frame">
            <a:avLst>
              <a:gd name="adj1" fmla="val 571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Bouée 3"/>
          <p:cNvSpPr/>
          <p:nvPr/>
        </p:nvSpPr>
        <p:spPr>
          <a:xfrm>
            <a:off x="684213" y="1052513"/>
            <a:ext cx="1366837" cy="504825"/>
          </a:xfrm>
          <a:prstGeom prst="donut">
            <a:avLst>
              <a:gd name="adj" fmla="val 2478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Bouée 4"/>
          <p:cNvSpPr/>
          <p:nvPr/>
        </p:nvSpPr>
        <p:spPr>
          <a:xfrm>
            <a:off x="755650" y="3644900"/>
            <a:ext cx="1584325" cy="647700"/>
          </a:xfrm>
          <a:prstGeom prst="donut">
            <a:avLst>
              <a:gd name="adj" fmla="val 247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5508625" y="4076700"/>
            <a:ext cx="2592388" cy="1728788"/>
          </a:xfrm>
          <a:prstGeom prst="frame">
            <a:avLst>
              <a:gd name="adj1" fmla="val 571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323528" y="90872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50825" y="836613"/>
            <a:ext cx="8642350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0" y="4868863"/>
            <a:ext cx="8640763" cy="1512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331913" y="4221163"/>
            <a:ext cx="8640762" cy="151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6" name="Triangle isocèle 5"/>
          <p:cNvSpPr/>
          <p:nvPr/>
        </p:nvSpPr>
        <p:spPr>
          <a:xfrm rot="10566028">
            <a:off x="395288" y="2247900"/>
            <a:ext cx="1276350" cy="8810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7" name="Triangle isocèle 6"/>
          <p:cNvSpPr/>
          <p:nvPr/>
        </p:nvSpPr>
        <p:spPr>
          <a:xfrm rot="10566028">
            <a:off x="352425" y="4622800"/>
            <a:ext cx="1274763" cy="8810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Triangle isocèle 7"/>
          <p:cNvSpPr/>
          <p:nvPr/>
        </p:nvSpPr>
        <p:spPr>
          <a:xfrm rot="12332835">
            <a:off x="-125413" y="4381500"/>
            <a:ext cx="1276351" cy="8826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9" name="Cadre 8"/>
          <p:cNvSpPr/>
          <p:nvPr/>
        </p:nvSpPr>
        <p:spPr>
          <a:xfrm>
            <a:off x="5940425" y="3068638"/>
            <a:ext cx="2447925" cy="6477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pic>
        <p:nvPicPr>
          <p:cNvPr id="6154" name="Image 9" descr="logo_chu-coul-peti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1030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0" t="30476" r="36867" b="46437"/>
          <a:stretch>
            <a:fillRect/>
          </a:stretch>
        </p:blipFill>
        <p:spPr bwMode="auto">
          <a:xfrm>
            <a:off x="719138" y="1700213"/>
            <a:ext cx="35147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9" t="59778" r="36867" b="7191"/>
          <a:stretch>
            <a:fillRect/>
          </a:stretch>
        </p:blipFill>
        <p:spPr bwMode="auto">
          <a:xfrm>
            <a:off x="5076825" y="1052513"/>
            <a:ext cx="2951163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" descr="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 rot="10800000">
            <a:off x="539750" y="908050"/>
            <a:ext cx="7993063" cy="0"/>
          </a:xfrm>
          <a:prstGeom prst="line">
            <a:avLst/>
          </a:prstGeom>
          <a:ln w="19050">
            <a:solidFill>
              <a:srgbClr val="FF0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>
            <a:off x="539750" y="1412875"/>
            <a:ext cx="2592388" cy="0"/>
          </a:xfrm>
          <a:prstGeom prst="line">
            <a:avLst/>
          </a:prstGeom>
          <a:ln w="19050">
            <a:solidFill>
              <a:srgbClr val="FF0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40" r="21747" b="13062"/>
          <a:stretch>
            <a:fillRect/>
          </a:stretch>
        </p:blipFill>
        <p:spPr bwMode="auto">
          <a:xfrm>
            <a:off x="755650" y="701675"/>
            <a:ext cx="7272338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23"/>
          <p:cNvSpPr txBox="1">
            <a:spLocks noChangeArrowheads="1"/>
          </p:cNvSpPr>
          <p:nvPr/>
        </p:nvSpPr>
        <p:spPr bwMode="auto">
          <a:xfrm>
            <a:off x="0" y="2967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fuite paravalvulaire</a:t>
            </a:r>
          </a:p>
        </p:txBody>
      </p:sp>
      <p:pic>
        <p:nvPicPr>
          <p:cNvPr id="27651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5"/>
          <p:cNvSpPr txBox="1">
            <a:spLocks noChangeArrowheads="1"/>
          </p:cNvSpPr>
          <p:nvPr/>
        </p:nvSpPr>
        <p:spPr bwMode="auto">
          <a:xfrm>
            <a:off x="0" y="11668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 – Implant expansible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30713" y="199390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7654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25"/>
          <p:cNvSpPr txBox="1">
            <a:spLocks noChangeArrowheads="1"/>
          </p:cNvSpPr>
          <p:nvPr/>
        </p:nvSpPr>
        <p:spPr bwMode="auto">
          <a:xfrm>
            <a:off x="0" y="48402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Surcharge pulmonaire - OAP</a:t>
            </a:r>
            <a:endParaRPr lang="fr-BE">
              <a:latin typeface="Trebuchet MS" pitchFamily="34" charset="0"/>
            </a:endParaRPr>
          </a:p>
        </p:txBody>
      </p:sp>
      <p:sp>
        <p:nvSpPr>
          <p:cNvPr id="28675" name="ZoneTexte 23"/>
          <p:cNvSpPr txBox="1">
            <a:spLocks noChangeArrowheads="1"/>
          </p:cNvSpPr>
          <p:nvPr/>
        </p:nvSpPr>
        <p:spPr bwMode="auto">
          <a:xfrm>
            <a:off x="0" y="2967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fuite paravalvulaire</a:t>
            </a:r>
          </a:p>
        </p:txBody>
      </p:sp>
      <p:pic>
        <p:nvPicPr>
          <p:cNvPr id="28676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0" y="11668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 – Implant expansible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30713" y="199390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8679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429125" y="38671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9295" r="32671" b="24400"/>
          <a:stretch>
            <a:fillRect/>
          </a:stretch>
        </p:blipFill>
        <p:spPr bwMode="auto">
          <a:xfrm>
            <a:off x="971550" y="836613"/>
            <a:ext cx="7400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ZoneTexte 10"/>
          <p:cNvSpPr txBox="1">
            <a:spLocks noChangeArrowheads="1"/>
          </p:cNvSpPr>
          <p:nvPr/>
        </p:nvSpPr>
        <p:spPr bwMode="auto">
          <a:xfrm>
            <a:off x="3708400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ée 2"/>
          <p:cNvSpPr/>
          <p:nvPr/>
        </p:nvSpPr>
        <p:spPr>
          <a:xfrm>
            <a:off x="0" y="2492375"/>
            <a:ext cx="9144000" cy="720725"/>
          </a:xfrm>
          <a:prstGeom prst="donut">
            <a:avLst>
              <a:gd name="adj" fmla="val 7364"/>
            </a:avLst>
          </a:prstGeom>
          <a:solidFill>
            <a:srgbClr val="FF00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84438" y="735013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/>
              <a:t>Edwards TAVI Complications</a:t>
            </a:r>
          </a:p>
        </p:txBody>
      </p:sp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179388" y="1595438"/>
          <a:ext cx="8778875" cy="3994150"/>
        </p:xfrm>
        <a:graphic>
          <a:graphicData uri="http://schemas.openxmlformats.org/drawingml/2006/table">
            <a:tbl>
              <a:tblPr/>
              <a:tblGrid>
                <a:gridCol w="2146614"/>
                <a:gridCol w="1181346"/>
                <a:gridCol w="1384809"/>
                <a:gridCol w="1469980"/>
                <a:gridCol w="1250746"/>
                <a:gridCol w="1345379"/>
              </a:tblGrid>
              <a:tr h="635000">
                <a:tc>
                  <a:txBody>
                    <a:bodyPr/>
                    <a:lstStyle/>
                    <a:p>
                      <a:pPr marL="800100" marR="0" lvl="0" indent="-800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41" marR="914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POOLED*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(503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(1038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VANCOUVER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(250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PARIS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(75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CA-Multictr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(339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Vascular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)**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&gt;2+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Pacemaker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Renal Failure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Obstr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9" name="ZoneTexte 6"/>
          <p:cNvSpPr txBox="1">
            <a:spLocks noChangeArrowheads="1"/>
          </p:cNvSpPr>
          <p:nvPr/>
        </p:nvSpPr>
        <p:spPr bwMode="auto">
          <a:xfrm>
            <a:off x="3779838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alve Vertical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6226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Espace réservé du contenu 2"/>
          <p:cNvSpPr>
            <a:spLocks noGrp="1"/>
          </p:cNvSpPr>
          <p:nvPr>
            <p:ph idx="4294967295"/>
          </p:nvPr>
        </p:nvSpPr>
        <p:spPr>
          <a:xfrm>
            <a:off x="3962400" y="1066800"/>
            <a:ext cx="4800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2000" b="1" smtClean="0"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Arial" pitchFamily="34" charset="0"/>
              </a:rPr>
              <a:t>With differing circumferential dimensions: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400" b="1" smtClean="0">
              <a:latin typeface="Arial" pitchFamily="34" charset="0"/>
            </a:endParaRP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Largest dimension for ascending aorta contact</a:t>
            </a:r>
          </a:p>
          <a:p>
            <a:pPr lvl="1"/>
            <a:endParaRPr lang="en-US" sz="2000" smtClean="0">
              <a:solidFill>
                <a:schemeClr val="tx1"/>
              </a:solidFill>
              <a:latin typeface="Arial" pitchFamily="34" charset="0"/>
            </a:endParaRPr>
          </a:p>
          <a:p>
            <a:pPr lvl="1">
              <a:buFontTx/>
              <a:buNone/>
            </a:pP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Smallest dimension to preserve coronary blood flow</a:t>
            </a:r>
          </a:p>
          <a:p>
            <a:pPr lvl="1">
              <a:buFontTx/>
              <a:buNone/>
            </a:pP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Flared intra-annular dimension adapting to a range of annulus sizes</a:t>
            </a:r>
          </a:p>
        </p:txBody>
      </p:sp>
      <p:sp>
        <p:nvSpPr>
          <p:cNvPr id="30724" name="Espace réservé du contenu 2"/>
          <p:cNvSpPr>
            <a:spLocks/>
          </p:cNvSpPr>
          <p:nvPr/>
        </p:nvSpPr>
        <p:spPr bwMode="auto">
          <a:xfrm>
            <a:off x="228600" y="16764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30725" name="AutoShape 13"/>
          <p:cNvSpPr>
            <a:spLocks noChangeArrowheads="1"/>
          </p:cNvSpPr>
          <p:nvPr/>
        </p:nvSpPr>
        <p:spPr bwMode="auto">
          <a:xfrm>
            <a:off x="2362200" y="52578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2489200" y="5715000"/>
            <a:ext cx="108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Blood flow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0727" name="AutoShape 16"/>
          <p:cNvSpPr>
            <a:spLocks noChangeArrowheads="1"/>
          </p:cNvSpPr>
          <p:nvPr/>
        </p:nvSpPr>
        <p:spPr bwMode="auto">
          <a:xfrm>
            <a:off x="990600" y="2438400"/>
            <a:ext cx="2590800" cy="485775"/>
          </a:xfrm>
          <a:prstGeom prst="leftRightArrow">
            <a:avLst>
              <a:gd name="adj1" fmla="val 50000"/>
              <a:gd name="adj2" fmla="val 10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30728" name="AutoShape 17"/>
          <p:cNvSpPr>
            <a:spLocks noChangeArrowheads="1"/>
          </p:cNvSpPr>
          <p:nvPr/>
        </p:nvSpPr>
        <p:spPr bwMode="auto">
          <a:xfrm>
            <a:off x="1704975" y="3857625"/>
            <a:ext cx="1371600" cy="485775"/>
          </a:xfrm>
          <a:prstGeom prst="leftRightArrow">
            <a:avLst>
              <a:gd name="adj1" fmla="val 50000"/>
              <a:gd name="adj2" fmla="val 564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30729" name="AutoShape 29"/>
          <p:cNvSpPr>
            <a:spLocks noChangeArrowheads="1"/>
          </p:cNvSpPr>
          <p:nvPr/>
        </p:nvSpPr>
        <p:spPr bwMode="auto">
          <a:xfrm>
            <a:off x="1600200" y="4648200"/>
            <a:ext cx="1600200" cy="485775"/>
          </a:xfrm>
          <a:prstGeom prst="leftRightArrow">
            <a:avLst>
              <a:gd name="adj1" fmla="val 50000"/>
              <a:gd name="adj2" fmla="val 658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200" b="1"/>
              <a:t>Self-Expanding Multi-Level Frame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25"/>
          <p:cNvSpPr txBox="1">
            <a:spLocks noChangeArrowheads="1"/>
          </p:cNvSpPr>
          <p:nvPr/>
        </p:nvSpPr>
        <p:spPr bwMode="auto">
          <a:xfrm>
            <a:off x="0" y="206057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de surcharge pulmonaire - OAP</a:t>
            </a:r>
            <a:endParaRPr lang="fr-BE">
              <a:latin typeface="Trebuchet MS" pitchFamily="34" charset="0"/>
            </a:endParaRPr>
          </a:p>
        </p:txBody>
      </p:sp>
      <p:pic>
        <p:nvPicPr>
          <p:cNvPr id="31747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vers le bas 12"/>
          <p:cNvSpPr/>
          <p:nvPr/>
        </p:nvSpPr>
        <p:spPr>
          <a:xfrm>
            <a:off x="4356100" y="285908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1749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356100" y="1052513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258888" y="3933825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/>
              <a:t>Hémodynamique (PA, FC, …)</a:t>
            </a:r>
          </a:p>
          <a:p>
            <a:pPr algn="ctr" eaLnBrk="1" hangingPunct="1"/>
            <a:r>
              <a:rPr lang="fr-BE" sz="2400"/>
              <a:t>Respiration (Sat O</a:t>
            </a:r>
            <a:r>
              <a:rPr lang="fr-BE" sz="2400" baseline="-25000"/>
              <a:t>2</a:t>
            </a:r>
            <a:r>
              <a:rPr lang="fr-BE" sz="2400"/>
              <a:t>, faciès, FR, amplitude, …)</a:t>
            </a:r>
          </a:p>
          <a:p>
            <a:pPr algn="ctr" eaLnBrk="1" hangingPunct="1"/>
            <a:r>
              <a:rPr lang="fr-BE" sz="2400"/>
              <a:t>Balance hydrique (Apports, diurèse, …)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Espace réservé du contenu 7" descr="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785813"/>
            <a:ext cx="3028950" cy="5715000"/>
          </a:xfrm>
        </p:spPr>
      </p:pic>
      <p:pic>
        <p:nvPicPr>
          <p:cNvPr id="32771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37275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1143000"/>
            <a:ext cx="30765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>
                <a:latin typeface="Trebuchet MS" pitchFamily="34" charset="0"/>
              </a:rPr>
              <a:t>Produit de contraste</a:t>
            </a:r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</a:t>
            </a: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1357313" y="1714500"/>
            <a:ext cx="428625" cy="62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Flèche vers le bas 12"/>
          <p:cNvSpPr/>
          <p:nvPr/>
        </p:nvSpPr>
        <p:spPr>
          <a:xfrm>
            <a:off x="1357313" y="3214688"/>
            <a:ext cx="42862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2775" name="Rectangle 15"/>
          <p:cNvSpPr>
            <a:spLocks noChangeArrowheads="1"/>
          </p:cNvSpPr>
          <p:nvPr/>
        </p:nvSpPr>
        <p:spPr bwMode="auto">
          <a:xfrm>
            <a:off x="928688" y="25003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2400">
                <a:latin typeface="Trebuchet MS" pitchFamily="34" charset="0"/>
              </a:rPr>
              <a:t>Allergie</a:t>
            </a:r>
          </a:p>
        </p:txBody>
      </p:sp>
      <p:pic>
        <p:nvPicPr>
          <p:cNvPr id="18" name="Image 17" descr="surv cutané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b="1282"/>
          <a:stretch>
            <a:fillRect/>
          </a:stretch>
        </p:blipFill>
        <p:spPr bwMode="auto">
          <a:xfrm>
            <a:off x="3059113" y="765175"/>
            <a:ext cx="30003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143375"/>
            <a:ext cx="311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400">
                <a:latin typeface="Trebuchet MS" pitchFamily="34" charset="0"/>
              </a:rPr>
              <a:t>Surveillance cutanée</a:t>
            </a:r>
          </a:p>
          <a:p>
            <a:pPr algn="ctr"/>
            <a:r>
              <a:rPr lang="fr-BE" sz="2400">
                <a:latin typeface="Trebuchet MS" pitchFamily="34" charset="0"/>
              </a:rPr>
              <a:t>Anamnèse rigoureuse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Espace réservé du contenu 7" descr="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785813"/>
            <a:ext cx="3028950" cy="5715000"/>
          </a:xfrm>
        </p:spPr>
      </p:pic>
      <p:pic>
        <p:nvPicPr>
          <p:cNvPr id="33795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1+ rein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785813"/>
            <a:ext cx="3028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1143000"/>
            <a:ext cx="30765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>
                <a:latin typeface="Trebuchet MS" pitchFamily="34" charset="0"/>
              </a:rPr>
              <a:t>Produit de contraste</a:t>
            </a:r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Insuffisance rénale</a:t>
            </a: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1357313" y="1714500"/>
            <a:ext cx="428625" cy="62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Flèche vers le bas 12"/>
          <p:cNvSpPr/>
          <p:nvPr/>
        </p:nvSpPr>
        <p:spPr>
          <a:xfrm>
            <a:off x="1357313" y="3214688"/>
            <a:ext cx="428625" cy="62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4313" y="4071938"/>
            <a:ext cx="2719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BE" sz="2400">
                <a:latin typeface="Trebuchet MS" pitchFamily="34" charset="0"/>
              </a:rPr>
              <a:t>Hydratation IV/PO</a:t>
            </a:r>
          </a:p>
          <a:p>
            <a:pPr algn="ctr"/>
            <a:r>
              <a:rPr lang="fr-BE" sz="2400">
                <a:latin typeface="Trebuchet MS" pitchFamily="34" charset="0"/>
              </a:rPr>
              <a:t>Diurèse </a:t>
            </a:r>
          </a:p>
          <a:p>
            <a:pPr algn="ctr"/>
            <a:r>
              <a:rPr lang="fr-BE" sz="2400">
                <a:latin typeface="Trebuchet MS" pitchFamily="34" charset="0"/>
              </a:rPr>
              <a:t>Urée -Créat 1x/j</a:t>
            </a:r>
          </a:p>
        </p:txBody>
      </p:sp>
      <p:pic>
        <p:nvPicPr>
          <p:cNvPr id="17" name="Image 16" descr="perfs rinc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934"/>
          <a:stretch>
            <a:fillRect/>
          </a:stretch>
        </p:blipFill>
        <p:spPr bwMode="auto">
          <a:xfrm>
            <a:off x="5214938" y="785813"/>
            <a:ext cx="2003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ce réservé du contenu 7" descr="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5450" y="1027113"/>
            <a:ext cx="3028950" cy="5715000"/>
          </a:xfrm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42875" y="1143000"/>
            <a:ext cx="102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1331913" y="1203325"/>
            <a:ext cx="5715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7173" name="ZoneTexte 20"/>
          <p:cNvSpPr txBox="1">
            <a:spLocks noChangeArrowheads="1"/>
          </p:cNvSpPr>
          <p:nvPr/>
        </p:nvSpPr>
        <p:spPr bwMode="auto">
          <a:xfrm>
            <a:off x="0" y="538163"/>
            <a:ext cx="8893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3200">
                <a:latin typeface="Trebuchet MS" pitchFamily="34" charset="0"/>
              </a:rPr>
              <a:t>Ponction vasculaire 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-323850" y="2349500"/>
            <a:ext cx="3929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Hémorragie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Hématome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Ischémie distale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Lésion nerveuse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Lésion vasculaire</a:t>
            </a:r>
          </a:p>
        </p:txBody>
      </p:sp>
      <p:sp>
        <p:nvSpPr>
          <p:cNvPr id="23" name="Flèche vers le bas 22"/>
          <p:cNvSpPr/>
          <p:nvPr/>
        </p:nvSpPr>
        <p:spPr>
          <a:xfrm>
            <a:off x="7072313" y="1131888"/>
            <a:ext cx="5715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572125" y="2135188"/>
            <a:ext cx="35718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DD strict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Membre immobile 6h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Etat général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Douleur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Pouls distaux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Mobilité/sensibilité 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Point de ponction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(OT compressif &gt;1h)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(Drainage)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Hb – coag – Pq /6h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PA – FC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O</a:t>
            </a:r>
            <a:r>
              <a:rPr lang="fr-BE" sz="2400" baseline="-25000">
                <a:latin typeface="Trebuchet MS" pitchFamily="34" charset="0"/>
              </a:rPr>
              <a:t>² </a:t>
            </a:r>
            <a:r>
              <a:rPr lang="fr-BE" sz="2400">
                <a:latin typeface="Trebuchet MS" pitchFamily="34" charset="0"/>
              </a:rPr>
              <a:t>pour Sat &gt;95%</a:t>
            </a:r>
            <a:endParaRPr lang="fr-BE" sz="2400" baseline="-25000">
              <a:latin typeface="Trebuchet MS" pitchFamily="34" charset="0"/>
            </a:endParaRPr>
          </a:p>
          <a:p>
            <a:pPr algn="ctr" eaLnBrk="1" hangingPunct="1"/>
            <a:endParaRPr lang="fr-BE" sz="2400">
              <a:latin typeface="Trebuchet MS" pitchFamily="34" charset="0"/>
            </a:endParaRPr>
          </a:p>
        </p:txBody>
      </p:sp>
      <p:pic>
        <p:nvPicPr>
          <p:cNvPr id="7177" name="Image 11" descr="artere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t="16438" r="42924" b="51459"/>
          <a:stretch>
            <a:fillRect/>
          </a:stretch>
        </p:blipFill>
        <p:spPr bwMode="auto">
          <a:xfrm>
            <a:off x="4000500" y="2060575"/>
            <a:ext cx="8159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age 9" descr="logo_chu-coul-pet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6" t="31541" r="15543" b="34091"/>
          <a:stretch>
            <a:fillRect/>
          </a:stretch>
        </p:blipFill>
        <p:spPr bwMode="auto">
          <a:xfrm>
            <a:off x="1676400" y="1196975"/>
            <a:ext cx="5559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1"/>
          <p:cNvSpPr txBox="1">
            <a:spLocks noChangeArrowheads="1"/>
          </p:cNvSpPr>
          <p:nvPr/>
        </p:nvSpPr>
        <p:spPr bwMode="auto">
          <a:xfrm>
            <a:off x="323850" y="1412875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2800"/>
              <a:t>Insuffisance rénale : 2-10 %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2588" y="1268413"/>
            <a:ext cx="15113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82750" r="40125" b="9201"/>
          <a:stretch>
            <a:fillRect/>
          </a:stretch>
        </p:blipFill>
        <p:spPr bwMode="auto">
          <a:xfrm>
            <a:off x="468313" y="3644900"/>
            <a:ext cx="80311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2138" r="46690" b="75888"/>
          <a:stretch>
            <a:fillRect/>
          </a:stretch>
        </p:blipFill>
        <p:spPr bwMode="auto">
          <a:xfrm>
            <a:off x="0" y="836613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dre 5"/>
          <p:cNvSpPr/>
          <p:nvPr/>
        </p:nvSpPr>
        <p:spPr>
          <a:xfrm>
            <a:off x="6875463" y="4221163"/>
            <a:ext cx="1296987" cy="863600"/>
          </a:xfrm>
          <a:prstGeom prst="fra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8" t="75963" r="11707" b="7816"/>
          <a:stretch>
            <a:fillRect/>
          </a:stretch>
        </p:blipFill>
        <p:spPr bwMode="auto">
          <a:xfrm>
            <a:off x="30163" y="2565400"/>
            <a:ext cx="9113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539750" y="2924175"/>
            <a:ext cx="3816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859338" y="2924175"/>
            <a:ext cx="1657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659563" y="4581525"/>
            <a:ext cx="17287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dre 13"/>
          <p:cNvSpPr/>
          <p:nvPr/>
        </p:nvSpPr>
        <p:spPr>
          <a:xfrm>
            <a:off x="468313" y="4581525"/>
            <a:ext cx="7272337" cy="360363"/>
          </a:xfrm>
          <a:prstGeom prst="fra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2138" r="46690" b="75888"/>
          <a:stretch>
            <a:fillRect/>
          </a:stretch>
        </p:blipFill>
        <p:spPr bwMode="auto">
          <a:xfrm>
            <a:off x="0" y="620713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Ponction vasculaire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Embolie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Epanchement péricardique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71550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Tamponnade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Insuffisance aortique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Dissection aortique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Trouble de conduction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Produit de contraste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916238" y="5805488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23" descr="sonde vésica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83" r="27692" b="35510"/>
          <a:stretch>
            <a:fillRect/>
          </a:stretch>
        </p:blipFill>
        <p:spPr bwMode="auto">
          <a:xfrm>
            <a:off x="1293813" y="476250"/>
            <a:ext cx="57213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6786563" y="500063"/>
            <a:ext cx="2357437" cy="59293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Débits   /3h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BH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1L LP /8-12h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1L eau /12h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 err="1">
                <a:solidFill>
                  <a:srgbClr val="0C0593"/>
                </a:solidFill>
                <a:latin typeface="+mn-lt"/>
                <a:cs typeface="+mn-cs"/>
              </a:rPr>
              <a:t>Hb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 err="1">
                <a:solidFill>
                  <a:srgbClr val="0C0593"/>
                </a:solidFill>
                <a:latin typeface="+mn-lt"/>
                <a:cs typeface="+mn-cs"/>
              </a:rPr>
              <a:t>Pq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(TCA)  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Na</a:t>
            </a:r>
            <a:r>
              <a:rPr lang="fr-BE" sz="2600" baseline="30000" dirty="0">
                <a:solidFill>
                  <a:srgbClr val="0C0593"/>
                </a:solidFill>
                <a:latin typeface="+mn-lt"/>
                <a:cs typeface="+mn-cs"/>
              </a:rPr>
              <a:t>+</a:t>
            </a: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            /6h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K</a:t>
            </a:r>
            <a:r>
              <a:rPr lang="fr-BE" sz="2600" baseline="30000" dirty="0">
                <a:solidFill>
                  <a:srgbClr val="0C0593"/>
                </a:solidFill>
                <a:latin typeface="+mn-lt"/>
                <a:cs typeface="+mn-cs"/>
              </a:rPr>
              <a:t>+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Glucose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CPK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CPK-MB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Urée    /24h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2600" dirty="0" err="1">
                <a:solidFill>
                  <a:srgbClr val="0C0593"/>
                </a:solidFill>
                <a:latin typeface="+mn-lt"/>
                <a:cs typeface="+mn-cs"/>
              </a:rPr>
              <a:t>Créat</a:t>
            </a:r>
            <a:r>
              <a:rPr lang="fr-BE" sz="2600" dirty="0">
                <a:solidFill>
                  <a:srgbClr val="0C0593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37892" name="Image 8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1500188"/>
            <a:ext cx="3357563" cy="47148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FC        /15 min/1h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PA        /30min/1h</a:t>
            </a: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SpO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²       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/h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 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	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FR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        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O</a:t>
            </a:r>
            <a:r>
              <a:rPr lang="fr-BE" sz="9600" baseline="-25000" dirty="0">
                <a:solidFill>
                  <a:srgbClr val="0C0593"/>
                </a:solidFill>
                <a:latin typeface="+mn-lt"/>
                <a:cs typeface="+mn-cs"/>
              </a:rPr>
              <a:t>²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 pour </a:t>
            </a:r>
            <a:r>
              <a:rPr lang="fr-BE" sz="9600" dirty="0" err="1">
                <a:solidFill>
                  <a:srgbClr val="0C0593"/>
                </a:solidFill>
                <a:latin typeface="+mn-lt"/>
                <a:cs typeface="+mn-cs"/>
              </a:rPr>
              <a:t>Sat</a:t>
            </a: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 &gt;95%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baseline="-250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Diurèse  /h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T°	      /3h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 err="1">
                <a:solidFill>
                  <a:srgbClr val="0C0593"/>
                </a:solidFill>
                <a:latin typeface="+mn-lt"/>
                <a:cs typeface="+mn-cs"/>
              </a:rPr>
              <a:t>Respi</a:t>
            </a:r>
            <a:endParaRPr lang="fr-BE" sz="9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9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r>
              <a:rPr lang="fr-BE" sz="9600" dirty="0">
                <a:solidFill>
                  <a:srgbClr val="0C0593"/>
                </a:solidFill>
                <a:latin typeface="+mn-lt"/>
                <a:cs typeface="+mn-cs"/>
              </a:rPr>
              <a:t>ECG /24h</a:t>
            </a: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defRPr/>
            </a:pPr>
            <a:endParaRPr lang="fr-BE" sz="2600" dirty="0">
              <a:solidFill>
                <a:srgbClr val="0C0593"/>
              </a:solidFill>
              <a:latin typeface="+mn-lt"/>
              <a:cs typeface="+mn-cs"/>
            </a:endParaRPr>
          </a:p>
        </p:txBody>
      </p:sp>
      <p:sp>
        <p:nvSpPr>
          <p:cNvPr id="12" name="Accolade fermante 11"/>
          <p:cNvSpPr/>
          <p:nvPr/>
        </p:nvSpPr>
        <p:spPr>
          <a:xfrm>
            <a:off x="928688" y="1571625"/>
            <a:ext cx="357187" cy="1500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Accolade fermante 12"/>
          <p:cNvSpPr/>
          <p:nvPr/>
        </p:nvSpPr>
        <p:spPr>
          <a:xfrm>
            <a:off x="1143000" y="4643438"/>
            <a:ext cx="285750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5" name="Accolade fermante 14"/>
          <p:cNvSpPr/>
          <p:nvPr/>
        </p:nvSpPr>
        <p:spPr>
          <a:xfrm>
            <a:off x="7786688" y="714375"/>
            <a:ext cx="214312" cy="857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Accolade fermante 19"/>
          <p:cNvSpPr/>
          <p:nvPr/>
        </p:nvSpPr>
        <p:spPr>
          <a:xfrm>
            <a:off x="7929563" y="2714625"/>
            <a:ext cx="357187" cy="25717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1" name="Accolade fermante 20"/>
          <p:cNvSpPr/>
          <p:nvPr/>
        </p:nvSpPr>
        <p:spPr>
          <a:xfrm>
            <a:off x="7786688" y="5500688"/>
            <a:ext cx="214312" cy="857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8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Espace réservé du contenu 21" descr="sonde vésicale.g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83" r="28931" b="35417"/>
          <a:stretch>
            <a:fillRect/>
          </a:stretch>
        </p:blipFill>
        <p:spPr>
          <a:xfrm>
            <a:off x="3522663" y="758825"/>
            <a:ext cx="5153025" cy="5622925"/>
          </a:xfrm>
        </p:spPr>
      </p:pic>
      <p:sp>
        <p:nvSpPr>
          <p:cNvPr id="38916" name="ZoneTexte 22"/>
          <p:cNvSpPr txBox="1">
            <a:spLocks noChangeArrowheads="1"/>
          </p:cNvSpPr>
          <p:nvPr/>
        </p:nvSpPr>
        <p:spPr bwMode="auto">
          <a:xfrm>
            <a:off x="0" y="1225550"/>
            <a:ext cx="407193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Etat général 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Aspect cutané 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Points de ponction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(OT compressif &gt;1h)</a:t>
            </a:r>
          </a:p>
          <a:p>
            <a:pPr eaLnBrk="1" hangingPunct="1">
              <a:buClr>
                <a:srgbClr val="00041A"/>
              </a:buClr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DD strict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Membre immobile min. 6h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Pouls périphériques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Mobilité/sensibilité MI</a:t>
            </a:r>
          </a:p>
          <a:p>
            <a:pPr eaLnBrk="1" hangingPunct="1">
              <a:buClr>
                <a:srgbClr val="00041A"/>
              </a:buClr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GCS- Pupilles /pause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Coloration urines</a:t>
            </a: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r>
              <a:rPr lang="fr-BE" sz="2400">
                <a:solidFill>
                  <a:srgbClr val="0C0593"/>
                </a:solidFill>
                <a:latin typeface="Trebuchet MS" pitchFamily="34" charset="0"/>
              </a:rPr>
              <a:t>Coloration membres</a:t>
            </a:r>
            <a:endParaRPr lang="fr-BE" sz="2400">
              <a:latin typeface="Trebuchet MS" pitchFamily="34" charset="0"/>
            </a:endParaRPr>
          </a:p>
          <a:p>
            <a:pPr eaLnBrk="1" hangingPunct="1">
              <a:buClr>
                <a:srgbClr val="00041A"/>
              </a:buClr>
              <a:buFont typeface="Wingdings" pitchFamily="2" charset="2"/>
              <a:buChar char="q"/>
            </a:pPr>
            <a:endParaRPr lang="fr-BE" sz="2400">
              <a:solidFill>
                <a:srgbClr val="0C059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18900" r="23518" b="14951"/>
          <a:stretch>
            <a:fillRect/>
          </a:stretch>
        </p:blipFill>
        <p:spPr bwMode="auto">
          <a:xfrm>
            <a:off x="817563" y="836613"/>
            <a:ext cx="75707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Merci de votre attention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63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1722438" cy="987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40965" name="ZoneTexte 4"/>
          <p:cNvSpPr txBox="1">
            <a:spLocks noChangeArrowheads="1"/>
          </p:cNvSpPr>
          <p:nvPr/>
        </p:nvSpPr>
        <p:spPr bwMode="auto">
          <a:xfrm>
            <a:off x="2843213" y="5589588"/>
            <a:ext cx="5976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 sz="1600"/>
              <a:t>Marie Erpicum</a:t>
            </a:r>
          </a:p>
          <a:p>
            <a:pPr algn="r" eaLnBrk="1" hangingPunct="1"/>
            <a:r>
              <a:rPr lang="fr-BE" sz="1600"/>
              <a:t>Infirmière perfusionniste</a:t>
            </a:r>
          </a:p>
          <a:p>
            <a:pPr algn="r" eaLnBrk="1" hangingPunct="1"/>
            <a:r>
              <a:rPr lang="fr-BE" sz="1600"/>
              <a:t>Département de chirurgie cardiovasculaire et thoracique</a:t>
            </a:r>
          </a:p>
          <a:p>
            <a:pPr algn="r" eaLnBrk="1" hangingPunct="1"/>
            <a:r>
              <a:rPr lang="fr-BE" sz="1600"/>
              <a:t>CHU de Liège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2"/>
          <p:cNvGrpSpPr>
            <a:grpSpLocks/>
          </p:cNvGrpSpPr>
          <p:nvPr/>
        </p:nvGrpSpPr>
        <p:grpSpPr bwMode="auto">
          <a:xfrm>
            <a:off x="71438" y="1341438"/>
            <a:ext cx="8964612" cy="4032250"/>
            <a:chOff x="622998" y="2819400"/>
            <a:chExt cx="7818438" cy="3257550"/>
          </a:xfrm>
        </p:grpSpPr>
        <p:grpSp>
          <p:nvGrpSpPr>
            <p:cNvPr id="8197" name="Group 20"/>
            <p:cNvGrpSpPr>
              <a:grpSpLocks/>
            </p:cNvGrpSpPr>
            <p:nvPr/>
          </p:nvGrpSpPr>
          <p:grpSpPr bwMode="auto">
            <a:xfrm>
              <a:off x="622998" y="2819400"/>
              <a:ext cx="7818438" cy="3257550"/>
              <a:chOff x="622998" y="2819400"/>
              <a:chExt cx="7818438" cy="3257550"/>
            </a:xfrm>
          </p:grpSpPr>
          <p:grpSp>
            <p:nvGrpSpPr>
              <p:cNvPr id="8199" name="Group 18"/>
              <p:cNvGrpSpPr>
                <a:grpSpLocks/>
              </p:cNvGrpSpPr>
              <p:nvPr/>
            </p:nvGrpSpPr>
            <p:grpSpPr bwMode="auto">
              <a:xfrm>
                <a:off x="622998" y="2819400"/>
                <a:ext cx="7818438" cy="3257550"/>
                <a:chOff x="851598" y="2819400"/>
                <a:chExt cx="7818438" cy="3257550"/>
              </a:xfrm>
            </p:grpSpPr>
            <p:pic>
              <p:nvPicPr>
                <p:cNvPr id="8201" name="Picture 1" descr="http://upload.wikimedia.org/wikipedia/en/2/21/French_catheter_scale.g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598" y="2819400"/>
                  <a:ext cx="7818438" cy="325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 bwMode="auto">
                <a:xfrm>
                  <a:off x="990051" y="2895067"/>
                  <a:ext cx="7544301" cy="53352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en-US" b="1" i="1"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ヒラギノ角ゴ Pro W3" pitchFamily="1" charset="-128"/>
                    <a:cs typeface="Arial" charset="0"/>
                  </a:endParaRPr>
                </a:p>
              </p:txBody>
            </p:sp>
          </p:grpSp>
          <p:sp>
            <p:nvSpPr>
              <p:cNvPr id="6" name="Rectangle 5"/>
              <p:cNvSpPr/>
              <p:nvPr/>
            </p:nvSpPr>
            <p:spPr bwMode="auto">
              <a:xfrm>
                <a:off x="761451" y="5410050"/>
                <a:ext cx="3429479" cy="60918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n-US" b="1" i="1"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  <a:cs typeface="Arial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913749" y="3275970"/>
              <a:ext cx="7087406" cy="7630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  <a:cs typeface="Arial" charset="0"/>
              </a:endParaRPr>
            </a:p>
          </p:txBody>
        </p:sp>
      </p:grpSp>
      <p:sp>
        <p:nvSpPr>
          <p:cNvPr id="9" name="Flèche gauche 8"/>
          <p:cNvSpPr/>
          <p:nvPr/>
        </p:nvSpPr>
        <p:spPr>
          <a:xfrm>
            <a:off x="1258888" y="1700213"/>
            <a:ext cx="7345362" cy="649287"/>
          </a:xfrm>
          <a:prstGeom prst="leftArrow">
            <a:avLst/>
          </a:prstGeom>
          <a:gradFill flip="none" rotWithShape="1">
            <a:gsLst>
              <a:gs pos="0">
                <a:srgbClr val="0CD002"/>
              </a:gs>
              <a:gs pos="5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8196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ZoneTexte 6"/>
          <p:cNvSpPr txBox="1">
            <a:spLocks noChangeArrowheads="1"/>
          </p:cNvSpPr>
          <p:nvPr/>
        </p:nvSpPr>
        <p:spPr bwMode="auto">
          <a:xfrm>
            <a:off x="0" y="14843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2800"/>
              <a:t>	Chirurgie vasculaire post TAVI : 6-12%</a:t>
            </a:r>
          </a:p>
        </p:txBody>
      </p:sp>
      <p:sp>
        <p:nvSpPr>
          <p:cNvPr id="9220" name="ZoneTexte 6"/>
          <p:cNvSpPr txBox="1">
            <a:spLocks noChangeArrowheads="1"/>
          </p:cNvSpPr>
          <p:nvPr/>
        </p:nvSpPr>
        <p:spPr bwMode="auto">
          <a:xfrm>
            <a:off x="0" y="24209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2800"/>
              <a:t>	Transfusion post TAVI : 13-20%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15900" y="549275"/>
            <a:ext cx="543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3200">
                <a:latin typeface="Trebuchet MS" pitchFamily="34" charset="0"/>
              </a:rPr>
              <a:t>Abord endovasculaire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2703513" y="1196975"/>
            <a:ext cx="428625" cy="62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Flèche vers le bas 19"/>
          <p:cNvSpPr/>
          <p:nvPr/>
        </p:nvSpPr>
        <p:spPr>
          <a:xfrm>
            <a:off x="2700338" y="3213100"/>
            <a:ext cx="428625" cy="620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10246" name="Image 21" descr="arteres 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r="27380"/>
          <a:stretch>
            <a:fillRect/>
          </a:stretch>
        </p:blipFill>
        <p:spPr bwMode="auto">
          <a:xfrm>
            <a:off x="5429250" y="606425"/>
            <a:ext cx="3089275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220663" y="4143375"/>
            <a:ext cx="629285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BE" sz="2400">
                <a:latin typeface="Trebuchet MS" pitchFamily="34" charset="0"/>
              </a:rPr>
              <a:t>ECG /24h</a:t>
            </a:r>
          </a:p>
          <a:p>
            <a:pPr algn="ctr"/>
            <a:r>
              <a:rPr lang="fr-BE" sz="2400">
                <a:latin typeface="Trebuchet MS" pitchFamily="34" charset="0"/>
              </a:rPr>
              <a:t>CK-CKMB /6h</a:t>
            </a:r>
          </a:p>
          <a:p>
            <a:pPr algn="ctr"/>
            <a:r>
              <a:rPr lang="fr-BE" sz="2400">
                <a:latin typeface="Trebuchet MS" pitchFamily="34" charset="0"/>
              </a:rPr>
              <a:t>GCS – Pupilles /pause</a:t>
            </a:r>
          </a:p>
          <a:p>
            <a:pPr algn="ctr"/>
            <a:r>
              <a:rPr lang="fr-BE" sz="2400">
                <a:latin typeface="Trebuchet MS" pitchFamily="34" charset="0"/>
              </a:rPr>
              <a:t>Coloration urines</a:t>
            </a:r>
          </a:p>
          <a:p>
            <a:pPr algn="ctr"/>
            <a:r>
              <a:rPr lang="fr-BE" sz="2400">
                <a:latin typeface="Trebuchet MS" pitchFamily="34" charset="0"/>
              </a:rPr>
              <a:t>Coloration membres- Pouls périphériques</a:t>
            </a:r>
          </a:p>
          <a:p>
            <a:pPr algn="ctr"/>
            <a:r>
              <a:rPr lang="fr-BE" sz="2400">
                <a:latin typeface="Trebuchet MS" pitchFamily="34" charset="0"/>
              </a:rPr>
              <a:t>D+</a:t>
            </a:r>
          </a:p>
        </p:txBody>
      </p:sp>
      <p:sp>
        <p:nvSpPr>
          <p:cNvPr id="10248" name="ZoneTexte 20"/>
          <p:cNvSpPr txBox="1">
            <a:spLocks noChangeArrowheads="1"/>
          </p:cNvSpPr>
          <p:nvPr/>
        </p:nvSpPr>
        <p:spPr bwMode="auto">
          <a:xfrm>
            <a:off x="0" y="2060575"/>
            <a:ext cx="5867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Embolie</a:t>
            </a:r>
          </a:p>
          <a:p>
            <a:pPr eaLnBrk="1" hangingPunct="1"/>
            <a:r>
              <a:rPr lang="fr-BE">
                <a:latin typeface="Trebuchet MS" pitchFamily="34" charset="0"/>
              </a:rPr>
              <a:t>      Coronaire – Cérébrale – Organique - Périphérique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ée 2"/>
          <p:cNvSpPr/>
          <p:nvPr/>
        </p:nvSpPr>
        <p:spPr>
          <a:xfrm>
            <a:off x="0" y="2852738"/>
            <a:ext cx="9144000" cy="720725"/>
          </a:xfrm>
          <a:prstGeom prst="donut">
            <a:avLst>
              <a:gd name="adj" fmla="val 7364"/>
            </a:avLst>
          </a:prstGeom>
          <a:solidFill>
            <a:srgbClr val="FF00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84438" y="735013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/>
              <a:t>Edwards TAVI Complications</a:t>
            </a:r>
          </a:p>
        </p:txBody>
      </p:sp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185738" y="1484313"/>
          <a:ext cx="8778874" cy="3994150"/>
        </p:xfrm>
        <a:graphic>
          <a:graphicData uri="http://schemas.openxmlformats.org/drawingml/2006/table">
            <a:tbl>
              <a:tblPr/>
              <a:tblGrid>
                <a:gridCol w="2146614"/>
                <a:gridCol w="1181346"/>
                <a:gridCol w="1384809"/>
                <a:gridCol w="1469980"/>
                <a:gridCol w="1250746"/>
                <a:gridCol w="1345379"/>
              </a:tblGrid>
              <a:tr h="635000">
                <a:tc>
                  <a:txBody>
                    <a:bodyPr/>
                    <a:lstStyle/>
                    <a:p>
                      <a:pPr marL="800100" marR="0" lvl="0" indent="-800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41" marR="914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POOLED*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(503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(1038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VANCOUVER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(250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PARIS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(75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CA-Multictr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(339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Vascular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)**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&gt;2+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Pacemaker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Renal Failure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Obstr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7" name="ZoneTexte 6"/>
          <p:cNvSpPr txBox="1">
            <a:spLocks noChangeArrowheads="1"/>
          </p:cNvSpPr>
          <p:nvPr/>
        </p:nvSpPr>
        <p:spPr bwMode="auto">
          <a:xfrm>
            <a:off x="3779838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87450" y="2708275"/>
            <a:ext cx="3671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55650" y="3429000"/>
            <a:ext cx="45370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588125" y="3860800"/>
            <a:ext cx="1152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59626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1600"/>
              <a:t>Rolf Fimmers, Georg Nickenig, et al., Resonance Imaging </a:t>
            </a:r>
            <a:r>
              <a:rPr lang="en-US" sz="1600"/>
              <a:t>Implantation: A prospective Pilot Study With Diffusion-Weighted Magnetic Risk and Fate of Cerebral Embolism After Transfemoral Aortic Valve </a:t>
            </a:r>
            <a:r>
              <a:rPr lang="en-US" sz="1600" i="1"/>
              <a:t>JACC 2010;55;1427-1432,2010.</a:t>
            </a:r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0" y="22764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incidence of clinically silent peri-interventional cerebral</a:t>
            </a:r>
          </a:p>
          <a:p>
            <a:pPr algn="ctr"/>
            <a:r>
              <a:rPr lang="en-US" sz="2400"/>
              <a:t>embolic lesions after TAVI is high, whereas the incidence of</a:t>
            </a:r>
          </a:p>
          <a:p>
            <a:pPr algn="ctr"/>
            <a:r>
              <a:rPr lang="en-US" sz="2400"/>
              <a:t>persistent neurological impairment in elderly patients with</a:t>
            </a:r>
          </a:p>
          <a:p>
            <a:pPr algn="ctr"/>
            <a:r>
              <a:rPr lang="en-US" sz="2400"/>
              <a:t>multiple high-risk comorbid conditions was low.</a:t>
            </a:r>
            <a:endParaRPr lang="fr-BE" sz="2400"/>
          </a:p>
        </p:txBody>
      </p:sp>
      <p:cxnSp>
        <p:nvCxnSpPr>
          <p:cNvPr id="19" name="Connecteur droit 18"/>
          <p:cNvCxnSpPr/>
          <p:nvPr/>
        </p:nvCxnSpPr>
        <p:spPr>
          <a:xfrm>
            <a:off x="611188" y="3068638"/>
            <a:ext cx="4392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23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ischémie coronaire</a:t>
            </a:r>
          </a:p>
        </p:txBody>
      </p:sp>
      <p:pic>
        <p:nvPicPr>
          <p:cNvPr id="13315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318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2">
      <a:dk1>
        <a:sysClr val="windowText" lastClr="000000"/>
      </a:dk1>
      <a:lt1>
        <a:sysClr val="window" lastClr="FFFFFF"/>
      </a:lt1>
      <a:dk2>
        <a:srgbClr val="7F7F7F"/>
      </a:dk2>
      <a:lt2>
        <a:srgbClr val="59A9F2"/>
      </a:lt2>
      <a:accent1>
        <a:srgbClr val="0B5394"/>
      </a:accent1>
      <a:accent2>
        <a:srgbClr val="59A9F2"/>
      </a:accent2>
      <a:accent3>
        <a:srgbClr val="90C6F6"/>
      </a:accent3>
      <a:accent4>
        <a:srgbClr val="C7E2FA"/>
      </a:accent4>
      <a:accent5>
        <a:srgbClr val="59A9F2"/>
      </a:accent5>
      <a:accent6>
        <a:srgbClr val="90C6F6"/>
      </a:accent6>
      <a:hlink>
        <a:srgbClr val="C7E2FA"/>
      </a:hlink>
      <a:folHlink>
        <a:srgbClr val="0070C0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11897</TotalTime>
  <Words>1653</Words>
  <Application>Microsoft Office PowerPoint</Application>
  <PresentationFormat>Affichage à l'écran (4:3)</PresentationFormat>
  <Paragraphs>434</Paragraphs>
  <Slides>36</Slides>
  <Notes>36</Notes>
  <HiddenSlides>7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Arial</vt:lpstr>
      <vt:lpstr>Trebuchet MS</vt:lpstr>
      <vt:lpstr>Georgia</vt:lpstr>
      <vt:lpstr>Wingdings 2</vt:lpstr>
      <vt:lpstr>Calibri</vt:lpstr>
      <vt:lpstr>ヒラギノ角ゴ Pro W3</vt:lpstr>
      <vt:lpstr>MS PGothic</vt:lpstr>
      <vt:lpstr>Wingdings</vt:lpstr>
      <vt:lpstr>Urbain</vt:lpstr>
      <vt:lpstr>L’implantation percutanée  de valve aortique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30-Day Adverse Events* (Site Reported &amp; Non-adjudicated)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Implantation Percutanée  de Valve Aortique  au CHU de LIEGE</dc:title>
  <dc:creator>Marie</dc:creator>
  <cp:lastModifiedBy>CHU-Liege</cp:lastModifiedBy>
  <cp:revision>467</cp:revision>
  <dcterms:created xsi:type="dcterms:W3CDTF">2010-05-08T15:52:12Z</dcterms:created>
  <dcterms:modified xsi:type="dcterms:W3CDTF">2012-01-02T14:09:33Z</dcterms:modified>
</cp:coreProperties>
</file>