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85" r:id="rId4"/>
    <p:sldId id="288" r:id="rId5"/>
    <p:sldId id="287" r:id="rId6"/>
    <p:sldId id="286" r:id="rId7"/>
    <p:sldId id="289" r:id="rId8"/>
    <p:sldId id="278" r:id="rId9"/>
    <p:sldId id="292" r:id="rId10"/>
    <p:sldId id="294" r:id="rId11"/>
    <p:sldId id="290" r:id="rId12"/>
    <p:sldId id="300" r:id="rId13"/>
    <p:sldId id="316" r:id="rId14"/>
    <p:sldId id="315" r:id="rId15"/>
    <p:sldId id="296" r:id="rId16"/>
    <p:sldId id="297" r:id="rId17"/>
    <p:sldId id="298" r:id="rId18"/>
    <p:sldId id="321" r:id="rId19"/>
    <p:sldId id="324" r:id="rId20"/>
    <p:sldId id="325" r:id="rId21"/>
    <p:sldId id="326" r:id="rId2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593"/>
    <a:srgbClr val="000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4" autoAdjust="0"/>
    <p:restoredTop sz="94660"/>
  </p:normalViewPr>
  <p:slideViewPr>
    <p:cSldViewPr>
      <p:cViewPr varScale="1">
        <p:scale>
          <a:sx n="77" d="100"/>
          <a:sy n="77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CD2058-4466-43DC-84DD-4765C9C6D19C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DF380F-574E-4EBD-8201-AD4972624A3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2403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F256F5-FF45-4CFE-8F67-467A297B546D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4F881C-ECB5-46B9-8835-FAE149A9B31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6822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E5BAE1-833F-4920-A5B3-225A150CE9E2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A7422C-4513-4C03-996E-131D7C87029F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368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D327B-36D5-46BB-AE95-35AEB2D85199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389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5396A2-60B6-45DD-8683-BC1C1524CF22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89B15-94EA-417D-B0BA-F4D3A8E986E1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430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3DF3C-B2DC-4B1B-B1DD-2E0E70668601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450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D38421-3D74-4144-9FD8-B983574BB4DD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4710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0FC456-2B77-4422-B763-FEAAA870FBEC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491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368262-A05C-4838-B404-1D28B39DFD0A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512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46C385-940D-43AF-A209-2D8D1D52826C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532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A30D5D-20C1-4D42-A1FC-701E0D3FC930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C051EE-12F3-4C45-85D8-EF9984E358F1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5529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460885-BE30-4D86-924E-EA4B38C30D08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573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267A4-782A-4D0C-8C25-0AA4CA6E78C3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0977E2-23C1-4EFF-B17E-2A5AC3ED4578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B3884-9F29-4F11-A88F-CE19228D1A46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608442-173D-4329-AE9A-1BE176790F8A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83201D-D7C3-4A63-92FE-143B477C3347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452F98-2A1A-4100-BF27-62CEFFA6958E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0E9C99-7403-49F7-B09D-DCADBAD0D786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302087-6431-4614-9790-AF393E199E49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5388DD1-DC6B-4494-95D8-4B582EE249EC}" type="datetime1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7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fr-BE"/>
              <a:t> 3ème symposium d’automne de soins infirmiers en pathologies cardiovasculaires   Marie Erpicum – Infirmière intensiviste  </a:t>
            </a:r>
          </a:p>
        </p:txBody>
      </p:sp>
      <p:sp>
        <p:nvSpPr>
          <p:cNvPr id="8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BB4844D-5745-4D17-BEDA-1920F0FB572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123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B225-0115-40D5-A838-22B50ED533BB}" type="datetime1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 3ème symposium d’automne de soins infirmiers en pathologies cardiovasculaires   Marie Erpicum – Infirmière intensiviste  </a:t>
            </a: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9AA95-3E26-4833-9583-AC4D91D2ED2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3839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2B22B8-0C2C-44DF-8941-042B26722D72}" type="datetime1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BE"/>
              <a:t> 3ème symposium d’automne de soins infirmiers en pathologies cardiovasculaires   Marie Erpicum – Infirmière intensiviste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743C09E-FA6E-4BC2-BD23-EDE8DDC896A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856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F1E32-06CB-498E-8ADB-076BDCFB4EE9}" type="datetime1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 3ème symposium d’automne de soins infirmiers en pathologies cardiovasculaires   Marie Erpicum – Infirmière intensiviste  </a:t>
            </a:r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45E7-89C7-472B-95A0-B5BC1AF437B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59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4FD7B17-9CA4-4994-8A09-4B66A0F3A212}" type="datetime1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fr-BE"/>
              <a:t> 3ème symposium d’automne de soins infirmiers en pathologies cardiovasculaires   Marie Erpicum – Infirmière intensiviste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936A03-2EFB-4224-8343-230F952FDF6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7329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66F51-4C83-4F0B-9075-8F1B32040F3C}" type="datetime1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 3ème symposium d’automne de soins infirmiers en pathologies cardiovasculaires   Marie Erpicum – Infirmière intensiviste  </a:t>
            </a: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36E5B-56A1-4A84-AD7C-108ECAD3DE0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444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9180D-917A-449C-9902-F2E0CBC1C836}" type="datetime1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 3ème symposium d’automne de soins infirmiers en pathologies cardiovasculaires   Marie Erpicum – Infirmière intensiviste  </a:t>
            </a:r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E3083-6003-45FF-BE2E-B6C902B179B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489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E1E5-3E7D-4672-9671-C17EB78E750A}" type="datetime1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 3ème symposium d’automne de soins infirmiers en pathologies cardiovasculaires   Marie Erpicum – Infirmière intensiviste  </a:t>
            </a:r>
          </a:p>
        </p:txBody>
      </p:sp>
      <p:sp>
        <p:nvSpPr>
          <p:cNvPr id="5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991F-7312-4EE5-B3F3-46B8D21FAFC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611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22F6C-2075-4AC7-A6C5-462C612CD48F}" type="datetime1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 3ème symposium d’automne de soins infirmiers en pathologies cardiovasculaires   Marie Erpicum – Infirmière intensiviste  </a:t>
            </a:r>
          </a:p>
        </p:txBody>
      </p:sp>
      <p:sp>
        <p:nvSpPr>
          <p:cNvPr id="4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CD1F3-3A3F-4A2F-815D-AD380EE0EBC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09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11929-E882-4994-A1FF-322559FA16F3}" type="datetime1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 3ème symposium d’automne de soins infirmiers en pathologies cardiovasculaires   Marie Erpicum – Infirmière intensiviste  </a:t>
            </a:r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62DF-FFF4-4F0A-8BAB-3B6A107FA02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515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FAD723-FDD1-4ED1-856F-673A27C447B0}" type="datetime1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BE"/>
              <a:t> 3ème symposium d’automne de soins infirmiers en pathologies cardiovasculaires   Marie Erpicum – Infirmière intensiviste  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BDCF24-FA20-4D1C-AA83-B8CFA0C1555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1125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0" name="Espace réservé du texte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65B2D81-0870-4052-B108-04204C98BBD5}" type="datetime1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r-BE"/>
              <a:t> 3ème symposium d’automne de soins infirmiers en pathologies cardiovasculaires   Marie Erpicum – Infirmière intensiviste  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8DE14C3-6F6E-4CCD-AF4D-1F2FAF2132A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0" r:id="rId2"/>
    <p:sldLayoutId id="2147483718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9" r:id="rId9"/>
    <p:sldLayoutId id="2147483716" r:id="rId10"/>
    <p:sldLayoutId id="214748372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C4652D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C4652D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C4652D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C4652D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57554" y="1785926"/>
            <a:ext cx="5114778" cy="3357586"/>
          </a:xfrm>
          <a:ln>
            <a:miter lim="800000"/>
            <a:headEnd/>
            <a:tailEnd/>
          </a:ln>
          <a:extLst/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BE" sz="4000" dirty="0" smtClean="0">
                <a:solidFill>
                  <a:srgbClr val="FFC000"/>
                </a:solidFill>
              </a:rPr>
              <a:t>Rôle et suivi infirmier pour l’implant CoreValve</a:t>
            </a:r>
            <a:r>
              <a:rPr lang="fr-BE" sz="400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®</a:t>
            </a:r>
            <a:endParaRPr lang="fr-BE" sz="4000" dirty="0">
              <a:solidFill>
                <a:srgbClr val="FFC000"/>
              </a:solidFill>
            </a:endParaRPr>
          </a:p>
        </p:txBody>
      </p:sp>
      <p:sp>
        <p:nvSpPr>
          <p:cNvPr id="15362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2857500" y="6000750"/>
            <a:ext cx="6110288" cy="642938"/>
          </a:xfrm>
          <a:ln>
            <a:miter lim="800000"/>
            <a:headEnd/>
            <a:tailEnd/>
          </a:ln>
        </p:spPr>
        <p:txBody>
          <a:bodyPr wrap="square" lIns="91440" rIns="9144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200" smtClean="0">
                <a:cs typeface="Arial" charset="0"/>
              </a:rPr>
              <a:t> 3</a:t>
            </a:r>
            <a:r>
              <a:rPr lang="fr-BE" sz="1200" baseline="30000" smtClean="0">
                <a:cs typeface="Arial" charset="0"/>
              </a:rPr>
              <a:t>ème</a:t>
            </a:r>
            <a:r>
              <a:rPr lang="fr-BE" sz="1200" smtClean="0">
                <a:cs typeface="Arial" charset="0"/>
              </a:rPr>
              <a:t> symposium d’automne de soins infirmiers en pathologies cardiovasculaires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200" smtClean="0">
                <a:cs typeface="Arial" charset="0"/>
              </a:rPr>
              <a:t>Marie Erpicum – Infirmière intensiviste  </a:t>
            </a:r>
          </a:p>
        </p:txBody>
      </p:sp>
      <p:pic>
        <p:nvPicPr>
          <p:cNvPr id="6148" name="Picture 4" descr="Valve Vert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75"/>
            <a:ext cx="2047875" cy="316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Image 6" descr="logo_chu-coul-pet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929313"/>
            <a:ext cx="1219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928694"/>
          </a:xfrm>
          <a:prstGeom prst="rect">
            <a:avLst/>
          </a:prstGeom>
        </p:spPr>
        <p:txBody>
          <a:bodyPr lIns="45720" tIns="0" rIns="45720" bIns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BE" sz="3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j-lt"/>
                <a:ea typeface="+mj-ea"/>
                <a:cs typeface="+mj-cs"/>
              </a:rPr>
              <a:t>Cathéterisme</a:t>
            </a:r>
            <a:r>
              <a:rPr lang="fr-BE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j-lt"/>
                <a:ea typeface="+mj-ea"/>
                <a:cs typeface="+mj-cs"/>
              </a:rPr>
              <a:t> cardiaque</a:t>
            </a:r>
          </a:p>
        </p:txBody>
      </p:sp>
      <p:sp>
        <p:nvSpPr>
          <p:cNvPr id="33794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7543800" cy="500062"/>
          </a:xfrm>
          <a:ln>
            <a:miter lim="800000"/>
            <a:headEnd/>
            <a:tailEnd/>
          </a:ln>
        </p:spPr>
        <p:txBody>
          <a:bodyPr wrap="square" lIns="91440" rIns="9144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3</a:t>
            </a:r>
            <a:r>
              <a:rPr lang="fr-BE" baseline="30000" smtClean="0">
                <a:cs typeface="Arial" charset="0"/>
              </a:rPr>
              <a:t>ème</a:t>
            </a:r>
            <a:r>
              <a:rPr lang="fr-BE" smtClean="0">
                <a:cs typeface="Arial" charset="0"/>
              </a:rPr>
              <a:t> symposium d’automne de soins infirmiers en pathologies cardiovasculaires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                Rôle et suivi infirmier pour l’implant Corevalve </a:t>
            </a:r>
            <a:r>
              <a:rPr lang="fr-BE" baseline="30000" smtClean="0">
                <a:cs typeface="Arial" charset="0"/>
              </a:rPr>
              <a:t>®</a:t>
            </a:r>
            <a:r>
              <a:rPr lang="fr-BE" smtClean="0">
                <a:cs typeface="Arial" charset="0"/>
              </a:rPr>
              <a:t>  - Marie Erpicum  Infirmière intensiviste</a:t>
            </a:r>
          </a:p>
        </p:txBody>
      </p:sp>
      <p:pic>
        <p:nvPicPr>
          <p:cNvPr id="15364" name="Image 9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261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571500" y="1071563"/>
            <a:ext cx="4281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BE" sz="2400">
                <a:latin typeface="Trebuchet MS" pitchFamily="34" charset="0"/>
              </a:rPr>
              <a:t>Abord endovasculaire artériel      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2500313" y="1643063"/>
            <a:ext cx="428625" cy="620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0" name="Flèche vers le bas 19"/>
          <p:cNvSpPr/>
          <p:nvPr/>
        </p:nvSpPr>
        <p:spPr>
          <a:xfrm>
            <a:off x="2500313" y="3214688"/>
            <a:ext cx="428625" cy="620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22" name="Image 21" descr="arteres 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2" r="27380"/>
          <a:stretch>
            <a:fillRect/>
          </a:stretch>
        </p:blipFill>
        <p:spPr bwMode="auto">
          <a:xfrm>
            <a:off x="5429250" y="857250"/>
            <a:ext cx="2928938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corevalve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t="14612" r="32532" b="7762"/>
          <a:stretch>
            <a:fillRect/>
          </a:stretch>
        </p:blipFill>
        <p:spPr bwMode="auto">
          <a:xfrm rot="-1213301">
            <a:off x="5256213" y="1106488"/>
            <a:ext cx="35718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220663" y="4143375"/>
            <a:ext cx="6292851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BE" sz="2400">
                <a:latin typeface="Trebuchet MS" pitchFamily="34" charset="0"/>
              </a:rPr>
              <a:t>ECG /24h</a:t>
            </a:r>
          </a:p>
          <a:p>
            <a:pPr algn="ctr"/>
            <a:r>
              <a:rPr lang="fr-BE" sz="2400">
                <a:latin typeface="Trebuchet MS" pitchFamily="34" charset="0"/>
              </a:rPr>
              <a:t>CK-CKMB /6h</a:t>
            </a:r>
          </a:p>
          <a:p>
            <a:pPr algn="ctr"/>
            <a:r>
              <a:rPr lang="fr-BE" sz="2400">
                <a:latin typeface="Trebuchet MS" pitchFamily="34" charset="0"/>
              </a:rPr>
              <a:t>GCS – Pupilles /pause</a:t>
            </a:r>
          </a:p>
          <a:p>
            <a:pPr algn="ctr"/>
            <a:r>
              <a:rPr lang="fr-BE" sz="2400">
                <a:latin typeface="Trebuchet MS" pitchFamily="34" charset="0"/>
              </a:rPr>
              <a:t>Coloration urines</a:t>
            </a:r>
          </a:p>
          <a:p>
            <a:pPr algn="ctr"/>
            <a:r>
              <a:rPr lang="fr-BE" sz="2400">
                <a:latin typeface="Trebuchet MS" pitchFamily="34" charset="0"/>
              </a:rPr>
              <a:t>Coloration membres- Pouls périphériques</a:t>
            </a:r>
          </a:p>
          <a:p>
            <a:pPr algn="ctr"/>
            <a:r>
              <a:rPr lang="fr-BE" sz="2400">
                <a:latin typeface="Trebuchet MS" pitchFamily="34" charset="0"/>
              </a:rPr>
              <a:t>D+</a:t>
            </a: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142875" y="2286000"/>
            <a:ext cx="52149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Embolie</a:t>
            </a:r>
          </a:p>
          <a:p>
            <a:pPr eaLnBrk="1" hangingPunct="1"/>
            <a:r>
              <a:rPr lang="fr-BE">
                <a:latin typeface="Trebuchet MS" pitchFamily="34" charset="0"/>
              </a:rPr>
              <a:t>Coronaire – Cérébrale – Organique - Périphérique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5"/>
            <a:ext cx="8329613" cy="6429375"/>
          </a:xfrm>
        </p:spPr>
        <p:txBody>
          <a:bodyPr anchor="ctr"/>
          <a:lstStyle/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Particularités du patient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+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USI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+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Cathéterisme cardiaque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+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Corevalve</a:t>
            </a:r>
            <a:r>
              <a:rPr lang="fr-BE" sz="4000" baseline="30000" smtClean="0"/>
              <a:t>®</a:t>
            </a:r>
          </a:p>
        </p:txBody>
      </p:sp>
      <p:sp>
        <p:nvSpPr>
          <p:cNvPr id="35842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7543800" cy="500062"/>
          </a:xfrm>
          <a:ln>
            <a:miter lim="800000"/>
            <a:headEnd/>
            <a:tailEnd/>
          </a:ln>
        </p:spPr>
        <p:txBody>
          <a:bodyPr wrap="square" lIns="91440" rIns="9144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3</a:t>
            </a:r>
            <a:r>
              <a:rPr lang="fr-BE" baseline="30000" smtClean="0">
                <a:cs typeface="Arial" charset="0"/>
              </a:rPr>
              <a:t>ème</a:t>
            </a:r>
            <a:r>
              <a:rPr lang="fr-BE" smtClean="0">
                <a:cs typeface="Arial" charset="0"/>
              </a:rPr>
              <a:t> symposium d’automne de soins infirmiers en pathologies cardiovasculaires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                Rôle et suivi infirmier pour l’implant Corevalve </a:t>
            </a:r>
            <a:r>
              <a:rPr lang="fr-BE" baseline="30000" smtClean="0">
                <a:cs typeface="Arial" charset="0"/>
              </a:rPr>
              <a:t>®</a:t>
            </a:r>
            <a:r>
              <a:rPr lang="fr-BE" smtClean="0">
                <a:cs typeface="Arial" charset="0"/>
              </a:rPr>
              <a:t>  - Marie Erpicum  Infirmière intensiviste</a:t>
            </a:r>
          </a:p>
        </p:txBody>
      </p:sp>
      <p:pic>
        <p:nvPicPr>
          <p:cNvPr id="16388" name="Image 8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261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0" y="4143375"/>
            <a:ext cx="91440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Ischémie myocardique par :</a:t>
            </a:r>
          </a:p>
          <a:p>
            <a:pPr algn="ctr" eaLnBrk="1" hangingPunct="1"/>
            <a:endParaRPr lang="fr-BE" sz="2400">
              <a:latin typeface="Trebuchet MS" pitchFamily="34" charset="0"/>
            </a:endParaRP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Malposition, dysfonctionnement de la prothèse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Embole</a:t>
            </a:r>
          </a:p>
          <a:p>
            <a:pPr eaLnBrk="1" hangingPunct="1"/>
            <a:endParaRPr lang="fr-BE">
              <a:latin typeface="Trebuchet MS" pitchFamily="34" charset="0"/>
            </a:endParaRP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0" y="27146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Risque coronaire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928694"/>
          </a:xfrm>
          <a:prstGeom prst="rect">
            <a:avLst/>
          </a:prstGeom>
        </p:spPr>
        <p:txBody>
          <a:bodyPr lIns="45720" tIns="0" rIns="45720" bIns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BE" sz="3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j-lt"/>
                <a:ea typeface="+mj-ea"/>
                <a:cs typeface="+mj-cs"/>
              </a:rPr>
              <a:t>Corevalve</a:t>
            </a:r>
            <a:r>
              <a:rPr lang="fr-BE" sz="38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j-lt"/>
                <a:ea typeface="+mj-ea"/>
                <a:cs typeface="+mj-cs"/>
              </a:rPr>
              <a:t>®</a:t>
            </a:r>
          </a:p>
        </p:txBody>
      </p:sp>
      <p:sp>
        <p:nvSpPr>
          <p:cNvPr id="37892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7543800" cy="500062"/>
          </a:xfrm>
          <a:ln>
            <a:miter lim="800000"/>
            <a:headEnd/>
            <a:tailEnd/>
          </a:ln>
        </p:spPr>
        <p:txBody>
          <a:bodyPr wrap="square" lIns="91440" rIns="9144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3</a:t>
            </a:r>
            <a:r>
              <a:rPr lang="fr-BE" baseline="30000" smtClean="0">
                <a:cs typeface="Arial" charset="0"/>
              </a:rPr>
              <a:t>ème</a:t>
            </a:r>
            <a:r>
              <a:rPr lang="fr-BE" smtClean="0">
                <a:cs typeface="Arial" charset="0"/>
              </a:rPr>
              <a:t> symposium d’automne de soins infirmiers en pathologies cardiovasculaires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                Rôle et suivi infirmier pour l’implant Corevalve </a:t>
            </a:r>
            <a:r>
              <a:rPr lang="fr-BE" baseline="30000" smtClean="0">
                <a:cs typeface="Arial" charset="0"/>
              </a:rPr>
              <a:t>®</a:t>
            </a:r>
            <a:r>
              <a:rPr lang="fr-BE" smtClean="0">
                <a:cs typeface="Arial" charset="0"/>
              </a:rPr>
              <a:t>  - Marie Erpicum  Infirmière intensiviste</a:t>
            </a:r>
          </a:p>
        </p:txBody>
      </p:sp>
      <p:pic>
        <p:nvPicPr>
          <p:cNvPr id="17414" name="Image 9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261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ZoneTexte 5"/>
          <p:cNvSpPr txBox="1">
            <a:spLocks noChangeArrowheads="1"/>
          </p:cNvSpPr>
          <p:nvPr/>
        </p:nvSpPr>
        <p:spPr bwMode="auto">
          <a:xfrm>
            <a:off x="0" y="11430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Position aortique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4429125" y="1785938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23" name="Image 22" descr="Image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8635" r="9489" b="5968"/>
          <a:stretch>
            <a:fillRect/>
          </a:stretch>
        </p:blipFill>
        <p:spPr bwMode="auto">
          <a:xfrm>
            <a:off x="1071563" y="928688"/>
            <a:ext cx="7358062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ZoneTexte 24"/>
          <p:cNvSpPr txBox="1">
            <a:spLocks noChangeArrowheads="1"/>
          </p:cNvSpPr>
          <p:nvPr/>
        </p:nvSpPr>
        <p:spPr bwMode="auto">
          <a:xfrm>
            <a:off x="0" y="33575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BE">
              <a:latin typeface="Trebuchet MS" pitchFamily="34" charset="0"/>
            </a:endParaRPr>
          </a:p>
        </p:txBody>
      </p:sp>
      <p:pic>
        <p:nvPicPr>
          <p:cNvPr id="27" name="Image 26" descr="43343ni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785813"/>
            <a:ext cx="6429375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lèche vers le bas 27"/>
          <p:cNvSpPr/>
          <p:nvPr/>
        </p:nvSpPr>
        <p:spPr>
          <a:xfrm>
            <a:off x="4429125" y="3286125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14" name="Image 13" descr="valve aortiqu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785813"/>
            <a:ext cx="7486650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4" grpId="0"/>
      <p:bldP spid="13" grpId="0" animBg="1"/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0" y="414337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Epanchement péricardique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Tamponnade</a:t>
            </a:r>
            <a:endParaRPr lang="fr-BE">
              <a:latin typeface="Trebuchet MS" pitchFamily="34" charset="0"/>
            </a:endParaRP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0" y="27146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Risque lésion endocarde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928694"/>
          </a:xfrm>
          <a:prstGeom prst="rect">
            <a:avLst/>
          </a:prstGeom>
        </p:spPr>
        <p:txBody>
          <a:bodyPr lIns="45720" tIns="0" rIns="45720" bIns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BE" sz="3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j-lt"/>
                <a:ea typeface="+mj-ea"/>
                <a:cs typeface="+mj-cs"/>
              </a:rPr>
              <a:t>Corevalve</a:t>
            </a:r>
            <a:r>
              <a:rPr lang="fr-BE" sz="38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j-lt"/>
                <a:ea typeface="+mj-ea"/>
                <a:cs typeface="+mj-cs"/>
              </a:rPr>
              <a:t>®</a:t>
            </a:r>
          </a:p>
        </p:txBody>
      </p:sp>
      <p:sp>
        <p:nvSpPr>
          <p:cNvPr id="39940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7543800" cy="500062"/>
          </a:xfrm>
          <a:ln>
            <a:miter lim="800000"/>
            <a:headEnd/>
            <a:tailEnd/>
          </a:ln>
        </p:spPr>
        <p:txBody>
          <a:bodyPr wrap="square" lIns="91440" rIns="9144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3</a:t>
            </a:r>
            <a:r>
              <a:rPr lang="fr-BE" baseline="30000" smtClean="0">
                <a:cs typeface="Arial" charset="0"/>
              </a:rPr>
              <a:t>ème</a:t>
            </a:r>
            <a:r>
              <a:rPr lang="fr-BE" smtClean="0">
                <a:cs typeface="Arial" charset="0"/>
              </a:rPr>
              <a:t> symposium d’automne de soins infirmiers en pathologies cardiovasculaires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                Rôle et suivi infirmier pour l’implant Corevalve </a:t>
            </a:r>
            <a:r>
              <a:rPr lang="fr-BE" baseline="30000" smtClean="0">
                <a:cs typeface="Arial" charset="0"/>
              </a:rPr>
              <a:t>®</a:t>
            </a:r>
            <a:r>
              <a:rPr lang="fr-BE" smtClean="0">
                <a:cs typeface="Arial" charset="0"/>
              </a:rPr>
              <a:t>  - Marie Erpicum  Infirmière intensiviste</a:t>
            </a:r>
          </a:p>
        </p:txBody>
      </p:sp>
      <p:pic>
        <p:nvPicPr>
          <p:cNvPr id="18438" name="Image 9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261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11430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Position aortique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4429125" y="1785938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8441" name="ZoneTexte 24"/>
          <p:cNvSpPr txBox="1">
            <a:spLocks noChangeArrowheads="1"/>
          </p:cNvSpPr>
          <p:nvPr/>
        </p:nvSpPr>
        <p:spPr bwMode="auto">
          <a:xfrm>
            <a:off x="0" y="33575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BE">
              <a:latin typeface="Trebuchet MS" pitchFamily="34" charset="0"/>
            </a:endParaRPr>
          </a:p>
        </p:txBody>
      </p:sp>
      <p:sp>
        <p:nvSpPr>
          <p:cNvPr id="28" name="Flèche vers le bas 27"/>
          <p:cNvSpPr/>
          <p:nvPr/>
        </p:nvSpPr>
        <p:spPr>
          <a:xfrm>
            <a:off x="4429125" y="3286125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16" name="Image 1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88" b="50000"/>
          <a:stretch>
            <a:fillRect/>
          </a:stretch>
        </p:blipFill>
        <p:spPr bwMode="auto">
          <a:xfrm>
            <a:off x="214313" y="1355725"/>
            <a:ext cx="40005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88" b="50000"/>
          <a:stretch>
            <a:fillRect/>
          </a:stretch>
        </p:blipFill>
        <p:spPr bwMode="auto">
          <a:xfrm>
            <a:off x="4786313" y="1285875"/>
            <a:ext cx="405288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857250" y="1143000"/>
            <a:ext cx="7072313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2800" b="1">
                <a:latin typeface="Trebuchet MS" pitchFamily="34" charset="0"/>
              </a:rPr>
              <a:t>Rôle infirmier en cas de tamponnade</a:t>
            </a:r>
          </a:p>
          <a:p>
            <a:pPr algn="ctr" eaLnBrk="1" hangingPunct="1"/>
            <a:endParaRPr lang="fr-BE" sz="2800" b="1">
              <a:latin typeface="Trebuchet MS" pitchFamily="34" charset="0"/>
            </a:endParaRPr>
          </a:p>
          <a:p>
            <a:pPr algn="ctr" eaLnBrk="1" hangingPunct="1"/>
            <a:r>
              <a:rPr lang="fr-BE">
                <a:latin typeface="Trebuchet MS" pitchFamily="34" charset="0"/>
              </a:rPr>
              <a:t> 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Position semi-assise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Appeler le médecin (urgence)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O² au masque réservoir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Préparer solution de remplissage 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Prise PA / 5 min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Soutien émotionnel au patient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Assistance au médecin (ponction péricardique, …)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 </a:t>
            </a:r>
          </a:p>
          <a:p>
            <a:pPr algn="ctr" eaLnBrk="1" hangingPunct="1"/>
            <a:endParaRPr lang="fr-BE" sz="2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4" grpId="0"/>
      <p:bldP spid="6" grpId="0"/>
      <p:bldP spid="13" grpId="0" animBg="1"/>
      <p:bldP spid="28" grpId="0" animBg="1"/>
      <p:bldP spid="28" grpId="1" animBg="1"/>
      <p:bldP spid="28" grpId="2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928694"/>
          </a:xfrm>
          <a:prstGeom prst="rect">
            <a:avLst/>
          </a:prstGeom>
        </p:spPr>
        <p:txBody>
          <a:bodyPr lIns="45720" tIns="0" rIns="45720" bIns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BE" sz="3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j-lt"/>
                <a:ea typeface="+mj-ea"/>
                <a:cs typeface="+mj-cs"/>
              </a:rPr>
              <a:t>Corevalve</a:t>
            </a:r>
            <a:r>
              <a:rPr lang="fr-BE" sz="38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j-lt"/>
                <a:ea typeface="+mj-ea"/>
                <a:cs typeface="+mj-cs"/>
              </a:rPr>
              <a:t>®</a:t>
            </a:r>
          </a:p>
        </p:txBody>
      </p:sp>
      <p:sp>
        <p:nvSpPr>
          <p:cNvPr id="41986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7543800" cy="500062"/>
          </a:xfrm>
          <a:ln>
            <a:miter lim="800000"/>
            <a:headEnd/>
            <a:tailEnd/>
          </a:ln>
        </p:spPr>
        <p:txBody>
          <a:bodyPr wrap="square" lIns="91440" rIns="9144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3</a:t>
            </a:r>
            <a:r>
              <a:rPr lang="fr-BE" baseline="30000" smtClean="0">
                <a:cs typeface="Arial" charset="0"/>
              </a:rPr>
              <a:t>ème</a:t>
            </a:r>
            <a:r>
              <a:rPr lang="fr-BE" smtClean="0">
                <a:cs typeface="Arial" charset="0"/>
              </a:rPr>
              <a:t> symposium d’automne de soins infirmiers en pathologies cardiovasculaires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                Rôle et suivi infirmier pour l’implant Corevalve </a:t>
            </a:r>
            <a:r>
              <a:rPr lang="fr-BE" baseline="30000" smtClean="0">
                <a:cs typeface="Arial" charset="0"/>
              </a:rPr>
              <a:t>®</a:t>
            </a:r>
            <a:r>
              <a:rPr lang="fr-BE" smtClean="0">
                <a:cs typeface="Arial" charset="0"/>
              </a:rPr>
              <a:t>  - Marie Erpicum  Infirmière intensiviste</a:t>
            </a:r>
          </a:p>
        </p:txBody>
      </p:sp>
      <p:pic>
        <p:nvPicPr>
          <p:cNvPr id="19460" name="Image 9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261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ZoneTexte 5"/>
          <p:cNvSpPr txBox="1">
            <a:spLocks noChangeArrowheads="1"/>
          </p:cNvSpPr>
          <p:nvPr/>
        </p:nvSpPr>
        <p:spPr bwMode="auto">
          <a:xfrm>
            <a:off x="0" y="11430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Position aortique</a:t>
            </a:r>
          </a:p>
        </p:txBody>
      </p:sp>
      <p:sp>
        <p:nvSpPr>
          <p:cNvPr id="19462" name="ZoneTexte 6"/>
          <p:cNvSpPr txBox="1">
            <a:spLocks noChangeArrowheads="1"/>
          </p:cNvSpPr>
          <p:nvPr/>
        </p:nvSpPr>
        <p:spPr bwMode="auto">
          <a:xfrm>
            <a:off x="0" y="17859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Auto-expansible 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0" y="30718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Compression faisceaux de conduction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0" y="4714875"/>
            <a:ext cx="9144000" cy="6461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3600" b="1">
                <a:latin typeface="Trebuchet MS" pitchFamily="34" charset="0"/>
              </a:rPr>
              <a:t>BAV - BBG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4429125" y="2357438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4" name="Flèche vers le bas 13"/>
          <p:cNvSpPr/>
          <p:nvPr/>
        </p:nvSpPr>
        <p:spPr>
          <a:xfrm>
            <a:off x="4429125" y="3714750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16" name="Image 15" descr="corevalve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7" t="24886" b="39726"/>
          <a:stretch>
            <a:fillRect/>
          </a:stretch>
        </p:blipFill>
        <p:spPr bwMode="auto">
          <a:xfrm>
            <a:off x="2571750" y="928688"/>
            <a:ext cx="4000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 descr="corevalve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3" t="62556"/>
          <a:stretch>
            <a:fillRect/>
          </a:stretch>
        </p:blipFill>
        <p:spPr bwMode="auto">
          <a:xfrm>
            <a:off x="2357438" y="642938"/>
            <a:ext cx="4224337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 descr="Image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 descr="Image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2083" r="28931" b="35417"/>
          <a:stretch>
            <a:fillRect/>
          </a:stretch>
        </p:blipFill>
        <p:spPr bwMode="auto">
          <a:xfrm>
            <a:off x="1571625" y="500063"/>
            <a:ext cx="5500688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928694"/>
          </a:xfrm>
          <a:prstGeom prst="rect">
            <a:avLst/>
          </a:prstGeom>
        </p:spPr>
        <p:txBody>
          <a:bodyPr lIns="45720" tIns="0" rIns="45720" bIns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BE" sz="3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j-lt"/>
                <a:ea typeface="+mj-ea"/>
                <a:cs typeface="+mj-cs"/>
              </a:rPr>
              <a:t>Corevalve</a:t>
            </a:r>
            <a:endParaRPr lang="fr-BE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50000">
                    <a:schemeClr val="tx2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44035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7543800" cy="500062"/>
          </a:xfrm>
          <a:ln>
            <a:miter lim="800000"/>
            <a:headEnd/>
            <a:tailEnd/>
          </a:ln>
        </p:spPr>
        <p:txBody>
          <a:bodyPr wrap="square" lIns="91440" rIns="9144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3</a:t>
            </a:r>
            <a:r>
              <a:rPr lang="fr-BE" baseline="30000" smtClean="0">
                <a:cs typeface="Arial" charset="0"/>
              </a:rPr>
              <a:t>ème</a:t>
            </a:r>
            <a:r>
              <a:rPr lang="fr-BE" smtClean="0">
                <a:cs typeface="Arial" charset="0"/>
              </a:rPr>
              <a:t> symposium d’automne de soins infirmiers en pathologies cardiovasculaires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                Rôle et suivi infirmier pour l’implant Corevalve </a:t>
            </a:r>
            <a:r>
              <a:rPr lang="fr-BE" baseline="30000" smtClean="0">
                <a:cs typeface="Arial" charset="0"/>
              </a:rPr>
              <a:t>®</a:t>
            </a:r>
            <a:r>
              <a:rPr lang="fr-BE" smtClean="0">
                <a:cs typeface="Arial" charset="0"/>
              </a:rPr>
              <a:t>  - Marie Erpicum  Infirmière intensiviste</a:t>
            </a:r>
          </a:p>
        </p:txBody>
      </p:sp>
      <p:pic>
        <p:nvPicPr>
          <p:cNvPr id="20485" name="Image 9" descr="logo_chu-coul-pet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261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42875" y="1143000"/>
            <a:ext cx="10207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BE">
                <a:latin typeface="Trebuchet MS" pitchFamily="34" charset="0"/>
              </a:rPr>
              <a:t> </a:t>
            </a:r>
          </a:p>
          <a:p>
            <a:endParaRPr lang="fr-BE">
              <a:latin typeface="Trebuchet MS" pitchFamily="34" charset="0"/>
            </a:endParaRPr>
          </a:p>
          <a:p>
            <a:endParaRPr lang="fr-BE" sz="2400">
              <a:latin typeface="Trebuchet MS" pitchFamily="34" charset="0"/>
            </a:endParaRPr>
          </a:p>
          <a:p>
            <a:endParaRPr lang="fr-BE" sz="2400">
              <a:latin typeface="Trebuchet MS" pitchFamily="34" charset="0"/>
            </a:endParaRPr>
          </a:p>
          <a:p>
            <a:r>
              <a:rPr lang="fr-BE" sz="2400">
                <a:latin typeface="Trebuchet MS" pitchFamily="34" charset="0"/>
              </a:rPr>
              <a:t>         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4357688" y="1714500"/>
            <a:ext cx="428625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0" y="857250"/>
            <a:ext cx="9144000" cy="646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3600" b="1">
                <a:latin typeface="Trebuchet MS" pitchFamily="34" charset="0"/>
              </a:rPr>
              <a:t>BAV - BBG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1714500" y="2500313"/>
            <a:ext cx="5857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Sonde de stimulation externe</a:t>
            </a:r>
          </a:p>
        </p:txBody>
      </p:sp>
      <p:sp>
        <p:nvSpPr>
          <p:cNvPr id="12" name="Éclair 11"/>
          <p:cNvSpPr/>
          <p:nvPr/>
        </p:nvSpPr>
        <p:spPr>
          <a:xfrm>
            <a:off x="1214438" y="3786188"/>
            <a:ext cx="1285875" cy="1214437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2786063" y="4214813"/>
            <a:ext cx="5214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sz="2400">
                <a:latin typeface="Trebuchet MS" pitchFamily="34" charset="0"/>
              </a:rPr>
              <a:t>Tamponnade, troubles du rythme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17" grpId="0"/>
      <p:bldP spid="17" grpId="1"/>
      <p:bldP spid="12" grpId="0" animBg="1"/>
      <p:bldP spid="12" grpId="1" animBg="1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points d eponc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t="2083" r="26877" b="34375"/>
          <a:stretch>
            <a:fillRect/>
          </a:stretch>
        </p:blipFill>
        <p:spPr bwMode="auto">
          <a:xfrm>
            <a:off x="1643063" y="428625"/>
            <a:ext cx="5643562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928694"/>
          </a:xfrm>
          <a:prstGeom prst="rect">
            <a:avLst/>
          </a:prstGeom>
        </p:spPr>
        <p:txBody>
          <a:bodyPr lIns="45720" tIns="0" rIns="45720" bIns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BE" sz="3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j-lt"/>
                <a:ea typeface="+mj-ea"/>
                <a:cs typeface="+mj-cs"/>
              </a:rPr>
              <a:t>Corevalve</a:t>
            </a:r>
            <a:endParaRPr lang="fr-BE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50000">
                    <a:schemeClr val="tx2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46083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7543800" cy="500062"/>
          </a:xfrm>
          <a:ln>
            <a:miter lim="800000"/>
            <a:headEnd/>
            <a:tailEnd/>
          </a:ln>
        </p:spPr>
        <p:txBody>
          <a:bodyPr wrap="square" lIns="91440" rIns="9144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3</a:t>
            </a:r>
            <a:r>
              <a:rPr lang="fr-BE" baseline="30000" smtClean="0">
                <a:cs typeface="Arial" charset="0"/>
              </a:rPr>
              <a:t>ème</a:t>
            </a:r>
            <a:r>
              <a:rPr lang="fr-BE" smtClean="0">
                <a:cs typeface="Arial" charset="0"/>
              </a:rPr>
              <a:t> symposium d’automne de soins infirmiers en pathologies cardiovasculaires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                Rôle et suivi infirmier pour l’implant Corevalve </a:t>
            </a:r>
            <a:r>
              <a:rPr lang="fr-BE" baseline="30000" smtClean="0">
                <a:cs typeface="Arial" charset="0"/>
              </a:rPr>
              <a:t>®</a:t>
            </a:r>
            <a:r>
              <a:rPr lang="fr-BE" smtClean="0">
                <a:cs typeface="Arial" charset="0"/>
              </a:rPr>
              <a:t>  - Marie Erpicum  Infirmière intensiviste</a:t>
            </a:r>
          </a:p>
        </p:txBody>
      </p:sp>
      <p:pic>
        <p:nvPicPr>
          <p:cNvPr id="21509" name="Image 9" descr="logo_chu-coul-pet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261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42875" y="1143000"/>
            <a:ext cx="10207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BE">
                <a:latin typeface="Trebuchet MS" pitchFamily="34" charset="0"/>
              </a:rPr>
              <a:t> </a:t>
            </a:r>
          </a:p>
          <a:p>
            <a:endParaRPr lang="fr-BE">
              <a:latin typeface="Trebuchet MS" pitchFamily="34" charset="0"/>
            </a:endParaRPr>
          </a:p>
          <a:p>
            <a:endParaRPr lang="fr-BE" sz="2400">
              <a:latin typeface="Trebuchet MS" pitchFamily="34" charset="0"/>
            </a:endParaRPr>
          </a:p>
          <a:p>
            <a:endParaRPr lang="fr-BE" sz="2400">
              <a:latin typeface="Trebuchet MS" pitchFamily="34" charset="0"/>
            </a:endParaRPr>
          </a:p>
          <a:p>
            <a:r>
              <a:rPr lang="fr-BE" sz="2400">
                <a:latin typeface="Trebuchet MS" pitchFamily="34" charset="0"/>
              </a:rPr>
              <a:t>         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0" y="121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4 points de ponction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rot="10800000" flipV="1">
            <a:off x="2928938" y="2143125"/>
            <a:ext cx="928687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143500" y="2143125"/>
            <a:ext cx="857250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500063" y="3429000"/>
            <a:ext cx="3214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2 artères fémorales 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5143500" y="3429000"/>
            <a:ext cx="3214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1 veine fémorale </a:t>
            </a:r>
          </a:p>
        </p:txBody>
      </p:sp>
      <p:sp>
        <p:nvSpPr>
          <p:cNvPr id="19" name="Plus 18"/>
          <p:cNvSpPr/>
          <p:nvPr/>
        </p:nvSpPr>
        <p:spPr>
          <a:xfrm>
            <a:off x="4357688" y="4143375"/>
            <a:ext cx="428625" cy="4286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0" y="50720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1 voie périphérique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3643313" y="5500688"/>
            <a:ext cx="200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sz="2000">
                <a:latin typeface="Trebuchet MS" pitchFamily="34" charset="0"/>
              </a:rPr>
              <a:t>- Sédation</a:t>
            </a:r>
          </a:p>
          <a:p>
            <a:pPr eaLnBrk="1" hangingPunct="1"/>
            <a:r>
              <a:rPr lang="fr-BE" sz="2000">
                <a:latin typeface="Trebuchet MS" pitchFamily="34" charset="0"/>
              </a:rPr>
              <a:t>- Hydratation</a:t>
            </a: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928688" y="3929063"/>
            <a:ext cx="264318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sz="2000">
                <a:latin typeface="Trebuchet MS" pitchFamily="34" charset="0"/>
              </a:rPr>
              <a:t>-Repère insertion</a:t>
            </a:r>
          </a:p>
          <a:p>
            <a:pPr eaLnBrk="1" hangingPunct="1"/>
            <a:r>
              <a:rPr lang="fr-BE" sz="2000">
                <a:latin typeface="Trebuchet MS" pitchFamily="34" charset="0"/>
              </a:rPr>
              <a:t>-Valve</a:t>
            </a:r>
          </a:p>
          <a:p>
            <a:pPr eaLnBrk="1" hangingPunct="1"/>
            <a:endParaRPr lang="fr-BE">
              <a:latin typeface="Trebuchet MS" pitchFamily="34" charset="0"/>
            </a:endParaRP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5500688" y="3929063"/>
            <a:ext cx="2714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sz="2000">
                <a:latin typeface="Trebuchet MS" pitchFamily="34" charset="0"/>
              </a:rPr>
              <a:t>Sonde de stimulation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6" grpId="1"/>
      <p:bldP spid="17" grpId="0"/>
      <p:bldP spid="17" grpId="1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928694"/>
          </a:xfrm>
          <a:prstGeom prst="rect">
            <a:avLst/>
          </a:prstGeom>
        </p:spPr>
        <p:txBody>
          <a:bodyPr lIns="45720" tIns="0" rIns="45720" bIns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BE" sz="3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j-lt"/>
                <a:ea typeface="+mj-ea"/>
                <a:cs typeface="+mj-cs"/>
              </a:rPr>
              <a:t>Corevalve</a:t>
            </a:r>
            <a:endParaRPr lang="fr-BE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50000">
                    <a:schemeClr val="tx2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48130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7543800" cy="500062"/>
          </a:xfrm>
          <a:ln>
            <a:miter lim="800000"/>
            <a:headEnd/>
            <a:tailEnd/>
          </a:ln>
        </p:spPr>
        <p:txBody>
          <a:bodyPr wrap="square" lIns="91440" rIns="9144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3</a:t>
            </a:r>
            <a:r>
              <a:rPr lang="fr-BE" baseline="30000" smtClean="0">
                <a:cs typeface="Arial" charset="0"/>
              </a:rPr>
              <a:t>ème</a:t>
            </a:r>
            <a:r>
              <a:rPr lang="fr-BE" smtClean="0">
                <a:cs typeface="Arial" charset="0"/>
              </a:rPr>
              <a:t> symposium d’automne de soins infirmiers en pathologies cardiovasculaires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                Rôle et suivi infirmier pour l’implant Corevalve </a:t>
            </a:r>
            <a:r>
              <a:rPr lang="fr-BE" baseline="30000" smtClean="0">
                <a:cs typeface="Arial" charset="0"/>
              </a:rPr>
              <a:t>®</a:t>
            </a:r>
            <a:r>
              <a:rPr lang="fr-BE" smtClean="0">
                <a:cs typeface="Arial" charset="0"/>
              </a:rPr>
              <a:t>  - Marie Erpicum  Infirmière intensiviste</a:t>
            </a:r>
          </a:p>
        </p:txBody>
      </p:sp>
      <p:pic>
        <p:nvPicPr>
          <p:cNvPr id="22532" name="Image 9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261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142875" y="1143000"/>
            <a:ext cx="10207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BE">
                <a:latin typeface="Trebuchet MS" pitchFamily="34" charset="0"/>
              </a:rPr>
              <a:t> </a:t>
            </a:r>
          </a:p>
          <a:p>
            <a:endParaRPr lang="fr-BE">
              <a:latin typeface="Trebuchet MS" pitchFamily="34" charset="0"/>
            </a:endParaRPr>
          </a:p>
          <a:p>
            <a:endParaRPr lang="fr-BE" sz="2400">
              <a:latin typeface="Trebuchet MS" pitchFamily="34" charset="0"/>
            </a:endParaRPr>
          </a:p>
          <a:p>
            <a:endParaRPr lang="fr-BE" sz="2400">
              <a:latin typeface="Trebuchet MS" pitchFamily="34" charset="0"/>
            </a:endParaRPr>
          </a:p>
          <a:p>
            <a:r>
              <a:rPr lang="fr-BE" sz="2400">
                <a:latin typeface="Trebuchet MS" pitchFamily="34" charset="0"/>
              </a:rPr>
              <a:t>         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0" y="3071813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Sédation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DD strict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Immobilisation des membres inférieurs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Produit de contraste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Hydratation forcée </a:t>
            </a:r>
          </a:p>
        </p:txBody>
      </p:sp>
      <p:sp>
        <p:nvSpPr>
          <p:cNvPr id="22535" name="ZoneTexte 24"/>
          <p:cNvSpPr txBox="1">
            <a:spLocks noChangeArrowheads="1"/>
          </p:cNvSpPr>
          <p:nvPr/>
        </p:nvSpPr>
        <p:spPr bwMode="auto">
          <a:xfrm>
            <a:off x="0" y="1214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Sonde vésicale</a:t>
            </a:r>
          </a:p>
        </p:txBody>
      </p:sp>
      <p:sp>
        <p:nvSpPr>
          <p:cNvPr id="27" name="Double flèche horizontale 26"/>
          <p:cNvSpPr/>
          <p:nvPr/>
        </p:nvSpPr>
        <p:spPr>
          <a:xfrm rot="5400000">
            <a:off x="4000500" y="2071688"/>
            <a:ext cx="1143000" cy="5715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57554" y="1785926"/>
            <a:ext cx="5114778" cy="3357586"/>
          </a:xfrm>
          <a:ln>
            <a:miter lim="800000"/>
            <a:headEnd/>
            <a:tailEnd/>
          </a:ln>
          <a:extLst/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BE" sz="4000" dirty="0" smtClean="0">
                <a:solidFill>
                  <a:srgbClr val="FFC000"/>
                </a:solidFill>
              </a:rPr>
              <a:t>Rôle et suivi infirmier pour l’implant </a:t>
            </a:r>
            <a:r>
              <a:rPr lang="fr-BE" sz="4000" dirty="0" err="1" smtClean="0">
                <a:solidFill>
                  <a:srgbClr val="FFC000"/>
                </a:solidFill>
              </a:rPr>
              <a:t>Corevalve</a:t>
            </a:r>
            <a:r>
              <a:rPr lang="fr-BE" sz="400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®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BE" sz="4000" baseline="30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BE" sz="800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Conclusion</a:t>
            </a:r>
            <a:endParaRPr lang="fr-BE" sz="8000" dirty="0">
              <a:solidFill>
                <a:srgbClr val="FFC000"/>
              </a:solidFill>
            </a:endParaRPr>
          </a:p>
        </p:txBody>
      </p:sp>
      <p:sp>
        <p:nvSpPr>
          <p:cNvPr id="5017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2857500" y="6000750"/>
            <a:ext cx="6110288" cy="642938"/>
          </a:xfrm>
          <a:ln>
            <a:miter lim="800000"/>
            <a:headEnd/>
            <a:tailEnd/>
          </a:ln>
        </p:spPr>
        <p:txBody>
          <a:bodyPr wrap="square" lIns="91440" rIns="9144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200" smtClean="0">
                <a:cs typeface="Arial" charset="0"/>
              </a:rPr>
              <a:t> 3</a:t>
            </a:r>
            <a:r>
              <a:rPr lang="fr-BE" sz="1200" baseline="30000" smtClean="0">
                <a:cs typeface="Arial" charset="0"/>
              </a:rPr>
              <a:t>ème</a:t>
            </a:r>
            <a:r>
              <a:rPr lang="fr-BE" sz="1200" smtClean="0">
                <a:cs typeface="Arial" charset="0"/>
              </a:rPr>
              <a:t> symposium d’automne de soins infirmiers en pathologies cardiovasculaires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200" smtClean="0">
                <a:cs typeface="Arial" charset="0"/>
              </a:rPr>
              <a:t>Marie Erpicum – Infirmière intensiviste  </a:t>
            </a:r>
          </a:p>
        </p:txBody>
      </p:sp>
      <p:pic>
        <p:nvPicPr>
          <p:cNvPr id="23556" name="Picture 4" descr="Valve Vert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75"/>
            <a:ext cx="2047875" cy="316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Image 6" descr="logo_chu-coul-pet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929313"/>
            <a:ext cx="1219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 23" descr="sonde vésical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2083" r="27692" b="35510"/>
          <a:stretch>
            <a:fillRect/>
          </a:stretch>
        </p:blipFill>
        <p:spPr bwMode="auto">
          <a:xfrm>
            <a:off x="1071563" y="0"/>
            <a:ext cx="59436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contenu 2"/>
          <p:cNvSpPr txBox="1">
            <a:spLocks/>
          </p:cNvSpPr>
          <p:nvPr/>
        </p:nvSpPr>
        <p:spPr>
          <a:xfrm>
            <a:off x="6786563" y="500063"/>
            <a:ext cx="2357437" cy="592931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Débits   /3h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BH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2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1L LP /8-12h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1L eau /12h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2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 err="1">
                <a:solidFill>
                  <a:srgbClr val="0C0593"/>
                </a:solidFill>
                <a:latin typeface="+mn-lt"/>
                <a:cs typeface="+mn-cs"/>
              </a:rPr>
              <a:t>Hb</a:t>
            </a:r>
            <a:endParaRPr lang="fr-BE" sz="2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 err="1">
                <a:solidFill>
                  <a:srgbClr val="0C0593"/>
                </a:solidFill>
                <a:latin typeface="+mn-lt"/>
                <a:cs typeface="+mn-cs"/>
              </a:rPr>
              <a:t>Pq</a:t>
            </a:r>
            <a:endParaRPr lang="fr-BE" sz="2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(TCA)     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Na            /6h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K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Glucose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CPK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CPK-MB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endParaRPr lang="fr-BE" sz="2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Urée    /24h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 err="1">
                <a:solidFill>
                  <a:srgbClr val="0C0593"/>
                </a:solidFill>
                <a:latin typeface="+mn-lt"/>
                <a:cs typeface="+mn-cs"/>
              </a:rPr>
              <a:t>Créat</a:t>
            </a: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52227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7543800" cy="500062"/>
          </a:xfrm>
          <a:ln>
            <a:miter lim="800000"/>
            <a:headEnd/>
            <a:tailEnd/>
          </a:ln>
        </p:spPr>
        <p:txBody>
          <a:bodyPr wrap="square" lIns="91440" rIns="9144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3</a:t>
            </a:r>
            <a:r>
              <a:rPr lang="fr-BE" baseline="30000" smtClean="0">
                <a:cs typeface="Arial" charset="0"/>
              </a:rPr>
              <a:t>ème</a:t>
            </a:r>
            <a:r>
              <a:rPr lang="fr-BE" smtClean="0">
                <a:cs typeface="Arial" charset="0"/>
              </a:rPr>
              <a:t> symposium d’automne de soins infirmiers en pathologies cardiovasculaires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                Rôle et suivi infirmier pour l’implant Corevalve </a:t>
            </a:r>
            <a:r>
              <a:rPr lang="fr-BE" baseline="30000" smtClean="0">
                <a:cs typeface="Arial" charset="0"/>
              </a:rPr>
              <a:t>®</a:t>
            </a:r>
            <a:r>
              <a:rPr lang="fr-BE" smtClean="0">
                <a:cs typeface="Arial" charset="0"/>
              </a:rPr>
              <a:t>  - Marie Erpicum  Infirmière intensiviste</a:t>
            </a:r>
          </a:p>
        </p:txBody>
      </p:sp>
      <p:pic>
        <p:nvPicPr>
          <p:cNvPr id="24581" name="Image 8" descr="logo_chu-coul-pet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261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0" y="1500188"/>
            <a:ext cx="3357563" cy="471487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2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FC        /15 min/1h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PA        /30min/1h</a:t>
            </a:r>
            <a:endParaRPr lang="fr-BE" sz="9600" baseline="-250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SpO</a:t>
            </a:r>
            <a:r>
              <a:rPr lang="fr-BE" sz="9600" baseline="-25000" dirty="0">
                <a:solidFill>
                  <a:srgbClr val="0C0593"/>
                </a:solidFill>
                <a:latin typeface="+mn-lt"/>
                <a:cs typeface="+mn-cs"/>
              </a:rPr>
              <a:t>²       </a:t>
            </a: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/h</a:t>
            </a:r>
            <a:r>
              <a:rPr lang="fr-BE" sz="9600" baseline="-25000" dirty="0">
                <a:solidFill>
                  <a:srgbClr val="0C0593"/>
                </a:solidFill>
                <a:latin typeface="+mn-lt"/>
                <a:cs typeface="+mn-cs"/>
              </a:rPr>
              <a:t> </a:t>
            </a: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	   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FR</a:t>
            </a:r>
            <a:r>
              <a:rPr lang="fr-BE" sz="9600" baseline="-25000" dirty="0">
                <a:solidFill>
                  <a:srgbClr val="0C0593"/>
                </a:solidFill>
                <a:latin typeface="+mn-lt"/>
                <a:cs typeface="+mn-cs"/>
              </a:rPr>
              <a:t>           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9600" baseline="-250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O² pour </a:t>
            </a:r>
            <a:r>
              <a:rPr lang="fr-BE" sz="9600" dirty="0" err="1">
                <a:solidFill>
                  <a:srgbClr val="0C0593"/>
                </a:solidFill>
                <a:latin typeface="+mn-lt"/>
                <a:cs typeface="+mn-cs"/>
              </a:rPr>
              <a:t>Sat</a:t>
            </a: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 &gt;95%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9600" baseline="-250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Diurèse  /h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9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T°	      /3h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 err="1">
                <a:solidFill>
                  <a:srgbClr val="0C0593"/>
                </a:solidFill>
                <a:latin typeface="+mn-lt"/>
                <a:cs typeface="+mn-cs"/>
              </a:rPr>
              <a:t>Respi</a:t>
            </a:r>
            <a:endParaRPr lang="fr-BE" sz="9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9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ECG /24h</a:t>
            </a:r>
            <a:endParaRPr lang="fr-BE" sz="2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2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2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2600" dirty="0">
              <a:solidFill>
                <a:srgbClr val="0C0593"/>
              </a:solidFill>
              <a:latin typeface="+mn-lt"/>
              <a:cs typeface="+mn-cs"/>
            </a:endParaRPr>
          </a:p>
        </p:txBody>
      </p:sp>
      <p:sp>
        <p:nvSpPr>
          <p:cNvPr id="12" name="Accolade fermante 11"/>
          <p:cNvSpPr/>
          <p:nvPr/>
        </p:nvSpPr>
        <p:spPr>
          <a:xfrm>
            <a:off x="928688" y="1571625"/>
            <a:ext cx="357187" cy="15001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3" name="Accolade fermante 12"/>
          <p:cNvSpPr/>
          <p:nvPr/>
        </p:nvSpPr>
        <p:spPr>
          <a:xfrm>
            <a:off x="1143000" y="4643438"/>
            <a:ext cx="285750" cy="10001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5" name="Accolade fermante 14"/>
          <p:cNvSpPr/>
          <p:nvPr/>
        </p:nvSpPr>
        <p:spPr>
          <a:xfrm>
            <a:off x="7786688" y="714375"/>
            <a:ext cx="214312" cy="8572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0" name="Accolade fermante 19"/>
          <p:cNvSpPr/>
          <p:nvPr/>
        </p:nvSpPr>
        <p:spPr>
          <a:xfrm>
            <a:off x="7929563" y="2714625"/>
            <a:ext cx="357187" cy="25717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1" name="Accolade fermante 20"/>
          <p:cNvSpPr/>
          <p:nvPr/>
        </p:nvSpPr>
        <p:spPr>
          <a:xfrm>
            <a:off x="7786688" y="5500688"/>
            <a:ext cx="214312" cy="8572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5"/>
            <a:ext cx="8329613" cy="6429375"/>
          </a:xfrm>
        </p:spPr>
        <p:txBody>
          <a:bodyPr anchor="ctr"/>
          <a:lstStyle/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Particularités du patient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+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USI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+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Cathéterisme cardiaque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+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CoreValve</a:t>
            </a:r>
            <a:r>
              <a:rPr lang="fr-BE" sz="4000" baseline="30000" smtClean="0"/>
              <a:t>®</a:t>
            </a:r>
          </a:p>
        </p:txBody>
      </p:sp>
      <p:sp>
        <p:nvSpPr>
          <p:cNvPr id="17410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7543800" cy="500062"/>
          </a:xfrm>
          <a:ln>
            <a:miter lim="800000"/>
            <a:headEnd/>
            <a:tailEnd/>
          </a:ln>
        </p:spPr>
        <p:txBody>
          <a:bodyPr wrap="square" lIns="91440" rIns="9144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dirty="0" smtClean="0">
                <a:cs typeface="Arial" charset="0"/>
              </a:rPr>
              <a:t> 3</a:t>
            </a:r>
            <a:r>
              <a:rPr lang="fr-BE" baseline="30000" dirty="0" smtClean="0">
                <a:cs typeface="Arial" charset="0"/>
              </a:rPr>
              <a:t>ème</a:t>
            </a:r>
            <a:r>
              <a:rPr lang="fr-BE" dirty="0" smtClean="0">
                <a:cs typeface="Arial" charset="0"/>
              </a:rPr>
              <a:t> symposium d’automne de soins infirmiers en pathologies cardiovasculaires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dirty="0" smtClean="0">
                <a:cs typeface="Arial" charset="0"/>
              </a:rPr>
              <a:t>                 Rôle et suivi infirmier pour l’implant CoreValve </a:t>
            </a:r>
            <a:r>
              <a:rPr lang="fr-BE" baseline="30000" dirty="0" smtClean="0">
                <a:cs typeface="Arial" charset="0"/>
              </a:rPr>
              <a:t>®</a:t>
            </a:r>
            <a:r>
              <a:rPr lang="fr-BE" dirty="0" smtClean="0">
                <a:cs typeface="Arial" charset="0"/>
              </a:rPr>
              <a:t>  - Marie Erpicum  Infirmière </a:t>
            </a:r>
            <a:r>
              <a:rPr lang="fr-BE" dirty="0" err="1" smtClean="0">
                <a:cs typeface="Arial" charset="0"/>
              </a:rPr>
              <a:t>intensiviste</a:t>
            </a:r>
            <a:endParaRPr lang="fr-BE" dirty="0" smtClean="0">
              <a:cs typeface="Arial" charset="0"/>
            </a:endParaRPr>
          </a:p>
        </p:txBody>
      </p:sp>
      <p:pic>
        <p:nvPicPr>
          <p:cNvPr id="7172" name="Image 8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261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7543800" cy="500062"/>
          </a:xfrm>
          <a:ln>
            <a:miter lim="800000"/>
            <a:headEnd/>
            <a:tailEnd/>
          </a:ln>
        </p:spPr>
        <p:txBody>
          <a:bodyPr wrap="square" lIns="91440" rIns="9144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3</a:t>
            </a:r>
            <a:r>
              <a:rPr lang="fr-BE" baseline="30000" smtClean="0">
                <a:cs typeface="Arial" charset="0"/>
              </a:rPr>
              <a:t>ème</a:t>
            </a:r>
            <a:r>
              <a:rPr lang="fr-BE" smtClean="0">
                <a:cs typeface="Arial" charset="0"/>
              </a:rPr>
              <a:t> symposium d’automne de soins infirmiers en pathologies cardiovasculaires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                Rôle et suivi infirmier pour l’implant Corevalve </a:t>
            </a:r>
            <a:r>
              <a:rPr lang="fr-BE" baseline="30000" smtClean="0">
                <a:cs typeface="Arial" charset="0"/>
              </a:rPr>
              <a:t>®</a:t>
            </a:r>
            <a:r>
              <a:rPr lang="fr-BE" smtClean="0">
                <a:cs typeface="Arial" charset="0"/>
              </a:rPr>
              <a:t>  - Marie Erpicum  Infirmière intensiviste</a:t>
            </a:r>
          </a:p>
        </p:txBody>
      </p:sp>
      <p:pic>
        <p:nvPicPr>
          <p:cNvPr id="25603" name="Image 8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261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Espace réservé du contenu 21" descr="sonde vésicale.gi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2083" r="28931" b="35417"/>
          <a:stretch>
            <a:fillRect/>
          </a:stretch>
        </p:blipFill>
        <p:spPr>
          <a:xfrm>
            <a:off x="2571750" y="0"/>
            <a:ext cx="5786438" cy="6311900"/>
          </a:xfrm>
        </p:spPr>
      </p:pic>
      <p:sp>
        <p:nvSpPr>
          <p:cNvPr id="25605" name="ZoneTexte 22"/>
          <p:cNvSpPr txBox="1">
            <a:spLocks noChangeArrowheads="1"/>
          </p:cNvSpPr>
          <p:nvPr/>
        </p:nvSpPr>
        <p:spPr bwMode="auto">
          <a:xfrm>
            <a:off x="0" y="1225550"/>
            <a:ext cx="407193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41A"/>
              </a:buClr>
              <a:buFont typeface="Wingdings" pitchFamily="2" charset="2"/>
              <a:buChar char="q"/>
            </a:pPr>
            <a:r>
              <a:rPr lang="fr-BE" sz="2400">
                <a:solidFill>
                  <a:srgbClr val="0C0593"/>
                </a:solidFill>
                <a:latin typeface="Trebuchet MS" pitchFamily="34" charset="0"/>
              </a:rPr>
              <a:t>Etat général </a:t>
            </a:r>
          </a:p>
          <a:p>
            <a:pPr eaLnBrk="1" hangingPunct="1">
              <a:buClr>
                <a:srgbClr val="00041A"/>
              </a:buClr>
              <a:buFont typeface="Wingdings" pitchFamily="2" charset="2"/>
              <a:buChar char="q"/>
            </a:pPr>
            <a:r>
              <a:rPr lang="fr-BE" sz="2400">
                <a:solidFill>
                  <a:srgbClr val="0C0593"/>
                </a:solidFill>
                <a:latin typeface="Trebuchet MS" pitchFamily="34" charset="0"/>
              </a:rPr>
              <a:t>Aspect cutané </a:t>
            </a:r>
          </a:p>
          <a:p>
            <a:pPr eaLnBrk="1" hangingPunct="1">
              <a:buClr>
                <a:srgbClr val="00041A"/>
              </a:buClr>
              <a:buFont typeface="Wingdings" pitchFamily="2" charset="2"/>
              <a:buChar char="q"/>
            </a:pPr>
            <a:r>
              <a:rPr lang="fr-BE" sz="2400">
                <a:solidFill>
                  <a:srgbClr val="0C0593"/>
                </a:solidFill>
                <a:latin typeface="Trebuchet MS" pitchFamily="34" charset="0"/>
              </a:rPr>
              <a:t>Points de ponction</a:t>
            </a:r>
          </a:p>
          <a:p>
            <a:pPr eaLnBrk="1" hangingPunct="1">
              <a:buClr>
                <a:srgbClr val="00041A"/>
              </a:buClr>
              <a:buFont typeface="Wingdings" pitchFamily="2" charset="2"/>
              <a:buChar char="q"/>
            </a:pPr>
            <a:r>
              <a:rPr lang="fr-BE" sz="2400">
                <a:solidFill>
                  <a:srgbClr val="0C0593"/>
                </a:solidFill>
                <a:latin typeface="Trebuchet MS" pitchFamily="34" charset="0"/>
              </a:rPr>
              <a:t>(OT compressif &gt;1h)</a:t>
            </a:r>
          </a:p>
          <a:p>
            <a:pPr eaLnBrk="1" hangingPunct="1">
              <a:buClr>
                <a:srgbClr val="00041A"/>
              </a:buClr>
            </a:pPr>
            <a:endParaRPr lang="fr-BE" sz="2400">
              <a:solidFill>
                <a:srgbClr val="0C0593"/>
              </a:solidFill>
              <a:latin typeface="Trebuchet MS" pitchFamily="34" charset="0"/>
            </a:endParaRPr>
          </a:p>
          <a:p>
            <a:pPr eaLnBrk="1" hangingPunct="1">
              <a:buClr>
                <a:srgbClr val="00041A"/>
              </a:buClr>
              <a:buFont typeface="Wingdings" pitchFamily="2" charset="2"/>
              <a:buChar char="q"/>
            </a:pPr>
            <a:r>
              <a:rPr lang="fr-BE" sz="2400">
                <a:solidFill>
                  <a:srgbClr val="0C0593"/>
                </a:solidFill>
                <a:latin typeface="Trebuchet MS" pitchFamily="34" charset="0"/>
              </a:rPr>
              <a:t>DD strict</a:t>
            </a:r>
          </a:p>
          <a:p>
            <a:pPr eaLnBrk="1" hangingPunct="1">
              <a:buClr>
                <a:srgbClr val="00041A"/>
              </a:buClr>
              <a:buFont typeface="Wingdings" pitchFamily="2" charset="2"/>
              <a:buChar char="q"/>
            </a:pPr>
            <a:r>
              <a:rPr lang="fr-BE" sz="2400">
                <a:solidFill>
                  <a:srgbClr val="0C0593"/>
                </a:solidFill>
                <a:latin typeface="Trebuchet MS" pitchFamily="34" charset="0"/>
              </a:rPr>
              <a:t>Membre immobile min. 6h</a:t>
            </a:r>
          </a:p>
          <a:p>
            <a:pPr eaLnBrk="1" hangingPunct="1">
              <a:buClr>
                <a:srgbClr val="00041A"/>
              </a:buClr>
              <a:buFont typeface="Wingdings" pitchFamily="2" charset="2"/>
              <a:buChar char="q"/>
            </a:pPr>
            <a:r>
              <a:rPr lang="fr-BE" sz="2400">
                <a:solidFill>
                  <a:srgbClr val="0C0593"/>
                </a:solidFill>
                <a:latin typeface="Trebuchet MS" pitchFamily="34" charset="0"/>
              </a:rPr>
              <a:t>Pouls périphériques</a:t>
            </a:r>
          </a:p>
          <a:p>
            <a:pPr eaLnBrk="1" hangingPunct="1">
              <a:buClr>
                <a:srgbClr val="00041A"/>
              </a:buClr>
              <a:buFont typeface="Wingdings" pitchFamily="2" charset="2"/>
              <a:buChar char="q"/>
            </a:pPr>
            <a:r>
              <a:rPr lang="fr-BE" sz="2400">
                <a:solidFill>
                  <a:srgbClr val="0C0593"/>
                </a:solidFill>
                <a:latin typeface="Trebuchet MS" pitchFamily="34" charset="0"/>
              </a:rPr>
              <a:t>Mobilité/sensibilité MI</a:t>
            </a:r>
          </a:p>
          <a:p>
            <a:pPr eaLnBrk="1" hangingPunct="1">
              <a:buClr>
                <a:srgbClr val="00041A"/>
              </a:buClr>
            </a:pPr>
            <a:endParaRPr lang="fr-BE" sz="2400">
              <a:solidFill>
                <a:srgbClr val="0C0593"/>
              </a:solidFill>
              <a:latin typeface="Trebuchet MS" pitchFamily="34" charset="0"/>
            </a:endParaRPr>
          </a:p>
          <a:p>
            <a:pPr eaLnBrk="1" hangingPunct="1">
              <a:buClr>
                <a:srgbClr val="00041A"/>
              </a:buClr>
              <a:buFont typeface="Wingdings" pitchFamily="2" charset="2"/>
              <a:buChar char="q"/>
            </a:pPr>
            <a:r>
              <a:rPr lang="fr-BE" sz="2400">
                <a:solidFill>
                  <a:srgbClr val="0C0593"/>
                </a:solidFill>
                <a:latin typeface="Trebuchet MS" pitchFamily="34" charset="0"/>
              </a:rPr>
              <a:t>GCS- Pupilles /pause</a:t>
            </a:r>
          </a:p>
          <a:p>
            <a:pPr eaLnBrk="1" hangingPunct="1">
              <a:buClr>
                <a:srgbClr val="00041A"/>
              </a:buClr>
              <a:buFont typeface="Wingdings" pitchFamily="2" charset="2"/>
              <a:buChar char="q"/>
            </a:pPr>
            <a:r>
              <a:rPr lang="fr-BE" sz="2400">
                <a:solidFill>
                  <a:srgbClr val="0C0593"/>
                </a:solidFill>
                <a:latin typeface="Trebuchet MS" pitchFamily="34" charset="0"/>
              </a:rPr>
              <a:t>Coloration urines</a:t>
            </a:r>
          </a:p>
          <a:p>
            <a:pPr eaLnBrk="1" hangingPunct="1">
              <a:buClr>
                <a:srgbClr val="00041A"/>
              </a:buClr>
              <a:buFont typeface="Wingdings" pitchFamily="2" charset="2"/>
              <a:buChar char="q"/>
            </a:pPr>
            <a:r>
              <a:rPr lang="fr-BE" sz="2400">
                <a:solidFill>
                  <a:srgbClr val="0C0593"/>
                </a:solidFill>
                <a:latin typeface="Trebuchet MS" pitchFamily="34" charset="0"/>
              </a:rPr>
              <a:t>Coloration membres</a:t>
            </a:r>
            <a:endParaRPr lang="fr-BE" sz="2400">
              <a:latin typeface="Trebuchet MS" pitchFamily="34" charset="0"/>
            </a:endParaRPr>
          </a:p>
          <a:p>
            <a:pPr eaLnBrk="1" hangingPunct="1">
              <a:buClr>
                <a:srgbClr val="00041A"/>
              </a:buClr>
              <a:buFont typeface="Wingdings" pitchFamily="2" charset="2"/>
              <a:buChar char="q"/>
            </a:pPr>
            <a:endParaRPr lang="fr-BE" sz="2400">
              <a:solidFill>
                <a:srgbClr val="0C0593"/>
              </a:solidFill>
              <a:latin typeface="Trebuchet MS" pitchFamily="34" charset="0"/>
            </a:endParaRPr>
          </a:p>
          <a:p>
            <a:pPr eaLnBrk="1" hangingPunct="1">
              <a:buClr>
                <a:srgbClr val="00041A"/>
              </a:buClr>
              <a:buFont typeface="Wingdings" pitchFamily="2" charset="2"/>
              <a:buChar char="q"/>
            </a:pPr>
            <a:endParaRPr lang="fr-BE" sz="2400">
              <a:solidFill>
                <a:srgbClr val="0C0593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6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ous-titre 2"/>
          <p:cNvSpPr>
            <a:spLocks noGrp="1"/>
          </p:cNvSpPr>
          <p:nvPr>
            <p:ph type="subTitle" idx="1"/>
          </p:nvPr>
        </p:nvSpPr>
        <p:spPr>
          <a:xfrm>
            <a:off x="3000375" y="1714500"/>
            <a:ext cx="5686425" cy="3357563"/>
          </a:xfrm>
        </p:spPr>
        <p:txBody>
          <a:bodyPr anchor="ctr"/>
          <a:lstStyle/>
          <a:p>
            <a:pPr algn="ctr" eaLnBrk="1" hangingPunct="1"/>
            <a:r>
              <a:rPr lang="fr-BE" sz="4000" smtClean="0">
                <a:solidFill>
                  <a:srgbClr val="FFC000"/>
                </a:solidFill>
              </a:rPr>
              <a:t>Merci de votre attention</a:t>
            </a:r>
            <a:endParaRPr lang="fr-BE" sz="8000" smtClean="0">
              <a:solidFill>
                <a:srgbClr val="FFC000"/>
              </a:solidFill>
            </a:endParaRPr>
          </a:p>
        </p:txBody>
      </p:sp>
      <p:sp>
        <p:nvSpPr>
          <p:cNvPr id="56322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2857500" y="6000750"/>
            <a:ext cx="6110288" cy="642938"/>
          </a:xfrm>
          <a:ln>
            <a:miter lim="800000"/>
            <a:headEnd/>
            <a:tailEnd/>
          </a:ln>
        </p:spPr>
        <p:txBody>
          <a:bodyPr wrap="square" lIns="91440" rIns="9144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200" smtClean="0">
                <a:cs typeface="Arial" charset="0"/>
              </a:rPr>
              <a:t> 3</a:t>
            </a:r>
            <a:r>
              <a:rPr lang="fr-BE" sz="1200" baseline="30000" smtClean="0">
                <a:cs typeface="Arial" charset="0"/>
              </a:rPr>
              <a:t>ème</a:t>
            </a:r>
            <a:r>
              <a:rPr lang="fr-BE" sz="1200" smtClean="0">
                <a:cs typeface="Arial" charset="0"/>
              </a:rPr>
              <a:t> symposium d’automne de soins infirmiers en pathologies cardiovasculaires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200" smtClean="0">
                <a:cs typeface="Arial" charset="0"/>
              </a:rPr>
              <a:t>Marie Erpicum – Infirmière intensiviste  </a:t>
            </a:r>
          </a:p>
        </p:txBody>
      </p:sp>
      <p:pic>
        <p:nvPicPr>
          <p:cNvPr id="26628" name="Picture 4" descr="Valve Vert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75"/>
            <a:ext cx="2047875" cy="316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Image 6" descr="logo_chu-coul-pet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929313"/>
            <a:ext cx="1219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Espace réservé du contenu 9" descr="482423164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lum bright="44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0"/>
            <a:ext cx="7215187" cy="644525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928694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BE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Particularités du patient</a:t>
            </a:r>
            <a:endParaRPr lang="fr-BE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50000">
                    <a:schemeClr val="tx2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5286375"/>
            <a:ext cx="4572000" cy="823913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BE" sz="4000" smtClean="0">
                <a:solidFill>
                  <a:srgbClr val="0C0593"/>
                </a:solidFill>
              </a:rPr>
              <a:t>Age avancé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72000" y="5286375"/>
            <a:ext cx="4572000" cy="823913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BE" sz="4000" smtClean="0">
                <a:solidFill>
                  <a:srgbClr val="0C0593"/>
                </a:solidFill>
              </a:rPr>
              <a:t>Co-morbidités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0" y="0"/>
            <a:ext cx="4500563" cy="6858000"/>
          </a:xfrm>
        </p:spPr>
        <p:txBody>
          <a:bodyPr anchor="ctr"/>
          <a:lstStyle/>
          <a:p>
            <a:pPr lvl="1" algn="ctr" eaLnBrk="1" hangingPunct="1">
              <a:buClr>
                <a:srgbClr val="FFC000"/>
              </a:buClr>
              <a:buFont typeface="Wingdings 2" pitchFamily="18" charset="2"/>
              <a:buNone/>
            </a:pPr>
            <a:endParaRPr lang="fr-BE" sz="2600" smtClean="0">
              <a:solidFill>
                <a:srgbClr val="002060"/>
              </a:solidFill>
            </a:endParaRPr>
          </a:p>
          <a:p>
            <a:pPr lvl="1" algn="ctr" eaLnBrk="1" hangingPunct="1">
              <a:buClr>
                <a:srgbClr val="FFC000"/>
              </a:buClr>
              <a:buFont typeface="Wingdings 2" pitchFamily="18" charset="2"/>
              <a:buNone/>
            </a:pPr>
            <a:r>
              <a:rPr lang="fr-BE" sz="2600" smtClean="0">
                <a:solidFill>
                  <a:srgbClr val="002060"/>
                </a:solidFill>
              </a:rPr>
              <a:t>Décomp. Cardiaque </a:t>
            </a:r>
          </a:p>
          <a:p>
            <a:pPr lvl="1" algn="ctr" eaLnBrk="1" hangingPunct="1">
              <a:buClr>
                <a:srgbClr val="FFC000"/>
              </a:buClr>
              <a:buFont typeface="Wingdings 2" pitchFamily="18" charset="2"/>
              <a:buNone/>
            </a:pPr>
            <a:r>
              <a:rPr lang="fr-BE" sz="2600" smtClean="0">
                <a:solidFill>
                  <a:srgbClr val="002060"/>
                </a:solidFill>
              </a:rPr>
              <a:t>HTA </a:t>
            </a:r>
          </a:p>
          <a:p>
            <a:pPr lvl="1" algn="ctr" eaLnBrk="1" hangingPunct="1">
              <a:buClr>
                <a:srgbClr val="FFC000"/>
              </a:buClr>
              <a:buFont typeface="Wingdings 2" pitchFamily="18" charset="2"/>
              <a:buNone/>
            </a:pPr>
            <a:r>
              <a:rPr lang="fr-BE" sz="2600" smtClean="0">
                <a:solidFill>
                  <a:srgbClr val="002060"/>
                </a:solidFill>
              </a:rPr>
              <a:t>Insuffisance rénale</a:t>
            </a:r>
          </a:p>
          <a:p>
            <a:pPr lvl="1" algn="ctr" eaLnBrk="1" hangingPunct="1">
              <a:buClr>
                <a:srgbClr val="FFC000"/>
              </a:buClr>
              <a:buFont typeface="Wingdings 2" pitchFamily="18" charset="2"/>
              <a:buNone/>
            </a:pPr>
            <a:r>
              <a:rPr lang="fr-BE" sz="2600" smtClean="0">
                <a:solidFill>
                  <a:srgbClr val="002060"/>
                </a:solidFill>
              </a:rPr>
              <a:t>Diabète </a:t>
            </a:r>
          </a:p>
          <a:p>
            <a:pPr lvl="1" algn="ctr" eaLnBrk="1" hangingPunct="1">
              <a:buClr>
                <a:srgbClr val="FFC000"/>
              </a:buClr>
              <a:buFont typeface="Wingdings 2" pitchFamily="18" charset="2"/>
              <a:buNone/>
            </a:pPr>
            <a:r>
              <a:rPr lang="fr-BE" sz="2600" smtClean="0">
                <a:solidFill>
                  <a:srgbClr val="002060"/>
                </a:solidFill>
              </a:rPr>
              <a:t>BPCO </a:t>
            </a:r>
          </a:p>
          <a:p>
            <a:pPr lvl="1" algn="ctr" eaLnBrk="1" hangingPunct="1">
              <a:buClr>
                <a:srgbClr val="FFC000"/>
              </a:buClr>
              <a:buFont typeface="Wingdings 2" pitchFamily="18" charset="2"/>
              <a:buNone/>
            </a:pPr>
            <a:r>
              <a:rPr lang="fr-BE" sz="2600" smtClean="0">
                <a:solidFill>
                  <a:srgbClr val="002060"/>
                </a:solidFill>
              </a:rPr>
              <a:t>Trouble neurologique </a:t>
            </a:r>
          </a:p>
          <a:p>
            <a:pPr lvl="1" algn="ctr" eaLnBrk="1" hangingPunct="1">
              <a:buClr>
                <a:srgbClr val="FFC000"/>
              </a:buClr>
              <a:buFont typeface="Wingdings 2" pitchFamily="18" charset="2"/>
              <a:buNone/>
            </a:pPr>
            <a:r>
              <a:rPr lang="fr-BE" sz="2600" smtClean="0">
                <a:solidFill>
                  <a:srgbClr val="002060"/>
                </a:solidFill>
              </a:rPr>
              <a:t>…</a:t>
            </a:r>
          </a:p>
          <a:p>
            <a:pPr eaLnBrk="1" hangingPunct="1"/>
            <a:endParaRPr lang="fr-BE" sz="2600" smtClean="0">
              <a:solidFill>
                <a:srgbClr val="002060"/>
              </a:solidFill>
            </a:endParaRPr>
          </a:p>
        </p:txBody>
      </p:sp>
      <p:pic>
        <p:nvPicPr>
          <p:cNvPr id="8199" name="Image 8" descr="logo_chu-coul-pet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261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Espace réservé du pied de page 5"/>
          <p:cNvSpPr txBox="1">
            <a:spLocks/>
          </p:cNvSpPr>
          <p:nvPr/>
        </p:nvSpPr>
        <p:spPr bwMode="auto">
          <a:xfrm>
            <a:off x="0" y="6357938"/>
            <a:ext cx="75438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1000">
                <a:solidFill>
                  <a:schemeClr val="tx2"/>
                </a:solidFill>
                <a:latin typeface="Trebuchet MS" pitchFamily="34" charset="0"/>
              </a:rPr>
              <a:t> 3</a:t>
            </a:r>
            <a:r>
              <a:rPr lang="fr-BE" sz="1000" baseline="30000">
                <a:solidFill>
                  <a:schemeClr val="tx2"/>
                </a:solidFill>
                <a:latin typeface="Trebuchet MS" pitchFamily="34" charset="0"/>
              </a:rPr>
              <a:t>ème</a:t>
            </a:r>
            <a:r>
              <a:rPr lang="fr-BE" sz="1000">
                <a:solidFill>
                  <a:schemeClr val="tx2"/>
                </a:solidFill>
                <a:latin typeface="Trebuchet MS" pitchFamily="34" charset="0"/>
              </a:rPr>
              <a:t> symposium d’automne de soins infirmiers en pathologies cardiovasculaires   </a:t>
            </a:r>
          </a:p>
          <a:p>
            <a:pPr algn="ctr" eaLnBrk="1" hangingPunct="1"/>
            <a:r>
              <a:rPr lang="fr-BE" sz="1000">
                <a:solidFill>
                  <a:schemeClr val="tx2"/>
                </a:solidFill>
                <a:latin typeface="Trebuchet MS" pitchFamily="34" charset="0"/>
              </a:rPr>
              <a:t>                 Rôle et suivi infirmier pour l’implant Corevalve </a:t>
            </a:r>
            <a:r>
              <a:rPr lang="fr-BE" sz="1000" baseline="30000">
                <a:solidFill>
                  <a:schemeClr val="tx2"/>
                </a:solidFill>
                <a:latin typeface="Trebuchet MS" pitchFamily="34" charset="0"/>
              </a:rPr>
              <a:t>®</a:t>
            </a:r>
            <a:r>
              <a:rPr lang="fr-BE" sz="1000">
                <a:solidFill>
                  <a:schemeClr val="tx2"/>
                </a:solidFill>
                <a:latin typeface="Trebuchet MS" pitchFamily="34" charset="0"/>
              </a:rPr>
              <a:t>  - Marie Erpicum  Infirmière intensiviste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071938" y="498475"/>
            <a:ext cx="5072062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eaLnBrk="1" hangingPunct="1"/>
            <a:endParaRPr lang="fr-BE" sz="2600">
              <a:solidFill>
                <a:srgbClr val="002060"/>
              </a:solidFill>
              <a:latin typeface="Trebuchet MS" pitchFamily="34" charset="0"/>
            </a:endParaRPr>
          </a:p>
          <a:p>
            <a:pPr lvl="1" algn="ctr" eaLnBrk="1" hangingPunct="1"/>
            <a:endParaRPr lang="fr-BE" sz="2600">
              <a:solidFill>
                <a:srgbClr val="002060"/>
              </a:solidFill>
              <a:latin typeface="Trebuchet MS" pitchFamily="34" charset="0"/>
            </a:endParaRPr>
          </a:p>
          <a:p>
            <a:pPr lvl="1" algn="ctr" eaLnBrk="1" hangingPunct="1"/>
            <a:endParaRPr lang="fr-BE" sz="2600">
              <a:solidFill>
                <a:srgbClr val="002060"/>
              </a:solidFill>
              <a:latin typeface="Trebuchet MS" pitchFamily="34" charset="0"/>
            </a:endParaRPr>
          </a:p>
          <a:p>
            <a:pPr lvl="1" algn="ctr" eaLnBrk="1" hangingPunct="1">
              <a:lnSpc>
                <a:spcPts val="3600"/>
              </a:lnSpc>
            </a:pPr>
            <a:r>
              <a:rPr lang="fr-BE" sz="2600">
                <a:solidFill>
                  <a:srgbClr val="002060"/>
                </a:solidFill>
                <a:latin typeface="Trebuchet MS" pitchFamily="34" charset="0"/>
              </a:rPr>
              <a:t>Cirrhose </a:t>
            </a:r>
          </a:p>
          <a:p>
            <a:pPr lvl="1" algn="ctr" eaLnBrk="1" hangingPunct="1">
              <a:lnSpc>
                <a:spcPts val="3600"/>
              </a:lnSpc>
            </a:pPr>
            <a:r>
              <a:rPr lang="fr-BE" sz="2600">
                <a:solidFill>
                  <a:srgbClr val="002060"/>
                </a:solidFill>
                <a:latin typeface="Trebuchet MS" pitchFamily="34" charset="0"/>
              </a:rPr>
              <a:t>Insuffisance pulmonaire</a:t>
            </a:r>
          </a:p>
          <a:p>
            <a:pPr lvl="1" algn="ctr" eaLnBrk="1" hangingPunct="1">
              <a:lnSpc>
                <a:spcPts val="3600"/>
              </a:lnSpc>
            </a:pPr>
            <a:r>
              <a:rPr lang="fr-BE" sz="2600">
                <a:solidFill>
                  <a:srgbClr val="002060"/>
                </a:solidFill>
                <a:latin typeface="Trebuchet MS" pitchFamily="34" charset="0"/>
              </a:rPr>
              <a:t>Réintervention cardiaque </a:t>
            </a:r>
          </a:p>
          <a:p>
            <a:pPr lvl="1" algn="ctr" eaLnBrk="1" hangingPunct="1">
              <a:lnSpc>
                <a:spcPts val="3600"/>
              </a:lnSpc>
            </a:pPr>
            <a:r>
              <a:rPr lang="fr-BE" sz="2600">
                <a:solidFill>
                  <a:srgbClr val="002060"/>
                </a:solidFill>
                <a:latin typeface="Trebuchet MS" pitchFamily="34" charset="0"/>
              </a:rPr>
              <a:t>Aorte porcelaine</a:t>
            </a:r>
          </a:p>
          <a:p>
            <a:pPr lvl="1" algn="ctr" eaLnBrk="1" hangingPunct="1">
              <a:lnSpc>
                <a:spcPts val="3600"/>
              </a:lnSpc>
            </a:pPr>
            <a:r>
              <a:rPr lang="fr-BE" sz="2600">
                <a:solidFill>
                  <a:srgbClr val="002060"/>
                </a:solidFill>
                <a:latin typeface="Trebuchet MS" pitchFamily="34" charset="0"/>
              </a:rPr>
              <a:t>Brûlure thoracique </a:t>
            </a:r>
          </a:p>
          <a:p>
            <a:pPr lvl="1" algn="ctr" eaLnBrk="1" hangingPunct="1">
              <a:lnSpc>
                <a:spcPts val="3600"/>
              </a:lnSpc>
            </a:pPr>
            <a:r>
              <a:rPr lang="fr-BE" sz="2600">
                <a:solidFill>
                  <a:srgbClr val="002060"/>
                </a:solidFill>
                <a:latin typeface="Trebuchet MS" pitchFamily="34" charset="0"/>
              </a:rPr>
              <a:t>Cachexie </a:t>
            </a:r>
          </a:p>
          <a:p>
            <a:pPr lvl="1" algn="ctr" eaLnBrk="1" hangingPunct="1">
              <a:lnSpc>
                <a:spcPts val="3600"/>
              </a:lnSpc>
            </a:pPr>
            <a:r>
              <a:rPr lang="fr-BE" sz="2600">
                <a:solidFill>
                  <a:srgbClr val="002060"/>
                </a:solidFill>
                <a:latin typeface="Trebuchet MS" pitchFamily="34" charset="0"/>
              </a:rPr>
              <a:t>…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0" y="10001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3600">
                <a:latin typeface="Trebuchet MS" pitchFamily="34" charset="0"/>
              </a:rPr>
              <a:t>≥ 80 ans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4572000" y="10001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3600">
                <a:latin typeface="Trebuchet MS" pitchFamily="34" charset="0"/>
              </a:rPr>
              <a:t>≥ 65 ans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5"/>
            <a:ext cx="8329613" cy="6429375"/>
          </a:xfrm>
        </p:spPr>
        <p:txBody>
          <a:bodyPr anchor="ctr"/>
          <a:lstStyle/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Particularités du patient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+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USI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+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Cathéterisme cardiaque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+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Corevalve</a:t>
            </a:r>
            <a:r>
              <a:rPr lang="fr-BE" sz="4000" baseline="30000" smtClean="0"/>
              <a:t>®</a:t>
            </a:r>
          </a:p>
        </p:txBody>
      </p:sp>
      <p:sp>
        <p:nvSpPr>
          <p:cNvPr id="21506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7543800" cy="500062"/>
          </a:xfrm>
          <a:ln>
            <a:miter lim="800000"/>
            <a:headEnd/>
            <a:tailEnd/>
          </a:ln>
        </p:spPr>
        <p:txBody>
          <a:bodyPr wrap="square" lIns="91440" rIns="9144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3</a:t>
            </a:r>
            <a:r>
              <a:rPr lang="fr-BE" baseline="30000" smtClean="0">
                <a:cs typeface="Arial" charset="0"/>
              </a:rPr>
              <a:t>ème</a:t>
            </a:r>
            <a:r>
              <a:rPr lang="fr-BE" smtClean="0">
                <a:cs typeface="Arial" charset="0"/>
              </a:rPr>
              <a:t> symposium d’automne de soins infirmiers en pathologies cardiovasculaires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                Rôle et suivi infirmier pour l’implant Corevalve </a:t>
            </a:r>
            <a:r>
              <a:rPr lang="fr-BE" baseline="30000" smtClean="0">
                <a:cs typeface="Arial" charset="0"/>
              </a:rPr>
              <a:t>®</a:t>
            </a:r>
            <a:r>
              <a:rPr lang="fr-BE" smtClean="0">
                <a:cs typeface="Arial" charset="0"/>
              </a:rPr>
              <a:t>  - Marie Erpicum  Infirmière intensiviste</a:t>
            </a:r>
          </a:p>
        </p:txBody>
      </p:sp>
      <p:pic>
        <p:nvPicPr>
          <p:cNvPr id="9220" name="Image 8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261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infirmiè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42875"/>
            <a:ext cx="3260725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94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BE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Soins Intensifs</a:t>
            </a:r>
            <a:endParaRPr lang="fr-BE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50000">
                    <a:schemeClr val="tx2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63"/>
            <a:ext cx="8329613" cy="5500687"/>
          </a:xfrm>
        </p:spPr>
        <p:txBody>
          <a:bodyPr/>
          <a:lstStyle/>
          <a:p>
            <a:pPr eaLnBrk="1" hangingPunct="1"/>
            <a:r>
              <a:rPr lang="fr-BE" smtClean="0"/>
              <a:t>Anamnèse </a:t>
            </a:r>
          </a:p>
          <a:p>
            <a:pPr eaLnBrk="1" hangingPunct="1"/>
            <a:r>
              <a:rPr lang="fr-BE" smtClean="0"/>
              <a:t>Accueil famille </a:t>
            </a:r>
          </a:p>
          <a:p>
            <a:pPr eaLnBrk="1" hangingPunct="1"/>
            <a:endParaRPr lang="fr-BE" smtClean="0"/>
          </a:p>
          <a:p>
            <a:pPr eaLnBrk="1" hangingPunct="1"/>
            <a:r>
              <a:rPr lang="fr-BE" smtClean="0"/>
              <a:t>Matelas dynamique </a:t>
            </a:r>
          </a:p>
          <a:p>
            <a:pPr eaLnBrk="1" hangingPunct="1"/>
            <a:endParaRPr lang="fr-BE" smtClean="0"/>
          </a:p>
          <a:p>
            <a:pPr eaLnBrk="1" hangingPunct="1"/>
            <a:r>
              <a:rPr lang="fr-BE" smtClean="0"/>
              <a:t>Toilette complète, bain de bouche, rasage /j</a:t>
            </a:r>
          </a:p>
          <a:p>
            <a:pPr eaLnBrk="1" hangingPunct="1"/>
            <a:r>
              <a:rPr lang="fr-BE" smtClean="0"/>
              <a:t>Cheveux /sem</a:t>
            </a:r>
          </a:p>
          <a:p>
            <a:pPr eaLnBrk="1" hangingPunct="1"/>
            <a:endParaRPr lang="fr-BE" smtClean="0"/>
          </a:p>
          <a:p>
            <a:pPr eaLnBrk="1" hangingPunct="1"/>
            <a:r>
              <a:rPr lang="fr-BE" smtClean="0"/>
              <a:t>Trousses 2x/sem</a:t>
            </a:r>
          </a:p>
          <a:p>
            <a:pPr eaLnBrk="1" hangingPunct="1"/>
            <a:r>
              <a:rPr lang="fr-BE" smtClean="0"/>
              <a:t>Pansements</a:t>
            </a:r>
          </a:p>
          <a:p>
            <a:pPr eaLnBrk="1" hangingPunct="1"/>
            <a:endParaRPr lang="fr-BE" smtClean="0"/>
          </a:p>
        </p:txBody>
      </p:sp>
      <p:sp>
        <p:nvSpPr>
          <p:cNvPr id="23556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7543800" cy="500062"/>
          </a:xfrm>
          <a:ln>
            <a:miter lim="800000"/>
            <a:headEnd/>
            <a:tailEnd/>
          </a:ln>
        </p:spPr>
        <p:txBody>
          <a:bodyPr wrap="square" lIns="91440" rIns="9144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3</a:t>
            </a:r>
            <a:r>
              <a:rPr lang="fr-BE" baseline="30000" smtClean="0">
                <a:cs typeface="Arial" charset="0"/>
              </a:rPr>
              <a:t>ème</a:t>
            </a:r>
            <a:r>
              <a:rPr lang="fr-BE" smtClean="0">
                <a:cs typeface="Arial" charset="0"/>
              </a:rPr>
              <a:t> symposium d’automne de soins infirmiers en pathologies cardiovasculaires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                Rôle et suivi infirmier pour l’implant Corevalve </a:t>
            </a:r>
            <a:r>
              <a:rPr lang="fr-BE" baseline="30000" smtClean="0">
                <a:cs typeface="Arial" charset="0"/>
              </a:rPr>
              <a:t>®</a:t>
            </a:r>
            <a:r>
              <a:rPr lang="fr-BE" smtClean="0">
                <a:cs typeface="Arial" charset="0"/>
              </a:rPr>
              <a:t>  - Marie Erpicum  Infirmière intensiviste</a:t>
            </a:r>
          </a:p>
        </p:txBody>
      </p:sp>
      <p:pic>
        <p:nvPicPr>
          <p:cNvPr id="10246" name="Image 8" descr="logo_chu-coul-pet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261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2"/>
          <p:cNvSpPr txBox="1">
            <a:spLocks/>
          </p:cNvSpPr>
          <p:nvPr/>
        </p:nvSpPr>
        <p:spPr>
          <a:xfrm>
            <a:off x="6500813" y="4429125"/>
            <a:ext cx="2643187" cy="20002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Débits      /3h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BH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endParaRPr lang="fr-BE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Bio    /24h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2600" dirty="0">
              <a:latin typeface="+mn-lt"/>
              <a:cs typeface="+mn-cs"/>
            </a:endParaRPr>
          </a:p>
        </p:txBody>
      </p:sp>
      <p:pic>
        <p:nvPicPr>
          <p:cNvPr id="7" name="Espace réservé du contenu 6" descr="1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3" y="928688"/>
            <a:ext cx="2932112" cy="5529262"/>
          </a:xfrm>
        </p:spPr>
      </p:pic>
      <p:sp>
        <p:nvSpPr>
          <p:cNvPr id="25603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7543800" cy="500062"/>
          </a:xfrm>
          <a:ln>
            <a:miter lim="800000"/>
            <a:headEnd/>
            <a:tailEnd/>
          </a:ln>
        </p:spPr>
        <p:txBody>
          <a:bodyPr wrap="square" lIns="91440" rIns="9144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3</a:t>
            </a:r>
            <a:r>
              <a:rPr lang="fr-BE" baseline="30000" smtClean="0">
                <a:cs typeface="Arial" charset="0"/>
              </a:rPr>
              <a:t>ème</a:t>
            </a:r>
            <a:r>
              <a:rPr lang="fr-BE" smtClean="0">
                <a:cs typeface="Arial" charset="0"/>
              </a:rPr>
              <a:t> symposium d’automne de soins infirmiers en pathologies cardiovasculaires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                Rôle et suivi infirmier pour l’implant Corevalve </a:t>
            </a:r>
            <a:r>
              <a:rPr lang="fr-BE" baseline="30000" smtClean="0">
                <a:cs typeface="Arial" charset="0"/>
              </a:rPr>
              <a:t>®</a:t>
            </a:r>
            <a:r>
              <a:rPr lang="fr-BE" smtClean="0">
                <a:cs typeface="Arial" charset="0"/>
              </a:rPr>
              <a:t>  - Marie Erpicum  Infirmière intensiviste</a:t>
            </a:r>
          </a:p>
        </p:txBody>
      </p:sp>
      <p:pic>
        <p:nvPicPr>
          <p:cNvPr id="11269" name="Image 8" descr="logo_chu-coul-pet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261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base USI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t="2634" r="41592" b="57002"/>
          <a:stretch>
            <a:fillRect/>
          </a:stretch>
        </p:blipFill>
        <p:spPr bwMode="auto">
          <a:xfrm>
            <a:off x="1214438" y="428625"/>
            <a:ext cx="4572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 descr="perfs usi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4" b="48538"/>
          <a:stretch>
            <a:fillRect/>
          </a:stretch>
        </p:blipFill>
        <p:spPr bwMode="auto">
          <a:xfrm>
            <a:off x="5429250" y="500063"/>
            <a:ext cx="1785938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0" y="1714500"/>
            <a:ext cx="3357563" cy="385762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2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FC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PA          / heure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SpO</a:t>
            </a:r>
            <a:r>
              <a:rPr lang="fr-BE" sz="9600" baseline="-25000" dirty="0">
                <a:solidFill>
                  <a:srgbClr val="0C0593"/>
                </a:solidFill>
                <a:latin typeface="+mn-lt"/>
                <a:cs typeface="+mn-cs"/>
              </a:rPr>
              <a:t>²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FR</a:t>
            </a:r>
            <a:r>
              <a:rPr lang="fr-BE" sz="9600" baseline="-25000" dirty="0">
                <a:solidFill>
                  <a:srgbClr val="0C0593"/>
                </a:solidFill>
                <a:latin typeface="+mn-lt"/>
                <a:cs typeface="+mn-cs"/>
              </a:rPr>
              <a:t>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9600" baseline="-250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Diurèse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(PVC)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T°	               /3h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 err="1">
                <a:solidFill>
                  <a:srgbClr val="0C0593"/>
                </a:solidFill>
                <a:latin typeface="+mn-lt"/>
                <a:cs typeface="+mn-cs"/>
              </a:rPr>
              <a:t>Respi</a:t>
            </a: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D+      </a:t>
            </a:r>
            <a:endParaRPr lang="fr-BE" sz="2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2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2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2600" dirty="0">
              <a:solidFill>
                <a:srgbClr val="0C0593"/>
              </a:solidFill>
              <a:latin typeface="+mn-lt"/>
              <a:cs typeface="+mn-cs"/>
            </a:endParaRPr>
          </a:p>
        </p:txBody>
      </p:sp>
      <p:sp>
        <p:nvSpPr>
          <p:cNvPr id="12" name="Accolade fermante 11"/>
          <p:cNvSpPr/>
          <p:nvPr/>
        </p:nvSpPr>
        <p:spPr>
          <a:xfrm>
            <a:off x="1000125" y="1857375"/>
            <a:ext cx="357188" cy="15001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3" name="Accolade fermante 12"/>
          <p:cNvSpPr/>
          <p:nvPr/>
        </p:nvSpPr>
        <p:spPr>
          <a:xfrm>
            <a:off x="1643063" y="3643313"/>
            <a:ext cx="357187" cy="17859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5" name="Accolade fermante 14"/>
          <p:cNvSpPr/>
          <p:nvPr/>
        </p:nvSpPr>
        <p:spPr>
          <a:xfrm>
            <a:off x="8001000" y="4714875"/>
            <a:ext cx="214313" cy="8572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0" y="1571625"/>
            <a:ext cx="3571875" cy="48577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endParaRPr lang="fr-BE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400" dirty="0">
                <a:solidFill>
                  <a:srgbClr val="0C0593"/>
                </a:solidFill>
                <a:latin typeface="+mn-lt"/>
                <a:cs typeface="+mn-cs"/>
              </a:rPr>
              <a:t>Alarmes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400" dirty="0">
                <a:solidFill>
                  <a:srgbClr val="0C0593"/>
                </a:solidFill>
                <a:latin typeface="+mn-lt"/>
                <a:cs typeface="+mn-cs"/>
              </a:rPr>
              <a:t> Zéros  	   /pause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24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400" dirty="0">
                <a:solidFill>
                  <a:srgbClr val="0C0593"/>
                </a:solidFill>
                <a:latin typeface="+mn-lt"/>
                <a:cs typeface="+mn-cs"/>
              </a:rPr>
              <a:t>AVQ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400" dirty="0">
                <a:solidFill>
                  <a:srgbClr val="0C0593"/>
                </a:solidFill>
                <a:latin typeface="+mn-lt"/>
                <a:cs typeface="+mn-cs"/>
              </a:rPr>
              <a:t>GCS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400" dirty="0">
                <a:solidFill>
                  <a:srgbClr val="0C0593"/>
                </a:solidFill>
                <a:latin typeface="+mn-lt"/>
                <a:cs typeface="+mn-cs"/>
              </a:rPr>
              <a:t>Transit          /24h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24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400" dirty="0">
                <a:solidFill>
                  <a:srgbClr val="0C0593"/>
                </a:solidFill>
                <a:latin typeface="+mn-lt"/>
                <a:cs typeface="+mn-cs"/>
              </a:rPr>
              <a:t>Poids             2x/</a:t>
            </a:r>
            <a:r>
              <a:rPr lang="fr-BE" sz="2400" dirty="0" err="1">
                <a:solidFill>
                  <a:srgbClr val="0C0593"/>
                </a:solidFill>
                <a:latin typeface="+mn-lt"/>
                <a:cs typeface="+mn-cs"/>
              </a:rPr>
              <a:t>sem</a:t>
            </a:r>
            <a:endParaRPr lang="fr-BE" sz="24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24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400" dirty="0">
                <a:solidFill>
                  <a:srgbClr val="0C0593"/>
                </a:solidFill>
                <a:latin typeface="+mn-lt"/>
                <a:cs typeface="+mn-cs"/>
              </a:rPr>
              <a:t>MRSA – BLSE   /</a:t>
            </a:r>
            <a:r>
              <a:rPr lang="fr-BE" sz="2400" dirty="0" err="1">
                <a:solidFill>
                  <a:srgbClr val="0C0593"/>
                </a:solidFill>
                <a:latin typeface="+mn-lt"/>
                <a:cs typeface="+mn-cs"/>
              </a:rPr>
              <a:t>sem</a:t>
            </a:r>
            <a:endParaRPr lang="fr-BE" sz="2400" dirty="0">
              <a:solidFill>
                <a:srgbClr val="0C0593"/>
              </a:solidFill>
              <a:latin typeface="+mn-lt"/>
              <a:cs typeface="+mn-cs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94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BE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Soins Intensifs</a:t>
            </a:r>
            <a:endParaRPr lang="fr-BE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50000">
                    <a:schemeClr val="tx2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1" grpId="0" build="allAtOnce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5"/>
            <a:ext cx="8329613" cy="6429375"/>
          </a:xfrm>
        </p:spPr>
        <p:txBody>
          <a:bodyPr anchor="ctr"/>
          <a:lstStyle/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Particularités du patient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+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USI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+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Cathéterisme cardiaque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+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BE" sz="4000" smtClean="0"/>
              <a:t>Corevalve</a:t>
            </a:r>
            <a:r>
              <a:rPr lang="fr-BE" sz="4000" baseline="30000" smtClean="0"/>
              <a:t>®</a:t>
            </a:r>
          </a:p>
        </p:txBody>
      </p:sp>
      <p:sp>
        <p:nvSpPr>
          <p:cNvPr id="27650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7543800" cy="500062"/>
          </a:xfrm>
          <a:ln>
            <a:miter lim="800000"/>
            <a:headEnd/>
            <a:tailEnd/>
          </a:ln>
        </p:spPr>
        <p:txBody>
          <a:bodyPr wrap="square" lIns="91440" rIns="9144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3</a:t>
            </a:r>
            <a:r>
              <a:rPr lang="fr-BE" baseline="30000" smtClean="0">
                <a:cs typeface="Arial" charset="0"/>
              </a:rPr>
              <a:t>ème</a:t>
            </a:r>
            <a:r>
              <a:rPr lang="fr-BE" smtClean="0">
                <a:cs typeface="Arial" charset="0"/>
              </a:rPr>
              <a:t> symposium d’automne de soins infirmiers en pathologies cardiovasculaires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                Rôle et suivi infirmier pour l’implant Corevalve </a:t>
            </a:r>
            <a:r>
              <a:rPr lang="fr-BE" baseline="30000" smtClean="0">
                <a:cs typeface="Arial" charset="0"/>
              </a:rPr>
              <a:t>®</a:t>
            </a:r>
            <a:r>
              <a:rPr lang="fr-BE" smtClean="0">
                <a:cs typeface="Arial" charset="0"/>
              </a:rPr>
              <a:t>  - Marie Erpicum  Infirmière intensiviste</a:t>
            </a:r>
          </a:p>
        </p:txBody>
      </p:sp>
      <p:pic>
        <p:nvPicPr>
          <p:cNvPr id="12292" name="Image 8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261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928694"/>
          </a:xfrm>
          <a:prstGeom prst="rect">
            <a:avLst/>
          </a:prstGeom>
        </p:spPr>
        <p:txBody>
          <a:bodyPr lIns="45720" tIns="0" rIns="45720" bIns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BE" sz="3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j-lt"/>
                <a:ea typeface="+mj-ea"/>
                <a:cs typeface="+mj-cs"/>
              </a:rPr>
              <a:t>Cathéterisme</a:t>
            </a:r>
            <a:r>
              <a:rPr lang="fr-BE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j-lt"/>
                <a:ea typeface="+mj-ea"/>
                <a:cs typeface="+mj-cs"/>
              </a:rPr>
              <a:t> cardiaque</a:t>
            </a:r>
          </a:p>
        </p:txBody>
      </p:sp>
      <p:pic>
        <p:nvPicPr>
          <p:cNvPr id="13315" name="Espace réservé du contenu 7" descr="1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5450" y="785813"/>
            <a:ext cx="3028950" cy="5715000"/>
          </a:xfrm>
        </p:spPr>
      </p:pic>
      <p:sp>
        <p:nvSpPr>
          <p:cNvPr id="29699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7543800" cy="500062"/>
          </a:xfrm>
          <a:ln>
            <a:miter lim="800000"/>
            <a:headEnd/>
            <a:tailEnd/>
          </a:ln>
        </p:spPr>
        <p:txBody>
          <a:bodyPr wrap="square" lIns="91440" rIns="9144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3</a:t>
            </a:r>
            <a:r>
              <a:rPr lang="fr-BE" baseline="30000" smtClean="0">
                <a:cs typeface="Arial" charset="0"/>
              </a:rPr>
              <a:t>ème</a:t>
            </a:r>
            <a:r>
              <a:rPr lang="fr-BE" smtClean="0">
                <a:cs typeface="Arial" charset="0"/>
              </a:rPr>
              <a:t> symposium d’automne de soins infirmiers en pathologies cardiovasculaires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                Rôle et suivi infirmier pour l’implant Corevalve </a:t>
            </a:r>
            <a:r>
              <a:rPr lang="fr-BE" baseline="30000" smtClean="0">
                <a:cs typeface="Arial" charset="0"/>
              </a:rPr>
              <a:t>®</a:t>
            </a:r>
            <a:r>
              <a:rPr lang="fr-BE" smtClean="0">
                <a:cs typeface="Arial" charset="0"/>
              </a:rPr>
              <a:t>  - Marie Erpicum  Infirmière intensiviste</a:t>
            </a:r>
          </a:p>
        </p:txBody>
      </p:sp>
      <p:pic>
        <p:nvPicPr>
          <p:cNvPr id="13317" name="Image 9" descr="logo_chu-coul-pet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261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1+ rein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785813"/>
            <a:ext cx="30289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143000"/>
            <a:ext cx="30765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BE" sz="2400">
                <a:latin typeface="Trebuchet MS" pitchFamily="34" charset="0"/>
              </a:rPr>
              <a:t>Produit de contraste</a:t>
            </a:r>
            <a:r>
              <a:rPr lang="fr-BE">
                <a:latin typeface="Trebuchet MS" pitchFamily="34" charset="0"/>
              </a:rPr>
              <a:t> </a:t>
            </a:r>
          </a:p>
          <a:p>
            <a:endParaRPr lang="fr-BE">
              <a:latin typeface="Trebuchet MS" pitchFamily="34" charset="0"/>
            </a:endParaRPr>
          </a:p>
          <a:p>
            <a:endParaRPr lang="fr-BE" sz="2400">
              <a:latin typeface="Trebuchet MS" pitchFamily="34" charset="0"/>
            </a:endParaRPr>
          </a:p>
          <a:p>
            <a:endParaRPr lang="fr-BE" sz="2400">
              <a:latin typeface="Trebuchet MS" pitchFamily="34" charset="0"/>
            </a:endParaRPr>
          </a:p>
          <a:p>
            <a:r>
              <a:rPr lang="fr-BE" sz="2400">
                <a:latin typeface="Trebuchet MS" pitchFamily="34" charset="0"/>
              </a:rPr>
              <a:t> Insuffisance rénale</a:t>
            </a:r>
          </a:p>
          <a:p>
            <a:r>
              <a:rPr lang="fr-BE" sz="2400">
                <a:latin typeface="Trebuchet MS" pitchFamily="34" charset="0"/>
              </a:rPr>
              <a:t>         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1357313" y="1714500"/>
            <a:ext cx="428625" cy="620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3" name="Flèche vers le bas 12"/>
          <p:cNvSpPr/>
          <p:nvPr/>
        </p:nvSpPr>
        <p:spPr>
          <a:xfrm>
            <a:off x="1357313" y="3214688"/>
            <a:ext cx="428625" cy="620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14313" y="4071938"/>
            <a:ext cx="2719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BE" sz="2400">
                <a:latin typeface="Trebuchet MS" pitchFamily="34" charset="0"/>
              </a:rPr>
              <a:t>Hydratation IV/PO</a:t>
            </a:r>
          </a:p>
          <a:p>
            <a:pPr algn="ctr"/>
            <a:r>
              <a:rPr lang="fr-BE" sz="2400">
                <a:latin typeface="Trebuchet MS" pitchFamily="34" charset="0"/>
              </a:rPr>
              <a:t>Diurèse </a:t>
            </a:r>
          </a:p>
          <a:p>
            <a:pPr algn="ctr"/>
            <a:r>
              <a:rPr lang="fr-BE" sz="2400">
                <a:latin typeface="Trebuchet MS" pitchFamily="34" charset="0"/>
              </a:rPr>
              <a:t>Urée -Créat 1x/j</a:t>
            </a:r>
          </a:p>
        </p:txBody>
      </p:sp>
      <p:pic>
        <p:nvPicPr>
          <p:cNvPr id="17" name="Image 16" descr="perfs rincag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t="6934"/>
          <a:stretch>
            <a:fillRect/>
          </a:stretch>
        </p:blipFill>
        <p:spPr bwMode="auto">
          <a:xfrm>
            <a:off x="5214938" y="785813"/>
            <a:ext cx="20034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28688" y="2500313"/>
            <a:ext cx="1357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BE" sz="2400">
                <a:latin typeface="Trebuchet MS" pitchFamily="34" charset="0"/>
              </a:rPr>
              <a:t>Allergie</a:t>
            </a:r>
          </a:p>
        </p:txBody>
      </p:sp>
      <p:pic>
        <p:nvPicPr>
          <p:cNvPr id="18" name="Image 17" descr="surv cutané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b="1282"/>
          <a:stretch>
            <a:fillRect/>
          </a:stretch>
        </p:blipFill>
        <p:spPr bwMode="auto">
          <a:xfrm>
            <a:off x="3000375" y="785813"/>
            <a:ext cx="3000375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4143375"/>
            <a:ext cx="3119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BE" sz="2400">
                <a:latin typeface="Trebuchet MS" pitchFamily="34" charset="0"/>
              </a:rPr>
              <a:t>Surveillance cutanée</a:t>
            </a:r>
          </a:p>
          <a:p>
            <a:pPr algn="ctr"/>
            <a:r>
              <a:rPr lang="fr-BE" sz="2400">
                <a:latin typeface="Trebuchet MS" pitchFamily="34" charset="0"/>
              </a:rPr>
              <a:t>Anamnèse rigoureuse</a:t>
            </a:r>
          </a:p>
        </p:txBody>
      </p:sp>
      <p:sp>
        <p:nvSpPr>
          <p:cNvPr id="20" name="Flèche vers le bas 19"/>
          <p:cNvSpPr/>
          <p:nvPr/>
        </p:nvSpPr>
        <p:spPr>
          <a:xfrm>
            <a:off x="1357313" y="3214688"/>
            <a:ext cx="428625" cy="620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  <p:bldP spid="16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ortie ré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2083" r="27692" b="35417"/>
          <a:stretch>
            <a:fillRect/>
          </a:stretch>
        </p:blipFill>
        <p:spPr bwMode="auto">
          <a:xfrm>
            <a:off x="1571625" y="642938"/>
            <a:ext cx="5357813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928694"/>
          </a:xfrm>
          <a:prstGeom prst="rect">
            <a:avLst/>
          </a:prstGeom>
        </p:spPr>
        <p:txBody>
          <a:bodyPr lIns="45720" tIns="0" rIns="45720" bIns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BE" sz="3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j-lt"/>
                <a:ea typeface="+mj-ea"/>
                <a:cs typeface="+mj-cs"/>
              </a:rPr>
              <a:t>Cathéterisme</a:t>
            </a:r>
            <a:r>
              <a:rPr lang="fr-BE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j-lt"/>
                <a:ea typeface="+mj-ea"/>
                <a:cs typeface="+mj-cs"/>
              </a:rPr>
              <a:t> cardiaque</a:t>
            </a:r>
          </a:p>
        </p:txBody>
      </p:sp>
      <p:pic>
        <p:nvPicPr>
          <p:cNvPr id="8" name="Espace réservé du contenu 7" descr="1.gi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5450" y="785813"/>
            <a:ext cx="3028950" cy="5715000"/>
          </a:xfrm>
        </p:spPr>
      </p:pic>
      <p:sp>
        <p:nvSpPr>
          <p:cNvPr id="3174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0" y="6357938"/>
            <a:ext cx="7543800" cy="500062"/>
          </a:xfrm>
          <a:ln>
            <a:miter lim="800000"/>
            <a:headEnd/>
            <a:tailEnd/>
          </a:ln>
        </p:spPr>
        <p:txBody>
          <a:bodyPr wrap="square" lIns="91440" rIns="9144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3</a:t>
            </a:r>
            <a:r>
              <a:rPr lang="fr-BE" baseline="30000" smtClean="0">
                <a:cs typeface="Arial" charset="0"/>
              </a:rPr>
              <a:t>ème</a:t>
            </a:r>
            <a:r>
              <a:rPr lang="fr-BE" smtClean="0">
                <a:cs typeface="Arial" charset="0"/>
              </a:rPr>
              <a:t> symposium d’automne de soins infirmiers en pathologies cardiovasculaires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mtClean="0">
                <a:cs typeface="Arial" charset="0"/>
              </a:rPr>
              <a:t>                 Rôle et suivi infirmier pour l’implant Corevalve </a:t>
            </a:r>
            <a:r>
              <a:rPr lang="fr-BE" baseline="30000" smtClean="0">
                <a:cs typeface="Arial" charset="0"/>
              </a:rPr>
              <a:t>®</a:t>
            </a:r>
            <a:r>
              <a:rPr lang="fr-BE" smtClean="0">
                <a:cs typeface="Arial" charset="0"/>
              </a:rPr>
              <a:t>  - Marie Erpicum  Infirmière intensiviste</a:t>
            </a:r>
          </a:p>
        </p:txBody>
      </p:sp>
      <p:pic>
        <p:nvPicPr>
          <p:cNvPr id="14342" name="Image 9" descr="logo_chu-coul-peti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261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142875" y="1143000"/>
            <a:ext cx="10207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BE">
                <a:latin typeface="Trebuchet MS" pitchFamily="34" charset="0"/>
              </a:rPr>
              <a:t> </a:t>
            </a:r>
          </a:p>
          <a:p>
            <a:endParaRPr lang="fr-BE">
              <a:latin typeface="Trebuchet MS" pitchFamily="34" charset="0"/>
            </a:endParaRPr>
          </a:p>
          <a:p>
            <a:endParaRPr lang="fr-BE" sz="2400">
              <a:latin typeface="Trebuchet MS" pitchFamily="34" charset="0"/>
            </a:endParaRPr>
          </a:p>
          <a:p>
            <a:endParaRPr lang="fr-BE" sz="2400">
              <a:latin typeface="Trebuchet MS" pitchFamily="34" charset="0"/>
            </a:endParaRPr>
          </a:p>
          <a:p>
            <a:r>
              <a:rPr lang="fr-BE" sz="2400">
                <a:latin typeface="Trebuchet MS" pitchFamily="34" charset="0"/>
              </a:rPr>
              <a:t>         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1571625" y="2643188"/>
            <a:ext cx="571500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285750" y="1571625"/>
            <a:ext cx="314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Ponction fémorale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0" y="4357688"/>
            <a:ext cx="39290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Hémorragie externe</a:t>
            </a:r>
          </a:p>
          <a:p>
            <a:pPr eaLnBrk="1" hangingPunct="1"/>
            <a:r>
              <a:rPr lang="fr-BE" sz="2400">
                <a:latin typeface="Trebuchet MS" pitchFamily="34" charset="0"/>
              </a:rPr>
              <a:t>Hématome rétropéritonéal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Ischémie MI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Lésion nerveuse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Lésion vasculaire</a:t>
            </a:r>
          </a:p>
        </p:txBody>
      </p:sp>
      <p:sp>
        <p:nvSpPr>
          <p:cNvPr id="23" name="Flèche vers le bas 22"/>
          <p:cNvSpPr/>
          <p:nvPr/>
        </p:nvSpPr>
        <p:spPr>
          <a:xfrm>
            <a:off x="7072313" y="928688"/>
            <a:ext cx="571500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5572125" y="1928813"/>
            <a:ext cx="35718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DD strict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Membre immobile 6h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Etat général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Douleur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Pouls pédieux/poplités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Mobilité/sensibilité MI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Point de ponction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(OT compressif &gt;1h)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Hb – coag – Pq /6h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PA – FC /15 min pdt 1h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O</a:t>
            </a:r>
            <a:r>
              <a:rPr lang="fr-BE" sz="2400" baseline="-25000">
                <a:latin typeface="Trebuchet MS" pitchFamily="34" charset="0"/>
              </a:rPr>
              <a:t>² </a:t>
            </a:r>
            <a:r>
              <a:rPr lang="fr-BE" sz="2400">
                <a:latin typeface="Trebuchet MS" pitchFamily="34" charset="0"/>
              </a:rPr>
              <a:t>pour Sat &gt;95%</a:t>
            </a:r>
            <a:endParaRPr lang="fr-BE" sz="2400" baseline="-25000">
              <a:latin typeface="Trebuchet MS" pitchFamily="34" charset="0"/>
            </a:endParaRPr>
          </a:p>
          <a:p>
            <a:pPr algn="ctr" eaLnBrk="1" hangingPunct="1"/>
            <a:endParaRPr lang="fr-BE" sz="2400">
              <a:latin typeface="Trebuchet MS" pitchFamily="34" charset="0"/>
            </a:endParaRPr>
          </a:p>
        </p:txBody>
      </p:sp>
      <p:pic>
        <p:nvPicPr>
          <p:cNvPr id="12" name="Image 11" descr="artere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9" t="16438" r="42924" b="51459"/>
          <a:stretch>
            <a:fillRect/>
          </a:stretch>
        </p:blipFill>
        <p:spPr bwMode="auto">
          <a:xfrm>
            <a:off x="4000500" y="1785938"/>
            <a:ext cx="815975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lipse 13"/>
          <p:cNvSpPr/>
          <p:nvPr/>
        </p:nvSpPr>
        <p:spPr>
          <a:xfrm>
            <a:off x="4572000" y="3714750"/>
            <a:ext cx="142875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20" name="Image 19" descr="retropérit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9" t="10069" r="30824" b="23958"/>
          <a:stretch>
            <a:fillRect/>
          </a:stretch>
        </p:blipFill>
        <p:spPr bwMode="auto">
          <a:xfrm>
            <a:off x="3929063" y="2571750"/>
            <a:ext cx="92868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1" grpId="0"/>
      <p:bldP spid="22" grpId="0" build="allAtOnce"/>
      <p:bldP spid="23" grpId="0" animBg="1"/>
      <p:bldP spid="23" grpId="1" animBg="1"/>
      <p:bldP spid="24" grpId="0" build="allAtOnce"/>
      <p:bldP spid="14" grpId="0" animBg="1"/>
      <p:bldP spid="1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i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2158</TotalTime>
  <Words>965</Words>
  <Application>Microsoft Office PowerPoint</Application>
  <PresentationFormat>Affichage à l'écran (4:3)</PresentationFormat>
  <Paragraphs>315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Trebuchet MS</vt:lpstr>
      <vt:lpstr>Wingdings 2</vt:lpstr>
      <vt:lpstr>Wingdings</vt:lpstr>
      <vt:lpstr>Calibri</vt:lpstr>
      <vt:lpstr>Opulent</vt:lpstr>
      <vt:lpstr>Présentation PowerPoint</vt:lpstr>
      <vt:lpstr>Présentation PowerPoint</vt:lpstr>
      <vt:lpstr>Particularités du patient</vt:lpstr>
      <vt:lpstr>Présentation PowerPoint</vt:lpstr>
      <vt:lpstr>Soins Intensifs</vt:lpstr>
      <vt:lpstr>Soins Intensifs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Implantation percutanée de valve aortique  au CHU de Liège: système Corevalve®</dc:title>
  <dc:creator>Marie</dc:creator>
  <cp:lastModifiedBy>CHU-Liege</cp:lastModifiedBy>
  <cp:revision>223</cp:revision>
  <dcterms:created xsi:type="dcterms:W3CDTF">2009-09-02T14:49:56Z</dcterms:created>
  <dcterms:modified xsi:type="dcterms:W3CDTF">2012-01-02T14:12:33Z</dcterms:modified>
</cp:coreProperties>
</file>