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8" r:id="rId4"/>
    <p:sldId id="267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5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3" autoAdjust="0"/>
    <p:restoredTop sz="86346" autoAdjust="0"/>
  </p:normalViewPr>
  <p:slideViewPr>
    <p:cSldViewPr>
      <p:cViewPr varScale="1">
        <p:scale>
          <a:sx n="70" d="100"/>
          <a:sy n="70" d="100"/>
        </p:scale>
        <p:origin x="-107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C4EC0-2CCE-4202-A904-E19836D26FA4}" type="datetimeFigureOut">
              <a:rPr lang="fr-BE" smtClean="0"/>
              <a:t>1/11/2011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92616-4DD1-4C36-ACB5-A6C98FE4DF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291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92616-4DD1-4C36-ACB5-A6C98FE4DFC0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29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92616-4DD1-4C36-ACB5-A6C98FE4DFC0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037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CDE1-1468-4AB1-8B9A-58D35F530F79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885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92616-4DD1-4C36-ACB5-A6C98FE4DFC0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441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92616-4DD1-4C36-ACB5-A6C98FE4DFC0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113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017-1A6E-41D4-949F-1B6431F5F381}" type="datetimeFigureOut">
              <a:rPr lang="fr-FR" smtClean="0"/>
              <a:t>01/11/2011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9FEA-F259-454C-B5AA-18A6C8A287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8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017-1A6E-41D4-949F-1B6431F5F381}" type="datetimeFigureOut">
              <a:rPr lang="fr-FR" smtClean="0"/>
              <a:t>01/11/2011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9FEA-F259-454C-B5AA-18A6C8A287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017-1A6E-41D4-949F-1B6431F5F381}" type="datetimeFigureOut">
              <a:rPr lang="fr-FR" smtClean="0"/>
              <a:t>01/11/2011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9FEA-F259-454C-B5AA-18A6C8A287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16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017-1A6E-41D4-949F-1B6431F5F381}" type="datetimeFigureOut">
              <a:rPr lang="fr-FR" smtClean="0"/>
              <a:t>01/11/2011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9FEA-F259-454C-B5AA-18A6C8A287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8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017-1A6E-41D4-949F-1B6431F5F381}" type="datetimeFigureOut">
              <a:rPr lang="fr-FR" smtClean="0"/>
              <a:t>01/11/2011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9FEA-F259-454C-B5AA-18A6C8A287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32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017-1A6E-41D4-949F-1B6431F5F381}" type="datetimeFigureOut">
              <a:rPr lang="fr-FR" smtClean="0"/>
              <a:t>01/11/2011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9FEA-F259-454C-B5AA-18A6C8A287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08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017-1A6E-41D4-949F-1B6431F5F381}" type="datetimeFigureOut">
              <a:rPr lang="fr-FR" smtClean="0"/>
              <a:t>01/11/2011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9FEA-F259-454C-B5AA-18A6C8A287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017-1A6E-41D4-949F-1B6431F5F381}" type="datetimeFigureOut">
              <a:rPr lang="fr-FR" smtClean="0"/>
              <a:t>01/11/2011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9FEA-F259-454C-B5AA-18A6C8A287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79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017-1A6E-41D4-949F-1B6431F5F381}" type="datetimeFigureOut">
              <a:rPr lang="fr-FR" smtClean="0"/>
              <a:t>01/11/2011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9FEA-F259-454C-B5AA-18A6C8A287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36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017-1A6E-41D4-949F-1B6431F5F381}" type="datetimeFigureOut">
              <a:rPr lang="fr-FR" smtClean="0"/>
              <a:t>01/11/2011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9FEA-F259-454C-B5AA-18A6C8A287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6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017-1A6E-41D4-949F-1B6431F5F381}" type="datetimeFigureOut">
              <a:rPr lang="fr-FR" smtClean="0"/>
              <a:t>01/11/2011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9FEA-F259-454C-B5AA-18A6C8A287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77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BA017-1A6E-41D4-949F-1B6431F5F381}" type="datetimeFigureOut">
              <a:rPr lang="fr-FR" smtClean="0"/>
              <a:t>01/11/2011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9FEA-F259-454C-B5AA-18A6C8A287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87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Document_Microsoft_Word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Les 10 planches du test de Rorschach</a:t>
            </a:r>
            <a:endParaRPr lang="fr-FR" sz="2800" b="1" dirty="0"/>
          </a:p>
        </p:txBody>
      </p:sp>
      <p:pic>
        <p:nvPicPr>
          <p:cNvPr id="4" name="Espace réservé du contenu 3" descr="C:\Users\numa\Documents\Fisc\2011-10-20\Planches Rorschah\00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7"/>
            <a:ext cx="2016223" cy="151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numa\Documents\Fisc\2011-10-20\0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1762120" cy="151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numa\Documents\Fisc\2011-10-20\0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5"/>
            <a:ext cx="1872208" cy="151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numa\Documents\Fisc\2011-10-20\00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4"/>
            <a:ext cx="1872208" cy="151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numa\Documents\Fisc\2011-10-20\00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24" y="2708920"/>
            <a:ext cx="1955148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Users\numa\Documents\Fisc\2011-10-20\00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52" y="2708920"/>
            <a:ext cx="2071268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:\Users\numa\Documents\Fisc\2011-10-20\00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1"/>
            <a:ext cx="1894706" cy="129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C:\Users\numa\Documents\Fisc\2011-10-20\008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24" y="4172772"/>
            <a:ext cx="1955148" cy="144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C:\Users\numa\Documents\Fisc\2011-10-20\009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52" y="4172773"/>
            <a:ext cx="2071268" cy="144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Users\numa\Documents\Fisc\2011-10-20\01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72773"/>
            <a:ext cx="1913756" cy="1448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8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Fusion Figure –Arrière-Fond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Sujet 5. Pl 3</a:t>
            </a:r>
            <a:r>
              <a:rPr lang="fr-FR" sz="2000" dirty="0"/>
              <a:t>.(v) "Ca, ça me fait penser à un bustier. Voilà un </a:t>
            </a:r>
            <a:r>
              <a:rPr lang="fr-FR" sz="2000" dirty="0" err="1"/>
              <a:t>noeud</a:t>
            </a:r>
            <a:r>
              <a:rPr lang="fr-FR" sz="2000" dirty="0"/>
              <a:t> papillon, avec une veste…on aurait commencé la tête mais on n'aurait pas terminé…et à côté, les taches rouges, ce sont des taches d'encre</a:t>
            </a:r>
            <a:r>
              <a:rPr lang="fr-FR" sz="2000" dirty="0" smtClean="0"/>
              <a:t>…« </a:t>
            </a:r>
          </a:p>
          <a:p>
            <a:pPr algn="just"/>
            <a:endParaRPr lang="fr-FR" sz="2000" dirty="0"/>
          </a:p>
          <a:p>
            <a:r>
              <a:rPr lang="fr-FR" sz="2000" dirty="0"/>
              <a:t>8.2.(v) "De la lumière suspendue à un abat-jour…la forme blanche de l'abat-jour et la lumière qui en sort…"</a:t>
            </a:r>
          </a:p>
          <a:p>
            <a:endParaRPr lang="fr-FR" dirty="0"/>
          </a:p>
        </p:txBody>
      </p:sp>
      <p:pic>
        <p:nvPicPr>
          <p:cNvPr id="6" name="Espace réservé du contenu 5" descr="C:\Users\numa\Documents\Fisc\2011-10-20\003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53060" y="1340768"/>
            <a:ext cx="257532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numa\Documents\Fisc\2011-10-20\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79470" y="3645024"/>
            <a:ext cx="2548914" cy="1872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94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809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/>
              <a:t>Le Dessin de la Famille chez l’Epileptique « essentiel »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124744"/>
            <a:ext cx="6552728" cy="5328592"/>
          </a:xfrm>
        </p:spPr>
        <p:txBody>
          <a:bodyPr/>
          <a:lstStyle/>
          <a:p>
            <a:pPr marL="457200" lvl="1" indent="0" algn="ctr">
              <a:buNone/>
            </a:pPr>
            <a:endParaRPr lang="fr-BE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983790"/>
              </p:ext>
            </p:extLst>
          </p:nvPr>
        </p:nvGraphicFramePr>
        <p:xfrm>
          <a:off x="1475656" y="1196752"/>
          <a:ext cx="6197600" cy="5210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4" imgW="5943690" imgH="8576031" progId="Word.Document.12">
                  <p:embed/>
                </p:oleObj>
              </mc:Choice>
              <mc:Fallback>
                <p:oleObj name="Document" r:id="rId4" imgW="5943690" imgH="85760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1196752"/>
                        <a:ext cx="6197600" cy="5210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4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b="1" dirty="0" smtClean="0"/>
              <a:t/>
            </a:r>
            <a:br>
              <a:rPr lang="fr-FR" sz="1600" b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2800" b="1" dirty="0" smtClean="0"/>
              <a:t>L’agressivité explosive dans l’épilepsie temporale</a:t>
            </a:r>
            <a:br>
              <a:rPr lang="fr-FR" sz="2800" b="1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400" b="1" dirty="0" smtClean="0"/>
              <a:t>Nadia</a:t>
            </a:r>
            <a:r>
              <a:rPr lang="fr-FR" sz="1400" b="1" dirty="0"/>
              <a:t>, 35 ans. Epilepsie temporale traitée par </a:t>
            </a:r>
            <a:r>
              <a:rPr lang="fr-FR" sz="1400" b="1" dirty="0" err="1"/>
              <a:t>Carbamazépine</a:t>
            </a:r>
            <a:r>
              <a:rPr lang="fr-FR" sz="1400" b="1" dirty="0"/>
              <a:t> 1,2 gr. Alternance de crises de grand mal et d’épisodes « psychomoteurs » suivis d’amnésie. Comportement délinquant pendant les fugues. Hypersensible à la prise d’alcool même </a:t>
            </a:r>
            <a:r>
              <a:rPr lang="fr-FR" sz="1400" b="1" dirty="0" smtClean="0"/>
              <a:t>minime.</a:t>
            </a:r>
            <a:r>
              <a:rPr lang="fr-FR" sz="1400" b="1" dirty="0"/>
              <a:t/>
            </a:r>
            <a:br>
              <a:rPr lang="fr-FR" sz="1400" b="1" dirty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sz="1400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/>
              <a:t>Pl 2.</a:t>
            </a:r>
          </a:p>
          <a:p>
            <a:r>
              <a:rPr lang="fr-FR" dirty="0"/>
              <a:t> Du sang. </a:t>
            </a:r>
          </a:p>
          <a:p>
            <a:r>
              <a:rPr lang="fr-FR" dirty="0"/>
              <a:t>Deux sangliers ou deux Rhinocéros qui s’affrontent. Le </a:t>
            </a:r>
            <a:r>
              <a:rPr lang="fr-FR" b="1" dirty="0"/>
              <a:t>crâne éclate</a:t>
            </a:r>
            <a:r>
              <a:rPr lang="fr-FR" dirty="0"/>
              <a:t>. Le sang </a:t>
            </a:r>
            <a:r>
              <a:rPr lang="fr-FR" dirty="0" smtClean="0"/>
              <a:t>s’échappe </a:t>
            </a:r>
            <a:r>
              <a:rPr lang="fr-FR" b="1" dirty="0" smtClean="0"/>
              <a:t>en giclant </a:t>
            </a:r>
            <a:r>
              <a:rPr lang="fr-FR" b="1" dirty="0"/>
              <a:t>vers le haut.</a:t>
            </a:r>
          </a:p>
          <a:p>
            <a:r>
              <a:rPr lang="fr-FR" dirty="0"/>
              <a:t>En bas aussi, il y a du sang. </a:t>
            </a:r>
          </a:p>
          <a:p>
            <a:r>
              <a:rPr lang="fr-FR" dirty="0"/>
              <a:t>Ils se sont écrasé les genoux.</a:t>
            </a:r>
          </a:p>
          <a:p>
            <a:r>
              <a:rPr lang="fr-FR" b="1" dirty="0"/>
              <a:t>Le sang s’écoule</a:t>
            </a:r>
            <a:r>
              <a:rPr lang="fr-FR" dirty="0"/>
              <a:t> sur le sol.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Pl 9.</a:t>
            </a:r>
          </a:p>
          <a:p>
            <a:r>
              <a:rPr lang="fr-FR" b="1" dirty="0"/>
              <a:t> Encore un crâne qui éclate avec la cervelle qui </a:t>
            </a:r>
            <a:r>
              <a:rPr lang="fr-FR" b="1" dirty="0" smtClean="0"/>
              <a:t>gicle vers le haut. </a:t>
            </a:r>
            <a:endParaRPr lang="fr-FR" b="1" dirty="0"/>
          </a:p>
          <a:p>
            <a:r>
              <a:rPr lang="fr-FR" dirty="0"/>
              <a:t>La couleur empêche de voir les formes.</a:t>
            </a:r>
          </a:p>
          <a:p>
            <a:endParaRPr lang="fr-FR" dirty="0"/>
          </a:p>
        </p:txBody>
      </p:sp>
      <p:pic>
        <p:nvPicPr>
          <p:cNvPr id="10" name="Image 9" descr="C:\Users\numa\Documents\Fisc\2011-10-20\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27277"/>
            <a:ext cx="2808312" cy="1980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:\Users\numa\Documents\Fisc\2011-10-20\0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2808312" cy="209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2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347638"/>
          </a:xfrm>
        </p:spPr>
        <p:txBody>
          <a:bodyPr>
            <a:noAutofit/>
          </a:bodyPr>
          <a:lstStyle/>
          <a:p>
            <a:pPr algn="ctr"/>
            <a:r>
              <a:rPr lang="fr-BE" sz="2800" dirty="0" smtClean="0"/>
              <a:t>Prégnance de la sensorialité 1</a:t>
            </a:r>
            <a:endParaRPr lang="fr-BE" sz="2800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64904"/>
            <a:ext cx="3445222" cy="2429953"/>
          </a:xfrm>
        </p:spPr>
      </p:pic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4618856" cy="4929411"/>
          </a:xfrm>
        </p:spPr>
        <p:txBody>
          <a:bodyPr>
            <a:normAutofit/>
          </a:bodyPr>
          <a:lstStyle/>
          <a:p>
            <a:pPr lvl="0"/>
            <a:r>
              <a:rPr lang="fr-FR" sz="2000" dirty="0"/>
              <a:t>Sujet 7. Maria. Pl .(˅ &gt;˄) « Deux animaux qui s'aiment, </a:t>
            </a:r>
            <a:r>
              <a:rPr lang="fr-FR" sz="2000" b="1" dirty="0"/>
              <a:t>le grand choc</a:t>
            </a:r>
            <a:r>
              <a:rPr lang="fr-FR" sz="2000" dirty="0"/>
              <a:t>, une danse aussi... C’est tout. » </a:t>
            </a:r>
            <a:endParaRPr lang="fr-BE" sz="2000" dirty="0"/>
          </a:p>
          <a:p>
            <a:r>
              <a:rPr lang="fr-FR" sz="2000" dirty="0"/>
              <a:t>Enquête : « les animaux s 'aiment, on a l'impression qu'il y a une liaison entre les deux taches...il y a une liaison entre les deux...pourquoi </a:t>
            </a:r>
            <a:r>
              <a:rPr lang="fr-FR" sz="2000" b="1" dirty="0"/>
              <a:t>pas </a:t>
            </a:r>
            <a:r>
              <a:rPr lang="fr-FR" sz="2000" b="1" u="sng" dirty="0"/>
              <a:t>de l'amour puisqu'il y a du rouge</a:t>
            </a:r>
            <a:r>
              <a:rPr lang="fr-FR" sz="2000" dirty="0"/>
              <a:t> (le grand choc?)...oui, un choc, là, le sang qui jaillit et ils ont le visage rouge, </a:t>
            </a:r>
            <a:r>
              <a:rPr lang="fr-FR" sz="2000" b="1" u="sng" dirty="0"/>
              <a:t>la chaleur, la chaleur du corps</a:t>
            </a:r>
            <a:r>
              <a:rPr lang="fr-FR" sz="2000" dirty="0"/>
              <a:t>... » (Danse ?) … C’est aussi la liaison entre les deux et la couleur, les mains qui se joignent, ils se touchent avec le genou, et le sang me fait penser à la première fois …. </a:t>
            </a:r>
            <a:r>
              <a:rPr lang="fr-FR" sz="2000" b="1" dirty="0"/>
              <a:t>Première fois qu’on fait l’amour.</a:t>
            </a:r>
            <a:endParaRPr lang="fr-BE" sz="2000" b="1" dirty="0"/>
          </a:p>
          <a:p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50087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Prégnance de la sensorialité 2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/>
          <a:p>
            <a:pPr lvl="0"/>
            <a:r>
              <a:rPr lang="fr-FR" sz="1600" dirty="0"/>
              <a:t>Sujet 1. Jacqueline. Pl 10.(v) « ...un ensemble d'insectes...insectes parce que c'est fin, c'est tout petit et toutes ces </a:t>
            </a:r>
            <a:r>
              <a:rPr lang="fr-FR" sz="1600" u="sng" dirty="0"/>
              <a:t>couleurs qui ont l'air d'être en mouvement</a:t>
            </a:r>
            <a:r>
              <a:rPr lang="fr-FR" sz="1600" dirty="0"/>
              <a:t> </a:t>
            </a:r>
            <a:r>
              <a:rPr lang="fr-FR" sz="1600" dirty="0" smtClean="0"/>
              <a:t> ».</a:t>
            </a:r>
            <a:endParaRPr lang="fr-FR" sz="1600" dirty="0"/>
          </a:p>
          <a:p>
            <a:r>
              <a:rPr lang="fr-FR" sz="1600" dirty="0"/>
              <a:t>Sujet 9</a:t>
            </a:r>
            <a:r>
              <a:rPr lang="fr-FR" sz="1600" dirty="0" smtClean="0"/>
              <a:t>. Pl </a:t>
            </a:r>
            <a:r>
              <a:rPr lang="fr-FR" sz="1600" dirty="0"/>
              <a:t>8. (</a:t>
            </a:r>
            <a:r>
              <a:rPr lang="fr-FR" sz="1600" dirty="0" smtClean="0"/>
              <a:t>˄&gt;) </a:t>
            </a:r>
            <a:r>
              <a:rPr lang="fr-FR" sz="1600" dirty="0"/>
              <a:t>« Deux animaux, des félins...comme ça on dirait qu'ils passent de pierre en pierre au-dessus d'un ruisseau, ils viennent peut-être s'abreuver ». A l'enquête: « Les félins...la forme...la symétrie fait penser à un reflet dans l'eau, </a:t>
            </a:r>
            <a:r>
              <a:rPr lang="fr-FR" sz="1600" u="sng" dirty="0"/>
              <a:t>il doit faire chaud, les couleurs sont claires </a:t>
            </a:r>
            <a:r>
              <a:rPr lang="fr-FR" sz="1600" u="sng" dirty="0" smtClean="0"/>
              <a:t>».</a:t>
            </a:r>
          </a:p>
          <a:p>
            <a:pPr lvl="0"/>
            <a:r>
              <a:rPr lang="fr-FR" sz="1600" dirty="0" smtClean="0"/>
              <a:t>Sujet14.Pl </a:t>
            </a:r>
            <a:r>
              <a:rPr lang="fr-FR" sz="1600" dirty="0"/>
              <a:t>8. (˄) « Un volcan avec la lave ici en bas ». A l'enquête: « La forme de la montagne avec la </a:t>
            </a:r>
            <a:r>
              <a:rPr lang="fr-FR" sz="1600" u="sng" dirty="0"/>
              <a:t>lave bouillante</a:t>
            </a:r>
            <a:r>
              <a:rPr lang="fr-FR" sz="1600" dirty="0"/>
              <a:t> mais qui n'est pas encore sortie ».</a:t>
            </a:r>
          </a:p>
          <a:p>
            <a:endParaRPr lang="fr-FR" sz="1600" dirty="0"/>
          </a:p>
          <a:p>
            <a:pPr lvl="0"/>
            <a:endParaRPr lang="fr-FR" dirty="0"/>
          </a:p>
        </p:txBody>
      </p:sp>
      <p:pic>
        <p:nvPicPr>
          <p:cNvPr id="7" name="Espace réservé du contenu 6" descr="C:\Users\numa\Documents\Fisc\2011-10-20\010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508104" y="1196752"/>
            <a:ext cx="1916084" cy="14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numa\Documents\Fisc\2011-10-20\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52120" y="2996951"/>
            <a:ext cx="18002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numa\Documents\Fisc\2011-10-20\0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75" y="4725144"/>
            <a:ext cx="1955148" cy="1448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4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Prégnance de la sensorialité </a:t>
            </a:r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r-FR" dirty="0" smtClean="0"/>
              <a:t>Sujet 12.Pl </a:t>
            </a:r>
            <a:r>
              <a:rPr lang="fr-FR" dirty="0"/>
              <a:t>4.(v) « Une peau d'animal, on a l'impression qu'elle est écrasée, comme on peut en voir sur la route, </a:t>
            </a:r>
            <a:r>
              <a:rPr lang="fr-FR" u="sng" dirty="0"/>
              <a:t>une rue très fréquentée, avec le sang qui est tout séché, une vieille peau sale et rongée</a:t>
            </a:r>
            <a:r>
              <a:rPr lang="fr-FR" dirty="0"/>
              <a:t> ». </a:t>
            </a:r>
          </a:p>
          <a:p>
            <a:r>
              <a:rPr lang="fr-FR" dirty="0"/>
              <a:t>A l'enquête: « C'est la forme mais c'est surtout </a:t>
            </a:r>
            <a:r>
              <a:rPr lang="fr-FR" u="sng" dirty="0"/>
              <a:t>l'impression qu'elle est séchée, écrasée, sale, à cause des différentes couleurs, comme du sang séché </a:t>
            </a:r>
            <a:r>
              <a:rPr lang="fr-FR" dirty="0"/>
              <a:t>». 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pic>
        <p:nvPicPr>
          <p:cNvPr id="6" name="Image 5" descr="C:\Users\numa\Documents\Fisc\2011-10-20\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672408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3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4724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Prégnance de la sensorialité  </a:t>
            </a:r>
            <a:r>
              <a:rPr lang="fr-BE" sz="2800" dirty="0"/>
              <a:t>4</a:t>
            </a: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Fusion Figure Arrière-fond (FFA)</a:t>
            </a:r>
            <a:endParaRPr lang="fr-BE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5900" y="980728"/>
            <a:ext cx="5652243" cy="5472609"/>
          </a:xfrm>
        </p:spPr>
        <p:txBody>
          <a:bodyPr>
            <a:normAutofit fontScale="92500"/>
          </a:bodyPr>
          <a:lstStyle/>
          <a:p>
            <a:pPr lvl="0" algn="just"/>
            <a:r>
              <a:rPr lang="fr-FR" sz="2200" dirty="0"/>
              <a:t>Sujet 15.Pl 3. (˄) « Une île volcanique dont il y aurait deux volcans à l'extérieur de l'île, en éruption, et deux volcans à l'intérieur avec des coulées de lave, le reste, l'autre partie de l'île, celle qui ne serait pas en feu, il y a aurait </a:t>
            </a:r>
            <a:r>
              <a:rPr lang="fr-FR" sz="2200" b="1" dirty="0"/>
              <a:t>une </a:t>
            </a:r>
            <a:r>
              <a:rPr lang="fr-FR" sz="2600" b="1" dirty="0">
                <a:solidFill>
                  <a:srgbClr val="00B050"/>
                </a:solidFill>
              </a:rPr>
              <a:t>forêt bien verte </a:t>
            </a:r>
            <a:r>
              <a:rPr lang="fr-FR" sz="2200" dirty="0"/>
              <a:t>avec ici et là des cultures ». </a:t>
            </a:r>
            <a:endParaRPr lang="fr-BE" sz="2200" dirty="0"/>
          </a:p>
          <a:p>
            <a:pPr marL="400050" lvl="1" indent="0" algn="just">
              <a:buNone/>
            </a:pPr>
            <a:r>
              <a:rPr lang="fr-FR" sz="2200" dirty="0"/>
              <a:t>A l'enquête: «  C'est une île, il n'y a rien autour, de l'eau... (volcanique?)... à cause des volcans, il y en a deux sortes, les uns avec une forte coulée de lave, </a:t>
            </a:r>
            <a:r>
              <a:rPr lang="fr-FR" sz="2200" u="sng" dirty="0"/>
              <a:t>encore fraîche</a:t>
            </a:r>
            <a:r>
              <a:rPr lang="fr-FR" sz="2200" dirty="0"/>
              <a:t>, en éruption, et les autres dont la lave s'est </a:t>
            </a:r>
            <a:r>
              <a:rPr lang="fr-FR" sz="2200" u="sng" dirty="0"/>
              <a:t>un peu durcie</a:t>
            </a:r>
            <a:r>
              <a:rPr lang="fr-FR" sz="2200" dirty="0"/>
              <a:t>. Le reste de l'île se compose de forêts plus sombres et de cultures aux endroits plus clairs ».</a:t>
            </a:r>
            <a:endParaRPr lang="fr-BE" sz="2200" dirty="0"/>
          </a:p>
          <a:p>
            <a:r>
              <a:rPr lang="fr-FR" sz="1900" dirty="0" smtClean="0"/>
              <a:t>Commentaire:  </a:t>
            </a:r>
            <a:r>
              <a:rPr lang="fr-FR" sz="1900" dirty="0"/>
              <a:t>Le fait de percevoir des couleurs là où il n’y a que du noir est un signe absolument spécifique qu’on ne trouve que chez les épileptiques.</a:t>
            </a:r>
            <a:endParaRPr lang="fr-BE" sz="1900" dirty="0"/>
          </a:p>
          <a:p>
            <a:endParaRPr lang="fr-BE" sz="1900" dirty="0"/>
          </a:p>
        </p:txBody>
      </p:sp>
      <p:pic>
        <p:nvPicPr>
          <p:cNvPr id="1026" name="Picture 2" descr="C:\Documents and Settings\Jean Mélon\Mes documents\Power Point Album\Planches Rorschah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50274"/>
            <a:ext cx="2796132" cy="25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86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Prégnance de la sensorialité 5</a:t>
            </a:r>
            <a:br>
              <a:rPr lang="fr-FR" sz="2400" b="1" dirty="0" smtClean="0"/>
            </a:br>
            <a:r>
              <a:rPr lang="fr-FR" sz="2400" b="1" dirty="0" smtClean="0"/>
              <a:t>Glischroïdie (Agglutination)</a:t>
            </a:r>
            <a:endParaRPr lang="fr-FR" sz="24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fr-FR" sz="1600" dirty="0"/>
              <a:t>Sujet 5.Pl 8.(^) « Un </a:t>
            </a:r>
            <a:r>
              <a:rPr lang="fr-FR" sz="1600" u="sng" dirty="0"/>
              <a:t>volcan </a:t>
            </a:r>
            <a:r>
              <a:rPr lang="fr-FR" sz="1600" b="1" u="sng" dirty="0"/>
              <a:t>refermé</a:t>
            </a:r>
            <a:r>
              <a:rPr lang="fr-FR" sz="1600" dirty="0"/>
              <a:t> dont le feu est toujours allumé et qui va peut-être se mettre en...se réveiller...et il y aurait deux ours qui monteraient et qui s</a:t>
            </a:r>
            <a:r>
              <a:rPr lang="fr-FR" sz="1600" u="sng" dirty="0"/>
              <a:t>eraient </a:t>
            </a:r>
            <a:r>
              <a:rPr lang="fr-FR" sz="1800" b="1" u="sng" dirty="0"/>
              <a:t>collés</a:t>
            </a:r>
            <a:r>
              <a:rPr lang="fr-FR" sz="1600" u="sng" dirty="0"/>
              <a:t> dessus...ils ne savent plus s'en détacher</a:t>
            </a:r>
            <a:r>
              <a:rPr lang="fr-FR" sz="1600" dirty="0"/>
              <a:t> ». Enquête: « Ils sont collés sur le volcan, ils grimpaient mais ils sont restés collés </a:t>
            </a:r>
            <a:r>
              <a:rPr lang="fr-FR" sz="1600" dirty="0" smtClean="0"/>
              <a:t>».</a:t>
            </a:r>
          </a:p>
          <a:p>
            <a:pPr lvl="0" algn="just"/>
            <a:endParaRPr lang="fr-FR" sz="1600" dirty="0"/>
          </a:p>
          <a:p>
            <a:pPr algn="just"/>
            <a:r>
              <a:rPr lang="fr-FR" sz="1600" dirty="0"/>
              <a:t>Sujet 5.Pl 9.(^) « ...ça me fait penser à la suite de l'autre, du précédent; le volcan se serait réveillé et les deux ours seraient </a:t>
            </a:r>
            <a:r>
              <a:rPr lang="fr-FR" sz="1600" b="1" u="sng" dirty="0" smtClean="0"/>
              <a:t>désintégrés </a:t>
            </a:r>
            <a:r>
              <a:rPr lang="fr-FR" sz="1600" b="1" u="sng" dirty="0"/>
              <a:t>ou ensevelis par la </a:t>
            </a:r>
            <a:r>
              <a:rPr lang="fr-FR" sz="1600" b="1" u="sng" dirty="0" smtClean="0"/>
              <a:t>lave</a:t>
            </a:r>
            <a:r>
              <a:rPr lang="fr-FR" sz="1600" b="1" u="sng" dirty="0"/>
              <a:t>.</a:t>
            </a:r>
            <a:r>
              <a:rPr lang="fr-FR" sz="1600" u="sng" dirty="0"/>
              <a:t> </a:t>
            </a:r>
            <a:r>
              <a:rPr lang="fr-FR" sz="1600" dirty="0" smtClean="0"/>
              <a:t> On aurait tenté de les </a:t>
            </a:r>
            <a:r>
              <a:rPr lang="fr-FR" sz="1600" b="1" u="sng" dirty="0" smtClean="0"/>
              <a:t>sauver</a:t>
            </a:r>
            <a:r>
              <a:rPr lang="fr-FR" sz="1600" dirty="0" smtClean="0"/>
              <a:t> mais on n’y                serait pas parvenu ».</a:t>
            </a:r>
          </a:p>
          <a:p>
            <a:pPr marL="0" indent="0" algn="just">
              <a:buNone/>
            </a:pPr>
            <a:endParaRPr lang="fr-FR" sz="1600" dirty="0" smtClean="0"/>
          </a:p>
          <a:p>
            <a:endParaRPr lang="fr-FR" sz="1600" dirty="0"/>
          </a:p>
        </p:txBody>
      </p:sp>
      <p:pic>
        <p:nvPicPr>
          <p:cNvPr id="7" name="Espace réservé du contenu 6" descr="C:\Users\numa\Documents\Fisc\2011-10-20\008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1628800"/>
            <a:ext cx="259228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numa\Documents\Fisc\2011-10-20\0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36" y="3861048"/>
            <a:ext cx="2528664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04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Prégnance de la sensorialité  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Sujet 8.6.( ^) « Une fusée qui </a:t>
            </a:r>
            <a:r>
              <a:rPr lang="fr-FR" b="1" u="sng" dirty="0"/>
              <a:t>décolle</a:t>
            </a:r>
            <a:r>
              <a:rPr lang="fr-FR" b="1" dirty="0"/>
              <a:t> </a:t>
            </a:r>
            <a:r>
              <a:rPr lang="fr-FR" dirty="0"/>
              <a:t>et </a:t>
            </a:r>
            <a:r>
              <a:rPr lang="fr-FR" u="sng" dirty="0"/>
              <a:t>la fumée là </a:t>
            </a:r>
            <a:r>
              <a:rPr lang="fr-FR" u="sng" dirty="0" err="1"/>
              <a:t>en-bas</a:t>
            </a:r>
            <a:r>
              <a:rPr lang="fr-FR" dirty="0"/>
              <a:t>...là on dirait un drôle d'insecte, bizarre, qui fait des </a:t>
            </a:r>
            <a:r>
              <a:rPr lang="fr-FR" b="1" dirty="0"/>
              <a:t>battements d'ailes</a:t>
            </a:r>
            <a:r>
              <a:rPr lang="fr-FR" dirty="0"/>
              <a:t>...on pourrait dire une libellule</a:t>
            </a:r>
            <a:r>
              <a:rPr lang="fr-FR" dirty="0" smtClean="0"/>
              <a:t>...(^)</a:t>
            </a:r>
          </a:p>
          <a:p>
            <a:r>
              <a:rPr lang="fr-FR" dirty="0" smtClean="0"/>
              <a:t>...(&gt;) </a:t>
            </a:r>
            <a:r>
              <a:rPr lang="fr-FR" dirty="0"/>
              <a:t>ou une </a:t>
            </a:r>
            <a:r>
              <a:rPr lang="fr-FR" b="1" u="sng" dirty="0"/>
              <a:t>sorte d'usine poussiéreuse avec le nuage de fumée</a:t>
            </a:r>
            <a:r>
              <a:rPr lang="fr-FR" b="1" dirty="0"/>
              <a:t> </a:t>
            </a:r>
            <a:r>
              <a:rPr lang="fr-FR" dirty="0"/>
              <a:t>». Enquête: « La libellule, c'est cette partie-ci, a</a:t>
            </a:r>
            <a:r>
              <a:rPr lang="fr-FR" u="sng" dirty="0"/>
              <a:t>vec les battements d'aile là...elle se dégage peut-être</a:t>
            </a:r>
            <a:r>
              <a:rPr lang="fr-FR" dirty="0"/>
              <a:t>...l'usine, c'est surtout </a:t>
            </a:r>
            <a:r>
              <a:rPr lang="fr-FR" u="sng" dirty="0"/>
              <a:t>la fumée, la couleur qui forme un </a:t>
            </a:r>
            <a:r>
              <a:rPr lang="fr-FR" b="1" u="sng" dirty="0"/>
              <a:t>gros nuage</a:t>
            </a:r>
            <a:r>
              <a:rPr lang="fr-FR" u="sng" dirty="0"/>
              <a:t> ou de la poussière </a:t>
            </a:r>
            <a:r>
              <a:rPr lang="fr-FR" dirty="0"/>
              <a:t>».</a:t>
            </a:r>
          </a:p>
        </p:txBody>
      </p:sp>
      <p:pic>
        <p:nvPicPr>
          <p:cNvPr id="5" name="Espace réservé du contenu 4" descr="C:\Users\numa\Documents\Fisc\2011-10-20\006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37626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numa\Documents\Fisc\2011-10-20\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30347" y="3755568"/>
            <a:ext cx="2259770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b="1" dirty="0" smtClean="0"/>
              <a:t>Réponses « Lien » 1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Sujet 4. Pl 5</a:t>
            </a:r>
            <a:r>
              <a:rPr lang="fr-FR" dirty="0"/>
              <a:t>.     « Deux </a:t>
            </a:r>
            <a:r>
              <a:rPr lang="fr-FR" b="1" u="sng" dirty="0"/>
              <a:t>nuages qui se rencontrent</a:t>
            </a:r>
            <a:r>
              <a:rPr lang="fr-FR" dirty="0"/>
              <a:t> (rire) ... comme deux pattes de chaque côté, deux hommes ou deux lapins qu'on </a:t>
            </a:r>
            <a:r>
              <a:rPr lang="fr-FR" u="sng" dirty="0"/>
              <a:t>rassemble ensemble</a:t>
            </a:r>
            <a:r>
              <a:rPr lang="fr-FR" dirty="0"/>
              <a:t>...ils sont couchés là </a:t>
            </a:r>
            <a:r>
              <a:rPr lang="fr-FR" dirty="0" smtClean="0"/>
              <a:t>».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Sujet 4. Pl 8</a:t>
            </a:r>
            <a:r>
              <a:rPr lang="fr-FR" dirty="0"/>
              <a:t>.     « Ca pourrait très bien être un signe de drapeau, ça pourrait </a:t>
            </a:r>
            <a:r>
              <a:rPr lang="fr-FR" u="sng" dirty="0"/>
              <a:t>relier</a:t>
            </a:r>
            <a:r>
              <a:rPr lang="fr-FR" dirty="0"/>
              <a:t> les deux bêtes, c'est </a:t>
            </a:r>
            <a:r>
              <a:rPr lang="fr-FR" b="1" dirty="0"/>
              <a:t>l</a:t>
            </a:r>
            <a:r>
              <a:rPr lang="fr-FR" b="1" u="sng" dirty="0"/>
              <a:t>a force qui se relie pour ne faire qu'un</a:t>
            </a:r>
            <a:r>
              <a:rPr lang="fr-FR" b="1" dirty="0"/>
              <a:t>..</a:t>
            </a:r>
            <a:r>
              <a:rPr lang="fr-FR" dirty="0"/>
              <a:t>.oui ça peut être l'</a:t>
            </a:r>
            <a:r>
              <a:rPr lang="fr-FR" u="sng" dirty="0"/>
              <a:t>Union</a:t>
            </a:r>
            <a:r>
              <a:rPr lang="fr-FR" dirty="0"/>
              <a:t> fait la Force... » Enquête: « Ce sont des bêtes, des animaux puissants qui sont </a:t>
            </a:r>
            <a:r>
              <a:rPr lang="fr-FR" u="sng" dirty="0"/>
              <a:t>reliés</a:t>
            </a:r>
            <a:r>
              <a:rPr lang="fr-FR" dirty="0"/>
              <a:t> ici comme en tenant quelque chose, la force quoi! Deux personnes </a:t>
            </a:r>
            <a:r>
              <a:rPr lang="fr-FR" u="sng" dirty="0"/>
              <a:t>ensemble</a:t>
            </a:r>
            <a:r>
              <a:rPr lang="fr-FR" dirty="0"/>
              <a:t> valent mieux qu'une, elles ont </a:t>
            </a:r>
            <a:r>
              <a:rPr lang="fr-FR" dirty="0" smtClean="0"/>
              <a:t>plus </a:t>
            </a:r>
            <a:r>
              <a:rPr lang="fr-FR" dirty="0"/>
              <a:t>de force, c'est un peu ça... »</a:t>
            </a:r>
          </a:p>
          <a:p>
            <a:endParaRPr lang="fr-FR" dirty="0"/>
          </a:p>
        </p:txBody>
      </p:sp>
      <p:pic>
        <p:nvPicPr>
          <p:cNvPr id="5" name="Espace réservé du contenu 4" descr="C:\Users\numa\Documents\Fisc\2011-10-20\00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244827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numa\Documents\Fisc\2011-10-20\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2448272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97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b="1" dirty="0" smtClean="0"/>
              <a:t>Réponses «Lien »  2 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Sujet 14. Pl 8</a:t>
            </a:r>
            <a:r>
              <a:rPr lang="fr-FR" sz="1600" dirty="0"/>
              <a:t>.   « Cette partie-ci me fait penser à quelque chose, un animal peut-être, un oiseau...on voit ses pattes et on dirait qu'il </a:t>
            </a:r>
            <a:r>
              <a:rPr lang="fr-FR" sz="1600" b="1" u="sng" dirty="0"/>
              <a:t>emmène</a:t>
            </a:r>
            <a:r>
              <a:rPr lang="fr-FR" sz="1600" dirty="0"/>
              <a:t> avec lui cette partie-ci...qui ressemble à un gros papillon...ce sont les pattes qui </a:t>
            </a:r>
            <a:r>
              <a:rPr lang="fr-FR" sz="1600" b="1" u="sng" dirty="0"/>
              <a:t>tiennent</a:t>
            </a:r>
            <a:r>
              <a:rPr lang="fr-FR" sz="1600" dirty="0"/>
              <a:t> ce papillon ».</a:t>
            </a:r>
          </a:p>
          <a:p>
            <a:r>
              <a:rPr lang="fr-FR" sz="1600" dirty="0" smtClean="0"/>
              <a:t>Sujet 14. Pl 10</a:t>
            </a:r>
            <a:r>
              <a:rPr lang="fr-FR" sz="1600" dirty="0"/>
              <a:t>.  « Deux taches auxquelles sont </a:t>
            </a:r>
            <a:r>
              <a:rPr lang="fr-FR" sz="1600" b="1" u="sng" dirty="0"/>
              <a:t>rattachées</a:t>
            </a:r>
            <a:r>
              <a:rPr lang="fr-FR" sz="1600" dirty="0"/>
              <a:t> certaines petites parties ...»</a:t>
            </a:r>
          </a:p>
          <a:p>
            <a:r>
              <a:rPr lang="fr-FR" sz="1600" dirty="0" smtClean="0"/>
              <a:t> </a:t>
            </a:r>
            <a:r>
              <a:rPr lang="fr-FR" sz="1600" dirty="0"/>
              <a:t>« Deux cerises, on les voit souvent par deux, </a:t>
            </a:r>
            <a:r>
              <a:rPr lang="fr-FR" sz="1600" b="1" u="sng" dirty="0"/>
              <a:t>reliées</a:t>
            </a:r>
            <a:r>
              <a:rPr lang="fr-FR" sz="1600" dirty="0"/>
              <a:t> </a:t>
            </a:r>
            <a:r>
              <a:rPr lang="fr-FR" sz="1600" dirty="0" smtClean="0"/>
              <a:t>»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 smtClean="0"/>
              <a:t>Sujet 20. Pl 1</a:t>
            </a:r>
            <a:r>
              <a:rPr lang="fr-FR" sz="1600" dirty="0"/>
              <a:t>. </a:t>
            </a:r>
            <a:r>
              <a:rPr lang="fr-FR" sz="1600" dirty="0" smtClean="0"/>
              <a:t> </a:t>
            </a:r>
            <a:r>
              <a:rPr lang="fr-FR" sz="1600" dirty="0"/>
              <a:t>« Un insecte qui prend la forme de l'arbre, de l'endroit où il se trouve...il </a:t>
            </a:r>
            <a:r>
              <a:rPr lang="fr-FR" sz="1600" b="1" u="sng" dirty="0"/>
              <a:t>se confond</a:t>
            </a:r>
            <a:r>
              <a:rPr lang="fr-FR" sz="1600" b="1" dirty="0"/>
              <a:t> </a:t>
            </a:r>
            <a:r>
              <a:rPr lang="fr-FR" sz="1600" dirty="0"/>
              <a:t>avec la nature ».</a:t>
            </a:r>
          </a:p>
          <a:p>
            <a:endParaRPr lang="fr-FR" sz="1600" dirty="0"/>
          </a:p>
        </p:txBody>
      </p:sp>
      <p:pic>
        <p:nvPicPr>
          <p:cNvPr id="5" name="Espace réservé du contenu 4" descr="C:\Users\numa\Documents\Fisc\2011-10-20\008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2016224" cy="152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numa\Documents\Fisc\2011-10-20\0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66182"/>
            <a:ext cx="2016224" cy="144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ce réservé du contenu 3" descr="C:\Users\numa\Documents\Fisc\2011-10-20\Planches Rorschah\001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29" y="4581128"/>
            <a:ext cx="2016223" cy="1512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5453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243</Words>
  <Application>Microsoft Office PowerPoint</Application>
  <PresentationFormat>Affichage à l'écran (4:3)</PresentationFormat>
  <Paragraphs>56</Paragraphs>
  <Slides>12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Thème Office</vt:lpstr>
      <vt:lpstr>Document</vt:lpstr>
      <vt:lpstr>Les 10 planches du test de Rorschach</vt:lpstr>
      <vt:lpstr>Prégnance de la sensorialité 1</vt:lpstr>
      <vt:lpstr>Prégnance de la sensorialité 2</vt:lpstr>
      <vt:lpstr>Prégnance de la sensorialité 3</vt:lpstr>
      <vt:lpstr> Prégnance de la sensorialité  4 Fusion Figure Arrière-fond (FFA)</vt:lpstr>
      <vt:lpstr>Prégnance de la sensorialité 5 Glischroïdie (Agglutination)</vt:lpstr>
      <vt:lpstr>Prégnance de la sensorialité  6</vt:lpstr>
      <vt:lpstr>Réponses « Lien » 1</vt:lpstr>
      <vt:lpstr>Réponses «Lien »  2 </vt:lpstr>
      <vt:lpstr>Fusion Figure –Arrière-Fond</vt:lpstr>
      <vt:lpstr>Le Dessin de la Famille chez l’Epileptique « essentiel »</vt:lpstr>
      <vt:lpstr>   L’agressivité explosive dans l’épilepsie temporale  Nadia, 35 ans. Epilepsie temporale traitée par Carbamazépine 1,2 gr. Alternance de crises de grand mal et d’épisodes « psychomoteurs » suivis d’amnésie. Comportement délinquant pendant les fugues. Hypersensible à la prise d’alcool même minime.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Epilepsie et tests projectifs</dc:title>
  <dc:subject>Illustrations Power Point</dc:subject>
  <dc:creator>mstassart@ulg.ac.be</dc:creator>
  <cp:keywords>l'épilepsie aux tests projectifs</cp:keywords>
  <cp:lastModifiedBy>numa</cp:lastModifiedBy>
  <cp:revision>41</cp:revision>
  <dcterms:created xsi:type="dcterms:W3CDTF">2011-10-20T15:53:31Z</dcterms:created>
  <dcterms:modified xsi:type="dcterms:W3CDTF">2011-11-01T13:00:48Z</dcterms:modified>
</cp:coreProperties>
</file>